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wmf" ContentType="image/x-wmf"/>
  <Default Extension="wmv" ContentType="video/x-ms-wmv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theme/themeOverride1.xml" ContentType="application/vnd.openxmlformats-officedocument.themeOverride+xml"/>
  <Override PartName="/ppt/drawings/drawing1.xml" ContentType="application/vnd.openxmlformats-officedocument.drawingml.chartshape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2" r:id="rId5"/>
  </p:sldMasterIdLst>
  <p:notesMasterIdLst>
    <p:notesMasterId r:id="rId44"/>
  </p:notesMasterIdLst>
  <p:handoutMasterIdLst>
    <p:handoutMasterId r:id="rId45"/>
  </p:handoutMasterIdLst>
  <p:sldIdLst>
    <p:sldId id="2039" r:id="rId6"/>
    <p:sldId id="1996" r:id="rId7"/>
    <p:sldId id="1960" r:id="rId8"/>
    <p:sldId id="2018" r:id="rId9"/>
    <p:sldId id="2048" r:id="rId10"/>
    <p:sldId id="2077" r:id="rId11"/>
    <p:sldId id="653" r:id="rId12"/>
    <p:sldId id="2050" r:id="rId13"/>
    <p:sldId id="2063" r:id="rId14"/>
    <p:sldId id="2051" r:id="rId15"/>
    <p:sldId id="2045" r:id="rId16"/>
    <p:sldId id="2041" r:id="rId17"/>
    <p:sldId id="2052" r:id="rId18"/>
    <p:sldId id="2053" r:id="rId19"/>
    <p:sldId id="2054" r:id="rId20"/>
    <p:sldId id="2056" r:id="rId21"/>
    <p:sldId id="2055" r:id="rId22"/>
    <p:sldId id="2064" r:id="rId23"/>
    <p:sldId id="900" r:id="rId24"/>
    <p:sldId id="2066" r:id="rId25"/>
    <p:sldId id="2067" r:id="rId26"/>
    <p:sldId id="2068" r:id="rId27"/>
    <p:sldId id="2069" r:id="rId28"/>
    <p:sldId id="2070" r:id="rId29"/>
    <p:sldId id="2071" r:id="rId30"/>
    <p:sldId id="2072" r:id="rId31"/>
    <p:sldId id="2073" r:id="rId32"/>
    <p:sldId id="2074" r:id="rId33"/>
    <p:sldId id="2075" r:id="rId34"/>
    <p:sldId id="974" r:id="rId35"/>
    <p:sldId id="2058" r:id="rId36"/>
    <p:sldId id="2059" r:id="rId37"/>
    <p:sldId id="2060" r:id="rId38"/>
    <p:sldId id="2061" r:id="rId39"/>
    <p:sldId id="2062" r:id="rId40"/>
    <p:sldId id="2019" r:id="rId41"/>
    <p:sldId id="2076" r:id="rId42"/>
    <p:sldId id="312" r:id="rId43"/>
  </p:sldIdLst>
  <p:sldSz cx="12190413" cy="6858000"/>
  <p:notesSz cx="7104063" cy="10234613"/>
  <p:custDataLst>
    <p:tags r:id="rId46"/>
  </p:custDataLst>
  <p:defaultTextStyle>
    <a:defPPr>
      <a:defRPr lang="da-DK"/>
    </a:defPPr>
    <a:lvl1pPr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1pPr>
    <a:lvl2pPr marL="457200"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2pPr>
    <a:lvl3pPr marL="914400"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3pPr>
    <a:lvl4pPr marL="1371600"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4pPr>
    <a:lvl5pPr marL="1828800"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598C05F-3F61-4748-8AE2-7D00D273B170}">
          <p14:sldIdLst>
            <p14:sldId id="2039"/>
            <p14:sldId id="1996"/>
            <p14:sldId id="1960"/>
            <p14:sldId id="2018"/>
            <p14:sldId id="2048"/>
            <p14:sldId id="2077"/>
            <p14:sldId id="653"/>
            <p14:sldId id="2050"/>
            <p14:sldId id="2063"/>
            <p14:sldId id="2051"/>
            <p14:sldId id="2045"/>
            <p14:sldId id="2041"/>
            <p14:sldId id="2052"/>
            <p14:sldId id="2053"/>
            <p14:sldId id="2054"/>
            <p14:sldId id="2056"/>
            <p14:sldId id="2055"/>
            <p14:sldId id="2064"/>
            <p14:sldId id="900"/>
            <p14:sldId id="2066"/>
            <p14:sldId id="2067"/>
            <p14:sldId id="2068"/>
            <p14:sldId id="2069"/>
            <p14:sldId id="2070"/>
            <p14:sldId id="2071"/>
            <p14:sldId id="2072"/>
            <p14:sldId id="2073"/>
            <p14:sldId id="2074"/>
            <p14:sldId id="2075"/>
            <p14:sldId id="974"/>
            <p14:sldId id="2058"/>
            <p14:sldId id="2059"/>
            <p14:sldId id="2060"/>
            <p14:sldId id="2061"/>
            <p14:sldId id="2062"/>
            <p14:sldId id="2019"/>
            <p14:sldId id="2076"/>
            <p14:sldId id="312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96FAB56-7F86-9461-CFB7-69BA76EE93F5}" name="Tosco  Tiziana Anna Elisabetta" initials="TTAE" userId="S::tiziana.tosco@polito.it::952f4330-05a3-4256-b297-e53c0b05f923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ANETTO  MONICA" initials="GM" lastIdx="9" clrIdx="0">
    <p:extLst>
      <p:ext uri="{19B8F6BF-5375-455C-9EA6-DF929625EA0E}">
        <p15:presenceInfo xmlns:p15="http://schemas.microsoft.com/office/powerpoint/2012/main" userId="GRANETTO  MONICA" providerId="None"/>
      </p:ext>
    </p:extLst>
  </p:cmAuthor>
  <p:cmAuthor id="2" name="Utente" initials="U" lastIdx="1" clrIdx="1">
    <p:extLst>
      <p:ext uri="{19B8F6BF-5375-455C-9EA6-DF929625EA0E}">
        <p15:presenceInfo xmlns:p15="http://schemas.microsoft.com/office/powerpoint/2012/main" userId="c3a11581b84975a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5C59"/>
    <a:srgbClr val="BFBDBD"/>
    <a:srgbClr val="FF7A03"/>
    <a:srgbClr val="0070C0"/>
    <a:srgbClr val="E5F7FD"/>
    <a:srgbClr val="CFE6E1"/>
    <a:srgbClr val="C3F4FF"/>
    <a:srgbClr val="84C807"/>
    <a:srgbClr val="FFFFFF"/>
    <a:srgbClr val="84CA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A488322-F2BA-4B5B-9748-0D474271808F}" styleName="Stile medio 3 - Colore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ile medio 2 - Color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62" autoAdjust="0"/>
    <p:restoredTop sz="93723" autoAdjust="0"/>
  </p:normalViewPr>
  <p:slideViewPr>
    <p:cSldViewPr showGuides="1">
      <p:cViewPr>
        <p:scale>
          <a:sx n="60" d="100"/>
          <a:sy n="60" d="100"/>
        </p:scale>
        <p:origin x="1780" y="70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76" d="100"/>
          <a:sy n="76" d="100"/>
        </p:scale>
        <p:origin x="3954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handoutMaster" Target="handoutMasters/handoutMaster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notesMaster" Target="notesMasters/notesMaster1.xml"/><Relationship Id="rId52" Type="http://schemas.microsoft.com/office/2018/10/relationships/authors" Target="author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gs" Target="tags/tag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\\acquiferi\lavori\2018\RICERCA\PROGETTI\REGROUND\Meeting\Torino%20Marzo%202018\MonitoraggioPilot.xlsx" TargetMode="Externa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smoothMarker"/>
        <c:varyColors val="0"/>
        <c:ser>
          <c:idx val="1"/>
          <c:order val="0"/>
          <c:tx>
            <c:strRef>
              <c:f>Foglio1!$E$1</c:f>
              <c:strCache>
                <c:ptCount val="1"/>
                <c:pt idx="0">
                  <c:v>CW3_simulated_new</c:v>
                </c:pt>
              </c:strCache>
            </c:strRef>
          </c:tx>
          <c:spPr>
            <a:ln w="31750"/>
          </c:spPr>
          <c:marker>
            <c:symbol val="none"/>
          </c:marker>
          <c:xVal>
            <c:numRef>
              <c:f>Foglio1!$E$3:$E$234</c:f>
              <c:numCache>
                <c:formatCode>General</c:formatCode>
                <c:ptCount val="232"/>
                <c:pt idx="0">
                  <c:v>7.5758333333333497E-2</c:v>
                </c:pt>
                <c:pt idx="1">
                  <c:v>0.16666666666666699</c:v>
                </c:pt>
                <c:pt idx="2">
                  <c:v>0.192783333333334</c:v>
                </c:pt>
                <c:pt idx="3">
                  <c:v>0.221516666666667</c:v>
                </c:pt>
                <c:pt idx="4">
                  <c:v>0.25311666666666699</c:v>
                </c:pt>
                <c:pt idx="5">
                  <c:v>0.28788333333333299</c:v>
                </c:pt>
                <c:pt idx="6">
                  <c:v>0.326133333333333</c:v>
                </c:pt>
                <c:pt idx="7">
                  <c:v>0.36818333333333297</c:v>
                </c:pt>
                <c:pt idx="8">
                  <c:v>0.41446666666666798</c:v>
                </c:pt>
                <c:pt idx="9">
                  <c:v>0.46536666666666798</c:v>
                </c:pt>
                <c:pt idx="10">
                  <c:v>0.52134999999999998</c:v>
                </c:pt>
                <c:pt idx="11">
                  <c:v>0.58293333333333297</c:v>
                </c:pt>
                <c:pt idx="12">
                  <c:v>0.65068333333333495</c:v>
                </c:pt>
                <c:pt idx="13">
                  <c:v>0.72520000000000095</c:v>
                </c:pt>
                <c:pt idx="14">
                  <c:v>0.80718333333333303</c:v>
                </c:pt>
                <c:pt idx="15">
                  <c:v>0.89734999999999998</c:v>
                </c:pt>
                <c:pt idx="16">
                  <c:v>0.99653333333333305</c:v>
                </c:pt>
                <c:pt idx="17">
                  <c:v>1.105633333333333</c:v>
                </c:pt>
                <c:pt idx="18">
                  <c:v>1.225649999999997</c:v>
                </c:pt>
                <c:pt idx="19">
                  <c:v>1.357683333333334</c:v>
                </c:pt>
                <c:pt idx="20">
                  <c:v>1.502899999999997</c:v>
                </c:pt>
                <c:pt idx="21">
                  <c:v>1.6626333333333341</c:v>
                </c:pt>
                <c:pt idx="22">
                  <c:v>1.838333333333334</c:v>
                </c:pt>
                <c:pt idx="23">
                  <c:v>2.0316666666666672</c:v>
                </c:pt>
                <c:pt idx="24">
                  <c:v>2.244333333333338</c:v>
                </c:pt>
                <c:pt idx="25">
                  <c:v>2.4781666666666671</c:v>
                </c:pt>
                <c:pt idx="26">
                  <c:v>2.7353333333333341</c:v>
                </c:pt>
                <c:pt idx="27">
                  <c:v>3.0183333333333331</c:v>
                </c:pt>
                <c:pt idx="28">
                  <c:v>3.0833333333333388</c:v>
                </c:pt>
                <c:pt idx="29">
                  <c:v>3.1095000000000002</c:v>
                </c:pt>
                <c:pt idx="30">
                  <c:v>3.1381666666666672</c:v>
                </c:pt>
                <c:pt idx="31">
                  <c:v>3.1698333333333331</c:v>
                </c:pt>
                <c:pt idx="32">
                  <c:v>3.2045000000000008</c:v>
                </c:pt>
                <c:pt idx="33">
                  <c:v>3.242666666666667</c:v>
                </c:pt>
                <c:pt idx="34">
                  <c:v>3.2848333333333342</c:v>
                </c:pt>
                <c:pt idx="35">
                  <c:v>3.3309999999999982</c:v>
                </c:pt>
                <c:pt idx="36">
                  <c:v>3.3820000000000001</c:v>
                </c:pt>
                <c:pt idx="37">
                  <c:v>3.4378333333333329</c:v>
                </c:pt>
                <c:pt idx="38">
                  <c:v>3.4994999999999972</c:v>
                </c:pt>
                <c:pt idx="39">
                  <c:v>3.5671666666666719</c:v>
                </c:pt>
                <c:pt idx="40">
                  <c:v>3.6416666666666671</c:v>
                </c:pt>
                <c:pt idx="41">
                  <c:v>3.7236666666666678</c:v>
                </c:pt>
                <c:pt idx="42">
                  <c:v>3.8136666666666672</c:v>
                </c:pt>
                <c:pt idx="43">
                  <c:v>3.9128333333333241</c:v>
                </c:pt>
                <c:pt idx="44">
                  <c:v>4.0219999999999976</c:v>
                </c:pt>
                <c:pt idx="45">
                  <c:v>4.1419999999999986</c:v>
                </c:pt>
                <c:pt idx="46">
                  <c:v>4.2738333333333482</c:v>
                </c:pt>
                <c:pt idx="47">
                  <c:v>4.4190000000000014</c:v>
                </c:pt>
                <c:pt idx="48">
                  <c:v>4.5788333333333444</c:v>
                </c:pt>
                <c:pt idx="49">
                  <c:v>4.7543333333333333</c:v>
                </c:pt>
                <c:pt idx="50">
                  <c:v>4.9476666666666684</c:v>
                </c:pt>
                <c:pt idx="51">
                  <c:v>5.1601666666666519</c:v>
                </c:pt>
                <c:pt idx="52">
                  <c:v>5.3939999999999966</c:v>
                </c:pt>
                <c:pt idx="53">
                  <c:v>5.6511666666666667</c:v>
                </c:pt>
                <c:pt idx="54">
                  <c:v>5.9340000000000002</c:v>
                </c:pt>
                <c:pt idx="55">
                  <c:v>6.2451666666666661</c:v>
                </c:pt>
                <c:pt idx="56">
                  <c:v>6.5833333333333437</c:v>
                </c:pt>
                <c:pt idx="57">
                  <c:v>6.6094999999999997</c:v>
                </c:pt>
                <c:pt idx="58">
                  <c:v>6.6381666666666668</c:v>
                </c:pt>
                <c:pt idx="59">
                  <c:v>6.6698333333333331</c:v>
                </c:pt>
                <c:pt idx="60">
                  <c:v>6.7044999999999986</c:v>
                </c:pt>
                <c:pt idx="61">
                  <c:v>6.7426666666666684</c:v>
                </c:pt>
                <c:pt idx="62">
                  <c:v>6.7848333333333333</c:v>
                </c:pt>
                <c:pt idx="63">
                  <c:v>6.8310000000000004</c:v>
                </c:pt>
                <c:pt idx="64">
                  <c:v>6.8820000000000006</c:v>
                </c:pt>
                <c:pt idx="65">
                  <c:v>6.9378333333333426</c:v>
                </c:pt>
                <c:pt idx="66">
                  <c:v>6.9995000000000003</c:v>
                </c:pt>
                <c:pt idx="67">
                  <c:v>7.0671666666666511</c:v>
                </c:pt>
                <c:pt idx="68">
                  <c:v>7.1416666666666684</c:v>
                </c:pt>
                <c:pt idx="69">
                  <c:v>7.2044999999999986</c:v>
                </c:pt>
                <c:pt idx="70">
                  <c:v>7.2306666666666723</c:v>
                </c:pt>
                <c:pt idx="71">
                  <c:v>7.2593333333333483</c:v>
                </c:pt>
                <c:pt idx="72">
                  <c:v>7.2909999999999986</c:v>
                </c:pt>
                <c:pt idx="73">
                  <c:v>7.3256666666666668</c:v>
                </c:pt>
                <c:pt idx="74">
                  <c:v>7.3639999999999928</c:v>
                </c:pt>
                <c:pt idx="75">
                  <c:v>7.4060000000000024</c:v>
                </c:pt>
                <c:pt idx="76">
                  <c:v>7.4523333333333426</c:v>
                </c:pt>
                <c:pt idx="77">
                  <c:v>7.503166666666667</c:v>
                </c:pt>
                <c:pt idx="78">
                  <c:v>7.559166666666667</c:v>
                </c:pt>
                <c:pt idx="79">
                  <c:v>7.6206666666666667</c:v>
                </c:pt>
                <c:pt idx="80">
                  <c:v>7.6883333333333423</c:v>
                </c:pt>
                <c:pt idx="81">
                  <c:v>7.762833333333333</c:v>
                </c:pt>
                <c:pt idx="82">
                  <c:v>7.8448333333333329</c:v>
                </c:pt>
                <c:pt idx="83">
                  <c:v>7.9350000000000014</c:v>
                </c:pt>
                <c:pt idx="84">
                  <c:v>7.95</c:v>
                </c:pt>
                <c:pt idx="85">
                  <c:v>7.9761666666666704</c:v>
                </c:pt>
                <c:pt idx="86">
                  <c:v>8.0048333333333357</c:v>
                </c:pt>
                <c:pt idx="87">
                  <c:v>8.0365000000000002</c:v>
                </c:pt>
                <c:pt idx="88">
                  <c:v>8.0711666666666666</c:v>
                </c:pt>
                <c:pt idx="89">
                  <c:v>8.1093333333333337</c:v>
                </c:pt>
                <c:pt idx="90">
                  <c:v>8.1515000000000004</c:v>
                </c:pt>
                <c:pt idx="91">
                  <c:v>8.1976666666666667</c:v>
                </c:pt>
                <c:pt idx="92">
                  <c:v>8.248666666666665</c:v>
                </c:pt>
                <c:pt idx="93">
                  <c:v>8.3045000000000027</c:v>
                </c:pt>
                <c:pt idx="94">
                  <c:v>8.3661666666666967</c:v>
                </c:pt>
                <c:pt idx="95">
                  <c:v>8.3666666666666973</c:v>
                </c:pt>
                <c:pt idx="96">
                  <c:v>8.3928333333333587</c:v>
                </c:pt>
                <c:pt idx="97">
                  <c:v>8.4215</c:v>
                </c:pt>
                <c:pt idx="98">
                  <c:v>8.4531666666666894</c:v>
                </c:pt>
                <c:pt idx="99">
                  <c:v>8.4878333333333327</c:v>
                </c:pt>
                <c:pt idx="100">
                  <c:v>8.5260000000000016</c:v>
                </c:pt>
                <c:pt idx="101">
                  <c:v>8.5681666666666665</c:v>
                </c:pt>
                <c:pt idx="102">
                  <c:v>8.614333333333331</c:v>
                </c:pt>
                <c:pt idx="103">
                  <c:v>8.6653333333333347</c:v>
                </c:pt>
                <c:pt idx="104">
                  <c:v>8.721166666666667</c:v>
                </c:pt>
                <c:pt idx="105">
                  <c:v>8.7828333333333344</c:v>
                </c:pt>
                <c:pt idx="106">
                  <c:v>8.8505000000000233</c:v>
                </c:pt>
                <c:pt idx="107">
                  <c:v>8.8666666666666973</c:v>
                </c:pt>
                <c:pt idx="108">
                  <c:v>8.8928333333333587</c:v>
                </c:pt>
                <c:pt idx="109">
                  <c:v>8.9215</c:v>
                </c:pt>
                <c:pt idx="110">
                  <c:v>8.9531666666666965</c:v>
                </c:pt>
                <c:pt idx="111">
                  <c:v>8.9878333333333327</c:v>
                </c:pt>
                <c:pt idx="112">
                  <c:v>9.0260000000000016</c:v>
                </c:pt>
                <c:pt idx="113">
                  <c:v>9.0681666666666665</c:v>
                </c:pt>
                <c:pt idx="114">
                  <c:v>9.114333333333331</c:v>
                </c:pt>
                <c:pt idx="115">
                  <c:v>9.1651666666666767</c:v>
                </c:pt>
                <c:pt idx="116">
                  <c:v>9.2075000000000014</c:v>
                </c:pt>
                <c:pt idx="117">
                  <c:v>9.2336666666666662</c:v>
                </c:pt>
                <c:pt idx="118">
                  <c:v>9.2623333333333342</c:v>
                </c:pt>
                <c:pt idx="119">
                  <c:v>9.2939999999999987</c:v>
                </c:pt>
                <c:pt idx="120">
                  <c:v>9.3286666666666704</c:v>
                </c:pt>
                <c:pt idx="121">
                  <c:v>9.3670000000000027</c:v>
                </c:pt>
                <c:pt idx="122">
                  <c:v>9.4090000000000025</c:v>
                </c:pt>
                <c:pt idx="123">
                  <c:v>9.4553333333333587</c:v>
                </c:pt>
                <c:pt idx="124">
                  <c:v>9.5061666666666724</c:v>
                </c:pt>
                <c:pt idx="125">
                  <c:v>9.5621666666666894</c:v>
                </c:pt>
                <c:pt idx="126">
                  <c:v>9.6166666666666725</c:v>
                </c:pt>
                <c:pt idx="127">
                  <c:v>9.6428333333333338</c:v>
                </c:pt>
                <c:pt idx="128">
                  <c:v>9.6715</c:v>
                </c:pt>
                <c:pt idx="129">
                  <c:v>9.7031666666666698</c:v>
                </c:pt>
                <c:pt idx="130">
                  <c:v>9.7378333333333309</c:v>
                </c:pt>
                <c:pt idx="131">
                  <c:v>9.7760000000000016</c:v>
                </c:pt>
                <c:pt idx="132">
                  <c:v>9.8181666666666665</c:v>
                </c:pt>
                <c:pt idx="133">
                  <c:v>9.8643333333333327</c:v>
                </c:pt>
                <c:pt idx="134">
                  <c:v>9.9153333333333347</c:v>
                </c:pt>
                <c:pt idx="135">
                  <c:v>9.9711666666666705</c:v>
                </c:pt>
                <c:pt idx="136">
                  <c:v>10.032833333333331</c:v>
                </c:pt>
                <c:pt idx="137">
                  <c:v>10.1005</c:v>
                </c:pt>
                <c:pt idx="138">
                  <c:v>10.175000000000001</c:v>
                </c:pt>
                <c:pt idx="139">
                  <c:v>10.257</c:v>
                </c:pt>
                <c:pt idx="140">
                  <c:v>10.34716666666667</c:v>
                </c:pt>
                <c:pt idx="141">
                  <c:v>10.44633333333333</c:v>
                </c:pt>
                <c:pt idx="142">
                  <c:v>10.555333333333349</c:v>
                </c:pt>
                <c:pt idx="143">
                  <c:v>10.675333333333329</c:v>
                </c:pt>
                <c:pt idx="144">
                  <c:v>10.77583333333334</c:v>
                </c:pt>
                <c:pt idx="145">
                  <c:v>10.80183333333334</c:v>
                </c:pt>
                <c:pt idx="146">
                  <c:v>10.83066666666668</c:v>
                </c:pt>
                <c:pt idx="147">
                  <c:v>10.862166666666701</c:v>
                </c:pt>
                <c:pt idx="148">
                  <c:v>10.897</c:v>
                </c:pt>
                <c:pt idx="149">
                  <c:v>10.935166666666669</c:v>
                </c:pt>
                <c:pt idx="150">
                  <c:v>10.977166666666671</c:v>
                </c:pt>
                <c:pt idx="151">
                  <c:v>11.0235</c:v>
                </c:pt>
                <c:pt idx="152">
                  <c:v>11.07433333333333</c:v>
                </c:pt>
                <c:pt idx="153">
                  <c:v>11.130333333333329</c:v>
                </c:pt>
                <c:pt idx="154">
                  <c:v>11.19183333333333</c:v>
                </c:pt>
                <c:pt idx="155">
                  <c:v>11.2596666666667</c:v>
                </c:pt>
                <c:pt idx="156">
                  <c:v>11.33416666666667</c:v>
                </c:pt>
                <c:pt idx="157">
                  <c:v>11.416</c:v>
                </c:pt>
                <c:pt idx="158">
                  <c:v>11.506166666666671</c:v>
                </c:pt>
                <c:pt idx="159">
                  <c:v>11.605333333333331</c:v>
                </c:pt>
                <c:pt idx="160">
                  <c:v>11.714333333333331</c:v>
                </c:pt>
                <c:pt idx="161">
                  <c:v>11.83433333333333</c:v>
                </c:pt>
                <c:pt idx="162">
                  <c:v>11.966333333333351</c:v>
                </c:pt>
                <c:pt idx="163">
                  <c:v>12.111499999999999</c:v>
                </c:pt>
                <c:pt idx="164">
                  <c:v>12.1666666666667</c:v>
                </c:pt>
                <c:pt idx="165">
                  <c:v>17.544999999999991</c:v>
                </c:pt>
                <c:pt idx="166">
                  <c:v>24</c:v>
                </c:pt>
                <c:pt idx="167">
                  <c:v>35.418333333333329</c:v>
                </c:pt>
                <c:pt idx="168">
                  <c:v>47.978333333333332</c:v>
                </c:pt>
                <c:pt idx="169">
                  <c:v>61.79500000000008</c:v>
                </c:pt>
                <c:pt idx="170">
                  <c:v>76.993333333333339</c:v>
                </c:pt>
                <c:pt idx="171">
                  <c:v>93.711666666666844</c:v>
                </c:pt>
                <c:pt idx="172">
                  <c:v>112.1016666666667</c:v>
                </c:pt>
                <c:pt idx="173">
                  <c:v>122.1816666666667</c:v>
                </c:pt>
                <c:pt idx="174">
                  <c:v>133.6</c:v>
                </c:pt>
                <c:pt idx="175">
                  <c:v>146.1616666666666</c:v>
                </c:pt>
                <c:pt idx="176">
                  <c:v>159.97666666666649</c:v>
                </c:pt>
                <c:pt idx="177">
                  <c:v>175.18333333333359</c:v>
                </c:pt>
                <c:pt idx="178">
                  <c:v>191.9</c:v>
                </c:pt>
                <c:pt idx="179">
                  <c:v>210.28333333333359</c:v>
                </c:pt>
                <c:pt idx="180">
                  <c:v>230.51666666666631</c:v>
                </c:pt>
                <c:pt idx="181">
                  <c:v>240</c:v>
                </c:pt>
                <c:pt idx="182">
                  <c:v>251.41666666666649</c:v>
                </c:pt>
                <c:pt idx="183">
                  <c:v>263.98333333333329</c:v>
                </c:pt>
                <c:pt idx="184">
                  <c:v>277.8</c:v>
                </c:pt>
                <c:pt idx="185">
                  <c:v>293</c:v>
                </c:pt>
                <c:pt idx="186">
                  <c:v>309.7166666666667</c:v>
                </c:pt>
                <c:pt idx="187">
                  <c:v>328.1</c:v>
                </c:pt>
                <c:pt idx="188">
                  <c:v>348.33333333333331</c:v>
                </c:pt>
                <c:pt idx="189">
                  <c:v>370.58333333333331</c:v>
                </c:pt>
                <c:pt idx="190">
                  <c:v>395.06666666666672</c:v>
                </c:pt>
                <c:pt idx="191">
                  <c:v>421.98333333333329</c:v>
                </c:pt>
                <c:pt idx="192">
                  <c:v>451.6</c:v>
                </c:pt>
                <c:pt idx="193">
                  <c:v>484.18333333333402</c:v>
                </c:pt>
                <c:pt idx="194">
                  <c:v>520.01666666666665</c:v>
                </c:pt>
                <c:pt idx="195">
                  <c:v>559.43333333333351</c:v>
                </c:pt>
                <c:pt idx="196">
                  <c:v>602.79999999999995</c:v>
                </c:pt>
                <c:pt idx="197">
                  <c:v>650.5</c:v>
                </c:pt>
                <c:pt idx="198">
                  <c:v>702.9666666666667</c:v>
                </c:pt>
                <c:pt idx="199">
                  <c:v>732.16666666666663</c:v>
                </c:pt>
                <c:pt idx="200">
                  <c:v>795.65</c:v>
                </c:pt>
                <c:pt idx="201">
                  <c:v>865.48333333333528</c:v>
                </c:pt>
                <c:pt idx="202">
                  <c:v>942.3</c:v>
                </c:pt>
                <c:pt idx="203">
                  <c:v>1026.8</c:v>
                </c:pt>
                <c:pt idx="204">
                  <c:v>1119.766666666671</c:v>
                </c:pt>
                <c:pt idx="205">
                  <c:v>1221.81666666667</c:v>
                </c:pt>
                <c:pt idx="206">
                  <c:v>1233.233333333329</c:v>
                </c:pt>
                <c:pt idx="207">
                  <c:v>1245.8</c:v>
                </c:pt>
                <c:pt idx="208">
                  <c:v>1259.61666666667</c:v>
                </c:pt>
                <c:pt idx="209">
                  <c:v>1274.81666666667</c:v>
                </c:pt>
                <c:pt idx="210">
                  <c:v>1291.533333333329</c:v>
                </c:pt>
                <c:pt idx="211">
                  <c:v>1309.916666666672</c:v>
                </c:pt>
                <c:pt idx="212">
                  <c:v>1330.15</c:v>
                </c:pt>
                <c:pt idx="213">
                  <c:v>1352.4</c:v>
                </c:pt>
                <c:pt idx="214">
                  <c:v>1376.883333333328</c:v>
                </c:pt>
                <c:pt idx="215">
                  <c:v>1403.8</c:v>
                </c:pt>
                <c:pt idx="216">
                  <c:v>1433.416666666672</c:v>
                </c:pt>
                <c:pt idx="217">
                  <c:v>1466</c:v>
                </c:pt>
                <c:pt idx="218">
                  <c:v>1501.833333333328</c:v>
                </c:pt>
                <c:pt idx="219">
                  <c:v>1541.25</c:v>
                </c:pt>
                <c:pt idx="220">
                  <c:v>1584.61666666667</c:v>
                </c:pt>
                <c:pt idx="221">
                  <c:v>1632.31666666667</c:v>
                </c:pt>
                <c:pt idx="222">
                  <c:v>1684.783333333329</c:v>
                </c:pt>
                <c:pt idx="223">
                  <c:v>1742.5</c:v>
                </c:pt>
                <c:pt idx="224">
                  <c:v>1805.983333333329</c:v>
                </c:pt>
                <c:pt idx="225">
                  <c:v>1875.81666666667</c:v>
                </c:pt>
                <c:pt idx="226">
                  <c:v>1952.633333333328</c:v>
                </c:pt>
                <c:pt idx="227">
                  <c:v>2037.133333333328</c:v>
                </c:pt>
                <c:pt idx="228">
                  <c:v>2130.0833333333421</c:v>
                </c:pt>
                <c:pt idx="229">
                  <c:v>2232.333333333348</c:v>
                </c:pt>
                <c:pt idx="230">
                  <c:v>2344.8000000000002</c:v>
                </c:pt>
                <c:pt idx="231">
                  <c:v>2400</c:v>
                </c:pt>
              </c:numCache>
            </c:numRef>
          </c:xVal>
          <c:yVal>
            <c:numRef>
              <c:f>Foglio1!$F$3:$F$234</c:f>
              <c:numCache>
                <c:formatCode>General</c:formatCode>
                <c:ptCount val="23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1.07437E-7</c:v>
                </c:pt>
                <c:pt idx="4">
                  <c:v>1.0843900000000001E-6</c:v>
                </c:pt>
                <c:pt idx="5">
                  <c:v>5.7511300000000096E-6</c:v>
                </c:pt>
                <c:pt idx="6">
                  <c:v>2.3065500000000001E-5</c:v>
                </c:pt>
                <c:pt idx="7">
                  <c:v>7.5371000000000305E-5</c:v>
                </c:pt>
                <c:pt idx="8">
                  <c:v>2.13239E-4</c:v>
                </c:pt>
                <c:pt idx="9">
                  <c:v>5.3625299999999999E-4</c:v>
                </c:pt>
                <c:pt idx="10">
                  <c:v>1.21923E-3</c:v>
                </c:pt>
                <c:pt idx="11">
                  <c:v>2.53682E-3</c:v>
                </c:pt>
                <c:pt idx="12">
                  <c:v>4.8928499999999998E-3</c:v>
                </c:pt>
                <c:pt idx="13">
                  <c:v>8.80563000000004E-3</c:v>
                </c:pt>
                <c:pt idx="14">
                  <c:v>1.4938999999999999E-2</c:v>
                </c:pt>
                <c:pt idx="15">
                  <c:v>2.4004999999999999E-2</c:v>
                </c:pt>
                <c:pt idx="16">
                  <c:v>3.6684000000000001E-2</c:v>
                </c:pt>
                <c:pt idx="17">
                  <c:v>5.3605E-2</c:v>
                </c:pt>
                <c:pt idx="18">
                  <c:v>7.5173000000000004E-2</c:v>
                </c:pt>
                <c:pt idx="19">
                  <c:v>0.10158</c:v>
                </c:pt>
                <c:pt idx="20">
                  <c:v>0.13269</c:v>
                </c:pt>
                <c:pt idx="21">
                  <c:v>0.16803000000000001</c:v>
                </c:pt>
                <c:pt idx="22">
                  <c:v>0.20683000000000001</c:v>
                </c:pt>
                <c:pt idx="23">
                  <c:v>0.24807999999999999</c:v>
                </c:pt>
                <c:pt idx="24">
                  <c:v>0.29070000000000001</c:v>
                </c:pt>
                <c:pt idx="25">
                  <c:v>0.33323000000000003</c:v>
                </c:pt>
                <c:pt idx="26">
                  <c:v>0.37476999999999999</c:v>
                </c:pt>
                <c:pt idx="27">
                  <c:v>0.41415000000000002</c:v>
                </c:pt>
                <c:pt idx="28">
                  <c:v>0.42241000000000101</c:v>
                </c:pt>
                <c:pt idx="29">
                  <c:v>0.42570999999999998</c:v>
                </c:pt>
                <c:pt idx="30">
                  <c:v>0.42925999999999997</c:v>
                </c:pt>
                <c:pt idx="31">
                  <c:v>0.43309999999999998</c:v>
                </c:pt>
                <c:pt idx="32">
                  <c:v>0.43723000000000001</c:v>
                </c:pt>
                <c:pt idx="33">
                  <c:v>0.44167000000000001</c:v>
                </c:pt>
                <c:pt idx="34">
                  <c:v>0.44640999999999997</c:v>
                </c:pt>
                <c:pt idx="35">
                  <c:v>0.45147999999999999</c:v>
                </c:pt>
                <c:pt idx="36">
                  <c:v>0.45688000000000101</c:v>
                </c:pt>
                <c:pt idx="37">
                  <c:v>0.46261999999999998</c:v>
                </c:pt>
                <c:pt idx="38">
                  <c:v>0.46870000000000001</c:v>
                </c:pt>
                <c:pt idx="39">
                  <c:v>0.47514000000000001</c:v>
                </c:pt>
                <c:pt idx="40">
                  <c:v>0.48193999999999998</c:v>
                </c:pt>
                <c:pt idx="41">
                  <c:v>0.48909999999999998</c:v>
                </c:pt>
                <c:pt idx="42">
                  <c:v>0.49664000000000003</c:v>
                </c:pt>
                <c:pt idx="43">
                  <c:v>0.50454999999999905</c:v>
                </c:pt>
                <c:pt idx="44">
                  <c:v>0.51280000000000003</c:v>
                </c:pt>
                <c:pt idx="45">
                  <c:v>0.52137999999999995</c:v>
                </c:pt>
                <c:pt idx="46">
                  <c:v>0.53017999999999998</c:v>
                </c:pt>
                <c:pt idx="47">
                  <c:v>0.53922000000000003</c:v>
                </c:pt>
                <c:pt idx="48">
                  <c:v>0.54821999999999904</c:v>
                </c:pt>
                <c:pt idx="49">
                  <c:v>0.55720999999999998</c:v>
                </c:pt>
                <c:pt idx="50">
                  <c:v>0.56603999999999999</c:v>
                </c:pt>
                <c:pt idx="51">
                  <c:v>0.57452999999999999</c:v>
                </c:pt>
                <c:pt idx="52">
                  <c:v>0.58282</c:v>
                </c:pt>
                <c:pt idx="53">
                  <c:v>0.59006000000000003</c:v>
                </c:pt>
                <c:pt idx="54">
                  <c:v>0.59670000000000001</c:v>
                </c:pt>
                <c:pt idx="55">
                  <c:v>0.60255999999999998</c:v>
                </c:pt>
                <c:pt idx="56">
                  <c:v>0.60758999999999996</c:v>
                </c:pt>
                <c:pt idx="57">
                  <c:v>0.60784000000000205</c:v>
                </c:pt>
                <c:pt idx="58">
                  <c:v>0.60811000000000004</c:v>
                </c:pt>
                <c:pt idx="59">
                  <c:v>0.60838000000000003</c:v>
                </c:pt>
                <c:pt idx="60">
                  <c:v>0.60866000000000098</c:v>
                </c:pt>
                <c:pt idx="61">
                  <c:v>0.60895000000000099</c:v>
                </c:pt>
                <c:pt idx="62">
                  <c:v>0.609240000000001</c:v>
                </c:pt>
                <c:pt idx="63">
                  <c:v>0.60953000000000002</c:v>
                </c:pt>
                <c:pt idx="64">
                  <c:v>0.60982000000000103</c:v>
                </c:pt>
                <c:pt idx="65">
                  <c:v>0.61010000000000097</c:v>
                </c:pt>
                <c:pt idx="66">
                  <c:v>0.61038999999999999</c:v>
                </c:pt>
                <c:pt idx="67">
                  <c:v>0.61070000000000102</c:v>
                </c:pt>
                <c:pt idx="68">
                  <c:v>0.61105000000000098</c:v>
                </c:pt>
                <c:pt idx="69">
                  <c:v>0.61135000000000095</c:v>
                </c:pt>
                <c:pt idx="70">
                  <c:v>0.61146</c:v>
                </c:pt>
                <c:pt idx="71">
                  <c:v>0.61158999999999997</c:v>
                </c:pt>
                <c:pt idx="72">
                  <c:v>0.611730000000001</c:v>
                </c:pt>
                <c:pt idx="73">
                  <c:v>0.611900000000001</c:v>
                </c:pt>
                <c:pt idx="74">
                  <c:v>0.61210000000000098</c:v>
                </c:pt>
                <c:pt idx="75">
                  <c:v>0.61234000000000099</c:v>
                </c:pt>
                <c:pt idx="76">
                  <c:v>0.61262000000000005</c:v>
                </c:pt>
                <c:pt idx="77">
                  <c:v>0.61295000000000099</c:v>
                </c:pt>
                <c:pt idx="78">
                  <c:v>0.61334999999999995</c:v>
                </c:pt>
                <c:pt idx="79">
                  <c:v>0.61382000000000103</c:v>
                </c:pt>
                <c:pt idx="80">
                  <c:v>0.61438999999999999</c:v>
                </c:pt>
                <c:pt idx="81">
                  <c:v>0.61505000000000098</c:v>
                </c:pt>
                <c:pt idx="82">
                  <c:v>0.61584000000000205</c:v>
                </c:pt>
                <c:pt idx="83">
                  <c:v>0.61675000000000102</c:v>
                </c:pt>
                <c:pt idx="84">
                  <c:v>0.61688000000000098</c:v>
                </c:pt>
                <c:pt idx="85">
                  <c:v>0.61715000000000098</c:v>
                </c:pt>
                <c:pt idx="86">
                  <c:v>0.61745000000000005</c:v>
                </c:pt>
                <c:pt idx="87">
                  <c:v>0.617780000000001</c:v>
                </c:pt>
                <c:pt idx="88">
                  <c:v>0.61815000000000098</c:v>
                </c:pt>
                <c:pt idx="89">
                  <c:v>0.61856</c:v>
                </c:pt>
                <c:pt idx="90">
                  <c:v>0.61901000000000095</c:v>
                </c:pt>
                <c:pt idx="91">
                  <c:v>0.61951000000000001</c:v>
                </c:pt>
                <c:pt idx="92">
                  <c:v>0.62005999999999994</c:v>
                </c:pt>
                <c:pt idx="93">
                  <c:v>0.62066000000000099</c:v>
                </c:pt>
                <c:pt idx="94">
                  <c:v>0.62133000000000005</c:v>
                </c:pt>
                <c:pt idx="95">
                  <c:v>0.62133000000000005</c:v>
                </c:pt>
                <c:pt idx="96">
                  <c:v>0.62156</c:v>
                </c:pt>
                <c:pt idx="97">
                  <c:v>0.62181000000000097</c:v>
                </c:pt>
                <c:pt idx="98">
                  <c:v>0.62209000000000103</c:v>
                </c:pt>
                <c:pt idx="99">
                  <c:v>0.62240000000000095</c:v>
                </c:pt>
                <c:pt idx="100">
                  <c:v>0.622730000000001</c:v>
                </c:pt>
                <c:pt idx="101">
                  <c:v>0.62309000000000103</c:v>
                </c:pt>
                <c:pt idx="102">
                  <c:v>0.62348999999999999</c:v>
                </c:pt>
                <c:pt idx="103">
                  <c:v>0.62393000000000098</c:v>
                </c:pt>
                <c:pt idx="104">
                  <c:v>0.62440000000000095</c:v>
                </c:pt>
                <c:pt idx="105">
                  <c:v>0.62492000000000103</c:v>
                </c:pt>
                <c:pt idx="106">
                  <c:v>0.62548999999999999</c:v>
                </c:pt>
                <c:pt idx="107">
                  <c:v>0.625610000000001</c:v>
                </c:pt>
                <c:pt idx="108">
                  <c:v>0.62580000000000102</c:v>
                </c:pt>
                <c:pt idx="109">
                  <c:v>0.62601000000000095</c:v>
                </c:pt>
                <c:pt idx="110">
                  <c:v>0.62624000000000102</c:v>
                </c:pt>
                <c:pt idx="111">
                  <c:v>0.62649999999999995</c:v>
                </c:pt>
                <c:pt idx="112">
                  <c:v>0.62677000000000005</c:v>
                </c:pt>
                <c:pt idx="113">
                  <c:v>0.62707000000000102</c:v>
                </c:pt>
                <c:pt idx="114">
                  <c:v>0.62740000000000096</c:v>
                </c:pt>
                <c:pt idx="115">
                  <c:v>0.62775000000000103</c:v>
                </c:pt>
                <c:pt idx="116">
                  <c:v>0.62804000000000104</c:v>
                </c:pt>
                <c:pt idx="117">
                  <c:v>0.62821000000000005</c:v>
                </c:pt>
                <c:pt idx="118">
                  <c:v>0.62840000000000096</c:v>
                </c:pt>
                <c:pt idx="119">
                  <c:v>0.628610000000001</c:v>
                </c:pt>
                <c:pt idx="120">
                  <c:v>0.628830000000001</c:v>
                </c:pt>
                <c:pt idx="121">
                  <c:v>0.62908000000000097</c:v>
                </c:pt>
                <c:pt idx="122">
                  <c:v>0.62934000000000101</c:v>
                </c:pt>
                <c:pt idx="123">
                  <c:v>0.62963000000000102</c:v>
                </c:pt>
                <c:pt idx="124">
                  <c:v>0.62995000000000101</c:v>
                </c:pt>
                <c:pt idx="125">
                  <c:v>0.63029000000000102</c:v>
                </c:pt>
                <c:pt idx="126">
                  <c:v>0.63062000000000196</c:v>
                </c:pt>
                <c:pt idx="127">
                  <c:v>0.63079000000000196</c:v>
                </c:pt>
                <c:pt idx="128">
                  <c:v>0.63097000000000103</c:v>
                </c:pt>
                <c:pt idx="129">
                  <c:v>0.63117000000000101</c:v>
                </c:pt>
                <c:pt idx="130">
                  <c:v>0.63139000000000101</c:v>
                </c:pt>
                <c:pt idx="131">
                  <c:v>0.63163000000000102</c:v>
                </c:pt>
                <c:pt idx="132">
                  <c:v>0.63190000000000102</c:v>
                </c:pt>
                <c:pt idx="133">
                  <c:v>0.63218000000000096</c:v>
                </c:pt>
                <c:pt idx="134">
                  <c:v>0.63250000000000095</c:v>
                </c:pt>
                <c:pt idx="135">
                  <c:v>0.63284000000000196</c:v>
                </c:pt>
                <c:pt idx="136">
                  <c:v>0.63321000000000005</c:v>
                </c:pt>
                <c:pt idx="137">
                  <c:v>0.63362000000000196</c:v>
                </c:pt>
                <c:pt idx="138">
                  <c:v>0.63406000000000096</c:v>
                </c:pt>
                <c:pt idx="139">
                  <c:v>0.63455000000000095</c:v>
                </c:pt>
                <c:pt idx="140">
                  <c:v>0.63508000000000098</c:v>
                </c:pt>
                <c:pt idx="141">
                  <c:v>0.63565000000000105</c:v>
                </c:pt>
                <c:pt idx="142">
                  <c:v>0.636270000000001</c:v>
                </c:pt>
                <c:pt idx="143">
                  <c:v>0.63691000000000098</c:v>
                </c:pt>
                <c:pt idx="144">
                  <c:v>0.63736000000000004</c:v>
                </c:pt>
                <c:pt idx="145">
                  <c:v>0.63741999999999999</c:v>
                </c:pt>
                <c:pt idx="146">
                  <c:v>0.637490000000001</c:v>
                </c:pt>
                <c:pt idx="147">
                  <c:v>0.63754999999999995</c:v>
                </c:pt>
                <c:pt idx="148">
                  <c:v>0.63762000000000196</c:v>
                </c:pt>
                <c:pt idx="149">
                  <c:v>0.63769000000000198</c:v>
                </c:pt>
                <c:pt idx="150">
                  <c:v>0.63775000000000104</c:v>
                </c:pt>
                <c:pt idx="151">
                  <c:v>0.63782000000000005</c:v>
                </c:pt>
                <c:pt idx="152">
                  <c:v>0.63787000000000205</c:v>
                </c:pt>
                <c:pt idx="153">
                  <c:v>0.637930000000001</c:v>
                </c:pt>
                <c:pt idx="154">
                  <c:v>0.63798000000000099</c:v>
                </c:pt>
                <c:pt idx="155">
                  <c:v>0.63804000000000005</c:v>
                </c:pt>
                <c:pt idx="156">
                  <c:v>0.638100000000001</c:v>
                </c:pt>
                <c:pt idx="157">
                  <c:v>0.63817000000000101</c:v>
                </c:pt>
                <c:pt idx="158">
                  <c:v>0.63826000000000005</c:v>
                </c:pt>
                <c:pt idx="159">
                  <c:v>0.63839000000000101</c:v>
                </c:pt>
                <c:pt idx="160">
                  <c:v>0.63855000000000095</c:v>
                </c:pt>
                <c:pt idx="161">
                  <c:v>0.63875000000000104</c:v>
                </c:pt>
                <c:pt idx="162">
                  <c:v>0.63896000000000097</c:v>
                </c:pt>
                <c:pt idx="163">
                  <c:v>0.63921000000000106</c:v>
                </c:pt>
                <c:pt idx="164">
                  <c:v>0.63921000000000106</c:v>
                </c:pt>
                <c:pt idx="165">
                  <c:v>0.52351000000000003</c:v>
                </c:pt>
                <c:pt idx="166">
                  <c:v>0.41281000000000101</c:v>
                </c:pt>
                <c:pt idx="167">
                  <c:v>0.27460000000000001</c:v>
                </c:pt>
                <c:pt idx="168">
                  <c:v>0.17521</c:v>
                </c:pt>
                <c:pt idx="169">
                  <c:v>0.10675</c:v>
                </c:pt>
                <c:pt idx="170">
                  <c:v>6.1813000000000097E-2</c:v>
                </c:pt>
                <c:pt idx="171">
                  <c:v>3.3827000000000003E-2</c:v>
                </c:pt>
                <c:pt idx="172">
                  <c:v>1.7385999999999999E-2</c:v>
                </c:pt>
                <c:pt idx="173">
                  <c:v>1.2061000000000001E-2</c:v>
                </c:pt>
                <c:pt idx="174">
                  <c:v>7.8951200000000003E-3</c:v>
                </c:pt>
                <c:pt idx="175">
                  <c:v>4.94766000000001E-3</c:v>
                </c:pt>
                <c:pt idx="176">
                  <c:v>2.9546400000000001E-3</c:v>
                </c:pt>
                <c:pt idx="177">
                  <c:v>1.67358E-3</c:v>
                </c:pt>
                <c:pt idx="178">
                  <c:v>8.9538700000000204E-4</c:v>
                </c:pt>
                <c:pt idx="179">
                  <c:v>4.4643800000000001E-4</c:v>
                </c:pt>
                <c:pt idx="180">
                  <c:v>2.0695300000000101E-4</c:v>
                </c:pt>
                <c:pt idx="181">
                  <c:v>1.4362199999999999E-4</c:v>
                </c:pt>
                <c:pt idx="182">
                  <c:v>9.2645400000000399E-5</c:v>
                </c:pt>
                <c:pt idx="183">
                  <c:v>5.7169100000000103E-5</c:v>
                </c:pt>
                <c:pt idx="184">
                  <c:v>3.3612100000000003E-5</c:v>
                </c:pt>
                <c:pt idx="185">
                  <c:v>1.87517000000001E-5</c:v>
                </c:pt>
                <c:pt idx="186">
                  <c:v>9.8761800000000498E-6</c:v>
                </c:pt>
                <c:pt idx="187">
                  <c:v>4.8780700000000199E-6</c:v>
                </c:pt>
                <c:pt idx="188">
                  <c:v>2.24565000000001E-6</c:v>
                </c:pt>
                <c:pt idx="189">
                  <c:v>9.5687700000000307E-7</c:v>
                </c:pt>
                <c:pt idx="190">
                  <c:v>3.7455900000000202E-7</c:v>
                </c:pt>
                <c:pt idx="191">
                  <c:v>1.3372000000000001E-7</c:v>
                </c:pt>
                <c:pt idx="192">
                  <c:v>4.3245400000000102E-8</c:v>
                </c:pt>
                <c:pt idx="193">
                  <c:v>1.25784E-8</c:v>
                </c:pt>
                <c:pt idx="194">
                  <c:v>3.2526800000000099E-9</c:v>
                </c:pt>
                <c:pt idx="195">
                  <c:v>7.3765800000000403E-10</c:v>
                </c:pt>
                <c:pt idx="196">
                  <c:v>1.4500500000000099E-10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2.24128000000003E-17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1.45859000000001E-15</c:v>
                </c:pt>
                <c:pt idx="216">
                  <c:v>0</c:v>
                </c:pt>
                <c:pt idx="217">
                  <c:v>2.9826300000000398E-16</c:v>
                </c:pt>
                <c:pt idx="218">
                  <c:v>0</c:v>
                </c:pt>
                <c:pt idx="219">
                  <c:v>1.6751400000000101E-15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2.1210000000000201E-17</c:v>
                </c:pt>
                <c:pt idx="230">
                  <c:v>0</c:v>
                </c:pt>
                <c:pt idx="231">
                  <c:v>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2EF6-4D92-8D8C-A3932CE900B0}"/>
            </c:ext>
          </c:extLst>
        </c:ser>
        <c:ser>
          <c:idx val="2"/>
          <c:order val="1"/>
          <c:tx>
            <c:strRef>
              <c:f>Foglio1!$I$1</c:f>
              <c:strCache>
                <c:ptCount val="1"/>
                <c:pt idx="0">
                  <c:v>CW3_simulated_old</c:v>
                </c:pt>
              </c:strCache>
            </c:strRef>
          </c:tx>
          <c:spPr>
            <a:ln w="349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Foglio1!$I$3:$I$234</c:f>
              <c:numCache>
                <c:formatCode>General</c:formatCode>
                <c:ptCount val="232"/>
                <c:pt idx="0">
                  <c:v>7.5758333333333497E-2</c:v>
                </c:pt>
                <c:pt idx="1">
                  <c:v>0.16666666666666699</c:v>
                </c:pt>
                <c:pt idx="2">
                  <c:v>0.192783333333334</c:v>
                </c:pt>
                <c:pt idx="3">
                  <c:v>0.221516666666667</c:v>
                </c:pt>
                <c:pt idx="4">
                  <c:v>0.25311666666666699</c:v>
                </c:pt>
                <c:pt idx="5">
                  <c:v>0.28788333333333299</c:v>
                </c:pt>
                <c:pt idx="6">
                  <c:v>0.326116666666668</c:v>
                </c:pt>
                <c:pt idx="7">
                  <c:v>0.36818333333333297</c:v>
                </c:pt>
                <c:pt idx="8">
                  <c:v>0.41446666666666798</c:v>
                </c:pt>
                <c:pt idx="9">
                  <c:v>0.46534999999999999</c:v>
                </c:pt>
                <c:pt idx="10">
                  <c:v>0.52134999999999998</c:v>
                </c:pt>
                <c:pt idx="11">
                  <c:v>0.58293333333333297</c:v>
                </c:pt>
                <c:pt idx="12">
                  <c:v>0.65068333333333495</c:v>
                </c:pt>
                <c:pt idx="13">
                  <c:v>0.72520000000000095</c:v>
                </c:pt>
                <c:pt idx="14">
                  <c:v>0.80716666666666703</c:v>
                </c:pt>
                <c:pt idx="15">
                  <c:v>0.89733333333333298</c:v>
                </c:pt>
                <c:pt idx="16">
                  <c:v>0.99653333333333305</c:v>
                </c:pt>
                <c:pt idx="17">
                  <c:v>1.105633333333333</c:v>
                </c:pt>
                <c:pt idx="18">
                  <c:v>1.225649999999997</c:v>
                </c:pt>
                <c:pt idx="19">
                  <c:v>1.357666666666667</c:v>
                </c:pt>
                <c:pt idx="20">
                  <c:v>1.5028833333333329</c:v>
                </c:pt>
                <c:pt idx="21">
                  <c:v>1.66261666666667</c:v>
                </c:pt>
                <c:pt idx="22">
                  <c:v>1.838333333333334</c:v>
                </c:pt>
                <c:pt idx="23">
                  <c:v>2.0316666666666672</c:v>
                </c:pt>
                <c:pt idx="24">
                  <c:v>2.244166666666672</c:v>
                </c:pt>
                <c:pt idx="25">
                  <c:v>2.4781666666666671</c:v>
                </c:pt>
                <c:pt idx="26">
                  <c:v>2.7353333333333341</c:v>
                </c:pt>
                <c:pt idx="27">
                  <c:v>3.0183333333333331</c:v>
                </c:pt>
                <c:pt idx="28">
                  <c:v>3.0833333333333388</c:v>
                </c:pt>
                <c:pt idx="29">
                  <c:v>3.1095000000000002</c:v>
                </c:pt>
                <c:pt idx="30">
                  <c:v>3.1381666666666672</c:v>
                </c:pt>
                <c:pt idx="31">
                  <c:v>3.1698333333333331</c:v>
                </c:pt>
                <c:pt idx="32">
                  <c:v>3.2045000000000008</c:v>
                </c:pt>
                <c:pt idx="33">
                  <c:v>3.242666666666667</c:v>
                </c:pt>
                <c:pt idx="34">
                  <c:v>3.2848333333333342</c:v>
                </c:pt>
                <c:pt idx="35">
                  <c:v>3.3309999999999982</c:v>
                </c:pt>
                <c:pt idx="36">
                  <c:v>3.3820000000000001</c:v>
                </c:pt>
                <c:pt idx="37">
                  <c:v>3.4378333333333329</c:v>
                </c:pt>
                <c:pt idx="38">
                  <c:v>3.4994999999999972</c:v>
                </c:pt>
                <c:pt idx="39">
                  <c:v>3.5671666666666719</c:v>
                </c:pt>
                <c:pt idx="40">
                  <c:v>3.6416666666666671</c:v>
                </c:pt>
                <c:pt idx="41">
                  <c:v>3.7236666666666678</c:v>
                </c:pt>
                <c:pt idx="42">
                  <c:v>3.8138333333333332</c:v>
                </c:pt>
                <c:pt idx="43">
                  <c:v>3.9128333333333241</c:v>
                </c:pt>
                <c:pt idx="44">
                  <c:v>4.0219999999999976</c:v>
                </c:pt>
                <c:pt idx="45">
                  <c:v>4.1419999999999986</c:v>
                </c:pt>
                <c:pt idx="46">
                  <c:v>4.2738333333333482</c:v>
                </c:pt>
                <c:pt idx="47">
                  <c:v>4.4190000000000014</c:v>
                </c:pt>
                <c:pt idx="48">
                  <c:v>4.5788333333333444</c:v>
                </c:pt>
                <c:pt idx="49">
                  <c:v>4.7544999999999966</c:v>
                </c:pt>
                <c:pt idx="50">
                  <c:v>4.9476666666666684</c:v>
                </c:pt>
                <c:pt idx="51">
                  <c:v>5.1601666666666519</c:v>
                </c:pt>
                <c:pt idx="52">
                  <c:v>5.3939999999999966</c:v>
                </c:pt>
                <c:pt idx="53">
                  <c:v>5.6511666666666667</c:v>
                </c:pt>
                <c:pt idx="54">
                  <c:v>5.9340000000000002</c:v>
                </c:pt>
                <c:pt idx="55">
                  <c:v>6.2451666666666661</c:v>
                </c:pt>
                <c:pt idx="56">
                  <c:v>6.5833333333333437</c:v>
                </c:pt>
                <c:pt idx="57">
                  <c:v>6.6094999999999997</c:v>
                </c:pt>
                <c:pt idx="58">
                  <c:v>6.6381666666666668</c:v>
                </c:pt>
                <c:pt idx="59">
                  <c:v>6.6698333333333331</c:v>
                </c:pt>
                <c:pt idx="60">
                  <c:v>6.7044999999999986</c:v>
                </c:pt>
                <c:pt idx="61">
                  <c:v>6.7426666666666684</c:v>
                </c:pt>
                <c:pt idx="62">
                  <c:v>6.7848333333333333</c:v>
                </c:pt>
                <c:pt idx="63">
                  <c:v>6.8310000000000004</c:v>
                </c:pt>
                <c:pt idx="64">
                  <c:v>6.8818333333333443</c:v>
                </c:pt>
                <c:pt idx="65">
                  <c:v>6.9378333333333426</c:v>
                </c:pt>
                <c:pt idx="66">
                  <c:v>6.9995000000000003</c:v>
                </c:pt>
                <c:pt idx="67">
                  <c:v>7.0671666666666511</c:v>
                </c:pt>
                <c:pt idx="68">
                  <c:v>7.1416666666666684</c:v>
                </c:pt>
                <c:pt idx="69">
                  <c:v>7.2044999999999986</c:v>
                </c:pt>
                <c:pt idx="70">
                  <c:v>7.2306666666666723</c:v>
                </c:pt>
                <c:pt idx="71">
                  <c:v>7.2593333333333483</c:v>
                </c:pt>
                <c:pt idx="72">
                  <c:v>7.2909999999999986</c:v>
                </c:pt>
                <c:pt idx="73">
                  <c:v>7.3256666666666668</c:v>
                </c:pt>
                <c:pt idx="74">
                  <c:v>7.3639999999999928</c:v>
                </c:pt>
                <c:pt idx="75">
                  <c:v>7.4060000000000024</c:v>
                </c:pt>
                <c:pt idx="76">
                  <c:v>7.4521666666666668</c:v>
                </c:pt>
                <c:pt idx="77">
                  <c:v>7.503166666666667</c:v>
                </c:pt>
                <c:pt idx="78">
                  <c:v>7.5590000000000002</c:v>
                </c:pt>
                <c:pt idx="79">
                  <c:v>7.6206666666666667</c:v>
                </c:pt>
                <c:pt idx="80">
                  <c:v>7.6883333333333423</c:v>
                </c:pt>
                <c:pt idx="81">
                  <c:v>7.762833333333333</c:v>
                </c:pt>
                <c:pt idx="82">
                  <c:v>7.8448333333333329</c:v>
                </c:pt>
                <c:pt idx="83">
                  <c:v>7.9350000000000014</c:v>
                </c:pt>
                <c:pt idx="84">
                  <c:v>7.95</c:v>
                </c:pt>
                <c:pt idx="85">
                  <c:v>7.9761666666666704</c:v>
                </c:pt>
                <c:pt idx="86">
                  <c:v>8.0048333333333357</c:v>
                </c:pt>
                <c:pt idx="87">
                  <c:v>8.0365000000000002</c:v>
                </c:pt>
                <c:pt idx="88">
                  <c:v>8.0711666666666666</c:v>
                </c:pt>
                <c:pt idx="89">
                  <c:v>8.1093333333333337</c:v>
                </c:pt>
                <c:pt idx="90">
                  <c:v>8.1515000000000004</c:v>
                </c:pt>
                <c:pt idx="91">
                  <c:v>8.1976666666666667</c:v>
                </c:pt>
                <c:pt idx="92">
                  <c:v>8.248666666666665</c:v>
                </c:pt>
                <c:pt idx="93">
                  <c:v>8.3045000000000027</c:v>
                </c:pt>
                <c:pt idx="94">
                  <c:v>8.3661666666666967</c:v>
                </c:pt>
                <c:pt idx="95">
                  <c:v>8.3666666666666973</c:v>
                </c:pt>
                <c:pt idx="96">
                  <c:v>8.3928333333333587</c:v>
                </c:pt>
                <c:pt idx="97">
                  <c:v>8.4215</c:v>
                </c:pt>
                <c:pt idx="98">
                  <c:v>8.4530000000000047</c:v>
                </c:pt>
                <c:pt idx="99">
                  <c:v>8.4878333333333327</c:v>
                </c:pt>
                <c:pt idx="100">
                  <c:v>8.5260000000000016</c:v>
                </c:pt>
                <c:pt idx="101">
                  <c:v>8.5681666666666665</c:v>
                </c:pt>
                <c:pt idx="102">
                  <c:v>8.614333333333331</c:v>
                </c:pt>
                <c:pt idx="103">
                  <c:v>8.6651666666666767</c:v>
                </c:pt>
                <c:pt idx="104">
                  <c:v>8.721166666666667</c:v>
                </c:pt>
                <c:pt idx="105">
                  <c:v>8.7826666666666728</c:v>
                </c:pt>
                <c:pt idx="106">
                  <c:v>8.8505000000000233</c:v>
                </c:pt>
                <c:pt idx="107">
                  <c:v>8.8666666666666973</c:v>
                </c:pt>
                <c:pt idx="108">
                  <c:v>8.8928333333333587</c:v>
                </c:pt>
                <c:pt idx="109">
                  <c:v>8.9215</c:v>
                </c:pt>
                <c:pt idx="110">
                  <c:v>8.9531666666666965</c:v>
                </c:pt>
                <c:pt idx="111">
                  <c:v>8.9878333333333327</c:v>
                </c:pt>
                <c:pt idx="112">
                  <c:v>9.0260000000000016</c:v>
                </c:pt>
                <c:pt idx="113">
                  <c:v>9.0681666666666665</c:v>
                </c:pt>
                <c:pt idx="114">
                  <c:v>9.114333333333331</c:v>
                </c:pt>
                <c:pt idx="115">
                  <c:v>9.1653333333333347</c:v>
                </c:pt>
                <c:pt idx="116">
                  <c:v>9.2075000000000014</c:v>
                </c:pt>
                <c:pt idx="117">
                  <c:v>9.2336666666666662</c:v>
                </c:pt>
                <c:pt idx="118">
                  <c:v>9.2623333333333342</c:v>
                </c:pt>
                <c:pt idx="119">
                  <c:v>9.2939999999999987</c:v>
                </c:pt>
                <c:pt idx="120">
                  <c:v>9.3286666666666704</c:v>
                </c:pt>
                <c:pt idx="121">
                  <c:v>9.3670000000000027</c:v>
                </c:pt>
                <c:pt idx="122">
                  <c:v>9.4090000000000025</c:v>
                </c:pt>
                <c:pt idx="123">
                  <c:v>9.4553333333333587</c:v>
                </c:pt>
                <c:pt idx="124">
                  <c:v>9.5061666666666724</c:v>
                </c:pt>
                <c:pt idx="125">
                  <c:v>9.5621666666666894</c:v>
                </c:pt>
                <c:pt idx="126">
                  <c:v>9.6166666666666725</c:v>
                </c:pt>
                <c:pt idx="127">
                  <c:v>9.6428333333333338</c:v>
                </c:pt>
                <c:pt idx="128">
                  <c:v>9.6715</c:v>
                </c:pt>
                <c:pt idx="129">
                  <c:v>9.7030000000000012</c:v>
                </c:pt>
                <c:pt idx="130">
                  <c:v>9.7378333333333309</c:v>
                </c:pt>
                <c:pt idx="131">
                  <c:v>9.7760000000000016</c:v>
                </c:pt>
                <c:pt idx="132">
                  <c:v>9.8181666666666665</c:v>
                </c:pt>
                <c:pt idx="133">
                  <c:v>9.8643333333333327</c:v>
                </c:pt>
                <c:pt idx="134">
                  <c:v>9.9151666666666767</c:v>
                </c:pt>
                <c:pt idx="135">
                  <c:v>9.9711666666666705</c:v>
                </c:pt>
                <c:pt idx="136">
                  <c:v>10.03266666666668</c:v>
                </c:pt>
                <c:pt idx="137">
                  <c:v>10.1005</c:v>
                </c:pt>
                <c:pt idx="138">
                  <c:v>10.175000000000001</c:v>
                </c:pt>
                <c:pt idx="139">
                  <c:v>10.25683333333334</c:v>
                </c:pt>
                <c:pt idx="140">
                  <c:v>10.347</c:v>
                </c:pt>
                <c:pt idx="141">
                  <c:v>10.44616666666667</c:v>
                </c:pt>
                <c:pt idx="142">
                  <c:v>10.5551666666667</c:v>
                </c:pt>
                <c:pt idx="143">
                  <c:v>10.67516666666668</c:v>
                </c:pt>
                <c:pt idx="144">
                  <c:v>10.77583333333334</c:v>
                </c:pt>
                <c:pt idx="145">
                  <c:v>10.80183333333334</c:v>
                </c:pt>
                <c:pt idx="146">
                  <c:v>10.830500000000001</c:v>
                </c:pt>
                <c:pt idx="147">
                  <c:v>10.862166666666701</c:v>
                </c:pt>
                <c:pt idx="148">
                  <c:v>10.897</c:v>
                </c:pt>
                <c:pt idx="149">
                  <c:v>10.935166666666669</c:v>
                </c:pt>
                <c:pt idx="150">
                  <c:v>10.977166666666671</c:v>
                </c:pt>
                <c:pt idx="151">
                  <c:v>11.0235</c:v>
                </c:pt>
                <c:pt idx="152">
                  <c:v>11.07433333333333</c:v>
                </c:pt>
                <c:pt idx="153">
                  <c:v>11.130333333333329</c:v>
                </c:pt>
                <c:pt idx="154">
                  <c:v>11.19183333333333</c:v>
                </c:pt>
                <c:pt idx="155">
                  <c:v>11.25950000000001</c:v>
                </c:pt>
                <c:pt idx="156">
                  <c:v>11.334</c:v>
                </c:pt>
                <c:pt idx="157">
                  <c:v>11.416</c:v>
                </c:pt>
                <c:pt idx="158">
                  <c:v>11.506166666666671</c:v>
                </c:pt>
                <c:pt idx="159">
                  <c:v>11.605166666666671</c:v>
                </c:pt>
                <c:pt idx="160">
                  <c:v>11.714333333333331</c:v>
                </c:pt>
                <c:pt idx="161">
                  <c:v>11.83433333333333</c:v>
                </c:pt>
                <c:pt idx="162">
                  <c:v>11.9661666666667</c:v>
                </c:pt>
                <c:pt idx="163">
                  <c:v>12.111333333333331</c:v>
                </c:pt>
                <c:pt idx="164">
                  <c:v>12.1666666666667</c:v>
                </c:pt>
                <c:pt idx="165">
                  <c:v>17.544999999999991</c:v>
                </c:pt>
                <c:pt idx="166">
                  <c:v>24</c:v>
                </c:pt>
                <c:pt idx="167">
                  <c:v>35.32166666666641</c:v>
                </c:pt>
                <c:pt idx="168">
                  <c:v>47.776666666666479</c:v>
                </c:pt>
                <c:pt idx="169">
                  <c:v>61.476666666666411</c:v>
                </c:pt>
                <c:pt idx="170">
                  <c:v>76.546666666666667</c:v>
                </c:pt>
                <c:pt idx="171">
                  <c:v>93.123333333332994</c:v>
                </c:pt>
                <c:pt idx="172">
                  <c:v>111.35833333333311</c:v>
                </c:pt>
                <c:pt idx="173">
                  <c:v>122.1816666666667</c:v>
                </c:pt>
                <c:pt idx="174">
                  <c:v>132.16666666666649</c:v>
                </c:pt>
                <c:pt idx="175">
                  <c:v>144.6316666666666</c:v>
                </c:pt>
                <c:pt idx="176">
                  <c:v>158.34333333333359</c:v>
                </c:pt>
                <c:pt idx="177">
                  <c:v>173.43333333333359</c:v>
                </c:pt>
                <c:pt idx="178">
                  <c:v>190.01666666666631</c:v>
                </c:pt>
                <c:pt idx="179">
                  <c:v>208.26666666666631</c:v>
                </c:pt>
                <c:pt idx="180">
                  <c:v>228.35000000000039</c:v>
                </c:pt>
                <c:pt idx="181">
                  <c:v>240</c:v>
                </c:pt>
                <c:pt idx="182">
                  <c:v>251.35000000000039</c:v>
                </c:pt>
                <c:pt idx="183">
                  <c:v>263.83333333333331</c:v>
                </c:pt>
                <c:pt idx="184">
                  <c:v>277.58333333333331</c:v>
                </c:pt>
                <c:pt idx="185">
                  <c:v>292.68333333333402</c:v>
                </c:pt>
                <c:pt idx="186">
                  <c:v>309.3</c:v>
                </c:pt>
                <c:pt idx="187">
                  <c:v>327.58333333333331</c:v>
                </c:pt>
                <c:pt idx="188">
                  <c:v>347.7</c:v>
                </c:pt>
                <c:pt idx="189">
                  <c:v>369.81666666666672</c:v>
                </c:pt>
                <c:pt idx="190">
                  <c:v>394.1666666666672</c:v>
                </c:pt>
                <c:pt idx="191">
                  <c:v>420.93333333333328</c:v>
                </c:pt>
                <c:pt idx="192">
                  <c:v>450.36666666666702</c:v>
                </c:pt>
                <c:pt idx="193">
                  <c:v>482.76666666666671</c:v>
                </c:pt>
                <c:pt idx="194">
                  <c:v>518.38333333333355</c:v>
                </c:pt>
                <c:pt idx="195">
                  <c:v>557.58333333333542</c:v>
                </c:pt>
                <c:pt idx="196">
                  <c:v>600.70000000000005</c:v>
                </c:pt>
                <c:pt idx="197">
                  <c:v>648.11666666666804</c:v>
                </c:pt>
                <c:pt idx="198">
                  <c:v>700.28333333333603</c:v>
                </c:pt>
                <c:pt idx="199">
                  <c:v>732.16666666666663</c:v>
                </c:pt>
                <c:pt idx="200">
                  <c:v>795.28333333333603</c:v>
                </c:pt>
                <c:pt idx="201">
                  <c:v>864.71666666666806</c:v>
                </c:pt>
                <c:pt idx="202">
                  <c:v>941.08333333333542</c:v>
                </c:pt>
                <c:pt idx="203">
                  <c:v>1025.0999999999999</c:v>
                </c:pt>
                <c:pt idx="204">
                  <c:v>1117.516666666671</c:v>
                </c:pt>
                <c:pt idx="205">
                  <c:v>1219.166666666667</c:v>
                </c:pt>
                <c:pt idx="206">
                  <c:v>1221.81666666667</c:v>
                </c:pt>
                <c:pt idx="207">
                  <c:v>1233.1833333333279</c:v>
                </c:pt>
                <c:pt idx="208">
                  <c:v>1245.666666666667</c:v>
                </c:pt>
                <c:pt idx="209">
                  <c:v>1259.416666666672</c:v>
                </c:pt>
                <c:pt idx="210">
                  <c:v>1274.533333333329</c:v>
                </c:pt>
                <c:pt idx="211">
                  <c:v>1291.166666666667</c:v>
                </c:pt>
                <c:pt idx="212">
                  <c:v>1309.45</c:v>
                </c:pt>
                <c:pt idx="213">
                  <c:v>1329.583333333328</c:v>
                </c:pt>
                <c:pt idx="214">
                  <c:v>1351.716666666671</c:v>
                </c:pt>
                <c:pt idx="215">
                  <c:v>1376.06666666667</c:v>
                </c:pt>
                <c:pt idx="216">
                  <c:v>1402.85</c:v>
                </c:pt>
                <c:pt idx="217">
                  <c:v>1432.3</c:v>
                </c:pt>
                <c:pt idx="218">
                  <c:v>1464.716666666671</c:v>
                </c:pt>
                <c:pt idx="219">
                  <c:v>1500.36666666667</c:v>
                </c:pt>
                <c:pt idx="220">
                  <c:v>1539.583333333328</c:v>
                </c:pt>
                <c:pt idx="221">
                  <c:v>1582.716666666671</c:v>
                </c:pt>
                <c:pt idx="222">
                  <c:v>1630.166666666667</c:v>
                </c:pt>
                <c:pt idx="223">
                  <c:v>1682.35</c:v>
                </c:pt>
                <c:pt idx="224">
                  <c:v>1739.766666666671</c:v>
                </c:pt>
                <c:pt idx="225">
                  <c:v>1802.916666666672</c:v>
                </c:pt>
                <c:pt idx="226">
                  <c:v>1872.383333333328</c:v>
                </c:pt>
                <c:pt idx="227">
                  <c:v>1948.8</c:v>
                </c:pt>
                <c:pt idx="228">
                  <c:v>2032.86666666667</c:v>
                </c:pt>
                <c:pt idx="229">
                  <c:v>2125.3166666666662</c:v>
                </c:pt>
                <c:pt idx="230">
                  <c:v>2227.033333333346</c:v>
                </c:pt>
                <c:pt idx="231">
                  <c:v>2338.9166666666652</c:v>
                </c:pt>
              </c:numCache>
            </c:numRef>
          </c:xVal>
          <c:yVal>
            <c:numRef>
              <c:f>Foglio1!$J$3:$J$234</c:f>
              <c:numCache>
                <c:formatCode>General</c:formatCode>
                <c:ptCount val="23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1.09715E-7</c:v>
                </c:pt>
                <c:pt idx="4">
                  <c:v>1.10101E-6</c:v>
                </c:pt>
                <c:pt idx="5">
                  <c:v>5.8594500000000096E-6</c:v>
                </c:pt>
                <c:pt idx="6">
                  <c:v>2.3581300000000099E-5</c:v>
                </c:pt>
                <c:pt idx="7">
                  <c:v>7.7945099999999993E-5</c:v>
                </c:pt>
                <c:pt idx="8">
                  <c:v>2.2310799999999999E-4</c:v>
                </c:pt>
                <c:pt idx="9">
                  <c:v>5.6008900000000005E-4</c:v>
                </c:pt>
                <c:pt idx="10">
                  <c:v>1.2774799999999999E-3</c:v>
                </c:pt>
                <c:pt idx="11">
                  <c:v>2.6765999999999999E-3</c:v>
                </c:pt>
                <c:pt idx="12">
                  <c:v>5.1993600000000096E-3</c:v>
                </c:pt>
                <c:pt idx="13">
                  <c:v>9.4438400000000193E-3</c:v>
                </c:pt>
                <c:pt idx="14">
                  <c:v>1.6154000000000002E-2</c:v>
                </c:pt>
                <c:pt idx="15">
                  <c:v>2.6179999999999998E-2</c:v>
                </c:pt>
                <c:pt idx="16">
                  <c:v>4.0411000000000002E-2</c:v>
                </c:pt>
                <c:pt idx="17">
                  <c:v>5.9681999999999999E-2</c:v>
                </c:pt>
                <c:pt idx="18">
                  <c:v>8.4670000000000106E-2</c:v>
                </c:pt>
                <c:pt idx="19">
                  <c:v>0.1158</c:v>
                </c:pt>
                <c:pt idx="20">
                  <c:v>0.15317</c:v>
                </c:pt>
                <c:pt idx="21">
                  <c:v>0.19655</c:v>
                </c:pt>
                <c:pt idx="22">
                  <c:v>0.24531</c:v>
                </c:pt>
                <c:pt idx="23">
                  <c:v>0.29848000000000102</c:v>
                </c:pt>
                <c:pt idx="24">
                  <c:v>0.35496</c:v>
                </c:pt>
                <c:pt idx="25">
                  <c:v>0.41337000000000101</c:v>
                </c:pt>
                <c:pt idx="26">
                  <c:v>0.472300000000001</c:v>
                </c:pt>
                <c:pt idx="27">
                  <c:v>0.53044999999999998</c:v>
                </c:pt>
                <c:pt idx="28">
                  <c:v>0.54340999999999895</c:v>
                </c:pt>
                <c:pt idx="29">
                  <c:v>0.548620000000001</c:v>
                </c:pt>
                <c:pt idx="30">
                  <c:v>0.55427999999999999</c:v>
                </c:pt>
                <c:pt idx="31">
                  <c:v>0.56042999999999998</c:v>
                </c:pt>
                <c:pt idx="32">
                  <c:v>0.56710000000000005</c:v>
                </c:pt>
                <c:pt idx="33">
                  <c:v>0.57430999999999999</c:v>
                </c:pt>
                <c:pt idx="34">
                  <c:v>0.58209</c:v>
                </c:pt>
                <c:pt idx="35">
                  <c:v>0.59048</c:v>
                </c:pt>
                <c:pt idx="36">
                  <c:v>0.59950000000000003</c:v>
                </c:pt>
                <c:pt idx="37">
                  <c:v>0.60916000000000003</c:v>
                </c:pt>
                <c:pt idx="38">
                  <c:v>0.61948999999999999</c:v>
                </c:pt>
                <c:pt idx="39">
                  <c:v>0.63049999999999995</c:v>
                </c:pt>
                <c:pt idx="40">
                  <c:v>0.64220000000000099</c:v>
                </c:pt>
                <c:pt idx="41">
                  <c:v>0.65456000000000003</c:v>
                </c:pt>
                <c:pt idx="42">
                  <c:v>0.66759000000000102</c:v>
                </c:pt>
                <c:pt idx="43">
                  <c:v>0.68124000000000096</c:v>
                </c:pt>
                <c:pt idx="44">
                  <c:v>0.69547999999999999</c:v>
                </c:pt>
                <c:pt idx="45">
                  <c:v>0.71023999999999998</c:v>
                </c:pt>
                <c:pt idx="46">
                  <c:v>0.72544000000000097</c:v>
                </c:pt>
                <c:pt idx="47">
                  <c:v>0.74100000000000099</c:v>
                </c:pt>
                <c:pt idx="48">
                  <c:v>0.75677000000000205</c:v>
                </c:pt>
                <c:pt idx="49">
                  <c:v>0.77267000000000197</c:v>
                </c:pt>
                <c:pt idx="50">
                  <c:v>0.78849999999999998</c:v>
                </c:pt>
                <c:pt idx="51">
                  <c:v>0.80420000000000003</c:v>
                </c:pt>
                <c:pt idx="52">
                  <c:v>0.81955999999999996</c:v>
                </c:pt>
                <c:pt idx="53">
                  <c:v>0.83445000000000003</c:v>
                </c:pt>
                <c:pt idx="54">
                  <c:v>0.84868000000000099</c:v>
                </c:pt>
                <c:pt idx="55">
                  <c:v>0.86217000000000099</c:v>
                </c:pt>
                <c:pt idx="56">
                  <c:v>0.87465000000000104</c:v>
                </c:pt>
                <c:pt idx="57">
                  <c:v>0.875610000000001</c:v>
                </c:pt>
                <c:pt idx="58">
                  <c:v>0.87665000000000104</c:v>
                </c:pt>
                <c:pt idx="59">
                  <c:v>0.87777000000000005</c:v>
                </c:pt>
                <c:pt idx="60">
                  <c:v>0.87899000000000005</c:v>
                </c:pt>
                <c:pt idx="61">
                  <c:v>0.88029000000000002</c:v>
                </c:pt>
                <c:pt idx="62">
                  <c:v>0.88170000000000004</c:v>
                </c:pt>
                <c:pt idx="63">
                  <c:v>0.88321000000000005</c:v>
                </c:pt>
                <c:pt idx="64">
                  <c:v>0.88483000000000001</c:v>
                </c:pt>
                <c:pt idx="65">
                  <c:v>0.88656000000000001</c:v>
                </c:pt>
                <c:pt idx="66">
                  <c:v>0.88841000000000003</c:v>
                </c:pt>
                <c:pt idx="67">
                  <c:v>0.89036999999999999</c:v>
                </c:pt>
                <c:pt idx="68">
                  <c:v>0.89246000000000003</c:v>
                </c:pt>
                <c:pt idx="69">
                  <c:v>0.89417000000000002</c:v>
                </c:pt>
                <c:pt idx="70">
                  <c:v>0.89487000000000005</c:v>
                </c:pt>
                <c:pt idx="71">
                  <c:v>0.89563000000000004</c:v>
                </c:pt>
                <c:pt idx="72">
                  <c:v>0.89644999999999997</c:v>
                </c:pt>
                <c:pt idx="73">
                  <c:v>0.89734000000000003</c:v>
                </c:pt>
                <c:pt idx="74">
                  <c:v>0.89829999999999999</c:v>
                </c:pt>
                <c:pt idx="75">
                  <c:v>0.89934000000000003</c:v>
                </c:pt>
                <c:pt idx="76">
                  <c:v>0.90046999999999899</c:v>
                </c:pt>
                <c:pt idx="77">
                  <c:v>0.90168000000000004</c:v>
                </c:pt>
                <c:pt idx="78">
                  <c:v>0.90297000000000005</c:v>
                </c:pt>
                <c:pt idx="79">
                  <c:v>0.90435999999999905</c:v>
                </c:pt>
                <c:pt idx="80">
                  <c:v>0.90585000000000004</c:v>
                </c:pt>
                <c:pt idx="81">
                  <c:v>0.90744000000000002</c:v>
                </c:pt>
                <c:pt idx="82">
                  <c:v>0.90912000000000004</c:v>
                </c:pt>
                <c:pt idx="83">
                  <c:v>0.91091</c:v>
                </c:pt>
                <c:pt idx="84">
                  <c:v>0.91120999999999996</c:v>
                </c:pt>
                <c:pt idx="85">
                  <c:v>0.91174999999999995</c:v>
                </c:pt>
                <c:pt idx="86">
                  <c:v>0.91234000000000004</c:v>
                </c:pt>
                <c:pt idx="87">
                  <c:v>0.91298000000000001</c:v>
                </c:pt>
                <c:pt idx="88">
                  <c:v>0.91366999999999998</c:v>
                </c:pt>
                <c:pt idx="89">
                  <c:v>0.91442999999999997</c:v>
                </c:pt>
                <c:pt idx="90">
                  <c:v>0.91524000000000005</c:v>
                </c:pt>
                <c:pt idx="91">
                  <c:v>0.91611999999999905</c:v>
                </c:pt>
                <c:pt idx="92">
                  <c:v>0.91705999999999999</c:v>
                </c:pt>
                <c:pt idx="93">
                  <c:v>0.91808000000000001</c:v>
                </c:pt>
                <c:pt idx="94">
                  <c:v>0.91917000000000004</c:v>
                </c:pt>
                <c:pt idx="95">
                  <c:v>0.91918</c:v>
                </c:pt>
                <c:pt idx="96">
                  <c:v>0.91961000000000004</c:v>
                </c:pt>
                <c:pt idx="97">
                  <c:v>0.92008000000000001</c:v>
                </c:pt>
                <c:pt idx="98">
                  <c:v>0.92059000000000002</c:v>
                </c:pt>
                <c:pt idx="99">
                  <c:v>0.92113999999999996</c:v>
                </c:pt>
                <c:pt idx="100">
                  <c:v>0.921740000000001</c:v>
                </c:pt>
                <c:pt idx="101">
                  <c:v>0.92237999999999998</c:v>
                </c:pt>
                <c:pt idx="102">
                  <c:v>0.92308000000000001</c:v>
                </c:pt>
                <c:pt idx="103">
                  <c:v>0.92383000000000004</c:v>
                </c:pt>
                <c:pt idx="104">
                  <c:v>0.92462999999999995</c:v>
                </c:pt>
                <c:pt idx="105">
                  <c:v>0.92547999999999997</c:v>
                </c:pt>
                <c:pt idx="106">
                  <c:v>0.9264</c:v>
                </c:pt>
                <c:pt idx="107">
                  <c:v>0.926620000000001</c:v>
                </c:pt>
                <c:pt idx="108">
                  <c:v>0.92697000000000096</c:v>
                </c:pt>
                <c:pt idx="109">
                  <c:v>0.92735000000000001</c:v>
                </c:pt>
                <c:pt idx="110">
                  <c:v>0.92776999999999998</c:v>
                </c:pt>
                <c:pt idx="111">
                  <c:v>0.92821999999999905</c:v>
                </c:pt>
                <c:pt idx="112">
                  <c:v>0.92871000000000004</c:v>
                </c:pt>
                <c:pt idx="113">
                  <c:v>0.92923</c:v>
                </c:pt>
                <c:pt idx="114">
                  <c:v>0.92980000000000096</c:v>
                </c:pt>
                <c:pt idx="115">
                  <c:v>0.93040999999999996</c:v>
                </c:pt>
                <c:pt idx="116">
                  <c:v>0.93091000000000002</c:v>
                </c:pt>
                <c:pt idx="117">
                  <c:v>0.93120999999999998</c:v>
                </c:pt>
                <c:pt idx="118">
                  <c:v>0.93152999999999997</c:v>
                </c:pt>
                <c:pt idx="119">
                  <c:v>0.93189</c:v>
                </c:pt>
                <c:pt idx="120">
                  <c:v>0.93226999999999904</c:v>
                </c:pt>
                <c:pt idx="121">
                  <c:v>0.93269000000000102</c:v>
                </c:pt>
                <c:pt idx="122">
                  <c:v>0.93314000000000097</c:v>
                </c:pt>
                <c:pt idx="123">
                  <c:v>0.933620000000001</c:v>
                </c:pt>
                <c:pt idx="124">
                  <c:v>0.93413999999999997</c:v>
                </c:pt>
                <c:pt idx="125">
                  <c:v>0.93470000000000097</c:v>
                </c:pt>
                <c:pt idx="126">
                  <c:v>0.93523999999999996</c:v>
                </c:pt>
                <c:pt idx="127">
                  <c:v>0.93545999999999996</c:v>
                </c:pt>
                <c:pt idx="128">
                  <c:v>0.93569000000000002</c:v>
                </c:pt>
                <c:pt idx="129">
                  <c:v>0.93595000000000095</c:v>
                </c:pt>
                <c:pt idx="130">
                  <c:v>0.93623000000000001</c:v>
                </c:pt>
                <c:pt idx="131">
                  <c:v>0.93653999999999904</c:v>
                </c:pt>
                <c:pt idx="132">
                  <c:v>0.93686000000000003</c:v>
                </c:pt>
                <c:pt idx="133">
                  <c:v>0.93720999999999999</c:v>
                </c:pt>
                <c:pt idx="134">
                  <c:v>0.93757999999999997</c:v>
                </c:pt>
                <c:pt idx="135">
                  <c:v>0.93798000000000004</c:v>
                </c:pt>
                <c:pt idx="136">
                  <c:v>0.93840999999999997</c:v>
                </c:pt>
                <c:pt idx="137">
                  <c:v>0.93886999999999998</c:v>
                </c:pt>
                <c:pt idx="138">
                  <c:v>0.93935000000000002</c:v>
                </c:pt>
                <c:pt idx="139">
                  <c:v>0.93986000000000003</c:v>
                </c:pt>
                <c:pt idx="140">
                  <c:v>0.94040000000000001</c:v>
                </c:pt>
                <c:pt idx="141">
                  <c:v>0.94096000000000002</c:v>
                </c:pt>
                <c:pt idx="142">
                  <c:v>0.94155</c:v>
                </c:pt>
                <c:pt idx="143">
                  <c:v>0.94216999999999895</c:v>
                </c:pt>
                <c:pt idx="144">
                  <c:v>0.94265000000000099</c:v>
                </c:pt>
                <c:pt idx="145">
                  <c:v>0.94277999999999995</c:v>
                </c:pt>
                <c:pt idx="146">
                  <c:v>0.94291000000000003</c:v>
                </c:pt>
                <c:pt idx="147">
                  <c:v>0.94306000000000001</c:v>
                </c:pt>
                <c:pt idx="148">
                  <c:v>0.94321999999999895</c:v>
                </c:pt>
                <c:pt idx="149">
                  <c:v>0.94338999999999895</c:v>
                </c:pt>
                <c:pt idx="150">
                  <c:v>0.94357000000000002</c:v>
                </c:pt>
                <c:pt idx="151">
                  <c:v>0.943770000000001</c:v>
                </c:pt>
                <c:pt idx="152">
                  <c:v>0.94398000000000004</c:v>
                </c:pt>
                <c:pt idx="153">
                  <c:v>0.94420999999999999</c:v>
                </c:pt>
                <c:pt idx="154">
                  <c:v>0.94447000000000003</c:v>
                </c:pt>
                <c:pt idx="155">
                  <c:v>0.944720000000001</c:v>
                </c:pt>
                <c:pt idx="156">
                  <c:v>0.94499999999999995</c:v>
                </c:pt>
                <c:pt idx="157">
                  <c:v>0.94528999999999996</c:v>
                </c:pt>
                <c:pt idx="158">
                  <c:v>0.94560999999999995</c:v>
                </c:pt>
                <c:pt idx="159">
                  <c:v>0.945940000000001</c:v>
                </c:pt>
                <c:pt idx="160">
                  <c:v>0.94630000000000003</c:v>
                </c:pt>
                <c:pt idx="161">
                  <c:v>0.94667000000000001</c:v>
                </c:pt>
                <c:pt idx="162">
                  <c:v>0.94706000000000001</c:v>
                </c:pt>
                <c:pt idx="163">
                  <c:v>0.94747000000000003</c:v>
                </c:pt>
                <c:pt idx="164">
                  <c:v>0.94762000000000102</c:v>
                </c:pt>
                <c:pt idx="165">
                  <c:v>0.92835999999999996</c:v>
                </c:pt>
                <c:pt idx="166">
                  <c:v>0.90693999999999997</c:v>
                </c:pt>
                <c:pt idx="167">
                  <c:v>0.875000000000001</c:v>
                </c:pt>
                <c:pt idx="168">
                  <c:v>0.84106999999999998</c:v>
                </c:pt>
                <c:pt idx="169">
                  <c:v>0.80513000000000001</c:v>
                </c:pt>
                <c:pt idx="170">
                  <c:v>0.76724000000000003</c:v>
                </c:pt>
                <c:pt idx="171">
                  <c:v>0.72743999999999998</c:v>
                </c:pt>
                <c:pt idx="172">
                  <c:v>0.685840000000001</c:v>
                </c:pt>
                <c:pt idx="173">
                  <c:v>0.662250000000001</c:v>
                </c:pt>
                <c:pt idx="174">
                  <c:v>0.63811000000000095</c:v>
                </c:pt>
                <c:pt idx="175">
                  <c:v>0.60911999999999999</c:v>
                </c:pt>
                <c:pt idx="176">
                  <c:v>0.57867000000000102</c:v>
                </c:pt>
                <c:pt idx="177">
                  <c:v>0.54683000000000004</c:v>
                </c:pt>
                <c:pt idx="178">
                  <c:v>0.51371</c:v>
                </c:pt>
                <c:pt idx="179">
                  <c:v>0.47944999999999999</c:v>
                </c:pt>
                <c:pt idx="180">
                  <c:v>0.44424000000000002</c:v>
                </c:pt>
                <c:pt idx="181">
                  <c:v>0.42497000000000101</c:v>
                </c:pt>
                <c:pt idx="182">
                  <c:v>0.40675</c:v>
                </c:pt>
                <c:pt idx="183">
                  <c:v>0.387550000000001</c:v>
                </c:pt>
                <c:pt idx="184">
                  <c:v>0.367400000000001</c:v>
                </c:pt>
                <c:pt idx="185">
                  <c:v>0.34633000000000003</c:v>
                </c:pt>
                <c:pt idx="186">
                  <c:v>0.32443</c:v>
                </c:pt>
                <c:pt idx="187">
                  <c:v>0.30177999999999999</c:v>
                </c:pt>
                <c:pt idx="188">
                  <c:v>0.27850000000000003</c:v>
                </c:pt>
                <c:pt idx="189">
                  <c:v>0.25472</c:v>
                </c:pt>
                <c:pt idx="190">
                  <c:v>0.23061000000000001</c:v>
                </c:pt>
                <c:pt idx="191">
                  <c:v>0.20641000000000001</c:v>
                </c:pt>
                <c:pt idx="192">
                  <c:v>0.18229999999999999</c:v>
                </c:pt>
                <c:pt idx="193">
                  <c:v>0.15858</c:v>
                </c:pt>
                <c:pt idx="194">
                  <c:v>0.13547999999999999</c:v>
                </c:pt>
                <c:pt idx="195">
                  <c:v>0.11346000000000001</c:v>
                </c:pt>
                <c:pt idx="196">
                  <c:v>9.2823000000000003E-2</c:v>
                </c:pt>
                <c:pt idx="197">
                  <c:v>7.3925000000000005E-2</c:v>
                </c:pt>
                <c:pt idx="198">
                  <c:v>5.7003000000000102E-2</c:v>
                </c:pt>
                <c:pt idx="199">
                  <c:v>4.8453000000000003E-2</c:v>
                </c:pt>
                <c:pt idx="200">
                  <c:v>3.4861999999999997E-2</c:v>
                </c:pt>
                <c:pt idx="201">
                  <c:v>2.3895E-2</c:v>
                </c:pt>
                <c:pt idx="202">
                  <c:v>1.5597E-2</c:v>
                </c:pt>
                <c:pt idx="203">
                  <c:v>9.6917800000000005E-3</c:v>
                </c:pt>
                <c:pt idx="204">
                  <c:v>5.5975E-3</c:v>
                </c:pt>
                <c:pt idx="205">
                  <c:v>3.0297900000000101E-3</c:v>
                </c:pt>
                <c:pt idx="206">
                  <c:v>2.9786600000000002E-3</c:v>
                </c:pt>
                <c:pt idx="207">
                  <c:v>2.7686500000000001E-3</c:v>
                </c:pt>
                <c:pt idx="208">
                  <c:v>2.5535000000000002E-3</c:v>
                </c:pt>
                <c:pt idx="209">
                  <c:v>2.3348599999999998E-3</c:v>
                </c:pt>
                <c:pt idx="210">
                  <c:v>2.11458E-3</c:v>
                </c:pt>
                <c:pt idx="211">
                  <c:v>1.8971400000000001E-3</c:v>
                </c:pt>
                <c:pt idx="212">
                  <c:v>1.6823599999999999E-3</c:v>
                </c:pt>
                <c:pt idx="213">
                  <c:v>1.4726800000000001E-3</c:v>
                </c:pt>
                <c:pt idx="214">
                  <c:v>1.2706600000000001E-3</c:v>
                </c:pt>
                <c:pt idx="215">
                  <c:v>1.0789700000000001E-3</c:v>
                </c:pt>
                <c:pt idx="216">
                  <c:v>9.0002500000000004E-4</c:v>
                </c:pt>
                <c:pt idx="217">
                  <c:v>7.3607500000000096E-4</c:v>
                </c:pt>
                <c:pt idx="218">
                  <c:v>5.8888500000000101E-4</c:v>
                </c:pt>
                <c:pt idx="219">
                  <c:v>4.6042499999999998E-4</c:v>
                </c:pt>
                <c:pt idx="220">
                  <c:v>3.5022900000000002E-4</c:v>
                </c:pt>
                <c:pt idx="221">
                  <c:v>2.5823100000000102E-4</c:v>
                </c:pt>
                <c:pt idx="222">
                  <c:v>1.8559499999999999E-4</c:v>
                </c:pt>
                <c:pt idx="223">
                  <c:v>1.2821800000000001E-4</c:v>
                </c:pt>
                <c:pt idx="224">
                  <c:v>8.5929500000000194E-5</c:v>
                </c:pt>
                <c:pt idx="225">
                  <c:v>5.5490400000000298E-5</c:v>
                </c:pt>
                <c:pt idx="226">
                  <c:v>3.4528299999999999E-5</c:v>
                </c:pt>
                <c:pt idx="227">
                  <c:v>2.0612600000000101E-5</c:v>
                </c:pt>
                <c:pt idx="228">
                  <c:v>1.17092E-5</c:v>
                </c:pt>
                <c:pt idx="229">
                  <c:v>6.4758900000000299E-6</c:v>
                </c:pt>
                <c:pt idx="230">
                  <c:v>3.3858400000000098E-6</c:v>
                </c:pt>
                <c:pt idx="231">
                  <c:v>1.79082E-6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2EF6-4D92-8D8C-A3932CE900B0}"/>
            </c:ext>
          </c:extLst>
        </c:ser>
        <c:ser>
          <c:idx val="0"/>
          <c:order val="2"/>
          <c:tx>
            <c:strRef>
              <c:f>Foglio1!$G$1</c:f>
              <c:strCache>
                <c:ptCount val="1"/>
                <c:pt idx="0">
                  <c:v>CW3_monitored</c:v>
                </c:pt>
              </c:strCache>
            </c:strRef>
          </c:tx>
          <c:spPr>
            <a:ln w="15875">
              <a:solidFill>
                <a:schemeClr val="tx1">
                  <a:lumMod val="25000"/>
                  <a:lumOff val="75000"/>
                </a:schemeClr>
              </a:solidFill>
              <a:prstDash val="sysDot"/>
            </a:ln>
          </c:spPr>
          <c:marker>
            <c:symbol val="circle"/>
            <c:size val="10"/>
            <c:spPr>
              <a:solidFill>
                <a:srgbClr val="C00000"/>
              </a:solidFill>
              <a:ln w="15875">
                <a:solidFill>
                  <a:schemeClr val="tx1"/>
                </a:solidFill>
              </a:ln>
            </c:spPr>
          </c:marker>
          <c:xVal>
            <c:numRef>
              <c:f>Foglio1!$G$3:$G$21</c:f>
              <c:numCache>
                <c:formatCode>General</c:formatCode>
                <c:ptCount val="19"/>
                <c:pt idx="0">
                  <c:v>0</c:v>
                </c:pt>
                <c:pt idx="1">
                  <c:v>1.5</c:v>
                </c:pt>
                <c:pt idx="2">
                  <c:v>3.6666666665696539</c:v>
                </c:pt>
                <c:pt idx="3">
                  <c:v>4.9999999998835971</c:v>
                </c:pt>
                <c:pt idx="4">
                  <c:v>6</c:v>
                </c:pt>
                <c:pt idx="5">
                  <c:v>7.1666666666278616</c:v>
                </c:pt>
                <c:pt idx="6">
                  <c:v>8.3333333332557231</c:v>
                </c:pt>
                <c:pt idx="7">
                  <c:v>9.4999999998835847</c:v>
                </c:pt>
                <c:pt idx="8">
                  <c:v>10.83333333337214</c:v>
                </c:pt>
                <c:pt idx="9">
                  <c:v>25.166666666627851</c:v>
                </c:pt>
                <c:pt idx="10">
                  <c:v>48.666666666569647</c:v>
                </c:pt>
                <c:pt idx="11">
                  <c:v>72.666666666569654</c:v>
                </c:pt>
                <c:pt idx="12">
                  <c:v>96.666666666569654</c:v>
                </c:pt>
                <c:pt idx="13">
                  <c:v>120.6666666665697</c:v>
                </c:pt>
                <c:pt idx="14">
                  <c:v>144.66666666656931</c:v>
                </c:pt>
                <c:pt idx="15">
                  <c:v>768.66666666656943</c:v>
                </c:pt>
                <c:pt idx="16">
                  <c:v>1560.6666666665701</c:v>
                </c:pt>
                <c:pt idx="17">
                  <c:v>3072.6666666665701</c:v>
                </c:pt>
                <c:pt idx="18">
                  <c:v>4296.6666666665997</c:v>
                </c:pt>
              </c:numCache>
            </c:numRef>
          </c:xVal>
          <c:yVal>
            <c:numRef>
              <c:f>Foglio1!$H$3:$H$21</c:f>
              <c:numCache>
                <c:formatCode>General</c:formatCode>
                <c:ptCount val="19"/>
                <c:pt idx="0">
                  <c:v>1.1003199999999999E-3</c:v>
                </c:pt>
                <c:pt idx="1">
                  <c:v>0.51764622000000005</c:v>
                </c:pt>
                <c:pt idx="2">
                  <c:v>0.54975622000000002</c:v>
                </c:pt>
                <c:pt idx="3">
                  <c:v>0.59603622000000001</c:v>
                </c:pt>
                <c:pt idx="4">
                  <c:v>0.662856220000001</c:v>
                </c:pt>
                <c:pt idx="5">
                  <c:v>0.76685622000000098</c:v>
                </c:pt>
                <c:pt idx="6">
                  <c:v>0.63685622000000097</c:v>
                </c:pt>
                <c:pt idx="7">
                  <c:v>0.56145621999999995</c:v>
                </c:pt>
                <c:pt idx="8">
                  <c:v>0.59213621999999899</c:v>
                </c:pt>
                <c:pt idx="9">
                  <c:v>2.8716220000000001E-2</c:v>
                </c:pt>
                <c:pt idx="10">
                  <c:v>5.6472E-4</c:v>
                </c:pt>
                <c:pt idx="11">
                  <c:v>1.8517200000000001E-3</c:v>
                </c:pt>
                <c:pt idx="12">
                  <c:v>9.2221999999999996E-4</c:v>
                </c:pt>
                <c:pt idx="13">
                  <c:v>6.7462200000000198E-3</c:v>
                </c:pt>
                <c:pt idx="14">
                  <c:v>3.8609999999999998E-3</c:v>
                </c:pt>
                <c:pt idx="15">
                  <c:v>9.6047280000000003E-4</c:v>
                </c:pt>
                <c:pt idx="16">
                  <c:v>3.2028000000000102E-4</c:v>
                </c:pt>
                <c:pt idx="17">
                  <c:v>5.3460000000000096E-4</c:v>
                </c:pt>
                <c:pt idx="18">
                  <c:v>2.0159999999999999E-4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2EF6-4D92-8D8C-A3932CE900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104742832"/>
        <c:axId val="-209056768"/>
      </c:scatterChart>
      <c:valAx>
        <c:axId val="-104742832"/>
        <c:scaling>
          <c:orientation val="minMax"/>
          <c:max val="11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 sz="1400">
                    <a:latin typeface="+mj-lt"/>
                  </a:defRPr>
                </a:pPr>
                <a:r>
                  <a:rPr lang="it-IT" sz="1400">
                    <a:latin typeface="+mj-lt"/>
                  </a:rPr>
                  <a:t>Time (h)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 sz="1200">
                <a:latin typeface="+mj-lt"/>
              </a:defRPr>
            </a:pPr>
            <a:endParaRPr lang="en-US"/>
          </a:p>
        </c:txPr>
        <c:crossAx val="-209056768"/>
        <c:crosses val="autoZero"/>
        <c:crossBetween val="midCat"/>
      </c:valAx>
      <c:valAx>
        <c:axId val="-209056768"/>
        <c:scaling>
          <c:orientation val="minMax"/>
          <c:max val="1.1000000000000001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 sz="1400">
                    <a:latin typeface="+mj-lt"/>
                  </a:defRPr>
                </a:pPr>
                <a:r>
                  <a:rPr lang="it-IT" sz="1400">
                    <a:latin typeface="+mj-lt"/>
                  </a:rPr>
                  <a:t>C/C0 (-)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 sz="1200">
                <a:latin typeface="+mj-lt"/>
              </a:defRPr>
            </a:pPr>
            <a:endParaRPr lang="en-US"/>
          </a:p>
        </c:txPr>
        <c:crossAx val="-104742832"/>
        <c:crosses val="autoZero"/>
        <c:crossBetween val="midCat"/>
      </c:valAx>
    </c:plotArea>
    <c:plotVisOnly val="1"/>
    <c:dispBlanksAs val="gap"/>
    <c:showDLblsOverMax val="0"/>
    <c:extLst/>
  </c:chart>
  <c:txPr>
    <a:bodyPr/>
    <a:lstStyle/>
    <a:p>
      <a:pPr>
        <a:defRPr sz="16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Foglio1!$A$1</c:f>
              <c:strCache>
                <c:ptCount val="1"/>
                <c:pt idx="0">
                  <c:v>P7</c:v>
                </c:pt>
              </c:strCache>
            </c:strRef>
          </c:tx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Foglio1!$A$4:$A$19</c:f>
              <c:numCache>
                <c:formatCode>0.00</c:formatCode>
                <c:ptCount val="16"/>
                <c:pt idx="0">
                  <c:v>-6.0118055555576575</c:v>
                </c:pt>
                <c:pt idx="1">
                  <c:v>0.17638888888905058</c:v>
                </c:pt>
                <c:pt idx="2">
                  <c:v>1.1069444444437977</c:v>
                </c:pt>
                <c:pt idx="3">
                  <c:v>1.2611111111109494</c:v>
                </c:pt>
                <c:pt idx="4">
                  <c:v>3.0597222222204437</c:v>
                </c:pt>
                <c:pt idx="5">
                  <c:v>3.2312499999970896</c:v>
                </c:pt>
                <c:pt idx="6">
                  <c:v>4.0006944444467081</c:v>
                </c:pt>
                <c:pt idx="7">
                  <c:v>4.2249999999985448</c:v>
                </c:pt>
                <c:pt idx="8">
                  <c:v>4.9861111111094942</c:v>
                </c:pt>
                <c:pt idx="9">
                  <c:v>5.1131944444423425</c:v>
                </c:pt>
                <c:pt idx="10">
                  <c:v>7.9881944444423425</c:v>
                </c:pt>
                <c:pt idx="11">
                  <c:v>13.988194444442343</c:v>
                </c:pt>
                <c:pt idx="12">
                  <c:v>35.988194444442343</c:v>
                </c:pt>
                <c:pt idx="13">
                  <c:v>64.988194444442343</c:v>
                </c:pt>
                <c:pt idx="14">
                  <c:v>126.98819444444234</c:v>
                </c:pt>
                <c:pt idx="15">
                  <c:v>188.98819444444234</c:v>
                </c:pt>
              </c:numCache>
            </c:numRef>
          </c:xVal>
          <c:yVal>
            <c:numRef>
              <c:f>Foglio1!$C$4:$C$19</c:f>
              <c:numCache>
                <c:formatCode>0.00</c:formatCode>
                <c:ptCount val="16"/>
                <c:pt idx="0">
                  <c:v>0.17202000000000001</c:v>
                </c:pt>
                <c:pt idx="1">
                  <c:v>0.20661333333333334</c:v>
                </c:pt>
                <c:pt idx="2">
                  <c:v>0.20834666666666665</c:v>
                </c:pt>
                <c:pt idx="3">
                  <c:v>0.18148</c:v>
                </c:pt>
                <c:pt idx="4">
                  <c:v>0.18321333333333334</c:v>
                </c:pt>
                <c:pt idx="5">
                  <c:v>0.19794666666666669</c:v>
                </c:pt>
                <c:pt idx="6">
                  <c:v>0.14941333333333331</c:v>
                </c:pt>
                <c:pt idx="7">
                  <c:v>0.14508000000000001</c:v>
                </c:pt>
                <c:pt idx="8">
                  <c:v>0.132184</c:v>
                </c:pt>
                <c:pt idx="9">
                  <c:v>0.12081333333333333</c:v>
                </c:pt>
                <c:pt idx="10">
                  <c:v>0.12869999999999998</c:v>
                </c:pt>
                <c:pt idx="11">
                  <c:v>8.5280400000000006E-2</c:v>
                </c:pt>
                <c:pt idx="12">
                  <c:v>0.14586840000000004</c:v>
                </c:pt>
                <c:pt idx="13">
                  <c:v>3.8454000000000002E-2</c:v>
                </c:pt>
                <c:pt idx="14">
                  <c:v>2.7745800000000001E-2</c:v>
                </c:pt>
                <c:pt idx="15">
                  <c:v>3.2951999999999995E-2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7A2F-46E5-8215-314FCB004658}"/>
            </c:ext>
          </c:extLst>
        </c:ser>
        <c:ser>
          <c:idx val="3"/>
          <c:order val="1"/>
          <c:tx>
            <c:strRef>
              <c:f>Foglio1!$D$1</c:f>
              <c:strCache>
                <c:ptCount val="1"/>
                <c:pt idx="0">
                  <c:v>P8 </c:v>
                </c:pt>
              </c:strCache>
            </c:strRef>
          </c:tx>
          <c:xVal>
            <c:numRef>
              <c:f>Foglio1!$D$4:$D$19</c:f>
              <c:numCache>
                <c:formatCode>0.00</c:formatCode>
                <c:ptCount val="16"/>
                <c:pt idx="0">
                  <c:v>-6.0118055555576575</c:v>
                </c:pt>
                <c:pt idx="1">
                  <c:v>0.17152777777664596</c:v>
                </c:pt>
                <c:pt idx="2">
                  <c:v>1.1027777777781012</c:v>
                </c:pt>
                <c:pt idx="3">
                  <c:v>1.2624999999970896</c:v>
                </c:pt>
                <c:pt idx="4">
                  <c:v>3.0569444444481633</c:v>
                </c:pt>
                <c:pt idx="5">
                  <c:v>3.2277777777781012</c:v>
                </c:pt>
                <c:pt idx="6">
                  <c:v>3.9965277777810115</c:v>
                </c:pt>
                <c:pt idx="7">
                  <c:v>4.2229166666656965</c:v>
                </c:pt>
                <c:pt idx="8">
                  <c:v>4.984722222223354</c:v>
                </c:pt>
                <c:pt idx="9">
                  <c:v>5.109722222223354</c:v>
                </c:pt>
                <c:pt idx="10">
                  <c:v>7.9881944444423425</c:v>
                </c:pt>
                <c:pt idx="11">
                  <c:v>13.988194444442343</c:v>
                </c:pt>
                <c:pt idx="12">
                  <c:v>35.988194444442343</c:v>
                </c:pt>
                <c:pt idx="13">
                  <c:v>64.988194444442343</c:v>
                </c:pt>
                <c:pt idx="14">
                  <c:v>126.98819444444234</c:v>
                </c:pt>
                <c:pt idx="15">
                  <c:v>188.98819444444234</c:v>
                </c:pt>
              </c:numCache>
            </c:numRef>
          </c:xVal>
          <c:yVal>
            <c:numRef>
              <c:f>Foglio1!$F$4:$F$19</c:f>
              <c:numCache>
                <c:formatCode>0.00</c:formatCode>
                <c:ptCount val="16"/>
                <c:pt idx="0">
                  <c:v>1.9379999999999998E-2</c:v>
                </c:pt>
                <c:pt idx="1">
                  <c:v>1.04E-2</c:v>
                </c:pt>
                <c:pt idx="2">
                  <c:v>6.6386666666666649E-2</c:v>
                </c:pt>
                <c:pt idx="3">
                  <c:v>0.22654666666666667</c:v>
                </c:pt>
                <c:pt idx="4">
                  <c:v>1.8893333333333338E-2</c:v>
                </c:pt>
                <c:pt idx="5">
                  <c:v>7.557333333333334E-2</c:v>
                </c:pt>
                <c:pt idx="6">
                  <c:v>3.6400000000000002E-2</c:v>
                </c:pt>
                <c:pt idx="7">
                  <c:v>4.8186666666666676E-2</c:v>
                </c:pt>
                <c:pt idx="8">
                  <c:v>6.7166666666666666E-2</c:v>
                </c:pt>
                <c:pt idx="9">
                  <c:v>2.1233333333333333E-2</c:v>
                </c:pt>
                <c:pt idx="10">
                  <c:v>4.7112000000000001E-2</c:v>
                </c:pt>
                <c:pt idx="11">
                  <c:v>1.6248000000000002E-2</c:v>
                </c:pt>
                <c:pt idx="12">
                  <c:v>2.4072E-2</c:v>
                </c:pt>
                <c:pt idx="13">
                  <c:v>2.2440000000000002E-2</c:v>
                </c:pt>
                <c:pt idx="14">
                  <c:v>4.2857999999999993E-3</c:v>
                </c:pt>
                <c:pt idx="15">
                  <c:v>1.7700000000000001E-3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7A2F-46E5-8215-314FCB004658}"/>
            </c:ext>
          </c:extLst>
        </c:ser>
        <c:ser>
          <c:idx val="1"/>
          <c:order val="2"/>
          <c:tx>
            <c:strRef>
              <c:f>Foglio1!$G$1</c:f>
              <c:strCache>
                <c:ptCount val="1"/>
                <c:pt idx="0">
                  <c:v>P9</c:v>
                </c:pt>
              </c:strCache>
            </c:strRef>
          </c:tx>
          <c:xVal>
            <c:numRef>
              <c:f>Foglio1!$G$4:$G$19</c:f>
              <c:numCache>
                <c:formatCode>0.00</c:formatCode>
                <c:ptCount val="16"/>
                <c:pt idx="0">
                  <c:v>-6.0118055555576575</c:v>
                </c:pt>
                <c:pt idx="1">
                  <c:v>0.16874999999708962</c:v>
                </c:pt>
                <c:pt idx="2">
                  <c:v>1.0993055555591127</c:v>
                </c:pt>
                <c:pt idx="3">
                  <c:v>1.2597222222248092</c:v>
                </c:pt>
                <c:pt idx="4">
                  <c:v>3.0527777777751908</c:v>
                </c:pt>
                <c:pt idx="5">
                  <c:v>3.2236111111124046</c:v>
                </c:pt>
                <c:pt idx="6">
                  <c:v>3.9951388888875954</c:v>
                </c:pt>
                <c:pt idx="7">
                  <c:v>4.2215277777795563</c:v>
                </c:pt>
                <c:pt idx="8">
                  <c:v>4.9826388888905058</c:v>
                </c:pt>
                <c:pt idx="9">
                  <c:v>5.1076388888905058</c:v>
                </c:pt>
                <c:pt idx="10">
                  <c:v>7.9881944444423425</c:v>
                </c:pt>
                <c:pt idx="11">
                  <c:v>13.988194444442343</c:v>
                </c:pt>
                <c:pt idx="12">
                  <c:v>35.988194444442343</c:v>
                </c:pt>
                <c:pt idx="13">
                  <c:v>64.988194444442343</c:v>
                </c:pt>
                <c:pt idx="14">
                  <c:v>126.98819444444234</c:v>
                </c:pt>
                <c:pt idx="15">
                  <c:v>188.98819444444234</c:v>
                </c:pt>
              </c:numCache>
            </c:numRef>
          </c:xVal>
          <c:yVal>
            <c:numRef>
              <c:f>Foglio1!$I$4:$I$19</c:f>
              <c:numCache>
                <c:formatCode>0.00</c:formatCode>
                <c:ptCount val="16"/>
                <c:pt idx="0">
                  <c:v>1.9379999999999998E-2</c:v>
                </c:pt>
                <c:pt idx="1">
                  <c:v>4.2900000000000008E-2</c:v>
                </c:pt>
                <c:pt idx="2">
                  <c:v>0.97708000000000017</c:v>
                </c:pt>
                <c:pt idx="3">
                  <c:v>1.6002133333333333</c:v>
                </c:pt>
                <c:pt idx="4">
                  <c:v>0.55154666666666674</c:v>
                </c:pt>
                <c:pt idx="5">
                  <c:v>0.82974666666666663</c:v>
                </c:pt>
                <c:pt idx="6">
                  <c:v>0.36954666666666663</c:v>
                </c:pt>
                <c:pt idx="7">
                  <c:v>0.34267999999999998</c:v>
                </c:pt>
                <c:pt idx="8">
                  <c:v>3.7273600000000004E-2</c:v>
                </c:pt>
                <c:pt idx="9">
                  <c:v>0.32708000000000004</c:v>
                </c:pt>
                <c:pt idx="10">
                  <c:v>6.7800000000000004E-3</c:v>
                </c:pt>
                <c:pt idx="11">
                  <c:v>9.9419999999999994E-3</c:v>
                </c:pt>
                <c:pt idx="12">
                  <c:v>1.3122E-2</c:v>
                </c:pt>
                <c:pt idx="13">
                  <c:v>9.5639999999999996E-3</c:v>
                </c:pt>
                <c:pt idx="14">
                  <c:v>8.2698000000000008E-3</c:v>
                </c:pt>
                <c:pt idx="15">
                  <c:v>7.548E-3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7A2F-46E5-8215-314FCB004658}"/>
            </c:ext>
          </c:extLst>
        </c:ser>
        <c:ser>
          <c:idx val="2"/>
          <c:order val="3"/>
          <c:tx>
            <c:strRef>
              <c:f>Foglio1!$J$1</c:f>
              <c:strCache>
                <c:ptCount val="1"/>
                <c:pt idx="0">
                  <c:v>P10</c:v>
                </c:pt>
              </c:strCache>
            </c:strRef>
          </c:tx>
          <c:xVal>
            <c:numRef>
              <c:f>Foglio1!$J$4:$J$19</c:f>
              <c:numCache>
                <c:formatCode>0.00</c:formatCode>
                <c:ptCount val="16"/>
                <c:pt idx="0">
                  <c:v>-6.0118055555576575</c:v>
                </c:pt>
                <c:pt idx="1">
                  <c:v>0.17847222222189885</c:v>
                </c:pt>
                <c:pt idx="2">
                  <c:v>1.1055555555576575</c:v>
                </c:pt>
                <c:pt idx="3">
                  <c:v>1.2506944444467081</c:v>
                </c:pt>
                <c:pt idx="4">
                  <c:v>3.0694444444452529</c:v>
                </c:pt>
                <c:pt idx="5">
                  <c:v>3.2465277777810115</c:v>
                </c:pt>
                <c:pt idx="6">
                  <c:v>4.0083333333313931</c:v>
                </c:pt>
                <c:pt idx="7">
                  <c:v>4.234722222223354</c:v>
                </c:pt>
                <c:pt idx="8">
                  <c:v>4.9993055555532919</c:v>
                </c:pt>
                <c:pt idx="9">
                  <c:v>5.1256944444467081</c:v>
                </c:pt>
                <c:pt idx="10">
                  <c:v>7.9881944444423425</c:v>
                </c:pt>
                <c:pt idx="11">
                  <c:v>13.988194444442343</c:v>
                </c:pt>
                <c:pt idx="12">
                  <c:v>35.988194444442343</c:v>
                </c:pt>
                <c:pt idx="13">
                  <c:v>64.988194444442343</c:v>
                </c:pt>
                <c:pt idx="14">
                  <c:v>126.98819444444234</c:v>
                </c:pt>
                <c:pt idx="15">
                  <c:v>188.98819444444234</c:v>
                </c:pt>
              </c:numCache>
            </c:numRef>
          </c:xVal>
          <c:yVal>
            <c:numRef>
              <c:f>Foglio1!$L$4:$L$19</c:f>
              <c:numCache>
                <c:formatCode>0.00</c:formatCode>
                <c:ptCount val="16"/>
                <c:pt idx="0">
                  <c:v>9.5399999999999999E-3</c:v>
                </c:pt>
                <c:pt idx="1">
                  <c:v>4.6453333333333329E-3</c:v>
                </c:pt>
                <c:pt idx="2">
                  <c:v>0.39641333333333334</c:v>
                </c:pt>
                <c:pt idx="3">
                  <c:v>0.92161333333333351</c:v>
                </c:pt>
                <c:pt idx="4">
                  <c:v>1.4</c:v>
                </c:pt>
                <c:pt idx="5">
                  <c:v>1.2648133333333333</c:v>
                </c:pt>
                <c:pt idx="6">
                  <c:v>0.3414666666666667</c:v>
                </c:pt>
                <c:pt idx="7">
                  <c:v>0.41634666666666664</c:v>
                </c:pt>
                <c:pt idx="8">
                  <c:v>6.5866666666666671E-2</c:v>
                </c:pt>
                <c:pt idx="9">
                  <c:v>0.37907999999999997</c:v>
                </c:pt>
                <c:pt idx="10">
                  <c:v>4.8269999999999997E-3</c:v>
                </c:pt>
                <c:pt idx="11">
                  <c:v>1.9583999999999999E-3</c:v>
                </c:pt>
                <c:pt idx="12">
                  <c:v>8.8739999999999982E-3</c:v>
                </c:pt>
                <c:pt idx="13">
                  <c:v>9.0779999999999993E-3</c:v>
                </c:pt>
                <c:pt idx="14">
                  <c:v>6.4217999999999992E-3</c:v>
                </c:pt>
                <c:pt idx="15">
                  <c:v>5.5320000000000005E-3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7A2F-46E5-8215-314FCB004658}"/>
            </c:ext>
          </c:extLst>
        </c:ser>
        <c:ser>
          <c:idx val="4"/>
          <c:order val="4"/>
          <c:tx>
            <c:v>Iniezione AR</c:v>
          </c:tx>
          <c:spPr>
            <a:ln w="38100">
              <a:solidFill>
                <a:schemeClr val="tx1"/>
              </a:solidFill>
            </a:ln>
          </c:spPr>
          <c:marker>
            <c:spPr>
              <a:ln>
                <a:noFill/>
              </a:ln>
            </c:spPr>
          </c:marker>
          <c:xVal>
            <c:numRef>
              <c:f>Foglio1!$M$2:$M$3</c:f>
              <c:numCache>
                <c:formatCode>0.00</c:formatCode>
                <c:ptCount val="2"/>
                <c:pt idx="0">
                  <c:v>2.5</c:v>
                </c:pt>
                <c:pt idx="1">
                  <c:v>2.5</c:v>
                </c:pt>
              </c:numCache>
            </c:numRef>
          </c:xVal>
          <c:yVal>
            <c:numRef>
              <c:f>Foglio1!$N$2:$N$3</c:f>
              <c:numCache>
                <c:formatCode>0.00</c:formatCode>
                <c:ptCount val="2"/>
                <c:pt idx="0">
                  <c:v>0</c:v>
                </c:pt>
                <c:pt idx="1">
                  <c:v>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4-7A2F-46E5-8215-314FCB0046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2011232"/>
        <c:axId val="352009984"/>
      </c:scatterChart>
      <c:valAx>
        <c:axId val="352011232"/>
        <c:scaling>
          <c:orientation val="minMax"/>
          <c:max val="2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it-IT" dirty="0"/>
                  <a:t>Time (d)</a:t>
                </a:r>
              </a:p>
            </c:rich>
          </c:tx>
          <c:overlay val="0"/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 sz="1200">
                <a:latin typeface="+mj-lt"/>
              </a:defRPr>
            </a:pPr>
            <a:endParaRPr lang="en-US"/>
          </a:p>
        </c:txPr>
        <c:crossAx val="352009984"/>
        <c:crosses val="autoZero"/>
        <c:crossBetween val="midCat"/>
        <c:majorUnit val="2"/>
      </c:valAx>
      <c:valAx>
        <c:axId val="352009984"/>
        <c:scaling>
          <c:orientation val="minMax"/>
          <c:max val="2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it-IT" dirty="0"/>
                  <a:t>Iron </a:t>
                </a:r>
                <a:r>
                  <a:rPr lang="it-IT" dirty="0" err="1"/>
                  <a:t>concentration</a:t>
                </a:r>
                <a:r>
                  <a:rPr lang="it-IT" dirty="0"/>
                  <a:t> (g/L)</a:t>
                </a:r>
              </a:p>
            </c:rich>
          </c:tx>
          <c:overlay val="0"/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 sz="1200">
                <a:latin typeface="+mj-lt"/>
              </a:defRPr>
            </a:pPr>
            <a:endParaRPr lang="en-US"/>
          </a:p>
        </c:txPr>
        <c:crossAx val="352011232"/>
        <c:crossesAt val="-8"/>
        <c:crossBetween val="midCat"/>
        <c:majorUnit val="0.25"/>
      </c:valAx>
    </c:plotArea>
    <c:legend>
      <c:legendPos val="b"/>
      <c:layout>
        <c:manualLayout>
          <c:xMode val="edge"/>
          <c:yMode val="edge"/>
          <c:x val="0.13642024564759322"/>
          <c:y val="0.85895328986455488"/>
          <c:w val="0.74153391095038945"/>
          <c:h val="8.7560559228090765E-2"/>
        </c:manualLayout>
      </c:layout>
      <c:overlay val="0"/>
    </c:legend>
    <c:plotVisOnly val="1"/>
    <c:dispBlanksAs val="gap"/>
    <c:showDLblsOverMax val="0"/>
  </c:chart>
  <c:spPr>
    <a:solidFill>
      <a:srgbClr val="FFFFFF"/>
    </a:solidFill>
    <a:ln>
      <a:noFill/>
    </a:ln>
  </c:spPr>
  <c:txPr>
    <a:bodyPr/>
    <a:lstStyle/>
    <a:p>
      <a:pPr>
        <a:defRPr sz="1400"/>
      </a:pPr>
      <a:endParaRPr lang="en-US"/>
    </a:p>
  </c:txPr>
  <c:externalData r:id="rId2">
    <c:autoUpdate val="0"/>
  </c:externalData>
  <c:userShapes r:id="rId3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D113ED-C169-499A-905F-BF834058D462}" type="doc">
      <dgm:prSet loTypeId="urn:microsoft.com/office/officeart/2005/8/layout/venn1" loCatId="relationship" qsTypeId="urn:microsoft.com/office/officeart/2005/8/quickstyle/simple1" qsCatId="simple" csTypeId="urn:microsoft.com/office/officeart/2005/8/colors/colorful5" csCatId="colorful" phldr="1"/>
      <dgm:spPr/>
    </dgm:pt>
    <dgm:pt modelId="{A0F6DE82-6992-4F50-8F23-2FB546DB2531}">
      <dgm:prSet phldrT="[Testo]" custT="1"/>
      <dgm:spPr/>
      <dgm:t>
        <a:bodyPr/>
        <a:lstStyle/>
        <a:p>
          <a:r>
            <a:rPr lang="it-IT" sz="2400" b="1" dirty="0" err="1">
              <a:solidFill>
                <a:schemeClr val="tx1"/>
              </a:solidFill>
            </a:rPr>
            <a:t>Subsurface</a:t>
          </a:r>
          <a:r>
            <a:rPr lang="it-IT" sz="2400" b="1" dirty="0">
              <a:solidFill>
                <a:schemeClr val="tx1"/>
              </a:solidFill>
            </a:rPr>
            <a:t> delivery</a:t>
          </a:r>
        </a:p>
      </dgm:t>
    </dgm:pt>
    <dgm:pt modelId="{C4812762-B6DD-4D1E-9996-3C32AB211E62}" type="parTrans" cxnId="{B94D1604-9779-4BE4-8821-A6546B7E0E61}">
      <dgm:prSet/>
      <dgm:spPr/>
      <dgm:t>
        <a:bodyPr/>
        <a:lstStyle/>
        <a:p>
          <a:endParaRPr lang="it-IT"/>
        </a:p>
      </dgm:t>
    </dgm:pt>
    <dgm:pt modelId="{3698E35D-A356-4426-B1DF-B8C8BFBEDEA6}" type="sibTrans" cxnId="{B94D1604-9779-4BE4-8821-A6546B7E0E61}">
      <dgm:prSet/>
      <dgm:spPr/>
      <dgm:t>
        <a:bodyPr/>
        <a:lstStyle/>
        <a:p>
          <a:endParaRPr lang="it-IT"/>
        </a:p>
      </dgm:t>
    </dgm:pt>
    <dgm:pt modelId="{C9ACBFD3-3691-4948-8D6E-832FFBD271C2}">
      <dgm:prSet phldrT="[Testo]" custT="1"/>
      <dgm:spPr/>
      <dgm:t>
        <a:bodyPr/>
        <a:lstStyle/>
        <a:p>
          <a:r>
            <a:rPr lang="it-IT" sz="2400" b="1" dirty="0" err="1">
              <a:solidFill>
                <a:schemeClr val="tx1"/>
              </a:solidFill>
            </a:rPr>
            <a:t>Environmental</a:t>
          </a:r>
          <a:r>
            <a:rPr lang="it-IT" sz="2400" b="1" dirty="0">
              <a:solidFill>
                <a:schemeClr val="tx1"/>
              </a:solidFill>
            </a:rPr>
            <a:t> </a:t>
          </a:r>
          <a:r>
            <a:rPr lang="it-IT" sz="2400" b="1" dirty="0" err="1">
              <a:solidFill>
                <a:schemeClr val="tx1"/>
              </a:solidFill>
            </a:rPr>
            <a:t>compatibility</a:t>
          </a:r>
          <a:endParaRPr lang="it-IT" sz="2400" b="1" dirty="0">
            <a:solidFill>
              <a:schemeClr val="tx1"/>
            </a:solidFill>
          </a:endParaRPr>
        </a:p>
      </dgm:t>
    </dgm:pt>
    <dgm:pt modelId="{C8E7545A-0E36-4FFD-B73F-FBBDF37CC4E6}" type="parTrans" cxnId="{D52A9B88-696E-4060-8E4D-CAC5A23A9907}">
      <dgm:prSet/>
      <dgm:spPr/>
      <dgm:t>
        <a:bodyPr/>
        <a:lstStyle/>
        <a:p>
          <a:endParaRPr lang="it-IT"/>
        </a:p>
      </dgm:t>
    </dgm:pt>
    <dgm:pt modelId="{8F28C63F-7DE3-4690-885F-5071E6F91EF0}" type="sibTrans" cxnId="{D52A9B88-696E-4060-8E4D-CAC5A23A9907}">
      <dgm:prSet/>
      <dgm:spPr/>
      <dgm:t>
        <a:bodyPr/>
        <a:lstStyle/>
        <a:p>
          <a:endParaRPr lang="it-IT"/>
        </a:p>
      </dgm:t>
    </dgm:pt>
    <dgm:pt modelId="{672E723A-0BBA-453C-B5C8-FBB2C05D3D6F}">
      <dgm:prSet phldrT="[Testo]" custT="1"/>
      <dgm:spPr/>
      <dgm:t>
        <a:bodyPr/>
        <a:lstStyle/>
        <a:p>
          <a:r>
            <a:rPr lang="it-IT" sz="2400" b="1" dirty="0" err="1">
              <a:solidFill>
                <a:schemeClr val="tx1"/>
              </a:solidFill>
            </a:rPr>
            <a:t>Reactivity</a:t>
          </a:r>
          <a:r>
            <a:rPr lang="it-IT" sz="2400" b="1" dirty="0">
              <a:solidFill>
                <a:schemeClr val="tx1"/>
              </a:solidFill>
            </a:rPr>
            <a:t> </a:t>
          </a:r>
          <a:r>
            <a:rPr lang="it-IT" sz="2400" b="1" dirty="0" err="1">
              <a:solidFill>
                <a:schemeClr val="tx1"/>
              </a:solidFill>
            </a:rPr>
            <a:t>against</a:t>
          </a:r>
          <a:r>
            <a:rPr lang="it-IT" sz="2400" b="1" dirty="0">
              <a:solidFill>
                <a:schemeClr val="tx1"/>
              </a:solidFill>
            </a:rPr>
            <a:t> </a:t>
          </a:r>
          <a:r>
            <a:rPr lang="it-IT" sz="2400" b="1" dirty="0" err="1">
              <a:solidFill>
                <a:schemeClr val="tx1"/>
              </a:solidFill>
            </a:rPr>
            <a:t>pollutants</a:t>
          </a:r>
          <a:endParaRPr lang="it-IT" sz="2400" b="1" dirty="0">
            <a:solidFill>
              <a:schemeClr val="tx1"/>
            </a:solidFill>
          </a:endParaRPr>
        </a:p>
      </dgm:t>
    </dgm:pt>
    <dgm:pt modelId="{D7E9A603-82BF-4B4C-AD89-EE55983B0F94}" type="parTrans" cxnId="{C34A061D-41AC-44B6-A947-8B3B93970B07}">
      <dgm:prSet/>
      <dgm:spPr/>
      <dgm:t>
        <a:bodyPr/>
        <a:lstStyle/>
        <a:p>
          <a:endParaRPr lang="it-IT"/>
        </a:p>
      </dgm:t>
    </dgm:pt>
    <dgm:pt modelId="{D6292E45-B383-4409-8297-93721256ACAC}" type="sibTrans" cxnId="{C34A061D-41AC-44B6-A947-8B3B93970B07}">
      <dgm:prSet/>
      <dgm:spPr/>
      <dgm:t>
        <a:bodyPr/>
        <a:lstStyle/>
        <a:p>
          <a:endParaRPr lang="it-IT"/>
        </a:p>
      </dgm:t>
    </dgm:pt>
    <dgm:pt modelId="{AA822EBB-480F-4F3C-AA90-5C626ABD5C36}" type="pres">
      <dgm:prSet presAssocID="{18D113ED-C169-499A-905F-BF834058D462}" presName="compositeShape" presStyleCnt="0">
        <dgm:presLayoutVars>
          <dgm:chMax val="7"/>
          <dgm:dir/>
          <dgm:resizeHandles val="exact"/>
        </dgm:presLayoutVars>
      </dgm:prSet>
      <dgm:spPr/>
    </dgm:pt>
    <dgm:pt modelId="{9957EED5-7159-4D50-B12D-5F160993017C}" type="pres">
      <dgm:prSet presAssocID="{C9ACBFD3-3691-4948-8D6E-832FFBD271C2}" presName="circ1" presStyleLbl="vennNode1" presStyleIdx="0" presStyleCnt="3"/>
      <dgm:spPr/>
    </dgm:pt>
    <dgm:pt modelId="{141202DB-8B01-47A7-9CAF-DB0BC87360F8}" type="pres">
      <dgm:prSet presAssocID="{C9ACBFD3-3691-4948-8D6E-832FFBD271C2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D612E8A-C1A8-45CF-89DC-6D4A22DCF99A}" type="pres">
      <dgm:prSet presAssocID="{A0F6DE82-6992-4F50-8F23-2FB546DB2531}" presName="circ2" presStyleLbl="vennNode1" presStyleIdx="1" presStyleCnt="3"/>
      <dgm:spPr/>
    </dgm:pt>
    <dgm:pt modelId="{1C8E3FB7-8E2C-4E12-AF41-5DCFD6681508}" type="pres">
      <dgm:prSet presAssocID="{A0F6DE82-6992-4F50-8F23-2FB546DB2531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5E43884-C1EF-4EFB-886D-7AED084569E2}" type="pres">
      <dgm:prSet presAssocID="{672E723A-0BBA-453C-B5C8-FBB2C05D3D6F}" presName="circ3" presStyleLbl="vennNode1" presStyleIdx="2" presStyleCnt="3"/>
      <dgm:spPr/>
    </dgm:pt>
    <dgm:pt modelId="{F264EEB7-3F34-4EEB-9837-9677BC60E616}" type="pres">
      <dgm:prSet presAssocID="{672E723A-0BBA-453C-B5C8-FBB2C05D3D6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B94D1604-9779-4BE4-8821-A6546B7E0E61}" srcId="{18D113ED-C169-499A-905F-BF834058D462}" destId="{A0F6DE82-6992-4F50-8F23-2FB546DB2531}" srcOrd="1" destOrd="0" parTransId="{C4812762-B6DD-4D1E-9996-3C32AB211E62}" sibTransId="{3698E35D-A356-4426-B1DF-B8C8BFBEDEA6}"/>
    <dgm:cxn modelId="{C34A061D-41AC-44B6-A947-8B3B93970B07}" srcId="{18D113ED-C169-499A-905F-BF834058D462}" destId="{672E723A-0BBA-453C-B5C8-FBB2C05D3D6F}" srcOrd="2" destOrd="0" parTransId="{D7E9A603-82BF-4B4C-AD89-EE55983B0F94}" sibTransId="{D6292E45-B383-4409-8297-93721256ACAC}"/>
    <dgm:cxn modelId="{A4D16B38-B7FB-4E56-B9E8-6E9FC8554C17}" type="presOf" srcId="{C9ACBFD3-3691-4948-8D6E-832FFBD271C2}" destId="{141202DB-8B01-47A7-9CAF-DB0BC87360F8}" srcOrd="1" destOrd="0" presId="urn:microsoft.com/office/officeart/2005/8/layout/venn1"/>
    <dgm:cxn modelId="{4A2FBF47-D0C3-498D-A21C-26E035D5ABC9}" type="presOf" srcId="{672E723A-0BBA-453C-B5C8-FBB2C05D3D6F}" destId="{F264EEB7-3F34-4EEB-9837-9677BC60E616}" srcOrd="1" destOrd="0" presId="urn:microsoft.com/office/officeart/2005/8/layout/venn1"/>
    <dgm:cxn modelId="{6752A16E-81BA-402E-B5E8-ADC6F519511C}" type="presOf" srcId="{18D113ED-C169-499A-905F-BF834058D462}" destId="{AA822EBB-480F-4F3C-AA90-5C626ABD5C36}" srcOrd="0" destOrd="0" presId="urn:microsoft.com/office/officeart/2005/8/layout/venn1"/>
    <dgm:cxn modelId="{54D07E86-C50E-438E-8931-1B801F136A99}" type="presOf" srcId="{672E723A-0BBA-453C-B5C8-FBB2C05D3D6F}" destId="{75E43884-C1EF-4EFB-886D-7AED084569E2}" srcOrd="0" destOrd="0" presId="urn:microsoft.com/office/officeart/2005/8/layout/venn1"/>
    <dgm:cxn modelId="{D52A9B88-696E-4060-8E4D-CAC5A23A9907}" srcId="{18D113ED-C169-499A-905F-BF834058D462}" destId="{C9ACBFD3-3691-4948-8D6E-832FFBD271C2}" srcOrd="0" destOrd="0" parTransId="{C8E7545A-0E36-4FFD-B73F-FBBDF37CC4E6}" sibTransId="{8F28C63F-7DE3-4690-885F-5071E6F91EF0}"/>
    <dgm:cxn modelId="{8D67C791-59CE-401C-8046-AF8A31D444E8}" type="presOf" srcId="{A0F6DE82-6992-4F50-8F23-2FB546DB2531}" destId="{3D612E8A-C1A8-45CF-89DC-6D4A22DCF99A}" srcOrd="0" destOrd="0" presId="urn:microsoft.com/office/officeart/2005/8/layout/venn1"/>
    <dgm:cxn modelId="{6C9AD0D4-7C3F-4291-ACC3-74A97A88B865}" type="presOf" srcId="{A0F6DE82-6992-4F50-8F23-2FB546DB2531}" destId="{1C8E3FB7-8E2C-4E12-AF41-5DCFD6681508}" srcOrd="1" destOrd="0" presId="urn:microsoft.com/office/officeart/2005/8/layout/venn1"/>
    <dgm:cxn modelId="{6845E5DC-A70E-4710-BF55-DC54DFCA2789}" type="presOf" srcId="{C9ACBFD3-3691-4948-8D6E-832FFBD271C2}" destId="{9957EED5-7159-4D50-B12D-5F160993017C}" srcOrd="0" destOrd="0" presId="urn:microsoft.com/office/officeart/2005/8/layout/venn1"/>
    <dgm:cxn modelId="{155D92A0-A87C-4273-A7CA-9564BF727F7B}" type="presParOf" srcId="{AA822EBB-480F-4F3C-AA90-5C626ABD5C36}" destId="{9957EED5-7159-4D50-B12D-5F160993017C}" srcOrd="0" destOrd="0" presId="urn:microsoft.com/office/officeart/2005/8/layout/venn1"/>
    <dgm:cxn modelId="{C8DAD9B3-708F-4954-96E6-00882AA338A4}" type="presParOf" srcId="{AA822EBB-480F-4F3C-AA90-5C626ABD5C36}" destId="{141202DB-8B01-47A7-9CAF-DB0BC87360F8}" srcOrd="1" destOrd="0" presId="urn:microsoft.com/office/officeart/2005/8/layout/venn1"/>
    <dgm:cxn modelId="{4B985723-DDE6-4A05-A570-5A91F9EFEA4E}" type="presParOf" srcId="{AA822EBB-480F-4F3C-AA90-5C626ABD5C36}" destId="{3D612E8A-C1A8-45CF-89DC-6D4A22DCF99A}" srcOrd="2" destOrd="0" presId="urn:microsoft.com/office/officeart/2005/8/layout/venn1"/>
    <dgm:cxn modelId="{76ED12D8-4F00-4F44-BDEE-DA4CA32C04A7}" type="presParOf" srcId="{AA822EBB-480F-4F3C-AA90-5C626ABD5C36}" destId="{1C8E3FB7-8E2C-4E12-AF41-5DCFD6681508}" srcOrd="3" destOrd="0" presId="urn:microsoft.com/office/officeart/2005/8/layout/venn1"/>
    <dgm:cxn modelId="{C82084BA-628C-4DFA-A444-E82B3D6EEEB3}" type="presParOf" srcId="{AA822EBB-480F-4F3C-AA90-5C626ABD5C36}" destId="{75E43884-C1EF-4EFB-886D-7AED084569E2}" srcOrd="4" destOrd="0" presId="urn:microsoft.com/office/officeart/2005/8/layout/venn1"/>
    <dgm:cxn modelId="{DA72CE28-4928-44D4-8D2C-98F99FC03B06}" type="presParOf" srcId="{AA822EBB-480F-4F3C-AA90-5C626ABD5C36}" destId="{F264EEB7-3F34-4EEB-9837-9677BC60E616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D113ED-C169-499A-905F-BF834058D462}" type="doc">
      <dgm:prSet loTypeId="urn:microsoft.com/office/officeart/2005/8/layout/venn1" loCatId="relationship" qsTypeId="urn:microsoft.com/office/officeart/2005/8/quickstyle/simple1" qsCatId="simple" csTypeId="urn:microsoft.com/office/officeart/2005/8/colors/colorful5" csCatId="colorful" phldr="1"/>
      <dgm:spPr/>
    </dgm:pt>
    <dgm:pt modelId="{A0F6DE82-6992-4F50-8F23-2FB546DB2531}">
      <dgm:prSet phldrT="[Testo]" custT="1"/>
      <dgm:spPr/>
      <dgm:t>
        <a:bodyPr/>
        <a:lstStyle/>
        <a:p>
          <a:r>
            <a:rPr lang="it-IT" sz="2400" b="1" dirty="0" err="1">
              <a:solidFill>
                <a:schemeClr val="tx1"/>
              </a:solidFill>
            </a:rPr>
            <a:t>Subsurface</a:t>
          </a:r>
          <a:r>
            <a:rPr lang="it-IT" sz="2400" b="1" dirty="0">
              <a:solidFill>
                <a:schemeClr val="tx1"/>
              </a:solidFill>
            </a:rPr>
            <a:t> delivery</a:t>
          </a:r>
        </a:p>
      </dgm:t>
    </dgm:pt>
    <dgm:pt modelId="{C4812762-B6DD-4D1E-9996-3C32AB211E62}" type="parTrans" cxnId="{B94D1604-9779-4BE4-8821-A6546B7E0E61}">
      <dgm:prSet/>
      <dgm:spPr/>
      <dgm:t>
        <a:bodyPr/>
        <a:lstStyle/>
        <a:p>
          <a:endParaRPr lang="it-IT"/>
        </a:p>
      </dgm:t>
    </dgm:pt>
    <dgm:pt modelId="{3698E35D-A356-4426-B1DF-B8C8BFBEDEA6}" type="sibTrans" cxnId="{B94D1604-9779-4BE4-8821-A6546B7E0E61}">
      <dgm:prSet/>
      <dgm:spPr/>
      <dgm:t>
        <a:bodyPr/>
        <a:lstStyle/>
        <a:p>
          <a:endParaRPr lang="it-IT"/>
        </a:p>
      </dgm:t>
    </dgm:pt>
    <dgm:pt modelId="{C9ACBFD3-3691-4948-8D6E-832FFBD271C2}">
      <dgm:prSet phldrT="[Testo]" custT="1"/>
      <dgm:spPr>
        <a:solidFill>
          <a:schemeClr val="bg1">
            <a:lumMod val="85000"/>
            <a:alpha val="50000"/>
          </a:schemeClr>
        </a:solidFill>
      </dgm:spPr>
      <dgm:t>
        <a:bodyPr/>
        <a:lstStyle/>
        <a:p>
          <a:r>
            <a:rPr lang="it-IT" sz="2400" b="1" dirty="0" err="1">
              <a:solidFill>
                <a:schemeClr val="tx1">
                  <a:lumMod val="50000"/>
                  <a:lumOff val="50000"/>
                </a:schemeClr>
              </a:solidFill>
            </a:rPr>
            <a:t>Environmental</a:t>
          </a:r>
          <a:r>
            <a:rPr lang="it-IT" sz="2400" b="1" dirty="0">
              <a:solidFill>
                <a:schemeClr val="tx1">
                  <a:lumMod val="50000"/>
                  <a:lumOff val="50000"/>
                </a:schemeClr>
              </a:solidFill>
            </a:rPr>
            <a:t> </a:t>
          </a:r>
          <a:r>
            <a:rPr lang="it-IT" sz="2400" b="1" dirty="0" err="1">
              <a:solidFill>
                <a:schemeClr val="tx1">
                  <a:lumMod val="50000"/>
                  <a:lumOff val="50000"/>
                </a:schemeClr>
              </a:solidFill>
            </a:rPr>
            <a:t>compatibility</a:t>
          </a:r>
          <a:endParaRPr lang="it-IT" sz="2400" b="1" dirty="0">
            <a:solidFill>
              <a:schemeClr val="tx1">
                <a:lumMod val="50000"/>
                <a:lumOff val="50000"/>
              </a:schemeClr>
            </a:solidFill>
          </a:endParaRPr>
        </a:p>
      </dgm:t>
    </dgm:pt>
    <dgm:pt modelId="{C8E7545A-0E36-4FFD-B73F-FBBDF37CC4E6}" type="parTrans" cxnId="{D52A9B88-696E-4060-8E4D-CAC5A23A9907}">
      <dgm:prSet/>
      <dgm:spPr/>
      <dgm:t>
        <a:bodyPr/>
        <a:lstStyle/>
        <a:p>
          <a:endParaRPr lang="it-IT"/>
        </a:p>
      </dgm:t>
    </dgm:pt>
    <dgm:pt modelId="{8F28C63F-7DE3-4690-885F-5071E6F91EF0}" type="sibTrans" cxnId="{D52A9B88-696E-4060-8E4D-CAC5A23A9907}">
      <dgm:prSet/>
      <dgm:spPr/>
      <dgm:t>
        <a:bodyPr/>
        <a:lstStyle/>
        <a:p>
          <a:endParaRPr lang="it-IT"/>
        </a:p>
      </dgm:t>
    </dgm:pt>
    <dgm:pt modelId="{672E723A-0BBA-453C-B5C8-FBB2C05D3D6F}">
      <dgm:prSet phldrT="[Testo]" custT="1"/>
      <dgm:spPr>
        <a:solidFill>
          <a:schemeClr val="bg1">
            <a:lumMod val="85000"/>
            <a:alpha val="50000"/>
          </a:schemeClr>
        </a:solidFill>
      </dgm:spPr>
      <dgm:t>
        <a:bodyPr/>
        <a:lstStyle/>
        <a:p>
          <a:r>
            <a:rPr lang="it-IT" sz="2400" b="1" dirty="0" err="1">
              <a:solidFill>
                <a:schemeClr val="tx1">
                  <a:lumMod val="50000"/>
                  <a:lumOff val="50000"/>
                </a:schemeClr>
              </a:solidFill>
            </a:rPr>
            <a:t>Reactivity</a:t>
          </a:r>
          <a:r>
            <a:rPr lang="it-IT" sz="2400" b="1" dirty="0">
              <a:solidFill>
                <a:schemeClr val="tx1">
                  <a:lumMod val="50000"/>
                  <a:lumOff val="50000"/>
                </a:schemeClr>
              </a:solidFill>
            </a:rPr>
            <a:t> </a:t>
          </a:r>
          <a:r>
            <a:rPr lang="it-IT" sz="2400" b="1" dirty="0" err="1">
              <a:solidFill>
                <a:schemeClr val="tx1">
                  <a:lumMod val="50000"/>
                  <a:lumOff val="50000"/>
                </a:schemeClr>
              </a:solidFill>
            </a:rPr>
            <a:t>against</a:t>
          </a:r>
          <a:r>
            <a:rPr lang="it-IT" sz="2400" b="1" dirty="0">
              <a:solidFill>
                <a:schemeClr val="tx1">
                  <a:lumMod val="50000"/>
                  <a:lumOff val="50000"/>
                </a:schemeClr>
              </a:solidFill>
            </a:rPr>
            <a:t> </a:t>
          </a:r>
          <a:r>
            <a:rPr lang="it-IT" sz="2400" b="1" dirty="0" err="1">
              <a:solidFill>
                <a:schemeClr val="tx1">
                  <a:lumMod val="50000"/>
                  <a:lumOff val="50000"/>
                </a:schemeClr>
              </a:solidFill>
            </a:rPr>
            <a:t>pollutants</a:t>
          </a:r>
          <a:endParaRPr lang="it-IT" sz="2400" b="1" dirty="0">
            <a:solidFill>
              <a:schemeClr val="tx1">
                <a:lumMod val="50000"/>
                <a:lumOff val="50000"/>
              </a:schemeClr>
            </a:solidFill>
          </a:endParaRPr>
        </a:p>
      </dgm:t>
    </dgm:pt>
    <dgm:pt modelId="{D7E9A603-82BF-4B4C-AD89-EE55983B0F94}" type="parTrans" cxnId="{C34A061D-41AC-44B6-A947-8B3B93970B07}">
      <dgm:prSet/>
      <dgm:spPr/>
      <dgm:t>
        <a:bodyPr/>
        <a:lstStyle/>
        <a:p>
          <a:endParaRPr lang="it-IT"/>
        </a:p>
      </dgm:t>
    </dgm:pt>
    <dgm:pt modelId="{D6292E45-B383-4409-8297-93721256ACAC}" type="sibTrans" cxnId="{C34A061D-41AC-44B6-A947-8B3B93970B07}">
      <dgm:prSet/>
      <dgm:spPr/>
      <dgm:t>
        <a:bodyPr/>
        <a:lstStyle/>
        <a:p>
          <a:endParaRPr lang="it-IT"/>
        </a:p>
      </dgm:t>
    </dgm:pt>
    <dgm:pt modelId="{AA822EBB-480F-4F3C-AA90-5C626ABD5C36}" type="pres">
      <dgm:prSet presAssocID="{18D113ED-C169-499A-905F-BF834058D462}" presName="compositeShape" presStyleCnt="0">
        <dgm:presLayoutVars>
          <dgm:chMax val="7"/>
          <dgm:dir/>
          <dgm:resizeHandles val="exact"/>
        </dgm:presLayoutVars>
      </dgm:prSet>
      <dgm:spPr/>
    </dgm:pt>
    <dgm:pt modelId="{9957EED5-7159-4D50-B12D-5F160993017C}" type="pres">
      <dgm:prSet presAssocID="{C9ACBFD3-3691-4948-8D6E-832FFBD271C2}" presName="circ1" presStyleLbl="vennNode1" presStyleIdx="0" presStyleCnt="3"/>
      <dgm:spPr/>
    </dgm:pt>
    <dgm:pt modelId="{141202DB-8B01-47A7-9CAF-DB0BC87360F8}" type="pres">
      <dgm:prSet presAssocID="{C9ACBFD3-3691-4948-8D6E-832FFBD271C2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D612E8A-C1A8-45CF-89DC-6D4A22DCF99A}" type="pres">
      <dgm:prSet presAssocID="{A0F6DE82-6992-4F50-8F23-2FB546DB2531}" presName="circ2" presStyleLbl="vennNode1" presStyleIdx="1" presStyleCnt="3"/>
      <dgm:spPr/>
    </dgm:pt>
    <dgm:pt modelId="{1C8E3FB7-8E2C-4E12-AF41-5DCFD6681508}" type="pres">
      <dgm:prSet presAssocID="{A0F6DE82-6992-4F50-8F23-2FB546DB2531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5E43884-C1EF-4EFB-886D-7AED084569E2}" type="pres">
      <dgm:prSet presAssocID="{672E723A-0BBA-453C-B5C8-FBB2C05D3D6F}" presName="circ3" presStyleLbl="vennNode1" presStyleIdx="2" presStyleCnt="3"/>
      <dgm:spPr/>
    </dgm:pt>
    <dgm:pt modelId="{F264EEB7-3F34-4EEB-9837-9677BC60E616}" type="pres">
      <dgm:prSet presAssocID="{672E723A-0BBA-453C-B5C8-FBB2C05D3D6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B94D1604-9779-4BE4-8821-A6546B7E0E61}" srcId="{18D113ED-C169-499A-905F-BF834058D462}" destId="{A0F6DE82-6992-4F50-8F23-2FB546DB2531}" srcOrd="1" destOrd="0" parTransId="{C4812762-B6DD-4D1E-9996-3C32AB211E62}" sibTransId="{3698E35D-A356-4426-B1DF-B8C8BFBEDEA6}"/>
    <dgm:cxn modelId="{C34A061D-41AC-44B6-A947-8B3B93970B07}" srcId="{18D113ED-C169-499A-905F-BF834058D462}" destId="{672E723A-0BBA-453C-B5C8-FBB2C05D3D6F}" srcOrd="2" destOrd="0" parTransId="{D7E9A603-82BF-4B4C-AD89-EE55983B0F94}" sibTransId="{D6292E45-B383-4409-8297-93721256ACAC}"/>
    <dgm:cxn modelId="{A4D16B38-B7FB-4E56-B9E8-6E9FC8554C17}" type="presOf" srcId="{C9ACBFD3-3691-4948-8D6E-832FFBD271C2}" destId="{141202DB-8B01-47A7-9CAF-DB0BC87360F8}" srcOrd="1" destOrd="0" presId="urn:microsoft.com/office/officeart/2005/8/layout/venn1"/>
    <dgm:cxn modelId="{4A2FBF47-D0C3-498D-A21C-26E035D5ABC9}" type="presOf" srcId="{672E723A-0BBA-453C-B5C8-FBB2C05D3D6F}" destId="{F264EEB7-3F34-4EEB-9837-9677BC60E616}" srcOrd="1" destOrd="0" presId="urn:microsoft.com/office/officeart/2005/8/layout/venn1"/>
    <dgm:cxn modelId="{6752A16E-81BA-402E-B5E8-ADC6F519511C}" type="presOf" srcId="{18D113ED-C169-499A-905F-BF834058D462}" destId="{AA822EBB-480F-4F3C-AA90-5C626ABD5C36}" srcOrd="0" destOrd="0" presId="urn:microsoft.com/office/officeart/2005/8/layout/venn1"/>
    <dgm:cxn modelId="{54D07E86-C50E-438E-8931-1B801F136A99}" type="presOf" srcId="{672E723A-0BBA-453C-B5C8-FBB2C05D3D6F}" destId="{75E43884-C1EF-4EFB-886D-7AED084569E2}" srcOrd="0" destOrd="0" presId="urn:microsoft.com/office/officeart/2005/8/layout/venn1"/>
    <dgm:cxn modelId="{D52A9B88-696E-4060-8E4D-CAC5A23A9907}" srcId="{18D113ED-C169-499A-905F-BF834058D462}" destId="{C9ACBFD3-3691-4948-8D6E-832FFBD271C2}" srcOrd="0" destOrd="0" parTransId="{C8E7545A-0E36-4FFD-B73F-FBBDF37CC4E6}" sibTransId="{8F28C63F-7DE3-4690-885F-5071E6F91EF0}"/>
    <dgm:cxn modelId="{8D67C791-59CE-401C-8046-AF8A31D444E8}" type="presOf" srcId="{A0F6DE82-6992-4F50-8F23-2FB546DB2531}" destId="{3D612E8A-C1A8-45CF-89DC-6D4A22DCF99A}" srcOrd="0" destOrd="0" presId="urn:microsoft.com/office/officeart/2005/8/layout/venn1"/>
    <dgm:cxn modelId="{6C9AD0D4-7C3F-4291-ACC3-74A97A88B865}" type="presOf" srcId="{A0F6DE82-6992-4F50-8F23-2FB546DB2531}" destId="{1C8E3FB7-8E2C-4E12-AF41-5DCFD6681508}" srcOrd="1" destOrd="0" presId="urn:microsoft.com/office/officeart/2005/8/layout/venn1"/>
    <dgm:cxn modelId="{6845E5DC-A70E-4710-BF55-DC54DFCA2789}" type="presOf" srcId="{C9ACBFD3-3691-4948-8D6E-832FFBD271C2}" destId="{9957EED5-7159-4D50-B12D-5F160993017C}" srcOrd="0" destOrd="0" presId="urn:microsoft.com/office/officeart/2005/8/layout/venn1"/>
    <dgm:cxn modelId="{155D92A0-A87C-4273-A7CA-9564BF727F7B}" type="presParOf" srcId="{AA822EBB-480F-4F3C-AA90-5C626ABD5C36}" destId="{9957EED5-7159-4D50-B12D-5F160993017C}" srcOrd="0" destOrd="0" presId="urn:microsoft.com/office/officeart/2005/8/layout/venn1"/>
    <dgm:cxn modelId="{C8DAD9B3-708F-4954-96E6-00882AA338A4}" type="presParOf" srcId="{AA822EBB-480F-4F3C-AA90-5C626ABD5C36}" destId="{141202DB-8B01-47A7-9CAF-DB0BC87360F8}" srcOrd="1" destOrd="0" presId="urn:microsoft.com/office/officeart/2005/8/layout/venn1"/>
    <dgm:cxn modelId="{4B985723-DDE6-4A05-A570-5A91F9EFEA4E}" type="presParOf" srcId="{AA822EBB-480F-4F3C-AA90-5C626ABD5C36}" destId="{3D612E8A-C1A8-45CF-89DC-6D4A22DCF99A}" srcOrd="2" destOrd="0" presId="urn:microsoft.com/office/officeart/2005/8/layout/venn1"/>
    <dgm:cxn modelId="{76ED12D8-4F00-4F44-BDEE-DA4CA32C04A7}" type="presParOf" srcId="{AA822EBB-480F-4F3C-AA90-5C626ABD5C36}" destId="{1C8E3FB7-8E2C-4E12-AF41-5DCFD6681508}" srcOrd="3" destOrd="0" presId="urn:microsoft.com/office/officeart/2005/8/layout/venn1"/>
    <dgm:cxn modelId="{C82084BA-628C-4DFA-A444-E82B3D6EEEB3}" type="presParOf" srcId="{AA822EBB-480F-4F3C-AA90-5C626ABD5C36}" destId="{75E43884-C1EF-4EFB-886D-7AED084569E2}" srcOrd="4" destOrd="0" presId="urn:microsoft.com/office/officeart/2005/8/layout/venn1"/>
    <dgm:cxn modelId="{DA72CE28-4928-44D4-8D2C-98F99FC03B06}" type="presParOf" srcId="{AA822EBB-480F-4F3C-AA90-5C626ABD5C36}" destId="{F264EEB7-3F34-4EEB-9837-9677BC60E616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57EED5-7159-4D50-B12D-5F160993017C}">
      <dsp:nvSpPr>
        <dsp:cNvPr id="0" name=""/>
        <dsp:cNvSpPr/>
      </dsp:nvSpPr>
      <dsp:spPr>
        <a:xfrm>
          <a:off x="3684746" y="61475"/>
          <a:ext cx="2950845" cy="2950845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b="1" kern="1200" dirty="0" err="1">
              <a:solidFill>
                <a:schemeClr val="tx1"/>
              </a:solidFill>
            </a:rPr>
            <a:t>Environmental</a:t>
          </a:r>
          <a:r>
            <a:rPr lang="it-IT" sz="2400" b="1" kern="1200" dirty="0">
              <a:solidFill>
                <a:schemeClr val="tx1"/>
              </a:solidFill>
            </a:rPr>
            <a:t> </a:t>
          </a:r>
          <a:r>
            <a:rPr lang="it-IT" sz="2400" b="1" kern="1200" dirty="0" err="1">
              <a:solidFill>
                <a:schemeClr val="tx1"/>
              </a:solidFill>
            </a:rPr>
            <a:t>compatibility</a:t>
          </a:r>
          <a:endParaRPr lang="it-IT" sz="2400" b="1" kern="1200" dirty="0">
            <a:solidFill>
              <a:schemeClr val="tx1"/>
            </a:solidFill>
          </a:endParaRPr>
        </a:p>
      </dsp:txBody>
      <dsp:txXfrm>
        <a:off x="4078192" y="577873"/>
        <a:ext cx="2163953" cy="1327880"/>
      </dsp:txXfrm>
    </dsp:sp>
    <dsp:sp modelId="{3D612E8A-C1A8-45CF-89DC-6D4A22DCF99A}">
      <dsp:nvSpPr>
        <dsp:cNvPr id="0" name=""/>
        <dsp:cNvSpPr/>
      </dsp:nvSpPr>
      <dsp:spPr>
        <a:xfrm>
          <a:off x="4749509" y="1905754"/>
          <a:ext cx="2950845" cy="2950845"/>
        </a:xfrm>
        <a:prstGeom prst="ellipse">
          <a:avLst/>
        </a:prstGeom>
        <a:solidFill>
          <a:schemeClr val="accent5">
            <a:alpha val="50000"/>
            <a:hueOff val="-801291"/>
            <a:satOff val="3357"/>
            <a:lumOff val="-186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b="1" kern="1200" dirty="0" err="1">
              <a:solidFill>
                <a:schemeClr val="tx1"/>
              </a:solidFill>
            </a:rPr>
            <a:t>Subsurface</a:t>
          </a:r>
          <a:r>
            <a:rPr lang="it-IT" sz="2400" b="1" kern="1200" dirty="0">
              <a:solidFill>
                <a:schemeClr val="tx1"/>
              </a:solidFill>
            </a:rPr>
            <a:t> delivery</a:t>
          </a:r>
        </a:p>
      </dsp:txBody>
      <dsp:txXfrm>
        <a:off x="5651976" y="2668055"/>
        <a:ext cx="1770507" cy="1622964"/>
      </dsp:txXfrm>
    </dsp:sp>
    <dsp:sp modelId="{75E43884-C1EF-4EFB-886D-7AED084569E2}">
      <dsp:nvSpPr>
        <dsp:cNvPr id="0" name=""/>
        <dsp:cNvSpPr/>
      </dsp:nvSpPr>
      <dsp:spPr>
        <a:xfrm>
          <a:off x="2619982" y="1905754"/>
          <a:ext cx="2950845" cy="2950845"/>
        </a:xfrm>
        <a:prstGeom prst="ellipse">
          <a:avLst/>
        </a:prstGeom>
        <a:solidFill>
          <a:schemeClr val="accent5">
            <a:alpha val="50000"/>
            <a:hueOff val="-1602582"/>
            <a:satOff val="6714"/>
            <a:lumOff val="-37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b="1" kern="1200" dirty="0" err="1">
              <a:solidFill>
                <a:schemeClr val="tx1"/>
              </a:solidFill>
            </a:rPr>
            <a:t>Reactivity</a:t>
          </a:r>
          <a:r>
            <a:rPr lang="it-IT" sz="2400" b="1" kern="1200" dirty="0">
              <a:solidFill>
                <a:schemeClr val="tx1"/>
              </a:solidFill>
            </a:rPr>
            <a:t> </a:t>
          </a:r>
          <a:r>
            <a:rPr lang="it-IT" sz="2400" b="1" kern="1200" dirty="0" err="1">
              <a:solidFill>
                <a:schemeClr val="tx1"/>
              </a:solidFill>
            </a:rPr>
            <a:t>against</a:t>
          </a:r>
          <a:r>
            <a:rPr lang="it-IT" sz="2400" b="1" kern="1200" dirty="0">
              <a:solidFill>
                <a:schemeClr val="tx1"/>
              </a:solidFill>
            </a:rPr>
            <a:t> </a:t>
          </a:r>
          <a:r>
            <a:rPr lang="it-IT" sz="2400" b="1" kern="1200" dirty="0" err="1">
              <a:solidFill>
                <a:schemeClr val="tx1"/>
              </a:solidFill>
            </a:rPr>
            <a:t>pollutants</a:t>
          </a:r>
          <a:endParaRPr lang="it-IT" sz="2400" b="1" kern="1200" dirty="0">
            <a:solidFill>
              <a:schemeClr val="tx1"/>
            </a:solidFill>
          </a:endParaRPr>
        </a:p>
      </dsp:txBody>
      <dsp:txXfrm>
        <a:off x="2897854" y="2668055"/>
        <a:ext cx="1770507" cy="1622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57EED5-7159-4D50-B12D-5F160993017C}">
      <dsp:nvSpPr>
        <dsp:cNvPr id="0" name=""/>
        <dsp:cNvSpPr/>
      </dsp:nvSpPr>
      <dsp:spPr>
        <a:xfrm>
          <a:off x="3684746" y="61475"/>
          <a:ext cx="2950845" cy="2950845"/>
        </a:xfrm>
        <a:prstGeom prst="ellipse">
          <a:avLst/>
        </a:prstGeom>
        <a:solidFill>
          <a:schemeClr val="bg1">
            <a:lumMod val="85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b="1" kern="1200" dirty="0" err="1">
              <a:solidFill>
                <a:schemeClr val="tx1">
                  <a:lumMod val="50000"/>
                  <a:lumOff val="50000"/>
                </a:schemeClr>
              </a:solidFill>
            </a:rPr>
            <a:t>Environmental</a:t>
          </a:r>
          <a:r>
            <a:rPr lang="it-IT" sz="2400" b="1" kern="1200" dirty="0">
              <a:solidFill>
                <a:schemeClr val="tx1">
                  <a:lumMod val="50000"/>
                  <a:lumOff val="50000"/>
                </a:schemeClr>
              </a:solidFill>
            </a:rPr>
            <a:t> </a:t>
          </a:r>
          <a:r>
            <a:rPr lang="it-IT" sz="2400" b="1" kern="1200" dirty="0" err="1">
              <a:solidFill>
                <a:schemeClr val="tx1">
                  <a:lumMod val="50000"/>
                  <a:lumOff val="50000"/>
                </a:schemeClr>
              </a:solidFill>
            </a:rPr>
            <a:t>compatibility</a:t>
          </a:r>
          <a:endParaRPr lang="it-IT" sz="2400" b="1" kern="1200" dirty="0">
            <a:solidFill>
              <a:schemeClr val="tx1">
                <a:lumMod val="50000"/>
                <a:lumOff val="50000"/>
              </a:schemeClr>
            </a:solidFill>
          </a:endParaRPr>
        </a:p>
      </dsp:txBody>
      <dsp:txXfrm>
        <a:off x="4078192" y="577873"/>
        <a:ext cx="2163953" cy="1327880"/>
      </dsp:txXfrm>
    </dsp:sp>
    <dsp:sp modelId="{3D612E8A-C1A8-45CF-89DC-6D4A22DCF99A}">
      <dsp:nvSpPr>
        <dsp:cNvPr id="0" name=""/>
        <dsp:cNvSpPr/>
      </dsp:nvSpPr>
      <dsp:spPr>
        <a:xfrm>
          <a:off x="4749509" y="1905754"/>
          <a:ext cx="2950845" cy="2950845"/>
        </a:xfrm>
        <a:prstGeom prst="ellipse">
          <a:avLst/>
        </a:prstGeom>
        <a:solidFill>
          <a:schemeClr val="accent5">
            <a:alpha val="50000"/>
            <a:hueOff val="-801291"/>
            <a:satOff val="3357"/>
            <a:lumOff val="-186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b="1" kern="1200" dirty="0" err="1">
              <a:solidFill>
                <a:schemeClr val="tx1"/>
              </a:solidFill>
            </a:rPr>
            <a:t>Subsurface</a:t>
          </a:r>
          <a:r>
            <a:rPr lang="it-IT" sz="2400" b="1" kern="1200" dirty="0">
              <a:solidFill>
                <a:schemeClr val="tx1"/>
              </a:solidFill>
            </a:rPr>
            <a:t> delivery</a:t>
          </a:r>
        </a:p>
      </dsp:txBody>
      <dsp:txXfrm>
        <a:off x="5651976" y="2668055"/>
        <a:ext cx="1770507" cy="1622964"/>
      </dsp:txXfrm>
    </dsp:sp>
    <dsp:sp modelId="{75E43884-C1EF-4EFB-886D-7AED084569E2}">
      <dsp:nvSpPr>
        <dsp:cNvPr id="0" name=""/>
        <dsp:cNvSpPr/>
      </dsp:nvSpPr>
      <dsp:spPr>
        <a:xfrm>
          <a:off x="2619982" y="1905754"/>
          <a:ext cx="2950845" cy="2950845"/>
        </a:xfrm>
        <a:prstGeom prst="ellipse">
          <a:avLst/>
        </a:prstGeom>
        <a:solidFill>
          <a:schemeClr val="bg1">
            <a:lumMod val="85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b="1" kern="1200" dirty="0" err="1">
              <a:solidFill>
                <a:schemeClr val="tx1">
                  <a:lumMod val="50000"/>
                  <a:lumOff val="50000"/>
                </a:schemeClr>
              </a:solidFill>
            </a:rPr>
            <a:t>Reactivity</a:t>
          </a:r>
          <a:r>
            <a:rPr lang="it-IT" sz="2400" b="1" kern="1200" dirty="0">
              <a:solidFill>
                <a:schemeClr val="tx1">
                  <a:lumMod val="50000"/>
                  <a:lumOff val="50000"/>
                </a:schemeClr>
              </a:solidFill>
            </a:rPr>
            <a:t> </a:t>
          </a:r>
          <a:r>
            <a:rPr lang="it-IT" sz="2400" b="1" kern="1200" dirty="0" err="1">
              <a:solidFill>
                <a:schemeClr val="tx1">
                  <a:lumMod val="50000"/>
                  <a:lumOff val="50000"/>
                </a:schemeClr>
              </a:solidFill>
            </a:rPr>
            <a:t>against</a:t>
          </a:r>
          <a:r>
            <a:rPr lang="it-IT" sz="2400" b="1" kern="1200" dirty="0">
              <a:solidFill>
                <a:schemeClr val="tx1">
                  <a:lumMod val="50000"/>
                  <a:lumOff val="50000"/>
                </a:schemeClr>
              </a:solidFill>
            </a:rPr>
            <a:t> </a:t>
          </a:r>
          <a:r>
            <a:rPr lang="it-IT" sz="2400" b="1" kern="1200" dirty="0" err="1">
              <a:solidFill>
                <a:schemeClr val="tx1">
                  <a:lumMod val="50000"/>
                  <a:lumOff val="50000"/>
                </a:schemeClr>
              </a:solidFill>
            </a:rPr>
            <a:t>pollutants</a:t>
          </a:r>
          <a:endParaRPr lang="it-IT" sz="2400" b="1" kern="1200" dirty="0">
            <a:solidFill>
              <a:schemeClr val="tx1">
                <a:lumMod val="50000"/>
                <a:lumOff val="50000"/>
              </a:schemeClr>
            </a:solidFill>
          </a:endParaRPr>
        </a:p>
      </dsp:txBody>
      <dsp:txXfrm>
        <a:off x="2897854" y="2668055"/>
        <a:ext cx="1770507" cy="16229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0.47627</cdr:x>
      <cdr:y>0.16329</cdr:y>
    </cdr:from>
    <cdr:to>
      <cdr:x>0.63478</cdr:x>
      <cdr:y>0.16329</cdr:y>
    </cdr:to>
    <cdr:cxnSp macro="">
      <cdr:nvCxnSpPr>
        <cdr:cNvPr id="3" name="Connettore 2 2">
          <a:extLst xmlns:a="http://schemas.openxmlformats.org/drawingml/2006/main">
            <a:ext uri="{FF2B5EF4-FFF2-40B4-BE49-F238E27FC236}">
              <a16:creationId xmlns:a16="http://schemas.microsoft.com/office/drawing/2014/main" id="{68205AA5-09BE-4A16-9162-1473371F391E}"/>
            </a:ext>
          </a:extLst>
        </cdr:cNvPr>
        <cdr:cNvCxnSpPr/>
      </cdr:nvCxnSpPr>
      <cdr:spPr>
        <a:xfrm xmlns:a="http://schemas.openxmlformats.org/drawingml/2006/main" flipH="1">
          <a:off x="2524743" y="542819"/>
          <a:ext cx="840276" cy="0"/>
        </a:xfrm>
        <a:prstGeom xmlns:a="http://schemas.openxmlformats.org/drawingml/2006/main" prst="straightConnector1">
          <a:avLst/>
        </a:prstGeom>
        <a:ln xmlns:a="http://schemas.openxmlformats.org/drawingml/2006/main" w="63500">
          <a:solidFill>
            <a:srgbClr val="FF0000"/>
          </a:solidFill>
          <a:tailEnd type="triangle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0.62848</cdr:x>
      <cdr:y>0.10296</cdr:y>
    </cdr:from>
    <cdr:to>
      <cdr:x>0.98097</cdr:x>
      <cdr:y>0.19891</cdr:y>
    </cdr:to>
    <cdr:sp macro="" textlink="">
      <cdr:nvSpPr>
        <cdr:cNvPr id="7" name="CasellaDiTesto 6"/>
        <cdr:cNvSpPr txBox="1"/>
      </cdr:nvSpPr>
      <cdr:spPr>
        <a:xfrm xmlns:a="http://schemas.openxmlformats.org/drawingml/2006/main">
          <a:off x="3331641" y="342257"/>
          <a:ext cx="1868594" cy="3189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it-IT" sz="1600" baseline="0" dirty="0" err="1"/>
            <a:t>NanoTune</a:t>
          </a:r>
          <a:r>
            <a:rPr lang="it-IT" sz="1600" baseline="0" dirty="0"/>
            <a:t> </a:t>
          </a:r>
          <a:r>
            <a:rPr lang="it-IT" sz="1600" baseline="0" dirty="0" err="1"/>
            <a:t>approach</a:t>
          </a:r>
          <a:endParaRPr lang="it-IT" sz="1600" dirty="0"/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427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75" tIns="49538" rIns="99075" bIns="49538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defRPr sz="1300"/>
            </a:lvl1pPr>
          </a:lstStyle>
          <a:p>
            <a:endParaRPr lang="da-DK" dirty="0">
              <a:latin typeface="Arial" panose="020B0604020202020204" pitchFamily="34" charset="0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3992" y="0"/>
            <a:ext cx="3078427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75" tIns="49538" rIns="99075" bIns="495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defRPr sz="1300"/>
            </a:lvl1pPr>
          </a:lstStyle>
          <a:p>
            <a:endParaRPr lang="da-DK" dirty="0">
              <a:latin typeface="Arial" panose="020B0604020202020204" pitchFamily="34" charset="0"/>
            </a:endParaRPr>
          </a:p>
        </p:txBody>
      </p:sp>
      <p:sp>
        <p:nvSpPr>
          <p:cNvPr id="634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1106"/>
            <a:ext cx="3078427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75" tIns="49538" rIns="99075" bIns="49538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defRPr sz="1300"/>
            </a:lvl1pPr>
          </a:lstStyle>
          <a:p>
            <a:endParaRPr lang="da-DK" dirty="0">
              <a:latin typeface="Arial" panose="020B0604020202020204" pitchFamily="34" charset="0"/>
            </a:endParaRPr>
          </a:p>
        </p:txBody>
      </p:sp>
      <p:sp>
        <p:nvSpPr>
          <p:cNvPr id="634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75" tIns="49538" rIns="99075" bIns="495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defRPr sz="1300"/>
            </a:lvl1pPr>
          </a:lstStyle>
          <a:p>
            <a:fld id="{491ECFBD-4A0D-4BCF-98A8-E205F44719BF}" type="slidenum">
              <a:rPr lang="da-DK" smtClean="0">
                <a:latin typeface="Arial" panose="020B0604020202020204" pitchFamily="34" charset="0"/>
              </a:rPr>
              <a:pPr/>
              <a:t>‹N›</a:t>
            </a:fld>
            <a:endParaRPr lang="da-DK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28099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427" cy="511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75" tIns="49538" rIns="99075" bIns="49538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defRPr sz="1300">
                <a:latin typeface="Arial" panose="020B0604020202020204" pitchFamily="34" charset="0"/>
              </a:defRPr>
            </a:lvl1pPr>
          </a:lstStyle>
          <a:p>
            <a:endParaRPr lang="da-DK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5636" y="0"/>
            <a:ext cx="3078427" cy="511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75" tIns="49538" rIns="99075" bIns="495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defRPr sz="1300">
                <a:latin typeface="Arial" panose="020B0604020202020204" pitchFamily="34" charset="0"/>
              </a:defRPr>
            </a:lvl1pPr>
          </a:lstStyle>
          <a:p>
            <a:endParaRPr lang="da-DK" dirty="0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42875" y="768350"/>
            <a:ext cx="6818313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47209" y="4861441"/>
            <a:ext cx="5209646" cy="4605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75" tIns="49538" rIns="99075" bIns="495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dirty="0" err="1"/>
              <a:t>Click</a:t>
            </a:r>
            <a:r>
              <a:rPr lang="da-DK" dirty="0"/>
              <a:t> to </a:t>
            </a:r>
            <a:r>
              <a:rPr lang="da-DK" dirty="0" err="1"/>
              <a:t>edit</a:t>
            </a:r>
            <a:r>
              <a:rPr lang="da-DK" dirty="0"/>
              <a:t> Master </a:t>
            </a:r>
            <a:r>
              <a:rPr lang="da-DK" dirty="0" err="1"/>
              <a:t>text</a:t>
            </a:r>
            <a:r>
              <a:rPr lang="da-DK" dirty="0"/>
              <a:t> </a:t>
            </a:r>
            <a:r>
              <a:rPr lang="da-DK" dirty="0" err="1"/>
              <a:t>styles</a:t>
            </a:r>
            <a:endParaRPr lang="da-DK" dirty="0"/>
          </a:p>
          <a:p>
            <a:pPr lvl="1"/>
            <a:r>
              <a:rPr lang="da-DK" dirty="0"/>
              <a:t>Second </a:t>
            </a:r>
            <a:r>
              <a:rPr lang="da-DK" dirty="0" err="1"/>
              <a:t>level</a:t>
            </a:r>
            <a:endParaRPr lang="da-DK" dirty="0"/>
          </a:p>
          <a:p>
            <a:pPr lvl="2"/>
            <a:r>
              <a:rPr lang="da-DK" dirty="0"/>
              <a:t>Third </a:t>
            </a:r>
            <a:r>
              <a:rPr lang="da-DK" dirty="0" err="1"/>
              <a:t>level</a:t>
            </a:r>
            <a:endParaRPr lang="da-DK" dirty="0"/>
          </a:p>
          <a:p>
            <a:pPr lvl="3"/>
            <a:r>
              <a:rPr lang="da-DK" dirty="0" err="1"/>
              <a:t>Fourth</a:t>
            </a:r>
            <a:r>
              <a:rPr lang="da-DK" dirty="0"/>
              <a:t> </a:t>
            </a:r>
            <a:r>
              <a:rPr lang="da-DK" dirty="0" err="1"/>
              <a:t>level</a:t>
            </a:r>
            <a:endParaRPr lang="da-DK" dirty="0"/>
          </a:p>
          <a:p>
            <a:pPr lvl="4"/>
            <a:r>
              <a:rPr lang="da-DK" dirty="0"/>
              <a:t>Fifth </a:t>
            </a:r>
            <a:r>
              <a:rPr lang="da-DK" dirty="0" err="1"/>
              <a:t>level</a:t>
            </a:r>
            <a:endParaRPr lang="da-DK" dirty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2882"/>
            <a:ext cx="3078427" cy="511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75" tIns="49538" rIns="99075" bIns="49538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defRPr sz="1300">
                <a:latin typeface="Arial" panose="020B0604020202020204" pitchFamily="34" charset="0"/>
              </a:defRPr>
            </a:lvl1pPr>
          </a:lstStyle>
          <a:p>
            <a:endParaRPr lang="da-DK" dirty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5636" y="9722882"/>
            <a:ext cx="3078427" cy="511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75" tIns="49538" rIns="99075" bIns="495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defRPr sz="1300">
                <a:latin typeface="Arial" panose="020B0604020202020204" pitchFamily="34" charset="0"/>
              </a:defRPr>
            </a:lvl1pPr>
          </a:lstStyle>
          <a:p>
            <a:fld id="{C734BB09-483B-4C4B-A5A4-C02A22055B01}" type="slidenum">
              <a:rPr lang="da-DK" smtClean="0"/>
              <a:pPr/>
              <a:t>‹N›</a:t>
            </a:fld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12778360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34BB09-483B-4C4B-A5A4-C02A22055B01}" type="slidenum">
              <a:rPr lang="da-DK" smtClean="0"/>
              <a:pPr/>
              <a:t>1</a:t>
            </a:fld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3644586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34BB09-483B-4C4B-A5A4-C02A22055B01}" type="slidenum">
              <a:rPr lang="da-DK" smtClean="0"/>
              <a:pPr/>
              <a:t>6</a:t>
            </a:fld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3992680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ront A"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9859" y="3545117"/>
            <a:ext cx="10840028" cy="1548758"/>
          </a:xfrm>
        </p:spPr>
        <p:txBody>
          <a:bodyPr anchor="t" anchorCtr="0"/>
          <a:lstStyle>
            <a:lvl1pPr>
              <a:lnSpc>
                <a:spcPct val="93000"/>
              </a:lnSpc>
              <a:defRPr sz="5400" cap="small" spc="-15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 noProof="0" dirty="0"/>
              <a:t>Click to edit Master title style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247072" y="1704975"/>
            <a:ext cx="10840028" cy="1660654"/>
          </a:xfrm>
        </p:spPr>
        <p:txBody>
          <a:bodyPr anchor="b" anchorCtr="0"/>
          <a:lstStyle>
            <a:lvl1pPr marL="0" indent="0">
              <a:lnSpc>
                <a:spcPct val="110000"/>
              </a:lnSpc>
              <a:spcBef>
                <a:spcPts val="0"/>
              </a:spcBef>
              <a:buFontTx/>
              <a:buNone/>
              <a:defRPr sz="3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 noProof="0" dirty="0" err="1"/>
              <a:t>Relatore</a:t>
            </a:r>
            <a:endParaRPr lang="en-GB" noProof="0" dirty="0"/>
          </a:p>
        </p:txBody>
      </p:sp>
      <p:sp>
        <p:nvSpPr>
          <p:cNvPr id="17" name="text" descr="{&quot;templafy&quot;:{&quot;id&quot;:&quot;0ab10d87-4617-4755-8abd-39fc1e08328b&quot;}}" title="Form.PresentationTitle">
            <a:extLst>
              <a:ext uri="{FF2B5EF4-FFF2-40B4-BE49-F238E27FC236}">
                <a16:creationId xmlns:a16="http://schemas.microsoft.com/office/drawing/2014/main" id="{1E153215-8D65-430A-AB7B-C1174877467B}"/>
              </a:ext>
            </a:extLst>
          </p:cNvPr>
          <p:cNvSpPr txBox="1"/>
          <p:nvPr userDrawn="1"/>
        </p:nvSpPr>
        <p:spPr>
          <a:xfrm>
            <a:off x="5591149" y="6541200"/>
            <a:ext cx="5495949" cy="3168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/>
          <a:p>
            <a:pPr algn="r"/>
            <a:endParaRPr lang="en-GB" sz="7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5" name="Immagine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000" y="425450"/>
            <a:ext cx="3930725" cy="971999"/>
          </a:xfrm>
          <a:prstGeom prst="rect">
            <a:avLst/>
          </a:prstGeom>
        </p:spPr>
      </p:pic>
      <p:sp>
        <p:nvSpPr>
          <p:cNvPr id="8" name="Segnaposto testo 7"/>
          <p:cNvSpPr>
            <a:spLocks noGrp="1"/>
          </p:cNvSpPr>
          <p:nvPr>
            <p:ph type="body" sz="quarter" idx="10" hasCustomPrompt="1"/>
          </p:nvPr>
        </p:nvSpPr>
        <p:spPr>
          <a:xfrm>
            <a:off x="247650" y="5146034"/>
            <a:ext cx="10839450" cy="441201"/>
          </a:xfrm>
        </p:spPr>
        <p:txBody>
          <a:bodyPr/>
          <a:lstStyle>
            <a:lvl1pPr>
              <a:defRPr sz="2000" baseline="0"/>
            </a:lvl1pPr>
          </a:lstStyle>
          <a:p>
            <a:pPr lvl="0"/>
            <a:r>
              <a:rPr lang="it-IT" dirty="0"/>
              <a:t>Luogo, giorno mese anno</a:t>
            </a:r>
          </a:p>
        </p:txBody>
      </p:sp>
    </p:spTree>
    <p:extLst>
      <p:ext uri="{BB962C8B-B14F-4D97-AF65-F5344CB8AC3E}">
        <p14:creationId xmlns:p14="http://schemas.microsoft.com/office/powerpoint/2010/main" val="32272145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156" userDrawn="1">
          <p15:clr>
            <a:srgbClr val="F26B43"/>
          </p15:clr>
        </p15:guide>
        <p15:guide id="2" pos="6984" userDrawn="1">
          <p15:clr>
            <a:srgbClr val="F26B43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ont B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61937" y="3545117"/>
            <a:ext cx="10827949" cy="1579137"/>
          </a:xfrm>
        </p:spPr>
        <p:txBody>
          <a:bodyPr anchor="t" anchorCtr="0"/>
          <a:lstStyle>
            <a:lvl1pPr>
              <a:lnSpc>
                <a:spcPct val="93000"/>
              </a:lnSpc>
              <a:defRPr sz="5400" cap="small" spc="-150" baseline="0">
                <a:solidFill>
                  <a:srgbClr val="0070C0"/>
                </a:solidFill>
                <a:latin typeface="+mj-lt"/>
              </a:defRPr>
            </a:lvl1pPr>
          </a:lstStyle>
          <a:p>
            <a:pPr lvl="0"/>
            <a:r>
              <a:rPr lang="en-GB" noProof="0" dirty="0"/>
              <a:t>Click to edit Master title style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261938" y="1704975"/>
            <a:ext cx="10825162" cy="1660654"/>
          </a:xfrm>
        </p:spPr>
        <p:txBody>
          <a:bodyPr anchor="b" anchorCtr="0"/>
          <a:lstStyle>
            <a:lvl1pPr marL="0" indent="0">
              <a:lnSpc>
                <a:spcPct val="110000"/>
              </a:lnSpc>
              <a:spcBef>
                <a:spcPts val="0"/>
              </a:spcBef>
              <a:buFontTx/>
              <a:buNone/>
              <a:defRPr sz="3000">
                <a:solidFill>
                  <a:srgbClr val="0070C0"/>
                </a:solidFill>
                <a:latin typeface="+mj-lt"/>
              </a:defRPr>
            </a:lvl1pPr>
          </a:lstStyle>
          <a:p>
            <a:pPr lvl="0"/>
            <a:r>
              <a:rPr lang="en-GB" noProof="0" dirty="0" err="1"/>
              <a:t>Relatore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67EB69-BB5A-407E-BF0A-1CB9B24506D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rgbClr val="0070C0"/>
                </a:solidFill>
              </a:defRPr>
            </a:lvl1pPr>
          </a:lstStyle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5" name="Rettangolo 4"/>
          <p:cNvSpPr/>
          <p:nvPr userDrawn="1"/>
        </p:nvSpPr>
        <p:spPr bwMode="auto">
          <a:xfrm>
            <a:off x="252523" y="91465"/>
            <a:ext cx="1152748" cy="973138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0070C0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pic>
        <p:nvPicPr>
          <p:cNvPr id="6" name="Immagin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6"/>
          <a:stretch/>
        </p:blipFill>
        <p:spPr>
          <a:xfrm>
            <a:off x="261940" y="426588"/>
            <a:ext cx="3930721" cy="971999"/>
          </a:xfrm>
          <a:prstGeom prst="rect">
            <a:avLst/>
          </a:prstGeom>
        </p:spPr>
      </p:pic>
      <p:sp>
        <p:nvSpPr>
          <p:cNvPr id="7" name="Bottom bar">
            <a:extLst>
              <a:ext uri="{FF2B5EF4-FFF2-40B4-BE49-F238E27FC236}">
                <a16:creationId xmlns:a16="http://schemas.microsoft.com/office/drawing/2014/main" id="{FFFFD011-0D94-46EE-B45C-787FE82C3B5E}"/>
              </a:ext>
            </a:extLst>
          </p:cNvPr>
          <p:cNvSpPr/>
          <p:nvPr userDrawn="1"/>
        </p:nvSpPr>
        <p:spPr bwMode="auto">
          <a:xfrm>
            <a:off x="0" y="6541200"/>
            <a:ext cx="12193200" cy="316800"/>
          </a:xfrm>
          <a:prstGeom prst="rect">
            <a:avLst/>
          </a:prstGeom>
          <a:solidFill>
            <a:srgbClr val="0070C0"/>
          </a:solidFill>
          <a:ln w="9525" cap="flat" cmpd="sng" algn="ctr">
            <a:solidFill>
              <a:srgbClr val="0070C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dirty="0" err="1">
              <a:ln>
                <a:noFill/>
              </a:ln>
              <a:solidFill>
                <a:srgbClr val="0070C0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12" name="Segnaposto testo 7"/>
          <p:cNvSpPr>
            <a:spLocks noGrp="1"/>
          </p:cNvSpPr>
          <p:nvPr>
            <p:ph type="body" sz="quarter" idx="10" hasCustomPrompt="1"/>
          </p:nvPr>
        </p:nvSpPr>
        <p:spPr>
          <a:xfrm>
            <a:off x="247650" y="5146034"/>
            <a:ext cx="10839450" cy="441201"/>
          </a:xfrm>
        </p:spPr>
        <p:txBody>
          <a:bodyPr/>
          <a:lstStyle>
            <a:lvl1pPr>
              <a:defRPr sz="2000" baseline="0">
                <a:solidFill>
                  <a:srgbClr val="0070C0"/>
                </a:solidFill>
              </a:defRPr>
            </a:lvl1pPr>
          </a:lstStyle>
          <a:p>
            <a:pPr lvl="0"/>
            <a:r>
              <a:rPr lang="it-IT" dirty="0"/>
              <a:t>Luogo, giorno mese anno</a:t>
            </a:r>
          </a:p>
        </p:txBody>
      </p:sp>
    </p:spTree>
    <p:extLst>
      <p:ext uri="{BB962C8B-B14F-4D97-AF65-F5344CB8AC3E}">
        <p14:creationId xmlns:p14="http://schemas.microsoft.com/office/powerpoint/2010/main" val="12259193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165" userDrawn="1">
          <p15:clr>
            <a:srgbClr val="F26B43"/>
          </p15:clr>
        </p15:guide>
        <p15:guide id="2" pos="6984" userDrawn="1">
          <p15:clr>
            <a:srgbClr val="F26B43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sto e immag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414686" y="404664"/>
            <a:ext cx="9312374" cy="482593"/>
          </a:xfrm>
        </p:spPr>
        <p:txBody>
          <a:bodyPr/>
          <a:lstStyle/>
          <a:p>
            <a:r>
              <a:rPr lang="it-IT" dirty="0"/>
              <a:t>Fare clic per modificare lo stile del titolo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4" name="Segnaposto contenuto 2"/>
          <p:cNvSpPr>
            <a:spLocks noGrp="1"/>
          </p:cNvSpPr>
          <p:nvPr>
            <p:ph sz="half" idx="14" hasCustomPrompt="1"/>
          </p:nvPr>
        </p:nvSpPr>
        <p:spPr>
          <a:xfrm>
            <a:off x="838200" y="1825625"/>
            <a:ext cx="3060000" cy="4425950"/>
          </a:xfrm>
        </p:spPr>
        <p:txBody>
          <a:bodyPr/>
          <a:lstStyle>
            <a:lvl1pPr>
              <a:defRPr sz="18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0" indent="0">
              <a:buNone/>
              <a:defRPr sz="1600"/>
            </a:lvl2pPr>
            <a:lvl3pPr marL="358775" indent="-228600">
              <a:defRPr sz="16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 marL="536575" indent="-228600">
              <a:defRPr sz="15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 marL="715963" indent="-228600">
              <a:defRPr sz="15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it-IT" dirty="0"/>
              <a:t>Testo</a:t>
            </a:r>
          </a:p>
          <a:p>
            <a:pPr lvl="2"/>
            <a:r>
              <a:rPr lang="it-IT" dirty="0"/>
              <a:t>Secondo livello</a:t>
            </a:r>
          </a:p>
          <a:p>
            <a:pPr lvl="3"/>
            <a:r>
              <a:rPr lang="it-IT" dirty="0"/>
              <a:t>Terzo livello</a:t>
            </a:r>
          </a:p>
          <a:p>
            <a:pPr lvl="4"/>
            <a:r>
              <a:rPr lang="it-IT" dirty="0"/>
              <a:t>Quarto livello</a:t>
            </a:r>
          </a:p>
          <a:p>
            <a:pPr lvl="0"/>
            <a:endParaRPr lang="it-IT" dirty="0"/>
          </a:p>
        </p:txBody>
      </p:sp>
      <p:sp>
        <p:nvSpPr>
          <p:cNvPr id="5" name="Segnaposto testo 14"/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1389035"/>
            <a:ext cx="3060000" cy="315940"/>
          </a:xfrm>
        </p:spPr>
        <p:txBody>
          <a:bodyPr/>
          <a:lstStyle>
            <a:lvl1pPr>
              <a:defRPr sz="2400" b="1" baseline="0"/>
            </a:lvl1pPr>
          </a:lstStyle>
          <a:p>
            <a:pPr lvl="0"/>
            <a:r>
              <a:rPr lang="it-IT" dirty="0"/>
              <a:t>Titolo colonna</a:t>
            </a:r>
          </a:p>
        </p:txBody>
      </p:sp>
      <p:sp>
        <p:nvSpPr>
          <p:cNvPr id="6" name="Segnaposto contenuto 2"/>
          <p:cNvSpPr>
            <a:spLocks noGrp="1"/>
          </p:cNvSpPr>
          <p:nvPr>
            <p:ph sz="half" idx="16" hasCustomPrompt="1"/>
          </p:nvPr>
        </p:nvSpPr>
        <p:spPr>
          <a:xfrm>
            <a:off x="4511030" y="1398588"/>
            <a:ext cx="6576067" cy="485298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0" indent="0">
              <a:buNone/>
              <a:defRPr sz="1600"/>
            </a:lvl2pPr>
            <a:lvl3pPr marL="358775" indent="-228600">
              <a:defRPr sz="1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36575" indent="-228600">
              <a:defRPr sz="1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15963" indent="-228600"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it-IT" dirty="0"/>
              <a:t>Inserire grafico/immagine</a:t>
            </a:r>
          </a:p>
          <a:p>
            <a:pPr lvl="0"/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00063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sto e immagine_no bor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414686" y="404664"/>
            <a:ext cx="9312374" cy="482593"/>
          </a:xfrm>
        </p:spPr>
        <p:txBody>
          <a:bodyPr/>
          <a:lstStyle/>
          <a:p>
            <a:r>
              <a:rPr lang="it-IT" dirty="0"/>
              <a:t>Fare clic per modificare lo stile del titolo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4" name="Segnaposto contenuto 2"/>
          <p:cNvSpPr>
            <a:spLocks noGrp="1"/>
          </p:cNvSpPr>
          <p:nvPr>
            <p:ph sz="half" idx="14" hasCustomPrompt="1"/>
          </p:nvPr>
        </p:nvSpPr>
        <p:spPr>
          <a:xfrm>
            <a:off x="838200" y="1825625"/>
            <a:ext cx="4032870" cy="4425950"/>
          </a:xfrm>
        </p:spPr>
        <p:txBody>
          <a:bodyPr/>
          <a:lstStyle>
            <a:lvl1pPr>
              <a:defRPr sz="18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0" indent="0">
              <a:buNone/>
              <a:defRPr sz="1600"/>
            </a:lvl2pPr>
            <a:lvl3pPr marL="358775" indent="-228600">
              <a:defRPr sz="16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 marL="536575" indent="-228600">
              <a:defRPr sz="15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 marL="715963" indent="-228600">
              <a:defRPr sz="15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it-IT" dirty="0"/>
              <a:t>Testo</a:t>
            </a:r>
          </a:p>
          <a:p>
            <a:pPr lvl="2"/>
            <a:r>
              <a:rPr lang="it-IT" dirty="0"/>
              <a:t>Secondo livello</a:t>
            </a:r>
          </a:p>
          <a:p>
            <a:pPr lvl="3"/>
            <a:r>
              <a:rPr lang="it-IT" dirty="0"/>
              <a:t>Terzo livello</a:t>
            </a:r>
          </a:p>
          <a:p>
            <a:pPr lvl="4"/>
            <a:r>
              <a:rPr lang="it-IT" dirty="0"/>
              <a:t>Quarto livello</a:t>
            </a:r>
          </a:p>
          <a:p>
            <a:pPr lvl="0"/>
            <a:endParaRPr lang="it-IT" dirty="0"/>
          </a:p>
        </p:txBody>
      </p:sp>
      <p:sp>
        <p:nvSpPr>
          <p:cNvPr id="5" name="Segnaposto testo 14"/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1389035"/>
            <a:ext cx="4032870" cy="315940"/>
          </a:xfrm>
        </p:spPr>
        <p:txBody>
          <a:bodyPr/>
          <a:lstStyle>
            <a:lvl1pPr>
              <a:defRPr sz="2000" b="1" baseline="0"/>
            </a:lvl1pPr>
          </a:lstStyle>
          <a:p>
            <a:pPr lvl="0"/>
            <a:r>
              <a:rPr lang="it-IT" dirty="0"/>
              <a:t>Titolo colonna</a:t>
            </a:r>
          </a:p>
        </p:txBody>
      </p:sp>
      <p:sp>
        <p:nvSpPr>
          <p:cNvPr id="6" name="Segnaposto contenuto 2"/>
          <p:cNvSpPr>
            <a:spLocks noGrp="1"/>
          </p:cNvSpPr>
          <p:nvPr>
            <p:ph sz="half" idx="16" hasCustomPrompt="1"/>
          </p:nvPr>
        </p:nvSpPr>
        <p:spPr>
          <a:xfrm>
            <a:off x="5303118" y="1398588"/>
            <a:ext cx="6887295" cy="485298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0" indent="0">
              <a:buNone/>
              <a:defRPr sz="1600"/>
            </a:lvl2pPr>
            <a:lvl3pPr marL="358775" indent="-228600">
              <a:defRPr sz="1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36575" indent="-228600">
              <a:defRPr sz="1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15963" indent="-228600"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it-IT" dirty="0"/>
              <a:t>Inserire grafico/immagine</a:t>
            </a:r>
          </a:p>
          <a:p>
            <a:pPr lvl="0"/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611218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622" y="1714133"/>
            <a:ext cx="9312374" cy="45455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7A21B-9B48-4777-BF0D-9FB95719C2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10" name="Titolo 9"/>
          <p:cNvSpPr>
            <a:spLocks noGrp="1"/>
          </p:cNvSpPr>
          <p:nvPr>
            <p:ph type="title"/>
          </p:nvPr>
        </p:nvSpPr>
        <p:spPr>
          <a:xfrm>
            <a:off x="1414686" y="404664"/>
            <a:ext cx="9312374" cy="482593"/>
          </a:xfrm>
        </p:spPr>
        <p:txBody>
          <a:bodyPr/>
          <a:lstStyle/>
          <a:p>
            <a:r>
              <a:rPr lang="it-IT" dirty="0"/>
              <a:t>Fare clic per modificare lo stile del titolo</a:t>
            </a:r>
          </a:p>
        </p:txBody>
      </p:sp>
    </p:spTree>
    <p:extLst>
      <p:ext uri="{BB962C8B-B14F-4D97-AF65-F5344CB8AC3E}">
        <p14:creationId xmlns:p14="http://schemas.microsoft.com/office/powerpoint/2010/main" val="11877740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984" userDrawn="1">
          <p15:clr>
            <a:srgbClr val="F26B43"/>
          </p15:clr>
        </p15:guide>
        <p15:guide id="2" pos="1117" userDrawn="1">
          <p15:clr>
            <a:srgbClr val="F26B43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ne content+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622" y="1714133"/>
            <a:ext cx="9312374" cy="45455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7A21B-9B48-4777-BF0D-9FB95719C2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10" name="Titolo 9"/>
          <p:cNvSpPr>
            <a:spLocks noGrp="1"/>
          </p:cNvSpPr>
          <p:nvPr>
            <p:ph type="title"/>
          </p:nvPr>
        </p:nvSpPr>
        <p:spPr>
          <a:xfrm>
            <a:off x="1414686" y="454360"/>
            <a:ext cx="9312374" cy="482593"/>
          </a:xfrm>
        </p:spPr>
        <p:txBody>
          <a:bodyPr/>
          <a:lstStyle/>
          <a:p>
            <a:r>
              <a:rPr lang="it-IT" dirty="0"/>
              <a:t>Fare clic per modificare lo stile del titolo</a:t>
            </a:r>
          </a:p>
        </p:txBody>
      </p:sp>
      <p:sp>
        <p:nvSpPr>
          <p:cNvPr id="4" name="Segnaposto immagine 3"/>
          <p:cNvSpPr>
            <a:spLocks noGrp="1"/>
          </p:cNvSpPr>
          <p:nvPr>
            <p:ph type="pic" sz="quarter" idx="12"/>
          </p:nvPr>
        </p:nvSpPr>
        <p:spPr>
          <a:xfrm>
            <a:off x="9047533" y="450850"/>
            <a:ext cx="3142879" cy="2258070"/>
          </a:xfrm>
        </p:spPr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0858284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984">
          <p15:clr>
            <a:srgbClr val="F26B43"/>
          </p15:clr>
        </p15:guide>
        <p15:guide id="2" pos="1117">
          <p15:clr>
            <a:srgbClr val="F26B43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74800" y="1706399"/>
            <a:ext cx="4410177" cy="4546800"/>
          </a:xfrm>
        </p:spPr>
        <p:txBody>
          <a:bodyPr/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500">
                <a:solidFill>
                  <a:schemeClr val="tx1"/>
                </a:solidFill>
              </a:defRPr>
            </a:lvl3pPr>
            <a:lvl4pPr>
              <a:defRPr sz="1500">
                <a:solidFill>
                  <a:schemeClr val="tx1"/>
                </a:solidFill>
              </a:defRPr>
            </a:lvl4pPr>
            <a:lvl5pPr>
              <a:defRPr sz="15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78001" y="1706399"/>
            <a:ext cx="4409100" cy="4546800"/>
          </a:xfrm>
        </p:spPr>
        <p:txBody>
          <a:bodyPr/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500">
                <a:solidFill>
                  <a:schemeClr val="tx1"/>
                </a:solidFill>
              </a:defRPr>
            </a:lvl3pPr>
            <a:lvl4pPr>
              <a:defRPr sz="1500">
                <a:solidFill>
                  <a:schemeClr val="tx1"/>
                </a:solidFill>
              </a:defRPr>
            </a:lvl4pPr>
            <a:lvl5pPr>
              <a:defRPr sz="15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3EE7F0E-E606-41AC-BBBF-B5AECB1112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</p:spTree>
    <p:extLst>
      <p:ext uri="{BB962C8B-B14F-4D97-AF65-F5344CB8AC3E}">
        <p14:creationId xmlns:p14="http://schemas.microsoft.com/office/powerpoint/2010/main" val="21746021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118">
          <p15:clr>
            <a:srgbClr val="F26B43"/>
          </p15:clr>
        </p15:guide>
        <p15:guide id="2" pos="3896">
          <p15:clr>
            <a:srgbClr val="F26B43"/>
          </p15:clr>
        </p15:guide>
        <p15:guide id="3" pos="4205">
          <p15:clr>
            <a:srgbClr val="F26B43"/>
          </p15:clr>
        </p15:guide>
        <p15:guide id="4" pos="6984">
          <p15:clr>
            <a:srgbClr val="F26B43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wo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4726" y="1706328"/>
            <a:ext cx="6048672" cy="45455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65D29D0-EA4F-4318-8A82-6C2B200A712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39522" y="953284"/>
            <a:ext cx="3850891" cy="25056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the placeholder and paste image via Skyfish icon</a:t>
            </a:r>
            <a:endParaRPr lang="en-GB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5B8511D-E10E-40C3-82A6-3DCDC97CF6C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329612" y="3745975"/>
            <a:ext cx="3856843" cy="25056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the placeholder and paste image via Skyfish icon</a:t>
            </a:r>
            <a:endParaRPr lang="en-GB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64EEF-2B63-484E-803A-4FCD66F243A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4" name="Titolo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</p:spTree>
    <p:extLst>
      <p:ext uri="{BB962C8B-B14F-4D97-AF65-F5344CB8AC3E}">
        <p14:creationId xmlns:p14="http://schemas.microsoft.com/office/powerpoint/2010/main" val="39226707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927" userDrawn="1">
          <p15:clr>
            <a:srgbClr val="F26B43"/>
          </p15:clr>
        </p15:guide>
        <p15:guide id="2" pos="5247" userDrawn="1">
          <p15:clr>
            <a:srgbClr val="F26B43"/>
          </p15:clr>
        </p15:guide>
        <p15:guide id="3" pos="1117" userDrawn="1">
          <p15:clr>
            <a:srgbClr val="F26B43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1360" y="1706328"/>
            <a:ext cx="6865740" cy="45455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65D29D0-EA4F-4318-8A82-6C2B200A712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314523"/>
            <a:ext cx="3708000" cy="24552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the placeholder and paste image via Skyfish icon</a:t>
            </a:r>
            <a:endParaRPr lang="en-GB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5B8511D-E10E-40C3-82A6-3DCDC97CF6C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1" y="3968153"/>
            <a:ext cx="3708000" cy="24552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the placeholder and paste image via Skyfish icon</a:t>
            </a:r>
            <a:endParaRPr lang="en-GB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5D0DC-E43F-43DA-AA0F-C0C54C8939F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4" name="Titolo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</p:spTree>
    <p:extLst>
      <p:ext uri="{BB962C8B-B14F-4D97-AF65-F5344CB8AC3E}">
        <p14:creationId xmlns:p14="http://schemas.microsoft.com/office/powerpoint/2010/main" val="12835623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984" userDrawn="1">
          <p15:clr>
            <a:srgbClr val="F26B43"/>
          </p15:clr>
        </p15:guide>
        <p15:guide id="2" pos="2660" userDrawn="1">
          <p15:clr>
            <a:srgbClr val="F26B43"/>
          </p15:clr>
        </p15:guide>
        <p15:guide id="3" pos="2335" userDrawn="1">
          <p15:clr>
            <a:srgbClr val="F26B43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CC0DB591-4602-46B3-B1C3-1E64148A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4653136"/>
            <a:ext cx="3740400" cy="1598439"/>
          </a:xfrm>
        </p:spPr>
        <p:txBody>
          <a:bodyPr/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8416079-1CFC-426F-A6ED-5AB355FC545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222750" y="1287208"/>
            <a:ext cx="3740400" cy="417767"/>
          </a:xfrm>
        </p:spPr>
        <p:txBody>
          <a:bodyPr anchor="b" anchorCtr="0"/>
          <a:lstStyle>
            <a:lvl1pPr marL="0" indent="0">
              <a:buNone/>
              <a:defRPr sz="3000" b="1">
                <a:solidFill>
                  <a:srgbClr val="0070C0"/>
                </a:solidFill>
              </a:defRPr>
            </a:lvl1pPr>
            <a:lvl2pPr marL="0" indent="0">
              <a:buNone/>
              <a:defRPr sz="2400" b="1"/>
            </a:lvl2pPr>
            <a:lvl3pPr marL="0" indent="0">
              <a:buNone/>
              <a:defRPr sz="2400" b="1"/>
            </a:lvl3pPr>
            <a:lvl4pPr marL="0" indent="0">
              <a:buNone/>
              <a:defRPr sz="2400" b="1"/>
            </a:lvl4pPr>
            <a:lvl5pPr marL="0" indent="0">
              <a:buNone/>
              <a:defRPr sz="2400" b="1"/>
            </a:lvl5pPr>
          </a:lstStyle>
          <a:p>
            <a:pPr lvl="0"/>
            <a:r>
              <a:rPr lang="en-GB" dirty="0"/>
              <a:t>Click to add title one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D358873C-68BF-4E89-B536-B3248F2B25FE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4222750" y="4653136"/>
            <a:ext cx="3740401" cy="1598438"/>
          </a:xfrm>
        </p:spPr>
        <p:txBody>
          <a:bodyPr/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  <a:lvl6pPr>
              <a:defRPr sz="1200">
                <a:solidFill>
                  <a:schemeClr val="tx1"/>
                </a:solidFill>
              </a:defRPr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  <a:p>
            <a:pPr lvl="5"/>
            <a:endParaRPr lang="en-GB" dirty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9A0E900-1FE2-4CC1-B435-93F3A118935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197850" y="1287208"/>
            <a:ext cx="3740400" cy="417767"/>
          </a:xfrm>
        </p:spPr>
        <p:txBody>
          <a:bodyPr anchor="b" anchorCtr="0"/>
          <a:lstStyle>
            <a:lvl1pPr marL="0" indent="0">
              <a:buNone/>
              <a:defRPr sz="3000" b="1">
                <a:solidFill>
                  <a:srgbClr val="0070C0"/>
                </a:solidFill>
              </a:defRPr>
            </a:lvl1pPr>
            <a:lvl2pPr marL="0" indent="0">
              <a:buNone/>
              <a:defRPr sz="2400" b="1"/>
            </a:lvl2pPr>
            <a:lvl3pPr marL="0" indent="0">
              <a:buNone/>
              <a:defRPr sz="2400" b="1"/>
            </a:lvl3pPr>
            <a:lvl4pPr marL="0" indent="0">
              <a:buNone/>
              <a:defRPr sz="2400" b="1"/>
            </a:lvl4pPr>
            <a:lvl5pPr marL="0" indent="0">
              <a:buNone/>
              <a:defRPr sz="2400" b="1"/>
            </a:lvl5pPr>
          </a:lstStyle>
          <a:p>
            <a:pPr lvl="0"/>
            <a:r>
              <a:rPr lang="en-GB" dirty="0"/>
              <a:t>Click to add title one</a:t>
            </a: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094886A-F110-4851-B1DA-8DFC40D509F8}"/>
              </a:ext>
            </a:extLst>
          </p:cNvPr>
          <p:cNvSpPr>
            <a:spLocks noGrp="1"/>
          </p:cNvSpPr>
          <p:nvPr>
            <p:ph sz="quarter" idx="24"/>
          </p:nvPr>
        </p:nvSpPr>
        <p:spPr>
          <a:xfrm>
            <a:off x="8197850" y="4653136"/>
            <a:ext cx="3740400" cy="1598438"/>
          </a:xfrm>
        </p:spPr>
        <p:txBody>
          <a:bodyPr/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  <a:lvl6pPr>
              <a:defRPr sz="1200">
                <a:solidFill>
                  <a:schemeClr val="tx1"/>
                </a:solidFill>
              </a:defRPr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  <a:p>
            <a:pPr lvl="5"/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1B02311-54A6-4455-B615-BBCA0DA742E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47650" y="1901592"/>
            <a:ext cx="3740400" cy="2505307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the placeholder and paste image via Skyfish icon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710A5827-3485-49A0-81F0-FF89EE34B80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222750" y="1901592"/>
            <a:ext cx="3740400" cy="249774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the placeholder and paste image via Skyfish icon</a:t>
            </a:r>
            <a:endParaRPr lang="en-GB"/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E27B0558-FCB8-4A55-9BA9-182DFF0387F4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8197850" y="1901592"/>
            <a:ext cx="3740400" cy="2505307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the placeholder and paste image via Skyfish icon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67EB69-BB5A-407E-BF0A-1CB9B24506D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5" name="Titolo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Fare clic per modificare lo stile del titolo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68416079-1CFC-426F-A6ED-5AB355FC545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47650" y="1287208"/>
            <a:ext cx="3740400" cy="417767"/>
          </a:xfrm>
        </p:spPr>
        <p:txBody>
          <a:bodyPr anchor="b" anchorCtr="0"/>
          <a:lstStyle>
            <a:lvl1pPr marL="0" indent="0">
              <a:buNone/>
              <a:defRPr sz="3000" b="1">
                <a:solidFill>
                  <a:srgbClr val="0070C0"/>
                </a:solidFill>
              </a:defRPr>
            </a:lvl1pPr>
            <a:lvl2pPr marL="0" indent="0">
              <a:buNone/>
              <a:defRPr sz="2400" b="1"/>
            </a:lvl2pPr>
            <a:lvl3pPr marL="0" indent="0">
              <a:buNone/>
              <a:defRPr sz="2400" b="1"/>
            </a:lvl3pPr>
            <a:lvl4pPr marL="0" indent="0">
              <a:buNone/>
              <a:defRPr sz="2400" b="1"/>
            </a:lvl4pPr>
            <a:lvl5pPr marL="0" indent="0">
              <a:buNone/>
              <a:defRPr sz="2400" b="1"/>
            </a:lvl5pPr>
          </a:lstStyle>
          <a:p>
            <a:pPr lvl="0"/>
            <a:r>
              <a:rPr lang="en-GB" dirty="0"/>
              <a:t>Click to add title one</a:t>
            </a:r>
          </a:p>
        </p:txBody>
      </p:sp>
    </p:spTree>
    <p:extLst>
      <p:ext uri="{BB962C8B-B14F-4D97-AF65-F5344CB8AC3E}">
        <p14:creationId xmlns:p14="http://schemas.microsoft.com/office/powerpoint/2010/main" val="1886374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156">
          <p15:clr>
            <a:srgbClr val="F26B43"/>
          </p15:clr>
        </p15:guide>
        <p15:guide id="2" pos="7522" userDrawn="1">
          <p15:clr>
            <a:srgbClr val="F26B43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u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F53AB3-8AAF-469F-AD3F-AE5E1A39D7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3" name="Titolo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</p:spTree>
    <p:extLst>
      <p:ext uri="{BB962C8B-B14F-4D97-AF65-F5344CB8AC3E}">
        <p14:creationId xmlns:p14="http://schemas.microsoft.com/office/powerpoint/2010/main" val="1208455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117" userDrawn="1">
          <p15:clr>
            <a:srgbClr val="F26B43"/>
          </p15:clr>
        </p15:guide>
        <p15:guide id="2" pos="6984" userDrawn="1">
          <p15:clr>
            <a:srgbClr val="F26B43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g foo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A39F3A-7714-4FD6-9132-D60FFA220D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2647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ront/Pause A "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0000" y="1498088"/>
            <a:ext cx="4059944" cy="3861824"/>
          </a:xfrm>
          <a:prstGeom prst="rect">
            <a:avLst/>
          </a:prstGeom>
        </p:spPr>
      </p:pic>
      <p:sp>
        <p:nvSpPr>
          <p:cNvPr id="5" name="Segnaposto testo 4"/>
          <p:cNvSpPr>
            <a:spLocks noGrp="1"/>
          </p:cNvSpPr>
          <p:nvPr>
            <p:ph type="body" sz="quarter" idx="10"/>
          </p:nvPr>
        </p:nvSpPr>
        <p:spPr>
          <a:xfrm>
            <a:off x="6732000" y="2529000"/>
            <a:ext cx="4680000" cy="1800000"/>
          </a:xfrm>
        </p:spPr>
        <p:txBody>
          <a:bodyPr/>
          <a:lstStyle>
            <a:lvl1pPr algn="l">
              <a:spcBef>
                <a:spcPts val="432"/>
              </a:spcBef>
              <a:defRPr lang="it-IT" sz="2000" b="1" baseline="0" dirty="0" smtClean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432"/>
              </a:spcBef>
            </a:pPr>
            <a:endParaRPr lang="it-IT" b="1" baseline="0" dirty="0">
              <a:solidFill>
                <a:srgbClr val="FFFFFF"/>
              </a:solidFill>
              <a:latin typeface="+mn-lt"/>
            </a:endParaRPr>
          </a:p>
          <a:p>
            <a:pPr algn="l">
              <a:spcBef>
                <a:spcPts val="432"/>
              </a:spcBef>
            </a:pPr>
            <a:r>
              <a:rPr lang="it-IT" sz="1800" b="1" baseline="0" dirty="0">
                <a:solidFill>
                  <a:srgbClr val="FFFFFF"/>
                </a:solidFill>
                <a:latin typeface="+mn-lt"/>
              </a:rPr>
              <a:t>Prof. </a:t>
            </a:r>
          </a:p>
          <a:p>
            <a:pPr algn="l">
              <a:spcBef>
                <a:spcPts val="432"/>
              </a:spcBef>
            </a:pPr>
            <a:endParaRPr lang="it-IT" sz="1800" b="1" baseline="0" dirty="0">
              <a:solidFill>
                <a:srgbClr val="FFFFFF"/>
              </a:solidFill>
              <a:latin typeface="+mn-lt"/>
            </a:endParaRPr>
          </a:p>
          <a:p>
            <a:pPr algn="l">
              <a:spcBef>
                <a:spcPts val="432"/>
              </a:spcBef>
            </a:pPr>
            <a:r>
              <a:rPr lang="it-IT" sz="1800" b="1" baseline="0" dirty="0">
                <a:solidFill>
                  <a:srgbClr val="FFFFFF"/>
                </a:solidFill>
                <a:latin typeface="+mn-lt"/>
              </a:rPr>
              <a:t>mail</a:t>
            </a:r>
          </a:p>
          <a:p>
            <a:pPr algn="l">
              <a:spcBef>
                <a:spcPts val="432"/>
              </a:spcBef>
            </a:pPr>
            <a:endParaRPr lang="it-IT" sz="1800" b="1" baseline="0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217861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ont/Pause B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ackground">
            <a:extLst>
              <a:ext uri="{FF2B5EF4-FFF2-40B4-BE49-F238E27FC236}">
                <a16:creationId xmlns:a16="http://schemas.microsoft.com/office/drawing/2014/main" id="{A3420087-96DF-432F-B192-585D42BF6A4E}"/>
              </a:ext>
            </a:extLst>
          </p:cNvPr>
          <p:cNvSpPr/>
          <p:nvPr userDrawn="1"/>
        </p:nvSpPr>
        <p:spPr bwMode="auto">
          <a:xfrm>
            <a:off x="0" y="50400"/>
            <a:ext cx="12193200" cy="64908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ＭＳ Ｐゴシック" pitchFamily="-80" charset="-128"/>
            </a:endParaRPr>
          </a:p>
        </p:txBody>
      </p:sp>
      <p:sp>
        <p:nvSpPr>
          <p:cNvPr id="11" name="Bottom bar">
            <a:extLst>
              <a:ext uri="{FF2B5EF4-FFF2-40B4-BE49-F238E27FC236}">
                <a16:creationId xmlns:a16="http://schemas.microsoft.com/office/drawing/2014/main" id="{495865CE-5BE9-4122-8AB8-48E534DD88F7}"/>
              </a:ext>
            </a:extLst>
          </p:cNvPr>
          <p:cNvSpPr/>
          <p:nvPr userDrawn="1"/>
        </p:nvSpPr>
        <p:spPr bwMode="auto">
          <a:xfrm>
            <a:off x="0" y="6541200"/>
            <a:ext cx="12193200" cy="316800"/>
          </a:xfrm>
          <a:prstGeom prst="rect">
            <a:avLst/>
          </a:prstGeom>
          <a:solidFill>
            <a:srgbClr val="0070C0"/>
          </a:solidFill>
          <a:ln w="9525" cap="flat" cmpd="sng" algn="ctr">
            <a:solidFill>
              <a:srgbClr val="0070C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12" name="Top bar">
            <a:extLst>
              <a:ext uri="{FF2B5EF4-FFF2-40B4-BE49-F238E27FC236}">
                <a16:creationId xmlns:a16="http://schemas.microsoft.com/office/drawing/2014/main" id="{0D436479-94F3-475C-8F8D-D3CDC81793FD}"/>
              </a:ext>
            </a:extLst>
          </p:cNvPr>
          <p:cNvSpPr/>
          <p:nvPr userDrawn="1"/>
        </p:nvSpPr>
        <p:spPr bwMode="auto">
          <a:xfrm>
            <a:off x="0" y="0"/>
            <a:ext cx="12193200" cy="50400"/>
          </a:xfrm>
          <a:prstGeom prst="rect">
            <a:avLst/>
          </a:prstGeom>
          <a:solidFill>
            <a:srgbClr val="0070C0"/>
          </a:solidFill>
          <a:ln w="9525" cap="flat" cmpd="sng" algn="ctr">
            <a:solidFill>
              <a:srgbClr val="0070C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pic>
        <p:nvPicPr>
          <p:cNvPr id="2" name="Immagin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0001" y="1498088"/>
            <a:ext cx="4059943" cy="3861823"/>
          </a:xfrm>
          <a:prstGeom prst="rect">
            <a:avLst/>
          </a:prstGeom>
        </p:spPr>
      </p:pic>
      <p:sp>
        <p:nvSpPr>
          <p:cNvPr id="4" name="Segnaposto testo 3"/>
          <p:cNvSpPr>
            <a:spLocks noGrp="1"/>
          </p:cNvSpPr>
          <p:nvPr>
            <p:ph type="body" sz="quarter" idx="10"/>
          </p:nvPr>
        </p:nvSpPr>
        <p:spPr>
          <a:xfrm>
            <a:off x="6732000" y="2529000"/>
            <a:ext cx="4679950" cy="1800000"/>
          </a:xfrm>
        </p:spPr>
        <p:txBody>
          <a:bodyPr/>
          <a:lstStyle>
            <a:lvl1pPr>
              <a:defRPr sz="2000" b="1">
                <a:solidFill>
                  <a:srgbClr val="0070C0"/>
                </a:solidFill>
              </a:defRPr>
            </a:lvl1pPr>
          </a:lstStyle>
          <a:p>
            <a:pPr lvl="0"/>
            <a:endParaRPr lang="it-IT" dirty="0"/>
          </a:p>
          <a:p>
            <a:pPr lvl="0"/>
            <a:r>
              <a:rPr lang="it-IT" dirty="0"/>
              <a:t>Prof.</a:t>
            </a:r>
          </a:p>
          <a:p>
            <a:pPr lvl="0"/>
            <a:endParaRPr lang="it-IT" dirty="0"/>
          </a:p>
          <a:p>
            <a:pPr lvl="0"/>
            <a:r>
              <a:rPr lang="it-IT" dirty="0"/>
              <a:t>mail</a:t>
            </a:r>
          </a:p>
        </p:txBody>
      </p:sp>
    </p:spTree>
    <p:extLst>
      <p:ext uri="{BB962C8B-B14F-4D97-AF65-F5344CB8AC3E}">
        <p14:creationId xmlns:p14="http://schemas.microsoft.com/office/powerpoint/2010/main" val="34963761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ottom bar">
            <a:extLst>
              <a:ext uri="{FF2B5EF4-FFF2-40B4-BE49-F238E27FC236}">
                <a16:creationId xmlns:a16="http://schemas.microsoft.com/office/drawing/2014/main" id="{FFFFD011-0D94-46EE-B45C-787FE82C3B5E}"/>
              </a:ext>
            </a:extLst>
          </p:cNvPr>
          <p:cNvSpPr/>
          <p:nvPr userDrawn="1"/>
        </p:nvSpPr>
        <p:spPr bwMode="auto">
          <a:xfrm>
            <a:off x="0" y="6541200"/>
            <a:ext cx="12193200" cy="316800"/>
          </a:xfrm>
          <a:prstGeom prst="rect">
            <a:avLst/>
          </a:prstGeom>
          <a:solidFill>
            <a:srgbClr val="0070C0"/>
          </a:solidFill>
          <a:ln w="9525" cap="flat" cmpd="sng" algn="ctr">
            <a:solidFill>
              <a:srgbClr val="0070C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11506450" y="6541200"/>
            <a:ext cx="432600" cy="3168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lvl1pPr algn="l">
              <a:defRPr sz="1100" b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03EA872-A674-449B-A120-B97244F8E91D}" type="slidenum">
              <a:rPr lang="en-GB" smtClean="0"/>
              <a:pPr/>
              <a:t>‹N›</a:t>
            </a:fld>
            <a:endParaRPr lang="en-GB" dirty="0"/>
          </a:p>
        </p:txBody>
      </p:sp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774724" y="451359"/>
            <a:ext cx="9312374" cy="482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/>
              <a:t>Click to edit Master title style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74726" y="1706328"/>
            <a:ext cx="9312374" cy="4545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13676" name="text" descr="{&quot;templafy&quot;:{&quot;id&quot;:&quot;b5cc7086-d2a2-4e25-a179-131007759659&quot;}}" title="UserProfile.Offices.Workarea_{{DocumentLanguage}}"/>
          <p:cNvSpPr>
            <a:spLocks noChangeArrowheads="1"/>
          </p:cNvSpPr>
          <p:nvPr userDrawn="1"/>
        </p:nvSpPr>
        <p:spPr bwMode="auto">
          <a:xfrm>
            <a:off x="1774726" y="6541200"/>
            <a:ext cx="3397071" cy="31680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 anchorCtr="0"/>
          <a:lstStyle/>
          <a:p>
            <a:pPr algn="l" eaLnBrk="0" hangingPunct="0">
              <a:spcBef>
                <a:spcPct val="0"/>
              </a:spcBef>
            </a:pPr>
            <a:endParaRPr lang="en-GB" sz="1100" b="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" descr="{&quot;templafy&quot;:{&quot;id&quot;:&quot;e7fd3dc7-d55d-4f2a-803a-dfdc8e51d433&quot;}}" title="Form.Date">
            <a:extLst>
              <a:ext uri="{FF2B5EF4-FFF2-40B4-BE49-F238E27FC236}">
                <a16:creationId xmlns:a16="http://schemas.microsoft.com/office/drawing/2014/main" id="{792B975C-625D-4095-8E1D-63F20A11B57C}"/>
              </a:ext>
            </a:extLst>
          </p:cNvPr>
          <p:cNvSpPr/>
          <p:nvPr userDrawn="1"/>
        </p:nvSpPr>
        <p:spPr bwMode="auto">
          <a:xfrm>
            <a:off x="251363" y="6541200"/>
            <a:ext cx="2891515" cy="3168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ＭＳ Ｐゴシック" pitchFamily="-80" charset="-128"/>
                <a:cs typeface="Calibri" panose="020F0502020204030204" pitchFamily="34" charset="0"/>
              </a:rPr>
              <a:t>22</a:t>
            </a:r>
            <a:r>
              <a:rPr kumimoji="0" lang="en-GB" sz="1100" b="0" i="0" u="none" strike="noStrike" cap="none" normalizeH="0" baseline="3000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ＭＳ Ｐゴシック" pitchFamily="-80" charset="-128"/>
                <a:cs typeface="Calibri" panose="020F0502020204030204" pitchFamily="34" charset="0"/>
              </a:rPr>
              <a:t>nd</a:t>
            </a:r>
            <a:r>
              <a:rPr kumimoji="0" lang="en-GB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ＭＳ Ｐゴシック" pitchFamily="-80" charset="-128"/>
                <a:cs typeface="Calibri" panose="020F0502020204030204" pitchFamily="34" charset="0"/>
              </a:rPr>
              <a:t> May 2026</a:t>
            </a:r>
            <a:r>
              <a:rPr kumimoji="0" lang="en-GB" sz="1100" b="0" i="0" u="none" strike="noStrike" cap="none" normalizeH="0" baseline="3000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ＭＳ Ｐゴシック" pitchFamily="-80" charset="-128"/>
                <a:cs typeface="Calibri" panose="020F0502020204030204" pitchFamily="34" charset="0"/>
              </a:rPr>
              <a:t> </a:t>
            </a:r>
            <a:r>
              <a:rPr kumimoji="0" lang="en-GB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ＭＳ Ｐゴシック" pitchFamily="-80" charset="-128"/>
                <a:cs typeface="Calibri" panose="020F0502020204030204" pitchFamily="34" charset="0"/>
              </a:rPr>
              <a:t>– INTERPORE 2026 - Nantes</a:t>
            </a:r>
          </a:p>
        </p:txBody>
      </p:sp>
      <p:sp>
        <p:nvSpPr>
          <p:cNvPr id="7" name="text" descr="{&quot;templafy&quot;:{&quot;id&quot;:&quot;a9ea66a7-280b-4ebd-87cf-415e042ac436&quot;}}" title="Form.PresentationTitle">
            <a:extLst>
              <a:ext uri="{FF2B5EF4-FFF2-40B4-BE49-F238E27FC236}">
                <a16:creationId xmlns:a16="http://schemas.microsoft.com/office/drawing/2014/main" id="{06B09BDB-1C7D-4F8A-8F1B-82D88054A428}"/>
              </a:ext>
            </a:extLst>
          </p:cNvPr>
          <p:cNvSpPr txBox="1"/>
          <p:nvPr userDrawn="1"/>
        </p:nvSpPr>
        <p:spPr>
          <a:xfrm>
            <a:off x="5591149" y="6541200"/>
            <a:ext cx="5495949" cy="3168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/>
          <a:p>
            <a:pPr algn="r"/>
            <a:endParaRPr lang="en-GB" sz="7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" name="Top bar">
            <a:extLst>
              <a:ext uri="{FF2B5EF4-FFF2-40B4-BE49-F238E27FC236}">
                <a16:creationId xmlns:a16="http://schemas.microsoft.com/office/drawing/2014/main" id="{35912424-89BF-4A93-9096-3282916C71FE}"/>
              </a:ext>
            </a:extLst>
          </p:cNvPr>
          <p:cNvSpPr/>
          <p:nvPr userDrawn="1"/>
        </p:nvSpPr>
        <p:spPr bwMode="auto">
          <a:xfrm>
            <a:off x="0" y="0"/>
            <a:ext cx="12193200" cy="50400"/>
          </a:xfrm>
          <a:prstGeom prst="rect">
            <a:avLst/>
          </a:prstGeom>
          <a:solidFill>
            <a:srgbClr val="0070C0"/>
          </a:solidFill>
          <a:ln w="9525" cap="flat" cmpd="sng" algn="ctr">
            <a:solidFill>
              <a:srgbClr val="0070C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pic>
        <p:nvPicPr>
          <p:cNvPr id="8" name="Immagin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800" y="332656"/>
            <a:ext cx="756937" cy="71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702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71" r:id="rId2"/>
    <p:sldLayoutId id="2147483678" r:id="rId3"/>
    <p:sldLayoutId id="2147483680" r:id="rId4"/>
    <p:sldLayoutId id="2147483664" r:id="rId5"/>
    <p:sldLayoutId id="2147483679" r:id="rId6"/>
    <p:sldLayoutId id="2147483677" r:id="rId7"/>
    <p:sldLayoutId id="2147483672" r:id="rId8"/>
    <p:sldLayoutId id="2147483673" r:id="rId9"/>
    <p:sldLayoutId id="2147483676" r:id="rId10"/>
    <p:sldLayoutId id="2147483666" r:id="rId11"/>
    <p:sldLayoutId id="2147483667" r:id="rId12"/>
    <p:sldLayoutId id="2147483668" r:id="rId13"/>
    <p:sldLayoutId id="2147483669" r:id="rId14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000" b="1">
          <a:solidFill>
            <a:srgbClr val="0070C0"/>
          </a:solidFill>
          <a:latin typeface="Calibri" panose="020F0502020204030204" pitchFamily="34" charset="0"/>
          <a:ea typeface="+mj-ea"/>
          <a:cs typeface="Calibri" panose="020F0502020204030204" pitchFamily="34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9pPr>
    </p:titleStyle>
    <p:bodyStyle>
      <a:lvl1pPr marL="0" indent="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None/>
        <a:defRPr sz="2400">
          <a:solidFill>
            <a:schemeClr val="tx1"/>
          </a:solidFill>
          <a:latin typeface="Calibri" panose="020F0502020204030204" pitchFamily="34" charset="0"/>
          <a:ea typeface="Microsoft Sans Serif" panose="020B0604020202020204" pitchFamily="34" charset="0"/>
          <a:cs typeface="Calibri" panose="020F0502020204030204" pitchFamily="34" charset="0"/>
        </a:defRPr>
      </a:lvl1pPr>
      <a:lvl2pPr marL="538163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000">
          <a:solidFill>
            <a:schemeClr val="tx1"/>
          </a:solidFill>
          <a:latin typeface="Calibri" panose="020F0502020204030204" pitchFamily="34" charset="0"/>
          <a:ea typeface="Microsoft Sans Serif" panose="020B0604020202020204" pitchFamily="34" charset="0"/>
          <a:cs typeface="Calibri" panose="020F0502020204030204" pitchFamily="34" charset="0"/>
        </a:defRPr>
      </a:lvl2pPr>
      <a:lvl3pPr marL="615600" indent="-198000" algn="l" rtl="0" eaLnBrk="1" fontAlgn="base" hangingPunct="1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Calibri" panose="020F0502020204030204" pitchFamily="34" charset="0"/>
          <a:ea typeface="Microsoft Sans Serif" panose="020B0604020202020204" pitchFamily="34" charset="0"/>
          <a:cs typeface="Calibri" panose="020F0502020204030204" pitchFamily="34" charset="0"/>
        </a:defRPr>
      </a:lvl3pPr>
      <a:lvl4pPr marL="9157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600">
          <a:solidFill>
            <a:schemeClr val="tx1"/>
          </a:solidFill>
          <a:latin typeface="Calibri" panose="020F0502020204030204" pitchFamily="34" charset="0"/>
          <a:ea typeface="Microsoft Sans Serif" panose="020B0604020202020204" pitchFamily="34" charset="0"/>
          <a:cs typeface="Calibri" panose="020F0502020204030204" pitchFamily="34" charset="0"/>
        </a:defRPr>
      </a:lvl4pPr>
      <a:lvl5pPr marL="11137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600">
          <a:solidFill>
            <a:schemeClr val="tx1"/>
          </a:solidFill>
          <a:latin typeface="Calibri" panose="020F0502020204030204" pitchFamily="34" charset="0"/>
          <a:ea typeface="Microsoft Sans Serif" panose="020B0604020202020204" pitchFamily="34" charset="0"/>
          <a:cs typeface="Calibri" panose="020F0502020204030204" pitchFamily="34" charset="0"/>
        </a:defRPr>
      </a:lvl5pPr>
      <a:lvl6pPr marL="1026000" indent="-1980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>
          <a:solidFill>
            <a:schemeClr val="tx1"/>
          </a:solidFill>
          <a:latin typeface="Calibri" panose="020F0502020204030204" pitchFamily="34" charset="0"/>
          <a:ea typeface="Microsoft Sans Serif" panose="020B0604020202020204" pitchFamily="34" charset="0"/>
          <a:cs typeface="Calibri" panose="020F0502020204030204" pitchFamily="34" charset="0"/>
        </a:defRPr>
      </a:lvl6pPr>
      <a:lvl7pPr marL="1026000" indent="-198000" algn="l" rtl="0" eaLnBrk="1" fontAlgn="base" hangingPunct="1">
        <a:spcBef>
          <a:spcPct val="20000"/>
        </a:spcBef>
        <a:spcAft>
          <a:spcPct val="0"/>
        </a:spcAft>
        <a:buChar char="»"/>
        <a:defRPr sz="1800">
          <a:solidFill>
            <a:schemeClr val="tx1"/>
          </a:solidFill>
          <a:latin typeface="+mn-lt"/>
          <a:ea typeface="+mn-ea"/>
        </a:defRPr>
      </a:lvl7pPr>
      <a:lvl8pPr marL="1026000" indent="-198000" algn="l" rtl="0" eaLnBrk="1" fontAlgn="base" hangingPunct="1">
        <a:spcBef>
          <a:spcPct val="20000"/>
        </a:spcBef>
        <a:spcAft>
          <a:spcPct val="0"/>
        </a:spcAft>
        <a:buChar char="»"/>
        <a:defRPr sz="1800">
          <a:solidFill>
            <a:schemeClr val="tx1"/>
          </a:solidFill>
          <a:latin typeface="+mn-lt"/>
          <a:ea typeface="+mn-ea"/>
        </a:defRPr>
      </a:lvl8pPr>
      <a:lvl9pPr marL="1026000" indent="-198000" algn="l" rtl="0" eaLnBrk="1" fontAlgn="base" hangingPunct="1">
        <a:spcBef>
          <a:spcPct val="20000"/>
        </a:spcBef>
        <a:spcAft>
          <a:spcPct val="0"/>
        </a:spcAft>
        <a:buChar char="»"/>
        <a:defRPr sz="18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68" userDrawn="1">
          <p15:clr>
            <a:srgbClr val="F26B43"/>
          </p15:clr>
        </p15:guide>
        <p15:guide id="4" orient="horz" pos="881" userDrawn="1">
          <p15:clr>
            <a:srgbClr val="F26B43"/>
          </p15:clr>
        </p15:guide>
        <p15:guide id="5" orient="horz" pos="1074" userDrawn="1">
          <p15:clr>
            <a:srgbClr val="F26B43"/>
          </p15:clr>
        </p15:guide>
        <p15:guide id="6" orient="horz" pos="393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2.svg"/><Relationship Id="rId12" Type="http://schemas.openxmlformats.org/officeDocument/2006/relationships/image" Target="../media/image17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openxmlformats.org/officeDocument/2006/relationships/image" Target="../media/image16.svg"/><Relationship Id="rId5" Type="http://schemas.openxmlformats.org/officeDocument/2006/relationships/diagramColors" Target="../diagrams/colors1.xml"/><Relationship Id="rId10" Type="http://schemas.openxmlformats.org/officeDocument/2006/relationships/image" Target="../media/image15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17.sv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png"/><Relationship Id="rId4" Type="http://schemas.openxmlformats.org/officeDocument/2006/relationships/image" Target="../media/image20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13" Type="http://schemas.openxmlformats.org/officeDocument/2006/relationships/image" Target="../media/image32.png"/><Relationship Id="rId18" Type="http://schemas.openxmlformats.org/officeDocument/2006/relationships/image" Target="../media/image36.jpeg"/><Relationship Id="rId3" Type="http://schemas.openxmlformats.org/officeDocument/2006/relationships/image" Target="../media/image22.png"/><Relationship Id="rId7" Type="http://schemas.openxmlformats.org/officeDocument/2006/relationships/image" Target="../media/image26.jpeg"/><Relationship Id="rId12" Type="http://schemas.openxmlformats.org/officeDocument/2006/relationships/image" Target="../media/image31.png"/><Relationship Id="rId17" Type="http://schemas.openxmlformats.org/officeDocument/2006/relationships/image" Target="../media/image35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4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.jpeg"/><Relationship Id="rId11" Type="http://schemas.openxmlformats.org/officeDocument/2006/relationships/image" Target="../media/image30.jpeg"/><Relationship Id="rId5" Type="http://schemas.openxmlformats.org/officeDocument/2006/relationships/image" Target="../media/image24.png"/><Relationship Id="rId15" Type="http://schemas.microsoft.com/office/2007/relationships/hdphoto" Target="../media/hdphoto1.wdp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1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13" Type="http://schemas.openxmlformats.org/officeDocument/2006/relationships/image" Target="../media/image49.emf"/><Relationship Id="rId18" Type="http://schemas.openxmlformats.org/officeDocument/2006/relationships/image" Target="../media/image54.png"/><Relationship Id="rId3" Type="http://schemas.openxmlformats.org/officeDocument/2006/relationships/image" Target="../media/image44.emf"/><Relationship Id="rId21" Type="http://schemas.openxmlformats.org/officeDocument/2006/relationships/image" Target="../media/image57.png"/><Relationship Id="rId7" Type="http://schemas.openxmlformats.org/officeDocument/2006/relationships/image" Target="../media/image46.emf"/><Relationship Id="rId12" Type="http://schemas.openxmlformats.org/officeDocument/2006/relationships/image" Target="../media/image48.jpeg"/><Relationship Id="rId17" Type="http://schemas.openxmlformats.org/officeDocument/2006/relationships/image" Target="../media/image53.png"/><Relationship Id="rId2" Type="http://schemas.openxmlformats.org/officeDocument/2006/relationships/oleObject" Target="../embeddings/oleObject1.bin"/><Relationship Id="rId16" Type="http://schemas.openxmlformats.org/officeDocument/2006/relationships/image" Target="../media/image52.png"/><Relationship Id="rId20" Type="http://schemas.openxmlformats.org/officeDocument/2006/relationships/image" Target="../media/image56.png"/><Relationship Id="rId1" Type="http://schemas.openxmlformats.org/officeDocument/2006/relationships/slideLayout" Target="../slideLayouts/slideLayout5.x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34.png"/><Relationship Id="rId5" Type="http://schemas.openxmlformats.org/officeDocument/2006/relationships/image" Target="../media/image45.emf"/><Relationship Id="rId15" Type="http://schemas.openxmlformats.org/officeDocument/2006/relationships/image" Target="../media/image51.png"/><Relationship Id="rId10" Type="http://schemas.openxmlformats.org/officeDocument/2006/relationships/image" Target="../media/image330.png"/><Relationship Id="rId19" Type="http://schemas.openxmlformats.org/officeDocument/2006/relationships/image" Target="../media/image55.png"/><Relationship Id="rId4" Type="http://schemas.openxmlformats.org/officeDocument/2006/relationships/oleObject" Target="../embeddings/oleObject2.bin"/><Relationship Id="rId9" Type="http://schemas.openxmlformats.org/officeDocument/2006/relationships/image" Target="../media/image47.emf"/><Relationship Id="rId14" Type="http://schemas.openxmlformats.org/officeDocument/2006/relationships/image" Target="../media/image50.emf"/><Relationship Id="rId22" Type="http://schemas.openxmlformats.org/officeDocument/2006/relationships/image" Target="../media/image5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png"/><Relationship Id="rId4" Type="http://schemas.openxmlformats.org/officeDocument/2006/relationships/image" Target="../media/image20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3.png"/><Relationship Id="rId5" Type="http://schemas.openxmlformats.org/officeDocument/2006/relationships/image" Target="../media/image61.emf"/><Relationship Id="rId4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tif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image" Target="../media/image64.tif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5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0.png"/><Relationship Id="rId3" Type="http://schemas.openxmlformats.org/officeDocument/2006/relationships/image" Target="../media/image67.emf"/><Relationship Id="rId7" Type="http://schemas.openxmlformats.org/officeDocument/2006/relationships/image" Target="../media/image580.png"/><Relationship Id="rId2" Type="http://schemas.openxmlformats.org/officeDocument/2006/relationships/image" Target="../media/image66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70.png"/><Relationship Id="rId11" Type="http://schemas.openxmlformats.org/officeDocument/2006/relationships/image" Target="../media/image71.png"/><Relationship Id="rId5" Type="http://schemas.openxmlformats.org/officeDocument/2006/relationships/image" Target="../media/image69.png"/><Relationship Id="rId10" Type="http://schemas.openxmlformats.org/officeDocument/2006/relationships/image" Target="../media/image70.png"/><Relationship Id="rId4" Type="http://schemas.openxmlformats.org/officeDocument/2006/relationships/image" Target="../media/image68.emf"/><Relationship Id="rId9" Type="http://schemas.openxmlformats.org/officeDocument/2006/relationships/image" Target="../media/image6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75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2.wmv"/><Relationship Id="rId1" Type="http://schemas.openxmlformats.org/officeDocument/2006/relationships/video" Target="NULL" TargetMode="External"/><Relationship Id="rId6" Type="http://schemas.openxmlformats.org/officeDocument/2006/relationships/image" Target="../media/image78.tiff"/><Relationship Id="rId5" Type="http://schemas.openxmlformats.org/officeDocument/2006/relationships/image" Target="../media/image77.jpeg"/><Relationship Id="rId4" Type="http://schemas.openxmlformats.org/officeDocument/2006/relationships/image" Target="../media/image7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2.wmv"/><Relationship Id="rId1" Type="http://schemas.openxmlformats.org/officeDocument/2006/relationships/video" Target="NULL" TargetMode="External"/><Relationship Id="rId6" Type="http://schemas.openxmlformats.org/officeDocument/2006/relationships/image" Target="../media/image76.png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png"/><Relationship Id="rId4" Type="http://schemas.openxmlformats.org/officeDocument/2006/relationships/image" Target="../media/image20.e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84.wmf"/><Relationship Id="rId7" Type="http://schemas.openxmlformats.org/officeDocument/2006/relationships/image" Target="../media/image88.png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2.jpeg"/><Relationship Id="rId4" Type="http://schemas.openxmlformats.org/officeDocument/2006/relationships/image" Target="../media/image91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emf"/><Relationship Id="rId3" Type="http://schemas.openxmlformats.org/officeDocument/2006/relationships/image" Target="../media/image96.emf"/><Relationship Id="rId7" Type="http://schemas.openxmlformats.org/officeDocument/2006/relationships/image" Target="../media/image99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88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jpeg"/><Relationship Id="rId3" Type="http://schemas.openxmlformats.org/officeDocument/2006/relationships/image" Target="../media/image101.jpeg"/><Relationship Id="rId7" Type="http://schemas.openxmlformats.org/officeDocument/2006/relationships/image" Target="../media/image105.jpe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jpeg"/><Relationship Id="rId5" Type="http://schemas.openxmlformats.org/officeDocument/2006/relationships/image" Target="../media/image103.jpeg"/><Relationship Id="rId4" Type="http://schemas.openxmlformats.org/officeDocument/2006/relationships/image" Target="../media/image102.png"/><Relationship Id="rId9" Type="http://schemas.openxmlformats.org/officeDocument/2006/relationships/image" Target="../media/image107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jpeg"/><Relationship Id="rId3" Type="http://schemas.openxmlformats.org/officeDocument/2006/relationships/image" Target="../media/image108.png"/><Relationship Id="rId7" Type="http://schemas.openxmlformats.org/officeDocument/2006/relationships/image" Target="../media/image112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1.png"/><Relationship Id="rId5" Type="http://schemas.openxmlformats.org/officeDocument/2006/relationships/image" Target="../media/image110.png"/><Relationship Id="rId4" Type="http://schemas.openxmlformats.org/officeDocument/2006/relationships/image" Target="../media/image109.png"/><Relationship Id="rId9" Type="http://schemas.openxmlformats.org/officeDocument/2006/relationships/chart" Target="../charts/char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5.png"/><Relationship Id="rId4" Type="http://schemas.openxmlformats.org/officeDocument/2006/relationships/image" Target="../media/image9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7" Type="http://schemas.openxmlformats.org/officeDocument/2006/relationships/image" Target="../media/image12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9.png"/><Relationship Id="rId5" Type="http://schemas.openxmlformats.org/officeDocument/2006/relationships/image" Target="../media/image118.png"/><Relationship Id="rId4" Type="http://schemas.openxmlformats.org/officeDocument/2006/relationships/image" Target="../media/image11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3" Type="http://schemas.openxmlformats.org/officeDocument/2006/relationships/image" Target="../media/image121.png"/><Relationship Id="rId7" Type="http://schemas.openxmlformats.org/officeDocument/2006/relationships/image" Target="../media/image125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4.png"/><Relationship Id="rId5" Type="http://schemas.openxmlformats.org/officeDocument/2006/relationships/image" Target="../media/image123.emf"/><Relationship Id="rId4" Type="http://schemas.openxmlformats.org/officeDocument/2006/relationships/image" Target="../media/image122.png"/><Relationship Id="rId9" Type="http://schemas.openxmlformats.org/officeDocument/2006/relationships/image" Target="../media/image12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0.png"/><Relationship Id="rId5" Type="http://schemas.openxmlformats.org/officeDocument/2006/relationships/chart" Target="../charts/chart2.xml"/><Relationship Id="rId4" Type="http://schemas.openxmlformats.org/officeDocument/2006/relationships/image" Target="../media/image12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svg"/><Relationship Id="rId3" Type="http://schemas.openxmlformats.org/officeDocument/2006/relationships/slideLayout" Target="../slideLayouts/slideLayout5.xml"/><Relationship Id="rId7" Type="http://schemas.microsoft.com/office/2007/relationships/hdphoto" Target="../media/hdphoto2.wdp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134.png"/><Relationship Id="rId5" Type="http://schemas.openxmlformats.org/officeDocument/2006/relationships/image" Target="../media/image133.jpg"/><Relationship Id="rId10" Type="http://schemas.openxmlformats.org/officeDocument/2006/relationships/image" Target="../media/image137.png"/><Relationship Id="rId4" Type="http://schemas.openxmlformats.org/officeDocument/2006/relationships/image" Target="../media/image132.png"/><Relationship Id="rId9" Type="http://schemas.openxmlformats.org/officeDocument/2006/relationships/image" Target="../media/image136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5.png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media" Target="../media/media5.mp4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147.png"/><Relationship Id="rId5" Type="http://schemas.openxmlformats.org/officeDocument/2006/relationships/image" Target="../media/image146.png"/><Relationship Id="rId4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eg"/><Relationship Id="rId7" Type="http://schemas.openxmlformats.org/officeDocument/2006/relationships/image" Target="../media/image152.tiff"/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9.png"/><Relationship Id="rId5" Type="http://schemas.openxmlformats.org/officeDocument/2006/relationships/image" Target="../media/image151.jpeg"/><Relationship Id="rId4" Type="http://schemas.openxmlformats.org/officeDocument/2006/relationships/image" Target="../media/image150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254794" y="4005064"/>
            <a:ext cx="10825162" cy="1944216"/>
          </a:xfrm>
        </p:spPr>
        <p:txBody>
          <a:bodyPr/>
          <a:lstStyle/>
          <a:p>
            <a:pPr algn="ctr"/>
            <a:r>
              <a:rPr lang="it-IT" sz="2000" u="sng" dirty="0"/>
              <a:t>Tiziana Tosco</a:t>
            </a:r>
            <a:r>
              <a:rPr lang="it-IT" sz="2000" dirty="0"/>
              <a:t>, </a:t>
            </a:r>
            <a:r>
              <a:rPr lang="it-IT" sz="2000" dirty="0" err="1"/>
              <a:t>Rajandrea</a:t>
            </a:r>
            <a:r>
              <a:rPr lang="it-IT" sz="2000" dirty="0"/>
              <a:t> Sethi &amp; </a:t>
            </a:r>
            <a:r>
              <a:rPr lang="it-IT" sz="2000" dirty="0" err="1"/>
              <a:t>Groundwater</a:t>
            </a:r>
            <a:r>
              <a:rPr lang="it-IT" sz="2000" dirty="0"/>
              <a:t> Engineering Group</a:t>
            </a:r>
            <a:r>
              <a:rPr lang="it-IT" sz="1400" dirty="0"/>
              <a:t>	</a:t>
            </a:r>
          </a:p>
          <a:p>
            <a:pPr algn="ctr"/>
            <a:endParaRPr lang="it-IT" sz="1400" dirty="0"/>
          </a:p>
          <a:p>
            <a:pPr algn="ctr"/>
            <a:endParaRPr lang="it-IT" sz="1400" dirty="0"/>
          </a:p>
          <a:p>
            <a:pPr algn="ctr"/>
            <a:r>
              <a:rPr lang="it-IT" sz="1600" dirty="0"/>
              <a:t>Department of Environment, Land and </a:t>
            </a:r>
            <a:r>
              <a:rPr lang="it-IT" sz="1600" dirty="0" err="1"/>
              <a:t>Infrastructure</a:t>
            </a:r>
            <a:r>
              <a:rPr lang="it-IT" sz="1600" dirty="0"/>
              <a:t> Engineering (DIATI)</a:t>
            </a:r>
          </a:p>
          <a:p>
            <a:pPr algn="ctr"/>
            <a:endParaRPr lang="it-IT" sz="1600" dirty="0"/>
          </a:p>
          <a:p>
            <a:pPr algn="ctr"/>
            <a:r>
              <a:rPr lang="it-IT" sz="3200" dirty="0"/>
              <a:t>Politecnico di Torino</a:t>
            </a:r>
            <a:r>
              <a:rPr lang="it-IT" sz="1400" dirty="0"/>
              <a:t>	</a:t>
            </a:r>
            <a:endParaRPr lang="it-IT" sz="1200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10"/>
          </p:nvPr>
        </p:nvSpPr>
        <p:spPr>
          <a:xfrm>
            <a:off x="254794" y="6228159"/>
            <a:ext cx="10839450" cy="441201"/>
          </a:xfrm>
        </p:spPr>
        <p:txBody>
          <a:bodyPr/>
          <a:lstStyle/>
          <a:p>
            <a:pPr algn="ctr"/>
            <a:r>
              <a:rPr lang="en-GB" dirty="0"/>
              <a:t>Nantes, 22</a:t>
            </a:r>
            <a:r>
              <a:rPr lang="en-GB" baseline="30000" dirty="0"/>
              <a:t>nd</a:t>
            </a:r>
            <a:r>
              <a:rPr lang="en-GB" dirty="0"/>
              <a:t> May 2026</a:t>
            </a:r>
          </a:p>
        </p:txBody>
      </p:sp>
      <p:sp>
        <p:nvSpPr>
          <p:cNvPr id="6" name="Titolo 5"/>
          <p:cNvSpPr>
            <a:spLocks noGrp="1"/>
          </p:cNvSpPr>
          <p:nvPr>
            <p:ph type="ctrTitle"/>
          </p:nvPr>
        </p:nvSpPr>
        <p:spPr>
          <a:xfrm>
            <a:off x="258124" y="2276872"/>
            <a:ext cx="11680925" cy="1512168"/>
          </a:xfrm>
        </p:spPr>
        <p:txBody>
          <a:bodyPr/>
          <a:lstStyle/>
          <a:p>
            <a:br>
              <a:rPr lang="en-US" sz="3600" dirty="0"/>
            </a:br>
            <a:r>
              <a:rPr lang="en-US" sz="3600" dirty="0"/>
              <a:t>Designing the nanoremediation of contaminated aquifers: from laboratory tests to field implementation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C3B3F106-40D2-55A2-9FD6-75827A28F9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1" t="2750" r="40020" b="70790"/>
          <a:stretch>
            <a:fillRect/>
          </a:stretch>
        </p:blipFill>
        <p:spPr>
          <a:xfrm>
            <a:off x="6455246" y="404664"/>
            <a:ext cx="5651175" cy="1114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905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5638E72-7AC9-3A55-8454-0797BCA19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Nanoremediation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64CDDD9-8881-67E7-2FBA-03826E3C3E9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8E28DA-E5F4-4050-A3D5-3A1A5B071DCA}" type="slidenum">
              <a:rPr lang="it-IT" smtClean="0"/>
              <a:pPr/>
              <a:t>2</a:t>
            </a:fld>
            <a:endParaRPr lang="it-IT"/>
          </a:p>
        </p:txBody>
      </p:sp>
      <p:sp>
        <p:nvSpPr>
          <p:cNvPr id="5" name="Segnaposto contenuto 4">
            <a:extLst>
              <a:ext uri="{FF2B5EF4-FFF2-40B4-BE49-F238E27FC236}">
                <a16:creationId xmlns:a16="http://schemas.microsoft.com/office/drawing/2014/main" id="{369203DF-2BC7-AD8F-7E24-FE14CB20A03F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US" sz="2000" dirty="0"/>
              <a:t>Subsurface injection of </a:t>
            </a:r>
            <a:r>
              <a:rPr lang="en-US" sz="2000" b="1" dirty="0"/>
              <a:t>reactive micro- or nanomaterials for in-situ removal</a:t>
            </a:r>
            <a:r>
              <a:rPr lang="en-US" sz="2000" dirty="0"/>
              <a:t> of contaminants: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Ability to treat secondary sources of contamination or create a PRB for plume treatment.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Flexibility and higher depths compared to PRBs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Wide spectrum of reactive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Does not impact site activities</a:t>
            </a:r>
          </a:p>
          <a:p>
            <a:endParaRPr lang="it-IT" sz="2000" dirty="0"/>
          </a:p>
        </p:txBody>
      </p:sp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D7BF330B-A649-FE71-ECA4-DD4AE7CD417F}"/>
              </a:ext>
            </a:extLst>
          </p:cNvPr>
          <p:cNvSpPr>
            <a:spLocks noGrp="1"/>
          </p:cNvSpPr>
          <p:nvPr>
            <p:ph sz="half" idx="16"/>
          </p:nvPr>
        </p:nvSpPr>
        <p:spPr/>
        <p:txBody>
          <a:bodyPr/>
          <a:lstStyle/>
          <a:p>
            <a:endParaRPr lang="it-IT" dirty="0"/>
          </a:p>
        </p:txBody>
      </p:sp>
      <p:pic>
        <p:nvPicPr>
          <p:cNvPr id="8" name="Picture 10" descr="iniezione NZVI">
            <a:extLst>
              <a:ext uri="{FF2B5EF4-FFF2-40B4-BE49-F238E27FC236}">
                <a16:creationId xmlns:a16="http://schemas.microsoft.com/office/drawing/2014/main" id="{3075511C-0531-1A4A-7490-56394AD36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160" y="1363580"/>
            <a:ext cx="5596180" cy="3162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" name="Gruppo 11">
            <a:extLst>
              <a:ext uri="{FF2B5EF4-FFF2-40B4-BE49-F238E27FC236}">
                <a16:creationId xmlns:a16="http://schemas.microsoft.com/office/drawing/2014/main" id="{8D2593B7-552D-ACBB-9AC5-EBB654CA3904}"/>
              </a:ext>
            </a:extLst>
          </p:cNvPr>
          <p:cNvGrpSpPr/>
          <p:nvPr/>
        </p:nvGrpSpPr>
        <p:grpSpPr>
          <a:xfrm>
            <a:off x="10277860" y="2344589"/>
            <a:ext cx="851856" cy="1983999"/>
            <a:chOff x="6925813" y="4366422"/>
            <a:chExt cx="851967" cy="1664258"/>
          </a:xfrm>
        </p:grpSpPr>
        <p:sp>
          <p:nvSpPr>
            <p:cNvPr id="13" name="Rettangolo 12">
              <a:extLst>
                <a:ext uri="{FF2B5EF4-FFF2-40B4-BE49-F238E27FC236}">
                  <a16:creationId xmlns:a16="http://schemas.microsoft.com/office/drawing/2014/main" id="{16CE3888-064E-048A-85A2-2980E512FA6D}"/>
                </a:ext>
              </a:extLst>
            </p:cNvPr>
            <p:cNvSpPr/>
            <p:nvPr/>
          </p:nvSpPr>
          <p:spPr>
            <a:xfrm>
              <a:off x="7338896" y="4366422"/>
              <a:ext cx="34580" cy="166425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95000"/>
                    <a:shade val="30000"/>
                    <a:satMod val="115000"/>
                  </a:schemeClr>
                </a:gs>
                <a:gs pos="50000">
                  <a:schemeClr val="bg1">
                    <a:lumMod val="95000"/>
                    <a:shade val="67500"/>
                    <a:satMod val="115000"/>
                  </a:schemeClr>
                </a:gs>
                <a:gs pos="100000">
                  <a:schemeClr val="bg1">
                    <a:lumMod val="95000"/>
                    <a:shade val="100000"/>
                    <a:satMod val="115000"/>
                  </a:schemeClr>
                </a:gs>
              </a:gsLst>
              <a:lin ang="0" scaled="1"/>
              <a:tileRect/>
            </a:gradFill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>
                <a:solidFill>
                  <a:schemeClr val="bg1">
                    <a:lumMod val="50000"/>
                  </a:schemeClr>
                </a:solidFill>
                <a:latin typeface="Noah" panose="00000500000000000000" pitchFamily="50" charset="0"/>
              </a:endParaRPr>
            </a:p>
          </p:txBody>
        </p:sp>
        <p:sp>
          <p:nvSpPr>
            <p:cNvPr id="14" name="Rettangolo con angoli arrotondati 13">
              <a:extLst>
                <a:ext uri="{FF2B5EF4-FFF2-40B4-BE49-F238E27FC236}">
                  <a16:creationId xmlns:a16="http://schemas.microsoft.com/office/drawing/2014/main" id="{1CD91799-B718-C6CE-A89F-E4ACD6C3A6AB}"/>
                </a:ext>
              </a:extLst>
            </p:cNvPr>
            <p:cNvSpPr/>
            <p:nvPr/>
          </p:nvSpPr>
          <p:spPr>
            <a:xfrm>
              <a:off x="6925813" y="4822775"/>
              <a:ext cx="851967" cy="1207905"/>
            </a:xfrm>
            <a:prstGeom prst="roundRect">
              <a:avLst/>
            </a:prstGeom>
            <a:solidFill>
              <a:srgbClr val="FFC000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>
                <a:latin typeface="Noah" panose="00000500000000000000" pitchFamily="50" charset="0"/>
              </a:endParaRPr>
            </a:p>
          </p:txBody>
        </p:sp>
      </p:grp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B62AC49F-1785-7E2C-F93C-20CF2698F0E6}"/>
              </a:ext>
            </a:extLst>
          </p:cNvPr>
          <p:cNvGrpSpPr/>
          <p:nvPr/>
        </p:nvGrpSpPr>
        <p:grpSpPr>
          <a:xfrm>
            <a:off x="8762980" y="4869398"/>
            <a:ext cx="1211875" cy="1316907"/>
            <a:chOff x="7310180" y="5095035"/>
            <a:chExt cx="1212033" cy="1317078"/>
          </a:xfrm>
        </p:grpSpPr>
        <p:pic>
          <p:nvPicPr>
            <p:cNvPr id="16" name="Picture 2" descr="Reator and Carbo-Iron">
              <a:extLst>
                <a:ext uri="{FF2B5EF4-FFF2-40B4-BE49-F238E27FC236}">
                  <a16:creationId xmlns:a16="http://schemas.microsoft.com/office/drawing/2014/main" id="{9F61E8FC-EF04-A3B3-B403-603266B109F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10180" y="5095035"/>
              <a:ext cx="1176605" cy="10862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3">
              <a:extLst>
                <a:ext uri="{FF2B5EF4-FFF2-40B4-BE49-F238E27FC236}">
                  <a16:creationId xmlns:a16="http://schemas.microsoft.com/office/drawing/2014/main" id="{E4F1AF90-F9F9-00AA-02C8-100BBA666C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01981" y="6193087"/>
              <a:ext cx="1120232" cy="2190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4292" tIns="52146" rIns="104292" bIns="5214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</a:pPr>
              <a:r>
                <a:rPr lang="it-IT" sz="1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Carbo</a:t>
              </a:r>
              <a:r>
                <a:rPr lang="it-IT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it-IT" sz="1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Iron</a:t>
              </a:r>
              <a:endParaRPr lang="it-IT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ADC05C47-70FB-7094-0098-0D613E7045C0}"/>
              </a:ext>
            </a:extLst>
          </p:cNvPr>
          <p:cNvGrpSpPr/>
          <p:nvPr/>
        </p:nvGrpSpPr>
        <p:grpSpPr>
          <a:xfrm>
            <a:off x="10496907" y="4993522"/>
            <a:ext cx="1315531" cy="1192783"/>
            <a:chOff x="9020563" y="5150926"/>
            <a:chExt cx="1315702" cy="1192938"/>
          </a:xfrm>
        </p:grpSpPr>
        <p:pic>
          <p:nvPicPr>
            <p:cNvPr id="26" name="Picture 3">
              <a:extLst>
                <a:ext uri="{FF2B5EF4-FFF2-40B4-BE49-F238E27FC236}">
                  <a16:creationId xmlns:a16="http://schemas.microsoft.com/office/drawing/2014/main" id="{F2603E70-4E5B-2282-7A13-B9EE5A8F91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20563" y="5150926"/>
              <a:ext cx="1315702" cy="8379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Rectangle 3">
              <a:extLst>
                <a:ext uri="{FF2B5EF4-FFF2-40B4-BE49-F238E27FC236}">
                  <a16:creationId xmlns:a16="http://schemas.microsoft.com/office/drawing/2014/main" id="{8DCCF818-B03D-2DEE-4BB0-F222E9F4909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309403" y="6075676"/>
              <a:ext cx="890259" cy="2681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4292" tIns="52146" rIns="104292" bIns="5214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</a:pPr>
              <a:r>
                <a:rPr lang="it-IT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FeOx</a:t>
              </a:r>
            </a:p>
          </p:txBody>
        </p:sp>
      </p:grpSp>
      <p:grpSp>
        <p:nvGrpSpPr>
          <p:cNvPr id="28" name="Gruppo 27">
            <a:extLst>
              <a:ext uri="{FF2B5EF4-FFF2-40B4-BE49-F238E27FC236}">
                <a16:creationId xmlns:a16="http://schemas.microsoft.com/office/drawing/2014/main" id="{277575C3-03B1-37C9-70DC-738E7CAF53FB}"/>
              </a:ext>
            </a:extLst>
          </p:cNvPr>
          <p:cNvGrpSpPr/>
          <p:nvPr/>
        </p:nvGrpSpPr>
        <p:grpSpPr>
          <a:xfrm>
            <a:off x="5300828" y="4972044"/>
            <a:ext cx="1254030" cy="1214261"/>
            <a:chOff x="2592593" y="5080283"/>
            <a:chExt cx="1254193" cy="1214419"/>
          </a:xfrm>
        </p:grpSpPr>
        <p:sp>
          <p:nvSpPr>
            <p:cNvPr id="32" name="Rectangle 3">
              <a:extLst>
                <a:ext uri="{FF2B5EF4-FFF2-40B4-BE49-F238E27FC236}">
                  <a16:creationId xmlns:a16="http://schemas.microsoft.com/office/drawing/2014/main" id="{66035BA7-71ED-EF6B-9C9B-8934DF142C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74276" y="6023218"/>
              <a:ext cx="744666" cy="2714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4292" tIns="52146" rIns="104292" bIns="5214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</a:pPr>
              <a:r>
                <a:rPr lang="it-IT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nZVI</a:t>
              </a:r>
            </a:p>
          </p:txBody>
        </p:sp>
        <p:pic>
          <p:nvPicPr>
            <p:cNvPr id="33" name="Immagine 32">
              <a:extLst>
                <a:ext uri="{FF2B5EF4-FFF2-40B4-BE49-F238E27FC236}">
                  <a16:creationId xmlns:a16="http://schemas.microsoft.com/office/drawing/2014/main" id="{2B82EBA2-45DC-9D6A-A21A-B1A213524CE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92593" y="5080283"/>
              <a:ext cx="1254193" cy="893661"/>
            </a:xfrm>
            <a:prstGeom prst="rect">
              <a:avLst/>
            </a:prstGeom>
          </p:spPr>
        </p:pic>
      </p:grpSp>
      <p:grpSp>
        <p:nvGrpSpPr>
          <p:cNvPr id="34" name="Gruppo 33">
            <a:extLst>
              <a:ext uri="{FF2B5EF4-FFF2-40B4-BE49-F238E27FC236}">
                <a16:creationId xmlns:a16="http://schemas.microsoft.com/office/drawing/2014/main" id="{7D3D47AB-2EA3-C2B9-3743-4AF035558007}"/>
              </a:ext>
            </a:extLst>
          </p:cNvPr>
          <p:cNvGrpSpPr/>
          <p:nvPr/>
        </p:nvGrpSpPr>
        <p:grpSpPr>
          <a:xfrm>
            <a:off x="7076911" y="4978726"/>
            <a:ext cx="1164016" cy="1207580"/>
            <a:chOff x="4416715" y="4985349"/>
            <a:chExt cx="1164168" cy="1207737"/>
          </a:xfrm>
        </p:grpSpPr>
        <p:sp>
          <p:nvSpPr>
            <p:cNvPr id="35" name="Rectangle 3">
              <a:extLst>
                <a:ext uri="{FF2B5EF4-FFF2-40B4-BE49-F238E27FC236}">
                  <a16:creationId xmlns:a16="http://schemas.microsoft.com/office/drawing/2014/main" id="{59185405-1BA9-4703-E6E9-E07BA2EA495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29426" y="5970137"/>
              <a:ext cx="645700" cy="2229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4292" tIns="52146" rIns="104292" bIns="5214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</a:pPr>
              <a:r>
                <a:rPr lang="it-IT" sz="1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mZVI</a:t>
              </a:r>
              <a:endParaRPr lang="it-IT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pic>
          <p:nvPicPr>
            <p:cNvPr id="36" name="Immagine 35">
              <a:extLst>
                <a:ext uri="{FF2B5EF4-FFF2-40B4-BE49-F238E27FC236}">
                  <a16:creationId xmlns:a16="http://schemas.microsoft.com/office/drawing/2014/main" id="{C8260041-40B8-B420-03C2-85B57C625B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16715" y="4985349"/>
              <a:ext cx="1164168" cy="87312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6226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Segnaposto contenuto 4">
            <a:extLst>
              <a:ext uri="{FF2B5EF4-FFF2-40B4-BE49-F238E27FC236}">
                <a16:creationId xmlns:a16="http://schemas.microsoft.com/office/drawing/2014/main" id="{A7DCCB2D-9869-91BC-EDAF-84831AE64A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6763" y="1341438"/>
          <a:ext cx="10320337" cy="4918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F4B269AD-7A64-D1D6-731A-16950836B5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" name="Titolo 3">
            <a:extLst>
              <a:ext uri="{FF2B5EF4-FFF2-40B4-BE49-F238E27FC236}">
                <a16:creationId xmlns:a16="http://schemas.microsoft.com/office/drawing/2014/main" id="{461B7FF2-70F0-656A-C3E0-15BC5332B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Main</a:t>
            </a:r>
            <a:r>
              <a:rPr lang="it-IT" dirty="0"/>
              <a:t> </a:t>
            </a:r>
            <a:r>
              <a:rPr lang="it-IT" dirty="0" err="1"/>
              <a:t>ingredients</a:t>
            </a:r>
            <a:r>
              <a:rPr lang="it-IT" dirty="0"/>
              <a:t> for a </a:t>
            </a:r>
            <a:r>
              <a:rPr lang="it-IT" dirty="0" err="1"/>
              <a:t>successful</a:t>
            </a:r>
            <a:r>
              <a:rPr lang="it-IT" dirty="0"/>
              <a:t> </a:t>
            </a:r>
            <a:r>
              <a:rPr lang="it-IT" i="1" dirty="0" err="1"/>
              <a:t>nanoremediation</a:t>
            </a:r>
            <a:r>
              <a:rPr lang="it-IT" dirty="0"/>
              <a:t> project</a:t>
            </a:r>
          </a:p>
        </p:txBody>
      </p:sp>
      <p:pic>
        <p:nvPicPr>
          <p:cNvPr id="6" name="Elemento grafico 5" descr="Mano aperta con pianta con riempimento a tinta unita">
            <a:extLst>
              <a:ext uri="{FF2B5EF4-FFF2-40B4-BE49-F238E27FC236}">
                <a16:creationId xmlns:a16="http://schemas.microsoft.com/office/drawing/2014/main" id="{3760F860-7F49-E500-0102-F8BD631BA22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469731" y="1395972"/>
            <a:ext cx="914400" cy="914400"/>
          </a:xfrm>
          <a:prstGeom prst="rect">
            <a:avLst/>
          </a:prstGeom>
        </p:spPr>
      </p:pic>
      <p:grpSp>
        <p:nvGrpSpPr>
          <p:cNvPr id="25" name="Gruppo 24">
            <a:extLst>
              <a:ext uri="{FF2B5EF4-FFF2-40B4-BE49-F238E27FC236}">
                <a16:creationId xmlns:a16="http://schemas.microsoft.com/office/drawing/2014/main" id="{75C9F3B8-7137-5A67-034E-E315364E43B3}"/>
              </a:ext>
            </a:extLst>
          </p:cNvPr>
          <p:cNvGrpSpPr/>
          <p:nvPr/>
        </p:nvGrpSpPr>
        <p:grpSpPr>
          <a:xfrm>
            <a:off x="7535366" y="1380249"/>
            <a:ext cx="4259668" cy="1739040"/>
            <a:chOff x="7535366" y="1380249"/>
            <a:chExt cx="4259668" cy="1739040"/>
          </a:xfrm>
        </p:grpSpPr>
        <p:grpSp>
          <p:nvGrpSpPr>
            <p:cNvPr id="9" name="Gruppo 8">
              <a:extLst>
                <a:ext uri="{FF2B5EF4-FFF2-40B4-BE49-F238E27FC236}">
                  <a16:creationId xmlns:a16="http://schemas.microsoft.com/office/drawing/2014/main" id="{71F42384-4F30-98C1-BDDA-0BA283E6DC7B}"/>
                </a:ext>
              </a:extLst>
            </p:cNvPr>
            <p:cNvGrpSpPr/>
            <p:nvPr/>
          </p:nvGrpSpPr>
          <p:grpSpPr>
            <a:xfrm>
              <a:off x="7535366" y="2288292"/>
              <a:ext cx="4259668" cy="830997"/>
              <a:chOff x="7535366" y="2288292"/>
              <a:chExt cx="4259668" cy="830997"/>
            </a:xfrm>
          </p:grpSpPr>
          <p:sp>
            <p:nvSpPr>
              <p:cNvPr id="2" name="Freccia a destra 1">
                <a:extLst>
                  <a:ext uri="{FF2B5EF4-FFF2-40B4-BE49-F238E27FC236}">
                    <a16:creationId xmlns:a16="http://schemas.microsoft.com/office/drawing/2014/main" id="{1E6F15D7-7EE4-55F4-38DC-581FF23D1D7F}"/>
                  </a:ext>
                </a:extLst>
              </p:cNvPr>
              <p:cNvSpPr/>
              <p:nvPr/>
            </p:nvSpPr>
            <p:spPr bwMode="auto">
              <a:xfrm>
                <a:off x="7535366" y="2528900"/>
                <a:ext cx="525760" cy="360040"/>
              </a:xfrm>
              <a:prstGeom prst="rightArrow">
                <a:avLst/>
              </a:prstGeom>
              <a:solidFill>
                <a:srgbClr val="008737"/>
              </a:solidFill>
              <a:ln w="9525" cap="flat" cmpd="sng" algn="ctr">
                <a:solidFill>
                  <a:srgbClr val="008737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ts val="432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it-IT" sz="1600" b="0" i="0" u="none" strike="noStrike" cap="none" normalizeH="0" baseline="0" dirty="0" err="1">
                  <a:ln>
                    <a:noFill/>
                  </a:ln>
                  <a:solidFill>
                    <a:srgbClr val="FFFFFF"/>
                  </a:solidFill>
                  <a:effectLst/>
                  <a:latin typeface="+mn-lt"/>
                  <a:ea typeface="ＭＳ Ｐゴシック" pitchFamily="-80" charset="-128"/>
                </a:endParaRPr>
              </a:p>
            </p:txBody>
          </p:sp>
          <p:sp>
            <p:nvSpPr>
              <p:cNvPr id="7" name="CasellaDiTesto 6">
                <a:extLst>
                  <a:ext uri="{FF2B5EF4-FFF2-40B4-BE49-F238E27FC236}">
                    <a16:creationId xmlns:a16="http://schemas.microsoft.com/office/drawing/2014/main" id="{878FE01C-5FF8-547C-3BE5-48562B960394}"/>
                  </a:ext>
                </a:extLst>
              </p:cNvPr>
              <p:cNvSpPr txBox="1"/>
              <p:nvPr/>
            </p:nvSpPr>
            <p:spPr>
              <a:xfrm>
                <a:off x="8471470" y="2288292"/>
                <a:ext cx="3323564" cy="83099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r">
                  <a:spcBef>
                    <a:spcPts val="0"/>
                  </a:spcBef>
                </a:pPr>
                <a:r>
                  <a:rPr lang="it-IT" sz="1800" dirty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Use of </a:t>
                </a:r>
                <a:r>
                  <a:rPr lang="it-IT" sz="1800" dirty="0" err="1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reactive</a:t>
                </a:r>
                <a:r>
                  <a:rPr lang="it-IT" sz="1800" dirty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</a:t>
                </a:r>
                <a:r>
                  <a:rPr lang="it-IT" sz="1800" dirty="0" err="1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nanomaterials</a:t>
                </a:r>
                <a:r>
                  <a:rPr lang="it-IT" sz="1800" dirty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and </a:t>
                </a:r>
                <a:r>
                  <a:rPr lang="it-IT" sz="1800" dirty="0" err="1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additives</a:t>
                </a:r>
                <a:r>
                  <a:rPr lang="it-IT" sz="1800" dirty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 </a:t>
                </a:r>
                <a:r>
                  <a:rPr lang="it-IT" sz="1800" dirty="0" err="1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having</a:t>
                </a:r>
                <a:r>
                  <a:rPr lang="it-IT" sz="1800" dirty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low </a:t>
                </a:r>
                <a:r>
                  <a:rPr lang="it-IT" sz="1800" dirty="0" err="1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environmental</a:t>
                </a:r>
                <a:r>
                  <a:rPr lang="it-IT" sz="1800" dirty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impact</a:t>
                </a:r>
              </a:p>
            </p:txBody>
          </p:sp>
        </p:grpSp>
        <p:grpSp>
          <p:nvGrpSpPr>
            <p:cNvPr id="13" name="Gruppo 12">
              <a:extLst>
                <a:ext uri="{FF2B5EF4-FFF2-40B4-BE49-F238E27FC236}">
                  <a16:creationId xmlns:a16="http://schemas.microsoft.com/office/drawing/2014/main" id="{DC96266E-9387-26AE-A821-87B126995A80}"/>
                </a:ext>
              </a:extLst>
            </p:cNvPr>
            <p:cNvGrpSpPr/>
            <p:nvPr/>
          </p:nvGrpSpPr>
          <p:grpSpPr>
            <a:xfrm>
              <a:off x="9196385" y="1380249"/>
              <a:ext cx="2526365" cy="908043"/>
              <a:chOff x="2103954" y="1682118"/>
              <a:chExt cx="3510508" cy="1193297"/>
            </a:xfrm>
          </p:grpSpPr>
          <p:pic>
            <p:nvPicPr>
              <p:cNvPr id="14" name="Picture 4" descr="guar">
                <a:extLst>
                  <a:ext uri="{FF2B5EF4-FFF2-40B4-BE49-F238E27FC236}">
                    <a16:creationId xmlns:a16="http://schemas.microsoft.com/office/drawing/2014/main" id="{BC897A32-31D7-716F-DEBB-3B2B8192A43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 cstate="screen"/>
              <a:srcRect/>
              <a:stretch>
                <a:fillRect/>
              </a:stretch>
            </p:blipFill>
            <p:spPr bwMode="auto">
              <a:xfrm>
                <a:off x="2103954" y="1682118"/>
                <a:ext cx="996717" cy="119278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5" name="Picture 4" descr="Gelato sospeso: la campagna per i bambini che non possono comprarlo -  greenMe">
                <a:extLst>
                  <a:ext uri="{FF2B5EF4-FFF2-40B4-BE49-F238E27FC236}">
                    <a16:creationId xmlns:a16="http://schemas.microsoft.com/office/drawing/2014/main" id="{4AAEC44C-AC36-B33C-1CD9-CE33D65508A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47625" y="1682118"/>
                <a:ext cx="2366837" cy="11932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17" name="Gruppo 16">
            <a:extLst>
              <a:ext uri="{FF2B5EF4-FFF2-40B4-BE49-F238E27FC236}">
                <a16:creationId xmlns:a16="http://schemas.microsoft.com/office/drawing/2014/main" id="{7DBDF528-B2E1-FFC5-6847-C33EDCBE1675}"/>
              </a:ext>
            </a:extLst>
          </p:cNvPr>
          <p:cNvGrpSpPr/>
          <p:nvPr/>
        </p:nvGrpSpPr>
        <p:grpSpPr>
          <a:xfrm>
            <a:off x="236125" y="3532419"/>
            <a:ext cx="4110503" cy="3004093"/>
            <a:chOff x="236125" y="3532419"/>
            <a:chExt cx="4110503" cy="3004093"/>
          </a:xfrm>
        </p:grpSpPr>
        <p:pic>
          <p:nvPicPr>
            <p:cNvPr id="8" name="Picture 278">
              <a:extLst>
                <a:ext uri="{FF2B5EF4-FFF2-40B4-BE49-F238E27FC236}">
                  <a16:creationId xmlns:a16="http://schemas.microsoft.com/office/drawing/2014/main" id="{C8BA50D9-20CA-1312-811D-F8489EDC4C0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33" r="33992"/>
            <a:stretch/>
          </p:blipFill>
          <p:spPr bwMode="auto">
            <a:xfrm>
              <a:off x="313124" y="3532419"/>
              <a:ext cx="2160240" cy="18544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3BBA44C0-7094-B5BA-F7A1-E8FA877648C6}"/>
                </a:ext>
              </a:extLst>
            </p:cNvPr>
            <p:cNvSpPr txBox="1"/>
            <p:nvPr/>
          </p:nvSpPr>
          <p:spPr>
            <a:xfrm>
              <a:off x="236125" y="5336183"/>
              <a:ext cx="4110503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ts val="0"/>
                </a:spcBef>
              </a:pPr>
              <a:r>
                <a:rPr lang="en-US" sz="18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Small size </a:t>
              </a:r>
              <a:r>
                <a:rPr lang="en-US" sz="18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</a:t>
              </a:r>
              <a:r>
                <a:rPr lang="en-US" sz="18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High SSA </a:t>
              </a:r>
              <a:r>
                <a:rPr lang="en-US" sz="18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faster degradation </a:t>
              </a:r>
              <a:r>
                <a:rPr lang="en-US" sz="18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kinetics</a:t>
              </a:r>
            </a:p>
            <a:p>
              <a:pPr>
                <a:spcBef>
                  <a:spcPts val="0"/>
                </a:spcBef>
              </a:pPr>
              <a:r>
                <a:rPr lang="en-US" sz="18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Surface modification tunes nZVI/</a:t>
              </a:r>
              <a:r>
                <a:rPr lang="en-US" sz="1800" dirty="0" err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mZVI</a:t>
              </a:r>
              <a:r>
                <a:rPr lang="en-US" sz="18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reactivity</a:t>
              </a:r>
            </a:p>
          </p:txBody>
        </p:sp>
        <p:sp>
          <p:nvSpPr>
            <p:cNvPr id="16" name="Freccia a destra 15">
              <a:extLst>
                <a:ext uri="{FF2B5EF4-FFF2-40B4-BE49-F238E27FC236}">
                  <a16:creationId xmlns:a16="http://schemas.microsoft.com/office/drawing/2014/main" id="{10001BF1-E5C2-C5CF-148D-1066AD849D9E}"/>
                </a:ext>
              </a:extLst>
            </p:cNvPr>
            <p:cNvSpPr/>
            <p:nvPr/>
          </p:nvSpPr>
          <p:spPr bwMode="auto">
            <a:xfrm flipH="1">
              <a:off x="2786181" y="4545256"/>
              <a:ext cx="525760" cy="360040"/>
            </a:xfrm>
            <a:prstGeom prst="rightArrow">
              <a:avLst/>
            </a:prstGeom>
            <a:solidFill>
              <a:srgbClr val="008737"/>
            </a:solidFill>
            <a:ln w="9525" cap="flat" cmpd="sng" algn="ctr">
              <a:solidFill>
                <a:srgbClr val="008737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it-IT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</p:grpSp>
      <p:pic>
        <p:nvPicPr>
          <p:cNvPr id="19" name="Elemento grafico 18" descr="Coppa con riempimento a tinta unita">
            <a:extLst>
              <a:ext uri="{FF2B5EF4-FFF2-40B4-BE49-F238E27FC236}">
                <a16:creationId xmlns:a16="http://schemas.microsoft.com/office/drawing/2014/main" id="{5FBDCBB4-1363-C3DD-3DB9-50E31007D2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439022" y="5373216"/>
            <a:ext cx="712334" cy="712334"/>
          </a:xfrm>
          <a:prstGeom prst="rect">
            <a:avLst/>
          </a:prstGeom>
        </p:spPr>
      </p:pic>
      <p:pic>
        <p:nvPicPr>
          <p:cNvPr id="21" name="Elemento grafico 20" descr="Tiro a segno con riempimento a tinta unita">
            <a:extLst>
              <a:ext uri="{FF2B5EF4-FFF2-40B4-BE49-F238E27FC236}">
                <a16:creationId xmlns:a16="http://schemas.microsoft.com/office/drawing/2014/main" id="{C2A98277-96E0-FCC8-07C6-76EF916B19F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887294" y="5364860"/>
            <a:ext cx="712334" cy="712334"/>
          </a:xfrm>
          <a:prstGeom prst="rect">
            <a:avLst/>
          </a:prstGeom>
        </p:spPr>
      </p:pic>
      <p:grpSp>
        <p:nvGrpSpPr>
          <p:cNvPr id="24" name="Gruppo 23">
            <a:extLst>
              <a:ext uri="{FF2B5EF4-FFF2-40B4-BE49-F238E27FC236}">
                <a16:creationId xmlns:a16="http://schemas.microsoft.com/office/drawing/2014/main" id="{D586B722-1B37-481C-0990-007C2E4F2653}"/>
              </a:ext>
            </a:extLst>
          </p:cNvPr>
          <p:cNvGrpSpPr/>
          <p:nvPr/>
        </p:nvGrpSpPr>
        <p:grpSpPr>
          <a:xfrm>
            <a:off x="8568312" y="4149080"/>
            <a:ext cx="3215526" cy="2131638"/>
            <a:chOff x="8568312" y="4149080"/>
            <a:chExt cx="3215526" cy="2131638"/>
          </a:xfrm>
        </p:grpSpPr>
        <p:pic>
          <p:nvPicPr>
            <p:cNvPr id="10" name="Picture 4" descr="IMG_5938">
              <a:extLst>
                <a:ext uri="{FF2B5EF4-FFF2-40B4-BE49-F238E27FC236}">
                  <a16:creationId xmlns:a16="http://schemas.microsoft.com/office/drawing/2014/main" id="{3D72446A-0E2D-8017-7684-D42427F1921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98" r="3815" b="4250"/>
            <a:stretch/>
          </p:blipFill>
          <p:spPr bwMode="auto">
            <a:xfrm>
              <a:off x="9466842" y="4149080"/>
              <a:ext cx="2316996" cy="1442447"/>
            </a:xfrm>
            <a:prstGeom prst="rect">
              <a:avLst/>
            </a:prstGeom>
            <a:noFill/>
            <a:ln w="9525">
              <a:solidFill>
                <a:srgbClr val="000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CasellaDiTesto 21">
              <a:extLst>
                <a:ext uri="{FF2B5EF4-FFF2-40B4-BE49-F238E27FC236}">
                  <a16:creationId xmlns:a16="http://schemas.microsoft.com/office/drawing/2014/main" id="{CD773E44-0F86-AC41-B9CD-628251AC2EAE}"/>
                </a:ext>
              </a:extLst>
            </p:cNvPr>
            <p:cNvSpPr txBox="1"/>
            <p:nvPr/>
          </p:nvSpPr>
          <p:spPr>
            <a:xfrm>
              <a:off x="8657956" y="5634387"/>
              <a:ext cx="312588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>
                <a:spcBef>
                  <a:spcPts val="0"/>
                </a:spcBef>
              </a:pPr>
              <a:r>
                <a:rPr lang="en-US" sz="18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Targeted injection to form a controlled reactive zone</a:t>
              </a:r>
            </a:p>
          </p:txBody>
        </p:sp>
        <p:sp>
          <p:nvSpPr>
            <p:cNvPr id="23" name="Freccia a destra 22">
              <a:extLst>
                <a:ext uri="{FF2B5EF4-FFF2-40B4-BE49-F238E27FC236}">
                  <a16:creationId xmlns:a16="http://schemas.microsoft.com/office/drawing/2014/main" id="{7E081E63-2293-7196-A84A-4C8A00966888}"/>
                </a:ext>
              </a:extLst>
            </p:cNvPr>
            <p:cNvSpPr/>
            <p:nvPr/>
          </p:nvSpPr>
          <p:spPr bwMode="auto">
            <a:xfrm>
              <a:off x="8568312" y="4545256"/>
              <a:ext cx="525760" cy="360040"/>
            </a:xfrm>
            <a:prstGeom prst="rightArrow">
              <a:avLst/>
            </a:prstGeom>
            <a:solidFill>
              <a:srgbClr val="008737"/>
            </a:solidFill>
            <a:ln w="9525" cap="flat" cmpd="sng" algn="ctr">
              <a:solidFill>
                <a:srgbClr val="008737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it-IT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0632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Segnaposto contenuto 4">
            <a:extLst>
              <a:ext uri="{FF2B5EF4-FFF2-40B4-BE49-F238E27FC236}">
                <a16:creationId xmlns:a16="http://schemas.microsoft.com/office/drawing/2014/main" id="{A7DCCB2D-9869-91BC-EDAF-84831AE64A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4196420"/>
              </p:ext>
            </p:extLst>
          </p:nvPr>
        </p:nvGraphicFramePr>
        <p:xfrm>
          <a:off x="766763" y="1341438"/>
          <a:ext cx="10320337" cy="4918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F4B269AD-7A64-D1D6-731A-16950836B5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olo 3">
            <a:extLst>
              <a:ext uri="{FF2B5EF4-FFF2-40B4-BE49-F238E27FC236}">
                <a16:creationId xmlns:a16="http://schemas.microsoft.com/office/drawing/2014/main" id="{461B7FF2-70F0-656A-C3E0-15BC5332B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Main</a:t>
            </a:r>
            <a:r>
              <a:rPr lang="it-IT" dirty="0"/>
              <a:t> </a:t>
            </a:r>
            <a:r>
              <a:rPr lang="it-IT" dirty="0" err="1"/>
              <a:t>ingredients</a:t>
            </a:r>
            <a:r>
              <a:rPr lang="it-IT" dirty="0"/>
              <a:t> for a </a:t>
            </a:r>
            <a:r>
              <a:rPr lang="it-IT" dirty="0" err="1"/>
              <a:t>successful</a:t>
            </a:r>
            <a:r>
              <a:rPr lang="it-IT" dirty="0"/>
              <a:t> </a:t>
            </a:r>
            <a:r>
              <a:rPr lang="it-IT" i="1" dirty="0" err="1"/>
              <a:t>nanoremediation</a:t>
            </a:r>
            <a:r>
              <a:rPr lang="it-IT" dirty="0"/>
              <a:t> project</a:t>
            </a:r>
          </a:p>
        </p:txBody>
      </p:sp>
      <p:pic>
        <p:nvPicPr>
          <p:cNvPr id="2" name="Elemento grafico 1" descr="Tiro a segno con riempimento a tinta unita">
            <a:extLst>
              <a:ext uri="{FF2B5EF4-FFF2-40B4-BE49-F238E27FC236}">
                <a16:creationId xmlns:a16="http://schemas.microsoft.com/office/drawing/2014/main" id="{E5DE9286-7D5F-AEE2-8461-0ED0A440D84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87294" y="5364860"/>
            <a:ext cx="712334" cy="712334"/>
          </a:xfrm>
          <a:prstGeom prst="rect">
            <a:avLst/>
          </a:prstGeom>
        </p:spPr>
      </p:pic>
      <p:grpSp>
        <p:nvGrpSpPr>
          <p:cNvPr id="7" name="Gruppo 6">
            <a:extLst>
              <a:ext uri="{FF2B5EF4-FFF2-40B4-BE49-F238E27FC236}">
                <a16:creationId xmlns:a16="http://schemas.microsoft.com/office/drawing/2014/main" id="{13531A88-93EE-D040-9556-42E70AD37835}"/>
              </a:ext>
            </a:extLst>
          </p:cNvPr>
          <p:cNvGrpSpPr/>
          <p:nvPr/>
        </p:nvGrpSpPr>
        <p:grpSpPr>
          <a:xfrm>
            <a:off x="8568312" y="4149080"/>
            <a:ext cx="3215526" cy="2131638"/>
            <a:chOff x="8568312" y="4149080"/>
            <a:chExt cx="3215526" cy="2131638"/>
          </a:xfrm>
        </p:grpSpPr>
        <p:pic>
          <p:nvPicPr>
            <p:cNvPr id="9" name="Picture 4" descr="IMG_5938">
              <a:extLst>
                <a:ext uri="{FF2B5EF4-FFF2-40B4-BE49-F238E27FC236}">
                  <a16:creationId xmlns:a16="http://schemas.microsoft.com/office/drawing/2014/main" id="{98653252-3618-CC00-89AE-FA4D47DFF75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98" r="3815" b="4250"/>
            <a:stretch/>
          </p:blipFill>
          <p:spPr bwMode="auto">
            <a:xfrm>
              <a:off x="9466842" y="4149080"/>
              <a:ext cx="2316996" cy="1442447"/>
            </a:xfrm>
            <a:prstGeom prst="rect">
              <a:avLst/>
            </a:prstGeom>
            <a:noFill/>
            <a:ln w="9525">
              <a:solidFill>
                <a:srgbClr val="000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611CF229-98EC-73EC-544E-AFC6636CCE07}"/>
                </a:ext>
              </a:extLst>
            </p:cNvPr>
            <p:cNvSpPr txBox="1"/>
            <p:nvPr/>
          </p:nvSpPr>
          <p:spPr>
            <a:xfrm>
              <a:off x="8657956" y="5634387"/>
              <a:ext cx="312588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>
                <a:spcBef>
                  <a:spcPts val="0"/>
                </a:spcBef>
              </a:pPr>
              <a:r>
                <a:rPr lang="en-US" sz="18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Targeted injection to form a controlled reactive zone</a:t>
              </a:r>
            </a:p>
          </p:txBody>
        </p:sp>
        <p:sp>
          <p:nvSpPr>
            <p:cNvPr id="12" name="Freccia a destra 11">
              <a:extLst>
                <a:ext uri="{FF2B5EF4-FFF2-40B4-BE49-F238E27FC236}">
                  <a16:creationId xmlns:a16="http://schemas.microsoft.com/office/drawing/2014/main" id="{01B22E50-202B-E833-E2CC-CFEE4E919D57}"/>
                </a:ext>
              </a:extLst>
            </p:cNvPr>
            <p:cNvSpPr/>
            <p:nvPr/>
          </p:nvSpPr>
          <p:spPr bwMode="auto">
            <a:xfrm>
              <a:off x="8568312" y="4545256"/>
              <a:ext cx="525760" cy="360040"/>
            </a:xfrm>
            <a:prstGeom prst="rightArrow">
              <a:avLst/>
            </a:prstGeom>
            <a:solidFill>
              <a:srgbClr val="008737"/>
            </a:solidFill>
            <a:ln w="9525" cap="flat" cmpd="sng" algn="ctr">
              <a:solidFill>
                <a:srgbClr val="008737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it-IT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95965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7C91B0E3-3EA8-D719-E481-50D814BE9F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4" name="Titolo 3">
            <a:extLst>
              <a:ext uri="{FF2B5EF4-FFF2-40B4-BE49-F238E27FC236}">
                <a16:creationId xmlns:a16="http://schemas.microsoft.com/office/drawing/2014/main" id="{1C5C329A-AE64-2C60-74CD-1B062E810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Optimizing delivery </a:t>
            </a:r>
            <a:r>
              <a:rPr lang="it-IT" dirty="0" err="1"/>
              <a:t>using</a:t>
            </a:r>
            <a:r>
              <a:rPr lang="it-IT" dirty="0"/>
              <a:t> </a:t>
            </a:r>
            <a:r>
              <a:rPr lang="it-IT" dirty="0" err="1"/>
              <a:t>permeation</a:t>
            </a:r>
            <a:r>
              <a:rPr lang="it-IT" dirty="0"/>
              <a:t> injection</a:t>
            </a:r>
            <a:endParaRPr lang="en-US" dirty="0"/>
          </a:p>
        </p:txBody>
      </p:sp>
      <p:sp>
        <p:nvSpPr>
          <p:cNvPr id="5" name="Segnaposto contenuto 2">
            <a:extLst>
              <a:ext uri="{FF2B5EF4-FFF2-40B4-BE49-F238E27FC236}">
                <a16:creationId xmlns:a16="http://schemas.microsoft.com/office/drawing/2014/main" id="{9EB9696E-6F58-0C9A-43F5-84CB896C60E5}"/>
              </a:ext>
            </a:extLst>
          </p:cNvPr>
          <p:cNvSpPr txBox="1">
            <a:spLocks/>
          </p:cNvSpPr>
          <p:nvPr/>
        </p:nvSpPr>
        <p:spPr bwMode="auto">
          <a:xfrm>
            <a:off x="4799061" y="1700808"/>
            <a:ext cx="3456385" cy="2035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defTabSz="78190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b="1" kern="1200" dirty="0" err="1">
                <a:ea typeface="+mn-ea"/>
                <a:cs typeface="+mn-cs"/>
              </a:rPr>
              <a:t>Poorly</a:t>
            </a:r>
            <a:r>
              <a:rPr lang="it-IT" sz="2000" b="1" kern="1200" dirty="0">
                <a:ea typeface="+mn-ea"/>
                <a:cs typeface="+mn-cs"/>
              </a:rPr>
              <a:t> </a:t>
            </a:r>
            <a:r>
              <a:rPr lang="it-IT" sz="2000" b="1" kern="1200" dirty="0" err="1">
                <a:ea typeface="+mn-ea"/>
                <a:cs typeface="+mn-cs"/>
              </a:rPr>
              <a:t>stable</a:t>
            </a:r>
            <a:r>
              <a:rPr lang="it-IT" sz="2000" b="1" kern="1200" dirty="0">
                <a:ea typeface="+mn-ea"/>
                <a:cs typeface="+mn-cs"/>
              </a:rPr>
              <a:t> </a:t>
            </a:r>
            <a:r>
              <a:rPr lang="it-IT" sz="2000" b="1" kern="1200" dirty="0" err="1">
                <a:ea typeface="+mn-ea"/>
                <a:cs typeface="+mn-cs"/>
              </a:rPr>
              <a:t>particles</a:t>
            </a:r>
            <a:endParaRPr lang="it-IT" sz="2000" b="1" kern="1200" dirty="0">
              <a:ea typeface="+mn-ea"/>
              <a:cs typeface="+mn-cs"/>
            </a:endParaRPr>
          </a:p>
          <a:p>
            <a:pPr marL="342900" indent="-342900" defTabSz="781903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it-IT" sz="2000" kern="1200" dirty="0">
                <a:ea typeface="+mn-ea"/>
                <a:cs typeface="+mn-cs"/>
              </a:rPr>
              <a:t>low </a:t>
            </a:r>
            <a:r>
              <a:rPr lang="it-IT" sz="2000" kern="1200" dirty="0" err="1">
                <a:ea typeface="+mn-ea"/>
                <a:cs typeface="+mn-cs"/>
              </a:rPr>
              <a:t>mobility</a:t>
            </a:r>
            <a:endParaRPr lang="it-IT" sz="2000" kern="1200" dirty="0">
              <a:ea typeface="+mn-ea"/>
              <a:cs typeface="+mn-cs"/>
            </a:endParaRPr>
          </a:p>
          <a:p>
            <a:pPr marL="342900" indent="-342900" defTabSz="781903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it-IT" sz="2000" kern="1200" dirty="0">
                <a:ea typeface="+mn-ea"/>
                <a:cs typeface="+mn-cs"/>
              </a:rPr>
              <a:t>minimal ROI</a:t>
            </a:r>
          </a:p>
          <a:p>
            <a:pPr defTabSz="78190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kern="1200" dirty="0">
                <a:ea typeface="+mn-ea"/>
                <a:cs typeface="+mn-cs"/>
                <a:sym typeface="Wingdings" pitchFamily="2" charset="2"/>
              </a:rPr>
              <a:t> Need: </a:t>
            </a:r>
            <a:r>
              <a:rPr lang="it-IT" sz="2000" kern="1200" dirty="0" err="1">
                <a:ea typeface="+mn-ea"/>
                <a:cs typeface="+mn-cs"/>
                <a:sym typeface="Wingdings" pitchFamily="2" charset="2"/>
              </a:rPr>
              <a:t>improve</a:t>
            </a:r>
            <a:r>
              <a:rPr lang="it-IT" sz="2000" kern="1200" dirty="0">
                <a:ea typeface="+mn-ea"/>
                <a:cs typeface="+mn-cs"/>
                <a:sym typeface="Wingdings" pitchFamily="2" charset="2"/>
              </a:rPr>
              <a:t> </a:t>
            </a:r>
            <a:r>
              <a:rPr lang="it-IT" sz="2000" kern="1200" dirty="0" err="1">
                <a:ea typeface="+mn-ea"/>
                <a:cs typeface="+mn-cs"/>
                <a:sym typeface="Wingdings" pitchFamily="2" charset="2"/>
              </a:rPr>
              <a:t>stability</a:t>
            </a:r>
            <a:endParaRPr lang="it-IT" sz="2000" kern="1200" dirty="0">
              <a:ea typeface="+mn-ea"/>
              <a:cs typeface="+mn-cs"/>
            </a:endParaRPr>
          </a:p>
        </p:txBody>
      </p:sp>
      <p:sp>
        <p:nvSpPr>
          <p:cNvPr id="6" name="Segnaposto contenuto 2">
            <a:extLst>
              <a:ext uri="{FF2B5EF4-FFF2-40B4-BE49-F238E27FC236}">
                <a16:creationId xmlns:a16="http://schemas.microsoft.com/office/drawing/2014/main" id="{651E659E-C763-BF03-1983-087ECA1CE4E9}"/>
              </a:ext>
            </a:extLst>
          </p:cNvPr>
          <p:cNvSpPr txBox="1">
            <a:spLocks/>
          </p:cNvSpPr>
          <p:nvPr/>
        </p:nvSpPr>
        <p:spPr>
          <a:xfrm>
            <a:off x="4799061" y="4160064"/>
            <a:ext cx="3456385" cy="1940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95476" indent="-195476" defTabSz="781903" eaLnBrk="1" fontAlgn="auto" hangingPunct="1">
              <a:lnSpc>
                <a:spcPct val="90000"/>
              </a:lnSpc>
              <a:spcBef>
                <a:spcPts val="855"/>
              </a:spcBef>
              <a:spcAft>
                <a:spcPts val="0"/>
              </a:spcAft>
              <a:buClr>
                <a:srgbClr val="003399"/>
              </a:buClr>
              <a:buSzPct val="60000"/>
              <a:buFont typeface="Arial" panose="020B0604020202020204" pitchFamily="34" charset="0"/>
              <a:buChar char="•"/>
              <a:defRPr sz="2052">
                <a:latin typeface="+mn-lt"/>
                <a:ea typeface="+mn-ea"/>
              </a:defRPr>
            </a:lvl1pPr>
            <a:lvl2pPr marL="742950" indent="-285750">
              <a:spcBef>
                <a:spcPct val="20000"/>
              </a:spcBef>
              <a:buClr>
                <a:srgbClr val="003399"/>
              </a:buClr>
              <a:buFont typeface="Wingdings" charset="2"/>
              <a:buChar char="§"/>
              <a:defRPr sz="24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003399"/>
              </a:buClr>
              <a:buFont typeface="Book Antiqua" charset="0"/>
              <a:buChar char="□"/>
              <a:defRPr sz="20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003399"/>
              </a:buClr>
              <a:buFont typeface="Book Antiqua" charset="0"/>
              <a:buChar char="–"/>
              <a:defRPr sz="18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003399"/>
              </a:buClr>
              <a:buFont typeface="Book Antiqua" charset="0"/>
              <a:buChar char="–"/>
              <a:defRPr sz="18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b="1" dirty="0">
                <a:latin typeface="Calibri" panose="020F0502020204030204" pitchFamily="34" charset="0"/>
                <a:cs typeface="Calibri" panose="020F0502020204030204" pitchFamily="34" charset="0"/>
              </a:rPr>
              <a:t>Very </a:t>
            </a:r>
            <a:r>
              <a:rPr lang="it-IT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stable</a:t>
            </a:r>
            <a:r>
              <a:rPr lang="it-IT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particles</a:t>
            </a:r>
            <a:endParaRPr lang="it-IT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- high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mobility</a:t>
            </a:r>
            <a:endParaRPr lang="it-IT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poorly</a:t>
            </a: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controlled</a:t>
            </a: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migration</a:t>
            </a:r>
            <a:endParaRPr lang="it-IT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 Need: control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stability</a:t>
            </a:r>
            <a:endParaRPr lang="it-IT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2" name="Gruppo 21">
            <a:extLst>
              <a:ext uri="{FF2B5EF4-FFF2-40B4-BE49-F238E27FC236}">
                <a16:creationId xmlns:a16="http://schemas.microsoft.com/office/drawing/2014/main" id="{2966DAC4-3C8C-F5CE-79DF-5230989B8513}"/>
              </a:ext>
            </a:extLst>
          </p:cNvPr>
          <p:cNvGrpSpPr/>
          <p:nvPr/>
        </p:nvGrpSpPr>
        <p:grpSpPr>
          <a:xfrm>
            <a:off x="262558" y="1516706"/>
            <a:ext cx="1144587" cy="968376"/>
            <a:chOff x="766614" y="1769107"/>
            <a:chExt cx="1144587" cy="968376"/>
          </a:xfrm>
        </p:grpSpPr>
        <p:pic>
          <p:nvPicPr>
            <p:cNvPr id="8" name="Picture 7" descr="nzvi_zhang">
              <a:extLst>
                <a:ext uri="{FF2B5EF4-FFF2-40B4-BE49-F238E27FC236}">
                  <a16:creationId xmlns:a16="http://schemas.microsoft.com/office/drawing/2014/main" id="{C3906695-C2A6-C3C8-BC23-8FE3E6CE888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614" y="1769107"/>
              <a:ext cx="944748" cy="9011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3">
              <a:extLst>
                <a:ext uri="{FF2B5EF4-FFF2-40B4-BE49-F238E27FC236}">
                  <a16:creationId xmlns:a16="http://schemas.microsoft.com/office/drawing/2014/main" id="{64046FF0-1E25-5D1F-652E-A120A3D3DF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93639" y="2645408"/>
              <a:ext cx="817562" cy="92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lIns="89193" tIns="44596" rIns="89193" bIns="4459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  <a:defRPr/>
              </a:pPr>
              <a:r>
                <a:rPr lang="it-IT" sz="1197" dirty="0"/>
                <a:t>nZVI</a:t>
              </a:r>
            </a:p>
          </p:txBody>
        </p:sp>
      </p:grpSp>
      <p:grpSp>
        <p:nvGrpSpPr>
          <p:cNvPr id="24" name="Gruppo 23">
            <a:extLst>
              <a:ext uri="{FF2B5EF4-FFF2-40B4-BE49-F238E27FC236}">
                <a16:creationId xmlns:a16="http://schemas.microsoft.com/office/drawing/2014/main" id="{B2A05157-8BCB-B38E-50FD-2A9519CA4AE3}"/>
              </a:ext>
            </a:extLst>
          </p:cNvPr>
          <p:cNvGrpSpPr/>
          <p:nvPr/>
        </p:nvGrpSpPr>
        <p:grpSpPr>
          <a:xfrm>
            <a:off x="449422" y="5046611"/>
            <a:ext cx="1009466" cy="902669"/>
            <a:chOff x="475579" y="4835128"/>
            <a:chExt cx="1009466" cy="902669"/>
          </a:xfrm>
        </p:grpSpPr>
        <p:pic>
          <p:nvPicPr>
            <p:cNvPr id="10" name="Picture 3">
              <a:extLst>
                <a:ext uri="{FF2B5EF4-FFF2-40B4-BE49-F238E27FC236}">
                  <a16:creationId xmlns:a16="http://schemas.microsoft.com/office/drawing/2014/main" id="{1FA74BB2-7EF3-1C47-63FC-1FA018183E0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579" y="4835128"/>
              <a:ext cx="957262" cy="7161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3">
              <a:extLst>
                <a:ext uri="{FF2B5EF4-FFF2-40B4-BE49-F238E27FC236}">
                  <a16:creationId xmlns:a16="http://schemas.microsoft.com/office/drawing/2014/main" id="{B891B2F7-4E5F-D4BC-3010-4139837AF8A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7783" y="5550472"/>
              <a:ext cx="957262" cy="187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lIns="89193" tIns="44596" rIns="89193" bIns="4459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  <a:defRPr/>
              </a:pPr>
              <a:r>
                <a:rPr lang="it-IT" sz="1197" dirty="0"/>
                <a:t>FeOx</a:t>
              </a:r>
            </a:p>
          </p:txBody>
        </p:sp>
      </p:grpSp>
      <p:grpSp>
        <p:nvGrpSpPr>
          <p:cNvPr id="23" name="Gruppo 22">
            <a:extLst>
              <a:ext uri="{FF2B5EF4-FFF2-40B4-BE49-F238E27FC236}">
                <a16:creationId xmlns:a16="http://schemas.microsoft.com/office/drawing/2014/main" id="{0E28706A-71D0-E728-9524-5AC6F7D2B498}"/>
              </a:ext>
            </a:extLst>
          </p:cNvPr>
          <p:cNvGrpSpPr/>
          <p:nvPr/>
        </p:nvGrpSpPr>
        <p:grpSpPr>
          <a:xfrm>
            <a:off x="318120" y="2810802"/>
            <a:ext cx="1089025" cy="885725"/>
            <a:chOff x="766614" y="3097945"/>
            <a:chExt cx="1089025" cy="885725"/>
          </a:xfrm>
        </p:grpSpPr>
        <p:pic>
          <p:nvPicPr>
            <p:cNvPr id="12" name="Picture 8">
              <a:extLst>
                <a:ext uri="{FF2B5EF4-FFF2-40B4-BE49-F238E27FC236}">
                  <a16:creationId xmlns:a16="http://schemas.microsoft.com/office/drawing/2014/main" id="{3136C57F-1961-E7E8-5C46-9CBA805248F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057" t="22975"/>
            <a:stretch>
              <a:fillRect/>
            </a:stretch>
          </p:blipFill>
          <p:spPr bwMode="auto">
            <a:xfrm>
              <a:off x="766614" y="3097945"/>
              <a:ext cx="924447" cy="8118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3">
              <a:extLst>
                <a:ext uri="{FF2B5EF4-FFF2-40B4-BE49-F238E27FC236}">
                  <a16:creationId xmlns:a16="http://schemas.microsoft.com/office/drawing/2014/main" id="{99798797-000E-0817-4510-3AF45BA5EBE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38076" y="3891595"/>
              <a:ext cx="817563" cy="92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lIns="89193" tIns="44596" rIns="89193" bIns="4459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  <a:defRPr/>
              </a:pPr>
              <a:r>
                <a:rPr lang="it-IT" sz="1197" dirty="0" err="1"/>
                <a:t>mZVI</a:t>
              </a:r>
              <a:endParaRPr lang="it-IT" sz="1197" dirty="0"/>
            </a:p>
          </p:txBody>
        </p:sp>
      </p:grpSp>
      <p:pic>
        <p:nvPicPr>
          <p:cNvPr id="17" name="Immagine 16">
            <a:extLst>
              <a:ext uri="{FF2B5EF4-FFF2-40B4-BE49-F238E27FC236}">
                <a16:creationId xmlns:a16="http://schemas.microsoft.com/office/drawing/2014/main" id="{A95810E1-3AA5-63BC-DF01-75818E49A808}"/>
              </a:ext>
            </a:extLst>
          </p:cNvPr>
          <p:cNvPicPr>
            <a:picLocks noChangeAspect="1"/>
          </p:cNvPicPr>
          <p:nvPr/>
        </p:nvPicPr>
        <p:blipFill>
          <a:blip r:embed="rId5" cstate="screen"/>
          <a:srcRect l="50042"/>
          <a:stretch>
            <a:fillRect/>
          </a:stretch>
        </p:blipFill>
        <p:spPr>
          <a:xfrm>
            <a:off x="1225801" y="4088056"/>
            <a:ext cx="3367905" cy="2391041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289684BA-16F9-442A-D9EB-43AB57A7FB66}"/>
              </a:ext>
            </a:extLst>
          </p:cNvPr>
          <p:cNvPicPr>
            <a:picLocks noChangeAspect="1"/>
          </p:cNvPicPr>
          <p:nvPr/>
        </p:nvPicPr>
        <p:blipFill>
          <a:blip r:embed="rId5" cstate="screen"/>
          <a:srcRect r="52148"/>
          <a:stretch>
            <a:fillRect/>
          </a:stretch>
        </p:blipFill>
        <p:spPr>
          <a:xfrm>
            <a:off x="1429111" y="1484784"/>
            <a:ext cx="3225935" cy="2391041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E1716114-8DC7-10D2-38A8-5B9619625C79}"/>
              </a:ext>
            </a:extLst>
          </p:cNvPr>
          <p:cNvSpPr txBox="1"/>
          <p:nvPr/>
        </p:nvSpPr>
        <p:spPr>
          <a:xfrm>
            <a:off x="8311006" y="2433082"/>
            <a:ext cx="3472832" cy="707886"/>
          </a:xfrm>
          <a:prstGeom prst="roundRect">
            <a:avLst/>
          </a:prstGeom>
          <a:solidFill>
            <a:srgbClr val="E5F7FD"/>
          </a:solidFill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da-DK"/>
            </a:defPPr>
            <a:lvl1pPr marL="0" indent="0" defTabSz="78190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000" b="1">
                <a:latin typeface="Calibri" panose="020F0502020204030204" pitchFamily="34" charset="0"/>
                <a:ea typeface="+mn-ea"/>
              </a:defRPr>
            </a:lvl1pPr>
            <a:lvl2pPr marL="538163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eaLnBrk="1" hangingPunct="1">
              <a:spcBef>
                <a:spcPct val="20000"/>
              </a:spcBef>
              <a:buChar char="•"/>
              <a:defRPr sz="18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7pPr>
            <a:lvl8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8pPr>
            <a:lvl9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9pPr>
          </a:lstStyle>
          <a:p>
            <a:pPr algn="ctr"/>
            <a:r>
              <a:rPr lang="en-US" dirty="0"/>
              <a:t>Colloidal stability directly affects injection and mobility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91D41F82-B483-CCA4-F6EE-C5E66E87CF0A}"/>
              </a:ext>
            </a:extLst>
          </p:cNvPr>
          <p:cNvSpPr txBox="1"/>
          <p:nvPr/>
        </p:nvSpPr>
        <p:spPr>
          <a:xfrm>
            <a:off x="8311007" y="3486487"/>
            <a:ext cx="3472832" cy="2966849"/>
          </a:xfrm>
          <a:prstGeom prst="roundRect">
            <a:avLst/>
          </a:prstGeom>
          <a:solidFill>
            <a:srgbClr val="E5F7FD"/>
          </a:solidFill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da-DK"/>
            </a:defPPr>
            <a:lvl1pPr marL="0" indent="0" algn="ctr" defTabSz="78190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000" b="0">
                <a:latin typeface="Calibri" panose="020F0502020204030204" pitchFamily="34" charset="0"/>
                <a:ea typeface="+mn-ea"/>
              </a:defRPr>
            </a:lvl1pPr>
            <a:lvl2pPr marL="538163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eaLnBrk="1" hangingPunct="1">
              <a:spcBef>
                <a:spcPct val="20000"/>
              </a:spcBef>
              <a:buChar char="•"/>
              <a:defRPr sz="18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7pPr>
            <a:lvl8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8pPr>
            <a:lvl9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9pPr>
          </a:lstStyle>
          <a:p>
            <a:r>
              <a:rPr lang="en-US" b="1" dirty="0"/>
              <a:t>Colloidal stability must be controlled and tuned </a:t>
            </a:r>
            <a:r>
              <a:rPr lang="en-US" dirty="0"/>
              <a:t>to achieve the desired mobility</a:t>
            </a:r>
          </a:p>
          <a:p>
            <a:endParaRPr lang="en-US" dirty="0"/>
          </a:p>
          <a:p>
            <a:r>
              <a:rPr lang="en-US" b="1" dirty="0"/>
              <a:t>Modeling tools to simulate particle transport and PM clogging are needed </a:t>
            </a:r>
            <a:r>
              <a:rPr lang="en-US" dirty="0"/>
              <a:t>to design field-scale injection based on lab-scale data</a:t>
            </a:r>
          </a:p>
        </p:txBody>
      </p:sp>
      <p:sp>
        <p:nvSpPr>
          <p:cNvPr id="27" name="Freccia a destra 26">
            <a:extLst>
              <a:ext uri="{FF2B5EF4-FFF2-40B4-BE49-F238E27FC236}">
                <a16:creationId xmlns:a16="http://schemas.microsoft.com/office/drawing/2014/main" id="{51B8F7DE-2BD6-E1BC-9044-FB888B616AC5}"/>
              </a:ext>
            </a:extLst>
          </p:cNvPr>
          <p:cNvSpPr/>
          <p:nvPr/>
        </p:nvSpPr>
        <p:spPr bwMode="auto">
          <a:xfrm>
            <a:off x="7823398" y="2708920"/>
            <a:ext cx="525760" cy="360040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28" name="Freccia a destra 27">
            <a:extLst>
              <a:ext uri="{FF2B5EF4-FFF2-40B4-BE49-F238E27FC236}">
                <a16:creationId xmlns:a16="http://schemas.microsoft.com/office/drawing/2014/main" id="{4AA71484-E5A5-C1B8-A683-32759B4D17A4}"/>
              </a:ext>
            </a:extLst>
          </p:cNvPr>
          <p:cNvSpPr/>
          <p:nvPr/>
        </p:nvSpPr>
        <p:spPr bwMode="auto">
          <a:xfrm rot="5400000">
            <a:off x="9756762" y="3202124"/>
            <a:ext cx="525760" cy="360040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Bef>
                <a:spcPts val="432"/>
              </a:spcBef>
            </a:pPr>
            <a:endParaRPr lang="it-IT" dirty="0" err="1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1220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5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BA5D761D-4D84-487B-9B7D-D9EFF717A8A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4" name="Titolo 3">
            <a:extLst>
              <a:ext uri="{FF2B5EF4-FFF2-40B4-BE49-F238E27FC236}">
                <a16:creationId xmlns:a16="http://schemas.microsoft.com/office/drawing/2014/main" id="{F2C85CCE-D824-A0E1-2FBE-3005933B2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686" y="714159"/>
            <a:ext cx="9312374" cy="482593"/>
          </a:xfrm>
        </p:spPr>
        <p:txBody>
          <a:bodyPr/>
          <a:lstStyle/>
          <a:p>
            <a:r>
              <a:rPr lang="it-IT" dirty="0" err="1"/>
              <a:t>Nanoparticle</a:t>
            </a:r>
            <a:r>
              <a:rPr lang="it-IT" dirty="0"/>
              <a:t> </a:t>
            </a:r>
            <a:r>
              <a:rPr lang="it-IT" dirty="0" err="1"/>
              <a:t>transport</a:t>
            </a:r>
            <a:r>
              <a:rPr lang="it-IT" dirty="0"/>
              <a:t> in </a:t>
            </a:r>
            <a:r>
              <a:rPr lang="it-IT" dirty="0" err="1"/>
              <a:t>porous</a:t>
            </a:r>
            <a:r>
              <a:rPr lang="it-IT" dirty="0"/>
              <a:t> media: </a:t>
            </a:r>
            <a:r>
              <a:rPr lang="it-IT" dirty="0" err="1"/>
              <a:t>modeling</a:t>
            </a:r>
            <a:r>
              <a:rPr lang="it-IT" dirty="0"/>
              <a:t> </a:t>
            </a:r>
            <a:r>
              <a:rPr lang="it-IT" dirty="0" err="1"/>
              <a:t>across</a:t>
            </a:r>
            <a:r>
              <a:rPr lang="it-IT" dirty="0"/>
              <a:t> </a:t>
            </a:r>
            <a:r>
              <a:rPr lang="it-IT" dirty="0" err="1"/>
              <a:t>scales</a:t>
            </a:r>
            <a:endParaRPr lang="en-US" dirty="0"/>
          </a:p>
        </p:txBody>
      </p:sp>
      <p:sp>
        <p:nvSpPr>
          <p:cNvPr id="5" name="Rettangolo arrotondato 39">
            <a:extLst>
              <a:ext uri="{FF2B5EF4-FFF2-40B4-BE49-F238E27FC236}">
                <a16:creationId xmlns:a16="http://schemas.microsoft.com/office/drawing/2014/main" id="{3A1BD306-9501-D660-C48F-FD4777B00F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566" y="1340771"/>
            <a:ext cx="3600000" cy="4680000"/>
          </a:xfrm>
          <a:prstGeom prst="roundRect">
            <a:avLst>
              <a:gd name="adj" fmla="val 16667"/>
            </a:avLst>
          </a:prstGeom>
          <a:solidFill>
            <a:srgbClr val="00B0F0">
              <a:alpha val="10196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1828800"/>
            <a:endParaRPr lang="en-US" altLang="en-US" sz="2200"/>
          </a:p>
        </p:txBody>
      </p:sp>
      <p:sp>
        <p:nvSpPr>
          <p:cNvPr id="6" name="Rettangolo arrotondato 39">
            <a:extLst>
              <a:ext uri="{FF2B5EF4-FFF2-40B4-BE49-F238E27FC236}">
                <a16:creationId xmlns:a16="http://schemas.microsoft.com/office/drawing/2014/main" id="{0EE7B88D-D9BA-3053-D93A-66AD5F7559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5406" y="1340771"/>
            <a:ext cx="3600000" cy="4680000"/>
          </a:xfrm>
          <a:prstGeom prst="roundRect">
            <a:avLst>
              <a:gd name="adj" fmla="val 16667"/>
            </a:avLst>
          </a:prstGeom>
          <a:solidFill>
            <a:srgbClr val="00B0F0">
              <a:alpha val="10196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1828800"/>
            <a:endParaRPr lang="en-US" altLang="en-US" sz="2200"/>
          </a:p>
        </p:txBody>
      </p:sp>
      <p:sp>
        <p:nvSpPr>
          <p:cNvPr id="8" name="Rettangolo arrotondato 39">
            <a:extLst>
              <a:ext uri="{FF2B5EF4-FFF2-40B4-BE49-F238E27FC236}">
                <a16:creationId xmlns:a16="http://schemas.microsoft.com/office/drawing/2014/main" id="{8F904AE3-4F8A-B40E-0AA9-11AA3C8236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35467" y="1340769"/>
            <a:ext cx="3600000" cy="4680000"/>
          </a:xfrm>
          <a:prstGeom prst="roundRect">
            <a:avLst>
              <a:gd name="adj" fmla="val 16667"/>
            </a:avLst>
          </a:prstGeom>
          <a:solidFill>
            <a:srgbClr val="00B0F0">
              <a:alpha val="10196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1828800"/>
            <a:endParaRPr lang="en-US" altLang="en-US" sz="2200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7E32A783-DDF3-42A0-DB19-32F24EC151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843" y="1565403"/>
            <a:ext cx="3599999" cy="86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0" lvl="2" algn="ctr"/>
            <a:r>
              <a:rPr lang="en-US" altLang="en-US" sz="20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Pore-scale</a:t>
            </a:r>
          </a:p>
          <a:p>
            <a:pPr marL="0" lvl="2" algn="ctr"/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µCT</a:t>
            </a:r>
            <a:endParaRPr lang="en-US" altLang="en-US" sz="2000" b="1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2A5C491-1F6A-FBE4-70E8-6F5866E36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5406" y="1519235"/>
            <a:ext cx="3600000" cy="86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0" lvl="2" algn="ctr"/>
            <a:r>
              <a:rPr lang="en-US" altLang="en-US" sz="20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Laboratory</a:t>
            </a:r>
          </a:p>
          <a:p>
            <a:pPr marL="0" lvl="2" algn="ctr"/>
            <a:r>
              <a:rPr lang="en-US" alt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Column tests, flumes…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0B51BE-E64A-972F-4E5B-DA4D41CA40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39422" y="1534625"/>
            <a:ext cx="332348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0" lvl="2" algn="ctr"/>
            <a:r>
              <a:rPr lang="en-US" altLang="en-US" sz="20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Large-scale lab &amp; Field</a:t>
            </a:r>
          </a:p>
        </p:txBody>
      </p:sp>
      <p:pic>
        <p:nvPicPr>
          <p:cNvPr id="13" name="Picture 2" descr="Z:\2014\RICERCA\PUBBLICAZIONI\13-Gastone-Tosco3\revisione3\FINALI per caricamento sito\figure\fig5.tif">
            <a:extLst>
              <a:ext uri="{FF2B5EF4-FFF2-40B4-BE49-F238E27FC236}">
                <a16:creationId xmlns:a16="http://schemas.microsoft.com/office/drawing/2014/main" id="{05FE1AAB-A4D0-0775-E4DA-94F519BD11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-4269" r="66470"/>
          <a:stretch/>
        </p:blipFill>
        <p:spPr bwMode="auto">
          <a:xfrm>
            <a:off x="6121011" y="4148332"/>
            <a:ext cx="1716087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6">
            <a:extLst>
              <a:ext uri="{FF2B5EF4-FFF2-40B4-BE49-F238E27FC236}">
                <a16:creationId xmlns:a16="http://schemas.microsoft.com/office/drawing/2014/main" id="{3DB0C6DE-9C3C-FC0F-4147-F777C35C666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89" t="17683" r="1617" b="26437"/>
          <a:stretch>
            <a:fillRect/>
          </a:stretch>
        </p:blipFill>
        <p:spPr bwMode="auto">
          <a:xfrm>
            <a:off x="8386407" y="4053244"/>
            <a:ext cx="3181407" cy="1769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Immagine 21">
            <a:extLst>
              <a:ext uri="{FF2B5EF4-FFF2-40B4-BE49-F238E27FC236}">
                <a16:creationId xmlns:a16="http://schemas.microsoft.com/office/drawing/2014/main" id="{45913701-8949-9605-406C-57F0714B01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32" t="32558" r="-868" b="34886"/>
          <a:stretch/>
        </p:blipFill>
        <p:spPr bwMode="auto">
          <a:xfrm>
            <a:off x="4379807" y="4350450"/>
            <a:ext cx="1720955" cy="1175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8" descr="Reground">
            <a:extLst>
              <a:ext uri="{FF2B5EF4-FFF2-40B4-BE49-F238E27FC236}">
                <a16:creationId xmlns:a16="http://schemas.microsoft.com/office/drawing/2014/main" id="{D9381382-4B0A-54A4-98B8-DAA6987586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011" y="6241946"/>
            <a:ext cx="1065213" cy="199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NanoRem" descr="NanoRem Logo">
            <a:extLst>
              <a:ext uri="{FF2B5EF4-FFF2-40B4-BE49-F238E27FC236}">
                <a16:creationId xmlns:a16="http://schemas.microsoft.com/office/drawing/2014/main" id="{9F66B91E-428B-5A68-695C-AFBBF24F6B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961" y="6146977"/>
            <a:ext cx="610394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2" descr="Logo Aquarehab">
            <a:extLst>
              <a:ext uri="{FF2B5EF4-FFF2-40B4-BE49-F238E27FC236}">
                <a16:creationId xmlns:a16="http://schemas.microsoft.com/office/drawing/2014/main" id="{49A7DA40-9B21-B6EF-415F-107C45794D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871" y="6086331"/>
            <a:ext cx="418004" cy="44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Content Placeholder 4">
            <a:extLst>
              <a:ext uri="{FF2B5EF4-FFF2-40B4-BE49-F238E27FC236}">
                <a16:creationId xmlns:a16="http://schemas.microsoft.com/office/drawing/2014/main" id="{8DF6D162-A8B2-8588-D418-706C362CE2E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84"/>
          <a:stretch>
            <a:fillRect/>
          </a:stretch>
        </p:blipFill>
        <p:spPr>
          <a:xfrm>
            <a:off x="2597760" y="3623475"/>
            <a:ext cx="1165959" cy="2199723"/>
          </a:xfrm>
          <a:prstGeom prst="rect">
            <a:avLst/>
          </a:prstGeom>
        </p:spPr>
      </p:pic>
      <p:pic>
        <p:nvPicPr>
          <p:cNvPr id="36" name="Content Placeholder 5">
            <a:extLst>
              <a:ext uri="{FF2B5EF4-FFF2-40B4-BE49-F238E27FC236}">
                <a16:creationId xmlns:a16="http://schemas.microsoft.com/office/drawing/2014/main" id="{DCCEE1BF-45A6-3291-3976-CD0730CDE1C4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81"/>
          <a:stretch>
            <a:fillRect/>
          </a:stretch>
        </p:blipFill>
        <p:spPr bwMode="auto">
          <a:xfrm>
            <a:off x="484669" y="4650417"/>
            <a:ext cx="2161056" cy="1175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Picture 2" descr="Image result for LNLS">
            <a:extLst>
              <a:ext uri="{FF2B5EF4-FFF2-40B4-BE49-F238E27FC236}">
                <a16:creationId xmlns:a16="http://schemas.microsoft.com/office/drawing/2014/main" id="{67EA7C98-D849-41D2-BFA0-433BF34674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622" y="6020769"/>
            <a:ext cx="519384" cy="51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Immagine 38">
            <a:extLst>
              <a:ext uri="{FF2B5EF4-FFF2-40B4-BE49-F238E27FC236}">
                <a16:creationId xmlns:a16="http://schemas.microsoft.com/office/drawing/2014/main" id="{BC38E252-CB34-B517-F0F6-80A98D079C7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98266" y="6033971"/>
            <a:ext cx="1256580" cy="473369"/>
          </a:xfrm>
          <a:prstGeom prst="rect">
            <a:avLst/>
          </a:prstGeom>
        </p:spPr>
      </p:pic>
      <p:pic>
        <p:nvPicPr>
          <p:cNvPr id="40" name="Imagem 9">
            <a:extLst>
              <a:ext uri="{FF2B5EF4-FFF2-40B4-BE49-F238E27FC236}">
                <a16:creationId xmlns:a16="http://schemas.microsoft.com/office/drawing/2014/main" id="{5DD09D26-8727-D006-068B-5EBE9BB74908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5482" t="6234" b="2586"/>
          <a:stretch/>
        </p:blipFill>
        <p:spPr>
          <a:xfrm>
            <a:off x="1414686" y="3633165"/>
            <a:ext cx="973476" cy="951442"/>
          </a:xfrm>
          <a:prstGeom prst="rect">
            <a:avLst/>
          </a:prstGeom>
        </p:spPr>
      </p:pic>
      <p:pic>
        <p:nvPicPr>
          <p:cNvPr id="41" name="Imagem 11">
            <a:extLst>
              <a:ext uri="{FF2B5EF4-FFF2-40B4-BE49-F238E27FC236}">
                <a16:creationId xmlns:a16="http://schemas.microsoft.com/office/drawing/2014/main" id="{C9C5593D-0C63-5287-573A-FB4CD8B76F74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rcRect l="8958" t="6442" r="4478" b="4682"/>
          <a:stretch/>
        </p:blipFill>
        <p:spPr>
          <a:xfrm>
            <a:off x="494625" y="3650314"/>
            <a:ext cx="920062" cy="930814"/>
          </a:xfrm>
          <a:prstGeom prst="rect">
            <a:avLst/>
          </a:prstGeom>
        </p:spPr>
      </p:pic>
      <p:pic>
        <p:nvPicPr>
          <p:cNvPr id="43" name="Immagine 42">
            <a:extLst>
              <a:ext uri="{FF2B5EF4-FFF2-40B4-BE49-F238E27FC236}">
                <a16:creationId xmlns:a16="http://schemas.microsoft.com/office/drawing/2014/main" id="{62E9C172-F12B-BBB2-CC86-D879830DD63F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t="17747" r="45941" b="26752"/>
          <a:stretch>
            <a:fillRect/>
          </a:stretch>
        </p:blipFill>
        <p:spPr>
          <a:xfrm>
            <a:off x="766614" y="2407475"/>
            <a:ext cx="2654250" cy="1036954"/>
          </a:xfrm>
          <a:prstGeom prst="rect">
            <a:avLst/>
          </a:prstGeom>
        </p:spPr>
      </p:pic>
      <p:pic>
        <p:nvPicPr>
          <p:cNvPr id="48" name="Immagine 47">
            <a:extLst>
              <a:ext uri="{FF2B5EF4-FFF2-40B4-BE49-F238E27FC236}">
                <a16:creationId xmlns:a16="http://schemas.microsoft.com/office/drawing/2014/main" id="{0AA4E7B1-A90E-0743-A5A0-9293640EF40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247255" y="2040974"/>
            <a:ext cx="3237355" cy="1769956"/>
          </a:xfrm>
          <a:prstGeom prst="rect">
            <a:avLst/>
          </a:prstGeom>
        </p:spPr>
      </p:pic>
      <p:pic>
        <p:nvPicPr>
          <p:cNvPr id="49" name="Immagine 48">
            <a:extLst>
              <a:ext uri="{FF2B5EF4-FFF2-40B4-BE49-F238E27FC236}">
                <a16:creationId xmlns:a16="http://schemas.microsoft.com/office/drawing/2014/main" id="{61A615DD-1A2C-4D2A-ECC5-7A4D31588CAC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93146" y="2386973"/>
            <a:ext cx="3186236" cy="161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63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it-IT" dirty="0" err="1"/>
              <a:t>Integrated</a:t>
            </a:r>
            <a:r>
              <a:rPr lang="it-IT" dirty="0"/>
              <a:t> </a:t>
            </a:r>
            <a:r>
              <a:rPr lang="it-IT" dirty="0" err="1"/>
              <a:t>experimental</a:t>
            </a:r>
            <a:r>
              <a:rPr lang="it-IT" dirty="0"/>
              <a:t> and </a:t>
            </a:r>
            <a:r>
              <a:rPr lang="it-IT" dirty="0" err="1"/>
              <a:t>modelling</a:t>
            </a:r>
            <a:r>
              <a:rPr lang="it-IT" dirty="0"/>
              <a:t> </a:t>
            </a:r>
            <a:r>
              <a:rPr lang="it-IT" dirty="0" err="1"/>
              <a:t>approach</a:t>
            </a:r>
            <a:endParaRPr lang="it-IT" dirty="0"/>
          </a:p>
        </p:txBody>
      </p:sp>
      <p:pic>
        <p:nvPicPr>
          <p:cNvPr id="39940" name="Picture 4" descr="IMG_593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862" y="4422262"/>
            <a:ext cx="2586254" cy="1682371"/>
          </a:xfrm>
          <a:prstGeom prst="rect">
            <a:avLst/>
          </a:prstGeom>
          <a:noFill/>
          <a:ln w="9525">
            <a:solidFill>
              <a:srgbClr val="00008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ttangolo con angoli arrotondati 3"/>
          <p:cNvSpPr/>
          <p:nvPr/>
        </p:nvSpPr>
        <p:spPr>
          <a:xfrm>
            <a:off x="1054646" y="1412778"/>
            <a:ext cx="2874962" cy="2312572"/>
          </a:xfrm>
          <a:prstGeom prst="roundRect">
            <a:avLst>
              <a:gd name="adj" fmla="val 28651"/>
            </a:avLst>
          </a:prstGeom>
          <a:solidFill>
            <a:srgbClr val="E5F7FD"/>
          </a:solidFill>
          <a:ln>
            <a:noFill/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89193" tIns="44596" rIns="89193" bIns="44596" anchor="ctr"/>
          <a:lstStyle/>
          <a:p>
            <a:pPr algn="ctr" eaLnBrk="0" hangingPunct="0">
              <a:spcBef>
                <a:spcPct val="0"/>
              </a:spcBef>
              <a:defRPr/>
            </a:pPr>
            <a:r>
              <a:rPr lang="it-IT" sz="1967" b="1" dirty="0">
                <a:solidFill>
                  <a:srgbClr val="C00000"/>
                </a:solidFill>
                <a:latin typeface="Arial"/>
              </a:rPr>
              <a:t>Column injection </a:t>
            </a:r>
            <a:r>
              <a:rPr lang="it-IT" sz="1967" b="1" dirty="0" err="1">
                <a:solidFill>
                  <a:srgbClr val="C00000"/>
                </a:solidFill>
                <a:latin typeface="Arial"/>
              </a:rPr>
              <a:t>tests</a:t>
            </a:r>
            <a:endParaRPr lang="it-IT" sz="1967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r>
              <a:rPr lang="it-IT" sz="1967" b="1" dirty="0">
                <a:solidFill>
                  <a:srgbClr val="000000"/>
                </a:solidFill>
                <a:latin typeface="Arial"/>
              </a:rPr>
              <a:t>x N</a:t>
            </a:r>
          </a:p>
        </p:txBody>
      </p:sp>
      <p:sp>
        <p:nvSpPr>
          <p:cNvPr id="8" name="Rettangolo con angoli arrotondati 26"/>
          <p:cNvSpPr/>
          <p:nvPr/>
        </p:nvSpPr>
        <p:spPr>
          <a:xfrm>
            <a:off x="4580507" y="1412778"/>
            <a:ext cx="2876774" cy="2312571"/>
          </a:xfrm>
          <a:prstGeom prst="roundRect">
            <a:avLst>
              <a:gd name="adj" fmla="val 28651"/>
            </a:avLst>
          </a:prstGeom>
          <a:solidFill>
            <a:srgbClr val="E5F7FD"/>
          </a:solidFill>
          <a:ln>
            <a:noFill/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89193" tIns="44596" rIns="89193" bIns="44596" anchor="ctr"/>
          <a:lstStyle/>
          <a:p>
            <a:pPr algn="ctr" eaLnBrk="0" hangingPunct="0">
              <a:spcBef>
                <a:spcPct val="0"/>
              </a:spcBef>
              <a:defRPr/>
            </a:pPr>
            <a:r>
              <a:rPr lang="it-IT" sz="1967" b="1" dirty="0">
                <a:solidFill>
                  <a:srgbClr val="C00000"/>
                </a:solidFill>
                <a:latin typeface="Arial"/>
              </a:rPr>
              <a:t>BTC fitting</a:t>
            </a: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</p:txBody>
      </p:sp>
      <p:pic>
        <p:nvPicPr>
          <p:cNvPr id="39943" name="Picture 5" descr="Z:\2014\DIDATTICA\vienna MNM1D\slide tizi\FIGURE\MNMs_noswoosh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8982" y="1196752"/>
            <a:ext cx="1441450" cy="912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ttangolo con angoli arrotondati 34"/>
          <p:cNvSpPr/>
          <p:nvPr/>
        </p:nvSpPr>
        <p:spPr>
          <a:xfrm>
            <a:off x="8186984" y="1419128"/>
            <a:ext cx="2876774" cy="2312571"/>
          </a:xfrm>
          <a:prstGeom prst="roundRect">
            <a:avLst>
              <a:gd name="adj" fmla="val 28651"/>
            </a:avLst>
          </a:prstGeom>
          <a:solidFill>
            <a:srgbClr val="E5F7FD"/>
          </a:solidFill>
          <a:ln>
            <a:noFill/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89193" tIns="44596" rIns="89193" bIns="44596" anchor="ctr"/>
          <a:lstStyle/>
          <a:p>
            <a:pPr algn="ctr" eaLnBrk="0" hangingPunct="0">
              <a:spcBef>
                <a:spcPct val="0"/>
              </a:spcBef>
              <a:defRPr/>
            </a:pPr>
            <a:r>
              <a:rPr lang="it-IT" sz="1967" b="1" dirty="0">
                <a:solidFill>
                  <a:srgbClr val="C00000"/>
                </a:solidFill>
                <a:latin typeface="Arial"/>
              </a:rPr>
              <a:t>Site-</a:t>
            </a:r>
            <a:r>
              <a:rPr lang="it-IT" sz="1967" b="1" dirty="0" err="1">
                <a:solidFill>
                  <a:srgbClr val="C00000"/>
                </a:solidFill>
                <a:latin typeface="Arial"/>
              </a:rPr>
              <a:t>specific</a:t>
            </a:r>
            <a:r>
              <a:rPr lang="it-IT" sz="1967" b="1" dirty="0">
                <a:solidFill>
                  <a:srgbClr val="C00000"/>
                </a:solidFill>
                <a:latin typeface="Arial"/>
              </a:rPr>
              <a:t> </a:t>
            </a:r>
            <a:r>
              <a:rPr lang="it-IT" sz="1967" b="1" dirty="0" err="1">
                <a:solidFill>
                  <a:srgbClr val="C00000"/>
                </a:solidFill>
                <a:latin typeface="Arial"/>
              </a:rPr>
              <a:t>colloid</a:t>
            </a:r>
            <a:r>
              <a:rPr lang="it-IT" sz="1967" b="1" dirty="0">
                <a:solidFill>
                  <a:srgbClr val="C00000"/>
                </a:solidFill>
                <a:latin typeface="Arial"/>
              </a:rPr>
              <a:t> </a:t>
            </a:r>
            <a:r>
              <a:rPr lang="it-IT" sz="1967" b="1" dirty="0" err="1">
                <a:solidFill>
                  <a:srgbClr val="C00000"/>
                </a:solidFill>
                <a:latin typeface="Arial"/>
              </a:rPr>
              <a:t>transport</a:t>
            </a:r>
            <a:r>
              <a:rPr lang="it-IT" sz="1967" b="1" dirty="0">
                <a:solidFill>
                  <a:srgbClr val="C00000"/>
                </a:solidFill>
                <a:latin typeface="Arial"/>
              </a:rPr>
              <a:t> </a:t>
            </a:r>
            <a:r>
              <a:rPr lang="it-IT" sz="1967" b="1" dirty="0" err="1">
                <a:solidFill>
                  <a:srgbClr val="C00000"/>
                </a:solidFill>
                <a:latin typeface="Arial"/>
              </a:rPr>
              <a:t>parameters</a:t>
            </a:r>
            <a:endParaRPr lang="it-IT" sz="1967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</p:txBody>
      </p:sp>
      <p:sp>
        <p:nvSpPr>
          <p:cNvPr id="11" name="Rettangolo con angoli arrotondati 35"/>
          <p:cNvSpPr/>
          <p:nvPr/>
        </p:nvSpPr>
        <p:spPr>
          <a:xfrm>
            <a:off x="8199777" y="4187312"/>
            <a:ext cx="2876774" cy="2122008"/>
          </a:xfrm>
          <a:prstGeom prst="roundRect">
            <a:avLst>
              <a:gd name="adj" fmla="val 28651"/>
            </a:avLst>
          </a:prstGeom>
          <a:solidFill>
            <a:srgbClr val="E5F7FD"/>
          </a:solidFill>
          <a:ln>
            <a:noFill/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89193" tIns="44596" rIns="89193" bIns="44596" anchor="ctr"/>
          <a:lstStyle/>
          <a:p>
            <a:pPr algn="ctr" eaLnBrk="0" hangingPunct="0">
              <a:spcBef>
                <a:spcPct val="0"/>
              </a:spcBef>
              <a:defRPr/>
            </a:pPr>
            <a:r>
              <a:rPr lang="it-IT" sz="1967" b="1" dirty="0">
                <a:solidFill>
                  <a:srgbClr val="C00000"/>
                </a:solidFill>
                <a:latin typeface="Arial"/>
              </a:rPr>
              <a:t>Pilot </a:t>
            </a:r>
            <a:r>
              <a:rPr lang="it-IT" sz="1967" b="1" dirty="0" err="1">
                <a:solidFill>
                  <a:srgbClr val="C00000"/>
                </a:solidFill>
                <a:latin typeface="Arial"/>
              </a:rPr>
              <a:t>simulations</a:t>
            </a:r>
            <a:endParaRPr lang="it-IT" sz="1967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</p:txBody>
      </p:sp>
      <p:sp>
        <p:nvSpPr>
          <p:cNvPr id="12" name="Rettangolo con angoli arrotondati 36"/>
          <p:cNvSpPr/>
          <p:nvPr/>
        </p:nvSpPr>
        <p:spPr>
          <a:xfrm>
            <a:off x="4580507" y="4187312"/>
            <a:ext cx="2876774" cy="2122008"/>
          </a:xfrm>
          <a:prstGeom prst="roundRect">
            <a:avLst>
              <a:gd name="adj" fmla="val 28651"/>
            </a:avLst>
          </a:prstGeom>
          <a:solidFill>
            <a:srgbClr val="E5F7FD"/>
          </a:solidFill>
          <a:ln>
            <a:noFill/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89193" tIns="44596" rIns="89193" bIns="44596" anchor="ctr"/>
          <a:lstStyle/>
          <a:p>
            <a:pPr algn="ctr" eaLnBrk="0" hangingPunct="0">
              <a:spcBef>
                <a:spcPct val="0"/>
              </a:spcBef>
              <a:defRPr/>
            </a:pPr>
            <a:r>
              <a:rPr lang="it-IT" sz="1967" b="1" dirty="0">
                <a:solidFill>
                  <a:srgbClr val="C00000"/>
                </a:solidFill>
                <a:latin typeface="Arial"/>
              </a:rPr>
              <a:t>Field-scale </a:t>
            </a:r>
            <a:r>
              <a:rPr lang="it-IT" sz="1967" b="1" dirty="0" err="1">
                <a:solidFill>
                  <a:srgbClr val="C00000"/>
                </a:solidFill>
                <a:latin typeface="Arial"/>
              </a:rPr>
              <a:t>simulations</a:t>
            </a:r>
            <a:endParaRPr lang="it-IT" sz="1967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  <a:p>
            <a:pPr algn="ctr" eaLnBrk="0" hangingPunct="0">
              <a:spcBef>
                <a:spcPct val="0"/>
              </a:spcBef>
              <a:defRPr/>
            </a:pPr>
            <a:endParaRPr lang="it-IT" sz="2309" b="1" dirty="0">
              <a:solidFill>
                <a:srgbClr val="C00000"/>
              </a:solidFill>
              <a:latin typeface="Arial"/>
            </a:endParaRPr>
          </a:p>
        </p:txBody>
      </p:sp>
      <p:pic>
        <p:nvPicPr>
          <p:cNvPr id="3994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086" y="4800624"/>
            <a:ext cx="2006600" cy="143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53" name="Imagen 101" descr="figureBTCs_nuovo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094" y="2298186"/>
            <a:ext cx="1673225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54" name="Imagen 101" descr="figureBTCs_nuovo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775" r="-9142"/>
          <a:stretch>
            <a:fillRect/>
          </a:stretch>
        </p:blipFill>
        <p:spPr bwMode="auto">
          <a:xfrm>
            <a:off x="8970044" y="2374387"/>
            <a:ext cx="151765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55" name="Picture 2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6644" y="4722299"/>
            <a:ext cx="1168400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56" name="Picture 5" descr="Z:\2014\DIDATTICA\vienna MNM1D\slide tizi\FIGURE\MNMs_noswoosh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076" y="3828536"/>
            <a:ext cx="1441450" cy="912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57" name="Immagine 2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950" y="3861048"/>
            <a:ext cx="143827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1" name="Gruppo 30">
            <a:extLst>
              <a:ext uri="{FF2B5EF4-FFF2-40B4-BE49-F238E27FC236}">
                <a16:creationId xmlns:a16="http://schemas.microsoft.com/office/drawing/2014/main" id="{6EF4C0BB-0884-59E1-24C2-649BAD901631}"/>
              </a:ext>
            </a:extLst>
          </p:cNvPr>
          <p:cNvGrpSpPr/>
          <p:nvPr/>
        </p:nvGrpSpPr>
        <p:grpSpPr>
          <a:xfrm>
            <a:off x="1270670" y="2588699"/>
            <a:ext cx="2385989" cy="485775"/>
            <a:chOff x="1270670" y="2588699"/>
            <a:chExt cx="2385989" cy="485775"/>
          </a:xfrm>
        </p:grpSpPr>
        <p:pic>
          <p:nvPicPr>
            <p:cNvPr id="39958" name="Picture 5" descr="colonna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7438" y="2588699"/>
              <a:ext cx="2346325" cy="485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" name="AutoShape 8"/>
            <p:cNvSpPr>
              <a:spLocks noChangeArrowheads="1"/>
            </p:cNvSpPr>
            <p:nvPr/>
          </p:nvSpPr>
          <p:spPr bwMode="auto">
            <a:xfrm rot="16200000">
              <a:off x="3412183" y="2720461"/>
              <a:ext cx="207963" cy="280988"/>
            </a:xfrm>
            <a:prstGeom prst="downArrow">
              <a:avLst>
                <a:gd name="adj1" fmla="val 50000"/>
                <a:gd name="adj2" fmla="val 50717"/>
              </a:avLst>
            </a:prstGeom>
            <a:solidFill>
              <a:srgbClr val="0070C0"/>
            </a:solidFill>
            <a:ln>
              <a:noFill/>
            </a:ln>
            <a:effectLst>
              <a:outerShdw blurRad="63500" dist="38100" dir="2700000" algn="tl" rotWithShape="0">
                <a:srgbClr val="000000">
                  <a:alpha val="39998"/>
                </a:srgbClr>
              </a:outerShdw>
            </a:effectLst>
          </p:spPr>
          <p:txBody>
            <a:bodyPr wrap="none" lIns="89193" tIns="44596" rIns="89193" bIns="44596" anchor="ctr"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>
                <a:spcBef>
                  <a:spcPct val="0"/>
                </a:spcBef>
                <a:defRPr/>
              </a:pPr>
              <a:endParaRPr lang="x-none" altLang="x-none" sz="1881">
                <a:solidFill>
                  <a:srgbClr val="000000"/>
                </a:solidFill>
                <a:ea typeface="MS PGothic" charset="-128"/>
              </a:endParaRPr>
            </a:p>
          </p:txBody>
        </p:sp>
        <p:sp>
          <p:nvSpPr>
            <p:cNvPr id="26" name="AutoShape 8"/>
            <p:cNvSpPr>
              <a:spLocks noChangeArrowheads="1"/>
            </p:cNvSpPr>
            <p:nvPr/>
          </p:nvSpPr>
          <p:spPr bwMode="auto">
            <a:xfrm rot="16200000">
              <a:off x="1312739" y="2710142"/>
              <a:ext cx="220662" cy="304800"/>
            </a:xfrm>
            <a:prstGeom prst="downArrow">
              <a:avLst>
                <a:gd name="adj1" fmla="val 50000"/>
                <a:gd name="adj2" fmla="val 50712"/>
              </a:avLst>
            </a:prstGeom>
            <a:solidFill>
              <a:srgbClr val="0070C0"/>
            </a:solidFill>
            <a:ln>
              <a:noFill/>
            </a:ln>
            <a:effectLst>
              <a:outerShdw blurRad="63500" dist="38100" dir="2700000" algn="tl" rotWithShape="0">
                <a:srgbClr val="000000">
                  <a:alpha val="39998"/>
                </a:srgbClr>
              </a:outerShdw>
            </a:effectLst>
          </p:spPr>
          <p:txBody>
            <a:bodyPr wrap="none" lIns="89193" tIns="44596" rIns="89193" bIns="44596" anchor="ctr"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>
                <a:spcBef>
                  <a:spcPct val="0"/>
                </a:spcBef>
                <a:defRPr/>
              </a:pPr>
              <a:endParaRPr lang="x-none" altLang="x-none" sz="1881">
                <a:solidFill>
                  <a:srgbClr val="000000"/>
                </a:solidFill>
                <a:ea typeface="MS PGothic" charset="-128"/>
              </a:endParaRPr>
            </a:p>
          </p:txBody>
        </p:sp>
      </p:grpSp>
      <p:sp>
        <p:nvSpPr>
          <p:cNvPr id="41" name="Freccia a destra 40">
            <a:extLst>
              <a:ext uri="{FF2B5EF4-FFF2-40B4-BE49-F238E27FC236}">
                <a16:creationId xmlns:a16="http://schemas.microsoft.com/office/drawing/2014/main" id="{9C88DD5D-DE67-1ED4-21BB-4BF2476872F5}"/>
              </a:ext>
            </a:extLst>
          </p:cNvPr>
          <p:cNvSpPr/>
          <p:nvPr/>
        </p:nvSpPr>
        <p:spPr bwMode="auto">
          <a:xfrm>
            <a:off x="4004443" y="2402413"/>
            <a:ext cx="525760" cy="360040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42" name="Freccia a destra 41">
            <a:extLst>
              <a:ext uri="{FF2B5EF4-FFF2-40B4-BE49-F238E27FC236}">
                <a16:creationId xmlns:a16="http://schemas.microsoft.com/office/drawing/2014/main" id="{93C1AA6B-156F-3C4D-370E-E02E3FF17A4A}"/>
              </a:ext>
            </a:extLst>
          </p:cNvPr>
          <p:cNvSpPr/>
          <p:nvPr/>
        </p:nvSpPr>
        <p:spPr bwMode="auto">
          <a:xfrm>
            <a:off x="7559252" y="2410224"/>
            <a:ext cx="525760" cy="360040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44" name="Freccia a destra 43">
            <a:extLst>
              <a:ext uri="{FF2B5EF4-FFF2-40B4-BE49-F238E27FC236}">
                <a16:creationId xmlns:a16="http://schemas.microsoft.com/office/drawing/2014/main" id="{B33B1774-FEAB-58BD-FB0E-E3047323A6E1}"/>
              </a:ext>
            </a:extLst>
          </p:cNvPr>
          <p:cNvSpPr/>
          <p:nvPr/>
        </p:nvSpPr>
        <p:spPr bwMode="auto">
          <a:xfrm rot="5400000">
            <a:off x="9375284" y="3774651"/>
            <a:ext cx="525760" cy="360040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45" name="Freccia a destra 44">
            <a:extLst>
              <a:ext uri="{FF2B5EF4-FFF2-40B4-BE49-F238E27FC236}">
                <a16:creationId xmlns:a16="http://schemas.microsoft.com/office/drawing/2014/main" id="{FB2A00F4-143F-0E1D-1650-566DC0DDAD17}"/>
              </a:ext>
            </a:extLst>
          </p:cNvPr>
          <p:cNvSpPr/>
          <p:nvPr/>
        </p:nvSpPr>
        <p:spPr bwMode="auto">
          <a:xfrm rot="10800000">
            <a:off x="7559252" y="5075862"/>
            <a:ext cx="525760" cy="360040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47" name="Freccia a destra 46">
            <a:extLst>
              <a:ext uri="{FF2B5EF4-FFF2-40B4-BE49-F238E27FC236}">
                <a16:creationId xmlns:a16="http://schemas.microsoft.com/office/drawing/2014/main" id="{5D772931-7CA7-77D3-1BC1-6174D676A307}"/>
              </a:ext>
            </a:extLst>
          </p:cNvPr>
          <p:cNvSpPr/>
          <p:nvPr/>
        </p:nvSpPr>
        <p:spPr bwMode="auto">
          <a:xfrm rot="10800000">
            <a:off x="3976641" y="5054124"/>
            <a:ext cx="525760" cy="360040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50" name="CasellaDiTesto 49">
            <a:extLst>
              <a:ext uri="{FF2B5EF4-FFF2-40B4-BE49-F238E27FC236}">
                <a16:creationId xmlns:a16="http://schemas.microsoft.com/office/drawing/2014/main" id="{3D8F6481-156F-DF92-6D12-0ADCD196665A}"/>
              </a:ext>
            </a:extLst>
          </p:cNvPr>
          <p:cNvSpPr txBox="1"/>
          <p:nvPr/>
        </p:nvSpPr>
        <p:spPr>
          <a:xfrm>
            <a:off x="7457281" y="6308695"/>
            <a:ext cx="448455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Bianco et al. (2016). Journal of Contaminant Hydrology 193, pp. 10-20</a:t>
            </a:r>
          </a:p>
        </p:txBody>
      </p:sp>
      <p:sp>
        <p:nvSpPr>
          <p:cNvPr id="51" name="Segnaposto numero diapositiva 3">
            <a:extLst>
              <a:ext uri="{FF2B5EF4-FFF2-40B4-BE49-F238E27FC236}">
                <a16:creationId xmlns:a16="http://schemas.microsoft.com/office/drawing/2014/main" id="{D8AA45D4-ED8C-C902-A86A-343820E8CE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506450" y="6541200"/>
            <a:ext cx="432600" cy="316800"/>
          </a:xfrm>
        </p:spPr>
        <p:txBody>
          <a:bodyPr/>
          <a:lstStyle/>
          <a:p>
            <a:fld id="{103EA872-A674-449B-A120-B97244F8E91D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99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9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9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9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9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9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41" grpId="0" animBg="1"/>
      <p:bldP spid="42" grpId="0" animBg="1"/>
      <p:bldP spid="44" grpId="0" animBg="1"/>
      <p:bldP spid="45" grpId="0" animBg="1"/>
      <p:bldP spid="4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C4FFA261-54FF-69DA-33B4-389428931E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4" name="Titolo 3">
            <a:extLst>
              <a:ext uri="{FF2B5EF4-FFF2-40B4-BE49-F238E27FC236}">
                <a16:creationId xmlns:a16="http://schemas.microsoft.com/office/drawing/2014/main" id="{13B301B9-61F2-B81A-A12E-AEB8F0A01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MNMs/MNM3D: </a:t>
            </a:r>
            <a:r>
              <a:rPr lang="it-IT" dirty="0" err="1"/>
              <a:t>modeling</a:t>
            </a:r>
            <a:r>
              <a:rPr lang="it-IT" dirty="0"/>
              <a:t> </a:t>
            </a:r>
            <a:r>
              <a:rPr lang="it-IT" dirty="0" err="1"/>
              <a:t>approach</a:t>
            </a:r>
            <a:endParaRPr lang="en-US" dirty="0"/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71F647E8-5A4E-0449-27D1-13C4B7C42A00}"/>
              </a:ext>
            </a:extLst>
          </p:cNvPr>
          <p:cNvSpPr/>
          <p:nvPr/>
        </p:nvSpPr>
        <p:spPr>
          <a:xfrm>
            <a:off x="695797" y="1285350"/>
            <a:ext cx="5327401" cy="22544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it-IT" b="1" dirty="0">
                <a:latin typeface="Calibri" pitchFamily="34" charset="0"/>
                <a:cs typeface="Calibri" pitchFamily="34" charset="0"/>
              </a:rPr>
              <a:t>Particle </a:t>
            </a:r>
            <a:r>
              <a:rPr lang="it-IT" b="1" dirty="0" err="1">
                <a:latin typeface="Calibri" pitchFamily="34" charset="0"/>
                <a:cs typeface="Calibri" pitchFamily="34" charset="0"/>
              </a:rPr>
              <a:t>transport</a:t>
            </a:r>
            <a:r>
              <a:rPr lang="it-IT" b="1" dirty="0">
                <a:latin typeface="Calibri" pitchFamily="34" charset="0"/>
                <a:cs typeface="Calibri" pitchFamily="34" charset="0"/>
              </a:rPr>
              <a:t> in </a:t>
            </a:r>
            <a:r>
              <a:rPr lang="it-IT" b="1" dirty="0" err="1">
                <a:latin typeface="Calibri" pitchFamily="34" charset="0"/>
                <a:cs typeface="Calibri" pitchFamily="34" charset="0"/>
              </a:rPr>
              <a:t>saturated</a:t>
            </a:r>
            <a:r>
              <a:rPr lang="it-IT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it-IT" b="1" dirty="0" err="1">
                <a:latin typeface="Calibri" pitchFamily="34" charset="0"/>
                <a:cs typeface="Calibri" pitchFamily="34" charset="0"/>
              </a:rPr>
              <a:t>porous</a:t>
            </a:r>
            <a:r>
              <a:rPr lang="it-IT" b="1" dirty="0">
                <a:latin typeface="Calibri" pitchFamily="34" charset="0"/>
                <a:cs typeface="Calibri" pitchFamily="34" charset="0"/>
              </a:rPr>
              <a:t> media</a:t>
            </a:r>
          </a:p>
          <a:p>
            <a:endParaRPr lang="it-IT" sz="200" dirty="0">
              <a:latin typeface="Calibri" pitchFamily="34" charset="0"/>
              <a:cs typeface="Calibri" pitchFamily="34" charset="0"/>
            </a:endParaRPr>
          </a:p>
          <a:p>
            <a:endParaRPr lang="it-IT" sz="200" dirty="0">
              <a:latin typeface="Calibri" pitchFamily="34" charset="0"/>
              <a:cs typeface="Calibri" pitchFamily="34" charset="0"/>
            </a:endParaRPr>
          </a:p>
          <a:p>
            <a:endParaRPr lang="it-IT" sz="1500" dirty="0"/>
          </a:p>
          <a:p>
            <a:endParaRPr lang="it-IT" sz="1500" dirty="0"/>
          </a:p>
          <a:p>
            <a:endParaRPr lang="it-IT" sz="1500" dirty="0"/>
          </a:p>
          <a:p>
            <a:pPr algn="just"/>
            <a:r>
              <a:rPr lang="it-IT" sz="1500" dirty="0" err="1">
                <a:latin typeface="Calibri" pitchFamily="34" charset="0"/>
                <a:cs typeface="Calibri" pitchFamily="34" charset="0"/>
              </a:rPr>
              <a:t>Polymer</a:t>
            </a:r>
            <a:r>
              <a:rPr lang="it-IT" sz="1500" dirty="0">
                <a:latin typeface="Calibri" pitchFamily="34" charset="0"/>
                <a:cs typeface="Calibri" pitchFamily="34" charset="0"/>
              </a:rPr>
              <a:t> </a:t>
            </a:r>
            <a:r>
              <a:rPr lang="it-IT" sz="1500" dirty="0" err="1">
                <a:latin typeface="Calibri" pitchFamily="34" charset="0"/>
                <a:cs typeface="Calibri" pitchFamily="34" charset="0"/>
              </a:rPr>
              <a:t>transport</a:t>
            </a:r>
            <a:endParaRPr lang="it-IT" sz="1500" dirty="0">
              <a:latin typeface="Calibri" pitchFamily="34" charset="0"/>
              <a:cs typeface="Calibri" pitchFamily="34" charset="0"/>
            </a:endParaRPr>
          </a:p>
          <a:p>
            <a:endParaRPr lang="it-IT" sz="200" dirty="0">
              <a:latin typeface="Calibri" pitchFamily="34" charset="0"/>
              <a:cs typeface="Calibri" pitchFamily="34" charset="0"/>
            </a:endParaRPr>
          </a:p>
          <a:p>
            <a:endParaRPr lang="it-IT" sz="200" dirty="0">
              <a:latin typeface="Calibri" pitchFamily="34" charset="0"/>
              <a:cs typeface="Calibri" pitchFamily="34" charset="0"/>
            </a:endParaRPr>
          </a:p>
          <a:p>
            <a:endParaRPr lang="it-IT" sz="1500" dirty="0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C31BBBA8-204D-4775-69FF-C32AE8ADF6B2}"/>
              </a:ext>
            </a:extLst>
          </p:cNvPr>
          <p:cNvSpPr txBox="1"/>
          <p:nvPr/>
        </p:nvSpPr>
        <p:spPr>
          <a:xfrm>
            <a:off x="1157363" y="4607993"/>
            <a:ext cx="27103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 err="1">
                <a:latin typeface="Calibri" pitchFamily="34" charset="0"/>
                <a:cs typeface="Calibri" pitchFamily="34" charset="0"/>
              </a:rPr>
              <a:t>Porous</a:t>
            </a:r>
            <a:r>
              <a:rPr lang="it-IT" b="1" dirty="0">
                <a:latin typeface="Calibri" pitchFamily="34" charset="0"/>
                <a:cs typeface="Calibri" pitchFamily="34" charset="0"/>
              </a:rPr>
              <a:t> medium </a:t>
            </a:r>
            <a:r>
              <a:rPr lang="it-IT" b="1" dirty="0" err="1">
                <a:latin typeface="Calibri" pitchFamily="34" charset="0"/>
                <a:cs typeface="Calibri" pitchFamily="34" charset="0"/>
              </a:rPr>
              <a:t>clogging</a:t>
            </a:r>
            <a:endParaRPr lang="it-IT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E65AF639-CF7B-0929-AE2C-725893383958}"/>
              </a:ext>
            </a:extLst>
          </p:cNvPr>
          <p:cNvSpPr txBox="1"/>
          <p:nvPr/>
        </p:nvSpPr>
        <p:spPr>
          <a:xfrm>
            <a:off x="5896419" y="4581128"/>
            <a:ext cx="20159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 err="1">
                <a:latin typeface="Calibri" pitchFamily="34" charset="0"/>
                <a:cs typeface="Calibri" pitchFamily="34" charset="0"/>
              </a:rPr>
              <a:t>Fluid</a:t>
            </a:r>
            <a:r>
              <a:rPr lang="it-IT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it-IT" b="1" dirty="0" err="1">
                <a:latin typeface="Calibri" pitchFamily="34" charset="0"/>
                <a:cs typeface="Calibri" pitchFamily="34" charset="0"/>
              </a:rPr>
              <a:t>rheology</a:t>
            </a:r>
            <a:endParaRPr lang="it-IT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8" name="Oggetto 7">
            <a:extLst>
              <a:ext uri="{FF2B5EF4-FFF2-40B4-BE49-F238E27FC236}">
                <a16:creationId xmlns:a16="http://schemas.microsoft.com/office/drawing/2014/main" id="{9D864F51-2EE0-7EE0-8A00-91AF9B0AFB4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7099010"/>
              </p:ext>
            </p:extLst>
          </p:nvPr>
        </p:nvGraphicFramePr>
        <p:xfrm>
          <a:off x="982638" y="5301349"/>
          <a:ext cx="1296250" cy="10799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2" imgW="1502797" imgH="1252810" progId="CorelDraw.Graphic.19">
                  <p:embed/>
                </p:oleObj>
              </mc:Choice>
              <mc:Fallback>
                <p:oleObj name="CorelDRAW" r:id="rId2" imgW="1502797" imgH="1252810" progId="CorelDraw.Graphic.19">
                  <p:embed/>
                  <p:pic>
                    <p:nvPicPr>
                      <p:cNvPr id="38" name="Oggetto 37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82638" y="5301349"/>
                        <a:ext cx="1296250" cy="10799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ggetto 8">
            <a:extLst>
              <a:ext uri="{FF2B5EF4-FFF2-40B4-BE49-F238E27FC236}">
                <a16:creationId xmlns:a16="http://schemas.microsoft.com/office/drawing/2014/main" id="{0ED2BAB1-4135-B122-5C02-4027F949B51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009582"/>
              </p:ext>
            </p:extLst>
          </p:nvPr>
        </p:nvGraphicFramePr>
        <p:xfrm>
          <a:off x="2839621" y="5301349"/>
          <a:ext cx="1324794" cy="10799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4" imgW="1502797" imgH="1224949" progId="CorelDraw.Graphic.19">
                  <p:embed/>
                </p:oleObj>
              </mc:Choice>
              <mc:Fallback>
                <p:oleObj name="CorelDRAW" r:id="rId4" imgW="1502797" imgH="1224949" progId="CorelDraw.Graphic.19">
                  <p:embed/>
                  <p:pic>
                    <p:nvPicPr>
                      <p:cNvPr id="39" name="Oggetto 38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839621" y="5301349"/>
                        <a:ext cx="1324794" cy="10799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ggetto 9">
            <a:extLst>
              <a:ext uri="{FF2B5EF4-FFF2-40B4-BE49-F238E27FC236}">
                <a16:creationId xmlns:a16="http://schemas.microsoft.com/office/drawing/2014/main" id="{D374BC52-1ADF-57DF-178D-350490366E9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9411807"/>
              </p:ext>
            </p:extLst>
          </p:nvPr>
        </p:nvGraphicFramePr>
        <p:xfrm>
          <a:off x="7649676" y="4581128"/>
          <a:ext cx="1995227" cy="16428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6" imgW="1994860" imgH="1643471" progId="CorelDraw.Graphic.19">
                  <p:embed/>
                </p:oleObj>
              </mc:Choice>
              <mc:Fallback>
                <p:oleObj name="CorelDRAW" r:id="rId6" imgW="1994860" imgH="1643471" progId="CorelDraw.Graphic.19">
                  <p:embed/>
                  <p:pic>
                    <p:nvPicPr>
                      <p:cNvPr id="44" name="Oggetto 43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649676" y="4581128"/>
                        <a:ext cx="1995227" cy="16428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ggetto 10">
            <a:extLst>
              <a:ext uri="{FF2B5EF4-FFF2-40B4-BE49-F238E27FC236}">
                <a16:creationId xmlns:a16="http://schemas.microsoft.com/office/drawing/2014/main" id="{23D23F66-5E7A-C3A3-E67D-ABC781D844D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0145919"/>
              </p:ext>
            </p:extLst>
          </p:nvPr>
        </p:nvGraphicFramePr>
        <p:xfrm>
          <a:off x="2206774" y="5596984"/>
          <a:ext cx="739679" cy="3111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8" imgW="739777" imgH="311365" progId="CorelDraw.Graphic.19">
                  <p:embed/>
                </p:oleObj>
              </mc:Choice>
              <mc:Fallback>
                <p:oleObj name="CorelDRAW" r:id="rId8" imgW="739777" imgH="311365" progId="CorelDraw.Graphic.19">
                  <p:embed/>
                  <p:pic>
                    <p:nvPicPr>
                      <p:cNvPr id="45" name="Oggetto 44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206774" y="5596984"/>
                        <a:ext cx="739679" cy="3111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ttangolo 11">
                <a:extLst>
                  <a:ext uri="{FF2B5EF4-FFF2-40B4-BE49-F238E27FC236}">
                    <a16:creationId xmlns:a16="http://schemas.microsoft.com/office/drawing/2014/main" id="{2B6FCC4A-2B96-07A0-B359-1690E95B5F29}"/>
                  </a:ext>
                </a:extLst>
              </p:cNvPr>
              <p:cNvSpPr/>
              <p:nvPr/>
            </p:nvSpPr>
            <p:spPr>
              <a:xfrm>
                <a:off x="1054646" y="4888444"/>
                <a:ext cx="961100" cy="32312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1500" i="1">
                          <a:latin typeface="Cambria Math"/>
                        </a:rPr>
                        <m:t>𝜀</m:t>
                      </m:r>
                      <m:r>
                        <a:rPr lang="it-IT" sz="1500" i="1">
                          <a:latin typeface="Cambria Math"/>
                        </a:rPr>
                        <m:t>=</m:t>
                      </m:r>
                      <m:r>
                        <a:rPr lang="it-IT" sz="1500" i="1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it-IT" sz="15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it-IT" sz="15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it-IT" sz="15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it-IT" sz="1500" dirty="0"/>
              </a:p>
            </p:txBody>
          </p:sp>
        </mc:Choice>
        <mc:Fallback xmlns="">
          <p:sp>
            <p:nvSpPr>
              <p:cNvPr id="12" name="Rettangolo 11">
                <a:extLst>
                  <a:ext uri="{FF2B5EF4-FFF2-40B4-BE49-F238E27FC236}">
                    <a16:creationId xmlns:a16="http://schemas.microsoft.com/office/drawing/2014/main" id="{2B6FCC4A-2B96-07A0-B359-1690E95B5F2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4646" y="4888444"/>
                <a:ext cx="961100" cy="323123"/>
              </a:xfrm>
              <a:prstGeom prst="rect">
                <a:avLst/>
              </a:prstGeom>
              <a:blipFill>
                <a:blip r:embed="rId10"/>
                <a:stretch>
                  <a:fillRect b="-1320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Rettangolo 13">
                <a:extLst>
                  <a:ext uri="{FF2B5EF4-FFF2-40B4-BE49-F238E27FC236}">
                    <a16:creationId xmlns:a16="http://schemas.microsoft.com/office/drawing/2014/main" id="{CB0136F4-FDB8-D117-A84D-73D5C7704DA2}"/>
                  </a:ext>
                </a:extLst>
              </p:cNvPr>
              <p:cNvSpPr/>
              <p:nvPr/>
            </p:nvSpPr>
            <p:spPr>
              <a:xfrm>
                <a:off x="2279425" y="4884194"/>
                <a:ext cx="1173847" cy="3231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1500" i="1" smtClean="0">
                          <a:latin typeface="Cambria Math" panose="02040503050406030204" pitchFamily="18" charset="0"/>
                        </a:rPr>
                        <m:t>𝐾</m:t>
                      </m:r>
                      <m:r>
                        <a:rPr lang="it-IT" sz="1500" i="1">
                          <a:latin typeface="Cambria Math"/>
                        </a:rPr>
                        <m:t>=</m:t>
                      </m:r>
                      <m:r>
                        <a:rPr lang="it-IT" sz="1500" i="1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it-IT" sz="15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it-IT" sz="15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it-IT" sz="1500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it-IT" sz="1500" i="1">
                          <a:latin typeface="Cambria Math"/>
                        </a:rPr>
                        <m:t>𝜀</m:t>
                      </m:r>
                      <m:r>
                        <a:rPr lang="it-IT" sz="15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it-IT" sz="1500" dirty="0"/>
              </a:p>
            </p:txBody>
          </p:sp>
        </mc:Choice>
        <mc:Fallback xmlns="">
          <p:sp>
            <p:nvSpPr>
              <p:cNvPr id="14" name="Rettangolo 13">
                <a:extLst>
                  <a:ext uri="{FF2B5EF4-FFF2-40B4-BE49-F238E27FC236}">
                    <a16:creationId xmlns:a16="http://schemas.microsoft.com/office/drawing/2014/main" id="{CB0136F4-FDB8-D117-A84D-73D5C7704DA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9425" y="4884194"/>
                <a:ext cx="1173847" cy="323165"/>
              </a:xfrm>
              <a:prstGeom prst="rect">
                <a:avLst/>
              </a:prstGeom>
              <a:blipFill>
                <a:blip r:embed="rId11"/>
                <a:stretch>
                  <a:fillRect b="-1509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Arco 14">
            <a:extLst>
              <a:ext uri="{FF2B5EF4-FFF2-40B4-BE49-F238E27FC236}">
                <a16:creationId xmlns:a16="http://schemas.microsoft.com/office/drawing/2014/main" id="{0E74BE68-23CE-B417-0DFB-F8FE90BB9E33}"/>
              </a:ext>
            </a:extLst>
          </p:cNvPr>
          <p:cNvSpPr/>
          <p:nvPr/>
        </p:nvSpPr>
        <p:spPr>
          <a:xfrm>
            <a:off x="3070870" y="2816666"/>
            <a:ext cx="1587003" cy="2461456"/>
          </a:xfrm>
          <a:prstGeom prst="arc">
            <a:avLst>
              <a:gd name="adj1" fmla="val 16297442"/>
              <a:gd name="adj2" fmla="val 4805729"/>
            </a:avLst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16" name="Connettore 7 82">
            <a:extLst>
              <a:ext uri="{FF2B5EF4-FFF2-40B4-BE49-F238E27FC236}">
                <a16:creationId xmlns:a16="http://schemas.microsoft.com/office/drawing/2014/main" id="{BC5E9FF6-2322-07F9-1F5F-B6734B1420E3}"/>
              </a:ext>
            </a:extLst>
          </p:cNvPr>
          <p:cNvCxnSpPr>
            <a:cxnSpLocks/>
          </p:cNvCxnSpPr>
          <p:nvPr/>
        </p:nvCxnSpPr>
        <p:spPr>
          <a:xfrm flipV="1">
            <a:off x="3771311" y="1606802"/>
            <a:ext cx="1864376" cy="689682"/>
          </a:xfrm>
          <a:prstGeom prst="curvedConnector3">
            <a:avLst>
              <a:gd name="adj1" fmla="val 50000"/>
            </a:avLst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ttore 7 91">
            <a:extLst>
              <a:ext uri="{FF2B5EF4-FFF2-40B4-BE49-F238E27FC236}">
                <a16:creationId xmlns:a16="http://schemas.microsoft.com/office/drawing/2014/main" id="{56C3C453-FA27-1242-F7F4-3F8D707243FD}"/>
              </a:ext>
            </a:extLst>
          </p:cNvPr>
          <p:cNvCxnSpPr>
            <a:cxnSpLocks/>
          </p:cNvCxnSpPr>
          <p:nvPr/>
        </p:nvCxnSpPr>
        <p:spPr>
          <a:xfrm>
            <a:off x="3896374" y="2735699"/>
            <a:ext cx="2063132" cy="1984991"/>
          </a:xfrm>
          <a:prstGeom prst="curvedConnector3">
            <a:avLst>
              <a:gd name="adj1" fmla="val 50000"/>
            </a:avLst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magine 19">
            <a:extLst>
              <a:ext uri="{FF2B5EF4-FFF2-40B4-BE49-F238E27FC236}">
                <a16:creationId xmlns:a16="http://schemas.microsoft.com/office/drawing/2014/main" id="{21D62B31-5329-092F-5411-1A8E15F3095E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6289" y="4667166"/>
            <a:ext cx="989786" cy="989786"/>
          </a:xfrm>
          <a:prstGeom prst="rect">
            <a:avLst/>
          </a:prstGeom>
        </p:spPr>
      </p:pic>
      <p:grpSp>
        <p:nvGrpSpPr>
          <p:cNvPr id="21" name="Gruppo 20">
            <a:extLst>
              <a:ext uri="{FF2B5EF4-FFF2-40B4-BE49-F238E27FC236}">
                <a16:creationId xmlns:a16="http://schemas.microsoft.com/office/drawing/2014/main" id="{9C6BA5D6-0446-64A5-9FB4-821090382913}"/>
              </a:ext>
            </a:extLst>
          </p:cNvPr>
          <p:cNvGrpSpPr/>
          <p:nvPr/>
        </p:nvGrpSpPr>
        <p:grpSpPr>
          <a:xfrm>
            <a:off x="5591150" y="1696860"/>
            <a:ext cx="5760640" cy="1199248"/>
            <a:chOff x="7783086" y="2071724"/>
            <a:chExt cx="7450560" cy="1471812"/>
          </a:xfrm>
        </p:grpSpPr>
        <p:pic>
          <p:nvPicPr>
            <p:cNvPr id="22" name="Picture 39" descr="ripening">
              <a:extLst>
                <a:ext uri="{FF2B5EF4-FFF2-40B4-BE49-F238E27FC236}">
                  <a16:creationId xmlns:a16="http://schemas.microsoft.com/office/drawing/2014/main" id="{30F14A1E-FEA7-5D06-EAEE-210E4A89EE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40435" y="2440147"/>
              <a:ext cx="1321752" cy="11018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3" name="Picture 40" descr="blocking">
              <a:extLst>
                <a:ext uri="{FF2B5EF4-FFF2-40B4-BE49-F238E27FC236}">
                  <a16:creationId xmlns:a16="http://schemas.microsoft.com/office/drawing/2014/main" id="{7973B53B-60FE-3CC1-99E0-55FD91C1A25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72954" y="2441639"/>
              <a:ext cx="1320443" cy="11018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4" name="Picture 44" descr="adesione lineare">
              <a:extLst>
                <a:ext uri="{FF2B5EF4-FFF2-40B4-BE49-F238E27FC236}">
                  <a16:creationId xmlns:a16="http://schemas.microsoft.com/office/drawing/2014/main" id="{FD5C7043-588D-C2C3-DB77-C3F63527C37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05084" y="2441639"/>
              <a:ext cx="1318958" cy="11018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" name="Picture 41" descr="straining_tempi lunghi">
              <a:extLst>
                <a:ext uri="{FF2B5EF4-FFF2-40B4-BE49-F238E27FC236}">
                  <a16:creationId xmlns:a16="http://schemas.microsoft.com/office/drawing/2014/main" id="{A997F24F-BA22-55E2-1DD4-D6365CBFC8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65940" y="2441639"/>
              <a:ext cx="1320067" cy="11018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CasellaDiTesto 25">
              <a:extLst>
                <a:ext uri="{FF2B5EF4-FFF2-40B4-BE49-F238E27FC236}">
                  <a16:creationId xmlns:a16="http://schemas.microsoft.com/office/drawing/2014/main" id="{B16B9509-9B0E-8351-8D15-6731A70794CF}"/>
                </a:ext>
              </a:extLst>
            </p:cNvPr>
            <p:cNvSpPr txBox="1"/>
            <p:nvPr/>
          </p:nvSpPr>
          <p:spPr>
            <a:xfrm>
              <a:off x="7783086" y="2076550"/>
              <a:ext cx="2193027" cy="3777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4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Linear </a:t>
              </a:r>
              <a:r>
                <a:rPr lang="it-IT" sz="1400" dirty="0" err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deposition</a:t>
              </a:r>
              <a:endParaRPr lang="it-IT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7" name="CasellaDiTesto 26">
              <a:extLst>
                <a:ext uri="{FF2B5EF4-FFF2-40B4-BE49-F238E27FC236}">
                  <a16:creationId xmlns:a16="http://schemas.microsoft.com/office/drawing/2014/main" id="{11B423E2-9262-CC83-6BEB-507BF58377B9}"/>
                </a:ext>
              </a:extLst>
            </p:cNvPr>
            <p:cNvSpPr txBox="1"/>
            <p:nvPr/>
          </p:nvSpPr>
          <p:spPr>
            <a:xfrm>
              <a:off x="11515148" y="2075405"/>
              <a:ext cx="2135254" cy="3777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4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Straining</a:t>
              </a:r>
            </a:p>
          </p:txBody>
        </p:sp>
        <p:sp>
          <p:nvSpPr>
            <p:cNvPr id="28" name="CasellaDiTesto 27">
              <a:extLst>
                <a:ext uri="{FF2B5EF4-FFF2-40B4-BE49-F238E27FC236}">
                  <a16:creationId xmlns:a16="http://schemas.microsoft.com/office/drawing/2014/main" id="{D76DB261-03C1-3175-648C-5B07B7A1D6E6}"/>
                </a:ext>
              </a:extLst>
            </p:cNvPr>
            <p:cNvSpPr txBox="1"/>
            <p:nvPr/>
          </p:nvSpPr>
          <p:spPr>
            <a:xfrm>
              <a:off x="9831990" y="2071724"/>
              <a:ext cx="1464673" cy="3777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400" dirty="0" err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Blocking</a:t>
              </a:r>
              <a:endParaRPr lang="it-IT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9" name="CasellaDiTesto 28">
              <a:extLst>
                <a:ext uri="{FF2B5EF4-FFF2-40B4-BE49-F238E27FC236}">
                  <a16:creationId xmlns:a16="http://schemas.microsoft.com/office/drawing/2014/main" id="{71D627A3-5863-3B46-0D24-B265C94125D2}"/>
                </a:ext>
              </a:extLst>
            </p:cNvPr>
            <p:cNvSpPr txBox="1"/>
            <p:nvPr/>
          </p:nvSpPr>
          <p:spPr>
            <a:xfrm>
              <a:off x="13768973" y="2078825"/>
              <a:ext cx="1464673" cy="3777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400" dirty="0" err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Ripening</a:t>
              </a:r>
              <a:endParaRPr lang="it-IT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E80A3B68-EA32-4F84-6AB4-07F676DEDC32}"/>
              </a:ext>
            </a:extLst>
          </p:cNvPr>
          <p:cNvSpPr txBox="1"/>
          <p:nvPr/>
        </p:nvSpPr>
        <p:spPr>
          <a:xfrm>
            <a:off x="5807174" y="1365414"/>
            <a:ext cx="36032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 err="1">
                <a:latin typeface="Calibri" pitchFamily="34" charset="0"/>
                <a:cs typeface="Calibri" pitchFamily="34" charset="0"/>
              </a:rPr>
              <a:t>Particle</a:t>
            </a:r>
            <a:r>
              <a:rPr lang="it-IT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it-IT" b="1" dirty="0" err="1">
                <a:latin typeface="Calibri" pitchFamily="34" charset="0"/>
                <a:cs typeface="Calibri" pitchFamily="34" charset="0"/>
              </a:rPr>
              <a:t>transport</a:t>
            </a:r>
            <a:r>
              <a:rPr lang="it-IT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it-IT" b="1" dirty="0" err="1">
                <a:latin typeface="Calibri" pitchFamily="34" charset="0"/>
                <a:cs typeface="Calibri" pitchFamily="34" charset="0"/>
              </a:rPr>
              <a:t>mechanisms</a:t>
            </a:r>
            <a:endParaRPr lang="it-IT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2895E19A-85B1-9551-6766-9C5505A520C0}"/>
              </a:ext>
            </a:extLst>
          </p:cNvPr>
          <p:cNvSpPr txBox="1"/>
          <p:nvPr/>
        </p:nvSpPr>
        <p:spPr>
          <a:xfrm>
            <a:off x="5820174" y="3573016"/>
            <a:ext cx="38034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500" dirty="0" err="1">
                <a:latin typeface="Calibri" pitchFamily="34" charset="0"/>
                <a:cs typeface="Calibri" pitchFamily="34" charset="0"/>
              </a:rPr>
              <a:t>Dependendance</a:t>
            </a:r>
            <a:r>
              <a:rPr lang="it-IT" sz="1500" dirty="0">
                <a:latin typeface="Calibri" pitchFamily="34" charset="0"/>
                <a:cs typeface="Calibri" pitchFamily="34" charset="0"/>
              </a:rPr>
              <a:t> of attachment/</a:t>
            </a:r>
            <a:r>
              <a:rPr lang="it-IT" sz="1500" dirty="0" err="1">
                <a:latin typeface="Calibri" pitchFamily="34" charset="0"/>
                <a:cs typeface="Calibri" pitchFamily="34" charset="0"/>
              </a:rPr>
              <a:t>detachment</a:t>
            </a:r>
            <a:r>
              <a:rPr lang="it-IT" sz="1500" dirty="0">
                <a:latin typeface="Calibri" pitchFamily="34" charset="0"/>
                <a:cs typeface="Calibri" pitchFamily="34" charset="0"/>
              </a:rPr>
              <a:t> on </a:t>
            </a:r>
            <a:r>
              <a:rPr lang="it-IT" sz="1500" dirty="0" err="1">
                <a:latin typeface="Calibri" pitchFamily="34" charset="0"/>
                <a:cs typeface="Calibri" pitchFamily="34" charset="0"/>
              </a:rPr>
              <a:t>fluid</a:t>
            </a:r>
            <a:r>
              <a:rPr lang="it-IT" sz="1500" dirty="0">
                <a:latin typeface="Calibri" pitchFamily="34" charset="0"/>
                <a:cs typeface="Calibri" pitchFamily="34" charset="0"/>
              </a:rPr>
              <a:t> </a:t>
            </a:r>
            <a:r>
              <a:rPr lang="it-IT" sz="1500" dirty="0" err="1">
                <a:latin typeface="Calibri" pitchFamily="34" charset="0"/>
                <a:cs typeface="Calibri" pitchFamily="34" charset="0"/>
              </a:rPr>
              <a:t>properties</a:t>
            </a:r>
            <a:endParaRPr lang="it-IT" sz="15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7" name="Picture 5" descr="Z:\2014\DIDATTICA\vienna MNM1D\slide tizi\FIGURE\MNMs_noswoosh.png">
            <a:extLst>
              <a:ext uri="{FF2B5EF4-FFF2-40B4-BE49-F238E27FC236}">
                <a16:creationId xmlns:a16="http://schemas.microsoft.com/office/drawing/2014/main" id="{67CAB8AC-1986-87EF-4103-E0654DFAC6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3128" y="209243"/>
            <a:ext cx="1815994" cy="1221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3" name="Connettore 7 82">
            <a:extLst>
              <a:ext uri="{FF2B5EF4-FFF2-40B4-BE49-F238E27FC236}">
                <a16:creationId xmlns:a16="http://schemas.microsoft.com/office/drawing/2014/main" id="{4B30629A-E933-00AF-F55C-5A3B875B3A9B}"/>
              </a:ext>
            </a:extLst>
          </p:cNvPr>
          <p:cNvCxnSpPr>
            <a:cxnSpLocks/>
          </p:cNvCxnSpPr>
          <p:nvPr/>
        </p:nvCxnSpPr>
        <p:spPr>
          <a:xfrm>
            <a:off x="4349769" y="5908093"/>
            <a:ext cx="1566331" cy="185203"/>
          </a:xfrm>
          <a:prstGeom prst="curvedConnector3">
            <a:avLst>
              <a:gd name="adj1" fmla="val 50000"/>
            </a:avLst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Figura a mano libera: forma 60">
            <a:extLst>
              <a:ext uri="{FF2B5EF4-FFF2-40B4-BE49-F238E27FC236}">
                <a16:creationId xmlns:a16="http://schemas.microsoft.com/office/drawing/2014/main" id="{A7F6E9EC-FBB2-C31D-9DAF-638635A4A835}"/>
              </a:ext>
            </a:extLst>
          </p:cNvPr>
          <p:cNvSpPr/>
          <p:nvPr/>
        </p:nvSpPr>
        <p:spPr bwMode="auto">
          <a:xfrm>
            <a:off x="11323674" y="2243469"/>
            <a:ext cx="581664" cy="2911885"/>
          </a:xfrm>
          <a:custGeom>
            <a:avLst/>
            <a:gdLst>
              <a:gd name="csX0" fmla="*/ 467832 w 1496162"/>
              <a:gd name="csY0" fmla="*/ 0 h 3742994"/>
              <a:gd name="csX1" fmla="*/ 1467293 w 1496162"/>
              <a:gd name="csY1" fmla="*/ 1988288 h 3742994"/>
              <a:gd name="csX2" fmla="*/ 1137683 w 1496162"/>
              <a:gd name="csY2" fmla="*/ 3306725 h 3742994"/>
              <a:gd name="csX3" fmla="*/ 223283 w 1496162"/>
              <a:gd name="csY3" fmla="*/ 3721395 h 3742994"/>
              <a:gd name="csX4" fmla="*/ 0 w 1496162"/>
              <a:gd name="csY4" fmla="*/ 3646967 h 3742994"/>
              <a:gd name="csX0" fmla="*/ 244549 w 1272879"/>
              <a:gd name="csY0" fmla="*/ 0 h 3721395"/>
              <a:gd name="csX1" fmla="*/ 1244010 w 1272879"/>
              <a:gd name="csY1" fmla="*/ 1988288 h 3721395"/>
              <a:gd name="csX2" fmla="*/ 914400 w 1272879"/>
              <a:gd name="csY2" fmla="*/ 3306725 h 3721395"/>
              <a:gd name="csX3" fmla="*/ 0 w 1272879"/>
              <a:gd name="csY3" fmla="*/ 3721395 h 3721395"/>
              <a:gd name="csX0" fmla="*/ 244549 w 1065727"/>
              <a:gd name="csY0" fmla="*/ 0 h 3721395"/>
              <a:gd name="csX1" fmla="*/ 999461 w 1065727"/>
              <a:gd name="csY1" fmla="*/ 1073888 h 3721395"/>
              <a:gd name="csX2" fmla="*/ 914400 w 1065727"/>
              <a:gd name="csY2" fmla="*/ 3306725 h 3721395"/>
              <a:gd name="csX3" fmla="*/ 0 w 1065727"/>
              <a:gd name="csY3" fmla="*/ 3721395 h 3721395"/>
              <a:gd name="csX0" fmla="*/ 244549 w 1051998"/>
              <a:gd name="csY0" fmla="*/ 0 h 3721395"/>
              <a:gd name="csX1" fmla="*/ 999461 w 1051998"/>
              <a:gd name="csY1" fmla="*/ 1073888 h 3721395"/>
              <a:gd name="csX2" fmla="*/ 914400 w 1051998"/>
              <a:gd name="csY2" fmla="*/ 3306725 h 3721395"/>
              <a:gd name="csX3" fmla="*/ 0 w 1051998"/>
              <a:gd name="csY3" fmla="*/ 3721395 h 3721395"/>
              <a:gd name="csX0" fmla="*/ 244549 w 1051998"/>
              <a:gd name="csY0" fmla="*/ 0 h 3721395"/>
              <a:gd name="csX1" fmla="*/ 999461 w 1051998"/>
              <a:gd name="csY1" fmla="*/ 1073888 h 3721395"/>
              <a:gd name="csX2" fmla="*/ 914400 w 1051998"/>
              <a:gd name="csY2" fmla="*/ 3306725 h 3721395"/>
              <a:gd name="csX3" fmla="*/ 0 w 1051998"/>
              <a:gd name="csY3" fmla="*/ 3721395 h 3721395"/>
              <a:gd name="csX0" fmla="*/ 244549 w 1006279"/>
              <a:gd name="csY0" fmla="*/ 0 h 3721395"/>
              <a:gd name="csX1" fmla="*/ 999461 w 1006279"/>
              <a:gd name="csY1" fmla="*/ 1073888 h 3721395"/>
              <a:gd name="csX2" fmla="*/ 0 w 1006279"/>
              <a:gd name="csY2" fmla="*/ 3721395 h 3721395"/>
              <a:gd name="csX0" fmla="*/ 244549 w 1099778"/>
              <a:gd name="csY0" fmla="*/ 0 h 3721395"/>
              <a:gd name="csX1" fmla="*/ 1095154 w 1099778"/>
              <a:gd name="csY1" fmla="*/ 1860697 h 3721395"/>
              <a:gd name="csX2" fmla="*/ 0 w 1099778"/>
              <a:gd name="csY2" fmla="*/ 3721395 h 3721395"/>
              <a:gd name="csX0" fmla="*/ 244549 w 1099778"/>
              <a:gd name="csY0" fmla="*/ 0 h 3721395"/>
              <a:gd name="csX1" fmla="*/ 1095154 w 1099778"/>
              <a:gd name="csY1" fmla="*/ 1860697 h 3721395"/>
              <a:gd name="csX2" fmla="*/ 0 w 1099778"/>
              <a:gd name="csY2" fmla="*/ 3721395 h 3721395"/>
              <a:gd name="csX0" fmla="*/ 244549 w 1101972"/>
              <a:gd name="csY0" fmla="*/ 0 h 3721395"/>
              <a:gd name="csX1" fmla="*/ 1095154 w 1101972"/>
              <a:gd name="csY1" fmla="*/ 1860697 h 3721395"/>
              <a:gd name="csX2" fmla="*/ 0 w 1101972"/>
              <a:gd name="csY2" fmla="*/ 3721395 h 372139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101972" h="3721395">
                <a:moveTo>
                  <a:pt x="244549" y="0"/>
                </a:moveTo>
                <a:cubicBezTo>
                  <a:pt x="911741" y="176322"/>
                  <a:pt x="1146544" y="1187302"/>
                  <a:pt x="1095154" y="1860697"/>
                </a:cubicBezTo>
                <a:cubicBezTo>
                  <a:pt x="1043764" y="2534092"/>
                  <a:pt x="612259" y="3690827"/>
                  <a:pt x="0" y="3721395"/>
                </a:cubicBezTo>
              </a:path>
            </a:pathLst>
          </a:cu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Figura a mano libera: forma 61">
            <a:extLst>
              <a:ext uri="{FF2B5EF4-FFF2-40B4-BE49-F238E27FC236}">
                <a16:creationId xmlns:a16="http://schemas.microsoft.com/office/drawing/2014/main" id="{506E74A5-5AB3-78B6-95BE-050EB639072D}"/>
              </a:ext>
            </a:extLst>
          </p:cNvPr>
          <p:cNvSpPr/>
          <p:nvPr/>
        </p:nvSpPr>
        <p:spPr bwMode="auto">
          <a:xfrm rot="10800000">
            <a:off x="247285" y="2186697"/>
            <a:ext cx="513074" cy="3721395"/>
          </a:xfrm>
          <a:custGeom>
            <a:avLst/>
            <a:gdLst>
              <a:gd name="csX0" fmla="*/ 467832 w 1496162"/>
              <a:gd name="csY0" fmla="*/ 0 h 3742994"/>
              <a:gd name="csX1" fmla="*/ 1467293 w 1496162"/>
              <a:gd name="csY1" fmla="*/ 1988288 h 3742994"/>
              <a:gd name="csX2" fmla="*/ 1137683 w 1496162"/>
              <a:gd name="csY2" fmla="*/ 3306725 h 3742994"/>
              <a:gd name="csX3" fmla="*/ 223283 w 1496162"/>
              <a:gd name="csY3" fmla="*/ 3721395 h 3742994"/>
              <a:gd name="csX4" fmla="*/ 0 w 1496162"/>
              <a:gd name="csY4" fmla="*/ 3646967 h 3742994"/>
              <a:gd name="csX0" fmla="*/ 244549 w 1272879"/>
              <a:gd name="csY0" fmla="*/ 0 h 3721395"/>
              <a:gd name="csX1" fmla="*/ 1244010 w 1272879"/>
              <a:gd name="csY1" fmla="*/ 1988288 h 3721395"/>
              <a:gd name="csX2" fmla="*/ 914400 w 1272879"/>
              <a:gd name="csY2" fmla="*/ 3306725 h 3721395"/>
              <a:gd name="csX3" fmla="*/ 0 w 1272879"/>
              <a:gd name="csY3" fmla="*/ 3721395 h 3721395"/>
              <a:gd name="csX0" fmla="*/ 244549 w 1065727"/>
              <a:gd name="csY0" fmla="*/ 0 h 3721395"/>
              <a:gd name="csX1" fmla="*/ 999461 w 1065727"/>
              <a:gd name="csY1" fmla="*/ 1073888 h 3721395"/>
              <a:gd name="csX2" fmla="*/ 914400 w 1065727"/>
              <a:gd name="csY2" fmla="*/ 3306725 h 3721395"/>
              <a:gd name="csX3" fmla="*/ 0 w 1065727"/>
              <a:gd name="csY3" fmla="*/ 3721395 h 3721395"/>
              <a:gd name="csX0" fmla="*/ 244549 w 1051998"/>
              <a:gd name="csY0" fmla="*/ 0 h 3721395"/>
              <a:gd name="csX1" fmla="*/ 999461 w 1051998"/>
              <a:gd name="csY1" fmla="*/ 1073888 h 3721395"/>
              <a:gd name="csX2" fmla="*/ 914400 w 1051998"/>
              <a:gd name="csY2" fmla="*/ 3306725 h 3721395"/>
              <a:gd name="csX3" fmla="*/ 0 w 1051998"/>
              <a:gd name="csY3" fmla="*/ 3721395 h 3721395"/>
              <a:gd name="csX0" fmla="*/ 244549 w 1051998"/>
              <a:gd name="csY0" fmla="*/ 0 h 3721395"/>
              <a:gd name="csX1" fmla="*/ 999461 w 1051998"/>
              <a:gd name="csY1" fmla="*/ 1073888 h 3721395"/>
              <a:gd name="csX2" fmla="*/ 914400 w 1051998"/>
              <a:gd name="csY2" fmla="*/ 3306725 h 3721395"/>
              <a:gd name="csX3" fmla="*/ 0 w 1051998"/>
              <a:gd name="csY3" fmla="*/ 3721395 h 3721395"/>
              <a:gd name="csX0" fmla="*/ 244549 w 1006279"/>
              <a:gd name="csY0" fmla="*/ 0 h 3721395"/>
              <a:gd name="csX1" fmla="*/ 999461 w 1006279"/>
              <a:gd name="csY1" fmla="*/ 1073888 h 3721395"/>
              <a:gd name="csX2" fmla="*/ 0 w 1006279"/>
              <a:gd name="csY2" fmla="*/ 3721395 h 3721395"/>
              <a:gd name="csX0" fmla="*/ 244549 w 1099778"/>
              <a:gd name="csY0" fmla="*/ 0 h 3721395"/>
              <a:gd name="csX1" fmla="*/ 1095154 w 1099778"/>
              <a:gd name="csY1" fmla="*/ 1860697 h 3721395"/>
              <a:gd name="csX2" fmla="*/ 0 w 1099778"/>
              <a:gd name="csY2" fmla="*/ 3721395 h 3721395"/>
              <a:gd name="csX0" fmla="*/ 244549 w 1099778"/>
              <a:gd name="csY0" fmla="*/ 0 h 3721395"/>
              <a:gd name="csX1" fmla="*/ 1095154 w 1099778"/>
              <a:gd name="csY1" fmla="*/ 1860697 h 3721395"/>
              <a:gd name="csX2" fmla="*/ 0 w 1099778"/>
              <a:gd name="csY2" fmla="*/ 3721395 h 3721395"/>
              <a:gd name="csX0" fmla="*/ 244549 w 1101972"/>
              <a:gd name="csY0" fmla="*/ 0 h 3721395"/>
              <a:gd name="csX1" fmla="*/ 1095154 w 1101972"/>
              <a:gd name="csY1" fmla="*/ 1860697 h 3721395"/>
              <a:gd name="csX2" fmla="*/ 0 w 1101972"/>
              <a:gd name="csY2" fmla="*/ 3721395 h 372139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101972" h="3721395">
                <a:moveTo>
                  <a:pt x="244549" y="0"/>
                </a:moveTo>
                <a:cubicBezTo>
                  <a:pt x="911741" y="176322"/>
                  <a:pt x="1146544" y="1187302"/>
                  <a:pt x="1095154" y="1860697"/>
                </a:cubicBezTo>
                <a:cubicBezTo>
                  <a:pt x="1043764" y="2534092"/>
                  <a:pt x="612259" y="3690827"/>
                  <a:pt x="0" y="3721395"/>
                </a:cubicBezTo>
              </a:path>
            </a:pathLst>
          </a:cu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CasellaDiTesto 78">
            <a:extLst>
              <a:ext uri="{FF2B5EF4-FFF2-40B4-BE49-F238E27FC236}">
                <a16:creationId xmlns:a16="http://schemas.microsoft.com/office/drawing/2014/main" id="{FD599A8C-BC09-60D1-28AF-6DC08F574C20}"/>
              </a:ext>
            </a:extLst>
          </p:cNvPr>
          <p:cNvSpPr txBox="1"/>
          <p:nvPr/>
        </p:nvSpPr>
        <p:spPr>
          <a:xfrm>
            <a:off x="7328960" y="6305528"/>
            <a:ext cx="486145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eaLnBrk="1" hangingPunct="1">
              <a:spcBef>
                <a:spcPct val="0"/>
              </a:spcBef>
              <a:buClrTx/>
              <a:buFontTx/>
              <a:buNone/>
            </a:pPr>
            <a:r>
              <a:rPr lang="it-IT" altLang="it-IT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Tosco et al. (2014) Journal of </a:t>
            </a:r>
            <a:r>
              <a:rPr lang="it-IT" altLang="it-IT" sz="12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Contaminant</a:t>
            </a:r>
            <a:r>
              <a:rPr lang="it-IT" altLang="it-IT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altLang="it-IT" sz="12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Hydrology</a:t>
            </a:r>
            <a:r>
              <a:rPr lang="it-IT" altLang="it-IT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166, 34-51</a:t>
            </a:r>
          </a:p>
        </p:txBody>
      </p:sp>
      <p:pic>
        <p:nvPicPr>
          <p:cNvPr id="83" name="Immagine 82">
            <a:extLst>
              <a:ext uri="{FF2B5EF4-FFF2-40B4-BE49-F238E27FC236}">
                <a16:creationId xmlns:a16="http://schemas.microsoft.com/office/drawing/2014/main" id="{8339E88E-E39A-66C9-D50F-D1BBD1A2873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732027" y="5000980"/>
            <a:ext cx="1749704" cy="975445"/>
          </a:xfrm>
          <a:prstGeom prst="rect">
            <a:avLst/>
          </a:prstGeom>
        </p:spPr>
      </p:pic>
      <p:pic>
        <p:nvPicPr>
          <p:cNvPr id="86" name="Immagine 85">
            <a:extLst>
              <a:ext uri="{FF2B5EF4-FFF2-40B4-BE49-F238E27FC236}">
                <a16:creationId xmlns:a16="http://schemas.microsoft.com/office/drawing/2014/main" id="{33E30F6D-5F7D-516A-3444-13382C4712F0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414482" y="3561414"/>
            <a:ext cx="2011854" cy="634039"/>
          </a:xfrm>
          <a:prstGeom prst="rect">
            <a:avLst/>
          </a:prstGeom>
        </p:spPr>
      </p:pic>
      <p:pic>
        <p:nvPicPr>
          <p:cNvPr id="89" name="Immagine 88">
            <a:extLst>
              <a:ext uri="{FF2B5EF4-FFF2-40B4-BE49-F238E27FC236}">
                <a16:creationId xmlns:a16="http://schemas.microsoft.com/office/drawing/2014/main" id="{FC53E457-B377-95EE-FE89-A821E0B53AB5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5894873" y="2880830"/>
            <a:ext cx="5657578" cy="634039"/>
          </a:xfrm>
          <a:prstGeom prst="rect">
            <a:avLst/>
          </a:prstGeom>
        </p:spPr>
      </p:pic>
      <p:pic>
        <p:nvPicPr>
          <p:cNvPr id="96" name="Immagine 95">
            <a:extLst>
              <a:ext uri="{FF2B5EF4-FFF2-40B4-BE49-F238E27FC236}">
                <a16:creationId xmlns:a16="http://schemas.microsoft.com/office/drawing/2014/main" id="{479B5D5B-80BA-E2CC-53DE-6FF229A54381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86840" y="3193399"/>
            <a:ext cx="2450804" cy="506012"/>
          </a:xfrm>
          <a:prstGeom prst="rect">
            <a:avLst/>
          </a:prstGeom>
        </p:spPr>
      </p:pic>
      <p:pic>
        <p:nvPicPr>
          <p:cNvPr id="97" name="Immagine 96">
            <a:extLst>
              <a:ext uri="{FF2B5EF4-FFF2-40B4-BE49-F238E27FC236}">
                <a16:creationId xmlns:a16="http://schemas.microsoft.com/office/drawing/2014/main" id="{399EF875-041C-86F2-DE95-4D98CAADDC3A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96386" y="1672731"/>
            <a:ext cx="3414056" cy="1054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254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3BBFA3-DF9F-2FC7-1A43-A28DB3055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F2C5DF2F-5F9C-0E78-E0E4-EBE9D6AD6A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4" name="Titolo 3">
            <a:extLst>
              <a:ext uri="{FF2B5EF4-FFF2-40B4-BE49-F238E27FC236}">
                <a16:creationId xmlns:a16="http://schemas.microsoft.com/office/drawing/2014/main" id="{8DA7B5DE-85EC-210A-D058-D9831D976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Optimizing delivery </a:t>
            </a:r>
            <a:r>
              <a:rPr lang="it-IT" dirty="0" err="1"/>
              <a:t>using</a:t>
            </a:r>
            <a:r>
              <a:rPr lang="it-IT" dirty="0"/>
              <a:t> </a:t>
            </a:r>
            <a:r>
              <a:rPr lang="it-IT" dirty="0" err="1"/>
              <a:t>permeation</a:t>
            </a:r>
            <a:r>
              <a:rPr lang="it-IT" dirty="0"/>
              <a:t> injection</a:t>
            </a:r>
            <a:endParaRPr lang="en-US" dirty="0"/>
          </a:p>
        </p:txBody>
      </p:sp>
      <p:sp>
        <p:nvSpPr>
          <p:cNvPr id="5" name="Segnaposto contenuto 2">
            <a:extLst>
              <a:ext uri="{FF2B5EF4-FFF2-40B4-BE49-F238E27FC236}">
                <a16:creationId xmlns:a16="http://schemas.microsoft.com/office/drawing/2014/main" id="{C0DC32CA-165D-0DA0-8003-6F472F96D918}"/>
              </a:ext>
            </a:extLst>
          </p:cNvPr>
          <p:cNvSpPr txBox="1">
            <a:spLocks/>
          </p:cNvSpPr>
          <p:nvPr/>
        </p:nvSpPr>
        <p:spPr bwMode="auto">
          <a:xfrm>
            <a:off x="4799061" y="1700808"/>
            <a:ext cx="3456385" cy="2035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defTabSz="78190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b="1" kern="1200" dirty="0" err="1">
                <a:ea typeface="+mn-ea"/>
                <a:cs typeface="+mn-cs"/>
              </a:rPr>
              <a:t>Poorly</a:t>
            </a:r>
            <a:r>
              <a:rPr lang="it-IT" sz="2000" b="1" kern="1200" dirty="0">
                <a:ea typeface="+mn-ea"/>
                <a:cs typeface="+mn-cs"/>
              </a:rPr>
              <a:t> </a:t>
            </a:r>
            <a:r>
              <a:rPr lang="it-IT" sz="2000" b="1" kern="1200" dirty="0" err="1">
                <a:ea typeface="+mn-ea"/>
                <a:cs typeface="+mn-cs"/>
              </a:rPr>
              <a:t>stable</a:t>
            </a:r>
            <a:r>
              <a:rPr lang="it-IT" sz="2000" b="1" kern="1200" dirty="0">
                <a:ea typeface="+mn-ea"/>
                <a:cs typeface="+mn-cs"/>
              </a:rPr>
              <a:t> </a:t>
            </a:r>
            <a:r>
              <a:rPr lang="it-IT" sz="2000" b="1" kern="1200" dirty="0" err="1">
                <a:ea typeface="+mn-ea"/>
                <a:cs typeface="+mn-cs"/>
              </a:rPr>
              <a:t>particles</a:t>
            </a:r>
            <a:endParaRPr lang="it-IT" sz="2000" b="1" kern="1200" dirty="0">
              <a:ea typeface="+mn-ea"/>
              <a:cs typeface="+mn-cs"/>
            </a:endParaRPr>
          </a:p>
          <a:p>
            <a:pPr marL="342900" indent="-342900" defTabSz="781903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it-IT" sz="2000" kern="1200" dirty="0">
                <a:ea typeface="+mn-ea"/>
                <a:cs typeface="+mn-cs"/>
              </a:rPr>
              <a:t>low </a:t>
            </a:r>
            <a:r>
              <a:rPr lang="it-IT" sz="2000" kern="1200" dirty="0" err="1">
                <a:ea typeface="+mn-ea"/>
                <a:cs typeface="+mn-cs"/>
              </a:rPr>
              <a:t>mobility</a:t>
            </a:r>
            <a:endParaRPr lang="it-IT" sz="2000" kern="1200" dirty="0">
              <a:ea typeface="+mn-ea"/>
              <a:cs typeface="+mn-cs"/>
            </a:endParaRPr>
          </a:p>
          <a:p>
            <a:pPr marL="342900" indent="-342900" defTabSz="781903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it-IT" sz="2000" kern="1200" dirty="0">
                <a:ea typeface="+mn-ea"/>
                <a:cs typeface="+mn-cs"/>
              </a:rPr>
              <a:t>minimal ROI</a:t>
            </a:r>
          </a:p>
          <a:p>
            <a:pPr defTabSz="78190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kern="1200" dirty="0">
                <a:ea typeface="+mn-ea"/>
                <a:cs typeface="+mn-cs"/>
                <a:sym typeface="Wingdings" pitchFamily="2" charset="2"/>
              </a:rPr>
              <a:t> Need: </a:t>
            </a:r>
            <a:r>
              <a:rPr lang="it-IT" sz="2000" kern="1200" dirty="0" err="1">
                <a:ea typeface="+mn-ea"/>
                <a:cs typeface="+mn-cs"/>
                <a:sym typeface="Wingdings" pitchFamily="2" charset="2"/>
              </a:rPr>
              <a:t>improve</a:t>
            </a:r>
            <a:r>
              <a:rPr lang="it-IT" sz="2000" kern="1200" dirty="0">
                <a:ea typeface="+mn-ea"/>
                <a:cs typeface="+mn-cs"/>
                <a:sym typeface="Wingdings" pitchFamily="2" charset="2"/>
              </a:rPr>
              <a:t> </a:t>
            </a:r>
            <a:r>
              <a:rPr lang="it-IT" sz="2000" kern="1200" dirty="0" err="1">
                <a:ea typeface="+mn-ea"/>
                <a:cs typeface="+mn-cs"/>
                <a:sym typeface="Wingdings" pitchFamily="2" charset="2"/>
              </a:rPr>
              <a:t>stability</a:t>
            </a:r>
            <a:endParaRPr lang="it-IT" sz="2000" kern="1200" dirty="0">
              <a:ea typeface="+mn-ea"/>
              <a:cs typeface="+mn-cs"/>
            </a:endParaRPr>
          </a:p>
        </p:txBody>
      </p:sp>
      <p:sp>
        <p:nvSpPr>
          <p:cNvPr id="6" name="Segnaposto contenuto 2">
            <a:extLst>
              <a:ext uri="{FF2B5EF4-FFF2-40B4-BE49-F238E27FC236}">
                <a16:creationId xmlns:a16="http://schemas.microsoft.com/office/drawing/2014/main" id="{BC4F6E0F-6A47-E32F-4397-D5C53A30A1D5}"/>
              </a:ext>
            </a:extLst>
          </p:cNvPr>
          <p:cNvSpPr txBox="1">
            <a:spLocks/>
          </p:cNvSpPr>
          <p:nvPr/>
        </p:nvSpPr>
        <p:spPr>
          <a:xfrm>
            <a:off x="4799061" y="4160064"/>
            <a:ext cx="3456385" cy="1940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95476" indent="-195476" defTabSz="781903" eaLnBrk="1" fontAlgn="auto" hangingPunct="1">
              <a:lnSpc>
                <a:spcPct val="90000"/>
              </a:lnSpc>
              <a:spcBef>
                <a:spcPts val="855"/>
              </a:spcBef>
              <a:spcAft>
                <a:spcPts val="0"/>
              </a:spcAft>
              <a:buClr>
                <a:srgbClr val="003399"/>
              </a:buClr>
              <a:buSzPct val="60000"/>
              <a:buFont typeface="Arial" panose="020B0604020202020204" pitchFamily="34" charset="0"/>
              <a:buChar char="•"/>
              <a:defRPr sz="2052">
                <a:latin typeface="+mn-lt"/>
                <a:ea typeface="+mn-ea"/>
              </a:defRPr>
            </a:lvl1pPr>
            <a:lvl2pPr marL="742950" indent="-285750">
              <a:spcBef>
                <a:spcPct val="20000"/>
              </a:spcBef>
              <a:buClr>
                <a:srgbClr val="003399"/>
              </a:buClr>
              <a:buFont typeface="Wingdings" charset="2"/>
              <a:buChar char="§"/>
              <a:defRPr sz="24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003399"/>
              </a:buClr>
              <a:buFont typeface="Book Antiqua" charset="0"/>
              <a:buChar char="□"/>
              <a:defRPr sz="20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003399"/>
              </a:buClr>
              <a:buFont typeface="Book Antiqua" charset="0"/>
              <a:buChar char="–"/>
              <a:defRPr sz="18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003399"/>
              </a:buClr>
              <a:buFont typeface="Book Antiqua" charset="0"/>
              <a:buChar char="–"/>
              <a:defRPr sz="18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b="1" dirty="0">
                <a:latin typeface="Calibri" panose="020F0502020204030204" pitchFamily="34" charset="0"/>
                <a:cs typeface="Calibri" panose="020F0502020204030204" pitchFamily="34" charset="0"/>
              </a:rPr>
              <a:t>Very </a:t>
            </a:r>
            <a:r>
              <a:rPr lang="it-IT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stable</a:t>
            </a:r>
            <a:r>
              <a:rPr lang="it-IT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particles</a:t>
            </a:r>
            <a:endParaRPr lang="it-IT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- high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mobility</a:t>
            </a:r>
            <a:endParaRPr lang="it-IT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poorly</a:t>
            </a: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controlled</a:t>
            </a: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migration</a:t>
            </a:r>
            <a:endParaRPr lang="it-IT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 Need: control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stability</a:t>
            </a:r>
            <a:endParaRPr lang="it-IT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2" name="Gruppo 21">
            <a:extLst>
              <a:ext uri="{FF2B5EF4-FFF2-40B4-BE49-F238E27FC236}">
                <a16:creationId xmlns:a16="http://schemas.microsoft.com/office/drawing/2014/main" id="{C2E96F7D-40A5-0E7B-50B4-28915841CFBB}"/>
              </a:ext>
            </a:extLst>
          </p:cNvPr>
          <p:cNvGrpSpPr/>
          <p:nvPr/>
        </p:nvGrpSpPr>
        <p:grpSpPr>
          <a:xfrm>
            <a:off x="262558" y="1516706"/>
            <a:ext cx="1144587" cy="968376"/>
            <a:chOff x="766614" y="1769107"/>
            <a:chExt cx="1144587" cy="968376"/>
          </a:xfrm>
        </p:grpSpPr>
        <p:pic>
          <p:nvPicPr>
            <p:cNvPr id="8" name="Picture 7" descr="nzvi_zhang">
              <a:extLst>
                <a:ext uri="{FF2B5EF4-FFF2-40B4-BE49-F238E27FC236}">
                  <a16:creationId xmlns:a16="http://schemas.microsoft.com/office/drawing/2014/main" id="{9D8594E5-82F1-ED64-167D-1F5C864BAD0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614" y="1769107"/>
              <a:ext cx="944748" cy="9011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3">
              <a:extLst>
                <a:ext uri="{FF2B5EF4-FFF2-40B4-BE49-F238E27FC236}">
                  <a16:creationId xmlns:a16="http://schemas.microsoft.com/office/drawing/2014/main" id="{A991EB53-3191-19E0-37DF-9335FFFBA66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93639" y="2645408"/>
              <a:ext cx="817562" cy="92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lIns="89193" tIns="44596" rIns="89193" bIns="4459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  <a:defRPr/>
              </a:pPr>
              <a:r>
                <a:rPr lang="it-IT" sz="1197" dirty="0"/>
                <a:t>nZVI</a:t>
              </a:r>
            </a:p>
          </p:txBody>
        </p:sp>
      </p:grpSp>
      <p:grpSp>
        <p:nvGrpSpPr>
          <p:cNvPr id="24" name="Gruppo 23">
            <a:extLst>
              <a:ext uri="{FF2B5EF4-FFF2-40B4-BE49-F238E27FC236}">
                <a16:creationId xmlns:a16="http://schemas.microsoft.com/office/drawing/2014/main" id="{694276B8-5651-BD24-0C70-DF8A92E48E5F}"/>
              </a:ext>
            </a:extLst>
          </p:cNvPr>
          <p:cNvGrpSpPr/>
          <p:nvPr/>
        </p:nvGrpSpPr>
        <p:grpSpPr>
          <a:xfrm>
            <a:off x="449422" y="5046611"/>
            <a:ext cx="1009466" cy="902669"/>
            <a:chOff x="475579" y="4835128"/>
            <a:chExt cx="1009466" cy="902669"/>
          </a:xfrm>
        </p:grpSpPr>
        <p:pic>
          <p:nvPicPr>
            <p:cNvPr id="10" name="Picture 3">
              <a:extLst>
                <a:ext uri="{FF2B5EF4-FFF2-40B4-BE49-F238E27FC236}">
                  <a16:creationId xmlns:a16="http://schemas.microsoft.com/office/drawing/2014/main" id="{B61AE019-19CF-5FF6-DC24-F015EBBFEB7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579" y="4835128"/>
              <a:ext cx="957262" cy="7161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3">
              <a:extLst>
                <a:ext uri="{FF2B5EF4-FFF2-40B4-BE49-F238E27FC236}">
                  <a16:creationId xmlns:a16="http://schemas.microsoft.com/office/drawing/2014/main" id="{1A9965BA-9B99-4F02-DA8E-0CBB76AC95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7783" y="5550472"/>
              <a:ext cx="957262" cy="187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lIns="89193" tIns="44596" rIns="89193" bIns="4459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  <a:defRPr/>
              </a:pPr>
              <a:r>
                <a:rPr lang="it-IT" sz="1197" dirty="0"/>
                <a:t>FeOx</a:t>
              </a:r>
            </a:p>
          </p:txBody>
        </p:sp>
      </p:grpSp>
      <p:grpSp>
        <p:nvGrpSpPr>
          <p:cNvPr id="23" name="Gruppo 22">
            <a:extLst>
              <a:ext uri="{FF2B5EF4-FFF2-40B4-BE49-F238E27FC236}">
                <a16:creationId xmlns:a16="http://schemas.microsoft.com/office/drawing/2014/main" id="{8C0CD8FD-5ED8-A3BB-9B94-22E8D59FB7A9}"/>
              </a:ext>
            </a:extLst>
          </p:cNvPr>
          <p:cNvGrpSpPr/>
          <p:nvPr/>
        </p:nvGrpSpPr>
        <p:grpSpPr>
          <a:xfrm>
            <a:off x="318120" y="2810802"/>
            <a:ext cx="1089025" cy="885725"/>
            <a:chOff x="766614" y="3097945"/>
            <a:chExt cx="1089025" cy="885725"/>
          </a:xfrm>
        </p:grpSpPr>
        <p:pic>
          <p:nvPicPr>
            <p:cNvPr id="12" name="Picture 8">
              <a:extLst>
                <a:ext uri="{FF2B5EF4-FFF2-40B4-BE49-F238E27FC236}">
                  <a16:creationId xmlns:a16="http://schemas.microsoft.com/office/drawing/2014/main" id="{83EA595C-328D-DE6B-FC30-D7C61D4493D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057" t="22975"/>
            <a:stretch>
              <a:fillRect/>
            </a:stretch>
          </p:blipFill>
          <p:spPr bwMode="auto">
            <a:xfrm>
              <a:off x="766614" y="3097945"/>
              <a:ext cx="924447" cy="8118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3">
              <a:extLst>
                <a:ext uri="{FF2B5EF4-FFF2-40B4-BE49-F238E27FC236}">
                  <a16:creationId xmlns:a16="http://schemas.microsoft.com/office/drawing/2014/main" id="{38E2478B-F47D-F3FB-72C4-87350A63A9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38076" y="3891595"/>
              <a:ext cx="817563" cy="92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lIns="89193" tIns="44596" rIns="89193" bIns="4459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  <a:defRPr/>
              </a:pPr>
              <a:r>
                <a:rPr lang="it-IT" sz="1197" dirty="0" err="1"/>
                <a:t>mZVI</a:t>
              </a:r>
              <a:endParaRPr lang="it-IT" sz="1197" dirty="0"/>
            </a:p>
          </p:txBody>
        </p:sp>
      </p:grpSp>
      <p:pic>
        <p:nvPicPr>
          <p:cNvPr id="17" name="Immagine 16">
            <a:extLst>
              <a:ext uri="{FF2B5EF4-FFF2-40B4-BE49-F238E27FC236}">
                <a16:creationId xmlns:a16="http://schemas.microsoft.com/office/drawing/2014/main" id="{5BBA03C7-A08D-28B1-4A69-BE6D9A377FEE}"/>
              </a:ext>
            </a:extLst>
          </p:cNvPr>
          <p:cNvPicPr>
            <a:picLocks noChangeAspect="1"/>
          </p:cNvPicPr>
          <p:nvPr/>
        </p:nvPicPr>
        <p:blipFill>
          <a:blip r:embed="rId5" cstate="screen"/>
          <a:srcRect l="50042"/>
          <a:stretch>
            <a:fillRect/>
          </a:stretch>
        </p:blipFill>
        <p:spPr>
          <a:xfrm>
            <a:off x="1225801" y="4088056"/>
            <a:ext cx="3367905" cy="2391041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F716D002-AFDD-D377-7659-0AA2C644492A}"/>
              </a:ext>
            </a:extLst>
          </p:cNvPr>
          <p:cNvPicPr>
            <a:picLocks noChangeAspect="1"/>
          </p:cNvPicPr>
          <p:nvPr/>
        </p:nvPicPr>
        <p:blipFill>
          <a:blip r:embed="rId5" cstate="screen"/>
          <a:srcRect r="52148"/>
          <a:stretch>
            <a:fillRect/>
          </a:stretch>
        </p:blipFill>
        <p:spPr>
          <a:xfrm>
            <a:off x="1429111" y="1484784"/>
            <a:ext cx="3225935" cy="2391041"/>
          </a:xfrm>
          <a:prstGeom prst="rect">
            <a:avLst/>
          </a:prstGeom>
        </p:spPr>
      </p:pic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DFF8C536-394A-8DF4-A377-53FED7A421C1}"/>
              </a:ext>
            </a:extLst>
          </p:cNvPr>
          <p:cNvSpPr/>
          <p:nvPr/>
        </p:nvSpPr>
        <p:spPr bwMode="auto">
          <a:xfrm>
            <a:off x="113635" y="4032156"/>
            <a:ext cx="7997796" cy="2504476"/>
          </a:xfrm>
          <a:prstGeom prst="roundRect">
            <a:avLst>
              <a:gd name="adj" fmla="val 0"/>
            </a:avLst>
          </a:prstGeom>
          <a:solidFill>
            <a:srgbClr val="FFFFFF">
              <a:alpha val="87000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80546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B84DB9-7EC6-9305-6D9F-823B107AB5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4844D707-E671-A853-C7C4-85C4D4B24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1" y="1714133"/>
            <a:ext cx="10817305" cy="454557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it-IT" b="1" dirty="0"/>
              <a:t>Target: </a:t>
            </a:r>
            <a:r>
              <a:rPr lang="it-IT" dirty="0"/>
              <a:t>validate the up-scaling </a:t>
            </a:r>
            <a:r>
              <a:rPr lang="it-IT" dirty="0" err="1"/>
              <a:t>approach</a:t>
            </a:r>
            <a:r>
              <a:rPr lang="it-IT" dirty="0"/>
              <a:t> from </a:t>
            </a:r>
            <a:r>
              <a:rPr lang="it-IT" dirty="0" err="1"/>
              <a:t>column</a:t>
            </a:r>
            <a:r>
              <a:rPr lang="it-IT" dirty="0"/>
              <a:t> </a:t>
            </a:r>
            <a:r>
              <a:rPr lang="it-IT" dirty="0" err="1"/>
              <a:t>tests</a:t>
            </a:r>
            <a:r>
              <a:rPr lang="it-IT" dirty="0"/>
              <a:t> to </a:t>
            </a:r>
            <a:r>
              <a:rPr lang="it-IT" dirty="0" err="1"/>
              <a:t>radial</a:t>
            </a:r>
            <a:r>
              <a:rPr lang="it-IT" dirty="0"/>
              <a:t> injection </a:t>
            </a:r>
            <a:r>
              <a:rPr lang="it-IT" dirty="0" err="1"/>
              <a:t>modeling</a:t>
            </a:r>
            <a:endParaRPr lang="it-IT" dirty="0"/>
          </a:p>
          <a:p>
            <a:pPr>
              <a:spcBef>
                <a:spcPts val="0"/>
              </a:spcBef>
            </a:pPr>
            <a:r>
              <a:rPr lang="it-IT" dirty="0"/>
              <a:t>Reference </a:t>
            </a:r>
            <a:r>
              <a:rPr lang="it-IT" dirty="0" err="1"/>
              <a:t>problem</a:t>
            </a:r>
            <a:r>
              <a:rPr lang="it-IT" dirty="0"/>
              <a:t>: </a:t>
            </a:r>
            <a:r>
              <a:rPr lang="it-IT" dirty="0" err="1"/>
              <a:t>permeation</a:t>
            </a:r>
            <a:r>
              <a:rPr lang="it-IT" dirty="0"/>
              <a:t> injection of </a:t>
            </a:r>
            <a:r>
              <a:rPr lang="it-IT" dirty="0" err="1"/>
              <a:t>mZVI</a:t>
            </a:r>
            <a:r>
              <a:rPr lang="it-IT" dirty="0"/>
              <a:t> in </a:t>
            </a:r>
            <a:r>
              <a:rPr lang="it-IT" dirty="0" err="1"/>
              <a:t>wells</a:t>
            </a:r>
            <a:endParaRPr lang="it-IT" dirty="0"/>
          </a:p>
          <a:p>
            <a:pPr>
              <a:spcBef>
                <a:spcPts val="0"/>
              </a:spcBef>
            </a:pPr>
            <a:endParaRPr lang="it-IT" sz="2000" b="1" dirty="0"/>
          </a:p>
          <a:p>
            <a:pPr>
              <a:spcBef>
                <a:spcPts val="0"/>
              </a:spcBef>
            </a:pPr>
            <a:endParaRPr lang="en-US" sz="1800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9E3ED18-BEF4-B262-ED93-08156E7783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B978CEFF-F40F-D8A1-FFC2-544AAB0F9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686" y="836712"/>
            <a:ext cx="9312374" cy="482593"/>
          </a:xfrm>
        </p:spPr>
        <p:txBody>
          <a:bodyPr/>
          <a:lstStyle/>
          <a:p>
            <a:r>
              <a:rPr lang="it-IT" dirty="0"/>
              <a:t>Case study 1 - </a:t>
            </a:r>
            <a:r>
              <a:rPr lang="it-IT" dirty="0" err="1"/>
              <a:t>validation</a:t>
            </a:r>
            <a:r>
              <a:rPr lang="it-IT" dirty="0"/>
              <a:t> of the </a:t>
            </a:r>
            <a:r>
              <a:rPr lang="it-IT" dirty="0" err="1"/>
              <a:t>integrated</a:t>
            </a:r>
            <a:r>
              <a:rPr lang="it-IT" dirty="0"/>
              <a:t> </a:t>
            </a:r>
            <a:r>
              <a:rPr lang="it-IT" dirty="0" err="1"/>
              <a:t>experimental-modeling</a:t>
            </a:r>
            <a:r>
              <a:rPr lang="it-IT" dirty="0"/>
              <a:t> </a:t>
            </a:r>
            <a:r>
              <a:rPr lang="it-IT" dirty="0" err="1"/>
              <a:t>approach</a:t>
            </a:r>
            <a:endParaRPr lang="en-US" dirty="0"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92E2A7CD-B8B9-3026-D0D3-D83EFA85F27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3357" y="2709496"/>
            <a:ext cx="2862484" cy="3527816"/>
          </a:xfrm>
          <a:prstGeom prst="rect">
            <a:avLst/>
          </a:prstGeom>
        </p:spPr>
      </p:pic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44EBD20C-8B0E-6FB7-513E-69EEBAF52730}"/>
              </a:ext>
            </a:extLst>
          </p:cNvPr>
          <p:cNvSpPr txBox="1"/>
          <p:nvPr/>
        </p:nvSpPr>
        <p:spPr>
          <a:xfrm>
            <a:off x="4365888" y="5552315"/>
            <a:ext cx="3601526" cy="71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eaLnBrk="1" hangingPunct="1">
              <a:spcBef>
                <a:spcPts val="0"/>
              </a:spcBef>
              <a:buFont typeface="Arial" panose="020B0604020202020204" pitchFamily="34" charset="0"/>
              <a:buNone/>
              <a:defRPr sz="2400" b="1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eaLnBrk="1" hangingPunct="1">
              <a:spcBef>
                <a:spcPct val="20000"/>
              </a:spcBef>
              <a:buChar char="•"/>
              <a:defRPr sz="18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7pPr>
            <a:lvl8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8pPr>
            <a:lvl9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9pPr>
          </a:lstStyle>
          <a:p>
            <a:r>
              <a:rPr lang="it-IT" sz="1800" b="0" dirty="0"/>
              <a:t>Column </a:t>
            </a:r>
            <a:r>
              <a:rPr lang="it-IT" sz="1800" b="0" dirty="0" err="1"/>
              <a:t>tests</a:t>
            </a:r>
            <a:r>
              <a:rPr lang="it-IT" sz="1800" b="0" dirty="0"/>
              <a:t> </a:t>
            </a:r>
            <a:r>
              <a:rPr lang="it-IT" sz="1800" b="0" dirty="0" err="1"/>
              <a:t>run</a:t>
            </a:r>
            <a:r>
              <a:rPr lang="it-IT" sz="1800" b="0" dirty="0"/>
              <a:t> </a:t>
            </a:r>
            <a:r>
              <a:rPr lang="it-IT" sz="1800" b="0" dirty="0" err="1"/>
              <a:t>at</a:t>
            </a:r>
            <a:r>
              <a:rPr lang="it-IT" sz="1800" b="0" dirty="0"/>
              <a:t> </a:t>
            </a:r>
            <a:r>
              <a:rPr lang="it-IT" sz="1800" b="0" dirty="0" err="1"/>
              <a:t>different</a:t>
            </a:r>
            <a:r>
              <a:rPr lang="it-IT" sz="1800" b="0" dirty="0"/>
              <a:t> injection rates to </a:t>
            </a:r>
            <a:r>
              <a:rPr lang="it-IT" sz="1800" b="0" dirty="0" err="1"/>
              <a:t>obtain</a:t>
            </a:r>
            <a:r>
              <a:rPr lang="it-IT" sz="1800" b="0" dirty="0"/>
              <a:t> </a:t>
            </a:r>
            <a:r>
              <a:rPr lang="it-IT" sz="1800" b="0" dirty="0" err="1"/>
              <a:t>velocity-dependent</a:t>
            </a:r>
            <a:r>
              <a:rPr lang="it-IT" sz="1800" b="0" dirty="0"/>
              <a:t> </a:t>
            </a:r>
            <a:r>
              <a:rPr lang="it-IT" sz="1800" b="0" dirty="0" err="1"/>
              <a:t>particle</a:t>
            </a:r>
            <a:r>
              <a:rPr lang="it-IT" sz="1800" b="0" dirty="0"/>
              <a:t> </a:t>
            </a:r>
            <a:r>
              <a:rPr lang="it-IT" sz="1800" b="0" dirty="0" err="1"/>
              <a:t>transport</a:t>
            </a:r>
            <a:r>
              <a:rPr lang="it-IT" sz="1800" b="0" dirty="0"/>
              <a:t> </a:t>
            </a:r>
            <a:r>
              <a:rPr lang="it-IT" sz="1800" b="0" dirty="0" err="1"/>
              <a:t>parameters</a:t>
            </a:r>
            <a:endParaRPr lang="it-IT" sz="1800" b="0" dirty="0"/>
          </a:p>
        </p:txBody>
      </p:sp>
      <p:pic>
        <p:nvPicPr>
          <p:cNvPr id="3" name="Immagine 2" descr="../../../../../Downloads/top.">
            <a:extLst>
              <a:ext uri="{FF2B5EF4-FFF2-40B4-BE49-F238E27FC236}">
                <a16:creationId xmlns:a16="http://schemas.microsoft.com/office/drawing/2014/main" id="{C8E8D5F2-3044-BBCE-91DF-2B54C0B5C3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1775" y="3108420"/>
            <a:ext cx="2675835" cy="228324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5" descr="colonna">
            <a:extLst>
              <a:ext uri="{FF2B5EF4-FFF2-40B4-BE49-F238E27FC236}">
                <a16:creationId xmlns:a16="http://schemas.microsoft.com/office/drawing/2014/main" id="{E0E298CE-73D7-BA1D-9546-DBD9276D1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077" y="3415363"/>
            <a:ext cx="2204703" cy="477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3A6C6F85-863E-9F6C-732C-B0EA4751DCF1}"/>
              </a:ext>
            </a:extLst>
          </p:cNvPr>
          <p:cNvSpPr txBox="1"/>
          <p:nvPr/>
        </p:nvSpPr>
        <p:spPr>
          <a:xfrm>
            <a:off x="4610583" y="2740690"/>
            <a:ext cx="2204703" cy="71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eaLnBrk="1" hangingPunct="1">
              <a:spcBef>
                <a:spcPts val="0"/>
              </a:spcBef>
              <a:buFont typeface="Arial" panose="020B0604020202020204" pitchFamily="34" charset="0"/>
              <a:buNone/>
              <a:defRPr sz="2400" b="1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eaLnBrk="1" hangingPunct="1">
              <a:spcBef>
                <a:spcPct val="20000"/>
              </a:spcBef>
              <a:buChar char="•"/>
              <a:defRPr sz="18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7pPr>
            <a:lvl8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8pPr>
            <a:lvl9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9pPr>
          </a:lstStyle>
          <a:p>
            <a:pPr algn="ctr"/>
            <a:r>
              <a:rPr lang="it-IT" sz="2000" dirty="0">
                <a:sym typeface="Wingdings" panose="05000000000000000000" pitchFamily="2" charset="2"/>
              </a:rPr>
              <a:t>Column </a:t>
            </a:r>
            <a:r>
              <a:rPr lang="it-IT" sz="2000" dirty="0" err="1">
                <a:sym typeface="Wingdings" panose="05000000000000000000" pitchFamily="2" charset="2"/>
              </a:rPr>
              <a:t>tests</a:t>
            </a:r>
            <a:endParaRPr lang="it-IT" sz="2000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9D6CD064-0C18-94BD-C937-1497E462E28E}"/>
              </a:ext>
            </a:extLst>
          </p:cNvPr>
          <p:cNvSpPr txBox="1"/>
          <p:nvPr/>
        </p:nvSpPr>
        <p:spPr>
          <a:xfrm>
            <a:off x="9005701" y="2740946"/>
            <a:ext cx="2437629" cy="71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eaLnBrk="1" hangingPunct="1">
              <a:spcBef>
                <a:spcPts val="0"/>
              </a:spcBef>
              <a:buFont typeface="Arial" panose="020B0604020202020204" pitchFamily="34" charset="0"/>
              <a:buNone/>
              <a:defRPr sz="2400" b="1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eaLnBrk="1" hangingPunct="1">
              <a:spcBef>
                <a:spcPct val="20000"/>
              </a:spcBef>
              <a:buChar char="•"/>
              <a:defRPr sz="18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7pPr>
            <a:lvl8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8pPr>
            <a:lvl9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9pPr>
          </a:lstStyle>
          <a:p>
            <a:pPr algn="ctr"/>
            <a:r>
              <a:rPr lang="it-IT" sz="2000" dirty="0" err="1">
                <a:sym typeface="Wingdings" panose="05000000000000000000" pitchFamily="2" charset="2"/>
              </a:rPr>
              <a:t>Radial</a:t>
            </a:r>
            <a:r>
              <a:rPr lang="it-IT" sz="2000" dirty="0">
                <a:sym typeface="Wingdings" panose="05000000000000000000" pitchFamily="2" charset="2"/>
              </a:rPr>
              <a:t> lab-scale test</a:t>
            </a:r>
            <a:endParaRPr lang="it-IT" sz="2000" dirty="0"/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203DED97-2BB1-5080-4D78-81853B7D43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6448"/>
          <a:stretch/>
        </p:blipFill>
        <p:spPr>
          <a:xfrm>
            <a:off x="4799062" y="4108842"/>
            <a:ext cx="1752196" cy="1411255"/>
          </a:xfrm>
          <a:prstGeom prst="rect">
            <a:avLst/>
          </a:prstGeom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26329BC1-95B8-A688-08AE-869D30843D32}"/>
              </a:ext>
            </a:extLst>
          </p:cNvPr>
          <p:cNvSpPr txBox="1"/>
          <p:nvPr/>
        </p:nvSpPr>
        <p:spPr>
          <a:xfrm>
            <a:off x="8741665" y="5592553"/>
            <a:ext cx="3186189" cy="71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eaLnBrk="1" hangingPunct="1">
              <a:spcBef>
                <a:spcPts val="0"/>
              </a:spcBef>
              <a:buFont typeface="Arial" panose="020B0604020202020204" pitchFamily="34" charset="0"/>
              <a:buNone/>
              <a:defRPr sz="2400" b="1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eaLnBrk="1" hangingPunct="1">
              <a:spcBef>
                <a:spcPct val="20000"/>
              </a:spcBef>
              <a:buChar char="•"/>
              <a:defRPr sz="18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7pPr>
            <a:lvl8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8pPr>
            <a:lvl9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9pPr>
          </a:lstStyle>
          <a:p>
            <a:r>
              <a:rPr lang="it-IT" sz="1800" b="0" dirty="0" err="1"/>
              <a:t>Validation</a:t>
            </a:r>
            <a:r>
              <a:rPr lang="it-IT" sz="1800" b="0" dirty="0"/>
              <a:t> of </a:t>
            </a:r>
            <a:r>
              <a:rPr lang="it-IT" sz="1800" b="0" dirty="0" err="1"/>
              <a:t>radial</a:t>
            </a:r>
            <a:r>
              <a:rPr lang="it-IT" sz="1800" b="0" dirty="0"/>
              <a:t> </a:t>
            </a:r>
            <a:r>
              <a:rPr lang="it-IT" sz="1800" b="0" dirty="0" err="1"/>
              <a:t>simulations</a:t>
            </a:r>
            <a:r>
              <a:rPr lang="it-IT" sz="1800" b="0" dirty="0"/>
              <a:t> </a:t>
            </a:r>
            <a:r>
              <a:rPr lang="it-IT" sz="1800" b="0" dirty="0" err="1"/>
              <a:t>against</a:t>
            </a:r>
            <a:r>
              <a:rPr lang="it-IT" sz="1800" b="0" dirty="0"/>
              <a:t> </a:t>
            </a:r>
            <a:r>
              <a:rPr lang="it-IT" sz="1800" b="0" dirty="0" err="1"/>
              <a:t>experimental</a:t>
            </a:r>
            <a:r>
              <a:rPr lang="it-IT" sz="1800" b="0" dirty="0"/>
              <a:t> data</a:t>
            </a:r>
          </a:p>
        </p:txBody>
      </p:sp>
      <p:sp>
        <p:nvSpPr>
          <p:cNvPr id="16" name="Freccia a destra 15">
            <a:extLst>
              <a:ext uri="{FF2B5EF4-FFF2-40B4-BE49-F238E27FC236}">
                <a16:creationId xmlns:a16="http://schemas.microsoft.com/office/drawing/2014/main" id="{67200B4E-CD1B-394D-8E02-3FBF7C534869}"/>
              </a:ext>
            </a:extLst>
          </p:cNvPr>
          <p:cNvSpPr/>
          <p:nvPr/>
        </p:nvSpPr>
        <p:spPr bwMode="auto">
          <a:xfrm>
            <a:off x="7622521" y="3824123"/>
            <a:ext cx="992965" cy="716767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pic>
        <p:nvPicPr>
          <p:cNvPr id="17" name="Picture 5" descr="Z:\2014\DIDATTICA\vienna MNM1D\slide tizi\FIGURE\MNMs_noswoosh.png">
            <a:extLst>
              <a:ext uri="{FF2B5EF4-FFF2-40B4-BE49-F238E27FC236}">
                <a16:creationId xmlns:a16="http://schemas.microsoft.com/office/drawing/2014/main" id="{D8A0B68B-35A7-8A6A-BC96-71F11FC39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370" y="3243751"/>
            <a:ext cx="863092" cy="580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3920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2AFA2-6800-9022-DCCB-5AFD8A630D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uppo 10">
            <a:extLst>
              <a:ext uri="{FF2B5EF4-FFF2-40B4-BE49-F238E27FC236}">
                <a16:creationId xmlns:a16="http://schemas.microsoft.com/office/drawing/2014/main" id="{E7B433A8-C3EA-5EB6-0E31-91CB660603E0}"/>
              </a:ext>
            </a:extLst>
          </p:cNvPr>
          <p:cNvGrpSpPr>
            <a:grpSpLocks noChangeAspect="1"/>
          </p:cNvGrpSpPr>
          <p:nvPr/>
        </p:nvGrpSpPr>
        <p:grpSpPr>
          <a:xfrm>
            <a:off x="4110652" y="3212976"/>
            <a:ext cx="4203504" cy="3320488"/>
            <a:chOff x="6633420" y="1838372"/>
            <a:chExt cx="4768205" cy="3766564"/>
          </a:xfrm>
        </p:grpSpPr>
        <p:pic>
          <p:nvPicPr>
            <p:cNvPr id="8" name="Immagine 7" descr="Immagine che contiene testo, mappa&#10;&#10;Descrizione generata automaticamente">
              <a:extLst>
                <a:ext uri="{FF2B5EF4-FFF2-40B4-BE49-F238E27FC236}">
                  <a16:creationId xmlns:a16="http://schemas.microsoft.com/office/drawing/2014/main" id="{2B363E53-EFAF-4E4A-748C-A14A1E1AD0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/>
            <a:stretch/>
          </p:blipFill>
          <p:spPr>
            <a:xfrm>
              <a:off x="6633420" y="1838372"/>
              <a:ext cx="4768205" cy="3766564"/>
            </a:xfrm>
            <a:prstGeom prst="rect">
              <a:avLst/>
            </a:prstGeom>
          </p:spPr>
        </p:pic>
        <p:cxnSp>
          <p:nvCxnSpPr>
            <p:cNvPr id="9" name="Connettore 2 8">
              <a:extLst>
                <a:ext uri="{FF2B5EF4-FFF2-40B4-BE49-F238E27FC236}">
                  <a16:creationId xmlns:a16="http://schemas.microsoft.com/office/drawing/2014/main" id="{E135250C-7C52-8BAA-32A6-7B6D6C4849A4}"/>
                </a:ext>
              </a:extLst>
            </p:cNvPr>
            <p:cNvCxnSpPr>
              <a:cxnSpLocks/>
            </p:cNvCxnSpPr>
            <p:nvPr/>
          </p:nvCxnSpPr>
          <p:spPr>
            <a:xfrm>
              <a:off x="9258300" y="3493547"/>
              <a:ext cx="911224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CE4E608A-D666-061F-17FF-ECB6F87EDE98}"/>
                </a:ext>
              </a:extLst>
            </p:cNvPr>
            <p:cNvSpPr/>
            <p:nvPr/>
          </p:nvSpPr>
          <p:spPr>
            <a:xfrm>
              <a:off x="9258300" y="2138364"/>
              <a:ext cx="911224" cy="2790824"/>
            </a:xfrm>
            <a:prstGeom prst="rect">
              <a:avLst/>
            </a:prstGeom>
            <a:solidFill>
              <a:srgbClr val="FFC000">
                <a:alpha val="19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B15CE227-8CCA-DB78-3846-41B383DFD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10585176" cy="454557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it-IT" sz="2000" b="1" dirty="0" err="1"/>
              <a:t>mZVI</a:t>
            </a:r>
            <a:r>
              <a:rPr lang="it-IT" sz="2000" b="1" dirty="0"/>
              <a:t> </a:t>
            </a:r>
            <a:r>
              <a:rPr lang="it-IT" sz="2000" b="1" dirty="0" err="1"/>
              <a:t>slurry</a:t>
            </a:r>
            <a:endParaRPr lang="it-IT" sz="2000" b="1" dirty="0"/>
          </a:p>
          <a:p>
            <a:pPr lvl="1"/>
            <a:r>
              <a:rPr lang="it-IT" dirty="0" err="1"/>
              <a:t>Particles</a:t>
            </a:r>
            <a:r>
              <a:rPr lang="it-IT" dirty="0"/>
              <a:t>: Superfine Iron Powder (</a:t>
            </a:r>
            <a:r>
              <a:rPr lang="it-IT" dirty="0" err="1"/>
              <a:t>Sagwell</a:t>
            </a:r>
            <a:r>
              <a:rPr lang="it-IT" dirty="0"/>
              <a:t>, Cina), d</a:t>
            </a:r>
            <a:r>
              <a:rPr lang="it-IT" baseline="-25000" dirty="0"/>
              <a:t>10</a:t>
            </a:r>
            <a:r>
              <a:rPr lang="it-IT" dirty="0"/>
              <a:t> – d</a:t>
            </a:r>
            <a:r>
              <a:rPr lang="it-IT" baseline="-25000" dirty="0"/>
              <a:t>90</a:t>
            </a:r>
            <a:r>
              <a:rPr lang="it-IT" dirty="0"/>
              <a:t> = 1.13 – 4.2 </a:t>
            </a:r>
            <a:r>
              <a:rPr lang="el-GR" dirty="0"/>
              <a:t>μ</a:t>
            </a:r>
            <a:r>
              <a:rPr lang="it-IT" dirty="0"/>
              <a:t>m</a:t>
            </a:r>
          </a:p>
          <a:p>
            <a:pPr lvl="1"/>
            <a:r>
              <a:rPr lang="it-IT" dirty="0" err="1"/>
              <a:t>Concentration</a:t>
            </a:r>
            <a:r>
              <a:rPr lang="it-IT" dirty="0"/>
              <a:t>: C</a:t>
            </a:r>
            <a:r>
              <a:rPr lang="it-IT" baseline="-25000" dirty="0"/>
              <a:t>0</a:t>
            </a:r>
            <a:r>
              <a:rPr lang="it-IT" dirty="0"/>
              <a:t> = 20 g/L</a:t>
            </a:r>
          </a:p>
          <a:p>
            <a:pPr lvl="1"/>
            <a:r>
              <a:rPr lang="it-IT" dirty="0" err="1"/>
              <a:t>Fluid</a:t>
            </a:r>
            <a:r>
              <a:rPr lang="it-IT" dirty="0"/>
              <a:t>: </a:t>
            </a:r>
            <a:r>
              <a:rPr lang="it-IT" dirty="0" err="1"/>
              <a:t>Polymeric</a:t>
            </a:r>
            <a:r>
              <a:rPr lang="it-IT" dirty="0"/>
              <a:t> </a:t>
            </a:r>
            <a:r>
              <a:rPr lang="it-IT" dirty="0" err="1"/>
              <a:t>biodegradable</a:t>
            </a:r>
            <a:r>
              <a:rPr lang="it-IT" dirty="0"/>
              <a:t> gel </a:t>
            </a:r>
            <a:r>
              <a:rPr lang="it-IT" dirty="0">
                <a:sym typeface="Wingdings" panose="05000000000000000000" pitchFamily="2" charset="2"/>
              </a:rPr>
              <a:t> </a:t>
            </a:r>
            <a:r>
              <a:rPr lang="it-IT" dirty="0"/>
              <a:t>XG+GG 1.75 g/L (shear thinning)</a:t>
            </a:r>
          </a:p>
          <a:p>
            <a:pPr>
              <a:spcBef>
                <a:spcPts val="0"/>
              </a:spcBef>
            </a:pPr>
            <a:endParaRPr lang="it-IT" b="1" dirty="0"/>
          </a:p>
          <a:p>
            <a:pPr>
              <a:spcBef>
                <a:spcPts val="0"/>
              </a:spcBef>
            </a:pPr>
            <a:endParaRPr lang="en-US" sz="1800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B63BBBF-7F66-F9F5-817B-E60EC3D56B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11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9D0B9AFE-BA67-7CCA-28AD-AEE612D59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1 - </a:t>
            </a:r>
            <a:r>
              <a:rPr lang="it-IT" dirty="0" err="1"/>
              <a:t>injected</a:t>
            </a:r>
            <a:r>
              <a:rPr lang="it-IT" dirty="0"/>
              <a:t> </a:t>
            </a:r>
            <a:r>
              <a:rPr lang="it-IT" dirty="0" err="1"/>
              <a:t>mZVI</a:t>
            </a:r>
            <a:r>
              <a:rPr lang="it-IT" dirty="0"/>
              <a:t> </a:t>
            </a:r>
            <a:r>
              <a:rPr lang="it-IT" dirty="0" err="1"/>
              <a:t>suspension</a:t>
            </a:r>
            <a:endParaRPr lang="en-US" dirty="0"/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A782E23D-8523-B602-5138-054786D81A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9087" y="4420149"/>
            <a:ext cx="1669094" cy="13827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rgbClr val="008000"/>
            </a:solidFill>
            <a:miter lim="800000"/>
            <a:headEnd/>
            <a:tailEnd/>
          </a:ln>
        </p:spPr>
        <p:txBody>
          <a:bodyPr wrap="square" lIns="89193" tIns="44596" rIns="89193" bIns="44596" anchor="ctr">
            <a:spAutoFit/>
          </a:bodyPr>
          <a:lstStyle/>
          <a:p>
            <a:pPr algn="ctr">
              <a:spcBef>
                <a:spcPts val="0"/>
              </a:spcBef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High viscosity at low shear rate</a:t>
            </a:r>
          </a:p>
          <a:p>
            <a:pPr algn="ctr">
              <a:spcBef>
                <a:spcPts val="0"/>
              </a:spcBef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↓</a:t>
            </a:r>
          </a:p>
          <a:p>
            <a:pPr algn="ctr">
              <a:spcBef>
                <a:spcPts val="0"/>
              </a:spcBef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Reduced sedimentation</a:t>
            </a:r>
          </a:p>
          <a:p>
            <a:pPr algn="ctr">
              <a:spcBef>
                <a:spcPts val="0"/>
              </a:spcBef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&amp; aggregation</a:t>
            </a:r>
          </a:p>
        </p:txBody>
      </p:sp>
      <p:sp>
        <p:nvSpPr>
          <p:cNvPr id="20" name="Rectangle 9">
            <a:extLst>
              <a:ext uri="{FF2B5EF4-FFF2-40B4-BE49-F238E27FC236}">
                <a16:creationId xmlns:a16="http://schemas.microsoft.com/office/drawing/2014/main" id="{8A8D3F02-AA4A-BC4D-3122-27DAC24473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7992" y="3861048"/>
            <a:ext cx="1330445" cy="95183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rgbClr val="008000"/>
            </a:solidFill>
            <a:miter lim="800000"/>
            <a:headEnd/>
            <a:tailEnd/>
          </a:ln>
        </p:spPr>
        <p:txBody>
          <a:bodyPr wrap="square" lIns="89193" tIns="44596" rIns="89193" bIns="44596" anchor="ctr">
            <a:spAutoFit/>
          </a:bodyPr>
          <a:lstStyle/>
          <a:p>
            <a:pPr algn="ctr">
              <a:spcBef>
                <a:spcPts val="0"/>
              </a:spcBef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Low viscosity at high shear rate</a:t>
            </a:r>
          </a:p>
          <a:p>
            <a:pPr algn="ctr">
              <a:spcBef>
                <a:spcPts val="0"/>
              </a:spcBef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↓</a:t>
            </a:r>
          </a:p>
          <a:p>
            <a:pPr algn="ctr">
              <a:spcBef>
                <a:spcPts val="0"/>
              </a:spcBef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Easily injected</a:t>
            </a:r>
          </a:p>
        </p:txBody>
      </p:sp>
      <p:pic>
        <p:nvPicPr>
          <p:cNvPr id="22" name="Immagine 21">
            <a:extLst>
              <a:ext uri="{FF2B5EF4-FFF2-40B4-BE49-F238E27FC236}">
                <a16:creationId xmlns:a16="http://schemas.microsoft.com/office/drawing/2014/main" id="{9660DC88-9869-AAA2-3EEE-B946F8BE50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564" t="35102" r="12660" b="8764"/>
          <a:stretch/>
        </p:blipFill>
        <p:spPr>
          <a:xfrm>
            <a:off x="406574" y="4056967"/>
            <a:ext cx="1669094" cy="1745907"/>
          </a:xfrm>
          <a:prstGeom prst="rect">
            <a:avLst/>
          </a:prstGeom>
          <a:ln w="28575">
            <a:noFill/>
          </a:ln>
        </p:spPr>
      </p:pic>
      <p:pic>
        <p:nvPicPr>
          <p:cNvPr id="23" name="Picture 4" descr="IMG_5938">
            <a:extLst>
              <a:ext uri="{FF2B5EF4-FFF2-40B4-BE49-F238E27FC236}">
                <a16:creationId xmlns:a16="http://schemas.microsoft.com/office/drawing/2014/main" id="{3989340C-2422-F090-F76C-7331965AC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4040" y="3866356"/>
            <a:ext cx="1999758" cy="1300853"/>
          </a:xfrm>
          <a:prstGeom prst="rect">
            <a:avLst/>
          </a:prstGeom>
          <a:noFill/>
          <a:ln w="9525">
            <a:solidFill>
              <a:srgbClr val="00008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ccia a destra 12">
            <a:extLst>
              <a:ext uri="{FF2B5EF4-FFF2-40B4-BE49-F238E27FC236}">
                <a16:creationId xmlns:a16="http://schemas.microsoft.com/office/drawing/2014/main" id="{0359ED72-C639-F21D-01BE-4020CA63F1DF}"/>
              </a:ext>
            </a:extLst>
          </p:cNvPr>
          <p:cNvSpPr/>
          <p:nvPr/>
        </p:nvSpPr>
        <p:spPr bwMode="auto">
          <a:xfrm rot="-2700000">
            <a:off x="3788925" y="4032079"/>
            <a:ext cx="580278" cy="234166"/>
          </a:xfrm>
          <a:prstGeom prst="rightArrow">
            <a:avLst>
              <a:gd name="adj1" fmla="val 36109"/>
              <a:gd name="adj2" fmla="val 70837"/>
            </a:avLst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15" name="Freccia a destra 14">
            <a:extLst>
              <a:ext uri="{FF2B5EF4-FFF2-40B4-BE49-F238E27FC236}">
                <a16:creationId xmlns:a16="http://schemas.microsoft.com/office/drawing/2014/main" id="{9814F752-7A9F-084F-562C-35B96EE97648}"/>
              </a:ext>
            </a:extLst>
          </p:cNvPr>
          <p:cNvSpPr/>
          <p:nvPr/>
        </p:nvSpPr>
        <p:spPr bwMode="auto">
          <a:xfrm rot="18900000" flipH="1" flipV="1">
            <a:off x="7965389" y="5025889"/>
            <a:ext cx="580278" cy="234166"/>
          </a:xfrm>
          <a:prstGeom prst="rightArrow">
            <a:avLst>
              <a:gd name="adj1" fmla="val 36109"/>
              <a:gd name="adj2" fmla="val 70837"/>
            </a:avLst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81563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0BC38-CF27-76E5-6752-8A598EEB06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E2006972-330D-D0FA-16E5-8B15DF257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10585176" cy="4545578"/>
          </a:xfrm>
        </p:spPr>
        <p:txBody>
          <a:bodyPr/>
          <a:lstStyle/>
          <a:p>
            <a:pPr marL="252413" lvl="1" indent="0">
              <a:buNone/>
            </a:pPr>
            <a:r>
              <a:rPr lang="it-IT" b="1" dirty="0"/>
              <a:t>Column </a:t>
            </a:r>
            <a:r>
              <a:rPr lang="it-IT" b="1" dirty="0" err="1"/>
              <a:t>tests</a:t>
            </a:r>
            <a:r>
              <a:rPr lang="it-IT" b="1" dirty="0"/>
              <a:t> setup</a:t>
            </a:r>
          </a:p>
          <a:p>
            <a:pPr marL="252413" lvl="1" indent="0">
              <a:buNone/>
            </a:pPr>
            <a:r>
              <a:rPr lang="it-IT" sz="1800" dirty="0" err="1"/>
              <a:t>Geometry</a:t>
            </a:r>
            <a:r>
              <a:rPr lang="it-IT" sz="1800" dirty="0"/>
              <a:t>: </a:t>
            </a:r>
            <a:r>
              <a:rPr lang="it-IT" sz="1800" dirty="0" err="1"/>
              <a:t>column</a:t>
            </a:r>
            <a:r>
              <a:rPr lang="it-IT" sz="1800" dirty="0"/>
              <a:t> </a:t>
            </a:r>
            <a:r>
              <a:rPr lang="it-IT" sz="1800" dirty="0" err="1"/>
              <a:t>length</a:t>
            </a:r>
            <a:r>
              <a:rPr lang="it-IT" sz="1800" dirty="0"/>
              <a:t>: 40 cm, </a:t>
            </a:r>
            <a:r>
              <a:rPr lang="it-IT" sz="1800" dirty="0" err="1"/>
              <a:t>column</a:t>
            </a:r>
            <a:r>
              <a:rPr lang="it-IT" sz="1800" dirty="0"/>
              <a:t> </a:t>
            </a:r>
            <a:r>
              <a:rPr lang="it-IT" sz="1800" dirty="0" err="1"/>
              <a:t>diameter</a:t>
            </a:r>
            <a:r>
              <a:rPr lang="it-IT" sz="1800" dirty="0"/>
              <a:t>: 2.4 cm</a:t>
            </a:r>
          </a:p>
          <a:p>
            <a:pPr marL="252413" lvl="1" indent="0">
              <a:buNone/>
            </a:pPr>
            <a:r>
              <a:rPr lang="it-IT" sz="1800" dirty="0" err="1"/>
              <a:t>Porous</a:t>
            </a:r>
            <a:r>
              <a:rPr lang="it-IT" sz="1800" dirty="0"/>
              <a:t> medium: </a:t>
            </a:r>
            <a:r>
              <a:rPr lang="it-IT" sz="1800" dirty="0" err="1"/>
              <a:t>silica</a:t>
            </a:r>
            <a:r>
              <a:rPr lang="it-IT" sz="1800" dirty="0"/>
              <a:t> </a:t>
            </a:r>
            <a:r>
              <a:rPr lang="it-IT" sz="1800" dirty="0" err="1"/>
              <a:t>sand</a:t>
            </a:r>
            <a:r>
              <a:rPr lang="it-IT" sz="1800" dirty="0"/>
              <a:t>, d</a:t>
            </a:r>
            <a:r>
              <a:rPr lang="it-IT" sz="1800" baseline="-25000" dirty="0"/>
              <a:t>50</a:t>
            </a:r>
            <a:r>
              <a:rPr lang="it-IT" sz="1800" dirty="0"/>
              <a:t> = 0.28 mm </a:t>
            </a:r>
          </a:p>
          <a:p>
            <a:pPr marL="252413" lvl="1" indent="0">
              <a:buNone/>
            </a:pPr>
            <a:r>
              <a:rPr lang="it-IT" sz="1800" dirty="0" err="1"/>
              <a:t>Monitored</a:t>
            </a:r>
            <a:r>
              <a:rPr lang="it-IT" sz="1800" dirty="0"/>
              <a:t> </a:t>
            </a:r>
            <a:r>
              <a:rPr lang="it-IT" sz="1800" dirty="0" err="1"/>
              <a:t>parameters</a:t>
            </a:r>
            <a:r>
              <a:rPr lang="it-IT" sz="1800" dirty="0"/>
              <a:t>:</a:t>
            </a:r>
          </a:p>
          <a:p>
            <a:pPr lvl="1"/>
            <a:r>
              <a:rPr lang="it-IT" sz="1800" dirty="0" err="1"/>
              <a:t>Concentration</a:t>
            </a:r>
            <a:r>
              <a:rPr lang="it-IT" sz="1800" dirty="0"/>
              <a:t> </a:t>
            </a:r>
            <a:r>
              <a:rPr lang="it-IT" sz="1800" dirty="0" err="1"/>
              <a:t>at</a:t>
            </a:r>
            <a:r>
              <a:rPr lang="it-IT" sz="1800" dirty="0"/>
              <a:t> </a:t>
            </a:r>
            <a:r>
              <a:rPr lang="it-IT" sz="1800" dirty="0" err="1"/>
              <a:t>column</a:t>
            </a:r>
            <a:r>
              <a:rPr lang="it-IT" sz="1800" dirty="0"/>
              <a:t> </a:t>
            </a:r>
            <a:r>
              <a:rPr lang="it-IT" sz="1800" dirty="0" err="1"/>
              <a:t>inlet</a:t>
            </a:r>
            <a:r>
              <a:rPr lang="it-IT" sz="1800" dirty="0"/>
              <a:t> and outlet (</a:t>
            </a:r>
            <a:r>
              <a:rPr lang="it-IT" sz="1800" dirty="0" err="1"/>
              <a:t>continuous</a:t>
            </a:r>
            <a:r>
              <a:rPr lang="it-IT" sz="1800" dirty="0"/>
              <a:t>)</a:t>
            </a:r>
          </a:p>
          <a:p>
            <a:pPr lvl="1"/>
            <a:r>
              <a:rPr lang="it-IT" sz="1800" dirty="0" err="1"/>
              <a:t>Concentration</a:t>
            </a:r>
            <a:r>
              <a:rPr lang="it-IT" sz="1800" dirty="0"/>
              <a:t> </a:t>
            </a:r>
            <a:r>
              <a:rPr lang="it-IT" sz="1800" dirty="0" err="1"/>
              <a:t>profile</a:t>
            </a:r>
            <a:r>
              <a:rPr lang="it-IT" sz="1800" dirty="0"/>
              <a:t> </a:t>
            </a:r>
            <a:r>
              <a:rPr lang="it-IT" sz="1800" dirty="0" err="1"/>
              <a:t>at</a:t>
            </a:r>
            <a:r>
              <a:rPr lang="it-IT" sz="1800" dirty="0"/>
              <a:t> </a:t>
            </a:r>
            <a:r>
              <a:rPr lang="it-IT" sz="1800" dirty="0" err="1"/>
              <a:t>different</a:t>
            </a:r>
            <a:r>
              <a:rPr lang="it-IT" sz="1800" dirty="0"/>
              <a:t> times</a:t>
            </a:r>
          </a:p>
          <a:p>
            <a:pPr lvl="1"/>
            <a:r>
              <a:rPr lang="it-IT" sz="1800" dirty="0"/>
              <a:t>Pressure build-up (</a:t>
            </a:r>
            <a:r>
              <a:rPr lang="it-IT" sz="1800" dirty="0" err="1"/>
              <a:t>continuous</a:t>
            </a:r>
            <a:r>
              <a:rPr lang="it-IT" sz="1800" dirty="0"/>
              <a:t>)</a:t>
            </a:r>
          </a:p>
          <a:p>
            <a:pPr lvl="1"/>
            <a:endParaRPr lang="it-IT" sz="700" dirty="0"/>
          </a:p>
          <a:p>
            <a:pPr marL="252413" lvl="1" indent="0">
              <a:buNone/>
            </a:pPr>
            <a:r>
              <a:rPr lang="it-IT" b="1" dirty="0" err="1"/>
              <a:t>Radial</a:t>
            </a:r>
            <a:r>
              <a:rPr lang="it-IT" b="1" dirty="0"/>
              <a:t> injection setup</a:t>
            </a:r>
          </a:p>
          <a:p>
            <a:pPr marL="252413" lvl="1" indent="0">
              <a:buNone/>
            </a:pPr>
            <a:r>
              <a:rPr lang="it-IT" sz="1800" dirty="0" err="1"/>
              <a:t>Geometry</a:t>
            </a:r>
            <a:r>
              <a:rPr lang="it-IT" sz="1800" dirty="0"/>
              <a:t>: R = 90 cm, H = 4 cm, </a:t>
            </a:r>
            <a:r>
              <a:rPr lang="it-IT" sz="1800" dirty="0">
                <a:latin typeface="Symbol" panose="05050102010706020507" pitchFamily="18" charset="2"/>
              </a:rPr>
              <a:t>f</a:t>
            </a:r>
            <a:r>
              <a:rPr lang="it-IT" sz="1800" dirty="0"/>
              <a:t> = 60°</a:t>
            </a:r>
          </a:p>
          <a:p>
            <a:pPr marL="252413" lvl="1" indent="0">
              <a:buNone/>
            </a:pPr>
            <a:r>
              <a:rPr lang="it-IT" sz="1800" dirty="0" err="1"/>
              <a:t>Monitored</a:t>
            </a:r>
            <a:r>
              <a:rPr lang="it-IT" sz="1800" dirty="0"/>
              <a:t> </a:t>
            </a:r>
            <a:r>
              <a:rPr lang="it-IT" sz="1800" dirty="0" err="1"/>
              <a:t>parameters</a:t>
            </a:r>
            <a:r>
              <a:rPr lang="it-IT" sz="1800" dirty="0"/>
              <a:t>:</a:t>
            </a:r>
          </a:p>
          <a:p>
            <a:pPr lvl="1"/>
            <a:r>
              <a:rPr lang="it-IT" sz="1800" dirty="0" err="1"/>
              <a:t>Photographic</a:t>
            </a:r>
            <a:r>
              <a:rPr lang="it-IT" sz="1800" dirty="0"/>
              <a:t> imaging (</a:t>
            </a:r>
            <a:r>
              <a:rPr lang="it-IT" sz="1800" dirty="0" err="1"/>
              <a:t>continuous</a:t>
            </a:r>
            <a:r>
              <a:rPr lang="it-IT" sz="1800" dirty="0"/>
              <a:t>)</a:t>
            </a:r>
          </a:p>
          <a:p>
            <a:pPr lvl="1"/>
            <a:r>
              <a:rPr lang="it-IT" sz="1800" dirty="0"/>
              <a:t>Injection pressure (</a:t>
            </a:r>
            <a:r>
              <a:rPr lang="it-IT" sz="1800" dirty="0" err="1"/>
              <a:t>continuous</a:t>
            </a:r>
            <a:r>
              <a:rPr lang="it-IT" sz="1800" dirty="0"/>
              <a:t>)</a:t>
            </a:r>
          </a:p>
          <a:p>
            <a:pPr lvl="1"/>
            <a:r>
              <a:rPr lang="it-IT" sz="1800" dirty="0" err="1"/>
              <a:t>Final</a:t>
            </a:r>
            <a:r>
              <a:rPr lang="it-IT" sz="1800" dirty="0"/>
              <a:t> </a:t>
            </a:r>
            <a:r>
              <a:rPr lang="it-IT" sz="1800" dirty="0" err="1"/>
              <a:t>particle</a:t>
            </a:r>
            <a:r>
              <a:rPr lang="it-IT" sz="1800" dirty="0"/>
              <a:t> </a:t>
            </a:r>
            <a:r>
              <a:rPr lang="it-IT" sz="1800" dirty="0" err="1"/>
              <a:t>distribution</a:t>
            </a:r>
            <a:endParaRPr lang="en-US" sz="1800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7738A5B-7D16-0906-0B92-3959ED86D0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12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EF4ADB9B-70D4-BD70-7191-50EDDAFFB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1 - </a:t>
            </a:r>
            <a:r>
              <a:rPr lang="it-IT" dirty="0" err="1"/>
              <a:t>experimental</a:t>
            </a:r>
            <a:r>
              <a:rPr lang="it-IT" dirty="0"/>
              <a:t> setup</a:t>
            </a:r>
            <a:endParaRPr lang="en-US" dirty="0"/>
          </a:p>
        </p:txBody>
      </p:sp>
      <p:pic>
        <p:nvPicPr>
          <p:cNvPr id="24" name="Immagine 23">
            <a:extLst>
              <a:ext uri="{FF2B5EF4-FFF2-40B4-BE49-F238E27FC236}">
                <a16:creationId xmlns:a16="http://schemas.microsoft.com/office/drawing/2014/main" id="{CA7333A4-D89F-CEB6-B66F-5583D5C7E22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2729" y="1412776"/>
            <a:ext cx="4575085" cy="2144247"/>
          </a:xfrm>
          <a:prstGeom prst="rect">
            <a:avLst/>
          </a:prstGeom>
        </p:spPr>
      </p:pic>
      <p:graphicFrame>
        <p:nvGraphicFramePr>
          <p:cNvPr id="27" name="Oggetto 26">
            <a:extLst>
              <a:ext uri="{FF2B5EF4-FFF2-40B4-BE49-F238E27FC236}">
                <a16:creationId xmlns:a16="http://schemas.microsoft.com/office/drawing/2014/main" id="{F0FB6F75-B7B2-ECD9-1308-4A0A61A66D1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08598776"/>
              </p:ext>
            </p:extLst>
          </p:nvPr>
        </p:nvGraphicFramePr>
        <p:xfrm>
          <a:off x="6865564" y="4561618"/>
          <a:ext cx="4575086" cy="18197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3" imgW="4502885" imgH="1791346" progId="CorelDraw.Graphic.19">
                  <p:embed/>
                </p:oleObj>
              </mc:Choice>
              <mc:Fallback>
                <p:oleObj name="CorelDRAW" r:id="rId3" imgW="4502885" imgH="1791346" progId="CorelDraw.Graphic.19">
                  <p:embed/>
                  <p:pic>
                    <p:nvPicPr>
                      <p:cNvPr id="7" name="Oggetto 6">
                        <a:extLst>
                          <a:ext uri="{FF2B5EF4-FFF2-40B4-BE49-F238E27FC236}">
                            <a16:creationId xmlns:a16="http://schemas.microsoft.com/office/drawing/2014/main" id="{7B4E5800-B5DF-45FC-A78F-F9D43F9F2EF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865564" y="4561618"/>
                        <a:ext cx="4575086" cy="18197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74145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D8B85904-E076-4D22-EED7-D07D2F75714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4" name="Titolo 3">
            <a:extLst>
              <a:ext uri="{FF2B5EF4-FFF2-40B4-BE49-F238E27FC236}">
                <a16:creationId xmlns:a16="http://schemas.microsoft.com/office/drawing/2014/main" id="{C694318C-AD1F-3F52-2FEF-A81B1026F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1 - </a:t>
            </a:r>
            <a:r>
              <a:rPr lang="it-IT" dirty="0" err="1"/>
              <a:t>column</a:t>
            </a:r>
            <a:r>
              <a:rPr lang="it-IT" dirty="0"/>
              <a:t> test </a:t>
            </a:r>
            <a:r>
              <a:rPr lang="it-IT" dirty="0" err="1"/>
              <a:t>results</a:t>
            </a:r>
            <a:r>
              <a:rPr lang="it-IT" dirty="0"/>
              <a:t> and </a:t>
            </a:r>
            <a:r>
              <a:rPr lang="it-IT" dirty="0" err="1"/>
              <a:t>modeling</a:t>
            </a:r>
            <a:endParaRPr lang="en-US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2466ADBD-2A1A-17E4-597B-D8DDE6952F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0318"/>
          <a:stretch>
            <a:fillRect/>
          </a:stretch>
        </p:blipFill>
        <p:spPr>
          <a:xfrm>
            <a:off x="3402989" y="1340767"/>
            <a:ext cx="3309958" cy="2862263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D5D9016B-6A88-F81D-9038-6759DB5FF900}"/>
              </a:ext>
            </a:extLst>
          </p:cNvPr>
          <p:cNvSpPr txBox="1"/>
          <p:nvPr/>
        </p:nvSpPr>
        <p:spPr>
          <a:xfrm>
            <a:off x="1126654" y="1216035"/>
            <a:ext cx="212553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6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Breakthrough</a:t>
            </a:r>
            <a:r>
              <a:rPr lang="it-IT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16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curves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B0223F26-C105-8B49-AA0A-E80AFDC80C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6776"/>
          <a:stretch>
            <a:fillRect/>
          </a:stretch>
        </p:blipFill>
        <p:spPr>
          <a:xfrm>
            <a:off x="334566" y="1385312"/>
            <a:ext cx="3061636" cy="2331720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A8C6C66D-DD8E-9FF5-B83D-130BB9FCD928}"/>
              </a:ext>
            </a:extLst>
          </p:cNvPr>
          <p:cNvSpPr txBox="1"/>
          <p:nvPr/>
        </p:nvSpPr>
        <p:spPr>
          <a:xfrm>
            <a:off x="4336683" y="1239668"/>
            <a:ext cx="212553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6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Concentration</a:t>
            </a:r>
            <a:r>
              <a:rPr lang="it-IT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16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profiles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5853772A-20BA-C0A7-C128-D6A3F3F522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08" r="29179"/>
          <a:stretch>
            <a:fillRect/>
          </a:stretch>
        </p:blipFill>
        <p:spPr>
          <a:xfrm>
            <a:off x="334566" y="3928302"/>
            <a:ext cx="3323503" cy="2612898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942D36C3-D439-618E-69AC-849174EC03E7}"/>
              </a:ext>
            </a:extLst>
          </p:cNvPr>
          <p:cNvSpPr txBox="1"/>
          <p:nvPr/>
        </p:nvSpPr>
        <p:spPr>
          <a:xfrm>
            <a:off x="1342677" y="3759025"/>
            <a:ext cx="212553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Pressure </a:t>
            </a:r>
            <a:r>
              <a:rPr lang="it-IT" sz="16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buildup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8" name="Immagine 17">
            <a:extLst>
              <a:ext uri="{FF2B5EF4-FFF2-40B4-BE49-F238E27FC236}">
                <a16:creationId xmlns:a16="http://schemas.microsoft.com/office/drawing/2014/main" id="{8A2BEBAC-2292-13E6-0B98-F387C7804EA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4191" t="11035" b="30371"/>
          <a:stretch>
            <a:fillRect/>
          </a:stretch>
        </p:blipFill>
        <p:spPr>
          <a:xfrm>
            <a:off x="4089776" y="4158227"/>
            <a:ext cx="1018804" cy="111569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9" name="Freccia a destra 18">
            <a:extLst>
              <a:ext uri="{FF2B5EF4-FFF2-40B4-BE49-F238E27FC236}">
                <a16:creationId xmlns:a16="http://schemas.microsoft.com/office/drawing/2014/main" id="{0E959001-7E25-3598-ACA4-95244D447C4E}"/>
              </a:ext>
            </a:extLst>
          </p:cNvPr>
          <p:cNvSpPr/>
          <p:nvPr/>
        </p:nvSpPr>
        <p:spPr bwMode="auto">
          <a:xfrm>
            <a:off x="6988669" y="2016967"/>
            <a:ext cx="754434" cy="306174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1F80BA8D-15DE-F0F5-F301-41FCCFD3A4A7}"/>
              </a:ext>
            </a:extLst>
          </p:cNvPr>
          <p:cNvSpPr txBox="1"/>
          <p:nvPr/>
        </p:nvSpPr>
        <p:spPr>
          <a:xfrm>
            <a:off x="8111430" y="1550150"/>
            <a:ext cx="3804798" cy="71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eaLnBrk="1" hangingPunct="1">
              <a:spcBef>
                <a:spcPts val="0"/>
              </a:spcBef>
              <a:buFont typeface="Arial" panose="020B0604020202020204" pitchFamily="34" charset="0"/>
              <a:buNone/>
              <a:defRPr sz="2400" b="1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eaLnBrk="1" hangingPunct="1">
              <a:spcBef>
                <a:spcPct val="20000"/>
              </a:spcBef>
              <a:buChar char="•"/>
              <a:defRPr sz="18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7pPr>
            <a:lvl8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8pPr>
            <a:lvl9pPr marL="1026000" indent="-19800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latin typeface="+mn-lt"/>
                <a:ea typeface="+mn-ea"/>
              </a:defRPr>
            </a:lvl9pPr>
          </a:lstStyle>
          <a:p>
            <a:r>
              <a:rPr lang="it-IT" sz="1800" b="0" dirty="0" err="1"/>
              <a:t>Modeled</a:t>
            </a:r>
            <a:r>
              <a:rPr lang="it-IT" sz="1800" b="0" dirty="0"/>
              <a:t> </a:t>
            </a:r>
            <a:r>
              <a:rPr lang="it-IT" sz="1800" b="0" dirty="0" err="1"/>
              <a:t>particle</a:t>
            </a:r>
            <a:r>
              <a:rPr lang="it-IT" sz="1800" b="0" dirty="0"/>
              <a:t> </a:t>
            </a:r>
            <a:r>
              <a:rPr lang="it-IT" sz="1800" b="0" dirty="0" err="1"/>
              <a:t>transport</a:t>
            </a:r>
            <a:r>
              <a:rPr lang="it-IT" sz="1800" b="0" dirty="0"/>
              <a:t> </a:t>
            </a:r>
            <a:r>
              <a:rPr lang="it-IT" sz="1800" b="0" dirty="0" err="1"/>
              <a:t>mechanisms</a:t>
            </a:r>
            <a:r>
              <a:rPr lang="it-IT" sz="1800" b="0" dirty="0"/>
              <a:t>: 2 interaction </a:t>
            </a:r>
            <a:r>
              <a:rPr lang="it-IT" sz="1800" b="0" dirty="0" err="1"/>
              <a:t>sites</a:t>
            </a:r>
            <a:r>
              <a:rPr lang="it-IT" sz="1800" b="0" dirty="0"/>
              <a:t>, </a:t>
            </a:r>
            <a:r>
              <a:rPr lang="it-IT" sz="1800" b="0" dirty="0" err="1"/>
              <a:t>blocking</a:t>
            </a:r>
            <a:r>
              <a:rPr lang="it-IT" sz="1800" b="0" dirty="0"/>
              <a:t> + straining</a:t>
            </a:r>
          </a:p>
          <a:p>
            <a:endParaRPr lang="it-IT" sz="1800" b="0" dirty="0"/>
          </a:p>
          <a:p>
            <a:r>
              <a:rPr lang="it-IT" sz="1800" b="0" dirty="0"/>
              <a:t>Trasport </a:t>
            </a:r>
            <a:r>
              <a:rPr lang="it-IT" sz="1800" b="0" dirty="0" err="1"/>
              <a:t>parameters</a:t>
            </a:r>
            <a:r>
              <a:rPr lang="it-IT" sz="1800" b="0" dirty="0"/>
              <a:t> </a:t>
            </a:r>
            <a:r>
              <a:rPr lang="it-IT" sz="1800" b="0" dirty="0" err="1"/>
              <a:t>depedent</a:t>
            </a:r>
            <a:r>
              <a:rPr lang="it-IT" sz="1800" b="0" dirty="0"/>
              <a:t> on </a:t>
            </a:r>
            <a:r>
              <a:rPr lang="it-IT" sz="1800" b="0" dirty="0" err="1"/>
              <a:t>fluid</a:t>
            </a:r>
            <a:r>
              <a:rPr lang="it-IT" sz="1800" b="0" dirty="0"/>
              <a:t> </a:t>
            </a:r>
            <a:r>
              <a:rPr lang="it-IT" sz="1800" b="0" dirty="0" err="1"/>
              <a:t>viscosity</a:t>
            </a:r>
            <a:r>
              <a:rPr lang="it-IT" sz="1800" b="0" dirty="0"/>
              <a:t> and flow </a:t>
            </a:r>
            <a:r>
              <a:rPr lang="it-IT" sz="1800" b="0" dirty="0" err="1"/>
              <a:t>velocity</a:t>
            </a:r>
            <a:endParaRPr lang="it-IT" sz="1800" b="0" dirty="0"/>
          </a:p>
        </p:txBody>
      </p:sp>
      <p:grpSp>
        <p:nvGrpSpPr>
          <p:cNvPr id="81" name="Gruppo 80">
            <a:extLst>
              <a:ext uri="{FF2B5EF4-FFF2-40B4-BE49-F238E27FC236}">
                <a16:creationId xmlns:a16="http://schemas.microsoft.com/office/drawing/2014/main" id="{F5F76158-B704-6D9A-8B72-6D8D8D27D4CE}"/>
              </a:ext>
            </a:extLst>
          </p:cNvPr>
          <p:cNvGrpSpPr/>
          <p:nvPr/>
        </p:nvGrpSpPr>
        <p:grpSpPr>
          <a:xfrm>
            <a:off x="9604282" y="4365104"/>
            <a:ext cx="2683612" cy="2128751"/>
            <a:chOff x="9371980" y="4365104"/>
            <a:chExt cx="2683612" cy="212875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0" name="CasellaDiTesto 29">
                  <a:extLst>
                    <a:ext uri="{FF2B5EF4-FFF2-40B4-BE49-F238E27FC236}">
                      <a16:creationId xmlns:a16="http://schemas.microsoft.com/office/drawing/2014/main" id="{A4249D9A-E479-5BCA-8934-B3A29585DDC8}"/>
                    </a:ext>
                  </a:extLst>
                </p:cNvPr>
                <p:cNvSpPr txBox="1"/>
                <p:nvPr/>
              </p:nvSpPr>
              <p:spPr>
                <a:xfrm rot="16200000">
                  <a:off x="9156224" y="5047504"/>
                  <a:ext cx="667853" cy="19735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it-IT" sz="1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it-IT" sz="1200" i="1">
                              <a:latin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it-IT" sz="1200" i="1">
                              <a:latin typeface="Cambria Math" panose="02040503050406030204" pitchFamily="18" charset="0"/>
                            </a:rPr>
                            <m:t>𝑠𝑡𝑟</m:t>
                          </m:r>
                        </m:sub>
                      </m:sSub>
                    </m:oMath>
                  </a14:m>
                  <a:r>
                    <a:rPr lang="en-US" sz="120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 (-)</a:t>
                  </a:r>
                </a:p>
              </p:txBody>
            </p:sp>
          </mc:Choice>
          <mc:Fallback xmlns="">
            <p:sp>
              <p:nvSpPr>
                <p:cNvPr id="30" name="CasellaDiTesto 29">
                  <a:extLst>
                    <a:ext uri="{FF2B5EF4-FFF2-40B4-BE49-F238E27FC236}">
                      <a16:creationId xmlns:a16="http://schemas.microsoft.com/office/drawing/2014/main" id="{A4249D9A-E479-5BCA-8934-B3A29585DDC8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9156224" y="5047504"/>
                  <a:ext cx="667853" cy="197355"/>
                </a:xfrm>
                <a:prstGeom prst="rect">
                  <a:avLst/>
                </a:prstGeom>
                <a:blipFill>
                  <a:blip r:embed="rId6"/>
                  <a:stretch>
                    <a:fillRect l="-3125" r="-6562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1" name="CasellaDiTesto 30">
              <a:extLst>
                <a:ext uri="{FF2B5EF4-FFF2-40B4-BE49-F238E27FC236}">
                  <a16:creationId xmlns:a16="http://schemas.microsoft.com/office/drawing/2014/main" id="{32E590E1-76B2-9C95-C242-BB3A8FCA7DE2}"/>
                </a:ext>
              </a:extLst>
            </p:cNvPr>
            <p:cNvSpPr txBox="1"/>
            <p:nvPr/>
          </p:nvSpPr>
          <p:spPr>
            <a:xfrm>
              <a:off x="9371980" y="4365104"/>
              <a:ext cx="507067" cy="17081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0.6</a:t>
              </a:r>
            </a:p>
            <a:p>
              <a:pPr algn="r"/>
              <a:endParaRPr lang="en-US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  <a:p>
              <a:pPr algn="r"/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0.4</a:t>
              </a:r>
            </a:p>
            <a:p>
              <a:pPr algn="r"/>
              <a:endParaRPr lang="en-US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  <a:p>
              <a:pPr algn="r"/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0.2</a:t>
              </a:r>
            </a:p>
            <a:p>
              <a:pPr algn="r"/>
              <a:endParaRPr lang="en-US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  <a:p>
              <a:pPr algn="r"/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0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2" name="CasellaDiTesto 31">
                  <a:extLst>
                    <a:ext uri="{FF2B5EF4-FFF2-40B4-BE49-F238E27FC236}">
                      <a16:creationId xmlns:a16="http://schemas.microsoft.com/office/drawing/2014/main" id="{2B7EDFDC-245C-689E-4359-4D79BA0E1DC9}"/>
                    </a:ext>
                  </a:extLst>
                </p:cNvPr>
                <p:cNvSpPr txBox="1"/>
                <p:nvPr/>
              </p:nvSpPr>
              <p:spPr>
                <a:xfrm>
                  <a:off x="10487694" y="6165304"/>
                  <a:ext cx="789908" cy="32855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it-IT" sz="105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it-IT" sz="105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it-IT" sz="1050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it-IT" sz="1050" i="1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it-IT" sz="105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it-IT" sz="1050" i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105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b>
                              <m:r>
                                <a:rPr lang="it-IT" sz="1050" i="0">
                                  <a:latin typeface="Cambria Math" panose="02040503050406030204" pitchFamily="18" charset="0"/>
                                </a:rPr>
                                <m:t>50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it-IT" sz="105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it-IT" sz="1050" i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it-IT" sz="1050" i="1">
                              <a:latin typeface="Cambria Math" panose="02040503050406030204" pitchFamily="18" charset="0"/>
                            </a:rPr>
                            <m:t>𝜂</m:t>
                          </m:r>
                        </m:e>
                        <m:sub>
                          <m:r>
                            <a:rPr lang="it-IT" sz="105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a14:m>
                  <a:r>
                    <a:rPr lang="en-US" sz="105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 (s</a:t>
                  </a:r>
                  <a:r>
                    <a:rPr lang="en-US" sz="1050" baseline="3000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-1</a:t>
                  </a:r>
                  <a:r>
                    <a:rPr lang="en-US" sz="105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)</a:t>
                  </a:r>
                </a:p>
              </p:txBody>
            </p:sp>
          </mc:Choice>
          <mc:Fallback xmlns="">
            <p:sp>
              <p:nvSpPr>
                <p:cNvPr id="32" name="CasellaDiTesto 31">
                  <a:extLst>
                    <a:ext uri="{FF2B5EF4-FFF2-40B4-BE49-F238E27FC236}">
                      <a16:creationId xmlns:a16="http://schemas.microsoft.com/office/drawing/2014/main" id="{2B7EDFDC-245C-689E-4359-4D79BA0E1DC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487694" y="6165304"/>
                  <a:ext cx="789908" cy="32855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3" name="CasellaDiTesto 32">
              <a:extLst>
                <a:ext uri="{FF2B5EF4-FFF2-40B4-BE49-F238E27FC236}">
                  <a16:creationId xmlns:a16="http://schemas.microsoft.com/office/drawing/2014/main" id="{ED9C2B20-1E1A-8891-518D-34FB2FBE9E40}"/>
                </a:ext>
              </a:extLst>
            </p:cNvPr>
            <p:cNvSpPr txBox="1"/>
            <p:nvPr/>
          </p:nvSpPr>
          <p:spPr>
            <a:xfrm>
              <a:off x="9695606" y="6001254"/>
              <a:ext cx="2359986" cy="25391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0.00     0.01     0.02      0.03      0.04</a:t>
              </a:r>
            </a:p>
          </p:txBody>
        </p:sp>
        <p:sp>
          <p:nvSpPr>
            <p:cNvPr id="47" name="Figura a mano libera: forma 46">
              <a:extLst>
                <a:ext uri="{FF2B5EF4-FFF2-40B4-BE49-F238E27FC236}">
                  <a16:creationId xmlns:a16="http://schemas.microsoft.com/office/drawing/2014/main" id="{483A7833-E90E-7D3E-B967-855C2CEF8258}"/>
                </a:ext>
              </a:extLst>
            </p:cNvPr>
            <p:cNvSpPr/>
            <p:nvPr/>
          </p:nvSpPr>
          <p:spPr bwMode="auto">
            <a:xfrm>
              <a:off x="10111001" y="4937596"/>
              <a:ext cx="1489839" cy="550122"/>
            </a:xfrm>
            <a:custGeom>
              <a:avLst/>
              <a:gdLst>
                <a:gd name="csX0" fmla="*/ 0 w 2091070"/>
                <a:gd name="csY0" fmla="*/ 673396 h 673396"/>
                <a:gd name="csX1" fmla="*/ 800986 w 2091070"/>
                <a:gd name="csY1" fmla="*/ 432391 h 673396"/>
                <a:gd name="csX2" fmla="*/ 1446028 w 2091070"/>
                <a:gd name="csY2" fmla="*/ 262270 h 673396"/>
                <a:gd name="csX3" fmla="*/ 2091070 w 2091070"/>
                <a:gd name="csY3" fmla="*/ 0 h 673396"/>
                <a:gd name="csX0" fmla="*/ 0 w 2091070"/>
                <a:gd name="csY0" fmla="*/ 673396 h 673396"/>
                <a:gd name="csX1" fmla="*/ 800986 w 2091070"/>
                <a:gd name="csY1" fmla="*/ 482009 h 673396"/>
                <a:gd name="csX2" fmla="*/ 1446028 w 2091070"/>
                <a:gd name="csY2" fmla="*/ 262270 h 673396"/>
                <a:gd name="csX3" fmla="*/ 2091070 w 2091070"/>
                <a:gd name="csY3" fmla="*/ 0 h 67339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091070" h="673396">
                  <a:moveTo>
                    <a:pt x="0" y="673396"/>
                  </a:moveTo>
                  <a:cubicBezTo>
                    <a:pt x="266995" y="593061"/>
                    <a:pt x="533991" y="562344"/>
                    <a:pt x="800986" y="482009"/>
                  </a:cubicBezTo>
                  <a:cubicBezTo>
                    <a:pt x="1041991" y="413488"/>
                    <a:pt x="1231014" y="334335"/>
                    <a:pt x="1446028" y="262270"/>
                  </a:cubicBezTo>
                  <a:cubicBezTo>
                    <a:pt x="1661042" y="190205"/>
                    <a:pt x="1876056" y="95102"/>
                    <a:pt x="2091070" y="0"/>
                  </a:cubicBezTo>
                </a:path>
              </a:pathLst>
            </a:custGeom>
            <a:noFill/>
            <a:ln w="28575" cap="flat" cmpd="sng" algn="ctr">
              <a:solidFill>
                <a:srgbClr val="00B050"/>
              </a:solidFill>
              <a:prstDash val="dash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e 47">
              <a:extLst>
                <a:ext uri="{FF2B5EF4-FFF2-40B4-BE49-F238E27FC236}">
                  <a16:creationId xmlns:a16="http://schemas.microsoft.com/office/drawing/2014/main" id="{BA8489AB-FDD5-6EF9-98C8-47BDB93BF598}"/>
                </a:ext>
              </a:extLst>
            </p:cNvPr>
            <p:cNvSpPr/>
            <p:nvPr/>
          </p:nvSpPr>
          <p:spPr bwMode="auto">
            <a:xfrm>
              <a:off x="11575766" y="4876776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rgbClr val="00B05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49" name="Ovale 48">
              <a:extLst>
                <a:ext uri="{FF2B5EF4-FFF2-40B4-BE49-F238E27FC236}">
                  <a16:creationId xmlns:a16="http://schemas.microsoft.com/office/drawing/2014/main" id="{A3B69F0E-6002-47AD-EAEC-986A01113EF1}"/>
                </a:ext>
              </a:extLst>
            </p:cNvPr>
            <p:cNvSpPr/>
            <p:nvPr/>
          </p:nvSpPr>
          <p:spPr bwMode="auto">
            <a:xfrm>
              <a:off x="10908802" y="5170893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rgbClr val="00B05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50" name="Ovale 49">
              <a:extLst>
                <a:ext uri="{FF2B5EF4-FFF2-40B4-BE49-F238E27FC236}">
                  <a16:creationId xmlns:a16="http://schemas.microsoft.com/office/drawing/2014/main" id="{C469743A-A61F-47E8-696D-A54C44C66D56}"/>
                </a:ext>
              </a:extLst>
            </p:cNvPr>
            <p:cNvSpPr/>
            <p:nvPr/>
          </p:nvSpPr>
          <p:spPr bwMode="auto">
            <a:xfrm>
              <a:off x="10241861" y="5347371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rgbClr val="00B05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51" name="Ovale 50">
              <a:extLst>
                <a:ext uri="{FF2B5EF4-FFF2-40B4-BE49-F238E27FC236}">
                  <a16:creationId xmlns:a16="http://schemas.microsoft.com/office/drawing/2014/main" id="{98833D9D-1F1C-E472-7F18-E34094EB724A}"/>
                </a:ext>
              </a:extLst>
            </p:cNvPr>
            <p:cNvSpPr/>
            <p:nvPr/>
          </p:nvSpPr>
          <p:spPr bwMode="auto">
            <a:xfrm>
              <a:off x="10036633" y="5406197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rgbClr val="00B05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cxnSp>
          <p:nvCxnSpPr>
            <p:cNvPr id="36" name="Connettore diritto 35">
              <a:extLst>
                <a:ext uri="{FF2B5EF4-FFF2-40B4-BE49-F238E27FC236}">
                  <a16:creationId xmlns:a16="http://schemas.microsoft.com/office/drawing/2014/main" id="{88A799E2-90E8-CCC7-CADC-51E9B764B13D}"/>
                </a:ext>
              </a:extLst>
            </p:cNvPr>
            <p:cNvCxnSpPr/>
            <p:nvPr/>
          </p:nvCxnSpPr>
          <p:spPr bwMode="auto">
            <a:xfrm>
              <a:off x="9831418" y="5992437"/>
              <a:ext cx="1876275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7" name="Connettore diritto 36">
              <a:extLst>
                <a:ext uri="{FF2B5EF4-FFF2-40B4-BE49-F238E27FC236}">
                  <a16:creationId xmlns:a16="http://schemas.microsoft.com/office/drawing/2014/main" id="{35F45553-A7D0-AB17-0707-7E154ABCB93F}"/>
                </a:ext>
              </a:extLst>
            </p:cNvPr>
            <p:cNvCxnSpPr/>
            <p:nvPr/>
          </p:nvCxnSpPr>
          <p:spPr bwMode="auto">
            <a:xfrm rot="16200000">
              <a:off x="9103364" y="5273925"/>
              <a:ext cx="1558716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9" name="Connettore diritto 38">
              <a:extLst>
                <a:ext uri="{FF2B5EF4-FFF2-40B4-BE49-F238E27FC236}">
                  <a16:creationId xmlns:a16="http://schemas.microsoft.com/office/drawing/2014/main" id="{73709C32-94E2-4ECF-D3D9-5643CE0C749E}"/>
                </a:ext>
              </a:extLst>
            </p:cNvPr>
            <p:cNvCxnSpPr/>
            <p:nvPr/>
          </p:nvCxnSpPr>
          <p:spPr bwMode="auto">
            <a:xfrm>
              <a:off x="9831424" y="4994415"/>
              <a:ext cx="51298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40" name="Connettore diritto 39">
              <a:extLst>
                <a:ext uri="{FF2B5EF4-FFF2-40B4-BE49-F238E27FC236}">
                  <a16:creationId xmlns:a16="http://schemas.microsoft.com/office/drawing/2014/main" id="{16B5F4CA-DCF1-0DB9-4795-4B50D8C6F81F}"/>
                </a:ext>
              </a:extLst>
            </p:cNvPr>
            <p:cNvCxnSpPr/>
            <p:nvPr/>
          </p:nvCxnSpPr>
          <p:spPr bwMode="auto">
            <a:xfrm>
              <a:off x="9831418" y="5465023"/>
              <a:ext cx="51298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41" name="Connettore diritto 40">
              <a:extLst>
                <a:ext uri="{FF2B5EF4-FFF2-40B4-BE49-F238E27FC236}">
                  <a16:creationId xmlns:a16="http://schemas.microsoft.com/office/drawing/2014/main" id="{758B83FF-77E4-5231-2E5D-A5C14AEE9E33}"/>
                </a:ext>
              </a:extLst>
            </p:cNvPr>
            <p:cNvCxnSpPr/>
            <p:nvPr/>
          </p:nvCxnSpPr>
          <p:spPr bwMode="auto">
            <a:xfrm>
              <a:off x="9831424" y="4523807"/>
              <a:ext cx="51298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grpSp>
          <p:nvGrpSpPr>
            <p:cNvPr id="42" name="Gruppo 41">
              <a:extLst>
                <a:ext uri="{FF2B5EF4-FFF2-40B4-BE49-F238E27FC236}">
                  <a16:creationId xmlns:a16="http://schemas.microsoft.com/office/drawing/2014/main" id="{7D375F09-C593-A5F3-8D69-D04C8852FF33}"/>
                </a:ext>
              </a:extLst>
            </p:cNvPr>
            <p:cNvGrpSpPr/>
            <p:nvPr/>
          </p:nvGrpSpPr>
          <p:grpSpPr>
            <a:xfrm rot="16200000">
              <a:off x="10879390" y="5408221"/>
              <a:ext cx="58826" cy="1231297"/>
              <a:chOff x="2503190" y="4522661"/>
              <a:chExt cx="72008" cy="1728193"/>
            </a:xfrm>
          </p:grpSpPr>
          <p:cxnSp>
            <p:nvCxnSpPr>
              <p:cNvPr id="43" name="Connettore diritto 42">
                <a:extLst>
                  <a:ext uri="{FF2B5EF4-FFF2-40B4-BE49-F238E27FC236}">
                    <a16:creationId xmlns:a16="http://schemas.microsoft.com/office/drawing/2014/main" id="{457C2551-0345-3632-0EC0-F2BB0AA3BC2F}"/>
                  </a:ext>
                </a:extLst>
              </p:cNvPr>
              <p:cNvCxnSpPr/>
              <p:nvPr/>
            </p:nvCxnSpPr>
            <p:spPr bwMode="auto">
              <a:xfrm>
                <a:off x="2503198" y="6250854"/>
                <a:ext cx="72000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44" name="Connettore diritto 43">
                <a:extLst>
                  <a:ext uri="{FF2B5EF4-FFF2-40B4-BE49-F238E27FC236}">
                    <a16:creationId xmlns:a16="http://schemas.microsoft.com/office/drawing/2014/main" id="{B3F3F788-E7C4-7133-FE2E-17B8552CABE5}"/>
                  </a:ext>
                </a:extLst>
              </p:cNvPr>
              <p:cNvCxnSpPr/>
              <p:nvPr/>
            </p:nvCxnSpPr>
            <p:spPr bwMode="auto">
              <a:xfrm>
                <a:off x="2503198" y="5098726"/>
                <a:ext cx="72000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45" name="Connettore diritto 44">
                <a:extLst>
                  <a:ext uri="{FF2B5EF4-FFF2-40B4-BE49-F238E27FC236}">
                    <a16:creationId xmlns:a16="http://schemas.microsoft.com/office/drawing/2014/main" id="{F5D46427-0C6B-278C-375C-61153BFFE4F3}"/>
                  </a:ext>
                </a:extLst>
              </p:cNvPr>
              <p:cNvCxnSpPr/>
              <p:nvPr/>
            </p:nvCxnSpPr>
            <p:spPr bwMode="auto">
              <a:xfrm>
                <a:off x="2503190" y="5674790"/>
                <a:ext cx="72000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46" name="Connettore diritto 45">
                <a:extLst>
                  <a:ext uri="{FF2B5EF4-FFF2-40B4-BE49-F238E27FC236}">
                    <a16:creationId xmlns:a16="http://schemas.microsoft.com/office/drawing/2014/main" id="{D1667ED6-B63A-C65F-33DD-27973B4D6A0C}"/>
                  </a:ext>
                </a:extLst>
              </p:cNvPr>
              <p:cNvCxnSpPr/>
              <p:nvPr/>
            </p:nvCxnSpPr>
            <p:spPr bwMode="auto">
              <a:xfrm>
                <a:off x="2503198" y="4522661"/>
                <a:ext cx="72000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grpSp>
        <p:nvGrpSpPr>
          <p:cNvPr id="80" name="Gruppo 79">
            <a:extLst>
              <a:ext uri="{FF2B5EF4-FFF2-40B4-BE49-F238E27FC236}">
                <a16:creationId xmlns:a16="http://schemas.microsoft.com/office/drawing/2014/main" id="{12CE6D2A-B32E-AC62-12C9-9A39AA6B2AC0}"/>
              </a:ext>
            </a:extLst>
          </p:cNvPr>
          <p:cNvGrpSpPr/>
          <p:nvPr/>
        </p:nvGrpSpPr>
        <p:grpSpPr>
          <a:xfrm>
            <a:off x="7031310" y="4392178"/>
            <a:ext cx="2694461" cy="2061158"/>
            <a:chOff x="6470006" y="4392178"/>
            <a:chExt cx="2694461" cy="2061158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4" name="CasellaDiTesto 53">
                  <a:extLst>
                    <a:ext uri="{FF2B5EF4-FFF2-40B4-BE49-F238E27FC236}">
                      <a16:creationId xmlns:a16="http://schemas.microsoft.com/office/drawing/2014/main" id="{FD1CF5C8-EF37-05F8-FF19-D689C63ECCBC}"/>
                    </a:ext>
                  </a:extLst>
                </p:cNvPr>
                <p:cNvSpPr txBox="1"/>
                <p:nvPr/>
              </p:nvSpPr>
              <p:spPr>
                <a:xfrm>
                  <a:off x="7825576" y="6124785"/>
                  <a:ext cx="789908" cy="32855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it-IT" sz="105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it-IT" sz="105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it-IT" sz="1050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it-IT" sz="1050" i="1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it-IT" sz="105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it-IT" sz="1050" i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105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b>
                              <m:r>
                                <a:rPr lang="it-IT" sz="1050" i="0">
                                  <a:latin typeface="Cambria Math" panose="02040503050406030204" pitchFamily="18" charset="0"/>
                                </a:rPr>
                                <m:t>50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it-IT" sz="105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it-IT" sz="1050" i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it-IT" sz="1050" i="1">
                              <a:latin typeface="Cambria Math" panose="02040503050406030204" pitchFamily="18" charset="0"/>
                            </a:rPr>
                            <m:t>𝜂</m:t>
                          </m:r>
                        </m:e>
                        <m:sub>
                          <m:r>
                            <a:rPr lang="it-IT" sz="105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a14:m>
                  <a:r>
                    <a:rPr lang="en-US" sz="105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 (s</a:t>
                  </a:r>
                  <a:r>
                    <a:rPr lang="en-US" sz="1050" baseline="3000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-1</a:t>
                  </a:r>
                  <a:r>
                    <a:rPr lang="en-US" sz="105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)</a:t>
                  </a:r>
                </a:p>
              </p:txBody>
            </p:sp>
          </mc:Choice>
          <mc:Fallback xmlns="">
            <p:sp>
              <p:nvSpPr>
                <p:cNvPr id="54" name="CasellaDiTesto 53">
                  <a:extLst>
                    <a:ext uri="{FF2B5EF4-FFF2-40B4-BE49-F238E27FC236}">
                      <a16:creationId xmlns:a16="http://schemas.microsoft.com/office/drawing/2014/main" id="{FD1CF5C8-EF37-05F8-FF19-D689C63ECCB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825576" y="6124785"/>
                  <a:ext cx="789908" cy="32855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5" name="CasellaDiTesto 54">
                  <a:extLst>
                    <a:ext uri="{FF2B5EF4-FFF2-40B4-BE49-F238E27FC236}">
                      <a16:creationId xmlns:a16="http://schemas.microsoft.com/office/drawing/2014/main" id="{92BF7E42-C44C-226F-63D9-F1EAD64CBB8B}"/>
                    </a:ext>
                  </a:extLst>
                </p:cNvPr>
                <p:cNvSpPr txBox="1"/>
                <p:nvPr/>
              </p:nvSpPr>
              <p:spPr>
                <a:xfrm rot="16200000">
                  <a:off x="6046883" y="5089566"/>
                  <a:ext cx="1047510" cy="20126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da-DK"/>
                  </a:defPPr>
                  <a:lvl1pPr>
                    <a:defRPr sz="1200" i="1">
                      <a:latin typeface="Cambria Math" panose="02040503050406030204" pitchFamily="18" charset="0"/>
                    </a:defRPr>
                  </a:lvl1pPr>
                </a:lstStyle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it-IT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it-IT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𝒌</m:t>
                          </m:r>
                        </m:e>
                        <m:sub>
                          <m:r>
                            <a:rPr lang="it-IT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𝒂</m:t>
                          </m:r>
                          <m:r>
                            <a:rPr lang="it-IT" b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it-IT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a14:m>
                  <a:r>
                    <a:rPr lang="en-US" dirty="0"/>
                    <a:t>,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it-IT" i="1" smtClean="0">
                              <a:solidFill>
                                <a:schemeClr val="accent2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it-IT">
                              <a:solidFill>
                                <a:schemeClr val="accent2"/>
                              </a:solidFill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it-IT">
                              <a:solidFill>
                                <a:schemeClr val="accent2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  <m:r>
                            <a:rPr lang="it-IT">
                              <a:solidFill>
                                <a:schemeClr val="accent2"/>
                              </a:solidFill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it-IT" b="0" i="1" smtClean="0">
                              <a:solidFill>
                                <a:schemeClr val="accent2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a14:m>
                  <a:r>
                    <a:rPr lang="en-US" i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 (s-</a:t>
                  </a:r>
                  <a:r>
                    <a:rPr lang="en-US" i="0" baseline="3000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1</a:t>
                  </a:r>
                  <a:r>
                    <a:rPr lang="en-US" i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)</a:t>
                  </a:r>
                </a:p>
              </p:txBody>
            </p:sp>
          </mc:Choice>
          <mc:Fallback xmlns="">
            <p:sp>
              <p:nvSpPr>
                <p:cNvPr id="55" name="CasellaDiTesto 54">
                  <a:extLst>
                    <a:ext uri="{FF2B5EF4-FFF2-40B4-BE49-F238E27FC236}">
                      <a16:creationId xmlns:a16="http://schemas.microsoft.com/office/drawing/2014/main" id="{92BF7E42-C44C-226F-63D9-F1EAD64CBB8B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6046883" y="5089566"/>
                  <a:ext cx="1047510" cy="201263"/>
                </a:xfrm>
                <a:prstGeom prst="rect">
                  <a:avLst/>
                </a:prstGeom>
                <a:blipFill>
                  <a:blip r:embed="rId9"/>
                  <a:stretch>
                    <a:fillRect r="-63636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56" name="CasellaDiTesto 55">
              <a:extLst>
                <a:ext uri="{FF2B5EF4-FFF2-40B4-BE49-F238E27FC236}">
                  <a16:creationId xmlns:a16="http://schemas.microsoft.com/office/drawing/2014/main" id="{3295FD2F-7653-E07E-3952-5F099EA935F1}"/>
                </a:ext>
              </a:extLst>
            </p:cNvPr>
            <p:cNvSpPr txBox="1"/>
            <p:nvPr/>
          </p:nvSpPr>
          <p:spPr>
            <a:xfrm>
              <a:off x="6959305" y="5981359"/>
              <a:ext cx="2205162" cy="25391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0.00      0.01       0.02       0.03       0.04</a:t>
              </a:r>
            </a:p>
          </p:txBody>
        </p:sp>
        <p:sp>
          <p:nvSpPr>
            <p:cNvPr id="57" name="CasellaDiTesto 56">
              <a:extLst>
                <a:ext uri="{FF2B5EF4-FFF2-40B4-BE49-F238E27FC236}">
                  <a16:creationId xmlns:a16="http://schemas.microsoft.com/office/drawing/2014/main" id="{366A7504-EDEA-0FEE-D0D0-EF2A31759660}"/>
                </a:ext>
              </a:extLst>
            </p:cNvPr>
            <p:cNvSpPr txBox="1"/>
            <p:nvPr/>
          </p:nvSpPr>
          <p:spPr>
            <a:xfrm>
              <a:off x="6596756" y="4392178"/>
              <a:ext cx="578570" cy="170815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6x10</a:t>
              </a:r>
              <a:r>
                <a:rPr lang="en-US" sz="1050" baseline="300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-3</a:t>
              </a:r>
            </a:p>
            <a:p>
              <a:pPr algn="r"/>
              <a:endParaRPr lang="en-US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  <a:p>
              <a:pPr algn="r"/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4x10</a:t>
              </a:r>
              <a:r>
                <a:rPr lang="en-US" sz="1050" baseline="300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-3</a:t>
              </a:r>
            </a:p>
            <a:p>
              <a:pPr algn="r"/>
              <a:endParaRPr lang="en-US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  <a:p>
              <a:pPr algn="r"/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2x10</a:t>
              </a:r>
              <a:r>
                <a:rPr lang="en-US" sz="1050" baseline="300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-3</a:t>
              </a:r>
            </a:p>
            <a:p>
              <a:pPr algn="r"/>
              <a:endParaRPr lang="en-US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  <a:p>
              <a:pPr algn="r"/>
              <a:r>
                <a:rPr lang="en-US" sz="105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0</a:t>
              </a:r>
            </a:p>
          </p:txBody>
        </p:sp>
        <p:sp>
          <p:nvSpPr>
            <p:cNvPr id="69" name="Ovale 68">
              <a:extLst>
                <a:ext uri="{FF2B5EF4-FFF2-40B4-BE49-F238E27FC236}">
                  <a16:creationId xmlns:a16="http://schemas.microsoft.com/office/drawing/2014/main" id="{62FF4EAE-D5A9-CD68-8BE7-29DDC13A70F0}"/>
                </a:ext>
              </a:extLst>
            </p:cNvPr>
            <p:cNvSpPr/>
            <p:nvPr/>
          </p:nvSpPr>
          <p:spPr bwMode="auto">
            <a:xfrm>
              <a:off x="8176220" y="4524888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chemeClr val="accent2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70" name="Ovale 69">
              <a:extLst>
                <a:ext uri="{FF2B5EF4-FFF2-40B4-BE49-F238E27FC236}">
                  <a16:creationId xmlns:a16="http://schemas.microsoft.com/office/drawing/2014/main" id="{8B22BE79-CCE6-18BA-3D97-3044A2327E2F}"/>
                </a:ext>
              </a:extLst>
            </p:cNvPr>
            <p:cNvSpPr/>
            <p:nvPr/>
          </p:nvSpPr>
          <p:spPr bwMode="auto">
            <a:xfrm>
              <a:off x="8701599" y="4553214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chemeClr val="accent2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71" name="Ovale 70">
              <a:extLst>
                <a:ext uri="{FF2B5EF4-FFF2-40B4-BE49-F238E27FC236}">
                  <a16:creationId xmlns:a16="http://schemas.microsoft.com/office/drawing/2014/main" id="{BDC55C3A-8A51-1422-F133-4E2B8FB7A431}"/>
                </a:ext>
              </a:extLst>
            </p:cNvPr>
            <p:cNvSpPr/>
            <p:nvPr/>
          </p:nvSpPr>
          <p:spPr bwMode="auto">
            <a:xfrm>
              <a:off x="7536645" y="5487449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chemeClr val="accent2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72" name="Ovale 71">
              <a:extLst>
                <a:ext uri="{FF2B5EF4-FFF2-40B4-BE49-F238E27FC236}">
                  <a16:creationId xmlns:a16="http://schemas.microsoft.com/office/drawing/2014/main" id="{8EC1A757-5646-75DC-7D89-49EF4562549F}"/>
                </a:ext>
              </a:extLst>
            </p:cNvPr>
            <p:cNvSpPr/>
            <p:nvPr/>
          </p:nvSpPr>
          <p:spPr bwMode="auto">
            <a:xfrm>
              <a:off x="7353909" y="5742261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chemeClr val="accent2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73" name="Ovale 72">
              <a:extLst>
                <a:ext uri="{FF2B5EF4-FFF2-40B4-BE49-F238E27FC236}">
                  <a16:creationId xmlns:a16="http://schemas.microsoft.com/office/drawing/2014/main" id="{74DE27F7-4EF3-3018-D654-D4C051F24E90}"/>
                </a:ext>
              </a:extLst>
            </p:cNvPr>
            <p:cNvSpPr/>
            <p:nvPr/>
          </p:nvSpPr>
          <p:spPr bwMode="auto">
            <a:xfrm>
              <a:off x="8655915" y="4553214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rgbClr val="FF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74" name="Ovale 73">
              <a:extLst>
                <a:ext uri="{FF2B5EF4-FFF2-40B4-BE49-F238E27FC236}">
                  <a16:creationId xmlns:a16="http://schemas.microsoft.com/office/drawing/2014/main" id="{AB686101-D380-06AA-488D-52A76037A1A2}"/>
                </a:ext>
              </a:extLst>
            </p:cNvPr>
            <p:cNvSpPr/>
            <p:nvPr/>
          </p:nvSpPr>
          <p:spPr bwMode="auto">
            <a:xfrm>
              <a:off x="8153391" y="5006184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rgbClr val="FF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75" name="Ovale 74">
              <a:extLst>
                <a:ext uri="{FF2B5EF4-FFF2-40B4-BE49-F238E27FC236}">
                  <a16:creationId xmlns:a16="http://schemas.microsoft.com/office/drawing/2014/main" id="{E039C5C0-677D-77E6-9DED-22D27C78CD65}"/>
                </a:ext>
              </a:extLst>
            </p:cNvPr>
            <p:cNvSpPr/>
            <p:nvPr/>
          </p:nvSpPr>
          <p:spPr bwMode="auto">
            <a:xfrm>
              <a:off x="7513816" y="5544071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rgbClr val="FF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76" name="Ovale 75">
              <a:extLst>
                <a:ext uri="{FF2B5EF4-FFF2-40B4-BE49-F238E27FC236}">
                  <a16:creationId xmlns:a16="http://schemas.microsoft.com/office/drawing/2014/main" id="{7D831753-D2A1-FF75-1DF1-C072FB19FD7F}"/>
                </a:ext>
              </a:extLst>
            </p:cNvPr>
            <p:cNvSpPr/>
            <p:nvPr/>
          </p:nvSpPr>
          <p:spPr bwMode="auto">
            <a:xfrm>
              <a:off x="7331080" y="5742261"/>
              <a:ext cx="72000" cy="72000"/>
            </a:xfrm>
            <a:prstGeom prst="ellipse">
              <a:avLst/>
            </a:prstGeom>
            <a:noFill/>
            <a:ln w="19050" cap="flat" cmpd="sng" algn="ctr">
              <a:solidFill>
                <a:srgbClr val="FF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cxnSp>
          <p:nvCxnSpPr>
            <p:cNvPr id="77" name="Connettore diritto 76">
              <a:extLst>
                <a:ext uri="{FF2B5EF4-FFF2-40B4-BE49-F238E27FC236}">
                  <a16:creationId xmlns:a16="http://schemas.microsoft.com/office/drawing/2014/main" id="{A0A5679D-68CC-CF76-7410-306AE297AD14}"/>
                </a:ext>
              </a:extLst>
            </p:cNvPr>
            <p:cNvCxnSpPr>
              <a:endCxn id="76" idx="1"/>
            </p:cNvCxnSpPr>
            <p:nvPr/>
          </p:nvCxnSpPr>
          <p:spPr bwMode="auto">
            <a:xfrm flipH="1">
              <a:off x="7341624" y="4411644"/>
              <a:ext cx="1428487" cy="1341161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accent2"/>
              </a:solidFill>
              <a:prstDash val="dash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78" name="Connettore diritto 77">
              <a:extLst>
                <a:ext uri="{FF2B5EF4-FFF2-40B4-BE49-F238E27FC236}">
                  <a16:creationId xmlns:a16="http://schemas.microsoft.com/office/drawing/2014/main" id="{C354BB3C-BF3E-4527-2635-27B1EC235FFD}"/>
                </a:ext>
              </a:extLst>
            </p:cNvPr>
            <p:cNvCxnSpPr>
              <a:endCxn id="76" idx="0"/>
            </p:cNvCxnSpPr>
            <p:nvPr/>
          </p:nvCxnSpPr>
          <p:spPr bwMode="auto">
            <a:xfrm flipH="1">
              <a:off x="7367080" y="4531480"/>
              <a:ext cx="1499719" cy="1210781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rgbClr val="FF0000"/>
              </a:solidFill>
              <a:prstDash val="dash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8" name="Connettore diritto 57">
              <a:extLst>
                <a:ext uri="{FF2B5EF4-FFF2-40B4-BE49-F238E27FC236}">
                  <a16:creationId xmlns:a16="http://schemas.microsoft.com/office/drawing/2014/main" id="{C4427059-270F-9262-46E4-CFAC714AAE18}"/>
                </a:ext>
              </a:extLst>
            </p:cNvPr>
            <p:cNvCxnSpPr/>
            <p:nvPr/>
          </p:nvCxnSpPr>
          <p:spPr bwMode="auto">
            <a:xfrm>
              <a:off x="7069202" y="5966651"/>
              <a:ext cx="1941352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9" name="Connettore diritto 58">
              <a:extLst>
                <a:ext uri="{FF2B5EF4-FFF2-40B4-BE49-F238E27FC236}">
                  <a16:creationId xmlns:a16="http://schemas.microsoft.com/office/drawing/2014/main" id="{06856B3A-754C-C1D2-31DE-3039179DB1DC}"/>
                </a:ext>
              </a:extLst>
            </p:cNvPr>
            <p:cNvCxnSpPr/>
            <p:nvPr/>
          </p:nvCxnSpPr>
          <p:spPr bwMode="auto">
            <a:xfrm rot="16200000">
              <a:off x="6364738" y="5275068"/>
              <a:ext cx="1500297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1" name="Connettore diritto 60">
              <a:extLst>
                <a:ext uri="{FF2B5EF4-FFF2-40B4-BE49-F238E27FC236}">
                  <a16:creationId xmlns:a16="http://schemas.microsoft.com/office/drawing/2014/main" id="{A33232E4-78D0-C527-86C3-11C2F43762AF}"/>
                </a:ext>
              </a:extLst>
            </p:cNvPr>
            <p:cNvCxnSpPr/>
            <p:nvPr/>
          </p:nvCxnSpPr>
          <p:spPr bwMode="auto">
            <a:xfrm>
              <a:off x="7069207" y="5013176"/>
              <a:ext cx="45679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2" name="Connettore diritto 61">
              <a:extLst>
                <a:ext uri="{FF2B5EF4-FFF2-40B4-BE49-F238E27FC236}">
                  <a16:creationId xmlns:a16="http://schemas.microsoft.com/office/drawing/2014/main" id="{E39D19DA-0610-7A60-1B2F-0F8EAF82BF1C}"/>
                </a:ext>
              </a:extLst>
            </p:cNvPr>
            <p:cNvCxnSpPr/>
            <p:nvPr/>
          </p:nvCxnSpPr>
          <p:spPr bwMode="auto">
            <a:xfrm>
              <a:off x="7069202" y="5517232"/>
              <a:ext cx="45679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3" name="Connettore diritto 62">
              <a:extLst>
                <a:ext uri="{FF2B5EF4-FFF2-40B4-BE49-F238E27FC236}">
                  <a16:creationId xmlns:a16="http://schemas.microsoft.com/office/drawing/2014/main" id="{C20293B4-E45F-9F6D-5344-7C4D73A62756}"/>
                </a:ext>
              </a:extLst>
            </p:cNvPr>
            <p:cNvCxnSpPr/>
            <p:nvPr/>
          </p:nvCxnSpPr>
          <p:spPr bwMode="auto">
            <a:xfrm>
              <a:off x="7069207" y="4553064"/>
              <a:ext cx="45679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grpSp>
          <p:nvGrpSpPr>
            <p:cNvPr id="64" name="Gruppo 63">
              <a:extLst>
                <a:ext uri="{FF2B5EF4-FFF2-40B4-BE49-F238E27FC236}">
                  <a16:creationId xmlns:a16="http://schemas.microsoft.com/office/drawing/2014/main" id="{DB6EAB6A-2BE5-7067-FAE7-0580482BCB24}"/>
                </a:ext>
              </a:extLst>
            </p:cNvPr>
            <p:cNvGrpSpPr/>
            <p:nvPr/>
          </p:nvGrpSpPr>
          <p:grpSpPr>
            <a:xfrm rot="16200000">
              <a:off x="8239278" y="5311648"/>
              <a:ext cx="56622" cy="1370518"/>
              <a:chOff x="2503190" y="4683390"/>
              <a:chExt cx="72009" cy="2160240"/>
            </a:xfrm>
          </p:grpSpPr>
          <p:cxnSp>
            <p:nvCxnSpPr>
              <p:cNvPr id="65" name="Connettore diritto 64">
                <a:extLst>
                  <a:ext uri="{FF2B5EF4-FFF2-40B4-BE49-F238E27FC236}">
                    <a16:creationId xmlns:a16="http://schemas.microsoft.com/office/drawing/2014/main" id="{FB85B76F-F30A-6ABF-5B01-99DAE94412F3}"/>
                  </a:ext>
                </a:extLst>
              </p:cNvPr>
              <p:cNvCxnSpPr/>
              <p:nvPr/>
            </p:nvCxnSpPr>
            <p:spPr bwMode="auto">
              <a:xfrm>
                <a:off x="2503199" y="6843630"/>
                <a:ext cx="72000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6" name="Connettore diritto 65">
                <a:extLst>
                  <a:ext uri="{FF2B5EF4-FFF2-40B4-BE49-F238E27FC236}">
                    <a16:creationId xmlns:a16="http://schemas.microsoft.com/office/drawing/2014/main" id="{7E5D80D7-11B8-6594-BD71-81D03A7A74A7}"/>
                  </a:ext>
                </a:extLst>
              </p:cNvPr>
              <p:cNvCxnSpPr/>
              <p:nvPr/>
            </p:nvCxnSpPr>
            <p:spPr bwMode="auto">
              <a:xfrm>
                <a:off x="2503198" y="5403470"/>
                <a:ext cx="72000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7" name="Connettore diritto 66">
                <a:extLst>
                  <a:ext uri="{FF2B5EF4-FFF2-40B4-BE49-F238E27FC236}">
                    <a16:creationId xmlns:a16="http://schemas.microsoft.com/office/drawing/2014/main" id="{9344B35B-5C6C-4C4F-F56B-BE3E82FE579A}"/>
                  </a:ext>
                </a:extLst>
              </p:cNvPr>
              <p:cNvCxnSpPr/>
              <p:nvPr/>
            </p:nvCxnSpPr>
            <p:spPr bwMode="auto">
              <a:xfrm>
                <a:off x="2503190" y="6123550"/>
                <a:ext cx="72000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8" name="Connettore diritto 67">
                <a:extLst>
                  <a:ext uri="{FF2B5EF4-FFF2-40B4-BE49-F238E27FC236}">
                    <a16:creationId xmlns:a16="http://schemas.microsoft.com/office/drawing/2014/main" id="{2C03CEA8-F7AA-A7FE-070A-9ADA16D61CE4}"/>
                  </a:ext>
                </a:extLst>
              </p:cNvPr>
              <p:cNvCxnSpPr/>
              <p:nvPr/>
            </p:nvCxnSpPr>
            <p:spPr bwMode="auto">
              <a:xfrm>
                <a:off x="2503198" y="4683390"/>
                <a:ext cx="72000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pic>
        <p:nvPicPr>
          <p:cNvPr id="85" name="Immagine 84">
            <a:extLst>
              <a:ext uri="{FF2B5EF4-FFF2-40B4-BE49-F238E27FC236}">
                <a16:creationId xmlns:a16="http://schemas.microsoft.com/office/drawing/2014/main" id="{6085D5A3-3D35-1B49-32A7-B929B7872B6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90056" y="3552440"/>
            <a:ext cx="1518036" cy="341406"/>
          </a:xfrm>
          <a:prstGeom prst="rect">
            <a:avLst/>
          </a:prstGeom>
        </p:spPr>
      </p:pic>
      <p:pic>
        <p:nvPicPr>
          <p:cNvPr id="88" name="Immagine 87">
            <a:extLst>
              <a:ext uri="{FF2B5EF4-FFF2-40B4-BE49-F238E27FC236}">
                <a16:creationId xmlns:a16="http://schemas.microsoft.com/office/drawing/2014/main" id="{CD2416E5-2579-0B94-C329-753A75E78BA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54733" y="3008699"/>
            <a:ext cx="2926334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522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77583-782F-0FDD-1138-B1B1445BBE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magine 10" descr="Immagine che contiene ombrello, aquilone&#10;&#10;Descrizione generata automaticamente">
            <a:extLst>
              <a:ext uri="{FF2B5EF4-FFF2-40B4-BE49-F238E27FC236}">
                <a16:creationId xmlns:a16="http://schemas.microsoft.com/office/drawing/2014/main" id="{0C585ED2-848A-AA18-7E57-2718A56434E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717"/>
          <a:stretch/>
        </p:blipFill>
        <p:spPr>
          <a:xfrm>
            <a:off x="6023198" y="3686835"/>
            <a:ext cx="2670420" cy="2281433"/>
          </a:xfrm>
          <a:prstGeom prst="rect">
            <a:avLst/>
          </a:prstGeom>
        </p:spPr>
      </p:pic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E5541896-CECE-F20F-8D4F-17F80617E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10585176" cy="4545578"/>
          </a:xfrm>
        </p:spPr>
        <p:txBody>
          <a:bodyPr/>
          <a:lstStyle/>
          <a:p>
            <a:pPr marL="252413" lvl="1" indent="0">
              <a:buNone/>
            </a:pPr>
            <a:r>
              <a:rPr lang="it-IT" sz="1800" b="1" dirty="0" err="1"/>
              <a:t>Bromophenol</a:t>
            </a:r>
            <a:r>
              <a:rPr lang="it-IT" sz="1800" b="1" dirty="0"/>
              <a:t> blue injection (C</a:t>
            </a:r>
            <a:r>
              <a:rPr lang="it-IT" sz="1800" b="1" baseline="-25000" dirty="0"/>
              <a:t>0</a:t>
            </a:r>
            <a:r>
              <a:rPr lang="it-IT" sz="1800" b="1" dirty="0"/>
              <a:t> = 50 mg/L)</a:t>
            </a:r>
          </a:p>
          <a:p>
            <a:pPr lvl="1"/>
            <a:r>
              <a:rPr lang="it-IT" sz="1800" dirty="0"/>
              <a:t>Pre-flushing (water)</a:t>
            </a:r>
          </a:p>
          <a:p>
            <a:pPr lvl="1"/>
            <a:r>
              <a:rPr lang="it-IT" sz="1800" dirty="0"/>
              <a:t>Tracer </a:t>
            </a:r>
            <a:r>
              <a:rPr lang="it-IT" sz="1800" dirty="0" err="1"/>
              <a:t>solution</a:t>
            </a:r>
            <a:r>
              <a:rPr lang="it-IT" sz="1800" dirty="0"/>
              <a:t>: 6 l</a:t>
            </a:r>
          </a:p>
          <a:p>
            <a:pPr lvl="1"/>
            <a:r>
              <a:rPr lang="it-IT" sz="1800" dirty="0"/>
              <a:t>Flushing (water): 6 l</a:t>
            </a:r>
          </a:p>
          <a:p>
            <a:pPr marL="252413" lvl="1" indent="0">
              <a:buNone/>
            </a:pPr>
            <a:r>
              <a:rPr lang="it-IT" sz="1800" dirty="0" err="1"/>
              <a:t>Q</a:t>
            </a:r>
            <a:r>
              <a:rPr lang="it-IT" sz="1800" baseline="-25000" dirty="0" err="1"/>
              <a:t>radial</a:t>
            </a:r>
            <a:r>
              <a:rPr lang="it-IT" sz="1800" dirty="0"/>
              <a:t>= 7 L/h </a:t>
            </a:r>
            <a:r>
              <a:rPr lang="it-IT" sz="1800" dirty="0">
                <a:sym typeface="Wingdings" pitchFamily="2" charset="2"/>
              </a:rPr>
              <a:t> </a:t>
            </a:r>
            <a:r>
              <a:rPr lang="it-IT" sz="1800" dirty="0" err="1">
                <a:sym typeface="Wingdings" pitchFamily="2" charset="2"/>
              </a:rPr>
              <a:t>Q</a:t>
            </a:r>
            <a:r>
              <a:rPr lang="it-IT" sz="1800" baseline="-25000" dirty="0" err="1">
                <a:sym typeface="Wingdings" pitchFamily="2" charset="2"/>
              </a:rPr>
              <a:t>well</a:t>
            </a:r>
            <a:r>
              <a:rPr lang="it-IT" sz="1800" dirty="0">
                <a:sym typeface="Wingdings" pitchFamily="2" charset="2"/>
              </a:rPr>
              <a:t> =1 m</a:t>
            </a:r>
            <a:r>
              <a:rPr lang="it-IT" sz="1800" baseline="30000" dirty="0">
                <a:sym typeface="Wingdings" pitchFamily="2" charset="2"/>
              </a:rPr>
              <a:t>3</a:t>
            </a:r>
            <a:r>
              <a:rPr lang="it-IT" sz="1800" dirty="0">
                <a:sym typeface="Wingdings" pitchFamily="2" charset="2"/>
              </a:rPr>
              <a:t>/h/m</a:t>
            </a:r>
            <a:endParaRPr lang="it-IT" sz="1800" dirty="0"/>
          </a:p>
          <a:p>
            <a:pPr marL="252413" lvl="1" indent="0">
              <a:buNone/>
            </a:pPr>
            <a:endParaRPr lang="it-IT" sz="1800" dirty="0"/>
          </a:p>
          <a:p>
            <a:pPr marL="252413" lvl="1" indent="0">
              <a:buNone/>
            </a:pPr>
            <a:r>
              <a:rPr lang="it-IT" sz="1800" dirty="0"/>
              <a:t>Comparion of images vs Visual </a:t>
            </a:r>
            <a:r>
              <a:rPr lang="it-IT" sz="1800" dirty="0" err="1"/>
              <a:t>Modflow</a:t>
            </a:r>
            <a:r>
              <a:rPr lang="it-IT" sz="1800" dirty="0"/>
              <a:t> </a:t>
            </a:r>
            <a:r>
              <a:rPr lang="it-IT" sz="1800" dirty="0" err="1"/>
              <a:t>simulation</a:t>
            </a:r>
            <a:endParaRPr lang="it-IT" sz="1800" dirty="0"/>
          </a:p>
          <a:p>
            <a:pPr marL="252413" lvl="1" indent="0">
              <a:buNone/>
            </a:pPr>
            <a:r>
              <a:rPr lang="it-IT" sz="1800" dirty="0"/>
              <a:t>Visual </a:t>
            </a:r>
            <a:r>
              <a:rPr lang="it-IT" sz="1800" dirty="0" err="1"/>
              <a:t>limit</a:t>
            </a:r>
            <a:r>
              <a:rPr lang="it-IT" sz="1800" dirty="0"/>
              <a:t> </a:t>
            </a:r>
            <a:r>
              <a:rPr lang="it-IT" sz="1800" dirty="0" err="1"/>
              <a:t>detection</a:t>
            </a:r>
            <a:r>
              <a:rPr lang="it-IT" sz="1800" dirty="0"/>
              <a:t> @ 40 mg/l</a:t>
            </a:r>
          </a:p>
          <a:p>
            <a:pPr marL="252413" lvl="1" indent="0">
              <a:buNone/>
            </a:pPr>
            <a:r>
              <a:rPr lang="it-IT" sz="1800" dirty="0" err="1"/>
              <a:t>Hydrodynamic</a:t>
            </a:r>
            <a:r>
              <a:rPr lang="it-IT" sz="1800" dirty="0"/>
              <a:t> </a:t>
            </a:r>
            <a:r>
              <a:rPr lang="it-IT" sz="1800" dirty="0" err="1"/>
              <a:t>parameters</a:t>
            </a:r>
            <a:r>
              <a:rPr lang="it-IT" sz="1800" dirty="0"/>
              <a:t> (from </a:t>
            </a:r>
            <a:r>
              <a:rPr lang="it-IT" sz="1800" dirty="0" err="1"/>
              <a:t>column</a:t>
            </a:r>
            <a:r>
              <a:rPr lang="it-IT" sz="1800" dirty="0"/>
              <a:t> </a:t>
            </a:r>
            <a:r>
              <a:rPr lang="it-IT" sz="1800" dirty="0" err="1"/>
              <a:t>tests</a:t>
            </a:r>
            <a:r>
              <a:rPr lang="it-IT" sz="1800" dirty="0"/>
              <a:t>):</a:t>
            </a:r>
          </a:p>
          <a:p>
            <a:pPr lvl="1"/>
            <a:r>
              <a:rPr lang="it-IT" sz="1800" dirty="0" err="1"/>
              <a:t>Porosity</a:t>
            </a:r>
            <a:r>
              <a:rPr lang="it-IT" sz="1800" dirty="0"/>
              <a:t> 0.48</a:t>
            </a:r>
          </a:p>
          <a:p>
            <a:pPr lvl="1"/>
            <a:r>
              <a:rPr lang="it-IT" sz="1800" dirty="0"/>
              <a:t>Dispersivity 4.2x10</a:t>
            </a:r>
            <a:r>
              <a:rPr lang="it-IT" sz="1800" baseline="30000" dirty="0"/>
              <a:t>-3</a:t>
            </a:r>
            <a:r>
              <a:rPr lang="it-IT" sz="1800" dirty="0"/>
              <a:t> m  </a:t>
            </a:r>
          </a:p>
          <a:p>
            <a:pPr marL="252413" lvl="1" indent="0">
              <a:buNone/>
            </a:pPr>
            <a:endParaRPr lang="it-IT" sz="1800" dirty="0"/>
          </a:p>
          <a:p>
            <a:pPr lvl="1">
              <a:buFont typeface="Wingdings" panose="05000000000000000000" pitchFamily="2" charset="2"/>
              <a:buChar char="à"/>
            </a:pPr>
            <a:r>
              <a:rPr lang="it-IT" sz="1800" dirty="0">
                <a:sym typeface="Wingdings" panose="05000000000000000000" pitchFamily="2" charset="2"/>
              </a:rPr>
              <a:t>Good match: </a:t>
            </a:r>
            <a:r>
              <a:rPr lang="it-IT" sz="1800" dirty="0" err="1">
                <a:sym typeface="Wingdings" panose="05000000000000000000" pitchFamily="2" charset="2"/>
              </a:rPr>
              <a:t>hydrodynamic</a:t>
            </a:r>
            <a:r>
              <a:rPr lang="it-IT" sz="1800" dirty="0">
                <a:sym typeface="Wingdings" panose="05000000000000000000" pitchFamily="2" charset="2"/>
              </a:rPr>
              <a:t> </a:t>
            </a:r>
            <a:r>
              <a:rPr lang="it-IT" sz="1800" dirty="0" err="1">
                <a:sym typeface="Wingdings" panose="05000000000000000000" pitchFamily="2" charset="2"/>
              </a:rPr>
              <a:t>parameters</a:t>
            </a:r>
            <a:r>
              <a:rPr lang="it-IT" sz="1800" dirty="0">
                <a:sym typeface="Wingdings" panose="05000000000000000000" pitchFamily="2" charset="2"/>
              </a:rPr>
              <a:t> </a:t>
            </a:r>
            <a:r>
              <a:rPr lang="it-IT" sz="1800" dirty="0" err="1">
                <a:sym typeface="Wingdings" panose="05000000000000000000" pitchFamily="2" charset="2"/>
              </a:rPr>
              <a:t>confirmed</a:t>
            </a:r>
            <a:endParaRPr lang="it-IT" sz="1800" dirty="0">
              <a:sym typeface="Wingdings" panose="05000000000000000000" pitchFamily="2" charset="2"/>
            </a:endParaRPr>
          </a:p>
          <a:p>
            <a:pPr lvl="1">
              <a:buFont typeface="Wingdings" panose="05000000000000000000" pitchFamily="2" charset="2"/>
              <a:buChar char="à"/>
            </a:pPr>
            <a:r>
              <a:rPr lang="it-IT" sz="1800" dirty="0"/>
              <a:t>PV = 7.75 l, </a:t>
            </a:r>
            <a:r>
              <a:rPr lang="it-IT" sz="1800" dirty="0" err="1"/>
              <a:t>advective</a:t>
            </a:r>
            <a:r>
              <a:rPr lang="it-IT" sz="1800" dirty="0"/>
              <a:t> front: L = 0.77 m</a:t>
            </a:r>
          </a:p>
          <a:p>
            <a:pPr lvl="1"/>
            <a:endParaRPr lang="en-US" sz="1600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42AF6F5-A7AC-2358-DD97-14FC44F64D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41AEA93C-148A-6893-E673-444AE55E4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1 - </a:t>
            </a:r>
            <a:r>
              <a:rPr lang="it-IT" dirty="0" err="1"/>
              <a:t>radial</a:t>
            </a:r>
            <a:r>
              <a:rPr lang="it-IT" dirty="0"/>
              <a:t> injection (</a:t>
            </a:r>
            <a:r>
              <a:rPr lang="it-IT" dirty="0" err="1"/>
              <a:t>tracer</a:t>
            </a:r>
            <a:r>
              <a:rPr lang="it-IT" dirty="0"/>
              <a:t> test)</a:t>
            </a:r>
            <a:endParaRPr lang="en-US" dirty="0"/>
          </a:p>
        </p:txBody>
      </p:sp>
      <p:pic>
        <p:nvPicPr>
          <p:cNvPr id="2" name="Rad_trsp_BPB-convert-video">
            <a:hlinkClick r:id="" action="ppaction://media"/>
            <a:extLst>
              <a:ext uri="{FF2B5EF4-FFF2-40B4-BE49-F238E27FC236}">
                <a16:creationId xmlns:a16="http://schemas.microsoft.com/office/drawing/2014/main" id="{3A78D274-4E07-95B0-8EED-429382373D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18509" r="24077"/>
          <a:stretch/>
        </p:blipFill>
        <p:spPr bwMode="auto">
          <a:xfrm rot="16200000">
            <a:off x="7799073" y="852217"/>
            <a:ext cx="2457093" cy="2408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79A49DC6-EA0D-DBF3-63C8-22E104A5C8C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6" t="94251" b="1982"/>
          <a:stretch/>
        </p:blipFill>
        <p:spPr>
          <a:xfrm rot="5400000">
            <a:off x="10179667" y="4882355"/>
            <a:ext cx="2220395" cy="144000"/>
          </a:xfrm>
          <a:prstGeom prst="rect">
            <a:avLst/>
          </a:prstGeom>
        </p:spPr>
      </p:pic>
      <p:sp>
        <p:nvSpPr>
          <p:cNvPr id="5" name="Rettangolo 4">
            <a:extLst>
              <a:ext uri="{FF2B5EF4-FFF2-40B4-BE49-F238E27FC236}">
                <a16:creationId xmlns:a16="http://schemas.microsoft.com/office/drawing/2014/main" id="{F5F6925B-F46C-6FED-EEE3-8C88E0890CFF}"/>
              </a:ext>
            </a:extLst>
          </p:cNvPr>
          <p:cNvSpPr/>
          <p:nvPr/>
        </p:nvSpPr>
        <p:spPr>
          <a:xfrm>
            <a:off x="11279782" y="3717032"/>
            <a:ext cx="67268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40 mg/l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35FA6357-D25F-11FD-443E-6A841713ED41}"/>
              </a:ext>
            </a:extLst>
          </p:cNvPr>
          <p:cNvSpPr/>
          <p:nvPr/>
        </p:nvSpPr>
        <p:spPr>
          <a:xfrm>
            <a:off x="11255169" y="5888305"/>
            <a:ext cx="67268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50 mg/l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DBBC5C18-1D27-C37C-A0EC-C76878480DD0}"/>
              </a:ext>
            </a:extLst>
          </p:cNvPr>
          <p:cNvSpPr/>
          <p:nvPr/>
        </p:nvSpPr>
        <p:spPr>
          <a:xfrm>
            <a:off x="6628975" y="5940569"/>
            <a:ext cx="16264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ts val="0"/>
              </a:spcBef>
            </a:pP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Tracer @ 50 </a:t>
            </a: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mins</a:t>
            </a:r>
            <a:endParaRPr lang="it-IT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spcBef>
                <a:spcPts val="0"/>
              </a:spcBef>
            </a:pP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(end of injection)</a:t>
            </a: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13D5E8AF-DBE8-15F0-3AC6-76E63943016A}"/>
              </a:ext>
            </a:extLst>
          </p:cNvPr>
          <p:cNvSpPr/>
          <p:nvPr/>
        </p:nvSpPr>
        <p:spPr>
          <a:xfrm>
            <a:off x="9047534" y="5940569"/>
            <a:ext cx="16850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ts val="0"/>
              </a:spcBef>
            </a:pP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Tracer @ 60 min</a:t>
            </a:r>
          </a:p>
          <a:p>
            <a:pPr algn="ctr">
              <a:spcBef>
                <a:spcPts val="0"/>
              </a:spcBef>
            </a:pP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(+ 10min flushing)</a:t>
            </a:r>
          </a:p>
        </p:txBody>
      </p:sp>
      <p:pic>
        <p:nvPicPr>
          <p:cNvPr id="12" name="Immagine 11" descr="Immagine che contiene aquilone, ombrello&#10;&#10;Descrizione generata automaticamente">
            <a:extLst>
              <a:ext uri="{FF2B5EF4-FFF2-40B4-BE49-F238E27FC236}">
                <a16:creationId xmlns:a16="http://schemas.microsoft.com/office/drawing/2014/main" id="{0C3A1FA6-BDF5-067E-49D5-D4287BA13E7A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89"/>
          <a:stretch/>
        </p:blipFill>
        <p:spPr>
          <a:xfrm>
            <a:off x="8543478" y="3686835"/>
            <a:ext cx="2549296" cy="2259279"/>
          </a:xfrm>
          <a:prstGeom prst="rect">
            <a:avLst/>
          </a:prstGeom>
        </p:spPr>
      </p:pic>
      <p:grpSp>
        <p:nvGrpSpPr>
          <p:cNvPr id="19" name="Gruppo 18">
            <a:extLst>
              <a:ext uri="{FF2B5EF4-FFF2-40B4-BE49-F238E27FC236}">
                <a16:creationId xmlns:a16="http://schemas.microsoft.com/office/drawing/2014/main" id="{B73E981A-B182-127E-60D8-CC359FE76AF0}"/>
              </a:ext>
            </a:extLst>
          </p:cNvPr>
          <p:cNvGrpSpPr/>
          <p:nvPr/>
        </p:nvGrpSpPr>
        <p:grpSpPr>
          <a:xfrm>
            <a:off x="7697972" y="744280"/>
            <a:ext cx="2631172" cy="2561664"/>
            <a:chOff x="7697972" y="744280"/>
            <a:chExt cx="2631172" cy="2561664"/>
          </a:xfrm>
        </p:grpSpPr>
        <p:sp>
          <p:nvSpPr>
            <p:cNvPr id="16" name="Triangolo rettangolo 15">
              <a:extLst>
                <a:ext uri="{FF2B5EF4-FFF2-40B4-BE49-F238E27FC236}">
                  <a16:creationId xmlns:a16="http://schemas.microsoft.com/office/drawing/2014/main" id="{5FB1D691-F7FD-0706-C3C2-FDE2588714C1}"/>
                </a:ext>
              </a:extLst>
            </p:cNvPr>
            <p:cNvSpPr/>
            <p:nvPr/>
          </p:nvSpPr>
          <p:spPr bwMode="auto">
            <a:xfrm flipH="1">
              <a:off x="9159371" y="1184593"/>
              <a:ext cx="1072467" cy="2121351"/>
            </a:xfrm>
            <a:prstGeom prst="rtTriangle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15" name="Triangolo rettangolo 14">
              <a:extLst>
                <a:ext uri="{FF2B5EF4-FFF2-40B4-BE49-F238E27FC236}">
                  <a16:creationId xmlns:a16="http://schemas.microsoft.com/office/drawing/2014/main" id="{941C403B-4E6B-6E61-39A8-FC33F6F90189}"/>
                </a:ext>
              </a:extLst>
            </p:cNvPr>
            <p:cNvSpPr/>
            <p:nvPr/>
          </p:nvSpPr>
          <p:spPr bwMode="auto">
            <a:xfrm>
              <a:off x="7800323" y="1171086"/>
              <a:ext cx="1296144" cy="2121351"/>
            </a:xfrm>
            <a:prstGeom prst="rtTriangle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17" name="Figura a mano libera: forma 16">
              <a:extLst>
                <a:ext uri="{FF2B5EF4-FFF2-40B4-BE49-F238E27FC236}">
                  <a16:creationId xmlns:a16="http://schemas.microsoft.com/office/drawing/2014/main" id="{2E7953E4-E8FE-1C51-B3B4-599075247C32}"/>
                </a:ext>
              </a:extLst>
            </p:cNvPr>
            <p:cNvSpPr/>
            <p:nvPr/>
          </p:nvSpPr>
          <p:spPr bwMode="auto">
            <a:xfrm>
              <a:off x="7697972" y="744280"/>
              <a:ext cx="2631172" cy="555867"/>
            </a:xfrm>
            <a:custGeom>
              <a:avLst/>
              <a:gdLst>
                <a:gd name="csX0" fmla="*/ 163033 w 2651051"/>
                <a:gd name="csY0" fmla="*/ 467833 h 503274"/>
                <a:gd name="csX1" fmla="*/ 581247 w 2651051"/>
                <a:gd name="csY1" fmla="*/ 241005 h 503274"/>
                <a:gd name="csX2" fmla="*/ 1006549 w 2651051"/>
                <a:gd name="csY2" fmla="*/ 148856 h 503274"/>
                <a:gd name="csX3" fmla="*/ 1403498 w 2651051"/>
                <a:gd name="csY3" fmla="*/ 127591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06549 w 2651051"/>
                <a:gd name="csY2" fmla="*/ 148856 h 503274"/>
                <a:gd name="csX3" fmla="*/ 1403498 w 2651051"/>
                <a:gd name="csY3" fmla="*/ 127591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3498 w 2651051"/>
                <a:gd name="csY3" fmla="*/ 127591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98197 w 2651051"/>
                <a:gd name="csY4" fmla="*/ 179798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98197 w 2651051"/>
                <a:gd name="csY4" fmla="*/ 179798 h 503274"/>
                <a:gd name="csX5" fmla="*/ 2106109 w 2651051"/>
                <a:gd name="csY5" fmla="*/ 241344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98197 w 2651051"/>
                <a:gd name="csY4" fmla="*/ 179798 h 503274"/>
                <a:gd name="csX5" fmla="*/ 2106109 w 2651051"/>
                <a:gd name="csY5" fmla="*/ 241344 h 503274"/>
                <a:gd name="csX6" fmla="*/ 2389306 w 2651051"/>
                <a:gd name="csY6" fmla="*/ 361846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31172"/>
                <a:gd name="csY0" fmla="*/ 467833 h 539055"/>
                <a:gd name="csX1" fmla="*/ 613052 w 2631172"/>
                <a:gd name="csY1" fmla="*/ 280762 h 539055"/>
                <a:gd name="csX2" fmla="*/ 1022451 w 2631172"/>
                <a:gd name="csY2" fmla="*/ 180661 h 539055"/>
                <a:gd name="csX3" fmla="*/ 1407474 w 2631172"/>
                <a:gd name="csY3" fmla="*/ 147469 h 539055"/>
                <a:gd name="csX4" fmla="*/ 1798197 w 2631172"/>
                <a:gd name="csY4" fmla="*/ 179798 h 539055"/>
                <a:gd name="csX5" fmla="*/ 2106109 w 2631172"/>
                <a:gd name="csY5" fmla="*/ 241344 h 539055"/>
                <a:gd name="csX6" fmla="*/ 2389306 w 2631172"/>
                <a:gd name="csY6" fmla="*/ 361846 h 539055"/>
                <a:gd name="csX7" fmla="*/ 2631172 w 2631172"/>
                <a:gd name="csY7" fmla="*/ 539055 h 539055"/>
                <a:gd name="csX8" fmla="*/ 2615609 w 2631172"/>
                <a:gd name="csY8" fmla="*/ 0 h 539055"/>
                <a:gd name="csX9" fmla="*/ 28354 w 2631172"/>
                <a:gd name="csY9" fmla="*/ 21265 h 539055"/>
                <a:gd name="csX10" fmla="*/ 0 w 2631172"/>
                <a:gd name="csY10" fmla="*/ 503274 h 539055"/>
                <a:gd name="csX11" fmla="*/ 163033 w 2631172"/>
                <a:gd name="csY11" fmla="*/ 467833 h 539055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672"/>
                <a:gd name="csX1" fmla="*/ 613052 w 2631172"/>
                <a:gd name="csY1" fmla="*/ 280762 h 550672"/>
                <a:gd name="csX2" fmla="*/ 1022451 w 2631172"/>
                <a:gd name="csY2" fmla="*/ 180661 h 550672"/>
                <a:gd name="csX3" fmla="*/ 1407474 w 2631172"/>
                <a:gd name="csY3" fmla="*/ 147469 h 550672"/>
                <a:gd name="csX4" fmla="*/ 1798197 w 2631172"/>
                <a:gd name="csY4" fmla="*/ 179798 h 550672"/>
                <a:gd name="csX5" fmla="*/ 2102134 w 2631172"/>
                <a:gd name="csY5" fmla="*/ 265198 h 550672"/>
                <a:gd name="csX6" fmla="*/ 2389306 w 2631172"/>
                <a:gd name="csY6" fmla="*/ 361846 h 550672"/>
                <a:gd name="csX7" fmla="*/ 2631172 w 2631172"/>
                <a:gd name="csY7" fmla="*/ 539055 h 550672"/>
                <a:gd name="csX8" fmla="*/ 2615609 w 2631172"/>
                <a:gd name="csY8" fmla="*/ 0 h 550672"/>
                <a:gd name="csX9" fmla="*/ 28354 w 2631172"/>
                <a:gd name="csY9" fmla="*/ 21265 h 550672"/>
                <a:gd name="csX10" fmla="*/ 0 w 2631172"/>
                <a:gd name="csY10" fmla="*/ 503274 h 550672"/>
                <a:gd name="csX11" fmla="*/ 163033 w 2631172"/>
                <a:gd name="csY11" fmla="*/ 467833 h 550672"/>
                <a:gd name="csX0" fmla="*/ 163033 w 2631172"/>
                <a:gd name="csY0" fmla="*/ 467833 h 557813"/>
                <a:gd name="csX1" fmla="*/ 613052 w 2631172"/>
                <a:gd name="csY1" fmla="*/ 280762 h 557813"/>
                <a:gd name="csX2" fmla="*/ 1022451 w 2631172"/>
                <a:gd name="csY2" fmla="*/ 180661 h 557813"/>
                <a:gd name="csX3" fmla="*/ 1407474 w 2631172"/>
                <a:gd name="csY3" fmla="*/ 147469 h 557813"/>
                <a:gd name="csX4" fmla="*/ 1798197 w 2631172"/>
                <a:gd name="csY4" fmla="*/ 179798 h 557813"/>
                <a:gd name="csX5" fmla="*/ 2102134 w 2631172"/>
                <a:gd name="csY5" fmla="*/ 265198 h 557813"/>
                <a:gd name="csX6" fmla="*/ 2524478 w 2631172"/>
                <a:gd name="csY6" fmla="*/ 453286 h 557813"/>
                <a:gd name="csX7" fmla="*/ 2631172 w 2631172"/>
                <a:gd name="csY7" fmla="*/ 539055 h 557813"/>
                <a:gd name="csX8" fmla="*/ 2615609 w 2631172"/>
                <a:gd name="csY8" fmla="*/ 0 h 557813"/>
                <a:gd name="csX9" fmla="*/ 28354 w 2631172"/>
                <a:gd name="csY9" fmla="*/ 21265 h 557813"/>
                <a:gd name="csX10" fmla="*/ 0 w 2631172"/>
                <a:gd name="csY10" fmla="*/ 503274 h 557813"/>
                <a:gd name="csX11" fmla="*/ 163033 w 2631172"/>
                <a:gd name="csY11" fmla="*/ 467833 h 557813"/>
                <a:gd name="csX0" fmla="*/ 163033 w 2631172"/>
                <a:gd name="csY0" fmla="*/ 467833 h 555624"/>
                <a:gd name="csX1" fmla="*/ 613052 w 2631172"/>
                <a:gd name="csY1" fmla="*/ 280762 h 555624"/>
                <a:gd name="csX2" fmla="*/ 1022451 w 2631172"/>
                <a:gd name="csY2" fmla="*/ 180661 h 555624"/>
                <a:gd name="csX3" fmla="*/ 1407474 w 2631172"/>
                <a:gd name="csY3" fmla="*/ 147469 h 555624"/>
                <a:gd name="csX4" fmla="*/ 1798197 w 2631172"/>
                <a:gd name="csY4" fmla="*/ 179798 h 555624"/>
                <a:gd name="csX5" fmla="*/ 2102134 w 2631172"/>
                <a:gd name="csY5" fmla="*/ 265198 h 555624"/>
                <a:gd name="csX6" fmla="*/ 2516527 w 2631172"/>
                <a:gd name="csY6" fmla="*/ 433408 h 555624"/>
                <a:gd name="csX7" fmla="*/ 2631172 w 2631172"/>
                <a:gd name="csY7" fmla="*/ 539055 h 555624"/>
                <a:gd name="csX8" fmla="*/ 2615609 w 2631172"/>
                <a:gd name="csY8" fmla="*/ 0 h 555624"/>
                <a:gd name="csX9" fmla="*/ 28354 w 2631172"/>
                <a:gd name="csY9" fmla="*/ 21265 h 555624"/>
                <a:gd name="csX10" fmla="*/ 0 w 2631172"/>
                <a:gd name="csY10" fmla="*/ 503274 h 555624"/>
                <a:gd name="csX11" fmla="*/ 163033 w 2631172"/>
                <a:gd name="csY11" fmla="*/ 467833 h 555624"/>
                <a:gd name="csX0" fmla="*/ 163033 w 2631172"/>
                <a:gd name="csY0" fmla="*/ 467833 h 555867"/>
                <a:gd name="csX1" fmla="*/ 613052 w 2631172"/>
                <a:gd name="csY1" fmla="*/ 280762 h 555867"/>
                <a:gd name="csX2" fmla="*/ 1022451 w 2631172"/>
                <a:gd name="csY2" fmla="*/ 180661 h 555867"/>
                <a:gd name="csX3" fmla="*/ 1407474 w 2631172"/>
                <a:gd name="csY3" fmla="*/ 147469 h 555867"/>
                <a:gd name="csX4" fmla="*/ 1798197 w 2631172"/>
                <a:gd name="csY4" fmla="*/ 179798 h 555867"/>
                <a:gd name="csX5" fmla="*/ 2118037 w 2631172"/>
                <a:gd name="csY5" fmla="*/ 249295 h 555867"/>
                <a:gd name="csX6" fmla="*/ 2516527 w 2631172"/>
                <a:gd name="csY6" fmla="*/ 433408 h 555867"/>
                <a:gd name="csX7" fmla="*/ 2631172 w 2631172"/>
                <a:gd name="csY7" fmla="*/ 539055 h 555867"/>
                <a:gd name="csX8" fmla="*/ 2615609 w 2631172"/>
                <a:gd name="csY8" fmla="*/ 0 h 555867"/>
                <a:gd name="csX9" fmla="*/ 28354 w 2631172"/>
                <a:gd name="csY9" fmla="*/ 21265 h 555867"/>
                <a:gd name="csX10" fmla="*/ 0 w 2631172"/>
                <a:gd name="csY10" fmla="*/ 503274 h 555867"/>
                <a:gd name="csX11" fmla="*/ 163033 w 2631172"/>
                <a:gd name="csY11" fmla="*/ 467833 h 55586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</a:cxnLst>
              <a:rect l="l" t="t" r="r" b="b"/>
              <a:pathLst>
                <a:path w="2631172" h="555867">
                  <a:moveTo>
                    <a:pt x="163033" y="467833"/>
                  </a:moveTo>
                  <a:cubicBezTo>
                    <a:pt x="265208" y="430748"/>
                    <a:pt x="469816" y="328624"/>
                    <a:pt x="613052" y="280762"/>
                  </a:cubicBezTo>
                  <a:cubicBezTo>
                    <a:pt x="756288" y="232900"/>
                    <a:pt x="890047" y="202876"/>
                    <a:pt x="1022451" y="180661"/>
                  </a:cubicBezTo>
                  <a:cubicBezTo>
                    <a:pt x="1154855" y="158446"/>
                    <a:pt x="1278183" y="147613"/>
                    <a:pt x="1407474" y="147469"/>
                  </a:cubicBezTo>
                  <a:cubicBezTo>
                    <a:pt x="1536765" y="147325"/>
                    <a:pt x="1679770" y="162827"/>
                    <a:pt x="1798197" y="179798"/>
                  </a:cubicBezTo>
                  <a:cubicBezTo>
                    <a:pt x="1916624" y="196769"/>
                    <a:pt x="1998316" y="207027"/>
                    <a:pt x="2118037" y="249295"/>
                  </a:cubicBezTo>
                  <a:cubicBezTo>
                    <a:pt x="2237758" y="291563"/>
                    <a:pt x="2431005" y="385115"/>
                    <a:pt x="2516527" y="433408"/>
                  </a:cubicBezTo>
                  <a:cubicBezTo>
                    <a:pt x="2602050" y="481701"/>
                    <a:pt x="2593455" y="599363"/>
                    <a:pt x="2631172" y="539055"/>
                  </a:cubicBezTo>
                  <a:lnTo>
                    <a:pt x="2615609" y="0"/>
                  </a:lnTo>
                  <a:lnTo>
                    <a:pt x="28354" y="21265"/>
                  </a:lnTo>
                  <a:lnTo>
                    <a:pt x="0" y="503274"/>
                  </a:lnTo>
                  <a:cubicBezTo>
                    <a:pt x="22446" y="577702"/>
                    <a:pt x="60858" y="504918"/>
                    <a:pt x="163033" y="467833"/>
                  </a:cubicBezTo>
                  <a:close/>
                </a:path>
              </a:pathLst>
            </a:cu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78623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47021-2676-3D44-7862-4E391D38C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35E75AB0-DB4D-A8D6-DBE8-845AE0E00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4504478" cy="4545578"/>
          </a:xfrm>
        </p:spPr>
        <p:txBody>
          <a:bodyPr/>
          <a:lstStyle/>
          <a:p>
            <a:r>
              <a:rPr lang="it-IT" sz="1800" b="1" dirty="0" err="1"/>
              <a:t>mZVI</a:t>
            </a:r>
            <a:r>
              <a:rPr lang="it-IT" sz="1800" b="1" dirty="0"/>
              <a:t> injection (C</a:t>
            </a:r>
            <a:r>
              <a:rPr lang="it-IT" sz="1800" b="1" baseline="-25000" dirty="0"/>
              <a:t>0</a:t>
            </a:r>
            <a:r>
              <a:rPr lang="it-IT" sz="1800" b="1" dirty="0"/>
              <a:t> = 20 g/l)</a:t>
            </a:r>
          </a:p>
          <a:p>
            <a:pPr lvl="1"/>
            <a:r>
              <a:rPr lang="it-IT" sz="1800" dirty="0"/>
              <a:t>Pre-flushing: &gt; 15 L (water)</a:t>
            </a:r>
          </a:p>
          <a:p>
            <a:pPr lvl="1"/>
            <a:r>
              <a:rPr lang="it-IT" sz="1800" dirty="0" err="1"/>
              <a:t>mZVI</a:t>
            </a:r>
            <a:r>
              <a:rPr lang="it-IT" sz="1800" dirty="0"/>
              <a:t> injection: 6 L (</a:t>
            </a:r>
            <a:r>
              <a:rPr lang="it-IT" sz="1800" dirty="0" err="1"/>
              <a:t>mZVI</a:t>
            </a:r>
            <a:r>
              <a:rPr lang="it-IT" sz="1800" dirty="0"/>
              <a:t> + XG:GG)</a:t>
            </a:r>
          </a:p>
          <a:p>
            <a:pPr lvl="1"/>
            <a:endParaRPr lang="it-IT" sz="2000" dirty="0"/>
          </a:p>
          <a:p>
            <a:pPr marL="0" lvl="2" indent="0">
              <a:buNone/>
            </a:pPr>
            <a:r>
              <a:rPr lang="it-IT" b="1" dirty="0"/>
              <a:t>Visual </a:t>
            </a:r>
            <a:r>
              <a:rPr lang="it-IT" b="1" dirty="0" err="1"/>
              <a:t>results</a:t>
            </a:r>
            <a:r>
              <a:rPr lang="it-IT" b="1" dirty="0"/>
              <a:t>:</a:t>
            </a:r>
          </a:p>
          <a:p>
            <a:pPr marL="0" lvl="2" indent="0">
              <a:buNone/>
            </a:pPr>
            <a:r>
              <a:rPr lang="it-IT" dirty="0"/>
              <a:t>good </a:t>
            </a:r>
            <a:r>
              <a:rPr lang="it-IT" dirty="0" err="1"/>
              <a:t>mobility</a:t>
            </a:r>
            <a:r>
              <a:rPr lang="it-IT" dirty="0"/>
              <a:t>. L = 0.76 m</a:t>
            </a:r>
          </a:p>
          <a:p>
            <a:pPr marL="0" lvl="2" indent="0">
              <a:buNone/>
            </a:pPr>
            <a:endParaRPr lang="it-IT" dirty="0"/>
          </a:p>
          <a:p>
            <a:pPr marL="0" lvl="2" indent="0">
              <a:buNone/>
            </a:pPr>
            <a:r>
              <a:rPr lang="it-IT" b="1" dirty="0"/>
              <a:t>Quantitative </a:t>
            </a:r>
            <a:r>
              <a:rPr lang="it-IT" b="1" dirty="0" err="1"/>
              <a:t>results</a:t>
            </a:r>
            <a:r>
              <a:rPr lang="it-IT" b="1" dirty="0"/>
              <a:t>:</a:t>
            </a:r>
          </a:p>
          <a:p>
            <a:pPr marL="0" lvl="2" indent="0">
              <a:buNone/>
            </a:pPr>
            <a:r>
              <a:rPr lang="it-IT" sz="1800" dirty="0" err="1"/>
              <a:t>mZVI</a:t>
            </a:r>
            <a:r>
              <a:rPr lang="it-IT" sz="1800" dirty="0"/>
              <a:t> </a:t>
            </a:r>
            <a:r>
              <a:rPr lang="it-IT" sz="1800" dirty="0" err="1"/>
              <a:t>spatial</a:t>
            </a:r>
            <a:r>
              <a:rPr lang="it-IT" sz="1800" dirty="0"/>
              <a:t> </a:t>
            </a:r>
            <a:r>
              <a:rPr lang="it-IT" sz="1800" dirty="0" err="1"/>
              <a:t>distribution</a:t>
            </a:r>
            <a:r>
              <a:rPr lang="it-IT" sz="1800" dirty="0"/>
              <a:t> </a:t>
            </a:r>
            <a:r>
              <a:rPr lang="it-IT" sz="1800" dirty="0" err="1"/>
              <a:t>measured</a:t>
            </a:r>
            <a:r>
              <a:rPr lang="it-IT" sz="1800" dirty="0"/>
              <a:t> </a:t>
            </a:r>
            <a:r>
              <a:rPr lang="it-IT" sz="1800" dirty="0" err="1"/>
              <a:t>at</a:t>
            </a:r>
            <a:r>
              <a:rPr lang="it-IT" sz="1800" dirty="0"/>
              <a:t> the end of the test</a:t>
            </a:r>
            <a:r>
              <a:rPr lang="it-IT" dirty="0"/>
              <a:t> (sampling + </a:t>
            </a:r>
            <a:r>
              <a:rPr lang="it-IT" dirty="0" err="1"/>
              <a:t>magnetic</a:t>
            </a:r>
            <a:r>
              <a:rPr lang="it-IT" dirty="0"/>
              <a:t> </a:t>
            </a:r>
            <a:r>
              <a:rPr lang="it-IT" dirty="0" err="1"/>
              <a:t>susceptibility</a:t>
            </a:r>
            <a:r>
              <a:rPr lang="it-IT" dirty="0"/>
              <a:t> </a:t>
            </a:r>
            <a:r>
              <a:rPr lang="it-IT" dirty="0" err="1"/>
              <a:t>measurement</a:t>
            </a:r>
            <a:r>
              <a:rPr lang="it-IT" dirty="0"/>
              <a:t>)</a:t>
            </a:r>
            <a:endParaRPr lang="it-IT" sz="1800" dirty="0"/>
          </a:p>
          <a:p>
            <a:pPr marL="252413" lvl="1" indent="0">
              <a:buNone/>
            </a:pPr>
            <a:endParaRPr lang="it-IT" sz="1800" dirty="0"/>
          </a:p>
          <a:p>
            <a:pPr marL="252413" lvl="1" indent="0">
              <a:buNone/>
            </a:pPr>
            <a:endParaRPr lang="it-IT" sz="1800" dirty="0"/>
          </a:p>
          <a:p>
            <a:pPr marL="252413" lvl="1" indent="0">
              <a:buNone/>
            </a:pPr>
            <a:endParaRPr lang="it-IT" sz="1800" dirty="0"/>
          </a:p>
          <a:p>
            <a:pPr marL="0" lvl="2" indent="0">
              <a:buNone/>
            </a:pPr>
            <a:endParaRPr lang="en-US" b="1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5EA7003-871F-0579-ECE9-85F0D4DB4A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15</a:t>
            </a:fld>
            <a:endParaRPr lang="en-GB" dirty="0"/>
          </a:p>
        </p:txBody>
      </p:sp>
      <p:pic>
        <p:nvPicPr>
          <p:cNvPr id="14" name="Radiale micro 1.75_16X">
            <a:hlinkClick r:id="" action="ppaction://media"/>
            <a:extLst>
              <a:ext uri="{FF2B5EF4-FFF2-40B4-BE49-F238E27FC236}">
                <a16:creationId xmlns:a16="http://schemas.microsoft.com/office/drawing/2014/main" id="{CF087C13-72E9-6F97-DCFE-401B545853F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9498"/>
                </p14:media>
              </p:ext>
            </p:extLst>
          </p:nvPr>
        </p:nvPicPr>
        <p:blipFill rotWithShape="1">
          <a:blip r:embed="rId4">
            <a:lum bright="25000" contrast="30000"/>
          </a:blip>
          <a:srcRect l="35132" t="35880" r="34029" b="8185"/>
          <a:stretch/>
        </p:blipFill>
        <p:spPr>
          <a:xfrm>
            <a:off x="7895406" y="944816"/>
            <a:ext cx="2336432" cy="2333202"/>
          </a:xfrm>
          <a:prstGeom prst="rect">
            <a:avLst/>
          </a:prstGeom>
        </p:spPr>
      </p:pic>
      <p:pic>
        <p:nvPicPr>
          <p:cNvPr id="21" name="Immagine 20">
            <a:extLst>
              <a:ext uri="{FF2B5EF4-FFF2-40B4-BE49-F238E27FC236}">
                <a16:creationId xmlns:a16="http://schemas.microsoft.com/office/drawing/2014/main" id="{0D47C137-68E0-1527-B665-3FAFA361D5B9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7385" y="3672372"/>
            <a:ext cx="1944278" cy="2348916"/>
          </a:xfrm>
          <a:prstGeom prst="rect">
            <a:avLst/>
          </a:prstGeom>
        </p:spPr>
      </p:pic>
      <p:grpSp>
        <p:nvGrpSpPr>
          <p:cNvPr id="38" name="Gruppo 37">
            <a:extLst>
              <a:ext uri="{FF2B5EF4-FFF2-40B4-BE49-F238E27FC236}">
                <a16:creationId xmlns:a16="http://schemas.microsoft.com/office/drawing/2014/main" id="{22A795B0-F05A-B74D-F887-8B672D098B2D}"/>
              </a:ext>
            </a:extLst>
          </p:cNvPr>
          <p:cNvGrpSpPr/>
          <p:nvPr/>
        </p:nvGrpSpPr>
        <p:grpSpPr>
          <a:xfrm>
            <a:off x="8415948" y="3425975"/>
            <a:ext cx="3007850" cy="2667321"/>
            <a:chOff x="5519142" y="4269579"/>
            <a:chExt cx="2736304" cy="2399781"/>
          </a:xfrm>
        </p:grpSpPr>
        <p:grpSp>
          <p:nvGrpSpPr>
            <p:cNvPr id="33" name="Gruppo 32">
              <a:extLst>
                <a:ext uri="{FF2B5EF4-FFF2-40B4-BE49-F238E27FC236}">
                  <a16:creationId xmlns:a16="http://schemas.microsoft.com/office/drawing/2014/main" id="{EB41922D-2C42-641D-0958-C02123CD9449}"/>
                </a:ext>
              </a:extLst>
            </p:cNvPr>
            <p:cNvGrpSpPr/>
            <p:nvPr/>
          </p:nvGrpSpPr>
          <p:grpSpPr>
            <a:xfrm>
              <a:off x="5519142" y="4460629"/>
              <a:ext cx="2736304" cy="2208731"/>
              <a:chOff x="5519142" y="4316613"/>
              <a:chExt cx="2736304" cy="2208731"/>
            </a:xfrm>
          </p:grpSpPr>
          <p:pic>
            <p:nvPicPr>
              <p:cNvPr id="24" name="Immagine 23">
                <a:extLst>
                  <a:ext uri="{FF2B5EF4-FFF2-40B4-BE49-F238E27FC236}">
                    <a16:creationId xmlns:a16="http://schemas.microsoft.com/office/drawing/2014/main" id="{DE0FE543-5472-96FF-C814-15900D039B4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4007" b="52625"/>
              <a:stretch/>
            </p:blipFill>
            <p:spPr>
              <a:xfrm>
                <a:off x="5519142" y="4316613"/>
                <a:ext cx="2736304" cy="2208731"/>
              </a:xfrm>
              <a:prstGeom prst="rect">
                <a:avLst/>
              </a:prstGeom>
            </p:spPr>
          </p:pic>
          <p:cxnSp>
            <p:nvCxnSpPr>
              <p:cNvPr id="28" name="Connettore diritto 27">
                <a:extLst>
                  <a:ext uri="{FF2B5EF4-FFF2-40B4-BE49-F238E27FC236}">
                    <a16:creationId xmlns:a16="http://schemas.microsoft.com/office/drawing/2014/main" id="{8CD4C736-EF8E-2B20-8347-9EDEF4A92AD6}"/>
                  </a:ext>
                </a:extLst>
              </p:cNvPr>
              <p:cNvCxnSpPr/>
              <p:nvPr/>
            </p:nvCxnSpPr>
            <p:spPr bwMode="auto">
              <a:xfrm>
                <a:off x="6599262" y="4365104"/>
                <a:ext cx="0" cy="2016224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rgbClr val="00B050"/>
                </a:solidFill>
                <a:prstDash val="sysDot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9" name="Connettore diritto 28">
                <a:extLst>
                  <a:ext uri="{FF2B5EF4-FFF2-40B4-BE49-F238E27FC236}">
                    <a16:creationId xmlns:a16="http://schemas.microsoft.com/office/drawing/2014/main" id="{1625FFAE-10D7-CF00-5924-D49EF19E8745}"/>
                  </a:ext>
                </a:extLst>
              </p:cNvPr>
              <p:cNvCxnSpPr/>
              <p:nvPr/>
            </p:nvCxnSpPr>
            <p:spPr bwMode="auto">
              <a:xfrm flipH="1">
                <a:off x="6599262" y="4437112"/>
                <a:ext cx="576064" cy="194421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rgbClr val="FF7A03"/>
                </a:solidFill>
                <a:prstDash val="sysDot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32" name="Connettore diritto 31">
                <a:extLst>
                  <a:ext uri="{FF2B5EF4-FFF2-40B4-BE49-F238E27FC236}">
                    <a16:creationId xmlns:a16="http://schemas.microsoft.com/office/drawing/2014/main" id="{27077256-8FD7-CF0F-A457-7A2284F29EC8}"/>
                  </a:ext>
                </a:extLst>
              </p:cNvPr>
              <p:cNvCxnSpPr/>
              <p:nvPr/>
            </p:nvCxnSpPr>
            <p:spPr bwMode="auto">
              <a:xfrm>
                <a:off x="6023197" y="4448870"/>
                <a:ext cx="576064" cy="194421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rgbClr val="00B0F0"/>
                </a:solidFill>
                <a:prstDash val="sysDot"/>
                <a:miter lim="8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35" name="CasellaDiTesto 34">
              <a:extLst>
                <a:ext uri="{FF2B5EF4-FFF2-40B4-BE49-F238E27FC236}">
                  <a16:creationId xmlns:a16="http://schemas.microsoft.com/office/drawing/2014/main" id="{29F05063-C539-9B03-4403-4CCAD607209C}"/>
                </a:ext>
              </a:extLst>
            </p:cNvPr>
            <p:cNvSpPr txBox="1"/>
            <p:nvPr/>
          </p:nvSpPr>
          <p:spPr>
            <a:xfrm>
              <a:off x="5760621" y="4315887"/>
              <a:ext cx="669170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it-IT" sz="1200" b="1" dirty="0">
                  <a:solidFill>
                    <a:srgbClr val="00B0F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-15°</a:t>
              </a:r>
              <a:endParaRPr lang="en-US" sz="1200" b="1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6" name="CasellaDiTesto 35">
              <a:extLst>
                <a:ext uri="{FF2B5EF4-FFF2-40B4-BE49-F238E27FC236}">
                  <a16:creationId xmlns:a16="http://schemas.microsoft.com/office/drawing/2014/main" id="{FDD6F2BD-387B-A29E-8D5D-4C6C515F2C1E}"/>
                </a:ext>
              </a:extLst>
            </p:cNvPr>
            <p:cNvSpPr txBox="1"/>
            <p:nvPr/>
          </p:nvSpPr>
          <p:spPr>
            <a:xfrm>
              <a:off x="6455246" y="4269579"/>
              <a:ext cx="669170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it-IT" sz="1200" b="1" dirty="0">
                  <a:solidFill>
                    <a:srgbClr val="00B05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0°</a:t>
              </a:r>
              <a:endParaRPr lang="en-US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7" name="CasellaDiTesto 36">
              <a:extLst>
                <a:ext uri="{FF2B5EF4-FFF2-40B4-BE49-F238E27FC236}">
                  <a16:creationId xmlns:a16="http://schemas.microsoft.com/office/drawing/2014/main" id="{1816CA8E-4649-8598-E746-B2B9B701293D}"/>
                </a:ext>
              </a:extLst>
            </p:cNvPr>
            <p:cNvSpPr txBox="1"/>
            <p:nvPr/>
          </p:nvSpPr>
          <p:spPr>
            <a:xfrm>
              <a:off x="7019531" y="4306169"/>
              <a:ext cx="669170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it-IT" sz="1200" b="1" dirty="0">
                  <a:solidFill>
                    <a:srgbClr val="FF7A03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+15°</a:t>
              </a:r>
              <a:endParaRPr lang="en-US" sz="1200" b="1" dirty="0">
                <a:solidFill>
                  <a:srgbClr val="FF7A0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47" name="Gruppo 46">
            <a:extLst>
              <a:ext uri="{FF2B5EF4-FFF2-40B4-BE49-F238E27FC236}">
                <a16:creationId xmlns:a16="http://schemas.microsoft.com/office/drawing/2014/main" id="{C0A751E4-0287-E85A-BBE8-8C5A15E213BB}"/>
              </a:ext>
            </a:extLst>
          </p:cNvPr>
          <p:cNvGrpSpPr/>
          <p:nvPr/>
        </p:nvGrpSpPr>
        <p:grpSpPr>
          <a:xfrm>
            <a:off x="7751390" y="744280"/>
            <a:ext cx="2577754" cy="2612712"/>
            <a:chOff x="7697972" y="744280"/>
            <a:chExt cx="2631172" cy="2641509"/>
          </a:xfrm>
        </p:grpSpPr>
        <p:sp>
          <p:nvSpPr>
            <p:cNvPr id="48" name="Triangolo rettangolo 47">
              <a:extLst>
                <a:ext uri="{FF2B5EF4-FFF2-40B4-BE49-F238E27FC236}">
                  <a16:creationId xmlns:a16="http://schemas.microsoft.com/office/drawing/2014/main" id="{C6345BFD-92F7-D0AA-691D-0385182FDE80}"/>
                </a:ext>
              </a:extLst>
            </p:cNvPr>
            <p:cNvSpPr/>
            <p:nvPr/>
          </p:nvSpPr>
          <p:spPr bwMode="auto">
            <a:xfrm flipH="1">
              <a:off x="9159371" y="1201739"/>
              <a:ext cx="1072467" cy="2121351"/>
            </a:xfrm>
            <a:prstGeom prst="rtTriangle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49" name="Triangolo rettangolo 48">
              <a:extLst>
                <a:ext uri="{FF2B5EF4-FFF2-40B4-BE49-F238E27FC236}">
                  <a16:creationId xmlns:a16="http://schemas.microsoft.com/office/drawing/2014/main" id="{59738497-F718-C01E-8CFE-C8640DD4D1A6}"/>
                </a:ext>
              </a:extLst>
            </p:cNvPr>
            <p:cNvSpPr/>
            <p:nvPr/>
          </p:nvSpPr>
          <p:spPr bwMode="auto">
            <a:xfrm>
              <a:off x="7800323" y="1264438"/>
              <a:ext cx="1296144" cy="2121351"/>
            </a:xfrm>
            <a:prstGeom prst="rtTriangle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50" name="Figura a mano libera: forma 49">
              <a:extLst>
                <a:ext uri="{FF2B5EF4-FFF2-40B4-BE49-F238E27FC236}">
                  <a16:creationId xmlns:a16="http://schemas.microsoft.com/office/drawing/2014/main" id="{CBEF8293-0B54-0AA2-A6A9-DD031FF868D6}"/>
                </a:ext>
              </a:extLst>
            </p:cNvPr>
            <p:cNvSpPr/>
            <p:nvPr/>
          </p:nvSpPr>
          <p:spPr bwMode="auto">
            <a:xfrm>
              <a:off x="7697972" y="744280"/>
              <a:ext cx="2631172" cy="555867"/>
            </a:xfrm>
            <a:custGeom>
              <a:avLst/>
              <a:gdLst>
                <a:gd name="csX0" fmla="*/ 163033 w 2651051"/>
                <a:gd name="csY0" fmla="*/ 467833 h 503274"/>
                <a:gd name="csX1" fmla="*/ 581247 w 2651051"/>
                <a:gd name="csY1" fmla="*/ 241005 h 503274"/>
                <a:gd name="csX2" fmla="*/ 1006549 w 2651051"/>
                <a:gd name="csY2" fmla="*/ 148856 h 503274"/>
                <a:gd name="csX3" fmla="*/ 1403498 w 2651051"/>
                <a:gd name="csY3" fmla="*/ 127591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06549 w 2651051"/>
                <a:gd name="csY2" fmla="*/ 148856 h 503274"/>
                <a:gd name="csX3" fmla="*/ 1403498 w 2651051"/>
                <a:gd name="csY3" fmla="*/ 127591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3498 w 2651051"/>
                <a:gd name="csY3" fmla="*/ 127591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98197 w 2651051"/>
                <a:gd name="csY4" fmla="*/ 179798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98197 w 2651051"/>
                <a:gd name="csY4" fmla="*/ 179798 h 503274"/>
                <a:gd name="csX5" fmla="*/ 2106109 w 2651051"/>
                <a:gd name="csY5" fmla="*/ 241344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98197 w 2651051"/>
                <a:gd name="csY4" fmla="*/ 179798 h 503274"/>
                <a:gd name="csX5" fmla="*/ 2106109 w 2651051"/>
                <a:gd name="csY5" fmla="*/ 241344 h 503274"/>
                <a:gd name="csX6" fmla="*/ 2389306 w 2651051"/>
                <a:gd name="csY6" fmla="*/ 361846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31172"/>
                <a:gd name="csY0" fmla="*/ 467833 h 539055"/>
                <a:gd name="csX1" fmla="*/ 613052 w 2631172"/>
                <a:gd name="csY1" fmla="*/ 280762 h 539055"/>
                <a:gd name="csX2" fmla="*/ 1022451 w 2631172"/>
                <a:gd name="csY2" fmla="*/ 180661 h 539055"/>
                <a:gd name="csX3" fmla="*/ 1407474 w 2631172"/>
                <a:gd name="csY3" fmla="*/ 147469 h 539055"/>
                <a:gd name="csX4" fmla="*/ 1798197 w 2631172"/>
                <a:gd name="csY4" fmla="*/ 179798 h 539055"/>
                <a:gd name="csX5" fmla="*/ 2106109 w 2631172"/>
                <a:gd name="csY5" fmla="*/ 241344 h 539055"/>
                <a:gd name="csX6" fmla="*/ 2389306 w 2631172"/>
                <a:gd name="csY6" fmla="*/ 361846 h 539055"/>
                <a:gd name="csX7" fmla="*/ 2631172 w 2631172"/>
                <a:gd name="csY7" fmla="*/ 539055 h 539055"/>
                <a:gd name="csX8" fmla="*/ 2615609 w 2631172"/>
                <a:gd name="csY8" fmla="*/ 0 h 539055"/>
                <a:gd name="csX9" fmla="*/ 28354 w 2631172"/>
                <a:gd name="csY9" fmla="*/ 21265 h 539055"/>
                <a:gd name="csX10" fmla="*/ 0 w 2631172"/>
                <a:gd name="csY10" fmla="*/ 503274 h 539055"/>
                <a:gd name="csX11" fmla="*/ 163033 w 2631172"/>
                <a:gd name="csY11" fmla="*/ 467833 h 539055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672"/>
                <a:gd name="csX1" fmla="*/ 613052 w 2631172"/>
                <a:gd name="csY1" fmla="*/ 280762 h 550672"/>
                <a:gd name="csX2" fmla="*/ 1022451 w 2631172"/>
                <a:gd name="csY2" fmla="*/ 180661 h 550672"/>
                <a:gd name="csX3" fmla="*/ 1407474 w 2631172"/>
                <a:gd name="csY3" fmla="*/ 147469 h 550672"/>
                <a:gd name="csX4" fmla="*/ 1798197 w 2631172"/>
                <a:gd name="csY4" fmla="*/ 179798 h 550672"/>
                <a:gd name="csX5" fmla="*/ 2102134 w 2631172"/>
                <a:gd name="csY5" fmla="*/ 265198 h 550672"/>
                <a:gd name="csX6" fmla="*/ 2389306 w 2631172"/>
                <a:gd name="csY6" fmla="*/ 361846 h 550672"/>
                <a:gd name="csX7" fmla="*/ 2631172 w 2631172"/>
                <a:gd name="csY7" fmla="*/ 539055 h 550672"/>
                <a:gd name="csX8" fmla="*/ 2615609 w 2631172"/>
                <a:gd name="csY8" fmla="*/ 0 h 550672"/>
                <a:gd name="csX9" fmla="*/ 28354 w 2631172"/>
                <a:gd name="csY9" fmla="*/ 21265 h 550672"/>
                <a:gd name="csX10" fmla="*/ 0 w 2631172"/>
                <a:gd name="csY10" fmla="*/ 503274 h 550672"/>
                <a:gd name="csX11" fmla="*/ 163033 w 2631172"/>
                <a:gd name="csY11" fmla="*/ 467833 h 550672"/>
                <a:gd name="csX0" fmla="*/ 163033 w 2631172"/>
                <a:gd name="csY0" fmla="*/ 467833 h 557813"/>
                <a:gd name="csX1" fmla="*/ 613052 w 2631172"/>
                <a:gd name="csY1" fmla="*/ 280762 h 557813"/>
                <a:gd name="csX2" fmla="*/ 1022451 w 2631172"/>
                <a:gd name="csY2" fmla="*/ 180661 h 557813"/>
                <a:gd name="csX3" fmla="*/ 1407474 w 2631172"/>
                <a:gd name="csY3" fmla="*/ 147469 h 557813"/>
                <a:gd name="csX4" fmla="*/ 1798197 w 2631172"/>
                <a:gd name="csY4" fmla="*/ 179798 h 557813"/>
                <a:gd name="csX5" fmla="*/ 2102134 w 2631172"/>
                <a:gd name="csY5" fmla="*/ 265198 h 557813"/>
                <a:gd name="csX6" fmla="*/ 2524478 w 2631172"/>
                <a:gd name="csY6" fmla="*/ 453286 h 557813"/>
                <a:gd name="csX7" fmla="*/ 2631172 w 2631172"/>
                <a:gd name="csY7" fmla="*/ 539055 h 557813"/>
                <a:gd name="csX8" fmla="*/ 2615609 w 2631172"/>
                <a:gd name="csY8" fmla="*/ 0 h 557813"/>
                <a:gd name="csX9" fmla="*/ 28354 w 2631172"/>
                <a:gd name="csY9" fmla="*/ 21265 h 557813"/>
                <a:gd name="csX10" fmla="*/ 0 w 2631172"/>
                <a:gd name="csY10" fmla="*/ 503274 h 557813"/>
                <a:gd name="csX11" fmla="*/ 163033 w 2631172"/>
                <a:gd name="csY11" fmla="*/ 467833 h 557813"/>
                <a:gd name="csX0" fmla="*/ 163033 w 2631172"/>
                <a:gd name="csY0" fmla="*/ 467833 h 555624"/>
                <a:gd name="csX1" fmla="*/ 613052 w 2631172"/>
                <a:gd name="csY1" fmla="*/ 280762 h 555624"/>
                <a:gd name="csX2" fmla="*/ 1022451 w 2631172"/>
                <a:gd name="csY2" fmla="*/ 180661 h 555624"/>
                <a:gd name="csX3" fmla="*/ 1407474 w 2631172"/>
                <a:gd name="csY3" fmla="*/ 147469 h 555624"/>
                <a:gd name="csX4" fmla="*/ 1798197 w 2631172"/>
                <a:gd name="csY4" fmla="*/ 179798 h 555624"/>
                <a:gd name="csX5" fmla="*/ 2102134 w 2631172"/>
                <a:gd name="csY5" fmla="*/ 265198 h 555624"/>
                <a:gd name="csX6" fmla="*/ 2516527 w 2631172"/>
                <a:gd name="csY6" fmla="*/ 433408 h 555624"/>
                <a:gd name="csX7" fmla="*/ 2631172 w 2631172"/>
                <a:gd name="csY7" fmla="*/ 539055 h 555624"/>
                <a:gd name="csX8" fmla="*/ 2615609 w 2631172"/>
                <a:gd name="csY8" fmla="*/ 0 h 555624"/>
                <a:gd name="csX9" fmla="*/ 28354 w 2631172"/>
                <a:gd name="csY9" fmla="*/ 21265 h 555624"/>
                <a:gd name="csX10" fmla="*/ 0 w 2631172"/>
                <a:gd name="csY10" fmla="*/ 503274 h 555624"/>
                <a:gd name="csX11" fmla="*/ 163033 w 2631172"/>
                <a:gd name="csY11" fmla="*/ 467833 h 555624"/>
                <a:gd name="csX0" fmla="*/ 163033 w 2631172"/>
                <a:gd name="csY0" fmla="*/ 467833 h 555867"/>
                <a:gd name="csX1" fmla="*/ 613052 w 2631172"/>
                <a:gd name="csY1" fmla="*/ 280762 h 555867"/>
                <a:gd name="csX2" fmla="*/ 1022451 w 2631172"/>
                <a:gd name="csY2" fmla="*/ 180661 h 555867"/>
                <a:gd name="csX3" fmla="*/ 1407474 w 2631172"/>
                <a:gd name="csY3" fmla="*/ 147469 h 555867"/>
                <a:gd name="csX4" fmla="*/ 1798197 w 2631172"/>
                <a:gd name="csY4" fmla="*/ 179798 h 555867"/>
                <a:gd name="csX5" fmla="*/ 2118037 w 2631172"/>
                <a:gd name="csY5" fmla="*/ 249295 h 555867"/>
                <a:gd name="csX6" fmla="*/ 2516527 w 2631172"/>
                <a:gd name="csY6" fmla="*/ 433408 h 555867"/>
                <a:gd name="csX7" fmla="*/ 2631172 w 2631172"/>
                <a:gd name="csY7" fmla="*/ 539055 h 555867"/>
                <a:gd name="csX8" fmla="*/ 2615609 w 2631172"/>
                <a:gd name="csY8" fmla="*/ 0 h 555867"/>
                <a:gd name="csX9" fmla="*/ 28354 w 2631172"/>
                <a:gd name="csY9" fmla="*/ 21265 h 555867"/>
                <a:gd name="csX10" fmla="*/ 0 w 2631172"/>
                <a:gd name="csY10" fmla="*/ 503274 h 555867"/>
                <a:gd name="csX11" fmla="*/ 163033 w 2631172"/>
                <a:gd name="csY11" fmla="*/ 467833 h 55586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</a:cxnLst>
              <a:rect l="l" t="t" r="r" b="b"/>
              <a:pathLst>
                <a:path w="2631172" h="555867">
                  <a:moveTo>
                    <a:pt x="163033" y="467833"/>
                  </a:moveTo>
                  <a:cubicBezTo>
                    <a:pt x="265208" y="430748"/>
                    <a:pt x="469816" y="328624"/>
                    <a:pt x="613052" y="280762"/>
                  </a:cubicBezTo>
                  <a:cubicBezTo>
                    <a:pt x="756288" y="232900"/>
                    <a:pt x="890047" y="202876"/>
                    <a:pt x="1022451" y="180661"/>
                  </a:cubicBezTo>
                  <a:cubicBezTo>
                    <a:pt x="1154855" y="158446"/>
                    <a:pt x="1278183" y="147613"/>
                    <a:pt x="1407474" y="147469"/>
                  </a:cubicBezTo>
                  <a:cubicBezTo>
                    <a:pt x="1536765" y="147325"/>
                    <a:pt x="1679770" y="162827"/>
                    <a:pt x="1798197" y="179798"/>
                  </a:cubicBezTo>
                  <a:cubicBezTo>
                    <a:pt x="1916624" y="196769"/>
                    <a:pt x="1998316" y="207027"/>
                    <a:pt x="2118037" y="249295"/>
                  </a:cubicBezTo>
                  <a:cubicBezTo>
                    <a:pt x="2237758" y="291563"/>
                    <a:pt x="2431005" y="385115"/>
                    <a:pt x="2516527" y="433408"/>
                  </a:cubicBezTo>
                  <a:cubicBezTo>
                    <a:pt x="2602050" y="481701"/>
                    <a:pt x="2593455" y="599363"/>
                    <a:pt x="2631172" y="539055"/>
                  </a:cubicBezTo>
                  <a:lnTo>
                    <a:pt x="2615609" y="0"/>
                  </a:lnTo>
                  <a:lnTo>
                    <a:pt x="28354" y="21265"/>
                  </a:lnTo>
                  <a:lnTo>
                    <a:pt x="0" y="503274"/>
                  </a:lnTo>
                  <a:cubicBezTo>
                    <a:pt x="22446" y="577702"/>
                    <a:pt x="60858" y="504918"/>
                    <a:pt x="163033" y="467833"/>
                  </a:cubicBezTo>
                  <a:close/>
                </a:path>
              </a:pathLst>
            </a:cu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</p:grpSp>
      <p:sp>
        <p:nvSpPr>
          <p:cNvPr id="6" name="Titolo 5">
            <a:extLst>
              <a:ext uri="{FF2B5EF4-FFF2-40B4-BE49-F238E27FC236}">
                <a16:creationId xmlns:a16="http://schemas.microsoft.com/office/drawing/2014/main" id="{955488AF-D35C-1DE2-FF18-BEFE2AFB0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1 - </a:t>
            </a:r>
            <a:r>
              <a:rPr lang="it-IT" dirty="0" err="1"/>
              <a:t>radial</a:t>
            </a:r>
            <a:r>
              <a:rPr lang="it-IT" dirty="0"/>
              <a:t> injection (</a:t>
            </a:r>
            <a:r>
              <a:rPr lang="it-IT" dirty="0" err="1"/>
              <a:t>mZVI</a:t>
            </a:r>
            <a:r>
              <a:rPr lang="it-IT" dirty="0"/>
              <a:t> injection)</a:t>
            </a:r>
            <a:endParaRPr lang="en-US" dirty="0"/>
          </a:p>
        </p:txBody>
      </p:sp>
      <p:sp>
        <p:nvSpPr>
          <p:cNvPr id="53" name="Rettangolo 52">
            <a:extLst>
              <a:ext uri="{FF2B5EF4-FFF2-40B4-BE49-F238E27FC236}">
                <a16:creationId xmlns:a16="http://schemas.microsoft.com/office/drawing/2014/main" id="{74E31BF7-D424-DD13-5FF9-EBF1CD04E20C}"/>
              </a:ext>
            </a:extLst>
          </p:cNvPr>
          <p:cNvSpPr/>
          <p:nvPr/>
        </p:nvSpPr>
        <p:spPr>
          <a:xfrm>
            <a:off x="8632503" y="5949280"/>
            <a:ext cx="20641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</a:pP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Spatial</a:t>
            </a: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distribution</a:t>
            </a: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mZVI</a:t>
            </a: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concentration</a:t>
            </a:r>
            <a:endParaRPr lang="it-IT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360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3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12" repeatCount="indefinite" fill="remove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F824F-C569-6CA3-0EE3-5B46CB547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DFA41B2E-9664-9C73-8D1D-1BADE74A3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4504478" cy="4545578"/>
          </a:xfrm>
        </p:spPr>
        <p:txBody>
          <a:bodyPr/>
          <a:lstStyle/>
          <a:p>
            <a:r>
              <a:rPr lang="it-IT" sz="1800" b="1" dirty="0" err="1">
                <a:solidFill>
                  <a:schemeClr val="bg1">
                    <a:lumMod val="75000"/>
                  </a:schemeClr>
                </a:solidFill>
              </a:rPr>
              <a:t>mZVI</a:t>
            </a:r>
            <a:r>
              <a:rPr lang="it-IT" sz="1800" b="1" dirty="0">
                <a:solidFill>
                  <a:schemeClr val="bg1">
                    <a:lumMod val="75000"/>
                  </a:schemeClr>
                </a:solidFill>
              </a:rPr>
              <a:t> injection (C</a:t>
            </a:r>
            <a:r>
              <a:rPr lang="it-IT" sz="1800" b="1" baseline="-25000" dirty="0">
                <a:solidFill>
                  <a:schemeClr val="bg1">
                    <a:lumMod val="75000"/>
                  </a:schemeClr>
                </a:solidFill>
              </a:rPr>
              <a:t>0</a:t>
            </a:r>
            <a:r>
              <a:rPr lang="it-IT" sz="1800" b="1" dirty="0">
                <a:solidFill>
                  <a:schemeClr val="bg1">
                    <a:lumMod val="75000"/>
                  </a:schemeClr>
                </a:solidFill>
              </a:rPr>
              <a:t> = 20 g/l)</a:t>
            </a:r>
          </a:p>
          <a:p>
            <a:pPr lvl="1"/>
            <a:r>
              <a:rPr lang="it-IT" sz="1800" dirty="0">
                <a:solidFill>
                  <a:schemeClr val="bg1">
                    <a:lumMod val="75000"/>
                  </a:schemeClr>
                </a:solidFill>
              </a:rPr>
              <a:t>Pre-flushing: &gt; 15 L (water)</a:t>
            </a:r>
          </a:p>
          <a:p>
            <a:pPr lvl="1"/>
            <a:r>
              <a:rPr lang="it-IT" sz="1800" dirty="0" err="1">
                <a:solidFill>
                  <a:schemeClr val="bg1">
                    <a:lumMod val="75000"/>
                  </a:schemeClr>
                </a:solidFill>
              </a:rPr>
              <a:t>mZVI</a:t>
            </a:r>
            <a:r>
              <a:rPr lang="it-IT" sz="1800" dirty="0">
                <a:solidFill>
                  <a:schemeClr val="bg1">
                    <a:lumMod val="75000"/>
                  </a:schemeClr>
                </a:solidFill>
              </a:rPr>
              <a:t> injection: 6 L (</a:t>
            </a:r>
            <a:r>
              <a:rPr lang="it-IT" sz="1800" dirty="0" err="1">
                <a:solidFill>
                  <a:schemeClr val="bg1">
                    <a:lumMod val="75000"/>
                  </a:schemeClr>
                </a:solidFill>
              </a:rPr>
              <a:t>mZVI</a:t>
            </a:r>
            <a:r>
              <a:rPr lang="it-IT" sz="1800" dirty="0">
                <a:solidFill>
                  <a:schemeClr val="bg1">
                    <a:lumMod val="75000"/>
                  </a:schemeClr>
                </a:solidFill>
              </a:rPr>
              <a:t> + XG:GG)</a:t>
            </a:r>
          </a:p>
          <a:p>
            <a:pPr lvl="1"/>
            <a:endParaRPr lang="it-IT" sz="2000" dirty="0">
              <a:solidFill>
                <a:schemeClr val="bg1">
                  <a:lumMod val="75000"/>
                </a:schemeClr>
              </a:solidFill>
            </a:endParaRPr>
          </a:p>
          <a:p>
            <a:pPr marL="0" lvl="2" indent="0">
              <a:buNone/>
            </a:pPr>
            <a:r>
              <a:rPr lang="it-IT" b="1" dirty="0">
                <a:solidFill>
                  <a:schemeClr val="bg1">
                    <a:lumMod val="75000"/>
                  </a:schemeClr>
                </a:solidFill>
              </a:rPr>
              <a:t>Visual </a:t>
            </a:r>
            <a:r>
              <a:rPr lang="it-IT" b="1" dirty="0" err="1">
                <a:solidFill>
                  <a:schemeClr val="bg1">
                    <a:lumMod val="75000"/>
                  </a:schemeClr>
                </a:solidFill>
              </a:rPr>
              <a:t>results</a:t>
            </a:r>
            <a:r>
              <a:rPr lang="it-IT" b="1" dirty="0">
                <a:solidFill>
                  <a:schemeClr val="bg1">
                    <a:lumMod val="75000"/>
                  </a:schemeClr>
                </a:solidFill>
              </a:rPr>
              <a:t>:</a:t>
            </a:r>
          </a:p>
          <a:p>
            <a:pPr marL="0" lvl="2" indent="0">
              <a:buNone/>
            </a:pPr>
            <a:r>
              <a:rPr lang="it-IT" dirty="0">
                <a:solidFill>
                  <a:schemeClr val="bg1">
                    <a:lumMod val="75000"/>
                  </a:schemeClr>
                </a:solidFill>
              </a:rPr>
              <a:t>good </a:t>
            </a:r>
            <a:r>
              <a:rPr lang="it-IT" dirty="0" err="1">
                <a:solidFill>
                  <a:schemeClr val="bg1">
                    <a:lumMod val="75000"/>
                  </a:schemeClr>
                </a:solidFill>
              </a:rPr>
              <a:t>mobility</a:t>
            </a:r>
            <a:r>
              <a:rPr lang="it-IT" dirty="0">
                <a:solidFill>
                  <a:schemeClr val="bg1">
                    <a:lumMod val="75000"/>
                  </a:schemeClr>
                </a:solidFill>
              </a:rPr>
              <a:t>. L = 0.76 m</a:t>
            </a:r>
          </a:p>
          <a:p>
            <a:pPr marL="0" lvl="2" indent="0">
              <a:buNone/>
            </a:pPr>
            <a:endParaRPr lang="it-IT" dirty="0"/>
          </a:p>
          <a:p>
            <a:pPr marL="0" lvl="2" indent="0">
              <a:buNone/>
            </a:pPr>
            <a:r>
              <a:rPr lang="it-IT" b="1" dirty="0" err="1"/>
              <a:t>Numerical</a:t>
            </a:r>
            <a:r>
              <a:rPr lang="it-IT" b="1" dirty="0"/>
              <a:t> model </a:t>
            </a:r>
            <a:r>
              <a:rPr lang="it-IT" b="1" dirty="0" err="1"/>
              <a:t>validation</a:t>
            </a:r>
            <a:r>
              <a:rPr lang="it-IT" b="1" dirty="0"/>
              <a:t>:</a:t>
            </a:r>
          </a:p>
          <a:p>
            <a:pPr marL="285750" lvl="2" indent="-285750"/>
            <a:r>
              <a:rPr lang="it-IT" sz="1800" dirty="0" err="1"/>
              <a:t>Radial</a:t>
            </a:r>
            <a:r>
              <a:rPr lang="it-IT" sz="1800" dirty="0"/>
              <a:t> injection </a:t>
            </a:r>
            <a:r>
              <a:rPr lang="it-IT" sz="1800" dirty="0" err="1"/>
              <a:t>was</a:t>
            </a:r>
            <a:r>
              <a:rPr lang="it-IT" sz="1800" dirty="0"/>
              <a:t> </a:t>
            </a:r>
            <a:r>
              <a:rPr lang="it-IT" sz="1800" dirty="0" err="1"/>
              <a:t>simulated</a:t>
            </a:r>
            <a:r>
              <a:rPr lang="it-IT" sz="1800" dirty="0"/>
              <a:t> in MNMs </a:t>
            </a:r>
            <a:r>
              <a:rPr lang="it-IT" dirty="0" err="1"/>
              <a:t>using</a:t>
            </a:r>
            <a:r>
              <a:rPr lang="it-IT" dirty="0"/>
              <a:t> the </a:t>
            </a:r>
            <a:r>
              <a:rPr lang="it-IT" dirty="0" err="1"/>
              <a:t>trasport</a:t>
            </a:r>
            <a:r>
              <a:rPr lang="it-IT" dirty="0"/>
              <a:t> and </a:t>
            </a:r>
            <a:r>
              <a:rPr lang="it-IT" dirty="0" err="1"/>
              <a:t>clogging</a:t>
            </a:r>
            <a:r>
              <a:rPr lang="it-IT" dirty="0"/>
              <a:t> </a:t>
            </a:r>
            <a:r>
              <a:rPr lang="it-IT" dirty="0" err="1"/>
              <a:t>parameters</a:t>
            </a:r>
            <a:r>
              <a:rPr lang="it-IT" dirty="0"/>
              <a:t> </a:t>
            </a:r>
            <a:r>
              <a:rPr lang="it-IT" dirty="0" err="1"/>
              <a:t>fitted</a:t>
            </a:r>
            <a:r>
              <a:rPr lang="it-IT" dirty="0"/>
              <a:t> from </a:t>
            </a:r>
            <a:r>
              <a:rPr lang="it-IT" dirty="0" err="1"/>
              <a:t>column</a:t>
            </a:r>
            <a:r>
              <a:rPr lang="it-IT" dirty="0"/>
              <a:t> </a:t>
            </a:r>
            <a:r>
              <a:rPr lang="it-IT" dirty="0" err="1"/>
              <a:t>tests</a:t>
            </a:r>
            <a:endParaRPr lang="it-IT" dirty="0"/>
          </a:p>
          <a:p>
            <a:pPr marL="285750" lvl="2" indent="-285750"/>
            <a:r>
              <a:rPr lang="it-IT" dirty="0" err="1">
                <a:sym typeface="Wingdings" panose="05000000000000000000" pitchFamily="2" charset="2"/>
              </a:rPr>
              <a:t>Numerical</a:t>
            </a:r>
            <a:r>
              <a:rPr lang="it-IT" dirty="0">
                <a:sym typeface="Wingdings" panose="05000000000000000000" pitchFamily="2" charset="2"/>
              </a:rPr>
              <a:t> </a:t>
            </a:r>
            <a:r>
              <a:rPr lang="it-IT" dirty="0" err="1">
                <a:sym typeface="Wingdings" panose="05000000000000000000" pitchFamily="2" charset="2"/>
              </a:rPr>
              <a:t>simulation</a:t>
            </a:r>
            <a:r>
              <a:rPr lang="it-IT" dirty="0">
                <a:sym typeface="Wingdings" panose="05000000000000000000" pitchFamily="2" charset="2"/>
              </a:rPr>
              <a:t> </a:t>
            </a:r>
            <a:r>
              <a:rPr lang="it-IT" dirty="0" err="1">
                <a:sym typeface="Wingdings" panose="05000000000000000000" pitchFamily="2" charset="2"/>
              </a:rPr>
              <a:t>compared</a:t>
            </a:r>
            <a:r>
              <a:rPr lang="it-IT" dirty="0">
                <a:sym typeface="Wingdings" panose="05000000000000000000" pitchFamily="2" charset="2"/>
              </a:rPr>
              <a:t> with </a:t>
            </a:r>
            <a:r>
              <a:rPr lang="it-IT" dirty="0" err="1">
                <a:sym typeface="Wingdings" panose="05000000000000000000" pitchFamily="2" charset="2"/>
              </a:rPr>
              <a:t>experimental</a:t>
            </a:r>
            <a:r>
              <a:rPr lang="it-IT" dirty="0">
                <a:sym typeface="Wingdings" panose="05000000000000000000" pitchFamily="2" charset="2"/>
              </a:rPr>
              <a:t> data good match</a:t>
            </a:r>
            <a:endParaRPr lang="it-IT" sz="1800" dirty="0"/>
          </a:p>
          <a:p>
            <a:pPr marL="252413" lvl="1" indent="0">
              <a:buNone/>
            </a:pPr>
            <a:endParaRPr lang="it-IT" sz="1800" dirty="0"/>
          </a:p>
          <a:p>
            <a:pPr marL="252413" lvl="1" indent="0">
              <a:buNone/>
            </a:pPr>
            <a:endParaRPr lang="it-IT" sz="1800" dirty="0"/>
          </a:p>
          <a:p>
            <a:pPr marL="252413" lvl="1" indent="0">
              <a:buNone/>
            </a:pPr>
            <a:endParaRPr lang="it-IT" sz="1800" dirty="0"/>
          </a:p>
          <a:p>
            <a:pPr marL="252413" lvl="1" indent="0">
              <a:buNone/>
            </a:pPr>
            <a:endParaRPr lang="it-IT" sz="1800" dirty="0"/>
          </a:p>
          <a:p>
            <a:pPr marL="0" lvl="2" indent="0">
              <a:buNone/>
            </a:pPr>
            <a:endParaRPr lang="en-US" b="1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738CCF9-D42A-8809-E808-8EE33A4705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16</a:t>
            </a:fld>
            <a:endParaRPr lang="en-GB" dirty="0"/>
          </a:p>
        </p:txBody>
      </p:sp>
      <p:pic>
        <p:nvPicPr>
          <p:cNvPr id="25" name="Immagine 24">
            <a:extLst>
              <a:ext uri="{FF2B5EF4-FFF2-40B4-BE49-F238E27FC236}">
                <a16:creationId xmlns:a16="http://schemas.microsoft.com/office/drawing/2014/main" id="{94682E35-07CA-CD9E-E6E9-7B3CED2F549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8232" r="52249"/>
          <a:stretch/>
        </p:blipFill>
        <p:spPr>
          <a:xfrm>
            <a:off x="5482548" y="3622077"/>
            <a:ext cx="3101293" cy="2634713"/>
          </a:xfrm>
          <a:prstGeom prst="rect">
            <a:avLst/>
          </a:prstGeom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B2C05E0D-8587-8E55-B3AE-D6A1B63CAF2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7964" t="50000" b="5401"/>
          <a:stretch/>
        </p:blipFill>
        <p:spPr>
          <a:xfrm>
            <a:off x="8782916" y="3717032"/>
            <a:ext cx="3407497" cy="2289472"/>
          </a:xfrm>
          <a:prstGeom prst="rect">
            <a:avLst/>
          </a:prstGeom>
        </p:spPr>
      </p:pic>
      <p:pic>
        <p:nvPicPr>
          <p:cNvPr id="3" name="Radiale micro 1.75_16X">
            <a:hlinkClick r:id="" action="ppaction://media"/>
            <a:extLst>
              <a:ext uri="{FF2B5EF4-FFF2-40B4-BE49-F238E27FC236}">
                <a16:creationId xmlns:a16="http://schemas.microsoft.com/office/drawing/2014/main" id="{A92E75B2-0A9C-D0CA-9303-307CDF657BF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9498"/>
                </p14:media>
              </p:ext>
            </p:extLst>
          </p:nvPr>
        </p:nvPicPr>
        <p:blipFill rotWithShape="1">
          <a:blip r:embed="rId6">
            <a:lum bright="25000" contrast="30000"/>
          </a:blip>
          <a:srcRect l="35132" t="35880" r="34029" b="8185"/>
          <a:stretch/>
        </p:blipFill>
        <p:spPr>
          <a:xfrm>
            <a:off x="7895406" y="944816"/>
            <a:ext cx="2336432" cy="2333202"/>
          </a:xfrm>
          <a:prstGeom prst="rect">
            <a:avLst/>
          </a:prstGeom>
        </p:spPr>
      </p:pic>
      <p:grpSp>
        <p:nvGrpSpPr>
          <p:cNvPr id="5" name="Gruppo 4">
            <a:extLst>
              <a:ext uri="{FF2B5EF4-FFF2-40B4-BE49-F238E27FC236}">
                <a16:creationId xmlns:a16="http://schemas.microsoft.com/office/drawing/2014/main" id="{8E1F2746-4680-3652-23B4-B90F2CCE78C9}"/>
              </a:ext>
            </a:extLst>
          </p:cNvPr>
          <p:cNvGrpSpPr/>
          <p:nvPr/>
        </p:nvGrpSpPr>
        <p:grpSpPr>
          <a:xfrm>
            <a:off x="7751390" y="744280"/>
            <a:ext cx="2577754" cy="2612712"/>
            <a:chOff x="7697972" y="744280"/>
            <a:chExt cx="2631172" cy="2641509"/>
          </a:xfrm>
        </p:grpSpPr>
        <p:sp>
          <p:nvSpPr>
            <p:cNvPr id="8" name="Triangolo rettangolo 7">
              <a:extLst>
                <a:ext uri="{FF2B5EF4-FFF2-40B4-BE49-F238E27FC236}">
                  <a16:creationId xmlns:a16="http://schemas.microsoft.com/office/drawing/2014/main" id="{31143EFE-2E1E-2780-9626-D6BDBEEF6987}"/>
                </a:ext>
              </a:extLst>
            </p:cNvPr>
            <p:cNvSpPr/>
            <p:nvPr/>
          </p:nvSpPr>
          <p:spPr bwMode="auto">
            <a:xfrm flipH="1">
              <a:off x="9159371" y="1201739"/>
              <a:ext cx="1072467" cy="2121351"/>
            </a:xfrm>
            <a:prstGeom prst="rtTriangle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9" name="Triangolo rettangolo 8">
              <a:extLst>
                <a:ext uri="{FF2B5EF4-FFF2-40B4-BE49-F238E27FC236}">
                  <a16:creationId xmlns:a16="http://schemas.microsoft.com/office/drawing/2014/main" id="{72236AD4-BE40-A7DA-EEA3-521EDBA19B0E}"/>
                </a:ext>
              </a:extLst>
            </p:cNvPr>
            <p:cNvSpPr/>
            <p:nvPr/>
          </p:nvSpPr>
          <p:spPr bwMode="auto">
            <a:xfrm>
              <a:off x="7800323" y="1264438"/>
              <a:ext cx="1296144" cy="2121351"/>
            </a:xfrm>
            <a:prstGeom prst="rtTriangle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10" name="Figura a mano libera: forma 9">
              <a:extLst>
                <a:ext uri="{FF2B5EF4-FFF2-40B4-BE49-F238E27FC236}">
                  <a16:creationId xmlns:a16="http://schemas.microsoft.com/office/drawing/2014/main" id="{EAB7F5DC-B639-10A4-2ABE-11B2D0D75D5C}"/>
                </a:ext>
              </a:extLst>
            </p:cNvPr>
            <p:cNvSpPr/>
            <p:nvPr/>
          </p:nvSpPr>
          <p:spPr bwMode="auto">
            <a:xfrm>
              <a:off x="7697972" y="744280"/>
              <a:ext cx="2631172" cy="555867"/>
            </a:xfrm>
            <a:custGeom>
              <a:avLst/>
              <a:gdLst>
                <a:gd name="csX0" fmla="*/ 163033 w 2651051"/>
                <a:gd name="csY0" fmla="*/ 467833 h 503274"/>
                <a:gd name="csX1" fmla="*/ 581247 w 2651051"/>
                <a:gd name="csY1" fmla="*/ 241005 h 503274"/>
                <a:gd name="csX2" fmla="*/ 1006549 w 2651051"/>
                <a:gd name="csY2" fmla="*/ 148856 h 503274"/>
                <a:gd name="csX3" fmla="*/ 1403498 w 2651051"/>
                <a:gd name="csY3" fmla="*/ 127591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06549 w 2651051"/>
                <a:gd name="csY2" fmla="*/ 148856 h 503274"/>
                <a:gd name="csX3" fmla="*/ 1403498 w 2651051"/>
                <a:gd name="csY3" fmla="*/ 127591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3498 w 2651051"/>
                <a:gd name="csY3" fmla="*/ 127591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86270 w 2651051"/>
                <a:gd name="csY4" fmla="*/ 155944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98197 w 2651051"/>
                <a:gd name="csY4" fmla="*/ 179798 h 503274"/>
                <a:gd name="csX5" fmla="*/ 2098158 w 2651051"/>
                <a:gd name="csY5" fmla="*/ 205563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98197 w 2651051"/>
                <a:gd name="csY4" fmla="*/ 179798 h 503274"/>
                <a:gd name="csX5" fmla="*/ 2106109 w 2651051"/>
                <a:gd name="csY5" fmla="*/ 241344 h 503274"/>
                <a:gd name="csX6" fmla="*/ 2417135 w 2651051"/>
                <a:gd name="csY6" fmla="*/ 326065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51051"/>
                <a:gd name="csY0" fmla="*/ 467833 h 503274"/>
                <a:gd name="csX1" fmla="*/ 613052 w 2651051"/>
                <a:gd name="csY1" fmla="*/ 280762 h 503274"/>
                <a:gd name="csX2" fmla="*/ 1022451 w 2651051"/>
                <a:gd name="csY2" fmla="*/ 180661 h 503274"/>
                <a:gd name="csX3" fmla="*/ 1407474 w 2651051"/>
                <a:gd name="csY3" fmla="*/ 147469 h 503274"/>
                <a:gd name="csX4" fmla="*/ 1798197 w 2651051"/>
                <a:gd name="csY4" fmla="*/ 179798 h 503274"/>
                <a:gd name="csX5" fmla="*/ 2106109 w 2651051"/>
                <a:gd name="csY5" fmla="*/ 241344 h 503274"/>
                <a:gd name="csX6" fmla="*/ 2389306 w 2651051"/>
                <a:gd name="csY6" fmla="*/ 361846 h 503274"/>
                <a:gd name="csX7" fmla="*/ 2651051 w 2651051"/>
                <a:gd name="csY7" fmla="*/ 503274 h 503274"/>
                <a:gd name="csX8" fmla="*/ 2615609 w 2651051"/>
                <a:gd name="csY8" fmla="*/ 0 h 503274"/>
                <a:gd name="csX9" fmla="*/ 28354 w 2651051"/>
                <a:gd name="csY9" fmla="*/ 21265 h 503274"/>
                <a:gd name="csX10" fmla="*/ 0 w 2651051"/>
                <a:gd name="csY10" fmla="*/ 503274 h 503274"/>
                <a:gd name="csX11" fmla="*/ 163033 w 2651051"/>
                <a:gd name="csY11" fmla="*/ 467833 h 503274"/>
                <a:gd name="csX0" fmla="*/ 163033 w 2631172"/>
                <a:gd name="csY0" fmla="*/ 467833 h 539055"/>
                <a:gd name="csX1" fmla="*/ 613052 w 2631172"/>
                <a:gd name="csY1" fmla="*/ 280762 h 539055"/>
                <a:gd name="csX2" fmla="*/ 1022451 w 2631172"/>
                <a:gd name="csY2" fmla="*/ 180661 h 539055"/>
                <a:gd name="csX3" fmla="*/ 1407474 w 2631172"/>
                <a:gd name="csY3" fmla="*/ 147469 h 539055"/>
                <a:gd name="csX4" fmla="*/ 1798197 w 2631172"/>
                <a:gd name="csY4" fmla="*/ 179798 h 539055"/>
                <a:gd name="csX5" fmla="*/ 2106109 w 2631172"/>
                <a:gd name="csY5" fmla="*/ 241344 h 539055"/>
                <a:gd name="csX6" fmla="*/ 2389306 w 2631172"/>
                <a:gd name="csY6" fmla="*/ 361846 h 539055"/>
                <a:gd name="csX7" fmla="*/ 2631172 w 2631172"/>
                <a:gd name="csY7" fmla="*/ 539055 h 539055"/>
                <a:gd name="csX8" fmla="*/ 2615609 w 2631172"/>
                <a:gd name="csY8" fmla="*/ 0 h 539055"/>
                <a:gd name="csX9" fmla="*/ 28354 w 2631172"/>
                <a:gd name="csY9" fmla="*/ 21265 h 539055"/>
                <a:gd name="csX10" fmla="*/ 0 w 2631172"/>
                <a:gd name="csY10" fmla="*/ 503274 h 539055"/>
                <a:gd name="csX11" fmla="*/ 163033 w 2631172"/>
                <a:gd name="csY11" fmla="*/ 467833 h 539055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860"/>
                <a:gd name="csX1" fmla="*/ 613052 w 2631172"/>
                <a:gd name="csY1" fmla="*/ 280762 h 550860"/>
                <a:gd name="csX2" fmla="*/ 1022451 w 2631172"/>
                <a:gd name="csY2" fmla="*/ 180661 h 550860"/>
                <a:gd name="csX3" fmla="*/ 1407474 w 2631172"/>
                <a:gd name="csY3" fmla="*/ 147469 h 550860"/>
                <a:gd name="csX4" fmla="*/ 1798197 w 2631172"/>
                <a:gd name="csY4" fmla="*/ 179798 h 550860"/>
                <a:gd name="csX5" fmla="*/ 2106109 w 2631172"/>
                <a:gd name="csY5" fmla="*/ 241344 h 550860"/>
                <a:gd name="csX6" fmla="*/ 2389306 w 2631172"/>
                <a:gd name="csY6" fmla="*/ 361846 h 550860"/>
                <a:gd name="csX7" fmla="*/ 2631172 w 2631172"/>
                <a:gd name="csY7" fmla="*/ 539055 h 550860"/>
                <a:gd name="csX8" fmla="*/ 2615609 w 2631172"/>
                <a:gd name="csY8" fmla="*/ 0 h 550860"/>
                <a:gd name="csX9" fmla="*/ 28354 w 2631172"/>
                <a:gd name="csY9" fmla="*/ 21265 h 550860"/>
                <a:gd name="csX10" fmla="*/ 0 w 2631172"/>
                <a:gd name="csY10" fmla="*/ 503274 h 550860"/>
                <a:gd name="csX11" fmla="*/ 163033 w 2631172"/>
                <a:gd name="csY11" fmla="*/ 467833 h 550860"/>
                <a:gd name="csX0" fmla="*/ 163033 w 2631172"/>
                <a:gd name="csY0" fmla="*/ 467833 h 550672"/>
                <a:gd name="csX1" fmla="*/ 613052 w 2631172"/>
                <a:gd name="csY1" fmla="*/ 280762 h 550672"/>
                <a:gd name="csX2" fmla="*/ 1022451 w 2631172"/>
                <a:gd name="csY2" fmla="*/ 180661 h 550672"/>
                <a:gd name="csX3" fmla="*/ 1407474 w 2631172"/>
                <a:gd name="csY3" fmla="*/ 147469 h 550672"/>
                <a:gd name="csX4" fmla="*/ 1798197 w 2631172"/>
                <a:gd name="csY4" fmla="*/ 179798 h 550672"/>
                <a:gd name="csX5" fmla="*/ 2102134 w 2631172"/>
                <a:gd name="csY5" fmla="*/ 265198 h 550672"/>
                <a:gd name="csX6" fmla="*/ 2389306 w 2631172"/>
                <a:gd name="csY6" fmla="*/ 361846 h 550672"/>
                <a:gd name="csX7" fmla="*/ 2631172 w 2631172"/>
                <a:gd name="csY7" fmla="*/ 539055 h 550672"/>
                <a:gd name="csX8" fmla="*/ 2615609 w 2631172"/>
                <a:gd name="csY8" fmla="*/ 0 h 550672"/>
                <a:gd name="csX9" fmla="*/ 28354 w 2631172"/>
                <a:gd name="csY9" fmla="*/ 21265 h 550672"/>
                <a:gd name="csX10" fmla="*/ 0 w 2631172"/>
                <a:gd name="csY10" fmla="*/ 503274 h 550672"/>
                <a:gd name="csX11" fmla="*/ 163033 w 2631172"/>
                <a:gd name="csY11" fmla="*/ 467833 h 550672"/>
                <a:gd name="csX0" fmla="*/ 163033 w 2631172"/>
                <a:gd name="csY0" fmla="*/ 467833 h 557813"/>
                <a:gd name="csX1" fmla="*/ 613052 w 2631172"/>
                <a:gd name="csY1" fmla="*/ 280762 h 557813"/>
                <a:gd name="csX2" fmla="*/ 1022451 w 2631172"/>
                <a:gd name="csY2" fmla="*/ 180661 h 557813"/>
                <a:gd name="csX3" fmla="*/ 1407474 w 2631172"/>
                <a:gd name="csY3" fmla="*/ 147469 h 557813"/>
                <a:gd name="csX4" fmla="*/ 1798197 w 2631172"/>
                <a:gd name="csY4" fmla="*/ 179798 h 557813"/>
                <a:gd name="csX5" fmla="*/ 2102134 w 2631172"/>
                <a:gd name="csY5" fmla="*/ 265198 h 557813"/>
                <a:gd name="csX6" fmla="*/ 2524478 w 2631172"/>
                <a:gd name="csY6" fmla="*/ 453286 h 557813"/>
                <a:gd name="csX7" fmla="*/ 2631172 w 2631172"/>
                <a:gd name="csY7" fmla="*/ 539055 h 557813"/>
                <a:gd name="csX8" fmla="*/ 2615609 w 2631172"/>
                <a:gd name="csY8" fmla="*/ 0 h 557813"/>
                <a:gd name="csX9" fmla="*/ 28354 w 2631172"/>
                <a:gd name="csY9" fmla="*/ 21265 h 557813"/>
                <a:gd name="csX10" fmla="*/ 0 w 2631172"/>
                <a:gd name="csY10" fmla="*/ 503274 h 557813"/>
                <a:gd name="csX11" fmla="*/ 163033 w 2631172"/>
                <a:gd name="csY11" fmla="*/ 467833 h 557813"/>
                <a:gd name="csX0" fmla="*/ 163033 w 2631172"/>
                <a:gd name="csY0" fmla="*/ 467833 h 555624"/>
                <a:gd name="csX1" fmla="*/ 613052 w 2631172"/>
                <a:gd name="csY1" fmla="*/ 280762 h 555624"/>
                <a:gd name="csX2" fmla="*/ 1022451 w 2631172"/>
                <a:gd name="csY2" fmla="*/ 180661 h 555624"/>
                <a:gd name="csX3" fmla="*/ 1407474 w 2631172"/>
                <a:gd name="csY3" fmla="*/ 147469 h 555624"/>
                <a:gd name="csX4" fmla="*/ 1798197 w 2631172"/>
                <a:gd name="csY4" fmla="*/ 179798 h 555624"/>
                <a:gd name="csX5" fmla="*/ 2102134 w 2631172"/>
                <a:gd name="csY5" fmla="*/ 265198 h 555624"/>
                <a:gd name="csX6" fmla="*/ 2516527 w 2631172"/>
                <a:gd name="csY6" fmla="*/ 433408 h 555624"/>
                <a:gd name="csX7" fmla="*/ 2631172 w 2631172"/>
                <a:gd name="csY7" fmla="*/ 539055 h 555624"/>
                <a:gd name="csX8" fmla="*/ 2615609 w 2631172"/>
                <a:gd name="csY8" fmla="*/ 0 h 555624"/>
                <a:gd name="csX9" fmla="*/ 28354 w 2631172"/>
                <a:gd name="csY9" fmla="*/ 21265 h 555624"/>
                <a:gd name="csX10" fmla="*/ 0 w 2631172"/>
                <a:gd name="csY10" fmla="*/ 503274 h 555624"/>
                <a:gd name="csX11" fmla="*/ 163033 w 2631172"/>
                <a:gd name="csY11" fmla="*/ 467833 h 555624"/>
                <a:gd name="csX0" fmla="*/ 163033 w 2631172"/>
                <a:gd name="csY0" fmla="*/ 467833 h 555867"/>
                <a:gd name="csX1" fmla="*/ 613052 w 2631172"/>
                <a:gd name="csY1" fmla="*/ 280762 h 555867"/>
                <a:gd name="csX2" fmla="*/ 1022451 w 2631172"/>
                <a:gd name="csY2" fmla="*/ 180661 h 555867"/>
                <a:gd name="csX3" fmla="*/ 1407474 w 2631172"/>
                <a:gd name="csY3" fmla="*/ 147469 h 555867"/>
                <a:gd name="csX4" fmla="*/ 1798197 w 2631172"/>
                <a:gd name="csY4" fmla="*/ 179798 h 555867"/>
                <a:gd name="csX5" fmla="*/ 2118037 w 2631172"/>
                <a:gd name="csY5" fmla="*/ 249295 h 555867"/>
                <a:gd name="csX6" fmla="*/ 2516527 w 2631172"/>
                <a:gd name="csY6" fmla="*/ 433408 h 555867"/>
                <a:gd name="csX7" fmla="*/ 2631172 w 2631172"/>
                <a:gd name="csY7" fmla="*/ 539055 h 555867"/>
                <a:gd name="csX8" fmla="*/ 2615609 w 2631172"/>
                <a:gd name="csY8" fmla="*/ 0 h 555867"/>
                <a:gd name="csX9" fmla="*/ 28354 w 2631172"/>
                <a:gd name="csY9" fmla="*/ 21265 h 555867"/>
                <a:gd name="csX10" fmla="*/ 0 w 2631172"/>
                <a:gd name="csY10" fmla="*/ 503274 h 555867"/>
                <a:gd name="csX11" fmla="*/ 163033 w 2631172"/>
                <a:gd name="csY11" fmla="*/ 467833 h 55586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</a:cxnLst>
              <a:rect l="l" t="t" r="r" b="b"/>
              <a:pathLst>
                <a:path w="2631172" h="555867">
                  <a:moveTo>
                    <a:pt x="163033" y="467833"/>
                  </a:moveTo>
                  <a:cubicBezTo>
                    <a:pt x="265208" y="430748"/>
                    <a:pt x="469816" y="328624"/>
                    <a:pt x="613052" y="280762"/>
                  </a:cubicBezTo>
                  <a:cubicBezTo>
                    <a:pt x="756288" y="232900"/>
                    <a:pt x="890047" y="202876"/>
                    <a:pt x="1022451" y="180661"/>
                  </a:cubicBezTo>
                  <a:cubicBezTo>
                    <a:pt x="1154855" y="158446"/>
                    <a:pt x="1278183" y="147613"/>
                    <a:pt x="1407474" y="147469"/>
                  </a:cubicBezTo>
                  <a:cubicBezTo>
                    <a:pt x="1536765" y="147325"/>
                    <a:pt x="1679770" y="162827"/>
                    <a:pt x="1798197" y="179798"/>
                  </a:cubicBezTo>
                  <a:cubicBezTo>
                    <a:pt x="1916624" y="196769"/>
                    <a:pt x="1998316" y="207027"/>
                    <a:pt x="2118037" y="249295"/>
                  </a:cubicBezTo>
                  <a:cubicBezTo>
                    <a:pt x="2237758" y="291563"/>
                    <a:pt x="2431005" y="385115"/>
                    <a:pt x="2516527" y="433408"/>
                  </a:cubicBezTo>
                  <a:cubicBezTo>
                    <a:pt x="2602050" y="481701"/>
                    <a:pt x="2593455" y="599363"/>
                    <a:pt x="2631172" y="539055"/>
                  </a:cubicBezTo>
                  <a:lnTo>
                    <a:pt x="2615609" y="0"/>
                  </a:lnTo>
                  <a:lnTo>
                    <a:pt x="28354" y="21265"/>
                  </a:lnTo>
                  <a:lnTo>
                    <a:pt x="0" y="503274"/>
                  </a:lnTo>
                  <a:cubicBezTo>
                    <a:pt x="22446" y="577702"/>
                    <a:pt x="60858" y="504918"/>
                    <a:pt x="163033" y="467833"/>
                  </a:cubicBezTo>
                  <a:close/>
                </a:path>
              </a:pathLst>
            </a:cu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</p:grpSp>
      <p:sp>
        <p:nvSpPr>
          <p:cNvPr id="6" name="Titolo 5">
            <a:extLst>
              <a:ext uri="{FF2B5EF4-FFF2-40B4-BE49-F238E27FC236}">
                <a16:creationId xmlns:a16="http://schemas.microsoft.com/office/drawing/2014/main" id="{A56887E3-ADE3-D475-81FC-43D754A32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1 - </a:t>
            </a:r>
            <a:r>
              <a:rPr lang="it-IT" dirty="0" err="1"/>
              <a:t>radial</a:t>
            </a:r>
            <a:r>
              <a:rPr lang="it-IT" dirty="0"/>
              <a:t> injection (</a:t>
            </a:r>
            <a:r>
              <a:rPr lang="it-IT" dirty="0" err="1"/>
              <a:t>mZVI</a:t>
            </a:r>
            <a:r>
              <a:rPr lang="it-IT" dirty="0"/>
              <a:t> injection)</a:t>
            </a:r>
            <a:endParaRPr lang="en-US" dirty="0"/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F6CC3488-67B2-7DFB-2305-BDC9ADCC6305}"/>
              </a:ext>
            </a:extLst>
          </p:cNvPr>
          <p:cNvSpPr/>
          <p:nvPr/>
        </p:nvSpPr>
        <p:spPr>
          <a:xfrm>
            <a:off x="5879182" y="5940569"/>
            <a:ext cx="23042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</a:pP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mZVI</a:t>
            </a: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concentraton</a:t>
            </a: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vs</a:t>
            </a: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radial</a:t>
            </a: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distance</a:t>
            </a:r>
            <a:endParaRPr lang="it-IT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57E2975D-C41F-C69D-4D5F-CE6DD6416D93}"/>
              </a:ext>
            </a:extLst>
          </p:cNvPr>
          <p:cNvSpPr/>
          <p:nvPr/>
        </p:nvSpPr>
        <p:spPr>
          <a:xfrm>
            <a:off x="9750363" y="5940569"/>
            <a:ext cx="196146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</a:pP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Pressure </a:t>
            </a: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buildup</a:t>
            </a: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</a:t>
            </a:r>
            <a:r>
              <a:rPr lang="it-IT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injection point</a:t>
            </a:r>
          </a:p>
        </p:txBody>
      </p:sp>
    </p:spTree>
    <p:extLst>
      <p:ext uri="{BB962C8B-B14F-4D97-AF65-F5344CB8AC3E}">
        <p14:creationId xmlns:p14="http://schemas.microsoft.com/office/powerpoint/2010/main" val="3431821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repeatCount="indefinite" fill="remove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0B9AC9-E2C6-845E-E2F0-3D0186E7F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FB692BCA-086F-2B42-5381-DF46D0178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4504478" cy="4545578"/>
          </a:xfrm>
        </p:spPr>
        <p:txBody>
          <a:bodyPr/>
          <a:lstStyle/>
          <a:p>
            <a:pPr marL="361950" indent="-361950">
              <a:buFont typeface="Arial" panose="020B0604020202020204" pitchFamily="34" charset="0"/>
              <a:buChar char="•"/>
            </a:pPr>
            <a:r>
              <a:rPr lang="it-IT" sz="1800" dirty="0"/>
              <a:t>Contaminated site in the </a:t>
            </a:r>
            <a:r>
              <a:rPr lang="it-IT" sz="1800" dirty="0" err="1"/>
              <a:t>north</a:t>
            </a:r>
            <a:r>
              <a:rPr lang="it-IT" sz="1800" dirty="0"/>
              <a:t> of Italy</a:t>
            </a:r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it-IT" sz="1800" dirty="0" err="1"/>
              <a:t>Contaminants</a:t>
            </a:r>
            <a:r>
              <a:rPr lang="it-IT" sz="1800" dirty="0"/>
              <a:t>: </a:t>
            </a:r>
            <a:r>
              <a:rPr lang="it-IT" sz="1800" b="1" dirty="0"/>
              <a:t>PCE up to 100.000 </a:t>
            </a:r>
            <a:r>
              <a:rPr lang="el-GR" sz="1800" b="1" dirty="0"/>
              <a:t>μ</a:t>
            </a:r>
            <a:r>
              <a:rPr lang="it-IT" sz="1800" b="1" dirty="0"/>
              <a:t>g/L</a:t>
            </a:r>
            <a:endParaRPr lang="it-IT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1800" b="1" dirty="0"/>
              <a:t>nZVI</a:t>
            </a:r>
            <a:r>
              <a:rPr lang="it-IT" sz="1800" dirty="0"/>
              <a:t> injection for the treatment of the </a:t>
            </a:r>
            <a:r>
              <a:rPr lang="it-IT" sz="1800" b="1" dirty="0"/>
              <a:t>hot-spot</a:t>
            </a:r>
            <a:r>
              <a:rPr lang="it-IT" sz="1800" dirty="0"/>
              <a:t> of the </a:t>
            </a:r>
            <a:r>
              <a:rPr lang="it-IT" sz="1800" dirty="0" err="1"/>
              <a:t>contamination</a:t>
            </a:r>
            <a:endParaRPr lang="it-IT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1800" dirty="0"/>
              <a:t>Pilot injection </a:t>
            </a:r>
            <a:r>
              <a:rPr lang="it-IT" sz="1800" dirty="0" err="1"/>
              <a:t>performed</a:t>
            </a:r>
            <a:r>
              <a:rPr lang="it-IT" sz="1800" dirty="0"/>
              <a:t> in June 2024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1800" dirty="0"/>
              <a:t>Good ZVI </a:t>
            </a:r>
            <a:r>
              <a:rPr lang="it-IT" sz="1800" dirty="0" err="1"/>
              <a:t>distribution</a:t>
            </a:r>
            <a:r>
              <a:rPr lang="it-IT" sz="1800" dirty="0"/>
              <a:t> </a:t>
            </a:r>
            <a:r>
              <a:rPr lang="it-IT" sz="1800" dirty="0" err="1"/>
              <a:t>around</a:t>
            </a:r>
            <a:r>
              <a:rPr lang="it-IT" sz="1800" dirty="0"/>
              <a:t> the </a:t>
            </a:r>
            <a:r>
              <a:rPr lang="it-IT" sz="1800" dirty="0" err="1"/>
              <a:t>well</a:t>
            </a:r>
            <a:endParaRPr lang="it-IT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1800" b="1" dirty="0"/>
              <a:t>Max </a:t>
            </a:r>
            <a:r>
              <a:rPr lang="it-IT" sz="1800" b="1" dirty="0" err="1"/>
              <a:t>migration</a:t>
            </a:r>
            <a:r>
              <a:rPr lang="it-IT" sz="1800" b="1" dirty="0"/>
              <a:t> </a:t>
            </a:r>
            <a:r>
              <a:rPr lang="it-IT" sz="1800" b="1" dirty="0" err="1"/>
              <a:t>distance</a:t>
            </a:r>
            <a:r>
              <a:rPr lang="it-IT" sz="1800" b="1" dirty="0"/>
              <a:t> 9 m</a:t>
            </a:r>
          </a:p>
          <a:p>
            <a:pPr marL="0" lvl="2" indent="0">
              <a:buNone/>
            </a:pPr>
            <a:endParaRPr lang="en-US" b="1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101E51C-A5A1-D34F-3B32-327A39A616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5593A977-E9A0-F41B-A0FD-4145C319C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1 - field </a:t>
            </a:r>
            <a:r>
              <a:rPr lang="it-IT" dirty="0" err="1"/>
              <a:t>implementation</a:t>
            </a:r>
            <a:endParaRPr lang="en-US" dirty="0"/>
          </a:p>
        </p:txBody>
      </p:sp>
      <p:pic>
        <p:nvPicPr>
          <p:cNvPr id="2" name="Segnaposto contenuto 20">
            <a:extLst>
              <a:ext uri="{FF2B5EF4-FFF2-40B4-BE49-F238E27FC236}">
                <a16:creationId xmlns:a16="http://schemas.microsoft.com/office/drawing/2014/main" id="{8AEDD6F0-7EC4-D0C9-3555-217280945C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2068" y="4005064"/>
            <a:ext cx="3187114" cy="2474440"/>
          </a:xfrm>
          <a:prstGeom prst="rect">
            <a:avLst/>
          </a:prstGeom>
        </p:spPr>
      </p:pic>
      <p:grpSp>
        <p:nvGrpSpPr>
          <p:cNvPr id="3" name="Gruppo 2">
            <a:extLst>
              <a:ext uri="{FF2B5EF4-FFF2-40B4-BE49-F238E27FC236}">
                <a16:creationId xmlns:a16="http://schemas.microsoft.com/office/drawing/2014/main" id="{A4DB2D32-6268-C4FA-AB6D-BE3DD82CB344}"/>
              </a:ext>
            </a:extLst>
          </p:cNvPr>
          <p:cNvGrpSpPr/>
          <p:nvPr/>
        </p:nvGrpSpPr>
        <p:grpSpPr>
          <a:xfrm>
            <a:off x="7444596" y="3933056"/>
            <a:ext cx="3661758" cy="2568604"/>
            <a:chOff x="7319342" y="3704564"/>
            <a:chExt cx="3661758" cy="2568604"/>
          </a:xfrm>
        </p:grpSpPr>
        <p:pic>
          <p:nvPicPr>
            <p:cNvPr id="5" name="Segnaposto contenuto 11">
              <a:extLst>
                <a:ext uri="{FF2B5EF4-FFF2-40B4-BE49-F238E27FC236}">
                  <a16:creationId xmlns:a16="http://schemas.microsoft.com/office/drawing/2014/main" id="{782AAD68-C82F-FADA-9704-D28CF10231F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338104" y="3717032"/>
              <a:ext cx="3642996" cy="2556136"/>
            </a:xfrm>
            <a:prstGeom prst="rect">
              <a:avLst/>
            </a:prstGeom>
          </p:spPr>
        </p:pic>
        <p:sp>
          <p:nvSpPr>
            <p:cNvPr id="8" name="Rettangolo 7">
              <a:extLst>
                <a:ext uri="{FF2B5EF4-FFF2-40B4-BE49-F238E27FC236}">
                  <a16:creationId xmlns:a16="http://schemas.microsoft.com/office/drawing/2014/main" id="{DFA49E95-994E-52AE-AFD0-94BC2D4CF59D}"/>
                </a:ext>
              </a:extLst>
            </p:cNvPr>
            <p:cNvSpPr/>
            <p:nvPr/>
          </p:nvSpPr>
          <p:spPr bwMode="auto">
            <a:xfrm>
              <a:off x="7319342" y="3704564"/>
              <a:ext cx="3168353" cy="2555099"/>
            </a:xfrm>
            <a:prstGeom prst="rect">
              <a:avLst/>
            </a:prstGeom>
            <a:noFill/>
            <a:ln w="57150" cap="flat" cmpd="sng" algn="ctr">
              <a:solidFill>
                <a:srgbClr val="FF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it-IT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</p:grpSp>
      <p:sp>
        <p:nvSpPr>
          <p:cNvPr id="9" name="Rettangolo 8">
            <a:extLst>
              <a:ext uri="{FF2B5EF4-FFF2-40B4-BE49-F238E27FC236}">
                <a16:creationId xmlns:a16="http://schemas.microsoft.com/office/drawing/2014/main" id="{4A06C64F-6563-94F8-55BE-F1FE7D9A4A78}"/>
              </a:ext>
            </a:extLst>
          </p:cNvPr>
          <p:cNvSpPr/>
          <p:nvPr/>
        </p:nvSpPr>
        <p:spPr bwMode="auto">
          <a:xfrm>
            <a:off x="3556164" y="4995839"/>
            <a:ext cx="623570" cy="502874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cxnSp>
        <p:nvCxnSpPr>
          <p:cNvPr id="10" name="Connettore 2 9">
            <a:extLst>
              <a:ext uri="{FF2B5EF4-FFF2-40B4-BE49-F238E27FC236}">
                <a16:creationId xmlns:a16="http://schemas.microsoft.com/office/drawing/2014/main" id="{8DDD45BB-5033-DC93-9F58-701962E6AEAE}"/>
              </a:ext>
            </a:extLst>
          </p:cNvPr>
          <p:cNvCxnSpPr>
            <a:cxnSpLocks/>
          </p:cNvCxnSpPr>
          <p:nvPr/>
        </p:nvCxnSpPr>
        <p:spPr bwMode="auto">
          <a:xfrm flipV="1">
            <a:off x="4179734" y="3933056"/>
            <a:ext cx="3264862" cy="1290536"/>
          </a:xfrm>
          <a:prstGeom prst="straightConnector1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1" name="Connettore 2 10">
            <a:extLst>
              <a:ext uri="{FF2B5EF4-FFF2-40B4-BE49-F238E27FC236}">
                <a16:creationId xmlns:a16="http://schemas.microsoft.com/office/drawing/2014/main" id="{274AC6EF-31FF-442C-C498-8958608D9B01}"/>
              </a:ext>
            </a:extLst>
          </p:cNvPr>
          <p:cNvCxnSpPr>
            <a:cxnSpLocks/>
          </p:cNvCxnSpPr>
          <p:nvPr/>
        </p:nvCxnSpPr>
        <p:spPr bwMode="auto">
          <a:xfrm>
            <a:off x="4179734" y="5229200"/>
            <a:ext cx="3264862" cy="1264563"/>
          </a:xfrm>
          <a:prstGeom prst="straightConnector1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pic>
        <p:nvPicPr>
          <p:cNvPr id="12" name="Immagine 11" descr="Immagine che contiene aria aperta, terreno, albero, veicolo&#10;&#10;Descrizione generata automaticamente">
            <a:extLst>
              <a:ext uri="{FF2B5EF4-FFF2-40B4-BE49-F238E27FC236}">
                <a16:creationId xmlns:a16="http://schemas.microsoft.com/office/drawing/2014/main" id="{8966CD08-276B-7EE4-0BED-B8CC2884EB9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0398" y="997582"/>
            <a:ext cx="4171392" cy="278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5419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F328E5-D8D8-2FE6-5AB1-05D77F1B3C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76A9D458-5828-3E69-1057-8592419965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4" name="Titolo 3">
            <a:extLst>
              <a:ext uri="{FF2B5EF4-FFF2-40B4-BE49-F238E27FC236}">
                <a16:creationId xmlns:a16="http://schemas.microsoft.com/office/drawing/2014/main" id="{0607554B-8EF9-84C4-CBC1-AD2E0AED0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Optimizing delivery </a:t>
            </a:r>
            <a:r>
              <a:rPr lang="it-IT" dirty="0" err="1"/>
              <a:t>using</a:t>
            </a:r>
            <a:r>
              <a:rPr lang="it-IT" dirty="0"/>
              <a:t> </a:t>
            </a:r>
            <a:r>
              <a:rPr lang="it-IT" dirty="0" err="1"/>
              <a:t>permeation</a:t>
            </a:r>
            <a:r>
              <a:rPr lang="it-IT" dirty="0"/>
              <a:t> injection</a:t>
            </a:r>
            <a:endParaRPr lang="en-US" dirty="0"/>
          </a:p>
        </p:txBody>
      </p:sp>
      <p:sp>
        <p:nvSpPr>
          <p:cNvPr id="5" name="Segnaposto contenuto 2">
            <a:extLst>
              <a:ext uri="{FF2B5EF4-FFF2-40B4-BE49-F238E27FC236}">
                <a16:creationId xmlns:a16="http://schemas.microsoft.com/office/drawing/2014/main" id="{7970956F-478A-FB34-E5EC-91315ACF5579}"/>
              </a:ext>
            </a:extLst>
          </p:cNvPr>
          <p:cNvSpPr txBox="1">
            <a:spLocks/>
          </p:cNvSpPr>
          <p:nvPr/>
        </p:nvSpPr>
        <p:spPr bwMode="auto">
          <a:xfrm>
            <a:off x="4799061" y="1700808"/>
            <a:ext cx="3456385" cy="2035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defTabSz="78190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b="1" kern="1200" dirty="0" err="1">
                <a:ea typeface="+mn-ea"/>
                <a:cs typeface="+mn-cs"/>
              </a:rPr>
              <a:t>Poorly</a:t>
            </a:r>
            <a:r>
              <a:rPr lang="it-IT" sz="2000" b="1" kern="1200" dirty="0">
                <a:ea typeface="+mn-ea"/>
                <a:cs typeface="+mn-cs"/>
              </a:rPr>
              <a:t> </a:t>
            </a:r>
            <a:r>
              <a:rPr lang="it-IT" sz="2000" b="1" kern="1200" dirty="0" err="1">
                <a:ea typeface="+mn-ea"/>
                <a:cs typeface="+mn-cs"/>
              </a:rPr>
              <a:t>stable</a:t>
            </a:r>
            <a:r>
              <a:rPr lang="it-IT" sz="2000" b="1" kern="1200" dirty="0">
                <a:ea typeface="+mn-ea"/>
                <a:cs typeface="+mn-cs"/>
              </a:rPr>
              <a:t> </a:t>
            </a:r>
            <a:r>
              <a:rPr lang="it-IT" sz="2000" b="1" kern="1200" dirty="0" err="1">
                <a:ea typeface="+mn-ea"/>
                <a:cs typeface="+mn-cs"/>
              </a:rPr>
              <a:t>particles</a:t>
            </a:r>
            <a:endParaRPr lang="it-IT" sz="2000" b="1" kern="1200" dirty="0">
              <a:ea typeface="+mn-ea"/>
              <a:cs typeface="+mn-cs"/>
            </a:endParaRPr>
          </a:p>
          <a:p>
            <a:pPr marL="342900" indent="-342900" defTabSz="781903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it-IT" sz="2000" kern="1200" dirty="0">
                <a:ea typeface="+mn-ea"/>
                <a:cs typeface="+mn-cs"/>
              </a:rPr>
              <a:t>low </a:t>
            </a:r>
            <a:r>
              <a:rPr lang="it-IT" sz="2000" kern="1200" dirty="0" err="1">
                <a:ea typeface="+mn-ea"/>
                <a:cs typeface="+mn-cs"/>
              </a:rPr>
              <a:t>mobility</a:t>
            </a:r>
            <a:endParaRPr lang="it-IT" sz="2000" kern="1200" dirty="0">
              <a:ea typeface="+mn-ea"/>
              <a:cs typeface="+mn-cs"/>
            </a:endParaRPr>
          </a:p>
          <a:p>
            <a:pPr marL="342900" indent="-342900" defTabSz="781903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it-IT" sz="2000" kern="1200" dirty="0">
                <a:ea typeface="+mn-ea"/>
                <a:cs typeface="+mn-cs"/>
              </a:rPr>
              <a:t>minimal ROI</a:t>
            </a:r>
          </a:p>
          <a:p>
            <a:pPr defTabSz="78190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kern="1200" dirty="0">
                <a:ea typeface="+mn-ea"/>
                <a:cs typeface="+mn-cs"/>
                <a:sym typeface="Wingdings" pitchFamily="2" charset="2"/>
              </a:rPr>
              <a:t> Need: </a:t>
            </a:r>
            <a:r>
              <a:rPr lang="it-IT" sz="2000" kern="1200" dirty="0" err="1">
                <a:ea typeface="+mn-ea"/>
                <a:cs typeface="+mn-cs"/>
                <a:sym typeface="Wingdings" pitchFamily="2" charset="2"/>
              </a:rPr>
              <a:t>improve</a:t>
            </a:r>
            <a:r>
              <a:rPr lang="it-IT" sz="2000" kern="1200" dirty="0">
                <a:ea typeface="+mn-ea"/>
                <a:cs typeface="+mn-cs"/>
                <a:sym typeface="Wingdings" pitchFamily="2" charset="2"/>
              </a:rPr>
              <a:t> </a:t>
            </a:r>
            <a:r>
              <a:rPr lang="it-IT" sz="2000" kern="1200" dirty="0" err="1">
                <a:ea typeface="+mn-ea"/>
                <a:cs typeface="+mn-cs"/>
                <a:sym typeface="Wingdings" pitchFamily="2" charset="2"/>
              </a:rPr>
              <a:t>stability</a:t>
            </a:r>
            <a:endParaRPr lang="it-IT" sz="2000" kern="1200" dirty="0">
              <a:ea typeface="+mn-ea"/>
              <a:cs typeface="+mn-cs"/>
            </a:endParaRPr>
          </a:p>
        </p:txBody>
      </p:sp>
      <p:sp>
        <p:nvSpPr>
          <p:cNvPr id="6" name="Segnaposto contenuto 2">
            <a:extLst>
              <a:ext uri="{FF2B5EF4-FFF2-40B4-BE49-F238E27FC236}">
                <a16:creationId xmlns:a16="http://schemas.microsoft.com/office/drawing/2014/main" id="{E5339031-EFAE-0BCF-959B-15FE0BECEC1C}"/>
              </a:ext>
            </a:extLst>
          </p:cNvPr>
          <p:cNvSpPr txBox="1">
            <a:spLocks/>
          </p:cNvSpPr>
          <p:nvPr/>
        </p:nvSpPr>
        <p:spPr>
          <a:xfrm>
            <a:off x="4799061" y="4160064"/>
            <a:ext cx="3456385" cy="1940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95476" indent="-195476" defTabSz="781903" eaLnBrk="1" fontAlgn="auto" hangingPunct="1">
              <a:lnSpc>
                <a:spcPct val="90000"/>
              </a:lnSpc>
              <a:spcBef>
                <a:spcPts val="855"/>
              </a:spcBef>
              <a:spcAft>
                <a:spcPts val="0"/>
              </a:spcAft>
              <a:buClr>
                <a:srgbClr val="003399"/>
              </a:buClr>
              <a:buSzPct val="60000"/>
              <a:buFont typeface="Arial" panose="020B0604020202020204" pitchFamily="34" charset="0"/>
              <a:buChar char="•"/>
              <a:defRPr sz="2052">
                <a:latin typeface="+mn-lt"/>
                <a:ea typeface="+mn-ea"/>
              </a:defRPr>
            </a:lvl1pPr>
            <a:lvl2pPr marL="742950" indent="-285750">
              <a:spcBef>
                <a:spcPct val="20000"/>
              </a:spcBef>
              <a:buClr>
                <a:srgbClr val="003399"/>
              </a:buClr>
              <a:buFont typeface="Wingdings" charset="2"/>
              <a:buChar char="§"/>
              <a:defRPr sz="24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003399"/>
              </a:buClr>
              <a:buFont typeface="Book Antiqua" charset="0"/>
              <a:buChar char="□"/>
              <a:defRPr sz="20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003399"/>
              </a:buClr>
              <a:buFont typeface="Book Antiqua" charset="0"/>
              <a:buChar char="–"/>
              <a:defRPr sz="18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003399"/>
              </a:buClr>
              <a:buFont typeface="Book Antiqua" charset="0"/>
              <a:buChar char="–"/>
              <a:defRPr sz="1800">
                <a:solidFill>
                  <a:srgbClr val="003399"/>
                </a:solidFill>
                <a:latin typeface="+mn-lt"/>
                <a:ea typeface="MS PGothic" panose="020B0600070205080204" pitchFamily="34" charset="-128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Font typeface="Book Antiqua" pitchFamily="18" charset="0"/>
              <a:buChar char="–"/>
              <a:defRPr sz="1800">
                <a:solidFill>
                  <a:srgbClr val="003399"/>
                </a:solidFill>
                <a:latin typeface="+mn-lt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b="1" dirty="0">
                <a:latin typeface="Calibri" panose="020F0502020204030204" pitchFamily="34" charset="0"/>
                <a:cs typeface="Calibri" panose="020F0502020204030204" pitchFamily="34" charset="0"/>
              </a:rPr>
              <a:t>Very </a:t>
            </a:r>
            <a:r>
              <a:rPr lang="it-IT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stable</a:t>
            </a:r>
            <a:r>
              <a:rPr lang="it-IT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particles</a:t>
            </a:r>
            <a:endParaRPr lang="it-IT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- high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mobility</a:t>
            </a:r>
            <a:endParaRPr lang="it-IT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poorly</a:t>
            </a: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controlled</a:t>
            </a: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migration</a:t>
            </a:r>
            <a:endParaRPr lang="it-IT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it-IT" sz="2000" dirty="0"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 Need: control </a:t>
            </a:r>
            <a:r>
              <a:rPr lang="it-IT" sz="2000" dirty="0" err="1"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stability</a:t>
            </a:r>
            <a:endParaRPr lang="it-IT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2" name="Gruppo 21">
            <a:extLst>
              <a:ext uri="{FF2B5EF4-FFF2-40B4-BE49-F238E27FC236}">
                <a16:creationId xmlns:a16="http://schemas.microsoft.com/office/drawing/2014/main" id="{7CAED628-B9EB-3F40-0C11-A5A54AF84539}"/>
              </a:ext>
            </a:extLst>
          </p:cNvPr>
          <p:cNvGrpSpPr/>
          <p:nvPr/>
        </p:nvGrpSpPr>
        <p:grpSpPr>
          <a:xfrm>
            <a:off x="262558" y="1516706"/>
            <a:ext cx="1144587" cy="968376"/>
            <a:chOff x="766614" y="1769107"/>
            <a:chExt cx="1144587" cy="968376"/>
          </a:xfrm>
        </p:grpSpPr>
        <p:pic>
          <p:nvPicPr>
            <p:cNvPr id="8" name="Picture 7" descr="nzvi_zhang">
              <a:extLst>
                <a:ext uri="{FF2B5EF4-FFF2-40B4-BE49-F238E27FC236}">
                  <a16:creationId xmlns:a16="http://schemas.microsoft.com/office/drawing/2014/main" id="{9015D9D3-6260-7B64-0870-B44D2AD8ABD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614" y="1769107"/>
              <a:ext cx="944748" cy="9011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3">
              <a:extLst>
                <a:ext uri="{FF2B5EF4-FFF2-40B4-BE49-F238E27FC236}">
                  <a16:creationId xmlns:a16="http://schemas.microsoft.com/office/drawing/2014/main" id="{0F5AB42E-AFF3-E2EF-BD63-261C067AD24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93639" y="2645408"/>
              <a:ext cx="817562" cy="92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lIns="89193" tIns="44596" rIns="89193" bIns="4459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  <a:defRPr/>
              </a:pPr>
              <a:r>
                <a:rPr lang="it-IT" sz="1197" dirty="0"/>
                <a:t>nZVI</a:t>
              </a:r>
            </a:p>
          </p:txBody>
        </p:sp>
      </p:grpSp>
      <p:grpSp>
        <p:nvGrpSpPr>
          <p:cNvPr id="24" name="Gruppo 23">
            <a:extLst>
              <a:ext uri="{FF2B5EF4-FFF2-40B4-BE49-F238E27FC236}">
                <a16:creationId xmlns:a16="http://schemas.microsoft.com/office/drawing/2014/main" id="{44F2A75D-87F8-42E0-4973-303B61885D05}"/>
              </a:ext>
            </a:extLst>
          </p:cNvPr>
          <p:cNvGrpSpPr/>
          <p:nvPr/>
        </p:nvGrpSpPr>
        <p:grpSpPr>
          <a:xfrm>
            <a:off x="449422" y="5046611"/>
            <a:ext cx="1009466" cy="902669"/>
            <a:chOff x="475579" y="4835128"/>
            <a:chExt cx="1009466" cy="902669"/>
          </a:xfrm>
        </p:grpSpPr>
        <p:pic>
          <p:nvPicPr>
            <p:cNvPr id="10" name="Picture 3">
              <a:extLst>
                <a:ext uri="{FF2B5EF4-FFF2-40B4-BE49-F238E27FC236}">
                  <a16:creationId xmlns:a16="http://schemas.microsoft.com/office/drawing/2014/main" id="{003DC929-EFBC-97AE-E34E-BA720EFD8C8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579" y="4835128"/>
              <a:ext cx="957262" cy="7161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3">
              <a:extLst>
                <a:ext uri="{FF2B5EF4-FFF2-40B4-BE49-F238E27FC236}">
                  <a16:creationId xmlns:a16="http://schemas.microsoft.com/office/drawing/2014/main" id="{55026EAD-560C-4C21-1C46-DB279A8AA85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7783" y="5550472"/>
              <a:ext cx="957262" cy="187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lIns="89193" tIns="44596" rIns="89193" bIns="4459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  <a:defRPr/>
              </a:pPr>
              <a:r>
                <a:rPr lang="it-IT" sz="1197" dirty="0"/>
                <a:t>FeOx</a:t>
              </a:r>
            </a:p>
          </p:txBody>
        </p:sp>
      </p:grpSp>
      <p:grpSp>
        <p:nvGrpSpPr>
          <p:cNvPr id="23" name="Gruppo 22">
            <a:extLst>
              <a:ext uri="{FF2B5EF4-FFF2-40B4-BE49-F238E27FC236}">
                <a16:creationId xmlns:a16="http://schemas.microsoft.com/office/drawing/2014/main" id="{806F026B-8879-3DEC-E59D-98174A2B762A}"/>
              </a:ext>
            </a:extLst>
          </p:cNvPr>
          <p:cNvGrpSpPr/>
          <p:nvPr/>
        </p:nvGrpSpPr>
        <p:grpSpPr>
          <a:xfrm>
            <a:off x="318120" y="2810802"/>
            <a:ext cx="1089025" cy="885725"/>
            <a:chOff x="766614" y="3097945"/>
            <a:chExt cx="1089025" cy="885725"/>
          </a:xfrm>
        </p:grpSpPr>
        <p:pic>
          <p:nvPicPr>
            <p:cNvPr id="12" name="Picture 8">
              <a:extLst>
                <a:ext uri="{FF2B5EF4-FFF2-40B4-BE49-F238E27FC236}">
                  <a16:creationId xmlns:a16="http://schemas.microsoft.com/office/drawing/2014/main" id="{DB70EBC6-906B-B102-AE63-F0AD60FB1B9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057" t="22975"/>
            <a:stretch>
              <a:fillRect/>
            </a:stretch>
          </p:blipFill>
          <p:spPr bwMode="auto">
            <a:xfrm>
              <a:off x="766614" y="3097945"/>
              <a:ext cx="924447" cy="8118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3">
              <a:extLst>
                <a:ext uri="{FF2B5EF4-FFF2-40B4-BE49-F238E27FC236}">
                  <a16:creationId xmlns:a16="http://schemas.microsoft.com/office/drawing/2014/main" id="{1D3C204C-F964-94B3-7AB7-4DE57C7CFE9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38076" y="3891595"/>
              <a:ext cx="817563" cy="92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lIns="89193" tIns="44596" rIns="89193" bIns="44596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  <a:buClr>
                  <a:srgbClr val="003399"/>
                </a:buClr>
                <a:buSzPct val="100000"/>
                <a:defRPr/>
              </a:pPr>
              <a:r>
                <a:rPr lang="it-IT" sz="1197" dirty="0" err="1"/>
                <a:t>mZVI</a:t>
              </a:r>
              <a:endParaRPr lang="it-IT" sz="1197" dirty="0"/>
            </a:p>
          </p:txBody>
        </p:sp>
      </p:grpSp>
      <p:pic>
        <p:nvPicPr>
          <p:cNvPr id="17" name="Immagine 16">
            <a:extLst>
              <a:ext uri="{FF2B5EF4-FFF2-40B4-BE49-F238E27FC236}">
                <a16:creationId xmlns:a16="http://schemas.microsoft.com/office/drawing/2014/main" id="{90150BF0-7492-99D9-935C-B095549808FE}"/>
              </a:ext>
            </a:extLst>
          </p:cNvPr>
          <p:cNvPicPr>
            <a:picLocks noChangeAspect="1"/>
          </p:cNvPicPr>
          <p:nvPr/>
        </p:nvPicPr>
        <p:blipFill>
          <a:blip r:embed="rId5" cstate="screen"/>
          <a:srcRect l="50042"/>
          <a:stretch>
            <a:fillRect/>
          </a:stretch>
        </p:blipFill>
        <p:spPr>
          <a:xfrm>
            <a:off x="1225801" y="4088056"/>
            <a:ext cx="3367905" cy="2391041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4B92FDE3-B747-F066-BCEA-2275B53C5BA4}"/>
              </a:ext>
            </a:extLst>
          </p:cNvPr>
          <p:cNvPicPr>
            <a:picLocks noChangeAspect="1"/>
          </p:cNvPicPr>
          <p:nvPr/>
        </p:nvPicPr>
        <p:blipFill>
          <a:blip r:embed="rId5" cstate="screen"/>
          <a:srcRect r="52148"/>
          <a:stretch>
            <a:fillRect/>
          </a:stretch>
        </p:blipFill>
        <p:spPr>
          <a:xfrm>
            <a:off x="1429111" y="1484784"/>
            <a:ext cx="3225935" cy="2391041"/>
          </a:xfrm>
          <a:prstGeom prst="rect">
            <a:avLst/>
          </a:prstGeom>
        </p:spPr>
      </p:pic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A9A94958-A8DC-D244-5215-B792E61C1D49}"/>
              </a:ext>
            </a:extLst>
          </p:cNvPr>
          <p:cNvSpPr/>
          <p:nvPr/>
        </p:nvSpPr>
        <p:spPr bwMode="auto">
          <a:xfrm>
            <a:off x="113635" y="1484784"/>
            <a:ext cx="7421732" cy="2504476"/>
          </a:xfrm>
          <a:prstGeom prst="roundRect">
            <a:avLst>
              <a:gd name="adj" fmla="val 0"/>
            </a:avLst>
          </a:prstGeom>
          <a:solidFill>
            <a:srgbClr val="FFFFFF">
              <a:alpha val="87000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185911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testo 3"/>
          <p:cNvSpPr>
            <a:spLocks noGrp="1"/>
          </p:cNvSpPr>
          <p:nvPr>
            <p:ph sz="half" idx="1"/>
          </p:nvPr>
        </p:nvSpPr>
        <p:spPr>
          <a:xfrm>
            <a:off x="750108" y="1706399"/>
            <a:ext cx="11077082" cy="4546800"/>
          </a:xfrm>
        </p:spPr>
        <p:txBody>
          <a:bodyPr/>
          <a:lstStyle/>
          <a:p>
            <a:r>
              <a:rPr lang="it-IT" altLang="en-US" sz="2400" b="1" dirty="0"/>
              <a:t>Mode of action</a:t>
            </a:r>
            <a:r>
              <a:rPr lang="it-IT" altLang="en-US" sz="2400" dirty="0"/>
              <a:t>: </a:t>
            </a:r>
            <a:r>
              <a:rPr lang="it-IT" altLang="en-US" sz="2400" dirty="0" err="1"/>
              <a:t>injected</a:t>
            </a:r>
            <a:r>
              <a:rPr lang="it-IT" altLang="en-US" sz="2400" dirty="0"/>
              <a:t> to form a </a:t>
            </a:r>
            <a:r>
              <a:rPr lang="it-IT" altLang="en-US" sz="2400" dirty="0" err="1"/>
              <a:t>barrier</a:t>
            </a:r>
            <a:r>
              <a:rPr lang="it-IT" altLang="en-US" sz="2400" dirty="0"/>
              <a:t> to </a:t>
            </a:r>
            <a:r>
              <a:rPr lang="it-IT" altLang="en-US" sz="2400" dirty="0" err="1"/>
              <a:t>adsorb</a:t>
            </a:r>
            <a:r>
              <a:rPr lang="it-IT" altLang="en-US" sz="2400" dirty="0"/>
              <a:t> heavy metals (</a:t>
            </a:r>
            <a:r>
              <a:rPr lang="it-IT" altLang="en-US" sz="2400" dirty="0" err="1"/>
              <a:t>contaminated</a:t>
            </a:r>
            <a:r>
              <a:rPr lang="it-IT" altLang="en-US" sz="2400" dirty="0"/>
              <a:t> plume)</a:t>
            </a:r>
          </a:p>
          <a:p>
            <a:endParaRPr lang="it-IT" altLang="en-US" sz="2400" dirty="0"/>
          </a:p>
          <a:p>
            <a:endParaRPr lang="it-IT" altLang="en-US" sz="2400" dirty="0"/>
          </a:p>
          <a:p>
            <a:endParaRPr lang="it-IT" altLang="en-US" sz="2400" dirty="0"/>
          </a:p>
          <a:p>
            <a:endParaRPr lang="it-IT" altLang="en-US" sz="2400" dirty="0"/>
          </a:p>
          <a:p>
            <a:endParaRPr lang="it-IT" altLang="en-US" sz="2400" dirty="0"/>
          </a:p>
          <a:p>
            <a:r>
              <a:rPr lang="it-IT" altLang="en-US" sz="2400" b="1" dirty="0" err="1"/>
              <a:t>Particles</a:t>
            </a:r>
            <a:r>
              <a:rPr lang="it-IT" altLang="en-US" sz="2400" b="1" dirty="0"/>
              <a:t>’ </a:t>
            </a:r>
            <a:r>
              <a:rPr lang="it-IT" altLang="en-US" sz="2400" b="1" dirty="0" err="1"/>
              <a:t>characteristics</a:t>
            </a:r>
            <a:r>
              <a:rPr lang="it-IT" altLang="en-US" sz="2400" dirty="0"/>
              <a:t>:</a:t>
            </a:r>
          </a:p>
          <a:p>
            <a:pPr lvl="1"/>
            <a:r>
              <a:rPr lang="it-IT" altLang="en-US" sz="2000" dirty="0"/>
              <a:t>Non </a:t>
            </a:r>
            <a:r>
              <a:rPr lang="it-IT" altLang="en-US" sz="2000" dirty="0" err="1"/>
              <a:t>magnetic</a:t>
            </a:r>
            <a:r>
              <a:rPr lang="it-IT" altLang="en-US" sz="2000" dirty="0"/>
              <a:t> </a:t>
            </a:r>
            <a:r>
              <a:rPr lang="it-IT" altLang="en-US" sz="2000" dirty="0" err="1"/>
              <a:t>particles</a:t>
            </a:r>
            <a:r>
              <a:rPr lang="it-IT" altLang="en-US" sz="2000" dirty="0"/>
              <a:t>, humic-acid </a:t>
            </a:r>
            <a:r>
              <a:rPr lang="it-IT" altLang="en-US" sz="2000" dirty="0" err="1"/>
              <a:t>coated</a:t>
            </a:r>
            <a:endParaRPr lang="it-IT" altLang="en-US" sz="2000" dirty="0"/>
          </a:p>
          <a:p>
            <a:pPr lvl="1"/>
            <a:r>
              <a:rPr lang="it-IT" altLang="en-US" sz="2000" dirty="0"/>
              <a:t>Very high </a:t>
            </a:r>
            <a:r>
              <a:rPr lang="it-IT" altLang="en-US" sz="2000" dirty="0" err="1"/>
              <a:t>colloidal</a:t>
            </a:r>
            <a:r>
              <a:rPr lang="it-IT" altLang="en-US" sz="2000" dirty="0"/>
              <a:t> </a:t>
            </a:r>
            <a:r>
              <a:rPr lang="it-IT" altLang="en-US" sz="2000" dirty="0" err="1"/>
              <a:t>stability</a:t>
            </a:r>
            <a:endParaRPr lang="it-IT" altLang="en-US" sz="2000" dirty="0"/>
          </a:p>
          <a:p>
            <a:pPr marL="595313" lvl="1" indent="-342900"/>
            <a:r>
              <a:rPr lang="it-IT" altLang="en-US" sz="2000" dirty="0"/>
              <a:t>Very high </a:t>
            </a:r>
            <a:r>
              <a:rPr lang="it-IT" altLang="en-US" sz="2000" dirty="0" err="1"/>
              <a:t>mobility</a:t>
            </a:r>
            <a:r>
              <a:rPr lang="it-IT" altLang="en-US" sz="2000" dirty="0"/>
              <a:t> in </a:t>
            </a:r>
            <a:r>
              <a:rPr lang="it-IT" altLang="en-US" sz="2000" dirty="0" err="1"/>
              <a:t>column</a:t>
            </a:r>
            <a:r>
              <a:rPr lang="it-IT" altLang="en-US" sz="2000" dirty="0"/>
              <a:t> </a:t>
            </a:r>
            <a:r>
              <a:rPr lang="it-IT" altLang="en-US" sz="2000" dirty="0" err="1"/>
              <a:t>tests</a:t>
            </a:r>
            <a:r>
              <a:rPr lang="it-IT" altLang="en-US" sz="2000" dirty="0"/>
              <a:t>								              </a:t>
            </a:r>
            <a:r>
              <a:rPr lang="it-IT" altLang="en-US" sz="2000" dirty="0">
                <a:sym typeface="Wingdings" panose="05000000000000000000" pitchFamily="2" charset="2"/>
              </a:rPr>
              <a:t> </a:t>
            </a:r>
            <a:r>
              <a:rPr lang="it-IT" altLang="en-US" sz="2000" dirty="0" err="1"/>
              <a:t>Possible</a:t>
            </a:r>
            <a:r>
              <a:rPr lang="it-IT" altLang="en-US" sz="2000" dirty="0"/>
              <a:t> bypass of the target delivery zone!</a:t>
            </a:r>
            <a:endParaRPr lang="en-US" altLang="en-US" sz="2000" dirty="0"/>
          </a:p>
          <a:p>
            <a:endParaRPr lang="it-IT" sz="2000" dirty="0"/>
          </a:p>
        </p:txBody>
      </p:sp>
      <p:sp>
        <p:nvSpPr>
          <p:cNvPr id="3" name="Titolo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nFeOx</a:t>
            </a:r>
            <a:r>
              <a:rPr lang="it-IT" dirty="0"/>
              <a:t> </a:t>
            </a:r>
            <a:r>
              <a:rPr lang="it-IT" dirty="0" err="1"/>
              <a:t>particles</a:t>
            </a:r>
            <a:r>
              <a:rPr lang="it-IT" dirty="0"/>
              <a:t> for heavy metal </a:t>
            </a:r>
            <a:r>
              <a:rPr lang="it-IT" dirty="0" err="1"/>
              <a:t>sorption</a:t>
            </a:r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5E03BFE9-B9DC-4839-B38B-E7BCA9AE58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19</a:t>
            </a:fld>
            <a:endParaRPr lang="en-GB"/>
          </a:p>
        </p:txBody>
      </p:sp>
      <p:graphicFrame>
        <p:nvGraphicFramePr>
          <p:cNvPr id="30" name="Object 2">
            <a:extLst>
              <a:ext uri="{FF2B5EF4-FFF2-40B4-BE49-F238E27FC236}">
                <a16:creationId xmlns:a16="http://schemas.microsoft.com/office/drawing/2014/main" id="{8B4243F8-206E-8460-974C-AFBCD1B39C5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9860268"/>
              </p:ext>
            </p:extLst>
          </p:nvPr>
        </p:nvGraphicFramePr>
        <p:xfrm>
          <a:off x="9625701" y="4554933"/>
          <a:ext cx="2097049" cy="20136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25762226" imgH="25762226" progId="">
                  <p:embed/>
                </p:oleObj>
              </mc:Choice>
              <mc:Fallback>
                <p:oleObj name="Graph" r:id="rId2" imgW="25762226" imgH="25762226" progId="">
                  <p:embed/>
                  <p:pic>
                    <p:nvPicPr>
                      <p:cNvPr id="30" name="Object 2">
                        <a:extLst>
                          <a:ext uri="{FF2B5EF4-FFF2-40B4-BE49-F238E27FC236}">
                            <a16:creationId xmlns:a16="http://schemas.microsoft.com/office/drawing/2014/main" id="{8B4243F8-206E-8460-974C-AFBCD1B39C5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625701" y="4554933"/>
                        <a:ext cx="2097049" cy="201366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3">
            <a:extLst>
              <a:ext uri="{FF2B5EF4-FFF2-40B4-BE49-F238E27FC236}">
                <a16:creationId xmlns:a16="http://schemas.microsoft.com/office/drawing/2014/main" id="{A276BA1E-454E-3C5C-DAE2-FA7396E01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0795" y="2270465"/>
            <a:ext cx="2043112" cy="137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ttangolo 6">
            <a:extLst>
              <a:ext uri="{FF2B5EF4-FFF2-40B4-BE49-F238E27FC236}">
                <a16:creationId xmlns:a16="http://schemas.microsoft.com/office/drawing/2014/main" id="{6548E83E-F953-71ED-C986-E4886AABB85D}"/>
              </a:ext>
            </a:extLst>
          </p:cNvPr>
          <p:cNvSpPr/>
          <p:nvPr/>
        </p:nvSpPr>
        <p:spPr>
          <a:xfrm>
            <a:off x="9875382" y="3659627"/>
            <a:ext cx="1805302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defRPr/>
            </a:pPr>
            <a:r>
              <a:rPr lang="it-IT" sz="1050" i="1" dirty="0">
                <a:latin typeface="Arial" charset="0"/>
              </a:rPr>
              <a:t>Source: Reground Project</a:t>
            </a:r>
          </a:p>
        </p:txBody>
      </p:sp>
      <p:grpSp>
        <p:nvGrpSpPr>
          <p:cNvPr id="33" name="Gruppo 32">
            <a:extLst>
              <a:ext uri="{FF2B5EF4-FFF2-40B4-BE49-F238E27FC236}">
                <a16:creationId xmlns:a16="http://schemas.microsoft.com/office/drawing/2014/main" id="{0D3F9360-5E85-1C62-3DC1-DA1EDAC774A5}"/>
              </a:ext>
            </a:extLst>
          </p:cNvPr>
          <p:cNvGrpSpPr/>
          <p:nvPr/>
        </p:nvGrpSpPr>
        <p:grpSpPr>
          <a:xfrm>
            <a:off x="873702" y="2358955"/>
            <a:ext cx="8888413" cy="1589988"/>
            <a:chOff x="645281" y="2166477"/>
            <a:chExt cx="8888413" cy="1589988"/>
          </a:xfrm>
        </p:grpSpPr>
        <p:pic>
          <p:nvPicPr>
            <p:cNvPr id="8" name="Immagine 16" descr="ossidi_meccanismi.tif">
              <a:extLst>
                <a:ext uri="{FF2B5EF4-FFF2-40B4-BE49-F238E27FC236}">
                  <a16:creationId xmlns:a16="http://schemas.microsoft.com/office/drawing/2014/main" id="{2BD2FD9F-29F7-8DDC-601A-927916B8C05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19342" y="2268821"/>
              <a:ext cx="2214352" cy="12438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Picture 4">
              <a:extLst>
                <a:ext uri="{FF2B5EF4-FFF2-40B4-BE49-F238E27FC236}">
                  <a16:creationId xmlns:a16="http://schemas.microsoft.com/office/drawing/2014/main" id="{B0270160-204F-9D6F-0158-4ECC1910F9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281" y="2166477"/>
              <a:ext cx="5216684" cy="15899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vale 11">
              <a:extLst>
                <a:ext uri="{FF2B5EF4-FFF2-40B4-BE49-F238E27FC236}">
                  <a16:creationId xmlns:a16="http://schemas.microsoft.com/office/drawing/2014/main" id="{1ABD525D-5572-6E0A-9067-5E9D68EB2F4E}"/>
                </a:ext>
              </a:extLst>
            </p:cNvPr>
            <p:cNvSpPr/>
            <p:nvPr/>
          </p:nvSpPr>
          <p:spPr bwMode="auto">
            <a:xfrm>
              <a:off x="4943078" y="3140968"/>
              <a:ext cx="360040" cy="288032"/>
            </a:xfrm>
            <a:prstGeom prst="ellipse">
              <a:avLst/>
            </a:prstGeom>
            <a:noFill/>
            <a:ln w="19050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cxnSp>
          <p:nvCxnSpPr>
            <p:cNvPr id="14" name="Connettore diritto 13">
              <a:extLst>
                <a:ext uri="{FF2B5EF4-FFF2-40B4-BE49-F238E27FC236}">
                  <a16:creationId xmlns:a16="http://schemas.microsoft.com/office/drawing/2014/main" id="{B9C9E0B3-6089-D3C3-202A-89FF57DF9071}"/>
                </a:ext>
              </a:extLst>
            </p:cNvPr>
            <p:cNvCxnSpPr>
              <a:stCxn id="12" idx="7"/>
            </p:cNvCxnSpPr>
            <p:nvPr/>
          </p:nvCxnSpPr>
          <p:spPr bwMode="auto">
            <a:xfrm flipV="1">
              <a:off x="5250391" y="2492896"/>
              <a:ext cx="2140959" cy="690253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" name="Connettore diritto 14">
              <a:extLst>
                <a:ext uri="{FF2B5EF4-FFF2-40B4-BE49-F238E27FC236}">
                  <a16:creationId xmlns:a16="http://schemas.microsoft.com/office/drawing/2014/main" id="{DC423AD3-D953-311E-1CB0-11DC44965A86}"/>
                </a:ext>
              </a:extLst>
            </p:cNvPr>
            <p:cNvCxnSpPr>
              <a:stCxn id="12" idx="5"/>
            </p:cNvCxnSpPr>
            <p:nvPr/>
          </p:nvCxnSpPr>
          <p:spPr bwMode="auto">
            <a:xfrm>
              <a:off x="5250391" y="3386819"/>
              <a:ext cx="2600672" cy="122749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pic>
        <p:nvPicPr>
          <p:cNvPr id="34" name="Immagine 33">
            <a:extLst>
              <a:ext uri="{FF2B5EF4-FFF2-40B4-BE49-F238E27FC236}">
                <a16:creationId xmlns:a16="http://schemas.microsoft.com/office/drawing/2014/main" id="{11E032E1-AD8B-CAF0-6371-CB19047A6B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6871840" y="4684147"/>
            <a:ext cx="2463726" cy="1412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99185AF1-435D-4D7F-691F-8CC9669A500C}"/>
              </a:ext>
            </a:extLst>
          </p:cNvPr>
          <p:cNvSpPr txBox="1"/>
          <p:nvPr/>
        </p:nvSpPr>
        <p:spPr>
          <a:xfrm>
            <a:off x="4923303" y="6269441"/>
            <a:ext cx="60990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Tiraferri et al. J </a:t>
            </a:r>
            <a:r>
              <a:rPr lang="en-US" sz="12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Nanopart</a:t>
            </a:r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Res (2017) 19: 107. DOI 10.1007/s11051-017-3814-x</a:t>
            </a:r>
          </a:p>
        </p:txBody>
      </p:sp>
      <p:pic>
        <p:nvPicPr>
          <p:cNvPr id="37" name="Imagen 8">
            <a:extLst>
              <a:ext uri="{FF2B5EF4-FFF2-40B4-BE49-F238E27FC236}">
                <a16:creationId xmlns:a16="http://schemas.microsoft.com/office/drawing/2014/main" id="{7D650E17-C637-6E2E-2D48-EA157E0551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7828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12C3A-D983-B4C0-4607-F7517BA36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CC293F0C-7F3D-3C1A-B3CC-D2706BA60E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108" y="1706399"/>
            <a:ext cx="11077082" cy="4546800"/>
          </a:xfrm>
        </p:spPr>
        <p:txBody>
          <a:bodyPr/>
          <a:lstStyle/>
          <a:p>
            <a:r>
              <a:rPr lang="en-US" altLang="en-US" sz="2000" b="1" dirty="0" err="1"/>
              <a:t>Nitrastur</a:t>
            </a:r>
            <a:r>
              <a:rPr lang="en-US" altLang="en-US" sz="2000" b="1" dirty="0"/>
              <a:t> site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dirty="0"/>
              <a:t>Asturias (Spain)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dirty="0"/>
              <a:t>Former use: Nitrogen-based fertilizer production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dirty="0"/>
              <a:t>Heavy metal contamination from the backfill</a:t>
            </a:r>
          </a:p>
          <a:p>
            <a:endParaRPr lang="it-IT" altLang="en-US" sz="2000" dirty="0"/>
          </a:p>
          <a:p>
            <a:endParaRPr lang="it-IT" altLang="en-US" sz="2000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8BE88CFF-0212-1EDF-7EB3-66E047626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2 - </a:t>
            </a:r>
            <a:r>
              <a:rPr lang="en-US" dirty="0"/>
              <a:t>Pilot injection of Goethite NPs</a:t>
            </a:r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412CD367-7B43-8E5C-D41D-332A24CC52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7C65A179-809B-7B9C-0A37-55B0230F0C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293E5A85-BF8D-DBF4-1488-A07C75F25097}"/>
              </a:ext>
            </a:extLst>
          </p:cNvPr>
          <p:cNvSpPr txBox="1"/>
          <p:nvPr/>
        </p:nvSpPr>
        <p:spPr>
          <a:xfrm>
            <a:off x="4923303" y="6269441"/>
            <a:ext cx="60990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Tiraferri et al. J </a:t>
            </a:r>
            <a:r>
              <a:rPr lang="en-US" sz="12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Nanopart</a:t>
            </a:r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Res (2017) 19: 107. DOI 10.1007/s11051-017-3814-x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D902578-C355-AC13-4B31-7B3AA684B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-14089" y="3785404"/>
            <a:ext cx="3228975" cy="2307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Figura a mano libera: forma 19">
            <a:extLst>
              <a:ext uri="{FF2B5EF4-FFF2-40B4-BE49-F238E27FC236}">
                <a16:creationId xmlns:a16="http://schemas.microsoft.com/office/drawing/2014/main" id="{2C889854-629B-CA58-93C2-17FC914B356C}"/>
              </a:ext>
            </a:extLst>
          </p:cNvPr>
          <p:cNvSpPr/>
          <p:nvPr/>
        </p:nvSpPr>
        <p:spPr>
          <a:xfrm flipV="1">
            <a:off x="1127049" y="4173046"/>
            <a:ext cx="2663901" cy="898012"/>
          </a:xfrm>
          <a:custGeom>
            <a:avLst/>
            <a:gdLst>
              <a:gd name="connsiteX0" fmla="*/ 0 w 3200400"/>
              <a:gd name="connsiteY0" fmla="*/ 952500 h 952500"/>
              <a:gd name="connsiteX1" fmla="*/ 1066800 w 3200400"/>
              <a:gd name="connsiteY1" fmla="*/ 171450 h 952500"/>
              <a:gd name="connsiteX2" fmla="*/ 3200400 w 3200400"/>
              <a:gd name="connsiteY2" fmla="*/ 0 h 952500"/>
              <a:gd name="connsiteX3" fmla="*/ 3200400 w 3200400"/>
              <a:gd name="connsiteY3" fmla="*/ 0 h 952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0400" h="952500">
                <a:moveTo>
                  <a:pt x="0" y="952500"/>
                </a:moveTo>
                <a:cubicBezTo>
                  <a:pt x="266700" y="641350"/>
                  <a:pt x="533400" y="330200"/>
                  <a:pt x="1066800" y="171450"/>
                </a:cubicBezTo>
                <a:cubicBezTo>
                  <a:pt x="1600200" y="12700"/>
                  <a:pt x="3200400" y="0"/>
                  <a:pt x="3200400" y="0"/>
                </a:cubicBezTo>
                <a:lnTo>
                  <a:pt x="3200400" y="0"/>
                </a:lnTo>
              </a:path>
            </a:pathLst>
          </a:custGeom>
          <a:noFill/>
          <a:ln w="762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193" tIns="44596" rIns="89193" bIns="44596" anchor="ctr"/>
          <a:lstStyle/>
          <a:p>
            <a:pPr algn="ctr">
              <a:defRPr/>
            </a:pPr>
            <a:endParaRPr lang="it-IT"/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2C9BB24C-4131-F2D3-3108-9F59E0C63A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2958" y="4042982"/>
            <a:ext cx="4824536" cy="2046678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F4180128-6013-6AAD-C8E8-E6E5E5366397}"/>
              </a:ext>
            </a:extLst>
          </p:cNvPr>
          <p:cNvSpPr txBox="1"/>
          <p:nvPr/>
        </p:nvSpPr>
        <p:spPr>
          <a:xfrm>
            <a:off x="6095206" y="1706399"/>
            <a:ext cx="5155920" cy="1271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781903" fontAlgn="auto">
              <a:lnSpc>
                <a:spcPct val="90000"/>
              </a:lnSpc>
              <a:spcBef>
                <a:spcPts val="855"/>
              </a:spcBef>
              <a:spcAft>
                <a:spcPts val="0"/>
              </a:spcAft>
              <a:defRPr/>
            </a:pP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Goal: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it-IT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Installation of an in-situ </a:t>
            </a:r>
            <a:r>
              <a:rPr lang="it-IT" sz="1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reactive</a:t>
            </a:r>
            <a:r>
              <a:rPr lang="it-IT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1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barrier</a:t>
            </a:r>
            <a:endParaRPr lang="it-IT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it-IT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Heavy metal </a:t>
            </a:r>
            <a:r>
              <a:rPr lang="it-IT" sz="1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adsorption</a:t>
            </a:r>
            <a:endParaRPr lang="it-IT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it-IT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Treatment of the </a:t>
            </a:r>
            <a:r>
              <a:rPr lang="it-IT" sz="1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contamination</a:t>
            </a:r>
            <a:r>
              <a:rPr lang="it-IT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plume</a:t>
            </a:r>
            <a:endParaRPr lang="it-IT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8" name="Picture 7">
            <a:extLst>
              <a:ext uri="{FF2B5EF4-FFF2-40B4-BE49-F238E27FC236}">
                <a16:creationId xmlns:a16="http://schemas.microsoft.com/office/drawing/2014/main" id="{F7DACA38-B81F-42F6-BB2F-53B7637A59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8949966" y="3783977"/>
            <a:ext cx="3265920" cy="2309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010356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076A4-7CE8-22BC-24AE-6F1F956AA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B22B26A0-A133-D178-F179-DC65039668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108" y="1706399"/>
            <a:ext cx="11077082" cy="45468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ts val="855"/>
              </a:spcBef>
            </a:pPr>
            <a:r>
              <a:rPr lang="en-US" sz="2000" dirty="0"/>
              <a:t>Site characterization</a:t>
            </a:r>
          </a:p>
          <a:p>
            <a:pPr marL="586428" lvl="1" indent="-195476">
              <a:lnSpc>
                <a:spcPct val="90000"/>
              </a:lnSpc>
              <a:spcBef>
                <a:spcPts val="513"/>
              </a:spcBef>
            </a:pPr>
            <a:r>
              <a:rPr lang="en-US" sz="1800" dirty="0"/>
              <a:t>Darcy velocity = 1.15 m/d</a:t>
            </a:r>
          </a:p>
          <a:p>
            <a:pPr marL="586428" lvl="1" indent="-195476">
              <a:lnSpc>
                <a:spcPct val="90000"/>
              </a:lnSpc>
              <a:spcBef>
                <a:spcPts val="513"/>
              </a:spcBef>
            </a:pPr>
            <a:r>
              <a:rPr lang="en-US" sz="1800" dirty="0"/>
              <a:t>Porosity = 0.15</a:t>
            </a:r>
          </a:p>
          <a:p>
            <a:pPr marL="586428" lvl="1" indent="-195476">
              <a:lnSpc>
                <a:spcPct val="90000"/>
              </a:lnSpc>
              <a:spcBef>
                <a:spcPts val="513"/>
              </a:spcBef>
            </a:pPr>
            <a:r>
              <a:rPr lang="en-US" sz="1800" dirty="0"/>
              <a:t>K = 4 x 10</a:t>
            </a:r>
            <a:r>
              <a:rPr lang="en-US" sz="1800" baseline="30000" dirty="0"/>
              <a:t>-3</a:t>
            </a:r>
            <a:r>
              <a:rPr lang="en-US" sz="1800" dirty="0"/>
              <a:t> m/s</a:t>
            </a:r>
          </a:p>
          <a:p>
            <a:pPr marL="586428" lvl="1" indent="-195476">
              <a:lnSpc>
                <a:spcPct val="90000"/>
              </a:lnSpc>
              <a:spcBef>
                <a:spcPts val="513"/>
              </a:spcBef>
            </a:pPr>
            <a:r>
              <a:rPr lang="en-US" sz="1800" dirty="0"/>
              <a:t>Dispersivity = 5 cm</a:t>
            </a:r>
          </a:p>
          <a:p>
            <a:pPr marL="586428" lvl="1" indent="-195476">
              <a:lnSpc>
                <a:spcPct val="90000"/>
              </a:lnSpc>
              <a:spcBef>
                <a:spcPts val="513"/>
              </a:spcBef>
            </a:pPr>
            <a:r>
              <a:rPr lang="en-US" sz="1800" dirty="0"/>
              <a:t>d</a:t>
            </a:r>
            <a:r>
              <a:rPr lang="en-US" sz="1800" baseline="-25000" dirty="0"/>
              <a:t>10</a:t>
            </a:r>
            <a:r>
              <a:rPr lang="en-US" sz="1800" dirty="0"/>
              <a:t> = 0.16 mm</a:t>
            </a:r>
            <a:endParaRPr lang="it-IT" altLang="en-US" sz="2000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7CF39B80-DE9C-1226-7F1B-AF0C5C067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2 - </a:t>
            </a:r>
            <a:r>
              <a:rPr lang="en-US" dirty="0"/>
              <a:t>Site characterization and suspension design</a:t>
            </a:r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37655D80-F085-CEDE-ABA4-D04E4EBA10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9D3402F0-9D14-4657-C901-AA382093E4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6666DD0E-DE79-1DA7-15D1-33E1FA114279}"/>
              </a:ext>
            </a:extLst>
          </p:cNvPr>
          <p:cNvSpPr txBox="1"/>
          <p:nvPr/>
        </p:nvSpPr>
        <p:spPr>
          <a:xfrm>
            <a:off x="4923303" y="6269441"/>
            <a:ext cx="60990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Tiraferri et al. J </a:t>
            </a:r>
            <a:r>
              <a:rPr lang="en-US" sz="12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Nanopart</a:t>
            </a:r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Res (2017) 19: 107. DOI 10.1007/s11051-017-3814-x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6FD47E8B-D971-FBE9-078B-9853CDCCC500}"/>
              </a:ext>
            </a:extLst>
          </p:cNvPr>
          <p:cNvSpPr txBox="1"/>
          <p:nvPr/>
        </p:nvSpPr>
        <p:spPr>
          <a:xfrm>
            <a:off x="6095205" y="1710983"/>
            <a:ext cx="54112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781903" fontAlgn="auto">
              <a:lnSpc>
                <a:spcPct val="90000"/>
              </a:lnSpc>
              <a:spcBef>
                <a:spcPts val="855"/>
              </a:spcBef>
              <a:spcAft>
                <a:spcPts val="0"/>
              </a:spcAft>
              <a:defRPr/>
            </a:pP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Suspension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design: 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FeOx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NPs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(10 g/L, 200 nm)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colloidal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stability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concentrated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suspension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dispersant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DI water)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Expected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aggregation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diluted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 GW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6840D5EB-AD96-91E5-B9AF-EE696803C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-25474" y="3744449"/>
            <a:ext cx="4029525" cy="2492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">
            <a:extLst>
              <a:ext uri="{FF2B5EF4-FFF2-40B4-BE49-F238E27FC236}">
                <a16:creationId xmlns:a16="http://schemas.microsoft.com/office/drawing/2014/main" id="{B62A727F-43C2-56F0-85CB-914029B5D8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4240318" y="3789534"/>
            <a:ext cx="3946045" cy="2447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6" name="Gruppo 15">
            <a:extLst>
              <a:ext uri="{FF2B5EF4-FFF2-40B4-BE49-F238E27FC236}">
                <a16:creationId xmlns:a16="http://schemas.microsoft.com/office/drawing/2014/main" id="{05DFF950-2562-B6F8-1D6D-65936AAABC80}"/>
              </a:ext>
            </a:extLst>
          </p:cNvPr>
          <p:cNvGrpSpPr/>
          <p:nvPr/>
        </p:nvGrpSpPr>
        <p:grpSpPr>
          <a:xfrm>
            <a:off x="8255446" y="3979799"/>
            <a:ext cx="4061134" cy="2232948"/>
            <a:chOff x="11351790" y="-150340"/>
            <a:chExt cx="4061134" cy="2232948"/>
          </a:xfrm>
        </p:grpSpPr>
        <p:pic>
          <p:nvPicPr>
            <p:cNvPr id="14" name="Picture 3">
              <a:extLst>
                <a:ext uri="{FF2B5EF4-FFF2-40B4-BE49-F238E27FC236}">
                  <a16:creationId xmlns:a16="http://schemas.microsoft.com/office/drawing/2014/main" id="{1DF92359-95AE-187C-7E4C-DDE1B5D76A3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screen"/>
            <a:srcRect/>
            <a:stretch>
              <a:fillRect/>
            </a:stretch>
          </p:blipFill>
          <p:spPr bwMode="auto">
            <a:xfrm>
              <a:off x="11674867" y="-150340"/>
              <a:ext cx="3506091" cy="20908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" name="CasellaDiTesto 4">
              <a:extLst>
                <a:ext uri="{FF2B5EF4-FFF2-40B4-BE49-F238E27FC236}">
                  <a16:creationId xmlns:a16="http://schemas.microsoft.com/office/drawing/2014/main" id="{38E0A346-ADCC-98AC-B0C7-8AE32A7C48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351790" y="1808327"/>
              <a:ext cx="4061134" cy="2742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89193" tIns="44596" rIns="89193" bIns="44596">
              <a:spAutoFit/>
            </a:bodyPr>
            <a:lstStyle/>
            <a:p>
              <a:r>
                <a:rPr lang="it-IT" sz="1197" dirty="0">
                  <a:latin typeface="+mj-lt"/>
                </a:rPr>
                <a:t>Ca</a:t>
              </a:r>
              <a:r>
                <a:rPr lang="it-IT" sz="1197" baseline="30000" dirty="0">
                  <a:latin typeface="+mj-lt"/>
                </a:rPr>
                <a:t>2</a:t>
              </a:r>
              <a:r>
                <a:rPr lang="it-IT" sz="1197" dirty="0">
                  <a:latin typeface="+mj-lt"/>
                </a:rPr>
                <a:t>:</a:t>
              </a:r>
              <a:r>
                <a:rPr lang="it-IT" sz="1197" baseline="30000" dirty="0">
                  <a:latin typeface="+mj-lt"/>
                </a:rPr>
                <a:t>     </a:t>
              </a:r>
              <a:r>
                <a:rPr lang="it-IT" sz="1197" b="1" dirty="0">
                  <a:solidFill>
                    <a:srgbClr val="2974B9"/>
                  </a:solidFill>
                  <a:latin typeface="+mj-lt"/>
                </a:rPr>
                <a:t>Tap water</a:t>
              </a:r>
              <a:r>
                <a:rPr lang="it-IT" sz="1197" dirty="0">
                  <a:latin typeface="+mj-lt"/>
                </a:rPr>
                <a:t> </a:t>
              </a:r>
              <a:r>
                <a:rPr lang="it-IT" sz="1197" b="1" dirty="0">
                  <a:solidFill>
                    <a:srgbClr val="2974B9"/>
                  </a:solidFill>
                  <a:latin typeface="+mj-lt"/>
                </a:rPr>
                <a:t>0.7 </a:t>
              </a:r>
              <a:r>
                <a:rPr lang="it-IT" sz="1197" b="1" dirty="0" err="1">
                  <a:solidFill>
                    <a:srgbClr val="2974B9"/>
                  </a:solidFill>
                  <a:latin typeface="+mj-lt"/>
                </a:rPr>
                <a:t>mM</a:t>
              </a:r>
              <a:r>
                <a:rPr lang="it-IT" sz="1197" dirty="0">
                  <a:latin typeface="+mj-lt"/>
                </a:rPr>
                <a:t>           </a:t>
              </a:r>
              <a:r>
                <a:rPr lang="it-IT" sz="1197" b="1" dirty="0">
                  <a:solidFill>
                    <a:srgbClr val="FF0000"/>
                  </a:solidFill>
                  <a:latin typeface="+mj-lt"/>
                </a:rPr>
                <a:t>Groundwater 5.8  </a:t>
              </a:r>
              <a:r>
                <a:rPr lang="it-IT" sz="1197" b="1" dirty="0" err="1">
                  <a:solidFill>
                    <a:srgbClr val="FF0000"/>
                  </a:solidFill>
                  <a:latin typeface="+mj-lt"/>
                </a:rPr>
                <a:t>mM</a:t>
              </a:r>
              <a:endParaRPr lang="it-IT" sz="1197" b="1" dirty="0">
                <a:solidFill>
                  <a:srgbClr val="FF0000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322052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84CEA8-855E-16C4-8A77-08D3FF043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B700D156-870B-4322-CD89-CD144028C0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108" y="1706399"/>
            <a:ext cx="11077082" cy="4546800"/>
          </a:xfrm>
        </p:spPr>
        <p:txBody>
          <a:bodyPr/>
          <a:lstStyle/>
          <a:p>
            <a:r>
              <a:rPr lang="it-IT" sz="2000" dirty="0"/>
              <a:t>Column </a:t>
            </a:r>
            <a:r>
              <a:rPr lang="it-IT" sz="2000" dirty="0" err="1"/>
              <a:t>tests</a:t>
            </a:r>
            <a:r>
              <a:rPr lang="it-IT" sz="2000" dirty="0"/>
              <a:t> on site </a:t>
            </a:r>
            <a:r>
              <a:rPr lang="it-IT" sz="2000" dirty="0" err="1"/>
              <a:t>material</a:t>
            </a:r>
            <a:r>
              <a:rPr lang="it-IT" sz="2000" dirty="0"/>
              <a:t>:</a:t>
            </a:r>
          </a:p>
          <a:p>
            <a:pPr lvl="1"/>
            <a:r>
              <a:rPr lang="en-US" sz="1796" dirty="0"/>
              <a:t>Column preconditioning with groundwater</a:t>
            </a:r>
          </a:p>
          <a:p>
            <a:pPr lvl="1"/>
            <a:r>
              <a:rPr lang="en-US" sz="1796" dirty="0"/>
              <a:t>Pre-flushing with tap water (2 PVs)</a:t>
            </a:r>
            <a:endParaRPr lang="it-IT" sz="1796" dirty="0"/>
          </a:p>
          <a:p>
            <a:pPr lvl="1"/>
            <a:r>
              <a:rPr lang="en-US" sz="1796" dirty="0"/>
              <a:t>Injection of </a:t>
            </a:r>
            <a:r>
              <a:rPr lang="en-US" sz="1796" dirty="0" err="1"/>
              <a:t>FeOx</a:t>
            </a:r>
            <a:r>
              <a:rPr lang="en-US" sz="1796" dirty="0"/>
              <a:t> 10 g/L in tap water (5 PVs)</a:t>
            </a:r>
            <a:endParaRPr lang="it-IT" sz="1796" dirty="0"/>
          </a:p>
          <a:p>
            <a:pPr lvl="1"/>
            <a:r>
              <a:rPr lang="en-US" sz="1796" dirty="0"/>
              <a:t>Flushing with tap water (5 PVs)</a:t>
            </a:r>
            <a:endParaRPr lang="en-US" sz="1539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F7D2B5BD-E1D3-5E95-1828-881F434E8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– </a:t>
            </a:r>
            <a:r>
              <a:rPr lang="en-US" dirty="0"/>
              <a:t>Column tests</a:t>
            </a:r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695453AA-8FE1-5F20-7953-4362D69EBA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DA08FCE5-8C72-4F0A-2056-63631982C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3">
            <a:extLst>
              <a:ext uri="{FF2B5EF4-FFF2-40B4-BE49-F238E27FC236}">
                <a16:creationId xmlns:a16="http://schemas.microsoft.com/office/drawing/2014/main" id="{BDFA0457-B43D-29E4-69A7-0CD71E5F5D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834262" y="4961947"/>
            <a:ext cx="2576204" cy="1419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AutoShape 8">
            <a:extLst>
              <a:ext uri="{FF2B5EF4-FFF2-40B4-BE49-F238E27FC236}">
                <a16:creationId xmlns:a16="http://schemas.microsoft.com/office/drawing/2014/main" id="{308546D6-DCD6-CE5E-37F3-C523317C2E31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999873" y="4519971"/>
            <a:ext cx="240967" cy="658812"/>
          </a:xfrm>
          <a:prstGeom prst="downArrow">
            <a:avLst>
              <a:gd name="adj1" fmla="val 50000"/>
              <a:gd name="adj2" fmla="val 50717"/>
            </a:avLst>
          </a:prstGeom>
          <a:solidFill>
            <a:srgbClr val="0070C0"/>
          </a:solidFill>
          <a:ln>
            <a:noFill/>
          </a:ln>
          <a:effectLst>
            <a:outerShdw blurRad="63500" dist="38100" dir="2700000" algn="tl" rotWithShape="0">
              <a:srgbClr val="000000">
                <a:alpha val="39998"/>
              </a:srgbClr>
            </a:outerShdw>
          </a:effectLst>
        </p:spPr>
        <p:txBody>
          <a:bodyPr wrap="none" lIns="89193" tIns="44596" rIns="89193" bIns="44596"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endParaRPr lang="x-none" altLang="x-none">
              <a:ea typeface="MS PGothic" charset="-128"/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12EAF3B3-D3D4-A478-526F-84665239F6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834263" y="3429000"/>
            <a:ext cx="2576204" cy="1477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Immagine 13">
            <a:extLst>
              <a:ext uri="{FF2B5EF4-FFF2-40B4-BE49-F238E27FC236}">
                <a16:creationId xmlns:a16="http://schemas.microsoft.com/office/drawing/2014/main" id="{D8954F35-3A93-6854-02C8-717B6048B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607705" y="3782806"/>
            <a:ext cx="2882900" cy="2758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Immagine 12">
            <a:extLst>
              <a:ext uri="{FF2B5EF4-FFF2-40B4-BE49-F238E27FC236}">
                <a16:creationId xmlns:a16="http://schemas.microsoft.com/office/drawing/2014/main" id="{FE968B8B-2E26-6C21-552D-866BBAD0C3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8652772" y="3800729"/>
            <a:ext cx="3069978" cy="2605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AutoShape 8">
            <a:extLst>
              <a:ext uri="{FF2B5EF4-FFF2-40B4-BE49-F238E27FC236}">
                <a16:creationId xmlns:a16="http://schemas.microsoft.com/office/drawing/2014/main" id="{9AA6951E-DB92-C704-0850-FAB35A050115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8045502" y="4518975"/>
            <a:ext cx="240967" cy="658812"/>
          </a:xfrm>
          <a:prstGeom prst="downArrow">
            <a:avLst>
              <a:gd name="adj1" fmla="val 50000"/>
              <a:gd name="adj2" fmla="val 50717"/>
            </a:avLst>
          </a:prstGeom>
          <a:solidFill>
            <a:srgbClr val="0070C0"/>
          </a:solidFill>
          <a:ln>
            <a:noFill/>
          </a:ln>
          <a:effectLst>
            <a:outerShdw blurRad="63500" dist="38100" dir="2700000" algn="tl" rotWithShape="0">
              <a:srgbClr val="000000">
                <a:alpha val="39998"/>
              </a:srgbClr>
            </a:outerShdw>
          </a:effectLst>
        </p:spPr>
        <p:txBody>
          <a:bodyPr wrap="none" lIns="89193" tIns="44596" rIns="89193" bIns="44596"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endParaRPr lang="x-none" altLang="x-none">
              <a:ea typeface="MS PGothic" charset="-128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35F6C019-5E1A-6EF4-E177-E09F2C56EC2F}"/>
              </a:ext>
            </a:extLst>
          </p:cNvPr>
          <p:cNvSpPr txBox="1"/>
          <p:nvPr/>
        </p:nvSpPr>
        <p:spPr>
          <a:xfrm>
            <a:off x="6095205" y="1710983"/>
            <a:ext cx="5411245" cy="15994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781903" fontAlgn="auto">
              <a:lnSpc>
                <a:spcPct val="90000"/>
              </a:lnSpc>
              <a:spcBef>
                <a:spcPts val="855"/>
              </a:spcBef>
              <a:spcAft>
                <a:spcPts val="0"/>
              </a:spcAft>
              <a:defRPr/>
            </a:pP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Modeling: 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Fitting model: 1 site with irreversible attachment 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 particle detachment 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Good transport expected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it-IT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3" name="Picture 5" descr="Z:\2014\DIDATTICA\vienna MNM1D\slide tizi\FIGURE\MNMs_noswoosh.png">
            <a:extLst>
              <a:ext uri="{FF2B5EF4-FFF2-40B4-BE49-F238E27FC236}">
                <a16:creationId xmlns:a16="http://schemas.microsoft.com/office/drawing/2014/main" id="{D5BA7EF9-FBE8-511A-E6A8-5526228E7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11047212" y="1357653"/>
            <a:ext cx="1123950" cy="712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Immagine 7">
            <a:extLst>
              <a:ext uri="{FF2B5EF4-FFF2-40B4-BE49-F238E27FC236}">
                <a16:creationId xmlns:a16="http://schemas.microsoft.com/office/drawing/2014/main" id="{0EB8ED3C-F166-8E74-B802-0926BC41B56D}"/>
              </a:ext>
            </a:extLst>
          </p:cNvPr>
          <p:cNvPicPr>
            <a:picLocks noChangeAspect="1"/>
          </p:cNvPicPr>
          <p:nvPr/>
        </p:nvPicPr>
        <p:blipFill>
          <a:blip r:embed="rId8" cstate="screen"/>
          <a:srcRect l="34789" r="35608" b="-10658"/>
          <a:stretch>
            <a:fillRect/>
          </a:stretch>
        </p:blipFill>
        <p:spPr bwMode="auto">
          <a:xfrm>
            <a:off x="9343700" y="3182232"/>
            <a:ext cx="2162750" cy="442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36235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556EF1-49E6-66FC-0AF0-FD6F331F33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75635AE7-7978-E3DF-BF42-08B494707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– </a:t>
            </a:r>
            <a:r>
              <a:rPr lang="en-US" dirty="0"/>
              <a:t>Pilot injection test</a:t>
            </a:r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12719006-03DD-9EAA-44E2-6B9DA55E591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23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340D82A7-11E7-C5DA-964A-2CD468B14D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Segnaposto contenuto 29" descr="Immagine che contiene animale&#10;&#10;Descrizione generata con affidabilità elevata">
            <a:extLst>
              <a:ext uri="{FF2B5EF4-FFF2-40B4-BE49-F238E27FC236}">
                <a16:creationId xmlns:a16="http://schemas.microsoft.com/office/drawing/2014/main" id="{DCD1FF42-EEAE-18DD-0D51-671B47830361}"/>
              </a:ext>
            </a:extLst>
          </p:cNvPr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935575" y="1534530"/>
            <a:ext cx="3096344" cy="2259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Segnaposto contenuto 29">
            <a:extLst>
              <a:ext uri="{FF2B5EF4-FFF2-40B4-BE49-F238E27FC236}">
                <a16:creationId xmlns:a16="http://schemas.microsoft.com/office/drawing/2014/main" id="{2754B79C-4585-1561-E69E-03CD09A7B363}"/>
              </a:ext>
            </a:extLst>
          </p:cNvPr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1038531" y="4274872"/>
            <a:ext cx="3096344" cy="20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6" descr="\\acquiferi\Lavori\2016\RICERCA\PROGETTI\Reground\Ricerca\Nitrastur\Iniezione pilota\foto macchina ufficio\P1030061.JPG">
            <a:extLst>
              <a:ext uri="{FF2B5EF4-FFF2-40B4-BE49-F238E27FC236}">
                <a16:creationId xmlns:a16="http://schemas.microsoft.com/office/drawing/2014/main" id="{10681786-4ACF-C38D-B75D-A50D13E41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7175326" y="3079028"/>
            <a:ext cx="3583502" cy="2533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4" name="Gruppo 20">
            <a:extLst>
              <a:ext uri="{FF2B5EF4-FFF2-40B4-BE49-F238E27FC236}">
                <a16:creationId xmlns:a16="http://schemas.microsoft.com/office/drawing/2014/main" id="{5A5B5BDF-3982-A4A7-B780-569D2D00A9B9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935930" y="1357653"/>
            <a:ext cx="2866802" cy="2674653"/>
            <a:chOff x="0" y="0"/>
            <a:chExt cx="3657600" cy="3619500"/>
          </a:xfrm>
        </p:grpSpPr>
        <p:pic>
          <p:nvPicPr>
            <p:cNvPr id="15" name="Picture 1" descr="\\acquiferi\Lavori\2016\RICERCA\PROGETTI\Reground\Ricerca\Nitrastur\Iniezione pilota\foto macchina ufficio\P1030071.JPG">
              <a:extLst>
                <a:ext uri="{FF2B5EF4-FFF2-40B4-BE49-F238E27FC236}">
                  <a16:creationId xmlns:a16="http://schemas.microsoft.com/office/drawing/2014/main" id="{13A6FB57-EEDB-7E9F-D583-61C47E33552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screen"/>
            <a:srcRect/>
            <a:stretch>
              <a:fillRect/>
            </a:stretch>
          </p:blipFill>
          <p:spPr bwMode="auto">
            <a:xfrm>
              <a:off x="0" y="0"/>
              <a:ext cx="2632074" cy="1973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6" name="Connettore 2 15">
              <a:extLst>
                <a:ext uri="{FF2B5EF4-FFF2-40B4-BE49-F238E27FC236}">
                  <a16:creationId xmlns:a16="http://schemas.microsoft.com/office/drawing/2014/main" id="{2E687703-D878-AE6F-8DCC-E8D419C15433}"/>
                </a:ext>
              </a:extLst>
            </p:cNvPr>
            <p:cNvCxnSpPr/>
            <p:nvPr/>
          </p:nvCxnSpPr>
          <p:spPr>
            <a:xfrm flipH="1" flipV="1">
              <a:off x="2632075" y="987425"/>
              <a:ext cx="1025525" cy="2632075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Gruppo 23">
            <a:extLst>
              <a:ext uri="{FF2B5EF4-FFF2-40B4-BE49-F238E27FC236}">
                <a16:creationId xmlns:a16="http://schemas.microsoft.com/office/drawing/2014/main" id="{903E04B3-79CC-AE5C-56D2-704C3526701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8461329" y="1213055"/>
            <a:ext cx="3561106" cy="5067763"/>
            <a:chOff x="4600575" y="0"/>
            <a:chExt cx="4543425" cy="6857999"/>
          </a:xfrm>
        </p:grpSpPr>
        <p:pic>
          <p:nvPicPr>
            <p:cNvPr id="18" name="Picture 3" descr="\\acquiferi\Lavori\2016\RICERCA\PROGETTI\Reground\Ricerca\Nitrastur\Iniezione pilota\foto macchina ufficio\P1030030.JPG">
              <a:extLst>
                <a:ext uri="{FF2B5EF4-FFF2-40B4-BE49-F238E27FC236}">
                  <a16:creationId xmlns:a16="http://schemas.microsoft.com/office/drawing/2014/main" id="{6FF54248-D89A-D066-11DF-6953C20CF8D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screen"/>
            <a:srcRect/>
            <a:stretch>
              <a:fillRect/>
            </a:stretch>
          </p:blipFill>
          <p:spPr bwMode="auto">
            <a:xfrm>
              <a:off x="6483904" y="4772024"/>
              <a:ext cx="2660095" cy="2085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4" name="Gruppo 22">
              <a:extLst>
                <a:ext uri="{FF2B5EF4-FFF2-40B4-BE49-F238E27FC236}">
                  <a16:creationId xmlns:a16="http://schemas.microsoft.com/office/drawing/2014/main" id="{03DBA9BF-1664-A4DC-7E49-A0763905070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00575" y="0"/>
              <a:ext cx="4543425" cy="3695700"/>
              <a:chOff x="4600575" y="0"/>
              <a:chExt cx="4543425" cy="3695700"/>
            </a:xfrm>
          </p:grpSpPr>
          <p:pic>
            <p:nvPicPr>
              <p:cNvPr id="26" name="Picture 5" descr="\\acquiferi\Lavori\2016\RICERCA\PROGETTI\Reground\Ricerca\Nitrastur\Iniezione pilota\foto macchina ufficio\P1030033.JPG">
                <a:extLst>
                  <a:ext uri="{FF2B5EF4-FFF2-40B4-BE49-F238E27FC236}">
                    <a16:creationId xmlns:a16="http://schemas.microsoft.com/office/drawing/2014/main" id="{57531170-75D1-E776-09A2-CAF8B5CE75B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 cstate="screen"/>
              <a:srcRect/>
              <a:stretch>
                <a:fillRect/>
              </a:stretch>
            </p:blipFill>
            <p:spPr bwMode="auto">
              <a:xfrm>
                <a:off x="6172200" y="0"/>
                <a:ext cx="2971800" cy="22287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cxnSp>
            <p:nvCxnSpPr>
              <p:cNvPr id="27" name="Connettore 2 26">
                <a:extLst>
                  <a:ext uri="{FF2B5EF4-FFF2-40B4-BE49-F238E27FC236}">
                    <a16:creationId xmlns:a16="http://schemas.microsoft.com/office/drawing/2014/main" id="{370D476F-306C-5F96-F71D-D8B298DDEA2A}"/>
                  </a:ext>
                </a:extLst>
              </p:cNvPr>
              <p:cNvCxnSpPr/>
              <p:nvPr/>
            </p:nvCxnSpPr>
            <p:spPr>
              <a:xfrm flipV="1">
                <a:off x="4600575" y="1990724"/>
                <a:ext cx="2676525" cy="1704975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8" name="Gruppo 21">
            <a:extLst>
              <a:ext uri="{FF2B5EF4-FFF2-40B4-BE49-F238E27FC236}">
                <a16:creationId xmlns:a16="http://schemas.microsoft.com/office/drawing/2014/main" id="{ADEB8638-4E00-B4E9-1455-98E376BC5FEA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075155" y="4029059"/>
            <a:ext cx="2381536" cy="2375513"/>
            <a:chOff x="2" y="3643290"/>
            <a:chExt cx="3038473" cy="3214709"/>
          </a:xfrm>
        </p:grpSpPr>
        <p:pic>
          <p:nvPicPr>
            <p:cNvPr id="29" name="Picture 7" descr="\\acquiferi\Lavori\2016\RICERCA\PROGETTI\Reground\Ricerca\Nitrastur\Iniezione pilota\foto macchina ufficio\P1030072.JPG">
              <a:extLst>
                <a:ext uri="{FF2B5EF4-FFF2-40B4-BE49-F238E27FC236}">
                  <a16:creationId xmlns:a16="http://schemas.microsoft.com/office/drawing/2014/main" id="{162C1257-ABB7-F9A1-E590-49549235876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screen"/>
            <a:srcRect/>
            <a:stretch>
              <a:fillRect/>
            </a:stretch>
          </p:blipFill>
          <p:spPr bwMode="auto">
            <a:xfrm rot="-5400000">
              <a:off x="-401837" y="4045129"/>
              <a:ext cx="3214709" cy="24110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30" name="Connettore 2 29">
              <a:extLst>
                <a:ext uri="{FF2B5EF4-FFF2-40B4-BE49-F238E27FC236}">
                  <a16:creationId xmlns:a16="http://schemas.microsoft.com/office/drawing/2014/main" id="{7143D7C7-0C47-25FF-973A-5AE1D3B9E35E}"/>
                </a:ext>
              </a:extLst>
            </p:cNvPr>
            <p:cNvCxnSpPr/>
            <p:nvPr/>
          </p:nvCxnSpPr>
          <p:spPr>
            <a:xfrm flipH="1">
              <a:off x="2209801" y="4305282"/>
              <a:ext cx="828674" cy="134303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82309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DCEB5D-C8F8-E2BC-3D2A-486D40656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A2582B6F-CA93-E52B-D330-5579670C06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108" y="1706399"/>
            <a:ext cx="11077082" cy="4546800"/>
          </a:xfrm>
        </p:spPr>
        <p:txBody>
          <a:bodyPr/>
          <a:lstStyle/>
          <a:p>
            <a:r>
              <a:rPr lang="it-IT" sz="2000" dirty="0"/>
              <a:t>Goethite injection </a:t>
            </a:r>
            <a:r>
              <a:rPr lang="it-IT" sz="2000" dirty="0" err="1"/>
              <a:t>simulation</a:t>
            </a:r>
            <a:r>
              <a:rPr lang="it-IT" sz="2000" dirty="0"/>
              <a:t>:</a:t>
            </a:r>
          </a:p>
          <a:p>
            <a:pPr lvl="1"/>
            <a:r>
              <a:rPr lang="en-US" sz="1796" dirty="0"/>
              <a:t>Q       = 30 L/min</a:t>
            </a:r>
          </a:p>
          <a:p>
            <a:pPr lvl="1"/>
            <a:r>
              <a:rPr lang="en-US" sz="1796" dirty="0"/>
              <a:t>Time = 11 hours</a:t>
            </a:r>
          </a:p>
          <a:p>
            <a:pPr lvl="1"/>
            <a:r>
              <a:rPr lang="en-US" sz="1796" dirty="0"/>
              <a:t>C        = 10 g/L</a:t>
            </a:r>
          </a:p>
          <a:p>
            <a:pPr lvl="1"/>
            <a:endParaRPr lang="en-US" sz="1796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A030FC5C-6768-FAA8-E90B-F366ED686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– </a:t>
            </a:r>
            <a:r>
              <a:rPr lang="en-US" dirty="0"/>
              <a:t>Pilot injection test</a:t>
            </a:r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FD02C645-719E-D72D-4CE9-7070C4AEC6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1F4EC0E0-80A9-D660-E7F7-2E33E0594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Immagine 18">
            <a:extLst>
              <a:ext uri="{FF2B5EF4-FFF2-40B4-BE49-F238E27FC236}">
                <a16:creationId xmlns:a16="http://schemas.microsoft.com/office/drawing/2014/main" id="{1DDB1D4F-B94C-C851-1624-DB481D0505A7}"/>
              </a:ext>
            </a:extLst>
          </p:cNvPr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3835481" y="1684258"/>
            <a:ext cx="1069975" cy="679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Immagine 10">
            <a:extLst>
              <a:ext uri="{FF2B5EF4-FFF2-40B4-BE49-F238E27FC236}">
                <a16:creationId xmlns:a16="http://schemas.microsoft.com/office/drawing/2014/main" id="{BE41EAF2-0B5E-7BA7-3C96-3DD6FF93C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6212433" y="4332792"/>
            <a:ext cx="2462499" cy="2120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Immagine 11">
            <a:extLst>
              <a:ext uri="{FF2B5EF4-FFF2-40B4-BE49-F238E27FC236}">
                <a16:creationId xmlns:a16="http://schemas.microsoft.com/office/drawing/2014/main" id="{7A6C7323-1D5E-4C6C-CF46-5710C5E13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/>
          <a:srcRect r="19168"/>
          <a:stretch>
            <a:fillRect/>
          </a:stretch>
        </p:blipFill>
        <p:spPr bwMode="auto">
          <a:xfrm>
            <a:off x="5899588" y="2137142"/>
            <a:ext cx="2571882" cy="2168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Immagine 10">
            <a:extLst>
              <a:ext uri="{FF2B5EF4-FFF2-40B4-BE49-F238E27FC236}">
                <a16:creationId xmlns:a16="http://schemas.microsoft.com/office/drawing/2014/main" id="{2736D8C1-5ADF-92E6-207B-807574E8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9079335" y="4332792"/>
            <a:ext cx="2462499" cy="2120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Immagine 11">
            <a:extLst>
              <a:ext uri="{FF2B5EF4-FFF2-40B4-BE49-F238E27FC236}">
                <a16:creationId xmlns:a16="http://schemas.microsoft.com/office/drawing/2014/main" id="{03BAA350-6983-4255-1FE0-571740AC63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8818092" y="2137142"/>
            <a:ext cx="3181770" cy="2168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CE2021AF-FAC4-0A99-9BC3-D257CA777A14}"/>
              </a:ext>
            </a:extLst>
          </p:cNvPr>
          <p:cNvSpPr txBox="1"/>
          <p:nvPr/>
        </p:nvSpPr>
        <p:spPr>
          <a:xfrm>
            <a:off x="6095206" y="1268760"/>
            <a:ext cx="24624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End of the injection</a:t>
            </a:r>
          </a:p>
          <a:p>
            <a:pPr algn="ctr">
              <a:spcBef>
                <a:spcPts val="0"/>
              </a:spcBef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ROI ~ 5x5 m</a:t>
            </a:r>
          </a:p>
          <a:p>
            <a:pPr algn="ctr">
              <a:spcBef>
                <a:spcPts val="0"/>
              </a:spcBef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Particles still in suspension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2DF354E0-1133-E47A-1814-F99D14DA8DC0}"/>
              </a:ext>
            </a:extLst>
          </p:cNvPr>
          <p:cNvSpPr txBox="1"/>
          <p:nvPr/>
        </p:nvSpPr>
        <p:spPr>
          <a:xfrm>
            <a:off x="9047533" y="1268760"/>
            <a:ext cx="23927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 days after injection</a:t>
            </a:r>
          </a:p>
          <a:p>
            <a:pPr algn="ctr">
              <a:spcBef>
                <a:spcPts val="0"/>
              </a:spcBef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reactive zone: 7.5x 4m</a:t>
            </a:r>
          </a:p>
          <a:p>
            <a:pPr algn="ctr">
              <a:spcBef>
                <a:spcPts val="0"/>
              </a:spcBef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 particles deposited</a:t>
            </a:r>
          </a:p>
        </p:txBody>
      </p:sp>
      <p:pic>
        <p:nvPicPr>
          <p:cNvPr id="27" name="Picture 2" descr="\\acquiferi\Lavori\2016\RICERCA\PROGETTI\Reground\Ricerca\Nitrastur\Iniezione pilota\foto macchina ufficio\P1030151.JPG">
            <a:extLst>
              <a:ext uri="{FF2B5EF4-FFF2-40B4-BE49-F238E27FC236}">
                <a16:creationId xmlns:a16="http://schemas.microsoft.com/office/drawing/2014/main" id="{F43696AB-A35A-6452-569A-814425F79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/>
          <a:srcRect/>
          <a:stretch>
            <a:fillRect/>
          </a:stretch>
        </p:blipFill>
        <p:spPr bwMode="auto">
          <a:xfrm>
            <a:off x="3606797" y="3354544"/>
            <a:ext cx="1527345" cy="1080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8" name="Gruppo 27">
            <a:extLst>
              <a:ext uri="{FF2B5EF4-FFF2-40B4-BE49-F238E27FC236}">
                <a16:creationId xmlns:a16="http://schemas.microsoft.com/office/drawing/2014/main" id="{03BF8741-BCAD-B4BF-25C3-AE2B41F6B7B3}"/>
              </a:ext>
            </a:extLst>
          </p:cNvPr>
          <p:cNvGrpSpPr/>
          <p:nvPr/>
        </p:nvGrpSpPr>
        <p:grpSpPr>
          <a:xfrm>
            <a:off x="390440" y="3354544"/>
            <a:ext cx="3378805" cy="3042656"/>
            <a:chOff x="6348613" y="1466760"/>
            <a:chExt cx="4318593" cy="4463403"/>
          </a:xfrm>
        </p:grpSpPr>
        <p:sp>
          <p:nvSpPr>
            <p:cNvPr id="29" name="Segnaposto contenuto 1">
              <a:extLst>
                <a:ext uri="{FF2B5EF4-FFF2-40B4-BE49-F238E27FC236}">
                  <a16:creationId xmlns:a16="http://schemas.microsoft.com/office/drawing/2014/main" id="{6C7C75FC-C01A-2718-A769-D63ED47D1E30}"/>
                </a:ext>
              </a:extLst>
            </p:cNvPr>
            <p:cNvSpPr txBox="1">
              <a:spLocks/>
            </p:cNvSpPr>
            <p:nvPr/>
          </p:nvSpPr>
          <p:spPr>
            <a:xfrm>
              <a:off x="6788880" y="5136036"/>
              <a:ext cx="3878326" cy="794127"/>
            </a:xfrm>
            <a:prstGeom prst="rect">
              <a:avLst/>
            </a:prstGeom>
          </p:spPr>
          <p:txBody>
            <a:bodyPr lIns="89193" tIns="44596" rIns="89193" bIns="44596"/>
            <a:lstStyle/>
            <a:p>
              <a:pPr marL="195476" indent="-195476" defTabSz="781903" fontAlgn="auto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it-IT" sz="1200" dirty="0" err="1">
                  <a:latin typeface="+mj-lt"/>
                </a:rPr>
                <a:t>Prediction</a:t>
              </a:r>
              <a:r>
                <a:rPr lang="it-IT" sz="1200" dirty="0">
                  <a:latin typeface="+mj-lt"/>
                </a:rPr>
                <a:t> from </a:t>
              </a:r>
              <a:r>
                <a:rPr lang="it-IT" sz="1200" dirty="0" err="1">
                  <a:latin typeface="+mj-lt"/>
                </a:rPr>
                <a:t>column</a:t>
              </a:r>
              <a:r>
                <a:rPr lang="it-IT" sz="1200" dirty="0">
                  <a:latin typeface="+mj-lt"/>
                </a:rPr>
                <a:t> </a:t>
              </a:r>
              <a:r>
                <a:rPr lang="it-IT" sz="1200" dirty="0" err="1">
                  <a:latin typeface="+mj-lt"/>
                </a:rPr>
                <a:t>tests</a:t>
              </a:r>
              <a:r>
                <a:rPr lang="it-IT" sz="1200" dirty="0">
                  <a:latin typeface="+mj-lt"/>
                </a:rPr>
                <a:t> </a:t>
              </a:r>
              <a:r>
                <a:rPr lang="it-IT" sz="1200" dirty="0" err="1">
                  <a:latin typeface="+mj-lt"/>
                </a:rPr>
                <a:t>modeling</a:t>
              </a:r>
              <a:endParaRPr lang="it-IT" sz="1200" dirty="0">
                <a:latin typeface="+mj-lt"/>
              </a:endParaRPr>
            </a:p>
            <a:p>
              <a:pPr marL="195476" indent="-195476" defTabSz="781903" fontAlgn="auto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it-IT" sz="1200" dirty="0">
                  <a:latin typeface="+mj-lt"/>
                </a:rPr>
                <a:t>CW3 field monitoring</a:t>
              </a:r>
            </a:p>
            <a:p>
              <a:pPr marL="195476" indent="-195476" defTabSz="781903" fontAlgn="auto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it-IT" sz="1200" dirty="0">
                  <a:latin typeface="+mj-lt"/>
                </a:rPr>
                <a:t>Re-</a:t>
              </a:r>
              <a:r>
                <a:rPr lang="it-IT" sz="1200" dirty="0" err="1">
                  <a:latin typeface="+mj-lt"/>
                </a:rPr>
                <a:t>calibrated</a:t>
              </a:r>
              <a:r>
                <a:rPr lang="it-IT" sz="1200" dirty="0">
                  <a:latin typeface="+mj-lt"/>
                </a:rPr>
                <a:t> model</a:t>
              </a:r>
            </a:p>
          </p:txBody>
        </p:sp>
        <p:graphicFrame>
          <p:nvGraphicFramePr>
            <p:cNvPr id="30" name="Grafico 29">
              <a:extLst>
                <a:ext uri="{FF2B5EF4-FFF2-40B4-BE49-F238E27FC236}">
                  <a16:creationId xmlns:a16="http://schemas.microsoft.com/office/drawing/2014/main" id="{67A40E02-670C-C08E-8C44-373FBFFC6F17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763104729"/>
                </p:ext>
              </p:extLst>
            </p:nvPr>
          </p:nvGraphicFramePr>
          <p:xfrm>
            <a:off x="6348613" y="1466760"/>
            <a:ext cx="3998836" cy="3638052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9"/>
            </a:graphicData>
          </a:graphic>
        </p:graphicFrame>
        <p:sp>
          <p:nvSpPr>
            <p:cNvPr id="31" name="Ovale 30">
              <a:extLst>
                <a:ext uri="{FF2B5EF4-FFF2-40B4-BE49-F238E27FC236}">
                  <a16:creationId xmlns:a16="http://schemas.microsoft.com/office/drawing/2014/main" id="{A12A24A8-B6D1-0DAE-4B07-F64034ECC318}"/>
                </a:ext>
              </a:extLst>
            </p:cNvPr>
            <p:cNvSpPr/>
            <p:nvPr/>
          </p:nvSpPr>
          <p:spPr>
            <a:xfrm>
              <a:off x="6521718" y="5434558"/>
              <a:ext cx="123135" cy="123135"/>
            </a:xfrm>
            <a:prstGeom prst="ellipse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sz="1400">
                <a:latin typeface="+mj-lt"/>
              </a:endParaRPr>
            </a:p>
          </p:txBody>
        </p:sp>
        <p:cxnSp>
          <p:nvCxnSpPr>
            <p:cNvPr id="32" name="Connettore 1 15">
              <a:extLst>
                <a:ext uri="{FF2B5EF4-FFF2-40B4-BE49-F238E27FC236}">
                  <a16:creationId xmlns:a16="http://schemas.microsoft.com/office/drawing/2014/main" id="{3817AAAA-E828-2CD4-E7B9-B4B08ED757AC}"/>
                </a:ext>
              </a:extLst>
            </p:cNvPr>
            <p:cNvCxnSpPr/>
            <p:nvPr/>
          </p:nvCxnSpPr>
          <p:spPr>
            <a:xfrm flipV="1">
              <a:off x="6352223" y="5285810"/>
              <a:ext cx="441634" cy="3621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Connettore 1 16">
              <a:extLst>
                <a:ext uri="{FF2B5EF4-FFF2-40B4-BE49-F238E27FC236}">
                  <a16:creationId xmlns:a16="http://schemas.microsoft.com/office/drawing/2014/main" id="{2FEDBC2F-A6E7-829D-C4AB-C56646C46C90}"/>
                </a:ext>
              </a:extLst>
            </p:cNvPr>
            <p:cNvCxnSpPr/>
            <p:nvPr/>
          </p:nvCxnSpPr>
          <p:spPr>
            <a:xfrm flipV="1">
              <a:off x="6348613" y="5731039"/>
              <a:ext cx="441634" cy="3621"/>
            </a:xfrm>
            <a:prstGeom prst="line">
              <a:avLst/>
            </a:prstGeom>
            <a:ln w="571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563527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06CB2B-5C79-5710-E854-615393637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E697D5DF-AA36-99F0-8A1D-8542517327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108" y="1706399"/>
            <a:ext cx="5417106" cy="4546800"/>
          </a:xfrm>
        </p:spPr>
        <p:txBody>
          <a:bodyPr/>
          <a:lstStyle/>
          <a:p>
            <a:r>
              <a:rPr lang="it-IT" sz="2000" dirty="0"/>
              <a:t>Modeling tool: </a:t>
            </a:r>
            <a:r>
              <a:rPr lang="en-US" sz="2000" dirty="0"/>
              <a:t>Modified Visual </a:t>
            </a:r>
            <a:r>
              <a:rPr lang="en-US" sz="2000" dirty="0" err="1"/>
              <a:t>Modflow</a:t>
            </a:r>
            <a:r>
              <a:rPr lang="en-US" sz="2000" dirty="0"/>
              <a:t> + MNM3D</a:t>
            </a:r>
          </a:p>
          <a:p>
            <a:pPr marL="0" lvl="1" indent="0">
              <a:buNone/>
            </a:pPr>
            <a:r>
              <a:rPr lang="en-US" sz="2000" dirty="0"/>
              <a:t>Grid: min. 1m x 1m, max 1m x 2.5m</a:t>
            </a:r>
          </a:p>
          <a:p>
            <a:pPr marL="0" lvl="1" indent="0">
              <a:buNone/>
            </a:pPr>
            <a:r>
              <a:rPr lang="en-US" sz="1796" dirty="0"/>
              <a:t>Groundwater flow model calibrated against static and dynamic water level measurements</a:t>
            </a:r>
          </a:p>
          <a:p>
            <a:pPr lvl="1"/>
            <a:endParaRPr lang="en-US" sz="1796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447524C7-FBA2-FE0E-EB0E-B4F5D3D7E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– Large scale </a:t>
            </a:r>
            <a:r>
              <a:rPr lang="it-IT" dirty="0" err="1"/>
              <a:t>simulation</a:t>
            </a:r>
            <a:r>
              <a:rPr lang="it-IT" dirty="0"/>
              <a:t>: injection strategies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ECEEE6AB-2373-C9BD-7AC6-783175D233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25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26B941A6-C851-3562-D205-88B4BC750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sezione">
            <a:extLst>
              <a:ext uri="{FF2B5EF4-FFF2-40B4-BE49-F238E27FC236}">
                <a16:creationId xmlns:a16="http://schemas.microsoft.com/office/drawing/2014/main" id="{C26B1C64-3EA9-2067-CBF9-12B962C99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04" y="4221088"/>
            <a:ext cx="5622410" cy="1902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68C149F3-E23B-E0DA-109D-32F580B022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98623" y="1477864"/>
            <a:ext cx="3936388" cy="2435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503F823D-7F1B-018B-513D-D0535D68368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72" r="4445" b="2305"/>
          <a:stretch/>
        </p:blipFill>
        <p:spPr>
          <a:xfrm>
            <a:off x="7140307" y="3912973"/>
            <a:ext cx="4089400" cy="248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4466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3615B-56F1-BE31-8A02-F32E0B76D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EDB8E949-A621-C9F9-303D-E9420358E8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108" y="1706399"/>
            <a:ext cx="5417106" cy="4546800"/>
          </a:xfrm>
        </p:spPr>
        <p:txBody>
          <a:bodyPr/>
          <a:lstStyle/>
          <a:p>
            <a:r>
              <a:rPr lang="en-US" sz="2000" dirty="0"/>
              <a:t>GOAL: Identify the best injection strategy to</a:t>
            </a:r>
            <a:r>
              <a:rPr lang="it-IT" sz="2000" dirty="0"/>
              <a:t>:</a:t>
            </a:r>
          </a:p>
          <a:p>
            <a:pPr lvl="1"/>
            <a:r>
              <a:rPr lang="en-US" sz="1796" dirty="0"/>
              <a:t>Obtain a wide and homogeneous reactive barrier</a:t>
            </a:r>
          </a:p>
          <a:p>
            <a:pPr lvl="1"/>
            <a:r>
              <a:rPr lang="en-US" sz="1796" dirty="0"/>
              <a:t>Minimize the risk of suspension daylighting</a:t>
            </a:r>
          </a:p>
          <a:p>
            <a:pPr lvl="1"/>
            <a:endParaRPr lang="en-US" sz="1796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B7164838-7F5B-9711-41A1-75BD402A5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– Large scale </a:t>
            </a:r>
            <a:r>
              <a:rPr lang="it-IT" dirty="0" err="1"/>
              <a:t>simulation</a:t>
            </a:r>
            <a:r>
              <a:rPr lang="it-IT" dirty="0"/>
              <a:t>: injection strategies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3A2ED35A-9BA8-FA38-7D61-E0D6AFDE43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302819F1-2E28-5EC6-64EE-BFFD89510D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F0380735-0AB9-56EE-67AF-58785A97DF3E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2766" y="3095399"/>
            <a:ext cx="2413132" cy="1552783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10" name="Gruppo 5">
            <a:extLst>
              <a:ext uri="{FF2B5EF4-FFF2-40B4-BE49-F238E27FC236}">
                <a16:creationId xmlns:a16="http://schemas.microsoft.com/office/drawing/2014/main" id="{C9EF557F-23EE-23AD-C4A5-B905CF7AC5EE}"/>
              </a:ext>
            </a:extLst>
          </p:cNvPr>
          <p:cNvGrpSpPr>
            <a:grpSpLocks noChangeAspect="1"/>
          </p:cNvGrpSpPr>
          <p:nvPr/>
        </p:nvGrpSpPr>
        <p:grpSpPr>
          <a:xfrm>
            <a:off x="2056534" y="3089201"/>
            <a:ext cx="2417131" cy="1552783"/>
            <a:chOff x="3718560" y="1320799"/>
            <a:chExt cx="4434840" cy="3021840"/>
          </a:xfrm>
        </p:grpSpPr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1C1113D9-E1C8-0713-25A9-DB06480AD55B}"/>
                </a:ext>
              </a:extLst>
            </p:cNvPr>
            <p:cNvSpPr/>
            <p:nvPr/>
          </p:nvSpPr>
          <p:spPr>
            <a:xfrm>
              <a:off x="3718560" y="1320799"/>
              <a:ext cx="4429760" cy="3021839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007FA2E2-4C7E-1230-5D57-C1717746097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721072" y="1326977"/>
              <a:ext cx="4432328" cy="301566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75000"/>
                </a:schemeClr>
              </a:solidFill>
            </a:ln>
          </p:spPr>
        </p:pic>
      </p:grpSp>
      <p:pic>
        <p:nvPicPr>
          <p:cNvPr id="13" name="Immagine 12">
            <a:extLst>
              <a:ext uri="{FF2B5EF4-FFF2-40B4-BE49-F238E27FC236}">
                <a16:creationId xmlns:a16="http://schemas.microsoft.com/office/drawing/2014/main" id="{778F2CAE-CE07-4F1F-921F-5A25CFDFEE29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633411" y="3103854"/>
            <a:ext cx="2408002" cy="155278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E10CD43C-6006-AAEB-807E-0D14D520D9F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/>
          <a:srcRect r="536" b="448"/>
          <a:stretch/>
        </p:blipFill>
        <p:spPr>
          <a:xfrm>
            <a:off x="3238087" y="4834035"/>
            <a:ext cx="2403886" cy="155278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08CEB106-C5F1-1964-7E0F-7583E0E442E8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21347" y="4819021"/>
            <a:ext cx="2420535" cy="155278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6" name="Rettangolo 15">
            <a:extLst>
              <a:ext uri="{FF2B5EF4-FFF2-40B4-BE49-F238E27FC236}">
                <a16:creationId xmlns:a16="http://schemas.microsoft.com/office/drawing/2014/main" id="{54C7F254-032A-2E6D-5E0E-382A026BAB4C}"/>
              </a:ext>
            </a:extLst>
          </p:cNvPr>
          <p:cNvSpPr>
            <a:spLocks noChangeAspect="1"/>
          </p:cNvSpPr>
          <p:nvPr/>
        </p:nvSpPr>
        <p:spPr>
          <a:xfrm>
            <a:off x="8751177" y="4733541"/>
            <a:ext cx="270076" cy="254555"/>
          </a:xfrm>
          <a:prstGeom prst="rect">
            <a:avLst/>
          </a:prstGeom>
          <a:solidFill>
            <a:srgbClr val="ED7D32"/>
          </a:solidFill>
          <a:ln w="635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89193" tIns="44596" rIns="89193" bIns="44596" rtlCol="0" anchor="ctr"/>
          <a:lstStyle/>
          <a:p>
            <a:pPr algn="ctr" defTabSz="668938">
              <a:defRPr/>
            </a:pPr>
            <a:endParaRPr lang="it-IT" sz="1283" kern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2225EB6E-CD8B-C922-9B59-2DF061B296BE}"/>
              </a:ext>
            </a:extLst>
          </p:cNvPr>
          <p:cNvSpPr txBox="1"/>
          <p:nvPr/>
        </p:nvSpPr>
        <p:spPr>
          <a:xfrm>
            <a:off x="9122271" y="4743189"/>
            <a:ext cx="995285" cy="274281"/>
          </a:xfrm>
          <a:prstGeom prst="rect">
            <a:avLst/>
          </a:prstGeom>
          <a:solidFill>
            <a:srgbClr val="ED7D32"/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DAY 1</a:t>
            </a:r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FCC672AB-7BD6-8DE2-E655-FCB5FD0885AC}"/>
              </a:ext>
            </a:extLst>
          </p:cNvPr>
          <p:cNvSpPr>
            <a:spLocks noChangeAspect="1"/>
          </p:cNvSpPr>
          <p:nvPr/>
        </p:nvSpPr>
        <p:spPr>
          <a:xfrm>
            <a:off x="8751177" y="5069757"/>
            <a:ext cx="270076" cy="254555"/>
          </a:xfrm>
          <a:prstGeom prst="rect">
            <a:avLst/>
          </a:prstGeom>
          <a:solidFill>
            <a:srgbClr val="FFFF00"/>
          </a:solidFill>
          <a:ln w="635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89193" tIns="44596" rIns="89193" bIns="44596" rtlCol="0" anchor="ctr"/>
          <a:lstStyle/>
          <a:p>
            <a:pPr algn="ctr" defTabSz="668938">
              <a:defRPr/>
            </a:pPr>
            <a:endParaRPr lang="it-IT" sz="1283" kern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3A62F36C-5830-80C6-3F58-B3EB60B2EBA8}"/>
              </a:ext>
            </a:extLst>
          </p:cNvPr>
          <p:cNvSpPr txBox="1"/>
          <p:nvPr/>
        </p:nvSpPr>
        <p:spPr>
          <a:xfrm>
            <a:off x="9122271" y="5079406"/>
            <a:ext cx="995285" cy="274281"/>
          </a:xfrm>
          <a:prstGeom prst="rect">
            <a:avLst/>
          </a:prstGeom>
          <a:solidFill>
            <a:srgbClr val="FFFF00"/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DAY 2</a:t>
            </a:r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93C8923B-37A5-CD5C-3E45-23993CE5E387}"/>
              </a:ext>
            </a:extLst>
          </p:cNvPr>
          <p:cNvSpPr>
            <a:spLocks noChangeAspect="1"/>
          </p:cNvSpPr>
          <p:nvPr/>
        </p:nvSpPr>
        <p:spPr>
          <a:xfrm>
            <a:off x="8751177" y="5441797"/>
            <a:ext cx="270076" cy="254555"/>
          </a:xfrm>
          <a:prstGeom prst="rect">
            <a:avLst/>
          </a:prstGeom>
          <a:solidFill>
            <a:srgbClr val="92D050"/>
          </a:solidFill>
          <a:ln w="635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89193" tIns="44596" rIns="89193" bIns="44596" rtlCol="0" anchor="ctr"/>
          <a:lstStyle/>
          <a:p>
            <a:pPr algn="ctr" defTabSz="668938">
              <a:defRPr/>
            </a:pPr>
            <a:endParaRPr lang="it-IT" sz="1283" kern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F0F8C1C4-2466-0BFD-5253-EE4A766491BE}"/>
              </a:ext>
            </a:extLst>
          </p:cNvPr>
          <p:cNvSpPr txBox="1"/>
          <p:nvPr/>
        </p:nvSpPr>
        <p:spPr>
          <a:xfrm>
            <a:off x="9122271" y="5451445"/>
            <a:ext cx="995285" cy="274281"/>
          </a:xfrm>
          <a:prstGeom prst="rect">
            <a:avLst/>
          </a:prstGeom>
          <a:solidFill>
            <a:srgbClr val="92D050"/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DAY 3</a:t>
            </a:r>
          </a:p>
        </p:txBody>
      </p:sp>
      <p:sp>
        <p:nvSpPr>
          <p:cNvPr id="22" name="Rettangolo 21">
            <a:extLst>
              <a:ext uri="{FF2B5EF4-FFF2-40B4-BE49-F238E27FC236}">
                <a16:creationId xmlns:a16="http://schemas.microsoft.com/office/drawing/2014/main" id="{83CC0792-F0E2-D4FC-54B0-F349B90FEA39}"/>
              </a:ext>
            </a:extLst>
          </p:cNvPr>
          <p:cNvSpPr>
            <a:spLocks noChangeAspect="1"/>
          </p:cNvSpPr>
          <p:nvPr/>
        </p:nvSpPr>
        <p:spPr>
          <a:xfrm>
            <a:off x="8751177" y="5802843"/>
            <a:ext cx="270076" cy="254555"/>
          </a:xfrm>
          <a:prstGeom prst="rect">
            <a:avLst/>
          </a:prstGeom>
          <a:solidFill>
            <a:schemeClr val="accent5"/>
          </a:solidFill>
          <a:ln w="635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89193" tIns="44596" rIns="89193" bIns="44596" rtlCol="0" anchor="ctr"/>
          <a:lstStyle/>
          <a:p>
            <a:pPr algn="ctr" defTabSz="668938">
              <a:defRPr/>
            </a:pPr>
            <a:endParaRPr lang="it-IT" sz="1283" kern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D9215865-FFAD-AC43-ADFE-09A2C6C23D7B}"/>
              </a:ext>
            </a:extLst>
          </p:cNvPr>
          <p:cNvSpPr txBox="1"/>
          <p:nvPr/>
        </p:nvSpPr>
        <p:spPr>
          <a:xfrm>
            <a:off x="9122271" y="5812492"/>
            <a:ext cx="995285" cy="274281"/>
          </a:xfrm>
          <a:prstGeom prst="rect">
            <a:avLst/>
          </a:prstGeom>
          <a:solidFill>
            <a:schemeClr val="accent5"/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DAY 4</a:t>
            </a:r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0CD468C2-45B9-7F36-8B87-C59E59DC3573}"/>
              </a:ext>
            </a:extLst>
          </p:cNvPr>
          <p:cNvSpPr>
            <a:spLocks noChangeAspect="1"/>
          </p:cNvSpPr>
          <p:nvPr/>
        </p:nvSpPr>
        <p:spPr>
          <a:xfrm>
            <a:off x="8751177" y="6169408"/>
            <a:ext cx="270076" cy="254555"/>
          </a:xfrm>
          <a:prstGeom prst="rect">
            <a:avLst/>
          </a:prstGeom>
          <a:solidFill>
            <a:srgbClr val="4472C5"/>
          </a:solidFill>
          <a:ln w="635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89193" tIns="44596" rIns="89193" bIns="44596" rtlCol="0" anchor="ctr"/>
          <a:lstStyle/>
          <a:p>
            <a:pPr algn="ctr" defTabSz="668938">
              <a:defRPr/>
            </a:pPr>
            <a:endParaRPr lang="it-IT" sz="1283" kern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26DEEAEA-3134-D892-968B-C7A0017D42CC}"/>
              </a:ext>
            </a:extLst>
          </p:cNvPr>
          <p:cNvSpPr txBox="1"/>
          <p:nvPr/>
        </p:nvSpPr>
        <p:spPr>
          <a:xfrm>
            <a:off x="9122271" y="6179055"/>
            <a:ext cx="995285" cy="274281"/>
          </a:xfrm>
          <a:prstGeom prst="rect">
            <a:avLst/>
          </a:prstGeom>
          <a:solidFill>
            <a:srgbClr val="4472C5"/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DAY 5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4972E003-68BC-4F5A-9CCF-63E375FA786F}"/>
              </a:ext>
            </a:extLst>
          </p:cNvPr>
          <p:cNvSpPr txBox="1"/>
          <p:nvPr/>
        </p:nvSpPr>
        <p:spPr>
          <a:xfrm>
            <a:off x="1689023" y="4398321"/>
            <a:ext cx="995285" cy="27428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SCENARIO 1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B88AA93D-299D-8DF4-B8B0-2A1EA11E45ED}"/>
              </a:ext>
            </a:extLst>
          </p:cNvPr>
          <p:cNvSpPr txBox="1"/>
          <p:nvPr/>
        </p:nvSpPr>
        <p:spPr>
          <a:xfrm>
            <a:off x="4518631" y="4398321"/>
            <a:ext cx="995285" cy="27428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SCENARIO 2</a:t>
            </a: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13113CF3-7235-4EC4-7A94-EC4B90E87A93}"/>
              </a:ext>
            </a:extLst>
          </p:cNvPr>
          <p:cNvSpPr txBox="1"/>
          <p:nvPr/>
        </p:nvSpPr>
        <p:spPr>
          <a:xfrm>
            <a:off x="7314813" y="4412974"/>
            <a:ext cx="995285" cy="27428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SCENARIO 3</a:t>
            </a:r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76F36127-E5CB-F1B8-9A7F-386021342B51}"/>
              </a:ext>
            </a:extLst>
          </p:cNvPr>
          <p:cNvSpPr txBox="1"/>
          <p:nvPr/>
        </p:nvSpPr>
        <p:spPr>
          <a:xfrm>
            <a:off x="2888746" y="6144399"/>
            <a:ext cx="995285" cy="27428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SCENARIO 4</a:t>
            </a:r>
          </a:p>
        </p:txBody>
      </p:sp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08076835-9CF0-9023-B408-5B32504B0140}"/>
              </a:ext>
            </a:extLst>
          </p:cNvPr>
          <p:cNvSpPr txBox="1"/>
          <p:nvPr/>
        </p:nvSpPr>
        <p:spPr>
          <a:xfrm>
            <a:off x="5754697" y="6129406"/>
            <a:ext cx="995285" cy="27428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SCENARIO 5</a:t>
            </a: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A195D9E1-98CC-8B49-209C-1156EB3715FC}"/>
              </a:ext>
            </a:extLst>
          </p:cNvPr>
          <p:cNvSpPr txBox="1"/>
          <p:nvPr/>
        </p:nvSpPr>
        <p:spPr>
          <a:xfrm>
            <a:off x="1710408" y="4926111"/>
            <a:ext cx="1442420" cy="73485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10 hour </a:t>
            </a:r>
            <a:r>
              <a:rPr lang="it-IT" sz="1197" kern="0" err="1">
                <a:solidFill>
                  <a:prstClr val="black"/>
                </a:solidFill>
                <a:latin typeface="Calibri" panose="020F0502020204030204"/>
              </a:rPr>
              <a:t>injection</a:t>
            </a: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 from 2 </a:t>
            </a:r>
            <a:r>
              <a:rPr lang="it-IT" sz="1197" kern="0" err="1">
                <a:solidFill>
                  <a:prstClr val="black"/>
                </a:solidFill>
                <a:latin typeface="Calibri" panose="020F0502020204030204"/>
              </a:rPr>
              <a:t>wells</a:t>
            </a:r>
            <a:endParaRPr lang="it-IT" sz="1197" kern="0">
              <a:solidFill>
                <a:prstClr val="black"/>
              </a:solidFill>
              <a:latin typeface="Calibri" panose="020F0502020204030204"/>
            </a:endParaRPr>
          </a:p>
          <a:p>
            <a:pPr algn="ctr" defTabSz="668938">
              <a:defRPr/>
            </a:pPr>
            <a:r>
              <a:rPr lang="it-IT" sz="1197" kern="0" err="1">
                <a:solidFill>
                  <a:prstClr val="black"/>
                </a:solidFill>
                <a:latin typeface="Calibri" panose="020F0502020204030204"/>
              </a:rPr>
              <a:t>Q</a:t>
            </a: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 = 30 l/</a:t>
            </a:r>
            <a:r>
              <a:rPr lang="it-IT" sz="1197" kern="0" err="1">
                <a:solidFill>
                  <a:prstClr val="black"/>
                </a:solidFill>
                <a:latin typeface="Calibri" panose="020F0502020204030204"/>
              </a:rPr>
              <a:t>min</a:t>
            </a:r>
            <a:endParaRPr lang="it-IT" sz="1197" kern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728F3B5C-BEDC-FCBF-B76C-58C7827F5D9C}"/>
              </a:ext>
            </a:extLst>
          </p:cNvPr>
          <p:cNvSpPr txBox="1"/>
          <p:nvPr/>
        </p:nvSpPr>
        <p:spPr>
          <a:xfrm>
            <a:off x="1710408" y="5690036"/>
            <a:ext cx="1442420" cy="27428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89193" tIns="44596" rIns="89193" bIns="44596" rtlCol="0">
            <a:spAutoFit/>
          </a:bodyPr>
          <a:lstStyle/>
          <a:p>
            <a:pPr algn="ctr" defTabSz="668938">
              <a:defRPr/>
            </a:pPr>
            <a:r>
              <a:rPr lang="it-IT" sz="1197" kern="0">
                <a:solidFill>
                  <a:prstClr val="black"/>
                </a:solidFill>
                <a:latin typeface="Calibri" panose="020F0502020204030204"/>
              </a:rPr>
              <a:t>14 hour stop</a:t>
            </a:r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EF685479-058B-EA2C-A9CE-95362190E2FE}"/>
              </a:ext>
            </a:extLst>
          </p:cNvPr>
          <p:cNvSpPr txBox="1"/>
          <p:nvPr/>
        </p:nvSpPr>
        <p:spPr>
          <a:xfrm>
            <a:off x="6095205" y="1710983"/>
            <a:ext cx="5411245" cy="1298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781903" fontAlgn="auto">
              <a:lnSpc>
                <a:spcPct val="90000"/>
              </a:lnSpc>
              <a:spcBef>
                <a:spcPts val="855"/>
              </a:spcBef>
              <a:spcAft>
                <a:spcPts val="0"/>
              </a:spcAft>
              <a:defRPr/>
            </a:pP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CONSTRAINTS: 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Injection in maximum 2 wells in parallel, per day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Maximum injection rate 30 l/min per well</a:t>
            </a:r>
          </a:p>
          <a:p>
            <a:pPr marL="586428" lvl="1" indent="-195476" defTabSz="781903" fontAlgn="auto">
              <a:lnSpc>
                <a:spcPct val="90000"/>
              </a:lnSpc>
              <a:spcBef>
                <a:spcPts val="428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it-IT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7151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46FD99-37F2-A286-C210-221A60ECB6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1D2478E0-A0C7-3815-2D46-70B6C6C98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– Large scale </a:t>
            </a:r>
            <a:r>
              <a:rPr lang="it-IT" dirty="0" err="1"/>
              <a:t>simulation</a:t>
            </a:r>
            <a:r>
              <a:rPr lang="it-IT" dirty="0"/>
              <a:t>: scenario 4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6753AA65-FE35-0098-2496-7C4C3C1852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34582F51-F8CC-2678-EB04-C3373AC9C3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ttangolo 8">
            <a:extLst>
              <a:ext uri="{FF2B5EF4-FFF2-40B4-BE49-F238E27FC236}">
                <a16:creationId xmlns:a16="http://schemas.microsoft.com/office/drawing/2014/main" id="{3BE16066-68CF-34D2-511B-47E561E030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248" y="4458554"/>
            <a:ext cx="1136650" cy="582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9193" tIns="44596" rIns="89193" bIns="44596">
            <a:spAutoFit/>
          </a:bodyPr>
          <a:lstStyle/>
          <a:p>
            <a:r>
              <a:rPr lang="it-IT" b="1">
                <a:solidFill>
                  <a:srgbClr val="C00000"/>
                </a:solidFill>
                <a:sym typeface="Wingdings" pitchFamily="2" charset="2"/>
              </a:rPr>
              <a:t>Solid phase</a:t>
            </a:r>
            <a:endParaRPr lang="it-IT" b="1">
              <a:solidFill>
                <a:srgbClr val="C00000"/>
              </a:solidFill>
            </a:endParaRPr>
          </a:p>
        </p:txBody>
      </p:sp>
      <p:grpSp>
        <p:nvGrpSpPr>
          <p:cNvPr id="7" name="Gruppo 10">
            <a:extLst>
              <a:ext uri="{FF2B5EF4-FFF2-40B4-BE49-F238E27FC236}">
                <a16:creationId xmlns:a16="http://schemas.microsoft.com/office/drawing/2014/main" id="{874F9256-802C-392B-941B-A554A7DF9AF6}"/>
              </a:ext>
            </a:extLst>
          </p:cNvPr>
          <p:cNvGrpSpPr>
            <a:grpSpLocks/>
          </p:cNvGrpSpPr>
          <p:nvPr/>
        </p:nvGrpSpPr>
        <p:grpSpPr bwMode="auto">
          <a:xfrm>
            <a:off x="1710705" y="2171617"/>
            <a:ext cx="680271" cy="2115239"/>
            <a:chOff x="414053" y="1771040"/>
            <a:chExt cx="907079" cy="2243486"/>
          </a:xfrm>
        </p:grpSpPr>
        <p:pic>
          <p:nvPicPr>
            <p:cNvPr id="34" name="Picture 2">
              <a:extLst>
                <a:ext uri="{FF2B5EF4-FFF2-40B4-BE49-F238E27FC236}">
                  <a16:creationId xmlns:a16="http://schemas.microsoft.com/office/drawing/2014/main" id="{4592E5FD-F52F-4425-1F1F-83942AD9AA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screen"/>
            <a:srcRect l="-29981"/>
            <a:stretch>
              <a:fillRect/>
            </a:stretch>
          </p:blipFill>
          <p:spPr bwMode="auto">
            <a:xfrm>
              <a:off x="414053" y="1855585"/>
              <a:ext cx="119347" cy="20102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5" name="Rettangolo 12">
              <a:extLst>
                <a:ext uri="{FF2B5EF4-FFF2-40B4-BE49-F238E27FC236}">
                  <a16:creationId xmlns:a16="http://schemas.microsoft.com/office/drawing/2014/main" id="{B7220BBB-7F12-644E-B088-C07F8F65E4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5721" y="1771040"/>
              <a:ext cx="855411" cy="293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97">
                  <a:sym typeface="Wingdings" pitchFamily="2" charset="2"/>
                </a:rPr>
                <a:t>12 g/l</a:t>
              </a:r>
              <a:endParaRPr lang="it-IT" sz="1197"/>
            </a:p>
          </p:txBody>
        </p:sp>
        <p:sp>
          <p:nvSpPr>
            <p:cNvPr id="36" name="Rettangolo 13">
              <a:extLst>
                <a:ext uri="{FF2B5EF4-FFF2-40B4-BE49-F238E27FC236}">
                  <a16:creationId xmlns:a16="http://schemas.microsoft.com/office/drawing/2014/main" id="{57FFB6E3-42F3-C710-325E-16C427A9F6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2635" y="2037752"/>
              <a:ext cx="507005" cy="293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97">
                  <a:sym typeface="Wingdings" pitchFamily="2" charset="2"/>
                </a:rPr>
                <a:t>10</a:t>
              </a:r>
              <a:endParaRPr lang="it-IT" sz="1197"/>
            </a:p>
          </p:txBody>
        </p:sp>
        <p:sp>
          <p:nvSpPr>
            <p:cNvPr id="37" name="Rettangolo 14">
              <a:extLst>
                <a:ext uri="{FF2B5EF4-FFF2-40B4-BE49-F238E27FC236}">
                  <a16:creationId xmlns:a16="http://schemas.microsoft.com/office/drawing/2014/main" id="{EBE47416-3BB9-4121-98DA-67CA4D9566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153" y="2297536"/>
              <a:ext cx="376621" cy="293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97"/>
                <a:t>8</a:t>
              </a:r>
            </a:p>
          </p:txBody>
        </p:sp>
        <p:sp>
          <p:nvSpPr>
            <p:cNvPr id="38" name="Rettangolo 15">
              <a:extLst>
                <a:ext uri="{FF2B5EF4-FFF2-40B4-BE49-F238E27FC236}">
                  <a16:creationId xmlns:a16="http://schemas.microsoft.com/office/drawing/2014/main" id="{748C040F-BAC7-C856-CFE4-AD222749A6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153" y="2605832"/>
              <a:ext cx="507005" cy="293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97">
                  <a:sym typeface="Wingdings" pitchFamily="2" charset="2"/>
                </a:rPr>
                <a:t>56</a:t>
              </a:r>
              <a:endParaRPr lang="it-IT" sz="1197"/>
            </a:p>
          </p:txBody>
        </p:sp>
        <p:sp>
          <p:nvSpPr>
            <p:cNvPr id="39" name="Rettangolo 16">
              <a:extLst>
                <a:ext uri="{FF2B5EF4-FFF2-40B4-BE49-F238E27FC236}">
                  <a16:creationId xmlns:a16="http://schemas.microsoft.com/office/drawing/2014/main" id="{D5E5B189-918A-020C-6A60-EDF0AE1591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5675" y="2865615"/>
              <a:ext cx="376621" cy="293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97">
                  <a:sym typeface="Wingdings" pitchFamily="2" charset="2"/>
                </a:rPr>
                <a:t>4</a:t>
              </a:r>
              <a:endParaRPr lang="it-IT" sz="1197"/>
            </a:p>
          </p:txBody>
        </p:sp>
        <p:sp>
          <p:nvSpPr>
            <p:cNvPr id="40" name="Rettangolo 17">
              <a:extLst>
                <a:ext uri="{FF2B5EF4-FFF2-40B4-BE49-F238E27FC236}">
                  <a16:creationId xmlns:a16="http://schemas.microsoft.com/office/drawing/2014/main" id="{A2C03EA4-B5FC-1B8B-6917-BB8BF59247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137" y="3153128"/>
              <a:ext cx="376621" cy="293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97"/>
                <a:t>2</a:t>
              </a:r>
            </a:p>
          </p:txBody>
        </p:sp>
        <p:sp>
          <p:nvSpPr>
            <p:cNvPr id="41" name="Rettangolo 18">
              <a:extLst>
                <a:ext uri="{FF2B5EF4-FFF2-40B4-BE49-F238E27FC236}">
                  <a16:creationId xmlns:a16="http://schemas.microsoft.com/office/drawing/2014/main" id="{FFA8AB4B-5CAC-9BD9-FC75-F7C37146DE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137" y="3461424"/>
              <a:ext cx="376621" cy="293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97"/>
                <a:t>1</a:t>
              </a:r>
            </a:p>
          </p:txBody>
        </p:sp>
        <p:sp>
          <p:nvSpPr>
            <p:cNvPr id="42" name="Rettangolo 19">
              <a:extLst>
                <a:ext uri="{FF2B5EF4-FFF2-40B4-BE49-F238E27FC236}">
                  <a16:creationId xmlns:a16="http://schemas.microsoft.com/office/drawing/2014/main" id="{EDA0EB57-2F6B-61B4-E4EE-982FC90F80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5659" y="3721208"/>
              <a:ext cx="712201" cy="293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97"/>
                <a:t>0.05</a:t>
              </a:r>
            </a:p>
          </p:txBody>
        </p:sp>
      </p:grpSp>
      <p:grpSp>
        <p:nvGrpSpPr>
          <p:cNvPr id="43" name="Gruppo 20">
            <a:extLst>
              <a:ext uri="{FF2B5EF4-FFF2-40B4-BE49-F238E27FC236}">
                <a16:creationId xmlns:a16="http://schemas.microsoft.com/office/drawing/2014/main" id="{40819476-47AE-F7F8-2A97-4BDBDD18C47F}"/>
              </a:ext>
            </a:extLst>
          </p:cNvPr>
          <p:cNvGrpSpPr>
            <a:grpSpLocks/>
          </p:cNvGrpSpPr>
          <p:nvPr/>
        </p:nvGrpSpPr>
        <p:grpSpPr bwMode="auto">
          <a:xfrm>
            <a:off x="1737693" y="4292427"/>
            <a:ext cx="764865" cy="2115239"/>
            <a:chOff x="829733" y="4155012"/>
            <a:chExt cx="1020336" cy="2243486"/>
          </a:xfrm>
        </p:grpSpPr>
        <p:pic>
          <p:nvPicPr>
            <p:cNvPr id="44" name="Picture 3">
              <a:extLst>
                <a:ext uri="{FF2B5EF4-FFF2-40B4-BE49-F238E27FC236}">
                  <a16:creationId xmlns:a16="http://schemas.microsoft.com/office/drawing/2014/main" id="{A4E122DC-C87F-EC56-DF46-5E918313F7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screen"/>
            <a:srcRect/>
            <a:stretch>
              <a:fillRect/>
            </a:stretch>
          </p:blipFill>
          <p:spPr bwMode="auto">
            <a:xfrm>
              <a:off x="829733" y="4212603"/>
              <a:ext cx="84667" cy="2059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45" name="Gruppo 36">
              <a:extLst>
                <a:ext uri="{FF2B5EF4-FFF2-40B4-BE49-F238E27FC236}">
                  <a16:creationId xmlns:a16="http://schemas.microsoft.com/office/drawing/2014/main" id="{1972802A-C207-FCB4-A8A4-1A984263F2C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46659" y="4155012"/>
              <a:ext cx="1003410" cy="2243486"/>
              <a:chOff x="465659" y="1771040"/>
              <a:chExt cx="1003410" cy="2243486"/>
            </a:xfrm>
          </p:grpSpPr>
          <p:sp>
            <p:nvSpPr>
              <p:cNvPr id="46" name="Rettangolo 23">
                <a:extLst>
                  <a:ext uri="{FF2B5EF4-FFF2-40B4-BE49-F238E27FC236}">
                    <a16:creationId xmlns:a16="http://schemas.microsoft.com/office/drawing/2014/main" id="{1AF49881-1E2D-4F9E-0E70-12760E931F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5723" y="1771040"/>
                <a:ext cx="1003346" cy="2933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it-IT" sz="1197">
                    <a:sym typeface="Wingdings" pitchFamily="2" charset="2"/>
                  </a:rPr>
                  <a:t>0.4 g/</a:t>
                </a:r>
                <a:r>
                  <a:rPr lang="it-IT" sz="1197" err="1">
                    <a:sym typeface="Wingdings" pitchFamily="2" charset="2"/>
                  </a:rPr>
                  <a:t>g</a:t>
                </a:r>
                <a:endParaRPr lang="it-IT" sz="1197"/>
              </a:p>
            </p:txBody>
          </p:sp>
          <p:sp>
            <p:nvSpPr>
              <p:cNvPr id="47" name="Rettangolo 24">
                <a:extLst>
                  <a:ext uri="{FF2B5EF4-FFF2-40B4-BE49-F238E27FC236}">
                    <a16:creationId xmlns:a16="http://schemas.microsoft.com/office/drawing/2014/main" id="{5BE101AC-E3C0-4C9B-00BC-E64502EED2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2635" y="2037752"/>
                <a:ext cx="712522" cy="2933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it-IT" sz="1197">
                    <a:sym typeface="Wingdings" pitchFamily="2" charset="2"/>
                  </a:rPr>
                  <a:t>0.35</a:t>
                </a:r>
                <a:endParaRPr lang="it-IT" sz="1197"/>
              </a:p>
            </p:txBody>
          </p:sp>
          <p:sp>
            <p:nvSpPr>
              <p:cNvPr id="48" name="Rettangolo 25">
                <a:extLst>
                  <a:ext uri="{FF2B5EF4-FFF2-40B4-BE49-F238E27FC236}">
                    <a16:creationId xmlns:a16="http://schemas.microsoft.com/office/drawing/2014/main" id="{FEC32677-CFE2-C9CE-20B0-87CD9EACD2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9155" y="2297536"/>
                <a:ext cx="582078" cy="2933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it-IT" sz="1197">
                    <a:sym typeface="Wingdings" pitchFamily="2" charset="2"/>
                  </a:rPr>
                  <a:t>0.3</a:t>
                </a:r>
                <a:endParaRPr lang="it-IT" sz="1197"/>
              </a:p>
            </p:txBody>
          </p:sp>
          <p:sp>
            <p:nvSpPr>
              <p:cNvPr id="49" name="Rettangolo 26">
                <a:extLst>
                  <a:ext uri="{FF2B5EF4-FFF2-40B4-BE49-F238E27FC236}">
                    <a16:creationId xmlns:a16="http://schemas.microsoft.com/office/drawing/2014/main" id="{64D169F0-B2A1-2AB1-FDEC-C1B9825B65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9155" y="2605832"/>
                <a:ext cx="712522" cy="2933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it-IT" sz="1197">
                    <a:sym typeface="Wingdings" pitchFamily="2" charset="2"/>
                  </a:rPr>
                  <a:t>0.25</a:t>
                </a:r>
                <a:endParaRPr lang="it-IT" sz="1197"/>
              </a:p>
            </p:txBody>
          </p:sp>
          <p:sp>
            <p:nvSpPr>
              <p:cNvPr id="50" name="Rettangolo 27">
                <a:extLst>
                  <a:ext uri="{FF2B5EF4-FFF2-40B4-BE49-F238E27FC236}">
                    <a16:creationId xmlns:a16="http://schemas.microsoft.com/office/drawing/2014/main" id="{BA7EF899-A278-550D-7072-D870F4FF19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5675" y="2865615"/>
                <a:ext cx="582078" cy="2933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it-IT" sz="1197">
                    <a:sym typeface="Wingdings" pitchFamily="2" charset="2"/>
                  </a:rPr>
                  <a:t>0.2</a:t>
                </a:r>
                <a:endParaRPr lang="it-IT" sz="1197"/>
              </a:p>
            </p:txBody>
          </p:sp>
          <p:sp>
            <p:nvSpPr>
              <p:cNvPr id="51" name="Rettangolo 28">
                <a:extLst>
                  <a:ext uri="{FF2B5EF4-FFF2-40B4-BE49-F238E27FC236}">
                    <a16:creationId xmlns:a16="http://schemas.microsoft.com/office/drawing/2014/main" id="{018FCBEF-AB06-1B77-5664-6ED6808AB1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9139" y="3153128"/>
                <a:ext cx="712522" cy="2933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it-IT" sz="1197">
                    <a:sym typeface="Wingdings" pitchFamily="2" charset="2"/>
                  </a:rPr>
                  <a:t>0.15</a:t>
                </a:r>
                <a:endParaRPr lang="it-IT" sz="1197"/>
              </a:p>
            </p:txBody>
          </p:sp>
          <p:sp>
            <p:nvSpPr>
              <p:cNvPr id="52" name="Rettangolo 29">
                <a:extLst>
                  <a:ext uri="{FF2B5EF4-FFF2-40B4-BE49-F238E27FC236}">
                    <a16:creationId xmlns:a16="http://schemas.microsoft.com/office/drawing/2014/main" id="{0CF089F7-EA23-A314-69BA-FE01D10092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9139" y="3461424"/>
                <a:ext cx="582078" cy="2933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it-IT" sz="1197">
                    <a:sym typeface="Wingdings" pitchFamily="2" charset="2"/>
                  </a:rPr>
                  <a:t>0.1</a:t>
                </a:r>
                <a:endParaRPr lang="it-IT" sz="1197"/>
              </a:p>
            </p:txBody>
          </p:sp>
          <p:sp>
            <p:nvSpPr>
              <p:cNvPr id="53" name="Rettangolo 30">
                <a:extLst>
                  <a:ext uri="{FF2B5EF4-FFF2-40B4-BE49-F238E27FC236}">
                    <a16:creationId xmlns:a16="http://schemas.microsoft.com/office/drawing/2014/main" id="{0F826F4C-0009-0C82-F544-A7E8BF716B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5659" y="3721208"/>
                <a:ext cx="712522" cy="2933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it-IT" sz="1197">
                    <a:sym typeface="Wingdings" pitchFamily="2" charset="2"/>
                  </a:rPr>
                  <a:t>0.05</a:t>
                </a:r>
                <a:endParaRPr lang="it-IT" sz="1197"/>
              </a:p>
            </p:txBody>
          </p:sp>
        </p:grpSp>
      </p:grpSp>
      <p:sp>
        <p:nvSpPr>
          <p:cNvPr id="54" name="Rettangolo 32">
            <a:extLst>
              <a:ext uri="{FF2B5EF4-FFF2-40B4-BE49-F238E27FC236}">
                <a16:creationId xmlns:a16="http://schemas.microsoft.com/office/drawing/2014/main" id="{6C4D1197-EF9F-229C-A96C-19F2158A98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7961" y="2307815"/>
            <a:ext cx="1235075" cy="582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9193" tIns="44596" rIns="89193" bIns="44596">
            <a:spAutoFit/>
          </a:bodyPr>
          <a:lstStyle/>
          <a:p>
            <a:r>
              <a:rPr lang="it-IT" b="1">
                <a:solidFill>
                  <a:srgbClr val="C00000"/>
                </a:solidFill>
                <a:sym typeface="Wingdings" pitchFamily="2" charset="2"/>
              </a:rPr>
              <a:t>Liquid phase</a:t>
            </a:r>
            <a:endParaRPr lang="it-IT" b="1">
              <a:solidFill>
                <a:srgbClr val="C00000"/>
              </a:solidFill>
            </a:endParaRPr>
          </a:p>
        </p:txBody>
      </p:sp>
      <p:sp>
        <p:nvSpPr>
          <p:cNvPr id="55" name="Rettangolo 36">
            <a:extLst>
              <a:ext uri="{FF2B5EF4-FFF2-40B4-BE49-F238E27FC236}">
                <a16:creationId xmlns:a16="http://schemas.microsoft.com/office/drawing/2014/main" id="{ABA475F9-6B88-6175-AB57-FC53BF20E9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5592" y="1412776"/>
            <a:ext cx="1592262" cy="582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9193" tIns="44596" rIns="89193" bIns="44596">
            <a:spAutoFit/>
          </a:bodyPr>
          <a:lstStyle/>
          <a:p>
            <a:r>
              <a:rPr lang="it-IT" b="1">
                <a:solidFill>
                  <a:srgbClr val="C00000"/>
                </a:solidFill>
                <a:sym typeface="Wingdings" pitchFamily="2" charset="2"/>
              </a:rPr>
              <a:t>End of injection</a:t>
            </a:r>
            <a:endParaRPr lang="it-IT" b="1">
              <a:solidFill>
                <a:srgbClr val="C00000"/>
              </a:solidFill>
            </a:endParaRPr>
          </a:p>
        </p:txBody>
      </p:sp>
      <p:sp>
        <p:nvSpPr>
          <p:cNvPr id="56" name="Rettangolo 37">
            <a:extLst>
              <a:ext uri="{FF2B5EF4-FFF2-40B4-BE49-F238E27FC236}">
                <a16:creationId xmlns:a16="http://schemas.microsoft.com/office/drawing/2014/main" id="{91CE4BC9-3BE5-750A-1EB8-1128F3992E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4469" y="1412776"/>
            <a:ext cx="1978025" cy="582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9193" tIns="44596" rIns="89193" bIns="44596">
            <a:spAutoFit/>
          </a:bodyPr>
          <a:lstStyle/>
          <a:p>
            <a:r>
              <a:rPr lang="it-IT" b="1">
                <a:solidFill>
                  <a:srgbClr val="C00000"/>
                </a:solidFill>
                <a:sym typeface="Wingdings" pitchFamily="2" charset="2"/>
              </a:rPr>
              <a:t>30 days after injection</a:t>
            </a:r>
            <a:endParaRPr lang="it-IT" b="1">
              <a:solidFill>
                <a:srgbClr val="C00000"/>
              </a:solidFill>
            </a:endParaRPr>
          </a:p>
        </p:txBody>
      </p:sp>
      <p:pic>
        <p:nvPicPr>
          <p:cNvPr id="57" name="Picture 5">
            <a:extLst>
              <a:ext uri="{FF2B5EF4-FFF2-40B4-BE49-F238E27FC236}">
                <a16:creationId xmlns:a16="http://schemas.microsoft.com/office/drawing/2014/main" id="{6177A18C-D620-A54B-307D-B69E47799B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/>
          <a:srcRect l="38434"/>
          <a:stretch>
            <a:fillRect/>
          </a:stretch>
        </p:blipFill>
        <p:spPr bwMode="auto">
          <a:xfrm>
            <a:off x="8183438" y="1592566"/>
            <a:ext cx="3286383" cy="1836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" name="Picture 2">
            <a:extLst>
              <a:ext uri="{FF2B5EF4-FFF2-40B4-BE49-F238E27FC236}">
                <a16:creationId xmlns:a16="http://schemas.microsoft.com/office/drawing/2014/main" id="{AA498717-01D5-30FC-9C93-B794C0D01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2242519" y="2162637"/>
            <a:ext cx="2376487" cy="2141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3">
            <a:extLst>
              <a:ext uri="{FF2B5EF4-FFF2-40B4-BE49-F238E27FC236}">
                <a16:creationId xmlns:a16="http://schemas.microsoft.com/office/drawing/2014/main" id="{98AD8786-0BD2-8E37-A0FA-0E90540A92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2250454" y="4322357"/>
            <a:ext cx="2374900" cy="214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4">
            <a:extLst>
              <a:ext uri="{FF2B5EF4-FFF2-40B4-BE49-F238E27FC236}">
                <a16:creationId xmlns:a16="http://schemas.microsoft.com/office/drawing/2014/main" id="{2D2EF492-C213-CF35-124C-481F1F1FC5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/>
          <a:srcRect/>
          <a:stretch>
            <a:fillRect/>
          </a:stretch>
        </p:blipFill>
        <p:spPr bwMode="auto">
          <a:xfrm>
            <a:off x="4936504" y="2149167"/>
            <a:ext cx="2382838" cy="214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Picture 5">
            <a:extLst>
              <a:ext uri="{FF2B5EF4-FFF2-40B4-BE49-F238E27FC236}">
                <a16:creationId xmlns:a16="http://schemas.microsoft.com/office/drawing/2014/main" id="{2EB4067D-00AB-6EF6-BCB7-9BA2AF287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/>
          <a:srcRect/>
          <a:stretch>
            <a:fillRect/>
          </a:stretch>
        </p:blipFill>
        <p:spPr bwMode="auto">
          <a:xfrm>
            <a:off x="4944442" y="4335826"/>
            <a:ext cx="2374900" cy="2141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02515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DC9160-74EF-314C-9202-EF0903793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BFBA67A8-A553-07F9-2571-EC8C457AF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– Full scale injection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54522A1B-C651-57B5-D5EC-BEB01BD1D7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28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62551F65-64E5-05E6-53A8-3FEAF69D2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Segnaposto testo 3">
            <a:extLst>
              <a:ext uri="{FF2B5EF4-FFF2-40B4-BE49-F238E27FC236}">
                <a16:creationId xmlns:a16="http://schemas.microsoft.com/office/drawing/2014/main" id="{8F1A4281-4AB9-91DA-1180-3AB95C46B8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108" y="1706399"/>
            <a:ext cx="5417106" cy="4546800"/>
          </a:xfrm>
        </p:spPr>
        <p:txBody>
          <a:bodyPr/>
          <a:lstStyle/>
          <a:p>
            <a:r>
              <a:rPr lang="it-IT" sz="2000" dirty="0"/>
              <a:t>INJECTION PLAN</a:t>
            </a:r>
          </a:p>
          <a:p>
            <a:r>
              <a:rPr lang="it-IT" dirty="0">
                <a:ea typeface="Calibri" panose="020F0502020204030204" pitchFamily="34" charset="0"/>
              </a:rPr>
              <a:t>Day 1: IW1</a:t>
            </a:r>
          </a:p>
          <a:p>
            <a:r>
              <a:rPr lang="it-IT" dirty="0">
                <a:ea typeface="Calibri" panose="020F0502020204030204" pitchFamily="34" charset="0"/>
              </a:rPr>
              <a:t>Day 2: IW5,IW7</a:t>
            </a:r>
          </a:p>
          <a:p>
            <a:r>
              <a:rPr lang="it-IT" dirty="0">
                <a:solidFill>
                  <a:srgbClr val="FF0000"/>
                </a:solidFill>
                <a:ea typeface="Calibri" panose="020F0502020204030204" pitchFamily="34" charset="0"/>
              </a:rPr>
              <a:t>Day 3: P7, P8, P9 (</a:t>
            </a:r>
            <a:r>
              <a:rPr lang="it-IT" dirty="0" err="1">
                <a:solidFill>
                  <a:srgbClr val="FF0000"/>
                </a:solidFill>
                <a:ea typeface="Calibri" panose="020F0502020204030204" pitchFamily="34" charset="0"/>
              </a:rPr>
              <a:t>NanoTune</a:t>
            </a:r>
            <a:r>
              <a:rPr lang="it-IT" dirty="0">
                <a:solidFill>
                  <a:srgbClr val="FF0000"/>
                </a:solidFill>
                <a:ea typeface="Calibri" panose="020F0502020204030204" pitchFamily="34" charset="0"/>
              </a:rPr>
              <a:t>)</a:t>
            </a:r>
          </a:p>
          <a:p>
            <a:r>
              <a:rPr lang="it-IT" dirty="0">
                <a:ea typeface="Calibri" panose="020F0502020204030204" pitchFamily="34" charset="0"/>
              </a:rPr>
              <a:t>Day 4: IW2,IW4</a:t>
            </a:r>
          </a:p>
          <a:p>
            <a:r>
              <a:rPr lang="it-IT" dirty="0">
                <a:ea typeface="Calibri" panose="020F0502020204030204" pitchFamily="34" charset="0"/>
              </a:rPr>
              <a:t>Day 5: IW6,IW8</a:t>
            </a:r>
          </a:p>
          <a:p>
            <a:r>
              <a:rPr lang="it-IT" dirty="0">
                <a:ea typeface="Calibri" panose="020F0502020204030204" pitchFamily="34" charset="0"/>
              </a:rPr>
              <a:t>Day 6: IW3,IW9</a:t>
            </a:r>
          </a:p>
          <a:p>
            <a:endParaRPr lang="it-IT" dirty="0">
              <a:ea typeface="Calibri" panose="020F0502020204030204" pitchFamily="34" charset="0"/>
            </a:endParaRPr>
          </a:p>
          <a:p>
            <a:r>
              <a:rPr lang="nl-NL" dirty="0">
                <a:ea typeface="Calibri" panose="020F0502020204030204" pitchFamily="34" charset="0"/>
              </a:rPr>
              <a:t>Tot: 1260 kg of NP</a:t>
            </a:r>
          </a:p>
          <a:p>
            <a:endParaRPr lang="nl-NL" dirty="0"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a typeface="Calibri" panose="020F0502020204030204" pitchFamily="34" charset="0"/>
              </a:rPr>
              <a:t>V = 14 m</a:t>
            </a:r>
            <a:r>
              <a:rPr lang="en-US" baseline="30000" dirty="0">
                <a:ea typeface="Calibri" panose="020F0502020204030204" pitchFamily="34" charset="0"/>
              </a:rPr>
              <a:t>3</a:t>
            </a:r>
            <a:r>
              <a:rPr lang="en-US" dirty="0">
                <a:ea typeface="Calibri" panose="020F0502020204030204" pitchFamily="34" charset="0"/>
              </a:rPr>
              <a:t> per well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a typeface="Calibri" panose="020F0502020204030204" pitchFamily="34" charset="0"/>
              </a:rPr>
              <a:t>Q = 40 L/min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a typeface="Calibri" panose="020F0502020204030204" pitchFamily="34" charset="0"/>
              </a:rPr>
              <a:t>C = 10 g/L</a:t>
            </a:r>
          </a:p>
          <a:p>
            <a:endParaRPr lang="nl-NL" dirty="0">
              <a:ea typeface="Calibri" panose="020F0502020204030204" pitchFamily="34" charset="0"/>
            </a:endParaRPr>
          </a:p>
          <a:p>
            <a:endParaRPr lang="it-IT" dirty="0">
              <a:ea typeface="Calibri" panose="020F0502020204030204" pitchFamily="34" charset="0"/>
            </a:endParaRPr>
          </a:p>
          <a:p>
            <a:endParaRPr lang="it-IT" sz="1600" baseline="30000" dirty="0">
              <a:solidFill>
                <a:srgbClr val="0033CC"/>
              </a:solidFill>
              <a:ea typeface="Calibri" panose="020F0502020204030204" pitchFamily="34" charset="0"/>
            </a:endParaRPr>
          </a:p>
          <a:p>
            <a:endParaRPr lang="en-US" sz="1796" dirty="0"/>
          </a:p>
          <a:p>
            <a:pPr lvl="1"/>
            <a:endParaRPr lang="en-US" sz="1796" dirty="0"/>
          </a:p>
        </p:txBody>
      </p:sp>
      <p:pic>
        <p:nvPicPr>
          <p:cNvPr id="19" name="Imagem 20">
            <a:extLst>
              <a:ext uri="{FF2B5EF4-FFF2-40B4-BE49-F238E27FC236}">
                <a16:creationId xmlns:a16="http://schemas.microsoft.com/office/drawing/2014/main" id="{19E9FB8F-81F9-B0A4-51F9-F61C2B78BA41}"/>
              </a:ext>
            </a:extLst>
          </p:cNvPr>
          <p:cNvPicPr/>
          <p:nvPr/>
        </p:nvPicPr>
        <p:blipFill rotWithShape="1">
          <a:blip r:embed="rId3"/>
          <a:srcRect l="10231" t="17595" r="76717" b="25770"/>
          <a:stretch/>
        </p:blipFill>
        <p:spPr bwMode="auto">
          <a:xfrm>
            <a:off x="3667742" y="1570054"/>
            <a:ext cx="2859512" cy="409119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" name="Picture 2" descr="T:\Proyectos\ABIERTOS\041436_REGROUND\Doc_Tecnica_Proyecto\WP5 Field_NITRASTUR\2 LARGE FIELD TEST\Task 5.3. Injection and Monitoring\Photos\IMG_2702.JPG">
            <a:extLst>
              <a:ext uri="{FF2B5EF4-FFF2-40B4-BE49-F238E27FC236}">
                <a16:creationId xmlns:a16="http://schemas.microsoft.com/office/drawing/2014/main" id="{A738898F-8E96-824B-3D8A-7B62308699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997" y="598518"/>
            <a:ext cx="2552518" cy="191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7" name="Connettore diritto 26">
            <a:extLst>
              <a:ext uri="{FF2B5EF4-FFF2-40B4-BE49-F238E27FC236}">
                <a16:creationId xmlns:a16="http://schemas.microsoft.com/office/drawing/2014/main" id="{3856D682-14E6-57FC-D107-F5D4AE66D680}"/>
              </a:ext>
            </a:extLst>
          </p:cNvPr>
          <p:cNvCxnSpPr>
            <a:cxnSpLocks/>
          </p:cNvCxnSpPr>
          <p:nvPr/>
        </p:nvCxnSpPr>
        <p:spPr>
          <a:xfrm>
            <a:off x="530978" y="4221088"/>
            <a:ext cx="257651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ttangolo 29">
            <a:extLst>
              <a:ext uri="{FF2B5EF4-FFF2-40B4-BE49-F238E27FC236}">
                <a16:creationId xmlns:a16="http://schemas.microsoft.com/office/drawing/2014/main" id="{5647D507-FAFC-659F-0751-F411595C091E}"/>
              </a:ext>
            </a:extLst>
          </p:cNvPr>
          <p:cNvSpPr/>
          <p:nvPr/>
        </p:nvSpPr>
        <p:spPr>
          <a:xfrm flipH="1">
            <a:off x="3879303" y="4026292"/>
            <a:ext cx="2647951" cy="4108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aphicFrame>
        <p:nvGraphicFramePr>
          <p:cNvPr id="32" name="Grafico 31">
            <a:extLst>
              <a:ext uri="{FF2B5EF4-FFF2-40B4-BE49-F238E27FC236}">
                <a16:creationId xmlns:a16="http://schemas.microsoft.com/office/drawing/2014/main" id="{1137282A-BDF8-95CF-09BF-CECCA47D03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71031113"/>
              </p:ext>
            </p:extLst>
          </p:nvPr>
        </p:nvGraphicFramePr>
        <p:xfrm>
          <a:off x="6738815" y="3212976"/>
          <a:ext cx="5301090" cy="33242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33" name="Immagine 32">
            <a:extLst>
              <a:ext uri="{FF2B5EF4-FFF2-40B4-BE49-F238E27FC236}">
                <a16:creationId xmlns:a16="http://schemas.microsoft.com/office/drawing/2014/main" id="{6DF4E808-06C2-C0A5-2284-6A75807023B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060" y="2927265"/>
            <a:ext cx="1868594" cy="501735"/>
          </a:xfrm>
          <a:prstGeom prst="rect">
            <a:avLst/>
          </a:prstGeom>
        </p:spPr>
      </p:pic>
      <p:sp>
        <p:nvSpPr>
          <p:cNvPr id="63" name="CasellaDiTesto 62">
            <a:extLst>
              <a:ext uri="{FF2B5EF4-FFF2-40B4-BE49-F238E27FC236}">
                <a16:creationId xmlns:a16="http://schemas.microsoft.com/office/drawing/2014/main" id="{62A82A36-3F18-14C1-0AF5-518D710AE6C3}"/>
              </a:ext>
            </a:extLst>
          </p:cNvPr>
          <p:cNvSpPr txBox="1"/>
          <p:nvPr/>
        </p:nvSpPr>
        <p:spPr>
          <a:xfrm>
            <a:off x="2854846" y="6277915"/>
            <a:ext cx="49898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Mohammadian et al (2021). Journal of Contaminant Hydrology 237, 103741</a:t>
            </a:r>
          </a:p>
        </p:txBody>
      </p:sp>
    </p:spTree>
    <p:extLst>
      <p:ext uri="{BB962C8B-B14F-4D97-AF65-F5344CB8AC3E}">
        <p14:creationId xmlns:p14="http://schemas.microsoft.com/office/powerpoint/2010/main" val="16439693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592B9-908C-7E14-A301-D83992A6BB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D7E5E5A3-9799-CBE3-121C-88B29F3F5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2 – Monitoring </a:t>
            </a:r>
            <a:r>
              <a:rPr lang="it-IT" dirty="0" err="1"/>
              <a:t>results</a:t>
            </a:r>
            <a:r>
              <a:rPr lang="it-IT" dirty="0"/>
              <a:t>: </a:t>
            </a:r>
            <a:r>
              <a:rPr lang="it-IT" dirty="0" err="1"/>
              <a:t>Zinc</a:t>
            </a:r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C4573782-E780-607F-2FC5-6D5E3A65CA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29</a:t>
            </a:fld>
            <a:endParaRPr lang="en-GB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6412EEF1-865A-DA69-6311-4FEDDCC46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314" y="169936"/>
            <a:ext cx="1608263" cy="299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" name="CasellaDiTesto 62">
            <a:extLst>
              <a:ext uri="{FF2B5EF4-FFF2-40B4-BE49-F238E27FC236}">
                <a16:creationId xmlns:a16="http://schemas.microsoft.com/office/drawing/2014/main" id="{AC9F8D91-70F8-14E6-4CD2-317D3AC2D3A3}"/>
              </a:ext>
            </a:extLst>
          </p:cNvPr>
          <p:cNvSpPr txBox="1"/>
          <p:nvPr/>
        </p:nvSpPr>
        <p:spPr>
          <a:xfrm>
            <a:off x="2854846" y="6277915"/>
            <a:ext cx="49898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Mohammadiam</a:t>
            </a:r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et al (2021). Journal of Contaminant Hydrology 237, 103741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E7D266DA-CBC6-8B78-A789-E6724EA870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699" y="1351016"/>
            <a:ext cx="9637035" cy="4598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1328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414686" y="786167"/>
            <a:ext cx="9312374" cy="482593"/>
          </a:xfrm>
        </p:spPr>
        <p:txBody>
          <a:bodyPr/>
          <a:lstStyle/>
          <a:p>
            <a:r>
              <a:rPr lang="it-IT" dirty="0"/>
              <a:t>Beyond </a:t>
            </a:r>
            <a:r>
              <a:rPr lang="it-IT" dirty="0" err="1"/>
              <a:t>particle</a:t>
            </a:r>
            <a:r>
              <a:rPr lang="it-IT" dirty="0"/>
              <a:t> injection: in-situ </a:t>
            </a:r>
            <a:r>
              <a:rPr lang="it-IT" dirty="0" err="1"/>
              <a:t>synthesis</a:t>
            </a:r>
            <a:r>
              <a:rPr lang="it-IT" dirty="0"/>
              <a:t> of </a:t>
            </a:r>
            <a:r>
              <a:rPr lang="it-IT" dirty="0" err="1"/>
              <a:t>metallic</a:t>
            </a:r>
            <a:r>
              <a:rPr lang="it-IT" dirty="0"/>
              <a:t> </a:t>
            </a:r>
            <a:r>
              <a:rPr lang="it-IT" dirty="0" err="1"/>
              <a:t>nanopartices</a:t>
            </a:r>
            <a:r>
              <a:rPr lang="it-IT" dirty="0"/>
              <a:t> for </a:t>
            </a:r>
            <a:r>
              <a:rPr lang="it-IT" dirty="0" err="1"/>
              <a:t>groundwater</a:t>
            </a:r>
            <a:r>
              <a:rPr lang="it-IT" dirty="0"/>
              <a:t> </a:t>
            </a:r>
            <a:r>
              <a:rPr lang="it-IT" dirty="0" err="1"/>
              <a:t>remediation</a:t>
            </a:r>
            <a:endParaRPr lang="it-IT" dirty="0"/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C26ED871-0957-E459-E0C4-79C325BE2B6C}"/>
              </a:ext>
            </a:extLst>
          </p:cNvPr>
          <p:cNvGrpSpPr/>
          <p:nvPr/>
        </p:nvGrpSpPr>
        <p:grpSpPr>
          <a:xfrm>
            <a:off x="793281" y="2120393"/>
            <a:ext cx="6219498" cy="3828887"/>
            <a:chOff x="793281" y="2120393"/>
            <a:chExt cx="6219498" cy="3828887"/>
          </a:xfrm>
        </p:grpSpPr>
        <p:pic>
          <p:nvPicPr>
            <p:cNvPr id="8" name="Segnaposto immagine 34" descr="Immagine che contiene blu, sedendo, acqua, donna&#10;&#10;Descrizione generata automaticamente">
              <a:extLst>
                <a:ext uri="{FF2B5EF4-FFF2-40B4-BE49-F238E27FC236}">
                  <a16:creationId xmlns:a16="http://schemas.microsoft.com/office/drawing/2014/main" id="{D8900BB0-725B-800F-F303-B4148A329F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210" t="26655" r="51372"/>
            <a:stretch>
              <a:fillRect/>
            </a:stretch>
          </p:blipFill>
          <p:spPr>
            <a:xfrm>
              <a:off x="3459858" y="3140968"/>
              <a:ext cx="475108" cy="2808312"/>
            </a:xfrm>
            <a:prstGeom prst="rect">
              <a:avLst/>
            </a:prstGeom>
          </p:spPr>
        </p:pic>
        <p:pic>
          <p:nvPicPr>
            <p:cNvPr id="6" name="Segnaposto immagine 34" descr="Immagine che contiene blu, sedendo, acqua, donna&#10;&#10;Descrizione generata automaticamente">
              <a:extLst>
                <a:ext uri="{FF2B5EF4-FFF2-40B4-BE49-F238E27FC236}">
                  <a16:creationId xmlns:a16="http://schemas.microsoft.com/office/drawing/2014/main" id="{4B71B1E0-3372-1819-203C-F4420B4D219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207" r="4411"/>
            <a:stretch>
              <a:fillRect/>
            </a:stretch>
          </p:blipFill>
          <p:spPr>
            <a:xfrm>
              <a:off x="3934966" y="2120393"/>
              <a:ext cx="3077813" cy="3828887"/>
            </a:xfrm>
            <a:prstGeom prst="rect">
              <a:avLst/>
            </a:prstGeom>
          </p:spPr>
        </p:pic>
        <p:pic>
          <p:nvPicPr>
            <p:cNvPr id="43" name="Segnaposto immagine 34" descr="Immagine che contiene blu, sedendo, acqua, donna&#10;&#10;Descrizione generata automaticamente">
              <a:extLst>
                <a:ext uri="{FF2B5EF4-FFF2-40B4-BE49-F238E27FC236}">
                  <a16:creationId xmlns:a16="http://schemas.microsoft.com/office/drawing/2014/main" id="{19E9A17C-38E4-4B70-AF1F-A8EAF6391A2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058" r="52860"/>
            <a:stretch>
              <a:fillRect/>
            </a:stretch>
          </p:blipFill>
          <p:spPr>
            <a:xfrm>
              <a:off x="793281" y="2120393"/>
              <a:ext cx="2670140" cy="3828887"/>
            </a:xfrm>
            <a:prstGeom prst="rect">
              <a:avLst/>
            </a:prstGeom>
          </p:spPr>
        </p:pic>
      </p:grpSp>
      <p:sp>
        <p:nvSpPr>
          <p:cNvPr id="45" name="Freccia a destra 44">
            <a:extLst>
              <a:ext uri="{FF2B5EF4-FFF2-40B4-BE49-F238E27FC236}">
                <a16:creationId xmlns:a16="http://schemas.microsoft.com/office/drawing/2014/main" id="{0E3CBB1F-B056-4B96-AC61-16FBCCB10E5C}"/>
              </a:ext>
            </a:extLst>
          </p:cNvPr>
          <p:cNvSpPr/>
          <p:nvPr/>
        </p:nvSpPr>
        <p:spPr>
          <a:xfrm>
            <a:off x="10340336" y="2509513"/>
            <a:ext cx="631010" cy="4498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it-IT" sz="11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icrosoft Sans Serif"/>
              <a:ea typeface="+mn-ea"/>
              <a:cs typeface="+mn-cs"/>
            </a:endParaRPr>
          </a:p>
        </p:txBody>
      </p:sp>
      <p:pic>
        <p:nvPicPr>
          <p:cNvPr id="46" name="Segnaposto immagine 12" descr="Immagine che contiene aeroplano, arma, fumo, bianco&#10;&#10;Descrizione generata automaticamente">
            <a:extLst>
              <a:ext uri="{FF2B5EF4-FFF2-40B4-BE49-F238E27FC236}">
                <a16:creationId xmlns:a16="http://schemas.microsoft.com/office/drawing/2014/main" id="{4371107F-FCB0-4549-B125-4D617E3DCBB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05" t="14965" r="6154" b="9116"/>
          <a:stretch/>
        </p:blipFill>
        <p:spPr>
          <a:xfrm>
            <a:off x="11059254" y="2186838"/>
            <a:ext cx="1131159" cy="1128371"/>
          </a:xfrm>
          <a:prstGeom prst="ellipse">
            <a:avLst/>
          </a:prstGeom>
        </p:spPr>
      </p:pic>
      <p:pic>
        <p:nvPicPr>
          <p:cNvPr id="47" name="Elemento grafico 29" descr="Becher">
            <a:extLst>
              <a:ext uri="{FF2B5EF4-FFF2-40B4-BE49-F238E27FC236}">
                <a16:creationId xmlns:a16="http://schemas.microsoft.com/office/drawing/2014/main" id="{95AA24B2-0B0B-431F-B4CF-9E6DB20397F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28"/>
          <a:stretch/>
        </p:blipFill>
        <p:spPr>
          <a:xfrm>
            <a:off x="9093031" y="1790946"/>
            <a:ext cx="1449530" cy="1443339"/>
          </a:xfrm>
          <a:prstGeom prst="rect">
            <a:avLst/>
          </a:prstGeom>
        </p:spPr>
      </p:pic>
      <p:pic>
        <p:nvPicPr>
          <p:cNvPr id="48" name="Elemento grafico 31" descr="Becher">
            <a:extLst>
              <a:ext uri="{FF2B5EF4-FFF2-40B4-BE49-F238E27FC236}">
                <a16:creationId xmlns:a16="http://schemas.microsoft.com/office/drawing/2014/main" id="{AF21E0AA-78BE-4214-8964-B3D89B2CC8A8}"/>
              </a:ext>
            </a:extLst>
          </p:cNvPr>
          <p:cNvPicPr>
            <a:picLocks noChangeAspect="1"/>
          </p:cNvPicPr>
          <p:nvPr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-166" b="1"/>
          <a:stretch/>
        </p:blipFill>
        <p:spPr>
          <a:xfrm>
            <a:off x="7404518" y="1771840"/>
            <a:ext cx="1449530" cy="1451925"/>
          </a:xfrm>
          <a:prstGeom prst="rect">
            <a:avLst/>
          </a:prstGeom>
        </p:spPr>
      </p:pic>
      <p:sp>
        <p:nvSpPr>
          <p:cNvPr id="49" name="Croce 48">
            <a:extLst>
              <a:ext uri="{FF2B5EF4-FFF2-40B4-BE49-F238E27FC236}">
                <a16:creationId xmlns:a16="http://schemas.microsoft.com/office/drawing/2014/main" id="{BC36682C-0BB3-4F24-BAD3-8CD780F296CC}"/>
              </a:ext>
            </a:extLst>
          </p:cNvPr>
          <p:cNvSpPr/>
          <p:nvPr/>
        </p:nvSpPr>
        <p:spPr>
          <a:xfrm>
            <a:off x="8715921" y="2512616"/>
            <a:ext cx="443683" cy="443683"/>
          </a:xfrm>
          <a:prstGeom prst="plus">
            <a:avLst>
              <a:gd name="adj" fmla="val 393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it-IT" sz="11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icrosoft Sans Serif"/>
              <a:ea typeface="+mn-ea"/>
              <a:cs typeface="+mn-cs"/>
            </a:endParaRPr>
          </a:p>
        </p:txBody>
      </p:sp>
      <p:pic>
        <p:nvPicPr>
          <p:cNvPr id="50" name="ARdiff">
            <a:hlinkClick r:id="" action="ppaction://media"/>
            <a:extLst>
              <a:ext uri="{FF2B5EF4-FFF2-40B4-BE49-F238E27FC236}">
                <a16:creationId xmlns:a16="http://schemas.microsoft.com/office/drawing/2014/main" id="{8B584D32-7F91-46D1-B609-B6C5C194E77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45"/>
                </p14:media>
              </p:ext>
            </p:extLst>
          </p:nvPr>
        </p:nvPicPr>
        <p:blipFill rotWithShape="1">
          <a:blip r:embed="rId9"/>
          <a:srcRect l="1631" t="8200" r="2034" b="11175"/>
          <a:stretch>
            <a:fillRect/>
          </a:stretch>
        </p:blipFill>
        <p:spPr bwMode="auto">
          <a:xfrm>
            <a:off x="793281" y="3839322"/>
            <a:ext cx="6219498" cy="19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" name="Ovale 50">
            <a:extLst>
              <a:ext uri="{FF2B5EF4-FFF2-40B4-BE49-F238E27FC236}">
                <a16:creationId xmlns:a16="http://schemas.microsoft.com/office/drawing/2014/main" id="{091E6377-6E2D-4761-A269-6094611C6493}"/>
              </a:ext>
            </a:extLst>
          </p:cNvPr>
          <p:cNvSpPr/>
          <p:nvPr/>
        </p:nvSpPr>
        <p:spPr>
          <a:xfrm>
            <a:off x="4036231" y="4324713"/>
            <a:ext cx="789171" cy="789171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it-IT" sz="11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icrosoft Sans Serif"/>
              <a:ea typeface="+mn-ea"/>
              <a:cs typeface="+mn-cs"/>
            </a:endParaRPr>
          </a:p>
        </p:txBody>
      </p:sp>
      <p:cxnSp>
        <p:nvCxnSpPr>
          <p:cNvPr id="52" name="Connettore 2 51">
            <a:extLst>
              <a:ext uri="{FF2B5EF4-FFF2-40B4-BE49-F238E27FC236}">
                <a16:creationId xmlns:a16="http://schemas.microsoft.com/office/drawing/2014/main" id="{34068E5C-DBB3-400A-9F16-968FCF3C0F15}"/>
              </a:ext>
            </a:extLst>
          </p:cNvPr>
          <p:cNvCxnSpPr>
            <a:cxnSpLocks/>
            <a:stCxn id="51" idx="6"/>
          </p:cNvCxnSpPr>
          <p:nvPr/>
        </p:nvCxnSpPr>
        <p:spPr>
          <a:xfrm flipV="1">
            <a:off x="4825402" y="3223765"/>
            <a:ext cx="2784159" cy="1495534"/>
          </a:xfrm>
          <a:prstGeom prst="straightConnector1">
            <a:avLst/>
          </a:prstGeom>
          <a:noFill/>
          <a:ln w="57150"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6" name="Segnaposto contenuto 11"/>
          <p:cNvSpPr txBox="1">
            <a:spLocks/>
          </p:cNvSpPr>
          <p:nvPr/>
        </p:nvSpPr>
        <p:spPr bwMode="auto">
          <a:xfrm>
            <a:off x="7678315" y="3677967"/>
            <a:ext cx="3293031" cy="2489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SzPct val="100000"/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8001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12573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16573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21717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285750" lvl="1" indent="-285750">
              <a:buSzPct val="60000"/>
              <a:defRPr/>
            </a:pPr>
            <a:endParaRPr kumimoji="0" lang="it-IT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Microsoft Sans Serif" panose="020B0604020202020204" pitchFamily="34" charset="0"/>
              <a:cs typeface="Calibri" panose="020F0502020204030204" pitchFamily="34" charset="0"/>
            </a:endParaRPr>
          </a:p>
          <a:p>
            <a:pPr marL="285750" lvl="1" indent="-285750">
              <a:buSzPct val="60000"/>
              <a:defRPr/>
            </a:pP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Solute injection, wide ROI</a:t>
            </a:r>
          </a:p>
          <a:p>
            <a:pPr marL="285750" lvl="1" indent="-285750">
              <a:buSzPct val="60000"/>
              <a:defRPr/>
            </a:pP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It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is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not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necessary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to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improve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the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colloidal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stability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of nZVI/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mZVI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particles</a:t>
            </a:r>
            <a:endParaRPr kumimoji="0" lang="it-IT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Microsoft Sans Serif" panose="020B0604020202020204" pitchFamily="34" charset="0"/>
              <a:cs typeface="Calibri" panose="020F0502020204030204" pitchFamily="34" charset="0"/>
            </a:endParaRPr>
          </a:p>
          <a:p>
            <a:pPr marL="285750" lvl="1" indent="-285750">
              <a:buSzPct val="60000"/>
              <a:defRPr/>
            </a:pP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Potentially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applicable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also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in low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permeability</a:t>
            </a:r>
            <a:r>
              <a:rPr kumimoji="0" lang="it-IT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 </a:t>
            </a:r>
            <a:r>
              <a:rPr kumimoji="0" lang="it-IT" sz="1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rPr>
              <a:t>aquifers</a:t>
            </a:r>
            <a:endParaRPr kumimoji="0" lang="it-IT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Microsoft Sans Serif" panose="020B060402020202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6135A15D-CBEE-B2FD-C36D-EC343EB1FF4B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2700000">
            <a:off x="10875129" y="285643"/>
            <a:ext cx="827972" cy="579688"/>
          </a:xfrm>
          <a:prstGeom prst="rect">
            <a:avLst/>
          </a:prstGeom>
        </p:spPr>
      </p:pic>
      <p:sp>
        <p:nvSpPr>
          <p:cNvPr id="3" name="Rettangolo 2">
            <a:extLst>
              <a:ext uri="{FF2B5EF4-FFF2-40B4-BE49-F238E27FC236}">
                <a16:creationId xmlns:a16="http://schemas.microsoft.com/office/drawing/2014/main" id="{0F235958-6DAC-4278-B4DA-F2EB3F69EE8B}"/>
              </a:ext>
            </a:extLst>
          </p:cNvPr>
          <p:cNvSpPr/>
          <p:nvPr/>
        </p:nvSpPr>
        <p:spPr bwMode="auto">
          <a:xfrm>
            <a:off x="4295006" y="3284984"/>
            <a:ext cx="36000" cy="1710818"/>
          </a:xfrm>
          <a:prstGeom prst="rect">
            <a:avLst/>
          </a:prstGeom>
          <a:gradFill>
            <a:gsLst>
              <a:gs pos="0">
                <a:srgbClr val="605C59"/>
              </a:gs>
              <a:gs pos="100000">
                <a:srgbClr val="BFBDBD"/>
              </a:gs>
            </a:gsLst>
            <a:lin ang="0" scaled="0"/>
          </a:gra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6D3ED714-1A67-EB15-524F-E2E1659EEF32}"/>
              </a:ext>
            </a:extLst>
          </p:cNvPr>
          <p:cNvSpPr/>
          <p:nvPr/>
        </p:nvSpPr>
        <p:spPr bwMode="auto">
          <a:xfrm>
            <a:off x="1954750" y="3364886"/>
            <a:ext cx="36000" cy="1710818"/>
          </a:xfrm>
          <a:prstGeom prst="rect">
            <a:avLst/>
          </a:prstGeom>
          <a:gradFill>
            <a:gsLst>
              <a:gs pos="0">
                <a:srgbClr val="605C59"/>
              </a:gs>
              <a:gs pos="100000">
                <a:srgbClr val="BFBDBD"/>
              </a:gs>
            </a:gsLst>
            <a:lin ang="0" scaled="0"/>
          </a:gra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0" i="0" u="none" strike="noStrike" cap="none" normalizeH="0" baseline="0" dirty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11" name="Segnaposto numero diapositiva 3">
            <a:extLst>
              <a:ext uri="{FF2B5EF4-FFF2-40B4-BE49-F238E27FC236}">
                <a16:creationId xmlns:a16="http://schemas.microsoft.com/office/drawing/2014/main" id="{A7EFC0A9-ADCE-D4C2-E908-C369F30F73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506450" y="6541200"/>
            <a:ext cx="432600" cy="316800"/>
          </a:xfrm>
        </p:spPr>
        <p:txBody>
          <a:bodyPr/>
          <a:lstStyle/>
          <a:p>
            <a:fld id="{103EA872-A674-449B-A120-B97244F8E91D}" type="slidenum">
              <a:rPr lang="en-GB" smtClean="0"/>
              <a:pPr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3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42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147AF-6601-11D9-49F3-6F04E04C8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F7B791E-434D-7DBD-94F0-6A579AF487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31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2295D7D3-4EE2-3FE7-F969-1CF77CBE7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686" y="404664"/>
            <a:ext cx="9937104" cy="482593"/>
          </a:xfrm>
        </p:spPr>
        <p:txBody>
          <a:bodyPr/>
          <a:lstStyle/>
          <a:p>
            <a:r>
              <a:rPr lang="it-IT" dirty="0"/>
              <a:t>In-situ </a:t>
            </a:r>
            <a:r>
              <a:rPr lang="it-IT" dirty="0" err="1"/>
              <a:t>synthesis</a:t>
            </a:r>
            <a:r>
              <a:rPr lang="it-IT" dirty="0"/>
              <a:t> of </a:t>
            </a:r>
            <a:r>
              <a:rPr lang="it-IT" dirty="0" err="1"/>
              <a:t>metallic</a:t>
            </a:r>
            <a:r>
              <a:rPr lang="it-IT" dirty="0"/>
              <a:t> </a:t>
            </a:r>
            <a:r>
              <a:rPr lang="it-IT" dirty="0" err="1"/>
              <a:t>nanoparticles</a:t>
            </a:r>
            <a:r>
              <a:rPr lang="it-IT" dirty="0"/>
              <a:t> for GW </a:t>
            </a:r>
            <a:r>
              <a:rPr lang="it-IT" dirty="0" err="1"/>
              <a:t>remediation</a:t>
            </a:r>
            <a:endParaRPr lang="en-US" dirty="0"/>
          </a:p>
        </p:txBody>
      </p:sp>
      <p:sp>
        <p:nvSpPr>
          <p:cNvPr id="14" name="Segnaposto contenuto 4">
            <a:extLst>
              <a:ext uri="{FF2B5EF4-FFF2-40B4-BE49-F238E27FC236}">
                <a16:creationId xmlns:a16="http://schemas.microsoft.com/office/drawing/2014/main" id="{DFC3DBC1-C1C5-9932-6037-D1351BDB8567}"/>
              </a:ext>
            </a:extLst>
          </p:cNvPr>
          <p:cNvSpPr txBox="1">
            <a:spLocks/>
          </p:cNvSpPr>
          <p:nvPr/>
        </p:nvSpPr>
        <p:spPr bwMode="auto">
          <a:xfrm>
            <a:off x="838622" y="1714133"/>
            <a:ext cx="9312374" cy="4545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endParaRPr lang="it-IT" sz="2000" i="1" kern="0"/>
          </a:p>
          <a:p>
            <a:endParaRPr lang="it-IT" sz="2000" kern="0" dirty="0"/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9019B6C1-DFE6-FBDF-9222-C848DEBD89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8001" y="1405183"/>
            <a:ext cx="7274409" cy="4848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8114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8C6386-0434-26C7-CC7F-C66F6E1F54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83E80C80-113D-8386-A70F-C889007B5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5040560" cy="4545578"/>
          </a:xfrm>
        </p:spPr>
        <p:txBody>
          <a:bodyPr/>
          <a:lstStyle/>
          <a:p>
            <a:r>
              <a:rPr lang="en-US" altLang="it-IT" sz="2000" dirty="0">
                <a:ea typeface="MS PGothic" charset="-128"/>
              </a:rPr>
              <a:t>Experimental 3D apparatus:</a:t>
            </a:r>
          </a:p>
          <a:p>
            <a:pPr lvl="1"/>
            <a:r>
              <a:rPr lang="en-US" altLang="it-IT" sz="1800" dirty="0">
                <a:ea typeface="MS PGothic" charset="-128"/>
              </a:rPr>
              <a:t>L = 70 cm</a:t>
            </a:r>
          </a:p>
          <a:p>
            <a:pPr lvl="1"/>
            <a:r>
              <a:rPr lang="en-US" altLang="it-IT" sz="1800" dirty="0">
                <a:ea typeface="MS PGothic" charset="-128"/>
              </a:rPr>
              <a:t>W = 55 cm</a:t>
            </a:r>
          </a:p>
          <a:p>
            <a:pPr lvl="1"/>
            <a:r>
              <a:rPr lang="en-US" altLang="it-IT" sz="1800" dirty="0">
                <a:ea typeface="MS PGothic" charset="-128"/>
              </a:rPr>
              <a:t>H = 50 cm</a:t>
            </a:r>
          </a:p>
          <a:p>
            <a:pPr lvl="1"/>
            <a:r>
              <a:rPr lang="en-US" altLang="it-IT" sz="1800" dirty="0">
                <a:ea typeface="MS PGothic" charset="-128"/>
              </a:rPr>
              <a:t>Homogeneously packed with mean silica sand  </a:t>
            </a:r>
            <a:r>
              <a:rPr lang="en-US" altLang="it-IT" sz="1700" dirty="0">
                <a:ea typeface="MS PGothic" charset="-128"/>
              </a:rPr>
              <a:t>(K = 7 · 10</a:t>
            </a:r>
            <a:r>
              <a:rPr lang="en-US" altLang="it-IT" sz="1700" baseline="30000" dirty="0">
                <a:ea typeface="MS PGothic" charset="-128"/>
              </a:rPr>
              <a:t>-4</a:t>
            </a:r>
            <a:r>
              <a:rPr lang="en-US" altLang="it-IT" sz="1700" dirty="0">
                <a:ea typeface="MS PGothic" charset="-128"/>
              </a:rPr>
              <a:t> m/s)</a:t>
            </a:r>
          </a:p>
          <a:p>
            <a:pPr lvl="1"/>
            <a:r>
              <a:rPr lang="en-US" altLang="it-IT" sz="1800" dirty="0">
                <a:ea typeface="MS PGothic" charset="-128"/>
              </a:rPr>
              <a:t>Reconstruction of 3D particle distribution after synthesis with tomographic approach</a:t>
            </a:r>
            <a:endParaRPr lang="en-US" b="1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24A950D-FFA1-6B2D-6686-29681F511C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32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2C8C222F-B4FC-2698-333E-07911048C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3 - in-situ </a:t>
            </a:r>
            <a:r>
              <a:rPr lang="it-IT" dirty="0" err="1"/>
              <a:t>synthesis</a:t>
            </a:r>
            <a:r>
              <a:rPr lang="it-IT" dirty="0"/>
              <a:t> in a 3D </a:t>
            </a:r>
            <a:r>
              <a:rPr lang="it-IT" dirty="0" err="1"/>
              <a:t>homogeneous</a:t>
            </a:r>
            <a:r>
              <a:rPr lang="it-IT" dirty="0"/>
              <a:t> tank</a:t>
            </a:r>
            <a:endParaRPr lang="en-US" dirty="0"/>
          </a:p>
        </p:txBody>
      </p:sp>
      <p:pic>
        <p:nvPicPr>
          <p:cNvPr id="13" name="Picture 4" descr="A different types of cubes&#10;&#10;Description automatically generated with medium confidence">
            <a:extLst>
              <a:ext uri="{FF2B5EF4-FFF2-40B4-BE49-F238E27FC236}">
                <a16:creationId xmlns:a16="http://schemas.microsoft.com/office/drawing/2014/main" id="{1CB70D59-609D-FF79-AFA0-09F8EEBB8E5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5349" y="4365104"/>
            <a:ext cx="4572000" cy="2115185"/>
          </a:xfrm>
          <a:prstGeom prst="rect">
            <a:avLst/>
          </a:prstGeom>
        </p:spPr>
      </p:pic>
      <p:grpSp>
        <p:nvGrpSpPr>
          <p:cNvPr id="14" name="Gruppo 13">
            <a:extLst>
              <a:ext uri="{FF2B5EF4-FFF2-40B4-BE49-F238E27FC236}">
                <a16:creationId xmlns:a16="http://schemas.microsoft.com/office/drawing/2014/main" id="{0E67C9B6-B7DF-CE43-4FA2-3FD7ADE60A42}"/>
              </a:ext>
            </a:extLst>
          </p:cNvPr>
          <p:cNvGrpSpPr/>
          <p:nvPr/>
        </p:nvGrpSpPr>
        <p:grpSpPr>
          <a:xfrm>
            <a:off x="7008849" y="1719162"/>
            <a:ext cx="4194103" cy="4155641"/>
            <a:chOff x="6881849" y="1719162"/>
            <a:chExt cx="4194103" cy="4155641"/>
          </a:xfrm>
        </p:grpSpPr>
        <p:pic>
          <p:nvPicPr>
            <p:cNvPr id="15" name="Segnaposto contenuto 6" descr="Immagine che contiene testo, schermata, calligrafia, Rettangolo&#10;&#10;Descrizione generata automaticamente">
              <a:extLst>
                <a:ext uri="{FF2B5EF4-FFF2-40B4-BE49-F238E27FC236}">
                  <a16:creationId xmlns:a16="http://schemas.microsoft.com/office/drawing/2014/main" id="{E0131181-386F-42F4-C700-9CCA7F2610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45" r="19794"/>
            <a:stretch/>
          </p:blipFill>
          <p:spPr bwMode="auto">
            <a:xfrm>
              <a:off x="7313650" y="1719162"/>
              <a:ext cx="3341650" cy="41556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7424A8FB-B154-7F9D-7458-81952C1815BB}"/>
                </a:ext>
              </a:extLst>
            </p:cNvPr>
            <p:cNvSpPr/>
            <p:nvPr/>
          </p:nvSpPr>
          <p:spPr bwMode="auto">
            <a:xfrm>
              <a:off x="10528300" y="2197100"/>
              <a:ext cx="547652" cy="2667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bg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it-IT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17" name="Rettangolo 16">
              <a:extLst>
                <a:ext uri="{FF2B5EF4-FFF2-40B4-BE49-F238E27FC236}">
                  <a16:creationId xmlns:a16="http://schemas.microsoft.com/office/drawing/2014/main" id="{48A08D44-B024-4574-AB2C-633595296628}"/>
                </a:ext>
              </a:extLst>
            </p:cNvPr>
            <p:cNvSpPr/>
            <p:nvPr/>
          </p:nvSpPr>
          <p:spPr bwMode="auto">
            <a:xfrm>
              <a:off x="10528298" y="2635250"/>
              <a:ext cx="547652" cy="2667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bg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it-IT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  <p:sp>
          <p:nvSpPr>
            <p:cNvPr id="18" name="Rettangolo 17">
              <a:extLst>
                <a:ext uri="{FF2B5EF4-FFF2-40B4-BE49-F238E27FC236}">
                  <a16:creationId xmlns:a16="http://schemas.microsoft.com/office/drawing/2014/main" id="{D1EF5DC4-0F01-EA00-71A5-00F246B4DAE7}"/>
                </a:ext>
              </a:extLst>
            </p:cNvPr>
            <p:cNvSpPr/>
            <p:nvPr/>
          </p:nvSpPr>
          <p:spPr bwMode="auto">
            <a:xfrm>
              <a:off x="6881849" y="2635250"/>
              <a:ext cx="547652" cy="2667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bg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ts val="432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it-IT" sz="16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+mn-lt"/>
                <a:ea typeface="ＭＳ Ｐゴシック" pitchFamily="-80" charset="-128"/>
              </a:endParaRPr>
            </a:p>
          </p:txBody>
        </p:sp>
      </p:grp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7B45B24A-4DF4-CE83-72A1-025054853108}"/>
              </a:ext>
            </a:extLst>
          </p:cNvPr>
          <p:cNvSpPr txBox="1"/>
          <p:nvPr/>
        </p:nvSpPr>
        <p:spPr>
          <a:xfrm>
            <a:off x="6831901" y="6249329"/>
            <a:ext cx="514099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Gallo et al. (2026). Communications Earth &amp; Environment. Accepted manuscript</a:t>
            </a:r>
          </a:p>
        </p:txBody>
      </p:sp>
    </p:spTree>
    <p:extLst>
      <p:ext uri="{BB962C8B-B14F-4D97-AF65-F5344CB8AC3E}">
        <p14:creationId xmlns:p14="http://schemas.microsoft.com/office/powerpoint/2010/main" val="9411993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5CEDED-3DD5-65CF-AF7A-49832605D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03FF3AF5-8599-4D5C-281C-5BB407BA4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5040560" cy="454557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000" dirty="0" err="1">
                <a:ea typeface="MS PGothic" charset="-128"/>
              </a:rPr>
              <a:t>Formation</a:t>
            </a:r>
            <a:r>
              <a:rPr lang="it-IT" sz="2000" dirty="0">
                <a:ea typeface="MS PGothic" charset="-128"/>
              </a:rPr>
              <a:t> of a </a:t>
            </a:r>
            <a:r>
              <a:rPr lang="it-IT" sz="2000" dirty="0" err="1">
                <a:ea typeface="MS PGothic" charset="-128"/>
              </a:rPr>
              <a:t>homogenous</a:t>
            </a:r>
            <a:r>
              <a:rPr lang="it-IT" sz="2000" dirty="0">
                <a:ea typeface="MS PGothic" charset="-128"/>
              </a:rPr>
              <a:t> </a:t>
            </a:r>
            <a:r>
              <a:rPr lang="it-IT" sz="2000" dirty="0" err="1">
                <a:ea typeface="MS PGothic" charset="-128"/>
              </a:rPr>
              <a:t>reactive</a:t>
            </a:r>
            <a:r>
              <a:rPr lang="it-IT" sz="2000" dirty="0">
                <a:ea typeface="MS PGothic" charset="-128"/>
              </a:rPr>
              <a:t> zone close to injection </a:t>
            </a:r>
            <a:r>
              <a:rPr lang="it-IT" sz="2000" dirty="0" err="1">
                <a:ea typeface="MS PGothic" charset="-128"/>
              </a:rPr>
              <a:t>well</a:t>
            </a:r>
            <a:r>
              <a:rPr lang="it-IT" sz="2000" dirty="0">
                <a:ea typeface="MS PGothic" charset="-128"/>
              </a:rPr>
              <a:t> and </a:t>
            </a:r>
            <a:r>
              <a:rPr lang="it-IT" sz="2000" dirty="0" err="1">
                <a:ea typeface="MS PGothic" charset="-128"/>
              </a:rPr>
              <a:t>along</a:t>
            </a:r>
            <a:r>
              <a:rPr lang="it-IT" sz="2000" dirty="0">
                <a:ea typeface="MS PGothic" charset="-128"/>
              </a:rPr>
              <a:t> the </a:t>
            </a:r>
            <a:r>
              <a:rPr lang="it-IT" sz="2000" dirty="0" err="1">
                <a:ea typeface="MS PGothic" charset="-128"/>
              </a:rPr>
              <a:t>vertical</a:t>
            </a:r>
            <a:r>
              <a:rPr lang="it-IT" sz="2000" dirty="0">
                <a:ea typeface="MS PGothic" charset="-128"/>
              </a:rPr>
              <a:t> </a:t>
            </a:r>
            <a:r>
              <a:rPr lang="it-IT" sz="2000" dirty="0" err="1">
                <a:ea typeface="MS PGothic" charset="-128"/>
              </a:rPr>
              <a:t>direction</a:t>
            </a:r>
            <a:endParaRPr lang="it-IT" sz="2000" dirty="0">
              <a:ea typeface="MS PGothic" charset="-128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000" dirty="0">
                <a:ea typeface="MS PGothic" charset="-128"/>
              </a:rPr>
              <a:t>No </a:t>
            </a:r>
            <a:r>
              <a:rPr lang="it-IT" sz="2000" dirty="0" err="1">
                <a:ea typeface="MS PGothic" charset="-128"/>
              </a:rPr>
              <a:t>evidence</a:t>
            </a:r>
            <a:r>
              <a:rPr lang="it-IT" sz="2000" dirty="0">
                <a:ea typeface="MS PGothic" charset="-128"/>
              </a:rPr>
              <a:t> of </a:t>
            </a:r>
            <a:r>
              <a:rPr lang="it-IT" sz="2000" dirty="0" err="1">
                <a:ea typeface="MS PGothic" charset="-128"/>
              </a:rPr>
              <a:t>preferential</a:t>
            </a:r>
            <a:r>
              <a:rPr lang="it-IT" sz="2000" dirty="0">
                <a:ea typeface="MS PGothic" charset="-128"/>
              </a:rPr>
              <a:t> </a:t>
            </a:r>
            <a:r>
              <a:rPr lang="it-IT" sz="2000" dirty="0" err="1">
                <a:ea typeface="MS PGothic" charset="-128"/>
              </a:rPr>
              <a:t>migration</a:t>
            </a:r>
            <a:r>
              <a:rPr lang="it-IT" sz="2000" dirty="0">
                <a:ea typeface="MS PGothic" charset="-128"/>
              </a:rPr>
              <a:t> pathways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000" dirty="0" err="1">
                <a:ea typeface="MS PGothic" charset="-128"/>
              </a:rPr>
              <a:t>Efficiency</a:t>
            </a:r>
            <a:r>
              <a:rPr lang="it-IT" sz="2000" dirty="0">
                <a:ea typeface="MS PGothic" charset="-128"/>
              </a:rPr>
              <a:t> of precursor </a:t>
            </a:r>
            <a:r>
              <a:rPr lang="it-IT" sz="2000" dirty="0" err="1">
                <a:ea typeface="MS PGothic" charset="-128"/>
              </a:rPr>
              <a:t>conversion</a:t>
            </a:r>
            <a:r>
              <a:rPr lang="it-IT" sz="2000" dirty="0">
                <a:ea typeface="MS PGothic" charset="-128"/>
              </a:rPr>
              <a:t> ≈ 77%</a:t>
            </a:r>
          </a:p>
          <a:p>
            <a:pPr lvl="1"/>
            <a:endParaRPr lang="en-US" b="1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37E65AA-F84C-4A9B-27A9-2F75ECF96E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33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6EB47E0E-16A4-E6CC-AF33-46B67C733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3 - in-situ </a:t>
            </a:r>
            <a:r>
              <a:rPr lang="it-IT" dirty="0" err="1"/>
              <a:t>synthesis</a:t>
            </a:r>
            <a:r>
              <a:rPr lang="it-IT" dirty="0"/>
              <a:t> in a 3D </a:t>
            </a:r>
            <a:r>
              <a:rPr lang="it-IT" dirty="0" err="1"/>
              <a:t>homogeneous</a:t>
            </a:r>
            <a:r>
              <a:rPr lang="it-IT" dirty="0"/>
              <a:t> tank</a:t>
            </a:r>
            <a:endParaRPr lang="en-US" dirty="0"/>
          </a:p>
        </p:txBody>
      </p:sp>
      <p:pic>
        <p:nvPicPr>
          <p:cNvPr id="2" name="Immagine 1" descr="Immagine che contiene schermata, testo&#10;&#10;Descrizione generata automaticamente">
            <a:extLst>
              <a:ext uri="{FF2B5EF4-FFF2-40B4-BE49-F238E27FC236}">
                <a16:creationId xmlns:a16="http://schemas.microsoft.com/office/drawing/2014/main" id="{7878E377-04F4-82C1-EFA9-F81F71FE60B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989"/>
          <a:stretch/>
        </p:blipFill>
        <p:spPr>
          <a:xfrm>
            <a:off x="6485261" y="1666985"/>
            <a:ext cx="5021189" cy="4254843"/>
          </a:xfrm>
          <a:prstGeom prst="rect">
            <a:avLst/>
          </a:prstGeom>
        </p:spPr>
      </p:pic>
      <p:pic>
        <p:nvPicPr>
          <p:cNvPr id="3" name="Picture 1">
            <a:extLst>
              <a:ext uri="{FF2B5EF4-FFF2-40B4-BE49-F238E27FC236}">
                <a16:creationId xmlns:a16="http://schemas.microsoft.com/office/drawing/2014/main" id="{73CC803D-B769-63F1-440B-BB2CC1B78ED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53" t="10845" r="4756"/>
          <a:stretch/>
        </p:blipFill>
        <p:spPr bwMode="auto">
          <a:xfrm>
            <a:off x="1198662" y="3934028"/>
            <a:ext cx="2728392" cy="230328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29D8A893-E46E-C49B-8AB5-D02F0060933E}"/>
              </a:ext>
            </a:extLst>
          </p:cNvPr>
          <p:cNvSpPr txBox="1"/>
          <p:nvPr/>
        </p:nvSpPr>
        <p:spPr>
          <a:xfrm>
            <a:off x="6831901" y="6249329"/>
            <a:ext cx="514099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Gallo et al. (2026). Communications Earth &amp; Environment. Accepted manuscript</a:t>
            </a:r>
          </a:p>
        </p:txBody>
      </p:sp>
    </p:spTree>
    <p:extLst>
      <p:ext uri="{BB962C8B-B14F-4D97-AF65-F5344CB8AC3E}">
        <p14:creationId xmlns:p14="http://schemas.microsoft.com/office/powerpoint/2010/main" val="24748068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FFCDB9-A248-A3FE-4297-9B97AF402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8C4CB788-7559-3979-6569-166A80C87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5040560" cy="4545578"/>
          </a:xfrm>
        </p:spPr>
        <p:txBody>
          <a:bodyPr/>
          <a:lstStyle/>
          <a:p>
            <a:r>
              <a:rPr lang="en-US" altLang="it-IT" sz="2000" dirty="0">
                <a:ea typeface="MS PGothic" charset="-128"/>
              </a:rPr>
              <a:t>Experimental 2D setup: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it-IT" sz="1800" dirty="0">
                <a:ea typeface="MS PGothic" charset="-128"/>
              </a:rPr>
              <a:t>L = 40 cm, H = 20 cm, s = 2 cm</a:t>
            </a:r>
          </a:p>
          <a:p>
            <a:pPr marL="0" lvl="1" indent="0">
              <a:buNone/>
            </a:pPr>
            <a:r>
              <a:rPr lang="en-US" altLang="it-IT" dirty="0">
                <a:ea typeface="MS PGothic" charset="-128"/>
              </a:rPr>
              <a:t>Heterogeneously packed with lenses of:</a:t>
            </a:r>
          </a:p>
          <a:p>
            <a:pPr marL="285750" lvl="1"/>
            <a:r>
              <a:rPr lang="en-US" altLang="it-IT" sz="1800" dirty="0">
                <a:ea typeface="MS PGothic" charset="-128"/>
              </a:rPr>
              <a:t>Gravel  (K = 10</a:t>
            </a:r>
            <a:r>
              <a:rPr lang="en-US" altLang="it-IT" sz="1800" baseline="30000" dirty="0">
                <a:ea typeface="MS PGothic" charset="-128"/>
              </a:rPr>
              <a:t>-2</a:t>
            </a:r>
            <a:r>
              <a:rPr lang="en-US" altLang="it-IT" sz="1800" dirty="0">
                <a:ea typeface="MS PGothic" charset="-128"/>
              </a:rPr>
              <a:t> m/s)</a:t>
            </a:r>
          </a:p>
          <a:p>
            <a:pPr marL="285750" lvl="1"/>
            <a:r>
              <a:rPr lang="en-US" altLang="it-IT" sz="1800" dirty="0">
                <a:ea typeface="MS PGothic" charset="-128"/>
              </a:rPr>
              <a:t>Mean sand (K = 7 · 10</a:t>
            </a:r>
            <a:r>
              <a:rPr lang="en-US" altLang="it-IT" sz="1800" baseline="30000" dirty="0">
                <a:ea typeface="MS PGothic" charset="-128"/>
              </a:rPr>
              <a:t>-4</a:t>
            </a:r>
            <a:r>
              <a:rPr lang="en-US" altLang="it-IT" sz="1800" dirty="0">
                <a:ea typeface="MS PGothic" charset="-128"/>
              </a:rPr>
              <a:t> m/s)</a:t>
            </a:r>
          </a:p>
          <a:p>
            <a:pPr marL="285750" lvl="1"/>
            <a:r>
              <a:rPr lang="en-US" altLang="it-IT" sz="1800" dirty="0">
                <a:ea typeface="MS PGothic" charset="-128"/>
              </a:rPr>
              <a:t>Fine sand (K = 5 · 10</a:t>
            </a:r>
            <a:r>
              <a:rPr lang="en-US" altLang="it-IT" sz="1800" baseline="30000" dirty="0">
                <a:ea typeface="MS PGothic" charset="-128"/>
              </a:rPr>
              <a:t>-6</a:t>
            </a:r>
            <a:r>
              <a:rPr lang="en-US" altLang="it-IT" sz="1800" dirty="0">
                <a:ea typeface="MS PGothic" charset="-128"/>
              </a:rPr>
              <a:t> m/s)</a:t>
            </a:r>
          </a:p>
          <a:p>
            <a:pPr lvl="1"/>
            <a:endParaRPr lang="en-US" sz="2400" b="1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F3DA123F-44B9-828E-2221-2852A47761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34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7C6B80CA-3FBE-FA44-90F0-4BE42CE62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3 - in-situ </a:t>
            </a:r>
            <a:r>
              <a:rPr lang="it-IT" dirty="0" err="1"/>
              <a:t>synthesis</a:t>
            </a:r>
            <a:r>
              <a:rPr lang="it-IT" dirty="0"/>
              <a:t> in a </a:t>
            </a:r>
            <a:r>
              <a:rPr lang="it-IT" dirty="0" err="1"/>
              <a:t>heterogenous</a:t>
            </a:r>
            <a:r>
              <a:rPr lang="it-IT" dirty="0"/>
              <a:t> 2D </a:t>
            </a:r>
            <a:r>
              <a:rPr lang="it-IT" dirty="0" err="1"/>
              <a:t>flume</a:t>
            </a:r>
            <a:endParaRPr lang="en-US" dirty="0"/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EDC15B9B-2310-C0F2-97FF-EFC74723C807}"/>
              </a:ext>
            </a:extLst>
          </p:cNvPr>
          <p:cNvGrpSpPr/>
          <p:nvPr/>
        </p:nvGrpSpPr>
        <p:grpSpPr>
          <a:xfrm>
            <a:off x="7101936" y="1196752"/>
            <a:ext cx="4302154" cy="5071134"/>
            <a:chOff x="7101936" y="1340768"/>
            <a:chExt cx="4302154" cy="5071134"/>
          </a:xfrm>
        </p:grpSpPr>
        <p:pic>
          <p:nvPicPr>
            <p:cNvPr id="8" name="Immagine 7" descr="Immagine che contiene testo, diagramma, mappa, schermata&#10;&#10;Descrizione generata automaticamente">
              <a:extLst>
                <a:ext uri="{FF2B5EF4-FFF2-40B4-BE49-F238E27FC236}">
                  <a16:creationId xmlns:a16="http://schemas.microsoft.com/office/drawing/2014/main" id="{0276217B-1879-76AD-5D80-07982CAFDD5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101936" y="1340768"/>
              <a:ext cx="4083158" cy="2475191"/>
            </a:xfrm>
            <a:prstGeom prst="rect">
              <a:avLst/>
            </a:prstGeom>
          </p:spPr>
        </p:pic>
        <p:pic>
          <p:nvPicPr>
            <p:cNvPr id="9" name="Immagine 8" descr="Immagine che contiene testo, diagramma, mappa, schermata&#10;&#10;Descrizione generata automaticamente">
              <a:extLst>
                <a:ext uri="{FF2B5EF4-FFF2-40B4-BE49-F238E27FC236}">
                  <a16:creationId xmlns:a16="http://schemas.microsoft.com/office/drawing/2014/main" id="{79AC5A98-CB62-8409-8AE7-1C872B9A69C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71" t="48823" r="49598" b="7740"/>
            <a:stretch/>
          </p:blipFill>
          <p:spPr>
            <a:xfrm>
              <a:off x="7178136" y="3963902"/>
              <a:ext cx="4225954" cy="2448000"/>
            </a:xfrm>
            <a:prstGeom prst="rect">
              <a:avLst/>
            </a:prstGeom>
          </p:spPr>
        </p:pic>
      </p:grpSp>
      <p:pic>
        <p:nvPicPr>
          <p:cNvPr id="10" name="Segnaposto contenuto 8" descr="Immagine che contiene testo, schermata, Rettangolo&#10;&#10;Descrizione generata automaticamente">
            <a:extLst>
              <a:ext uri="{FF2B5EF4-FFF2-40B4-BE49-F238E27FC236}">
                <a16:creationId xmlns:a16="http://schemas.microsoft.com/office/drawing/2014/main" id="{3140F2B1-B792-82DC-2729-1AB9620A1B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590" y="3963902"/>
            <a:ext cx="5327136" cy="2442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260440EA-28F3-36BE-14F7-1C1EB1EF6D51}"/>
              </a:ext>
            </a:extLst>
          </p:cNvPr>
          <p:cNvSpPr txBox="1"/>
          <p:nvPr/>
        </p:nvSpPr>
        <p:spPr>
          <a:xfrm>
            <a:off x="6831901" y="6249329"/>
            <a:ext cx="514099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Gallo et al. (2026). Communications Earth &amp; Environment. Accepted manuscript</a:t>
            </a:r>
          </a:p>
        </p:txBody>
      </p:sp>
    </p:spTree>
    <p:extLst>
      <p:ext uri="{BB962C8B-B14F-4D97-AF65-F5344CB8AC3E}">
        <p14:creationId xmlns:p14="http://schemas.microsoft.com/office/powerpoint/2010/main" val="422298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BEB8F-9A2D-7E2F-A264-274FA9DE8D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51DF962B-293A-3223-F52C-59616E622F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35</a:t>
            </a:fld>
            <a:endParaRPr lang="en-GB" dirty="0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104CD67E-C292-EECC-B648-DB762AF5B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Case study 3 - in-situ </a:t>
            </a:r>
            <a:r>
              <a:rPr lang="it-IT" dirty="0" err="1"/>
              <a:t>synthesis</a:t>
            </a:r>
            <a:r>
              <a:rPr lang="it-IT" dirty="0"/>
              <a:t> in a </a:t>
            </a:r>
            <a:r>
              <a:rPr lang="it-IT" dirty="0" err="1"/>
              <a:t>heterogenous</a:t>
            </a:r>
            <a:r>
              <a:rPr lang="it-IT" dirty="0"/>
              <a:t> 2D </a:t>
            </a:r>
            <a:r>
              <a:rPr lang="it-IT" dirty="0" err="1"/>
              <a:t>flume</a:t>
            </a:r>
            <a:endParaRPr lang="en-US" dirty="0"/>
          </a:p>
        </p:txBody>
      </p:sp>
      <p:pic>
        <p:nvPicPr>
          <p:cNvPr id="3" name="mix dorsilit-sibelco con lenti in sibelco_inj">
            <a:hlinkClick r:id="" action="ppaction://media"/>
            <a:extLst>
              <a:ext uri="{FF2B5EF4-FFF2-40B4-BE49-F238E27FC236}">
                <a16:creationId xmlns:a16="http://schemas.microsoft.com/office/drawing/2014/main" id="{2ADE20B7-CFEB-DB7C-924A-841C7D61611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652"/>
                </p14:media>
              </p:ext>
            </p:extLst>
          </p:nvPr>
        </p:nvPicPr>
        <p:blipFill rotWithShape="1">
          <a:blip r:embed="rId5"/>
          <a:srcRect t="8572"/>
          <a:stretch>
            <a:fillRect/>
          </a:stretch>
        </p:blipFill>
        <p:spPr>
          <a:xfrm>
            <a:off x="6643461" y="2211340"/>
            <a:ext cx="4807527" cy="2435319"/>
          </a:xfrm>
          <a:prstGeom prst="rect">
            <a:avLst/>
          </a:prstGeom>
        </p:spPr>
      </p:pic>
      <p:pic>
        <p:nvPicPr>
          <p:cNvPr id="11" name="25min_well_star_5gL+CMC3010gL">
            <a:hlinkClick r:id="" action="ppaction://media"/>
            <a:extLst>
              <a:ext uri="{FF2B5EF4-FFF2-40B4-BE49-F238E27FC236}">
                <a16:creationId xmlns:a16="http://schemas.microsoft.com/office/drawing/2014/main" id="{3C5BDDFF-0E3D-6247-17D7-E6CE394A926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end="1205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7010" y="2211340"/>
            <a:ext cx="4796969" cy="2451895"/>
          </a:xfrm>
          <a:prstGeom prst="rect">
            <a:avLst/>
          </a:prstGeom>
        </p:spPr>
      </p:pic>
      <p:sp>
        <p:nvSpPr>
          <p:cNvPr id="12" name="Rettangolo 11">
            <a:extLst>
              <a:ext uri="{FF2B5EF4-FFF2-40B4-BE49-F238E27FC236}">
                <a16:creationId xmlns:a16="http://schemas.microsoft.com/office/drawing/2014/main" id="{C26F2125-CCFB-348E-B0E8-7565F7A904E2}"/>
              </a:ext>
            </a:extLst>
          </p:cNvPr>
          <p:cNvSpPr/>
          <p:nvPr/>
        </p:nvSpPr>
        <p:spPr>
          <a:xfrm>
            <a:off x="1982493" y="1779308"/>
            <a:ext cx="2183611" cy="3794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12190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it-IT" sz="1866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itchFamily="-80" charset="-128"/>
                <a:cs typeface="Arial"/>
                <a:sym typeface="Arial"/>
              </a:rPr>
              <a:t>nZVI </a:t>
            </a:r>
            <a:r>
              <a:rPr kumimoji="0" lang="it-IT" sz="1866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itchFamily="-80" charset="-128"/>
                <a:cs typeface="Arial"/>
                <a:sym typeface="Arial"/>
              </a:rPr>
              <a:t>direct</a:t>
            </a:r>
            <a:r>
              <a:rPr kumimoji="0" lang="it-IT" sz="1866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itchFamily="-80" charset="-128"/>
                <a:cs typeface="Arial"/>
                <a:sym typeface="Arial"/>
              </a:rPr>
              <a:t> injection</a:t>
            </a: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70CB3766-5666-31CB-9C05-E21D4E94EFAF}"/>
              </a:ext>
            </a:extLst>
          </p:cNvPr>
          <p:cNvSpPr/>
          <p:nvPr/>
        </p:nvSpPr>
        <p:spPr>
          <a:xfrm>
            <a:off x="8146114" y="1779308"/>
            <a:ext cx="1794082" cy="3794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12190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it-IT" sz="1866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itchFamily="-80" charset="-128"/>
                <a:cs typeface="Arial"/>
                <a:sym typeface="Arial"/>
              </a:rPr>
              <a:t>In-situ </a:t>
            </a:r>
            <a:r>
              <a:rPr kumimoji="0" lang="it-IT" sz="1866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itchFamily="-80" charset="-128"/>
                <a:cs typeface="Arial"/>
                <a:sym typeface="Arial"/>
              </a:rPr>
              <a:t>synthesis</a:t>
            </a:r>
            <a:endParaRPr kumimoji="0" lang="it-IT" sz="1866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ＭＳ Ｐゴシック" pitchFamily="-80" charset="-128"/>
              <a:cs typeface="Arial"/>
              <a:sym typeface="Arial"/>
            </a:endParaRPr>
          </a:p>
        </p:txBody>
      </p: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055A91EA-255A-6D2E-8E90-65CF3AADB4F6}"/>
              </a:ext>
            </a:extLst>
          </p:cNvPr>
          <p:cNvGrpSpPr/>
          <p:nvPr/>
        </p:nvGrpSpPr>
        <p:grpSpPr>
          <a:xfrm>
            <a:off x="1519605" y="2932509"/>
            <a:ext cx="8854944" cy="498560"/>
            <a:chOff x="1519605" y="2932509"/>
            <a:chExt cx="8854944" cy="498560"/>
          </a:xfrm>
        </p:grpSpPr>
        <p:cxnSp>
          <p:nvCxnSpPr>
            <p:cNvPr id="15" name="Connettore 2 14">
              <a:extLst>
                <a:ext uri="{FF2B5EF4-FFF2-40B4-BE49-F238E27FC236}">
                  <a16:creationId xmlns:a16="http://schemas.microsoft.com/office/drawing/2014/main" id="{CBBC253E-1B41-C628-13C1-69FC8032DA0D}"/>
                </a:ext>
              </a:extLst>
            </p:cNvPr>
            <p:cNvCxnSpPr/>
            <p:nvPr/>
          </p:nvCxnSpPr>
          <p:spPr>
            <a:xfrm>
              <a:off x="1519605" y="3431069"/>
              <a:ext cx="702606" cy="0"/>
            </a:xfrm>
            <a:prstGeom prst="straightConnector1">
              <a:avLst/>
            </a:prstGeom>
            <a:ln w="38100">
              <a:solidFill>
                <a:srgbClr val="FFC000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BA9142A8-BFE5-85D8-891C-F804BD746500}"/>
                </a:ext>
              </a:extLst>
            </p:cNvPr>
            <p:cNvSpPr/>
            <p:nvPr/>
          </p:nvSpPr>
          <p:spPr>
            <a:xfrm>
              <a:off x="1699521" y="2945259"/>
              <a:ext cx="372218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121907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it-IT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Arial"/>
                  <a:ea typeface="ＭＳ Ｐゴシック" pitchFamily="-80" charset="-128"/>
                  <a:cs typeface="Arial"/>
                  <a:sym typeface="Arial"/>
                </a:rPr>
                <a:t>L</a:t>
              </a:r>
            </a:p>
          </p:txBody>
        </p:sp>
        <p:cxnSp>
          <p:nvCxnSpPr>
            <p:cNvPr id="17" name="Connettore 2 16">
              <a:extLst>
                <a:ext uri="{FF2B5EF4-FFF2-40B4-BE49-F238E27FC236}">
                  <a16:creationId xmlns:a16="http://schemas.microsoft.com/office/drawing/2014/main" id="{CD376678-0051-9F68-A6CA-30AB87398DBB}"/>
                </a:ext>
              </a:extLst>
            </p:cNvPr>
            <p:cNvCxnSpPr/>
            <p:nvPr/>
          </p:nvCxnSpPr>
          <p:spPr>
            <a:xfrm>
              <a:off x="7741071" y="3431069"/>
              <a:ext cx="2633478" cy="0"/>
            </a:xfrm>
            <a:prstGeom prst="straightConnector1">
              <a:avLst/>
            </a:prstGeom>
            <a:ln w="38100">
              <a:solidFill>
                <a:srgbClr val="FFC000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ttangolo 17">
              <a:extLst>
                <a:ext uri="{FF2B5EF4-FFF2-40B4-BE49-F238E27FC236}">
                  <a16:creationId xmlns:a16="http://schemas.microsoft.com/office/drawing/2014/main" id="{7907CA36-8FA7-DDDE-F303-C0982BFB47C3}"/>
                </a:ext>
              </a:extLst>
            </p:cNvPr>
            <p:cNvSpPr/>
            <p:nvPr/>
          </p:nvSpPr>
          <p:spPr>
            <a:xfrm>
              <a:off x="8456014" y="2932509"/>
              <a:ext cx="1141659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121907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it-IT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Arial"/>
                  <a:ea typeface="ＭＳ Ｐゴシック" pitchFamily="-80" charset="-128"/>
                  <a:cs typeface="Arial"/>
                  <a:sym typeface="Arial"/>
                </a:rPr>
                <a:t>4.5 x L</a:t>
              </a:r>
            </a:p>
          </p:txBody>
        </p:sp>
      </p:grpSp>
      <p:sp>
        <p:nvSpPr>
          <p:cNvPr id="19" name="Rettangolo 18">
            <a:extLst>
              <a:ext uri="{FF2B5EF4-FFF2-40B4-BE49-F238E27FC236}">
                <a16:creationId xmlns:a16="http://schemas.microsoft.com/office/drawing/2014/main" id="{4255DF41-F491-DE2A-94A6-2ED5465C7A03}"/>
              </a:ext>
            </a:extLst>
          </p:cNvPr>
          <p:cNvSpPr/>
          <p:nvPr/>
        </p:nvSpPr>
        <p:spPr>
          <a:xfrm>
            <a:off x="5833203" y="3232479"/>
            <a:ext cx="425116" cy="3794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12190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it-IT" sz="1866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Arial"/>
                <a:sym typeface="Arial"/>
              </a:rPr>
              <a:t>vs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522C322F-5D0B-AFC8-1B5A-2FEDEB7A5882}"/>
              </a:ext>
            </a:extLst>
          </p:cNvPr>
          <p:cNvSpPr txBox="1"/>
          <p:nvPr/>
        </p:nvSpPr>
        <p:spPr>
          <a:xfrm>
            <a:off x="6831901" y="6249329"/>
            <a:ext cx="514099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Gallo et al. (2026). Communications Earth &amp; Environment. Accepted manuscript</a:t>
            </a:r>
          </a:p>
        </p:txBody>
      </p:sp>
    </p:spTree>
    <p:extLst>
      <p:ext uri="{BB962C8B-B14F-4D97-AF65-F5344CB8AC3E}">
        <p14:creationId xmlns:p14="http://schemas.microsoft.com/office/powerpoint/2010/main" val="348266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5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53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egnaposto contenuto 8">
            <a:extLst>
              <a:ext uri="{FF2B5EF4-FFF2-40B4-BE49-F238E27FC236}">
                <a16:creationId xmlns:a16="http://schemas.microsoft.com/office/drawing/2014/main" id="{FFDE00DA-3879-315A-DA87-F570C3FEB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10441160" cy="454557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/>
              <a:t>Nanoremediation can be a </a:t>
            </a:r>
            <a:r>
              <a:rPr lang="it-IT" dirty="0" err="1"/>
              <a:t>successful</a:t>
            </a:r>
            <a:r>
              <a:rPr lang="it-IT" dirty="0"/>
              <a:t> strategy in </a:t>
            </a:r>
            <a:r>
              <a:rPr lang="it-IT" dirty="0" err="1"/>
              <a:t>many</a:t>
            </a:r>
            <a:r>
              <a:rPr lang="it-IT" dirty="0"/>
              <a:t> </a:t>
            </a:r>
            <a:r>
              <a:rPr lang="it-IT" dirty="0" err="1"/>
              <a:t>applications</a:t>
            </a:r>
            <a:endParaRPr lang="it-IT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/>
              <a:t>The injection of </a:t>
            </a:r>
            <a:r>
              <a:rPr lang="it-IT" dirty="0" err="1"/>
              <a:t>reactive</a:t>
            </a:r>
            <a:r>
              <a:rPr lang="it-IT" dirty="0"/>
              <a:t> nano- and micro-</a:t>
            </a:r>
            <a:r>
              <a:rPr lang="it-IT" dirty="0" err="1"/>
              <a:t>particles</a:t>
            </a:r>
            <a:r>
              <a:rPr lang="it-IT" dirty="0"/>
              <a:t> for the </a:t>
            </a:r>
            <a:r>
              <a:rPr lang="it-IT" dirty="0" err="1"/>
              <a:t>formation</a:t>
            </a:r>
            <a:r>
              <a:rPr lang="it-IT" dirty="0"/>
              <a:t> of in situ </a:t>
            </a:r>
            <a:r>
              <a:rPr lang="it-IT" dirty="0" err="1"/>
              <a:t>reactive</a:t>
            </a:r>
            <a:r>
              <a:rPr lang="it-IT" dirty="0"/>
              <a:t> zones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highly</a:t>
            </a:r>
            <a:r>
              <a:rPr lang="it-IT" dirty="0"/>
              <a:t> </a:t>
            </a:r>
            <a:r>
              <a:rPr lang="it-IT" dirty="0" err="1"/>
              <a:t>affected</a:t>
            </a:r>
            <a:r>
              <a:rPr lang="it-IT" dirty="0"/>
              <a:t> by the </a:t>
            </a:r>
            <a:r>
              <a:rPr lang="it-IT" dirty="0" err="1"/>
              <a:t>colloidal</a:t>
            </a:r>
            <a:r>
              <a:rPr lang="it-IT" dirty="0"/>
              <a:t> </a:t>
            </a:r>
            <a:r>
              <a:rPr lang="it-IT" dirty="0" err="1"/>
              <a:t>stability</a:t>
            </a:r>
            <a:r>
              <a:rPr lang="it-IT" dirty="0"/>
              <a:t> of the </a:t>
            </a:r>
            <a:r>
              <a:rPr lang="it-IT" dirty="0" err="1"/>
              <a:t>suspensions</a:t>
            </a:r>
            <a:endParaRPr lang="it-IT" dirty="0"/>
          </a:p>
          <a:p>
            <a:pPr marL="881063" lvl="1" indent="-342900"/>
            <a:r>
              <a:rPr lang="it-IT" dirty="0" err="1"/>
              <a:t>Integrating</a:t>
            </a:r>
            <a:r>
              <a:rPr lang="it-IT" dirty="0"/>
              <a:t> </a:t>
            </a:r>
            <a:r>
              <a:rPr lang="it-IT" dirty="0" err="1"/>
              <a:t>tests</a:t>
            </a:r>
            <a:r>
              <a:rPr lang="it-IT" dirty="0"/>
              <a:t> and </a:t>
            </a:r>
            <a:r>
              <a:rPr lang="it-IT" dirty="0" err="1"/>
              <a:t>numerical</a:t>
            </a:r>
            <a:r>
              <a:rPr lang="it-IT" dirty="0"/>
              <a:t> </a:t>
            </a:r>
            <a:r>
              <a:rPr lang="it-IT" dirty="0" err="1"/>
              <a:t>modeling</a:t>
            </a:r>
            <a:r>
              <a:rPr lang="it-IT" dirty="0"/>
              <a:t> </a:t>
            </a:r>
            <a:r>
              <a:rPr lang="it-IT" dirty="0" err="1"/>
              <a:t>at</a:t>
            </a:r>
            <a:r>
              <a:rPr lang="it-IT" dirty="0"/>
              <a:t> </a:t>
            </a:r>
            <a:r>
              <a:rPr lang="it-IT" dirty="0" err="1"/>
              <a:t>different</a:t>
            </a:r>
            <a:r>
              <a:rPr lang="it-IT" dirty="0"/>
              <a:t> </a:t>
            </a:r>
            <a:r>
              <a:rPr lang="it-IT" dirty="0" err="1"/>
              <a:t>scales</a:t>
            </a:r>
            <a:r>
              <a:rPr lang="it-IT" dirty="0"/>
              <a:t> </a:t>
            </a:r>
            <a:r>
              <a:rPr lang="it-IT" dirty="0" err="1"/>
              <a:t>allows</a:t>
            </a:r>
            <a:r>
              <a:rPr lang="it-IT" dirty="0"/>
              <a:t> </a:t>
            </a:r>
            <a:r>
              <a:rPr lang="it-IT" dirty="0" err="1"/>
              <a:t>correct</a:t>
            </a:r>
            <a:r>
              <a:rPr lang="it-IT" dirty="0"/>
              <a:t> </a:t>
            </a:r>
            <a:r>
              <a:rPr lang="it-IT" dirty="0" err="1"/>
              <a:t>prediction</a:t>
            </a:r>
            <a:r>
              <a:rPr lang="it-IT" dirty="0"/>
              <a:t> of </a:t>
            </a:r>
            <a:r>
              <a:rPr lang="it-IT" dirty="0" err="1"/>
              <a:t>particle</a:t>
            </a:r>
            <a:r>
              <a:rPr lang="it-IT" dirty="0"/>
              <a:t> </a:t>
            </a:r>
            <a:r>
              <a:rPr lang="it-IT" dirty="0" err="1"/>
              <a:t>mobility</a:t>
            </a:r>
            <a:r>
              <a:rPr lang="it-IT" dirty="0"/>
              <a:t> </a:t>
            </a:r>
            <a:r>
              <a:rPr lang="it-IT" dirty="0" err="1"/>
              <a:t>during</a:t>
            </a:r>
            <a:r>
              <a:rPr lang="it-IT" dirty="0"/>
              <a:t> and after injection and </a:t>
            </a:r>
            <a:r>
              <a:rPr lang="it-IT" dirty="0" err="1"/>
              <a:t>consequently</a:t>
            </a:r>
            <a:r>
              <a:rPr lang="it-IT" dirty="0"/>
              <a:t> of the </a:t>
            </a:r>
            <a:r>
              <a:rPr lang="it-IT" dirty="0" err="1"/>
              <a:t>formed</a:t>
            </a:r>
            <a:r>
              <a:rPr lang="it-IT" dirty="0"/>
              <a:t> </a:t>
            </a:r>
            <a:r>
              <a:rPr lang="it-IT" dirty="0" err="1"/>
              <a:t>reactive</a:t>
            </a:r>
            <a:r>
              <a:rPr lang="it-IT" dirty="0"/>
              <a:t> zone</a:t>
            </a:r>
          </a:p>
          <a:p>
            <a:pPr marL="881063" lvl="1" indent="-342900"/>
            <a:r>
              <a:rPr lang="it-IT" dirty="0" err="1"/>
              <a:t>Transport</a:t>
            </a:r>
            <a:r>
              <a:rPr lang="it-IT" dirty="0"/>
              <a:t> models must be </a:t>
            </a:r>
            <a:r>
              <a:rPr lang="it-IT" dirty="0" err="1"/>
              <a:t>validated</a:t>
            </a:r>
            <a:r>
              <a:rPr lang="it-IT" dirty="0"/>
              <a:t> and re-</a:t>
            </a:r>
            <a:r>
              <a:rPr lang="it-IT" dirty="0" err="1"/>
              <a:t>calibrated</a:t>
            </a:r>
            <a:r>
              <a:rPr lang="it-IT" dirty="0"/>
              <a:t> </a:t>
            </a:r>
            <a:r>
              <a:rPr lang="it-IT" dirty="0" err="1"/>
              <a:t>at</a:t>
            </a:r>
            <a:r>
              <a:rPr lang="it-IT" dirty="0"/>
              <a:t> the </a:t>
            </a:r>
            <a:r>
              <a:rPr lang="it-IT" dirty="0" err="1"/>
              <a:t>different</a:t>
            </a:r>
            <a:r>
              <a:rPr lang="it-IT" dirty="0"/>
              <a:t> </a:t>
            </a:r>
            <a:r>
              <a:rPr lang="it-IT" dirty="0" err="1"/>
              <a:t>scales</a:t>
            </a:r>
            <a:endParaRPr lang="it-IT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/>
              <a:t>A </a:t>
            </a:r>
            <a:r>
              <a:rPr lang="it-IT" dirty="0" err="1"/>
              <a:t>novel</a:t>
            </a:r>
            <a:r>
              <a:rPr lang="it-IT" dirty="0"/>
              <a:t> </a:t>
            </a:r>
            <a:r>
              <a:rPr lang="it-IT" dirty="0" err="1"/>
              <a:t>approach</a:t>
            </a:r>
            <a:r>
              <a:rPr lang="it-IT" dirty="0"/>
              <a:t> to nanoremediation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based</a:t>
            </a:r>
            <a:r>
              <a:rPr lang="it-IT" dirty="0"/>
              <a:t> on the in situ </a:t>
            </a:r>
            <a:r>
              <a:rPr lang="it-IT" dirty="0" err="1"/>
              <a:t>synthesis</a:t>
            </a:r>
            <a:r>
              <a:rPr lang="it-IT" dirty="0"/>
              <a:t> of </a:t>
            </a:r>
            <a:r>
              <a:rPr lang="it-IT" dirty="0" err="1"/>
              <a:t>reactive</a:t>
            </a:r>
            <a:r>
              <a:rPr lang="it-IT" dirty="0"/>
              <a:t> </a:t>
            </a:r>
            <a:r>
              <a:rPr lang="it-IT" dirty="0" err="1"/>
              <a:t>particles</a:t>
            </a:r>
            <a:r>
              <a:rPr lang="it-IT" dirty="0"/>
              <a:t> via injection of </a:t>
            </a:r>
            <a:r>
              <a:rPr lang="it-IT" dirty="0" err="1"/>
              <a:t>eco-compatible</a:t>
            </a:r>
            <a:r>
              <a:rPr lang="it-IT" dirty="0"/>
              <a:t> </a:t>
            </a:r>
            <a:r>
              <a:rPr lang="it-IT" dirty="0" err="1"/>
              <a:t>precursors</a:t>
            </a:r>
            <a:endParaRPr lang="it-IT" dirty="0"/>
          </a:p>
          <a:p>
            <a:pPr marL="881063" lvl="1" indent="-342900"/>
            <a:r>
              <a:rPr lang="it-IT" dirty="0" err="1"/>
              <a:t>Problems</a:t>
            </a:r>
            <a:r>
              <a:rPr lang="it-IT" dirty="0"/>
              <a:t> </a:t>
            </a:r>
            <a:r>
              <a:rPr lang="it-IT" dirty="0" err="1"/>
              <a:t>associated</a:t>
            </a:r>
            <a:r>
              <a:rPr lang="it-IT" dirty="0"/>
              <a:t> with </a:t>
            </a:r>
            <a:r>
              <a:rPr lang="it-IT" dirty="0" err="1"/>
              <a:t>poor</a:t>
            </a:r>
            <a:r>
              <a:rPr lang="it-IT" dirty="0"/>
              <a:t> </a:t>
            </a:r>
            <a:r>
              <a:rPr lang="it-IT" dirty="0" err="1"/>
              <a:t>colloidal</a:t>
            </a:r>
            <a:r>
              <a:rPr lang="it-IT" dirty="0"/>
              <a:t> </a:t>
            </a:r>
            <a:r>
              <a:rPr lang="it-IT" dirty="0" err="1"/>
              <a:t>stability</a:t>
            </a:r>
            <a:r>
              <a:rPr lang="it-IT" dirty="0"/>
              <a:t> and </a:t>
            </a:r>
            <a:r>
              <a:rPr lang="it-IT" dirty="0" err="1"/>
              <a:t>particle</a:t>
            </a:r>
            <a:r>
              <a:rPr lang="it-IT" dirty="0"/>
              <a:t> </a:t>
            </a:r>
            <a:r>
              <a:rPr lang="it-IT" dirty="0" err="1"/>
              <a:t>mobility</a:t>
            </a:r>
            <a:r>
              <a:rPr lang="it-IT" dirty="0"/>
              <a:t> are </a:t>
            </a:r>
            <a:r>
              <a:rPr lang="it-IT" dirty="0" err="1"/>
              <a:t>overcome</a:t>
            </a:r>
            <a:endParaRPr lang="it-IT" dirty="0"/>
          </a:p>
          <a:p>
            <a:pPr marL="881063" lvl="1" indent="-342900"/>
            <a:r>
              <a:rPr lang="it-IT" dirty="0" err="1"/>
              <a:t>Particles</a:t>
            </a:r>
            <a:r>
              <a:rPr lang="it-IT" dirty="0"/>
              <a:t> can be </a:t>
            </a:r>
            <a:r>
              <a:rPr lang="it-IT" dirty="0" err="1"/>
              <a:t>formed</a:t>
            </a:r>
            <a:r>
              <a:rPr lang="it-IT" dirty="0"/>
              <a:t> </a:t>
            </a:r>
            <a:r>
              <a:rPr lang="it-IT" dirty="0" err="1"/>
              <a:t>also</a:t>
            </a:r>
            <a:r>
              <a:rPr lang="it-IT" dirty="0"/>
              <a:t> in low </a:t>
            </a:r>
            <a:r>
              <a:rPr lang="it-IT" dirty="0" err="1"/>
              <a:t>permeability</a:t>
            </a:r>
            <a:r>
              <a:rPr lang="it-IT" dirty="0"/>
              <a:t> zones</a:t>
            </a:r>
          </a:p>
          <a:p>
            <a:pPr marL="881063" lvl="1" indent="-342900"/>
            <a:r>
              <a:rPr lang="it-IT" dirty="0" err="1"/>
              <a:t>Approach</a:t>
            </a:r>
            <a:r>
              <a:rPr lang="it-IT" dirty="0"/>
              <a:t> </a:t>
            </a:r>
            <a:r>
              <a:rPr lang="it-IT" dirty="0" err="1"/>
              <a:t>validated</a:t>
            </a:r>
            <a:r>
              <a:rPr lang="it-IT" dirty="0"/>
              <a:t> </a:t>
            </a:r>
            <a:r>
              <a:rPr lang="it-IT" dirty="0" err="1"/>
              <a:t>at</a:t>
            </a:r>
            <a:r>
              <a:rPr lang="it-IT" dirty="0"/>
              <a:t> lab scale, field </a:t>
            </a:r>
            <a:r>
              <a:rPr lang="it-IT" dirty="0" err="1"/>
              <a:t>application</a:t>
            </a:r>
            <a:r>
              <a:rPr lang="it-IT" dirty="0"/>
              <a:t> </a:t>
            </a:r>
            <a:r>
              <a:rPr lang="it-IT" dirty="0" err="1"/>
              <a:t>needed</a:t>
            </a:r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587F1148-FD00-A4F4-CC12-BACA89AB21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36</a:t>
            </a:fld>
            <a:endParaRPr lang="en-GB"/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2E3B8A76-3093-AFB7-57C0-BD9327D60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Conclusions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3047903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D28233-8BE9-EBFE-7D1E-A78514DA5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egnaposto contenuto 8">
            <a:extLst>
              <a:ext uri="{FF2B5EF4-FFF2-40B4-BE49-F238E27FC236}">
                <a16:creationId xmlns:a16="http://schemas.microsoft.com/office/drawing/2014/main" id="{5DCB61AE-57C0-F1D7-392A-4F1620D9C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622" y="1714133"/>
            <a:ext cx="10441160" cy="4545578"/>
          </a:xfrm>
        </p:spPr>
        <p:txBody>
          <a:bodyPr/>
          <a:lstStyle/>
          <a:p>
            <a:r>
              <a:rPr lang="it-IT" dirty="0"/>
              <a:t>Groundwater Engineering Group @ POLITO</a:t>
            </a:r>
          </a:p>
          <a:p>
            <a:pPr lvl="1"/>
            <a:r>
              <a:rPr lang="it-IT" dirty="0"/>
              <a:t>Rajandrea Sethi, Full Professor</a:t>
            </a:r>
          </a:p>
          <a:p>
            <a:pPr lvl="1"/>
            <a:r>
              <a:rPr lang="it-IT" dirty="0"/>
              <a:t>Alessandro Casasso, Associate Professor</a:t>
            </a:r>
          </a:p>
          <a:p>
            <a:pPr lvl="1"/>
            <a:r>
              <a:rPr lang="it-IT" dirty="0"/>
              <a:t>Carlo Bianco, Assistant Professor	</a:t>
            </a:r>
          </a:p>
          <a:p>
            <a:pPr lvl="1"/>
            <a:r>
              <a:rPr lang="it-IT" dirty="0"/>
              <a:t>&gt;10 Assistant </a:t>
            </a:r>
            <a:r>
              <a:rPr lang="it-IT" dirty="0" err="1"/>
              <a:t>Researchers</a:t>
            </a:r>
            <a:r>
              <a:rPr lang="it-IT" dirty="0"/>
              <a:t> and PhD </a:t>
            </a:r>
            <a:r>
              <a:rPr lang="it-IT" dirty="0" err="1"/>
              <a:t>students</a:t>
            </a:r>
            <a:endParaRPr lang="it-IT" sz="2400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E602B77D-0090-4D1A-D8D3-7DCBF7A4F3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37</a:t>
            </a:fld>
            <a:endParaRPr lang="en-GB" dirty="0"/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6CDF3F01-3D90-A712-37C2-A569CFBE4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>
                <a:ea typeface="ＭＳ Ｐゴシック" pitchFamily="34" charset="-128"/>
              </a:rPr>
              <a:t>Acknowledgements</a:t>
            </a:r>
            <a:endParaRPr lang="it-IT" dirty="0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87D8C20B-25FC-F78C-2F45-3CE97667A28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2" t="19620" r="5327" b="48453"/>
          <a:stretch/>
        </p:blipFill>
        <p:spPr>
          <a:xfrm>
            <a:off x="-1" y="3664030"/>
            <a:ext cx="12190414" cy="1853202"/>
          </a:xfrm>
          <a:prstGeom prst="rect">
            <a:avLst/>
          </a:prstGeom>
        </p:spPr>
      </p:pic>
      <p:pic>
        <p:nvPicPr>
          <p:cNvPr id="6" name="Segnaposto contenuto 6" descr="Immagine che contiene vestiti, persona, albero, aria aperta&#10;&#10;Descrizione generata automaticamente">
            <a:extLst>
              <a:ext uri="{FF2B5EF4-FFF2-40B4-BE49-F238E27FC236}">
                <a16:creationId xmlns:a16="http://schemas.microsoft.com/office/drawing/2014/main" id="{B3372056-5DDF-7BBE-0D72-F3D52B89A4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83439" y="639793"/>
            <a:ext cx="4006974" cy="3005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NanoRem" descr="NanoRem Logo">
            <a:extLst>
              <a:ext uri="{FF2B5EF4-FFF2-40B4-BE49-F238E27FC236}">
                <a16:creationId xmlns:a16="http://schemas.microsoft.com/office/drawing/2014/main" id="{63BA20EA-CF3D-0371-FECC-12BEA5C801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6974" y="5630555"/>
            <a:ext cx="1436413" cy="84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>
            <a:extLst>
              <a:ext uri="{FF2B5EF4-FFF2-40B4-BE49-F238E27FC236}">
                <a16:creationId xmlns:a16="http://schemas.microsoft.com/office/drawing/2014/main" id="{DB01A9C9-6DC6-720E-8ACA-584DF83E8E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 t="2028" r="6319" b="1318"/>
          <a:stretch>
            <a:fillRect/>
          </a:stretch>
        </p:blipFill>
        <p:spPr bwMode="auto">
          <a:xfrm>
            <a:off x="1688310" y="5607973"/>
            <a:ext cx="806496" cy="88367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1" name="Imagen 8">
            <a:extLst>
              <a:ext uri="{FF2B5EF4-FFF2-40B4-BE49-F238E27FC236}">
                <a16:creationId xmlns:a16="http://schemas.microsoft.com/office/drawing/2014/main" id="{5A5D52F9-C6D7-81DF-48EC-31F6C4473B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238" y="5858675"/>
            <a:ext cx="2031587" cy="37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501D305A-6D25-4853-ABEB-B634AFB773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02194" y="5722284"/>
            <a:ext cx="1761563" cy="60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7625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testo 6">
            <a:extLst>
              <a:ext uri="{FF2B5EF4-FFF2-40B4-BE49-F238E27FC236}">
                <a16:creationId xmlns:a16="http://schemas.microsoft.com/office/drawing/2014/main" id="{14D30567-ED92-4093-A303-0964683C1A9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anchor="ctr"/>
          <a:lstStyle/>
          <a:p>
            <a:pPr algn="ctr"/>
            <a:r>
              <a:rPr lang="it-IT" sz="4000" dirty="0"/>
              <a:t>Thank </a:t>
            </a:r>
            <a:r>
              <a:rPr lang="it-IT" sz="4000" dirty="0" err="1"/>
              <a:t>you</a:t>
            </a:r>
            <a:r>
              <a:rPr lang="it-IT" sz="4000" dirty="0"/>
              <a:t> for </a:t>
            </a:r>
            <a:r>
              <a:rPr lang="it-IT" sz="4000" dirty="0" err="1"/>
              <a:t>your</a:t>
            </a:r>
            <a:r>
              <a:rPr lang="it-IT" sz="4000" dirty="0"/>
              <a:t> </a:t>
            </a:r>
            <a:r>
              <a:rPr lang="it-IT" sz="4000" dirty="0" err="1"/>
              <a:t>attention</a:t>
            </a:r>
            <a:endParaRPr lang="it-IT" sz="4000" dirty="0"/>
          </a:p>
        </p:txBody>
      </p:sp>
      <p:sp>
        <p:nvSpPr>
          <p:cNvPr id="2" name="Segnaposto testo 6">
            <a:extLst>
              <a:ext uri="{FF2B5EF4-FFF2-40B4-BE49-F238E27FC236}">
                <a16:creationId xmlns:a16="http://schemas.microsoft.com/office/drawing/2014/main" id="{607A6356-5966-9072-C3EF-A2B5DFFA8B68}"/>
              </a:ext>
            </a:extLst>
          </p:cNvPr>
          <p:cNvSpPr txBox="1">
            <a:spLocks/>
          </p:cNvSpPr>
          <p:nvPr/>
        </p:nvSpPr>
        <p:spPr bwMode="auto">
          <a:xfrm>
            <a:off x="6887864" y="5301208"/>
            <a:ext cx="4679950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b="1">
                <a:solidFill>
                  <a:srgbClr val="0070C0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1pPr>
            <a:lvl2pPr marL="538163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2pPr>
            <a:lvl3pPr marL="6156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3pPr>
            <a:lvl4pPr marL="915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4pPr>
            <a:lvl5pPr marL="11137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5pPr>
            <a:lvl6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icrosoft Sans Serif" panose="020B0604020202020204" pitchFamily="34" charset="0"/>
                <a:cs typeface="Calibri" panose="020F0502020204030204" pitchFamily="34" charset="0"/>
              </a:defRPr>
            </a:lvl6pPr>
            <a:lvl7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026000" indent="-1980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algn="ctr"/>
            <a:r>
              <a:rPr lang="it-IT" sz="2400" kern="0" dirty="0"/>
              <a:t>tiziana.tosco@polito.it</a:t>
            </a:r>
          </a:p>
          <a:p>
            <a:pPr algn="ctr"/>
            <a:r>
              <a:rPr lang="it-IT" sz="2400" kern="0" dirty="0" err="1"/>
              <a:t>www.polito.it</a:t>
            </a:r>
            <a:r>
              <a:rPr lang="it-IT" sz="2400" kern="0" dirty="0"/>
              <a:t>/</a:t>
            </a:r>
            <a:r>
              <a:rPr lang="it-IT" sz="2400" kern="0" dirty="0" err="1"/>
              <a:t>groundwater</a:t>
            </a:r>
            <a:endParaRPr lang="it-IT" sz="2400" kern="0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7240896-4348-D438-B251-B37368033EC1}"/>
              </a:ext>
            </a:extLst>
          </p:cNvPr>
          <p:cNvSpPr txBox="1">
            <a:spLocks/>
          </p:cNvSpPr>
          <p:nvPr/>
        </p:nvSpPr>
        <p:spPr>
          <a:xfrm>
            <a:off x="11506450" y="6541200"/>
            <a:ext cx="432600" cy="3168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da-DK"/>
            </a:defPPr>
            <a:lvl1pPr>
              <a:defRPr sz="1100" b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Verdana" pitchFamily="34" charset="0"/>
                <a:ea typeface="ＭＳ Ｐゴシック" pitchFamily="-80" charset="-128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Verdana" pitchFamily="34" charset="0"/>
                <a:ea typeface="ＭＳ Ｐゴシック" pitchFamily="-80" charset="-128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Verdana" pitchFamily="34" charset="0"/>
                <a:ea typeface="ＭＳ Ｐゴシック" pitchFamily="-80" charset="-128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Verdana" pitchFamily="34" charset="0"/>
                <a:ea typeface="ＭＳ Ｐゴシック" pitchFamily="-80" charset="-128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Verdana" pitchFamily="34" charset="0"/>
                <a:ea typeface="ＭＳ Ｐゴシック" pitchFamily="-80" charset="-128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Verdana" pitchFamily="34" charset="0"/>
                <a:ea typeface="ＭＳ Ｐゴシック" pitchFamily="-80" charset="-128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Verdana" pitchFamily="34" charset="0"/>
                <a:ea typeface="ＭＳ Ｐゴシック" pitchFamily="-80" charset="-128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Verdana" pitchFamily="34" charset="0"/>
                <a:ea typeface="ＭＳ Ｐゴシック" pitchFamily="-80" charset="-128"/>
                <a:cs typeface="+mn-cs"/>
              </a:defRPr>
            </a:lvl9pPr>
          </a:lstStyle>
          <a:p>
            <a:fld id="{103EA872-A674-449B-A120-B97244F8E91D}" type="slidenum">
              <a:rPr lang="en-GB" smtClean="0"/>
              <a:pPr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389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DNEW" val="False"/>
</p:tagLst>
</file>

<file path=ppt/theme/theme1.xml><?xml version="1.0" encoding="utf-8"?>
<a:theme xmlns:a="http://schemas.openxmlformats.org/drawingml/2006/main" name="Blank">
  <a:themeElements>
    <a:clrScheme name="DTU">
      <a:dk1>
        <a:srgbClr val="000000"/>
      </a:dk1>
      <a:lt1>
        <a:srgbClr val="FFFFFF"/>
      </a:lt1>
      <a:dk2>
        <a:srgbClr val="990000"/>
      </a:dk2>
      <a:lt2>
        <a:srgbClr val="79238E"/>
      </a:lt2>
      <a:accent1>
        <a:srgbClr val="990000"/>
      </a:accent1>
      <a:accent2>
        <a:srgbClr val="2F3EEA"/>
      </a:accent2>
      <a:accent3>
        <a:srgbClr val="1FD082"/>
      </a:accent3>
      <a:accent4>
        <a:srgbClr val="171748"/>
      </a:accent4>
      <a:accent5>
        <a:srgbClr val="F6D04D"/>
      </a:accent5>
      <a:accent6>
        <a:srgbClr val="FC7634"/>
      </a:accent6>
      <a:hlink>
        <a:srgbClr val="2F3EEA"/>
      </a:hlink>
      <a:folHlink>
        <a:srgbClr val="990000"/>
      </a:folHlink>
    </a:clrScheme>
    <a:fontScheme name="Personalizzato 4">
      <a:majorFont>
        <a:latin typeface="Arial"/>
        <a:ea typeface=""/>
        <a:cs typeface=""/>
      </a:majorFont>
      <a:minorFont>
        <a:latin typeface="Microsoft Sans Serif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rgbClr val="008737"/>
        </a:solidFill>
        <a:ln w="9525" cap="flat" cmpd="sng" algn="ctr">
          <a:solidFill>
            <a:srgbClr val="008737"/>
          </a:solidFill>
          <a:prstDash val="solid"/>
          <a:miter lim="800000"/>
          <a:headEnd type="none" w="med" len="med"/>
          <a:tailEnd type="none" w="med" len="med"/>
        </a:ln>
        <a:effectLst/>
      </a:spPr>
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<a:prstTxWarp prst="textNoShape">
          <a:avLst/>
        </a:prstTxWarp>
        <a:no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ts val="432"/>
          </a:spcBef>
          <a:spcAft>
            <a:spcPct val="0"/>
          </a:spcAft>
          <a:buClrTx/>
          <a:buSzTx/>
          <a:buFontTx/>
          <a:buNone/>
          <a:tabLst/>
          <a:defRPr kumimoji="0" sz="1600" b="0" i="0" u="none" strike="noStrike" cap="none" normalizeH="0" baseline="0" dirty="0" err="1" smtClean="0">
            <a:ln>
              <a:noFill/>
            </a:ln>
            <a:solidFill>
              <a:srgbClr val="FFFFFF"/>
            </a:solidFill>
            <a:effectLst/>
            <a:latin typeface="+mn-lt"/>
            <a:ea typeface="ＭＳ Ｐゴシック" pitchFamily="-80" charset="-128"/>
          </a:defRPr>
        </a:defPPr>
      </a:lstStyle>
    </a:spDef>
    <a:lnDef>
      <a:spPr bwMode="auto"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/>
      <a:lstStyle/>
    </a:lnDef>
    <a:txDef>
      <a:spPr>
        <a:noFill/>
      </a:spPr>
      <a:bodyPr wrap="square" lIns="0" tIns="0" rIns="0" bIns="0" rtlCol="0">
        <a:spAutoFit/>
      </a:bodyPr>
      <a:lstStyle>
        <a:defPPr algn="l">
          <a:spcBef>
            <a:spcPts val="432"/>
          </a:spcBef>
          <a:defRPr dirty="0" err="1" smtClean="0">
            <a:latin typeface="+mn-lt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1 DTU Template.potx" id="{DCBB0D47-5BC6-435C-9126-D3D343B0B928}" vid="{2DC669D5-2566-4482-AB47-A5699F5A435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TemplafySlideFormConfiguration><![CDATA[{"formFields":[],"formDataEntries":[]}]]></TemplafySlideFormConfiguration>
</file>

<file path=customXml/item2.xml><?xml version="1.0" encoding="utf-8"?>
<TemplafyFormConfiguration><![CDATA[{"formFields":[{"required":false,"type":"datePicker","name":"Date","label":"Date","helpTexts":{"prefix":"","postfix":""},"spacing":{},"fullyQualifiedName":"Date"},{"required":false,"placeholder":"","lines":0,"type":"textBox","name":"PresentationTitle","label":"Presentation title","helpTexts":{"prefix":"","postfix":""},"spacing":{},"fullyQualifiedName":"PresentationTitle"}],"formDataEntries":[{"name":"Date","value":"tnwA/dCieWUPd2maLiBt3A=="}]}]]></TemplafyFormConfiguration>
</file>

<file path=customXml/item3.xml><?xml version="1.0" encoding="utf-8"?>
<TemplafyTemplateConfiguration><![CDATA[{"elementsMetadata":[{"type":"shape","id":"b5cc7086-d2a2-4e25-a179-131007759659","elementConfiguration":{"binding":"UserProfile.Offices.Workarea_{{DocumentLanguage}}","disableUpdates":false,"type":"text"}},{"type":"shape","id":"e7fd3dc7-d55d-4f2a-803a-dfdc8e51d433","elementConfiguration":{"binding":"Form.Date","format":"{{DateFormats.GeneralDate}}","disableUpdates":false,"type":"date"}},{"type":"shape","id":"a9ea66a7-280b-4ebd-87cf-415e042ac436","elementConfiguration":{"binding":"Form.PresentationTitle","disableUpdates":false,"type":"text"}},{"type":"shape","id":"748d4e75-a260-49a0-81d2-44488660be6d","elementConfiguration":{"binding":"UserProfile.Offices.Workarea_{{DocumentLanguage}}","disableUpdates":false,"type":"text"}},{"type":"shape","id":"57206439-80ef-49e5-9fee-48266c474d92","elementConfiguration":{"binding":"Form.Date","format":"{{DateFormats.GeneralDate}}","disableUpdates":false,"type":"date"}},{"type":"shape","id":"0ab10d87-4617-4755-8abd-39fc1e08328b","elementConfiguration":{"binding":"Form.PresentationTitle","disableUpdates":false,"type":"text"}}],"transformationConfigurations":[{"language":"{{DocumentLanguage}}","disableUpdates":false,"type":"proofingLanguage"}],"templateName":"DTU Template 16_9 - Green","templateDescription":"","enableDocumentContentUpdater":true,"version":"1.2"}]]></TemplafyTemplateConfiguration>
</file>

<file path=customXml/item4.xml><?xml version="1.0" encoding="utf-8"?>
<TemplafySlideTemplateConfiguration><![CDATA[{"elementsMetadata":[],"documentContentValidatorConfiguration":{"enableDocumentContentValidator":false,"documentContentValidatorVersion":0},"slideId":"636845333744077061","enableDocumentContentUpdater":true,"version":"1.2"}]]></TemplafySlideTemplateConfiguration>
</file>

<file path=customXml/itemProps1.xml><?xml version="1.0" encoding="utf-8"?>
<ds:datastoreItem xmlns:ds="http://schemas.openxmlformats.org/officeDocument/2006/customXml" ds:itemID="{EC915BC3-550F-48C4-AD1C-831884B3BBAF}">
  <ds:schemaRefs/>
</ds:datastoreItem>
</file>

<file path=customXml/itemProps2.xml><?xml version="1.0" encoding="utf-8"?>
<ds:datastoreItem xmlns:ds="http://schemas.openxmlformats.org/officeDocument/2006/customXml" ds:itemID="{39ACEE0B-321D-47FA-9824-F040AC73916E}">
  <ds:schemaRefs/>
</ds:datastoreItem>
</file>

<file path=customXml/itemProps3.xml><?xml version="1.0" encoding="utf-8"?>
<ds:datastoreItem xmlns:ds="http://schemas.openxmlformats.org/officeDocument/2006/customXml" ds:itemID="{1334258C-C3E7-4029-A615-C886A240FB15}">
  <ds:schemaRefs/>
</ds:datastoreItem>
</file>

<file path=customXml/itemProps4.xml><?xml version="1.0" encoding="utf-8"?>
<ds:datastoreItem xmlns:ds="http://schemas.openxmlformats.org/officeDocument/2006/customXml" ds:itemID="{AEB097B1-05C1-4D9D-AE7D-23CF6D0094DF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 DTU Template</Template>
  <TotalTime>5650</TotalTime>
  <Words>2223</Words>
  <Application>Microsoft Office PowerPoint</Application>
  <PresentationFormat>Personalizzato</PresentationFormat>
  <Paragraphs>460</Paragraphs>
  <Slides>38</Slides>
  <Notes>2</Notes>
  <HiddenSlides>0</HiddenSlides>
  <MMClips>6</MMClips>
  <ScaleCrop>false</ScaleCrop>
  <HeadingPairs>
    <vt:vector size="8" baseType="variant">
      <vt:variant>
        <vt:lpstr>Caratteri utilizzati</vt:lpstr>
      </vt:variant>
      <vt:variant>
        <vt:i4>10</vt:i4>
      </vt:variant>
      <vt:variant>
        <vt:lpstr>Tema</vt:lpstr>
      </vt:variant>
      <vt:variant>
        <vt:i4>1</vt:i4>
      </vt:variant>
      <vt:variant>
        <vt:lpstr>Server OLE incorporati</vt:lpstr>
      </vt:variant>
      <vt:variant>
        <vt:i4>2</vt:i4>
      </vt:variant>
      <vt:variant>
        <vt:lpstr>Titoli diapositive</vt:lpstr>
      </vt:variant>
      <vt:variant>
        <vt:i4>38</vt:i4>
      </vt:variant>
    </vt:vector>
  </HeadingPairs>
  <TitlesOfParts>
    <vt:vector size="51" baseType="lpstr">
      <vt:lpstr>MS PGothic</vt:lpstr>
      <vt:lpstr>MS PGothic</vt:lpstr>
      <vt:lpstr>Arial</vt:lpstr>
      <vt:lpstr>Calibri</vt:lpstr>
      <vt:lpstr>Cambria Math</vt:lpstr>
      <vt:lpstr>Microsoft Sans Serif</vt:lpstr>
      <vt:lpstr>Noah</vt:lpstr>
      <vt:lpstr>Symbol</vt:lpstr>
      <vt:lpstr>Verdana</vt:lpstr>
      <vt:lpstr>Wingdings</vt:lpstr>
      <vt:lpstr>Blank</vt:lpstr>
      <vt:lpstr>CorelDRAW</vt:lpstr>
      <vt:lpstr>Graph</vt:lpstr>
      <vt:lpstr> Designing the nanoremediation of contaminated aquifers: from laboratory tests to field implementation</vt:lpstr>
      <vt:lpstr>Nanoremediation</vt:lpstr>
      <vt:lpstr>Main ingredients for a successful nanoremediation project</vt:lpstr>
      <vt:lpstr>Main ingredients for a successful nanoremediation project</vt:lpstr>
      <vt:lpstr>Optimizing delivery using permeation injection</vt:lpstr>
      <vt:lpstr>Nanoparticle transport in porous media: modeling across scales</vt:lpstr>
      <vt:lpstr>Integrated experimental and modelling approach</vt:lpstr>
      <vt:lpstr>MNMs/MNM3D: modeling approach</vt:lpstr>
      <vt:lpstr>Optimizing delivery using permeation injection</vt:lpstr>
      <vt:lpstr>Case study 1 - validation of the integrated experimental-modeling approach</vt:lpstr>
      <vt:lpstr>Case study 1 - injected mZVI suspension</vt:lpstr>
      <vt:lpstr>Case study 1 - experimental setup</vt:lpstr>
      <vt:lpstr>Case study 1 - column test results and modeling</vt:lpstr>
      <vt:lpstr>Case study 1 - radial injection (tracer test)</vt:lpstr>
      <vt:lpstr>Case study 1 - radial injection (mZVI injection)</vt:lpstr>
      <vt:lpstr>Case study 1 - radial injection (mZVI injection)</vt:lpstr>
      <vt:lpstr>Case study 1 - field implementation</vt:lpstr>
      <vt:lpstr>Optimizing delivery using permeation injection</vt:lpstr>
      <vt:lpstr>nFeOx particles for heavy metal sorption</vt:lpstr>
      <vt:lpstr>Case study 2 - Pilot injection of Goethite NPs</vt:lpstr>
      <vt:lpstr>Case study 2 - Site characterization and suspension design</vt:lpstr>
      <vt:lpstr>Case study 2 – Column tests</vt:lpstr>
      <vt:lpstr>Case study 2 – Pilot injection test</vt:lpstr>
      <vt:lpstr>Case study 2 – Pilot injection test</vt:lpstr>
      <vt:lpstr>Case study 2 – Large scale simulation: injection strategies</vt:lpstr>
      <vt:lpstr>Case study 2 – Large scale simulation: injection strategies</vt:lpstr>
      <vt:lpstr>Case study 2 – Large scale simulation: scenario 4</vt:lpstr>
      <vt:lpstr>Case study 2 – Full scale injection</vt:lpstr>
      <vt:lpstr>Case study 2 – Monitoring results: Zinc</vt:lpstr>
      <vt:lpstr>Beyond particle injection: in-situ synthesis of metallic nanopartices for groundwater remediation</vt:lpstr>
      <vt:lpstr>In-situ synthesis of metallic nanoparticles for GW remediation</vt:lpstr>
      <vt:lpstr>Case study 3 - in-situ synthesis in a 3D homogeneous tank</vt:lpstr>
      <vt:lpstr>Case study 3 - in-situ synthesis in a 3D homogeneous tank</vt:lpstr>
      <vt:lpstr>Case study 3 - in-situ synthesis in a heterogenous 2D flume</vt:lpstr>
      <vt:lpstr>Case study 3 - in-situ synthesis in a heterogenous 2D flume</vt:lpstr>
      <vt:lpstr>Conclusions</vt:lpstr>
      <vt:lpstr>Acknowledgements</vt:lpstr>
      <vt:lpstr>Presentazione standard di PowerPoint</vt:lpstr>
    </vt:vector>
  </TitlesOfParts>
  <Company>DTU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Federico Accorsi</dc:creator>
  <cp:lastModifiedBy>Tiziana Anna Elisabetta  Tosco</cp:lastModifiedBy>
  <cp:revision>576</cp:revision>
  <cp:lastPrinted>2020-02-24T09:39:44Z</cp:lastPrinted>
  <dcterms:created xsi:type="dcterms:W3CDTF">2017-07-31T08:31:56Z</dcterms:created>
  <dcterms:modified xsi:type="dcterms:W3CDTF">2026-05-15T15:37:45Z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dIsCodeFreeTemplate">
    <vt:lpwstr>True</vt:lpwstr>
  </property>
  <property fmtid="{D5CDD505-2E9C-101B-9397-08002B2CF9AE}" pid="3" name="TemplafyTenantId">
    <vt:lpwstr>dtu</vt:lpwstr>
  </property>
  <property fmtid="{D5CDD505-2E9C-101B-9397-08002B2CF9AE}" pid="4" name="TemplafyTemplateId">
    <vt:lpwstr>636806498803435792</vt:lpwstr>
  </property>
  <property fmtid="{D5CDD505-2E9C-101B-9397-08002B2CF9AE}" pid="5" name="TemplafyUserProfileId">
    <vt:lpwstr>636808992592170732</vt:lpwstr>
  </property>
  <property fmtid="{D5CDD505-2E9C-101B-9397-08002B2CF9AE}" pid="6" name="TemplafyLanguageCode">
    <vt:lpwstr>en-GB</vt:lpwstr>
  </property>
</Properties>
</file>