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2" r:id="rId1"/>
  </p:sldMasterIdLst>
  <p:notesMasterIdLst>
    <p:notesMasterId r:id="rId47"/>
  </p:notesMasterIdLst>
  <p:sldIdLst>
    <p:sldId id="432" r:id="rId2"/>
    <p:sldId id="258" r:id="rId3"/>
    <p:sldId id="449" r:id="rId4"/>
    <p:sldId id="383" r:id="rId5"/>
    <p:sldId id="393" r:id="rId6"/>
    <p:sldId id="333" r:id="rId7"/>
    <p:sldId id="411" r:id="rId8"/>
    <p:sldId id="436" r:id="rId9"/>
    <p:sldId id="289" r:id="rId10"/>
    <p:sldId id="437" r:id="rId11"/>
    <p:sldId id="295" r:id="rId12"/>
    <p:sldId id="389" r:id="rId13"/>
    <p:sldId id="260" r:id="rId14"/>
    <p:sldId id="381" r:id="rId15"/>
    <p:sldId id="282" r:id="rId16"/>
    <p:sldId id="382" r:id="rId17"/>
    <p:sldId id="408" r:id="rId18"/>
    <p:sldId id="409" r:id="rId19"/>
    <p:sldId id="434" r:id="rId20"/>
    <p:sldId id="415" r:id="rId21"/>
    <p:sldId id="419" r:id="rId22"/>
    <p:sldId id="397" r:id="rId23"/>
    <p:sldId id="269" r:id="rId24"/>
    <p:sldId id="406" r:id="rId25"/>
    <p:sldId id="421" r:id="rId26"/>
    <p:sldId id="438" r:id="rId27"/>
    <p:sldId id="422" r:id="rId28"/>
    <p:sldId id="448" r:id="rId29"/>
    <p:sldId id="420" r:id="rId30"/>
    <p:sldId id="423" r:id="rId31"/>
    <p:sldId id="433" r:id="rId32"/>
    <p:sldId id="424" r:id="rId33"/>
    <p:sldId id="446" r:id="rId34"/>
    <p:sldId id="447" r:id="rId35"/>
    <p:sldId id="429" r:id="rId36"/>
    <p:sldId id="401" r:id="rId37"/>
    <p:sldId id="276" r:id="rId38"/>
    <p:sldId id="443" r:id="rId39"/>
    <p:sldId id="442" r:id="rId40"/>
    <p:sldId id="430" r:id="rId41"/>
    <p:sldId id="398" r:id="rId42"/>
    <p:sldId id="410" r:id="rId43"/>
    <p:sldId id="444" r:id="rId44"/>
    <p:sldId id="445" r:id="rId45"/>
    <p:sldId id="29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D63"/>
    <a:srgbClr val="FF40FF"/>
    <a:srgbClr val="D97F00"/>
    <a:srgbClr val="FF9D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09"/>
    <p:restoredTop sz="86439"/>
  </p:normalViewPr>
  <p:slideViewPr>
    <p:cSldViewPr snapToGrid="0">
      <p:cViewPr varScale="1">
        <p:scale>
          <a:sx n="100" d="100"/>
          <a:sy n="100" d="100"/>
        </p:scale>
        <p:origin x="168" y="1016"/>
      </p:cViewPr>
      <p:guideLst/>
    </p:cSldViewPr>
  </p:slideViewPr>
  <p:outlineViewPr>
    <p:cViewPr>
      <p:scale>
        <a:sx n="33" d="100"/>
        <a:sy n="33" d="100"/>
      </p:scale>
      <p:origin x="0" y="0"/>
    </p:cViewPr>
  </p:outlineViewPr>
  <p:notesTextViewPr>
    <p:cViewPr>
      <p:scale>
        <a:sx n="65" d="100"/>
        <a:sy n="65" d="100"/>
      </p:scale>
      <p:origin x="0" y="0"/>
    </p:cViewPr>
  </p:notesTextViewPr>
  <p:sorterViewPr>
    <p:cViewPr>
      <p:scale>
        <a:sx n="80" d="100"/>
        <a:sy n="80" d="100"/>
      </p:scale>
      <p:origin x="0" y="0"/>
    </p:cViewPr>
  </p:sorterViewPr>
  <p:notesViewPr>
    <p:cSldViewPr snapToGrid="0">
      <p:cViewPr varScale="1">
        <p:scale>
          <a:sx n="122" d="100"/>
          <a:sy n="122" d="100"/>
        </p:scale>
        <p:origin x="1896"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A81AB5-B656-5641-9A46-E888E99BB4EC}" type="datetimeFigureOut">
              <a:rPr lang="en-US" smtClean="0"/>
              <a:t>5/21/26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7F2A5-90D4-E342-BE8B-1AD786E8D9D6}" type="slidenum">
              <a:rPr lang="en-US" smtClean="0"/>
              <a:t>‹#›</a:t>
            </a:fld>
            <a:endParaRPr lang="en-US"/>
          </a:p>
        </p:txBody>
      </p:sp>
    </p:spTree>
    <p:extLst>
      <p:ext uri="{BB962C8B-B14F-4D97-AF65-F5344CB8AC3E}">
        <p14:creationId xmlns:p14="http://schemas.microsoft.com/office/powerpoint/2010/main" val="2914454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9FA94-A994-3F0F-A62D-EE04A32B13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91DFA5-2EA5-2F0C-E62A-AECD91EA05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29A1F2-8034-71BF-A4D7-9E50BCC81FAF}"/>
              </a:ext>
            </a:extLst>
          </p:cNvPr>
          <p:cNvSpPr>
            <a:spLocks noGrp="1"/>
          </p:cNvSpPr>
          <p:nvPr>
            <p:ph type="body" idx="1"/>
          </p:nvPr>
        </p:nvSpPr>
        <p:spPr/>
        <p:txBody>
          <a:bodyPr/>
          <a:lstStyle/>
          <a:p>
            <a:r>
              <a:rPr lang="en-US" sz="1400" dirty="0"/>
              <a:t>This is one of the most reactive places on Earth, a canyon in southern Iceland (</a:t>
            </a:r>
            <a:r>
              <a:rPr lang="en-US" i="1" dirty="0" err="1"/>
              <a:t>Fjaðrárgljúfur</a:t>
            </a:r>
            <a:r>
              <a:rPr lang="en-US" i="1" dirty="0"/>
              <a:t> Canyon). </a:t>
            </a:r>
            <a:r>
              <a:rPr lang="en-US" sz="1400" dirty="0"/>
              <a:t>You see the immense power of water and tectonics. What you don’t see is the chemistry. CO2-rich groundwaters are dissolving the ca- and Mg-rich rocks, creating alkalinity which enters the ocean, allowing CO2 to form dissolved inorganic carbon, and eventually calcite, permanently locking up CO2. Nature has been doing carbon dioxide removal via enhanced weathering since silicate rocks first met rainwater, 4.5 billion years ago, </a:t>
            </a:r>
          </a:p>
          <a:p>
            <a:endParaRPr lang="en-US" sz="1400" dirty="0"/>
          </a:p>
          <a:p>
            <a:r>
              <a:rPr lang="en-US" sz="1400" dirty="0"/>
              <a:t>Now what companies and countries are proposing, at planetary scale, is to mimic this — deliberately, at speed, and with enough precision to trade it on financial markets. </a:t>
            </a:r>
            <a:r>
              <a:rPr lang="en-US" i="1" dirty="0"/>
              <a:t>That last part is where the story gets complicated</a:t>
            </a:r>
            <a:r>
              <a:rPr lang="en-US" sz="1400" dirty="0"/>
              <a:t> and becomes the problem we are trying to solve:</a:t>
            </a:r>
          </a:p>
          <a:p>
            <a:endParaRPr lang="en-US" sz="1400" dirty="0"/>
          </a:p>
          <a:p>
            <a:r>
              <a:rPr lang="en-US" sz="1400" dirty="0"/>
              <a:t>How can we quantify soil-based carbon removal with the confidence needed to compensate an atmospheric emission? </a:t>
            </a:r>
          </a:p>
          <a:p>
            <a:endParaRPr lang="en-US" sz="1400" dirty="0"/>
          </a:p>
          <a:p>
            <a:r>
              <a:rPr lang="en-US" sz="1400" dirty="0"/>
              <a:t>Why are we doing this?</a:t>
            </a:r>
          </a:p>
        </p:txBody>
      </p:sp>
      <p:sp>
        <p:nvSpPr>
          <p:cNvPr id="4" name="Slide Number Placeholder 3">
            <a:extLst>
              <a:ext uri="{FF2B5EF4-FFF2-40B4-BE49-F238E27FC236}">
                <a16:creationId xmlns:a16="http://schemas.microsoft.com/office/drawing/2014/main" id="{2CA78790-816C-73E6-B6EC-6EB5B5D760DF}"/>
              </a:ext>
            </a:extLst>
          </p:cNvPr>
          <p:cNvSpPr>
            <a:spLocks noGrp="1"/>
          </p:cNvSpPr>
          <p:nvPr>
            <p:ph type="sldNum" sz="quarter" idx="5"/>
          </p:nvPr>
        </p:nvSpPr>
        <p:spPr/>
        <p:txBody>
          <a:bodyPr/>
          <a:lstStyle/>
          <a:p>
            <a:fld id="{2F27F2A5-90D4-E342-BE8B-1AD786E8D9D6}" type="slidenum">
              <a:rPr lang="en-US" smtClean="0"/>
              <a:t>1</a:t>
            </a:fld>
            <a:endParaRPr lang="en-US"/>
          </a:p>
        </p:txBody>
      </p:sp>
    </p:spTree>
    <p:extLst>
      <p:ext uri="{BB962C8B-B14F-4D97-AF65-F5344CB8AC3E}">
        <p14:creationId xmlns:p14="http://schemas.microsoft.com/office/powerpoint/2010/main" val="1632133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B6518-BC87-AF3D-0E64-78B02EF1F4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530D7C-BCE3-2538-5DBA-4336534921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BAA82E-149B-0C13-65AC-9B32D383EE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00000"/>
                </a:solidFill>
              </a:rPr>
              <a:t>In particular, both the first peer-reviewed field trials followed by several recent deliveries &gt; 5 tCo2/ha/yr have raised real questions about the MRV, as well as whether these original projections were reasonable.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00000"/>
                </a:solidFill>
              </a:rPr>
              <a:t>We wrote a blog post about this at </a:t>
            </a:r>
            <a:r>
              <a:rPr lang="en-US" dirty="0" err="1">
                <a:solidFill>
                  <a:srgbClr val="C00000"/>
                </a:solidFill>
              </a:rPr>
              <a:t>CarbonPlan</a:t>
            </a:r>
            <a:r>
              <a:rPr lang="en-US" dirty="0">
                <a:solidFill>
                  <a:srgbClr val="C00000"/>
                </a:solidFill>
              </a:rPr>
              <a:t>  highlighting our concerns about both high CDR claims and lack of transparency in the market.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C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C00000"/>
                </a:solidFill>
              </a:rPr>
              <a:t>All of this market exuberance combined with time for the scientific community to digest and activate has led to major questions: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C00000"/>
              </a:solidFill>
            </a:endParaRPr>
          </a:p>
          <a:p>
            <a:r>
              <a:rPr lang="en-US" i="1" dirty="0"/>
              <a:t>Can we actually measure this — is MRV viable? Is the global capacity what the models say? And — perhaps most importantly — how is the science being governed?</a:t>
            </a:r>
          </a:p>
          <a:p>
            <a:endParaRPr lang="en-US" dirty="0"/>
          </a:p>
          <a:p>
            <a:r>
              <a:rPr lang="en-US" i="1" dirty="0"/>
              <a:t>You might think this is a translational problem. That we know how to do the science, and we just need to operationalize it. That the heuristics and conservatism we apply when we move from research to deployment are the translational challenge. And that's partly true.</a:t>
            </a:r>
            <a:endParaRPr lang="en-US" dirty="0"/>
          </a:p>
          <a:p>
            <a:r>
              <a:rPr lang="en-US" i="1" dirty="0"/>
              <a:t>But only partly. Because when you actually look at where MRV is struggling, where capacity estimates diverge, where models can't be benchmarked — what you find is that we're hitting up against scientific challenges that this community has been wrestling with for decades. Not implementation gaps. Real, unresolved science.</a:t>
            </a:r>
            <a:endParaRPr lang="en-US" dirty="0"/>
          </a:p>
        </p:txBody>
      </p:sp>
      <p:sp>
        <p:nvSpPr>
          <p:cNvPr id="4" name="Slide Number Placeholder 3">
            <a:extLst>
              <a:ext uri="{FF2B5EF4-FFF2-40B4-BE49-F238E27FC236}">
                <a16:creationId xmlns:a16="http://schemas.microsoft.com/office/drawing/2014/main" id="{4A85FC4C-2CC6-FBE0-EC3F-574CDABD04EA}"/>
              </a:ext>
            </a:extLst>
          </p:cNvPr>
          <p:cNvSpPr>
            <a:spLocks noGrp="1"/>
          </p:cNvSpPr>
          <p:nvPr>
            <p:ph type="sldNum" sz="quarter" idx="5"/>
          </p:nvPr>
        </p:nvSpPr>
        <p:spPr/>
        <p:txBody>
          <a:bodyPr/>
          <a:lstStyle/>
          <a:p>
            <a:fld id="{2F27F2A5-90D4-E342-BE8B-1AD786E8D9D6}" type="slidenum">
              <a:rPr lang="en-US" smtClean="0"/>
              <a:t>10</a:t>
            </a:fld>
            <a:endParaRPr lang="en-US" dirty="0"/>
          </a:p>
        </p:txBody>
      </p:sp>
    </p:spTree>
    <p:extLst>
      <p:ext uri="{BB962C8B-B14F-4D97-AF65-F5344CB8AC3E}">
        <p14:creationId xmlns:p14="http://schemas.microsoft.com/office/powerpoint/2010/main" val="414061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scientific challenges enhanced weathering is hitting are not new. They're the same challenges this community wrote up as Grand Challenges in the 2000s</a:t>
            </a:r>
            <a:endParaRPr lang="en-US" i="1" dirty="0"/>
          </a:p>
        </p:txBody>
      </p:sp>
      <p:sp>
        <p:nvSpPr>
          <p:cNvPr id="4" name="Slide Number Placeholder 3"/>
          <p:cNvSpPr>
            <a:spLocks noGrp="1"/>
          </p:cNvSpPr>
          <p:nvPr>
            <p:ph type="sldNum" sz="quarter" idx="5"/>
          </p:nvPr>
        </p:nvSpPr>
        <p:spPr/>
        <p:txBody>
          <a:bodyPr/>
          <a:lstStyle/>
          <a:p>
            <a:fld id="{2F27F2A5-90D4-E342-BE8B-1AD786E8D9D6}" type="slidenum">
              <a:rPr lang="en-US" smtClean="0"/>
              <a:t>11</a:t>
            </a:fld>
            <a:endParaRPr lang="en-US"/>
          </a:p>
        </p:txBody>
      </p:sp>
    </p:spTree>
    <p:extLst>
      <p:ext uri="{BB962C8B-B14F-4D97-AF65-F5344CB8AC3E}">
        <p14:creationId xmlns:p14="http://schemas.microsoft.com/office/powerpoint/2010/main" val="4134908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endParaRPr lang="en-US" dirty="0"/>
          </a:p>
          <a:p>
            <a:r>
              <a:rPr lang="en-US" dirty="0"/>
              <a:t>I called out a few here: lab-field rate discrepancy, reactive surfaces, upscaling, predictive uncertainty. </a:t>
            </a:r>
          </a:p>
          <a:p>
            <a:endParaRPr lang="en-US" dirty="0"/>
          </a:p>
          <a:p>
            <a:r>
              <a:rPr lang="en-US" dirty="0"/>
              <a:t>Here's the tension is in these novel CDR pathways. The carbon market wants exceptional answers — projects that deliver verified, durable, defensible removals. The scientific community knows that these four questions are still open, that they may stay open for some time, and that the heuristics we apply in the meantime are real and valid — they're not gaps to be papered over. </a:t>
            </a:r>
          </a:p>
          <a:p>
            <a:endParaRPr lang="en-US" dirty="0"/>
          </a:p>
          <a:p>
            <a:r>
              <a:rPr lang="en-US" dirty="0"/>
              <a:t>In short, the market is operating at a level of confidence the science cannot yet support. I'll come back to that at the end.</a:t>
            </a:r>
          </a:p>
        </p:txBody>
      </p:sp>
      <p:sp>
        <p:nvSpPr>
          <p:cNvPr id="4" name="Slide Number Placeholder 3"/>
          <p:cNvSpPr>
            <a:spLocks noGrp="1"/>
          </p:cNvSpPr>
          <p:nvPr>
            <p:ph type="sldNum" sz="quarter" idx="5"/>
          </p:nvPr>
        </p:nvSpPr>
        <p:spPr/>
        <p:txBody>
          <a:bodyPr/>
          <a:lstStyle/>
          <a:p>
            <a:fld id="{2F27F2A5-90D4-E342-BE8B-1AD786E8D9D6}" type="slidenum">
              <a:rPr lang="en-US" smtClean="0"/>
              <a:t>12</a:t>
            </a:fld>
            <a:endParaRPr lang="en-US"/>
          </a:p>
        </p:txBody>
      </p:sp>
    </p:spTree>
    <p:extLst>
      <p:ext uri="{BB962C8B-B14F-4D97-AF65-F5344CB8AC3E}">
        <p14:creationId xmlns:p14="http://schemas.microsoft.com/office/powerpoint/2010/main" val="524701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Roadmap slide</a:t>
            </a:r>
            <a:r>
              <a:rPr lang="en-US" dirty="0"/>
              <a:t> </a:t>
            </a:r>
            <a:endParaRPr lang="en-US" i="1" dirty="0"/>
          </a:p>
          <a:p>
            <a:r>
              <a:rPr lang="en-US" i="1" dirty="0"/>
              <a:t>I'm going to structure the rest of the talk in two parts and a conclusion. </a:t>
            </a:r>
          </a:p>
          <a:p>
            <a:r>
              <a:rPr lang="en-US" i="1" dirty="0"/>
              <a:t>Part one — the supply side. How much dissolution is actually happening? </a:t>
            </a:r>
          </a:p>
          <a:p>
            <a:r>
              <a:rPr lang="en-US" i="1" dirty="0"/>
              <a:t>Part two — the export side. Does the alkalinity get out of the soil? </a:t>
            </a:r>
          </a:p>
          <a:p>
            <a:r>
              <a:rPr lang="en-US" i="1" dirty="0"/>
              <a:t>And then we'll close with MRV and model governance. What does credible carbon accounting actually require?"</a:t>
            </a:r>
            <a:endParaRPr lang="en-US" dirty="0"/>
          </a:p>
        </p:txBody>
      </p:sp>
      <p:sp>
        <p:nvSpPr>
          <p:cNvPr id="4" name="Slide Number Placeholder 3"/>
          <p:cNvSpPr>
            <a:spLocks noGrp="1"/>
          </p:cNvSpPr>
          <p:nvPr>
            <p:ph type="sldNum" sz="quarter" idx="5"/>
          </p:nvPr>
        </p:nvSpPr>
        <p:spPr/>
        <p:txBody>
          <a:bodyPr/>
          <a:lstStyle/>
          <a:p>
            <a:fld id="{2F27F2A5-90D4-E342-BE8B-1AD786E8D9D6}" type="slidenum">
              <a:rPr lang="en-US" smtClean="0"/>
              <a:t>13</a:t>
            </a:fld>
            <a:endParaRPr lang="en-US"/>
          </a:p>
        </p:txBody>
      </p:sp>
    </p:spTree>
    <p:extLst>
      <p:ext uri="{BB962C8B-B14F-4D97-AF65-F5344CB8AC3E}">
        <p14:creationId xmlns:p14="http://schemas.microsoft.com/office/powerpoint/2010/main" val="3086848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B4683-140E-288E-7427-4D52F6D536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CD199A-18AF-02FF-3FED-FE9B2CD03A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D84FFC-EF37-4960-9AB1-31E0AF6AFF25}"/>
              </a:ext>
            </a:extLst>
          </p:cNvPr>
          <p:cNvSpPr>
            <a:spLocks noGrp="1"/>
          </p:cNvSpPr>
          <p:nvPr>
            <p:ph type="body" idx="1"/>
          </p:nvPr>
        </p:nvSpPr>
        <p:spPr/>
        <p:txBody>
          <a:bodyPr/>
          <a:lstStyle/>
          <a:p>
            <a:r>
              <a:rPr lang="en-US" dirty="0"/>
              <a:t>Quick recap: Crushed and applied at 10 t/hectare resulting in about 1% mass enrichment in soils. </a:t>
            </a:r>
          </a:p>
        </p:txBody>
      </p:sp>
      <p:sp>
        <p:nvSpPr>
          <p:cNvPr id="4" name="Slide Number Placeholder 3">
            <a:extLst>
              <a:ext uri="{FF2B5EF4-FFF2-40B4-BE49-F238E27FC236}">
                <a16:creationId xmlns:a16="http://schemas.microsoft.com/office/drawing/2014/main" id="{14E3FE03-35BF-F542-71F8-E679129E57A0}"/>
              </a:ext>
            </a:extLst>
          </p:cNvPr>
          <p:cNvSpPr>
            <a:spLocks noGrp="1"/>
          </p:cNvSpPr>
          <p:nvPr>
            <p:ph type="sldNum" sz="quarter" idx="5"/>
          </p:nvPr>
        </p:nvSpPr>
        <p:spPr/>
        <p:txBody>
          <a:bodyPr/>
          <a:lstStyle/>
          <a:p>
            <a:fld id="{2F27F2A5-90D4-E342-BE8B-1AD786E8D9D6}" type="slidenum">
              <a:rPr lang="en-US" smtClean="0"/>
              <a:t>14</a:t>
            </a:fld>
            <a:endParaRPr lang="en-US"/>
          </a:p>
        </p:txBody>
      </p:sp>
    </p:spTree>
    <p:extLst>
      <p:ext uri="{BB962C8B-B14F-4D97-AF65-F5344CB8AC3E}">
        <p14:creationId xmlns:p14="http://schemas.microsoft.com/office/powerpoint/2010/main" val="2721809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Here's where it started.</a:t>
            </a:r>
          </a:p>
          <a:p>
            <a:r>
              <a:rPr lang="en-US" i="1" dirty="0"/>
              <a:t> Beerling and colleagues used a reduced-order RTM and projected about 2 to 10 – we will give a median of 5 tons per hectare per year of CDR potential across the US corn belt. </a:t>
            </a:r>
          </a:p>
          <a:p>
            <a:r>
              <a:rPr lang="en-US" i="1" dirty="0"/>
              <a:t>The map looks compelling. But to get to those rates, you need</a:t>
            </a:r>
          </a:p>
          <a:p>
            <a:r>
              <a:rPr lang="en-US" i="1" dirty="0"/>
              <a:t> surface areas ~1000 times geometric, </a:t>
            </a:r>
          </a:p>
          <a:p>
            <a:r>
              <a:rPr lang="en-US" i="1" dirty="0"/>
              <a:t>you need bicarbonate concentrations about 20x background (25 mM)</a:t>
            </a:r>
          </a:p>
          <a:p>
            <a:r>
              <a:rPr lang="en-US" i="1" dirty="0"/>
              <a:t>Or water water fluxes greater than a meter a year. </a:t>
            </a:r>
          </a:p>
          <a:p>
            <a:r>
              <a:rPr lang="en-US" i="1" dirty="0"/>
              <a:t>Each one of those is on the edge of physical plausibility. Together, they're a stretch. And yet integrated assessment models have adopted this scaling. So that's the model expectation. Now let me show you what nature actually does.</a:t>
            </a:r>
            <a:r>
              <a:rPr lang="en-US" dirty="0"/>
              <a:t> </a:t>
            </a:r>
          </a:p>
        </p:txBody>
      </p:sp>
      <p:sp>
        <p:nvSpPr>
          <p:cNvPr id="4" name="Slide Number Placeholder 3"/>
          <p:cNvSpPr>
            <a:spLocks noGrp="1"/>
          </p:cNvSpPr>
          <p:nvPr>
            <p:ph type="sldNum" sz="quarter" idx="5"/>
          </p:nvPr>
        </p:nvSpPr>
        <p:spPr/>
        <p:txBody>
          <a:bodyPr/>
          <a:lstStyle/>
          <a:p>
            <a:fld id="{2F27F2A5-90D4-E342-BE8B-1AD786E8D9D6}" type="slidenum">
              <a:rPr lang="en-US" smtClean="0"/>
              <a:t>15</a:t>
            </a:fld>
            <a:endParaRPr lang="en-US"/>
          </a:p>
        </p:txBody>
      </p:sp>
    </p:spTree>
    <p:extLst>
      <p:ext uri="{BB962C8B-B14F-4D97-AF65-F5344CB8AC3E}">
        <p14:creationId xmlns:p14="http://schemas.microsoft.com/office/powerpoint/2010/main" val="2300482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i="1" dirty="0"/>
              <a:t>To contextualize this rates, we pulled together alkalinity flux data from major volcanic watersheds globally — Pacific Northwest basalts, Kamchatka, Guadeloupe, the Philippines, Iceland, Hawai'i. These are nature's experiment in basaltic enhanced weathering: fresh rock, real soils, real hydrology, integrated over watersheds. Most of these systems cluster at 0.2 to 0.3 tons CO₂ per hectare per year. Even the Philippines — fresh tropical arc volcanism, high rainfall — averages about one</a:t>
            </a:r>
            <a:r>
              <a:rPr lang="en-US" dirty="0"/>
              <a:t> </a:t>
            </a:r>
          </a:p>
        </p:txBody>
      </p:sp>
      <p:sp>
        <p:nvSpPr>
          <p:cNvPr id="4" name="Slide Number Placeholder 3"/>
          <p:cNvSpPr>
            <a:spLocks noGrp="1"/>
          </p:cNvSpPr>
          <p:nvPr>
            <p:ph type="sldNum" sz="quarter" idx="5"/>
          </p:nvPr>
        </p:nvSpPr>
        <p:spPr/>
        <p:txBody>
          <a:bodyPr/>
          <a:lstStyle/>
          <a:p>
            <a:fld id="{2F27F2A5-90D4-E342-BE8B-1AD786E8D9D6}" type="slidenum">
              <a:rPr lang="en-US" smtClean="0"/>
              <a:t>16</a:t>
            </a:fld>
            <a:endParaRPr lang="en-US"/>
          </a:p>
        </p:txBody>
      </p:sp>
    </p:spTree>
    <p:extLst>
      <p:ext uri="{BB962C8B-B14F-4D97-AF65-F5344CB8AC3E}">
        <p14:creationId xmlns:p14="http://schemas.microsoft.com/office/powerpoint/2010/main" val="3709847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12AFE-DE4B-7B9C-C881-10D4244AF9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3D5DDB-22B9-6B33-2BE1-6886B9C77B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0DAD81-3793-2ACD-384C-1E93A825565A}"/>
              </a:ext>
            </a:extLst>
          </p:cNvPr>
          <p:cNvSpPr>
            <a:spLocks noGrp="1"/>
          </p:cNvSpPr>
          <p:nvPr>
            <p:ph type="body" idx="1"/>
          </p:nvPr>
        </p:nvSpPr>
        <p:spPr/>
        <p:txBody>
          <a:bodyPr/>
          <a:lstStyle/>
          <a:p>
            <a:pPr lvl="0">
              <a:defRPr/>
            </a:pPr>
            <a:r>
              <a:rPr lang="en-US" i="1" dirty="0"/>
              <a:t>Now let me overlay the Beerling projection — about 5 tons per hectare per year. The gap between what models project and what natural analogues deliver is somewhere between 5- and 20-fold. This is exactly the lab-field rate discrepancy from the Grand Challenges, except it's now playing out at watershed scale and informing substantial markets</a:t>
            </a:r>
            <a:endParaRPr lang="en-US" dirty="0"/>
          </a:p>
        </p:txBody>
      </p:sp>
      <p:sp>
        <p:nvSpPr>
          <p:cNvPr id="4" name="Slide Number Placeholder 3">
            <a:extLst>
              <a:ext uri="{FF2B5EF4-FFF2-40B4-BE49-F238E27FC236}">
                <a16:creationId xmlns:a16="http://schemas.microsoft.com/office/drawing/2014/main" id="{C5204086-9ABF-085E-6A98-FEF976FE0153}"/>
              </a:ext>
            </a:extLst>
          </p:cNvPr>
          <p:cNvSpPr>
            <a:spLocks noGrp="1"/>
          </p:cNvSpPr>
          <p:nvPr>
            <p:ph type="sldNum" sz="quarter" idx="5"/>
          </p:nvPr>
        </p:nvSpPr>
        <p:spPr/>
        <p:txBody>
          <a:bodyPr/>
          <a:lstStyle/>
          <a:p>
            <a:fld id="{2F27F2A5-90D4-E342-BE8B-1AD786E8D9D6}" type="slidenum">
              <a:rPr lang="en-US" smtClean="0"/>
              <a:t>17</a:t>
            </a:fld>
            <a:endParaRPr lang="en-US"/>
          </a:p>
        </p:txBody>
      </p:sp>
    </p:spTree>
    <p:extLst>
      <p:ext uri="{BB962C8B-B14F-4D97-AF65-F5344CB8AC3E}">
        <p14:creationId xmlns:p14="http://schemas.microsoft.com/office/powerpoint/2010/main" val="1135531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What could explain that gap? Several candidates. </a:t>
            </a:r>
          </a:p>
          <a:p>
            <a:pPr marL="228600" indent="-228600">
              <a:buAutoNum type="arabicParenBoth"/>
            </a:pPr>
            <a:r>
              <a:rPr lang="en-US" i="1" dirty="0"/>
              <a:t>Enhanced weathering really is more efficient at generating solutes than natural weathering – surface reactivity enhancement, emplacement in shallow soil </a:t>
            </a:r>
          </a:p>
          <a:p>
            <a:pPr marL="228600" indent="-228600">
              <a:buAutoNum type="arabicParenBoth"/>
            </a:pPr>
            <a:r>
              <a:rPr lang="en-US" i="1" dirty="0"/>
              <a:t>Or there are substantial subsurface and riverine alkalinity losses that the models aren't capturing. </a:t>
            </a:r>
          </a:p>
          <a:p>
            <a:pPr marL="228600" indent="-228600">
              <a:buAutoNum type="arabicParenBoth"/>
            </a:pPr>
            <a:r>
              <a:rPr lang="en-US" i="1" dirty="0"/>
              <a:t>When we looked in detail at the approaches used to compute reactive surface area, we noticed a problem. </a:t>
            </a:r>
          </a:p>
          <a:p>
            <a:endParaRPr lang="en-US" dirty="0"/>
          </a:p>
        </p:txBody>
      </p:sp>
      <p:sp>
        <p:nvSpPr>
          <p:cNvPr id="4" name="Slide Number Placeholder 3"/>
          <p:cNvSpPr>
            <a:spLocks noGrp="1"/>
          </p:cNvSpPr>
          <p:nvPr>
            <p:ph type="sldNum" sz="quarter" idx="5"/>
          </p:nvPr>
        </p:nvSpPr>
        <p:spPr/>
        <p:txBody>
          <a:bodyPr/>
          <a:lstStyle/>
          <a:p>
            <a:fld id="{2F27F2A5-90D4-E342-BE8B-1AD786E8D9D6}" type="slidenum">
              <a:rPr lang="en-US" smtClean="0"/>
              <a:t>18</a:t>
            </a:fld>
            <a:endParaRPr lang="en-US"/>
          </a:p>
        </p:txBody>
      </p:sp>
    </p:spTree>
    <p:extLst>
      <p:ext uri="{BB962C8B-B14F-4D97-AF65-F5344CB8AC3E}">
        <p14:creationId xmlns:p14="http://schemas.microsoft.com/office/powerpoint/2010/main" val="1384263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What could explain that gap? Several candidates. </a:t>
            </a:r>
          </a:p>
          <a:p>
            <a:pPr marL="228600" indent="-228600">
              <a:buAutoNum type="arabicParenBoth"/>
            </a:pPr>
            <a:r>
              <a:rPr lang="en-US" i="1" dirty="0"/>
              <a:t>Enhanced weathering really is more efficient at generating solutes than natural weathering – surface reactivity enhancement, emplacement in shallow soil </a:t>
            </a:r>
          </a:p>
          <a:p>
            <a:pPr marL="228600" indent="-228600">
              <a:buAutoNum type="arabicParenBoth"/>
            </a:pPr>
            <a:r>
              <a:rPr lang="en-US" i="1" dirty="0"/>
              <a:t>Or there are substantial subsurface and riverine alkalinity losses that the models aren't capturing. </a:t>
            </a:r>
          </a:p>
          <a:p>
            <a:pPr marL="228600" indent="-228600">
              <a:buAutoNum type="arabicParenBoth"/>
            </a:pPr>
            <a:r>
              <a:rPr lang="en-US" i="1" dirty="0"/>
              <a:t>Here there is something else going on</a:t>
            </a:r>
          </a:p>
          <a:p>
            <a:pPr marL="228600" indent="-228600">
              <a:buAutoNum type="arabicParenBoth"/>
            </a:pPr>
            <a:endParaRPr lang="en-US" dirty="0"/>
          </a:p>
          <a:p>
            <a:endParaRPr lang="en-US" dirty="0"/>
          </a:p>
        </p:txBody>
      </p:sp>
      <p:sp>
        <p:nvSpPr>
          <p:cNvPr id="4" name="Slide Number Placeholder 3"/>
          <p:cNvSpPr>
            <a:spLocks noGrp="1"/>
          </p:cNvSpPr>
          <p:nvPr>
            <p:ph type="sldNum" sz="quarter" idx="5"/>
          </p:nvPr>
        </p:nvSpPr>
        <p:spPr/>
        <p:txBody>
          <a:bodyPr/>
          <a:lstStyle/>
          <a:p>
            <a:fld id="{2F27F2A5-90D4-E342-BE8B-1AD786E8D9D6}" type="slidenum">
              <a:rPr lang="en-US" smtClean="0"/>
              <a:t>19</a:t>
            </a:fld>
            <a:endParaRPr lang="en-US"/>
          </a:p>
        </p:txBody>
      </p:sp>
    </p:spTree>
    <p:extLst>
      <p:ext uri="{BB962C8B-B14F-4D97-AF65-F5344CB8AC3E}">
        <p14:creationId xmlns:p14="http://schemas.microsoft.com/office/powerpoint/2010/main" val="2447117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carbon removal is the only way to achieve the temperature goals of the Paris Agreement. </a:t>
            </a:r>
          </a:p>
          <a:p>
            <a:endParaRPr lang="en-US" dirty="0"/>
          </a:p>
          <a:p>
            <a:r>
              <a:rPr lang="en-US" i="1" dirty="0"/>
              <a:t>According to the IPCC, the Paris Agreement targets require somewhere between 100 and 300 gigatons of carbon dioxide removal this century to achieve 1.5 to 2C . That's planetary-scale engineering. It is an industry that is bigger than anything that exists today. It is also fundamentally a porous media problem. </a:t>
            </a:r>
          </a:p>
          <a:p>
            <a:endParaRPr lang="en-US" i="1" dirty="0"/>
          </a:p>
          <a:p>
            <a:r>
              <a:rPr lang="en-US" i="1" dirty="0"/>
              <a:t>And the modifier that matters most is "durable" — by which we mean storage on the order of a thousand years or longer. There's a portfolio of durable approaches — direct air capture, BECCS, biochar, mineralization, ocean alkalinity, enhanced weathering. I'm going to focus on enhanced weathering, but most of what I'll say applies to open-systems CDR any soil-based approach."</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F27F2A5-90D4-E342-BE8B-1AD786E8D9D6}" type="slidenum">
              <a:rPr lang="en-US" smtClean="0"/>
              <a:t>2</a:t>
            </a:fld>
            <a:endParaRPr lang="en-US"/>
          </a:p>
        </p:txBody>
      </p:sp>
    </p:spTree>
    <p:extLst>
      <p:ext uri="{BB962C8B-B14F-4D97-AF65-F5344CB8AC3E}">
        <p14:creationId xmlns:p14="http://schemas.microsoft.com/office/powerpoint/2010/main" val="2423273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i="1" dirty="0"/>
              <a:t>The main reason model projections are running so high comes down to one parameter — the reactive surface area of the crushed rock. But, it is also clear that aspects of all them are at work.</a:t>
            </a:r>
          </a:p>
          <a:p>
            <a:endParaRPr lang="en-US" sz="1000" i="1" dirty="0"/>
          </a:p>
          <a:p>
            <a:r>
              <a:rPr lang="en-US" sz="1000" i="1" dirty="0"/>
              <a:t>Models start from assuming a spherical grain, then multiply by a roughness factor, lambda, to account for the fact that real grains aren't smooth. The question is what lambda should be.</a:t>
            </a:r>
            <a:endParaRPr lang="en-US" sz="1000" dirty="0"/>
          </a:p>
          <a:p>
            <a:endParaRPr lang="en-US" sz="1000" i="1" dirty="0"/>
          </a:p>
          <a:p>
            <a:r>
              <a:rPr lang="en-US" sz="1000" i="1" dirty="0"/>
              <a:t>In 2007, Navarre-</a:t>
            </a:r>
            <a:r>
              <a:rPr lang="en-US" sz="1000" i="1" dirty="0" err="1"/>
              <a:t>Sitchler</a:t>
            </a:r>
            <a:r>
              <a:rPr lang="en-US" sz="1000" i="1" dirty="0"/>
              <a:t> and Brantley </a:t>
            </a:r>
            <a:r>
              <a:rPr lang="en-US" sz="1000" dirty="0"/>
              <a:t>proposed a fractal scaling framework — partly to address the lab-field rate discrepancy, partly to handle pore-to-continuum upscaling for reactive surfaces in real porous media across 12 orders of magnitude. It was ambitions but careful </a:t>
            </a:r>
          </a:p>
          <a:p>
            <a:endParaRPr lang="en-US" sz="1000" i="1" dirty="0"/>
          </a:p>
          <a:p>
            <a:r>
              <a:rPr lang="en-US" sz="1000" i="1" dirty="0"/>
              <a:t>This equation was adapted and misapplied in these early EW papers — they let lambda scale with grain radius, </a:t>
            </a:r>
            <a:r>
              <a:rPr lang="en-US" sz="1000" dirty="0"/>
              <a:t>which the original framework didn't support. The result is reactive surface areas that can be 20 to 200 times higher than what observations of fresh, ground mineral surfaces actually support.</a:t>
            </a:r>
            <a:endParaRPr lang="en-US" sz="1000" i="1" dirty="0"/>
          </a:p>
          <a:p>
            <a:endParaRPr lang="en-US" sz="1000" i="1" dirty="0"/>
          </a:p>
          <a:p>
            <a:r>
              <a:rPr lang="en-US" sz="1000" i="1" dirty="0"/>
              <a:t> The deeper failure is that  we now have fourteen studies and six bespoke EW models that inherited this treatment, without benchmarking, with out uncertainty bounds. </a:t>
            </a:r>
          </a:p>
          <a:p>
            <a:endParaRPr lang="en-US" sz="1000" i="1" dirty="0"/>
          </a:p>
          <a:p>
            <a:r>
              <a:rPr lang="en-US" sz="1000" dirty="0"/>
              <a:t>So this isn't a story about one paper. It's a story about four unresolved Grand Challenges converging in a single parameterization, and a market system that hasn't built the scaffolding to catch it. That's the diagnosis. And it's why the closing of this talk is going to be about governance as much as science.</a:t>
            </a:r>
          </a:p>
        </p:txBody>
      </p:sp>
      <p:sp>
        <p:nvSpPr>
          <p:cNvPr id="4" name="Slide Number Placeholder 3"/>
          <p:cNvSpPr>
            <a:spLocks noGrp="1"/>
          </p:cNvSpPr>
          <p:nvPr>
            <p:ph type="sldNum" sz="quarter" idx="5"/>
          </p:nvPr>
        </p:nvSpPr>
        <p:spPr/>
        <p:txBody>
          <a:bodyPr/>
          <a:lstStyle/>
          <a:p>
            <a:fld id="{2F27F2A5-90D4-E342-BE8B-1AD786E8D9D6}" type="slidenum">
              <a:rPr lang="en-US" smtClean="0"/>
              <a:t>20</a:t>
            </a:fld>
            <a:endParaRPr lang="en-US" dirty="0"/>
          </a:p>
        </p:txBody>
      </p:sp>
    </p:spTree>
    <p:extLst>
      <p:ext uri="{BB962C8B-B14F-4D97-AF65-F5344CB8AC3E}">
        <p14:creationId xmlns:p14="http://schemas.microsoft.com/office/powerpoint/2010/main" val="1562242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0AF7A-3245-74AA-F941-82A7752356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0D3A1A-CB25-C728-C80D-1FF0819140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8F67D3-29F6-6E20-1DA5-5748AEDDEA4B}"/>
              </a:ext>
            </a:extLst>
          </p:cNvPr>
          <p:cNvSpPr>
            <a:spLocks noGrp="1"/>
          </p:cNvSpPr>
          <p:nvPr>
            <p:ph type="body" idx="1"/>
          </p:nvPr>
        </p:nvSpPr>
        <p:spPr/>
        <p:txBody>
          <a:bodyPr/>
          <a:lstStyle/>
          <a:p>
            <a:pPr lvl="0"/>
            <a:r>
              <a:rPr lang="en-US" b="1" dirty="0"/>
              <a:t>Roadmap slide</a:t>
            </a:r>
            <a:r>
              <a:rPr lang="en-US" dirty="0"/>
              <a:t> </a:t>
            </a:r>
          </a:p>
          <a:p>
            <a:pPr lvl="0"/>
            <a:endParaRPr lang="en-US" dirty="0"/>
          </a:p>
          <a:p>
            <a:r>
              <a:rPr lang="en-US" dirty="0"/>
              <a:t>So Part 1 — the supply side. How much dissolution is actually happening? Less than policy makers and investors anticipated. Probably not zero, but somewhere between 5 and 20 times less than headline projections — and a big part of that gap comes from a parameterization choice. That's the supply side. Now let's see what happens to the alkalinity does get generated."</a:t>
            </a:r>
            <a:endParaRPr lang="en-US" i="1" dirty="0"/>
          </a:p>
          <a:p>
            <a:pPr lvl="0"/>
            <a:endParaRPr lang="en-US" dirty="0"/>
          </a:p>
          <a:p>
            <a:pPr lvl="0"/>
            <a:r>
              <a:rPr lang="en-US" dirty="0"/>
              <a:t>Let me start with another real-world analogue.. </a:t>
            </a:r>
          </a:p>
        </p:txBody>
      </p:sp>
      <p:sp>
        <p:nvSpPr>
          <p:cNvPr id="4" name="Slide Number Placeholder 3">
            <a:extLst>
              <a:ext uri="{FF2B5EF4-FFF2-40B4-BE49-F238E27FC236}">
                <a16:creationId xmlns:a16="http://schemas.microsoft.com/office/drawing/2014/main" id="{ACA8CF41-DA40-2925-4A00-23C0453BDE64}"/>
              </a:ext>
            </a:extLst>
          </p:cNvPr>
          <p:cNvSpPr>
            <a:spLocks noGrp="1"/>
          </p:cNvSpPr>
          <p:nvPr>
            <p:ph type="sldNum" sz="quarter" idx="5"/>
          </p:nvPr>
        </p:nvSpPr>
        <p:spPr/>
        <p:txBody>
          <a:bodyPr/>
          <a:lstStyle/>
          <a:p>
            <a:fld id="{2F27F2A5-90D4-E342-BE8B-1AD786E8D9D6}" type="slidenum">
              <a:rPr lang="en-US" smtClean="0"/>
              <a:t>21</a:t>
            </a:fld>
            <a:endParaRPr lang="en-US"/>
          </a:p>
        </p:txBody>
      </p:sp>
    </p:spTree>
    <p:extLst>
      <p:ext uri="{BB962C8B-B14F-4D97-AF65-F5344CB8AC3E}">
        <p14:creationId xmlns:p14="http://schemas.microsoft.com/office/powerpoint/2010/main" val="17456980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This is agricultural lime — limestone, calcite — spread on fields to raise </a:t>
            </a:r>
            <a:r>
              <a:rPr lang="en-US" i="1" dirty="0" err="1"/>
              <a:t>pH.</a:t>
            </a:r>
            <a:r>
              <a:rPr lang="en-US" i="1" dirty="0"/>
              <a:t> It's been used for over a century.  While it does treat amended soil, ag lime is a net CO₂ source. </a:t>
            </a:r>
          </a:p>
          <a:p>
            <a:r>
              <a:rPr lang="en-US" i="1" dirty="0"/>
              <a:t>The carbonate dissolves, but in acidic soils the bicarbonate gets re-protonated and degasses as CO₂. </a:t>
            </a:r>
          </a:p>
          <a:p>
            <a:endParaRPr lang="en-US" i="1" dirty="0"/>
          </a:p>
          <a:p>
            <a:r>
              <a:rPr lang="en-US" i="1" dirty="0"/>
              <a:t>We also know that certain soils, particular deeply weathered soils with a high abundance of oxides, tend to “resist” the pH change. Effectively, the soils buffer the </a:t>
            </a:r>
            <a:r>
              <a:rPr lang="en-US" i="1" dirty="0" err="1"/>
              <a:t>pH.</a:t>
            </a:r>
            <a:r>
              <a:rPr lang="en-US" i="1" dirty="0"/>
              <a:t> </a:t>
            </a:r>
            <a:endParaRPr lang="en-US" dirty="0"/>
          </a:p>
          <a:p>
            <a:endParaRPr lang="en-US" dirty="0"/>
          </a:p>
        </p:txBody>
      </p:sp>
      <p:sp>
        <p:nvSpPr>
          <p:cNvPr id="4" name="Slide Number Placeholder 3"/>
          <p:cNvSpPr>
            <a:spLocks noGrp="1"/>
          </p:cNvSpPr>
          <p:nvPr>
            <p:ph type="sldNum" sz="quarter" idx="5"/>
          </p:nvPr>
        </p:nvSpPr>
        <p:spPr/>
        <p:txBody>
          <a:bodyPr/>
          <a:lstStyle/>
          <a:p>
            <a:fld id="{2F27F2A5-90D4-E342-BE8B-1AD786E8D9D6}" type="slidenum">
              <a:rPr lang="en-US" smtClean="0"/>
              <a:t>22</a:t>
            </a:fld>
            <a:endParaRPr lang="en-US"/>
          </a:p>
        </p:txBody>
      </p:sp>
    </p:spTree>
    <p:extLst>
      <p:ext uri="{BB962C8B-B14F-4D97-AF65-F5344CB8AC3E}">
        <p14:creationId xmlns:p14="http://schemas.microsoft.com/office/powerpoint/2010/main" val="2518019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what that looks like. </a:t>
            </a:r>
          </a:p>
          <a:p>
            <a:r>
              <a:rPr lang="en-US" dirty="0"/>
              <a:t>The blue is showing pH response and the </a:t>
            </a:r>
            <a:r>
              <a:rPr lang="en-US" dirty="0" err="1"/>
              <a:t>organge</a:t>
            </a:r>
            <a:r>
              <a:rPr lang="en-US" dirty="0"/>
              <a:t> is base saturation – or the fraction of base cations in the overall exchange pool – what you see is some soils require substantial alkalinity addition – upwards of 20 tons/ha to achieve the same pH as other soils that require closer to 1 or 2 tons. This is surface buffering. </a:t>
            </a:r>
          </a:p>
          <a:p>
            <a:endParaRPr lang="en-US" dirty="0"/>
          </a:p>
          <a:p>
            <a:r>
              <a:rPr lang="en-US" dirty="0"/>
              <a:t>The agronomic community has known this for 100 years, but of course farmers need tables not RTMs, so the soil and go community largely developed ad hoc operational descriptions – buffers and incubations  - to create regional </a:t>
            </a:r>
            <a:r>
              <a:rPr lang="en-US" dirty="0" err="1"/>
              <a:t>emiprical</a:t>
            </a:r>
            <a:r>
              <a:rPr lang="en-US" dirty="0"/>
              <a:t> “lime requirements”. There isn’t a unified mechanistic explanation let alone a numerical representation. </a:t>
            </a:r>
          </a:p>
          <a:p>
            <a:endParaRPr lang="en-US" dirty="0"/>
          </a:p>
        </p:txBody>
      </p:sp>
      <p:sp>
        <p:nvSpPr>
          <p:cNvPr id="4" name="Slide Number Placeholder 3"/>
          <p:cNvSpPr>
            <a:spLocks noGrp="1"/>
          </p:cNvSpPr>
          <p:nvPr>
            <p:ph type="sldNum" sz="quarter" idx="5"/>
          </p:nvPr>
        </p:nvSpPr>
        <p:spPr/>
        <p:txBody>
          <a:bodyPr/>
          <a:lstStyle/>
          <a:p>
            <a:fld id="{2F27F2A5-90D4-E342-BE8B-1AD786E8D9D6}" type="slidenum">
              <a:rPr lang="en-US" smtClean="0"/>
              <a:t>23</a:t>
            </a:fld>
            <a:endParaRPr lang="en-US"/>
          </a:p>
        </p:txBody>
      </p:sp>
    </p:spTree>
    <p:extLst>
      <p:ext uri="{BB962C8B-B14F-4D97-AF65-F5344CB8AC3E}">
        <p14:creationId xmlns:p14="http://schemas.microsoft.com/office/powerpoint/2010/main" val="1643254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also a data problem. </a:t>
            </a:r>
          </a:p>
          <a:p>
            <a:r>
              <a:rPr lang="en-US" i="1" dirty="0"/>
              <a:t>When you go look at global soil databases, you can pull cation exchange capacity at pH 7 — beautiful maps, every soil property covered. </a:t>
            </a:r>
          </a:p>
          <a:p>
            <a:r>
              <a:rPr lang="en-US" i="1" dirty="0"/>
              <a:t>The problem is that the operational CEC measurement at pH7 conflates two chemically distinct reservoirs of surface acidity. And only one of them consumes alkalinity when you raise the </a:t>
            </a:r>
            <a:r>
              <a:rPr lang="en-US" i="1" dirty="0" err="1"/>
              <a:t>pH.</a:t>
            </a:r>
            <a:r>
              <a:rPr lang="en-US" i="1" dirty="0"/>
              <a:t> So the standard measurement is insufficient for what we need to know for a basic assessment of alkalinity neutralization</a:t>
            </a:r>
            <a:endParaRPr lang="en-US" dirty="0"/>
          </a:p>
        </p:txBody>
      </p:sp>
      <p:sp>
        <p:nvSpPr>
          <p:cNvPr id="4" name="Slide Number Placeholder 3"/>
          <p:cNvSpPr>
            <a:spLocks noGrp="1"/>
          </p:cNvSpPr>
          <p:nvPr>
            <p:ph type="sldNum" sz="quarter" idx="5"/>
          </p:nvPr>
        </p:nvSpPr>
        <p:spPr/>
        <p:txBody>
          <a:bodyPr/>
          <a:lstStyle/>
          <a:p>
            <a:fld id="{2F27F2A5-90D4-E342-BE8B-1AD786E8D9D6}" type="slidenum">
              <a:rPr lang="en-US" smtClean="0"/>
              <a:t>24</a:t>
            </a:fld>
            <a:endParaRPr lang="en-US"/>
          </a:p>
        </p:txBody>
      </p:sp>
    </p:spTree>
    <p:extLst>
      <p:ext uri="{BB962C8B-B14F-4D97-AF65-F5344CB8AC3E}">
        <p14:creationId xmlns:p14="http://schemas.microsoft.com/office/powerpoint/2010/main" val="1098210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Let me explain. Soil surface acidity lives in two distinct pools. </a:t>
            </a:r>
          </a:p>
          <a:p>
            <a:endParaRPr lang="en-US" i="1" dirty="0"/>
          </a:p>
          <a:p>
            <a:r>
              <a:rPr lang="en-US" i="1" dirty="0"/>
              <a:t>The bottom one — the green — is outer-sphere exchange. These are permanent charge sites occupied by cations: base cations like calcium, magnesium, sodium, potassium on one side, exchangeable acidity dominated by aluminum on the other. This is the classical cation exchange picture from soil chemistry. </a:t>
            </a:r>
          </a:p>
          <a:p>
            <a:endParaRPr lang="en-US" i="1" dirty="0"/>
          </a:p>
          <a:p>
            <a:r>
              <a:rPr lang="en-US" i="1" dirty="0"/>
              <a:t>The top one — in teal — is something different. These are pH-dependent inner-sphere sites: protonated surfaces that deprotonate as pH rises, releasing protons that consume alkalinity. This is the Surface Proton Reservoir, or SPR. Each of these reservoirs can carry up to about 20 milliequivalents per hundred grams of soil. They obey different rules. They respond to amendment on different timescales. And — critically — the operational CEC at pH 7 captures parts of both, but doesn't tell you which is which."</a:t>
            </a:r>
            <a:endParaRPr lang="en-US" dirty="0"/>
          </a:p>
          <a:p>
            <a:endParaRPr lang="en-US" dirty="0"/>
          </a:p>
        </p:txBody>
      </p:sp>
      <p:sp>
        <p:nvSpPr>
          <p:cNvPr id="4" name="Slide Number Placeholder 3"/>
          <p:cNvSpPr>
            <a:spLocks noGrp="1"/>
          </p:cNvSpPr>
          <p:nvPr>
            <p:ph type="sldNum" sz="quarter" idx="5"/>
          </p:nvPr>
        </p:nvSpPr>
        <p:spPr/>
        <p:txBody>
          <a:bodyPr/>
          <a:lstStyle/>
          <a:p>
            <a:fld id="{2F27F2A5-90D4-E342-BE8B-1AD786E8D9D6}" type="slidenum">
              <a:rPr lang="en-US" smtClean="0"/>
              <a:t>25</a:t>
            </a:fld>
            <a:endParaRPr lang="en-US"/>
          </a:p>
        </p:txBody>
      </p:sp>
    </p:spTree>
    <p:extLst>
      <p:ext uri="{BB962C8B-B14F-4D97-AF65-F5344CB8AC3E}">
        <p14:creationId xmlns:p14="http://schemas.microsoft.com/office/powerpoint/2010/main" val="33267035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9493C-C584-F2EE-9D8D-5EC56DC7CF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1BD45C-83F8-4FAE-BB05-1669D1F6A5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A84E6A-854A-014F-0149-D6E5E483ADD1}"/>
              </a:ext>
            </a:extLst>
          </p:cNvPr>
          <p:cNvSpPr>
            <a:spLocks noGrp="1"/>
          </p:cNvSpPr>
          <p:nvPr>
            <p:ph type="body" idx="1"/>
          </p:nvPr>
        </p:nvSpPr>
        <p:spPr/>
        <p:txBody>
          <a:bodyPr/>
          <a:lstStyle/>
          <a:p>
            <a:r>
              <a:rPr lang="en-US" i="1" dirty="0"/>
              <a:t>WE built an approach to integrate these traditional views of soil surfaces— the agronomic CEC literature and the surface complexation literature from environmental chemistry — into a single, mass-balanced representation. The specific question we're asking is: what is the role of the Surface Proton Reservoir, the SPR, in limiting alkalinity export from soils at pH above 5.5? Because pH 5.5 to 7 is exactly where lime and EW operate."</a:t>
            </a:r>
            <a:endParaRPr lang="en-US" dirty="0"/>
          </a:p>
        </p:txBody>
      </p:sp>
      <p:sp>
        <p:nvSpPr>
          <p:cNvPr id="4" name="Slide Number Placeholder 3">
            <a:extLst>
              <a:ext uri="{FF2B5EF4-FFF2-40B4-BE49-F238E27FC236}">
                <a16:creationId xmlns:a16="http://schemas.microsoft.com/office/drawing/2014/main" id="{C80F1358-3EA8-EA2A-03DD-6E9EA240A3AD}"/>
              </a:ext>
            </a:extLst>
          </p:cNvPr>
          <p:cNvSpPr>
            <a:spLocks noGrp="1"/>
          </p:cNvSpPr>
          <p:nvPr>
            <p:ph type="sldNum" sz="quarter" idx="5"/>
          </p:nvPr>
        </p:nvSpPr>
        <p:spPr/>
        <p:txBody>
          <a:bodyPr/>
          <a:lstStyle/>
          <a:p>
            <a:fld id="{2F27F2A5-90D4-E342-BE8B-1AD786E8D9D6}" type="slidenum">
              <a:rPr lang="en-US" smtClean="0"/>
              <a:t>26</a:t>
            </a:fld>
            <a:endParaRPr lang="en-US"/>
          </a:p>
        </p:txBody>
      </p:sp>
    </p:spTree>
    <p:extLst>
      <p:ext uri="{BB962C8B-B14F-4D97-AF65-F5344CB8AC3E}">
        <p14:creationId xmlns:p14="http://schemas.microsoft.com/office/powerpoint/2010/main" val="939477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Effectively, this is just a surface titration. </a:t>
            </a:r>
          </a:p>
          <a:p>
            <a:r>
              <a:rPr lang="en-US" i="1" dirty="0"/>
              <a:t>Feedstock dissolves, generating alkalinity and releasing cations. The cations flow through the permanent-charge CEC — that's the yellow band — and they get redistributed but the alkalinity isn’t affected. The alkalinity is consumed by the pH-dependent surface charge — the teal curve — which grows as the soil pH rises. So as you push pH up from 5 toward 8, you're not just shifting cations around. You're titrating protons off the SPR, and every one of those protons neutralizes a unit of alkalinity that otherwise would have exported. That's the bookkeeping."</a:t>
            </a:r>
            <a:endParaRPr lang="en-US" dirty="0"/>
          </a:p>
          <a:p>
            <a:endParaRPr lang="en-US" dirty="0"/>
          </a:p>
        </p:txBody>
      </p:sp>
      <p:sp>
        <p:nvSpPr>
          <p:cNvPr id="4" name="Slide Number Placeholder 3"/>
          <p:cNvSpPr>
            <a:spLocks noGrp="1"/>
          </p:cNvSpPr>
          <p:nvPr>
            <p:ph type="sldNum" sz="quarter" idx="5"/>
          </p:nvPr>
        </p:nvSpPr>
        <p:spPr/>
        <p:txBody>
          <a:bodyPr/>
          <a:lstStyle/>
          <a:p>
            <a:fld id="{2F27F2A5-90D4-E342-BE8B-1AD786E8D9D6}" type="slidenum">
              <a:rPr lang="en-US" smtClean="0"/>
              <a:t>27</a:t>
            </a:fld>
            <a:endParaRPr lang="en-US"/>
          </a:p>
        </p:txBody>
      </p:sp>
    </p:spTree>
    <p:extLst>
      <p:ext uri="{BB962C8B-B14F-4D97-AF65-F5344CB8AC3E}">
        <p14:creationId xmlns:p14="http://schemas.microsoft.com/office/powerpoint/2010/main" val="2555414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A0DC5-6C6C-12EA-FA00-D5026EEAA4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5AD6AA-8E30-5904-FE16-1F2C7F8D95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6FBF89-7FAB-F74B-F23C-714EF0A38BBD}"/>
              </a:ext>
            </a:extLst>
          </p:cNvPr>
          <p:cNvSpPr>
            <a:spLocks noGrp="1"/>
          </p:cNvSpPr>
          <p:nvPr>
            <p:ph type="body" idx="1"/>
          </p:nvPr>
        </p:nvSpPr>
        <p:spPr/>
        <p:txBody>
          <a:bodyPr/>
          <a:lstStyle/>
          <a:p>
            <a:r>
              <a:rPr lang="en-US" dirty="0"/>
              <a:t>In this case, we will look at calcite vs olivine - </a:t>
            </a:r>
          </a:p>
        </p:txBody>
      </p:sp>
      <p:sp>
        <p:nvSpPr>
          <p:cNvPr id="4" name="Slide Number Placeholder 3">
            <a:extLst>
              <a:ext uri="{FF2B5EF4-FFF2-40B4-BE49-F238E27FC236}">
                <a16:creationId xmlns:a16="http://schemas.microsoft.com/office/drawing/2014/main" id="{8A02FB8B-AADE-C53B-DAFD-EA6735CE38BD}"/>
              </a:ext>
            </a:extLst>
          </p:cNvPr>
          <p:cNvSpPr>
            <a:spLocks noGrp="1"/>
          </p:cNvSpPr>
          <p:nvPr>
            <p:ph type="sldNum" sz="quarter" idx="5"/>
          </p:nvPr>
        </p:nvSpPr>
        <p:spPr/>
        <p:txBody>
          <a:bodyPr/>
          <a:lstStyle/>
          <a:p>
            <a:fld id="{2F27F2A5-90D4-E342-BE8B-1AD786E8D9D6}" type="slidenum">
              <a:rPr lang="en-US" smtClean="0"/>
              <a:t>28</a:t>
            </a:fld>
            <a:endParaRPr lang="en-US"/>
          </a:p>
        </p:txBody>
      </p:sp>
    </p:spTree>
    <p:extLst>
      <p:ext uri="{BB962C8B-B14F-4D97-AF65-F5344CB8AC3E}">
        <p14:creationId xmlns:p14="http://schemas.microsoft.com/office/powerpoint/2010/main" val="384559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We built this into a reactive transport model — </a:t>
            </a:r>
            <a:r>
              <a:rPr lang="en-US" i="1" dirty="0" err="1"/>
              <a:t>CrunchTope</a:t>
            </a:r>
            <a:r>
              <a:rPr lang="en-US" i="1" dirty="0"/>
              <a:t> —layers down to three meters. </a:t>
            </a:r>
          </a:p>
          <a:p>
            <a:endParaRPr lang="en-US" i="1" dirty="0"/>
          </a:p>
          <a:p>
            <a:r>
              <a:rPr lang="en-US" i="1" dirty="0"/>
              <a:t>We ran 200 simulations per feedstock — calcite and olivine — across a structured ensemble of soil and hydrologic conditions. So this is not one site; this is a virtual experiment that spans the realistic range. The pH does increase on amendment, as you'd expect. Calcite gives a sharper pulse; olivine gives a more sustained response. </a:t>
            </a:r>
          </a:p>
          <a:p>
            <a:endParaRPr lang="en-US" i="1" dirty="0"/>
          </a:p>
          <a:p>
            <a:r>
              <a:rPr lang="en-US" i="1" dirty="0"/>
              <a:t>But the magnitude of the pH response is partly controlled by the amendment rate, and that's already a hint that supply doesn't translate directly into outcome."</a:t>
            </a:r>
            <a:endParaRPr lang="en-US" dirty="0"/>
          </a:p>
          <a:p>
            <a:endParaRPr lang="en-US" dirty="0"/>
          </a:p>
        </p:txBody>
      </p:sp>
      <p:sp>
        <p:nvSpPr>
          <p:cNvPr id="4" name="Slide Number Placeholder 3"/>
          <p:cNvSpPr>
            <a:spLocks noGrp="1"/>
          </p:cNvSpPr>
          <p:nvPr>
            <p:ph type="sldNum" sz="quarter" idx="5"/>
          </p:nvPr>
        </p:nvSpPr>
        <p:spPr/>
        <p:txBody>
          <a:bodyPr/>
          <a:lstStyle/>
          <a:p>
            <a:fld id="{2F27F2A5-90D4-E342-BE8B-1AD786E8D9D6}" type="slidenum">
              <a:rPr lang="en-US" smtClean="0"/>
              <a:t>29</a:t>
            </a:fld>
            <a:endParaRPr lang="en-US"/>
          </a:p>
        </p:txBody>
      </p:sp>
    </p:spTree>
    <p:extLst>
      <p:ext uri="{BB962C8B-B14F-4D97-AF65-F5344CB8AC3E}">
        <p14:creationId xmlns:p14="http://schemas.microsoft.com/office/powerpoint/2010/main" val="250968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0C2E5-79EE-468E-B68C-5AB0ECA3B0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DE14AB-0880-E955-1F7B-C5257D3F73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C1CBFE-64F1-BC1D-2636-9A1622334C0C}"/>
              </a:ext>
            </a:extLst>
          </p:cNvPr>
          <p:cNvSpPr>
            <a:spLocks noGrp="1"/>
          </p:cNvSpPr>
          <p:nvPr>
            <p:ph type="body" idx="1"/>
          </p:nvPr>
        </p:nvSpPr>
        <p:spPr/>
        <p:txBody>
          <a:bodyPr/>
          <a:lstStyle/>
          <a:p>
            <a:r>
              <a:rPr lang="en-US" dirty="0"/>
              <a:t>Our current plan to achieve our CDR requirements is to use carbon markets. Currently these are voluntary markets, with very little durable CDR allowed in compliance markets, Ca/</a:t>
            </a:r>
            <a:r>
              <a:rPr lang="en-US" dirty="0" err="1"/>
              <a:t>Wa</a:t>
            </a:r>
            <a:r>
              <a:rPr lang="en-US" dirty="0"/>
              <a:t> cap-n-invest or EU ETS. </a:t>
            </a:r>
          </a:p>
          <a:p>
            <a:endParaRPr lang="en-US" dirty="0"/>
          </a:p>
          <a:p>
            <a:r>
              <a:rPr lang="en-US" i="1" dirty="0"/>
              <a:t>The original voluntary market came out of Kyoto. It collapsed in credibility around 2022 when investigative reporting by the Guardian showed many forestry credits were overstated or even fraudulent. So VCM 2.0 was born to separate out high-quality, durable removals — and that's the part of the market that's grown. The mechanism that makes a credit defensible is MRV: measurement, reporting, and verification. </a:t>
            </a:r>
          </a:p>
          <a:p>
            <a:endParaRPr lang="en-US" i="1" dirty="0"/>
          </a:p>
          <a:p>
            <a:r>
              <a:rPr lang="en-US" i="1" dirty="0"/>
              <a:t>MRV is the bridge between what happens in a soil and what shows up as a tradeable ton. That bridge is the subject of my talk. </a:t>
            </a:r>
            <a:endParaRPr lang="en-US" dirty="0"/>
          </a:p>
          <a:p>
            <a:endParaRPr lang="en-US" dirty="0"/>
          </a:p>
        </p:txBody>
      </p:sp>
      <p:sp>
        <p:nvSpPr>
          <p:cNvPr id="4" name="Slide Number Placeholder 3">
            <a:extLst>
              <a:ext uri="{FF2B5EF4-FFF2-40B4-BE49-F238E27FC236}">
                <a16:creationId xmlns:a16="http://schemas.microsoft.com/office/drawing/2014/main" id="{072F8416-6F23-4F2B-39DA-E2A33245E2E8}"/>
              </a:ext>
            </a:extLst>
          </p:cNvPr>
          <p:cNvSpPr>
            <a:spLocks noGrp="1"/>
          </p:cNvSpPr>
          <p:nvPr>
            <p:ph type="sldNum" sz="quarter" idx="5"/>
          </p:nvPr>
        </p:nvSpPr>
        <p:spPr/>
        <p:txBody>
          <a:bodyPr/>
          <a:lstStyle/>
          <a:p>
            <a:fld id="{2F27F2A5-90D4-E342-BE8B-1AD786E8D9D6}" type="slidenum">
              <a:rPr lang="en-US" smtClean="0"/>
              <a:t>3</a:t>
            </a:fld>
            <a:endParaRPr lang="en-US" dirty="0"/>
          </a:p>
        </p:txBody>
      </p:sp>
    </p:spTree>
    <p:extLst>
      <p:ext uri="{BB962C8B-B14F-4D97-AF65-F5344CB8AC3E}">
        <p14:creationId xmlns:p14="http://schemas.microsoft.com/office/powerpoint/2010/main" val="1392904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Here is the punchline of Part 2. Now, we will look at  the fraction of alkalinity that's been lost — neutralized — as a function of time. Notice that even in the shallow soil, at 25 cm, the alkalinity loss fraction starts near 100% and only slowly declines as the SPR fills up and the soil saturates. </a:t>
            </a:r>
          </a:p>
          <a:p>
            <a:endParaRPr lang="en-US" i="1" dirty="0"/>
          </a:p>
          <a:p>
            <a:r>
              <a:rPr lang="en-US" i="1" dirty="0"/>
              <a:t>And — this is the paradox — the way you "recover" alkalinity in this picture is by letting the soil reacidify, which gives back some of the alkalinity to the export plane. So you have a tension built into the system: maintain pH for agronomic benefit, or reacidify to recover CDR. You can't do both."</a:t>
            </a:r>
            <a:endParaRPr lang="en-US" dirty="0"/>
          </a:p>
          <a:p>
            <a:endParaRPr lang="en-US" dirty="0"/>
          </a:p>
        </p:txBody>
      </p:sp>
      <p:sp>
        <p:nvSpPr>
          <p:cNvPr id="4" name="Slide Number Placeholder 3"/>
          <p:cNvSpPr>
            <a:spLocks noGrp="1"/>
          </p:cNvSpPr>
          <p:nvPr>
            <p:ph type="sldNum" sz="quarter" idx="5"/>
          </p:nvPr>
        </p:nvSpPr>
        <p:spPr/>
        <p:txBody>
          <a:bodyPr/>
          <a:lstStyle/>
          <a:p>
            <a:fld id="{2F27F2A5-90D4-E342-BE8B-1AD786E8D9D6}" type="slidenum">
              <a:rPr lang="en-US" smtClean="0"/>
              <a:t>30</a:t>
            </a:fld>
            <a:endParaRPr lang="en-US"/>
          </a:p>
        </p:txBody>
      </p:sp>
    </p:spTree>
    <p:extLst>
      <p:ext uri="{BB962C8B-B14F-4D97-AF65-F5344CB8AC3E}">
        <p14:creationId xmlns:p14="http://schemas.microsoft.com/office/powerpoint/2010/main" val="26462675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24532-2C0B-6F0E-44B5-B9B8620BE4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41BE55-FD1A-4C1C-D318-6041BBD41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77D4D4-1836-1D9E-7247-8DE309EBE4AD}"/>
              </a:ext>
            </a:extLst>
          </p:cNvPr>
          <p:cNvSpPr>
            <a:spLocks noGrp="1"/>
          </p:cNvSpPr>
          <p:nvPr>
            <p:ph type="body" idx="1"/>
          </p:nvPr>
        </p:nvSpPr>
        <p:spPr/>
        <p:txBody>
          <a:bodyPr/>
          <a:lstStyle/>
          <a:p>
            <a:pPr lvl="0">
              <a:defRPr/>
            </a:pPr>
            <a:r>
              <a:rPr lang="en-US" i="1" dirty="0"/>
              <a:t>And here's why this matters for MRV. Current credit issuance is based on shallow DIC measurements — and sometimes base cation fluxes. We took our simulation ensemble and asked: how well does DIC track actual alkalinity export at depth? The left panel — cumulative DIC against cumulative alkalinity — looks pretty good. Slope of 1.16, R² of 0.93. You could fit a line through that and feel reasonable. But the right panel shows the fractional excess: at low export rates — which is most realistic field conditions — DIC overestimates alkalinity export by a median of 93%. Almost double-counting. The reason is that soil CO₂ is enriched, so DIC accumulates without the corresponding alkalinity being durable export. When that water re-equilibrates with the atmosphere — which it must, downstream — the DIC degasses back. We've already counted it as removed."</a:t>
            </a:r>
            <a:endParaRPr lang="en-US" dirty="0"/>
          </a:p>
        </p:txBody>
      </p:sp>
      <p:sp>
        <p:nvSpPr>
          <p:cNvPr id="4" name="Slide Number Placeholder 3">
            <a:extLst>
              <a:ext uri="{FF2B5EF4-FFF2-40B4-BE49-F238E27FC236}">
                <a16:creationId xmlns:a16="http://schemas.microsoft.com/office/drawing/2014/main" id="{1A98517C-BB85-1CE2-EE70-5A2BCB81DECE}"/>
              </a:ext>
            </a:extLst>
          </p:cNvPr>
          <p:cNvSpPr>
            <a:spLocks noGrp="1"/>
          </p:cNvSpPr>
          <p:nvPr>
            <p:ph type="sldNum" sz="quarter" idx="5"/>
          </p:nvPr>
        </p:nvSpPr>
        <p:spPr/>
        <p:txBody>
          <a:bodyPr/>
          <a:lstStyle/>
          <a:p>
            <a:fld id="{2F27F2A5-90D4-E342-BE8B-1AD786E8D9D6}" type="slidenum">
              <a:rPr lang="en-US" smtClean="0"/>
              <a:t>31</a:t>
            </a:fld>
            <a:endParaRPr lang="en-US"/>
          </a:p>
        </p:txBody>
      </p:sp>
    </p:spTree>
    <p:extLst>
      <p:ext uri="{BB962C8B-B14F-4D97-AF65-F5344CB8AC3E}">
        <p14:creationId xmlns:p14="http://schemas.microsoft.com/office/powerpoint/2010/main" val="30028366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Here's the headline result for Part 2. Soil acidity is a debt that enhanced weathering has to pay before any CDR begins. The figure shows cumulative alkalinity export at 4 years, at shallow — 25 cm — and deep — 120 cm — control planes. Even in low-SPR soils, deep export is nearly zero over four years. In high-SPR soils, deep export is essentially zero across the entire ensemble. Sharp reaction fronts consume alkalinity via the surface proton reservoir, and these fronts are dynamic, depth-dependent, and exquisitely sensitive to hydrology. The implication is that MRV frameworks built on shallow proxies — which is what the market is doing today — are not measuring durable CDR. They have to be redesigned to account for alkalinity attenuation at depth.</a:t>
            </a:r>
            <a:endParaRPr lang="en-US" dirty="0"/>
          </a:p>
          <a:p>
            <a:endParaRPr lang="en-US" dirty="0"/>
          </a:p>
        </p:txBody>
      </p:sp>
      <p:sp>
        <p:nvSpPr>
          <p:cNvPr id="4" name="Slide Number Placeholder 3"/>
          <p:cNvSpPr>
            <a:spLocks noGrp="1"/>
          </p:cNvSpPr>
          <p:nvPr>
            <p:ph type="sldNum" sz="quarter" idx="5"/>
          </p:nvPr>
        </p:nvSpPr>
        <p:spPr/>
        <p:txBody>
          <a:bodyPr/>
          <a:lstStyle/>
          <a:p>
            <a:fld id="{2F27F2A5-90D4-E342-BE8B-1AD786E8D9D6}" type="slidenum">
              <a:rPr lang="en-US" smtClean="0"/>
              <a:t>32</a:t>
            </a:fld>
            <a:endParaRPr lang="en-US"/>
          </a:p>
        </p:txBody>
      </p:sp>
    </p:spTree>
    <p:extLst>
      <p:ext uri="{BB962C8B-B14F-4D97-AF65-F5344CB8AC3E}">
        <p14:creationId xmlns:p14="http://schemas.microsoft.com/office/powerpoint/2010/main" val="1437487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And this isn't a one-site problem. Brian compiled the global SPR from soil databases, by soil order, in tropics versus temperate, depth-resolved. Look at the tropical </a:t>
            </a:r>
            <a:r>
              <a:rPr lang="en-US" i="1" dirty="0" err="1"/>
              <a:t>Ultisols</a:t>
            </a:r>
            <a:r>
              <a:rPr lang="en-US" i="1" dirty="0"/>
              <a:t>, </a:t>
            </a:r>
            <a:r>
              <a:rPr lang="en-US" i="1" dirty="0" err="1"/>
              <a:t>Andisols</a:t>
            </a:r>
            <a:r>
              <a:rPr lang="en-US" i="1" dirty="0"/>
              <a:t>, Oxisols — values up to 60, 100, even more centimoles per kilogram of proton deprotonation needed to bring those soils to pH 7. Integrated over a 1.2 meter profile, this translates to tens of tons of calcite or olivine equivalent per hectare that have to be neutralized before any alkalinity reaches the export plane. So this is a global, structural constraint on where and how EW can deliver durable CDR — not just a curiosity of one ensemble."</a:t>
            </a:r>
            <a:endParaRPr lang="en-US" dirty="0"/>
          </a:p>
          <a:p>
            <a:endParaRPr lang="en-US" dirty="0"/>
          </a:p>
        </p:txBody>
      </p:sp>
      <p:sp>
        <p:nvSpPr>
          <p:cNvPr id="4" name="Slide Number Placeholder 3"/>
          <p:cNvSpPr>
            <a:spLocks noGrp="1"/>
          </p:cNvSpPr>
          <p:nvPr>
            <p:ph type="sldNum" sz="quarter" idx="5"/>
          </p:nvPr>
        </p:nvSpPr>
        <p:spPr/>
        <p:txBody>
          <a:bodyPr/>
          <a:lstStyle/>
          <a:p>
            <a:fld id="{2F27F2A5-90D4-E342-BE8B-1AD786E8D9D6}" type="slidenum">
              <a:rPr lang="en-US" smtClean="0"/>
              <a:t>33</a:t>
            </a:fld>
            <a:endParaRPr lang="en-US"/>
          </a:p>
        </p:txBody>
      </p:sp>
    </p:spTree>
    <p:extLst>
      <p:ext uri="{BB962C8B-B14F-4D97-AF65-F5344CB8AC3E}">
        <p14:creationId xmlns:p14="http://schemas.microsoft.com/office/powerpoint/2010/main" val="9216132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27F2A5-90D4-E342-BE8B-1AD786E8D9D6}" type="slidenum">
              <a:rPr lang="en-US" smtClean="0"/>
              <a:t>34</a:t>
            </a:fld>
            <a:endParaRPr lang="en-US"/>
          </a:p>
        </p:txBody>
      </p:sp>
    </p:spTree>
    <p:extLst>
      <p:ext uri="{BB962C8B-B14F-4D97-AF65-F5344CB8AC3E}">
        <p14:creationId xmlns:p14="http://schemas.microsoft.com/office/powerpoint/2010/main" val="12780893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819CD-1406-46EE-32A8-E3BC062861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54A05E-779A-036D-CFB6-1A8E1DFC78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1083FF-9868-1254-FA9E-D48387EDAEB7}"/>
              </a:ext>
            </a:extLst>
          </p:cNvPr>
          <p:cNvSpPr>
            <a:spLocks noGrp="1"/>
          </p:cNvSpPr>
          <p:nvPr>
            <p:ph type="body" idx="1"/>
          </p:nvPr>
        </p:nvSpPr>
        <p:spPr/>
        <p:txBody>
          <a:bodyPr/>
          <a:lstStyle/>
          <a:p>
            <a:r>
              <a:rPr lang="en-US" i="1" dirty="0"/>
              <a:t>To recap. Supply side: less than policy makers anticipated. Export side: sometimes, but highly location-dependent — driven by SPR, baseline pH, and hydrology. Which brings us to the question that should worry all of us.</a:t>
            </a:r>
          </a:p>
          <a:p>
            <a:endParaRPr lang="en-US" i="1" dirty="0"/>
          </a:p>
          <a:p>
            <a:r>
              <a:rPr lang="en-US" dirty="0"/>
              <a:t>Remember the three questions I planted at the start — measurability, capacity, governance.</a:t>
            </a:r>
          </a:p>
        </p:txBody>
      </p:sp>
      <p:sp>
        <p:nvSpPr>
          <p:cNvPr id="4" name="Slide Number Placeholder 3">
            <a:extLst>
              <a:ext uri="{FF2B5EF4-FFF2-40B4-BE49-F238E27FC236}">
                <a16:creationId xmlns:a16="http://schemas.microsoft.com/office/drawing/2014/main" id="{CCFBD996-445C-5D90-F072-DCD32B8249D1}"/>
              </a:ext>
            </a:extLst>
          </p:cNvPr>
          <p:cNvSpPr>
            <a:spLocks noGrp="1"/>
          </p:cNvSpPr>
          <p:nvPr>
            <p:ph type="sldNum" sz="quarter" idx="5"/>
          </p:nvPr>
        </p:nvSpPr>
        <p:spPr/>
        <p:txBody>
          <a:bodyPr/>
          <a:lstStyle/>
          <a:p>
            <a:fld id="{2F27F2A5-90D4-E342-BE8B-1AD786E8D9D6}" type="slidenum">
              <a:rPr lang="en-US" smtClean="0"/>
              <a:t>35</a:t>
            </a:fld>
            <a:endParaRPr lang="en-US"/>
          </a:p>
        </p:txBody>
      </p:sp>
    </p:spTree>
    <p:extLst>
      <p:ext uri="{BB962C8B-B14F-4D97-AF65-F5344CB8AC3E}">
        <p14:creationId xmlns:p14="http://schemas.microsoft.com/office/powerpoint/2010/main" val="29139160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Now let me close. Remember the three questions I planted at the start — can we actually measure this? Is the global capacity what the models say? And how is the science being governed? I</a:t>
            </a:r>
          </a:p>
          <a:p>
            <a:endParaRPr lang="en-US" i="1" dirty="0"/>
          </a:p>
          <a:p>
            <a:r>
              <a:rPr lang="en-US" i="1" dirty="0"/>
              <a:t>First — measurability. Here are reported MRV costs for current EW projects. Most are above $300 per ton. To get to scale, the target is around $100, so MRV cost has to drop at least tenfold. </a:t>
            </a:r>
          </a:p>
          <a:p>
            <a:endParaRPr lang="en-US" i="1" dirty="0"/>
          </a:p>
          <a:p>
            <a:r>
              <a:rPr lang="en-US" i="1" dirty="0"/>
              <a:t>The current approach — every company runs its own proprietary measurements with no shared benchmark — can't get there.</a:t>
            </a:r>
            <a:endParaRPr lang="en-US" dirty="0"/>
          </a:p>
          <a:p>
            <a:endParaRPr lang="en-US" i="1" dirty="0"/>
          </a:p>
          <a:p>
            <a:r>
              <a:rPr lang="en-US" i="1" dirty="0"/>
              <a:t>And I'd argue something stronger: true durable CDR from EW will never be measurable at the individual project level. The signal is downstream, slow, and integrated across catchments. Project-level MRV is the wrong unit of analysis. Model-based MRV is going to be necessary, not optional. Which raises the question:</a:t>
            </a:r>
            <a:endParaRPr lang="en-US" dirty="0"/>
          </a:p>
          <a:p>
            <a:endParaRPr lang="en-US" dirty="0"/>
          </a:p>
        </p:txBody>
      </p:sp>
      <p:sp>
        <p:nvSpPr>
          <p:cNvPr id="4" name="Slide Number Placeholder 3"/>
          <p:cNvSpPr>
            <a:spLocks noGrp="1"/>
          </p:cNvSpPr>
          <p:nvPr>
            <p:ph type="sldNum" sz="quarter" idx="5"/>
          </p:nvPr>
        </p:nvSpPr>
        <p:spPr/>
        <p:txBody>
          <a:bodyPr/>
          <a:lstStyle/>
          <a:p>
            <a:fld id="{2F27F2A5-90D4-E342-BE8B-1AD786E8D9D6}" type="slidenum">
              <a:rPr lang="en-US" smtClean="0"/>
              <a:t>36</a:t>
            </a:fld>
            <a:endParaRPr lang="en-US"/>
          </a:p>
        </p:txBody>
      </p:sp>
    </p:spTree>
    <p:extLst>
      <p:ext uri="{BB962C8B-B14F-4D97-AF65-F5344CB8AC3E}">
        <p14:creationId xmlns:p14="http://schemas.microsoft.com/office/powerpoint/2010/main" val="32531231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Which raises the question that's the actual hinge of this talk. How should mechanistic models be evaluated, governed, and trusted as part of financial and regulatory infrastructure? This is not just an enhanced weathering problem. This is a problem for all of carbon accounting — including emissions accounting. And the answer comes in two parts."</a:t>
            </a:r>
            <a:endParaRPr lang="en-US" dirty="0"/>
          </a:p>
        </p:txBody>
      </p:sp>
      <p:sp>
        <p:nvSpPr>
          <p:cNvPr id="4" name="Slide Number Placeholder 3"/>
          <p:cNvSpPr>
            <a:spLocks noGrp="1"/>
          </p:cNvSpPr>
          <p:nvPr>
            <p:ph type="sldNum" sz="quarter" idx="5"/>
          </p:nvPr>
        </p:nvSpPr>
        <p:spPr/>
        <p:txBody>
          <a:bodyPr/>
          <a:lstStyle/>
          <a:p>
            <a:fld id="{2F27F2A5-90D4-E342-BE8B-1AD786E8D9D6}" type="slidenum">
              <a:rPr lang="en-US" smtClean="0"/>
              <a:t>37</a:t>
            </a:fld>
            <a:endParaRPr lang="en-US"/>
          </a:p>
        </p:txBody>
      </p:sp>
    </p:spTree>
    <p:extLst>
      <p:ext uri="{BB962C8B-B14F-4D97-AF65-F5344CB8AC3E}">
        <p14:creationId xmlns:p14="http://schemas.microsoft.com/office/powerpoint/2010/main" val="20619895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"First — the science. This figure is from a Treatise article on reactive transport modeling. RTMs are used across this whole space — natural to engineered, abiotic to biotic. Enhanced weathering sits in the biotic and engineered corner, alongside bioremediation. And here's the second of my three opening questions — capacity. </a:t>
            </a:r>
          </a:p>
          <a:p>
            <a:endParaRPr lang="en-US" i="1" dirty="0"/>
          </a:p>
          <a:p>
            <a:r>
              <a:rPr lang="en-US" i="1" dirty="0"/>
              <a:t>Whether global EW can deliver what the models project depends on five open scientific problems."</a:t>
            </a:r>
            <a:endParaRPr lang="en-US" dirty="0"/>
          </a:p>
          <a:p>
            <a:r>
              <a:rPr lang="en-US" i="1" dirty="0"/>
              <a:t>Reactive interfaces in complex porous media. Coupled biogeochemistry. Lab-to-field rate discrepancy. Secondary phase formation. Pore-to-continuum upscaling. These are exactly the Grand Challenges I flagged at the beginning of the talk. They didn't go away. They came back as policy problems. And everything is transient and heterogeneous at all scales, which is the part that makes this hard.</a:t>
            </a:r>
            <a:endParaRPr lang="en-US" dirty="0"/>
          </a:p>
          <a:p>
            <a:r>
              <a:rPr lang="en-US" i="1" dirty="0"/>
              <a:t>The good news is, this room is where the toolkit lives. Capacity questions get answered when this community works on these problems.</a:t>
            </a:r>
            <a:endParaRPr lang="en-US" dirty="0"/>
          </a:p>
        </p:txBody>
      </p:sp>
      <p:sp>
        <p:nvSpPr>
          <p:cNvPr id="4" name="Slide Number Placeholder 3"/>
          <p:cNvSpPr>
            <a:spLocks noGrp="1"/>
          </p:cNvSpPr>
          <p:nvPr>
            <p:ph type="sldNum" sz="quarter" idx="5"/>
          </p:nvPr>
        </p:nvSpPr>
        <p:spPr/>
        <p:txBody>
          <a:bodyPr/>
          <a:lstStyle/>
          <a:p>
            <a:fld id="{2F27F2A5-90D4-E342-BE8B-1AD786E8D9D6}" type="slidenum">
              <a:rPr lang="en-US" smtClean="0"/>
              <a:t>38</a:t>
            </a:fld>
            <a:endParaRPr lang="en-US"/>
          </a:p>
        </p:txBody>
      </p:sp>
    </p:spTree>
    <p:extLst>
      <p:ext uri="{BB962C8B-B14F-4D97-AF65-F5344CB8AC3E}">
        <p14:creationId xmlns:p14="http://schemas.microsoft.com/office/powerpoint/2010/main" val="12039313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45F92-779B-CC6A-23B8-B342FE1ABF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075244-2F3A-EA9C-6A71-EE17B1EC65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24D716-3D40-6123-1ACB-635677ED5970}"/>
              </a:ext>
            </a:extLst>
          </p:cNvPr>
          <p:cNvSpPr>
            <a:spLocks noGrp="1"/>
          </p:cNvSpPr>
          <p:nvPr>
            <p:ph type="body" idx="1"/>
          </p:nvPr>
        </p:nvSpPr>
        <p:spPr/>
        <p:txBody>
          <a:bodyPr/>
          <a:lstStyle/>
          <a:p>
            <a:r>
              <a:rPr lang="en-US" i="1" dirty="0"/>
              <a:t>The governance needs are something different. They're failures of scaffolding. Across the entire arc from 2020 to 2025 — billion dollars committed, ten kilotons verified — there's no requirement for carbon mass balance closure. No use of standard measurement procedures with proper QA/QC. No benchmarked models. No data sharing protocols. No public review. The first list — the science — is what this community already knows how to work on. The second list — the governance — is what we have to insist on as the price of entry for model-based MRV. Both are within our reach. Neither is in place today."</a:t>
            </a:r>
            <a:endParaRPr lang="en-US" dirty="0"/>
          </a:p>
          <a:p>
            <a:endParaRPr lang="en-US" dirty="0"/>
          </a:p>
        </p:txBody>
      </p:sp>
      <p:sp>
        <p:nvSpPr>
          <p:cNvPr id="4" name="Slide Number Placeholder 3">
            <a:extLst>
              <a:ext uri="{FF2B5EF4-FFF2-40B4-BE49-F238E27FC236}">
                <a16:creationId xmlns:a16="http://schemas.microsoft.com/office/drawing/2014/main" id="{33A35BD5-AFCF-2CFA-EF5F-1DA5E1F5965D}"/>
              </a:ext>
            </a:extLst>
          </p:cNvPr>
          <p:cNvSpPr>
            <a:spLocks noGrp="1"/>
          </p:cNvSpPr>
          <p:nvPr>
            <p:ph type="sldNum" sz="quarter" idx="5"/>
          </p:nvPr>
        </p:nvSpPr>
        <p:spPr/>
        <p:txBody>
          <a:bodyPr/>
          <a:lstStyle/>
          <a:p>
            <a:fld id="{2F27F2A5-90D4-E342-BE8B-1AD786E8D9D6}" type="slidenum">
              <a:rPr lang="en-US" smtClean="0"/>
              <a:t>39</a:t>
            </a:fld>
            <a:endParaRPr lang="en-US"/>
          </a:p>
        </p:txBody>
      </p:sp>
    </p:spTree>
    <p:extLst>
      <p:ext uri="{BB962C8B-B14F-4D97-AF65-F5344CB8AC3E}">
        <p14:creationId xmlns:p14="http://schemas.microsoft.com/office/powerpoint/2010/main" val="4208998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the basics of EW.  Enhanced weathering is 3 </a:t>
            </a:r>
            <a:r>
              <a:rPr lang="en-US" dirty="0" err="1"/>
              <a:t>stepps</a:t>
            </a:r>
            <a:r>
              <a:rPr lang="en-US" dirty="0"/>
              <a:t>:</a:t>
            </a:r>
          </a:p>
          <a:p>
            <a:pPr marL="228600" indent="-228600">
              <a:buAutoNum type="arabicParenBoth"/>
            </a:pPr>
            <a:r>
              <a:rPr lang="en-US" dirty="0"/>
              <a:t>We apply a silicate mineral to soil where it dissolves and produces alkalinity. We call this near-field zone. </a:t>
            </a:r>
          </a:p>
          <a:p>
            <a:pPr marL="228600" indent="-228600">
              <a:buAutoNum type="arabicParenBoth"/>
            </a:pPr>
            <a:r>
              <a:rPr lang="en-US" dirty="0"/>
              <a:t>That alkalinity enters downstream waters – groundwater, streams and estuaries and once it enters the ocean, where it increases the levels of DIC. This is where we consider removal to meet the threshold of ”durable removal”</a:t>
            </a:r>
          </a:p>
          <a:p>
            <a:pPr marL="228600" indent="-228600">
              <a:buAutoNum type="arabicParenBoth"/>
            </a:pPr>
            <a:r>
              <a:rPr lang="en-US" dirty="0" err="1"/>
              <a:t>Eventually,a</a:t>
            </a:r>
            <a:r>
              <a:rPr lang="en-US" dirty="0"/>
              <a:t> CaCO3 precipitates, removes 1/2 the DIC as caco3. </a:t>
            </a:r>
          </a:p>
          <a:p>
            <a:pPr marL="228600" indent="-228600">
              <a:buFontTx/>
              <a:buAutoNum type="arabicParenBoth"/>
            </a:pPr>
            <a:r>
              <a:rPr lang="en-US" i="1" dirty="0"/>
              <a:t>Today's credits are issued on measured DIC in the upper 25 cm of soil — the near-field zone — with subtractions for assumed downstream losses. Hold onto that — it's going to matter."</a:t>
            </a:r>
            <a:endParaRPr lang="en-US" dirty="0"/>
          </a:p>
          <a:p>
            <a:pPr marL="228600" indent="-228600">
              <a:buAutoNum type="arabicParenBoth"/>
            </a:pPr>
            <a:endParaRPr lang="en-US" dirty="0"/>
          </a:p>
        </p:txBody>
      </p:sp>
      <p:sp>
        <p:nvSpPr>
          <p:cNvPr id="4" name="Slide Number Placeholder 3"/>
          <p:cNvSpPr>
            <a:spLocks noGrp="1"/>
          </p:cNvSpPr>
          <p:nvPr>
            <p:ph type="sldNum" sz="quarter" idx="5"/>
          </p:nvPr>
        </p:nvSpPr>
        <p:spPr/>
        <p:txBody>
          <a:bodyPr/>
          <a:lstStyle/>
          <a:p>
            <a:fld id="{2F27F2A5-90D4-E342-BE8B-1AD786E8D9D6}" type="slidenum">
              <a:rPr lang="en-US" smtClean="0"/>
              <a:t>4</a:t>
            </a:fld>
            <a:endParaRPr lang="en-US"/>
          </a:p>
        </p:txBody>
      </p:sp>
    </p:spTree>
    <p:extLst>
      <p:ext uri="{BB962C8B-B14F-4D97-AF65-F5344CB8AC3E}">
        <p14:creationId xmlns:p14="http://schemas.microsoft.com/office/powerpoint/2010/main" val="16488933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any of this is provoking the question</a:t>
            </a:r>
          </a:p>
        </p:txBody>
      </p:sp>
      <p:sp>
        <p:nvSpPr>
          <p:cNvPr id="4" name="Slide Number Placeholder 3"/>
          <p:cNvSpPr>
            <a:spLocks noGrp="1"/>
          </p:cNvSpPr>
          <p:nvPr>
            <p:ph type="sldNum" sz="quarter" idx="5"/>
          </p:nvPr>
        </p:nvSpPr>
        <p:spPr/>
        <p:txBody>
          <a:bodyPr/>
          <a:lstStyle/>
          <a:p>
            <a:fld id="{2F27F2A5-90D4-E342-BE8B-1AD786E8D9D6}" type="slidenum">
              <a:rPr lang="en-US" smtClean="0"/>
              <a:t>40</a:t>
            </a:fld>
            <a:endParaRPr lang="en-US"/>
          </a:p>
        </p:txBody>
      </p:sp>
    </p:spTree>
    <p:extLst>
      <p:ext uri="{BB962C8B-B14F-4D97-AF65-F5344CB8AC3E}">
        <p14:creationId xmlns:p14="http://schemas.microsoft.com/office/powerpoint/2010/main" val="26228356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1B1B1-9B72-5631-54D2-47FF49C11F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BD80CE-D296-9259-F277-68CB34FF61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4873CB-7AA5-8469-4961-638F3DE68976}"/>
              </a:ext>
            </a:extLst>
          </p:cNvPr>
          <p:cNvSpPr>
            <a:spLocks noGrp="1"/>
          </p:cNvSpPr>
          <p:nvPr>
            <p:ph type="body" idx="1"/>
          </p:nvPr>
        </p:nvSpPr>
        <p:spPr/>
        <p:txBody>
          <a:bodyPr/>
          <a:lstStyle/>
          <a:p>
            <a:r>
              <a:rPr lang="en-US" dirty="0"/>
              <a:t>This is one of the most reactive places on Earth. Basalt dissolving under rainfall, alkalinity generated at the rock surface, transported by this river to the ocean, stored there for a hundred thousand years. Nature has been doing carbon dioxide removal via enhanced weathering since silicate rocks first met rainwater. What companies are proposing, at planetary scale, is to mimic this — deliberately, at speed, and with enough precision to trade it on financial markets.</a:t>
            </a:r>
          </a:p>
        </p:txBody>
      </p:sp>
      <p:sp>
        <p:nvSpPr>
          <p:cNvPr id="4" name="Slide Number Placeholder 3">
            <a:extLst>
              <a:ext uri="{FF2B5EF4-FFF2-40B4-BE49-F238E27FC236}">
                <a16:creationId xmlns:a16="http://schemas.microsoft.com/office/drawing/2014/main" id="{260CF2FB-4F3D-F4FD-B0E6-513CA69CA3EF}"/>
              </a:ext>
            </a:extLst>
          </p:cNvPr>
          <p:cNvSpPr>
            <a:spLocks noGrp="1"/>
          </p:cNvSpPr>
          <p:nvPr>
            <p:ph type="sldNum" sz="quarter" idx="5"/>
          </p:nvPr>
        </p:nvSpPr>
        <p:spPr/>
        <p:txBody>
          <a:bodyPr/>
          <a:lstStyle/>
          <a:p>
            <a:fld id="{2F27F2A5-90D4-E342-BE8B-1AD786E8D9D6}" type="slidenum">
              <a:rPr lang="en-US" smtClean="0"/>
              <a:t>41</a:t>
            </a:fld>
            <a:endParaRPr lang="en-US"/>
          </a:p>
        </p:txBody>
      </p:sp>
    </p:spTree>
    <p:extLst>
      <p:ext uri="{BB962C8B-B14F-4D97-AF65-F5344CB8AC3E}">
        <p14:creationId xmlns:p14="http://schemas.microsoft.com/office/powerpoint/2010/main" val="32532746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27F2A5-90D4-E342-BE8B-1AD786E8D9D6}" type="slidenum">
              <a:rPr lang="en-US" smtClean="0"/>
              <a:t>45</a:t>
            </a:fld>
            <a:endParaRPr lang="en-US"/>
          </a:p>
        </p:txBody>
      </p:sp>
    </p:spTree>
    <p:extLst>
      <p:ext uri="{BB962C8B-B14F-4D97-AF65-F5344CB8AC3E}">
        <p14:creationId xmlns:p14="http://schemas.microsoft.com/office/powerpoint/2010/main" val="308371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D42E6-0F12-4CF0-DCB6-50D865860D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AABC82-1BBB-79BC-57A4-9B160DC450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18352A-D186-8284-16F9-3389B99710ED}"/>
              </a:ext>
            </a:extLst>
          </p:cNvPr>
          <p:cNvSpPr>
            <a:spLocks noGrp="1"/>
          </p:cNvSpPr>
          <p:nvPr>
            <p:ph type="body" idx="1"/>
          </p:nvPr>
        </p:nvSpPr>
        <p:spPr/>
        <p:txBody>
          <a:bodyPr/>
          <a:lstStyle/>
          <a:p>
            <a:pPr lvl="0"/>
            <a:r>
              <a:rPr lang="en-US" b="1" dirty="0"/>
              <a:t>Two end-members of feedstock</a:t>
            </a:r>
          </a:p>
          <a:p>
            <a:pPr lvl="0"/>
            <a:r>
              <a:rPr lang="en-US" b="1" dirty="0"/>
              <a:t>Olivine is 10× more reactive but harder to mine</a:t>
            </a:r>
          </a:p>
          <a:p>
            <a:r>
              <a:rPr lang="en-US" i="1" dirty="0"/>
              <a:t>Quick word on materials. The two end-members are basaltic plagioclase — calcium-magnesium silicates, 8% of continents — and olivine, from peridotites. Olivine is about ten times more reactive but requires more mining and transport. Most of the field deploys basalt; the academic literature loves olivine.</a:t>
            </a:r>
            <a:endParaRPr lang="en-US" dirty="0"/>
          </a:p>
          <a:p>
            <a:endParaRPr lang="en-US" dirty="0"/>
          </a:p>
        </p:txBody>
      </p:sp>
      <p:sp>
        <p:nvSpPr>
          <p:cNvPr id="4" name="Slide Number Placeholder 3">
            <a:extLst>
              <a:ext uri="{FF2B5EF4-FFF2-40B4-BE49-F238E27FC236}">
                <a16:creationId xmlns:a16="http://schemas.microsoft.com/office/drawing/2014/main" id="{67DAC21E-1379-88E7-9481-3FAE6404D2E9}"/>
              </a:ext>
            </a:extLst>
          </p:cNvPr>
          <p:cNvSpPr>
            <a:spLocks noGrp="1"/>
          </p:cNvSpPr>
          <p:nvPr>
            <p:ph type="sldNum" sz="quarter" idx="5"/>
          </p:nvPr>
        </p:nvSpPr>
        <p:spPr/>
        <p:txBody>
          <a:bodyPr/>
          <a:lstStyle/>
          <a:p>
            <a:fld id="{2F27F2A5-90D4-E342-BE8B-1AD786E8D9D6}" type="slidenum">
              <a:rPr lang="en-US" smtClean="0"/>
              <a:t>5</a:t>
            </a:fld>
            <a:endParaRPr lang="en-US"/>
          </a:p>
        </p:txBody>
      </p:sp>
    </p:spTree>
    <p:extLst>
      <p:ext uri="{BB962C8B-B14F-4D97-AF65-F5344CB8AC3E}">
        <p14:creationId xmlns:p14="http://schemas.microsoft.com/office/powerpoint/2010/main" val="2126095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Throughout the talk I'm going to use alkalinity as the currency. Why? Because alkalinity is what connects feedstock dissolution to eventual ocean carbon storage it also more conservative. </a:t>
            </a:r>
          </a:p>
          <a:p>
            <a:endParaRPr lang="en-US" i="1" dirty="0"/>
          </a:p>
          <a:p>
            <a:r>
              <a:rPr lang="en-US" i="1" dirty="0"/>
              <a:t>We can write EW as a book keeping exercise as a supply chain of alkalinity, with a systems boundary that is the atmosphere and a gate at the ocean. Feedstock generates alkalinity, some is impaired in soil by both reverse weathering or formation of secondary minerals or by interactions with protonated clays and oxides resulting in impairment. In the river/estuary, losses can also occur via carbonate precipitation. The rest exports through rivers and equilibrates with the atmosphere in the ocean over a thousand years. The atmospheric reservoir is our reference frame — what reaches the ocean is what gets credited."</a:t>
            </a:r>
            <a:endParaRPr lang="en-US" dirty="0"/>
          </a:p>
          <a:p>
            <a:endParaRPr lang="en-US" sz="1200" i="1" kern="1200" dirty="0">
              <a:solidFill>
                <a:schemeClr val="tx1"/>
              </a:solidFill>
              <a:effectLst/>
              <a:latin typeface="+mn-lt"/>
              <a:ea typeface="+mn-ea"/>
              <a:cs typeface="+mn-cs"/>
            </a:endParaRPr>
          </a:p>
          <a:p>
            <a:endParaRPr lang="en-US" i="1" dirty="0"/>
          </a:p>
          <a:p>
            <a:r>
              <a:rPr lang="en-US" i="1" dirty="0"/>
              <a:t>One thing I want to flag: Given that we are making a claim against the atmosphere, the lower bound of the 95% confidence interval should be the conservative target for quantification, but in reality the market is incentivized to under report uncertainty and this is a universal </a:t>
            </a:r>
            <a:r>
              <a:rPr lang="en-US" i="1" dirty="0" err="1"/>
              <a:t>probelm</a:t>
            </a:r>
            <a:r>
              <a:rPr lang="en-US" i="1" dirty="0"/>
              <a:t>. At the same time, you can imagine the difficult and cost of quantifying the uncertainty at percent levels across the alkalinity supply chain.  </a:t>
            </a:r>
            <a:endParaRPr lang="en-US" dirty="0"/>
          </a:p>
          <a:p>
            <a:endParaRPr lang="en-US" dirty="0"/>
          </a:p>
        </p:txBody>
      </p:sp>
      <p:sp>
        <p:nvSpPr>
          <p:cNvPr id="4" name="Slide Number Placeholder 3"/>
          <p:cNvSpPr>
            <a:spLocks noGrp="1"/>
          </p:cNvSpPr>
          <p:nvPr>
            <p:ph type="sldNum" sz="quarter" idx="5"/>
          </p:nvPr>
        </p:nvSpPr>
        <p:spPr/>
        <p:txBody>
          <a:bodyPr/>
          <a:lstStyle/>
          <a:p>
            <a:fld id="{2F27F2A5-90D4-E342-BE8B-1AD786E8D9D6}" type="slidenum">
              <a:rPr lang="en-US" smtClean="0"/>
              <a:t>6</a:t>
            </a:fld>
            <a:endParaRPr lang="en-US" dirty="0"/>
          </a:p>
        </p:txBody>
      </p:sp>
    </p:spTree>
    <p:extLst>
      <p:ext uri="{BB962C8B-B14F-4D97-AF65-F5344CB8AC3E}">
        <p14:creationId xmlns:p14="http://schemas.microsoft.com/office/powerpoint/2010/main" val="88397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This sounds hard, right? </a:t>
            </a:r>
          </a:p>
          <a:p>
            <a:r>
              <a:rPr lang="en-US" i="1" dirty="0"/>
              <a:t>Heterogeneous ag systems, multiple reservoirs with signal to noise problems, transport across kilometers, timescales from years to millennia and we need uncertainty quantification at percent levels. And it is hard. </a:t>
            </a:r>
          </a:p>
          <a:p>
            <a:endParaRPr lang="en-US" i="1" dirty="0"/>
          </a:p>
          <a:p>
            <a:endParaRPr lang="en-US" i="1" dirty="0"/>
          </a:p>
          <a:p>
            <a:r>
              <a:rPr lang="en-US" i="1" dirty="0"/>
              <a:t>But here's why people are willing to push through the hard.</a:t>
            </a:r>
            <a:endParaRPr lang="en-US" dirty="0"/>
          </a:p>
          <a:p>
            <a:endParaRPr lang="en-US" dirty="0"/>
          </a:p>
        </p:txBody>
      </p:sp>
      <p:sp>
        <p:nvSpPr>
          <p:cNvPr id="4" name="Slide Number Placeholder 3"/>
          <p:cNvSpPr>
            <a:spLocks noGrp="1"/>
          </p:cNvSpPr>
          <p:nvPr>
            <p:ph type="sldNum" sz="quarter" idx="5"/>
          </p:nvPr>
        </p:nvSpPr>
        <p:spPr/>
        <p:txBody>
          <a:bodyPr/>
          <a:lstStyle/>
          <a:p>
            <a:fld id="{2F27F2A5-90D4-E342-BE8B-1AD786E8D9D6}" type="slidenum">
              <a:rPr lang="en-US" smtClean="0"/>
              <a:t>7</a:t>
            </a:fld>
            <a:endParaRPr lang="en-US"/>
          </a:p>
        </p:txBody>
      </p:sp>
    </p:spTree>
    <p:extLst>
      <p:ext uri="{BB962C8B-B14F-4D97-AF65-F5344CB8AC3E}">
        <p14:creationId xmlns:p14="http://schemas.microsoft.com/office/powerpoint/2010/main" val="103074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Co-benefits. </a:t>
            </a:r>
          </a:p>
          <a:p>
            <a:r>
              <a:rPr lang="en-US" dirty="0"/>
              <a:t>This is corn on acid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Aluminum toxicity,  phosphorus lock-up, poor nitrogen fixation — it's a yield disaster. </a:t>
            </a:r>
            <a:endParaRPr lang="en-US" dirty="0"/>
          </a:p>
          <a:p>
            <a:r>
              <a:rPr lang="en-US" i="1" dirty="0"/>
              <a:t>Globally, the cost of soil acidity to maize alone runs $4 to 9 billion a year, and the burden falls hardest on small-holder farms with the least access to lime. </a:t>
            </a:r>
          </a:p>
          <a:p>
            <a:r>
              <a:rPr lang="en-US" i="1" dirty="0"/>
              <a:t>When you add rock to soil, it can increase pH – we have been adding lime to soils for decades. So enhanced weathering carries a real agronomic promise: it's pH amendment that also sequesters carbon. </a:t>
            </a:r>
          </a:p>
          <a:p>
            <a:r>
              <a:rPr lang="en-US" dirty="0"/>
              <a:t>a double bottom 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co-benefits are real. But if we get the MRV wrong, we either emit CO₂ while crediting removal, or we lock up capital that could fund more durable approaches. The cost of getting this wrong is asymmetric. So I want to circle back to the EW market as a corner within the VCM2.0.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F27F2A5-90D4-E342-BE8B-1AD786E8D9D6}" type="slidenum">
              <a:rPr lang="en-US" smtClean="0"/>
              <a:t>8</a:t>
            </a:fld>
            <a:endParaRPr lang="en-US"/>
          </a:p>
        </p:txBody>
      </p:sp>
    </p:spTree>
    <p:extLst>
      <p:ext uri="{BB962C8B-B14F-4D97-AF65-F5344CB8AC3E}">
        <p14:creationId xmlns:p14="http://schemas.microsoft.com/office/powerpoint/2010/main" val="2339855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914901"/>
            <a:ext cx="5486400" cy="3600450"/>
          </a:xfrm>
        </p:spPr>
        <p:txBody>
          <a:bodyPr/>
          <a:lstStyle/>
          <a:p>
            <a:pPr lvl="0">
              <a:defRPr/>
            </a:pPr>
            <a:endParaRPr lang="en-US" dirty="0"/>
          </a:p>
          <a:p>
            <a:pPr lvl="0">
              <a:defRPr/>
            </a:pPr>
            <a:r>
              <a:rPr lang="en-US" i="1" dirty="0"/>
              <a:t>The history here is important. </a:t>
            </a:r>
          </a:p>
          <a:p>
            <a:pPr lvl="0">
              <a:defRPr/>
            </a:pPr>
            <a:r>
              <a:rPr lang="en-US" i="1" dirty="0"/>
              <a:t>Beerling – first capacity </a:t>
            </a:r>
            <a:r>
              <a:rPr lang="en-US" i="1" dirty="0" err="1"/>
              <a:t>esitimate</a:t>
            </a:r>
            <a:r>
              <a:rPr lang="en-US" i="1" dirty="0"/>
              <a:t> followed by similar numbers for the US Nat Academy and EU. </a:t>
            </a:r>
          </a:p>
          <a:p>
            <a:pPr lvl="0">
              <a:defRPr/>
            </a:pPr>
            <a:endParaRPr lang="en-US" i="1" dirty="0"/>
          </a:p>
          <a:p>
            <a:pPr lvl="0">
              <a:defRPr/>
            </a:pPr>
            <a:r>
              <a:rPr lang="en-US" dirty="0"/>
              <a:t>We went from an idea in a paper to credit issuance in about the lifetime of a PhD student. So it's unsurprising that the science has lagged the market. Six years is not enough time to resolve foundational scientific questions.</a:t>
            </a:r>
          </a:p>
        </p:txBody>
      </p:sp>
      <p:sp>
        <p:nvSpPr>
          <p:cNvPr id="4" name="Slide Number Placeholder 3"/>
          <p:cNvSpPr>
            <a:spLocks noGrp="1"/>
          </p:cNvSpPr>
          <p:nvPr>
            <p:ph type="sldNum" sz="quarter" idx="5"/>
          </p:nvPr>
        </p:nvSpPr>
        <p:spPr/>
        <p:txBody>
          <a:bodyPr/>
          <a:lstStyle/>
          <a:p>
            <a:fld id="{2F27F2A5-90D4-E342-BE8B-1AD786E8D9D6}" type="slidenum">
              <a:rPr lang="en-US" smtClean="0"/>
              <a:t>9</a:t>
            </a:fld>
            <a:endParaRPr lang="en-US"/>
          </a:p>
        </p:txBody>
      </p:sp>
    </p:spTree>
    <p:extLst>
      <p:ext uri="{BB962C8B-B14F-4D97-AF65-F5344CB8AC3E}">
        <p14:creationId xmlns:p14="http://schemas.microsoft.com/office/powerpoint/2010/main" val="809093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8A91B-0E50-4299-C1A6-29919A0B7F75}"/>
              </a:ext>
            </a:extLst>
          </p:cNvPr>
          <p:cNvSpPr>
            <a:spLocks noGrp="1"/>
          </p:cNvSpPr>
          <p:nvPr>
            <p:ph type="ctrTitle"/>
          </p:nvPr>
        </p:nvSpPr>
        <p:spPr>
          <a:xfrm>
            <a:off x="1524000" y="1122363"/>
            <a:ext cx="9144000" cy="2387600"/>
          </a:xfrm>
        </p:spPr>
        <p:txBody>
          <a:bodyPr anchor="b"/>
          <a:lstStyle>
            <a:lvl1pPr algn="ctr">
              <a:defRPr sz="6000">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52C1E6E8-2ABF-67DF-F740-F2D56EBEBAD4}"/>
              </a:ext>
            </a:extLst>
          </p:cNvPr>
          <p:cNvSpPr>
            <a:spLocks noGrp="1"/>
          </p:cNvSpPr>
          <p:nvPr>
            <p:ph type="subTitle" idx="1"/>
          </p:nvPr>
        </p:nvSpPr>
        <p:spPr>
          <a:xfrm>
            <a:off x="1524000" y="3602038"/>
            <a:ext cx="9144000" cy="1655762"/>
          </a:xfrm>
        </p:spPr>
        <p:txBody>
          <a:bodyPr/>
          <a:lstStyle>
            <a:lvl1pPr marL="0" indent="0" algn="ctr">
              <a:buNone/>
              <a:defRPr sz="2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75964F50-C3C6-C364-9D5F-ACBA694155F7}"/>
              </a:ext>
            </a:extLst>
          </p:cNvPr>
          <p:cNvSpPr>
            <a:spLocks noGrp="1"/>
          </p:cNvSpPr>
          <p:nvPr>
            <p:ph type="dt" sz="half" idx="10"/>
          </p:nvPr>
        </p:nvSpPr>
        <p:spPr/>
        <p:txBody>
          <a:bodyPr/>
          <a:lstStyle/>
          <a:p>
            <a:fld id="{8C28A28C-4C6A-46EA-90C0-4EE0B89CC5C7}" type="datetimeFigureOut">
              <a:rPr lang="en-US" smtClean="0"/>
              <a:t>5/21/26</a:t>
            </a:fld>
            <a:endParaRPr lang="en-US" dirty="0"/>
          </a:p>
        </p:txBody>
      </p:sp>
      <p:sp>
        <p:nvSpPr>
          <p:cNvPr id="5" name="Footer Placeholder 4">
            <a:extLst>
              <a:ext uri="{FF2B5EF4-FFF2-40B4-BE49-F238E27FC236}">
                <a16:creationId xmlns:a16="http://schemas.microsoft.com/office/drawing/2014/main" id="{EC076065-D00C-42C9-8F1C-1B54E5ABD1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C42E8F-40C1-4932-2A63-98089CD4F6A3}"/>
              </a:ext>
            </a:extLst>
          </p:cNvPr>
          <p:cNvSpPr>
            <a:spLocks noGrp="1"/>
          </p:cNvSpPr>
          <p:nvPr>
            <p:ph type="sldNum" sz="quarter" idx="12"/>
          </p:nvPr>
        </p:nvSpPr>
        <p:spPr/>
        <p:txBody>
          <a:bodyPr/>
          <a:lstStyle/>
          <a:p>
            <a:fld id="{5DEF7F31-0B8A-474A-B86C-91F381754329}" type="slidenum">
              <a:rPr lang="en-US" smtClean="0"/>
              <a:t>‹#›</a:t>
            </a:fld>
            <a:endParaRPr lang="en-US" dirty="0"/>
          </a:p>
        </p:txBody>
      </p:sp>
    </p:spTree>
    <p:extLst>
      <p:ext uri="{BB962C8B-B14F-4D97-AF65-F5344CB8AC3E}">
        <p14:creationId xmlns:p14="http://schemas.microsoft.com/office/powerpoint/2010/main" val="306433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28A68-E5B6-1E5E-6FCA-2FA086AA30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3BE2AF-72B5-FBDE-F20F-A0D1D43DFF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BC6AC6-B4C6-FE27-17D7-654774C07848}"/>
              </a:ext>
            </a:extLst>
          </p:cNvPr>
          <p:cNvSpPr>
            <a:spLocks noGrp="1"/>
          </p:cNvSpPr>
          <p:nvPr>
            <p:ph type="dt" sz="half" idx="10"/>
          </p:nvPr>
        </p:nvSpPr>
        <p:spPr/>
        <p:txBody>
          <a:bodyPr/>
          <a:lstStyle/>
          <a:p>
            <a:fld id="{8C28A28C-4C6A-46EA-90C0-4EE0B89CC5C7}" type="datetimeFigureOut">
              <a:rPr lang="en-US" smtClean="0"/>
              <a:t>5/21/26</a:t>
            </a:fld>
            <a:endParaRPr lang="en-US"/>
          </a:p>
        </p:txBody>
      </p:sp>
      <p:sp>
        <p:nvSpPr>
          <p:cNvPr id="5" name="Footer Placeholder 4">
            <a:extLst>
              <a:ext uri="{FF2B5EF4-FFF2-40B4-BE49-F238E27FC236}">
                <a16:creationId xmlns:a16="http://schemas.microsoft.com/office/drawing/2014/main" id="{23925F71-776F-AF3E-F9E8-6003BB9E6A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C87E5D-A2ED-936F-8618-92B0CF12BFC4}"/>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728874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68E3AD-4CED-A695-15C2-337EB672E7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7EDFED-1F96-864A-B045-D487AA15FC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F22E17-9ABE-D90B-389C-B84EBC38DBDA}"/>
              </a:ext>
            </a:extLst>
          </p:cNvPr>
          <p:cNvSpPr>
            <a:spLocks noGrp="1"/>
          </p:cNvSpPr>
          <p:nvPr>
            <p:ph type="dt" sz="half" idx="10"/>
          </p:nvPr>
        </p:nvSpPr>
        <p:spPr/>
        <p:txBody>
          <a:bodyPr/>
          <a:lstStyle/>
          <a:p>
            <a:fld id="{8C28A28C-4C6A-46EA-90C0-4EE0B89CC5C7}" type="datetimeFigureOut">
              <a:rPr lang="en-US" smtClean="0"/>
              <a:t>5/21/26</a:t>
            </a:fld>
            <a:endParaRPr lang="en-US"/>
          </a:p>
        </p:txBody>
      </p:sp>
      <p:sp>
        <p:nvSpPr>
          <p:cNvPr id="5" name="Footer Placeholder 4">
            <a:extLst>
              <a:ext uri="{FF2B5EF4-FFF2-40B4-BE49-F238E27FC236}">
                <a16:creationId xmlns:a16="http://schemas.microsoft.com/office/drawing/2014/main" id="{8AA59229-6B7C-8E6A-042C-5EDB39E49D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5CEA2F-92DA-A867-40A6-C3F1509C7E9D}"/>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975066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4BBF9-7632-1C73-A7DD-4869B43B719C}"/>
              </a:ext>
            </a:extLst>
          </p:cNvPr>
          <p:cNvSpPr>
            <a:spLocks noGrp="1"/>
          </p:cNvSpPr>
          <p:nvPr>
            <p:ph type="title"/>
          </p:nvPr>
        </p:nvSpPr>
        <p:spPr>
          <a:xfrm>
            <a:off x="838200" y="46626"/>
            <a:ext cx="10515600" cy="929419"/>
          </a:xfrm>
        </p:spPr>
        <p:txBody>
          <a:bodyPr/>
          <a:lstStyle>
            <a:lvl1pPr>
              <a:defRPr sz="320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7CD18BFA-47F9-686C-D00F-148A05F0372A}"/>
              </a:ext>
            </a:extLst>
          </p:cNvPr>
          <p:cNvSpPr>
            <a:spLocks noGrp="1"/>
          </p:cNvSpPr>
          <p:nvPr>
            <p:ph idx="1"/>
          </p:nvPr>
        </p:nvSpPr>
        <p:spPr/>
        <p:txBody>
          <a:bodyPr/>
          <a:lstStyle>
            <a:lvl1pPr>
              <a:defRPr sz="2000">
                <a:latin typeface="Open Sans" panose="020B0606030504020204" pitchFamily="34" charset="0"/>
                <a:ea typeface="Open Sans" panose="020B0606030504020204" pitchFamily="34" charset="0"/>
                <a:cs typeface="Open Sans" panose="020B0606030504020204" pitchFamily="34" charset="0"/>
              </a:defRPr>
            </a:lvl1pPr>
            <a:lvl2pPr>
              <a:defRPr sz="2000">
                <a:latin typeface="Open Sans" panose="020B0606030504020204" pitchFamily="34" charset="0"/>
                <a:ea typeface="Open Sans" panose="020B0606030504020204" pitchFamily="34" charset="0"/>
                <a:cs typeface="Open Sans" panose="020B0606030504020204" pitchFamily="34" charset="0"/>
              </a:defRPr>
            </a:lvl2pPr>
            <a:lvl3pPr>
              <a:defRPr sz="2000">
                <a:latin typeface="Open Sans" panose="020B0606030504020204" pitchFamily="34" charset="0"/>
                <a:ea typeface="Open Sans" panose="020B0606030504020204" pitchFamily="34" charset="0"/>
                <a:cs typeface="Open Sans" panose="020B0606030504020204" pitchFamily="34" charset="0"/>
              </a:defRPr>
            </a:lvl3pPr>
            <a:lvl4pPr>
              <a:defRPr sz="2000">
                <a:latin typeface="Open Sans" panose="020B0606030504020204" pitchFamily="34" charset="0"/>
                <a:ea typeface="Open Sans" panose="020B0606030504020204" pitchFamily="34" charset="0"/>
                <a:cs typeface="Open Sans" panose="020B0606030504020204" pitchFamily="34" charset="0"/>
              </a:defRPr>
            </a:lvl4pPr>
            <a:lvl5pPr>
              <a:defRPr sz="20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03AF7B-172E-8577-D4EC-15BCF463BC3F}"/>
              </a:ext>
            </a:extLst>
          </p:cNvPr>
          <p:cNvSpPr>
            <a:spLocks noGrp="1"/>
          </p:cNvSpPr>
          <p:nvPr>
            <p:ph type="dt" sz="half" idx="10"/>
          </p:nvPr>
        </p:nvSpPr>
        <p:spPr/>
        <p:txBody>
          <a:bodyPr/>
          <a:lstStyle/>
          <a:p>
            <a:fld id="{8C28A28C-4C6A-46EA-90C0-4EE0B89CC5C7}" type="datetimeFigureOut">
              <a:rPr lang="en-US" smtClean="0"/>
              <a:t>5/21/26</a:t>
            </a:fld>
            <a:endParaRPr lang="en-US"/>
          </a:p>
        </p:txBody>
      </p:sp>
      <p:sp>
        <p:nvSpPr>
          <p:cNvPr id="5" name="Footer Placeholder 4">
            <a:extLst>
              <a:ext uri="{FF2B5EF4-FFF2-40B4-BE49-F238E27FC236}">
                <a16:creationId xmlns:a16="http://schemas.microsoft.com/office/drawing/2014/main" id="{33312365-9456-88A7-CBD6-9E9322E4F0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99636-4A7F-ED71-4E69-53A5F3C07A46}"/>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785255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E131C-FBEC-23B5-F379-193126F6A2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5EC338-DF9D-EAE7-ECAB-F8426E439B0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28368E-8686-5F1C-CA63-5EED7C192683}"/>
              </a:ext>
            </a:extLst>
          </p:cNvPr>
          <p:cNvSpPr>
            <a:spLocks noGrp="1"/>
          </p:cNvSpPr>
          <p:nvPr>
            <p:ph type="dt" sz="half" idx="10"/>
          </p:nvPr>
        </p:nvSpPr>
        <p:spPr/>
        <p:txBody>
          <a:bodyPr/>
          <a:lstStyle/>
          <a:p>
            <a:fld id="{8C28A28C-4C6A-46EA-90C0-4EE0B89CC5C7}" type="datetimeFigureOut">
              <a:rPr lang="en-US" smtClean="0"/>
              <a:t>5/21/26</a:t>
            </a:fld>
            <a:endParaRPr lang="en-US"/>
          </a:p>
        </p:txBody>
      </p:sp>
      <p:sp>
        <p:nvSpPr>
          <p:cNvPr id="5" name="Footer Placeholder 4">
            <a:extLst>
              <a:ext uri="{FF2B5EF4-FFF2-40B4-BE49-F238E27FC236}">
                <a16:creationId xmlns:a16="http://schemas.microsoft.com/office/drawing/2014/main" id="{91D42DB7-24C4-4126-9FA8-6255127E7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A037F-7B5C-8427-822B-86CD6BDEF8C6}"/>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943502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0A079-3FD6-2B44-D050-2F4514C6F7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A463E8-ACDA-0A3B-1C69-3D1E8F463B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C1DCA8-01E4-F6E5-D5EC-6D68824788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BAF0CC-F26E-4FF7-D7A9-4F2E8B0EF977}"/>
              </a:ext>
            </a:extLst>
          </p:cNvPr>
          <p:cNvSpPr>
            <a:spLocks noGrp="1"/>
          </p:cNvSpPr>
          <p:nvPr>
            <p:ph type="dt" sz="half" idx="10"/>
          </p:nvPr>
        </p:nvSpPr>
        <p:spPr/>
        <p:txBody>
          <a:bodyPr/>
          <a:lstStyle/>
          <a:p>
            <a:fld id="{8C28A28C-4C6A-46EA-90C0-4EE0B89CC5C7}" type="datetimeFigureOut">
              <a:rPr lang="en-US" smtClean="0"/>
              <a:t>5/21/26</a:t>
            </a:fld>
            <a:endParaRPr lang="en-US"/>
          </a:p>
        </p:txBody>
      </p:sp>
      <p:sp>
        <p:nvSpPr>
          <p:cNvPr id="6" name="Footer Placeholder 5">
            <a:extLst>
              <a:ext uri="{FF2B5EF4-FFF2-40B4-BE49-F238E27FC236}">
                <a16:creationId xmlns:a16="http://schemas.microsoft.com/office/drawing/2014/main" id="{E5DF1528-5907-3C79-13A6-A8C3A5DD63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8BF72-2A62-7EBB-2ABD-47BB6FBF039F}"/>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258829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1DD5F-0370-C6FD-5618-C81D6145A5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D1BF8C-4C8A-40A8-BCBC-C384D5FE27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95F395-91FA-3AC6-DE0A-B7F60B9A5D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BD3B55-43DB-B0E1-D37C-59244FEA1B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80901-F63B-5FEC-E31F-7FF4D12E7A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C86170-5470-4FB4-6E98-DF0FF1342C6E}"/>
              </a:ext>
            </a:extLst>
          </p:cNvPr>
          <p:cNvSpPr>
            <a:spLocks noGrp="1"/>
          </p:cNvSpPr>
          <p:nvPr>
            <p:ph type="dt" sz="half" idx="10"/>
          </p:nvPr>
        </p:nvSpPr>
        <p:spPr/>
        <p:txBody>
          <a:bodyPr/>
          <a:lstStyle/>
          <a:p>
            <a:fld id="{8C28A28C-4C6A-46EA-90C0-4EE0B89CC5C7}" type="datetimeFigureOut">
              <a:rPr lang="en-US" smtClean="0"/>
              <a:t>5/21/26</a:t>
            </a:fld>
            <a:endParaRPr lang="en-US"/>
          </a:p>
        </p:txBody>
      </p:sp>
      <p:sp>
        <p:nvSpPr>
          <p:cNvPr id="8" name="Footer Placeholder 7">
            <a:extLst>
              <a:ext uri="{FF2B5EF4-FFF2-40B4-BE49-F238E27FC236}">
                <a16:creationId xmlns:a16="http://schemas.microsoft.com/office/drawing/2014/main" id="{71721C96-29C2-A188-13FE-5E27BBCF48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AC5883-880C-F879-E9CF-1A8C4E4343AA}"/>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403004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0CA91-9FDF-AD57-0517-C9A13017FE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20F3FC-F3F5-E10D-E0A7-3C14BF1A6F04}"/>
              </a:ext>
            </a:extLst>
          </p:cNvPr>
          <p:cNvSpPr>
            <a:spLocks noGrp="1"/>
          </p:cNvSpPr>
          <p:nvPr>
            <p:ph type="dt" sz="half" idx="10"/>
          </p:nvPr>
        </p:nvSpPr>
        <p:spPr/>
        <p:txBody>
          <a:bodyPr/>
          <a:lstStyle/>
          <a:p>
            <a:fld id="{8C28A28C-4C6A-46EA-90C0-4EE0B89CC5C7}" type="datetimeFigureOut">
              <a:rPr lang="en-US" smtClean="0"/>
              <a:t>5/21/26</a:t>
            </a:fld>
            <a:endParaRPr lang="en-US"/>
          </a:p>
        </p:txBody>
      </p:sp>
      <p:sp>
        <p:nvSpPr>
          <p:cNvPr id="4" name="Footer Placeholder 3">
            <a:extLst>
              <a:ext uri="{FF2B5EF4-FFF2-40B4-BE49-F238E27FC236}">
                <a16:creationId xmlns:a16="http://schemas.microsoft.com/office/drawing/2014/main" id="{1564B825-7568-2B41-821E-70350F7D0E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D3CFD2-8C7B-FA0F-9374-58544629BB99}"/>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4192241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963ECA-B57F-70BF-812C-66881B694FCF}"/>
              </a:ext>
            </a:extLst>
          </p:cNvPr>
          <p:cNvSpPr>
            <a:spLocks noGrp="1"/>
          </p:cNvSpPr>
          <p:nvPr>
            <p:ph type="dt" sz="half" idx="10"/>
          </p:nvPr>
        </p:nvSpPr>
        <p:spPr/>
        <p:txBody>
          <a:bodyPr/>
          <a:lstStyle/>
          <a:p>
            <a:fld id="{8C28A28C-4C6A-46EA-90C0-4EE0B89CC5C7}" type="datetimeFigureOut">
              <a:rPr lang="en-US" smtClean="0"/>
              <a:t>5/21/26</a:t>
            </a:fld>
            <a:endParaRPr lang="en-US"/>
          </a:p>
        </p:txBody>
      </p:sp>
      <p:sp>
        <p:nvSpPr>
          <p:cNvPr id="3" name="Footer Placeholder 2">
            <a:extLst>
              <a:ext uri="{FF2B5EF4-FFF2-40B4-BE49-F238E27FC236}">
                <a16:creationId xmlns:a16="http://schemas.microsoft.com/office/drawing/2014/main" id="{B2F6EEF7-2E3B-070D-285B-9172D0762B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115854-EB2E-8341-B7B4-BA3B0AE3DB49}"/>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1597861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2B945-C16D-BE6F-1DE2-EA9B858CD259}"/>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710CBA7B-DA9F-3BEE-3A44-32518D2805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DFBB50-3D5C-A3C1-C62B-2861890D91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BFB4B5-00A2-D604-548A-47718625D61E}"/>
              </a:ext>
            </a:extLst>
          </p:cNvPr>
          <p:cNvSpPr>
            <a:spLocks noGrp="1"/>
          </p:cNvSpPr>
          <p:nvPr>
            <p:ph type="dt" sz="half" idx="10"/>
          </p:nvPr>
        </p:nvSpPr>
        <p:spPr/>
        <p:txBody>
          <a:bodyPr/>
          <a:lstStyle/>
          <a:p>
            <a:fld id="{8C28A28C-4C6A-46EA-90C0-4EE0B89CC5C7}" type="datetimeFigureOut">
              <a:rPr lang="en-US" smtClean="0"/>
              <a:t>5/21/26</a:t>
            </a:fld>
            <a:endParaRPr lang="en-US"/>
          </a:p>
        </p:txBody>
      </p:sp>
      <p:sp>
        <p:nvSpPr>
          <p:cNvPr id="6" name="Footer Placeholder 5">
            <a:extLst>
              <a:ext uri="{FF2B5EF4-FFF2-40B4-BE49-F238E27FC236}">
                <a16:creationId xmlns:a16="http://schemas.microsoft.com/office/drawing/2014/main" id="{57330F86-56CF-F8B4-39FD-430FBFF15B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A45D11-D666-A395-6507-BCFD64BE8F1D}"/>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3851019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0FCE9-9C60-B733-4270-5766612041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6E1584-6044-10FE-C6CF-C3281F8089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425474-C37B-3922-82B7-A6DE8D7664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BB7ED7-EC7C-6FD3-6C15-A2C83DDE40B0}"/>
              </a:ext>
            </a:extLst>
          </p:cNvPr>
          <p:cNvSpPr>
            <a:spLocks noGrp="1"/>
          </p:cNvSpPr>
          <p:nvPr>
            <p:ph type="dt" sz="half" idx="10"/>
          </p:nvPr>
        </p:nvSpPr>
        <p:spPr/>
        <p:txBody>
          <a:bodyPr/>
          <a:lstStyle/>
          <a:p>
            <a:fld id="{8C28A28C-4C6A-46EA-90C0-4EE0B89CC5C7}" type="datetimeFigureOut">
              <a:rPr lang="en-US" smtClean="0"/>
              <a:t>5/21/26</a:t>
            </a:fld>
            <a:endParaRPr lang="en-US"/>
          </a:p>
        </p:txBody>
      </p:sp>
      <p:sp>
        <p:nvSpPr>
          <p:cNvPr id="6" name="Footer Placeholder 5">
            <a:extLst>
              <a:ext uri="{FF2B5EF4-FFF2-40B4-BE49-F238E27FC236}">
                <a16:creationId xmlns:a16="http://schemas.microsoft.com/office/drawing/2014/main" id="{05FECFA9-B42D-094D-C37A-E1B4BA99DB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B5697-C729-9093-F3E6-4EAE46F551A1}"/>
              </a:ext>
            </a:extLst>
          </p:cNvPr>
          <p:cNvSpPr>
            <a:spLocks noGrp="1"/>
          </p:cNvSpPr>
          <p:nvPr>
            <p:ph type="sldNum" sz="quarter" idx="12"/>
          </p:nvPr>
        </p:nvSpPr>
        <p:spPr/>
        <p:txBody>
          <a:bodyPr/>
          <a:lstStyle/>
          <a:p>
            <a:fld id="{5DEF7F31-0B8A-474A-B86C-91F381754329}" type="slidenum">
              <a:rPr lang="en-US" smtClean="0"/>
              <a:t>‹#›</a:t>
            </a:fld>
            <a:endParaRPr lang="en-US"/>
          </a:p>
        </p:txBody>
      </p:sp>
    </p:spTree>
    <p:extLst>
      <p:ext uri="{BB962C8B-B14F-4D97-AF65-F5344CB8AC3E}">
        <p14:creationId xmlns:p14="http://schemas.microsoft.com/office/powerpoint/2010/main" val="2827668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9024A9-37F1-1A30-9D74-9DD6EB392827}"/>
              </a:ext>
            </a:extLst>
          </p:cNvPr>
          <p:cNvSpPr>
            <a:spLocks noGrp="1"/>
          </p:cNvSpPr>
          <p:nvPr>
            <p:ph type="title"/>
          </p:nvPr>
        </p:nvSpPr>
        <p:spPr>
          <a:xfrm>
            <a:off x="838200" y="0"/>
            <a:ext cx="10515600" cy="86777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1503380-D284-A888-70B6-D970EA61E0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75D3DEB-CC24-0BC3-7361-39C11433FD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C28A28C-4C6A-46EA-90C0-4EE0B89CC5C7}" type="datetimeFigureOut">
              <a:rPr lang="en-US" smtClean="0"/>
              <a:pPr/>
              <a:t>5/21/26</a:t>
            </a:fld>
            <a:endParaRPr lang="en-US" dirty="0"/>
          </a:p>
        </p:txBody>
      </p:sp>
      <p:sp>
        <p:nvSpPr>
          <p:cNvPr id="5" name="Footer Placeholder 4">
            <a:extLst>
              <a:ext uri="{FF2B5EF4-FFF2-40B4-BE49-F238E27FC236}">
                <a16:creationId xmlns:a16="http://schemas.microsoft.com/office/drawing/2014/main" id="{9A3CE28F-8C78-D775-5583-B056A6F523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FBFC68BF-4A6B-8578-01C0-10224904BE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DEF7F31-0B8A-474A-B86C-91F381754329}" type="slidenum">
              <a:rPr lang="en-US" smtClean="0"/>
              <a:pPr/>
              <a:t>‹#›</a:t>
            </a:fld>
            <a:endParaRPr lang="en-US" dirty="0"/>
          </a:p>
        </p:txBody>
      </p:sp>
    </p:spTree>
    <p:extLst>
      <p:ext uri="{BB962C8B-B14F-4D97-AF65-F5344CB8AC3E}">
        <p14:creationId xmlns:p14="http://schemas.microsoft.com/office/powerpoint/2010/main" val="379903542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3200" b="1" i="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carbonplan.org/blog/lithos-first-issuanc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svg"/></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3E5F0-CE4F-D0E7-CF6F-6529E50F8F8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C6FA33B-968D-DC9D-3AE2-8099B8CF0738}"/>
              </a:ext>
            </a:extLst>
          </p:cNvPr>
          <p:cNvPicPr>
            <a:picLocks noChangeAspect="1"/>
          </p:cNvPicPr>
          <p:nvPr/>
        </p:nvPicPr>
        <p:blipFill>
          <a:blip r:embed="rId3"/>
          <a:srcRect t="8895"/>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BA2200-CB96-E219-828E-3791C7C7C15E}"/>
              </a:ext>
            </a:extLst>
          </p:cNvPr>
          <p:cNvSpPr>
            <a:spLocks noGrp="1"/>
          </p:cNvSpPr>
          <p:nvPr>
            <p:ph type="title"/>
          </p:nvPr>
        </p:nvSpPr>
        <p:spPr>
          <a:xfrm>
            <a:off x="365791" y="3429000"/>
            <a:ext cx="11217495" cy="513455"/>
          </a:xfrm>
        </p:spPr>
        <p:txBody>
          <a:bodyPr>
            <a:normAutofit fontScale="90000"/>
          </a:bodyPr>
          <a:lstStyle/>
          <a:p>
            <a:r>
              <a:rPr lang="en-US" dirty="0">
                <a:solidFill>
                  <a:schemeClr val="bg1">
                    <a:lumMod val="95000"/>
                  </a:schemeClr>
                </a:solidFill>
              </a:rPr>
              <a:t>Reactive Transport Modeling of Soil-Based Carbon Removal: </a:t>
            </a:r>
            <a:br>
              <a:rPr lang="en-US" dirty="0">
                <a:solidFill>
                  <a:schemeClr val="bg1">
                    <a:lumMod val="95000"/>
                  </a:schemeClr>
                </a:solidFill>
              </a:rPr>
            </a:br>
            <a:r>
              <a:rPr lang="en-US" dirty="0">
                <a:solidFill>
                  <a:schemeClr val="bg1">
                    <a:lumMod val="95000"/>
                  </a:schemeClr>
                </a:solidFill>
              </a:rPr>
              <a:t>From Reactive Interfaces to Objective Limits</a:t>
            </a:r>
          </a:p>
        </p:txBody>
      </p:sp>
      <p:sp>
        <p:nvSpPr>
          <p:cNvPr id="3" name="Content Placeholder 2">
            <a:extLst>
              <a:ext uri="{FF2B5EF4-FFF2-40B4-BE49-F238E27FC236}">
                <a16:creationId xmlns:a16="http://schemas.microsoft.com/office/drawing/2014/main" id="{A9AE632F-F6E1-826F-7A62-11A2ECCF91C8}"/>
              </a:ext>
            </a:extLst>
          </p:cNvPr>
          <p:cNvSpPr>
            <a:spLocks noGrp="1"/>
          </p:cNvSpPr>
          <p:nvPr>
            <p:ph idx="1"/>
          </p:nvPr>
        </p:nvSpPr>
        <p:spPr>
          <a:xfrm>
            <a:off x="522546" y="4340096"/>
            <a:ext cx="4762299" cy="852061"/>
          </a:xfrm>
        </p:spPr>
        <p:txBody>
          <a:bodyPr>
            <a:normAutofit/>
          </a:bodyPr>
          <a:lstStyle/>
          <a:p>
            <a:pPr marL="0" indent="0">
              <a:buNone/>
            </a:pPr>
            <a:r>
              <a:rPr lang="en-US" sz="2400" dirty="0">
                <a:solidFill>
                  <a:schemeClr val="bg1">
                    <a:lumMod val="95000"/>
                  </a:schemeClr>
                </a:solidFill>
              </a:rPr>
              <a:t>Kate Maher, Stanford University</a:t>
            </a:r>
          </a:p>
        </p:txBody>
      </p:sp>
      <p:pic>
        <p:nvPicPr>
          <p:cNvPr id="8" name="Picture 7">
            <a:extLst>
              <a:ext uri="{FF2B5EF4-FFF2-40B4-BE49-F238E27FC236}">
                <a16:creationId xmlns:a16="http://schemas.microsoft.com/office/drawing/2014/main" id="{9DE4074E-7E68-C6F4-A4B5-97109F1B4A06}"/>
              </a:ext>
            </a:extLst>
          </p:cNvPr>
          <p:cNvPicPr>
            <a:picLocks noChangeAspect="1"/>
          </p:cNvPicPr>
          <p:nvPr/>
        </p:nvPicPr>
        <p:blipFill>
          <a:blip r:embed="rId4"/>
          <a:stretch>
            <a:fillRect/>
          </a:stretch>
        </p:blipFill>
        <p:spPr>
          <a:xfrm>
            <a:off x="6096000" y="5865980"/>
            <a:ext cx="6096000" cy="733264"/>
          </a:xfrm>
          <a:prstGeom prst="rect">
            <a:avLst/>
          </a:prstGeom>
        </p:spPr>
      </p:pic>
    </p:spTree>
    <p:extLst>
      <p:ext uri="{BB962C8B-B14F-4D97-AF65-F5344CB8AC3E}">
        <p14:creationId xmlns:p14="http://schemas.microsoft.com/office/powerpoint/2010/main" val="4211890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69002-127E-87B6-1EB7-66AA2A6330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75B8EC-E7C4-ADD6-88A1-8274823BC1E7}"/>
              </a:ext>
            </a:extLst>
          </p:cNvPr>
          <p:cNvSpPr>
            <a:spLocks noGrp="1"/>
          </p:cNvSpPr>
          <p:nvPr>
            <p:ph type="title"/>
          </p:nvPr>
        </p:nvSpPr>
        <p:spPr>
          <a:xfrm>
            <a:off x="200299" y="6398"/>
            <a:ext cx="10515600" cy="929419"/>
          </a:xfrm>
        </p:spPr>
        <p:txBody>
          <a:bodyPr/>
          <a:lstStyle/>
          <a:p>
            <a:r>
              <a:rPr lang="en-US" dirty="0"/>
              <a:t>The market evolves more quickly than the science</a:t>
            </a:r>
          </a:p>
        </p:txBody>
      </p:sp>
      <p:cxnSp>
        <p:nvCxnSpPr>
          <p:cNvPr id="13" name="Straight Arrow Connector 12">
            <a:extLst>
              <a:ext uri="{FF2B5EF4-FFF2-40B4-BE49-F238E27FC236}">
                <a16:creationId xmlns:a16="http://schemas.microsoft.com/office/drawing/2014/main" id="{FE2B0268-4993-7AC7-AC58-37A4B7AB6CA9}"/>
              </a:ext>
            </a:extLst>
          </p:cNvPr>
          <p:cNvCxnSpPr>
            <a:cxnSpLocks/>
          </p:cNvCxnSpPr>
          <p:nvPr/>
        </p:nvCxnSpPr>
        <p:spPr>
          <a:xfrm>
            <a:off x="362211" y="3429000"/>
            <a:ext cx="11423389" cy="0"/>
          </a:xfrm>
          <a:prstGeom prst="straightConnector1">
            <a:avLst/>
          </a:prstGeom>
          <a:ln w="76200">
            <a:solidFill>
              <a:srgbClr val="FFC00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DC9D97C8-F126-6F12-AF1E-C80EFCA42336}"/>
              </a:ext>
            </a:extLst>
          </p:cNvPr>
          <p:cNvSpPr txBox="1"/>
          <p:nvPr/>
        </p:nvSpPr>
        <p:spPr>
          <a:xfrm>
            <a:off x="800101" y="1222449"/>
            <a:ext cx="2235200" cy="1477328"/>
          </a:xfrm>
          <a:prstGeom prst="rect">
            <a:avLst/>
          </a:prstGeom>
          <a:noFill/>
        </p:spPr>
        <p:txBody>
          <a:bodyPr wrap="square" rtlCol="0">
            <a:spAutoFit/>
          </a:bodyPr>
          <a:lstStyle/>
          <a:p>
            <a:r>
              <a:rPr lang="en-US" b="1" dirty="0">
                <a:solidFill>
                  <a:schemeClr val="accent6">
                    <a:lumMod val="50000"/>
                  </a:schemeClr>
                </a:solidFill>
                <a:latin typeface="Helvetica" pitchFamily="2" charset="0"/>
              </a:rPr>
              <a:t>Beerling et al., 2020, </a:t>
            </a:r>
            <a:r>
              <a:rPr lang="en-US" b="1" i="1" dirty="0">
                <a:solidFill>
                  <a:schemeClr val="accent6">
                    <a:lumMod val="50000"/>
                  </a:schemeClr>
                </a:solidFill>
                <a:latin typeface="Helvetica" pitchFamily="2" charset="0"/>
              </a:rPr>
              <a:t>Nature</a:t>
            </a:r>
          </a:p>
          <a:p>
            <a:r>
              <a:rPr lang="en-US" dirty="0">
                <a:solidFill>
                  <a:schemeClr val="accent6">
                    <a:lumMod val="50000"/>
                  </a:schemeClr>
                </a:solidFill>
                <a:latin typeface="Helvetica" pitchFamily="2" charset="0"/>
              </a:rPr>
              <a:t>Model projects</a:t>
            </a:r>
          </a:p>
          <a:p>
            <a:r>
              <a:rPr lang="en-US" dirty="0">
                <a:solidFill>
                  <a:schemeClr val="accent6">
                    <a:lumMod val="50000"/>
                  </a:schemeClr>
                </a:solidFill>
                <a:latin typeface="Helvetica" pitchFamily="2" charset="0"/>
              </a:rPr>
              <a:t>Global EW of 0.5 to 2 Gt CO</a:t>
            </a:r>
            <a:r>
              <a:rPr lang="en-US" baseline="-25000" dirty="0">
                <a:solidFill>
                  <a:schemeClr val="accent6">
                    <a:lumMod val="50000"/>
                  </a:schemeClr>
                </a:solidFill>
                <a:latin typeface="Helvetica" pitchFamily="2" charset="0"/>
              </a:rPr>
              <a:t>2</a:t>
            </a:r>
            <a:r>
              <a:rPr lang="en-US" dirty="0">
                <a:solidFill>
                  <a:schemeClr val="accent6">
                    <a:lumMod val="50000"/>
                  </a:schemeClr>
                </a:solidFill>
                <a:latin typeface="Helvetica" pitchFamily="2" charset="0"/>
              </a:rPr>
              <a:t>/yr </a:t>
            </a:r>
          </a:p>
        </p:txBody>
      </p:sp>
      <p:sp>
        <p:nvSpPr>
          <p:cNvPr id="16" name="TextBox 15">
            <a:extLst>
              <a:ext uri="{FF2B5EF4-FFF2-40B4-BE49-F238E27FC236}">
                <a16:creationId xmlns:a16="http://schemas.microsoft.com/office/drawing/2014/main" id="{16CA3624-E432-07D1-A261-118ED70B3D85}"/>
              </a:ext>
            </a:extLst>
          </p:cNvPr>
          <p:cNvSpPr txBox="1"/>
          <p:nvPr/>
        </p:nvSpPr>
        <p:spPr>
          <a:xfrm>
            <a:off x="3222899" y="1222449"/>
            <a:ext cx="2235200" cy="1754326"/>
          </a:xfrm>
          <a:prstGeom prst="rect">
            <a:avLst/>
          </a:prstGeom>
          <a:noFill/>
        </p:spPr>
        <p:txBody>
          <a:bodyPr wrap="square" rtlCol="0">
            <a:spAutoFit/>
          </a:bodyPr>
          <a:lstStyle/>
          <a:p>
            <a:r>
              <a:rPr lang="en-US" b="1" dirty="0">
                <a:solidFill>
                  <a:schemeClr val="accent6">
                    <a:lumMod val="50000"/>
                  </a:schemeClr>
                </a:solidFill>
                <a:latin typeface="Helvetica" pitchFamily="2" charset="0"/>
              </a:rPr>
              <a:t>Frontier Climate launches</a:t>
            </a:r>
          </a:p>
          <a:p>
            <a:r>
              <a:rPr lang="en-US" dirty="0">
                <a:solidFill>
                  <a:schemeClr val="accent6">
                    <a:lumMod val="50000"/>
                  </a:schemeClr>
                </a:solidFill>
                <a:latin typeface="Helvetica" pitchFamily="2" charset="0"/>
              </a:rPr>
              <a:t>(Stripe, Alphabet, Shopify, Meta, etc. commit $1B US to CDR purchases)</a:t>
            </a:r>
          </a:p>
        </p:txBody>
      </p:sp>
      <p:sp>
        <p:nvSpPr>
          <p:cNvPr id="17" name="TextBox 16">
            <a:extLst>
              <a:ext uri="{FF2B5EF4-FFF2-40B4-BE49-F238E27FC236}">
                <a16:creationId xmlns:a16="http://schemas.microsoft.com/office/drawing/2014/main" id="{784BA958-0B4A-DDC2-4461-91311C91B0C8}"/>
              </a:ext>
            </a:extLst>
          </p:cNvPr>
          <p:cNvSpPr txBox="1"/>
          <p:nvPr/>
        </p:nvSpPr>
        <p:spPr>
          <a:xfrm>
            <a:off x="5645697" y="1222449"/>
            <a:ext cx="2235200" cy="1754326"/>
          </a:xfrm>
          <a:prstGeom prst="rect">
            <a:avLst/>
          </a:prstGeom>
          <a:noFill/>
        </p:spPr>
        <p:txBody>
          <a:bodyPr wrap="square" rtlCol="0">
            <a:spAutoFit/>
          </a:bodyPr>
          <a:lstStyle/>
          <a:p>
            <a:r>
              <a:rPr lang="en-US" b="1" dirty="0">
                <a:solidFill>
                  <a:schemeClr val="accent6">
                    <a:lumMod val="50000"/>
                  </a:schemeClr>
                </a:solidFill>
                <a:latin typeface="Helvetica" pitchFamily="2" charset="0"/>
              </a:rPr>
              <a:t>First offtake contracts</a:t>
            </a:r>
          </a:p>
          <a:p>
            <a:r>
              <a:rPr lang="en-US" dirty="0" err="1">
                <a:solidFill>
                  <a:schemeClr val="accent6">
                    <a:lumMod val="50000"/>
                  </a:schemeClr>
                </a:solidFill>
                <a:latin typeface="Helvetica" pitchFamily="2" charset="0"/>
              </a:rPr>
              <a:t>Lithos</a:t>
            </a:r>
            <a:r>
              <a:rPr lang="en-US" dirty="0">
                <a:solidFill>
                  <a:schemeClr val="accent6">
                    <a:lumMod val="50000"/>
                  </a:schemeClr>
                </a:solidFill>
                <a:latin typeface="Helvetica" pitchFamily="2" charset="0"/>
              </a:rPr>
              <a:t> Carbon, UNDO, Eion begin commercial operations</a:t>
            </a:r>
          </a:p>
        </p:txBody>
      </p:sp>
      <p:sp>
        <p:nvSpPr>
          <p:cNvPr id="18" name="TextBox 17">
            <a:extLst>
              <a:ext uri="{FF2B5EF4-FFF2-40B4-BE49-F238E27FC236}">
                <a16:creationId xmlns:a16="http://schemas.microsoft.com/office/drawing/2014/main" id="{633628BD-AAFD-F30F-0AAF-B5C26AA1E271}"/>
              </a:ext>
            </a:extLst>
          </p:cNvPr>
          <p:cNvSpPr txBox="1"/>
          <p:nvPr/>
        </p:nvSpPr>
        <p:spPr>
          <a:xfrm>
            <a:off x="7934873" y="1236356"/>
            <a:ext cx="2235200" cy="1200329"/>
          </a:xfrm>
          <a:prstGeom prst="rect">
            <a:avLst/>
          </a:prstGeom>
          <a:noFill/>
        </p:spPr>
        <p:txBody>
          <a:bodyPr wrap="square" rtlCol="0">
            <a:spAutoFit/>
          </a:bodyPr>
          <a:lstStyle/>
          <a:p>
            <a:r>
              <a:rPr lang="en-US" b="1" dirty="0">
                <a:solidFill>
                  <a:schemeClr val="accent6">
                    <a:lumMod val="50000"/>
                  </a:schemeClr>
                </a:solidFill>
                <a:latin typeface="Helvetica" pitchFamily="2" charset="0"/>
              </a:rPr>
              <a:t>First Verified EW removals </a:t>
            </a:r>
          </a:p>
          <a:p>
            <a:r>
              <a:rPr lang="en-US" dirty="0" err="1">
                <a:solidFill>
                  <a:schemeClr val="accent6">
                    <a:lumMod val="50000"/>
                  </a:schemeClr>
                </a:solidFill>
                <a:latin typeface="Helvetica" pitchFamily="2" charset="0"/>
              </a:rPr>
              <a:t>InPlanet</a:t>
            </a:r>
            <a:r>
              <a:rPr lang="en-US" dirty="0">
                <a:solidFill>
                  <a:schemeClr val="accent6">
                    <a:lumMod val="50000"/>
                  </a:schemeClr>
                </a:solidFill>
                <a:latin typeface="Helvetica" pitchFamily="2" charset="0"/>
              </a:rPr>
              <a:t> by Isometric</a:t>
            </a:r>
          </a:p>
        </p:txBody>
      </p:sp>
      <p:sp>
        <p:nvSpPr>
          <p:cNvPr id="19" name="TextBox 18">
            <a:extLst>
              <a:ext uri="{FF2B5EF4-FFF2-40B4-BE49-F238E27FC236}">
                <a16:creationId xmlns:a16="http://schemas.microsoft.com/office/drawing/2014/main" id="{0DCCE368-E160-9001-40CA-34BE9FDFCD07}"/>
              </a:ext>
            </a:extLst>
          </p:cNvPr>
          <p:cNvSpPr txBox="1"/>
          <p:nvPr/>
        </p:nvSpPr>
        <p:spPr>
          <a:xfrm>
            <a:off x="1435100" y="3515976"/>
            <a:ext cx="678391" cy="369332"/>
          </a:xfrm>
          <a:prstGeom prst="rect">
            <a:avLst/>
          </a:prstGeom>
          <a:noFill/>
        </p:spPr>
        <p:txBody>
          <a:bodyPr wrap="square" rtlCol="0">
            <a:spAutoFit/>
          </a:bodyPr>
          <a:lstStyle/>
          <a:p>
            <a:r>
              <a:rPr lang="en-US" b="1" dirty="0">
                <a:solidFill>
                  <a:srgbClr val="FFC000"/>
                </a:solidFill>
              </a:rPr>
              <a:t>2020</a:t>
            </a:r>
          </a:p>
        </p:txBody>
      </p:sp>
      <p:sp>
        <p:nvSpPr>
          <p:cNvPr id="21" name="TextBox 20">
            <a:extLst>
              <a:ext uri="{FF2B5EF4-FFF2-40B4-BE49-F238E27FC236}">
                <a16:creationId xmlns:a16="http://schemas.microsoft.com/office/drawing/2014/main" id="{A6E082E7-1D72-25DB-B580-3BA99FA06FE7}"/>
              </a:ext>
            </a:extLst>
          </p:cNvPr>
          <p:cNvSpPr txBox="1"/>
          <p:nvPr/>
        </p:nvSpPr>
        <p:spPr>
          <a:xfrm>
            <a:off x="4456235" y="3502097"/>
            <a:ext cx="928219" cy="369332"/>
          </a:xfrm>
          <a:prstGeom prst="rect">
            <a:avLst/>
          </a:prstGeom>
          <a:noFill/>
        </p:spPr>
        <p:txBody>
          <a:bodyPr wrap="square" rtlCol="0">
            <a:spAutoFit/>
          </a:bodyPr>
          <a:lstStyle/>
          <a:p>
            <a:r>
              <a:rPr lang="en-US" b="1" dirty="0">
                <a:solidFill>
                  <a:srgbClr val="FFC000"/>
                </a:solidFill>
              </a:rPr>
              <a:t>2022</a:t>
            </a:r>
          </a:p>
        </p:txBody>
      </p:sp>
      <p:sp>
        <p:nvSpPr>
          <p:cNvPr id="22" name="TextBox 21">
            <a:extLst>
              <a:ext uri="{FF2B5EF4-FFF2-40B4-BE49-F238E27FC236}">
                <a16:creationId xmlns:a16="http://schemas.microsoft.com/office/drawing/2014/main" id="{DEE40655-E0E6-20D9-B4F4-06B3E7E2D909}"/>
              </a:ext>
            </a:extLst>
          </p:cNvPr>
          <p:cNvSpPr txBox="1"/>
          <p:nvPr/>
        </p:nvSpPr>
        <p:spPr>
          <a:xfrm>
            <a:off x="7727198" y="3515976"/>
            <a:ext cx="928219" cy="369332"/>
          </a:xfrm>
          <a:prstGeom prst="rect">
            <a:avLst/>
          </a:prstGeom>
          <a:noFill/>
        </p:spPr>
        <p:txBody>
          <a:bodyPr wrap="square" rtlCol="0">
            <a:spAutoFit/>
          </a:bodyPr>
          <a:lstStyle/>
          <a:p>
            <a:r>
              <a:rPr lang="en-US" b="1" dirty="0">
                <a:solidFill>
                  <a:srgbClr val="FFC000"/>
                </a:solidFill>
              </a:rPr>
              <a:t>2024</a:t>
            </a:r>
          </a:p>
        </p:txBody>
      </p:sp>
      <p:sp>
        <p:nvSpPr>
          <p:cNvPr id="23" name="TextBox 22">
            <a:extLst>
              <a:ext uri="{FF2B5EF4-FFF2-40B4-BE49-F238E27FC236}">
                <a16:creationId xmlns:a16="http://schemas.microsoft.com/office/drawing/2014/main" id="{89A0AD36-6D2E-C67E-4F9F-1A39EEF7C31B}"/>
              </a:ext>
            </a:extLst>
          </p:cNvPr>
          <p:cNvSpPr txBox="1"/>
          <p:nvPr/>
        </p:nvSpPr>
        <p:spPr>
          <a:xfrm>
            <a:off x="10998160" y="3515976"/>
            <a:ext cx="928219" cy="369332"/>
          </a:xfrm>
          <a:prstGeom prst="rect">
            <a:avLst/>
          </a:prstGeom>
          <a:noFill/>
        </p:spPr>
        <p:txBody>
          <a:bodyPr wrap="square" rtlCol="0">
            <a:spAutoFit/>
          </a:bodyPr>
          <a:lstStyle/>
          <a:p>
            <a:r>
              <a:rPr lang="en-US" b="1" dirty="0">
                <a:solidFill>
                  <a:srgbClr val="FFC000"/>
                </a:solidFill>
              </a:rPr>
              <a:t>2026</a:t>
            </a:r>
          </a:p>
        </p:txBody>
      </p:sp>
      <p:sp>
        <p:nvSpPr>
          <p:cNvPr id="25" name="TextBox 24">
            <a:extLst>
              <a:ext uri="{FF2B5EF4-FFF2-40B4-BE49-F238E27FC236}">
                <a16:creationId xmlns:a16="http://schemas.microsoft.com/office/drawing/2014/main" id="{1FA81A68-1BE6-E9A7-7B5C-EB285E080CA0}"/>
              </a:ext>
            </a:extLst>
          </p:cNvPr>
          <p:cNvSpPr txBox="1"/>
          <p:nvPr/>
        </p:nvSpPr>
        <p:spPr>
          <a:xfrm>
            <a:off x="10274299" y="1236356"/>
            <a:ext cx="2235200" cy="646331"/>
          </a:xfrm>
          <a:prstGeom prst="rect">
            <a:avLst/>
          </a:prstGeom>
          <a:noFill/>
        </p:spPr>
        <p:txBody>
          <a:bodyPr wrap="square" rtlCol="0">
            <a:spAutoFit/>
          </a:bodyPr>
          <a:lstStyle/>
          <a:p>
            <a:r>
              <a:rPr lang="en-US" b="1" dirty="0">
                <a:solidFill>
                  <a:schemeClr val="accent6">
                    <a:lumMod val="50000"/>
                  </a:schemeClr>
                </a:solidFill>
                <a:latin typeface="Helvetica" pitchFamily="2" charset="0"/>
              </a:rPr>
              <a:t>X-prize $50M</a:t>
            </a:r>
          </a:p>
          <a:p>
            <a:r>
              <a:rPr lang="en-US" dirty="0">
                <a:solidFill>
                  <a:schemeClr val="accent6">
                    <a:lumMod val="50000"/>
                  </a:schemeClr>
                </a:solidFill>
                <a:latin typeface="Helvetica" pitchFamily="2" charset="0"/>
              </a:rPr>
              <a:t>Mati Carbon</a:t>
            </a:r>
          </a:p>
        </p:txBody>
      </p:sp>
      <p:sp>
        <p:nvSpPr>
          <p:cNvPr id="27" name="TextBox 26">
            <a:extLst>
              <a:ext uri="{FF2B5EF4-FFF2-40B4-BE49-F238E27FC236}">
                <a16:creationId xmlns:a16="http://schemas.microsoft.com/office/drawing/2014/main" id="{CD7BAAE9-14BC-4F50-1A39-330E527516C4}"/>
              </a:ext>
            </a:extLst>
          </p:cNvPr>
          <p:cNvSpPr txBox="1"/>
          <p:nvPr/>
        </p:nvSpPr>
        <p:spPr>
          <a:xfrm>
            <a:off x="10294987" y="1986709"/>
            <a:ext cx="1700705" cy="923330"/>
          </a:xfrm>
          <a:prstGeom prst="rect">
            <a:avLst/>
          </a:prstGeom>
          <a:noFill/>
        </p:spPr>
        <p:txBody>
          <a:bodyPr wrap="square" rtlCol="0">
            <a:spAutoFit/>
          </a:bodyPr>
          <a:lstStyle/>
          <a:p>
            <a:r>
              <a:rPr lang="en-US" dirty="0" err="1">
                <a:solidFill>
                  <a:schemeClr val="accent6">
                    <a:lumMod val="50000"/>
                  </a:schemeClr>
                </a:solidFill>
                <a:latin typeface="Helvetica" pitchFamily="2" charset="0"/>
              </a:rPr>
              <a:t>Lithos</a:t>
            </a:r>
            <a:r>
              <a:rPr lang="en-US" dirty="0">
                <a:solidFill>
                  <a:schemeClr val="accent6">
                    <a:lumMod val="50000"/>
                  </a:schemeClr>
                </a:solidFill>
                <a:latin typeface="Helvetica" pitchFamily="2" charset="0"/>
              </a:rPr>
              <a:t> by </a:t>
            </a:r>
            <a:r>
              <a:rPr lang="en-US" dirty="0" err="1">
                <a:solidFill>
                  <a:schemeClr val="accent6">
                    <a:lumMod val="50000"/>
                  </a:schemeClr>
                </a:solidFill>
                <a:latin typeface="Helvetica" pitchFamily="2" charset="0"/>
              </a:rPr>
              <a:t>Puro.earth</a:t>
            </a:r>
            <a:r>
              <a:rPr lang="en-US" dirty="0">
                <a:solidFill>
                  <a:schemeClr val="accent6">
                    <a:lumMod val="50000"/>
                  </a:schemeClr>
                </a:solidFill>
                <a:latin typeface="Helvetica" pitchFamily="2" charset="0"/>
              </a:rPr>
              <a:t> Delivery (5kt)</a:t>
            </a:r>
          </a:p>
        </p:txBody>
      </p:sp>
      <p:sp>
        <p:nvSpPr>
          <p:cNvPr id="3" name="Bent-Up Arrow 2">
            <a:extLst>
              <a:ext uri="{FF2B5EF4-FFF2-40B4-BE49-F238E27FC236}">
                <a16:creationId xmlns:a16="http://schemas.microsoft.com/office/drawing/2014/main" id="{990A2B07-66EC-731D-8A11-10762E20C101}"/>
              </a:ext>
            </a:extLst>
          </p:cNvPr>
          <p:cNvSpPr/>
          <p:nvPr/>
        </p:nvSpPr>
        <p:spPr>
          <a:xfrm rot="16200000" flipH="1">
            <a:off x="9635549" y="2290424"/>
            <a:ext cx="536177" cy="4045482"/>
          </a:xfrm>
          <a:prstGeom prst="ben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89B876C-308E-9327-D7A7-1942FCDDF406}"/>
              </a:ext>
            </a:extLst>
          </p:cNvPr>
          <p:cNvSpPr txBox="1"/>
          <p:nvPr/>
        </p:nvSpPr>
        <p:spPr>
          <a:xfrm>
            <a:off x="3945394" y="4313165"/>
            <a:ext cx="3859720" cy="1815882"/>
          </a:xfrm>
          <a:prstGeom prst="rect">
            <a:avLst/>
          </a:prstGeom>
          <a:solidFill>
            <a:schemeClr val="accent3">
              <a:lumMod val="20000"/>
              <a:lumOff val="80000"/>
            </a:schemeClr>
          </a:solidFill>
        </p:spPr>
        <p:txBody>
          <a:bodyPr wrap="square" rtlCol="0">
            <a:spAutoFit/>
          </a:bodyPr>
          <a:lstStyle/>
          <a:p>
            <a:r>
              <a:rPr lang="en-US" sz="2800" b="1" dirty="0">
                <a:solidFill>
                  <a:schemeClr val="accent6">
                    <a:lumMod val="50000"/>
                  </a:schemeClr>
                </a:solidFill>
                <a:latin typeface="Helvetica" pitchFamily="2" charset="0"/>
              </a:rPr>
              <a:t>MAJOR QUESTIONS</a:t>
            </a:r>
          </a:p>
          <a:p>
            <a:r>
              <a:rPr lang="en-US" sz="2800" dirty="0">
                <a:solidFill>
                  <a:schemeClr val="accent6">
                    <a:lumMod val="50000"/>
                  </a:schemeClr>
                </a:solidFill>
                <a:latin typeface="Helvetica" pitchFamily="2" charset="0"/>
              </a:rPr>
              <a:t>Measurability (MRV)? </a:t>
            </a:r>
          </a:p>
          <a:p>
            <a:r>
              <a:rPr lang="en-US" sz="2800" dirty="0">
                <a:solidFill>
                  <a:schemeClr val="accent6">
                    <a:lumMod val="50000"/>
                  </a:schemeClr>
                </a:solidFill>
                <a:latin typeface="Helvetica" pitchFamily="2" charset="0"/>
              </a:rPr>
              <a:t>Global Capacity?</a:t>
            </a:r>
          </a:p>
          <a:p>
            <a:r>
              <a:rPr lang="en-US" sz="2800" dirty="0">
                <a:solidFill>
                  <a:schemeClr val="accent6">
                    <a:lumMod val="50000"/>
                  </a:schemeClr>
                </a:solidFill>
                <a:latin typeface="Helvetica" pitchFamily="2" charset="0"/>
              </a:rPr>
              <a:t>Governance?</a:t>
            </a:r>
          </a:p>
        </p:txBody>
      </p:sp>
      <p:sp>
        <p:nvSpPr>
          <p:cNvPr id="5" name="TextBox 4">
            <a:extLst>
              <a:ext uri="{FF2B5EF4-FFF2-40B4-BE49-F238E27FC236}">
                <a16:creationId xmlns:a16="http://schemas.microsoft.com/office/drawing/2014/main" id="{D3A6F372-EF0F-31B9-812C-74125216B44A}"/>
              </a:ext>
            </a:extLst>
          </p:cNvPr>
          <p:cNvSpPr txBox="1"/>
          <p:nvPr/>
        </p:nvSpPr>
        <p:spPr>
          <a:xfrm>
            <a:off x="7729332" y="4529038"/>
            <a:ext cx="5219114" cy="338554"/>
          </a:xfrm>
          <a:prstGeom prst="rect">
            <a:avLst/>
          </a:prstGeom>
          <a:noFill/>
        </p:spPr>
        <p:txBody>
          <a:bodyPr wrap="square">
            <a:spAutoFit/>
          </a:bodyPr>
          <a:lstStyle/>
          <a:p>
            <a:r>
              <a:rPr lang="en-US" sz="1600" dirty="0">
                <a:solidFill>
                  <a:schemeClr val="accent6">
                    <a:lumMod val="50000"/>
                  </a:schemeClr>
                </a:solidFill>
                <a:hlinkClick r:id="rId3"/>
              </a:rPr>
              <a:t>https://carbonplan.org/blog/lithos-first-issuance</a:t>
            </a:r>
            <a:endParaRPr lang="en-US" sz="1600" dirty="0">
              <a:solidFill>
                <a:schemeClr val="accent6">
                  <a:lumMod val="50000"/>
                </a:schemeClr>
              </a:solidFill>
            </a:endParaRPr>
          </a:p>
        </p:txBody>
      </p:sp>
      <p:sp>
        <p:nvSpPr>
          <p:cNvPr id="6" name="TextBox 5">
            <a:extLst>
              <a:ext uri="{FF2B5EF4-FFF2-40B4-BE49-F238E27FC236}">
                <a16:creationId xmlns:a16="http://schemas.microsoft.com/office/drawing/2014/main" id="{472ECB69-E691-D8CD-6711-77D8232194A9}"/>
              </a:ext>
            </a:extLst>
          </p:cNvPr>
          <p:cNvSpPr txBox="1"/>
          <p:nvPr/>
        </p:nvSpPr>
        <p:spPr>
          <a:xfrm>
            <a:off x="7934873" y="2398889"/>
            <a:ext cx="1833562" cy="923330"/>
          </a:xfrm>
          <a:prstGeom prst="rect">
            <a:avLst/>
          </a:prstGeom>
          <a:noFill/>
        </p:spPr>
        <p:txBody>
          <a:bodyPr wrap="square" rtlCol="0">
            <a:spAutoFit/>
          </a:bodyPr>
          <a:lstStyle/>
          <a:p>
            <a:r>
              <a:rPr lang="en-US" dirty="0">
                <a:solidFill>
                  <a:srgbClr val="C00000"/>
                </a:solidFill>
              </a:rPr>
              <a:t>First peer-reviewed field trials</a:t>
            </a:r>
          </a:p>
        </p:txBody>
      </p:sp>
      <p:sp>
        <p:nvSpPr>
          <p:cNvPr id="7" name="TextBox 6">
            <a:extLst>
              <a:ext uri="{FF2B5EF4-FFF2-40B4-BE49-F238E27FC236}">
                <a16:creationId xmlns:a16="http://schemas.microsoft.com/office/drawing/2014/main" id="{541BF746-F0CB-C70A-7A39-D598940D0835}"/>
              </a:ext>
            </a:extLst>
          </p:cNvPr>
          <p:cNvSpPr txBox="1"/>
          <p:nvPr/>
        </p:nvSpPr>
        <p:spPr>
          <a:xfrm>
            <a:off x="10000069" y="2962296"/>
            <a:ext cx="2509430" cy="369301"/>
          </a:xfrm>
          <a:prstGeom prst="rect">
            <a:avLst/>
          </a:prstGeom>
          <a:noFill/>
        </p:spPr>
        <p:txBody>
          <a:bodyPr wrap="square" rtlCol="0">
            <a:spAutoFit/>
          </a:bodyPr>
          <a:lstStyle/>
          <a:p>
            <a:r>
              <a:rPr lang="en-US" dirty="0">
                <a:solidFill>
                  <a:srgbClr val="C00000"/>
                </a:solidFill>
              </a:rPr>
              <a:t>0 to &gt;10 t CO</a:t>
            </a:r>
            <a:r>
              <a:rPr lang="en-US" baseline="-25000" dirty="0">
                <a:solidFill>
                  <a:srgbClr val="C00000"/>
                </a:solidFill>
              </a:rPr>
              <a:t>2</a:t>
            </a:r>
            <a:r>
              <a:rPr lang="en-US" dirty="0">
                <a:solidFill>
                  <a:srgbClr val="C00000"/>
                </a:solidFill>
              </a:rPr>
              <a:t>e/ha</a:t>
            </a:r>
          </a:p>
        </p:txBody>
      </p:sp>
    </p:spTree>
    <p:extLst>
      <p:ext uri="{BB962C8B-B14F-4D97-AF65-F5344CB8AC3E}">
        <p14:creationId xmlns:p14="http://schemas.microsoft.com/office/powerpoint/2010/main" val="148603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C491E6-EF81-0F54-3690-59BA47B479B7}"/>
              </a:ext>
            </a:extLst>
          </p:cNvPr>
          <p:cNvPicPr>
            <a:picLocks noChangeAspect="1"/>
          </p:cNvPicPr>
          <p:nvPr/>
        </p:nvPicPr>
        <p:blipFill>
          <a:blip r:embed="rId3"/>
          <a:stretch>
            <a:fillRect/>
          </a:stretch>
        </p:blipFill>
        <p:spPr>
          <a:xfrm>
            <a:off x="465544" y="275350"/>
            <a:ext cx="3554557" cy="4648266"/>
          </a:xfrm>
          <a:prstGeom prst="rect">
            <a:avLst/>
          </a:prstGeom>
          <a:effectLst>
            <a:outerShdw blurRad="50800" dist="233484" dir="8100000" algn="tr" rotWithShape="0">
              <a:prstClr val="black">
                <a:alpha val="40000"/>
              </a:prstClr>
            </a:outerShdw>
          </a:effectLst>
        </p:spPr>
      </p:pic>
      <p:pic>
        <p:nvPicPr>
          <p:cNvPr id="6" name="Picture 5">
            <a:extLst>
              <a:ext uri="{FF2B5EF4-FFF2-40B4-BE49-F238E27FC236}">
                <a16:creationId xmlns:a16="http://schemas.microsoft.com/office/drawing/2014/main" id="{2D0BE079-C842-06F6-2631-3595342DDCCE}"/>
              </a:ext>
            </a:extLst>
          </p:cNvPr>
          <p:cNvPicPr>
            <a:picLocks noChangeAspect="1"/>
          </p:cNvPicPr>
          <p:nvPr/>
        </p:nvPicPr>
        <p:blipFill>
          <a:blip r:embed="rId4"/>
          <a:stretch>
            <a:fillRect/>
          </a:stretch>
        </p:blipFill>
        <p:spPr>
          <a:xfrm>
            <a:off x="4360779" y="275350"/>
            <a:ext cx="3599240" cy="4674875"/>
          </a:xfrm>
          <a:prstGeom prst="rect">
            <a:avLst/>
          </a:prstGeom>
          <a:effectLst>
            <a:outerShdw blurRad="50800" dist="233484" dir="8100000" algn="tr" rotWithShape="0">
              <a:prstClr val="black">
                <a:alpha val="40000"/>
              </a:prstClr>
            </a:outerShdw>
          </a:effectLst>
        </p:spPr>
      </p:pic>
      <p:sp>
        <p:nvSpPr>
          <p:cNvPr id="7" name="TextBox 6">
            <a:extLst>
              <a:ext uri="{FF2B5EF4-FFF2-40B4-BE49-F238E27FC236}">
                <a16:creationId xmlns:a16="http://schemas.microsoft.com/office/drawing/2014/main" id="{00511D4D-6253-A218-3CBC-EAE65063BC7B}"/>
              </a:ext>
            </a:extLst>
          </p:cNvPr>
          <p:cNvSpPr txBox="1"/>
          <p:nvPr/>
        </p:nvSpPr>
        <p:spPr>
          <a:xfrm>
            <a:off x="465544" y="5271712"/>
            <a:ext cx="3182153" cy="307777"/>
          </a:xfrm>
          <a:prstGeom prst="rect">
            <a:avLst/>
          </a:prstGeom>
          <a:noFill/>
        </p:spPr>
        <p:txBody>
          <a:bodyPr wrap="none" rtlCol="0">
            <a:sp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US DOE Basic Energy Sciences, 2007</a:t>
            </a:r>
          </a:p>
        </p:txBody>
      </p:sp>
      <p:sp>
        <p:nvSpPr>
          <p:cNvPr id="8" name="TextBox 7">
            <a:extLst>
              <a:ext uri="{FF2B5EF4-FFF2-40B4-BE49-F238E27FC236}">
                <a16:creationId xmlns:a16="http://schemas.microsoft.com/office/drawing/2014/main" id="{3B1E5088-D5A6-C665-6005-2397951F36D5}"/>
              </a:ext>
            </a:extLst>
          </p:cNvPr>
          <p:cNvSpPr txBox="1"/>
          <p:nvPr/>
        </p:nvSpPr>
        <p:spPr>
          <a:xfrm>
            <a:off x="4526876" y="5271712"/>
            <a:ext cx="3177473" cy="307777"/>
          </a:xfrm>
          <a:prstGeom prst="rect">
            <a:avLst/>
          </a:prstGeom>
          <a:noFill/>
        </p:spPr>
        <p:txBody>
          <a:bodyPr wrap="none" rtlCol="0">
            <a:sp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National Academy of Sciences, 2008</a:t>
            </a:r>
          </a:p>
        </p:txBody>
      </p:sp>
      <p:sp>
        <p:nvSpPr>
          <p:cNvPr id="10" name="TextBox 9">
            <a:extLst>
              <a:ext uri="{FF2B5EF4-FFF2-40B4-BE49-F238E27FC236}">
                <a16:creationId xmlns:a16="http://schemas.microsoft.com/office/drawing/2014/main" id="{13FDD577-2A9A-7555-57A7-735A770C115F}"/>
              </a:ext>
            </a:extLst>
          </p:cNvPr>
          <p:cNvSpPr txBox="1"/>
          <p:nvPr/>
        </p:nvSpPr>
        <p:spPr>
          <a:xfrm>
            <a:off x="465544" y="5791566"/>
            <a:ext cx="11309693" cy="830997"/>
          </a:xfrm>
          <a:prstGeom prst="rect">
            <a:avLst/>
          </a:prstGeom>
          <a:noFill/>
        </p:spPr>
        <p:txBody>
          <a:bodyPr wrap="square">
            <a:sp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2000s  Research “Grand Challenges” highlight the numerous challenges in subsurface reactive transport</a:t>
            </a:r>
          </a:p>
        </p:txBody>
      </p:sp>
      <p:sp>
        <p:nvSpPr>
          <p:cNvPr id="3" name="TextBox 2">
            <a:extLst>
              <a:ext uri="{FF2B5EF4-FFF2-40B4-BE49-F238E27FC236}">
                <a16:creationId xmlns:a16="http://schemas.microsoft.com/office/drawing/2014/main" id="{164DE8F5-95FD-22AA-5F10-D38C5EB93126}"/>
              </a:ext>
            </a:extLst>
          </p:cNvPr>
          <p:cNvSpPr txBox="1"/>
          <p:nvPr/>
        </p:nvSpPr>
        <p:spPr>
          <a:xfrm>
            <a:off x="8015416" y="5271712"/>
            <a:ext cx="4269951" cy="307777"/>
          </a:xfrm>
          <a:prstGeom prst="rect">
            <a:avLst/>
          </a:prstGeom>
          <a:noFill/>
        </p:spPr>
        <p:txBody>
          <a:bodyPr wrap="none" rtlCol="0">
            <a:sp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US DOE Biological/Environmental Research, 2015</a:t>
            </a:r>
          </a:p>
        </p:txBody>
      </p:sp>
      <p:pic>
        <p:nvPicPr>
          <p:cNvPr id="5" name="Picture 4">
            <a:extLst>
              <a:ext uri="{FF2B5EF4-FFF2-40B4-BE49-F238E27FC236}">
                <a16:creationId xmlns:a16="http://schemas.microsoft.com/office/drawing/2014/main" id="{6CB7752B-A9C0-8977-2796-D0CCD1B685CB}"/>
              </a:ext>
            </a:extLst>
          </p:cNvPr>
          <p:cNvPicPr>
            <a:picLocks noChangeAspect="1"/>
          </p:cNvPicPr>
          <p:nvPr/>
        </p:nvPicPr>
        <p:blipFill>
          <a:blip r:embed="rId5"/>
          <a:stretch>
            <a:fillRect/>
          </a:stretch>
        </p:blipFill>
        <p:spPr>
          <a:xfrm>
            <a:off x="8300697" y="262045"/>
            <a:ext cx="3589636" cy="4674875"/>
          </a:xfrm>
          <a:prstGeom prst="rect">
            <a:avLst/>
          </a:prstGeom>
          <a:effectLst>
            <a:outerShdw blurRad="50800" dist="228600" dir="8100000" algn="tr" rotWithShape="0">
              <a:prstClr val="black">
                <a:alpha val="40000"/>
              </a:prstClr>
            </a:outerShdw>
          </a:effectLst>
        </p:spPr>
      </p:pic>
    </p:spTree>
    <p:extLst>
      <p:ext uri="{BB962C8B-B14F-4D97-AF65-F5344CB8AC3E}">
        <p14:creationId xmlns:p14="http://schemas.microsoft.com/office/powerpoint/2010/main" val="442141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B4F27-75F7-EC91-841A-2435B6E3F10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12D83D9-54F6-970C-7849-0923ED6DEFCF}"/>
              </a:ext>
            </a:extLst>
          </p:cNvPr>
          <p:cNvPicPr>
            <a:picLocks noChangeAspect="1"/>
          </p:cNvPicPr>
          <p:nvPr/>
        </p:nvPicPr>
        <p:blipFill>
          <a:blip r:embed="rId3"/>
          <a:stretch>
            <a:fillRect/>
          </a:stretch>
        </p:blipFill>
        <p:spPr>
          <a:xfrm>
            <a:off x="314345" y="1085050"/>
            <a:ext cx="1240020" cy="1621565"/>
          </a:xfrm>
          <a:prstGeom prst="rect">
            <a:avLst/>
          </a:prstGeom>
          <a:effectLst>
            <a:outerShdw blurRad="50800" dist="233484" dir="8100000" algn="tr" rotWithShape="0">
              <a:prstClr val="black">
                <a:alpha val="40000"/>
              </a:prstClr>
            </a:outerShdw>
          </a:effectLst>
        </p:spPr>
      </p:pic>
      <p:pic>
        <p:nvPicPr>
          <p:cNvPr id="6" name="Picture 5">
            <a:extLst>
              <a:ext uri="{FF2B5EF4-FFF2-40B4-BE49-F238E27FC236}">
                <a16:creationId xmlns:a16="http://schemas.microsoft.com/office/drawing/2014/main" id="{8BD7D749-DCFF-2C8F-C6FA-499FD03D3E7D}"/>
              </a:ext>
            </a:extLst>
          </p:cNvPr>
          <p:cNvPicPr>
            <a:picLocks noChangeAspect="1"/>
          </p:cNvPicPr>
          <p:nvPr/>
        </p:nvPicPr>
        <p:blipFill>
          <a:blip r:embed="rId4"/>
          <a:stretch>
            <a:fillRect/>
          </a:stretch>
        </p:blipFill>
        <p:spPr>
          <a:xfrm>
            <a:off x="309535" y="2965123"/>
            <a:ext cx="1248462" cy="1621565"/>
          </a:xfrm>
          <a:prstGeom prst="rect">
            <a:avLst/>
          </a:prstGeom>
          <a:effectLst>
            <a:outerShdw blurRad="50800" dist="233484" dir="8100000" algn="tr" rotWithShape="0">
              <a:prstClr val="black">
                <a:alpha val="40000"/>
              </a:prstClr>
            </a:outerShdw>
          </a:effectLst>
        </p:spPr>
      </p:pic>
      <p:sp>
        <p:nvSpPr>
          <p:cNvPr id="2" name="Rectangle 1">
            <a:extLst>
              <a:ext uri="{FF2B5EF4-FFF2-40B4-BE49-F238E27FC236}">
                <a16:creationId xmlns:a16="http://schemas.microsoft.com/office/drawing/2014/main" id="{79004160-7168-EC7E-DA0F-21E1A5171401}"/>
              </a:ext>
            </a:extLst>
          </p:cNvPr>
          <p:cNvSpPr/>
          <p:nvPr/>
        </p:nvSpPr>
        <p:spPr>
          <a:xfrm>
            <a:off x="9745472" y="2826422"/>
            <a:ext cx="1777731" cy="741618"/>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lumMod val="5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Reactive surfaces in complex porous media</a:t>
            </a:r>
          </a:p>
        </p:txBody>
      </p:sp>
      <p:sp>
        <p:nvSpPr>
          <p:cNvPr id="3" name="Rectangle 2">
            <a:extLst>
              <a:ext uri="{FF2B5EF4-FFF2-40B4-BE49-F238E27FC236}">
                <a16:creationId xmlns:a16="http://schemas.microsoft.com/office/drawing/2014/main" id="{96711E37-8997-CFD6-5232-349B29933FC2}"/>
              </a:ext>
            </a:extLst>
          </p:cNvPr>
          <p:cNvSpPr/>
          <p:nvPr/>
        </p:nvSpPr>
        <p:spPr>
          <a:xfrm>
            <a:off x="9731687" y="1316652"/>
            <a:ext cx="1777731" cy="741618"/>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lumMod val="5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Lab-field discrepancy</a:t>
            </a:r>
          </a:p>
        </p:txBody>
      </p:sp>
      <p:sp>
        <p:nvSpPr>
          <p:cNvPr id="9" name="Rectangle 8">
            <a:extLst>
              <a:ext uri="{FF2B5EF4-FFF2-40B4-BE49-F238E27FC236}">
                <a16:creationId xmlns:a16="http://schemas.microsoft.com/office/drawing/2014/main" id="{49B40DFB-1112-15CD-97FC-40B73E1D180C}"/>
              </a:ext>
            </a:extLst>
          </p:cNvPr>
          <p:cNvSpPr/>
          <p:nvPr/>
        </p:nvSpPr>
        <p:spPr>
          <a:xfrm>
            <a:off x="9759258" y="4233620"/>
            <a:ext cx="1750160" cy="576478"/>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lumMod val="5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Pore-to-continuum upscaling</a:t>
            </a:r>
          </a:p>
        </p:txBody>
      </p:sp>
      <p:sp>
        <p:nvSpPr>
          <p:cNvPr id="10" name="Rectangle 9">
            <a:extLst>
              <a:ext uri="{FF2B5EF4-FFF2-40B4-BE49-F238E27FC236}">
                <a16:creationId xmlns:a16="http://schemas.microsoft.com/office/drawing/2014/main" id="{43ED74E5-D6B2-A88D-88ED-AFA85F295682}"/>
              </a:ext>
            </a:extLst>
          </p:cNvPr>
          <p:cNvSpPr/>
          <p:nvPr/>
        </p:nvSpPr>
        <p:spPr>
          <a:xfrm>
            <a:off x="9745473" y="5381064"/>
            <a:ext cx="1777731" cy="841879"/>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lumMod val="5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Predictive uncertainty quantification</a:t>
            </a:r>
          </a:p>
        </p:txBody>
      </p:sp>
      <p:sp>
        <p:nvSpPr>
          <p:cNvPr id="15" name="TextBox 14">
            <a:extLst>
              <a:ext uri="{FF2B5EF4-FFF2-40B4-BE49-F238E27FC236}">
                <a16:creationId xmlns:a16="http://schemas.microsoft.com/office/drawing/2014/main" id="{7EB2906A-9841-5B50-5D70-5AA9634675A0}"/>
              </a:ext>
            </a:extLst>
          </p:cNvPr>
          <p:cNvSpPr txBox="1"/>
          <p:nvPr/>
        </p:nvSpPr>
        <p:spPr>
          <a:xfrm>
            <a:off x="168442" y="162388"/>
            <a:ext cx="12023558" cy="954107"/>
          </a:xfrm>
          <a:prstGeom prst="rect">
            <a:avLst/>
          </a:prstGeom>
          <a:noFill/>
        </p:spPr>
        <p:txBody>
          <a:bodyPr wrap="square">
            <a:spAutoFit/>
          </a:bodyPr>
          <a:lstStyle/>
          <a:p>
            <a:r>
              <a:rPr lang="en-US" sz="2800" b="1" dirty="0">
                <a:latin typeface="Open Sans" panose="020B0606030504020204" pitchFamily="34" charset="0"/>
                <a:ea typeface="Open Sans" panose="020B0606030504020204" pitchFamily="34" charset="0"/>
                <a:cs typeface="Open Sans" panose="020B0606030504020204" pitchFamily="34" charset="0"/>
              </a:rPr>
              <a:t>The market is operating at a level of confidence that exceeds the scientific consensus</a:t>
            </a: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DA0E350A-82DF-BA46-068A-9045388562A8}"/>
              </a:ext>
            </a:extLst>
          </p:cNvPr>
          <p:cNvPicPr>
            <a:picLocks noChangeAspect="1"/>
          </p:cNvPicPr>
          <p:nvPr/>
        </p:nvPicPr>
        <p:blipFill>
          <a:blip r:embed="rId5"/>
          <a:stretch>
            <a:fillRect/>
          </a:stretch>
        </p:blipFill>
        <p:spPr>
          <a:xfrm>
            <a:off x="269348" y="4900901"/>
            <a:ext cx="1311774" cy="1708357"/>
          </a:xfrm>
          <a:prstGeom prst="rect">
            <a:avLst/>
          </a:prstGeom>
          <a:effectLst>
            <a:outerShdw blurRad="50800" dist="228600" dir="8100000" algn="tr" rotWithShape="0">
              <a:prstClr val="black">
                <a:alpha val="40000"/>
              </a:prstClr>
            </a:outerShdw>
          </a:effectLst>
        </p:spPr>
      </p:pic>
      <p:sp>
        <p:nvSpPr>
          <p:cNvPr id="21" name="TextBox 20">
            <a:extLst>
              <a:ext uri="{FF2B5EF4-FFF2-40B4-BE49-F238E27FC236}">
                <a16:creationId xmlns:a16="http://schemas.microsoft.com/office/drawing/2014/main" id="{EED8F693-A0C1-8DA1-78FC-4C3C99CB8508}"/>
              </a:ext>
            </a:extLst>
          </p:cNvPr>
          <p:cNvSpPr txBox="1"/>
          <p:nvPr/>
        </p:nvSpPr>
        <p:spPr>
          <a:xfrm>
            <a:off x="2105526" y="2859818"/>
            <a:ext cx="6875073" cy="646331"/>
          </a:xfrm>
          <a:prstGeom prst="rect">
            <a:avLst/>
          </a:prstGeom>
          <a:noFill/>
        </p:spPr>
        <p:txBody>
          <a:bodyPr wrap="square">
            <a:spAutoFit/>
          </a:bodyPr>
          <a:lstStyle/>
          <a:p>
            <a:r>
              <a:rPr lang="en-US" dirty="0"/>
              <a:t>How does the complexity of natural mineral-water interfaces govern reactivity in porous media?</a:t>
            </a:r>
          </a:p>
        </p:txBody>
      </p:sp>
      <p:sp>
        <p:nvSpPr>
          <p:cNvPr id="23" name="TextBox 22">
            <a:extLst>
              <a:ext uri="{FF2B5EF4-FFF2-40B4-BE49-F238E27FC236}">
                <a16:creationId xmlns:a16="http://schemas.microsoft.com/office/drawing/2014/main" id="{73A68588-4A31-DC50-4C0F-4D3E5387D055}"/>
              </a:ext>
            </a:extLst>
          </p:cNvPr>
          <p:cNvSpPr txBox="1"/>
          <p:nvPr/>
        </p:nvSpPr>
        <p:spPr>
          <a:xfrm>
            <a:off x="2212382" y="1406338"/>
            <a:ext cx="6875073" cy="923330"/>
          </a:xfrm>
          <a:prstGeom prst="rect">
            <a:avLst/>
          </a:prstGeom>
          <a:noFill/>
        </p:spPr>
        <p:txBody>
          <a:bodyPr wrap="square">
            <a:spAutoFit/>
          </a:bodyPr>
          <a:lstStyle/>
          <a:p>
            <a:r>
              <a:rPr lang="en-US" dirty="0"/>
              <a:t>Why do mineral reaction rates differ by orders of magnitude between the laboratory and the field — and can field rates be predicted </a:t>
            </a:r>
            <a:r>
              <a:rPr lang="en-US" i="1" dirty="0"/>
              <a:t>a priori</a:t>
            </a:r>
            <a:r>
              <a:rPr lang="en-US" dirty="0"/>
              <a:t>?</a:t>
            </a:r>
          </a:p>
        </p:txBody>
      </p:sp>
      <p:sp>
        <p:nvSpPr>
          <p:cNvPr id="25" name="TextBox 24">
            <a:extLst>
              <a:ext uri="{FF2B5EF4-FFF2-40B4-BE49-F238E27FC236}">
                <a16:creationId xmlns:a16="http://schemas.microsoft.com/office/drawing/2014/main" id="{9E5CC558-E2FB-24F0-3131-76054F3A8F09}"/>
              </a:ext>
            </a:extLst>
          </p:cNvPr>
          <p:cNvSpPr txBox="1"/>
          <p:nvPr/>
        </p:nvSpPr>
        <p:spPr>
          <a:xfrm>
            <a:off x="2121947" y="4163767"/>
            <a:ext cx="6875073" cy="646331"/>
          </a:xfrm>
          <a:prstGeom prst="rect">
            <a:avLst/>
          </a:prstGeom>
          <a:noFill/>
        </p:spPr>
        <p:txBody>
          <a:bodyPr wrap="square">
            <a:spAutoFit/>
          </a:bodyPr>
          <a:lstStyle/>
          <a:p>
            <a:r>
              <a:rPr lang="en-US" dirty="0"/>
              <a:t>How do we upscale from pore-scale processes to continuum predictions in heterogeneous, </a:t>
            </a:r>
            <a:r>
              <a:rPr lang="en-US" dirty="0" err="1"/>
              <a:t>multiphysics</a:t>
            </a:r>
            <a:r>
              <a:rPr lang="en-US" dirty="0"/>
              <a:t> systems?</a:t>
            </a:r>
          </a:p>
        </p:txBody>
      </p:sp>
      <p:sp>
        <p:nvSpPr>
          <p:cNvPr id="28" name="TextBox 27">
            <a:extLst>
              <a:ext uri="{FF2B5EF4-FFF2-40B4-BE49-F238E27FC236}">
                <a16:creationId xmlns:a16="http://schemas.microsoft.com/office/drawing/2014/main" id="{71876B0E-0AFC-A277-0180-6CDEBAAD0390}"/>
              </a:ext>
            </a:extLst>
          </p:cNvPr>
          <p:cNvSpPr txBox="1"/>
          <p:nvPr/>
        </p:nvSpPr>
        <p:spPr>
          <a:xfrm>
            <a:off x="2121947" y="5467716"/>
            <a:ext cx="6875073" cy="646331"/>
          </a:xfrm>
          <a:prstGeom prst="rect">
            <a:avLst/>
          </a:prstGeom>
          <a:noFill/>
        </p:spPr>
        <p:txBody>
          <a:bodyPr wrap="square">
            <a:spAutoFit/>
          </a:bodyPr>
          <a:lstStyle/>
          <a:p>
            <a:r>
              <a:rPr lang="en-US" dirty="0"/>
              <a:t>Can mechanistic models be made fit-for-purpose for quantitative decision-making under irreducible uncertainty?</a:t>
            </a:r>
          </a:p>
        </p:txBody>
      </p:sp>
    </p:spTree>
    <p:extLst>
      <p:ext uri="{BB962C8B-B14F-4D97-AF65-F5344CB8AC3E}">
        <p14:creationId xmlns:p14="http://schemas.microsoft.com/office/powerpoint/2010/main" val="1899935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25A8D-B915-70FC-B29D-34805F0CE904}"/>
              </a:ext>
            </a:extLst>
          </p:cNvPr>
          <p:cNvSpPr>
            <a:spLocks noGrp="1"/>
          </p:cNvSpPr>
          <p:nvPr>
            <p:ph type="title"/>
          </p:nvPr>
        </p:nvSpPr>
        <p:spPr>
          <a:xfrm>
            <a:off x="42099" y="46626"/>
            <a:ext cx="10554845" cy="832148"/>
          </a:xfrm>
        </p:spPr>
        <p:txBody>
          <a:bodyPr>
            <a:normAutofit/>
          </a:bodyPr>
          <a:lstStyle/>
          <a:p>
            <a:r>
              <a:rPr lang="en-US" sz="2800" dirty="0"/>
              <a:t>Enhanced weathering as a case study in CDR deployment</a:t>
            </a:r>
          </a:p>
        </p:txBody>
      </p:sp>
      <p:sp>
        <p:nvSpPr>
          <p:cNvPr id="8" name="TextBox 7">
            <a:extLst>
              <a:ext uri="{FF2B5EF4-FFF2-40B4-BE49-F238E27FC236}">
                <a16:creationId xmlns:a16="http://schemas.microsoft.com/office/drawing/2014/main" id="{CDF122B6-F91E-790A-9AD9-6347AC75B311}"/>
              </a:ext>
            </a:extLst>
          </p:cNvPr>
          <p:cNvSpPr txBox="1"/>
          <p:nvPr/>
        </p:nvSpPr>
        <p:spPr>
          <a:xfrm>
            <a:off x="7944474" y="1475419"/>
            <a:ext cx="4139684" cy="1200329"/>
          </a:xfrm>
          <a:prstGeom prst="rect">
            <a:avLst/>
          </a:prstGeom>
          <a:noFill/>
        </p:spPr>
        <p:txBody>
          <a:bodyPr wrap="square">
            <a:spAutoFit/>
          </a:bodyPr>
          <a:lstStyle/>
          <a:p>
            <a:r>
              <a:rPr lang="en-US" b="1" dirty="0"/>
              <a:t>PART 1: The “Supply Side ”</a:t>
            </a:r>
            <a:br>
              <a:rPr lang="en-US" b="1" dirty="0"/>
            </a:br>
            <a:r>
              <a:rPr lang="en-US" dirty="0"/>
              <a:t>How much dissolution is actually happening?</a:t>
            </a:r>
          </a:p>
          <a:p>
            <a:endParaRPr lang="en-US" dirty="0"/>
          </a:p>
        </p:txBody>
      </p:sp>
      <p:sp>
        <p:nvSpPr>
          <p:cNvPr id="9" name="TextBox 8">
            <a:extLst>
              <a:ext uri="{FF2B5EF4-FFF2-40B4-BE49-F238E27FC236}">
                <a16:creationId xmlns:a16="http://schemas.microsoft.com/office/drawing/2014/main" id="{ADFC444D-2CB6-7AED-794C-B1CFA46E5235}"/>
              </a:ext>
            </a:extLst>
          </p:cNvPr>
          <p:cNvSpPr txBox="1"/>
          <p:nvPr/>
        </p:nvSpPr>
        <p:spPr>
          <a:xfrm>
            <a:off x="7944474" y="3272393"/>
            <a:ext cx="4139684" cy="646331"/>
          </a:xfrm>
          <a:prstGeom prst="rect">
            <a:avLst/>
          </a:prstGeom>
          <a:noFill/>
        </p:spPr>
        <p:txBody>
          <a:bodyPr wrap="square">
            <a:spAutoFit/>
          </a:bodyPr>
          <a:lstStyle/>
          <a:p>
            <a:r>
              <a:rPr lang="en-US" b="1" dirty="0"/>
              <a:t>PART 2: “Export Side”</a:t>
            </a:r>
          </a:p>
          <a:p>
            <a:r>
              <a:rPr lang="en-US" dirty="0"/>
              <a:t>Does alkalinity get out of the soil?</a:t>
            </a:r>
            <a:r>
              <a:rPr lang="en-US" b="1" dirty="0"/>
              <a:t> </a:t>
            </a:r>
          </a:p>
        </p:txBody>
      </p:sp>
      <p:sp>
        <p:nvSpPr>
          <p:cNvPr id="11" name="TextBox 10">
            <a:extLst>
              <a:ext uri="{FF2B5EF4-FFF2-40B4-BE49-F238E27FC236}">
                <a16:creationId xmlns:a16="http://schemas.microsoft.com/office/drawing/2014/main" id="{1A65B013-DA94-ED11-8E4C-AF44942C2635}"/>
              </a:ext>
            </a:extLst>
          </p:cNvPr>
          <p:cNvSpPr txBox="1"/>
          <p:nvPr/>
        </p:nvSpPr>
        <p:spPr>
          <a:xfrm>
            <a:off x="7944474" y="4782416"/>
            <a:ext cx="4139684" cy="1200329"/>
          </a:xfrm>
          <a:prstGeom prst="rect">
            <a:avLst/>
          </a:prstGeom>
          <a:noFill/>
        </p:spPr>
        <p:txBody>
          <a:bodyPr wrap="square">
            <a:spAutoFit/>
          </a:bodyPr>
          <a:lstStyle/>
          <a:p>
            <a:r>
              <a:rPr lang="en-US" b="1" dirty="0"/>
              <a:t>CONCLUSION: MRV and Model governance </a:t>
            </a:r>
          </a:p>
          <a:p>
            <a:r>
              <a:rPr lang="en-US" dirty="0"/>
              <a:t>What does credible carbon accounting require?</a:t>
            </a:r>
          </a:p>
        </p:txBody>
      </p:sp>
      <p:sp>
        <p:nvSpPr>
          <p:cNvPr id="3" name="TextBox 2">
            <a:extLst>
              <a:ext uri="{FF2B5EF4-FFF2-40B4-BE49-F238E27FC236}">
                <a16:creationId xmlns:a16="http://schemas.microsoft.com/office/drawing/2014/main" id="{BB57B6F2-0FE0-B67D-1FA9-72197EDE453A}"/>
              </a:ext>
            </a:extLst>
          </p:cNvPr>
          <p:cNvSpPr txBox="1"/>
          <p:nvPr/>
        </p:nvSpPr>
        <p:spPr>
          <a:xfrm>
            <a:off x="310113" y="1007819"/>
            <a:ext cx="3236592" cy="338554"/>
          </a:xfrm>
          <a:prstGeom prst="rect">
            <a:avLst/>
          </a:prstGeom>
          <a:noFill/>
        </p:spPr>
        <p:txBody>
          <a:bodyPr wrap="non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Alkalinity accounting framework</a:t>
            </a:r>
          </a:p>
        </p:txBody>
      </p:sp>
      <p:pic>
        <p:nvPicPr>
          <p:cNvPr id="6" name="Picture 5">
            <a:extLst>
              <a:ext uri="{FF2B5EF4-FFF2-40B4-BE49-F238E27FC236}">
                <a16:creationId xmlns:a16="http://schemas.microsoft.com/office/drawing/2014/main" id="{091C9132-B8BC-C19E-BF0B-041BFB73FBC5}"/>
              </a:ext>
            </a:extLst>
          </p:cNvPr>
          <p:cNvPicPr>
            <a:picLocks noChangeAspect="1"/>
          </p:cNvPicPr>
          <p:nvPr/>
        </p:nvPicPr>
        <p:blipFill>
          <a:blip r:embed="rId3"/>
          <a:stretch>
            <a:fillRect/>
          </a:stretch>
        </p:blipFill>
        <p:spPr>
          <a:xfrm>
            <a:off x="208237" y="1824135"/>
            <a:ext cx="7772400" cy="3209730"/>
          </a:xfrm>
          <a:prstGeom prst="rect">
            <a:avLst/>
          </a:prstGeom>
        </p:spPr>
      </p:pic>
    </p:spTree>
    <p:extLst>
      <p:ext uri="{BB962C8B-B14F-4D97-AF65-F5344CB8AC3E}">
        <p14:creationId xmlns:p14="http://schemas.microsoft.com/office/powerpoint/2010/main" val="972442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DAEE9-E4DC-3C69-1DA9-2FF16FEEE71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C4AA46B-3DE6-A252-5C61-BBEC1098D138}"/>
              </a:ext>
            </a:extLst>
          </p:cNvPr>
          <p:cNvSpPr txBox="1"/>
          <p:nvPr/>
        </p:nvSpPr>
        <p:spPr>
          <a:xfrm>
            <a:off x="57765" y="5014910"/>
            <a:ext cx="2574423" cy="1477328"/>
          </a:xfrm>
          <a:prstGeom prst="rect">
            <a:avLst/>
          </a:prstGeom>
          <a:noFill/>
        </p:spPr>
        <p:txBody>
          <a:bodyPr wrap="none" rtlCol="0">
            <a:spAutoFit/>
          </a:bodyPr>
          <a:lstStyle/>
          <a:p>
            <a:r>
              <a:rPr lang="en-US" b="1" dirty="0">
                <a:latin typeface="Helvetica"/>
                <a:cs typeface="Helvetica"/>
              </a:rPr>
              <a:t>BASALTIC MATERIAL</a:t>
            </a:r>
          </a:p>
          <a:p>
            <a:r>
              <a:rPr lang="en-US" dirty="0">
                <a:latin typeface="Helvetica"/>
                <a:cs typeface="Helvetica"/>
              </a:rPr>
              <a:t>Ca-Mg-Silicates</a:t>
            </a:r>
          </a:p>
          <a:p>
            <a:r>
              <a:rPr lang="en-US" dirty="0">
                <a:latin typeface="Helvetica"/>
                <a:cs typeface="Helvetica"/>
              </a:rPr>
              <a:t>8% of Continents</a:t>
            </a:r>
          </a:p>
          <a:p>
            <a:r>
              <a:rPr lang="en-US" dirty="0">
                <a:latin typeface="Helvetica"/>
                <a:cs typeface="Helvetica"/>
              </a:rPr>
              <a:t>Much of seafloor </a:t>
            </a:r>
          </a:p>
          <a:p>
            <a:r>
              <a:rPr lang="en-US" b="1" dirty="0">
                <a:latin typeface="Helvetica"/>
                <a:cs typeface="Helvetica"/>
              </a:rPr>
              <a:t> </a:t>
            </a:r>
          </a:p>
        </p:txBody>
      </p:sp>
      <p:sp>
        <p:nvSpPr>
          <p:cNvPr id="6" name="TextBox 5">
            <a:extLst>
              <a:ext uri="{FF2B5EF4-FFF2-40B4-BE49-F238E27FC236}">
                <a16:creationId xmlns:a16="http://schemas.microsoft.com/office/drawing/2014/main" id="{EAB3236D-0AA7-A1B6-C08B-65DA8272B35E}"/>
              </a:ext>
            </a:extLst>
          </p:cNvPr>
          <p:cNvSpPr txBox="1"/>
          <p:nvPr/>
        </p:nvSpPr>
        <p:spPr>
          <a:xfrm>
            <a:off x="8760057" y="4857368"/>
            <a:ext cx="3211903" cy="1200329"/>
          </a:xfrm>
          <a:prstGeom prst="rect">
            <a:avLst/>
          </a:prstGeom>
          <a:noFill/>
        </p:spPr>
        <p:txBody>
          <a:bodyPr wrap="square" rtlCol="0">
            <a:spAutoFit/>
          </a:bodyPr>
          <a:lstStyle/>
          <a:p>
            <a:pPr algn="r"/>
            <a:r>
              <a:rPr lang="en-US" b="1" dirty="0">
                <a:latin typeface="Helvetica"/>
                <a:cs typeface="Helvetica"/>
              </a:rPr>
              <a:t>PERIDOTITE</a:t>
            </a:r>
          </a:p>
          <a:p>
            <a:pPr algn="r"/>
            <a:r>
              <a:rPr lang="en-US" b="1" dirty="0">
                <a:latin typeface="Helvetica"/>
                <a:cs typeface="Helvetica"/>
              </a:rPr>
              <a:t>(blocks of oceanic crust and upper mantle)</a:t>
            </a:r>
          </a:p>
          <a:p>
            <a:pPr algn="r"/>
            <a:r>
              <a:rPr lang="en-US" dirty="0">
                <a:latin typeface="Helvetica"/>
                <a:cs typeface="Helvetica"/>
              </a:rPr>
              <a:t>Mg-Fe-Silicates</a:t>
            </a:r>
          </a:p>
        </p:txBody>
      </p:sp>
      <p:sp>
        <p:nvSpPr>
          <p:cNvPr id="7" name="Rectangle 6">
            <a:extLst>
              <a:ext uri="{FF2B5EF4-FFF2-40B4-BE49-F238E27FC236}">
                <a16:creationId xmlns:a16="http://schemas.microsoft.com/office/drawing/2014/main" id="{3E5B0484-DF20-8F50-83F8-78F74F52B464}"/>
              </a:ext>
            </a:extLst>
          </p:cNvPr>
          <p:cNvSpPr/>
          <p:nvPr/>
        </p:nvSpPr>
        <p:spPr>
          <a:xfrm>
            <a:off x="2191656" y="1237343"/>
            <a:ext cx="635000" cy="342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CB479BE-2859-12DB-BCB4-ED365F59016B}"/>
              </a:ext>
            </a:extLst>
          </p:cNvPr>
          <p:cNvSpPr/>
          <p:nvPr/>
        </p:nvSpPr>
        <p:spPr>
          <a:xfrm>
            <a:off x="2051956" y="3993243"/>
            <a:ext cx="635000" cy="342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8EF526B-CDD0-DE6E-596B-56E853351F32}"/>
              </a:ext>
            </a:extLst>
          </p:cNvPr>
          <p:cNvPicPr>
            <a:picLocks noChangeAspect="1"/>
          </p:cNvPicPr>
          <p:nvPr/>
        </p:nvPicPr>
        <p:blipFill>
          <a:blip r:embed="rId3"/>
          <a:stretch>
            <a:fillRect/>
          </a:stretch>
        </p:blipFill>
        <p:spPr>
          <a:xfrm rot="10800000" flipH="1">
            <a:off x="2369456" y="-53208"/>
            <a:ext cx="6817099" cy="4363375"/>
          </a:xfrm>
          <a:prstGeom prst="rect">
            <a:avLst/>
          </a:prstGeom>
        </p:spPr>
      </p:pic>
      <p:sp>
        <p:nvSpPr>
          <p:cNvPr id="25" name="TextBox 24">
            <a:extLst>
              <a:ext uri="{FF2B5EF4-FFF2-40B4-BE49-F238E27FC236}">
                <a16:creationId xmlns:a16="http://schemas.microsoft.com/office/drawing/2014/main" id="{39BAA878-512C-0486-159A-2DDF3E069240}"/>
              </a:ext>
            </a:extLst>
          </p:cNvPr>
          <p:cNvSpPr txBox="1"/>
          <p:nvPr/>
        </p:nvSpPr>
        <p:spPr>
          <a:xfrm>
            <a:off x="8760057" y="4179417"/>
            <a:ext cx="3328155" cy="584775"/>
          </a:xfrm>
          <a:prstGeom prst="rect">
            <a:avLst/>
          </a:prstGeom>
          <a:noFill/>
        </p:spPr>
        <p:txBody>
          <a:bodyPr wrap="none" rtlCol="0">
            <a:spAutoFit/>
          </a:bodyPr>
          <a:lstStyle/>
          <a:p>
            <a:r>
              <a:rPr lang="en-US" sz="3200" b="1" dirty="0"/>
              <a:t>Olivine (Mg</a:t>
            </a:r>
            <a:r>
              <a:rPr lang="en-US" sz="3200" b="1" baseline="-25000" dirty="0"/>
              <a:t>2</a:t>
            </a:r>
            <a:r>
              <a:rPr lang="en-US" sz="3200" b="1" dirty="0"/>
              <a:t>SiO</a:t>
            </a:r>
            <a:r>
              <a:rPr lang="en-US" sz="3200" b="1" baseline="-25000" dirty="0"/>
              <a:t>4</a:t>
            </a:r>
            <a:r>
              <a:rPr lang="en-US" sz="3200" b="1" dirty="0"/>
              <a:t>)</a:t>
            </a:r>
          </a:p>
        </p:txBody>
      </p:sp>
      <p:sp>
        <p:nvSpPr>
          <p:cNvPr id="26" name="TextBox 25">
            <a:extLst>
              <a:ext uri="{FF2B5EF4-FFF2-40B4-BE49-F238E27FC236}">
                <a16:creationId xmlns:a16="http://schemas.microsoft.com/office/drawing/2014/main" id="{BEA7C8FA-3DDE-F340-9F7B-BE03013D983E}"/>
              </a:ext>
            </a:extLst>
          </p:cNvPr>
          <p:cNvSpPr txBox="1"/>
          <p:nvPr/>
        </p:nvSpPr>
        <p:spPr>
          <a:xfrm>
            <a:off x="57765" y="4267271"/>
            <a:ext cx="4623382" cy="584775"/>
          </a:xfrm>
          <a:prstGeom prst="rect">
            <a:avLst/>
          </a:prstGeom>
          <a:noFill/>
        </p:spPr>
        <p:txBody>
          <a:bodyPr wrap="none" rtlCol="0">
            <a:spAutoFit/>
          </a:bodyPr>
          <a:lstStyle/>
          <a:p>
            <a:r>
              <a:rPr lang="en-US" sz="3200" b="1" dirty="0"/>
              <a:t>Plagioclase (CaAl</a:t>
            </a:r>
            <a:r>
              <a:rPr lang="en-US" sz="3200" b="1" baseline="-25000" dirty="0"/>
              <a:t>2</a:t>
            </a:r>
            <a:r>
              <a:rPr lang="en-US" sz="3200" b="1" dirty="0"/>
              <a:t>Si</a:t>
            </a:r>
            <a:r>
              <a:rPr lang="en-US" sz="3200" b="1" baseline="-25000" dirty="0"/>
              <a:t>2</a:t>
            </a:r>
            <a:r>
              <a:rPr lang="en-US" sz="3200" b="1" dirty="0"/>
              <a:t>O</a:t>
            </a:r>
            <a:r>
              <a:rPr lang="en-US" sz="3200" b="1" baseline="-25000" dirty="0"/>
              <a:t>8</a:t>
            </a:r>
            <a:r>
              <a:rPr lang="en-US" sz="3200" b="1" dirty="0"/>
              <a:t>)</a:t>
            </a:r>
          </a:p>
        </p:txBody>
      </p:sp>
      <p:cxnSp>
        <p:nvCxnSpPr>
          <p:cNvPr id="28" name="Straight Arrow Connector 27">
            <a:extLst>
              <a:ext uri="{FF2B5EF4-FFF2-40B4-BE49-F238E27FC236}">
                <a16:creationId xmlns:a16="http://schemas.microsoft.com/office/drawing/2014/main" id="{8903347C-DDF5-1236-A352-5712925B5BFB}"/>
              </a:ext>
            </a:extLst>
          </p:cNvPr>
          <p:cNvCxnSpPr>
            <a:cxnSpLocks/>
          </p:cNvCxnSpPr>
          <p:nvPr/>
        </p:nvCxnSpPr>
        <p:spPr>
          <a:xfrm>
            <a:off x="5290697" y="4559658"/>
            <a:ext cx="2504548" cy="0"/>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AC113E2C-69CE-4321-132C-834D2071AA3A}"/>
              </a:ext>
            </a:extLst>
          </p:cNvPr>
          <p:cNvSpPr txBox="1"/>
          <p:nvPr/>
        </p:nvSpPr>
        <p:spPr>
          <a:xfrm>
            <a:off x="8081197" y="445774"/>
            <a:ext cx="2845715" cy="369332"/>
          </a:xfrm>
          <a:prstGeom prst="rect">
            <a:avLst/>
          </a:prstGeom>
          <a:noFill/>
        </p:spPr>
        <p:txBody>
          <a:bodyPr wrap="none" rtlCol="0">
            <a:spAutoFit/>
          </a:bodyPr>
          <a:lstStyle/>
          <a:p>
            <a:r>
              <a:rPr lang="en-US" dirty="0"/>
              <a:t>Hawaii basalt with xenolith</a:t>
            </a:r>
          </a:p>
        </p:txBody>
      </p:sp>
      <p:sp>
        <p:nvSpPr>
          <p:cNvPr id="33" name="5-Point Star 32">
            <a:extLst>
              <a:ext uri="{FF2B5EF4-FFF2-40B4-BE49-F238E27FC236}">
                <a16:creationId xmlns:a16="http://schemas.microsoft.com/office/drawing/2014/main" id="{9625AEE7-B2B6-F81A-046B-CD16942D1812}"/>
              </a:ext>
            </a:extLst>
          </p:cNvPr>
          <p:cNvSpPr/>
          <p:nvPr/>
        </p:nvSpPr>
        <p:spPr>
          <a:xfrm>
            <a:off x="994702" y="3429000"/>
            <a:ext cx="892348" cy="838271"/>
          </a:xfrm>
          <a:prstGeom prst="star5">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50A9F18-B1A5-8A90-E0CB-5FE3394D4EC5}"/>
              </a:ext>
            </a:extLst>
          </p:cNvPr>
          <p:cNvSpPr txBox="1"/>
          <p:nvPr/>
        </p:nvSpPr>
        <p:spPr>
          <a:xfrm>
            <a:off x="5793327" y="4672702"/>
            <a:ext cx="2518638" cy="923330"/>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10x reactivity</a:t>
            </a:r>
          </a:p>
          <a:p>
            <a:r>
              <a:rPr lang="en-US" dirty="0">
                <a:latin typeface="Open Sans" panose="020B0606030504020204" pitchFamily="34" charset="0"/>
                <a:ea typeface="Open Sans" panose="020B0606030504020204" pitchFamily="34" charset="0"/>
                <a:cs typeface="Open Sans" panose="020B0606030504020204" pitchFamily="34" charset="0"/>
              </a:rPr>
              <a:t>More mining + milling</a:t>
            </a:r>
          </a:p>
          <a:p>
            <a:r>
              <a:rPr lang="en-US" dirty="0">
                <a:latin typeface="Open Sans" panose="020B0606030504020204" pitchFamily="34" charset="0"/>
                <a:ea typeface="Open Sans" panose="020B0606030504020204" pitchFamily="34" charset="0"/>
                <a:cs typeface="Open Sans" panose="020B0606030504020204" pitchFamily="34" charset="0"/>
              </a:rPr>
              <a:t>More transport</a:t>
            </a:r>
          </a:p>
        </p:txBody>
      </p:sp>
    </p:spTree>
    <p:extLst>
      <p:ext uri="{BB962C8B-B14F-4D97-AF65-F5344CB8AC3E}">
        <p14:creationId xmlns:p14="http://schemas.microsoft.com/office/powerpoint/2010/main" val="3483084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438992-7F91-03A2-323A-42527A9D610B}"/>
              </a:ext>
            </a:extLst>
          </p:cNvPr>
          <p:cNvPicPr>
            <a:picLocks noChangeAspect="1"/>
          </p:cNvPicPr>
          <p:nvPr/>
        </p:nvPicPr>
        <p:blipFill>
          <a:blip r:embed="rId3"/>
          <a:srcRect l="6499" r="49642"/>
          <a:stretch>
            <a:fillRect/>
          </a:stretch>
        </p:blipFill>
        <p:spPr>
          <a:xfrm>
            <a:off x="200579" y="895285"/>
            <a:ext cx="6940900" cy="5553016"/>
          </a:xfrm>
          <a:prstGeom prst="rect">
            <a:avLst/>
          </a:prstGeom>
        </p:spPr>
      </p:pic>
      <p:sp>
        <p:nvSpPr>
          <p:cNvPr id="5" name="Title 1">
            <a:extLst>
              <a:ext uri="{FF2B5EF4-FFF2-40B4-BE49-F238E27FC236}">
                <a16:creationId xmlns:a16="http://schemas.microsoft.com/office/drawing/2014/main" id="{0C0D1DF7-68B5-31FB-E925-48C8C1C145B2}"/>
              </a:ext>
            </a:extLst>
          </p:cNvPr>
          <p:cNvSpPr txBox="1">
            <a:spLocks/>
          </p:cNvSpPr>
          <p:nvPr/>
        </p:nvSpPr>
        <p:spPr>
          <a:xfrm>
            <a:off x="0" y="255406"/>
            <a:ext cx="12338462" cy="7932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lumMod val="75000"/>
                    <a:lumOff val="25000"/>
                  </a:schemeClr>
                </a:solidFill>
                <a:latin typeface="Helvetica" pitchFamily="2" charset="0"/>
                <a:ea typeface="+mj-ea"/>
                <a:cs typeface="+mj-cs"/>
              </a:defRPr>
            </a:lvl1pPr>
          </a:lstStyle>
          <a:p>
            <a:pPr>
              <a:lnSpc>
                <a:spcPct val="120000"/>
              </a:lnSpc>
            </a:pPr>
            <a:r>
              <a:rPr lang="en-US" sz="2800" dirty="0">
                <a:latin typeface="Open Sans" panose="020B0606030504020204" pitchFamily="34" charset="0"/>
                <a:ea typeface="Open Sans" panose="020B0606030504020204" pitchFamily="34" charset="0"/>
                <a:cs typeface="Open Sans" panose="020B0606030504020204" pitchFamily="34" charset="0"/>
              </a:rPr>
              <a:t>Model projections suggest implausible solute generation and export</a:t>
            </a:r>
          </a:p>
          <a:p>
            <a:pPr>
              <a:lnSpc>
                <a:spcPct val="120000"/>
              </a:lnSpc>
            </a:pPr>
            <a:r>
              <a:rPr lang="en-US" sz="2000" b="0" dirty="0"/>
              <a:t>Cropland capacity: 0.5 to 2 Gt CO</a:t>
            </a:r>
            <a:r>
              <a:rPr lang="en-US" sz="2000" b="0" baseline="-25000" dirty="0"/>
              <a:t>2</a:t>
            </a:r>
            <a:r>
              <a:rPr lang="en-US" sz="2000" b="0" dirty="0"/>
              <a:t>e/yr total</a:t>
            </a:r>
          </a:p>
        </p:txBody>
      </p:sp>
      <p:sp>
        <p:nvSpPr>
          <p:cNvPr id="7" name="TextBox 6">
            <a:extLst>
              <a:ext uri="{FF2B5EF4-FFF2-40B4-BE49-F238E27FC236}">
                <a16:creationId xmlns:a16="http://schemas.microsoft.com/office/drawing/2014/main" id="{DC3CAC09-D0D5-34B2-09A9-5070CFA0E5F5}"/>
              </a:ext>
            </a:extLst>
          </p:cNvPr>
          <p:cNvSpPr txBox="1"/>
          <p:nvPr/>
        </p:nvSpPr>
        <p:spPr>
          <a:xfrm>
            <a:off x="7141479" y="4639276"/>
            <a:ext cx="4600215" cy="1323439"/>
          </a:xfrm>
          <a:prstGeom prst="rect">
            <a:avLst/>
          </a:prstGeom>
          <a:noFill/>
        </p:spPr>
        <p:txBody>
          <a:bodyPr wrap="square" rtlCol="0">
            <a:spAutoFit/>
          </a:bodyPr>
          <a:lstStyle/>
          <a:p>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US" sz="2000" dirty="0">
                <a:latin typeface="Open Sans" panose="020B0606030504020204" pitchFamily="34" charset="0"/>
                <a:ea typeface="Open Sans" panose="020B0606030504020204" pitchFamily="34" charset="0"/>
                <a:cs typeface="Open Sans" panose="020B0606030504020204" pitchFamily="34" charset="0"/>
              </a:rPr>
              <a:t>Integrated assessment models adopt this scaling, even though it seems physically implausible </a:t>
            </a:r>
          </a:p>
        </p:txBody>
      </p:sp>
      <p:sp>
        <p:nvSpPr>
          <p:cNvPr id="9" name="TextBox 8">
            <a:extLst>
              <a:ext uri="{FF2B5EF4-FFF2-40B4-BE49-F238E27FC236}">
                <a16:creationId xmlns:a16="http://schemas.microsoft.com/office/drawing/2014/main" id="{0EAB49D2-181D-ED5E-979D-4C4C25EBF2A0}"/>
              </a:ext>
            </a:extLst>
          </p:cNvPr>
          <p:cNvSpPr txBox="1"/>
          <p:nvPr/>
        </p:nvSpPr>
        <p:spPr>
          <a:xfrm>
            <a:off x="4489902" y="1134692"/>
            <a:ext cx="3158196" cy="307777"/>
          </a:xfrm>
          <a:prstGeom prst="rect">
            <a:avLst/>
          </a:prstGeom>
          <a:noFill/>
        </p:spPr>
        <p:txBody>
          <a:bodyPr wrap="square">
            <a:spAutoFit/>
          </a:bodyPr>
          <a:lstStyle/>
          <a:p>
            <a:r>
              <a:rPr lang="en-US" sz="1400" i="1" dirty="0"/>
              <a:t>(Beerling et al., 2020, Nature) </a:t>
            </a:r>
          </a:p>
        </p:txBody>
      </p:sp>
      <p:sp>
        <p:nvSpPr>
          <p:cNvPr id="10" name="TextBox 9">
            <a:extLst>
              <a:ext uri="{FF2B5EF4-FFF2-40B4-BE49-F238E27FC236}">
                <a16:creationId xmlns:a16="http://schemas.microsoft.com/office/drawing/2014/main" id="{697AD9A6-BFA4-121A-CC58-EAED60140B04}"/>
              </a:ext>
            </a:extLst>
          </p:cNvPr>
          <p:cNvSpPr txBox="1"/>
          <p:nvPr/>
        </p:nvSpPr>
        <p:spPr>
          <a:xfrm>
            <a:off x="2541264" y="3507316"/>
            <a:ext cx="2405723" cy="523220"/>
          </a:xfrm>
          <a:prstGeom prst="rect">
            <a:avLst/>
          </a:prstGeom>
          <a:solidFill>
            <a:schemeClr val="bg1"/>
          </a:solidFill>
        </p:spPr>
        <p:txBody>
          <a:bodyPr wrap="none" rtlCol="0">
            <a:spAutoFit/>
          </a:bodyPr>
          <a:lstStyle/>
          <a:p>
            <a:r>
              <a:rPr lang="en-US" sz="2800" b="1" dirty="0">
                <a:solidFill>
                  <a:srgbClr val="D97F00"/>
                </a:solidFill>
              </a:rPr>
              <a:t>~5 tCO</a:t>
            </a:r>
            <a:r>
              <a:rPr lang="en-US" sz="2800" b="1" baseline="-25000" dirty="0">
                <a:solidFill>
                  <a:srgbClr val="D97F00"/>
                </a:solidFill>
              </a:rPr>
              <a:t>2</a:t>
            </a:r>
            <a:r>
              <a:rPr lang="en-US" sz="2800" b="1" dirty="0">
                <a:solidFill>
                  <a:srgbClr val="D97F00"/>
                </a:solidFill>
              </a:rPr>
              <a:t>/ha/yr</a:t>
            </a:r>
          </a:p>
        </p:txBody>
      </p:sp>
      <p:sp>
        <p:nvSpPr>
          <p:cNvPr id="3" name="TextBox 2">
            <a:extLst>
              <a:ext uri="{FF2B5EF4-FFF2-40B4-BE49-F238E27FC236}">
                <a16:creationId xmlns:a16="http://schemas.microsoft.com/office/drawing/2014/main" id="{08E28721-4FF0-37F0-F215-8245F0B54CD0}"/>
              </a:ext>
            </a:extLst>
          </p:cNvPr>
          <p:cNvSpPr txBox="1"/>
          <p:nvPr/>
        </p:nvSpPr>
        <p:spPr>
          <a:xfrm>
            <a:off x="504020" y="6306510"/>
            <a:ext cx="6529746" cy="738664"/>
          </a:xfrm>
          <a:prstGeom prst="rect">
            <a:avLst/>
          </a:prstGeom>
          <a:noFill/>
        </p:spPr>
        <p:txBody>
          <a:bodyPr wrap="square" rtlCol="0">
            <a:spAutoFit/>
          </a:bodyPr>
          <a:lstStyle/>
          <a:p>
            <a:r>
              <a:rPr lang="en-US" sz="1400" dirty="0">
                <a:latin typeface="Open Sans" panose="020B0606030504020204" pitchFamily="34" charset="0"/>
                <a:ea typeface="Open Sans" panose="020B0606030504020204" pitchFamily="34" charset="0"/>
                <a:cs typeface="Open Sans" panose="020B0606030504020204" pitchFamily="34" charset="0"/>
              </a:rPr>
              <a:t>Model simulations using reduced-order RTM approach suggest considerable potential for CDR in major agricultural regions (Beerling et al., 2020). </a:t>
            </a:r>
          </a:p>
          <a:p>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3B23FB61-9D5E-C93F-85DF-92EE55808C29}"/>
              </a:ext>
            </a:extLst>
          </p:cNvPr>
          <p:cNvSpPr txBox="1"/>
          <p:nvPr/>
        </p:nvSpPr>
        <p:spPr>
          <a:xfrm>
            <a:off x="7033766" y="2425015"/>
            <a:ext cx="5222375" cy="1631216"/>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This requires extremely efficient solute generation and export:</a:t>
            </a:r>
          </a:p>
          <a:p>
            <a:pPr marL="742950" lvl="1"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surface areas 1000 x geometric</a:t>
            </a:r>
          </a:p>
          <a:p>
            <a:pPr marL="742950" lvl="1"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 25 mM HCO</a:t>
            </a:r>
            <a:r>
              <a:rPr lang="en-US" sz="2000" baseline="-25000" dirty="0">
                <a:latin typeface="Open Sans" panose="020B0606030504020204" pitchFamily="34" charset="0"/>
                <a:ea typeface="Open Sans" panose="020B0606030504020204" pitchFamily="34" charset="0"/>
                <a:cs typeface="Open Sans" panose="020B0606030504020204" pitchFamily="34" charset="0"/>
              </a:rPr>
              <a:t>3</a:t>
            </a:r>
            <a:r>
              <a:rPr lang="en-US" sz="2000" baseline="30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742950" lvl="1" indent="-28575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Water fluxes (&gt;1 m/yr) </a:t>
            </a:r>
          </a:p>
        </p:txBody>
      </p:sp>
      <p:sp>
        <p:nvSpPr>
          <p:cNvPr id="6" name="TextBox 5">
            <a:extLst>
              <a:ext uri="{FF2B5EF4-FFF2-40B4-BE49-F238E27FC236}">
                <a16:creationId xmlns:a16="http://schemas.microsoft.com/office/drawing/2014/main" id="{7E3F607C-A62B-CBC9-46CA-A61424289FE8}"/>
              </a:ext>
            </a:extLst>
          </p:cNvPr>
          <p:cNvSpPr txBox="1"/>
          <p:nvPr/>
        </p:nvSpPr>
        <p:spPr>
          <a:xfrm>
            <a:off x="7033766" y="1442469"/>
            <a:ext cx="5377017" cy="400110"/>
          </a:xfrm>
          <a:prstGeom prst="rect">
            <a:avLst/>
          </a:prstGeom>
          <a:noFill/>
        </p:spPr>
        <p:txBody>
          <a:bodyPr wrap="square">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40 t/ha basalt = 1.2% mass in 25 cm</a:t>
            </a:r>
          </a:p>
        </p:txBody>
      </p:sp>
    </p:spTree>
    <p:extLst>
      <p:ext uri="{BB962C8B-B14F-4D97-AF65-F5344CB8AC3E}">
        <p14:creationId xmlns:p14="http://schemas.microsoft.com/office/powerpoint/2010/main" val="640356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B4FC1-BFA5-3A0F-3794-01B59FC9D3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B7872E-B99B-8311-BD57-88FA42B77A6F}"/>
              </a:ext>
            </a:extLst>
          </p:cNvPr>
          <p:cNvSpPr>
            <a:spLocks noGrp="1"/>
          </p:cNvSpPr>
          <p:nvPr>
            <p:ph type="title"/>
          </p:nvPr>
        </p:nvSpPr>
        <p:spPr>
          <a:xfrm>
            <a:off x="127000" y="180344"/>
            <a:ext cx="12660532" cy="646332"/>
          </a:xfrm>
        </p:spPr>
        <p:txBody>
          <a:bodyPr>
            <a:normAutofit/>
          </a:bodyPr>
          <a:lstStyle/>
          <a:p>
            <a:r>
              <a:rPr lang="en-US" sz="2600" dirty="0"/>
              <a:t>We analyzed alkalinity (HCO</a:t>
            </a:r>
            <a:r>
              <a:rPr lang="en-US" sz="2600" baseline="-25000" dirty="0"/>
              <a:t>3</a:t>
            </a:r>
            <a:r>
              <a:rPr lang="en-US" sz="2600" dirty="0"/>
              <a:t>) export from major volcanic watersheds</a:t>
            </a:r>
            <a:endParaRPr lang="en-US" sz="2600" b="0" dirty="0"/>
          </a:p>
        </p:txBody>
      </p:sp>
      <p:pic>
        <p:nvPicPr>
          <p:cNvPr id="6" name="Picture 5">
            <a:extLst>
              <a:ext uri="{FF2B5EF4-FFF2-40B4-BE49-F238E27FC236}">
                <a16:creationId xmlns:a16="http://schemas.microsoft.com/office/drawing/2014/main" id="{A94A6F30-0E83-CE60-04F9-3272C952B3A9}"/>
              </a:ext>
            </a:extLst>
          </p:cNvPr>
          <p:cNvPicPr>
            <a:picLocks noChangeAspect="1"/>
          </p:cNvPicPr>
          <p:nvPr/>
        </p:nvPicPr>
        <p:blipFill>
          <a:blip r:embed="rId3"/>
          <a:srcRect b="47763"/>
          <a:stretch>
            <a:fillRect/>
          </a:stretch>
        </p:blipFill>
        <p:spPr>
          <a:xfrm>
            <a:off x="127000" y="1431941"/>
            <a:ext cx="6216758" cy="5333165"/>
          </a:xfrm>
          <a:prstGeom prst="rect">
            <a:avLst/>
          </a:prstGeom>
        </p:spPr>
      </p:pic>
      <p:sp>
        <p:nvSpPr>
          <p:cNvPr id="12" name="TextBox 11">
            <a:extLst>
              <a:ext uri="{FF2B5EF4-FFF2-40B4-BE49-F238E27FC236}">
                <a16:creationId xmlns:a16="http://schemas.microsoft.com/office/drawing/2014/main" id="{60F18CA7-A433-A170-71ED-ABF3D29554A6}"/>
              </a:ext>
            </a:extLst>
          </p:cNvPr>
          <p:cNvSpPr txBox="1"/>
          <p:nvPr/>
        </p:nvSpPr>
        <p:spPr>
          <a:xfrm>
            <a:off x="149578" y="719803"/>
            <a:ext cx="6393766" cy="369332"/>
          </a:xfrm>
          <a:prstGeom prst="rect">
            <a:avLst/>
          </a:prstGeom>
          <a:noFill/>
        </p:spPr>
        <p:txBody>
          <a:bodyPr wrap="square">
            <a:spAutoFit/>
          </a:bodyPr>
          <a:lstStyle/>
          <a:p>
            <a:r>
              <a:rPr lang="en-US" sz="1800" b="0" dirty="0">
                <a:latin typeface="Open Sans" panose="020B0606030504020204" pitchFamily="34" charset="0"/>
                <a:ea typeface="Open Sans" panose="020B0606030504020204" pitchFamily="34" charset="0"/>
                <a:cs typeface="Open Sans" panose="020B0606030504020204" pitchFamily="34" charset="0"/>
              </a:rPr>
              <a:t>Cumulative reactive surface area &gt;&gt;&gt; EW deployment</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2D49271B-E95B-FA6B-23FB-43458EC34BCE}"/>
              </a:ext>
            </a:extLst>
          </p:cNvPr>
          <p:cNvSpPr txBox="1"/>
          <p:nvPr/>
        </p:nvSpPr>
        <p:spPr>
          <a:xfrm>
            <a:off x="3097169" y="1278052"/>
            <a:ext cx="3152081" cy="307777"/>
          </a:xfrm>
          <a:prstGeom prst="rect">
            <a:avLst/>
          </a:prstGeom>
          <a:noFill/>
        </p:spPr>
        <p:txBody>
          <a:bodyPr wrap="none" rtlCol="0">
            <a:spAutoFit/>
          </a:bodyPr>
          <a:lstStyle/>
          <a:p>
            <a:r>
              <a:rPr lang="en-US" sz="1400" i="1" dirty="0"/>
              <a:t>(Derry, Maher and Chadwick, in press,)</a:t>
            </a:r>
          </a:p>
        </p:txBody>
      </p:sp>
      <p:pic>
        <p:nvPicPr>
          <p:cNvPr id="3" name="Picture 2">
            <a:extLst>
              <a:ext uri="{FF2B5EF4-FFF2-40B4-BE49-F238E27FC236}">
                <a16:creationId xmlns:a16="http://schemas.microsoft.com/office/drawing/2014/main" id="{33F2E435-8D2A-C293-666F-62B1051B294F}"/>
              </a:ext>
            </a:extLst>
          </p:cNvPr>
          <p:cNvPicPr>
            <a:picLocks noChangeAspect="1"/>
          </p:cNvPicPr>
          <p:nvPr/>
        </p:nvPicPr>
        <p:blipFill>
          <a:blip r:embed="rId4"/>
          <a:srcRect r="9132"/>
          <a:stretch>
            <a:fillRect/>
          </a:stretch>
        </p:blipFill>
        <p:spPr>
          <a:xfrm>
            <a:off x="6623521" y="1585829"/>
            <a:ext cx="5311181" cy="4097487"/>
          </a:xfrm>
          <a:prstGeom prst="rect">
            <a:avLst/>
          </a:prstGeom>
        </p:spPr>
      </p:pic>
      <p:sp>
        <p:nvSpPr>
          <p:cNvPr id="4" name="TextBox 3">
            <a:extLst>
              <a:ext uri="{FF2B5EF4-FFF2-40B4-BE49-F238E27FC236}">
                <a16:creationId xmlns:a16="http://schemas.microsoft.com/office/drawing/2014/main" id="{F1A02A3C-AE14-ADA9-C695-78416BD24C80}"/>
              </a:ext>
            </a:extLst>
          </p:cNvPr>
          <p:cNvSpPr txBox="1"/>
          <p:nvPr/>
        </p:nvSpPr>
        <p:spPr>
          <a:xfrm>
            <a:off x="10714496" y="5272171"/>
            <a:ext cx="1220206" cy="369332"/>
          </a:xfrm>
          <a:prstGeom prst="rect">
            <a:avLst/>
          </a:prstGeom>
          <a:noFill/>
        </p:spPr>
        <p:txBody>
          <a:bodyPr wrap="none" rtlCol="0">
            <a:spAutoFit/>
          </a:bodyPr>
          <a:lstStyle/>
          <a:p>
            <a:r>
              <a:rPr lang="en-US" dirty="0" err="1">
                <a:solidFill>
                  <a:schemeClr val="bg1"/>
                </a:solidFill>
              </a:rPr>
              <a:t>Earth.com</a:t>
            </a:r>
            <a:endParaRPr lang="en-US" dirty="0">
              <a:solidFill>
                <a:schemeClr val="bg1"/>
              </a:solidFill>
            </a:endParaRPr>
          </a:p>
        </p:txBody>
      </p:sp>
    </p:spTree>
    <p:extLst>
      <p:ext uri="{BB962C8B-B14F-4D97-AF65-F5344CB8AC3E}">
        <p14:creationId xmlns:p14="http://schemas.microsoft.com/office/powerpoint/2010/main" val="20772042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769DE-AB21-ACFD-50B8-4DAB88ACA8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DD7FC3-384B-EE76-BCA9-83552A42EF21}"/>
              </a:ext>
            </a:extLst>
          </p:cNvPr>
          <p:cNvSpPr>
            <a:spLocks noGrp="1"/>
          </p:cNvSpPr>
          <p:nvPr>
            <p:ph type="title"/>
          </p:nvPr>
        </p:nvSpPr>
        <p:spPr>
          <a:xfrm>
            <a:off x="127000" y="180344"/>
            <a:ext cx="12660532" cy="646332"/>
          </a:xfrm>
        </p:spPr>
        <p:txBody>
          <a:bodyPr>
            <a:normAutofit/>
          </a:bodyPr>
          <a:lstStyle/>
          <a:p>
            <a:r>
              <a:rPr lang="en-US" sz="2600" dirty="0"/>
              <a:t>We analyzed alkalinity (HCO</a:t>
            </a:r>
            <a:r>
              <a:rPr lang="en-US" sz="2600" baseline="-25000" dirty="0"/>
              <a:t>3</a:t>
            </a:r>
            <a:r>
              <a:rPr lang="en-US" sz="2600" dirty="0"/>
              <a:t>) export from major volcanic watersheds</a:t>
            </a:r>
            <a:endParaRPr lang="en-US" sz="2600" b="0" dirty="0"/>
          </a:p>
        </p:txBody>
      </p:sp>
      <p:pic>
        <p:nvPicPr>
          <p:cNvPr id="6" name="Picture 5">
            <a:extLst>
              <a:ext uri="{FF2B5EF4-FFF2-40B4-BE49-F238E27FC236}">
                <a16:creationId xmlns:a16="http://schemas.microsoft.com/office/drawing/2014/main" id="{7E617FF4-AAB2-C3BA-C153-C24122656053}"/>
              </a:ext>
            </a:extLst>
          </p:cNvPr>
          <p:cNvPicPr>
            <a:picLocks noChangeAspect="1"/>
          </p:cNvPicPr>
          <p:nvPr/>
        </p:nvPicPr>
        <p:blipFill>
          <a:blip r:embed="rId3"/>
          <a:srcRect b="47763"/>
          <a:stretch>
            <a:fillRect/>
          </a:stretch>
        </p:blipFill>
        <p:spPr>
          <a:xfrm>
            <a:off x="127000" y="1431941"/>
            <a:ext cx="6216758" cy="5333165"/>
          </a:xfrm>
          <a:prstGeom prst="rect">
            <a:avLst/>
          </a:prstGeom>
        </p:spPr>
      </p:pic>
      <p:cxnSp>
        <p:nvCxnSpPr>
          <p:cNvPr id="9" name="Straight Connector 8">
            <a:extLst>
              <a:ext uri="{FF2B5EF4-FFF2-40B4-BE49-F238E27FC236}">
                <a16:creationId xmlns:a16="http://schemas.microsoft.com/office/drawing/2014/main" id="{2D6C4D52-B05F-BE3C-BCF1-8C851924FD09}"/>
              </a:ext>
            </a:extLst>
          </p:cNvPr>
          <p:cNvCxnSpPr>
            <a:cxnSpLocks/>
          </p:cNvCxnSpPr>
          <p:nvPr/>
        </p:nvCxnSpPr>
        <p:spPr>
          <a:xfrm>
            <a:off x="6167911" y="1623542"/>
            <a:ext cx="697838" cy="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9D3F8E74-713C-F61F-FE6F-F863E13650FD}"/>
              </a:ext>
            </a:extLst>
          </p:cNvPr>
          <p:cNvSpPr txBox="1"/>
          <p:nvPr/>
        </p:nvSpPr>
        <p:spPr>
          <a:xfrm>
            <a:off x="6865749" y="1609298"/>
            <a:ext cx="3550074" cy="367348"/>
          </a:xfrm>
          <a:prstGeom prst="rect">
            <a:avLst/>
          </a:prstGeom>
          <a:solidFill>
            <a:schemeClr val="accent6">
              <a:lumMod val="75000"/>
            </a:schemeClr>
          </a:solidFill>
        </p:spPr>
        <p:txBody>
          <a:bodyPr wrap="square" rtlCol="0">
            <a:spAutoFit/>
          </a:bodyPr>
          <a:lstStyle/>
          <a:p>
            <a:r>
              <a:rPr lang="en-US" b="1" dirty="0">
                <a:solidFill>
                  <a:schemeClr val="bg1"/>
                </a:solidFill>
              </a:rPr>
              <a:t>~ BEERLING ET AL. (2020)</a:t>
            </a:r>
          </a:p>
        </p:txBody>
      </p:sp>
      <p:sp>
        <p:nvSpPr>
          <p:cNvPr id="12" name="TextBox 11">
            <a:extLst>
              <a:ext uri="{FF2B5EF4-FFF2-40B4-BE49-F238E27FC236}">
                <a16:creationId xmlns:a16="http://schemas.microsoft.com/office/drawing/2014/main" id="{E92E0F4B-8A2B-6218-C6A8-04E6D5A9143E}"/>
              </a:ext>
            </a:extLst>
          </p:cNvPr>
          <p:cNvSpPr txBox="1"/>
          <p:nvPr/>
        </p:nvSpPr>
        <p:spPr>
          <a:xfrm>
            <a:off x="127000" y="719803"/>
            <a:ext cx="6393766" cy="369332"/>
          </a:xfrm>
          <a:prstGeom prst="rect">
            <a:avLst/>
          </a:prstGeom>
          <a:noFill/>
        </p:spPr>
        <p:txBody>
          <a:bodyPr wrap="square">
            <a:spAutoFit/>
          </a:bodyPr>
          <a:lstStyle/>
          <a:p>
            <a:r>
              <a:rPr lang="en-US" sz="1800" b="0" dirty="0"/>
              <a:t>Cumulative reactive surface area &gt;&gt;&gt; EW deployment</a:t>
            </a:r>
            <a:endParaRPr lang="en-US" dirty="0"/>
          </a:p>
        </p:txBody>
      </p:sp>
      <p:sp>
        <p:nvSpPr>
          <p:cNvPr id="13" name="TextBox 12">
            <a:extLst>
              <a:ext uri="{FF2B5EF4-FFF2-40B4-BE49-F238E27FC236}">
                <a16:creationId xmlns:a16="http://schemas.microsoft.com/office/drawing/2014/main" id="{95919FD3-5959-E127-4EA4-879D97470634}"/>
              </a:ext>
            </a:extLst>
          </p:cNvPr>
          <p:cNvSpPr txBox="1"/>
          <p:nvPr/>
        </p:nvSpPr>
        <p:spPr>
          <a:xfrm>
            <a:off x="3191677" y="1296547"/>
            <a:ext cx="3152081" cy="307777"/>
          </a:xfrm>
          <a:prstGeom prst="rect">
            <a:avLst/>
          </a:prstGeom>
          <a:noFill/>
        </p:spPr>
        <p:txBody>
          <a:bodyPr wrap="none" rtlCol="0">
            <a:spAutoFit/>
          </a:bodyPr>
          <a:lstStyle/>
          <a:p>
            <a:r>
              <a:rPr lang="en-US" sz="1400" i="1" dirty="0"/>
              <a:t>(Derry, Maher and Chadwick, in press)</a:t>
            </a:r>
          </a:p>
        </p:txBody>
      </p:sp>
      <p:cxnSp>
        <p:nvCxnSpPr>
          <p:cNvPr id="14" name="Straight Connector 13">
            <a:extLst>
              <a:ext uri="{FF2B5EF4-FFF2-40B4-BE49-F238E27FC236}">
                <a16:creationId xmlns:a16="http://schemas.microsoft.com/office/drawing/2014/main" id="{B0790C30-19F0-04B7-0769-A196A1BEBBB0}"/>
              </a:ext>
            </a:extLst>
          </p:cNvPr>
          <p:cNvCxnSpPr/>
          <p:nvPr/>
        </p:nvCxnSpPr>
        <p:spPr>
          <a:xfrm>
            <a:off x="6167911" y="5379209"/>
            <a:ext cx="900332" cy="0"/>
          </a:xfrm>
          <a:prstGeom prst="line">
            <a:avLst/>
          </a:prstGeom>
          <a:ln w="28575">
            <a:solidFill>
              <a:srgbClr val="FF0000"/>
            </a:solidFill>
          </a:ln>
        </p:spPr>
        <p:style>
          <a:lnRef idx="2">
            <a:schemeClr val="dk1"/>
          </a:lnRef>
          <a:fillRef idx="0">
            <a:schemeClr val="dk1"/>
          </a:fillRef>
          <a:effectRef idx="1">
            <a:schemeClr val="dk1"/>
          </a:effectRef>
          <a:fontRef idx="minor">
            <a:schemeClr val="tx1"/>
          </a:fontRef>
        </p:style>
      </p:cxnSp>
      <p:sp>
        <p:nvSpPr>
          <p:cNvPr id="15" name="TextBox 14">
            <a:extLst>
              <a:ext uri="{FF2B5EF4-FFF2-40B4-BE49-F238E27FC236}">
                <a16:creationId xmlns:a16="http://schemas.microsoft.com/office/drawing/2014/main" id="{D18BB956-6EEA-1DAD-8E57-4ED6C6CC3044}"/>
              </a:ext>
            </a:extLst>
          </p:cNvPr>
          <p:cNvSpPr txBox="1"/>
          <p:nvPr/>
        </p:nvSpPr>
        <p:spPr>
          <a:xfrm>
            <a:off x="6865749" y="5355564"/>
            <a:ext cx="3550074" cy="369332"/>
          </a:xfrm>
          <a:prstGeom prst="rect">
            <a:avLst/>
          </a:prstGeom>
          <a:solidFill>
            <a:schemeClr val="accent6">
              <a:lumMod val="75000"/>
            </a:schemeClr>
          </a:solidFill>
        </p:spPr>
        <p:txBody>
          <a:bodyPr wrap="square" rtlCol="0">
            <a:spAutoFit/>
          </a:bodyPr>
          <a:lstStyle/>
          <a:p>
            <a:r>
              <a:rPr lang="en-US" b="1" dirty="0">
                <a:solidFill>
                  <a:schemeClr val="bg1"/>
                </a:solidFill>
              </a:rPr>
              <a:t>GLOBAL BASALTIC MEDIAN</a:t>
            </a:r>
          </a:p>
        </p:txBody>
      </p:sp>
      <p:cxnSp>
        <p:nvCxnSpPr>
          <p:cNvPr id="16" name="Straight Connector 15">
            <a:extLst>
              <a:ext uri="{FF2B5EF4-FFF2-40B4-BE49-F238E27FC236}">
                <a16:creationId xmlns:a16="http://schemas.microsoft.com/office/drawing/2014/main" id="{D590B684-26C5-366F-9988-B108ACBF1BEB}"/>
              </a:ext>
            </a:extLst>
          </p:cNvPr>
          <p:cNvCxnSpPr/>
          <p:nvPr/>
        </p:nvCxnSpPr>
        <p:spPr>
          <a:xfrm>
            <a:off x="6194836" y="4864019"/>
            <a:ext cx="900332" cy="0"/>
          </a:xfrm>
          <a:prstGeom prst="line">
            <a:avLst/>
          </a:prstGeom>
          <a:ln w="12700"/>
        </p:spPr>
        <p:style>
          <a:lnRef idx="2">
            <a:schemeClr val="dk1"/>
          </a:lnRef>
          <a:fillRef idx="0">
            <a:schemeClr val="dk1"/>
          </a:fillRef>
          <a:effectRef idx="1">
            <a:schemeClr val="dk1"/>
          </a:effectRef>
          <a:fontRef idx="minor">
            <a:schemeClr val="tx1"/>
          </a:fontRef>
        </p:style>
      </p:cxnSp>
      <p:sp>
        <p:nvSpPr>
          <p:cNvPr id="17" name="TextBox 16">
            <a:extLst>
              <a:ext uri="{FF2B5EF4-FFF2-40B4-BE49-F238E27FC236}">
                <a16:creationId xmlns:a16="http://schemas.microsoft.com/office/drawing/2014/main" id="{F0E8747D-DB40-BAA5-2A0A-0DF4ED6A966F}"/>
              </a:ext>
            </a:extLst>
          </p:cNvPr>
          <p:cNvSpPr txBox="1"/>
          <p:nvPr/>
        </p:nvSpPr>
        <p:spPr>
          <a:xfrm>
            <a:off x="6865749" y="3906907"/>
            <a:ext cx="3550074" cy="369332"/>
          </a:xfrm>
          <a:prstGeom prst="rect">
            <a:avLst/>
          </a:prstGeom>
          <a:solidFill>
            <a:schemeClr val="accent6">
              <a:lumMod val="75000"/>
            </a:schemeClr>
          </a:solidFill>
        </p:spPr>
        <p:txBody>
          <a:bodyPr wrap="none" rtlCol="0">
            <a:spAutoFit/>
          </a:bodyPr>
          <a:lstStyle/>
          <a:p>
            <a:r>
              <a:rPr lang="en-US" b="1" dirty="0">
                <a:solidFill>
                  <a:schemeClr val="bg1"/>
                </a:solidFill>
              </a:rPr>
              <a:t>95% OF BASALTIC WATERSHEDS</a:t>
            </a:r>
          </a:p>
        </p:txBody>
      </p:sp>
      <p:cxnSp>
        <p:nvCxnSpPr>
          <p:cNvPr id="18" name="Straight Connector 17">
            <a:extLst>
              <a:ext uri="{FF2B5EF4-FFF2-40B4-BE49-F238E27FC236}">
                <a16:creationId xmlns:a16="http://schemas.microsoft.com/office/drawing/2014/main" id="{9199971F-77AB-A2CD-2508-2F574D75DADE}"/>
              </a:ext>
            </a:extLst>
          </p:cNvPr>
          <p:cNvCxnSpPr/>
          <p:nvPr/>
        </p:nvCxnSpPr>
        <p:spPr>
          <a:xfrm>
            <a:off x="6167911" y="3912214"/>
            <a:ext cx="900332" cy="0"/>
          </a:xfrm>
          <a:prstGeom prst="line">
            <a:avLst/>
          </a:prstGeom>
          <a:ln w="12700"/>
        </p:spPr>
        <p:style>
          <a:lnRef idx="2">
            <a:schemeClr val="dk1"/>
          </a:lnRef>
          <a:fillRef idx="0">
            <a:schemeClr val="dk1"/>
          </a:fillRef>
          <a:effectRef idx="1">
            <a:schemeClr val="dk1"/>
          </a:effectRef>
          <a:fontRef idx="minor">
            <a:schemeClr val="tx1"/>
          </a:fontRef>
        </p:style>
      </p:cxnSp>
      <p:sp>
        <p:nvSpPr>
          <p:cNvPr id="19" name="TextBox 18">
            <a:extLst>
              <a:ext uri="{FF2B5EF4-FFF2-40B4-BE49-F238E27FC236}">
                <a16:creationId xmlns:a16="http://schemas.microsoft.com/office/drawing/2014/main" id="{57E00A42-6427-D721-EA30-F489B725F3B7}"/>
              </a:ext>
            </a:extLst>
          </p:cNvPr>
          <p:cNvSpPr txBox="1"/>
          <p:nvPr/>
        </p:nvSpPr>
        <p:spPr>
          <a:xfrm>
            <a:off x="6865749" y="4843142"/>
            <a:ext cx="3550074" cy="369332"/>
          </a:xfrm>
          <a:prstGeom prst="rect">
            <a:avLst/>
          </a:prstGeom>
          <a:solidFill>
            <a:schemeClr val="accent6">
              <a:lumMod val="75000"/>
            </a:schemeClr>
          </a:solidFill>
        </p:spPr>
        <p:txBody>
          <a:bodyPr wrap="square" rtlCol="0">
            <a:spAutoFit/>
          </a:bodyPr>
          <a:lstStyle/>
          <a:p>
            <a:r>
              <a:rPr lang="en-US" b="1" dirty="0">
                <a:solidFill>
                  <a:schemeClr val="bg1"/>
                </a:solidFill>
              </a:rPr>
              <a:t>HIGH INPUTS OF FRESH ROCK</a:t>
            </a:r>
          </a:p>
        </p:txBody>
      </p:sp>
      <p:sp>
        <p:nvSpPr>
          <p:cNvPr id="21" name="TextBox 20">
            <a:extLst>
              <a:ext uri="{FF2B5EF4-FFF2-40B4-BE49-F238E27FC236}">
                <a16:creationId xmlns:a16="http://schemas.microsoft.com/office/drawing/2014/main" id="{20723B40-CA87-9DD6-0492-C4BD4D1E6DA1}"/>
              </a:ext>
            </a:extLst>
          </p:cNvPr>
          <p:cNvSpPr txBox="1"/>
          <p:nvPr/>
        </p:nvSpPr>
        <p:spPr>
          <a:xfrm>
            <a:off x="7440104" y="2756937"/>
            <a:ext cx="2967223" cy="369332"/>
          </a:xfrm>
          <a:prstGeom prst="rect">
            <a:avLst/>
          </a:prstGeom>
          <a:noFill/>
        </p:spPr>
        <p:txBody>
          <a:bodyPr wrap="none" rtlCol="0">
            <a:spAutoFit/>
          </a:bodyPr>
          <a:lstStyle/>
          <a:p>
            <a:r>
              <a:rPr lang="en-US" b="1" dirty="0">
                <a:solidFill>
                  <a:srgbClr val="C00000"/>
                </a:solidFill>
                <a:latin typeface="Open Sans ExtraBold" panose="020B0906030804020204" pitchFamily="34" charset="0"/>
                <a:ea typeface="Open Sans ExtraBold" panose="020B0906030804020204" pitchFamily="34" charset="0"/>
                <a:cs typeface="Open Sans ExtraBold" panose="020B0906030804020204" pitchFamily="34" charset="0"/>
              </a:rPr>
              <a:t>&gt; 5 to 20x DISCREPANCY</a:t>
            </a:r>
          </a:p>
        </p:txBody>
      </p:sp>
    </p:spTree>
    <p:extLst>
      <p:ext uri="{BB962C8B-B14F-4D97-AF65-F5344CB8AC3E}">
        <p14:creationId xmlns:p14="http://schemas.microsoft.com/office/powerpoint/2010/main" val="2933405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39E8C-8038-EA2C-05A8-A1A21EDDF2C3}"/>
              </a:ext>
            </a:extLst>
          </p:cNvPr>
          <p:cNvSpPr>
            <a:spLocks noGrp="1"/>
          </p:cNvSpPr>
          <p:nvPr>
            <p:ph type="title"/>
          </p:nvPr>
        </p:nvSpPr>
        <p:spPr>
          <a:xfrm>
            <a:off x="838200" y="325595"/>
            <a:ext cx="10515600" cy="929419"/>
          </a:xfrm>
        </p:spPr>
        <p:txBody>
          <a:bodyPr>
            <a:normAutofit fontScale="90000"/>
          </a:bodyPr>
          <a:lstStyle/>
          <a:p>
            <a:r>
              <a:rPr lang="en-US" dirty="0"/>
              <a:t>What is causing this discrepancy between model projections and natural analogues?</a:t>
            </a:r>
          </a:p>
        </p:txBody>
      </p:sp>
      <p:sp>
        <p:nvSpPr>
          <p:cNvPr id="3" name="Content Placeholder 2">
            <a:extLst>
              <a:ext uri="{FF2B5EF4-FFF2-40B4-BE49-F238E27FC236}">
                <a16:creationId xmlns:a16="http://schemas.microsoft.com/office/drawing/2014/main" id="{7F5E1ED4-A28D-8F08-685E-1C360E439C7C}"/>
              </a:ext>
            </a:extLst>
          </p:cNvPr>
          <p:cNvSpPr>
            <a:spLocks noGrp="1"/>
          </p:cNvSpPr>
          <p:nvPr>
            <p:ph idx="1"/>
          </p:nvPr>
        </p:nvSpPr>
        <p:spPr>
          <a:xfrm>
            <a:off x="838200" y="1867666"/>
            <a:ext cx="10129434" cy="4351338"/>
          </a:xfrm>
        </p:spPr>
        <p:txBody>
          <a:bodyPr>
            <a:normAutofit/>
          </a:bodyPr>
          <a:lstStyle/>
          <a:p>
            <a:pPr>
              <a:buFont typeface="Wingdings" pitchFamily="2" charset="2"/>
              <a:buChar char="q"/>
            </a:pPr>
            <a:r>
              <a:rPr lang="en-US" sz="2400" dirty="0"/>
              <a:t> Enhanced weathering is more efficient at generating solutes?</a:t>
            </a:r>
          </a:p>
          <a:p>
            <a:pPr>
              <a:buFont typeface="Wingdings" pitchFamily="2" charset="2"/>
              <a:buChar char="q"/>
            </a:pPr>
            <a:endParaRPr lang="en-US" sz="2400" dirty="0"/>
          </a:p>
          <a:p>
            <a:pPr marL="0" indent="0">
              <a:buNone/>
            </a:pPr>
            <a:endParaRPr lang="en-US" sz="2400" dirty="0"/>
          </a:p>
          <a:p>
            <a:pPr>
              <a:buFont typeface="Wingdings" pitchFamily="2" charset="2"/>
              <a:buChar char="q"/>
            </a:pPr>
            <a:r>
              <a:rPr lang="en-US" sz="2400" dirty="0"/>
              <a:t> Substantial subsurface and riverine alkalinity losses?</a:t>
            </a:r>
          </a:p>
          <a:p>
            <a:pPr>
              <a:buFont typeface="Wingdings" pitchFamily="2" charset="2"/>
              <a:buChar char="q"/>
            </a:pPr>
            <a:endParaRPr lang="en-US" sz="2400" dirty="0"/>
          </a:p>
          <a:p>
            <a:pPr>
              <a:buFont typeface="Wingdings" pitchFamily="2" charset="2"/>
              <a:buChar char="q"/>
            </a:pPr>
            <a:endParaRPr lang="en-US" sz="2400" dirty="0"/>
          </a:p>
          <a:p>
            <a:pPr>
              <a:buFont typeface="Wingdings" pitchFamily="2" charset="2"/>
              <a:buChar char="q"/>
            </a:pPr>
            <a:r>
              <a:rPr lang="en-US" sz="2400" dirty="0"/>
              <a:t> Other</a:t>
            </a:r>
          </a:p>
        </p:txBody>
      </p:sp>
      <p:sp>
        <p:nvSpPr>
          <p:cNvPr id="4" name="Rectangle 3">
            <a:extLst>
              <a:ext uri="{FF2B5EF4-FFF2-40B4-BE49-F238E27FC236}">
                <a16:creationId xmlns:a16="http://schemas.microsoft.com/office/drawing/2014/main" id="{4975B6F2-35A8-9C3F-3467-08D74A6C8CD6}"/>
              </a:ext>
            </a:extLst>
          </p:cNvPr>
          <p:cNvSpPr/>
          <p:nvPr/>
        </p:nvSpPr>
        <p:spPr>
          <a:xfrm>
            <a:off x="8998555" y="3024949"/>
            <a:ext cx="1777731" cy="741618"/>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lumMod val="5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Reactive surfaces in complex porous media</a:t>
            </a:r>
          </a:p>
        </p:txBody>
      </p:sp>
      <p:sp>
        <p:nvSpPr>
          <p:cNvPr id="6" name="Rectangle 5">
            <a:extLst>
              <a:ext uri="{FF2B5EF4-FFF2-40B4-BE49-F238E27FC236}">
                <a16:creationId xmlns:a16="http://schemas.microsoft.com/office/drawing/2014/main" id="{A77908C8-6D64-5925-B670-3A27013781EB}"/>
              </a:ext>
            </a:extLst>
          </p:cNvPr>
          <p:cNvSpPr/>
          <p:nvPr/>
        </p:nvSpPr>
        <p:spPr>
          <a:xfrm>
            <a:off x="10217754" y="1670679"/>
            <a:ext cx="1777731" cy="741618"/>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lumMod val="5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Lab-field discrepancy</a:t>
            </a:r>
          </a:p>
        </p:txBody>
      </p:sp>
    </p:spTree>
    <p:extLst>
      <p:ext uri="{BB962C8B-B14F-4D97-AF65-F5344CB8AC3E}">
        <p14:creationId xmlns:p14="http://schemas.microsoft.com/office/powerpoint/2010/main" val="131327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7D8B7-C03E-4492-24AB-F2F6971BC9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95E0CC-D7D4-8D47-A6C6-EFA05AFD72A2}"/>
              </a:ext>
            </a:extLst>
          </p:cNvPr>
          <p:cNvSpPr>
            <a:spLocks noGrp="1"/>
          </p:cNvSpPr>
          <p:nvPr>
            <p:ph type="title"/>
          </p:nvPr>
        </p:nvSpPr>
        <p:spPr>
          <a:xfrm>
            <a:off x="838200" y="325595"/>
            <a:ext cx="10515600" cy="929419"/>
          </a:xfrm>
        </p:spPr>
        <p:txBody>
          <a:bodyPr>
            <a:normAutofit fontScale="90000"/>
          </a:bodyPr>
          <a:lstStyle/>
          <a:p>
            <a:r>
              <a:rPr lang="en-US" dirty="0"/>
              <a:t>What is causing this discrepancy between model projections and natural analogues?</a:t>
            </a:r>
          </a:p>
        </p:txBody>
      </p:sp>
      <p:sp>
        <p:nvSpPr>
          <p:cNvPr id="3" name="Content Placeholder 2">
            <a:extLst>
              <a:ext uri="{FF2B5EF4-FFF2-40B4-BE49-F238E27FC236}">
                <a16:creationId xmlns:a16="http://schemas.microsoft.com/office/drawing/2014/main" id="{97A150AC-7540-520D-72E4-1A5DD30F6B83}"/>
              </a:ext>
            </a:extLst>
          </p:cNvPr>
          <p:cNvSpPr>
            <a:spLocks noGrp="1"/>
          </p:cNvSpPr>
          <p:nvPr>
            <p:ph idx="1"/>
          </p:nvPr>
        </p:nvSpPr>
        <p:spPr>
          <a:xfrm>
            <a:off x="838200" y="1867666"/>
            <a:ext cx="10129434" cy="4351338"/>
          </a:xfrm>
        </p:spPr>
        <p:txBody>
          <a:bodyPr>
            <a:normAutofit/>
          </a:bodyPr>
          <a:lstStyle/>
          <a:p>
            <a:pPr>
              <a:buFont typeface="Wingdings" pitchFamily="2" charset="2"/>
              <a:buChar char="q"/>
            </a:pPr>
            <a:r>
              <a:rPr lang="en-US" sz="2400" dirty="0"/>
              <a:t> Enhanced weathering is more efficient at generating solutes?</a:t>
            </a:r>
          </a:p>
          <a:p>
            <a:pPr>
              <a:buFont typeface="Wingdings" pitchFamily="2" charset="2"/>
              <a:buChar char="q"/>
            </a:pPr>
            <a:endParaRPr lang="en-US" sz="2400" dirty="0"/>
          </a:p>
          <a:p>
            <a:pPr marL="0" indent="0">
              <a:buNone/>
            </a:pPr>
            <a:endParaRPr lang="en-US" sz="2400" dirty="0"/>
          </a:p>
          <a:p>
            <a:pPr>
              <a:buFont typeface="Wingdings" pitchFamily="2" charset="2"/>
              <a:buChar char="q"/>
            </a:pPr>
            <a:r>
              <a:rPr lang="en-US" sz="2400" dirty="0"/>
              <a:t> Substantial subsurface and riverine alkalinity losses?</a:t>
            </a:r>
          </a:p>
          <a:p>
            <a:pPr>
              <a:buFont typeface="Wingdings" pitchFamily="2" charset="2"/>
              <a:buChar char="q"/>
            </a:pPr>
            <a:endParaRPr lang="en-US" sz="2400" dirty="0"/>
          </a:p>
          <a:p>
            <a:pPr>
              <a:buFont typeface="Wingdings" pitchFamily="2" charset="2"/>
              <a:buChar char="q"/>
            </a:pPr>
            <a:endParaRPr lang="en-US" sz="2400" dirty="0"/>
          </a:p>
          <a:p>
            <a:pPr>
              <a:buFont typeface="Wingdings" pitchFamily="2" charset="2"/>
              <a:buChar char="q"/>
            </a:pPr>
            <a:r>
              <a:rPr lang="en-US" sz="2400" dirty="0"/>
              <a:t> Other</a:t>
            </a:r>
          </a:p>
        </p:txBody>
      </p:sp>
      <p:sp>
        <p:nvSpPr>
          <p:cNvPr id="4" name="Rectangle 3">
            <a:extLst>
              <a:ext uri="{FF2B5EF4-FFF2-40B4-BE49-F238E27FC236}">
                <a16:creationId xmlns:a16="http://schemas.microsoft.com/office/drawing/2014/main" id="{4FB6F91D-7025-4BE1-06ED-285D992402D5}"/>
              </a:ext>
            </a:extLst>
          </p:cNvPr>
          <p:cNvSpPr/>
          <p:nvPr/>
        </p:nvSpPr>
        <p:spPr>
          <a:xfrm>
            <a:off x="8998555" y="3024949"/>
            <a:ext cx="1777731" cy="741618"/>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lumMod val="5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Reactive surfaces in complex porous media</a:t>
            </a:r>
          </a:p>
        </p:txBody>
      </p:sp>
      <p:sp>
        <p:nvSpPr>
          <p:cNvPr id="6" name="Rectangle 5">
            <a:extLst>
              <a:ext uri="{FF2B5EF4-FFF2-40B4-BE49-F238E27FC236}">
                <a16:creationId xmlns:a16="http://schemas.microsoft.com/office/drawing/2014/main" id="{B28B368D-EB19-3140-2663-963945BC8320}"/>
              </a:ext>
            </a:extLst>
          </p:cNvPr>
          <p:cNvSpPr/>
          <p:nvPr/>
        </p:nvSpPr>
        <p:spPr>
          <a:xfrm>
            <a:off x="10217754" y="1670679"/>
            <a:ext cx="1777731" cy="741618"/>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lumMod val="5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Lab-field discrepancy</a:t>
            </a:r>
          </a:p>
        </p:txBody>
      </p:sp>
      <p:sp>
        <p:nvSpPr>
          <p:cNvPr id="5" name="Rectangle 4">
            <a:extLst>
              <a:ext uri="{FF2B5EF4-FFF2-40B4-BE49-F238E27FC236}">
                <a16:creationId xmlns:a16="http://schemas.microsoft.com/office/drawing/2014/main" id="{4261F65B-C96F-B1A8-84D9-411ADD29EDC0}"/>
              </a:ext>
            </a:extLst>
          </p:cNvPr>
          <p:cNvSpPr/>
          <p:nvPr/>
        </p:nvSpPr>
        <p:spPr>
          <a:xfrm>
            <a:off x="2380996" y="4527910"/>
            <a:ext cx="1750160" cy="576478"/>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lumMod val="5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Pore-to-continuum upscaling</a:t>
            </a:r>
          </a:p>
        </p:txBody>
      </p:sp>
      <p:sp>
        <p:nvSpPr>
          <p:cNvPr id="7" name="Rectangle 6">
            <a:extLst>
              <a:ext uri="{FF2B5EF4-FFF2-40B4-BE49-F238E27FC236}">
                <a16:creationId xmlns:a16="http://schemas.microsoft.com/office/drawing/2014/main" id="{3A4B562C-4D1C-084E-B121-3C84C2DC21A6}"/>
              </a:ext>
            </a:extLst>
          </p:cNvPr>
          <p:cNvSpPr/>
          <p:nvPr/>
        </p:nvSpPr>
        <p:spPr>
          <a:xfrm>
            <a:off x="6283115" y="4507280"/>
            <a:ext cx="1777731" cy="741618"/>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lumMod val="5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Reactive surfaces in complex porous media</a:t>
            </a:r>
          </a:p>
        </p:txBody>
      </p:sp>
      <p:sp>
        <p:nvSpPr>
          <p:cNvPr id="8" name="Rectangle 7">
            <a:extLst>
              <a:ext uri="{FF2B5EF4-FFF2-40B4-BE49-F238E27FC236}">
                <a16:creationId xmlns:a16="http://schemas.microsoft.com/office/drawing/2014/main" id="{C84B0317-0D7D-11C1-06D2-1094BB7C5BEC}"/>
              </a:ext>
            </a:extLst>
          </p:cNvPr>
          <p:cNvSpPr/>
          <p:nvPr/>
        </p:nvSpPr>
        <p:spPr>
          <a:xfrm>
            <a:off x="4318269" y="4527910"/>
            <a:ext cx="1777731" cy="741618"/>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lumMod val="5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Lab-field discrepancy</a:t>
            </a:r>
          </a:p>
        </p:txBody>
      </p:sp>
      <p:sp>
        <p:nvSpPr>
          <p:cNvPr id="10" name="Rectangle 9">
            <a:extLst>
              <a:ext uri="{FF2B5EF4-FFF2-40B4-BE49-F238E27FC236}">
                <a16:creationId xmlns:a16="http://schemas.microsoft.com/office/drawing/2014/main" id="{84C32983-C18B-7DE6-C08F-F59B73BD2F44}"/>
              </a:ext>
            </a:extLst>
          </p:cNvPr>
          <p:cNvSpPr/>
          <p:nvPr/>
        </p:nvSpPr>
        <p:spPr>
          <a:xfrm>
            <a:off x="8247959" y="4527910"/>
            <a:ext cx="1777731" cy="841879"/>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lumMod val="50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Predictive uncertainty quantification</a:t>
            </a:r>
          </a:p>
        </p:txBody>
      </p:sp>
    </p:spTree>
    <p:extLst>
      <p:ext uri="{BB962C8B-B14F-4D97-AF65-F5344CB8AC3E}">
        <p14:creationId xmlns:p14="http://schemas.microsoft.com/office/powerpoint/2010/main" val="1426699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0D5CE-2267-C719-6560-D07E8CC3A938}"/>
              </a:ext>
            </a:extLst>
          </p:cNvPr>
          <p:cNvSpPr>
            <a:spLocks noGrp="1"/>
          </p:cNvSpPr>
          <p:nvPr>
            <p:ph type="title"/>
          </p:nvPr>
        </p:nvSpPr>
        <p:spPr>
          <a:xfrm>
            <a:off x="224424" y="96730"/>
            <a:ext cx="12196176" cy="849331"/>
          </a:xfrm>
        </p:spPr>
        <p:txBody>
          <a:bodyPr>
            <a:normAutofit fontScale="90000"/>
          </a:bodyPr>
          <a:lstStyle/>
          <a:p>
            <a:r>
              <a:rPr lang="en-US" dirty="0">
                <a:latin typeface="Open Sans" panose="020B0606030504020204" pitchFamily="34" charset="0"/>
                <a:ea typeface="Open Sans" panose="020B0606030504020204" pitchFamily="34" charset="0"/>
                <a:cs typeface="Open Sans" panose="020B0606030504020204" pitchFamily="34" charset="0"/>
              </a:rPr>
              <a:t>Carbon dioxide removal: a planetary-scale engineering problem</a:t>
            </a:r>
          </a:p>
        </p:txBody>
      </p:sp>
      <p:sp>
        <p:nvSpPr>
          <p:cNvPr id="6" name="TextBox 5">
            <a:extLst>
              <a:ext uri="{FF2B5EF4-FFF2-40B4-BE49-F238E27FC236}">
                <a16:creationId xmlns:a16="http://schemas.microsoft.com/office/drawing/2014/main" id="{9A9A7502-A6F1-E614-BFAE-FC8EA7BD09FC}"/>
              </a:ext>
            </a:extLst>
          </p:cNvPr>
          <p:cNvSpPr txBox="1"/>
          <p:nvPr/>
        </p:nvSpPr>
        <p:spPr>
          <a:xfrm>
            <a:off x="4131762" y="5944547"/>
            <a:ext cx="3576620" cy="523220"/>
          </a:xfrm>
          <a:prstGeom prst="rect">
            <a:avLst/>
          </a:prstGeom>
          <a:noFill/>
        </p:spPr>
        <p:txBody>
          <a:bodyPr wrap="none" rtlCol="0">
            <a:spAutoFit/>
          </a:bodyPr>
          <a:lstStyle/>
          <a:p>
            <a:r>
              <a:rPr lang="en-US" sz="14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IPCC 2018, Summary for Policymakers</a:t>
            </a:r>
          </a:p>
          <a:p>
            <a:r>
              <a:rPr lang="en-US" sz="14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AR6 pathways to limiting warming to 1.5˚C</a:t>
            </a:r>
          </a:p>
        </p:txBody>
      </p:sp>
      <p:sp>
        <p:nvSpPr>
          <p:cNvPr id="7" name="Right Brace 6">
            <a:extLst>
              <a:ext uri="{FF2B5EF4-FFF2-40B4-BE49-F238E27FC236}">
                <a16:creationId xmlns:a16="http://schemas.microsoft.com/office/drawing/2014/main" id="{E097DDD6-4468-5945-8152-8CAD1BF958F5}"/>
              </a:ext>
            </a:extLst>
          </p:cNvPr>
          <p:cNvSpPr/>
          <p:nvPr/>
        </p:nvSpPr>
        <p:spPr>
          <a:xfrm>
            <a:off x="6013539" y="4272432"/>
            <a:ext cx="317326" cy="80061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2" name="Picture 2">
            <a:extLst>
              <a:ext uri="{FF2B5EF4-FFF2-40B4-BE49-F238E27FC236}">
                <a16:creationId xmlns:a16="http://schemas.microsoft.com/office/drawing/2014/main" id="{D7583BF0-1897-30AD-EE07-5942479DC0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67"/>
          <a:stretch>
            <a:fillRect/>
          </a:stretch>
        </p:blipFill>
        <p:spPr bwMode="auto">
          <a:xfrm>
            <a:off x="137258" y="2028161"/>
            <a:ext cx="7515096" cy="362372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087D2B1-CAFC-6684-A3A6-56813A7C9403}"/>
              </a:ext>
            </a:extLst>
          </p:cNvPr>
          <p:cNvSpPr txBox="1"/>
          <p:nvPr/>
        </p:nvSpPr>
        <p:spPr>
          <a:xfrm>
            <a:off x="428754" y="1596478"/>
            <a:ext cx="3804631" cy="369332"/>
          </a:xfrm>
          <a:prstGeom prst="rect">
            <a:avLst/>
          </a:prstGeom>
          <a:noFill/>
        </p:spPr>
        <p:txBody>
          <a:bodyPr wrap="none" rtlCol="0">
            <a:spAutoFit/>
          </a:bodyPr>
          <a:lstStyle/>
          <a:p>
            <a:r>
              <a:rPr lang="en-US"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NET CO</a:t>
            </a:r>
            <a:r>
              <a:rPr lang="en-US" b="1" baseline="-250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2</a:t>
            </a:r>
            <a:r>
              <a:rPr lang="en-US"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EMISSIONS (GT CO</a:t>
            </a:r>
            <a:r>
              <a:rPr lang="en-US" b="1" baseline="-250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2</a:t>
            </a:r>
            <a:r>
              <a:rPr lang="en-US"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/YR)</a:t>
            </a:r>
          </a:p>
        </p:txBody>
      </p:sp>
      <p:sp>
        <p:nvSpPr>
          <p:cNvPr id="16" name="TextBox 15">
            <a:extLst>
              <a:ext uri="{FF2B5EF4-FFF2-40B4-BE49-F238E27FC236}">
                <a16:creationId xmlns:a16="http://schemas.microsoft.com/office/drawing/2014/main" id="{F939D5C7-D2E8-F75A-F390-55CCBAB9546D}"/>
              </a:ext>
            </a:extLst>
          </p:cNvPr>
          <p:cNvSpPr txBox="1"/>
          <p:nvPr/>
        </p:nvSpPr>
        <p:spPr>
          <a:xfrm>
            <a:off x="78813" y="2142670"/>
            <a:ext cx="511679" cy="338554"/>
          </a:xfrm>
          <a:prstGeom prst="rect">
            <a:avLst/>
          </a:prstGeom>
          <a:noFill/>
        </p:spPr>
        <p:txBody>
          <a:bodyPr wrap="none" rtlCol="0">
            <a:spAutoFit/>
          </a:bodyPr>
          <a:lstStyle/>
          <a:p>
            <a:r>
              <a:rPr lang="en-US" sz="1600" dirty="0">
                <a:solidFill>
                  <a:schemeClr val="tx1">
                    <a:lumMod val="65000"/>
                    <a:lumOff val="35000"/>
                  </a:schemeClr>
                </a:solidFill>
              </a:rPr>
              <a:t>+40</a:t>
            </a:r>
          </a:p>
        </p:txBody>
      </p:sp>
      <p:sp>
        <p:nvSpPr>
          <p:cNvPr id="17" name="TextBox 16">
            <a:extLst>
              <a:ext uri="{FF2B5EF4-FFF2-40B4-BE49-F238E27FC236}">
                <a16:creationId xmlns:a16="http://schemas.microsoft.com/office/drawing/2014/main" id="{9C64E508-62D3-0936-585A-C13B67A3D150}"/>
              </a:ext>
            </a:extLst>
          </p:cNvPr>
          <p:cNvSpPr txBox="1"/>
          <p:nvPr/>
        </p:nvSpPr>
        <p:spPr>
          <a:xfrm>
            <a:off x="57172" y="4659174"/>
            <a:ext cx="511679" cy="338554"/>
          </a:xfrm>
          <a:prstGeom prst="rect">
            <a:avLst/>
          </a:prstGeom>
          <a:noFill/>
        </p:spPr>
        <p:txBody>
          <a:bodyPr wrap="none" rtlCol="0">
            <a:spAutoFit/>
          </a:bodyPr>
          <a:lstStyle/>
          <a:p>
            <a:r>
              <a:rPr lang="en-US" sz="1600" dirty="0">
                <a:solidFill>
                  <a:schemeClr val="tx1">
                    <a:lumMod val="65000"/>
                    <a:lumOff val="35000"/>
                  </a:schemeClr>
                </a:solidFill>
              </a:rPr>
              <a:t>+20</a:t>
            </a:r>
          </a:p>
        </p:txBody>
      </p:sp>
      <p:sp>
        <p:nvSpPr>
          <p:cNvPr id="18" name="TextBox 17">
            <a:extLst>
              <a:ext uri="{FF2B5EF4-FFF2-40B4-BE49-F238E27FC236}">
                <a16:creationId xmlns:a16="http://schemas.microsoft.com/office/drawing/2014/main" id="{984161C7-E6EC-F0A0-F78D-3B1EE9909FD2}"/>
              </a:ext>
            </a:extLst>
          </p:cNvPr>
          <p:cNvSpPr txBox="1"/>
          <p:nvPr/>
        </p:nvSpPr>
        <p:spPr>
          <a:xfrm>
            <a:off x="8035831" y="1655262"/>
            <a:ext cx="3735318" cy="3416320"/>
          </a:xfrm>
          <a:prstGeom prst="rect">
            <a:avLst/>
          </a:prstGeom>
          <a:noFill/>
        </p:spPr>
        <p:txBody>
          <a:bodyPr wrap="none" rtlCol="0">
            <a:spAutoFit/>
          </a:bodyPr>
          <a:lstStyle/>
          <a:p>
            <a:r>
              <a:rPr lang="en-US"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DURABLE CDR APPROACHES</a:t>
            </a:r>
          </a:p>
          <a:p>
            <a:endParaRPr lang="en-US" dirty="0">
              <a:solidFill>
                <a:schemeClr val="tx1">
                  <a:lumMod val="65000"/>
                  <a:lumOff val="35000"/>
                </a:schemeClr>
              </a:solidFill>
              <a:latin typeface=""/>
            </a:endParaRPr>
          </a:p>
          <a:p>
            <a:pPr marL="285750" indent="-285750">
              <a:lnSpc>
                <a:spcPct val="150000"/>
              </a:lnSpc>
              <a:buFont typeface="Arial" panose="020B0604020202020204" pitchFamily="34" charset="0"/>
              <a:buChar char="•"/>
            </a:pPr>
            <a:r>
              <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Direct Air Capture (DACS)</a:t>
            </a:r>
          </a:p>
          <a:p>
            <a:pPr marL="285750" indent="-285750">
              <a:lnSpc>
                <a:spcPct val="150000"/>
              </a:lnSpc>
              <a:buFont typeface="Arial" panose="020B0604020202020204" pitchFamily="34" charset="0"/>
              <a:buChar char="•"/>
            </a:pPr>
            <a:r>
              <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Bioenergy and CCS (BECCS)</a:t>
            </a:r>
          </a:p>
          <a:p>
            <a:pPr marL="285750" indent="-285750">
              <a:lnSpc>
                <a:spcPct val="150000"/>
              </a:lnSpc>
              <a:buFont typeface="Arial" panose="020B0604020202020204" pitchFamily="34" charset="0"/>
              <a:buChar char="•"/>
            </a:pPr>
            <a:r>
              <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Mineralization</a:t>
            </a:r>
          </a:p>
          <a:p>
            <a:pPr marL="285750" indent="-285750">
              <a:lnSpc>
                <a:spcPct val="150000"/>
              </a:lnSpc>
              <a:buFont typeface="Arial" panose="020B0604020202020204" pitchFamily="34" charset="0"/>
              <a:buChar char="•"/>
            </a:pPr>
            <a:r>
              <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Biochar</a:t>
            </a:r>
          </a:p>
          <a:p>
            <a:pPr marL="285750" indent="-285750">
              <a:lnSpc>
                <a:spcPct val="150000"/>
              </a:lnSpc>
              <a:buFont typeface="Arial" panose="020B0604020202020204" pitchFamily="34" charset="0"/>
              <a:buChar char="•"/>
            </a:pPr>
            <a:r>
              <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Enhanced Weathering</a:t>
            </a:r>
          </a:p>
          <a:p>
            <a:pPr marL="285750" indent="-285750">
              <a:lnSpc>
                <a:spcPct val="150000"/>
              </a:lnSpc>
              <a:buFont typeface="Arial" panose="020B0604020202020204" pitchFamily="34" charset="0"/>
              <a:buChar char="•"/>
            </a:pPr>
            <a:r>
              <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Ocean Alkalinity Enhancement</a:t>
            </a:r>
          </a:p>
          <a:p>
            <a:endParaRPr lang="en-US" dirty="0">
              <a:solidFill>
                <a:schemeClr val="tx1">
                  <a:lumMod val="65000"/>
                  <a:lumOff val="35000"/>
                </a:schemeClr>
              </a:solidFill>
              <a:latin typeface=""/>
            </a:endParaRPr>
          </a:p>
        </p:txBody>
      </p:sp>
      <p:sp>
        <p:nvSpPr>
          <p:cNvPr id="11" name="TextBox 10">
            <a:extLst>
              <a:ext uri="{FF2B5EF4-FFF2-40B4-BE49-F238E27FC236}">
                <a16:creationId xmlns:a16="http://schemas.microsoft.com/office/drawing/2014/main" id="{5B3804DA-6111-AC28-0D1C-91D417FAF48C}"/>
              </a:ext>
            </a:extLst>
          </p:cNvPr>
          <p:cNvSpPr txBox="1"/>
          <p:nvPr/>
        </p:nvSpPr>
        <p:spPr>
          <a:xfrm>
            <a:off x="1516838" y="2268604"/>
            <a:ext cx="2497771" cy="923330"/>
          </a:xfrm>
          <a:prstGeom prst="rect">
            <a:avLst/>
          </a:prstGeom>
          <a:solidFill>
            <a:schemeClr val="accent3">
              <a:lumMod val="20000"/>
              <a:lumOff val="80000"/>
            </a:schemeClr>
          </a:solidFill>
        </p:spPr>
        <p:txBody>
          <a:bodyPr wrap="square">
            <a:spAutoFit/>
          </a:bodyPr>
          <a:lstStyle/>
          <a:p>
            <a:r>
              <a:rPr lang="en-US" dirty="0">
                <a:solidFill>
                  <a:schemeClr val="tx1">
                    <a:lumMod val="50000"/>
                    <a:lumOff val="50000"/>
                  </a:schemeClr>
                </a:solidFill>
                <a:latin typeface=""/>
              </a:rPr>
              <a:t>100–300 Gt CO₂ removal required this century</a:t>
            </a:r>
          </a:p>
        </p:txBody>
      </p:sp>
      <p:cxnSp>
        <p:nvCxnSpPr>
          <p:cNvPr id="22" name="Straight Connector 21">
            <a:extLst>
              <a:ext uri="{FF2B5EF4-FFF2-40B4-BE49-F238E27FC236}">
                <a16:creationId xmlns:a16="http://schemas.microsoft.com/office/drawing/2014/main" id="{3D96C6C4-745F-F515-CEE6-5CB838C88460}"/>
              </a:ext>
            </a:extLst>
          </p:cNvPr>
          <p:cNvCxnSpPr/>
          <p:nvPr/>
        </p:nvCxnSpPr>
        <p:spPr>
          <a:xfrm>
            <a:off x="7872106" y="1105853"/>
            <a:ext cx="0" cy="5329685"/>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84FF5B1A-F443-006C-69A5-F67B16E15BE1}"/>
              </a:ext>
            </a:extLst>
          </p:cNvPr>
          <p:cNvSpPr txBox="1"/>
          <p:nvPr/>
        </p:nvSpPr>
        <p:spPr>
          <a:xfrm>
            <a:off x="8311612" y="5818817"/>
            <a:ext cx="2608406" cy="369332"/>
          </a:xfrm>
          <a:prstGeom prst="rect">
            <a:avLst/>
          </a:prstGeom>
          <a:noFill/>
        </p:spPr>
        <p:txBody>
          <a:bodyPr wrap="none" rtlCol="0">
            <a:spAutoFit/>
          </a:bodyPr>
          <a:lstStyle/>
          <a:p>
            <a:r>
              <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DURABLE: ca. 1,000 yr</a:t>
            </a:r>
          </a:p>
        </p:txBody>
      </p:sp>
      <p:cxnSp>
        <p:nvCxnSpPr>
          <p:cNvPr id="24" name="Straight Connector 23">
            <a:extLst>
              <a:ext uri="{FF2B5EF4-FFF2-40B4-BE49-F238E27FC236}">
                <a16:creationId xmlns:a16="http://schemas.microsoft.com/office/drawing/2014/main" id="{D27572CF-DEE9-EB86-D5AD-11D440C735D0}"/>
              </a:ext>
            </a:extLst>
          </p:cNvPr>
          <p:cNvCxnSpPr>
            <a:cxnSpLocks/>
          </p:cNvCxnSpPr>
          <p:nvPr/>
        </p:nvCxnSpPr>
        <p:spPr>
          <a:xfrm>
            <a:off x="8311612" y="5690211"/>
            <a:ext cx="3269" cy="628305"/>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C23DEA5D-2AE2-FF4E-AC03-37CAAA07EC6B}"/>
              </a:ext>
            </a:extLst>
          </p:cNvPr>
          <p:cNvSpPr txBox="1"/>
          <p:nvPr/>
        </p:nvSpPr>
        <p:spPr>
          <a:xfrm>
            <a:off x="10797017" y="3903100"/>
            <a:ext cx="1090706" cy="369332"/>
          </a:xfrm>
          <a:prstGeom prst="rect">
            <a:avLst/>
          </a:prstGeom>
          <a:solidFill>
            <a:schemeClr val="accent3">
              <a:lumMod val="20000"/>
              <a:lumOff val="80000"/>
            </a:schemeClr>
          </a:solidFill>
        </p:spPr>
        <p:txBody>
          <a:bodyPr wrap="square">
            <a:spAutoFit/>
          </a:bodyPr>
          <a:lstStyle/>
          <a:p>
            <a:r>
              <a:rPr lang="en-US" dirty="0">
                <a:solidFill>
                  <a:schemeClr val="tx1">
                    <a:lumMod val="50000"/>
                    <a:lumOff val="50000"/>
                  </a:schemeClr>
                </a:solidFill>
                <a:latin typeface=""/>
              </a:rPr>
              <a:t>this talk</a:t>
            </a:r>
          </a:p>
        </p:txBody>
      </p:sp>
    </p:spTree>
    <p:extLst>
      <p:ext uri="{BB962C8B-B14F-4D97-AF65-F5344CB8AC3E}">
        <p14:creationId xmlns:p14="http://schemas.microsoft.com/office/powerpoint/2010/main" val="25166196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968CEA-BDC4-12BA-93A8-C1F8B3B8619A}"/>
              </a:ext>
            </a:extLst>
          </p:cNvPr>
          <p:cNvSpPr/>
          <p:nvPr/>
        </p:nvSpPr>
        <p:spPr>
          <a:xfrm>
            <a:off x="593834" y="959117"/>
            <a:ext cx="4206766" cy="5410151"/>
          </a:xfrm>
          <a:prstGeom prst="rect">
            <a:avLst/>
          </a:prstGeom>
          <a:solidFill>
            <a:schemeClr val="bg1"/>
          </a:solidFill>
          <a:ln w="9525">
            <a:solidFill>
              <a:schemeClr val="tx2"/>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3AEE2B-AE49-5263-7C33-4A7D31EB76B4}"/>
              </a:ext>
            </a:extLst>
          </p:cNvPr>
          <p:cNvSpPr>
            <a:spLocks noGrp="1"/>
          </p:cNvSpPr>
          <p:nvPr>
            <p:ph type="title"/>
          </p:nvPr>
        </p:nvSpPr>
        <p:spPr>
          <a:xfrm>
            <a:off x="593834" y="0"/>
            <a:ext cx="10515600" cy="929419"/>
          </a:xfrm>
        </p:spPr>
        <p:txBody>
          <a:bodyPr>
            <a:normAutofit fontScale="90000"/>
          </a:bodyPr>
          <a:lstStyle/>
          <a:p>
            <a:r>
              <a:rPr lang="en-US" dirty="0"/>
              <a:t>The main reason models are over predicting </a:t>
            </a:r>
            <a:r>
              <a:rPr lang="en-US" dirty="0" err="1"/>
              <a:t>CDR</a:t>
            </a:r>
            <a:r>
              <a:rPr lang="en-US" baseline="-25000" dirty="0" err="1"/>
              <a:t>pot</a:t>
            </a:r>
            <a:r>
              <a:rPr lang="en-US" dirty="0"/>
              <a:t>?</a:t>
            </a:r>
          </a:p>
        </p:txBody>
      </p:sp>
      <p:sp>
        <p:nvSpPr>
          <p:cNvPr id="4" name="TextBox 3">
            <a:extLst>
              <a:ext uri="{FF2B5EF4-FFF2-40B4-BE49-F238E27FC236}">
                <a16:creationId xmlns:a16="http://schemas.microsoft.com/office/drawing/2014/main" id="{0EF12415-596D-B87B-BCE8-9F041C4F6B9A}"/>
              </a:ext>
            </a:extLst>
          </p:cNvPr>
          <p:cNvSpPr txBox="1"/>
          <p:nvPr/>
        </p:nvSpPr>
        <p:spPr>
          <a:xfrm>
            <a:off x="812044" y="1554033"/>
            <a:ext cx="3962400" cy="400110"/>
          </a:xfrm>
          <a:prstGeom prst="rect">
            <a:avLst/>
          </a:prstGeom>
          <a:noFill/>
        </p:spPr>
        <p:txBody>
          <a:bodyPr wrap="square" rtlCol="0">
            <a:spAutoFit/>
          </a:bodyPr>
          <a:lstStyle/>
          <a:p>
            <a:r>
              <a:rPr lang="en-US" sz="2000" dirty="0">
                <a:solidFill>
                  <a:schemeClr val="tx1">
                    <a:lumMod val="85000"/>
                    <a:lumOff val="15000"/>
                  </a:schemeClr>
                </a:solidFill>
                <a:latin typeface="Helvetica" pitchFamily="2" charset="0"/>
                <a:ea typeface="Source Sans Pro" panose="020B0503030403020204" pitchFamily="34" charset="0"/>
                <a:cs typeface="Posterama" panose="020B0504020200020000" pitchFamily="34" charset="0"/>
              </a:rPr>
              <a:t>Basalt weathering across scales</a:t>
            </a:r>
          </a:p>
        </p:txBody>
      </p:sp>
      <p:sp>
        <p:nvSpPr>
          <p:cNvPr id="6" name="TextBox 5">
            <a:extLst>
              <a:ext uri="{FF2B5EF4-FFF2-40B4-BE49-F238E27FC236}">
                <a16:creationId xmlns:a16="http://schemas.microsoft.com/office/drawing/2014/main" id="{75560A48-963A-245F-4E2F-85E713F2DF10}"/>
              </a:ext>
            </a:extLst>
          </p:cNvPr>
          <p:cNvSpPr txBox="1"/>
          <p:nvPr/>
        </p:nvSpPr>
        <p:spPr>
          <a:xfrm>
            <a:off x="1070192" y="5818256"/>
            <a:ext cx="3279214" cy="646331"/>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https://</a:t>
            </a:r>
            <a:r>
              <a:rPr lang="en-US" sz="1200" dirty="0" err="1">
                <a:latin typeface="Open Sans" panose="020B0606030504020204" pitchFamily="34" charset="0"/>
                <a:ea typeface="Open Sans" panose="020B0606030504020204" pitchFamily="34" charset="0"/>
                <a:cs typeface="Open Sans" panose="020B0606030504020204" pitchFamily="34" charset="0"/>
              </a:rPr>
              <a:t>carbonplan.org</a:t>
            </a:r>
            <a:r>
              <a:rPr lang="en-US" sz="1200" dirty="0">
                <a:latin typeface="Open Sans" panose="020B0606030504020204" pitchFamily="34" charset="0"/>
                <a:ea typeface="Open Sans" panose="020B0606030504020204" pitchFamily="34" charset="0"/>
                <a:cs typeface="Open Sans" panose="020B0606030504020204" pitchFamily="34" charset="0"/>
              </a:rPr>
              <a:t>/research/modeling-bytes-02-roughness</a:t>
            </a:r>
          </a:p>
          <a:p>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Shape 8">
            <a:extLst>
              <a:ext uri="{FF2B5EF4-FFF2-40B4-BE49-F238E27FC236}">
                <a16:creationId xmlns:a16="http://schemas.microsoft.com/office/drawing/2014/main" id="{D8722AB0-5266-75CC-0E7F-6F05E73F38F6}"/>
              </a:ext>
            </a:extLst>
          </p:cNvPr>
          <p:cNvSpPr/>
          <p:nvPr/>
        </p:nvSpPr>
        <p:spPr>
          <a:xfrm>
            <a:off x="1162536" y="4099187"/>
            <a:ext cx="3108960" cy="1609342"/>
          </a:xfrm>
          <a:prstGeom prst="rect">
            <a:avLst/>
          </a:prstGeom>
          <a:solidFill>
            <a:srgbClr val="DDEEFF"/>
          </a:solidFill>
          <a:ln w="3810">
            <a:solidFill>
              <a:srgbClr val="AACCEE"/>
            </a:solidFill>
            <a:prstDash val="solid"/>
          </a:ln>
        </p:spPr>
        <p:txBody>
          <a:bodyPr/>
          <a:lstStyle/>
          <a:p>
            <a:endParaRPr lang="en-US" sz="2400"/>
          </a:p>
        </p:txBody>
      </p:sp>
      <p:sp>
        <p:nvSpPr>
          <p:cNvPr id="8" name="Shape 9">
            <a:extLst>
              <a:ext uri="{FF2B5EF4-FFF2-40B4-BE49-F238E27FC236}">
                <a16:creationId xmlns:a16="http://schemas.microsoft.com/office/drawing/2014/main" id="{5DE2AB0E-4294-1C27-3BFA-69E1AA56C77D}"/>
              </a:ext>
            </a:extLst>
          </p:cNvPr>
          <p:cNvSpPr/>
          <p:nvPr/>
        </p:nvSpPr>
        <p:spPr>
          <a:xfrm>
            <a:off x="1162536" y="4099187"/>
            <a:ext cx="1316736" cy="316992"/>
          </a:xfrm>
          <a:prstGeom prst="rect">
            <a:avLst/>
          </a:prstGeom>
          <a:solidFill>
            <a:srgbClr val="B8CC90"/>
          </a:solidFill>
          <a:ln w="12700">
            <a:solidFill>
              <a:srgbClr val="B8CC90"/>
            </a:solidFill>
            <a:prstDash val="solid"/>
          </a:ln>
        </p:spPr>
        <p:txBody>
          <a:bodyPr/>
          <a:lstStyle/>
          <a:p>
            <a:endParaRPr lang="en-US" sz="2400"/>
          </a:p>
        </p:txBody>
      </p:sp>
      <p:sp>
        <p:nvSpPr>
          <p:cNvPr id="9" name="Shape 10">
            <a:extLst>
              <a:ext uri="{FF2B5EF4-FFF2-40B4-BE49-F238E27FC236}">
                <a16:creationId xmlns:a16="http://schemas.microsoft.com/office/drawing/2014/main" id="{1F7A8F24-6125-ACAB-F723-9C5E402802EC}"/>
              </a:ext>
            </a:extLst>
          </p:cNvPr>
          <p:cNvSpPr/>
          <p:nvPr/>
        </p:nvSpPr>
        <p:spPr>
          <a:xfrm>
            <a:off x="1162536" y="4367411"/>
            <a:ext cx="1072896" cy="316992"/>
          </a:xfrm>
          <a:prstGeom prst="rect">
            <a:avLst/>
          </a:prstGeom>
          <a:solidFill>
            <a:srgbClr val="B8CC90"/>
          </a:solidFill>
          <a:ln w="12700">
            <a:solidFill>
              <a:srgbClr val="B8CC90"/>
            </a:solidFill>
            <a:prstDash val="solid"/>
          </a:ln>
        </p:spPr>
        <p:txBody>
          <a:bodyPr/>
          <a:lstStyle/>
          <a:p>
            <a:endParaRPr lang="en-US" sz="2400"/>
          </a:p>
        </p:txBody>
      </p:sp>
      <p:sp>
        <p:nvSpPr>
          <p:cNvPr id="10" name="Shape 11">
            <a:extLst>
              <a:ext uri="{FF2B5EF4-FFF2-40B4-BE49-F238E27FC236}">
                <a16:creationId xmlns:a16="http://schemas.microsoft.com/office/drawing/2014/main" id="{6A7C8483-1676-EEBB-72FF-AB26C45AF61F}"/>
              </a:ext>
            </a:extLst>
          </p:cNvPr>
          <p:cNvSpPr/>
          <p:nvPr/>
        </p:nvSpPr>
        <p:spPr>
          <a:xfrm>
            <a:off x="1162536" y="4611251"/>
            <a:ext cx="1438656" cy="316992"/>
          </a:xfrm>
          <a:prstGeom prst="rect">
            <a:avLst/>
          </a:prstGeom>
          <a:solidFill>
            <a:srgbClr val="B8CC90"/>
          </a:solidFill>
          <a:ln w="12700">
            <a:solidFill>
              <a:srgbClr val="B8CC90"/>
            </a:solidFill>
            <a:prstDash val="solid"/>
          </a:ln>
        </p:spPr>
        <p:txBody>
          <a:bodyPr/>
          <a:lstStyle/>
          <a:p>
            <a:endParaRPr lang="en-US" sz="2400"/>
          </a:p>
        </p:txBody>
      </p:sp>
      <p:sp>
        <p:nvSpPr>
          <p:cNvPr id="11" name="Shape 12">
            <a:extLst>
              <a:ext uri="{FF2B5EF4-FFF2-40B4-BE49-F238E27FC236}">
                <a16:creationId xmlns:a16="http://schemas.microsoft.com/office/drawing/2014/main" id="{D9005884-EDAF-5449-30E5-3BC3F7AEDB5C}"/>
              </a:ext>
            </a:extLst>
          </p:cNvPr>
          <p:cNvSpPr/>
          <p:nvPr/>
        </p:nvSpPr>
        <p:spPr>
          <a:xfrm>
            <a:off x="1162536" y="4855091"/>
            <a:ext cx="877824" cy="316992"/>
          </a:xfrm>
          <a:prstGeom prst="rect">
            <a:avLst/>
          </a:prstGeom>
          <a:solidFill>
            <a:srgbClr val="B8CC90"/>
          </a:solidFill>
          <a:ln w="12700">
            <a:solidFill>
              <a:srgbClr val="B8CC90"/>
            </a:solidFill>
            <a:prstDash val="solid"/>
          </a:ln>
        </p:spPr>
        <p:txBody>
          <a:bodyPr/>
          <a:lstStyle/>
          <a:p>
            <a:endParaRPr lang="en-US" sz="2400"/>
          </a:p>
        </p:txBody>
      </p:sp>
      <p:sp>
        <p:nvSpPr>
          <p:cNvPr id="12" name="Shape 13">
            <a:extLst>
              <a:ext uri="{FF2B5EF4-FFF2-40B4-BE49-F238E27FC236}">
                <a16:creationId xmlns:a16="http://schemas.microsoft.com/office/drawing/2014/main" id="{44EE67E3-9B6F-583B-0A42-EE04DDCBC883}"/>
              </a:ext>
            </a:extLst>
          </p:cNvPr>
          <p:cNvSpPr/>
          <p:nvPr/>
        </p:nvSpPr>
        <p:spPr>
          <a:xfrm>
            <a:off x="1162536" y="5098931"/>
            <a:ext cx="1194816" cy="316992"/>
          </a:xfrm>
          <a:prstGeom prst="rect">
            <a:avLst/>
          </a:prstGeom>
          <a:solidFill>
            <a:srgbClr val="B8CC90"/>
          </a:solidFill>
          <a:ln w="12700">
            <a:solidFill>
              <a:srgbClr val="B8CC90"/>
            </a:solidFill>
            <a:prstDash val="solid"/>
          </a:ln>
        </p:spPr>
        <p:txBody>
          <a:bodyPr/>
          <a:lstStyle/>
          <a:p>
            <a:endParaRPr lang="en-US" sz="2400"/>
          </a:p>
        </p:txBody>
      </p:sp>
      <p:sp>
        <p:nvSpPr>
          <p:cNvPr id="13" name="Shape 14">
            <a:extLst>
              <a:ext uri="{FF2B5EF4-FFF2-40B4-BE49-F238E27FC236}">
                <a16:creationId xmlns:a16="http://schemas.microsoft.com/office/drawing/2014/main" id="{0FA05927-50A4-60B0-3E6D-9D7C3BB6430D}"/>
              </a:ext>
            </a:extLst>
          </p:cNvPr>
          <p:cNvSpPr/>
          <p:nvPr/>
        </p:nvSpPr>
        <p:spPr>
          <a:xfrm>
            <a:off x="1162536" y="5342771"/>
            <a:ext cx="1560576" cy="365758"/>
          </a:xfrm>
          <a:prstGeom prst="rect">
            <a:avLst/>
          </a:prstGeom>
          <a:solidFill>
            <a:srgbClr val="B8CC90"/>
          </a:solidFill>
          <a:ln w="12700">
            <a:solidFill>
              <a:srgbClr val="B8CC90"/>
            </a:solidFill>
            <a:prstDash val="solid"/>
          </a:ln>
        </p:spPr>
        <p:txBody>
          <a:bodyPr/>
          <a:lstStyle/>
          <a:p>
            <a:endParaRPr lang="en-US" sz="2400"/>
          </a:p>
        </p:txBody>
      </p:sp>
      <p:sp>
        <p:nvSpPr>
          <p:cNvPr id="14" name="Shape 15">
            <a:extLst>
              <a:ext uri="{FF2B5EF4-FFF2-40B4-BE49-F238E27FC236}">
                <a16:creationId xmlns:a16="http://schemas.microsoft.com/office/drawing/2014/main" id="{BC7DD484-1646-A175-ED8D-303239552CD8}"/>
              </a:ext>
            </a:extLst>
          </p:cNvPr>
          <p:cNvSpPr/>
          <p:nvPr/>
        </p:nvSpPr>
        <p:spPr>
          <a:xfrm flipH="1">
            <a:off x="2503655" y="4269875"/>
            <a:ext cx="1" cy="658365"/>
          </a:xfrm>
          <a:prstGeom prst="line">
            <a:avLst/>
          </a:prstGeom>
          <a:noFill/>
          <a:ln w="19050">
            <a:solidFill>
              <a:schemeClr val="accent4">
                <a:lumMod val="50000"/>
              </a:schemeClr>
            </a:solidFill>
            <a:prstDash val="solid"/>
          </a:ln>
        </p:spPr>
        <p:txBody>
          <a:bodyPr/>
          <a:lstStyle/>
          <a:p>
            <a:endParaRPr lang="en-US" sz="2400"/>
          </a:p>
        </p:txBody>
      </p:sp>
      <p:sp>
        <p:nvSpPr>
          <p:cNvPr id="15" name="Shape 16">
            <a:extLst>
              <a:ext uri="{FF2B5EF4-FFF2-40B4-BE49-F238E27FC236}">
                <a16:creationId xmlns:a16="http://schemas.microsoft.com/office/drawing/2014/main" id="{931BDA41-465C-0540-D1EC-6EE7C1FF7CF5}"/>
              </a:ext>
            </a:extLst>
          </p:cNvPr>
          <p:cNvSpPr/>
          <p:nvPr/>
        </p:nvSpPr>
        <p:spPr>
          <a:xfrm>
            <a:off x="2454888" y="4269875"/>
            <a:ext cx="97536" cy="0"/>
          </a:xfrm>
          <a:prstGeom prst="line">
            <a:avLst/>
          </a:prstGeom>
          <a:noFill/>
          <a:ln w="19050">
            <a:solidFill>
              <a:schemeClr val="accent4">
                <a:lumMod val="75000"/>
              </a:schemeClr>
            </a:solidFill>
            <a:prstDash val="solid"/>
          </a:ln>
        </p:spPr>
        <p:txBody>
          <a:bodyPr/>
          <a:lstStyle/>
          <a:p>
            <a:endParaRPr lang="en-US" sz="2400"/>
          </a:p>
        </p:txBody>
      </p:sp>
      <p:sp>
        <p:nvSpPr>
          <p:cNvPr id="16" name="Shape 17">
            <a:extLst>
              <a:ext uri="{FF2B5EF4-FFF2-40B4-BE49-F238E27FC236}">
                <a16:creationId xmlns:a16="http://schemas.microsoft.com/office/drawing/2014/main" id="{901BB381-7906-7D2B-E9ED-7F8211A4A7F3}"/>
              </a:ext>
            </a:extLst>
          </p:cNvPr>
          <p:cNvSpPr/>
          <p:nvPr/>
        </p:nvSpPr>
        <p:spPr>
          <a:xfrm>
            <a:off x="2454888" y="4917312"/>
            <a:ext cx="97536" cy="0"/>
          </a:xfrm>
          <a:prstGeom prst="line">
            <a:avLst/>
          </a:prstGeom>
          <a:noFill/>
          <a:ln w="19050">
            <a:solidFill>
              <a:schemeClr val="accent4">
                <a:lumMod val="75000"/>
              </a:schemeClr>
            </a:solidFill>
            <a:prstDash val="solid"/>
          </a:ln>
        </p:spPr>
        <p:txBody>
          <a:bodyPr/>
          <a:lstStyle/>
          <a:p>
            <a:endParaRPr lang="en-US" sz="2400"/>
          </a:p>
        </p:txBody>
      </p:sp>
      <p:sp>
        <p:nvSpPr>
          <p:cNvPr id="18" name="Text 19">
            <a:extLst>
              <a:ext uri="{FF2B5EF4-FFF2-40B4-BE49-F238E27FC236}">
                <a16:creationId xmlns:a16="http://schemas.microsoft.com/office/drawing/2014/main" id="{37AAD455-948D-DD98-7584-A02E215AB5C0}"/>
              </a:ext>
            </a:extLst>
          </p:cNvPr>
          <p:cNvSpPr/>
          <p:nvPr/>
        </p:nvSpPr>
        <p:spPr>
          <a:xfrm>
            <a:off x="2592147" y="4343935"/>
            <a:ext cx="1560576" cy="268224"/>
          </a:xfrm>
          <a:prstGeom prst="rect">
            <a:avLst/>
          </a:prstGeom>
          <a:noFill/>
          <a:ln/>
        </p:spPr>
        <p:txBody>
          <a:bodyPr wrap="square" lIns="0" tIns="0" rIns="0" bIns="0" rtlCol="0" anchor="ctr"/>
          <a:lstStyle/>
          <a:p>
            <a:r>
              <a:rPr lang="en-US" sz="1133" dirty="0">
                <a:solidFill>
                  <a:srgbClr val="085041"/>
                </a:solidFill>
                <a:latin typeface="Calibri" pitchFamily="34" charset="0"/>
                <a:ea typeface="Calibri" pitchFamily="34" charset="-122"/>
                <a:cs typeface="Calibri" pitchFamily="34" charset="-120"/>
              </a:rPr>
              <a:t>coarse → short L</a:t>
            </a:r>
            <a:endParaRPr lang="en-US" sz="1133" dirty="0"/>
          </a:p>
        </p:txBody>
      </p:sp>
      <p:sp>
        <p:nvSpPr>
          <p:cNvPr id="19" name="Shape 20">
            <a:extLst>
              <a:ext uri="{FF2B5EF4-FFF2-40B4-BE49-F238E27FC236}">
                <a16:creationId xmlns:a16="http://schemas.microsoft.com/office/drawing/2014/main" id="{12A2282A-566E-DEC4-734C-00BD1EDF326B}"/>
              </a:ext>
            </a:extLst>
          </p:cNvPr>
          <p:cNvSpPr/>
          <p:nvPr/>
        </p:nvSpPr>
        <p:spPr>
          <a:xfrm>
            <a:off x="2723112" y="5355671"/>
            <a:ext cx="679" cy="352858"/>
          </a:xfrm>
          <a:prstGeom prst="line">
            <a:avLst/>
          </a:prstGeom>
          <a:noFill/>
          <a:ln w="12700">
            <a:solidFill>
              <a:srgbClr val="C00000"/>
            </a:solidFill>
            <a:prstDash val="dash"/>
          </a:ln>
        </p:spPr>
        <p:txBody>
          <a:bodyPr/>
          <a:lstStyle/>
          <a:p>
            <a:endParaRPr lang="en-US" sz="2400"/>
          </a:p>
        </p:txBody>
      </p:sp>
      <p:sp>
        <p:nvSpPr>
          <p:cNvPr id="20" name="Text 21">
            <a:extLst>
              <a:ext uri="{FF2B5EF4-FFF2-40B4-BE49-F238E27FC236}">
                <a16:creationId xmlns:a16="http://schemas.microsoft.com/office/drawing/2014/main" id="{BC8C78D0-4CB2-FA4A-80A3-C376CB970B2C}"/>
              </a:ext>
            </a:extLst>
          </p:cNvPr>
          <p:cNvSpPr/>
          <p:nvPr/>
        </p:nvSpPr>
        <p:spPr>
          <a:xfrm>
            <a:off x="2601175" y="4989203"/>
            <a:ext cx="1560576" cy="268224"/>
          </a:xfrm>
          <a:prstGeom prst="rect">
            <a:avLst/>
          </a:prstGeom>
          <a:noFill/>
          <a:ln/>
        </p:spPr>
        <p:txBody>
          <a:bodyPr wrap="square" lIns="0" tIns="0" rIns="0" bIns="0" rtlCol="0" anchor="ctr"/>
          <a:lstStyle/>
          <a:p>
            <a:r>
              <a:rPr lang="en-US" sz="1133" dirty="0">
                <a:solidFill>
                  <a:srgbClr val="C00000"/>
                </a:solidFill>
                <a:latin typeface="Calibri" pitchFamily="34" charset="0"/>
                <a:ea typeface="Calibri" pitchFamily="34" charset="-122"/>
                <a:cs typeface="Calibri" pitchFamily="34" charset="-120"/>
              </a:rPr>
              <a:t>fine → long L</a:t>
            </a:r>
            <a:endParaRPr lang="en-US" sz="1133" dirty="0">
              <a:solidFill>
                <a:srgbClr val="C00000"/>
              </a:solidFill>
            </a:endParaRPr>
          </a:p>
        </p:txBody>
      </p:sp>
      <p:sp>
        <p:nvSpPr>
          <p:cNvPr id="22" name="TextBox 21">
            <a:extLst>
              <a:ext uri="{FF2B5EF4-FFF2-40B4-BE49-F238E27FC236}">
                <a16:creationId xmlns:a16="http://schemas.microsoft.com/office/drawing/2014/main" id="{B1F49883-BF4E-31E9-7B0E-45FCBEBB2407}"/>
              </a:ext>
            </a:extLst>
          </p:cNvPr>
          <p:cNvSpPr txBox="1"/>
          <p:nvPr/>
        </p:nvSpPr>
        <p:spPr>
          <a:xfrm>
            <a:off x="5074484" y="792970"/>
            <a:ext cx="6785007" cy="3416320"/>
          </a:xfrm>
          <a:prstGeom prst="rect">
            <a:avLst/>
          </a:prstGeom>
          <a:noFill/>
        </p:spPr>
        <p:txBody>
          <a:bodyPr wrap="square">
            <a:spAutoFit/>
          </a:bodyPr>
          <a:lstStyle/>
          <a:p>
            <a:endParaRPr lang="en-US"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 misapplied interpretation of a reactive surface area argument…</a:t>
            </a:r>
          </a:p>
          <a:p>
            <a:endPar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Fractal surface roughness scaling of gas sorption surface areas</a:t>
            </a:r>
          </a:p>
          <a:p>
            <a:endPar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Model reactive surface areas that are ~20 to 200x geometric</a:t>
            </a:r>
          </a:p>
          <a:p>
            <a:endPar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Favors coarser grain sizes</a:t>
            </a:r>
          </a:p>
          <a:p>
            <a:endPar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Never verified experimentally</a:t>
            </a:r>
          </a:p>
        </p:txBody>
      </p:sp>
      <p:sp>
        <p:nvSpPr>
          <p:cNvPr id="23" name="TextBox 22">
            <a:extLst>
              <a:ext uri="{FF2B5EF4-FFF2-40B4-BE49-F238E27FC236}">
                <a16:creationId xmlns:a16="http://schemas.microsoft.com/office/drawing/2014/main" id="{17A9D333-774A-628A-E317-15E4DF695BC0}"/>
              </a:ext>
            </a:extLst>
          </p:cNvPr>
          <p:cNvSpPr txBox="1"/>
          <p:nvPr/>
        </p:nvSpPr>
        <p:spPr>
          <a:xfrm>
            <a:off x="6141719" y="4769755"/>
            <a:ext cx="4403031" cy="923330"/>
          </a:xfrm>
          <a:prstGeom prst="rect">
            <a:avLst/>
          </a:prstGeom>
          <a:solidFill>
            <a:schemeClr val="accent3">
              <a:lumMod val="60000"/>
              <a:lumOff val="40000"/>
            </a:schemeClr>
          </a:solidFill>
        </p:spPr>
        <p:txBody>
          <a:bodyPr wrap="square" rtlCol="0">
            <a:spAutoFit/>
          </a:bodyPr>
          <a:lstStyle/>
          <a:p>
            <a:r>
              <a:rPr lang="en-US"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14 studies and 6 bespoke EW models now contain this numerical representation</a:t>
            </a:r>
          </a:p>
        </p:txBody>
      </p:sp>
      <p:sp>
        <p:nvSpPr>
          <p:cNvPr id="24" name="TextBox 23">
            <a:extLst>
              <a:ext uri="{FF2B5EF4-FFF2-40B4-BE49-F238E27FC236}">
                <a16:creationId xmlns:a16="http://schemas.microsoft.com/office/drawing/2014/main" id="{F02E095A-E4B2-C4E9-BC5A-6E4E46B9C29B}"/>
              </a:ext>
            </a:extLst>
          </p:cNvPr>
          <p:cNvSpPr txBox="1"/>
          <p:nvPr/>
        </p:nvSpPr>
        <p:spPr>
          <a:xfrm>
            <a:off x="1615891" y="2070210"/>
            <a:ext cx="2494240" cy="584775"/>
          </a:xfrm>
          <a:prstGeom prst="rect">
            <a:avLst/>
          </a:prstGeom>
          <a:noFill/>
        </p:spPr>
        <p:txBody>
          <a:bodyPr wrap="square">
            <a:spAutoFit/>
          </a:bodyPr>
          <a:lstStyle/>
          <a:p>
            <a:pPr>
              <a:buNone/>
            </a:pPr>
            <a:r>
              <a:rPr lang="en-US" sz="1600" dirty="0">
                <a:solidFill>
                  <a:schemeClr val="tx1">
                    <a:lumMod val="85000"/>
                    <a:lumOff val="15000"/>
                  </a:schemeClr>
                </a:solidFill>
                <a:effectLst/>
                <a:latin typeface="Helvetica" pitchFamily="2" charset="0"/>
              </a:rPr>
              <a:t>Alexis Navarre-</a:t>
            </a:r>
            <a:r>
              <a:rPr lang="en-US" sz="1600" dirty="0" err="1">
                <a:solidFill>
                  <a:schemeClr val="tx1">
                    <a:lumMod val="85000"/>
                    <a:lumOff val="15000"/>
                  </a:schemeClr>
                </a:solidFill>
                <a:effectLst/>
                <a:latin typeface="Helvetica" pitchFamily="2" charset="0"/>
              </a:rPr>
              <a:t>Sitchler</a:t>
            </a:r>
            <a:endParaRPr lang="en-US" sz="1600" dirty="0">
              <a:solidFill>
                <a:schemeClr val="tx1">
                  <a:lumMod val="85000"/>
                  <a:lumOff val="15000"/>
                </a:schemeClr>
              </a:solidFill>
              <a:latin typeface="Helvetica" pitchFamily="2" charset="0"/>
            </a:endParaRPr>
          </a:p>
          <a:p>
            <a:pPr>
              <a:buNone/>
            </a:pPr>
            <a:r>
              <a:rPr lang="en-US" sz="1600" dirty="0">
                <a:solidFill>
                  <a:schemeClr val="tx1">
                    <a:lumMod val="85000"/>
                    <a:lumOff val="15000"/>
                  </a:schemeClr>
                </a:solidFill>
                <a:effectLst/>
                <a:latin typeface="Helvetica" pitchFamily="2" charset="0"/>
              </a:rPr>
              <a:t>Susan Brantley </a:t>
            </a:r>
          </a:p>
        </p:txBody>
      </p:sp>
      <p:sp>
        <p:nvSpPr>
          <p:cNvPr id="25" name="TextBox 24">
            <a:extLst>
              <a:ext uri="{FF2B5EF4-FFF2-40B4-BE49-F238E27FC236}">
                <a16:creationId xmlns:a16="http://schemas.microsoft.com/office/drawing/2014/main" id="{B49373BF-8D62-9745-FC92-28367A99B061}"/>
              </a:ext>
            </a:extLst>
          </p:cNvPr>
          <p:cNvSpPr txBox="1"/>
          <p:nvPr/>
        </p:nvSpPr>
        <p:spPr>
          <a:xfrm>
            <a:off x="933250" y="1100107"/>
            <a:ext cx="3867350" cy="307777"/>
          </a:xfrm>
          <a:prstGeom prst="rect">
            <a:avLst/>
          </a:prstGeom>
          <a:noFill/>
        </p:spPr>
        <p:txBody>
          <a:bodyPr wrap="square">
            <a:spAutoFit/>
          </a:bodyPr>
          <a:lstStyle/>
          <a:p>
            <a:pPr>
              <a:buNone/>
            </a:pPr>
            <a:r>
              <a:rPr lang="en-US" sz="1400" i="1" dirty="0">
                <a:solidFill>
                  <a:schemeClr val="tx1">
                    <a:lumMod val="85000"/>
                    <a:lumOff val="15000"/>
                  </a:schemeClr>
                </a:solidFill>
                <a:latin typeface="Helvetica" pitchFamily="2" charset="0"/>
              </a:rPr>
              <a:t>Earth and Planetary Science Letters, 2007</a:t>
            </a:r>
            <a:endParaRPr lang="en-US" sz="1400" i="1" dirty="0">
              <a:solidFill>
                <a:schemeClr val="tx1">
                  <a:lumMod val="85000"/>
                  <a:lumOff val="15000"/>
                </a:schemeClr>
              </a:solidFill>
              <a:effectLst/>
              <a:latin typeface="Helvetica" pitchFamily="2" charset="0"/>
            </a:endParaRPr>
          </a:p>
        </p:txBody>
      </p:sp>
      <p:sp>
        <p:nvSpPr>
          <p:cNvPr id="27" name="Shape 20">
            <a:extLst>
              <a:ext uri="{FF2B5EF4-FFF2-40B4-BE49-F238E27FC236}">
                <a16:creationId xmlns:a16="http://schemas.microsoft.com/office/drawing/2014/main" id="{D03A23FD-46BF-8CEB-2951-722A94DB5A75}"/>
              </a:ext>
            </a:extLst>
          </p:cNvPr>
          <p:cNvSpPr/>
          <p:nvPr/>
        </p:nvSpPr>
        <p:spPr>
          <a:xfrm>
            <a:off x="2357353" y="5107434"/>
            <a:ext cx="353568" cy="224408"/>
          </a:xfrm>
          <a:prstGeom prst="line">
            <a:avLst/>
          </a:prstGeom>
          <a:noFill/>
          <a:ln w="12700">
            <a:solidFill>
              <a:srgbClr val="E24B4A"/>
            </a:solidFill>
            <a:prstDash val="dash"/>
          </a:ln>
        </p:spPr>
        <p:txBody>
          <a:bodyPr/>
          <a:lstStyle/>
          <a:p>
            <a:endParaRPr lang="en-US" sz="2400"/>
          </a:p>
        </p:txBody>
      </p:sp>
      <p:sp>
        <p:nvSpPr>
          <p:cNvPr id="28" name="Shape 20">
            <a:extLst>
              <a:ext uri="{FF2B5EF4-FFF2-40B4-BE49-F238E27FC236}">
                <a16:creationId xmlns:a16="http://schemas.microsoft.com/office/drawing/2014/main" id="{3C047A59-688A-4F55-43B0-0D2BB067BDC3}"/>
              </a:ext>
            </a:extLst>
          </p:cNvPr>
          <p:cNvSpPr/>
          <p:nvPr/>
        </p:nvSpPr>
        <p:spPr>
          <a:xfrm flipV="1">
            <a:off x="2357352" y="4933190"/>
            <a:ext cx="243840" cy="153065"/>
          </a:xfrm>
          <a:prstGeom prst="line">
            <a:avLst/>
          </a:prstGeom>
          <a:noFill/>
          <a:ln w="12700">
            <a:solidFill>
              <a:srgbClr val="E24B4A"/>
            </a:solidFill>
            <a:prstDash val="dash"/>
          </a:ln>
        </p:spPr>
        <p:txBody>
          <a:bodyPr/>
          <a:lstStyle/>
          <a:p>
            <a:endParaRPr lang="en-US" sz="2400"/>
          </a:p>
        </p:txBody>
      </p:sp>
      <p:sp>
        <p:nvSpPr>
          <p:cNvPr id="29" name="Shape 20">
            <a:extLst>
              <a:ext uri="{FF2B5EF4-FFF2-40B4-BE49-F238E27FC236}">
                <a16:creationId xmlns:a16="http://schemas.microsoft.com/office/drawing/2014/main" id="{9609A2BE-EC83-6B0D-0F56-08AD830B1E34}"/>
              </a:ext>
            </a:extLst>
          </p:cNvPr>
          <p:cNvSpPr/>
          <p:nvPr/>
        </p:nvSpPr>
        <p:spPr>
          <a:xfrm flipV="1">
            <a:off x="2601191" y="4622959"/>
            <a:ext cx="1" cy="326461"/>
          </a:xfrm>
          <a:prstGeom prst="line">
            <a:avLst/>
          </a:prstGeom>
          <a:noFill/>
          <a:ln w="12700">
            <a:solidFill>
              <a:srgbClr val="E24B4A"/>
            </a:solidFill>
            <a:prstDash val="dash"/>
          </a:ln>
        </p:spPr>
        <p:txBody>
          <a:bodyPr/>
          <a:lstStyle/>
          <a:p>
            <a:endParaRPr lang="en-US" sz="2400"/>
          </a:p>
        </p:txBody>
      </p:sp>
      <p:sp>
        <p:nvSpPr>
          <p:cNvPr id="30" name="Shape 20">
            <a:extLst>
              <a:ext uri="{FF2B5EF4-FFF2-40B4-BE49-F238E27FC236}">
                <a16:creationId xmlns:a16="http://schemas.microsoft.com/office/drawing/2014/main" id="{EF47925F-62A5-25EB-852F-F929351C4A19}"/>
              </a:ext>
            </a:extLst>
          </p:cNvPr>
          <p:cNvSpPr/>
          <p:nvPr/>
        </p:nvSpPr>
        <p:spPr>
          <a:xfrm>
            <a:off x="2473360" y="4338089"/>
            <a:ext cx="127815" cy="279916"/>
          </a:xfrm>
          <a:prstGeom prst="line">
            <a:avLst/>
          </a:prstGeom>
          <a:noFill/>
          <a:ln w="12700">
            <a:solidFill>
              <a:srgbClr val="E24B4A"/>
            </a:solidFill>
            <a:prstDash val="dash"/>
          </a:ln>
        </p:spPr>
        <p:txBody>
          <a:bodyPr/>
          <a:lstStyle/>
          <a:p>
            <a:endParaRPr lang="en-US" sz="2400"/>
          </a:p>
        </p:txBody>
      </p:sp>
      <p:sp>
        <p:nvSpPr>
          <p:cNvPr id="31" name="Shape 20">
            <a:extLst>
              <a:ext uri="{FF2B5EF4-FFF2-40B4-BE49-F238E27FC236}">
                <a16:creationId xmlns:a16="http://schemas.microsoft.com/office/drawing/2014/main" id="{DA4A33CC-AE2D-3CB9-83D2-FBDEF3E935AC}"/>
              </a:ext>
            </a:extLst>
          </p:cNvPr>
          <p:cNvSpPr/>
          <p:nvPr/>
        </p:nvSpPr>
        <p:spPr>
          <a:xfrm flipH="1" flipV="1">
            <a:off x="2473343" y="4094239"/>
            <a:ext cx="202" cy="238895"/>
          </a:xfrm>
          <a:prstGeom prst="line">
            <a:avLst/>
          </a:prstGeom>
          <a:noFill/>
          <a:ln w="12700">
            <a:solidFill>
              <a:srgbClr val="E24B4A"/>
            </a:solidFill>
            <a:prstDash val="dash"/>
          </a:ln>
        </p:spPr>
        <p:txBody>
          <a:bodyPr/>
          <a:lstStyle/>
          <a:p>
            <a:endParaRPr lang="en-US" sz="2400"/>
          </a:p>
        </p:txBody>
      </p:sp>
      <p:sp>
        <p:nvSpPr>
          <p:cNvPr id="32" name="Shape 16">
            <a:extLst>
              <a:ext uri="{FF2B5EF4-FFF2-40B4-BE49-F238E27FC236}">
                <a16:creationId xmlns:a16="http://schemas.microsoft.com/office/drawing/2014/main" id="{9F91B072-F15D-3FB9-D992-466182772F94}"/>
              </a:ext>
            </a:extLst>
          </p:cNvPr>
          <p:cNvSpPr/>
          <p:nvPr/>
        </p:nvSpPr>
        <p:spPr>
          <a:xfrm>
            <a:off x="2674344" y="5708529"/>
            <a:ext cx="97536" cy="0"/>
          </a:xfrm>
          <a:prstGeom prst="line">
            <a:avLst/>
          </a:prstGeom>
          <a:noFill/>
          <a:ln w="19050">
            <a:solidFill>
              <a:srgbClr val="C00000"/>
            </a:solidFill>
            <a:prstDash val="solid"/>
          </a:ln>
        </p:spPr>
        <p:txBody>
          <a:bodyPr/>
          <a:lstStyle/>
          <a:p>
            <a:endParaRPr lang="en-US" sz="2400"/>
          </a:p>
        </p:txBody>
      </p:sp>
      <p:sp>
        <p:nvSpPr>
          <p:cNvPr id="34" name="Shape 16">
            <a:extLst>
              <a:ext uri="{FF2B5EF4-FFF2-40B4-BE49-F238E27FC236}">
                <a16:creationId xmlns:a16="http://schemas.microsoft.com/office/drawing/2014/main" id="{4AD27D24-324B-3C6D-0290-4F96B0C0FC38}"/>
              </a:ext>
            </a:extLst>
          </p:cNvPr>
          <p:cNvSpPr/>
          <p:nvPr/>
        </p:nvSpPr>
        <p:spPr>
          <a:xfrm>
            <a:off x="2424575" y="4096577"/>
            <a:ext cx="97536" cy="0"/>
          </a:xfrm>
          <a:prstGeom prst="line">
            <a:avLst/>
          </a:prstGeom>
          <a:noFill/>
          <a:ln w="19050">
            <a:solidFill>
              <a:srgbClr val="C00000"/>
            </a:solidFill>
            <a:prstDash val="solid"/>
          </a:ln>
        </p:spPr>
        <p:txBody>
          <a:bodyPr/>
          <a:lstStyle/>
          <a:p>
            <a:endParaRPr lang="en-US" sz="2400"/>
          </a:p>
        </p:txBody>
      </p:sp>
    </p:spTree>
    <p:extLst>
      <p:ext uri="{BB962C8B-B14F-4D97-AF65-F5344CB8AC3E}">
        <p14:creationId xmlns:p14="http://schemas.microsoft.com/office/powerpoint/2010/main" val="227538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2C23B-D734-813A-8171-5664248873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6C46AE-EB5E-A59E-187B-A45FD3957EC4}"/>
              </a:ext>
            </a:extLst>
          </p:cNvPr>
          <p:cNvSpPr>
            <a:spLocks noGrp="1"/>
          </p:cNvSpPr>
          <p:nvPr>
            <p:ph type="title"/>
          </p:nvPr>
        </p:nvSpPr>
        <p:spPr>
          <a:xfrm>
            <a:off x="42099" y="46626"/>
            <a:ext cx="10554845" cy="832148"/>
          </a:xfrm>
        </p:spPr>
        <p:txBody>
          <a:bodyPr>
            <a:normAutofit/>
          </a:bodyPr>
          <a:lstStyle/>
          <a:p>
            <a:r>
              <a:rPr lang="en-US" sz="2800" dirty="0"/>
              <a:t>Enhanced weathering as a case study in CDR deployment</a:t>
            </a:r>
          </a:p>
        </p:txBody>
      </p:sp>
      <p:sp>
        <p:nvSpPr>
          <p:cNvPr id="8" name="TextBox 7">
            <a:extLst>
              <a:ext uri="{FF2B5EF4-FFF2-40B4-BE49-F238E27FC236}">
                <a16:creationId xmlns:a16="http://schemas.microsoft.com/office/drawing/2014/main" id="{8FD04CF9-27B4-0C78-FC58-5C740566C837}"/>
              </a:ext>
            </a:extLst>
          </p:cNvPr>
          <p:cNvSpPr txBox="1"/>
          <p:nvPr/>
        </p:nvSpPr>
        <p:spPr>
          <a:xfrm>
            <a:off x="7944474" y="1475419"/>
            <a:ext cx="4139684" cy="1200329"/>
          </a:xfrm>
          <a:prstGeom prst="rect">
            <a:avLst/>
          </a:prstGeom>
          <a:noFill/>
        </p:spPr>
        <p:txBody>
          <a:bodyPr wrap="square">
            <a:spAutoFit/>
          </a:bodyPr>
          <a:lstStyle/>
          <a:p>
            <a:r>
              <a:rPr lang="en-US" b="1" dirty="0"/>
              <a:t>PART 1: The “Supply Side ”</a:t>
            </a:r>
            <a:br>
              <a:rPr lang="en-US" b="1" dirty="0"/>
            </a:br>
            <a:r>
              <a:rPr lang="en-US" dirty="0"/>
              <a:t>How much dissolution is actually happening?</a:t>
            </a:r>
          </a:p>
          <a:p>
            <a:endParaRPr lang="en-US" dirty="0"/>
          </a:p>
        </p:txBody>
      </p:sp>
      <p:sp>
        <p:nvSpPr>
          <p:cNvPr id="9" name="TextBox 8">
            <a:extLst>
              <a:ext uri="{FF2B5EF4-FFF2-40B4-BE49-F238E27FC236}">
                <a16:creationId xmlns:a16="http://schemas.microsoft.com/office/drawing/2014/main" id="{84003749-04C4-B24A-6114-9914334F1FB1}"/>
              </a:ext>
            </a:extLst>
          </p:cNvPr>
          <p:cNvSpPr txBox="1"/>
          <p:nvPr/>
        </p:nvSpPr>
        <p:spPr>
          <a:xfrm>
            <a:off x="7944474" y="3272393"/>
            <a:ext cx="4139684" cy="646331"/>
          </a:xfrm>
          <a:prstGeom prst="rect">
            <a:avLst/>
          </a:prstGeom>
          <a:noFill/>
        </p:spPr>
        <p:txBody>
          <a:bodyPr wrap="square">
            <a:spAutoFit/>
          </a:bodyPr>
          <a:lstStyle/>
          <a:p>
            <a:r>
              <a:rPr lang="en-US" b="1" dirty="0"/>
              <a:t>PART 2: “Export Side”</a:t>
            </a:r>
          </a:p>
          <a:p>
            <a:r>
              <a:rPr lang="en-US" dirty="0"/>
              <a:t>Does alkalinity get out of the soil?</a:t>
            </a:r>
            <a:r>
              <a:rPr lang="en-US" b="1" dirty="0"/>
              <a:t> </a:t>
            </a:r>
          </a:p>
        </p:txBody>
      </p:sp>
      <p:sp>
        <p:nvSpPr>
          <p:cNvPr id="11" name="TextBox 10">
            <a:extLst>
              <a:ext uri="{FF2B5EF4-FFF2-40B4-BE49-F238E27FC236}">
                <a16:creationId xmlns:a16="http://schemas.microsoft.com/office/drawing/2014/main" id="{9A636534-CE43-DAA2-7F7D-4A4D1B06F8DD}"/>
              </a:ext>
            </a:extLst>
          </p:cNvPr>
          <p:cNvSpPr txBox="1"/>
          <p:nvPr/>
        </p:nvSpPr>
        <p:spPr>
          <a:xfrm>
            <a:off x="7944474" y="4782416"/>
            <a:ext cx="4139684" cy="1200329"/>
          </a:xfrm>
          <a:prstGeom prst="rect">
            <a:avLst/>
          </a:prstGeom>
          <a:noFill/>
        </p:spPr>
        <p:txBody>
          <a:bodyPr wrap="square">
            <a:spAutoFit/>
          </a:bodyPr>
          <a:lstStyle/>
          <a:p>
            <a:r>
              <a:rPr lang="en-US" b="1" dirty="0"/>
              <a:t>CONCLUSION: MRV and Model governance </a:t>
            </a:r>
          </a:p>
          <a:p>
            <a:r>
              <a:rPr lang="en-US" dirty="0"/>
              <a:t>What does credible carbon accounting require?</a:t>
            </a:r>
          </a:p>
        </p:txBody>
      </p:sp>
      <p:sp>
        <p:nvSpPr>
          <p:cNvPr id="3" name="TextBox 2">
            <a:extLst>
              <a:ext uri="{FF2B5EF4-FFF2-40B4-BE49-F238E27FC236}">
                <a16:creationId xmlns:a16="http://schemas.microsoft.com/office/drawing/2014/main" id="{3E547A06-C016-1B78-357A-DAFF52739CA7}"/>
              </a:ext>
            </a:extLst>
          </p:cNvPr>
          <p:cNvSpPr txBox="1"/>
          <p:nvPr/>
        </p:nvSpPr>
        <p:spPr>
          <a:xfrm>
            <a:off x="8302123" y="2507429"/>
            <a:ext cx="3197150" cy="646331"/>
          </a:xfrm>
          <a:prstGeom prst="rect">
            <a:avLst/>
          </a:prstGeom>
          <a:noFill/>
        </p:spPr>
        <p:txBody>
          <a:bodyPr wrap="square" rtlCol="0">
            <a:spAutoFit/>
          </a:bodyPr>
          <a:lstStyle/>
          <a:p>
            <a:r>
              <a:rPr lang="en-US" b="1" i="1" dirty="0">
                <a:solidFill>
                  <a:schemeClr val="accent3">
                    <a:lumMod val="75000"/>
                  </a:schemeClr>
                </a:solidFill>
              </a:rPr>
              <a:t>Less than policy makers and investors anticipated</a:t>
            </a:r>
          </a:p>
        </p:txBody>
      </p:sp>
      <p:pic>
        <p:nvPicPr>
          <p:cNvPr id="6" name="Picture 5">
            <a:extLst>
              <a:ext uri="{FF2B5EF4-FFF2-40B4-BE49-F238E27FC236}">
                <a16:creationId xmlns:a16="http://schemas.microsoft.com/office/drawing/2014/main" id="{CF53C76F-6680-FA09-7EBC-0081B0B54020}"/>
              </a:ext>
            </a:extLst>
          </p:cNvPr>
          <p:cNvPicPr>
            <a:picLocks noChangeAspect="1"/>
          </p:cNvPicPr>
          <p:nvPr/>
        </p:nvPicPr>
        <p:blipFill>
          <a:blip r:embed="rId3"/>
          <a:stretch>
            <a:fillRect/>
          </a:stretch>
        </p:blipFill>
        <p:spPr>
          <a:xfrm>
            <a:off x="172074" y="1824135"/>
            <a:ext cx="7772400" cy="3209730"/>
          </a:xfrm>
          <a:prstGeom prst="rect">
            <a:avLst/>
          </a:prstGeom>
        </p:spPr>
      </p:pic>
    </p:spTree>
    <p:extLst>
      <p:ext uri="{BB962C8B-B14F-4D97-AF65-F5344CB8AC3E}">
        <p14:creationId xmlns:p14="http://schemas.microsoft.com/office/powerpoint/2010/main" val="1271763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F8D710-BE37-E14B-B67B-A3A350550D18}"/>
              </a:ext>
            </a:extLst>
          </p:cNvPr>
          <p:cNvPicPr>
            <a:picLocks noChangeAspect="1"/>
          </p:cNvPicPr>
          <p:nvPr/>
        </p:nvPicPr>
        <p:blipFill>
          <a:blip r:embed="rId3"/>
          <a:stretch>
            <a:fillRect/>
          </a:stretch>
        </p:blipFill>
        <p:spPr>
          <a:xfrm>
            <a:off x="63317" y="0"/>
            <a:ext cx="12065365" cy="6858000"/>
          </a:xfrm>
          <a:prstGeom prst="rect">
            <a:avLst/>
          </a:prstGeom>
        </p:spPr>
      </p:pic>
      <p:sp>
        <p:nvSpPr>
          <p:cNvPr id="6" name="TextBox 5">
            <a:extLst>
              <a:ext uri="{FF2B5EF4-FFF2-40B4-BE49-F238E27FC236}">
                <a16:creationId xmlns:a16="http://schemas.microsoft.com/office/drawing/2014/main" id="{EF489D87-5429-14E3-B2C2-F596B11991C2}"/>
              </a:ext>
            </a:extLst>
          </p:cNvPr>
          <p:cNvSpPr txBox="1"/>
          <p:nvPr/>
        </p:nvSpPr>
        <p:spPr>
          <a:xfrm>
            <a:off x="9533207" y="6488668"/>
            <a:ext cx="2888566" cy="369332"/>
          </a:xfrm>
          <a:prstGeom prst="rect">
            <a:avLst/>
          </a:prstGeom>
          <a:noFill/>
        </p:spPr>
        <p:txBody>
          <a:bodyPr wrap="square" rtlCol="0">
            <a:spAutoFit/>
          </a:bodyPr>
          <a:lstStyle/>
          <a:p>
            <a:r>
              <a:rPr lang="en-US" dirty="0">
                <a:solidFill>
                  <a:schemeClr val="bg1"/>
                </a:solidFill>
              </a:rPr>
              <a:t>Life And Land magazine</a:t>
            </a:r>
          </a:p>
        </p:txBody>
      </p:sp>
      <p:sp>
        <p:nvSpPr>
          <p:cNvPr id="7" name="TextBox 6">
            <a:extLst>
              <a:ext uri="{FF2B5EF4-FFF2-40B4-BE49-F238E27FC236}">
                <a16:creationId xmlns:a16="http://schemas.microsoft.com/office/drawing/2014/main" id="{666E3CFB-A671-6BFF-DF24-DB5F6130FE16}"/>
              </a:ext>
            </a:extLst>
          </p:cNvPr>
          <p:cNvSpPr txBox="1"/>
          <p:nvPr/>
        </p:nvSpPr>
        <p:spPr>
          <a:xfrm>
            <a:off x="239150" y="126610"/>
            <a:ext cx="10071540" cy="523220"/>
          </a:xfrm>
          <a:prstGeom prst="rect">
            <a:avLst/>
          </a:prstGeom>
          <a:noFill/>
        </p:spPr>
        <p:txBody>
          <a:bodyPr wrap="none" rtlCol="0">
            <a:spAutoFit/>
          </a:bodyPr>
          <a:lstStyle/>
          <a:p>
            <a:r>
              <a:rPr lang="en-US" sz="2800" b="1" dirty="0">
                <a:solidFill>
                  <a:schemeClr val="bg1"/>
                </a:solidFill>
              </a:rPr>
              <a:t>AGRICULTURAL LIME ”AG LIME” USED TO INCREASE SOIL PH </a:t>
            </a:r>
          </a:p>
        </p:txBody>
      </p:sp>
      <p:sp>
        <p:nvSpPr>
          <p:cNvPr id="8" name="TextBox 7">
            <a:extLst>
              <a:ext uri="{FF2B5EF4-FFF2-40B4-BE49-F238E27FC236}">
                <a16:creationId xmlns:a16="http://schemas.microsoft.com/office/drawing/2014/main" id="{705B115D-8148-AC21-06F5-890CD7B6BE87}"/>
              </a:ext>
            </a:extLst>
          </p:cNvPr>
          <p:cNvSpPr txBox="1"/>
          <p:nvPr/>
        </p:nvSpPr>
        <p:spPr>
          <a:xfrm>
            <a:off x="291905" y="576385"/>
            <a:ext cx="3268844" cy="461665"/>
          </a:xfrm>
          <a:prstGeom prst="rect">
            <a:avLst/>
          </a:prstGeom>
          <a:noFill/>
        </p:spPr>
        <p:txBody>
          <a:bodyPr wrap="none" rtlCol="0">
            <a:spAutoFit/>
          </a:bodyPr>
          <a:lstStyle/>
          <a:p>
            <a:r>
              <a:rPr lang="en-US" sz="2400" dirty="0">
                <a:solidFill>
                  <a:schemeClr val="bg1"/>
                </a:solidFill>
              </a:rPr>
              <a:t>Highly net CO</a:t>
            </a:r>
            <a:r>
              <a:rPr lang="en-US" sz="2400" baseline="-25000" dirty="0">
                <a:solidFill>
                  <a:schemeClr val="bg1"/>
                </a:solidFill>
              </a:rPr>
              <a:t>2</a:t>
            </a:r>
            <a:r>
              <a:rPr lang="en-US" sz="2400" dirty="0">
                <a:solidFill>
                  <a:schemeClr val="bg1"/>
                </a:solidFill>
              </a:rPr>
              <a:t> emitting</a:t>
            </a:r>
          </a:p>
        </p:txBody>
      </p:sp>
      <p:sp>
        <p:nvSpPr>
          <p:cNvPr id="2" name="TextBox 1">
            <a:extLst>
              <a:ext uri="{FF2B5EF4-FFF2-40B4-BE49-F238E27FC236}">
                <a16:creationId xmlns:a16="http://schemas.microsoft.com/office/drawing/2014/main" id="{E183A5EF-FBDA-4E26-0D28-6555F6B40E63}"/>
              </a:ext>
            </a:extLst>
          </p:cNvPr>
          <p:cNvSpPr txBox="1"/>
          <p:nvPr/>
        </p:nvSpPr>
        <p:spPr>
          <a:xfrm>
            <a:off x="4101081" y="5118330"/>
            <a:ext cx="1117870" cy="461665"/>
          </a:xfrm>
          <a:prstGeom prst="rect">
            <a:avLst/>
          </a:prstGeom>
          <a:noFill/>
        </p:spPr>
        <p:txBody>
          <a:bodyPr wrap="none" rtlCol="0">
            <a:sp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CaCO</a:t>
            </a:r>
            <a:r>
              <a:rPr lang="en-US" sz="2400" b="1" baseline="-25000" dirty="0">
                <a:latin typeface="Open Sans" panose="020B0606030504020204" pitchFamily="34" charset="0"/>
                <a:ea typeface="Open Sans" panose="020B0606030504020204" pitchFamily="34" charset="0"/>
                <a:cs typeface="Open Sans" panose="020B0606030504020204" pitchFamily="34" charset="0"/>
              </a:rPr>
              <a:t>3</a:t>
            </a:r>
          </a:p>
        </p:txBody>
      </p:sp>
      <p:sp>
        <p:nvSpPr>
          <p:cNvPr id="3" name="TextBox 2">
            <a:extLst>
              <a:ext uri="{FF2B5EF4-FFF2-40B4-BE49-F238E27FC236}">
                <a16:creationId xmlns:a16="http://schemas.microsoft.com/office/drawing/2014/main" id="{C10DA793-ED07-E21A-785B-6417A66E20D2}"/>
              </a:ext>
            </a:extLst>
          </p:cNvPr>
          <p:cNvSpPr txBox="1"/>
          <p:nvPr/>
        </p:nvSpPr>
        <p:spPr>
          <a:xfrm>
            <a:off x="5218951" y="5361385"/>
            <a:ext cx="1037720" cy="461665"/>
          </a:xfrm>
          <a:prstGeom prst="rect">
            <a:avLst/>
          </a:prstGeom>
          <a:noFill/>
        </p:spPr>
        <p:txBody>
          <a:bodyPr wrap="none" rtlCol="0">
            <a:sp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HCO</a:t>
            </a:r>
            <a:r>
              <a:rPr lang="en-US" sz="2400" b="1" baseline="-25000" dirty="0">
                <a:latin typeface="Open Sans" panose="020B0606030504020204" pitchFamily="34" charset="0"/>
                <a:ea typeface="Open Sans" panose="020B0606030504020204" pitchFamily="34" charset="0"/>
                <a:cs typeface="Open Sans" panose="020B0606030504020204" pitchFamily="34" charset="0"/>
              </a:rPr>
              <a:t>3</a:t>
            </a:r>
            <a:r>
              <a:rPr lang="en-US" sz="2400" b="1" baseline="30000" dirty="0">
                <a:latin typeface="Open Sans" panose="020B0606030504020204" pitchFamily="34" charset="0"/>
                <a:ea typeface="Open Sans" panose="020B0606030504020204" pitchFamily="34" charset="0"/>
                <a:cs typeface="Open Sans" panose="020B0606030504020204" pitchFamily="34" charset="0"/>
              </a:rPr>
              <a:t>-</a:t>
            </a:r>
          </a:p>
        </p:txBody>
      </p:sp>
      <p:sp>
        <p:nvSpPr>
          <p:cNvPr id="4" name="TextBox 3">
            <a:extLst>
              <a:ext uri="{FF2B5EF4-FFF2-40B4-BE49-F238E27FC236}">
                <a16:creationId xmlns:a16="http://schemas.microsoft.com/office/drawing/2014/main" id="{9E52DD7A-6A1B-9FDE-3310-BA710C53449A}"/>
              </a:ext>
            </a:extLst>
          </p:cNvPr>
          <p:cNvSpPr txBox="1"/>
          <p:nvPr/>
        </p:nvSpPr>
        <p:spPr>
          <a:xfrm>
            <a:off x="5179279" y="4676837"/>
            <a:ext cx="1117870" cy="461665"/>
          </a:xfrm>
          <a:prstGeom prst="rect">
            <a:avLst/>
          </a:prstGeom>
          <a:noFill/>
        </p:spPr>
        <p:txBody>
          <a:bodyPr wrap="none" rtlCol="0">
            <a:sp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CO</a:t>
            </a:r>
            <a:r>
              <a:rPr lang="en-US" sz="2400" b="1" baseline="-25000" dirty="0">
                <a:latin typeface="Open Sans" panose="020B0606030504020204" pitchFamily="34" charset="0"/>
                <a:ea typeface="Open Sans" panose="020B0606030504020204" pitchFamily="34" charset="0"/>
                <a:cs typeface="Open Sans" panose="020B0606030504020204" pitchFamily="34" charset="0"/>
              </a:rPr>
              <a:t>2</a:t>
            </a:r>
            <a:r>
              <a:rPr lang="en-US" sz="2400" b="1" dirty="0">
                <a:latin typeface="Open Sans" panose="020B0606030504020204" pitchFamily="34" charset="0"/>
                <a:ea typeface="Open Sans" panose="020B0606030504020204" pitchFamily="34" charset="0"/>
                <a:cs typeface="Open Sans" panose="020B0606030504020204" pitchFamily="34" charset="0"/>
              </a:rPr>
              <a:t>(g)</a:t>
            </a:r>
            <a:endParaRPr lang="en-US" sz="2400" b="1" baseline="-25000"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9" name="Straight Arrow Connector 8">
            <a:extLst>
              <a:ext uri="{FF2B5EF4-FFF2-40B4-BE49-F238E27FC236}">
                <a16:creationId xmlns:a16="http://schemas.microsoft.com/office/drawing/2014/main" id="{3B14D575-A2F1-BA23-E17F-3D6898774FFD}"/>
              </a:ext>
            </a:extLst>
          </p:cNvPr>
          <p:cNvCxnSpPr>
            <a:cxnSpLocks/>
          </p:cNvCxnSpPr>
          <p:nvPr/>
        </p:nvCxnSpPr>
        <p:spPr>
          <a:xfrm flipV="1">
            <a:off x="5179279" y="5050791"/>
            <a:ext cx="322107" cy="245409"/>
          </a:xfrm>
          <a:prstGeom prst="straightConnector1">
            <a:avLst/>
          </a:prstGeom>
          <a:ln w="38100">
            <a:solidFill>
              <a:srgbClr val="FF40FF"/>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F00881A3-6729-BD35-26B3-27E2599BBF33}"/>
              </a:ext>
            </a:extLst>
          </p:cNvPr>
          <p:cNvCxnSpPr>
            <a:cxnSpLocks/>
          </p:cNvCxnSpPr>
          <p:nvPr/>
        </p:nvCxnSpPr>
        <p:spPr>
          <a:xfrm>
            <a:off x="5124511" y="5369717"/>
            <a:ext cx="322107" cy="0"/>
          </a:xfrm>
          <a:prstGeom prst="straightConnector1">
            <a:avLst/>
          </a:prstGeom>
          <a:ln w="38100">
            <a:solidFill>
              <a:srgbClr val="FF40FF"/>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4625FD9A-5F87-1453-9B75-573E7DDDFC5C}"/>
              </a:ext>
            </a:extLst>
          </p:cNvPr>
          <p:cNvCxnSpPr>
            <a:cxnSpLocks/>
          </p:cNvCxnSpPr>
          <p:nvPr/>
        </p:nvCxnSpPr>
        <p:spPr>
          <a:xfrm flipV="1">
            <a:off x="5581143" y="5050791"/>
            <a:ext cx="0" cy="380493"/>
          </a:xfrm>
          <a:prstGeom prst="straightConnector1">
            <a:avLst/>
          </a:prstGeom>
          <a:ln w="38100">
            <a:solidFill>
              <a:srgbClr val="FF40FF"/>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4460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BF3E8-E929-F913-1926-A79582EB5F90}"/>
              </a:ext>
            </a:extLst>
          </p:cNvPr>
          <p:cNvSpPr>
            <a:spLocks noGrp="1"/>
          </p:cNvSpPr>
          <p:nvPr>
            <p:ph type="title"/>
          </p:nvPr>
        </p:nvSpPr>
        <p:spPr>
          <a:xfrm>
            <a:off x="505691" y="442130"/>
            <a:ext cx="10515600" cy="929419"/>
          </a:xfrm>
        </p:spPr>
        <p:txBody>
          <a:bodyPr>
            <a:normAutofit fontScale="90000"/>
          </a:bodyPr>
          <a:lstStyle/>
          <a:p>
            <a:r>
              <a:rPr lang="en-US" dirty="0"/>
              <a:t>The soil is not a passive conduit: how much do natural surfaces limit alkalinity export from weathering zone? </a:t>
            </a:r>
          </a:p>
        </p:txBody>
      </p:sp>
      <p:sp>
        <p:nvSpPr>
          <p:cNvPr id="5" name="TextBox 4">
            <a:extLst>
              <a:ext uri="{FF2B5EF4-FFF2-40B4-BE49-F238E27FC236}">
                <a16:creationId xmlns:a16="http://schemas.microsoft.com/office/drawing/2014/main" id="{262D70D1-B780-AF0C-46F2-BCD43E987DA0}"/>
              </a:ext>
            </a:extLst>
          </p:cNvPr>
          <p:cNvSpPr txBox="1"/>
          <p:nvPr/>
        </p:nvSpPr>
        <p:spPr>
          <a:xfrm>
            <a:off x="6878531" y="3186545"/>
            <a:ext cx="4637194" cy="1323439"/>
          </a:xfrm>
          <a:prstGeom prst="rect">
            <a:avLst/>
          </a:prstGeom>
          <a:noFill/>
        </p:spPr>
        <p:txBody>
          <a:bodyPr wrap="square">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We don’t yet have models for this behavior because most of the work on soil buffering was in applied agronomic settings.</a:t>
            </a:r>
          </a:p>
        </p:txBody>
      </p:sp>
      <p:pic>
        <p:nvPicPr>
          <p:cNvPr id="6" name="Picture 5">
            <a:extLst>
              <a:ext uri="{FF2B5EF4-FFF2-40B4-BE49-F238E27FC236}">
                <a16:creationId xmlns:a16="http://schemas.microsoft.com/office/drawing/2014/main" id="{3CD6B333-F5ED-F1C6-3911-149BE6485195}"/>
              </a:ext>
            </a:extLst>
          </p:cNvPr>
          <p:cNvPicPr>
            <a:picLocks noChangeAspect="1"/>
          </p:cNvPicPr>
          <p:nvPr/>
        </p:nvPicPr>
        <p:blipFill>
          <a:blip r:embed="rId3"/>
          <a:stretch>
            <a:fillRect/>
          </a:stretch>
        </p:blipFill>
        <p:spPr>
          <a:xfrm>
            <a:off x="1300309" y="2090923"/>
            <a:ext cx="4463182" cy="3148303"/>
          </a:xfrm>
          <a:prstGeom prst="rect">
            <a:avLst/>
          </a:prstGeom>
        </p:spPr>
      </p:pic>
      <p:pic>
        <p:nvPicPr>
          <p:cNvPr id="9" name="Picture 8">
            <a:extLst>
              <a:ext uri="{FF2B5EF4-FFF2-40B4-BE49-F238E27FC236}">
                <a16:creationId xmlns:a16="http://schemas.microsoft.com/office/drawing/2014/main" id="{99AF3D56-D5B9-5BB5-E559-1FC7420E72B0}"/>
              </a:ext>
            </a:extLst>
          </p:cNvPr>
          <p:cNvPicPr>
            <a:picLocks noChangeAspect="1"/>
          </p:cNvPicPr>
          <p:nvPr/>
        </p:nvPicPr>
        <p:blipFill>
          <a:blip r:embed="rId4"/>
          <a:stretch>
            <a:fillRect/>
          </a:stretch>
        </p:blipFill>
        <p:spPr>
          <a:xfrm>
            <a:off x="321371" y="2086756"/>
            <a:ext cx="5681017" cy="4167891"/>
          </a:xfrm>
          <a:prstGeom prst="rect">
            <a:avLst/>
          </a:prstGeom>
        </p:spPr>
      </p:pic>
      <p:cxnSp>
        <p:nvCxnSpPr>
          <p:cNvPr id="8" name="Straight Connector 7">
            <a:extLst>
              <a:ext uri="{FF2B5EF4-FFF2-40B4-BE49-F238E27FC236}">
                <a16:creationId xmlns:a16="http://schemas.microsoft.com/office/drawing/2014/main" id="{67125BE7-A339-668C-9E69-7513C743277F}"/>
              </a:ext>
            </a:extLst>
          </p:cNvPr>
          <p:cNvCxnSpPr>
            <a:cxnSpLocks/>
          </p:cNvCxnSpPr>
          <p:nvPr/>
        </p:nvCxnSpPr>
        <p:spPr>
          <a:xfrm flipV="1">
            <a:off x="2024158" y="3186545"/>
            <a:ext cx="2745175" cy="757418"/>
          </a:xfrm>
          <a:prstGeom prst="line">
            <a:avLst/>
          </a:prstGeom>
          <a:ln w="5715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E48EEC43-3375-A37C-2081-50499D66FCA4}"/>
              </a:ext>
            </a:extLst>
          </p:cNvPr>
          <p:cNvSpPr txBox="1"/>
          <p:nvPr/>
        </p:nvSpPr>
        <p:spPr>
          <a:xfrm>
            <a:off x="3257210" y="1737393"/>
            <a:ext cx="2408480" cy="307777"/>
          </a:xfrm>
          <a:prstGeom prst="rect">
            <a:avLst/>
          </a:prstGeom>
          <a:noFill/>
        </p:spPr>
        <p:txBody>
          <a:bodyPr wrap="none" rtlCol="0">
            <a:spAutoFit/>
          </a:bodyPr>
          <a:lstStyle/>
          <a:p>
            <a:r>
              <a:rPr lang="en-US" sz="1400" i="1" dirty="0">
                <a:latin typeface="Open Sans" panose="020B0606030504020204" pitchFamily="34" charset="0"/>
                <a:ea typeface="Open Sans" panose="020B0606030504020204" pitchFamily="34" charset="0"/>
                <a:cs typeface="Open Sans" panose="020B0606030504020204" pitchFamily="34" charset="0"/>
              </a:rPr>
              <a:t>Rogers and Maher, in review</a:t>
            </a:r>
          </a:p>
        </p:txBody>
      </p:sp>
      <p:sp>
        <p:nvSpPr>
          <p:cNvPr id="10" name="TextBox 9">
            <a:extLst>
              <a:ext uri="{FF2B5EF4-FFF2-40B4-BE49-F238E27FC236}">
                <a16:creationId xmlns:a16="http://schemas.microsoft.com/office/drawing/2014/main" id="{E8CD7521-CFA5-6464-0245-F44B4AB3E0D1}"/>
              </a:ext>
            </a:extLst>
          </p:cNvPr>
          <p:cNvSpPr txBox="1"/>
          <p:nvPr/>
        </p:nvSpPr>
        <p:spPr>
          <a:xfrm rot="5400000">
            <a:off x="4976882" y="4146312"/>
            <a:ext cx="1803955" cy="369332"/>
          </a:xfrm>
          <a:prstGeom prst="rect">
            <a:avLst/>
          </a:prstGeom>
          <a:solidFill>
            <a:schemeClr val="bg1"/>
          </a:solidFill>
        </p:spPr>
        <p:txBody>
          <a:bodyPr wrap="none" rtlCol="0">
            <a:spAutoFit/>
          </a:bodyPr>
          <a:lstStyle/>
          <a:p>
            <a:r>
              <a:rPr lang="en-US" dirty="0">
                <a:solidFill>
                  <a:srgbClr val="D97F00"/>
                </a:solidFill>
              </a:rPr>
              <a:t>Base Saturation</a:t>
            </a:r>
          </a:p>
        </p:txBody>
      </p:sp>
    </p:spTree>
    <p:extLst>
      <p:ext uri="{BB962C8B-B14F-4D97-AF65-F5344CB8AC3E}">
        <p14:creationId xmlns:p14="http://schemas.microsoft.com/office/powerpoint/2010/main" val="2453401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07C61-B8DC-4975-0222-80DBE132BA97}"/>
              </a:ext>
            </a:extLst>
          </p:cNvPr>
          <p:cNvSpPr>
            <a:spLocks noGrp="1"/>
          </p:cNvSpPr>
          <p:nvPr>
            <p:ph type="title"/>
          </p:nvPr>
        </p:nvSpPr>
        <p:spPr>
          <a:xfrm>
            <a:off x="516825" y="195918"/>
            <a:ext cx="11446933" cy="929419"/>
          </a:xfrm>
        </p:spPr>
        <p:txBody>
          <a:bodyPr>
            <a:normAutofit/>
          </a:bodyPr>
          <a:lstStyle/>
          <a:p>
            <a:r>
              <a:rPr lang="en-US" dirty="0"/>
              <a:t>“Operational” Cation Exchange Capacity (CEC @ pH 7) </a:t>
            </a:r>
            <a:br>
              <a:rPr lang="en-US" dirty="0"/>
            </a:br>
            <a:r>
              <a:rPr lang="en-US" sz="2700" b="0" dirty="0"/>
              <a:t>insufficient to capture the proton dynamics that matter for alkalinity</a:t>
            </a:r>
          </a:p>
        </p:txBody>
      </p:sp>
      <p:pic>
        <p:nvPicPr>
          <p:cNvPr id="4" name="Picture 3">
            <a:extLst>
              <a:ext uri="{FF2B5EF4-FFF2-40B4-BE49-F238E27FC236}">
                <a16:creationId xmlns:a16="http://schemas.microsoft.com/office/drawing/2014/main" id="{2CEA8793-CC34-6DDE-BC05-98282E89D995}"/>
              </a:ext>
            </a:extLst>
          </p:cNvPr>
          <p:cNvPicPr>
            <a:picLocks noChangeAspect="1"/>
          </p:cNvPicPr>
          <p:nvPr/>
        </p:nvPicPr>
        <p:blipFill>
          <a:blip r:embed="rId3"/>
          <a:stretch>
            <a:fillRect/>
          </a:stretch>
        </p:blipFill>
        <p:spPr>
          <a:xfrm>
            <a:off x="1340926" y="1125337"/>
            <a:ext cx="8936414" cy="5364800"/>
          </a:xfrm>
          <a:prstGeom prst="rect">
            <a:avLst/>
          </a:prstGeom>
        </p:spPr>
      </p:pic>
    </p:spTree>
    <p:extLst>
      <p:ext uri="{BB962C8B-B14F-4D97-AF65-F5344CB8AC3E}">
        <p14:creationId xmlns:p14="http://schemas.microsoft.com/office/powerpoint/2010/main" val="2706297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FBAC3C3D-5263-B108-6101-4B90857E579C}"/>
              </a:ext>
            </a:extLst>
          </p:cNvPr>
          <p:cNvPicPr>
            <a:picLocks noChangeAspect="1"/>
          </p:cNvPicPr>
          <p:nvPr/>
        </p:nvPicPr>
        <p:blipFill>
          <a:blip r:embed="rId3"/>
          <a:stretch>
            <a:fillRect/>
          </a:stretch>
        </p:blipFill>
        <p:spPr>
          <a:xfrm rot="20811107">
            <a:off x="3542466" y="688621"/>
            <a:ext cx="853931" cy="882877"/>
          </a:xfrm>
          <a:prstGeom prst="rect">
            <a:avLst/>
          </a:prstGeom>
        </p:spPr>
      </p:pic>
      <p:sp>
        <p:nvSpPr>
          <p:cNvPr id="2" name="Title 1">
            <a:extLst>
              <a:ext uri="{FF2B5EF4-FFF2-40B4-BE49-F238E27FC236}">
                <a16:creationId xmlns:a16="http://schemas.microsoft.com/office/drawing/2014/main" id="{10CEF477-5A26-8F44-13A9-C1444E7D04D5}"/>
              </a:ext>
            </a:extLst>
          </p:cNvPr>
          <p:cNvSpPr>
            <a:spLocks noGrp="1"/>
          </p:cNvSpPr>
          <p:nvPr>
            <p:ph type="title"/>
          </p:nvPr>
        </p:nvSpPr>
        <p:spPr>
          <a:xfrm>
            <a:off x="363678" y="-18077"/>
            <a:ext cx="12060382" cy="950728"/>
          </a:xfrm>
        </p:spPr>
        <p:txBody>
          <a:bodyPr>
            <a:normAutofit fontScale="90000"/>
          </a:bodyPr>
          <a:lstStyle/>
          <a:p>
            <a:r>
              <a:rPr lang="en-US" dirty="0"/>
              <a:t>Multiple reservoirs of surface acidity, multiple scientific rules</a:t>
            </a:r>
          </a:p>
        </p:txBody>
      </p:sp>
      <p:cxnSp>
        <p:nvCxnSpPr>
          <p:cNvPr id="5" name="Straight Arrow Connector 4">
            <a:extLst>
              <a:ext uri="{FF2B5EF4-FFF2-40B4-BE49-F238E27FC236}">
                <a16:creationId xmlns:a16="http://schemas.microsoft.com/office/drawing/2014/main" id="{062ADD6A-AB72-DD53-8CDC-4BA5544B1C2F}"/>
              </a:ext>
            </a:extLst>
          </p:cNvPr>
          <p:cNvCxnSpPr>
            <a:cxnSpLocks/>
          </p:cNvCxnSpPr>
          <p:nvPr/>
        </p:nvCxnSpPr>
        <p:spPr>
          <a:xfrm>
            <a:off x="1025236" y="5444836"/>
            <a:ext cx="10141527" cy="0"/>
          </a:xfrm>
          <a:prstGeom prst="straightConnector1">
            <a:avLst/>
          </a:prstGeom>
          <a:ln w="38100">
            <a:solidFill>
              <a:schemeClr val="tx2"/>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B69F0B1A-0D96-4701-5751-7E9211BAC82B}"/>
              </a:ext>
            </a:extLst>
          </p:cNvPr>
          <p:cNvSpPr txBox="1"/>
          <p:nvPr/>
        </p:nvSpPr>
        <p:spPr>
          <a:xfrm>
            <a:off x="5375560" y="6220734"/>
            <a:ext cx="2036618" cy="461665"/>
          </a:xfrm>
          <a:prstGeom prst="rect">
            <a:avLst/>
          </a:prstGeom>
          <a:noFill/>
        </p:spPr>
        <p:txBody>
          <a:bodyPr wrap="square" rtlCol="0">
            <a:spAutoFit/>
          </a:bodyPr>
          <a:lstStyle/>
          <a:p>
            <a:r>
              <a:rPr lang="en-US" sz="2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Soil pH</a:t>
            </a:r>
          </a:p>
        </p:txBody>
      </p:sp>
      <p:sp>
        <p:nvSpPr>
          <p:cNvPr id="10" name="Rectangle 9">
            <a:extLst>
              <a:ext uri="{FF2B5EF4-FFF2-40B4-BE49-F238E27FC236}">
                <a16:creationId xmlns:a16="http://schemas.microsoft.com/office/drawing/2014/main" id="{6D0D9B3F-670A-D624-1F82-B9768174B178}"/>
              </a:ext>
            </a:extLst>
          </p:cNvPr>
          <p:cNvSpPr/>
          <p:nvPr/>
        </p:nvSpPr>
        <p:spPr>
          <a:xfrm>
            <a:off x="1025235" y="3523566"/>
            <a:ext cx="10141528" cy="1561052"/>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rapezoid 10">
            <a:extLst>
              <a:ext uri="{FF2B5EF4-FFF2-40B4-BE49-F238E27FC236}">
                <a16:creationId xmlns:a16="http://schemas.microsoft.com/office/drawing/2014/main" id="{96B13B19-B439-8A09-91F9-9C7D158E2F27}"/>
              </a:ext>
            </a:extLst>
          </p:cNvPr>
          <p:cNvSpPr/>
          <p:nvPr/>
        </p:nvSpPr>
        <p:spPr>
          <a:xfrm rot="5400000" flipV="1">
            <a:off x="6626032" y="-1124758"/>
            <a:ext cx="2488294" cy="6603112"/>
          </a:xfrm>
          <a:prstGeom prst="trapezoid">
            <a:avLst>
              <a:gd name="adj" fmla="val 50000"/>
            </a:avLst>
          </a:prstGeom>
          <a:gradFill>
            <a:gsLst>
              <a:gs pos="0">
                <a:schemeClr val="accent1">
                  <a:lumMod val="5000"/>
                  <a:lumOff val="95000"/>
                </a:schemeClr>
              </a:gs>
              <a:gs pos="69000">
                <a:schemeClr val="accent5">
                  <a:lumMod val="75000"/>
                </a:schemeClr>
              </a:gs>
              <a:gs pos="83000">
                <a:schemeClr val="accent5">
                  <a:lumMod val="75000"/>
                </a:schemeClr>
              </a:gs>
              <a:gs pos="100000">
                <a:schemeClr val="accent5">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73B008F-BC2D-25C8-8449-290F339EE385}"/>
              </a:ext>
            </a:extLst>
          </p:cNvPr>
          <p:cNvSpPr txBox="1"/>
          <p:nvPr/>
        </p:nvSpPr>
        <p:spPr>
          <a:xfrm>
            <a:off x="8103544" y="2023157"/>
            <a:ext cx="2829814" cy="646331"/>
          </a:xfrm>
          <a:prstGeom prst="rect">
            <a:avLst/>
          </a:prstGeom>
          <a:noFill/>
        </p:spPr>
        <p:txBody>
          <a:bodyPr wrap="none" rtlCol="0">
            <a:spAutoFit/>
          </a:bodyPr>
          <a:lstStyle/>
          <a:p>
            <a:r>
              <a:rPr lang="en-US" b="1" dirty="0">
                <a:solidFill>
                  <a:schemeClr val="bg2"/>
                </a:solidFill>
                <a:latin typeface="Open Sans" panose="020B0606030504020204" pitchFamily="34" charset="0"/>
                <a:ea typeface="Open Sans" panose="020B0606030504020204" pitchFamily="34" charset="0"/>
                <a:cs typeface="Open Sans" panose="020B0606030504020204" pitchFamily="34" charset="0"/>
              </a:rPr>
              <a:t>Deprotonated surfaces</a:t>
            </a:r>
          </a:p>
          <a:p>
            <a:r>
              <a:rPr lang="en-US" b="1" dirty="0">
                <a:solidFill>
                  <a:schemeClr val="bg2"/>
                </a:solidFill>
                <a:latin typeface="Open Sans" panose="020B0606030504020204" pitchFamily="34" charset="0"/>
                <a:ea typeface="Open Sans" panose="020B0606030504020204" pitchFamily="34" charset="0"/>
                <a:cs typeface="Open Sans" panose="020B0606030504020204" pitchFamily="34" charset="0"/>
              </a:rPr>
              <a:t>&gt;SO-, &gt;SO-cations</a:t>
            </a:r>
          </a:p>
        </p:txBody>
      </p:sp>
      <p:sp>
        <p:nvSpPr>
          <p:cNvPr id="13" name="Trapezoid 12">
            <a:extLst>
              <a:ext uri="{FF2B5EF4-FFF2-40B4-BE49-F238E27FC236}">
                <a16:creationId xmlns:a16="http://schemas.microsoft.com/office/drawing/2014/main" id="{3C58C327-C3E7-A46C-F0AC-8CA87DEC7FA9}"/>
              </a:ext>
            </a:extLst>
          </p:cNvPr>
          <p:cNvSpPr/>
          <p:nvPr/>
        </p:nvSpPr>
        <p:spPr>
          <a:xfrm rot="5400000">
            <a:off x="3193248" y="-1119313"/>
            <a:ext cx="2244713" cy="6562800"/>
          </a:xfrm>
          <a:prstGeom prst="trapezoid">
            <a:avLst>
              <a:gd name="adj" fmla="val 50000"/>
            </a:avLst>
          </a:prstGeom>
          <a:gradFill>
            <a:gsLst>
              <a:gs pos="0">
                <a:schemeClr val="accent1">
                  <a:lumMod val="5000"/>
                  <a:lumOff val="95000"/>
                </a:schemeClr>
              </a:gs>
              <a:gs pos="73000">
                <a:schemeClr val="accent5">
                  <a:lumMod val="75000"/>
                </a:schemeClr>
              </a:gs>
              <a:gs pos="83000">
                <a:schemeClr val="accent5">
                  <a:lumMod val="75000"/>
                </a:schemeClr>
              </a:gs>
              <a:gs pos="100000">
                <a:schemeClr val="accent5">
                  <a:lumMod val="75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38B938F-DD11-A3FB-EEF9-D2A4D622339D}"/>
              </a:ext>
            </a:extLst>
          </p:cNvPr>
          <p:cNvSpPr txBox="1"/>
          <p:nvPr/>
        </p:nvSpPr>
        <p:spPr>
          <a:xfrm>
            <a:off x="1108190" y="1961822"/>
            <a:ext cx="2520434" cy="646331"/>
          </a:xfrm>
          <a:prstGeom prst="rect">
            <a:avLst/>
          </a:prstGeom>
          <a:noFill/>
        </p:spPr>
        <p:txBody>
          <a:bodyPr wrap="none" rtlCol="0">
            <a:spAutoFit/>
          </a:bodyPr>
          <a:lstStyle/>
          <a:p>
            <a:r>
              <a:rPr lang="en-US" b="1" dirty="0">
                <a:solidFill>
                  <a:schemeClr val="bg2"/>
                </a:solidFill>
                <a:latin typeface="Open Sans" panose="020B0606030504020204" pitchFamily="34" charset="0"/>
                <a:ea typeface="Open Sans" panose="020B0606030504020204" pitchFamily="34" charset="0"/>
                <a:cs typeface="Open Sans" panose="020B0606030504020204" pitchFamily="34" charset="0"/>
              </a:rPr>
              <a:t>Protonated surfaces</a:t>
            </a:r>
          </a:p>
          <a:p>
            <a:r>
              <a:rPr lang="en-US" b="1" dirty="0">
                <a:solidFill>
                  <a:schemeClr val="bg2"/>
                </a:solidFill>
                <a:latin typeface="Open Sans" panose="020B0606030504020204" pitchFamily="34" charset="0"/>
                <a:ea typeface="Open Sans" panose="020B0606030504020204" pitchFamily="34" charset="0"/>
                <a:cs typeface="Open Sans" panose="020B0606030504020204" pitchFamily="34" charset="0"/>
              </a:rPr>
              <a:t>&gt;SOH</a:t>
            </a:r>
            <a:r>
              <a:rPr lang="en-US" b="1" baseline="-25000" dirty="0">
                <a:solidFill>
                  <a:schemeClr val="bg2"/>
                </a:solidFill>
                <a:latin typeface="Open Sans" panose="020B0606030504020204" pitchFamily="34" charset="0"/>
                <a:ea typeface="Open Sans" panose="020B0606030504020204" pitchFamily="34" charset="0"/>
                <a:cs typeface="Open Sans" panose="020B0606030504020204" pitchFamily="34" charset="0"/>
              </a:rPr>
              <a:t>2</a:t>
            </a:r>
            <a:r>
              <a:rPr lang="en-US" b="1" baseline="30000" dirty="0">
                <a:solidFill>
                  <a:schemeClr val="bg2"/>
                </a:solidFill>
                <a:latin typeface="Open Sans" panose="020B0606030504020204" pitchFamily="34" charset="0"/>
                <a:ea typeface="Open Sans" panose="020B0606030504020204" pitchFamily="34" charset="0"/>
                <a:cs typeface="Open Sans" panose="020B0606030504020204" pitchFamily="34" charset="0"/>
              </a:rPr>
              <a:t>+</a:t>
            </a:r>
            <a:r>
              <a:rPr lang="en-US" b="1" dirty="0">
                <a:solidFill>
                  <a:schemeClr val="bg2"/>
                </a:solidFill>
                <a:latin typeface="Open Sans" panose="020B0606030504020204" pitchFamily="34" charset="0"/>
                <a:ea typeface="Open Sans" panose="020B0606030504020204" pitchFamily="34" charset="0"/>
                <a:cs typeface="Open Sans" panose="020B0606030504020204" pitchFamily="34" charset="0"/>
              </a:rPr>
              <a:t>, &gt;SOH</a:t>
            </a:r>
            <a:r>
              <a:rPr lang="en-US" b="1" baseline="30000" dirty="0">
                <a:solidFill>
                  <a:schemeClr val="bg2"/>
                </a:solidFill>
                <a:latin typeface="Open Sans" panose="020B0606030504020204" pitchFamily="34" charset="0"/>
                <a:ea typeface="Open Sans" panose="020B0606030504020204" pitchFamily="34" charset="0"/>
                <a:cs typeface="Open Sans" panose="020B0606030504020204" pitchFamily="34" charset="0"/>
              </a:rPr>
              <a:t>0</a:t>
            </a:r>
          </a:p>
        </p:txBody>
      </p:sp>
      <p:sp>
        <p:nvSpPr>
          <p:cNvPr id="16" name="TextBox 15">
            <a:extLst>
              <a:ext uri="{FF2B5EF4-FFF2-40B4-BE49-F238E27FC236}">
                <a16:creationId xmlns:a16="http://schemas.microsoft.com/office/drawing/2014/main" id="{39DB864F-B20F-E61F-2E40-000BCB367030}"/>
              </a:ext>
            </a:extLst>
          </p:cNvPr>
          <p:cNvSpPr txBox="1"/>
          <p:nvPr/>
        </p:nvSpPr>
        <p:spPr>
          <a:xfrm>
            <a:off x="4554680" y="5620387"/>
            <a:ext cx="636713" cy="461665"/>
          </a:xfrm>
          <a:prstGeom prst="rect">
            <a:avLst/>
          </a:prstGeom>
          <a:noFill/>
        </p:spPr>
        <p:txBody>
          <a:bodyPr wrap="none" rtlCol="0">
            <a:spAutoFit/>
          </a:bodyPr>
          <a:lstStyle/>
          <a:p>
            <a:r>
              <a:rPr lang="en-US" sz="24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5.5</a:t>
            </a:r>
          </a:p>
        </p:txBody>
      </p:sp>
      <p:sp>
        <p:nvSpPr>
          <p:cNvPr id="17" name="TextBox 16">
            <a:extLst>
              <a:ext uri="{FF2B5EF4-FFF2-40B4-BE49-F238E27FC236}">
                <a16:creationId xmlns:a16="http://schemas.microsoft.com/office/drawing/2014/main" id="{47972CDF-43BC-4442-CB7B-3069A2E52896}"/>
              </a:ext>
            </a:extLst>
          </p:cNvPr>
          <p:cNvSpPr txBox="1"/>
          <p:nvPr/>
        </p:nvSpPr>
        <p:spPr>
          <a:xfrm>
            <a:off x="838200" y="5620387"/>
            <a:ext cx="636713" cy="461665"/>
          </a:xfrm>
          <a:prstGeom prst="rect">
            <a:avLst/>
          </a:prstGeom>
          <a:noFill/>
        </p:spPr>
        <p:txBody>
          <a:bodyPr wrap="none" rtlCol="0">
            <a:spAutoFit/>
          </a:bodyPr>
          <a:lstStyle/>
          <a:p>
            <a:r>
              <a:rPr lang="en-US" sz="24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4.5</a:t>
            </a:r>
          </a:p>
        </p:txBody>
      </p:sp>
      <p:sp>
        <p:nvSpPr>
          <p:cNvPr id="18" name="TextBox 17">
            <a:extLst>
              <a:ext uri="{FF2B5EF4-FFF2-40B4-BE49-F238E27FC236}">
                <a16:creationId xmlns:a16="http://schemas.microsoft.com/office/drawing/2014/main" id="{69F49C6D-E13F-8FBA-CEA4-773E1AC962A7}"/>
              </a:ext>
            </a:extLst>
          </p:cNvPr>
          <p:cNvSpPr txBox="1"/>
          <p:nvPr/>
        </p:nvSpPr>
        <p:spPr>
          <a:xfrm>
            <a:off x="8271161" y="5620387"/>
            <a:ext cx="656504" cy="461665"/>
          </a:xfrm>
          <a:prstGeom prst="rect">
            <a:avLst/>
          </a:prstGeom>
          <a:noFill/>
        </p:spPr>
        <p:txBody>
          <a:bodyPr wrap="square" rtlCol="0">
            <a:spAutoFit/>
          </a:bodyPr>
          <a:lstStyle/>
          <a:p>
            <a:r>
              <a:rPr lang="en-US" sz="24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6.5</a:t>
            </a:r>
          </a:p>
        </p:txBody>
      </p:sp>
      <p:sp>
        <p:nvSpPr>
          <p:cNvPr id="19" name="TextBox 18">
            <a:extLst>
              <a:ext uri="{FF2B5EF4-FFF2-40B4-BE49-F238E27FC236}">
                <a16:creationId xmlns:a16="http://schemas.microsoft.com/office/drawing/2014/main" id="{F03110FB-1C3B-A06F-9F97-8ED6467B4422}"/>
              </a:ext>
            </a:extLst>
          </p:cNvPr>
          <p:cNvSpPr txBox="1"/>
          <p:nvPr/>
        </p:nvSpPr>
        <p:spPr>
          <a:xfrm>
            <a:off x="10764796" y="5685104"/>
            <a:ext cx="636713" cy="461665"/>
          </a:xfrm>
          <a:prstGeom prst="rect">
            <a:avLst/>
          </a:prstGeom>
          <a:noFill/>
        </p:spPr>
        <p:txBody>
          <a:bodyPr wrap="none" rtlCol="0">
            <a:spAutoFit/>
          </a:bodyPr>
          <a:lstStyle/>
          <a:p>
            <a:r>
              <a:rPr lang="en-US" sz="24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7.0</a:t>
            </a:r>
          </a:p>
        </p:txBody>
      </p:sp>
      <p:sp>
        <p:nvSpPr>
          <p:cNvPr id="20" name="TextBox 19">
            <a:extLst>
              <a:ext uri="{FF2B5EF4-FFF2-40B4-BE49-F238E27FC236}">
                <a16:creationId xmlns:a16="http://schemas.microsoft.com/office/drawing/2014/main" id="{6DA5E16C-8307-5D06-D43B-F6A4142E8667}"/>
              </a:ext>
            </a:extLst>
          </p:cNvPr>
          <p:cNvSpPr txBox="1"/>
          <p:nvPr/>
        </p:nvSpPr>
        <p:spPr>
          <a:xfrm rot="16200000">
            <a:off x="-515081" y="1512562"/>
            <a:ext cx="1953495" cy="646331"/>
          </a:xfrm>
          <a:prstGeom prst="rect">
            <a:avLst/>
          </a:prstGeom>
          <a:solidFill>
            <a:schemeClr val="accent5">
              <a:lumMod val="20000"/>
              <a:lumOff val="80000"/>
            </a:schemeClr>
          </a:solidFill>
        </p:spPr>
        <p:txBody>
          <a:bodyPr wrap="square" rtlCol="0">
            <a:spAutoFit/>
          </a:bodyPr>
          <a:lstStyle/>
          <a:p>
            <a:r>
              <a:rPr lang="en-US" dirty="0"/>
              <a:t>Inner-sphere complexes</a:t>
            </a:r>
          </a:p>
        </p:txBody>
      </p:sp>
      <p:sp>
        <p:nvSpPr>
          <p:cNvPr id="21" name="TextBox 20">
            <a:extLst>
              <a:ext uri="{FF2B5EF4-FFF2-40B4-BE49-F238E27FC236}">
                <a16:creationId xmlns:a16="http://schemas.microsoft.com/office/drawing/2014/main" id="{A8D07FD6-62BB-E4A3-D713-1AE8E1E42794}"/>
              </a:ext>
            </a:extLst>
          </p:cNvPr>
          <p:cNvSpPr txBox="1"/>
          <p:nvPr/>
        </p:nvSpPr>
        <p:spPr>
          <a:xfrm rot="16200000">
            <a:off x="-605134" y="3694652"/>
            <a:ext cx="2133601" cy="646331"/>
          </a:xfrm>
          <a:prstGeom prst="rect">
            <a:avLst/>
          </a:prstGeom>
          <a:solidFill>
            <a:schemeClr val="accent3">
              <a:lumMod val="20000"/>
              <a:lumOff val="80000"/>
            </a:schemeClr>
          </a:solidFill>
        </p:spPr>
        <p:txBody>
          <a:bodyPr wrap="square" rtlCol="0">
            <a:spAutoFit/>
          </a:bodyPr>
          <a:lstStyle/>
          <a:p>
            <a:r>
              <a:rPr lang="en-US" dirty="0"/>
              <a:t>Outer-sphere complexes</a:t>
            </a:r>
          </a:p>
        </p:txBody>
      </p:sp>
      <p:sp>
        <p:nvSpPr>
          <p:cNvPr id="8" name="Trapezoid 7">
            <a:extLst>
              <a:ext uri="{FF2B5EF4-FFF2-40B4-BE49-F238E27FC236}">
                <a16:creationId xmlns:a16="http://schemas.microsoft.com/office/drawing/2014/main" id="{CC4D5036-778A-B603-ECF3-EC5DEF30BD01}"/>
              </a:ext>
            </a:extLst>
          </p:cNvPr>
          <p:cNvSpPr/>
          <p:nvPr/>
        </p:nvSpPr>
        <p:spPr>
          <a:xfrm rot="5400000">
            <a:off x="2279072" y="2500770"/>
            <a:ext cx="1385452" cy="3893129"/>
          </a:xfrm>
          <a:prstGeom prst="trapezoid">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4777ECB-3413-CDF5-1316-EC293EF8510C}"/>
              </a:ext>
            </a:extLst>
          </p:cNvPr>
          <p:cNvSpPr txBox="1"/>
          <p:nvPr/>
        </p:nvSpPr>
        <p:spPr>
          <a:xfrm>
            <a:off x="6227823" y="4249531"/>
            <a:ext cx="5009898" cy="369332"/>
          </a:xfrm>
          <a:prstGeom prst="rect">
            <a:avLst/>
          </a:prstGeom>
          <a:noFill/>
        </p:spPr>
        <p:txBody>
          <a:bodyPr wrap="none" rtlCol="0">
            <a:spAutoFit/>
          </a:bodyPr>
          <a:lstStyle/>
          <a:p>
            <a:r>
              <a:rPr lang="en-US" b="1" dirty="0">
                <a:solidFill>
                  <a:schemeClr val="tx2"/>
                </a:solidFill>
                <a:latin typeface="Open Sans" panose="020B0606030504020204" pitchFamily="34" charset="0"/>
                <a:ea typeface="Open Sans" panose="020B0606030504020204" pitchFamily="34" charset="0"/>
                <a:cs typeface="Open Sans" panose="020B0606030504020204" pitchFamily="34" charset="0"/>
              </a:rPr>
              <a:t>Exchangeable Base Cations (Ca, Mg, Na, K)</a:t>
            </a:r>
            <a:endParaRPr lang="en-US" b="1" dirty="0"/>
          </a:p>
        </p:txBody>
      </p:sp>
      <p:sp>
        <p:nvSpPr>
          <p:cNvPr id="9" name="TextBox 8">
            <a:extLst>
              <a:ext uri="{FF2B5EF4-FFF2-40B4-BE49-F238E27FC236}">
                <a16:creationId xmlns:a16="http://schemas.microsoft.com/office/drawing/2014/main" id="{78EF81C2-4D0E-354A-A29A-E08341E2B625}"/>
              </a:ext>
            </a:extLst>
          </p:cNvPr>
          <p:cNvSpPr txBox="1"/>
          <p:nvPr/>
        </p:nvSpPr>
        <p:spPr>
          <a:xfrm>
            <a:off x="1242029" y="4124168"/>
            <a:ext cx="2619820" cy="646331"/>
          </a:xfrm>
          <a:prstGeom prst="rect">
            <a:avLst/>
          </a:prstGeom>
          <a:noFill/>
        </p:spPr>
        <p:txBody>
          <a:bodyPr wrap="none" rtlCol="0">
            <a:spAutoFit/>
          </a:bodyPr>
          <a:lstStyle/>
          <a:p>
            <a:r>
              <a:rPr lang="en-US" b="1" dirty="0">
                <a:solidFill>
                  <a:schemeClr val="tx2"/>
                </a:solidFill>
                <a:latin typeface="Open Sans" panose="020B0606030504020204" pitchFamily="34" charset="0"/>
                <a:ea typeface="Open Sans" panose="020B0606030504020204" pitchFamily="34" charset="0"/>
                <a:cs typeface="Open Sans" panose="020B0606030504020204" pitchFamily="34" charset="0"/>
              </a:rPr>
              <a:t>Exchangeable Acidity</a:t>
            </a:r>
          </a:p>
          <a:p>
            <a:r>
              <a:rPr lang="en-US" b="1" dirty="0">
                <a:solidFill>
                  <a:schemeClr val="tx2"/>
                </a:solidFill>
                <a:latin typeface="Open Sans" panose="020B0606030504020204" pitchFamily="34" charset="0"/>
                <a:ea typeface="Open Sans" panose="020B0606030504020204" pitchFamily="34" charset="0"/>
                <a:cs typeface="Open Sans" panose="020B0606030504020204" pitchFamily="34" charset="0"/>
              </a:rPr>
              <a:t>Aluminum&gt;&gt;H+ </a:t>
            </a:r>
          </a:p>
        </p:txBody>
      </p:sp>
      <p:sp>
        <p:nvSpPr>
          <p:cNvPr id="23" name="Parallelogram 22">
            <a:extLst>
              <a:ext uri="{FF2B5EF4-FFF2-40B4-BE49-F238E27FC236}">
                <a16:creationId xmlns:a16="http://schemas.microsoft.com/office/drawing/2014/main" id="{A2D7D26C-C00D-FF4C-C077-6C13FD77975D}"/>
              </a:ext>
            </a:extLst>
          </p:cNvPr>
          <p:cNvSpPr/>
          <p:nvPr/>
        </p:nvSpPr>
        <p:spPr>
          <a:xfrm rot="11527215">
            <a:off x="1058250" y="1172297"/>
            <a:ext cx="4676166" cy="498763"/>
          </a:xfrm>
          <a:prstGeom prst="parallelogram">
            <a:avLst>
              <a:gd name="adj" fmla="val 181350"/>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455EB28-D0E4-3215-A0B5-24A7C5A00E8D}"/>
              </a:ext>
            </a:extLst>
          </p:cNvPr>
          <p:cNvSpPr txBox="1"/>
          <p:nvPr/>
        </p:nvSpPr>
        <p:spPr>
          <a:xfrm>
            <a:off x="2750522" y="1189691"/>
            <a:ext cx="907621" cy="369332"/>
          </a:xfrm>
          <a:prstGeom prst="rect">
            <a:avLst/>
          </a:prstGeom>
          <a:noFill/>
        </p:spPr>
        <p:txBody>
          <a:bodyPr wrap="none" rtlCol="0">
            <a:spAutoFit/>
          </a:bodyPr>
          <a:lstStyle/>
          <a:p>
            <a:r>
              <a:rPr lang="en-US" b="1" dirty="0">
                <a:solidFill>
                  <a:schemeClr val="tx2"/>
                </a:solidFill>
              </a:rPr>
              <a:t>Anions</a:t>
            </a:r>
          </a:p>
        </p:txBody>
      </p:sp>
      <p:sp>
        <p:nvSpPr>
          <p:cNvPr id="25" name="Parallelogram 24">
            <a:extLst>
              <a:ext uri="{FF2B5EF4-FFF2-40B4-BE49-F238E27FC236}">
                <a16:creationId xmlns:a16="http://schemas.microsoft.com/office/drawing/2014/main" id="{3647B08C-20CA-B00E-7874-D50E16C35A8D}"/>
              </a:ext>
            </a:extLst>
          </p:cNvPr>
          <p:cNvSpPr/>
          <p:nvPr/>
        </p:nvSpPr>
        <p:spPr>
          <a:xfrm rot="10181904" flipH="1">
            <a:off x="6466550" y="1163781"/>
            <a:ext cx="4633823" cy="498763"/>
          </a:xfrm>
          <a:prstGeom prst="parallelogram">
            <a:avLst>
              <a:gd name="adj" fmla="val 181350"/>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F0C633E-E42A-3085-CE31-9F4BB2A9EE3A}"/>
              </a:ext>
            </a:extLst>
          </p:cNvPr>
          <p:cNvSpPr txBox="1"/>
          <p:nvPr/>
        </p:nvSpPr>
        <p:spPr>
          <a:xfrm>
            <a:off x="8554206" y="1148405"/>
            <a:ext cx="897682" cy="369332"/>
          </a:xfrm>
          <a:prstGeom prst="rect">
            <a:avLst/>
          </a:prstGeom>
          <a:noFill/>
        </p:spPr>
        <p:txBody>
          <a:bodyPr wrap="none" rtlCol="0">
            <a:spAutoFit/>
          </a:bodyPr>
          <a:lstStyle/>
          <a:p>
            <a:r>
              <a:rPr lang="en-US" b="1" dirty="0">
                <a:solidFill>
                  <a:schemeClr val="tx2"/>
                </a:solidFill>
              </a:rPr>
              <a:t>Metals</a:t>
            </a:r>
          </a:p>
        </p:txBody>
      </p:sp>
      <p:pic>
        <p:nvPicPr>
          <p:cNvPr id="28" name="Picture 27">
            <a:extLst>
              <a:ext uri="{FF2B5EF4-FFF2-40B4-BE49-F238E27FC236}">
                <a16:creationId xmlns:a16="http://schemas.microsoft.com/office/drawing/2014/main" id="{289EB8A4-60CD-251C-EB87-D7F8265BC2A0}"/>
              </a:ext>
            </a:extLst>
          </p:cNvPr>
          <p:cNvPicPr>
            <a:picLocks noChangeAspect="1"/>
          </p:cNvPicPr>
          <p:nvPr/>
        </p:nvPicPr>
        <p:blipFill>
          <a:blip r:embed="rId4"/>
          <a:stretch>
            <a:fillRect/>
          </a:stretch>
        </p:blipFill>
        <p:spPr>
          <a:xfrm>
            <a:off x="5014530" y="3915586"/>
            <a:ext cx="1213293" cy="938752"/>
          </a:xfrm>
          <a:prstGeom prst="rect">
            <a:avLst/>
          </a:prstGeom>
        </p:spPr>
      </p:pic>
      <p:sp>
        <p:nvSpPr>
          <p:cNvPr id="3" name="TextBox 2">
            <a:extLst>
              <a:ext uri="{FF2B5EF4-FFF2-40B4-BE49-F238E27FC236}">
                <a16:creationId xmlns:a16="http://schemas.microsoft.com/office/drawing/2014/main" id="{4D612B97-5B2D-E5A7-7DF2-0281B6205B09}"/>
              </a:ext>
            </a:extLst>
          </p:cNvPr>
          <p:cNvSpPr txBox="1"/>
          <p:nvPr/>
        </p:nvSpPr>
        <p:spPr>
          <a:xfrm rot="5400000">
            <a:off x="10471607" y="2100321"/>
            <a:ext cx="1859805" cy="369332"/>
          </a:xfrm>
          <a:prstGeom prst="rect">
            <a:avLst/>
          </a:prstGeom>
          <a:noFill/>
        </p:spPr>
        <p:txBody>
          <a:bodyPr wrap="none" rtlCol="0">
            <a:spAutoFit/>
          </a:bodyPr>
          <a:lstStyle/>
          <a:p>
            <a:r>
              <a:rPr lang="en-US" dirty="0"/>
              <a:t>0-~20 </a:t>
            </a:r>
            <a:r>
              <a:rPr lang="en-US" dirty="0" err="1"/>
              <a:t>meq</a:t>
            </a:r>
            <a:r>
              <a:rPr lang="en-US" dirty="0"/>
              <a:t>/100g </a:t>
            </a:r>
          </a:p>
        </p:txBody>
      </p:sp>
      <p:sp>
        <p:nvSpPr>
          <p:cNvPr id="4" name="TextBox 3">
            <a:extLst>
              <a:ext uri="{FF2B5EF4-FFF2-40B4-BE49-F238E27FC236}">
                <a16:creationId xmlns:a16="http://schemas.microsoft.com/office/drawing/2014/main" id="{BC38B4FA-BECA-CE75-0562-C0AD70708955}"/>
              </a:ext>
            </a:extLst>
          </p:cNvPr>
          <p:cNvSpPr txBox="1"/>
          <p:nvPr/>
        </p:nvSpPr>
        <p:spPr>
          <a:xfrm rot="5400000">
            <a:off x="10497157" y="4119426"/>
            <a:ext cx="1859805" cy="369332"/>
          </a:xfrm>
          <a:prstGeom prst="rect">
            <a:avLst/>
          </a:prstGeom>
          <a:noFill/>
        </p:spPr>
        <p:txBody>
          <a:bodyPr wrap="none" rtlCol="0">
            <a:spAutoFit/>
          </a:bodyPr>
          <a:lstStyle/>
          <a:p>
            <a:r>
              <a:rPr lang="en-US" dirty="0"/>
              <a:t>0-~20 </a:t>
            </a:r>
            <a:r>
              <a:rPr lang="en-US" dirty="0" err="1"/>
              <a:t>meq</a:t>
            </a:r>
            <a:r>
              <a:rPr lang="en-US" dirty="0"/>
              <a:t>/100g </a:t>
            </a:r>
          </a:p>
        </p:txBody>
      </p:sp>
      <p:sp>
        <p:nvSpPr>
          <p:cNvPr id="6" name="TextBox 5">
            <a:extLst>
              <a:ext uri="{FF2B5EF4-FFF2-40B4-BE49-F238E27FC236}">
                <a16:creationId xmlns:a16="http://schemas.microsoft.com/office/drawing/2014/main" id="{1BFF6D37-AF4E-ADF9-BF64-2DAAEBB4523D}"/>
              </a:ext>
            </a:extLst>
          </p:cNvPr>
          <p:cNvSpPr txBox="1"/>
          <p:nvPr/>
        </p:nvSpPr>
        <p:spPr>
          <a:xfrm>
            <a:off x="4368469" y="956371"/>
            <a:ext cx="3387659"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SPR: Surface Proton Reservoir</a:t>
            </a:r>
          </a:p>
        </p:txBody>
      </p:sp>
      <p:sp>
        <p:nvSpPr>
          <p:cNvPr id="15" name="TextBox 14">
            <a:extLst>
              <a:ext uri="{FF2B5EF4-FFF2-40B4-BE49-F238E27FC236}">
                <a16:creationId xmlns:a16="http://schemas.microsoft.com/office/drawing/2014/main" id="{F2502582-FBB5-F948-55DD-773E3747002E}"/>
              </a:ext>
            </a:extLst>
          </p:cNvPr>
          <p:cNvSpPr txBox="1"/>
          <p:nvPr/>
        </p:nvSpPr>
        <p:spPr>
          <a:xfrm>
            <a:off x="4602812" y="3123891"/>
            <a:ext cx="2828210"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EA: Exchangeable Acidity</a:t>
            </a:r>
          </a:p>
        </p:txBody>
      </p:sp>
    </p:spTree>
    <p:extLst>
      <p:ext uri="{BB962C8B-B14F-4D97-AF65-F5344CB8AC3E}">
        <p14:creationId xmlns:p14="http://schemas.microsoft.com/office/powerpoint/2010/main" val="1335387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52C7F-C346-B3BF-CBCE-FCA88922BA79}"/>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id="{0FC60207-1C2C-2BB2-1825-38A7E0EFCF3B}"/>
              </a:ext>
            </a:extLst>
          </p:cNvPr>
          <p:cNvPicPr>
            <a:picLocks noChangeAspect="1"/>
          </p:cNvPicPr>
          <p:nvPr/>
        </p:nvPicPr>
        <p:blipFill>
          <a:blip r:embed="rId3"/>
          <a:stretch>
            <a:fillRect/>
          </a:stretch>
        </p:blipFill>
        <p:spPr>
          <a:xfrm rot="8940825">
            <a:off x="5035624" y="2543514"/>
            <a:ext cx="853931" cy="882877"/>
          </a:xfrm>
          <a:prstGeom prst="rect">
            <a:avLst/>
          </a:prstGeom>
        </p:spPr>
      </p:pic>
      <p:sp>
        <p:nvSpPr>
          <p:cNvPr id="2" name="Title 1">
            <a:extLst>
              <a:ext uri="{FF2B5EF4-FFF2-40B4-BE49-F238E27FC236}">
                <a16:creationId xmlns:a16="http://schemas.microsoft.com/office/drawing/2014/main" id="{D013D3D9-764B-C1F4-3AD1-7CF593908707}"/>
              </a:ext>
            </a:extLst>
          </p:cNvPr>
          <p:cNvSpPr>
            <a:spLocks noGrp="1"/>
          </p:cNvSpPr>
          <p:nvPr>
            <p:ph type="title"/>
          </p:nvPr>
        </p:nvSpPr>
        <p:spPr>
          <a:xfrm>
            <a:off x="363678" y="-18077"/>
            <a:ext cx="12060382" cy="950728"/>
          </a:xfrm>
        </p:spPr>
        <p:txBody>
          <a:bodyPr>
            <a:normAutofit fontScale="90000"/>
          </a:bodyPr>
          <a:lstStyle/>
          <a:p>
            <a:r>
              <a:rPr lang="en-US" dirty="0"/>
              <a:t>New approach that integrates traditional views of surfaces</a:t>
            </a:r>
          </a:p>
        </p:txBody>
      </p:sp>
      <p:cxnSp>
        <p:nvCxnSpPr>
          <p:cNvPr id="5" name="Straight Arrow Connector 4">
            <a:extLst>
              <a:ext uri="{FF2B5EF4-FFF2-40B4-BE49-F238E27FC236}">
                <a16:creationId xmlns:a16="http://schemas.microsoft.com/office/drawing/2014/main" id="{AAD1977C-033B-1ADC-A3B7-D0903494F787}"/>
              </a:ext>
            </a:extLst>
          </p:cNvPr>
          <p:cNvCxnSpPr>
            <a:cxnSpLocks/>
          </p:cNvCxnSpPr>
          <p:nvPr/>
        </p:nvCxnSpPr>
        <p:spPr>
          <a:xfrm>
            <a:off x="1025236" y="5444836"/>
            <a:ext cx="10141527" cy="0"/>
          </a:xfrm>
          <a:prstGeom prst="straightConnector1">
            <a:avLst/>
          </a:prstGeom>
          <a:ln w="38100">
            <a:solidFill>
              <a:schemeClr val="tx2"/>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C2BDEC96-55F4-7FC4-6175-D67391D1745B}"/>
              </a:ext>
            </a:extLst>
          </p:cNvPr>
          <p:cNvSpPr txBox="1"/>
          <p:nvPr/>
        </p:nvSpPr>
        <p:spPr>
          <a:xfrm>
            <a:off x="5375560" y="6220734"/>
            <a:ext cx="2036618" cy="461665"/>
          </a:xfrm>
          <a:prstGeom prst="rect">
            <a:avLst/>
          </a:prstGeom>
          <a:noFill/>
        </p:spPr>
        <p:txBody>
          <a:bodyPr wrap="square" rtlCol="0">
            <a:spAutoFit/>
          </a:bodyPr>
          <a:lstStyle/>
          <a:p>
            <a:r>
              <a:rPr lang="en-US" sz="2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Soil pH</a:t>
            </a:r>
          </a:p>
        </p:txBody>
      </p:sp>
      <p:sp>
        <p:nvSpPr>
          <p:cNvPr id="10" name="Rectangle 9">
            <a:extLst>
              <a:ext uri="{FF2B5EF4-FFF2-40B4-BE49-F238E27FC236}">
                <a16:creationId xmlns:a16="http://schemas.microsoft.com/office/drawing/2014/main" id="{AA92856D-FBC1-B0E3-AAE7-658718875CF5}"/>
              </a:ext>
            </a:extLst>
          </p:cNvPr>
          <p:cNvSpPr/>
          <p:nvPr/>
        </p:nvSpPr>
        <p:spPr>
          <a:xfrm>
            <a:off x="1025235" y="3523566"/>
            <a:ext cx="10141528" cy="1561052"/>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rapezoid 10">
            <a:extLst>
              <a:ext uri="{FF2B5EF4-FFF2-40B4-BE49-F238E27FC236}">
                <a16:creationId xmlns:a16="http://schemas.microsoft.com/office/drawing/2014/main" id="{83C25B8F-871A-F14B-D8BF-DDCDA0219549}"/>
              </a:ext>
            </a:extLst>
          </p:cNvPr>
          <p:cNvSpPr/>
          <p:nvPr/>
        </p:nvSpPr>
        <p:spPr>
          <a:xfrm rot="5400000" flipV="1">
            <a:off x="6626032" y="-1124758"/>
            <a:ext cx="2488294" cy="6603112"/>
          </a:xfrm>
          <a:prstGeom prst="trapezoid">
            <a:avLst>
              <a:gd name="adj" fmla="val 50000"/>
            </a:avLst>
          </a:prstGeom>
          <a:gradFill>
            <a:gsLst>
              <a:gs pos="0">
                <a:schemeClr val="accent1">
                  <a:lumMod val="5000"/>
                  <a:lumOff val="95000"/>
                </a:schemeClr>
              </a:gs>
              <a:gs pos="69000">
                <a:schemeClr val="accent5">
                  <a:lumMod val="75000"/>
                </a:schemeClr>
              </a:gs>
              <a:gs pos="83000">
                <a:schemeClr val="accent5">
                  <a:lumMod val="75000"/>
                </a:schemeClr>
              </a:gs>
              <a:gs pos="100000">
                <a:schemeClr val="accent5">
                  <a:lumMod val="75000"/>
                </a:schemeClr>
              </a:gs>
            </a:gsLst>
            <a:lin ang="5400000" scaled="1"/>
          </a:gradFill>
          <a:ln w="38100">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A7F5813-D66D-764F-CD6D-C872965C0873}"/>
              </a:ext>
            </a:extLst>
          </p:cNvPr>
          <p:cNvSpPr txBox="1"/>
          <p:nvPr/>
        </p:nvSpPr>
        <p:spPr>
          <a:xfrm>
            <a:off x="8213462" y="1867429"/>
            <a:ext cx="2829814" cy="646331"/>
          </a:xfrm>
          <a:prstGeom prst="rect">
            <a:avLst/>
          </a:prstGeom>
          <a:noFill/>
        </p:spPr>
        <p:txBody>
          <a:bodyPr wrap="none" rtlCol="0">
            <a:spAutoFit/>
          </a:bodyPr>
          <a:lstStyle/>
          <a:p>
            <a:r>
              <a:rPr lang="en-US" b="1" dirty="0">
                <a:solidFill>
                  <a:schemeClr val="bg2"/>
                </a:solidFill>
                <a:latin typeface="Open Sans" panose="020B0606030504020204" pitchFamily="34" charset="0"/>
                <a:ea typeface="Open Sans" panose="020B0606030504020204" pitchFamily="34" charset="0"/>
                <a:cs typeface="Open Sans" panose="020B0606030504020204" pitchFamily="34" charset="0"/>
              </a:rPr>
              <a:t>Deprotonated surfaces</a:t>
            </a:r>
          </a:p>
          <a:p>
            <a:r>
              <a:rPr lang="en-US" b="1" dirty="0">
                <a:solidFill>
                  <a:schemeClr val="bg2"/>
                </a:solidFill>
                <a:latin typeface="Open Sans" panose="020B0606030504020204" pitchFamily="34" charset="0"/>
                <a:ea typeface="Open Sans" panose="020B0606030504020204" pitchFamily="34" charset="0"/>
                <a:cs typeface="Open Sans" panose="020B0606030504020204" pitchFamily="34" charset="0"/>
              </a:rPr>
              <a:t>&gt;SO-, &gt;SO-cations</a:t>
            </a:r>
          </a:p>
        </p:txBody>
      </p:sp>
      <p:sp>
        <p:nvSpPr>
          <p:cNvPr id="13" name="Trapezoid 12">
            <a:extLst>
              <a:ext uri="{FF2B5EF4-FFF2-40B4-BE49-F238E27FC236}">
                <a16:creationId xmlns:a16="http://schemas.microsoft.com/office/drawing/2014/main" id="{9F43E46B-2E96-98E5-A75F-286129F2FCC9}"/>
              </a:ext>
            </a:extLst>
          </p:cNvPr>
          <p:cNvSpPr/>
          <p:nvPr/>
        </p:nvSpPr>
        <p:spPr>
          <a:xfrm rot="5400000">
            <a:off x="3193248" y="-1119313"/>
            <a:ext cx="2244713" cy="6562800"/>
          </a:xfrm>
          <a:prstGeom prst="trapezoid">
            <a:avLst>
              <a:gd name="adj" fmla="val 50000"/>
            </a:avLst>
          </a:prstGeom>
          <a:gradFill>
            <a:gsLst>
              <a:gs pos="0">
                <a:schemeClr val="accent1">
                  <a:lumMod val="5000"/>
                  <a:lumOff val="95000"/>
                </a:schemeClr>
              </a:gs>
              <a:gs pos="73000">
                <a:schemeClr val="accent5">
                  <a:lumMod val="75000"/>
                </a:schemeClr>
              </a:gs>
              <a:gs pos="83000">
                <a:schemeClr val="accent5">
                  <a:lumMod val="75000"/>
                </a:schemeClr>
              </a:gs>
              <a:gs pos="100000">
                <a:schemeClr val="accent5">
                  <a:lumMod val="75000"/>
                </a:schemeClr>
              </a:gs>
            </a:gsLst>
            <a:lin ang="5400000" scaled="1"/>
          </a:gradFill>
          <a:ln w="28575">
            <a:solidFill>
              <a:srgbClr val="FF4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EB5E16D-5967-9CE4-80F0-AB551282E471}"/>
              </a:ext>
            </a:extLst>
          </p:cNvPr>
          <p:cNvSpPr txBox="1"/>
          <p:nvPr/>
        </p:nvSpPr>
        <p:spPr>
          <a:xfrm>
            <a:off x="1090988" y="1919241"/>
            <a:ext cx="2520434" cy="646331"/>
          </a:xfrm>
          <a:prstGeom prst="rect">
            <a:avLst/>
          </a:prstGeom>
          <a:noFill/>
        </p:spPr>
        <p:txBody>
          <a:bodyPr wrap="none" rtlCol="0">
            <a:spAutoFit/>
          </a:bodyPr>
          <a:lstStyle/>
          <a:p>
            <a:r>
              <a:rPr lang="en-US" b="1" dirty="0">
                <a:solidFill>
                  <a:schemeClr val="bg2"/>
                </a:solidFill>
                <a:latin typeface="Open Sans" panose="020B0606030504020204" pitchFamily="34" charset="0"/>
                <a:ea typeface="Open Sans" panose="020B0606030504020204" pitchFamily="34" charset="0"/>
                <a:cs typeface="Open Sans" panose="020B0606030504020204" pitchFamily="34" charset="0"/>
              </a:rPr>
              <a:t>Protonated surfaces</a:t>
            </a:r>
          </a:p>
          <a:p>
            <a:r>
              <a:rPr lang="en-US" b="1" dirty="0">
                <a:solidFill>
                  <a:schemeClr val="bg2"/>
                </a:solidFill>
                <a:latin typeface="Open Sans" panose="020B0606030504020204" pitchFamily="34" charset="0"/>
                <a:ea typeface="Open Sans" panose="020B0606030504020204" pitchFamily="34" charset="0"/>
                <a:cs typeface="Open Sans" panose="020B0606030504020204" pitchFamily="34" charset="0"/>
              </a:rPr>
              <a:t>&gt;SOH</a:t>
            </a:r>
            <a:r>
              <a:rPr lang="en-US" b="1" baseline="-25000" dirty="0">
                <a:solidFill>
                  <a:schemeClr val="bg2"/>
                </a:solidFill>
                <a:latin typeface="Open Sans" panose="020B0606030504020204" pitchFamily="34" charset="0"/>
                <a:ea typeface="Open Sans" panose="020B0606030504020204" pitchFamily="34" charset="0"/>
                <a:cs typeface="Open Sans" panose="020B0606030504020204" pitchFamily="34" charset="0"/>
              </a:rPr>
              <a:t>2</a:t>
            </a:r>
            <a:r>
              <a:rPr lang="en-US" b="1" baseline="30000" dirty="0">
                <a:solidFill>
                  <a:schemeClr val="bg2"/>
                </a:solidFill>
                <a:latin typeface="Open Sans" panose="020B0606030504020204" pitchFamily="34" charset="0"/>
                <a:ea typeface="Open Sans" panose="020B0606030504020204" pitchFamily="34" charset="0"/>
                <a:cs typeface="Open Sans" panose="020B0606030504020204" pitchFamily="34" charset="0"/>
              </a:rPr>
              <a:t>+</a:t>
            </a:r>
            <a:r>
              <a:rPr lang="en-US" b="1" dirty="0">
                <a:solidFill>
                  <a:schemeClr val="bg2"/>
                </a:solidFill>
                <a:latin typeface="Open Sans" panose="020B0606030504020204" pitchFamily="34" charset="0"/>
                <a:ea typeface="Open Sans" panose="020B0606030504020204" pitchFamily="34" charset="0"/>
                <a:cs typeface="Open Sans" panose="020B0606030504020204" pitchFamily="34" charset="0"/>
              </a:rPr>
              <a:t>, &gt;SOH</a:t>
            </a:r>
            <a:r>
              <a:rPr lang="en-US" b="1" baseline="30000" dirty="0">
                <a:solidFill>
                  <a:schemeClr val="bg2"/>
                </a:solidFill>
                <a:latin typeface="Open Sans" panose="020B0606030504020204" pitchFamily="34" charset="0"/>
                <a:ea typeface="Open Sans" panose="020B0606030504020204" pitchFamily="34" charset="0"/>
                <a:cs typeface="Open Sans" panose="020B0606030504020204" pitchFamily="34" charset="0"/>
              </a:rPr>
              <a:t>0</a:t>
            </a:r>
          </a:p>
        </p:txBody>
      </p:sp>
      <p:sp>
        <p:nvSpPr>
          <p:cNvPr id="16" name="TextBox 15">
            <a:extLst>
              <a:ext uri="{FF2B5EF4-FFF2-40B4-BE49-F238E27FC236}">
                <a16:creationId xmlns:a16="http://schemas.microsoft.com/office/drawing/2014/main" id="{033E8A76-325E-C6A6-B55F-4FE85F52B52F}"/>
              </a:ext>
            </a:extLst>
          </p:cNvPr>
          <p:cNvSpPr txBox="1"/>
          <p:nvPr/>
        </p:nvSpPr>
        <p:spPr>
          <a:xfrm>
            <a:off x="4554680" y="5620387"/>
            <a:ext cx="636713" cy="461665"/>
          </a:xfrm>
          <a:prstGeom prst="rect">
            <a:avLst/>
          </a:prstGeom>
          <a:noFill/>
        </p:spPr>
        <p:txBody>
          <a:bodyPr wrap="none" rtlCol="0">
            <a:spAutoFit/>
          </a:bodyPr>
          <a:lstStyle/>
          <a:p>
            <a:r>
              <a:rPr lang="en-US" sz="24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5.5</a:t>
            </a:r>
          </a:p>
        </p:txBody>
      </p:sp>
      <p:sp>
        <p:nvSpPr>
          <p:cNvPr id="17" name="TextBox 16">
            <a:extLst>
              <a:ext uri="{FF2B5EF4-FFF2-40B4-BE49-F238E27FC236}">
                <a16:creationId xmlns:a16="http://schemas.microsoft.com/office/drawing/2014/main" id="{D30E50FB-2B04-20EE-2C0F-B89B514A7A87}"/>
              </a:ext>
            </a:extLst>
          </p:cNvPr>
          <p:cNvSpPr txBox="1"/>
          <p:nvPr/>
        </p:nvSpPr>
        <p:spPr>
          <a:xfrm>
            <a:off x="838200" y="5620387"/>
            <a:ext cx="636713" cy="461665"/>
          </a:xfrm>
          <a:prstGeom prst="rect">
            <a:avLst/>
          </a:prstGeom>
          <a:noFill/>
        </p:spPr>
        <p:txBody>
          <a:bodyPr wrap="none" rtlCol="0">
            <a:spAutoFit/>
          </a:bodyPr>
          <a:lstStyle/>
          <a:p>
            <a:r>
              <a:rPr lang="en-US" sz="24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4.5</a:t>
            </a:r>
          </a:p>
        </p:txBody>
      </p:sp>
      <p:sp>
        <p:nvSpPr>
          <p:cNvPr id="18" name="TextBox 17">
            <a:extLst>
              <a:ext uri="{FF2B5EF4-FFF2-40B4-BE49-F238E27FC236}">
                <a16:creationId xmlns:a16="http://schemas.microsoft.com/office/drawing/2014/main" id="{95DCA8D6-9158-427A-C490-92E8CAA169D8}"/>
              </a:ext>
            </a:extLst>
          </p:cNvPr>
          <p:cNvSpPr txBox="1"/>
          <p:nvPr/>
        </p:nvSpPr>
        <p:spPr>
          <a:xfrm>
            <a:off x="8271161" y="5620387"/>
            <a:ext cx="656504" cy="461665"/>
          </a:xfrm>
          <a:prstGeom prst="rect">
            <a:avLst/>
          </a:prstGeom>
          <a:noFill/>
        </p:spPr>
        <p:txBody>
          <a:bodyPr wrap="square" rtlCol="0">
            <a:spAutoFit/>
          </a:bodyPr>
          <a:lstStyle/>
          <a:p>
            <a:r>
              <a:rPr lang="en-US" sz="24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6.5</a:t>
            </a:r>
          </a:p>
        </p:txBody>
      </p:sp>
      <p:sp>
        <p:nvSpPr>
          <p:cNvPr id="19" name="TextBox 18">
            <a:extLst>
              <a:ext uri="{FF2B5EF4-FFF2-40B4-BE49-F238E27FC236}">
                <a16:creationId xmlns:a16="http://schemas.microsoft.com/office/drawing/2014/main" id="{C41567D3-0660-62A3-5F72-2408C71D010C}"/>
              </a:ext>
            </a:extLst>
          </p:cNvPr>
          <p:cNvSpPr txBox="1"/>
          <p:nvPr/>
        </p:nvSpPr>
        <p:spPr>
          <a:xfrm>
            <a:off x="10764796" y="5685104"/>
            <a:ext cx="636713" cy="461665"/>
          </a:xfrm>
          <a:prstGeom prst="rect">
            <a:avLst/>
          </a:prstGeom>
          <a:noFill/>
        </p:spPr>
        <p:txBody>
          <a:bodyPr wrap="none" rtlCol="0">
            <a:spAutoFit/>
          </a:bodyPr>
          <a:lstStyle/>
          <a:p>
            <a:r>
              <a:rPr lang="en-US" sz="2400"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7.0</a:t>
            </a:r>
          </a:p>
        </p:txBody>
      </p:sp>
      <p:sp>
        <p:nvSpPr>
          <p:cNvPr id="20" name="TextBox 19">
            <a:extLst>
              <a:ext uri="{FF2B5EF4-FFF2-40B4-BE49-F238E27FC236}">
                <a16:creationId xmlns:a16="http://schemas.microsoft.com/office/drawing/2014/main" id="{29C9160F-5EAA-9937-6354-F20B188C84BD}"/>
              </a:ext>
            </a:extLst>
          </p:cNvPr>
          <p:cNvSpPr txBox="1"/>
          <p:nvPr/>
        </p:nvSpPr>
        <p:spPr>
          <a:xfrm rot="16200000">
            <a:off x="-515081" y="1512562"/>
            <a:ext cx="1953495" cy="646331"/>
          </a:xfrm>
          <a:prstGeom prst="rect">
            <a:avLst/>
          </a:prstGeom>
          <a:solidFill>
            <a:schemeClr val="accent5">
              <a:lumMod val="20000"/>
              <a:lumOff val="80000"/>
            </a:schemeClr>
          </a:solidFill>
        </p:spPr>
        <p:txBody>
          <a:bodyPr wrap="square" rtlCol="0">
            <a:spAutoFit/>
          </a:bodyPr>
          <a:lstStyle/>
          <a:p>
            <a:r>
              <a:rPr lang="en-US" dirty="0"/>
              <a:t>Inner-sphere complexes</a:t>
            </a:r>
          </a:p>
        </p:txBody>
      </p:sp>
      <p:sp>
        <p:nvSpPr>
          <p:cNvPr id="21" name="TextBox 20">
            <a:extLst>
              <a:ext uri="{FF2B5EF4-FFF2-40B4-BE49-F238E27FC236}">
                <a16:creationId xmlns:a16="http://schemas.microsoft.com/office/drawing/2014/main" id="{AF3F850B-0D5D-8D6E-8C9D-54510D405923}"/>
              </a:ext>
            </a:extLst>
          </p:cNvPr>
          <p:cNvSpPr txBox="1"/>
          <p:nvPr/>
        </p:nvSpPr>
        <p:spPr>
          <a:xfrm rot="16200000">
            <a:off x="-605134" y="3694652"/>
            <a:ext cx="2133601" cy="646331"/>
          </a:xfrm>
          <a:prstGeom prst="rect">
            <a:avLst/>
          </a:prstGeom>
          <a:solidFill>
            <a:schemeClr val="accent3">
              <a:lumMod val="20000"/>
              <a:lumOff val="80000"/>
            </a:schemeClr>
          </a:solidFill>
        </p:spPr>
        <p:txBody>
          <a:bodyPr wrap="square" rtlCol="0">
            <a:spAutoFit/>
          </a:bodyPr>
          <a:lstStyle/>
          <a:p>
            <a:r>
              <a:rPr lang="en-US" dirty="0"/>
              <a:t>Outer-sphere complexes</a:t>
            </a:r>
          </a:p>
        </p:txBody>
      </p:sp>
      <p:sp>
        <p:nvSpPr>
          <p:cNvPr id="8" name="Trapezoid 7">
            <a:extLst>
              <a:ext uri="{FF2B5EF4-FFF2-40B4-BE49-F238E27FC236}">
                <a16:creationId xmlns:a16="http://schemas.microsoft.com/office/drawing/2014/main" id="{4A93B949-1888-3578-A9D1-6D1ECE27AEF7}"/>
              </a:ext>
            </a:extLst>
          </p:cNvPr>
          <p:cNvSpPr/>
          <p:nvPr/>
        </p:nvSpPr>
        <p:spPr>
          <a:xfrm rot="5400000">
            <a:off x="2279072" y="2500770"/>
            <a:ext cx="1385452" cy="3893129"/>
          </a:xfrm>
          <a:prstGeom prst="trapezoid">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022743D-D0CF-637C-C909-9D0CA839E980}"/>
              </a:ext>
            </a:extLst>
          </p:cNvPr>
          <p:cNvSpPr txBox="1"/>
          <p:nvPr/>
        </p:nvSpPr>
        <p:spPr>
          <a:xfrm>
            <a:off x="6227823" y="4249531"/>
            <a:ext cx="5009898" cy="369332"/>
          </a:xfrm>
          <a:prstGeom prst="rect">
            <a:avLst/>
          </a:prstGeom>
          <a:noFill/>
        </p:spPr>
        <p:txBody>
          <a:bodyPr wrap="none" rtlCol="0">
            <a:spAutoFit/>
          </a:bodyPr>
          <a:lstStyle/>
          <a:p>
            <a:r>
              <a:rPr lang="en-US" b="1" dirty="0">
                <a:solidFill>
                  <a:schemeClr val="tx2"/>
                </a:solidFill>
                <a:latin typeface="Open Sans" panose="020B0606030504020204" pitchFamily="34" charset="0"/>
                <a:ea typeface="Open Sans" panose="020B0606030504020204" pitchFamily="34" charset="0"/>
                <a:cs typeface="Open Sans" panose="020B0606030504020204" pitchFamily="34" charset="0"/>
              </a:rPr>
              <a:t>Exchangeable Base Cations (Ca, Mg, Na, K)</a:t>
            </a:r>
            <a:endParaRPr lang="en-US" b="1" dirty="0"/>
          </a:p>
        </p:txBody>
      </p:sp>
      <p:sp>
        <p:nvSpPr>
          <p:cNvPr id="9" name="TextBox 8">
            <a:extLst>
              <a:ext uri="{FF2B5EF4-FFF2-40B4-BE49-F238E27FC236}">
                <a16:creationId xmlns:a16="http://schemas.microsoft.com/office/drawing/2014/main" id="{51263282-29B1-329E-0741-A4139A298FAF}"/>
              </a:ext>
            </a:extLst>
          </p:cNvPr>
          <p:cNvSpPr txBox="1"/>
          <p:nvPr/>
        </p:nvSpPr>
        <p:spPr>
          <a:xfrm>
            <a:off x="1242029" y="4124168"/>
            <a:ext cx="2619820" cy="646331"/>
          </a:xfrm>
          <a:prstGeom prst="rect">
            <a:avLst/>
          </a:prstGeom>
          <a:noFill/>
        </p:spPr>
        <p:txBody>
          <a:bodyPr wrap="none" rtlCol="0">
            <a:spAutoFit/>
          </a:bodyPr>
          <a:lstStyle/>
          <a:p>
            <a:r>
              <a:rPr lang="en-US" b="1" dirty="0">
                <a:solidFill>
                  <a:schemeClr val="tx2"/>
                </a:solidFill>
                <a:latin typeface="Open Sans" panose="020B0606030504020204" pitchFamily="34" charset="0"/>
                <a:ea typeface="Open Sans" panose="020B0606030504020204" pitchFamily="34" charset="0"/>
                <a:cs typeface="Open Sans" panose="020B0606030504020204" pitchFamily="34" charset="0"/>
              </a:rPr>
              <a:t>Exchangeable Acidity</a:t>
            </a:r>
          </a:p>
          <a:p>
            <a:r>
              <a:rPr lang="en-US" b="1" dirty="0">
                <a:solidFill>
                  <a:schemeClr val="tx2"/>
                </a:solidFill>
                <a:latin typeface="Open Sans" panose="020B0606030504020204" pitchFamily="34" charset="0"/>
                <a:ea typeface="Open Sans" panose="020B0606030504020204" pitchFamily="34" charset="0"/>
                <a:cs typeface="Open Sans" panose="020B0606030504020204" pitchFamily="34" charset="0"/>
              </a:rPr>
              <a:t>Aluminum&gt;&gt;H+ </a:t>
            </a:r>
          </a:p>
        </p:txBody>
      </p:sp>
      <p:sp>
        <p:nvSpPr>
          <p:cNvPr id="23" name="Parallelogram 22">
            <a:extLst>
              <a:ext uri="{FF2B5EF4-FFF2-40B4-BE49-F238E27FC236}">
                <a16:creationId xmlns:a16="http://schemas.microsoft.com/office/drawing/2014/main" id="{32E80D76-AF3D-CD4A-925C-26EF38792CE3}"/>
              </a:ext>
            </a:extLst>
          </p:cNvPr>
          <p:cNvSpPr/>
          <p:nvPr/>
        </p:nvSpPr>
        <p:spPr>
          <a:xfrm rot="11527215">
            <a:off x="1058250" y="1172297"/>
            <a:ext cx="4676166" cy="498763"/>
          </a:xfrm>
          <a:prstGeom prst="parallelogram">
            <a:avLst>
              <a:gd name="adj" fmla="val 181350"/>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CFD7F52-1DBA-5CEF-B5EA-59B63B375DC0}"/>
              </a:ext>
            </a:extLst>
          </p:cNvPr>
          <p:cNvSpPr txBox="1"/>
          <p:nvPr/>
        </p:nvSpPr>
        <p:spPr>
          <a:xfrm>
            <a:off x="2750522" y="1189691"/>
            <a:ext cx="907621" cy="369332"/>
          </a:xfrm>
          <a:prstGeom prst="rect">
            <a:avLst/>
          </a:prstGeom>
          <a:noFill/>
        </p:spPr>
        <p:txBody>
          <a:bodyPr wrap="none" rtlCol="0">
            <a:spAutoFit/>
          </a:bodyPr>
          <a:lstStyle/>
          <a:p>
            <a:r>
              <a:rPr lang="en-US" b="1" dirty="0">
                <a:solidFill>
                  <a:schemeClr val="tx2"/>
                </a:solidFill>
              </a:rPr>
              <a:t>Anions</a:t>
            </a:r>
          </a:p>
        </p:txBody>
      </p:sp>
      <p:sp>
        <p:nvSpPr>
          <p:cNvPr id="25" name="Parallelogram 24">
            <a:extLst>
              <a:ext uri="{FF2B5EF4-FFF2-40B4-BE49-F238E27FC236}">
                <a16:creationId xmlns:a16="http://schemas.microsoft.com/office/drawing/2014/main" id="{0D6D9250-FDA5-CF11-0A1A-C0BD0F739D4C}"/>
              </a:ext>
            </a:extLst>
          </p:cNvPr>
          <p:cNvSpPr/>
          <p:nvPr/>
        </p:nvSpPr>
        <p:spPr>
          <a:xfrm rot="10181904" flipH="1">
            <a:off x="6466550" y="1163781"/>
            <a:ext cx="4633823" cy="498763"/>
          </a:xfrm>
          <a:prstGeom prst="parallelogram">
            <a:avLst>
              <a:gd name="adj" fmla="val 181350"/>
            </a:avLst>
          </a:prstGeom>
          <a:gradFill flip="none" rotWithShape="1">
            <a:gsLst>
              <a:gs pos="0">
                <a:schemeClr val="accent5">
                  <a:lumMod val="60000"/>
                  <a:lumOff val="40000"/>
                  <a:tint val="66000"/>
                  <a:satMod val="160000"/>
                </a:schemeClr>
              </a:gs>
              <a:gs pos="50000">
                <a:schemeClr val="accent5">
                  <a:lumMod val="60000"/>
                  <a:lumOff val="40000"/>
                  <a:tint val="44500"/>
                  <a:satMod val="160000"/>
                </a:schemeClr>
              </a:gs>
              <a:gs pos="100000">
                <a:schemeClr val="accent5">
                  <a:lumMod val="60000"/>
                  <a:lumOff val="40000"/>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571F824-1AEF-7948-1144-E792B7F139D6}"/>
              </a:ext>
            </a:extLst>
          </p:cNvPr>
          <p:cNvSpPr txBox="1"/>
          <p:nvPr/>
        </p:nvSpPr>
        <p:spPr>
          <a:xfrm>
            <a:off x="8554206" y="1148405"/>
            <a:ext cx="897682" cy="369332"/>
          </a:xfrm>
          <a:prstGeom prst="rect">
            <a:avLst/>
          </a:prstGeom>
          <a:noFill/>
        </p:spPr>
        <p:txBody>
          <a:bodyPr wrap="none" rtlCol="0">
            <a:spAutoFit/>
          </a:bodyPr>
          <a:lstStyle/>
          <a:p>
            <a:r>
              <a:rPr lang="en-US" b="1" dirty="0">
                <a:solidFill>
                  <a:schemeClr val="tx2"/>
                </a:solidFill>
              </a:rPr>
              <a:t>Metals</a:t>
            </a:r>
          </a:p>
        </p:txBody>
      </p:sp>
      <p:pic>
        <p:nvPicPr>
          <p:cNvPr id="28" name="Picture 27">
            <a:extLst>
              <a:ext uri="{FF2B5EF4-FFF2-40B4-BE49-F238E27FC236}">
                <a16:creationId xmlns:a16="http://schemas.microsoft.com/office/drawing/2014/main" id="{D7E9C4A8-3D1D-79C1-3DBC-D2EA09A6066C}"/>
              </a:ext>
            </a:extLst>
          </p:cNvPr>
          <p:cNvPicPr>
            <a:picLocks noChangeAspect="1"/>
          </p:cNvPicPr>
          <p:nvPr/>
        </p:nvPicPr>
        <p:blipFill>
          <a:blip r:embed="rId4"/>
          <a:stretch>
            <a:fillRect/>
          </a:stretch>
        </p:blipFill>
        <p:spPr>
          <a:xfrm>
            <a:off x="5014530" y="3915586"/>
            <a:ext cx="1213293" cy="938752"/>
          </a:xfrm>
          <a:prstGeom prst="rect">
            <a:avLst/>
          </a:prstGeom>
        </p:spPr>
      </p:pic>
      <p:sp>
        <p:nvSpPr>
          <p:cNvPr id="3" name="TextBox 2">
            <a:extLst>
              <a:ext uri="{FF2B5EF4-FFF2-40B4-BE49-F238E27FC236}">
                <a16:creationId xmlns:a16="http://schemas.microsoft.com/office/drawing/2014/main" id="{988B545D-B482-DA6D-E898-B0B033A38783}"/>
              </a:ext>
            </a:extLst>
          </p:cNvPr>
          <p:cNvSpPr txBox="1"/>
          <p:nvPr/>
        </p:nvSpPr>
        <p:spPr>
          <a:xfrm>
            <a:off x="3808123" y="1713528"/>
            <a:ext cx="4340994" cy="1323439"/>
          </a:xfrm>
          <a:prstGeom prst="rect">
            <a:avLst/>
          </a:prstGeom>
          <a:solidFill>
            <a:schemeClr val="bg1">
              <a:lumMod val="95000"/>
            </a:schemeClr>
          </a:solidFill>
          <a:ln w="38100">
            <a:solidFill>
              <a:srgbClr val="FF40FF"/>
            </a:solidFill>
          </a:ln>
        </p:spPr>
        <p:txBody>
          <a:bodyPr wrap="square" rtlCol="0">
            <a:spAutoFit/>
          </a:bodyPr>
          <a:lstStyle/>
          <a:p>
            <a:r>
              <a:rPr lang="en-US" sz="20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Question: What is the role of the Soil Proton Reservoir (SPR) in limiting alkalinity export from soils at pH &gt;5.5?</a:t>
            </a:r>
          </a:p>
        </p:txBody>
      </p:sp>
    </p:spTree>
    <p:extLst>
      <p:ext uri="{BB962C8B-B14F-4D97-AF65-F5344CB8AC3E}">
        <p14:creationId xmlns:p14="http://schemas.microsoft.com/office/powerpoint/2010/main" val="3780517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E4DBA-99D3-56FA-A66D-FDA9F00A4DC7}"/>
              </a:ext>
            </a:extLst>
          </p:cNvPr>
          <p:cNvSpPr>
            <a:spLocks noGrp="1"/>
          </p:cNvSpPr>
          <p:nvPr>
            <p:ph type="title"/>
          </p:nvPr>
        </p:nvSpPr>
        <p:spPr>
          <a:xfrm>
            <a:off x="87428" y="152504"/>
            <a:ext cx="11742019" cy="944776"/>
          </a:xfrm>
        </p:spPr>
        <p:txBody>
          <a:bodyPr>
            <a:normAutofit fontScale="90000"/>
          </a:bodyPr>
          <a:lstStyle/>
          <a:p>
            <a:r>
              <a:rPr lang="en-US" dirty="0"/>
              <a:t>Reactive Transport Modeling: Partition surfaces according to measurements of CEC, a proxy for surface charge.</a:t>
            </a:r>
          </a:p>
        </p:txBody>
      </p:sp>
      <p:sp>
        <p:nvSpPr>
          <p:cNvPr id="3" name="TextBox 2">
            <a:extLst>
              <a:ext uri="{FF2B5EF4-FFF2-40B4-BE49-F238E27FC236}">
                <a16:creationId xmlns:a16="http://schemas.microsoft.com/office/drawing/2014/main" id="{AAB6079C-58F8-9008-06F0-204331E789DA}"/>
              </a:ext>
            </a:extLst>
          </p:cNvPr>
          <p:cNvSpPr txBox="1"/>
          <p:nvPr/>
        </p:nvSpPr>
        <p:spPr>
          <a:xfrm>
            <a:off x="4686300" y="6336164"/>
            <a:ext cx="2512611"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Model representation</a:t>
            </a:r>
          </a:p>
        </p:txBody>
      </p:sp>
      <p:pic>
        <p:nvPicPr>
          <p:cNvPr id="5" name="Picture 4">
            <a:extLst>
              <a:ext uri="{FF2B5EF4-FFF2-40B4-BE49-F238E27FC236}">
                <a16:creationId xmlns:a16="http://schemas.microsoft.com/office/drawing/2014/main" id="{1003328D-C7D4-E805-C6F0-DA1AFD5B9A00}"/>
              </a:ext>
            </a:extLst>
          </p:cNvPr>
          <p:cNvPicPr>
            <a:picLocks noChangeAspect="1"/>
          </p:cNvPicPr>
          <p:nvPr/>
        </p:nvPicPr>
        <p:blipFill>
          <a:blip r:embed="rId3"/>
          <a:stretch>
            <a:fillRect/>
          </a:stretch>
        </p:blipFill>
        <p:spPr>
          <a:xfrm>
            <a:off x="1727742" y="1674212"/>
            <a:ext cx="8429726" cy="4085020"/>
          </a:xfrm>
          <a:prstGeom prst="rect">
            <a:avLst/>
          </a:prstGeom>
        </p:spPr>
      </p:pic>
    </p:spTree>
    <p:extLst>
      <p:ext uri="{BB962C8B-B14F-4D97-AF65-F5344CB8AC3E}">
        <p14:creationId xmlns:p14="http://schemas.microsoft.com/office/powerpoint/2010/main" val="4050605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FDA48-3A92-253E-1FCF-4DD1B20EBC8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AB43FAA-6DC9-4809-E154-727A3C54B3B3}"/>
              </a:ext>
            </a:extLst>
          </p:cNvPr>
          <p:cNvSpPr txBox="1"/>
          <p:nvPr/>
        </p:nvSpPr>
        <p:spPr>
          <a:xfrm>
            <a:off x="57765" y="5014910"/>
            <a:ext cx="2574423" cy="1477328"/>
          </a:xfrm>
          <a:prstGeom prst="rect">
            <a:avLst/>
          </a:prstGeom>
          <a:noFill/>
        </p:spPr>
        <p:txBody>
          <a:bodyPr wrap="none" rtlCol="0">
            <a:spAutoFit/>
          </a:bodyPr>
          <a:lstStyle/>
          <a:p>
            <a:r>
              <a:rPr lang="en-US" b="1" dirty="0">
                <a:latin typeface="Helvetica"/>
                <a:cs typeface="Helvetica"/>
              </a:rPr>
              <a:t>BASALTIC MATERIAL</a:t>
            </a:r>
          </a:p>
          <a:p>
            <a:r>
              <a:rPr lang="en-US" dirty="0">
                <a:latin typeface="Helvetica"/>
                <a:cs typeface="Helvetica"/>
              </a:rPr>
              <a:t>Ca-Mg-Silicates</a:t>
            </a:r>
          </a:p>
          <a:p>
            <a:r>
              <a:rPr lang="en-US" dirty="0">
                <a:latin typeface="Helvetica"/>
                <a:cs typeface="Helvetica"/>
              </a:rPr>
              <a:t>8% of Continents</a:t>
            </a:r>
          </a:p>
          <a:p>
            <a:r>
              <a:rPr lang="en-US" dirty="0">
                <a:latin typeface="Helvetica"/>
                <a:cs typeface="Helvetica"/>
              </a:rPr>
              <a:t>Much of seafloor </a:t>
            </a:r>
          </a:p>
          <a:p>
            <a:r>
              <a:rPr lang="en-US" b="1" dirty="0">
                <a:latin typeface="Helvetica"/>
                <a:cs typeface="Helvetica"/>
              </a:rPr>
              <a:t> </a:t>
            </a:r>
          </a:p>
        </p:txBody>
      </p:sp>
      <p:sp>
        <p:nvSpPr>
          <p:cNvPr id="6" name="TextBox 5">
            <a:extLst>
              <a:ext uri="{FF2B5EF4-FFF2-40B4-BE49-F238E27FC236}">
                <a16:creationId xmlns:a16="http://schemas.microsoft.com/office/drawing/2014/main" id="{350A5E30-3279-EB35-8989-167D6A727949}"/>
              </a:ext>
            </a:extLst>
          </p:cNvPr>
          <p:cNvSpPr txBox="1"/>
          <p:nvPr/>
        </p:nvSpPr>
        <p:spPr>
          <a:xfrm>
            <a:off x="8760057" y="4857368"/>
            <a:ext cx="3211903" cy="1200329"/>
          </a:xfrm>
          <a:prstGeom prst="rect">
            <a:avLst/>
          </a:prstGeom>
          <a:noFill/>
        </p:spPr>
        <p:txBody>
          <a:bodyPr wrap="square" rtlCol="0">
            <a:spAutoFit/>
          </a:bodyPr>
          <a:lstStyle/>
          <a:p>
            <a:pPr algn="r"/>
            <a:r>
              <a:rPr lang="en-US" b="1" dirty="0">
                <a:latin typeface="Helvetica"/>
                <a:cs typeface="Helvetica"/>
              </a:rPr>
              <a:t>PERIDOTITE</a:t>
            </a:r>
          </a:p>
          <a:p>
            <a:pPr algn="r"/>
            <a:r>
              <a:rPr lang="en-US" b="1" dirty="0">
                <a:latin typeface="Helvetica"/>
                <a:cs typeface="Helvetica"/>
              </a:rPr>
              <a:t>(blocks of oceanic crust and upper mantle)</a:t>
            </a:r>
          </a:p>
          <a:p>
            <a:pPr algn="r"/>
            <a:r>
              <a:rPr lang="en-US" dirty="0">
                <a:latin typeface="Helvetica"/>
                <a:cs typeface="Helvetica"/>
              </a:rPr>
              <a:t>Mg-Fe-Silicates</a:t>
            </a:r>
          </a:p>
        </p:txBody>
      </p:sp>
      <p:sp>
        <p:nvSpPr>
          <p:cNvPr id="7" name="Rectangle 6">
            <a:extLst>
              <a:ext uri="{FF2B5EF4-FFF2-40B4-BE49-F238E27FC236}">
                <a16:creationId xmlns:a16="http://schemas.microsoft.com/office/drawing/2014/main" id="{1A3FD2D4-EC7F-2D1C-7483-04315D24F251}"/>
              </a:ext>
            </a:extLst>
          </p:cNvPr>
          <p:cNvSpPr/>
          <p:nvPr/>
        </p:nvSpPr>
        <p:spPr>
          <a:xfrm>
            <a:off x="2191656" y="1237343"/>
            <a:ext cx="635000" cy="342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2951911-464D-7E76-CB65-4387F97475AC}"/>
              </a:ext>
            </a:extLst>
          </p:cNvPr>
          <p:cNvSpPr/>
          <p:nvPr/>
        </p:nvSpPr>
        <p:spPr>
          <a:xfrm>
            <a:off x="2051956" y="3993243"/>
            <a:ext cx="635000" cy="342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336530D-19A6-46C7-A728-F7124517B4D7}"/>
              </a:ext>
            </a:extLst>
          </p:cNvPr>
          <p:cNvPicPr>
            <a:picLocks noChangeAspect="1"/>
          </p:cNvPicPr>
          <p:nvPr/>
        </p:nvPicPr>
        <p:blipFill>
          <a:blip r:embed="rId3"/>
          <a:stretch>
            <a:fillRect/>
          </a:stretch>
        </p:blipFill>
        <p:spPr>
          <a:xfrm rot="10800000" flipH="1">
            <a:off x="2369456" y="-53208"/>
            <a:ext cx="6817099" cy="4363375"/>
          </a:xfrm>
          <a:prstGeom prst="rect">
            <a:avLst/>
          </a:prstGeom>
        </p:spPr>
      </p:pic>
      <p:sp>
        <p:nvSpPr>
          <p:cNvPr id="25" name="TextBox 24">
            <a:extLst>
              <a:ext uri="{FF2B5EF4-FFF2-40B4-BE49-F238E27FC236}">
                <a16:creationId xmlns:a16="http://schemas.microsoft.com/office/drawing/2014/main" id="{AE5CCED1-A77E-0B83-DE6F-F25EF3E9CA9D}"/>
              </a:ext>
            </a:extLst>
          </p:cNvPr>
          <p:cNvSpPr txBox="1"/>
          <p:nvPr/>
        </p:nvSpPr>
        <p:spPr>
          <a:xfrm>
            <a:off x="8760057" y="4179417"/>
            <a:ext cx="3328155" cy="584775"/>
          </a:xfrm>
          <a:prstGeom prst="rect">
            <a:avLst/>
          </a:prstGeom>
          <a:noFill/>
        </p:spPr>
        <p:txBody>
          <a:bodyPr wrap="none" rtlCol="0">
            <a:spAutoFit/>
          </a:bodyPr>
          <a:lstStyle/>
          <a:p>
            <a:r>
              <a:rPr lang="en-US" sz="3200" b="1" dirty="0"/>
              <a:t>Olivine (Mg</a:t>
            </a:r>
            <a:r>
              <a:rPr lang="en-US" sz="3200" b="1" baseline="-25000" dirty="0"/>
              <a:t>2</a:t>
            </a:r>
            <a:r>
              <a:rPr lang="en-US" sz="3200" b="1" dirty="0"/>
              <a:t>SiO</a:t>
            </a:r>
            <a:r>
              <a:rPr lang="en-US" sz="3200" b="1" baseline="-25000" dirty="0"/>
              <a:t>4</a:t>
            </a:r>
            <a:r>
              <a:rPr lang="en-US" sz="3200" b="1" dirty="0"/>
              <a:t>)</a:t>
            </a:r>
          </a:p>
        </p:txBody>
      </p:sp>
      <p:sp>
        <p:nvSpPr>
          <p:cNvPr id="26" name="TextBox 25">
            <a:extLst>
              <a:ext uri="{FF2B5EF4-FFF2-40B4-BE49-F238E27FC236}">
                <a16:creationId xmlns:a16="http://schemas.microsoft.com/office/drawing/2014/main" id="{10CFCED9-B673-10F3-C73C-E62CA7F38B9C}"/>
              </a:ext>
            </a:extLst>
          </p:cNvPr>
          <p:cNvSpPr txBox="1"/>
          <p:nvPr/>
        </p:nvSpPr>
        <p:spPr>
          <a:xfrm>
            <a:off x="57765" y="4267271"/>
            <a:ext cx="4623382" cy="584775"/>
          </a:xfrm>
          <a:prstGeom prst="rect">
            <a:avLst/>
          </a:prstGeom>
          <a:noFill/>
        </p:spPr>
        <p:txBody>
          <a:bodyPr wrap="none" rtlCol="0">
            <a:spAutoFit/>
          </a:bodyPr>
          <a:lstStyle/>
          <a:p>
            <a:r>
              <a:rPr lang="en-US" sz="3200" b="1" dirty="0"/>
              <a:t>Plagioclase (CaAl</a:t>
            </a:r>
            <a:r>
              <a:rPr lang="en-US" sz="3200" b="1" baseline="-25000" dirty="0"/>
              <a:t>2</a:t>
            </a:r>
            <a:r>
              <a:rPr lang="en-US" sz="3200" b="1" dirty="0"/>
              <a:t>Si</a:t>
            </a:r>
            <a:r>
              <a:rPr lang="en-US" sz="3200" b="1" baseline="-25000" dirty="0"/>
              <a:t>2</a:t>
            </a:r>
            <a:r>
              <a:rPr lang="en-US" sz="3200" b="1" dirty="0"/>
              <a:t>O</a:t>
            </a:r>
            <a:r>
              <a:rPr lang="en-US" sz="3200" b="1" baseline="-25000" dirty="0"/>
              <a:t>8</a:t>
            </a:r>
            <a:r>
              <a:rPr lang="en-US" sz="3200" b="1" dirty="0"/>
              <a:t>)</a:t>
            </a:r>
          </a:p>
        </p:txBody>
      </p:sp>
      <p:cxnSp>
        <p:nvCxnSpPr>
          <p:cNvPr id="28" name="Straight Arrow Connector 27">
            <a:extLst>
              <a:ext uri="{FF2B5EF4-FFF2-40B4-BE49-F238E27FC236}">
                <a16:creationId xmlns:a16="http://schemas.microsoft.com/office/drawing/2014/main" id="{5778D733-4EB7-5374-DDE1-97CC68BB4217}"/>
              </a:ext>
            </a:extLst>
          </p:cNvPr>
          <p:cNvCxnSpPr>
            <a:cxnSpLocks/>
          </p:cNvCxnSpPr>
          <p:nvPr/>
        </p:nvCxnSpPr>
        <p:spPr>
          <a:xfrm>
            <a:off x="5290697" y="4559658"/>
            <a:ext cx="2504548" cy="0"/>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EB79B3F2-5B96-F8D0-2E66-0C3C03E85B69}"/>
              </a:ext>
            </a:extLst>
          </p:cNvPr>
          <p:cNvSpPr txBox="1"/>
          <p:nvPr/>
        </p:nvSpPr>
        <p:spPr>
          <a:xfrm>
            <a:off x="8081197" y="445774"/>
            <a:ext cx="2845715" cy="369332"/>
          </a:xfrm>
          <a:prstGeom prst="rect">
            <a:avLst/>
          </a:prstGeom>
          <a:noFill/>
        </p:spPr>
        <p:txBody>
          <a:bodyPr wrap="none" rtlCol="0">
            <a:spAutoFit/>
          </a:bodyPr>
          <a:lstStyle/>
          <a:p>
            <a:r>
              <a:rPr lang="en-US" dirty="0"/>
              <a:t>Hawaii basalt with xenolith</a:t>
            </a:r>
          </a:p>
        </p:txBody>
      </p:sp>
      <p:sp>
        <p:nvSpPr>
          <p:cNvPr id="30" name="TextBox 29">
            <a:extLst>
              <a:ext uri="{FF2B5EF4-FFF2-40B4-BE49-F238E27FC236}">
                <a16:creationId xmlns:a16="http://schemas.microsoft.com/office/drawing/2014/main" id="{B370BC01-A1DA-214C-A175-28EF4915381A}"/>
              </a:ext>
            </a:extLst>
          </p:cNvPr>
          <p:cNvSpPr txBox="1"/>
          <p:nvPr/>
        </p:nvSpPr>
        <p:spPr>
          <a:xfrm>
            <a:off x="5921037" y="4667380"/>
            <a:ext cx="1489575" cy="369332"/>
          </a:xfrm>
          <a:prstGeom prst="rect">
            <a:avLst/>
          </a:prstGeom>
          <a:noFill/>
        </p:spPr>
        <p:txBody>
          <a:bodyPr wrap="none" rtlCol="0">
            <a:spAutoFit/>
          </a:bodyPr>
          <a:lstStyle/>
          <a:p>
            <a:r>
              <a:rPr lang="en-US" dirty="0"/>
              <a:t>10x reactivity</a:t>
            </a:r>
          </a:p>
        </p:txBody>
      </p:sp>
      <p:sp>
        <p:nvSpPr>
          <p:cNvPr id="33" name="5-Point Star 32">
            <a:extLst>
              <a:ext uri="{FF2B5EF4-FFF2-40B4-BE49-F238E27FC236}">
                <a16:creationId xmlns:a16="http://schemas.microsoft.com/office/drawing/2014/main" id="{F034A13E-6D2D-99D2-94F0-FEDF281912FD}"/>
              </a:ext>
            </a:extLst>
          </p:cNvPr>
          <p:cNvSpPr/>
          <p:nvPr/>
        </p:nvSpPr>
        <p:spPr>
          <a:xfrm>
            <a:off x="10366008" y="2899339"/>
            <a:ext cx="892348" cy="838271"/>
          </a:xfrm>
          <a:prstGeom prst="star5">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BBE90A2-8C46-3943-73C8-70B31D49E2D4}"/>
              </a:ext>
            </a:extLst>
          </p:cNvPr>
          <p:cNvSpPr txBox="1"/>
          <p:nvPr/>
        </p:nvSpPr>
        <p:spPr>
          <a:xfrm>
            <a:off x="4962279" y="4995428"/>
            <a:ext cx="3715120" cy="369332"/>
          </a:xfrm>
          <a:prstGeom prst="rect">
            <a:avLst/>
          </a:prstGeom>
          <a:noFill/>
        </p:spPr>
        <p:txBody>
          <a:bodyPr wrap="none" rtlCol="0">
            <a:spAutoFit/>
          </a:bodyPr>
          <a:lstStyle/>
          <a:p>
            <a:r>
              <a:rPr lang="en-US" dirty="0"/>
              <a:t>After crushing, 10 to 50 t/ha applied</a:t>
            </a:r>
          </a:p>
        </p:txBody>
      </p:sp>
      <p:sp>
        <p:nvSpPr>
          <p:cNvPr id="3" name="TextBox 2">
            <a:extLst>
              <a:ext uri="{FF2B5EF4-FFF2-40B4-BE49-F238E27FC236}">
                <a16:creationId xmlns:a16="http://schemas.microsoft.com/office/drawing/2014/main" id="{7F0C7A44-E90A-AE45-A53E-4A7E73027D1E}"/>
              </a:ext>
            </a:extLst>
          </p:cNvPr>
          <p:cNvSpPr txBox="1"/>
          <p:nvPr/>
        </p:nvSpPr>
        <p:spPr>
          <a:xfrm>
            <a:off x="5301634" y="5431197"/>
            <a:ext cx="3036409" cy="369332"/>
          </a:xfrm>
          <a:prstGeom prst="rect">
            <a:avLst/>
          </a:prstGeom>
          <a:noFill/>
        </p:spPr>
        <p:txBody>
          <a:bodyPr wrap="none" rtlCol="0">
            <a:spAutoFit/>
          </a:bodyPr>
          <a:lstStyle/>
          <a:p>
            <a:r>
              <a:rPr lang="en-US" dirty="0"/>
              <a:t>~1% mass enrichment in soil</a:t>
            </a:r>
          </a:p>
        </p:txBody>
      </p:sp>
    </p:spTree>
    <p:extLst>
      <p:ext uri="{BB962C8B-B14F-4D97-AF65-F5344CB8AC3E}">
        <p14:creationId xmlns:p14="http://schemas.microsoft.com/office/powerpoint/2010/main" val="397204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93B4A-CDA8-6F1C-2C2D-488B21A58491}"/>
              </a:ext>
            </a:extLst>
          </p:cNvPr>
          <p:cNvSpPr>
            <a:spLocks noGrp="1"/>
          </p:cNvSpPr>
          <p:nvPr>
            <p:ph type="title"/>
          </p:nvPr>
        </p:nvSpPr>
        <p:spPr>
          <a:xfrm>
            <a:off x="221380" y="194852"/>
            <a:ext cx="11902440" cy="729174"/>
          </a:xfrm>
        </p:spPr>
        <p:txBody>
          <a:bodyPr>
            <a:normAutofit fontScale="90000"/>
          </a:bodyPr>
          <a:lstStyle/>
          <a:p>
            <a:r>
              <a:rPr lang="en-US" dirty="0"/>
              <a:t>Numerical simulation + sensitivity analysis of amended mineral</a:t>
            </a:r>
            <a:br>
              <a:rPr lang="en-US" dirty="0"/>
            </a:br>
            <a:r>
              <a:rPr lang="en-US" sz="2700" b="0" dirty="0"/>
              <a:t>The pH evolution is partly controlled by amendment rate</a:t>
            </a:r>
          </a:p>
        </p:txBody>
      </p:sp>
      <p:pic>
        <p:nvPicPr>
          <p:cNvPr id="5" name="Picture 4">
            <a:extLst>
              <a:ext uri="{FF2B5EF4-FFF2-40B4-BE49-F238E27FC236}">
                <a16:creationId xmlns:a16="http://schemas.microsoft.com/office/drawing/2014/main" id="{4B572248-A776-E1E3-A551-771E7CEBF88E}"/>
              </a:ext>
            </a:extLst>
          </p:cNvPr>
          <p:cNvPicPr>
            <a:picLocks noChangeAspect="1"/>
          </p:cNvPicPr>
          <p:nvPr/>
        </p:nvPicPr>
        <p:blipFill>
          <a:blip r:embed="rId3"/>
          <a:srcRect l="3344" r="47988"/>
          <a:stretch>
            <a:fillRect/>
          </a:stretch>
        </p:blipFill>
        <p:spPr>
          <a:xfrm>
            <a:off x="476448" y="1235282"/>
            <a:ext cx="3782729" cy="3046205"/>
          </a:xfrm>
          <a:prstGeom prst="rect">
            <a:avLst/>
          </a:prstGeom>
        </p:spPr>
      </p:pic>
      <p:pic>
        <p:nvPicPr>
          <p:cNvPr id="7" name="Picture 6">
            <a:extLst>
              <a:ext uri="{FF2B5EF4-FFF2-40B4-BE49-F238E27FC236}">
                <a16:creationId xmlns:a16="http://schemas.microsoft.com/office/drawing/2014/main" id="{09E7B606-4BA7-98AE-D7B6-F1E27D622B4C}"/>
              </a:ext>
            </a:extLst>
          </p:cNvPr>
          <p:cNvPicPr>
            <a:picLocks noChangeAspect="1"/>
          </p:cNvPicPr>
          <p:nvPr/>
        </p:nvPicPr>
        <p:blipFill>
          <a:blip r:embed="rId4"/>
          <a:srcRect r="76656"/>
          <a:stretch>
            <a:fillRect/>
          </a:stretch>
        </p:blipFill>
        <p:spPr>
          <a:xfrm>
            <a:off x="5352871" y="1235282"/>
            <a:ext cx="2959770" cy="5543370"/>
          </a:xfrm>
          <a:prstGeom prst="rect">
            <a:avLst/>
          </a:prstGeom>
        </p:spPr>
      </p:pic>
      <p:cxnSp>
        <p:nvCxnSpPr>
          <p:cNvPr id="3" name="Straight Connector 2">
            <a:extLst>
              <a:ext uri="{FF2B5EF4-FFF2-40B4-BE49-F238E27FC236}">
                <a16:creationId xmlns:a16="http://schemas.microsoft.com/office/drawing/2014/main" id="{C057F7F3-0CB0-C7FE-2519-6D0BCDE798FC}"/>
              </a:ext>
            </a:extLst>
          </p:cNvPr>
          <p:cNvCxnSpPr/>
          <p:nvPr/>
        </p:nvCxnSpPr>
        <p:spPr>
          <a:xfrm>
            <a:off x="3575358" y="2404675"/>
            <a:ext cx="1077684" cy="0"/>
          </a:xfrm>
          <a:prstGeom prst="line">
            <a:avLst/>
          </a:prstGeom>
          <a:ln w="38100">
            <a:solidFill>
              <a:srgbClr val="C00000"/>
            </a:solidFill>
          </a:ln>
        </p:spPr>
        <p:style>
          <a:lnRef idx="2">
            <a:schemeClr val="accent4"/>
          </a:lnRef>
          <a:fillRef idx="0">
            <a:schemeClr val="accent4"/>
          </a:fillRef>
          <a:effectRef idx="1">
            <a:schemeClr val="accent4"/>
          </a:effectRef>
          <a:fontRef idx="minor">
            <a:schemeClr val="tx1"/>
          </a:fontRef>
        </p:style>
      </p:cxnSp>
      <p:sp>
        <p:nvSpPr>
          <p:cNvPr id="4" name="TextBox 3">
            <a:extLst>
              <a:ext uri="{FF2B5EF4-FFF2-40B4-BE49-F238E27FC236}">
                <a16:creationId xmlns:a16="http://schemas.microsoft.com/office/drawing/2014/main" id="{57F4AD7B-268A-4D5A-AE31-0EE7B72BEBA0}"/>
              </a:ext>
            </a:extLst>
          </p:cNvPr>
          <p:cNvSpPr txBox="1"/>
          <p:nvPr/>
        </p:nvSpPr>
        <p:spPr>
          <a:xfrm>
            <a:off x="6675512" y="901082"/>
            <a:ext cx="824265" cy="369332"/>
          </a:xfrm>
          <a:prstGeom prst="rect">
            <a:avLst/>
          </a:prstGeom>
          <a:noFill/>
        </p:spPr>
        <p:txBody>
          <a:bodyPr wrap="non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pH(t) </a:t>
            </a:r>
          </a:p>
        </p:txBody>
      </p:sp>
      <p:sp>
        <p:nvSpPr>
          <p:cNvPr id="6" name="TextBox 5">
            <a:extLst>
              <a:ext uri="{FF2B5EF4-FFF2-40B4-BE49-F238E27FC236}">
                <a16:creationId xmlns:a16="http://schemas.microsoft.com/office/drawing/2014/main" id="{3260BCE2-AB97-51DA-1CEC-63DA8B0A3E48}"/>
              </a:ext>
            </a:extLst>
          </p:cNvPr>
          <p:cNvSpPr txBox="1"/>
          <p:nvPr/>
        </p:nvSpPr>
        <p:spPr>
          <a:xfrm>
            <a:off x="2371118" y="962637"/>
            <a:ext cx="1863459" cy="307777"/>
          </a:xfrm>
          <a:prstGeom prst="rect">
            <a:avLst/>
          </a:prstGeom>
          <a:noFill/>
        </p:spPr>
        <p:txBody>
          <a:bodyPr wrap="none" rtlCol="0">
            <a:spAutoFit/>
          </a:bodyPr>
          <a:lstStyle/>
          <a:p>
            <a:r>
              <a:rPr lang="en-US" sz="1400" i="1" dirty="0">
                <a:latin typeface="Open Sans" panose="020B0606030504020204" pitchFamily="34" charset="0"/>
                <a:ea typeface="Open Sans" panose="020B0606030504020204" pitchFamily="34" charset="0"/>
                <a:cs typeface="Open Sans" panose="020B0606030504020204" pitchFamily="34" charset="0"/>
              </a:rPr>
              <a:t>Maher et al. in review</a:t>
            </a:r>
          </a:p>
        </p:txBody>
      </p:sp>
    </p:spTree>
    <p:extLst>
      <p:ext uri="{BB962C8B-B14F-4D97-AF65-F5344CB8AC3E}">
        <p14:creationId xmlns:p14="http://schemas.microsoft.com/office/powerpoint/2010/main" val="2617491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832AF-D541-E004-2B8E-FD834F6B25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2FD15A-96C0-2840-69A3-BD3E0CBD3B95}"/>
              </a:ext>
            </a:extLst>
          </p:cNvPr>
          <p:cNvSpPr>
            <a:spLocks noGrp="1"/>
          </p:cNvSpPr>
          <p:nvPr>
            <p:ph type="title"/>
          </p:nvPr>
        </p:nvSpPr>
        <p:spPr>
          <a:xfrm>
            <a:off x="224424" y="96730"/>
            <a:ext cx="12196176" cy="849331"/>
          </a:xfrm>
        </p:spPr>
        <p:txBody>
          <a:bodyPr>
            <a:normAutofit/>
          </a:bodyPr>
          <a:lstStyle/>
          <a:p>
            <a:r>
              <a:rPr lang="en-US" dirty="0">
                <a:latin typeface="Open Sans" panose="020B0606030504020204" pitchFamily="34" charset="0"/>
                <a:ea typeface="Open Sans" panose="020B0606030504020204" pitchFamily="34" charset="0"/>
                <a:cs typeface="Open Sans" panose="020B0606030504020204" pitchFamily="34" charset="0"/>
              </a:rPr>
              <a:t>The Voluntary Carbon Market 2.0 (VCM): durable CDR</a:t>
            </a:r>
          </a:p>
        </p:txBody>
      </p:sp>
      <p:sp>
        <p:nvSpPr>
          <p:cNvPr id="18" name="TextBox 17">
            <a:extLst>
              <a:ext uri="{FF2B5EF4-FFF2-40B4-BE49-F238E27FC236}">
                <a16:creationId xmlns:a16="http://schemas.microsoft.com/office/drawing/2014/main" id="{FCE7E3DF-A2A8-BF61-E34E-A27CAB3DD1AF}"/>
              </a:ext>
            </a:extLst>
          </p:cNvPr>
          <p:cNvSpPr txBox="1"/>
          <p:nvPr/>
        </p:nvSpPr>
        <p:spPr>
          <a:xfrm>
            <a:off x="641636" y="5953356"/>
            <a:ext cx="6590436" cy="1200329"/>
          </a:xfrm>
          <a:prstGeom prst="rect">
            <a:avLst/>
          </a:prstGeom>
          <a:noFill/>
        </p:spPr>
        <p:txBody>
          <a:bodyPr wrap="square" rtlCol="0">
            <a:spAutoFit/>
          </a:bodyPr>
          <a:lstStyle/>
          <a:p>
            <a:r>
              <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Direct Air Capture (DACS) | Bioenergy and CCS (BECCS) | Biochar | Mineralization |</a:t>
            </a:r>
            <a:r>
              <a:rPr lang="en-US" u="sng"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Enhanced Weathering </a:t>
            </a:r>
            <a:r>
              <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Ocean Alkalinity Enhancement</a:t>
            </a:r>
          </a:p>
          <a:p>
            <a:endParaRPr lang="en-US" dirty="0">
              <a:solidFill>
                <a:schemeClr val="tx1">
                  <a:lumMod val="65000"/>
                  <a:lumOff val="35000"/>
                </a:schemeClr>
              </a:solidFill>
              <a:latin typeface=""/>
            </a:endParaRPr>
          </a:p>
        </p:txBody>
      </p:sp>
      <p:cxnSp>
        <p:nvCxnSpPr>
          <p:cNvPr id="22" name="Straight Connector 21">
            <a:extLst>
              <a:ext uri="{FF2B5EF4-FFF2-40B4-BE49-F238E27FC236}">
                <a16:creationId xmlns:a16="http://schemas.microsoft.com/office/drawing/2014/main" id="{24AA570F-8ABD-0492-458D-CBA424687B12}"/>
              </a:ext>
            </a:extLst>
          </p:cNvPr>
          <p:cNvCxnSpPr/>
          <p:nvPr/>
        </p:nvCxnSpPr>
        <p:spPr>
          <a:xfrm>
            <a:off x="7872106" y="1105853"/>
            <a:ext cx="0" cy="5329685"/>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C80C8EDE-7735-852B-8812-2AA1F561FC2B}"/>
              </a:ext>
            </a:extLst>
          </p:cNvPr>
          <p:cNvSpPr txBox="1"/>
          <p:nvPr/>
        </p:nvSpPr>
        <p:spPr>
          <a:xfrm>
            <a:off x="8311612" y="5818817"/>
            <a:ext cx="2608406" cy="369332"/>
          </a:xfrm>
          <a:prstGeom prst="rect">
            <a:avLst/>
          </a:prstGeom>
          <a:noFill/>
        </p:spPr>
        <p:txBody>
          <a:bodyPr wrap="none" rtlCol="0">
            <a:spAutoFit/>
          </a:bodyPr>
          <a:lstStyle/>
          <a:p>
            <a:r>
              <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DURABLE: ca. 1,000 yr</a:t>
            </a:r>
          </a:p>
        </p:txBody>
      </p:sp>
      <p:cxnSp>
        <p:nvCxnSpPr>
          <p:cNvPr id="24" name="Straight Connector 23">
            <a:extLst>
              <a:ext uri="{FF2B5EF4-FFF2-40B4-BE49-F238E27FC236}">
                <a16:creationId xmlns:a16="http://schemas.microsoft.com/office/drawing/2014/main" id="{217BD2D2-3A88-C01F-74A2-42094A23CAC3}"/>
              </a:ext>
            </a:extLst>
          </p:cNvPr>
          <p:cNvCxnSpPr>
            <a:cxnSpLocks/>
          </p:cNvCxnSpPr>
          <p:nvPr/>
        </p:nvCxnSpPr>
        <p:spPr>
          <a:xfrm>
            <a:off x="8311612" y="5690211"/>
            <a:ext cx="3269" cy="628305"/>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pic>
        <p:nvPicPr>
          <p:cNvPr id="4" name="Picture 3">
            <a:extLst>
              <a:ext uri="{FF2B5EF4-FFF2-40B4-BE49-F238E27FC236}">
                <a16:creationId xmlns:a16="http://schemas.microsoft.com/office/drawing/2014/main" id="{65447093-A35A-95E2-FA67-2A11E2D64130}"/>
              </a:ext>
            </a:extLst>
          </p:cNvPr>
          <p:cNvPicPr>
            <a:picLocks noChangeAspect="1"/>
          </p:cNvPicPr>
          <p:nvPr/>
        </p:nvPicPr>
        <p:blipFill>
          <a:blip r:embed="rId3"/>
          <a:stretch>
            <a:fillRect/>
          </a:stretch>
        </p:blipFill>
        <p:spPr>
          <a:xfrm>
            <a:off x="641637" y="1392381"/>
            <a:ext cx="5572724" cy="4458179"/>
          </a:xfrm>
          <a:prstGeom prst="rect">
            <a:avLst/>
          </a:prstGeom>
        </p:spPr>
      </p:pic>
      <p:sp>
        <p:nvSpPr>
          <p:cNvPr id="9" name="TextBox 8">
            <a:extLst>
              <a:ext uri="{FF2B5EF4-FFF2-40B4-BE49-F238E27FC236}">
                <a16:creationId xmlns:a16="http://schemas.microsoft.com/office/drawing/2014/main" id="{107F0CA1-8F4E-CF02-6B91-34B32DBC6DF6}"/>
              </a:ext>
            </a:extLst>
          </p:cNvPr>
          <p:cNvSpPr txBox="1"/>
          <p:nvPr/>
        </p:nvSpPr>
        <p:spPr>
          <a:xfrm>
            <a:off x="8057430" y="1995980"/>
            <a:ext cx="3622858" cy="2677656"/>
          </a:xfrm>
          <a:prstGeom prst="rect">
            <a:avLst/>
          </a:prstGeom>
          <a:solidFill>
            <a:srgbClr val="003D63"/>
          </a:solid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MEASUREMENT, REPORTING AND VERIFICATION (MRV):</a:t>
            </a:r>
          </a:p>
          <a:p>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framework used to </a:t>
            </a:r>
            <a:r>
              <a:rPr lang="en-US"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quantify</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 document, and </a:t>
            </a:r>
            <a:r>
              <a:rPr lang="en-US"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validate</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 a carbon removal credit</a:t>
            </a:r>
          </a:p>
          <a:p>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dirty="0">
              <a:solidFill>
                <a:schemeClr val="bg1"/>
              </a:solidFill>
            </a:endParaRPr>
          </a:p>
        </p:txBody>
      </p:sp>
      <p:sp>
        <p:nvSpPr>
          <p:cNvPr id="13" name="TextBox 12">
            <a:extLst>
              <a:ext uri="{FF2B5EF4-FFF2-40B4-BE49-F238E27FC236}">
                <a16:creationId xmlns:a16="http://schemas.microsoft.com/office/drawing/2014/main" id="{274EF887-B97E-68B6-E6D1-FA10F4FE7990}"/>
              </a:ext>
            </a:extLst>
          </p:cNvPr>
          <p:cNvSpPr txBox="1"/>
          <p:nvPr/>
        </p:nvSpPr>
        <p:spPr>
          <a:xfrm>
            <a:off x="321118" y="804492"/>
            <a:ext cx="11870882" cy="369332"/>
          </a:xfrm>
          <a:prstGeom prst="rect">
            <a:avLst/>
          </a:prstGeom>
          <a:noFill/>
        </p:spPr>
        <p:txBody>
          <a:bodyPr wrap="square">
            <a:spAutoFit/>
          </a:bodyPr>
          <a:lstStyle/>
          <a:p>
            <a:pPr marL="0" indent="0">
              <a:buFont typeface="Arial" panose="020B0604020202020204" pitchFamily="34" charset="0"/>
              <a:buNone/>
            </a:pPr>
            <a:r>
              <a:rPr lang="en-US" sz="18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LOGIC: 1 ton of carbon removed </a:t>
            </a:r>
            <a:r>
              <a:rPr lang="en-US" sz="18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sym typeface="Wingdings" pitchFamily="2" charset="2"/>
              </a:rPr>
              <a:t></a:t>
            </a:r>
            <a:r>
              <a:rPr lang="en-US" sz="18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8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sym typeface="Wingdings" pitchFamily="2" charset="2"/>
              </a:rPr>
              <a:t>1 carbon credit   1 ton claim against the atmosphere</a:t>
            </a:r>
            <a:endParaRPr lang="en-US" sz="18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7602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AA25E-84D8-23D7-2DA1-5FFC07619F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87288E-A9CD-2ABC-2001-BADED2719D8C}"/>
              </a:ext>
            </a:extLst>
          </p:cNvPr>
          <p:cNvSpPr>
            <a:spLocks noGrp="1"/>
          </p:cNvSpPr>
          <p:nvPr>
            <p:ph type="title"/>
          </p:nvPr>
        </p:nvSpPr>
        <p:spPr>
          <a:xfrm>
            <a:off x="194008" y="31488"/>
            <a:ext cx="12507579" cy="895572"/>
          </a:xfrm>
        </p:spPr>
        <p:txBody>
          <a:bodyPr>
            <a:normAutofit fontScale="90000"/>
          </a:bodyPr>
          <a:lstStyle/>
          <a:p>
            <a:r>
              <a:rPr lang="en-US" dirty="0"/>
              <a:t>The pH increases, but alkalinity loss is substantial due to SPR</a:t>
            </a:r>
          </a:p>
        </p:txBody>
      </p:sp>
      <p:pic>
        <p:nvPicPr>
          <p:cNvPr id="5" name="Picture 4">
            <a:extLst>
              <a:ext uri="{FF2B5EF4-FFF2-40B4-BE49-F238E27FC236}">
                <a16:creationId xmlns:a16="http://schemas.microsoft.com/office/drawing/2014/main" id="{E930AD78-9B59-B107-2CBE-EFE482763EF4}"/>
              </a:ext>
            </a:extLst>
          </p:cNvPr>
          <p:cNvPicPr>
            <a:picLocks noChangeAspect="1"/>
          </p:cNvPicPr>
          <p:nvPr/>
        </p:nvPicPr>
        <p:blipFill>
          <a:blip r:embed="rId3"/>
          <a:srcRect l="3344" r="47988"/>
          <a:stretch>
            <a:fillRect/>
          </a:stretch>
        </p:blipFill>
        <p:spPr>
          <a:xfrm>
            <a:off x="473713" y="1133565"/>
            <a:ext cx="3782729" cy="3046205"/>
          </a:xfrm>
          <a:prstGeom prst="rect">
            <a:avLst/>
          </a:prstGeom>
        </p:spPr>
      </p:pic>
      <p:pic>
        <p:nvPicPr>
          <p:cNvPr id="7" name="Picture 6">
            <a:extLst>
              <a:ext uri="{FF2B5EF4-FFF2-40B4-BE49-F238E27FC236}">
                <a16:creationId xmlns:a16="http://schemas.microsoft.com/office/drawing/2014/main" id="{48BFF289-2878-CCEA-9D2F-E7FD45A370D4}"/>
              </a:ext>
            </a:extLst>
          </p:cNvPr>
          <p:cNvPicPr>
            <a:picLocks noChangeAspect="1"/>
          </p:cNvPicPr>
          <p:nvPr/>
        </p:nvPicPr>
        <p:blipFill>
          <a:blip r:embed="rId4"/>
          <a:srcRect r="76656"/>
          <a:stretch>
            <a:fillRect/>
          </a:stretch>
        </p:blipFill>
        <p:spPr>
          <a:xfrm>
            <a:off x="5227365" y="1133565"/>
            <a:ext cx="2959770" cy="5543370"/>
          </a:xfrm>
          <a:prstGeom prst="rect">
            <a:avLst/>
          </a:prstGeom>
        </p:spPr>
      </p:pic>
      <p:pic>
        <p:nvPicPr>
          <p:cNvPr id="3" name="Picture 2">
            <a:extLst>
              <a:ext uri="{FF2B5EF4-FFF2-40B4-BE49-F238E27FC236}">
                <a16:creationId xmlns:a16="http://schemas.microsoft.com/office/drawing/2014/main" id="{32391EB7-7C0A-7B73-3D4B-0A5558EDD605}"/>
              </a:ext>
            </a:extLst>
          </p:cNvPr>
          <p:cNvPicPr>
            <a:picLocks noChangeAspect="1"/>
          </p:cNvPicPr>
          <p:nvPr/>
        </p:nvPicPr>
        <p:blipFill>
          <a:blip r:embed="rId4"/>
          <a:srcRect l="49700" r="28765"/>
          <a:stretch>
            <a:fillRect/>
          </a:stretch>
        </p:blipFill>
        <p:spPr>
          <a:xfrm>
            <a:off x="8422952" y="1133565"/>
            <a:ext cx="2730367" cy="5543370"/>
          </a:xfrm>
          <a:prstGeom prst="rect">
            <a:avLst/>
          </a:prstGeom>
        </p:spPr>
      </p:pic>
      <p:cxnSp>
        <p:nvCxnSpPr>
          <p:cNvPr id="4" name="Straight Connector 3">
            <a:extLst>
              <a:ext uri="{FF2B5EF4-FFF2-40B4-BE49-F238E27FC236}">
                <a16:creationId xmlns:a16="http://schemas.microsoft.com/office/drawing/2014/main" id="{46716792-36F8-AFE0-F35A-5E293693AEB3}"/>
              </a:ext>
            </a:extLst>
          </p:cNvPr>
          <p:cNvCxnSpPr/>
          <p:nvPr/>
        </p:nvCxnSpPr>
        <p:spPr>
          <a:xfrm>
            <a:off x="3583381" y="2294428"/>
            <a:ext cx="1077684" cy="0"/>
          </a:xfrm>
          <a:prstGeom prst="line">
            <a:avLst/>
          </a:prstGeom>
          <a:ln w="38100">
            <a:solidFill>
              <a:srgbClr val="C00000"/>
            </a:solidFill>
          </a:ln>
        </p:spPr>
        <p:style>
          <a:lnRef idx="2">
            <a:schemeClr val="accent4"/>
          </a:lnRef>
          <a:fillRef idx="0">
            <a:schemeClr val="accent4"/>
          </a:fillRef>
          <a:effectRef idx="1">
            <a:schemeClr val="accent4"/>
          </a:effectRef>
          <a:fontRef idx="minor">
            <a:schemeClr val="tx1"/>
          </a:fontRef>
        </p:style>
      </p:cxnSp>
      <p:sp>
        <p:nvSpPr>
          <p:cNvPr id="8" name="TextBox 7">
            <a:extLst>
              <a:ext uri="{FF2B5EF4-FFF2-40B4-BE49-F238E27FC236}">
                <a16:creationId xmlns:a16="http://schemas.microsoft.com/office/drawing/2014/main" id="{1229F14E-6CE1-06B2-3FAE-E01B423DC5CB}"/>
              </a:ext>
            </a:extLst>
          </p:cNvPr>
          <p:cNvSpPr txBox="1"/>
          <p:nvPr/>
        </p:nvSpPr>
        <p:spPr>
          <a:xfrm>
            <a:off x="473713" y="4563572"/>
            <a:ext cx="3646842" cy="646331"/>
          </a:xfrm>
          <a:prstGeom prst="rect">
            <a:avLst/>
          </a:prstGeom>
          <a:noFill/>
        </p:spPr>
        <p:txBody>
          <a:bodyPr wrap="square" rtlCol="0">
            <a:spAutoFit/>
          </a:bodyPr>
          <a:lstStyle/>
          <a:p>
            <a:pPr marL="285750" indent="-285750">
              <a:buFont typeface="Wingdings" pitchFamily="2" charset="2"/>
              <a:buChar char="q"/>
            </a:pPr>
            <a:r>
              <a:rPr lang="en-US" dirty="0">
                <a:latin typeface="Open Sans" panose="020B0606030504020204" pitchFamily="34" charset="0"/>
                <a:ea typeface="Open Sans" panose="020B0606030504020204" pitchFamily="34" charset="0"/>
                <a:cs typeface="Open Sans" panose="020B0606030504020204" pitchFamily="34" charset="0"/>
              </a:rPr>
              <a:t>“Recovery” of alkalinity occurs when soil reacidifies </a:t>
            </a:r>
          </a:p>
        </p:txBody>
      </p:sp>
      <p:cxnSp>
        <p:nvCxnSpPr>
          <p:cNvPr id="10" name="Straight Arrow Connector 9">
            <a:extLst>
              <a:ext uri="{FF2B5EF4-FFF2-40B4-BE49-F238E27FC236}">
                <a16:creationId xmlns:a16="http://schemas.microsoft.com/office/drawing/2014/main" id="{3873F865-0FA9-3964-83A2-65E2A80A7B49}"/>
              </a:ext>
            </a:extLst>
          </p:cNvPr>
          <p:cNvCxnSpPr/>
          <p:nvPr/>
        </p:nvCxnSpPr>
        <p:spPr>
          <a:xfrm flipV="1">
            <a:off x="6802899" y="3279423"/>
            <a:ext cx="479723" cy="214488"/>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5A090FD-3E37-CA43-2628-6A5B1BBA51F2}"/>
              </a:ext>
            </a:extLst>
          </p:cNvPr>
          <p:cNvCxnSpPr>
            <a:cxnSpLocks/>
          </p:cNvCxnSpPr>
          <p:nvPr/>
        </p:nvCxnSpPr>
        <p:spPr>
          <a:xfrm flipH="1">
            <a:off x="10152174" y="3214512"/>
            <a:ext cx="481960" cy="344311"/>
          </a:xfrm>
          <a:prstGeom prst="straightConnector1">
            <a:avLst/>
          </a:prstGeom>
          <a:ln w="381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BED4984D-7C69-3646-D9A8-70B65AA27E9F}"/>
              </a:ext>
            </a:extLst>
          </p:cNvPr>
          <p:cNvSpPr txBox="1"/>
          <p:nvPr/>
        </p:nvSpPr>
        <p:spPr>
          <a:xfrm>
            <a:off x="473713" y="5401269"/>
            <a:ext cx="3646842" cy="646331"/>
          </a:xfrm>
          <a:prstGeom prst="rect">
            <a:avLst/>
          </a:prstGeom>
          <a:noFill/>
        </p:spPr>
        <p:txBody>
          <a:bodyPr wrap="square" rtlCol="0">
            <a:spAutoFit/>
          </a:bodyPr>
          <a:lstStyle/>
          <a:p>
            <a:pPr marL="285750" indent="-285750">
              <a:buFont typeface="Wingdings" pitchFamily="2" charset="2"/>
              <a:buChar char="q"/>
            </a:pPr>
            <a:r>
              <a:rPr lang="en-US" dirty="0">
                <a:latin typeface="Open Sans" panose="020B0606030504020204" pitchFamily="34" charset="0"/>
                <a:ea typeface="Open Sans" panose="020B0606030504020204" pitchFamily="34" charset="0"/>
                <a:cs typeface="Open Sans" panose="020B0606030504020204" pitchFamily="34" charset="0"/>
              </a:rPr>
              <a:t>Maintain pH vs incentivize re-acidification to recover CDR</a:t>
            </a:r>
          </a:p>
        </p:txBody>
      </p:sp>
      <p:sp>
        <p:nvSpPr>
          <p:cNvPr id="14" name="TextBox 13">
            <a:extLst>
              <a:ext uri="{FF2B5EF4-FFF2-40B4-BE49-F238E27FC236}">
                <a16:creationId xmlns:a16="http://schemas.microsoft.com/office/drawing/2014/main" id="{DA56220C-CD81-7B21-1E9B-68D6B38E4544}"/>
              </a:ext>
            </a:extLst>
          </p:cNvPr>
          <p:cNvSpPr txBox="1"/>
          <p:nvPr/>
        </p:nvSpPr>
        <p:spPr>
          <a:xfrm>
            <a:off x="6675512" y="805667"/>
            <a:ext cx="824265" cy="369332"/>
          </a:xfrm>
          <a:prstGeom prst="rect">
            <a:avLst/>
          </a:prstGeom>
          <a:noFill/>
        </p:spPr>
        <p:txBody>
          <a:bodyPr wrap="non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pH(t) </a:t>
            </a:r>
          </a:p>
        </p:txBody>
      </p:sp>
      <p:sp>
        <p:nvSpPr>
          <p:cNvPr id="16" name="TextBox 15">
            <a:extLst>
              <a:ext uri="{FF2B5EF4-FFF2-40B4-BE49-F238E27FC236}">
                <a16:creationId xmlns:a16="http://schemas.microsoft.com/office/drawing/2014/main" id="{C7CE3947-BAA0-691B-0BCA-880826CC04C6}"/>
              </a:ext>
            </a:extLst>
          </p:cNvPr>
          <p:cNvSpPr txBox="1"/>
          <p:nvPr/>
        </p:nvSpPr>
        <p:spPr>
          <a:xfrm>
            <a:off x="8416310" y="805667"/>
            <a:ext cx="3395673" cy="369332"/>
          </a:xfrm>
          <a:prstGeom prst="rect">
            <a:avLst/>
          </a:prstGeom>
          <a:noFill/>
        </p:spPr>
        <p:txBody>
          <a:bodyPr wrap="non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Fraction of alkalinity lost(t) </a:t>
            </a:r>
          </a:p>
        </p:txBody>
      </p:sp>
      <p:sp>
        <p:nvSpPr>
          <p:cNvPr id="6" name="TextBox 5">
            <a:extLst>
              <a:ext uri="{FF2B5EF4-FFF2-40B4-BE49-F238E27FC236}">
                <a16:creationId xmlns:a16="http://schemas.microsoft.com/office/drawing/2014/main" id="{76D63C4F-2920-6806-92C8-EB922FF6D148}"/>
              </a:ext>
            </a:extLst>
          </p:cNvPr>
          <p:cNvSpPr txBox="1"/>
          <p:nvPr/>
        </p:nvSpPr>
        <p:spPr>
          <a:xfrm>
            <a:off x="2371118" y="962637"/>
            <a:ext cx="1863459" cy="307777"/>
          </a:xfrm>
          <a:prstGeom prst="rect">
            <a:avLst/>
          </a:prstGeom>
          <a:noFill/>
        </p:spPr>
        <p:txBody>
          <a:bodyPr wrap="none" rtlCol="0">
            <a:spAutoFit/>
          </a:bodyPr>
          <a:lstStyle/>
          <a:p>
            <a:r>
              <a:rPr lang="en-US" sz="1400" i="1" dirty="0">
                <a:latin typeface="Open Sans" panose="020B0606030504020204" pitchFamily="34" charset="0"/>
                <a:ea typeface="Open Sans" panose="020B0606030504020204" pitchFamily="34" charset="0"/>
                <a:cs typeface="Open Sans" panose="020B0606030504020204" pitchFamily="34" charset="0"/>
              </a:rPr>
              <a:t>Maher et al. in review</a:t>
            </a:r>
          </a:p>
        </p:txBody>
      </p:sp>
    </p:spTree>
    <p:extLst>
      <p:ext uri="{BB962C8B-B14F-4D97-AF65-F5344CB8AC3E}">
        <p14:creationId xmlns:p14="http://schemas.microsoft.com/office/powerpoint/2010/main" val="2376421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C781A-238F-B5A8-AFA4-C9A5E8EDD5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FC0A5B-3300-32D1-3687-F3F1C7EB43BC}"/>
              </a:ext>
            </a:extLst>
          </p:cNvPr>
          <p:cNvSpPr>
            <a:spLocks noGrp="1"/>
          </p:cNvSpPr>
          <p:nvPr>
            <p:ph type="title"/>
          </p:nvPr>
        </p:nvSpPr>
        <p:spPr>
          <a:xfrm>
            <a:off x="122572" y="71745"/>
            <a:ext cx="12293266" cy="851016"/>
          </a:xfrm>
        </p:spPr>
        <p:txBody>
          <a:bodyPr>
            <a:normAutofit fontScale="90000"/>
          </a:bodyPr>
          <a:lstStyle/>
          <a:p>
            <a:r>
              <a:rPr lang="en-US" dirty="0"/>
              <a:t>Current MRV proxies, DIC and base cations fail to track alkalinity</a:t>
            </a:r>
          </a:p>
        </p:txBody>
      </p:sp>
      <p:pic>
        <p:nvPicPr>
          <p:cNvPr id="5" name="Picture 4">
            <a:extLst>
              <a:ext uri="{FF2B5EF4-FFF2-40B4-BE49-F238E27FC236}">
                <a16:creationId xmlns:a16="http://schemas.microsoft.com/office/drawing/2014/main" id="{5A06E78B-3101-5E4C-3192-FD9A021591B2}"/>
              </a:ext>
            </a:extLst>
          </p:cNvPr>
          <p:cNvPicPr>
            <a:picLocks noChangeAspect="1"/>
          </p:cNvPicPr>
          <p:nvPr/>
        </p:nvPicPr>
        <p:blipFill>
          <a:blip r:embed="rId3"/>
          <a:srcRect l="3344" r="47988"/>
          <a:stretch>
            <a:fillRect/>
          </a:stretch>
        </p:blipFill>
        <p:spPr>
          <a:xfrm>
            <a:off x="473713" y="1133565"/>
            <a:ext cx="3782729" cy="3046205"/>
          </a:xfrm>
          <a:prstGeom prst="rect">
            <a:avLst/>
          </a:prstGeom>
        </p:spPr>
      </p:pic>
      <p:pic>
        <p:nvPicPr>
          <p:cNvPr id="6" name="Picture 5">
            <a:extLst>
              <a:ext uri="{FF2B5EF4-FFF2-40B4-BE49-F238E27FC236}">
                <a16:creationId xmlns:a16="http://schemas.microsoft.com/office/drawing/2014/main" id="{2A1B54F4-EAFF-201E-6540-B7FE5A2D80F5}"/>
              </a:ext>
            </a:extLst>
          </p:cNvPr>
          <p:cNvPicPr>
            <a:picLocks noChangeAspect="1"/>
          </p:cNvPicPr>
          <p:nvPr/>
        </p:nvPicPr>
        <p:blipFill>
          <a:blip r:embed="rId4"/>
          <a:srcRect l="3784" t="5705" r="35322"/>
          <a:stretch>
            <a:fillRect/>
          </a:stretch>
        </p:blipFill>
        <p:spPr>
          <a:xfrm>
            <a:off x="4882241" y="1812683"/>
            <a:ext cx="6836046" cy="3232633"/>
          </a:xfrm>
          <a:prstGeom prst="rect">
            <a:avLst/>
          </a:prstGeom>
        </p:spPr>
      </p:pic>
      <p:sp>
        <p:nvSpPr>
          <p:cNvPr id="9" name="TextBox 8">
            <a:extLst>
              <a:ext uri="{FF2B5EF4-FFF2-40B4-BE49-F238E27FC236}">
                <a16:creationId xmlns:a16="http://schemas.microsoft.com/office/drawing/2014/main" id="{91DC15DE-9FB0-21D6-A147-DFD7C946A237}"/>
              </a:ext>
            </a:extLst>
          </p:cNvPr>
          <p:cNvSpPr txBox="1"/>
          <p:nvPr/>
        </p:nvSpPr>
        <p:spPr>
          <a:xfrm>
            <a:off x="473713" y="5431308"/>
            <a:ext cx="11391900" cy="707886"/>
          </a:xfrm>
          <a:prstGeom prst="rect">
            <a:avLst/>
          </a:prstGeom>
          <a:noFill/>
        </p:spPr>
        <p:txBody>
          <a:bodyPr wrap="square" rtlCol="0">
            <a:spAutoFit/>
          </a:bodyPr>
          <a:lstStyle/>
          <a:p>
            <a:pPr marL="342900" indent="-342900">
              <a:buFont typeface="Wingdings" pitchFamily="2" charset="2"/>
              <a:buChar char="q"/>
            </a:pPr>
            <a:r>
              <a:rPr lang="en-US" sz="2000" dirty="0">
                <a:latin typeface="Open Sans" panose="020B0606030504020204" pitchFamily="34" charset="0"/>
                <a:ea typeface="Open Sans" panose="020B0606030504020204" pitchFamily="34" charset="0"/>
                <a:cs typeface="Open Sans" panose="020B0606030504020204" pitchFamily="34" charset="0"/>
              </a:rPr>
              <a:t>High soil CO</a:t>
            </a:r>
            <a:r>
              <a:rPr lang="en-US" sz="2000" baseline="-25000" dirty="0">
                <a:latin typeface="Open Sans" panose="020B0606030504020204" pitchFamily="34" charset="0"/>
                <a:ea typeface="Open Sans" panose="020B0606030504020204" pitchFamily="34" charset="0"/>
                <a:cs typeface="Open Sans" panose="020B0606030504020204" pitchFamily="34" charset="0"/>
              </a:rPr>
              <a:t>2</a:t>
            </a:r>
            <a:r>
              <a:rPr lang="en-US" sz="2000" dirty="0">
                <a:latin typeface="Open Sans" panose="020B0606030504020204" pitchFamily="34" charset="0"/>
                <a:ea typeface="Open Sans" panose="020B0606030504020204" pitchFamily="34" charset="0"/>
                <a:cs typeface="Open Sans" panose="020B0606030504020204" pitchFamily="34" charset="0"/>
              </a:rPr>
              <a:t>(g) results in excess DIC and cumulative fluxes </a:t>
            </a:r>
          </a:p>
          <a:p>
            <a:pPr marL="342900" indent="-342900">
              <a:buFont typeface="Wingdings" pitchFamily="2" charset="2"/>
              <a:buChar char="q"/>
            </a:pPr>
            <a:r>
              <a:rPr lang="en-US" sz="2000" dirty="0">
                <a:latin typeface="Open Sans" panose="020B0606030504020204" pitchFamily="34" charset="0"/>
                <a:ea typeface="Open Sans" panose="020B0606030504020204" pitchFamily="34" charset="0"/>
                <a:cs typeface="Open Sans" panose="020B0606030504020204" pitchFamily="34" charset="0"/>
              </a:rPr>
              <a:t>When water re-equilibrates with atmosphere, we  </a:t>
            </a:r>
            <a:r>
              <a:rPr lang="en-US" sz="2000" b="1" u="sng" dirty="0">
                <a:latin typeface="Open Sans" panose="020B0606030504020204" pitchFamily="34" charset="0"/>
                <a:ea typeface="Open Sans" panose="020B0606030504020204" pitchFamily="34" charset="0"/>
                <a:cs typeface="Open Sans" panose="020B0606030504020204" pitchFamily="34" charset="0"/>
              </a:rPr>
              <a:t>overestimate</a:t>
            </a:r>
            <a:r>
              <a:rPr lang="en-US" sz="2000" dirty="0">
                <a:latin typeface="Open Sans" panose="020B0606030504020204" pitchFamily="34" charset="0"/>
                <a:ea typeface="Open Sans" panose="020B0606030504020204" pitchFamily="34" charset="0"/>
                <a:cs typeface="Open Sans" panose="020B0606030504020204" pitchFamily="34" charset="0"/>
              </a:rPr>
              <a:t> actual alkalinity export</a:t>
            </a:r>
          </a:p>
        </p:txBody>
      </p:sp>
      <p:cxnSp>
        <p:nvCxnSpPr>
          <p:cNvPr id="11" name="Straight Connector 10">
            <a:extLst>
              <a:ext uri="{FF2B5EF4-FFF2-40B4-BE49-F238E27FC236}">
                <a16:creationId xmlns:a16="http://schemas.microsoft.com/office/drawing/2014/main" id="{AD46AA78-2C0B-B19C-1313-81ADA4ACA06A}"/>
              </a:ext>
            </a:extLst>
          </p:cNvPr>
          <p:cNvCxnSpPr/>
          <p:nvPr/>
        </p:nvCxnSpPr>
        <p:spPr>
          <a:xfrm>
            <a:off x="3537985" y="2735415"/>
            <a:ext cx="1077684" cy="0"/>
          </a:xfrm>
          <a:prstGeom prst="line">
            <a:avLst/>
          </a:prstGeom>
          <a:ln w="38100">
            <a:solidFill>
              <a:srgbClr val="C00000"/>
            </a:solidFill>
          </a:ln>
        </p:spPr>
        <p:style>
          <a:lnRef idx="2">
            <a:schemeClr val="accent4"/>
          </a:lnRef>
          <a:fillRef idx="0">
            <a:schemeClr val="accent4"/>
          </a:fillRef>
          <a:effectRef idx="1">
            <a:schemeClr val="accent4"/>
          </a:effectRef>
          <a:fontRef idx="minor">
            <a:schemeClr val="tx1"/>
          </a:fontRef>
        </p:style>
      </p:cxnSp>
      <p:sp>
        <p:nvSpPr>
          <p:cNvPr id="12" name="Oval 11">
            <a:extLst>
              <a:ext uri="{FF2B5EF4-FFF2-40B4-BE49-F238E27FC236}">
                <a16:creationId xmlns:a16="http://schemas.microsoft.com/office/drawing/2014/main" id="{5C89BB56-E160-A5F0-4576-3F0ECEBDA16E}"/>
              </a:ext>
            </a:extLst>
          </p:cNvPr>
          <p:cNvSpPr/>
          <p:nvPr/>
        </p:nvSpPr>
        <p:spPr>
          <a:xfrm>
            <a:off x="8103039" y="1884399"/>
            <a:ext cx="286870" cy="2510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D7D0788-3087-81B6-B9F3-15E5D486B870}"/>
              </a:ext>
            </a:extLst>
          </p:cNvPr>
          <p:cNvSpPr txBox="1"/>
          <p:nvPr/>
        </p:nvSpPr>
        <p:spPr>
          <a:xfrm>
            <a:off x="2371118" y="962637"/>
            <a:ext cx="1863459" cy="307777"/>
          </a:xfrm>
          <a:prstGeom prst="rect">
            <a:avLst/>
          </a:prstGeom>
          <a:noFill/>
        </p:spPr>
        <p:txBody>
          <a:bodyPr wrap="none" rtlCol="0">
            <a:spAutoFit/>
          </a:bodyPr>
          <a:lstStyle/>
          <a:p>
            <a:r>
              <a:rPr lang="en-US" sz="1400" i="1" dirty="0">
                <a:latin typeface="Open Sans" panose="020B0606030504020204" pitchFamily="34" charset="0"/>
                <a:ea typeface="Open Sans" panose="020B0606030504020204" pitchFamily="34" charset="0"/>
                <a:cs typeface="Open Sans" panose="020B0606030504020204" pitchFamily="34" charset="0"/>
              </a:rPr>
              <a:t>Maher et al. in review</a:t>
            </a:r>
          </a:p>
        </p:txBody>
      </p:sp>
    </p:spTree>
    <p:extLst>
      <p:ext uri="{BB962C8B-B14F-4D97-AF65-F5344CB8AC3E}">
        <p14:creationId xmlns:p14="http://schemas.microsoft.com/office/powerpoint/2010/main" val="14097919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1A9B4-A93B-BD81-2F63-C3715BE54179}"/>
              </a:ext>
            </a:extLst>
          </p:cNvPr>
          <p:cNvSpPr>
            <a:spLocks noGrp="1"/>
          </p:cNvSpPr>
          <p:nvPr>
            <p:ph type="title"/>
          </p:nvPr>
        </p:nvSpPr>
        <p:spPr>
          <a:xfrm>
            <a:off x="240631" y="13355"/>
            <a:ext cx="12889582" cy="1120177"/>
          </a:xfrm>
        </p:spPr>
        <p:txBody>
          <a:bodyPr>
            <a:normAutofit/>
          </a:bodyPr>
          <a:lstStyle/>
          <a:p>
            <a:r>
              <a:rPr lang="en-US" dirty="0"/>
              <a:t>Soil acidity is a debt that EW must pay before CDR begins</a:t>
            </a:r>
          </a:p>
        </p:txBody>
      </p:sp>
      <p:pic>
        <p:nvPicPr>
          <p:cNvPr id="5" name="Content Placeholder 4">
            <a:extLst>
              <a:ext uri="{FF2B5EF4-FFF2-40B4-BE49-F238E27FC236}">
                <a16:creationId xmlns:a16="http://schemas.microsoft.com/office/drawing/2014/main" id="{EB8F8B64-BA42-8800-7AE6-A5FABD5266FB}"/>
              </a:ext>
            </a:extLst>
          </p:cNvPr>
          <p:cNvPicPr>
            <a:picLocks noGrp="1" noChangeAspect="1"/>
          </p:cNvPicPr>
          <p:nvPr>
            <p:ph idx="1"/>
          </p:nvPr>
        </p:nvPicPr>
        <p:blipFill>
          <a:blip r:embed="rId3"/>
          <a:srcRect r="52997"/>
          <a:stretch>
            <a:fillRect/>
          </a:stretch>
        </p:blipFill>
        <p:spPr>
          <a:xfrm>
            <a:off x="240630" y="1266978"/>
            <a:ext cx="4013584" cy="3803095"/>
          </a:xfrm>
          <a:prstGeom prst="rect">
            <a:avLst/>
          </a:prstGeom>
        </p:spPr>
      </p:pic>
      <p:sp>
        <p:nvSpPr>
          <p:cNvPr id="8" name="TextBox 7">
            <a:extLst>
              <a:ext uri="{FF2B5EF4-FFF2-40B4-BE49-F238E27FC236}">
                <a16:creationId xmlns:a16="http://schemas.microsoft.com/office/drawing/2014/main" id="{35E2351F-E916-6505-D4EF-B1A0C0EA6591}"/>
              </a:ext>
            </a:extLst>
          </p:cNvPr>
          <p:cNvSpPr txBox="1"/>
          <p:nvPr/>
        </p:nvSpPr>
        <p:spPr>
          <a:xfrm>
            <a:off x="5325818" y="-2595881"/>
            <a:ext cx="6155356" cy="369332"/>
          </a:xfrm>
          <a:prstGeom prst="rect">
            <a:avLst/>
          </a:prstGeom>
          <a:noFill/>
        </p:spPr>
        <p:txBody>
          <a:bodyPr wrap="square">
            <a:spAutoFit/>
          </a:bodyPr>
          <a:lstStyle/>
          <a:p>
            <a:r>
              <a:rPr lang="en-US" dirty="0"/>
              <a:t>Alkalinity impairment</a:t>
            </a:r>
          </a:p>
        </p:txBody>
      </p:sp>
      <p:sp>
        <p:nvSpPr>
          <p:cNvPr id="3" name="TextBox 2">
            <a:extLst>
              <a:ext uri="{FF2B5EF4-FFF2-40B4-BE49-F238E27FC236}">
                <a16:creationId xmlns:a16="http://schemas.microsoft.com/office/drawing/2014/main" id="{98C08DF3-B8A2-1547-8D4F-DA3F32A25FA0}"/>
              </a:ext>
            </a:extLst>
          </p:cNvPr>
          <p:cNvSpPr txBox="1"/>
          <p:nvPr/>
        </p:nvSpPr>
        <p:spPr>
          <a:xfrm flipH="1">
            <a:off x="2247422" y="919477"/>
            <a:ext cx="2657201" cy="307777"/>
          </a:xfrm>
          <a:prstGeom prst="rect">
            <a:avLst/>
          </a:prstGeom>
          <a:noFill/>
        </p:spPr>
        <p:txBody>
          <a:bodyPr wrap="square" rtlCol="0">
            <a:spAutoFit/>
          </a:bodyPr>
          <a:lstStyle/>
          <a:p>
            <a:r>
              <a:rPr lang="en-US" sz="1400" i="1" dirty="0">
                <a:latin typeface="Open Sans" panose="020B0606030504020204" pitchFamily="34" charset="0"/>
                <a:ea typeface="Open Sans" panose="020B0606030504020204" pitchFamily="34" charset="0"/>
                <a:cs typeface="Open Sans" panose="020B0606030504020204" pitchFamily="34" charset="0"/>
              </a:rPr>
              <a:t>Maher et al. in review</a:t>
            </a:r>
          </a:p>
        </p:txBody>
      </p:sp>
      <p:sp>
        <p:nvSpPr>
          <p:cNvPr id="6" name="TextBox 5">
            <a:extLst>
              <a:ext uri="{FF2B5EF4-FFF2-40B4-BE49-F238E27FC236}">
                <a16:creationId xmlns:a16="http://schemas.microsoft.com/office/drawing/2014/main" id="{404A0CAB-0603-60A1-D8D8-3D8306EB5CEE}"/>
              </a:ext>
            </a:extLst>
          </p:cNvPr>
          <p:cNvSpPr txBox="1"/>
          <p:nvPr/>
        </p:nvSpPr>
        <p:spPr>
          <a:xfrm>
            <a:off x="5222893" y="1720840"/>
            <a:ext cx="6361205" cy="3416320"/>
          </a:xfrm>
          <a:prstGeom prst="rect">
            <a:avLst/>
          </a:prstGeom>
          <a:noFill/>
        </p:spPr>
        <p:txBody>
          <a:bodyPr wrap="square">
            <a:spAutoFit/>
          </a:bodyPr>
          <a:lstStyle/>
          <a:p>
            <a:r>
              <a:rPr lang="en-US" sz="2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Sharp reaction fronts</a:t>
            </a:r>
            <a:r>
              <a:rPr lang="en-US" sz="2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consume alkalinity via the surface proton reservoir — dynamic, depth-dependent, and exquisitely sensitive to hydrology.</a:t>
            </a:r>
          </a:p>
          <a:p>
            <a:endParaRPr lang="en-US" sz="2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endParaRPr lang="en-US" sz="2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MRV frameworks </a:t>
            </a:r>
            <a:r>
              <a:rPr lang="en-US" sz="2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must be redesigned to account for alkalinity attenuation at depth</a:t>
            </a:r>
          </a:p>
          <a:p>
            <a:endParaRPr lang="en-US" sz="2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44782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A7A63-44BE-5D39-191B-09B2B2227F03}"/>
              </a:ext>
            </a:extLst>
          </p:cNvPr>
          <p:cNvSpPr>
            <a:spLocks noGrp="1"/>
          </p:cNvSpPr>
          <p:nvPr>
            <p:ph type="title"/>
          </p:nvPr>
        </p:nvSpPr>
        <p:spPr>
          <a:xfrm>
            <a:off x="260113" y="394855"/>
            <a:ext cx="10515600" cy="929419"/>
          </a:xfrm>
        </p:spPr>
        <p:txBody>
          <a:bodyPr>
            <a:normAutofit fontScale="90000"/>
          </a:bodyPr>
          <a:lstStyle/>
          <a:p>
            <a:r>
              <a:rPr lang="en-US" dirty="0"/>
              <a:t>Globally, soils carry tens of t/ha of acidity</a:t>
            </a:r>
            <a:br>
              <a:rPr lang="en-US" dirty="0"/>
            </a:br>
            <a:r>
              <a:rPr lang="en-US" b="0" dirty="0"/>
              <a:t>Crushed rock must neutralize before any alkalinity reaches the export plane. </a:t>
            </a:r>
          </a:p>
        </p:txBody>
      </p:sp>
      <p:pic>
        <p:nvPicPr>
          <p:cNvPr id="5" name="Picture 4">
            <a:extLst>
              <a:ext uri="{FF2B5EF4-FFF2-40B4-BE49-F238E27FC236}">
                <a16:creationId xmlns:a16="http://schemas.microsoft.com/office/drawing/2014/main" id="{960B5AF1-4873-5D10-FBCA-D4D17D12692C}"/>
              </a:ext>
            </a:extLst>
          </p:cNvPr>
          <p:cNvPicPr>
            <a:picLocks noChangeAspect="1"/>
          </p:cNvPicPr>
          <p:nvPr/>
        </p:nvPicPr>
        <p:blipFill>
          <a:blip r:embed="rId3"/>
          <a:stretch>
            <a:fillRect/>
          </a:stretch>
        </p:blipFill>
        <p:spPr>
          <a:xfrm>
            <a:off x="260113" y="1581156"/>
            <a:ext cx="11671773" cy="5089807"/>
          </a:xfrm>
          <a:prstGeom prst="rect">
            <a:avLst/>
          </a:prstGeom>
        </p:spPr>
      </p:pic>
      <p:sp>
        <p:nvSpPr>
          <p:cNvPr id="3" name="TextBox 2">
            <a:extLst>
              <a:ext uri="{FF2B5EF4-FFF2-40B4-BE49-F238E27FC236}">
                <a16:creationId xmlns:a16="http://schemas.microsoft.com/office/drawing/2014/main" id="{6FE5555D-3913-BF39-E3F1-CC872CEA1A76}"/>
              </a:ext>
            </a:extLst>
          </p:cNvPr>
          <p:cNvSpPr txBox="1"/>
          <p:nvPr/>
        </p:nvSpPr>
        <p:spPr>
          <a:xfrm>
            <a:off x="10068427" y="1581156"/>
            <a:ext cx="1793696" cy="307777"/>
          </a:xfrm>
          <a:prstGeom prst="rect">
            <a:avLst/>
          </a:prstGeom>
          <a:noFill/>
        </p:spPr>
        <p:txBody>
          <a:bodyPr wrap="none" rtlCol="0">
            <a:spAutoFit/>
          </a:bodyPr>
          <a:lstStyle/>
          <a:p>
            <a:r>
              <a:rPr lang="en-US" sz="1400" i="1" dirty="0">
                <a:latin typeface="Open Sans" panose="020B0606030504020204" pitchFamily="34" charset="0"/>
                <a:ea typeface="Open Sans" panose="020B0606030504020204" pitchFamily="34" charset="0"/>
                <a:cs typeface="Open Sans" panose="020B0606030504020204" pitchFamily="34" charset="0"/>
              </a:rPr>
              <a:t>Rogers et al. in prep.</a:t>
            </a:r>
          </a:p>
        </p:txBody>
      </p:sp>
    </p:spTree>
    <p:extLst>
      <p:ext uri="{BB962C8B-B14F-4D97-AF65-F5344CB8AC3E}">
        <p14:creationId xmlns:p14="http://schemas.microsoft.com/office/powerpoint/2010/main" val="1196094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33EC443-DB1D-A7A6-F24A-DB9122FEC79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CCF3395-5548-5BBF-B3D1-4B301DC5EAED}"/>
              </a:ext>
            </a:extLst>
          </p:cNvPr>
          <p:cNvPicPr>
            <a:picLocks noChangeAspect="1"/>
          </p:cNvPicPr>
          <p:nvPr/>
        </p:nvPicPr>
        <p:blipFill>
          <a:blip r:embed="rId3"/>
          <a:stretch>
            <a:fillRect/>
          </a:stretch>
        </p:blipFill>
        <p:spPr>
          <a:xfrm>
            <a:off x="701488" y="223752"/>
            <a:ext cx="9417424" cy="6278283"/>
          </a:xfrm>
          <a:prstGeom prst="rect">
            <a:avLst/>
          </a:prstGeom>
        </p:spPr>
      </p:pic>
      <p:sp>
        <p:nvSpPr>
          <p:cNvPr id="5" name="TextBox 4">
            <a:extLst>
              <a:ext uri="{FF2B5EF4-FFF2-40B4-BE49-F238E27FC236}">
                <a16:creationId xmlns:a16="http://schemas.microsoft.com/office/drawing/2014/main" id="{436C7655-93F2-2C20-EEB2-DDB099E3EE33}"/>
              </a:ext>
            </a:extLst>
          </p:cNvPr>
          <p:cNvSpPr txBox="1"/>
          <p:nvPr/>
        </p:nvSpPr>
        <p:spPr>
          <a:xfrm>
            <a:off x="883226" y="2828835"/>
            <a:ext cx="8364683" cy="1754326"/>
          </a:xfrm>
          <a:prstGeom prst="rect">
            <a:avLst/>
          </a:prstGeom>
          <a:solidFill>
            <a:schemeClr val="bg2">
              <a:alpha val="58147"/>
            </a:schemeClr>
          </a:solidFill>
        </p:spPr>
        <p:txBody>
          <a:bodyPr wrap="square" rtlCol="0">
            <a:spAutoFit/>
          </a:bodyPr>
          <a:lstStyle/>
          <a:p>
            <a:r>
              <a:rPr lang="en-US" sz="3600" b="1" dirty="0">
                <a:solidFill>
                  <a:srgbClr val="C00000"/>
                </a:solidFill>
              </a:rPr>
              <a:t>That neutralization is not wasted: </a:t>
            </a:r>
          </a:p>
          <a:p>
            <a:r>
              <a:rPr lang="en-US" sz="3600" b="1" dirty="0">
                <a:solidFill>
                  <a:srgbClr val="C00000"/>
                </a:solidFill>
              </a:rPr>
              <a:t>it’s an enormous agronomic co-benefit</a:t>
            </a:r>
          </a:p>
          <a:p>
            <a:r>
              <a:rPr lang="en-US" sz="3600" b="1" dirty="0">
                <a:solidFill>
                  <a:srgbClr val="C00000"/>
                </a:solidFill>
              </a:rPr>
              <a:t>But, it should not count as CDR. </a:t>
            </a:r>
          </a:p>
        </p:txBody>
      </p:sp>
      <p:sp>
        <p:nvSpPr>
          <p:cNvPr id="6" name="TextBox 5">
            <a:extLst>
              <a:ext uri="{FF2B5EF4-FFF2-40B4-BE49-F238E27FC236}">
                <a16:creationId xmlns:a16="http://schemas.microsoft.com/office/drawing/2014/main" id="{C6FD64C6-6DF3-108C-8740-87F666DA2581}"/>
              </a:ext>
            </a:extLst>
          </p:cNvPr>
          <p:cNvSpPr txBox="1"/>
          <p:nvPr/>
        </p:nvSpPr>
        <p:spPr>
          <a:xfrm>
            <a:off x="4316323" y="6502035"/>
            <a:ext cx="5864491" cy="369332"/>
          </a:xfrm>
          <a:prstGeom prst="rect">
            <a:avLst/>
          </a:prstGeom>
          <a:noFill/>
        </p:spPr>
        <p:txBody>
          <a:bodyPr wrap="none" rtlCol="0">
            <a:spAutoFit/>
          </a:bodyPr>
          <a:lstStyle/>
          <a:p>
            <a:r>
              <a:rPr lang="en-US" dirty="0">
                <a:solidFill>
                  <a:schemeClr val="accent1"/>
                </a:solidFill>
                <a:latin typeface="Open Sans" panose="020B0606030504020204" pitchFamily="34" charset="0"/>
                <a:ea typeface="Open Sans" panose="020B0606030504020204" pitchFamily="34" charset="0"/>
                <a:cs typeface="Open Sans" panose="020B0606030504020204" pitchFamily="34" charset="0"/>
              </a:rPr>
              <a:t>Photo form Mississippi State University, Lary Oldham</a:t>
            </a:r>
          </a:p>
        </p:txBody>
      </p:sp>
      <p:sp>
        <p:nvSpPr>
          <p:cNvPr id="8" name="TextBox 7">
            <a:extLst>
              <a:ext uri="{FF2B5EF4-FFF2-40B4-BE49-F238E27FC236}">
                <a16:creationId xmlns:a16="http://schemas.microsoft.com/office/drawing/2014/main" id="{305C4582-58BA-BC2E-747F-B6EDA41EFBE8}"/>
              </a:ext>
            </a:extLst>
          </p:cNvPr>
          <p:cNvSpPr txBox="1"/>
          <p:nvPr/>
        </p:nvSpPr>
        <p:spPr>
          <a:xfrm>
            <a:off x="10363200" y="223752"/>
            <a:ext cx="1467068" cy="646331"/>
          </a:xfrm>
          <a:prstGeom prst="rect">
            <a:avLst/>
          </a:prstGeom>
          <a:noFill/>
        </p:spPr>
        <p:txBody>
          <a:bodyPr wrap="none" rtlCol="0">
            <a:spAutoFit/>
          </a:bodyPr>
          <a:lstStyle/>
          <a:p>
            <a:r>
              <a:rPr lang="en-US"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Potential</a:t>
            </a:r>
          </a:p>
          <a:p>
            <a:r>
              <a:rPr lang="en-US"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co-benefits</a:t>
            </a:r>
          </a:p>
        </p:txBody>
      </p:sp>
      <p:sp>
        <p:nvSpPr>
          <p:cNvPr id="10" name="TextBox 9">
            <a:extLst>
              <a:ext uri="{FF2B5EF4-FFF2-40B4-BE49-F238E27FC236}">
                <a16:creationId xmlns:a16="http://schemas.microsoft.com/office/drawing/2014/main" id="{4F1F825C-9C1D-5F7B-B4A9-8F04C72D1FFB}"/>
              </a:ext>
            </a:extLst>
          </p:cNvPr>
          <p:cNvSpPr txBox="1"/>
          <p:nvPr/>
        </p:nvSpPr>
        <p:spPr>
          <a:xfrm>
            <a:off x="10363200" y="1146991"/>
            <a:ext cx="1495922" cy="923330"/>
          </a:xfrm>
          <a:prstGeom prst="rect">
            <a:avLst/>
          </a:prstGeom>
          <a:noFill/>
        </p:spPr>
        <p:txBody>
          <a:bodyPr wrap="square">
            <a:spAutoFit/>
          </a:bodyPr>
          <a:lstStyle/>
          <a:p>
            <a:pPr>
              <a:buNone/>
            </a:pPr>
            <a:r>
              <a:rPr lang="en-US" b="1" dirty="0">
                <a:solidFill>
                  <a:schemeClr val="accent2"/>
                </a:solidFill>
              </a:rPr>
              <a:t>~$4–9B yr⁻¹ in gross maize value</a:t>
            </a:r>
            <a:r>
              <a:rPr lang="en-US" dirty="0">
                <a:solidFill>
                  <a:schemeClr val="accent2"/>
                </a:solidFill>
              </a:rPr>
              <a:t> </a:t>
            </a:r>
          </a:p>
        </p:txBody>
      </p:sp>
      <p:sp>
        <p:nvSpPr>
          <p:cNvPr id="11" name="TextBox 10">
            <a:extLst>
              <a:ext uri="{FF2B5EF4-FFF2-40B4-BE49-F238E27FC236}">
                <a16:creationId xmlns:a16="http://schemas.microsoft.com/office/drawing/2014/main" id="{4AAEE63F-757C-4214-6BE2-09BEFB6B4F2C}"/>
              </a:ext>
            </a:extLst>
          </p:cNvPr>
          <p:cNvSpPr txBox="1"/>
          <p:nvPr/>
        </p:nvSpPr>
        <p:spPr>
          <a:xfrm>
            <a:off x="10363200" y="2485730"/>
            <a:ext cx="1495922" cy="1754326"/>
          </a:xfrm>
          <a:prstGeom prst="rect">
            <a:avLst/>
          </a:prstGeom>
          <a:noFill/>
        </p:spPr>
        <p:txBody>
          <a:bodyPr wrap="square">
            <a:spAutoFit/>
          </a:bodyPr>
          <a:lstStyle/>
          <a:p>
            <a:pPr>
              <a:buNone/>
            </a:pPr>
            <a:r>
              <a:rPr lang="en-US" b="1" dirty="0">
                <a:solidFill>
                  <a:schemeClr val="accent2"/>
                </a:solidFill>
              </a:rPr>
              <a:t>Revenue and yield increases on small holder farms</a:t>
            </a:r>
          </a:p>
        </p:txBody>
      </p:sp>
      <p:sp>
        <p:nvSpPr>
          <p:cNvPr id="12" name="TextBox 11">
            <a:extLst>
              <a:ext uri="{FF2B5EF4-FFF2-40B4-BE49-F238E27FC236}">
                <a16:creationId xmlns:a16="http://schemas.microsoft.com/office/drawing/2014/main" id="{DEB93E76-16B6-92C9-53E9-B648F37BD589}"/>
              </a:ext>
            </a:extLst>
          </p:cNvPr>
          <p:cNvSpPr txBox="1"/>
          <p:nvPr/>
        </p:nvSpPr>
        <p:spPr>
          <a:xfrm>
            <a:off x="10363200" y="4656990"/>
            <a:ext cx="1495922" cy="1200329"/>
          </a:xfrm>
          <a:prstGeom prst="rect">
            <a:avLst/>
          </a:prstGeom>
          <a:noFill/>
        </p:spPr>
        <p:txBody>
          <a:bodyPr wrap="square">
            <a:spAutoFit/>
          </a:bodyPr>
          <a:lstStyle/>
          <a:p>
            <a:pPr>
              <a:buNone/>
            </a:pPr>
            <a:r>
              <a:rPr lang="en-US" b="1" dirty="0">
                <a:solidFill>
                  <a:schemeClr val="accent2"/>
                </a:solidFill>
              </a:rPr>
              <a:t>Reduced costs of inputs to farms.</a:t>
            </a:r>
          </a:p>
        </p:txBody>
      </p:sp>
    </p:spTree>
    <p:extLst>
      <p:ext uri="{BB962C8B-B14F-4D97-AF65-F5344CB8AC3E}">
        <p14:creationId xmlns:p14="http://schemas.microsoft.com/office/powerpoint/2010/main" val="3028707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EA092-2005-05C2-C74F-D4FD17304A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6E889C-5867-86A5-8B40-7E82DF4F101B}"/>
              </a:ext>
            </a:extLst>
          </p:cNvPr>
          <p:cNvSpPr>
            <a:spLocks noGrp="1"/>
          </p:cNvSpPr>
          <p:nvPr>
            <p:ph type="title"/>
          </p:nvPr>
        </p:nvSpPr>
        <p:spPr>
          <a:xfrm>
            <a:off x="42099" y="46626"/>
            <a:ext cx="10554845" cy="832148"/>
          </a:xfrm>
        </p:spPr>
        <p:txBody>
          <a:bodyPr>
            <a:normAutofit/>
          </a:bodyPr>
          <a:lstStyle/>
          <a:p>
            <a:r>
              <a:rPr lang="en-US" sz="2800" dirty="0"/>
              <a:t>Enhanced weathering as a case study in CDR deployment</a:t>
            </a:r>
          </a:p>
        </p:txBody>
      </p:sp>
      <p:sp>
        <p:nvSpPr>
          <p:cNvPr id="8" name="TextBox 7">
            <a:extLst>
              <a:ext uri="{FF2B5EF4-FFF2-40B4-BE49-F238E27FC236}">
                <a16:creationId xmlns:a16="http://schemas.microsoft.com/office/drawing/2014/main" id="{415BA228-AE16-9715-3318-23EC92B4A4CA}"/>
              </a:ext>
            </a:extLst>
          </p:cNvPr>
          <p:cNvSpPr txBox="1"/>
          <p:nvPr/>
        </p:nvSpPr>
        <p:spPr>
          <a:xfrm>
            <a:off x="7944474" y="1307100"/>
            <a:ext cx="4139684" cy="1200329"/>
          </a:xfrm>
          <a:prstGeom prst="rect">
            <a:avLst/>
          </a:prstGeom>
          <a:noFill/>
        </p:spPr>
        <p:txBody>
          <a:bodyPr wrap="square">
            <a:spAutoFit/>
          </a:bodyPr>
          <a:lstStyle/>
          <a:p>
            <a:r>
              <a:rPr lang="en-US"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PART 1: The “Supply Side ”</a:t>
            </a:r>
            <a:br>
              <a:rPr lang="en-US"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br>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How much dissolution is actually happening?</a:t>
            </a:r>
          </a:p>
          <a:p>
            <a:endPar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E35A42A7-44FC-0A60-9E63-4B53B184D795}"/>
              </a:ext>
            </a:extLst>
          </p:cNvPr>
          <p:cNvSpPr txBox="1"/>
          <p:nvPr/>
        </p:nvSpPr>
        <p:spPr>
          <a:xfrm>
            <a:off x="7944474" y="3272393"/>
            <a:ext cx="4139684" cy="646331"/>
          </a:xfrm>
          <a:prstGeom prst="rect">
            <a:avLst/>
          </a:prstGeom>
          <a:noFill/>
        </p:spPr>
        <p:txBody>
          <a:bodyPr wrap="square">
            <a:spAutoFit/>
          </a:bodyPr>
          <a:lstStyle/>
          <a:p>
            <a:r>
              <a:rPr lang="en-US"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PART 2: “Export Side”</a:t>
            </a:r>
          </a:p>
          <a:p>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Does alkalinity get out of the soil?</a:t>
            </a:r>
            <a:r>
              <a:rPr lang="en-US"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p:txBody>
      </p:sp>
      <p:sp>
        <p:nvSpPr>
          <p:cNvPr id="11" name="TextBox 10">
            <a:extLst>
              <a:ext uri="{FF2B5EF4-FFF2-40B4-BE49-F238E27FC236}">
                <a16:creationId xmlns:a16="http://schemas.microsoft.com/office/drawing/2014/main" id="{B26B154A-72C9-725E-AE4F-40F98324A04C}"/>
              </a:ext>
            </a:extLst>
          </p:cNvPr>
          <p:cNvSpPr txBox="1"/>
          <p:nvPr/>
        </p:nvSpPr>
        <p:spPr>
          <a:xfrm>
            <a:off x="7944474" y="5141645"/>
            <a:ext cx="4139684" cy="1200329"/>
          </a:xfrm>
          <a:prstGeom prst="rect">
            <a:avLst/>
          </a:prstGeom>
          <a:noFill/>
        </p:spPr>
        <p:txBody>
          <a:bodyPr wrap="square">
            <a:spAutoFit/>
          </a:bodyPr>
          <a:lstStyle/>
          <a:p>
            <a:r>
              <a:rPr lang="en-US"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CONCLUSION: MRV and Model governance </a:t>
            </a:r>
          </a:p>
          <a:p>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What does credible carbon accounting require?</a:t>
            </a:r>
          </a:p>
        </p:txBody>
      </p:sp>
      <p:sp>
        <p:nvSpPr>
          <p:cNvPr id="3" name="TextBox 2">
            <a:extLst>
              <a:ext uri="{FF2B5EF4-FFF2-40B4-BE49-F238E27FC236}">
                <a16:creationId xmlns:a16="http://schemas.microsoft.com/office/drawing/2014/main" id="{659D4341-F018-07B6-87F1-8ADDBC178AF4}"/>
              </a:ext>
            </a:extLst>
          </p:cNvPr>
          <p:cNvSpPr txBox="1"/>
          <p:nvPr/>
        </p:nvSpPr>
        <p:spPr>
          <a:xfrm>
            <a:off x="8302123" y="2471365"/>
            <a:ext cx="3197150" cy="646331"/>
          </a:xfrm>
          <a:prstGeom prst="rect">
            <a:avLst/>
          </a:prstGeom>
          <a:noFill/>
        </p:spPr>
        <p:txBody>
          <a:bodyPr wrap="square" rtlCol="0">
            <a:spAutoFit/>
          </a:bodyPr>
          <a:lstStyle/>
          <a:p>
            <a:r>
              <a:rPr lang="en-US" b="1" i="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Less than policy makers and investors anticipated</a:t>
            </a:r>
          </a:p>
        </p:txBody>
      </p:sp>
      <p:sp>
        <p:nvSpPr>
          <p:cNvPr id="5" name="TextBox 4">
            <a:extLst>
              <a:ext uri="{FF2B5EF4-FFF2-40B4-BE49-F238E27FC236}">
                <a16:creationId xmlns:a16="http://schemas.microsoft.com/office/drawing/2014/main" id="{B36278CF-21F5-3E7D-562D-2E515C68A51F}"/>
              </a:ext>
            </a:extLst>
          </p:cNvPr>
          <p:cNvSpPr txBox="1"/>
          <p:nvPr/>
        </p:nvSpPr>
        <p:spPr>
          <a:xfrm>
            <a:off x="8302123" y="4189002"/>
            <a:ext cx="3197150" cy="923330"/>
          </a:xfrm>
          <a:prstGeom prst="rect">
            <a:avLst/>
          </a:prstGeom>
          <a:noFill/>
        </p:spPr>
        <p:txBody>
          <a:bodyPr wrap="square" rtlCol="0">
            <a:spAutoFit/>
          </a:bodyPr>
          <a:lstStyle/>
          <a:p>
            <a:r>
              <a:rPr lang="en-US" b="1" i="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Sometimes. Highly ”location” dependent. EA and SPR matter.</a:t>
            </a:r>
          </a:p>
        </p:txBody>
      </p:sp>
      <p:pic>
        <p:nvPicPr>
          <p:cNvPr id="7" name="Picture 6">
            <a:extLst>
              <a:ext uri="{FF2B5EF4-FFF2-40B4-BE49-F238E27FC236}">
                <a16:creationId xmlns:a16="http://schemas.microsoft.com/office/drawing/2014/main" id="{5839AF10-E933-BAB6-77FD-13713C241C6F}"/>
              </a:ext>
            </a:extLst>
          </p:cNvPr>
          <p:cNvPicPr>
            <a:picLocks noChangeAspect="1"/>
          </p:cNvPicPr>
          <p:nvPr/>
        </p:nvPicPr>
        <p:blipFill>
          <a:blip r:embed="rId3"/>
          <a:stretch>
            <a:fillRect/>
          </a:stretch>
        </p:blipFill>
        <p:spPr>
          <a:xfrm>
            <a:off x="172074" y="1716355"/>
            <a:ext cx="7772400" cy="3209730"/>
          </a:xfrm>
          <a:prstGeom prst="rect">
            <a:avLst/>
          </a:prstGeom>
        </p:spPr>
      </p:pic>
    </p:spTree>
    <p:extLst>
      <p:ext uri="{BB962C8B-B14F-4D97-AF65-F5344CB8AC3E}">
        <p14:creationId xmlns:p14="http://schemas.microsoft.com/office/powerpoint/2010/main" val="3418555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72F4C-1C0C-C372-4338-87BBA5B92B66}"/>
              </a:ext>
            </a:extLst>
          </p:cNvPr>
          <p:cNvSpPr>
            <a:spLocks noGrp="1"/>
          </p:cNvSpPr>
          <p:nvPr>
            <p:ph type="title"/>
          </p:nvPr>
        </p:nvSpPr>
        <p:spPr>
          <a:xfrm>
            <a:off x="347959" y="0"/>
            <a:ext cx="10515600" cy="895149"/>
          </a:xfrm>
        </p:spPr>
        <p:txBody>
          <a:bodyPr>
            <a:normAutofit/>
          </a:bodyPr>
          <a:lstStyle/>
          <a:p>
            <a:r>
              <a:rPr lang="en-US" dirty="0"/>
              <a:t>Measurability: project level MRV cannot scale</a:t>
            </a:r>
          </a:p>
        </p:txBody>
      </p:sp>
      <p:sp>
        <p:nvSpPr>
          <p:cNvPr id="4" name="TextBox 3">
            <a:extLst>
              <a:ext uri="{FF2B5EF4-FFF2-40B4-BE49-F238E27FC236}">
                <a16:creationId xmlns:a16="http://schemas.microsoft.com/office/drawing/2014/main" id="{7301DD08-5E24-7C51-ACA1-02043EC69DAE}"/>
              </a:ext>
            </a:extLst>
          </p:cNvPr>
          <p:cNvSpPr txBox="1"/>
          <p:nvPr/>
        </p:nvSpPr>
        <p:spPr>
          <a:xfrm>
            <a:off x="424961" y="710483"/>
            <a:ext cx="7048501" cy="369332"/>
          </a:xfrm>
          <a:prstGeom prst="rect">
            <a:avLst/>
          </a:prstGeom>
          <a:noFill/>
        </p:spPr>
        <p:txBody>
          <a:bodyPr wrap="square" rtlCol="0">
            <a:spAutoFit/>
          </a:bodyPr>
          <a:lstStyle/>
          <a:p>
            <a:r>
              <a:rPr lang="en-US" dirty="0">
                <a:solidFill>
                  <a:schemeClr val="tx1">
                    <a:lumMod val="65000"/>
                    <a:lumOff val="35000"/>
                  </a:schemeClr>
                </a:solidFill>
              </a:rPr>
              <a:t>How and when to achieve model-based MRV?</a:t>
            </a:r>
          </a:p>
        </p:txBody>
      </p:sp>
      <p:pic>
        <p:nvPicPr>
          <p:cNvPr id="1026" name="Picture 2">
            <a:extLst>
              <a:ext uri="{FF2B5EF4-FFF2-40B4-BE49-F238E27FC236}">
                <a16:creationId xmlns:a16="http://schemas.microsoft.com/office/drawing/2014/main" id="{C0423156-EC34-EC32-31DF-76FA3147CA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961" y="1212783"/>
            <a:ext cx="3183752" cy="539805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C9EC244-CC2D-F6F3-27BE-525BF1E61953}"/>
              </a:ext>
            </a:extLst>
          </p:cNvPr>
          <p:cNvSpPr txBox="1"/>
          <p:nvPr/>
        </p:nvSpPr>
        <p:spPr>
          <a:xfrm>
            <a:off x="4615960" y="2146970"/>
            <a:ext cx="6482963" cy="3477875"/>
          </a:xfrm>
          <a:prstGeom prst="rect">
            <a:avLst/>
          </a:prstGeom>
          <a:noFill/>
        </p:spPr>
        <p:txBody>
          <a:bodyPr wrap="square">
            <a:spAutoFit/>
          </a:bodyPr>
          <a:lstStyle/>
          <a:p>
            <a:pPr marL="285750" indent="-285750" rtl="0">
              <a:buFont typeface="Arial" panose="020B0604020202020204" pitchFamily="34" charset="0"/>
              <a:buChar char="•"/>
            </a:pPr>
            <a:r>
              <a:rPr lang="en-US" sz="2000" u="none" strike="noStrike" dirty="0">
                <a:solidFill>
                  <a:srgbClr val="595959"/>
                </a:solidFill>
                <a:effectLst/>
                <a:latin typeface="Open Sans" panose="020B0606030504020204" pitchFamily="34" charset="0"/>
                <a:ea typeface="Open Sans" panose="020B0606030504020204" pitchFamily="34" charset="0"/>
                <a:cs typeface="Open Sans" panose="020B0606030504020204" pitchFamily="34" charset="0"/>
              </a:rPr>
              <a:t>MRV is costly today (~&gt;$300/ton CO</a:t>
            </a:r>
            <a:r>
              <a:rPr lang="en-US" sz="2000" u="none" strike="noStrike" baseline="-25000" dirty="0">
                <a:solidFill>
                  <a:srgbClr val="595959"/>
                </a:solidFill>
                <a:effectLst/>
                <a:latin typeface="Open Sans" panose="020B0606030504020204" pitchFamily="34" charset="0"/>
                <a:ea typeface="Open Sans" panose="020B0606030504020204" pitchFamily="34" charset="0"/>
                <a:cs typeface="Open Sans" panose="020B0606030504020204" pitchFamily="34" charset="0"/>
              </a:rPr>
              <a:t>2</a:t>
            </a:r>
            <a:r>
              <a:rPr lang="en-US" sz="2000" u="none" strike="noStrike" dirty="0">
                <a:solidFill>
                  <a:srgbClr val="595959"/>
                </a:solidFill>
                <a:effectLst/>
                <a:latin typeface="Open Sans" panose="020B0606030504020204" pitchFamily="34" charset="0"/>
                <a:ea typeface="Open Sans" panose="020B0606030504020204" pitchFamily="34" charset="0"/>
                <a:cs typeface="Open Sans" panose="020B0606030504020204" pitchFamily="34" charset="0"/>
              </a:rPr>
              <a:t>)</a:t>
            </a:r>
            <a:endParaRPr lang="en-US" sz="2000" u="none" strike="noStrike" dirty="0">
              <a:solidFill>
                <a:srgbClr val="595959"/>
              </a:solidFill>
              <a:latin typeface="Open Sans" panose="020B0606030504020204" pitchFamily="34" charset="0"/>
              <a:ea typeface="Open Sans" panose="020B0606030504020204" pitchFamily="34" charset="0"/>
              <a:cs typeface="Open Sans" panose="020B0606030504020204" pitchFamily="34" charset="0"/>
            </a:endParaRPr>
          </a:p>
          <a:p>
            <a:pPr lvl="1"/>
            <a:r>
              <a:rPr lang="en-US" sz="2000" dirty="0">
                <a:solidFill>
                  <a:srgbClr val="595959"/>
                </a:solidFill>
                <a:latin typeface="Open Sans" panose="020B0606030504020204" pitchFamily="34" charset="0"/>
                <a:ea typeface="Open Sans" panose="020B0606030504020204" pitchFamily="34" charset="0"/>
                <a:cs typeface="Open Sans" panose="020B0606030504020204" pitchFamily="34" charset="0"/>
              </a:rPr>
              <a:t>o</a:t>
            </a:r>
            <a:r>
              <a:rPr lang="en-US" sz="2000" u="none" strike="noStrike" dirty="0">
                <a:solidFill>
                  <a:srgbClr val="595959"/>
                </a:solidFill>
                <a:effectLst/>
                <a:latin typeface="Open Sans" panose="020B0606030504020204" pitchFamily="34" charset="0"/>
                <a:ea typeface="Open Sans" panose="020B0606030504020204" pitchFamily="34" charset="0"/>
                <a:cs typeface="Open Sans" panose="020B0606030504020204" pitchFamily="34" charset="0"/>
              </a:rPr>
              <a:t>utcomes highly uncertain, high project risk</a:t>
            </a:r>
            <a:endParaRPr lang="en-US" sz="2000" dirty="0">
              <a:effectLst/>
              <a:latin typeface="Open Sans" panose="020B0606030504020204" pitchFamily="34" charset="0"/>
              <a:ea typeface="Open Sans" panose="020B0606030504020204" pitchFamily="34" charset="0"/>
              <a:cs typeface="Open Sans" panose="020B0606030504020204" pitchFamily="34" charset="0"/>
            </a:endParaRPr>
          </a:p>
          <a:p>
            <a:endParaRPr lang="en-US" sz="2000" dirty="0">
              <a:effectLst/>
              <a:latin typeface="Open Sans" panose="020B0606030504020204" pitchFamily="34" charset="0"/>
              <a:ea typeface="Open Sans" panose="020B0606030504020204" pitchFamily="34" charset="0"/>
              <a:cs typeface="Open Sans" panose="020B0606030504020204" pitchFamily="34" charset="0"/>
            </a:endParaRPr>
          </a:p>
          <a:p>
            <a:pPr marL="285750" indent="-285750" rtl="0">
              <a:buFont typeface="Arial" panose="020B0604020202020204" pitchFamily="34" charset="0"/>
              <a:buChar char="•"/>
            </a:pPr>
            <a:r>
              <a:rPr lang="en-US" sz="2000" u="none" strike="noStrike" dirty="0">
                <a:solidFill>
                  <a:srgbClr val="595959"/>
                </a:solidFill>
                <a:effectLst/>
                <a:latin typeface="Open Sans" panose="020B0606030504020204" pitchFamily="34" charset="0"/>
                <a:ea typeface="Open Sans" panose="020B0606030504020204" pitchFamily="34" charset="0"/>
                <a:cs typeface="Open Sans" panose="020B0606030504020204" pitchFamily="34" charset="0"/>
              </a:rPr>
              <a:t>Proprietary methods and data </a:t>
            </a:r>
          </a:p>
          <a:p>
            <a:pPr lvl="1"/>
            <a:r>
              <a:rPr lang="en-US" sz="2000" u="none" strike="noStrike" dirty="0">
                <a:solidFill>
                  <a:srgbClr val="595959"/>
                </a:solidFill>
                <a:effectLst/>
                <a:latin typeface="Open Sans" panose="020B0606030504020204" pitchFamily="34" charset="0"/>
                <a:ea typeface="Open Sans" panose="020B0606030504020204" pitchFamily="34" charset="0"/>
                <a:cs typeface="Open Sans" panose="020B0606030504020204" pitchFamily="34" charset="0"/>
              </a:rPr>
              <a:t>hard to assess individual project CDR claims</a:t>
            </a:r>
            <a:r>
              <a:rPr lang="en-US" sz="2000" dirty="0">
                <a:solidFill>
                  <a:srgbClr val="595959"/>
                </a:solidFill>
                <a:latin typeface="Open Sans" panose="020B0606030504020204" pitchFamily="34" charset="0"/>
                <a:ea typeface="Open Sans" panose="020B0606030504020204" pitchFamily="34" charset="0"/>
                <a:cs typeface="Open Sans" panose="020B0606030504020204" pitchFamily="34" charset="0"/>
              </a:rPr>
              <a:t>, benchmark models</a:t>
            </a:r>
            <a:br>
              <a:rPr lang="en-US" sz="2000" dirty="0">
                <a:latin typeface="Open Sans" panose="020B0606030504020204" pitchFamily="34" charset="0"/>
                <a:ea typeface="Open Sans" panose="020B0606030504020204" pitchFamily="34" charset="0"/>
                <a:cs typeface="Open Sans" panose="020B0606030504020204" pitchFamily="34" charset="0"/>
              </a:rPr>
            </a:b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000" u="none" strike="noStrike" dirty="0">
                <a:solidFill>
                  <a:srgbClr val="595959"/>
                </a:solidFill>
                <a:effectLst/>
                <a:latin typeface="Open Sans" panose="020B0606030504020204" pitchFamily="34" charset="0"/>
                <a:ea typeface="Open Sans" panose="020B0606030504020204" pitchFamily="34" charset="0"/>
                <a:cs typeface="Open Sans" panose="020B0606030504020204" pitchFamily="34" charset="0"/>
              </a:rPr>
              <a:t>Overemphasis on outcome over principles</a:t>
            </a:r>
          </a:p>
          <a:p>
            <a:pPr lvl="1"/>
            <a:r>
              <a:rPr lang="en-US" sz="2000" dirty="0">
                <a:solidFill>
                  <a:srgbClr val="595959"/>
                </a:solidFill>
                <a:latin typeface="Open Sans" panose="020B0606030504020204" pitchFamily="34" charset="0"/>
                <a:ea typeface="Open Sans" panose="020B0606030504020204" pitchFamily="34" charset="0"/>
                <a:cs typeface="Open Sans" panose="020B0606030504020204" pitchFamily="34" charset="0"/>
              </a:rPr>
              <a:t>true CDR from EW will never be measurable at project level</a:t>
            </a:r>
            <a:endParaRPr lang="en-US" sz="2000" u="none" strike="noStrike" dirty="0">
              <a:solidFill>
                <a:srgbClr val="595959"/>
              </a:solidFill>
              <a:effectLst/>
              <a:latin typeface="Open Sans" panose="020B0606030504020204" pitchFamily="34" charset="0"/>
              <a:ea typeface="Open Sans" panose="020B0606030504020204" pitchFamily="34" charset="0"/>
              <a:cs typeface="Open Sans" panose="020B0606030504020204" pitchFamily="34" charset="0"/>
            </a:endParaRPr>
          </a:p>
          <a:p>
            <a:pPr lvl="1"/>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261365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C61764-CAD1-1FCA-3512-19C02B248062}"/>
              </a:ext>
            </a:extLst>
          </p:cNvPr>
          <p:cNvSpPr>
            <a:spLocks noGrp="1"/>
          </p:cNvSpPr>
          <p:nvPr>
            <p:ph type="title"/>
          </p:nvPr>
        </p:nvSpPr>
        <p:spPr>
          <a:xfrm>
            <a:off x="1360715" y="2499581"/>
            <a:ext cx="10515600" cy="929419"/>
          </a:xfrm>
        </p:spPr>
        <p:txBody>
          <a:bodyPr>
            <a:normAutofit fontScale="90000"/>
          </a:bodyPr>
          <a:lstStyle/>
          <a:p>
            <a:pPr>
              <a:lnSpc>
                <a:spcPct val="114000"/>
              </a:lnSpc>
            </a:pPr>
            <a:r>
              <a:rPr lang="en-US" dirty="0"/>
              <a:t>How should mechanistic models be evaluated, governed, and trusted as part of financial and regulatory infrastructure?</a:t>
            </a:r>
          </a:p>
        </p:txBody>
      </p:sp>
      <p:sp>
        <p:nvSpPr>
          <p:cNvPr id="5" name="TextBox 4">
            <a:extLst>
              <a:ext uri="{FF2B5EF4-FFF2-40B4-BE49-F238E27FC236}">
                <a16:creationId xmlns:a16="http://schemas.microsoft.com/office/drawing/2014/main" id="{7B822382-4855-773E-CF95-C2C44616EF69}"/>
              </a:ext>
            </a:extLst>
          </p:cNvPr>
          <p:cNvSpPr txBox="1"/>
          <p:nvPr/>
        </p:nvSpPr>
        <p:spPr>
          <a:xfrm>
            <a:off x="1360715" y="4225159"/>
            <a:ext cx="8850821" cy="369332"/>
          </a:xfrm>
          <a:prstGeom prst="rect">
            <a:avLst/>
          </a:prstGeom>
          <a:noFill/>
        </p:spPr>
        <p:txBody>
          <a:bodyPr wrap="none" rtlCol="0">
            <a:spAutoFit/>
          </a:bodyPr>
          <a:lstStyle/>
          <a:p>
            <a:r>
              <a:rPr lang="en-US" dirty="0">
                <a:solidFill>
                  <a:srgbClr val="C00000"/>
                </a:solidFill>
              </a:rPr>
              <a:t>(This is a problem for all aspects of carbon accounting, including emissions accounting)</a:t>
            </a:r>
          </a:p>
        </p:txBody>
      </p:sp>
    </p:spTree>
    <p:extLst>
      <p:ext uri="{BB962C8B-B14F-4D97-AF65-F5344CB8AC3E}">
        <p14:creationId xmlns:p14="http://schemas.microsoft.com/office/powerpoint/2010/main" val="16115730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35B07-0BED-41E8-0A45-BF16115D99FD}"/>
              </a:ext>
            </a:extLst>
          </p:cNvPr>
          <p:cNvSpPr>
            <a:spLocks noGrp="1"/>
          </p:cNvSpPr>
          <p:nvPr>
            <p:ph type="title"/>
          </p:nvPr>
        </p:nvSpPr>
        <p:spPr>
          <a:xfrm>
            <a:off x="357187" y="186139"/>
            <a:ext cx="12042969" cy="1077218"/>
          </a:xfrm>
        </p:spPr>
        <p:txBody>
          <a:bodyPr>
            <a:normAutofit/>
          </a:bodyPr>
          <a:lstStyle/>
          <a:p>
            <a:r>
              <a:rPr lang="en-US" dirty="0"/>
              <a:t>Capacity: the science gaps that constrain credible EW</a:t>
            </a:r>
            <a:endParaRPr lang="en-US" sz="2800" b="0" dirty="0"/>
          </a:p>
        </p:txBody>
      </p:sp>
      <p:sp>
        <p:nvSpPr>
          <p:cNvPr id="5" name="TextBox 4">
            <a:extLst>
              <a:ext uri="{FF2B5EF4-FFF2-40B4-BE49-F238E27FC236}">
                <a16:creationId xmlns:a16="http://schemas.microsoft.com/office/drawing/2014/main" id="{1A75778A-FB99-8DD2-B9BC-B1997D333551}"/>
              </a:ext>
            </a:extLst>
          </p:cNvPr>
          <p:cNvSpPr txBox="1"/>
          <p:nvPr/>
        </p:nvSpPr>
        <p:spPr>
          <a:xfrm>
            <a:off x="6605958" y="1164850"/>
            <a:ext cx="5422653" cy="5632311"/>
          </a:xfrm>
          <a:prstGeom prst="rect">
            <a:avLst/>
          </a:prstGeom>
          <a:noFill/>
        </p:spPr>
        <p:txBody>
          <a:bodyPr wrap="square">
            <a:spAutoFit/>
          </a:bodyPr>
          <a:lstStyle/>
          <a:p>
            <a:r>
              <a:rPr lang="en-US"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Reactive interfaces in complex porous media</a:t>
            </a:r>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partitioning of protons, solutes, and organic matter at mineral–water–root interfaces</a:t>
            </a:r>
          </a:p>
          <a:p>
            <a:endPar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Coupled biogeochemistry</a:t>
            </a:r>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feedstock effects on soil organic carbon stabilization and microbial community dynamics</a:t>
            </a:r>
          </a:p>
          <a:p>
            <a:endPar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Lab-to-field rate discrepancy</a:t>
            </a:r>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in-situ reactive surface areas of granular feedstocks under unsaturated conditions</a:t>
            </a:r>
          </a:p>
          <a:p>
            <a:endPar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Secondary phase formation</a:t>
            </a:r>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kinetics and thermodynamics of clay, carbonate, and oxide precipitation under variable saturation</a:t>
            </a:r>
          </a:p>
          <a:p>
            <a:endPar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Pore-to-continuum upscaling</a:t>
            </a:r>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r>
              <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alkalinity generation and attenuation in heterogeneous, preferential two-phase flow</a:t>
            </a:r>
          </a:p>
          <a:p>
            <a:endParaRPr lang="en-US"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62E5FE65-0A48-AEA3-B866-6604944D842A}"/>
              </a:ext>
            </a:extLst>
          </p:cNvPr>
          <p:cNvPicPr>
            <a:picLocks noChangeAspect="1"/>
          </p:cNvPicPr>
          <p:nvPr/>
        </p:nvPicPr>
        <p:blipFill>
          <a:blip r:embed="rId3"/>
          <a:stretch>
            <a:fillRect/>
          </a:stretch>
        </p:blipFill>
        <p:spPr>
          <a:xfrm>
            <a:off x="29577" y="2139303"/>
            <a:ext cx="6605957" cy="2795779"/>
          </a:xfrm>
          <a:prstGeom prst="rect">
            <a:avLst/>
          </a:prstGeom>
        </p:spPr>
      </p:pic>
      <p:sp>
        <p:nvSpPr>
          <p:cNvPr id="6" name="TextBox 5">
            <a:extLst>
              <a:ext uri="{FF2B5EF4-FFF2-40B4-BE49-F238E27FC236}">
                <a16:creationId xmlns:a16="http://schemas.microsoft.com/office/drawing/2014/main" id="{0CF4236F-D1C8-FB9C-6AA5-3541CEF2A83A}"/>
              </a:ext>
            </a:extLst>
          </p:cNvPr>
          <p:cNvSpPr txBox="1"/>
          <p:nvPr/>
        </p:nvSpPr>
        <p:spPr>
          <a:xfrm>
            <a:off x="163389" y="5082155"/>
            <a:ext cx="5686426" cy="523220"/>
          </a:xfrm>
          <a:prstGeom prst="rect">
            <a:avLst/>
          </a:prstGeom>
          <a:noFill/>
        </p:spPr>
        <p:txBody>
          <a:bodyPr wrap="square" rtlCol="0">
            <a:spAutoFit/>
          </a:bodyPr>
          <a:lstStyle/>
          <a:p>
            <a:r>
              <a:rPr lang="en-US" sz="1400" i="1" dirty="0">
                <a:latin typeface="Open Sans" panose="020B0606030504020204" pitchFamily="34" charset="0"/>
                <a:ea typeface="Open Sans" panose="020B0606030504020204" pitchFamily="34" charset="0"/>
                <a:cs typeface="Open Sans" panose="020B0606030504020204" pitchFamily="34" charset="0"/>
              </a:rPr>
              <a:t>Applications of RTMs in the geosciences, from Maher and Perzan, 2023 Treatise of Geochemistry</a:t>
            </a:r>
          </a:p>
        </p:txBody>
      </p:sp>
      <p:sp>
        <p:nvSpPr>
          <p:cNvPr id="8" name="TextBox 7">
            <a:extLst>
              <a:ext uri="{FF2B5EF4-FFF2-40B4-BE49-F238E27FC236}">
                <a16:creationId xmlns:a16="http://schemas.microsoft.com/office/drawing/2014/main" id="{C72C7CDB-64E6-8A69-C30D-15A143239879}"/>
              </a:ext>
            </a:extLst>
          </p:cNvPr>
          <p:cNvSpPr txBox="1"/>
          <p:nvPr/>
        </p:nvSpPr>
        <p:spPr>
          <a:xfrm>
            <a:off x="4661252" y="1808018"/>
            <a:ext cx="1849582" cy="1077218"/>
          </a:xfrm>
          <a:prstGeom prst="rect">
            <a:avLst/>
          </a:prstGeom>
          <a:noFill/>
        </p:spPr>
        <p:txBody>
          <a:bodyPr wrap="square" rtlCol="0">
            <a:spAutoFit/>
          </a:bodyPr>
          <a:lstStyle/>
          <a:p>
            <a:r>
              <a:rPr lang="en-US" sz="1600" dirty="0">
                <a:solidFill>
                  <a:srgbClr val="C00000"/>
                </a:solidFill>
              </a:rPr>
              <a:t>everything is transient and heterogeneous at all scales</a:t>
            </a:r>
          </a:p>
        </p:txBody>
      </p:sp>
    </p:spTree>
    <p:extLst>
      <p:ext uri="{BB962C8B-B14F-4D97-AF65-F5344CB8AC3E}">
        <p14:creationId xmlns:p14="http://schemas.microsoft.com/office/powerpoint/2010/main" val="11643415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0A75A-0FDA-A02E-82BA-0656F4DAE8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B96596-8A34-44D8-F7B3-381FAB3FB3DF}"/>
              </a:ext>
            </a:extLst>
          </p:cNvPr>
          <p:cNvSpPr>
            <a:spLocks noGrp="1"/>
          </p:cNvSpPr>
          <p:nvPr>
            <p:ph type="title"/>
          </p:nvPr>
        </p:nvSpPr>
        <p:spPr>
          <a:xfrm>
            <a:off x="200298" y="6398"/>
            <a:ext cx="11795393" cy="952587"/>
          </a:xfrm>
        </p:spPr>
        <p:txBody>
          <a:bodyPr>
            <a:normAutofit fontScale="90000"/>
          </a:bodyPr>
          <a:lstStyle/>
          <a:p>
            <a:r>
              <a:rPr lang="en-US" dirty="0"/>
              <a:t>Governance: The institutional scaffolding for accountability</a:t>
            </a:r>
          </a:p>
        </p:txBody>
      </p:sp>
      <p:cxnSp>
        <p:nvCxnSpPr>
          <p:cNvPr id="13" name="Straight Arrow Connector 12">
            <a:extLst>
              <a:ext uri="{FF2B5EF4-FFF2-40B4-BE49-F238E27FC236}">
                <a16:creationId xmlns:a16="http://schemas.microsoft.com/office/drawing/2014/main" id="{3C0D0025-51C5-696C-38D4-CD989221A3A5}"/>
              </a:ext>
            </a:extLst>
          </p:cNvPr>
          <p:cNvCxnSpPr>
            <a:cxnSpLocks/>
          </p:cNvCxnSpPr>
          <p:nvPr/>
        </p:nvCxnSpPr>
        <p:spPr>
          <a:xfrm>
            <a:off x="362211" y="3429000"/>
            <a:ext cx="11423389" cy="0"/>
          </a:xfrm>
          <a:prstGeom prst="straightConnector1">
            <a:avLst/>
          </a:prstGeom>
          <a:ln w="76200">
            <a:solidFill>
              <a:srgbClr val="FFC00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CDACC1FE-DB1C-DDDF-C0E3-899540897531}"/>
              </a:ext>
            </a:extLst>
          </p:cNvPr>
          <p:cNvSpPr txBox="1"/>
          <p:nvPr/>
        </p:nvSpPr>
        <p:spPr>
          <a:xfrm>
            <a:off x="800101" y="1222449"/>
            <a:ext cx="2235200" cy="1477328"/>
          </a:xfrm>
          <a:prstGeom prst="rect">
            <a:avLst/>
          </a:prstGeom>
          <a:noFill/>
        </p:spPr>
        <p:txBody>
          <a:bodyPr wrap="square" rtlCol="0">
            <a:spAutoFit/>
          </a:bodyPr>
          <a:lstStyle/>
          <a:p>
            <a:r>
              <a:rPr lang="en-US" b="1" dirty="0">
                <a:solidFill>
                  <a:schemeClr val="accent6">
                    <a:lumMod val="50000"/>
                  </a:schemeClr>
                </a:solidFill>
                <a:latin typeface="Helvetica" pitchFamily="2" charset="0"/>
              </a:rPr>
              <a:t>Beerling et al., 2020, </a:t>
            </a:r>
            <a:r>
              <a:rPr lang="en-US" b="1" i="1" dirty="0">
                <a:solidFill>
                  <a:schemeClr val="accent6">
                    <a:lumMod val="50000"/>
                  </a:schemeClr>
                </a:solidFill>
                <a:latin typeface="Helvetica" pitchFamily="2" charset="0"/>
              </a:rPr>
              <a:t>Nature</a:t>
            </a:r>
          </a:p>
          <a:p>
            <a:r>
              <a:rPr lang="en-US" dirty="0">
                <a:solidFill>
                  <a:schemeClr val="accent6">
                    <a:lumMod val="50000"/>
                  </a:schemeClr>
                </a:solidFill>
                <a:latin typeface="Helvetica" pitchFamily="2" charset="0"/>
              </a:rPr>
              <a:t>Model projects</a:t>
            </a:r>
          </a:p>
          <a:p>
            <a:r>
              <a:rPr lang="en-US" dirty="0">
                <a:solidFill>
                  <a:schemeClr val="accent6">
                    <a:lumMod val="50000"/>
                  </a:schemeClr>
                </a:solidFill>
                <a:latin typeface="Helvetica" pitchFamily="2" charset="0"/>
              </a:rPr>
              <a:t>Global EW of 0.5 to 2 Gt CO</a:t>
            </a:r>
            <a:r>
              <a:rPr lang="en-US" baseline="-25000" dirty="0">
                <a:solidFill>
                  <a:schemeClr val="accent6">
                    <a:lumMod val="50000"/>
                  </a:schemeClr>
                </a:solidFill>
                <a:latin typeface="Helvetica" pitchFamily="2" charset="0"/>
              </a:rPr>
              <a:t>2</a:t>
            </a:r>
            <a:r>
              <a:rPr lang="en-US" dirty="0">
                <a:solidFill>
                  <a:schemeClr val="accent6">
                    <a:lumMod val="50000"/>
                  </a:schemeClr>
                </a:solidFill>
                <a:latin typeface="Helvetica" pitchFamily="2" charset="0"/>
              </a:rPr>
              <a:t>/yr </a:t>
            </a:r>
          </a:p>
        </p:txBody>
      </p:sp>
      <p:sp>
        <p:nvSpPr>
          <p:cNvPr id="16" name="TextBox 15">
            <a:extLst>
              <a:ext uri="{FF2B5EF4-FFF2-40B4-BE49-F238E27FC236}">
                <a16:creationId xmlns:a16="http://schemas.microsoft.com/office/drawing/2014/main" id="{4AAA074B-56EF-CF5D-8CCE-31804AFEC6C4}"/>
              </a:ext>
            </a:extLst>
          </p:cNvPr>
          <p:cNvSpPr txBox="1"/>
          <p:nvPr/>
        </p:nvSpPr>
        <p:spPr>
          <a:xfrm>
            <a:off x="3222899" y="1222449"/>
            <a:ext cx="2235200" cy="1754326"/>
          </a:xfrm>
          <a:prstGeom prst="rect">
            <a:avLst/>
          </a:prstGeom>
          <a:noFill/>
        </p:spPr>
        <p:txBody>
          <a:bodyPr wrap="square" rtlCol="0">
            <a:spAutoFit/>
          </a:bodyPr>
          <a:lstStyle/>
          <a:p>
            <a:r>
              <a:rPr lang="en-US" b="1" dirty="0">
                <a:solidFill>
                  <a:schemeClr val="accent6">
                    <a:lumMod val="50000"/>
                  </a:schemeClr>
                </a:solidFill>
                <a:latin typeface="Helvetica" pitchFamily="2" charset="0"/>
              </a:rPr>
              <a:t>Frontier Climate launches</a:t>
            </a:r>
          </a:p>
          <a:p>
            <a:r>
              <a:rPr lang="en-US" dirty="0">
                <a:solidFill>
                  <a:schemeClr val="accent6">
                    <a:lumMod val="50000"/>
                  </a:schemeClr>
                </a:solidFill>
                <a:latin typeface="Helvetica" pitchFamily="2" charset="0"/>
              </a:rPr>
              <a:t>(Stripe, Alphabet, Shopify, Meta, etc. commit $1B US to CDR purchases)</a:t>
            </a:r>
          </a:p>
        </p:txBody>
      </p:sp>
      <p:sp>
        <p:nvSpPr>
          <p:cNvPr id="17" name="TextBox 16">
            <a:extLst>
              <a:ext uri="{FF2B5EF4-FFF2-40B4-BE49-F238E27FC236}">
                <a16:creationId xmlns:a16="http://schemas.microsoft.com/office/drawing/2014/main" id="{F04E2EB6-92E2-DC05-6207-F4F899AA1CDA}"/>
              </a:ext>
            </a:extLst>
          </p:cNvPr>
          <p:cNvSpPr txBox="1"/>
          <p:nvPr/>
        </p:nvSpPr>
        <p:spPr>
          <a:xfrm>
            <a:off x="5645697" y="1222449"/>
            <a:ext cx="2235200" cy="1754326"/>
          </a:xfrm>
          <a:prstGeom prst="rect">
            <a:avLst/>
          </a:prstGeom>
          <a:noFill/>
        </p:spPr>
        <p:txBody>
          <a:bodyPr wrap="square" rtlCol="0">
            <a:spAutoFit/>
          </a:bodyPr>
          <a:lstStyle/>
          <a:p>
            <a:r>
              <a:rPr lang="en-US" b="1" dirty="0">
                <a:solidFill>
                  <a:schemeClr val="accent6">
                    <a:lumMod val="50000"/>
                  </a:schemeClr>
                </a:solidFill>
                <a:latin typeface="Helvetica" pitchFamily="2" charset="0"/>
              </a:rPr>
              <a:t>First offtake contracts</a:t>
            </a:r>
          </a:p>
          <a:p>
            <a:r>
              <a:rPr lang="en-US" dirty="0" err="1">
                <a:solidFill>
                  <a:schemeClr val="accent6">
                    <a:lumMod val="50000"/>
                  </a:schemeClr>
                </a:solidFill>
                <a:latin typeface="Helvetica" pitchFamily="2" charset="0"/>
              </a:rPr>
              <a:t>Lithos</a:t>
            </a:r>
            <a:r>
              <a:rPr lang="en-US" dirty="0">
                <a:solidFill>
                  <a:schemeClr val="accent6">
                    <a:lumMod val="50000"/>
                  </a:schemeClr>
                </a:solidFill>
                <a:latin typeface="Helvetica" pitchFamily="2" charset="0"/>
              </a:rPr>
              <a:t> Carbon, UNDO, Eion begin commercial operations</a:t>
            </a:r>
          </a:p>
        </p:txBody>
      </p:sp>
      <p:sp>
        <p:nvSpPr>
          <p:cNvPr id="18" name="TextBox 17">
            <a:extLst>
              <a:ext uri="{FF2B5EF4-FFF2-40B4-BE49-F238E27FC236}">
                <a16:creationId xmlns:a16="http://schemas.microsoft.com/office/drawing/2014/main" id="{AE4D04A3-D548-2E0B-94D9-4B857354CDB4}"/>
              </a:ext>
            </a:extLst>
          </p:cNvPr>
          <p:cNvSpPr txBox="1"/>
          <p:nvPr/>
        </p:nvSpPr>
        <p:spPr>
          <a:xfrm>
            <a:off x="7934873" y="1236356"/>
            <a:ext cx="2235200" cy="1200329"/>
          </a:xfrm>
          <a:prstGeom prst="rect">
            <a:avLst/>
          </a:prstGeom>
          <a:noFill/>
        </p:spPr>
        <p:txBody>
          <a:bodyPr wrap="square" rtlCol="0">
            <a:spAutoFit/>
          </a:bodyPr>
          <a:lstStyle/>
          <a:p>
            <a:r>
              <a:rPr lang="en-US" b="1" dirty="0">
                <a:solidFill>
                  <a:schemeClr val="accent6">
                    <a:lumMod val="50000"/>
                  </a:schemeClr>
                </a:solidFill>
                <a:latin typeface="Helvetica" pitchFamily="2" charset="0"/>
              </a:rPr>
              <a:t>First Verified EW removals </a:t>
            </a:r>
          </a:p>
          <a:p>
            <a:r>
              <a:rPr lang="en-US" dirty="0" err="1">
                <a:solidFill>
                  <a:schemeClr val="accent6">
                    <a:lumMod val="50000"/>
                  </a:schemeClr>
                </a:solidFill>
                <a:latin typeface="Helvetica" pitchFamily="2" charset="0"/>
              </a:rPr>
              <a:t>InPlanet</a:t>
            </a:r>
            <a:r>
              <a:rPr lang="en-US" dirty="0">
                <a:solidFill>
                  <a:schemeClr val="accent6">
                    <a:lumMod val="50000"/>
                  </a:schemeClr>
                </a:solidFill>
                <a:latin typeface="Helvetica" pitchFamily="2" charset="0"/>
              </a:rPr>
              <a:t> by Isometric</a:t>
            </a:r>
          </a:p>
        </p:txBody>
      </p:sp>
      <p:sp>
        <p:nvSpPr>
          <p:cNvPr id="19" name="TextBox 18">
            <a:extLst>
              <a:ext uri="{FF2B5EF4-FFF2-40B4-BE49-F238E27FC236}">
                <a16:creationId xmlns:a16="http://schemas.microsoft.com/office/drawing/2014/main" id="{D2D0C0E9-47D6-7123-6312-BDB9D5086C6F}"/>
              </a:ext>
            </a:extLst>
          </p:cNvPr>
          <p:cNvSpPr txBox="1"/>
          <p:nvPr/>
        </p:nvSpPr>
        <p:spPr>
          <a:xfrm>
            <a:off x="1435100" y="3515976"/>
            <a:ext cx="678391" cy="369332"/>
          </a:xfrm>
          <a:prstGeom prst="rect">
            <a:avLst/>
          </a:prstGeom>
          <a:noFill/>
        </p:spPr>
        <p:txBody>
          <a:bodyPr wrap="square" rtlCol="0">
            <a:spAutoFit/>
          </a:bodyPr>
          <a:lstStyle/>
          <a:p>
            <a:r>
              <a:rPr lang="en-US" b="1" dirty="0">
                <a:solidFill>
                  <a:srgbClr val="FFC000"/>
                </a:solidFill>
              </a:rPr>
              <a:t>2020</a:t>
            </a:r>
          </a:p>
        </p:txBody>
      </p:sp>
      <p:sp>
        <p:nvSpPr>
          <p:cNvPr id="21" name="TextBox 20">
            <a:extLst>
              <a:ext uri="{FF2B5EF4-FFF2-40B4-BE49-F238E27FC236}">
                <a16:creationId xmlns:a16="http://schemas.microsoft.com/office/drawing/2014/main" id="{EC0442FE-D440-8355-35CC-5CC5EA62E64E}"/>
              </a:ext>
            </a:extLst>
          </p:cNvPr>
          <p:cNvSpPr txBox="1"/>
          <p:nvPr/>
        </p:nvSpPr>
        <p:spPr>
          <a:xfrm>
            <a:off x="4456235" y="3502097"/>
            <a:ext cx="928219" cy="369332"/>
          </a:xfrm>
          <a:prstGeom prst="rect">
            <a:avLst/>
          </a:prstGeom>
          <a:noFill/>
        </p:spPr>
        <p:txBody>
          <a:bodyPr wrap="square" rtlCol="0">
            <a:spAutoFit/>
          </a:bodyPr>
          <a:lstStyle/>
          <a:p>
            <a:r>
              <a:rPr lang="en-US" b="1" dirty="0">
                <a:solidFill>
                  <a:srgbClr val="FFC000"/>
                </a:solidFill>
              </a:rPr>
              <a:t>2022</a:t>
            </a:r>
          </a:p>
        </p:txBody>
      </p:sp>
      <p:sp>
        <p:nvSpPr>
          <p:cNvPr id="22" name="TextBox 21">
            <a:extLst>
              <a:ext uri="{FF2B5EF4-FFF2-40B4-BE49-F238E27FC236}">
                <a16:creationId xmlns:a16="http://schemas.microsoft.com/office/drawing/2014/main" id="{B8DC762C-B239-EB68-14AE-9CE6844A5FE8}"/>
              </a:ext>
            </a:extLst>
          </p:cNvPr>
          <p:cNvSpPr txBox="1"/>
          <p:nvPr/>
        </p:nvSpPr>
        <p:spPr>
          <a:xfrm>
            <a:off x="7727198" y="3515976"/>
            <a:ext cx="928219" cy="369332"/>
          </a:xfrm>
          <a:prstGeom prst="rect">
            <a:avLst/>
          </a:prstGeom>
          <a:noFill/>
        </p:spPr>
        <p:txBody>
          <a:bodyPr wrap="square" rtlCol="0">
            <a:spAutoFit/>
          </a:bodyPr>
          <a:lstStyle/>
          <a:p>
            <a:r>
              <a:rPr lang="en-US" b="1" dirty="0">
                <a:solidFill>
                  <a:srgbClr val="FFC000"/>
                </a:solidFill>
              </a:rPr>
              <a:t>2024</a:t>
            </a:r>
          </a:p>
        </p:txBody>
      </p:sp>
      <p:sp>
        <p:nvSpPr>
          <p:cNvPr id="23" name="TextBox 22">
            <a:extLst>
              <a:ext uri="{FF2B5EF4-FFF2-40B4-BE49-F238E27FC236}">
                <a16:creationId xmlns:a16="http://schemas.microsoft.com/office/drawing/2014/main" id="{3763CA24-5AEE-BD6C-6DE0-1662CB31FB7F}"/>
              </a:ext>
            </a:extLst>
          </p:cNvPr>
          <p:cNvSpPr txBox="1"/>
          <p:nvPr/>
        </p:nvSpPr>
        <p:spPr>
          <a:xfrm>
            <a:off x="10998160" y="3515976"/>
            <a:ext cx="928219" cy="369332"/>
          </a:xfrm>
          <a:prstGeom prst="rect">
            <a:avLst/>
          </a:prstGeom>
          <a:noFill/>
        </p:spPr>
        <p:txBody>
          <a:bodyPr wrap="square" rtlCol="0">
            <a:spAutoFit/>
          </a:bodyPr>
          <a:lstStyle/>
          <a:p>
            <a:r>
              <a:rPr lang="en-US" b="1" dirty="0">
                <a:solidFill>
                  <a:srgbClr val="FFC000"/>
                </a:solidFill>
              </a:rPr>
              <a:t>2026</a:t>
            </a:r>
          </a:p>
        </p:txBody>
      </p:sp>
      <p:sp>
        <p:nvSpPr>
          <p:cNvPr id="25" name="TextBox 24">
            <a:extLst>
              <a:ext uri="{FF2B5EF4-FFF2-40B4-BE49-F238E27FC236}">
                <a16:creationId xmlns:a16="http://schemas.microsoft.com/office/drawing/2014/main" id="{C83EB82D-359C-B051-3862-E4D7AD342D17}"/>
              </a:ext>
            </a:extLst>
          </p:cNvPr>
          <p:cNvSpPr txBox="1"/>
          <p:nvPr/>
        </p:nvSpPr>
        <p:spPr>
          <a:xfrm>
            <a:off x="10274299" y="1236356"/>
            <a:ext cx="2235200" cy="646331"/>
          </a:xfrm>
          <a:prstGeom prst="rect">
            <a:avLst/>
          </a:prstGeom>
          <a:noFill/>
        </p:spPr>
        <p:txBody>
          <a:bodyPr wrap="square" rtlCol="0">
            <a:spAutoFit/>
          </a:bodyPr>
          <a:lstStyle/>
          <a:p>
            <a:r>
              <a:rPr lang="en-US" b="1" dirty="0">
                <a:solidFill>
                  <a:schemeClr val="accent6">
                    <a:lumMod val="50000"/>
                  </a:schemeClr>
                </a:solidFill>
                <a:latin typeface="Helvetica" pitchFamily="2" charset="0"/>
              </a:rPr>
              <a:t>X-prize $50M</a:t>
            </a:r>
          </a:p>
          <a:p>
            <a:r>
              <a:rPr lang="en-US" dirty="0">
                <a:solidFill>
                  <a:schemeClr val="accent6">
                    <a:lumMod val="50000"/>
                  </a:schemeClr>
                </a:solidFill>
                <a:latin typeface="Helvetica" pitchFamily="2" charset="0"/>
              </a:rPr>
              <a:t>Mati Carbon</a:t>
            </a:r>
          </a:p>
        </p:txBody>
      </p:sp>
      <p:sp>
        <p:nvSpPr>
          <p:cNvPr id="27" name="TextBox 26">
            <a:extLst>
              <a:ext uri="{FF2B5EF4-FFF2-40B4-BE49-F238E27FC236}">
                <a16:creationId xmlns:a16="http://schemas.microsoft.com/office/drawing/2014/main" id="{96E822C5-4C32-496F-5D96-0660757FDC75}"/>
              </a:ext>
            </a:extLst>
          </p:cNvPr>
          <p:cNvSpPr txBox="1"/>
          <p:nvPr/>
        </p:nvSpPr>
        <p:spPr>
          <a:xfrm>
            <a:off x="10294987" y="2120521"/>
            <a:ext cx="1700705" cy="923330"/>
          </a:xfrm>
          <a:prstGeom prst="rect">
            <a:avLst/>
          </a:prstGeom>
          <a:noFill/>
        </p:spPr>
        <p:txBody>
          <a:bodyPr wrap="square" rtlCol="0">
            <a:spAutoFit/>
          </a:bodyPr>
          <a:lstStyle/>
          <a:p>
            <a:r>
              <a:rPr lang="en-US" dirty="0" err="1">
                <a:solidFill>
                  <a:schemeClr val="accent6">
                    <a:lumMod val="50000"/>
                  </a:schemeClr>
                </a:solidFill>
                <a:latin typeface="Helvetica" pitchFamily="2" charset="0"/>
              </a:rPr>
              <a:t>Lithos</a:t>
            </a:r>
            <a:r>
              <a:rPr lang="en-US" dirty="0">
                <a:solidFill>
                  <a:schemeClr val="accent6">
                    <a:lumMod val="50000"/>
                  </a:schemeClr>
                </a:solidFill>
                <a:latin typeface="Helvetica" pitchFamily="2" charset="0"/>
              </a:rPr>
              <a:t> by </a:t>
            </a:r>
            <a:r>
              <a:rPr lang="en-US" dirty="0" err="1">
                <a:solidFill>
                  <a:schemeClr val="accent6">
                    <a:lumMod val="50000"/>
                  </a:schemeClr>
                </a:solidFill>
                <a:latin typeface="Helvetica" pitchFamily="2" charset="0"/>
              </a:rPr>
              <a:t>Puro.earth</a:t>
            </a:r>
            <a:r>
              <a:rPr lang="en-US" dirty="0">
                <a:solidFill>
                  <a:schemeClr val="accent6">
                    <a:lumMod val="50000"/>
                  </a:schemeClr>
                </a:solidFill>
                <a:latin typeface="Helvetica" pitchFamily="2" charset="0"/>
              </a:rPr>
              <a:t> Delivery</a:t>
            </a:r>
          </a:p>
        </p:txBody>
      </p:sp>
      <p:sp>
        <p:nvSpPr>
          <p:cNvPr id="6" name="TextBox 5">
            <a:extLst>
              <a:ext uri="{FF2B5EF4-FFF2-40B4-BE49-F238E27FC236}">
                <a16:creationId xmlns:a16="http://schemas.microsoft.com/office/drawing/2014/main" id="{D9D48F41-3F1D-432B-18D3-0C16774F965F}"/>
              </a:ext>
            </a:extLst>
          </p:cNvPr>
          <p:cNvSpPr txBox="1"/>
          <p:nvPr/>
        </p:nvSpPr>
        <p:spPr>
          <a:xfrm>
            <a:off x="7934873" y="2398889"/>
            <a:ext cx="1833562" cy="923330"/>
          </a:xfrm>
          <a:prstGeom prst="rect">
            <a:avLst/>
          </a:prstGeom>
          <a:noFill/>
        </p:spPr>
        <p:txBody>
          <a:bodyPr wrap="square" rtlCol="0">
            <a:spAutoFit/>
          </a:bodyPr>
          <a:lstStyle/>
          <a:p>
            <a:r>
              <a:rPr lang="en-US" dirty="0">
                <a:solidFill>
                  <a:srgbClr val="C00000"/>
                </a:solidFill>
              </a:rPr>
              <a:t>First peer-reviewed field trials</a:t>
            </a:r>
          </a:p>
        </p:txBody>
      </p:sp>
      <p:sp>
        <p:nvSpPr>
          <p:cNvPr id="7" name="TextBox 6">
            <a:extLst>
              <a:ext uri="{FF2B5EF4-FFF2-40B4-BE49-F238E27FC236}">
                <a16:creationId xmlns:a16="http://schemas.microsoft.com/office/drawing/2014/main" id="{596785F6-1384-2EA0-1382-E77CE388760A}"/>
              </a:ext>
            </a:extLst>
          </p:cNvPr>
          <p:cNvSpPr txBox="1"/>
          <p:nvPr/>
        </p:nvSpPr>
        <p:spPr>
          <a:xfrm>
            <a:off x="2591674" y="4421316"/>
            <a:ext cx="9600326" cy="2695098"/>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 No carbon mass balance closure requirement</a:t>
            </a:r>
          </a:p>
          <a:p>
            <a:r>
              <a:rPr lang="en-US" sz="2400" dirty="0">
                <a:latin typeface="Open Sans" panose="020B0606030504020204" pitchFamily="34" charset="0"/>
                <a:ea typeface="Open Sans" panose="020B0606030504020204" pitchFamily="34" charset="0"/>
                <a:cs typeface="Open Sans" panose="020B0606030504020204" pitchFamily="34" charset="0"/>
              </a:rPr>
              <a:t>🙈 No use of standard measurement procedures (QA/QC)</a:t>
            </a:r>
          </a:p>
          <a:p>
            <a:r>
              <a:rPr lang="en-US" sz="2400" dirty="0">
                <a:latin typeface="Open Sans" panose="020B0606030504020204" pitchFamily="34" charset="0"/>
                <a:ea typeface="Open Sans" panose="020B0606030504020204" pitchFamily="34" charset="0"/>
                <a:cs typeface="Open Sans" panose="020B0606030504020204" pitchFamily="34" charset="0"/>
              </a:rPr>
              <a:t>🙈 No benchmarked models in use</a:t>
            </a:r>
          </a:p>
          <a:p>
            <a:r>
              <a:rPr lang="en-US" sz="2400" dirty="0">
                <a:latin typeface="Open Sans" panose="020B0606030504020204" pitchFamily="34" charset="0"/>
                <a:ea typeface="Open Sans" panose="020B0606030504020204" pitchFamily="34" charset="0"/>
                <a:cs typeface="Open Sans" panose="020B0606030504020204" pitchFamily="34" charset="0"/>
              </a:rPr>
              <a:t>🙈 No data sharing or transparency protocols, esp. statistics</a:t>
            </a:r>
          </a:p>
          <a:p>
            <a:r>
              <a:rPr lang="en-US" sz="2400" dirty="0">
                <a:latin typeface="Open Sans" panose="020B0606030504020204" pitchFamily="34" charset="0"/>
                <a:ea typeface="Open Sans" panose="020B0606030504020204" pitchFamily="34" charset="0"/>
                <a:cs typeface="Open Sans" panose="020B0606030504020204" pitchFamily="34" charset="0"/>
              </a:rPr>
              <a:t>🙈 No public review or input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Bent-Up Arrow 3">
            <a:extLst>
              <a:ext uri="{FF2B5EF4-FFF2-40B4-BE49-F238E27FC236}">
                <a16:creationId xmlns:a16="http://schemas.microsoft.com/office/drawing/2014/main" id="{400C4096-4132-C906-2A10-B133279A0DD9}"/>
              </a:ext>
            </a:extLst>
          </p:cNvPr>
          <p:cNvSpPr/>
          <p:nvPr/>
        </p:nvSpPr>
        <p:spPr>
          <a:xfrm rot="16200000" flipH="1">
            <a:off x="10740792" y="3190285"/>
            <a:ext cx="488911" cy="1882264"/>
          </a:xfrm>
          <a:prstGeom prst="bentUpArrow">
            <a:avLst>
              <a:gd name="adj1" fmla="val 25000"/>
              <a:gd name="adj2" fmla="val 22335"/>
              <a:gd name="adj3" fmla="val 25000"/>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7616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94EBBAF-B4CC-C4AF-4A9C-04B815FB37A5}"/>
              </a:ext>
            </a:extLst>
          </p:cNvPr>
          <p:cNvPicPr>
            <a:picLocks noChangeAspect="1"/>
          </p:cNvPicPr>
          <p:nvPr/>
        </p:nvPicPr>
        <p:blipFill>
          <a:blip r:embed="rId3"/>
          <a:stretch>
            <a:fillRect/>
          </a:stretch>
        </p:blipFill>
        <p:spPr>
          <a:xfrm>
            <a:off x="-148967" y="1294912"/>
            <a:ext cx="5885985" cy="4744281"/>
          </a:xfrm>
          <a:prstGeom prst="rect">
            <a:avLst/>
          </a:prstGeom>
        </p:spPr>
      </p:pic>
      <p:sp>
        <p:nvSpPr>
          <p:cNvPr id="2" name="Title 1">
            <a:extLst>
              <a:ext uri="{FF2B5EF4-FFF2-40B4-BE49-F238E27FC236}">
                <a16:creationId xmlns:a16="http://schemas.microsoft.com/office/drawing/2014/main" id="{EB43EDC9-0D1E-A878-36BD-4002206905F8}"/>
              </a:ext>
            </a:extLst>
          </p:cNvPr>
          <p:cNvSpPr>
            <a:spLocks noGrp="1"/>
          </p:cNvSpPr>
          <p:nvPr>
            <p:ph type="title"/>
          </p:nvPr>
        </p:nvSpPr>
        <p:spPr>
          <a:xfrm>
            <a:off x="185854" y="25396"/>
            <a:ext cx="11790246" cy="929419"/>
          </a:xfrm>
        </p:spPr>
        <p:txBody>
          <a:bodyPr>
            <a:normAutofit/>
          </a:bodyPr>
          <a:lstStyle/>
          <a:p>
            <a:r>
              <a:rPr lang="en-US" sz="2800" dirty="0"/>
              <a:t>Enhanced weathering (EW): addition of alkaline material to soil</a:t>
            </a:r>
          </a:p>
        </p:txBody>
      </p:sp>
      <p:sp>
        <p:nvSpPr>
          <p:cNvPr id="6" name="TextBox 5">
            <a:extLst>
              <a:ext uri="{FF2B5EF4-FFF2-40B4-BE49-F238E27FC236}">
                <a16:creationId xmlns:a16="http://schemas.microsoft.com/office/drawing/2014/main" id="{B27C94C1-A459-19B4-3254-007E8BD76A46}"/>
              </a:ext>
            </a:extLst>
          </p:cNvPr>
          <p:cNvSpPr txBox="1"/>
          <p:nvPr/>
        </p:nvSpPr>
        <p:spPr>
          <a:xfrm>
            <a:off x="5831552" y="3547549"/>
            <a:ext cx="6049740" cy="707886"/>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(2) Export of added alkalinity to the ocean results in storage of CO</a:t>
            </a:r>
            <a:r>
              <a:rPr lang="en-US" sz="2000" baseline="-25000" dirty="0">
                <a:latin typeface="Open Sans" panose="020B0606030504020204" pitchFamily="34" charset="0"/>
                <a:ea typeface="Open Sans" panose="020B0606030504020204" pitchFamily="34" charset="0"/>
                <a:cs typeface="Open Sans" panose="020B0606030504020204" pitchFamily="34" charset="0"/>
              </a:rPr>
              <a:t>2</a:t>
            </a:r>
            <a:r>
              <a:rPr lang="en-US" sz="2000" dirty="0">
                <a:latin typeface="Open Sans" panose="020B0606030504020204" pitchFamily="34" charset="0"/>
                <a:ea typeface="Open Sans" panose="020B0606030504020204" pitchFamily="34" charset="0"/>
                <a:cs typeface="Open Sans" panose="020B0606030504020204" pitchFamily="34" charset="0"/>
              </a:rPr>
              <a:t> as DIC ca. &gt;~1,000 years </a:t>
            </a:r>
          </a:p>
        </p:txBody>
      </p:sp>
      <p:sp>
        <p:nvSpPr>
          <p:cNvPr id="7" name="TextBox 6">
            <a:extLst>
              <a:ext uri="{FF2B5EF4-FFF2-40B4-BE49-F238E27FC236}">
                <a16:creationId xmlns:a16="http://schemas.microsoft.com/office/drawing/2014/main" id="{06C7E517-C777-59FA-0F3E-35A5CBA84AE6}"/>
              </a:ext>
            </a:extLst>
          </p:cNvPr>
          <p:cNvSpPr txBox="1"/>
          <p:nvPr/>
        </p:nvSpPr>
        <p:spPr>
          <a:xfrm>
            <a:off x="6231764" y="1068053"/>
            <a:ext cx="5726248" cy="584775"/>
          </a:xfrm>
          <a:prstGeom prst="rect">
            <a:avLst/>
          </a:prstGeom>
          <a:noFill/>
        </p:spPr>
        <p:txBody>
          <a:bodyPr wrap="none" rtlCol="0">
            <a:spAutoFit/>
          </a:bodyPr>
          <a:lstStyle/>
          <a:p>
            <a:r>
              <a:rPr lang="en-US" sz="32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CaSiO</a:t>
            </a:r>
            <a:r>
              <a:rPr lang="en-US" sz="3200" b="1" baseline="-25000"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3</a:t>
            </a:r>
            <a:r>
              <a:rPr lang="en-US" sz="32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 + CO</a:t>
            </a:r>
            <a:r>
              <a:rPr lang="en-US" sz="3200" b="1" baseline="-25000"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2 </a:t>
            </a:r>
            <a:r>
              <a:rPr lang="en-US" sz="32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  CaCO</a:t>
            </a:r>
            <a:r>
              <a:rPr lang="en-US" sz="3200" b="1" baseline="-25000"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3</a:t>
            </a:r>
            <a:r>
              <a:rPr lang="en-US" sz="3200" b="1"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 + SiO</a:t>
            </a:r>
            <a:r>
              <a:rPr lang="en-US" sz="3200" b="1" baseline="-25000" dirty="0">
                <a:solidFill>
                  <a:schemeClr val="accent3">
                    <a:lumMod val="75000"/>
                  </a:schemeClr>
                </a:solidFill>
                <a:latin typeface="Open Sans" panose="020B0606030504020204" pitchFamily="34" charset="0"/>
                <a:ea typeface="Open Sans" panose="020B0606030504020204" pitchFamily="34" charset="0"/>
                <a:cs typeface="Open Sans" panose="020B0606030504020204" pitchFamily="34" charset="0"/>
              </a:rPr>
              <a:t>2</a:t>
            </a:r>
          </a:p>
        </p:txBody>
      </p:sp>
      <p:sp>
        <p:nvSpPr>
          <p:cNvPr id="8" name="TextBox 7">
            <a:extLst>
              <a:ext uri="{FF2B5EF4-FFF2-40B4-BE49-F238E27FC236}">
                <a16:creationId xmlns:a16="http://schemas.microsoft.com/office/drawing/2014/main" id="{06E3392D-2AB8-8DE1-A96F-2EAFB33E290D}"/>
              </a:ext>
            </a:extLst>
          </p:cNvPr>
          <p:cNvSpPr txBox="1"/>
          <p:nvPr/>
        </p:nvSpPr>
        <p:spPr>
          <a:xfrm>
            <a:off x="5831552" y="2299528"/>
            <a:ext cx="6292363" cy="707886"/>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(1) Feedstock dissolves in soil and produces alkalinity</a:t>
            </a:r>
          </a:p>
        </p:txBody>
      </p:sp>
      <p:sp>
        <p:nvSpPr>
          <p:cNvPr id="11" name="TextBox 10">
            <a:extLst>
              <a:ext uri="{FF2B5EF4-FFF2-40B4-BE49-F238E27FC236}">
                <a16:creationId xmlns:a16="http://schemas.microsoft.com/office/drawing/2014/main" id="{977847BF-019C-61BF-9F8C-1357CD2F5EFF}"/>
              </a:ext>
            </a:extLst>
          </p:cNvPr>
          <p:cNvSpPr txBox="1"/>
          <p:nvPr/>
        </p:nvSpPr>
        <p:spPr>
          <a:xfrm>
            <a:off x="10533744" y="1684532"/>
            <a:ext cx="1230465" cy="369332"/>
          </a:xfrm>
          <a:prstGeom prst="rect">
            <a:avLst/>
          </a:prstGeom>
          <a:noFill/>
        </p:spPr>
        <p:txBody>
          <a:bodyPr wrap="none" rtlCol="0">
            <a:spAutoFit/>
          </a:bodyPr>
          <a:lstStyle/>
          <a:p>
            <a:r>
              <a:rPr lang="en-US" i="1" dirty="0">
                <a:solidFill>
                  <a:schemeClr val="accent3">
                    <a:lumMod val="75000"/>
                  </a:schemeClr>
                </a:solidFill>
              </a:rPr>
              <a:t>Urey, 1952</a:t>
            </a:r>
          </a:p>
        </p:txBody>
      </p:sp>
      <p:sp>
        <p:nvSpPr>
          <p:cNvPr id="13" name="TextBox 12">
            <a:extLst>
              <a:ext uri="{FF2B5EF4-FFF2-40B4-BE49-F238E27FC236}">
                <a16:creationId xmlns:a16="http://schemas.microsoft.com/office/drawing/2014/main" id="{B5396FA3-97E0-A315-049F-249CACC711F1}"/>
              </a:ext>
            </a:extLst>
          </p:cNvPr>
          <p:cNvSpPr txBox="1"/>
          <p:nvPr/>
        </p:nvSpPr>
        <p:spPr>
          <a:xfrm>
            <a:off x="5811478" y="4795570"/>
            <a:ext cx="5952731" cy="400110"/>
          </a:xfrm>
          <a:prstGeom prst="rect">
            <a:avLst/>
          </a:prstGeom>
          <a:noFill/>
        </p:spPr>
        <p:txBody>
          <a:bodyPr wrap="square">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(3) CaCO</a:t>
            </a:r>
            <a:r>
              <a:rPr lang="en-US" sz="2000" baseline="-25000" dirty="0">
                <a:latin typeface="Open Sans" panose="020B0606030504020204" pitchFamily="34" charset="0"/>
                <a:ea typeface="Open Sans" panose="020B0606030504020204" pitchFamily="34" charset="0"/>
                <a:cs typeface="Open Sans" panose="020B0606030504020204" pitchFamily="34" charset="0"/>
              </a:rPr>
              <a:t>3</a:t>
            </a:r>
            <a:r>
              <a:rPr lang="en-US" sz="2000" dirty="0">
                <a:latin typeface="Open Sans" panose="020B0606030504020204" pitchFamily="34" charset="0"/>
                <a:ea typeface="Open Sans" panose="020B0606030504020204" pitchFamily="34" charset="0"/>
                <a:cs typeface="Open Sans" panose="020B0606030504020204" pitchFamily="34" charset="0"/>
              </a:rPr>
              <a:t> forms over ca. 10,000 yr timescales </a:t>
            </a:r>
          </a:p>
        </p:txBody>
      </p:sp>
      <p:sp>
        <p:nvSpPr>
          <p:cNvPr id="3" name="TextBox 2">
            <a:extLst>
              <a:ext uri="{FF2B5EF4-FFF2-40B4-BE49-F238E27FC236}">
                <a16:creationId xmlns:a16="http://schemas.microsoft.com/office/drawing/2014/main" id="{97D9294C-21FE-708C-F819-87304F4B04AA}"/>
              </a:ext>
            </a:extLst>
          </p:cNvPr>
          <p:cNvSpPr txBox="1"/>
          <p:nvPr/>
        </p:nvSpPr>
        <p:spPr>
          <a:xfrm>
            <a:off x="8856422" y="221668"/>
            <a:ext cx="1029333" cy="1323439"/>
          </a:xfrm>
          <a:prstGeom prst="rect">
            <a:avLst/>
          </a:prstGeom>
          <a:noFill/>
        </p:spPr>
        <p:txBody>
          <a:bodyPr wrap="square" rtlCol="0">
            <a:spAutoFit/>
          </a:bodyPr>
          <a:lstStyle/>
          <a:p>
            <a:r>
              <a:rPr lang="en-US" sz="8000" dirty="0">
                <a:solidFill>
                  <a:schemeClr val="accent3">
                    <a:lumMod val="75000"/>
                  </a:schemeClr>
                </a:solidFill>
              </a:rPr>
              <a:t>͍</a:t>
            </a:r>
          </a:p>
        </p:txBody>
      </p:sp>
      <p:sp>
        <p:nvSpPr>
          <p:cNvPr id="4" name="TextBox 3">
            <a:extLst>
              <a:ext uri="{FF2B5EF4-FFF2-40B4-BE49-F238E27FC236}">
                <a16:creationId xmlns:a16="http://schemas.microsoft.com/office/drawing/2014/main" id="{6699B70C-5336-DE56-4884-94D50FF942EF}"/>
              </a:ext>
            </a:extLst>
          </p:cNvPr>
          <p:cNvSpPr txBox="1"/>
          <p:nvPr/>
        </p:nvSpPr>
        <p:spPr>
          <a:xfrm>
            <a:off x="6406014" y="6039194"/>
            <a:ext cx="5543725" cy="646331"/>
          </a:xfrm>
          <a:prstGeom prst="rect">
            <a:avLst/>
          </a:prstGeom>
          <a:solidFill>
            <a:schemeClr val="accent3">
              <a:lumMod val="20000"/>
              <a:lumOff val="80000"/>
            </a:schemeClr>
          </a:solidFill>
        </p:spPr>
        <p:txBody>
          <a:bodyPr wrap="square">
            <a:spAutoFit/>
          </a:bodyPr>
          <a:lstStyle/>
          <a:p>
            <a:r>
              <a:rPr lang="en-US" dirty="0">
                <a:solidFill>
                  <a:schemeClr val="tx1">
                    <a:lumMod val="50000"/>
                    <a:lumOff val="50000"/>
                  </a:schemeClr>
                </a:solidFill>
                <a:latin typeface=""/>
              </a:rPr>
              <a:t>credits are issued on measured DIC in upper 25 cm, with additional subtractions for downstream losses</a:t>
            </a:r>
          </a:p>
        </p:txBody>
      </p:sp>
      <p:sp>
        <p:nvSpPr>
          <p:cNvPr id="9" name="TextBox 8">
            <a:extLst>
              <a:ext uri="{FF2B5EF4-FFF2-40B4-BE49-F238E27FC236}">
                <a16:creationId xmlns:a16="http://schemas.microsoft.com/office/drawing/2014/main" id="{0078C8E9-E17A-E3B6-129F-BB91C0788422}"/>
              </a:ext>
            </a:extLst>
          </p:cNvPr>
          <p:cNvSpPr txBox="1"/>
          <p:nvPr/>
        </p:nvSpPr>
        <p:spPr>
          <a:xfrm>
            <a:off x="6334298" y="5669862"/>
            <a:ext cx="3626314" cy="369332"/>
          </a:xfrm>
          <a:prstGeom prst="rect">
            <a:avLst/>
          </a:prstGeom>
          <a:noFill/>
        </p:spPr>
        <p:txBody>
          <a:bodyPr wrap="none" rtlCol="0">
            <a:spAutoFit/>
          </a:bodyPr>
          <a:lstStyle/>
          <a:p>
            <a:r>
              <a:rPr lang="en-US"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DIC: Dissolved Inorganic Carbon</a:t>
            </a:r>
          </a:p>
        </p:txBody>
      </p:sp>
      <p:cxnSp>
        <p:nvCxnSpPr>
          <p:cNvPr id="10" name="Straight Connector 9">
            <a:extLst>
              <a:ext uri="{FF2B5EF4-FFF2-40B4-BE49-F238E27FC236}">
                <a16:creationId xmlns:a16="http://schemas.microsoft.com/office/drawing/2014/main" id="{E1B07A79-B106-AB98-4B7A-3ECDF5345C33}"/>
              </a:ext>
            </a:extLst>
          </p:cNvPr>
          <p:cNvCxnSpPr>
            <a:cxnSpLocks/>
          </p:cNvCxnSpPr>
          <p:nvPr/>
        </p:nvCxnSpPr>
        <p:spPr>
          <a:xfrm>
            <a:off x="5831552" y="929184"/>
            <a:ext cx="0" cy="5694597"/>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7168D2AD-135C-7D81-95A7-0413D3FB164F}"/>
              </a:ext>
            </a:extLst>
          </p:cNvPr>
          <p:cNvCxnSpPr>
            <a:cxnSpLocks/>
          </p:cNvCxnSpPr>
          <p:nvPr/>
        </p:nvCxnSpPr>
        <p:spPr>
          <a:xfrm>
            <a:off x="6213677" y="5540376"/>
            <a:ext cx="3269" cy="628305"/>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90F6F2FF-432D-CDA0-FE8E-DE1BA20DEF40}"/>
              </a:ext>
            </a:extLst>
          </p:cNvPr>
          <p:cNvCxnSpPr>
            <a:cxnSpLocks/>
          </p:cNvCxnSpPr>
          <p:nvPr/>
        </p:nvCxnSpPr>
        <p:spPr>
          <a:xfrm>
            <a:off x="6213677" y="1039831"/>
            <a:ext cx="3269" cy="628305"/>
          </a:xfrm>
          <a:prstGeom prst="line">
            <a:avLst/>
          </a:prstGeom>
          <a:ln>
            <a:solidFill>
              <a:schemeClr val="accent3">
                <a:lumMod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233349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F193B-5BBF-FC90-8371-C78540E571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580836-A405-19B7-436D-76D62DC16287}"/>
              </a:ext>
            </a:extLst>
          </p:cNvPr>
          <p:cNvSpPr>
            <a:spLocks noGrp="1"/>
          </p:cNvSpPr>
          <p:nvPr>
            <p:ph type="title"/>
          </p:nvPr>
        </p:nvSpPr>
        <p:spPr>
          <a:xfrm>
            <a:off x="324421" y="231255"/>
            <a:ext cx="10515600" cy="929419"/>
          </a:xfrm>
        </p:spPr>
        <p:txBody>
          <a:bodyPr>
            <a:normAutofit fontScale="90000"/>
          </a:bodyPr>
          <a:lstStyle/>
          <a:p>
            <a:r>
              <a:rPr lang="en-US" dirty="0"/>
              <a:t>Where to start if you are interested in responsible CDR?</a:t>
            </a:r>
          </a:p>
        </p:txBody>
      </p:sp>
      <p:sp>
        <p:nvSpPr>
          <p:cNvPr id="3" name="TextBox 2">
            <a:extLst>
              <a:ext uri="{FF2B5EF4-FFF2-40B4-BE49-F238E27FC236}">
                <a16:creationId xmlns:a16="http://schemas.microsoft.com/office/drawing/2014/main" id="{C5E0C867-D6DF-135F-99EC-AAB50B36085F}"/>
              </a:ext>
            </a:extLst>
          </p:cNvPr>
          <p:cNvSpPr txBox="1"/>
          <p:nvPr/>
        </p:nvSpPr>
        <p:spPr>
          <a:xfrm>
            <a:off x="3621419" y="1106808"/>
            <a:ext cx="3863802" cy="646331"/>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Make contact with relevant trade organizations </a:t>
            </a:r>
          </a:p>
        </p:txBody>
      </p:sp>
      <p:sp>
        <p:nvSpPr>
          <p:cNvPr id="4" name="TextBox 3">
            <a:extLst>
              <a:ext uri="{FF2B5EF4-FFF2-40B4-BE49-F238E27FC236}">
                <a16:creationId xmlns:a16="http://schemas.microsoft.com/office/drawing/2014/main" id="{0DE37153-141B-829B-A9CC-AE781F5661CB}"/>
              </a:ext>
            </a:extLst>
          </p:cNvPr>
          <p:cNvSpPr txBox="1"/>
          <p:nvPr/>
        </p:nvSpPr>
        <p:spPr>
          <a:xfrm>
            <a:off x="305659" y="1106808"/>
            <a:ext cx="3408107" cy="923330"/>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Review the current Methodologies and provide input</a:t>
            </a:r>
          </a:p>
        </p:txBody>
      </p:sp>
      <p:sp>
        <p:nvSpPr>
          <p:cNvPr id="6" name="TextBox 5">
            <a:extLst>
              <a:ext uri="{FF2B5EF4-FFF2-40B4-BE49-F238E27FC236}">
                <a16:creationId xmlns:a16="http://schemas.microsoft.com/office/drawing/2014/main" id="{4BCAF715-0556-FAA7-FC4D-E5409E68AA68}"/>
              </a:ext>
            </a:extLst>
          </p:cNvPr>
          <p:cNvSpPr txBox="1"/>
          <p:nvPr/>
        </p:nvSpPr>
        <p:spPr>
          <a:xfrm>
            <a:off x="8187778" y="1106808"/>
            <a:ext cx="4004221" cy="646331"/>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Watch the verifications and review the (non-redacted) evidence</a:t>
            </a:r>
          </a:p>
        </p:txBody>
      </p:sp>
      <p:pic>
        <p:nvPicPr>
          <p:cNvPr id="7" name="Picture 6">
            <a:extLst>
              <a:ext uri="{FF2B5EF4-FFF2-40B4-BE49-F238E27FC236}">
                <a16:creationId xmlns:a16="http://schemas.microsoft.com/office/drawing/2014/main" id="{59055173-FBA1-5123-F503-C222FE5CF16B}"/>
              </a:ext>
            </a:extLst>
          </p:cNvPr>
          <p:cNvPicPr>
            <a:picLocks noChangeAspect="1"/>
          </p:cNvPicPr>
          <p:nvPr/>
        </p:nvPicPr>
        <p:blipFill>
          <a:blip r:embed="rId3">
            <a:duotone>
              <a:schemeClr val="bg2">
                <a:shade val="45000"/>
                <a:satMod val="135000"/>
              </a:schemeClr>
              <a:prstClr val="white"/>
            </a:duotone>
          </a:blip>
          <a:stretch>
            <a:fillRect/>
          </a:stretch>
        </p:blipFill>
        <p:spPr>
          <a:xfrm>
            <a:off x="866822" y="2178236"/>
            <a:ext cx="1685291" cy="1927645"/>
          </a:xfrm>
          <a:prstGeom prst="rect">
            <a:avLst/>
          </a:prstGeom>
        </p:spPr>
      </p:pic>
      <p:pic>
        <p:nvPicPr>
          <p:cNvPr id="5" name="Picture 4">
            <a:extLst>
              <a:ext uri="{FF2B5EF4-FFF2-40B4-BE49-F238E27FC236}">
                <a16:creationId xmlns:a16="http://schemas.microsoft.com/office/drawing/2014/main" id="{F31DDEC4-B8DB-204D-84EC-1E561614FC1B}"/>
              </a:ext>
            </a:extLst>
          </p:cNvPr>
          <p:cNvPicPr>
            <a:picLocks noChangeAspect="1"/>
          </p:cNvPicPr>
          <p:nvPr/>
        </p:nvPicPr>
        <p:blipFill>
          <a:blip r:embed="rId4">
            <a:grayscl/>
          </a:blip>
          <a:stretch>
            <a:fillRect/>
          </a:stretch>
        </p:blipFill>
        <p:spPr>
          <a:xfrm>
            <a:off x="866821" y="4239237"/>
            <a:ext cx="1685291" cy="1863542"/>
          </a:xfrm>
          <a:prstGeom prst="rect">
            <a:avLst/>
          </a:prstGeom>
        </p:spPr>
      </p:pic>
      <p:pic>
        <p:nvPicPr>
          <p:cNvPr id="11" name="Picture 10">
            <a:extLst>
              <a:ext uri="{FF2B5EF4-FFF2-40B4-BE49-F238E27FC236}">
                <a16:creationId xmlns:a16="http://schemas.microsoft.com/office/drawing/2014/main" id="{0E4D56DE-736F-38F8-AC8D-EA52BDA70BFE}"/>
              </a:ext>
            </a:extLst>
          </p:cNvPr>
          <p:cNvPicPr>
            <a:picLocks noChangeAspect="1"/>
          </p:cNvPicPr>
          <p:nvPr/>
        </p:nvPicPr>
        <p:blipFill>
          <a:blip r:embed="rId5"/>
          <a:stretch>
            <a:fillRect/>
          </a:stretch>
        </p:blipFill>
        <p:spPr>
          <a:xfrm>
            <a:off x="3679221" y="2178236"/>
            <a:ext cx="3806000" cy="2023287"/>
          </a:xfrm>
          <a:prstGeom prst="rect">
            <a:avLst/>
          </a:prstGeom>
        </p:spPr>
      </p:pic>
      <p:pic>
        <p:nvPicPr>
          <p:cNvPr id="12" name="Picture 11">
            <a:extLst>
              <a:ext uri="{FF2B5EF4-FFF2-40B4-BE49-F238E27FC236}">
                <a16:creationId xmlns:a16="http://schemas.microsoft.com/office/drawing/2014/main" id="{3F7ABEDB-2B0D-5F8D-ABDF-9FA1AD3B6548}"/>
              </a:ext>
            </a:extLst>
          </p:cNvPr>
          <p:cNvPicPr>
            <a:picLocks noChangeAspect="1"/>
          </p:cNvPicPr>
          <p:nvPr/>
        </p:nvPicPr>
        <p:blipFill>
          <a:blip r:embed="rId6"/>
          <a:stretch>
            <a:fillRect/>
          </a:stretch>
        </p:blipFill>
        <p:spPr>
          <a:xfrm>
            <a:off x="3679222" y="4349621"/>
            <a:ext cx="3805999" cy="2283599"/>
          </a:xfrm>
          <a:prstGeom prst="rect">
            <a:avLst/>
          </a:prstGeom>
        </p:spPr>
      </p:pic>
      <p:pic>
        <p:nvPicPr>
          <p:cNvPr id="13" name="Picture 12">
            <a:extLst>
              <a:ext uri="{FF2B5EF4-FFF2-40B4-BE49-F238E27FC236}">
                <a16:creationId xmlns:a16="http://schemas.microsoft.com/office/drawing/2014/main" id="{ED3AB712-C1BB-5BBE-5033-686657E40292}"/>
              </a:ext>
            </a:extLst>
          </p:cNvPr>
          <p:cNvPicPr>
            <a:picLocks noChangeAspect="1"/>
          </p:cNvPicPr>
          <p:nvPr/>
        </p:nvPicPr>
        <p:blipFill>
          <a:blip r:embed="rId7"/>
          <a:stretch>
            <a:fillRect/>
          </a:stretch>
        </p:blipFill>
        <p:spPr>
          <a:xfrm>
            <a:off x="8478236" y="2178236"/>
            <a:ext cx="3119290" cy="2834640"/>
          </a:xfrm>
          <a:prstGeom prst="rect">
            <a:avLst/>
          </a:prstGeom>
        </p:spPr>
      </p:pic>
    </p:spTree>
    <p:extLst>
      <p:ext uri="{BB962C8B-B14F-4D97-AF65-F5344CB8AC3E}">
        <p14:creationId xmlns:p14="http://schemas.microsoft.com/office/powerpoint/2010/main" val="41451929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01C58-6A50-91F4-0FCF-D1C29052765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3E89D41-4C74-D4FB-0F08-041849C2DBDF}"/>
              </a:ext>
            </a:extLst>
          </p:cNvPr>
          <p:cNvPicPr>
            <a:picLocks noChangeAspect="1"/>
          </p:cNvPicPr>
          <p:nvPr/>
        </p:nvPicPr>
        <p:blipFill>
          <a:blip r:embed="rId3"/>
          <a:stretch>
            <a:fillRect/>
          </a:stretch>
        </p:blipFill>
        <p:spPr>
          <a:xfrm>
            <a:off x="0" y="-12526"/>
            <a:ext cx="12192000" cy="6870526"/>
          </a:xfrm>
          <a:prstGeom prst="rect">
            <a:avLst/>
          </a:prstGeom>
        </p:spPr>
      </p:pic>
      <p:sp>
        <p:nvSpPr>
          <p:cNvPr id="2" name="Title 1">
            <a:extLst>
              <a:ext uri="{FF2B5EF4-FFF2-40B4-BE49-F238E27FC236}">
                <a16:creationId xmlns:a16="http://schemas.microsoft.com/office/drawing/2014/main" id="{2CAC2EE9-842F-4938-103F-B4E5EE7698BE}"/>
              </a:ext>
            </a:extLst>
          </p:cNvPr>
          <p:cNvSpPr>
            <a:spLocks noGrp="1"/>
          </p:cNvSpPr>
          <p:nvPr>
            <p:ph type="title"/>
          </p:nvPr>
        </p:nvSpPr>
        <p:spPr>
          <a:xfrm>
            <a:off x="72748" y="313618"/>
            <a:ext cx="11217495" cy="513455"/>
          </a:xfrm>
        </p:spPr>
        <p:txBody>
          <a:bodyPr>
            <a:noAutofit/>
          </a:bodyPr>
          <a:lstStyle/>
          <a:p>
            <a:r>
              <a:rPr lang="en-US" sz="3600" dirty="0"/>
              <a:t>THANK YOU. QUESTIONS?</a:t>
            </a:r>
          </a:p>
        </p:txBody>
      </p:sp>
      <p:pic>
        <p:nvPicPr>
          <p:cNvPr id="4" name="Graphic 3">
            <a:extLst>
              <a:ext uri="{FF2B5EF4-FFF2-40B4-BE49-F238E27FC236}">
                <a16:creationId xmlns:a16="http://schemas.microsoft.com/office/drawing/2014/main" id="{8A5EEDCB-4A25-7751-6A0C-0010578DF05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96688" y="4712220"/>
            <a:ext cx="3664324" cy="1832162"/>
          </a:xfrm>
          <a:prstGeom prst="rect">
            <a:avLst/>
          </a:prstGeom>
        </p:spPr>
      </p:pic>
      <p:pic>
        <p:nvPicPr>
          <p:cNvPr id="7" name="Picture 6">
            <a:extLst>
              <a:ext uri="{FF2B5EF4-FFF2-40B4-BE49-F238E27FC236}">
                <a16:creationId xmlns:a16="http://schemas.microsoft.com/office/drawing/2014/main" id="{3380372A-8951-2ED9-B333-DCAA683E1C17}"/>
              </a:ext>
            </a:extLst>
          </p:cNvPr>
          <p:cNvPicPr>
            <a:picLocks noChangeAspect="1"/>
          </p:cNvPicPr>
          <p:nvPr/>
        </p:nvPicPr>
        <p:blipFill>
          <a:blip r:embed="rId5"/>
          <a:stretch>
            <a:fillRect/>
          </a:stretch>
        </p:blipFill>
        <p:spPr>
          <a:xfrm>
            <a:off x="396688" y="1886191"/>
            <a:ext cx="2698355" cy="2512411"/>
          </a:xfrm>
          <a:prstGeom prst="rect">
            <a:avLst/>
          </a:prstGeom>
        </p:spPr>
      </p:pic>
      <p:sp>
        <p:nvSpPr>
          <p:cNvPr id="9" name="TextBox 8">
            <a:extLst>
              <a:ext uri="{FF2B5EF4-FFF2-40B4-BE49-F238E27FC236}">
                <a16:creationId xmlns:a16="http://schemas.microsoft.com/office/drawing/2014/main" id="{393E932C-70F6-DCC1-D19D-171FA19E5D35}"/>
              </a:ext>
            </a:extLst>
          </p:cNvPr>
          <p:cNvSpPr txBox="1"/>
          <p:nvPr/>
        </p:nvSpPr>
        <p:spPr>
          <a:xfrm>
            <a:off x="322728" y="1500857"/>
            <a:ext cx="1636474" cy="369332"/>
          </a:xfrm>
          <a:prstGeom prst="rect">
            <a:avLst/>
          </a:prstGeom>
          <a:noFill/>
        </p:spPr>
        <p:txBody>
          <a:bodyPr wrap="none" rtlCol="0">
            <a:spAutoFit/>
          </a:bodyPr>
          <a:lstStyle/>
          <a:p>
            <a:r>
              <a:rPr lang="en-US" b="1" dirty="0">
                <a:solidFill>
                  <a:schemeClr val="bg1"/>
                </a:solidFill>
              </a:rPr>
              <a:t>Funding from:</a:t>
            </a:r>
          </a:p>
        </p:txBody>
      </p:sp>
    </p:spTree>
    <p:extLst>
      <p:ext uri="{BB962C8B-B14F-4D97-AF65-F5344CB8AC3E}">
        <p14:creationId xmlns:p14="http://schemas.microsoft.com/office/powerpoint/2010/main" val="29159836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CEFCF-E637-5D3B-7027-A9A77447E0E7}"/>
              </a:ext>
            </a:extLst>
          </p:cNvPr>
          <p:cNvSpPr>
            <a:spLocks noGrp="1"/>
          </p:cNvSpPr>
          <p:nvPr>
            <p:ph type="title"/>
          </p:nvPr>
        </p:nvSpPr>
        <p:spPr>
          <a:xfrm>
            <a:off x="0" y="-22312"/>
            <a:ext cx="12235656" cy="1706053"/>
          </a:xfrm>
        </p:spPr>
        <p:txBody>
          <a:bodyPr>
            <a:normAutofit/>
          </a:bodyPr>
          <a:lstStyle/>
          <a:p>
            <a:r>
              <a:rPr lang="en-US" dirty="0"/>
              <a:t>The spatial component? Emissions and feedstock reactivity</a:t>
            </a:r>
            <a:br>
              <a:rPr lang="en-US" dirty="0"/>
            </a:br>
            <a:endParaRPr lang="en-US" sz="2200" dirty="0"/>
          </a:p>
        </p:txBody>
      </p:sp>
      <p:pic>
        <p:nvPicPr>
          <p:cNvPr id="4" name="Picture 3">
            <a:extLst>
              <a:ext uri="{FF2B5EF4-FFF2-40B4-BE49-F238E27FC236}">
                <a16:creationId xmlns:a16="http://schemas.microsoft.com/office/drawing/2014/main" id="{93B9787E-2AE0-94C4-4CD5-C22E88C8E083}"/>
              </a:ext>
            </a:extLst>
          </p:cNvPr>
          <p:cNvPicPr>
            <a:picLocks noChangeAspect="1"/>
          </p:cNvPicPr>
          <p:nvPr/>
        </p:nvPicPr>
        <p:blipFill>
          <a:blip r:embed="rId2"/>
          <a:stretch>
            <a:fillRect/>
          </a:stretch>
        </p:blipFill>
        <p:spPr>
          <a:xfrm>
            <a:off x="171497" y="1285363"/>
            <a:ext cx="6939781" cy="5079445"/>
          </a:xfrm>
          <a:prstGeom prst="rect">
            <a:avLst/>
          </a:prstGeom>
        </p:spPr>
      </p:pic>
      <p:sp>
        <p:nvSpPr>
          <p:cNvPr id="5" name="TextBox 4">
            <a:extLst>
              <a:ext uri="{FF2B5EF4-FFF2-40B4-BE49-F238E27FC236}">
                <a16:creationId xmlns:a16="http://schemas.microsoft.com/office/drawing/2014/main" id="{6E8D87FE-FBA4-6720-D332-0BDD5DAFD00A}"/>
              </a:ext>
            </a:extLst>
          </p:cNvPr>
          <p:cNvSpPr txBox="1"/>
          <p:nvPr/>
        </p:nvSpPr>
        <p:spPr>
          <a:xfrm>
            <a:off x="4363023" y="1084518"/>
            <a:ext cx="2615973" cy="276999"/>
          </a:xfrm>
          <a:prstGeom prst="rect">
            <a:avLst/>
          </a:prstGeom>
          <a:noFill/>
        </p:spPr>
        <p:txBody>
          <a:bodyPr wrap="none" rtlCol="0">
            <a:spAutoFit/>
          </a:bodyPr>
          <a:lstStyle/>
          <a:p>
            <a:r>
              <a:rPr lang="en-US" sz="1200" i="1" dirty="0">
                <a:latin typeface="Open Sans" panose="020B0606030504020204" pitchFamily="34" charset="0"/>
                <a:ea typeface="Open Sans" panose="020B0606030504020204" pitchFamily="34" charset="0"/>
                <a:cs typeface="Open Sans" panose="020B0606030504020204" pitchFamily="34" charset="0"/>
              </a:rPr>
              <a:t>Miller et al., 2026, Chemical Reviews</a:t>
            </a:r>
          </a:p>
        </p:txBody>
      </p:sp>
      <p:sp>
        <p:nvSpPr>
          <p:cNvPr id="6" name="TextBox 5">
            <a:extLst>
              <a:ext uri="{FF2B5EF4-FFF2-40B4-BE49-F238E27FC236}">
                <a16:creationId xmlns:a16="http://schemas.microsoft.com/office/drawing/2014/main" id="{27DA6B44-51BA-84AD-6FC7-975861D47F9B}"/>
              </a:ext>
            </a:extLst>
          </p:cNvPr>
          <p:cNvSpPr txBox="1"/>
          <p:nvPr/>
        </p:nvSpPr>
        <p:spPr>
          <a:xfrm>
            <a:off x="7111278" y="1545242"/>
            <a:ext cx="4909225" cy="923330"/>
          </a:xfrm>
          <a:prstGeom prst="rect">
            <a:avLst/>
          </a:prstGeom>
          <a:noFill/>
        </p:spPr>
        <p:txBody>
          <a:bodyPr wrap="square">
            <a:spAutoFit/>
          </a:bodyPr>
          <a:lstStyle/>
          <a:p>
            <a:r>
              <a:rPr lang="en-US" sz="1800" dirty="0">
                <a:latin typeface="Open Sans" panose="020B0606030504020204" pitchFamily="34" charset="0"/>
                <a:ea typeface="Open Sans" panose="020B0606030504020204" pitchFamily="34" charset="0"/>
                <a:cs typeface="Open Sans" panose="020B0606030504020204" pitchFamily="34" charset="0"/>
              </a:rPr>
              <a:t>Methodologies include simple attributional LCA (emissions include grinding, transportation)</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471B2F5B-E47D-E84F-88FC-E6E6FE4681C7}"/>
              </a:ext>
            </a:extLst>
          </p:cNvPr>
          <p:cNvSpPr txBox="1"/>
          <p:nvPr/>
        </p:nvSpPr>
        <p:spPr>
          <a:xfrm>
            <a:off x="7111278" y="2953885"/>
            <a:ext cx="4909225" cy="923330"/>
          </a:xfrm>
          <a:prstGeom prst="rect">
            <a:avLst/>
          </a:prstGeom>
          <a:noFill/>
        </p:spPr>
        <p:txBody>
          <a:bodyPr wrap="square">
            <a:spAutoFit/>
          </a:bodyPr>
          <a:lstStyle/>
          <a:p>
            <a:r>
              <a:rPr lang="en-US" sz="1800" dirty="0">
                <a:latin typeface="Open Sans" panose="020B0606030504020204" pitchFamily="34" charset="0"/>
                <a:ea typeface="Open Sans" panose="020B0606030504020204" pitchFamily="34" charset="0"/>
                <a:cs typeface="Open Sans" panose="020B0606030504020204" pitchFamily="34" charset="0"/>
              </a:rPr>
              <a:t>Many deposits are “pre-weathered” by hydrothermal alteration and not suitable for EW</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65CC317F-F8E7-2DE7-070F-9F3429BB3EA7}"/>
              </a:ext>
            </a:extLst>
          </p:cNvPr>
          <p:cNvSpPr txBox="1"/>
          <p:nvPr/>
        </p:nvSpPr>
        <p:spPr>
          <a:xfrm>
            <a:off x="7111277" y="4112429"/>
            <a:ext cx="4909225" cy="923330"/>
          </a:xfrm>
          <a:prstGeom prst="rect">
            <a:avLst/>
          </a:prstGeom>
          <a:noFill/>
        </p:spPr>
        <p:txBody>
          <a:bodyPr wrap="square">
            <a:spAutoFit/>
          </a:bodyPr>
          <a:lstStyle/>
          <a:p>
            <a:r>
              <a:rPr lang="en-US" sz="1800" dirty="0">
                <a:latin typeface="Open Sans" panose="020B0606030504020204" pitchFamily="34" charset="0"/>
                <a:ea typeface="Open Sans" panose="020B0606030504020204" pitchFamily="34" charset="0"/>
                <a:cs typeface="Open Sans" panose="020B0606030504020204" pitchFamily="34" charset="0"/>
              </a:rPr>
              <a:t>Engineered materials are growing in interest due to greater reactivity and stoichiometric tunability.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079B56B6-C4D7-881F-CB20-3FA251FB3C7C}"/>
              </a:ext>
            </a:extLst>
          </p:cNvPr>
          <p:cNvSpPr txBox="1"/>
          <p:nvPr/>
        </p:nvSpPr>
        <p:spPr>
          <a:xfrm>
            <a:off x="7111277" y="5444769"/>
            <a:ext cx="3690626" cy="584775"/>
          </a:xfrm>
          <a:prstGeom prst="rect">
            <a:avLst/>
          </a:prstGeom>
          <a:noFill/>
        </p:spPr>
        <p:txBody>
          <a:bodyPr wrap="none" rtlCol="0">
            <a:spAutoFit/>
          </a:bodyPr>
          <a:lstStyle/>
          <a:p>
            <a:r>
              <a:rPr lang="en-US" sz="3200" b="1" dirty="0">
                <a:solidFill>
                  <a:schemeClr val="tx1">
                    <a:lumMod val="75000"/>
                    <a:lumOff val="25000"/>
                  </a:schemeClr>
                </a:solidFill>
              </a:rPr>
              <a:t>Larnite (MgCaSiO</a:t>
            </a:r>
            <a:r>
              <a:rPr lang="en-US" sz="3200" b="1" baseline="-25000" dirty="0">
                <a:solidFill>
                  <a:schemeClr val="tx1">
                    <a:lumMod val="75000"/>
                    <a:lumOff val="25000"/>
                  </a:schemeClr>
                </a:solidFill>
              </a:rPr>
              <a:t>4</a:t>
            </a:r>
            <a:r>
              <a:rPr lang="en-US" sz="3200" b="1" dirty="0">
                <a:solidFill>
                  <a:schemeClr val="tx1">
                    <a:lumMod val="75000"/>
                    <a:lumOff val="25000"/>
                  </a:schemeClr>
                </a:solidFill>
              </a:rPr>
              <a:t>)</a:t>
            </a:r>
          </a:p>
        </p:txBody>
      </p:sp>
    </p:spTree>
    <p:extLst>
      <p:ext uri="{BB962C8B-B14F-4D97-AF65-F5344CB8AC3E}">
        <p14:creationId xmlns:p14="http://schemas.microsoft.com/office/powerpoint/2010/main" val="27098082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E14F2-1BBD-DA4E-7FA1-0FFAFCABB0D9}"/>
              </a:ext>
            </a:extLst>
          </p:cNvPr>
          <p:cNvSpPr>
            <a:spLocks noGrp="1"/>
          </p:cNvSpPr>
          <p:nvPr>
            <p:ph type="title"/>
          </p:nvPr>
        </p:nvSpPr>
        <p:spPr/>
        <p:txBody>
          <a:bodyPr/>
          <a:lstStyle/>
          <a:p>
            <a:r>
              <a:rPr lang="en-US" dirty="0"/>
              <a:t>Surface speciation and pH buffering impacts</a:t>
            </a:r>
          </a:p>
        </p:txBody>
      </p:sp>
      <p:pic>
        <p:nvPicPr>
          <p:cNvPr id="5" name="Content Placeholder 4">
            <a:extLst>
              <a:ext uri="{FF2B5EF4-FFF2-40B4-BE49-F238E27FC236}">
                <a16:creationId xmlns:a16="http://schemas.microsoft.com/office/drawing/2014/main" id="{9B24F805-7E1A-0C90-CF44-8BC0A5A75CAB}"/>
              </a:ext>
            </a:extLst>
          </p:cNvPr>
          <p:cNvPicPr>
            <a:picLocks noGrp="1" noChangeAspect="1"/>
          </p:cNvPicPr>
          <p:nvPr>
            <p:ph idx="1"/>
          </p:nvPr>
        </p:nvPicPr>
        <p:blipFill>
          <a:blip r:embed="rId2"/>
          <a:stretch>
            <a:fillRect/>
          </a:stretch>
        </p:blipFill>
        <p:spPr>
          <a:xfrm>
            <a:off x="4132922" y="976045"/>
            <a:ext cx="2891333" cy="5457797"/>
          </a:xfrm>
          <a:prstGeom prst="rect">
            <a:avLst/>
          </a:prstGeom>
        </p:spPr>
      </p:pic>
      <p:sp>
        <p:nvSpPr>
          <p:cNvPr id="7" name="TextBox 6">
            <a:extLst>
              <a:ext uri="{FF2B5EF4-FFF2-40B4-BE49-F238E27FC236}">
                <a16:creationId xmlns:a16="http://schemas.microsoft.com/office/drawing/2014/main" id="{F7A4F1E2-80BE-145C-3F84-6524FD22ABA4}"/>
              </a:ext>
            </a:extLst>
          </p:cNvPr>
          <p:cNvSpPr txBox="1"/>
          <p:nvPr/>
        </p:nvSpPr>
        <p:spPr>
          <a:xfrm>
            <a:off x="7647144" y="5746302"/>
            <a:ext cx="4098879" cy="400110"/>
          </a:xfrm>
          <a:prstGeom prst="rect">
            <a:avLst/>
          </a:prstGeom>
          <a:noFill/>
        </p:spPr>
        <p:txBody>
          <a:bodyPr wrap="non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Deep soil pH resists modification</a:t>
            </a:r>
          </a:p>
        </p:txBody>
      </p:sp>
    </p:spTree>
    <p:extLst>
      <p:ext uri="{BB962C8B-B14F-4D97-AF65-F5344CB8AC3E}">
        <p14:creationId xmlns:p14="http://schemas.microsoft.com/office/powerpoint/2010/main" val="10833420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A320C-7FFC-D8C2-C76C-866554BB0E2F}"/>
              </a:ext>
            </a:extLst>
          </p:cNvPr>
          <p:cNvSpPr>
            <a:spLocks noGrp="1"/>
          </p:cNvSpPr>
          <p:nvPr>
            <p:ph type="title"/>
          </p:nvPr>
        </p:nvSpPr>
        <p:spPr/>
        <p:txBody>
          <a:bodyPr>
            <a:normAutofit fontScale="90000"/>
          </a:bodyPr>
          <a:lstStyle/>
          <a:p>
            <a:r>
              <a:rPr lang="en-US" dirty="0"/>
              <a:t>Emissions balances create risk for calcite amendments</a:t>
            </a:r>
          </a:p>
        </p:txBody>
      </p:sp>
      <p:pic>
        <p:nvPicPr>
          <p:cNvPr id="5" name="Content Placeholder 4">
            <a:extLst>
              <a:ext uri="{FF2B5EF4-FFF2-40B4-BE49-F238E27FC236}">
                <a16:creationId xmlns:a16="http://schemas.microsoft.com/office/drawing/2014/main" id="{6E5C12E5-B330-CCD3-FC04-1744D4F91C8D}"/>
              </a:ext>
            </a:extLst>
          </p:cNvPr>
          <p:cNvPicPr>
            <a:picLocks noGrp="1" noChangeAspect="1"/>
          </p:cNvPicPr>
          <p:nvPr>
            <p:ph idx="1"/>
          </p:nvPr>
        </p:nvPicPr>
        <p:blipFill>
          <a:blip r:embed="rId2"/>
          <a:stretch>
            <a:fillRect/>
          </a:stretch>
        </p:blipFill>
        <p:spPr>
          <a:xfrm>
            <a:off x="838200" y="1749352"/>
            <a:ext cx="5668382" cy="4568319"/>
          </a:xfrm>
          <a:prstGeom prst="rect">
            <a:avLst/>
          </a:prstGeom>
        </p:spPr>
      </p:pic>
    </p:spTree>
    <p:extLst>
      <p:ext uri="{BB962C8B-B14F-4D97-AF65-F5344CB8AC3E}">
        <p14:creationId xmlns:p14="http://schemas.microsoft.com/office/powerpoint/2010/main" val="3061680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1B871-3F01-1EC2-C5BE-4E07948C9F02}"/>
              </a:ext>
            </a:extLst>
          </p:cNvPr>
          <p:cNvSpPr>
            <a:spLocks noGrp="1"/>
          </p:cNvSpPr>
          <p:nvPr>
            <p:ph type="title"/>
          </p:nvPr>
        </p:nvSpPr>
        <p:spPr>
          <a:xfrm>
            <a:off x="279400" y="116557"/>
            <a:ext cx="10515600" cy="929419"/>
          </a:xfrm>
        </p:spPr>
        <p:txBody>
          <a:bodyPr>
            <a:normAutofit/>
          </a:bodyPr>
          <a:lstStyle/>
          <a:p>
            <a:r>
              <a:rPr lang="en-US" sz="2800" dirty="0"/>
              <a:t>The evolution of the carbon market towards durable CDR</a:t>
            </a:r>
          </a:p>
        </p:txBody>
      </p:sp>
      <p:pic>
        <p:nvPicPr>
          <p:cNvPr id="4" name="Google Shape;246;p36">
            <a:extLst>
              <a:ext uri="{FF2B5EF4-FFF2-40B4-BE49-F238E27FC236}">
                <a16:creationId xmlns:a16="http://schemas.microsoft.com/office/drawing/2014/main" id="{7D414D9A-BBF2-4455-6CEF-1E6EAC3D23AB}"/>
              </a:ext>
            </a:extLst>
          </p:cNvPr>
          <p:cNvPicPr preferRelativeResize="0">
            <a:picLocks noGrp="1"/>
          </p:cNvPicPr>
          <p:nvPr>
            <p:ph idx="1"/>
          </p:nvPr>
        </p:nvPicPr>
        <p:blipFill>
          <a:blip r:embed="rId3">
            <a:alphaModFix/>
          </a:blip>
          <a:srcRect t="12670"/>
          <a:stretch>
            <a:fillRect/>
          </a:stretch>
        </p:blipFill>
        <p:spPr>
          <a:xfrm>
            <a:off x="279400" y="1930994"/>
            <a:ext cx="7379227" cy="3800031"/>
          </a:xfrm>
          <a:prstGeom prst="rect">
            <a:avLst/>
          </a:prstGeom>
          <a:noFill/>
          <a:ln>
            <a:noFill/>
          </a:ln>
        </p:spPr>
      </p:pic>
      <p:sp>
        <p:nvSpPr>
          <p:cNvPr id="5" name="Google Shape;251;p36">
            <a:extLst>
              <a:ext uri="{FF2B5EF4-FFF2-40B4-BE49-F238E27FC236}">
                <a16:creationId xmlns:a16="http://schemas.microsoft.com/office/drawing/2014/main" id="{B2B4F2DF-EBAB-40EC-C0AB-4C1322EA7CEF}"/>
              </a:ext>
            </a:extLst>
          </p:cNvPr>
          <p:cNvSpPr txBox="1"/>
          <p:nvPr/>
        </p:nvSpPr>
        <p:spPr>
          <a:xfrm>
            <a:off x="3759437" y="5545954"/>
            <a:ext cx="2332124" cy="886894"/>
          </a:xfrm>
          <a:prstGeom prst="rect">
            <a:avLst/>
          </a:prstGeom>
          <a:solidFill>
            <a:schemeClr val="accent3">
              <a:lumMod val="20000"/>
              <a:lumOff val="80000"/>
            </a:schemeClr>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sym typeface="Inter"/>
              </a:rPr>
              <a:t>The Guardian story: unethical and overstated offsets</a:t>
            </a:r>
            <a:endParaRPr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sym typeface="Inter"/>
            </a:endParaRPr>
          </a:p>
        </p:txBody>
      </p:sp>
      <p:sp>
        <p:nvSpPr>
          <p:cNvPr id="6" name="Content Placeholder 2">
            <a:extLst>
              <a:ext uri="{FF2B5EF4-FFF2-40B4-BE49-F238E27FC236}">
                <a16:creationId xmlns:a16="http://schemas.microsoft.com/office/drawing/2014/main" id="{A1A927B6-0775-4BC8-EB93-2518316DF7D2}"/>
              </a:ext>
            </a:extLst>
          </p:cNvPr>
          <p:cNvSpPr txBox="1">
            <a:spLocks/>
          </p:cNvSpPr>
          <p:nvPr/>
        </p:nvSpPr>
        <p:spPr>
          <a:xfrm>
            <a:off x="279400" y="825661"/>
            <a:ext cx="12610214" cy="5792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1 ton of carbon removed </a:t>
            </a:r>
            <a:r>
              <a:rPr lang="en-US" sz="18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sym typeface="Wingdings" pitchFamily="2" charset="2"/>
              </a:rPr>
              <a:t></a:t>
            </a:r>
            <a:r>
              <a:rPr lang="en-US" sz="18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8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sym typeface="Wingdings" pitchFamily="2" charset="2"/>
              </a:rPr>
              <a:t>1 carbon credit   1 standardized, tradable unit for net-zero claims</a:t>
            </a:r>
            <a:endParaRPr lang="en-US" sz="1800" i="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Google Shape;251;p36">
            <a:extLst>
              <a:ext uri="{FF2B5EF4-FFF2-40B4-BE49-F238E27FC236}">
                <a16:creationId xmlns:a16="http://schemas.microsoft.com/office/drawing/2014/main" id="{237649AA-9D7E-9E85-3937-68D857DF905D}"/>
              </a:ext>
            </a:extLst>
          </p:cNvPr>
          <p:cNvSpPr txBox="1"/>
          <p:nvPr/>
        </p:nvSpPr>
        <p:spPr>
          <a:xfrm>
            <a:off x="6218442" y="5558654"/>
            <a:ext cx="2697194" cy="886894"/>
          </a:xfrm>
          <a:prstGeom prst="rect">
            <a:avLst/>
          </a:prstGeom>
          <a:solidFill>
            <a:schemeClr val="accent3">
              <a:lumMod val="20000"/>
              <a:lumOff val="80000"/>
            </a:scheme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sym typeface="Inter"/>
              </a:rPr>
              <a:t>“VCM 2.0” was born to sperate out </a:t>
            </a:r>
            <a:r>
              <a:rPr lang="en"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sym typeface="Inter"/>
              </a:rPr>
              <a:t>high quality and durable removals</a:t>
            </a:r>
            <a:endParaRPr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sym typeface="Inter"/>
            </a:endParaRPr>
          </a:p>
        </p:txBody>
      </p:sp>
      <p:sp>
        <p:nvSpPr>
          <p:cNvPr id="8" name="Google Shape;251;p36">
            <a:extLst>
              <a:ext uri="{FF2B5EF4-FFF2-40B4-BE49-F238E27FC236}">
                <a16:creationId xmlns:a16="http://schemas.microsoft.com/office/drawing/2014/main" id="{4B5B6065-2A4D-AA69-BB5E-1D3F55FBB769}"/>
              </a:ext>
            </a:extLst>
          </p:cNvPr>
          <p:cNvSpPr txBox="1"/>
          <p:nvPr/>
        </p:nvSpPr>
        <p:spPr>
          <a:xfrm>
            <a:off x="172363" y="5545954"/>
            <a:ext cx="3316934" cy="886894"/>
          </a:xfrm>
          <a:prstGeom prst="rect">
            <a:avLst/>
          </a:prstGeom>
          <a:solidFill>
            <a:schemeClr val="accent3">
              <a:lumMod val="20000"/>
              <a:lumOff val="80000"/>
            </a:scheme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sym typeface="Inter"/>
              </a:rPr>
              <a:t>“VCM 1.0” from Clean Development Mechanism of Kyoto Protocol</a:t>
            </a:r>
            <a:endParaRPr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sym typeface="Inter"/>
            </a:endParaRPr>
          </a:p>
        </p:txBody>
      </p:sp>
      <p:cxnSp>
        <p:nvCxnSpPr>
          <p:cNvPr id="10" name="Straight Arrow Connector 9">
            <a:extLst>
              <a:ext uri="{FF2B5EF4-FFF2-40B4-BE49-F238E27FC236}">
                <a16:creationId xmlns:a16="http://schemas.microsoft.com/office/drawing/2014/main" id="{613BA7CC-A93B-89C1-9924-1BAE86D278EB}"/>
              </a:ext>
            </a:extLst>
          </p:cNvPr>
          <p:cNvCxnSpPr>
            <a:cxnSpLocks/>
          </p:cNvCxnSpPr>
          <p:nvPr/>
        </p:nvCxnSpPr>
        <p:spPr>
          <a:xfrm flipV="1">
            <a:off x="6066456" y="5188843"/>
            <a:ext cx="0" cy="3698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1E8D404A-A28F-0336-59E9-9B9DC27FD53C}"/>
              </a:ext>
            </a:extLst>
          </p:cNvPr>
          <p:cNvSpPr txBox="1"/>
          <p:nvPr/>
        </p:nvSpPr>
        <p:spPr>
          <a:xfrm>
            <a:off x="8057430" y="1995980"/>
            <a:ext cx="3622858" cy="2677656"/>
          </a:xfrm>
          <a:prstGeom prst="rect">
            <a:avLst/>
          </a:prstGeom>
          <a:solidFill>
            <a:schemeClr val="accent6">
              <a:lumMod val="50000"/>
            </a:schemeClr>
          </a:solid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MEASUREMENT, REPORTING AND VERIFICATION (MRV):</a:t>
            </a:r>
          </a:p>
          <a:p>
            <a:endPar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framework used to </a:t>
            </a:r>
            <a:r>
              <a:rPr lang="en-US"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quantify</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 document, and </a:t>
            </a:r>
            <a:r>
              <a:rPr lang="en-US" b="1" u="sng" dirty="0">
                <a:solidFill>
                  <a:schemeClr val="bg1"/>
                </a:solidFill>
                <a:latin typeface="Open Sans" panose="020B0606030504020204" pitchFamily="34" charset="0"/>
                <a:ea typeface="Open Sans" panose="020B0606030504020204" pitchFamily="34" charset="0"/>
                <a:cs typeface="Open Sans" panose="020B0606030504020204" pitchFamily="34" charset="0"/>
              </a:rPr>
              <a:t>validate</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 a carbon removal credit</a:t>
            </a:r>
          </a:p>
          <a:p>
            <a:endPar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en-US" dirty="0">
              <a:solidFill>
                <a:schemeClr val="bg1"/>
              </a:solidFill>
            </a:endParaRPr>
          </a:p>
        </p:txBody>
      </p:sp>
      <p:sp>
        <p:nvSpPr>
          <p:cNvPr id="16" name="TextBox 15">
            <a:extLst>
              <a:ext uri="{FF2B5EF4-FFF2-40B4-BE49-F238E27FC236}">
                <a16:creationId xmlns:a16="http://schemas.microsoft.com/office/drawing/2014/main" id="{F6DE36C2-BCC3-9CA1-68A7-C6B0EF4A5B3D}"/>
              </a:ext>
            </a:extLst>
          </p:cNvPr>
          <p:cNvSpPr txBox="1"/>
          <p:nvPr/>
        </p:nvSpPr>
        <p:spPr>
          <a:xfrm>
            <a:off x="8200418" y="4196870"/>
            <a:ext cx="1090706" cy="369332"/>
          </a:xfrm>
          <a:prstGeom prst="rect">
            <a:avLst/>
          </a:prstGeom>
          <a:solidFill>
            <a:schemeClr val="accent3">
              <a:lumMod val="20000"/>
              <a:lumOff val="80000"/>
            </a:schemeClr>
          </a:solidFill>
        </p:spPr>
        <p:txBody>
          <a:bodyPr wrap="square">
            <a:spAutoFit/>
          </a:bodyPr>
          <a:lstStyle/>
          <a:p>
            <a:r>
              <a:rPr lang="en-US" dirty="0">
                <a:solidFill>
                  <a:schemeClr val="tx1">
                    <a:lumMod val="50000"/>
                    <a:lumOff val="50000"/>
                  </a:schemeClr>
                </a:solidFill>
                <a:latin typeface=""/>
              </a:rPr>
              <a:t>this talk</a:t>
            </a:r>
          </a:p>
        </p:txBody>
      </p:sp>
      <p:sp>
        <p:nvSpPr>
          <p:cNvPr id="9" name="Google Shape;251;p36">
            <a:extLst>
              <a:ext uri="{FF2B5EF4-FFF2-40B4-BE49-F238E27FC236}">
                <a16:creationId xmlns:a16="http://schemas.microsoft.com/office/drawing/2014/main" id="{EF25C699-A349-F4B1-80B8-953031B23B7F}"/>
              </a:ext>
            </a:extLst>
          </p:cNvPr>
          <p:cNvSpPr txBox="1"/>
          <p:nvPr/>
        </p:nvSpPr>
        <p:spPr>
          <a:xfrm>
            <a:off x="9042517" y="5545954"/>
            <a:ext cx="2697194" cy="886894"/>
          </a:xfrm>
          <a:prstGeom prst="rect">
            <a:avLst/>
          </a:prstGeom>
          <a:solidFill>
            <a:schemeClr val="accent3">
              <a:lumMod val="20000"/>
              <a:lumOff val="80000"/>
            </a:scheme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sym typeface="Inter"/>
              </a:rPr>
              <a:t>C</a:t>
            </a:r>
            <a:r>
              <a:rPr lang="en" sz="1400" dirty="0" err="1">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sym typeface="Inter"/>
              </a:rPr>
              <a:t>dr.fyi</a:t>
            </a:r>
            <a:r>
              <a:rPr lang="en" sz="1400"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sym typeface="Inter"/>
              </a:rPr>
              <a:t> tracks durable market growth, Microsoft dominates corporate investment grows</a:t>
            </a:r>
            <a:endParaRPr sz="14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sym typeface="Inter"/>
            </a:endParaRPr>
          </a:p>
        </p:txBody>
      </p:sp>
      <p:cxnSp>
        <p:nvCxnSpPr>
          <p:cNvPr id="11" name="Straight Arrow Connector 10">
            <a:extLst>
              <a:ext uri="{FF2B5EF4-FFF2-40B4-BE49-F238E27FC236}">
                <a16:creationId xmlns:a16="http://schemas.microsoft.com/office/drawing/2014/main" id="{FCBD0CA9-3F19-262B-C125-913B07ABE721}"/>
              </a:ext>
            </a:extLst>
          </p:cNvPr>
          <p:cNvCxnSpPr>
            <a:cxnSpLocks/>
          </p:cNvCxnSpPr>
          <p:nvPr/>
        </p:nvCxnSpPr>
        <p:spPr>
          <a:xfrm flipH="1" flipV="1">
            <a:off x="7070195" y="5176143"/>
            <a:ext cx="1972322" cy="3698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873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7" grpId="1" animBg="1"/>
      <p:bldP spid="8" grpId="0" animBg="1"/>
      <p:bldP spid="8" grpId="1" animBg="1"/>
      <p:bldP spid="9" grpId="0" animBg="1"/>
      <p:bldP spid="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24BD1-37C5-F509-4F4F-407915AA888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1B1B78E-D7DC-3718-77E5-857D4AE531F7}"/>
              </a:ext>
            </a:extLst>
          </p:cNvPr>
          <p:cNvSpPr txBox="1"/>
          <p:nvPr/>
        </p:nvSpPr>
        <p:spPr>
          <a:xfrm>
            <a:off x="57765" y="5014910"/>
            <a:ext cx="2574423" cy="1477328"/>
          </a:xfrm>
          <a:prstGeom prst="rect">
            <a:avLst/>
          </a:prstGeom>
          <a:noFill/>
        </p:spPr>
        <p:txBody>
          <a:bodyPr wrap="non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BASALTIC MATERIAL</a:t>
            </a:r>
          </a:p>
          <a:p>
            <a:r>
              <a:rPr lang="en-US" dirty="0">
                <a:latin typeface="Open Sans" panose="020B0606030504020204" pitchFamily="34" charset="0"/>
                <a:ea typeface="Open Sans" panose="020B0606030504020204" pitchFamily="34" charset="0"/>
                <a:cs typeface="Open Sans" panose="020B0606030504020204" pitchFamily="34" charset="0"/>
              </a:rPr>
              <a:t>Ca-Mg-Al-Silicates</a:t>
            </a:r>
          </a:p>
          <a:p>
            <a:r>
              <a:rPr lang="en-US" dirty="0">
                <a:latin typeface="Open Sans" panose="020B0606030504020204" pitchFamily="34" charset="0"/>
                <a:ea typeface="Open Sans" panose="020B0606030504020204" pitchFamily="34" charset="0"/>
                <a:cs typeface="Open Sans" panose="020B0606030504020204" pitchFamily="34" charset="0"/>
              </a:rPr>
              <a:t>8% of Continents</a:t>
            </a:r>
          </a:p>
          <a:p>
            <a:r>
              <a:rPr lang="en-US" dirty="0">
                <a:latin typeface="Open Sans" panose="020B0606030504020204" pitchFamily="34" charset="0"/>
                <a:ea typeface="Open Sans" panose="020B0606030504020204" pitchFamily="34" charset="0"/>
                <a:cs typeface="Open Sans" panose="020B0606030504020204" pitchFamily="34" charset="0"/>
              </a:rPr>
              <a:t>Much of seafloor </a:t>
            </a:r>
          </a:p>
          <a:p>
            <a:r>
              <a:rPr lang="en-US" b="1" dirty="0">
                <a:latin typeface="Helvetica"/>
                <a:cs typeface="Helvetica"/>
              </a:rPr>
              <a:t> </a:t>
            </a:r>
          </a:p>
        </p:txBody>
      </p:sp>
      <p:sp>
        <p:nvSpPr>
          <p:cNvPr id="6" name="TextBox 5">
            <a:extLst>
              <a:ext uri="{FF2B5EF4-FFF2-40B4-BE49-F238E27FC236}">
                <a16:creationId xmlns:a16="http://schemas.microsoft.com/office/drawing/2014/main" id="{9EE8E501-FD8E-F72D-2AD6-E9ADDD7A01FF}"/>
              </a:ext>
            </a:extLst>
          </p:cNvPr>
          <p:cNvSpPr txBox="1"/>
          <p:nvPr/>
        </p:nvSpPr>
        <p:spPr>
          <a:xfrm>
            <a:off x="8917853" y="4855457"/>
            <a:ext cx="3211903" cy="1200329"/>
          </a:xfrm>
          <a:prstGeom prst="rect">
            <a:avLst/>
          </a:prstGeom>
          <a:noFill/>
        </p:spPr>
        <p:txBody>
          <a:bodyPr wrap="square" rtlCol="0">
            <a:spAutoFit/>
          </a:bodyPr>
          <a:lstStyle/>
          <a:p>
            <a:pPr algn="r"/>
            <a:r>
              <a:rPr lang="en-US" b="1" dirty="0">
                <a:latin typeface="Open Sans" panose="020B0606030504020204" pitchFamily="34" charset="0"/>
                <a:ea typeface="Open Sans" panose="020B0606030504020204" pitchFamily="34" charset="0"/>
                <a:cs typeface="Open Sans" panose="020B0606030504020204" pitchFamily="34" charset="0"/>
              </a:rPr>
              <a:t>PERIDOTITE</a:t>
            </a:r>
          </a:p>
          <a:p>
            <a:pPr algn="r"/>
            <a:r>
              <a:rPr lang="en-US" b="1" dirty="0">
                <a:latin typeface="Open Sans" panose="020B0606030504020204" pitchFamily="34" charset="0"/>
                <a:ea typeface="Open Sans" panose="020B0606030504020204" pitchFamily="34" charset="0"/>
                <a:cs typeface="Open Sans" panose="020B0606030504020204" pitchFamily="34" charset="0"/>
              </a:rPr>
              <a:t>(blocks of oceanic crust and upper mantle)</a:t>
            </a:r>
          </a:p>
          <a:p>
            <a:pPr algn="r"/>
            <a:r>
              <a:rPr lang="en-US" dirty="0">
                <a:latin typeface="Open Sans" panose="020B0606030504020204" pitchFamily="34" charset="0"/>
                <a:ea typeface="Open Sans" panose="020B0606030504020204" pitchFamily="34" charset="0"/>
                <a:cs typeface="Open Sans" panose="020B0606030504020204" pitchFamily="34" charset="0"/>
              </a:rPr>
              <a:t>Mg-Fe-Silicates</a:t>
            </a:r>
          </a:p>
        </p:txBody>
      </p:sp>
      <p:sp>
        <p:nvSpPr>
          <p:cNvPr id="7" name="Rectangle 6">
            <a:extLst>
              <a:ext uri="{FF2B5EF4-FFF2-40B4-BE49-F238E27FC236}">
                <a16:creationId xmlns:a16="http://schemas.microsoft.com/office/drawing/2014/main" id="{2A68A7E2-E714-56DD-A82A-E518FC4559EC}"/>
              </a:ext>
            </a:extLst>
          </p:cNvPr>
          <p:cNvSpPr/>
          <p:nvPr/>
        </p:nvSpPr>
        <p:spPr>
          <a:xfrm>
            <a:off x="2191656" y="1237343"/>
            <a:ext cx="635000" cy="342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174CC49-E9AF-97A8-A053-A104AB5B017C}"/>
              </a:ext>
            </a:extLst>
          </p:cNvPr>
          <p:cNvSpPr/>
          <p:nvPr/>
        </p:nvSpPr>
        <p:spPr>
          <a:xfrm>
            <a:off x="2051956" y="3993243"/>
            <a:ext cx="635000" cy="342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91B4E7D-4401-9DBC-9967-C67717BD98BF}"/>
              </a:ext>
            </a:extLst>
          </p:cNvPr>
          <p:cNvPicPr>
            <a:picLocks noChangeAspect="1"/>
          </p:cNvPicPr>
          <p:nvPr/>
        </p:nvPicPr>
        <p:blipFill>
          <a:blip r:embed="rId3"/>
          <a:stretch>
            <a:fillRect/>
          </a:stretch>
        </p:blipFill>
        <p:spPr>
          <a:xfrm rot="10800000" flipH="1">
            <a:off x="2369456" y="-53208"/>
            <a:ext cx="6817099" cy="4363375"/>
          </a:xfrm>
          <a:prstGeom prst="rect">
            <a:avLst/>
          </a:prstGeom>
        </p:spPr>
      </p:pic>
      <p:sp>
        <p:nvSpPr>
          <p:cNvPr id="25" name="TextBox 24">
            <a:extLst>
              <a:ext uri="{FF2B5EF4-FFF2-40B4-BE49-F238E27FC236}">
                <a16:creationId xmlns:a16="http://schemas.microsoft.com/office/drawing/2014/main" id="{44841BDB-21CE-8EF7-958B-00F37A2CC7F0}"/>
              </a:ext>
            </a:extLst>
          </p:cNvPr>
          <p:cNvSpPr txBox="1"/>
          <p:nvPr/>
        </p:nvSpPr>
        <p:spPr>
          <a:xfrm>
            <a:off x="8806080" y="4224375"/>
            <a:ext cx="3328155" cy="584775"/>
          </a:xfrm>
          <a:prstGeom prst="rect">
            <a:avLst/>
          </a:prstGeom>
          <a:noFill/>
        </p:spPr>
        <p:txBody>
          <a:bodyPr wrap="none" rtlCol="0">
            <a:spAutoFit/>
          </a:bodyPr>
          <a:lstStyle/>
          <a:p>
            <a:r>
              <a:rPr lang="en-US" sz="3200" b="1" dirty="0"/>
              <a:t>Olivine (Mg</a:t>
            </a:r>
            <a:r>
              <a:rPr lang="en-US" sz="3200" b="1" baseline="-25000" dirty="0"/>
              <a:t>2</a:t>
            </a:r>
            <a:r>
              <a:rPr lang="en-US" sz="3200" b="1" dirty="0"/>
              <a:t>SiO</a:t>
            </a:r>
            <a:r>
              <a:rPr lang="en-US" sz="3200" b="1" baseline="-25000" dirty="0"/>
              <a:t>4</a:t>
            </a:r>
            <a:r>
              <a:rPr lang="en-US" sz="3200" b="1" dirty="0"/>
              <a:t>)</a:t>
            </a:r>
          </a:p>
        </p:txBody>
      </p:sp>
      <p:sp>
        <p:nvSpPr>
          <p:cNvPr id="26" name="TextBox 25">
            <a:extLst>
              <a:ext uri="{FF2B5EF4-FFF2-40B4-BE49-F238E27FC236}">
                <a16:creationId xmlns:a16="http://schemas.microsoft.com/office/drawing/2014/main" id="{8EC6D8EC-5372-EFC6-8E6E-537692AD9F9B}"/>
              </a:ext>
            </a:extLst>
          </p:cNvPr>
          <p:cNvSpPr txBox="1"/>
          <p:nvPr/>
        </p:nvSpPr>
        <p:spPr>
          <a:xfrm>
            <a:off x="57765" y="4267271"/>
            <a:ext cx="4623382" cy="584775"/>
          </a:xfrm>
          <a:prstGeom prst="rect">
            <a:avLst/>
          </a:prstGeom>
          <a:noFill/>
        </p:spPr>
        <p:txBody>
          <a:bodyPr wrap="none" rtlCol="0">
            <a:spAutoFit/>
          </a:bodyPr>
          <a:lstStyle/>
          <a:p>
            <a:r>
              <a:rPr lang="en-US" sz="3200" b="1" dirty="0"/>
              <a:t>Plagioclase (CaAl</a:t>
            </a:r>
            <a:r>
              <a:rPr lang="en-US" sz="3200" b="1" baseline="-25000" dirty="0"/>
              <a:t>2</a:t>
            </a:r>
            <a:r>
              <a:rPr lang="en-US" sz="3200" b="1" dirty="0"/>
              <a:t>Si</a:t>
            </a:r>
            <a:r>
              <a:rPr lang="en-US" sz="3200" b="1" baseline="-25000" dirty="0"/>
              <a:t>2</a:t>
            </a:r>
            <a:r>
              <a:rPr lang="en-US" sz="3200" b="1" dirty="0"/>
              <a:t>O</a:t>
            </a:r>
            <a:r>
              <a:rPr lang="en-US" sz="3200" b="1" baseline="-25000" dirty="0"/>
              <a:t>8</a:t>
            </a:r>
            <a:r>
              <a:rPr lang="en-US" sz="3200" b="1" dirty="0"/>
              <a:t>)</a:t>
            </a:r>
          </a:p>
        </p:txBody>
      </p:sp>
      <p:cxnSp>
        <p:nvCxnSpPr>
          <p:cNvPr id="28" name="Straight Arrow Connector 27">
            <a:extLst>
              <a:ext uri="{FF2B5EF4-FFF2-40B4-BE49-F238E27FC236}">
                <a16:creationId xmlns:a16="http://schemas.microsoft.com/office/drawing/2014/main" id="{B3BBBCC0-1771-DA31-E83B-ABB73CF0E1F8}"/>
              </a:ext>
            </a:extLst>
          </p:cNvPr>
          <p:cNvCxnSpPr>
            <a:cxnSpLocks/>
          </p:cNvCxnSpPr>
          <p:nvPr/>
        </p:nvCxnSpPr>
        <p:spPr>
          <a:xfrm>
            <a:off x="5576649" y="4545590"/>
            <a:ext cx="2504548" cy="0"/>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7A7CDAA7-1F06-F5E5-4322-57B632671311}"/>
              </a:ext>
            </a:extLst>
          </p:cNvPr>
          <p:cNvSpPr txBox="1"/>
          <p:nvPr/>
        </p:nvSpPr>
        <p:spPr>
          <a:xfrm>
            <a:off x="8081197" y="445774"/>
            <a:ext cx="4121834" cy="369332"/>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Hawai’ian basalt with olivine xenolith</a:t>
            </a:r>
          </a:p>
        </p:txBody>
      </p:sp>
      <p:sp>
        <p:nvSpPr>
          <p:cNvPr id="30" name="TextBox 29">
            <a:extLst>
              <a:ext uri="{FF2B5EF4-FFF2-40B4-BE49-F238E27FC236}">
                <a16:creationId xmlns:a16="http://schemas.microsoft.com/office/drawing/2014/main" id="{89BEE028-7E6B-C77E-80BD-53BFD0E068D8}"/>
              </a:ext>
            </a:extLst>
          </p:cNvPr>
          <p:cNvSpPr txBox="1"/>
          <p:nvPr/>
        </p:nvSpPr>
        <p:spPr>
          <a:xfrm>
            <a:off x="5793327" y="4672702"/>
            <a:ext cx="2518638" cy="923330"/>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10x reactivity</a:t>
            </a:r>
          </a:p>
          <a:p>
            <a:r>
              <a:rPr lang="en-US" dirty="0">
                <a:latin typeface="Open Sans" panose="020B0606030504020204" pitchFamily="34" charset="0"/>
                <a:ea typeface="Open Sans" panose="020B0606030504020204" pitchFamily="34" charset="0"/>
                <a:cs typeface="Open Sans" panose="020B0606030504020204" pitchFamily="34" charset="0"/>
              </a:rPr>
              <a:t>More mining + milling</a:t>
            </a:r>
          </a:p>
          <a:p>
            <a:r>
              <a:rPr lang="en-US" dirty="0">
                <a:latin typeface="Open Sans" panose="020B0606030504020204" pitchFamily="34" charset="0"/>
                <a:ea typeface="Open Sans" panose="020B0606030504020204" pitchFamily="34" charset="0"/>
                <a:cs typeface="Open Sans" panose="020B0606030504020204" pitchFamily="34" charset="0"/>
              </a:rPr>
              <a:t>More transport</a:t>
            </a:r>
          </a:p>
        </p:txBody>
      </p:sp>
    </p:spTree>
    <p:extLst>
      <p:ext uri="{BB962C8B-B14F-4D97-AF65-F5344CB8AC3E}">
        <p14:creationId xmlns:p14="http://schemas.microsoft.com/office/powerpoint/2010/main" val="1375139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C3598-FF28-6564-A012-97BC20B8F4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6BB31F-561B-2F85-9F98-27B95C1B617E}"/>
              </a:ext>
            </a:extLst>
          </p:cNvPr>
          <p:cNvSpPr>
            <a:spLocks noGrp="1"/>
          </p:cNvSpPr>
          <p:nvPr>
            <p:ph type="title"/>
          </p:nvPr>
        </p:nvSpPr>
        <p:spPr>
          <a:xfrm>
            <a:off x="326594" y="-199811"/>
            <a:ext cx="11425594" cy="1325563"/>
          </a:xfrm>
        </p:spPr>
        <p:txBody>
          <a:bodyPr>
            <a:normAutofit/>
          </a:bodyPr>
          <a:lstStyle/>
          <a:p>
            <a:r>
              <a:rPr lang="en-US" sz="2800" dirty="0"/>
              <a:t>We will use alkalinity as the currency to track EW effectiveness</a:t>
            </a:r>
          </a:p>
        </p:txBody>
      </p:sp>
      <p:sp>
        <p:nvSpPr>
          <p:cNvPr id="11" name="TextBox 10">
            <a:extLst>
              <a:ext uri="{FF2B5EF4-FFF2-40B4-BE49-F238E27FC236}">
                <a16:creationId xmlns:a16="http://schemas.microsoft.com/office/drawing/2014/main" id="{631ACBBA-994B-A889-F750-238FAD560570}"/>
              </a:ext>
            </a:extLst>
          </p:cNvPr>
          <p:cNvSpPr txBox="1"/>
          <p:nvPr/>
        </p:nvSpPr>
        <p:spPr>
          <a:xfrm>
            <a:off x="5879374" y="2830680"/>
            <a:ext cx="2673381" cy="369332"/>
          </a:xfrm>
          <a:prstGeom prst="rect">
            <a:avLst/>
          </a:prstGeom>
          <a:solidFill>
            <a:schemeClr val="accent5">
              <a:lumMod val="40000"/>
              <a:lumOff val="60000"/>
            </a:schemeClr>
          </a:solidFill>
        </p:spPr>
        <p:txBody>
          <a:bodyPr wrap="square" rtlCol="0">
            <a:spAutoFit/>
          </a:bodyPr>
          <a:lstStyle/>
          <a:p>
            <a:r>
              <a:rPr lang="en-US" b="1" dirty="0">
                <a:latin typeface="Source Sans Pro" panose="020B0503030403020204" pitchFamily="34" charset="0"/>
                <a:ea typeface="Source Sans Pro" panose="020B0503030403020204" pitchFamily="34" charset="0"/>
              </a:rPr>
              <a:t> Export of ALK via River</a:t>
            </a:r>
          </a:p>
        </p:txBody>
      </p:sp>
      <p:sp>
        <p:nvSpPr>
          <p:cNvPr id="12" name="TextBox 11">
            <a:extLst>
              <a:ext uri="{FF2B5EF4-FFF2-40B4-BE49-F238E27FC236}">
                <a16:creationId xmlns:a16="http://schemas.microsoft.com/office/drawing/2014/main" id="{986766A9-4E21-446C-F500-48A88202E9D6}"/>
              </a:ext>
            </a:extLst>
          </p:cNvPr>
          <p:cNvSpPr txBox="1"/>
          <p:nvPr/>
        </p:nvSpPr>
        <p:spPr>
          <a:xfrm>
            <a:off x="8984864" y="2830680"/>
            <a:ext cx="2677512" cy="369332"/>
          </a:xfrm>
          <a:prstGeom prst="rect">
            <a:avLst/>
          </a:prstGeom>
          <a:solidFill>
            <a:schemeClr val="accent6"/>
          </a:solidFill>
        </p:spPr>
        <p:txBody>
          <a:bodyPr wrap="square" rtlCol="0">
            <a:spAutoFit/>
          </a:bodyPr>
          <a:lstStyle/>
          <a:p>
            <a:r>
              <a:rPr lang="en-US" b="1" dirty="0">
                <a:solidFill>
                  <a:schemeClr val="bg1"/>
                </a:solidFill>
                <a:latin typeface="Source Sans Pro" panose="020B0503030403020204" pitchFamily="34" charset="0"/>
                <a:ea typeface="Source Sans Pro" panose="020B0503030403020204" pitchFamily="34" charset="0"/>
              </a:rPr>
              <a:t>Ocean DIC equilibration</a:t>
            </a:r>
          </a:p>
        </p:txBody>
      </p:sp>
      <p:sp>
        <p:nvSpPr>
          <p:cNvPr id="13" name="Rectangle 12">
            <a:extLst>
              <a:ext uri="{FF2B5EF4-FFF2-40B4-BE49-F238E27FC236}">
                <a16:creationId xmlns:a16="http://schemas.microsoft.com/office/drawing/2014/main" id="{448F1AF8-7D93-7200-81D3-4E7668BAD523}"/>
              </a:ext>
            </a:extLst>
          </p:cNvPr>
          <p:cNvSpPr/>
          <p:nvPr/>
        </p:nvSpPr>
        <p:spPr>
          <a:xfrm>
            <a:off x="425121" y="2184868"/>
            <a:ext cx="5063630" cy="1714546"/>
          </a:xfrm>
          <a:prstGeom prst="rect">
            <a:avLst/>
          </a:prstGeom>
          <a:noFill/>
          <a:ln w="31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EE485-F58F-858B-D8AD-639DEA90DDDF}"/>
              </a:ext>
            </a:extLst>
          </p:cNvPr>
          <p:cNvSpPr/>
          <p:nvPr/>
        </p:nvSpPr>
        <p:spPr>
          <a:xfrm>
            <a:off x="8835096" y="2184868"/>
            <a:ext cx="3015618" cy="1560787"/>
          </a:xfrm>
          <a:prstGeom prst="rect">
            <a:avLst/>
          </a:prstGeom>
          <a:noFill/>
          <a:ln w="31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B74C6437-93D8-A67C-B28B-D87C2D6BB2E7}"/>
              </a:ext>
            </a:extLst>
          </p:cNvPr>
          <p:cNvCxnSpPr>
            <a:cxnSpLocks/>
          </p:cNvCxnSpPr>
          <p:nvPr/>
        </p:nvCxnSpPr>
        <p:spPr>
          <a:xfrm>
            <a:off x="1139020" y="2077782"/>
            <a:ext cx="0" cy="351415"/>
          </a:xfrm>
          <a:prstGeom prst="straightConnector1">
            <a:avLst/>
          </a:prstGeom>
          <a:ln w="3810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E437C666-DC18-8097-D0BE-B33A6B06BC19}"/>
              </a:ext>
            </a:extLst>
          </p:cNvPr>
          <p:cNvCxnSpPr>
            <a:cxnSpLocks/>
          </p:cNvCxnSpPr>
          <p:nvPr/>
        </p:nvCxnSpPr>
        <p:spPr>
          <a:xfrm>
            <a:off x="10323620" y="3630875"/>
            <a:ext cx="0" cy="866516"/>
          </a:xfrm>
          <a:prstGeom prst="straightConnector1">
            <a:avLst/>
          </a:prstGeom>
          <a:ln w="38100">
            <a:solidFill>
              <a:schemeClr val="tx1">
                <a:lumMod val="65000"/>
                <a:lumOff val="35000"/>
              </a:schemeClr>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E6B677CD-48C2-436F-6AED-92584F1F2252}"/>
              </a:ext>
            </a:extLst>
          </p:cNvPr>
          <p:cNvCxnSpPr>
            <a:cxnSpLocks/>
          </p:cNvCxnSpPr>
          <p:nvPr/>
        </p:nvCxnSpPr>
        <p:spPr>
          <a:xfrm>
            <a:off x="2789857" y="3045813"/>
            <a:ext cx="357866" cy="0"/>
          </a:xfrm>
          <a:prstGeom prst="straightConnector1">
            <a:avLst/>
          </a:prstGeom>
          <a:ln w="38100">
            <a:solidFill>
              <a:schemeClr val="tx1">
                <a:lumMod val="65000"/>
                <a:lumOff val="3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A88CA17F-391B-0A5F-05F8-9EF6C2E4F8F6}"/>
              </a:ext>
            </a:extLst>
          </p:cNvPr>
          <p:cNvSpPr txBox="1"/>
          <p:nvPr/>
        </p:nvSpPr>
        <p:spPr>
          <a:xfrm>
            <a:off x="437598" y="2164449"/>
            <a:ext cx="508473" cy="369332"/>
          </a:xfrm>
          <a:prstGeom prst="rect">
            <a:avLst/>
          </a:prstGeom>
          <a:noFill/>
        </p:spPr>
        <p:txBody>
          <a:bodyPr wrap="none" rtlCol="0">
            <a:spAutoFit/>
          </a:bodyPr>
          <a:lstStyle/>
          <a:p>
            <a:r>
              <a:rPr lang="en-US" dirty="0">
                <a:latin typeface="Source Sans Pro Light" panose="020B0403030403020204" pitchFamily="34" charset="0"/>
                <a:ea typeface="Source Sans Pro Light" panose="020B0403030403020204" pitchFamily="34" charset="0"/>
              </a:rPr>
              <a:t>soil</a:t>
            </a:r>
          </a:p>
        </p:txBody>
      </p:sp>
      <p:sp>
        <p:nvSpPr>
          <p:cNvPr id="25" name="TextBox 24">
            <a:extLst>
              <a:ext uri="{FF2B5EF4-FFF2-40B4-BE49-F238E27FC236}">
                <a16:creationId xmlns:a16="http://schemas.microsoft.com/office/drawing/2014/main" id="{88F89C59-036B-7B54-FB9D-976DB97AE743}"/>
              </a:ext>
            </a:extLst>
          </p:cNvPr>
          <p:cNvSpPr txBox="1"/>
          <p:nvPr/>
        </p:nvSpPr>
        <p:spPr>
          <a:xfrm>
            <a:off x="8835096" y="2253490"/>
            <a:ext cx="761747" cy="369332"/>
          </a:xfrm>
          <a:prstGeom prst="rect">
            <a:avLst/>
          </a:prstGeom>
          <a:noFill/>
        </p:spPr>
        <p:txBody>
          <a:bodyPr wrap="none" rtlCol="0">
            <a:spAutoFit/>
          </a:bodyPr>
          <a:lstStyle/>
          <a:p>
            <a:r>
              <a:rPr lang="en-US" dirty="0">
                <a:latin typeface="Source Sans Pro Light" panose="020B0403030403020204" pitchFamily="34" charset="0"/>
                <a:ea typeface="Source Sans Pro Light" panose="020B0403030403020204" pitchFamily="34" charset="0"/>
              </a:rPr>
              <a:t>ocean</a:t>
            </a:r>
          </a:p>
        </p:txBody>
      </p:sp>
      <p:sp>
        <p:nvSpPr>
          <p:cNvPr id="26" name="TextBox 25">
            <a:extLst>
              <a:ext uri="{FF2B5EF4-FFF2-40B4-BE49-F238E27FC236}">
                <a16:creationId xmlns:a16="http://schemas.microsoft.com/office/drawing/2014/main" id="{897FEF83-509C-D9FD-3B7D-A10E4C621127}"/>
              </a:ext>
            </a:extLst>
          </p:cNvPr>
          <p:cNvSpPr txBox="1"/>
          <p:nvPr/>
        </p:nvSpPr>
        <p:spPr>
          <a:xfrm>
            <a:off x="425120" y="1596478"/>
            <a:ext cx="1319587" cy="369332"/>
          </a:xfrm>
          <a:prstGeom prst="rect">
            <a:avLst/>
          </a:prstGeom>
          <a:noFill/>
        </p:spPr>
        <p:txBody>
          <a:bodyPr wrap="square" rtlCol="0">
            <a:spAutoFit/>
          </a:bodyPr>
          <a:lstStyle/>
          <a:p>
            <a:r>
              <a:rPr lang="en-US" dirty="0">
                <a:latin typeface="Source Sans Pro Light" panose="020B0403030403020204" pitchFamily="34" charset="0"/>
                <a:ea typeface="Source Sans Pro Light" panose="020B0403030403020204" pitchFamily="34" charset="0"/>
              </a:rPr>
              <a:t>atmosphere</a:t>
            </a:r>
          </a:p>
        </p:txBody>
      </p:sp>
      <p:sp>
        <p:nvSpPr>
          <p:cNvPr id="3" name="TextBox 2">
            <a:extLst>
              <a:ext uri="{FF2B5EF4-FFF2-40B4-BE49-F238E27FC236}">
                <a16:creationId xmlns:a16="http://schemas.microsoft.com/office/drawing/2014/main" id="{05B1A8E9-A992-4C4E-7B98-5480691C177E}"/>
              </a:ext>
            </a:extLst>
          </p:cNvPr>
          <p:cNvSpPr txBox="1"/>
          <p:nvPr/>
        </p:nvSpPr>
        <p:spPr>
          <a:xfrm>
            <a:off x="330951" y="741863"/>
            <a:ext cx="7289175" cy="369332"/>
          </a:xfrm>
          <a:prstGeom prst="rect">
            <a:avLst/>
          </a:prstGeom>
          <a:noFill/>
        </p:spPr>
        <p:txBody>
          <a:bodyPr wrap="none" rtlCol="0">
            <a:spAutoFit/>
          </a:bodyPr>
          <a:lstStyle/>
          <a:p>
            <a:r>
              <a:rPr lang="en-US" dirty="0">
                <a:solidFill>
                  <a:schemeClr val="bg2">
                    <a:lumMod val="25000"/>
                  </a:schemeClr>
                </a:solidFill>
                <a:latin typeface="Source Sans Pro" panose="020B0503030403020204" pitchFamily="34" charset="0"/>
                <a:ea typeface="Source Sans Pro" panose="020B0503030403020204" pitchFamily="34" charset="0"/>
              </a:rPr>
              <a:t>Flux accounting where the </a:t>
            </a:r>
            <a:r>
              <a:rPr lang="en-US" b="1" dirty="0">
                <a:solidFill>
                  <a:schemeClr val="bg2">
                    <a:lumMod val="25000"/>
                  </a:schemeClr>
                </a:solidFill>
                <a:latin typeface="Source Sans Pro" panose="020B0503030403020204" pitchFamily="34" charset="0"/>
                <a:ea typeface="Source Sans Pro" panose="020B0503030403020204" pitchFamily="34" charset="0"/>
              </a:rPr>
              <a:t>atmospheric reservoir </a:t>
            </a:r>
            <a:r>
              <a:rPr lang="en-US" dirty="0">
                <a:solidFill>
                  <a:schemeClr val="bg2">
                    <a:lumMod val="25000"/>
                  </a:schemeClr>
                </a:solidFill>
                <a:latin typeface="Source Sans Pro" panose="020B0503030403020204" pitchFamily="34" charset="0"/>
                <a:ea typeface="Source Sans Pro" panose="020B0503030403020204" pitchFamily="34" charset="0"/>
              </a:rPr>
              <a:t>is the reference frame</a:t>
            </a:r>
            <a:endParaRPr lang="en-US" baseline="30000" dirty="0">
              <a:solidFill>
                <a:schemeClr val="bg2">
                  <a:lumMod val="25000"/>
                </a:schemeClr>
              </a:solidFill>
              <a:latin typeface="Source Sans Pro" panose="020B0503030403020204" pitchFamily="34" charset="0"/>
              <a:ea typeface="Source Sans Pro" panose="020B0503030403020204" pitchFamily="34" charset="0"/>
            </a:endParaRPr>
          </a:p>
        </p:txBody>
      </p:sp>
      <p:sp>
        <p:nvSpPr>
          <p:cNvPr id="15" name="TextBox 14">
            <a:extLst>
              <a:ext uri="{FF2B5EF4-FFF2-40B4-BE49-F238E27FC236}">
                <a16:creationId xmlns:a16="http://schemas.microsoft.com/office/drawing/2014/main" id="{3874663A-C89F-A5AC-9EC4-8004D5196A56}"/>
              </a:ext>
            </a:extLst>
          </p:cNvPr>
          <p:cNvSpPr txBox="1"/>
          <p:nvPr/>
        </p:nvSpPr>
        <p:spPr>
          <a:xfrm>
            <a:off x="3212018" y="4560330"/>
            <a:ext cx="2201210" cy="1045649"/>
          </a:xfrm>
          <a:prstGeom prst="rect">
            <a:avLst/>
          </a:prstGeom>
          <a:solidFill>
            <a:schemeClr val="bg2">
              <a:lumMod val="90000"/>
            </a:schemeClr>
          </a:solidFill>
        </p:spPr>
        <p:txBody>
          <a:bodyPr wrap="square" rtlCol="0">
            <a:noAutofit/>
          </a:bodyPr>
          <a:lstStyle/>
          <a:p>
            <a:r>
              <a:rPr lang="en-US" b="1" dirty="0">
                <a:latin typeface="Source Sans Pro" panose="020B0503030403020204" pitchFamily="34" charset="0"/>
                <a:ea typeface="Source Sans Pro" panose="020B0503030403020204" pitchFamily="34" charset="0"/>
              </a:rPr>
              <a:t>Impairment</a:t>
            </a:r>
          </a:p>
          <a:p>
            <a:r>
              <a:rPr lang="en-US" sz="1200" dirty="0">
                <a:latin typeface="Source Sans Pro" panose="020B0503030403020204" pitchFamily="34" charset="0"/>
                <a:ea typeface="Source Sans Pro" panose="020B0503030403020204" pitchFamily="34" charset="0"/>
              </a:rPr>
              <a:t>ALK loss to soil processes</a:t>
            </a:r>
          </a:p>
          <a:p>
            <a:r>
              <a:rPr lang="en-US" b="1" i="1" dirty="0">
                <a:solidFill>
                  <a:srgbClr val="C00000"/>
                </a:solidFill>
                <a:latin typeface="Source Sans Pro" panose="020B0503030403020204" pitchFamily="34" charset="0"/>
                <a:ea typeface="Source Sans Pro" panose="020B0503030403020204" pitchFamily="34" charset="0"/>
                <a:cs typeface="Open Sans" panose="020B0606030504020204" pitchFamily="34" charset="0"/>
              </a:rPr>
              <a:t>F</a:t>
            </a:r>
            <a:r>
              <a:rPr lang="en-US" b="1" i="1" baseline="-25000" dirty="0">
                <a:solidFill>
                  <a:srgbClr val="C00000"/>
                </a:solidFill>
                <a:latin typeface="Source Sans Pro" panose="020B0503030403020204" pitchFamily="34" charset="0"/>
                <a:ea typeface="Source Sans Pro" panose="020B0503030403020204" pitchFamily="34" charset="0"/>
                <a:cs typeface="Open Sans" panose="020B0606030504020204" pitchFamily="34" charset="0"/>
              </a:rPr>
              <a:t>loss</a:t>
            </a:r>
            <a:r>
              <a:rPr lang="en-US" b="1" i="1" dirty="0">
                <a:solidFill>
                  <a:srgbClr val="C00000"/>
                </a:solidFill>
                <a:latin typeface="Source Sans Pro" panose="020B0503030403020204" pitchFamily="34" charset="0"/>
                <a:ea typeface="Source Sans Pro" panose="020B0503030403020204" pitchFamily="34" charset="0"/>
                <a:cs typeface="Open Sans" panose="020B0606030504020204" pitchFamily="34" charset="0"/>
              </a:rPr>
              <a:t> = 1 – </a:t>
            </a:r>
            <a:r>
              <a:rPr lang="en-US" b="1" i="1" dirty="0" err="1">
                <a:solidFill>
                  <a:srgbClr val="C00000"/>
                </a:solidFill>
                <a:latin typeface="Source Sans Pro" panose="020B0503030403020204" pitchFamily="34" charset="0"/>
                <a:ea typeface="Source Sans Pro" panose="020B0503030403020204" pitchFamily="34" charset="0"/>
                <a:cs typeface="Open Sans" panose="020B0606030504020204" pitchFamily="34" charset="0"/>
              </a:rPr>
              <a:t>Alk</a:t>
            </a:r>
            <a:r>
              <a:rPr lang="en-US" b="1" i="1" baseline="-25000" dirty="0" err="1">
                <a:solidFill>
                  <a:srgbClr val="C00000"/>
                </a:solidFill>
                <a:latin typeface="Source Sans Pro" panose="020B0503030403020204" pitchFamily="34" charset="0"/>
                <a:ea typeface="Source Sans Pro" panose="020B0503030403020204" pitchFamily="34" charset="0"/>
                <a:cs typeface="Open Sans" panose="020B0606030504020204" pitchFamily="34" charset="0"/>
              </a:rPr>
              <a:t>act</a:t>
            </a:r>
            <a:r>
              <a:rPr lang="en-US" b="1" i="1" dirty="0">
                <a:solidFill>
                  <a:srgbClr val="C00000"/>
                </a:solidFill>
                <a:latin typeface="Source Sans Pro" panose="020B0503030403020204" pitchFamily="34" charset="0"/>
                <a:ea typeface="Source Sans Pro" panose="020B0503030403020204" pitchFamily="34" charset="0"/>
                <a:cs typeface="Open Sans" panose="020B0606030504020204" pitchFamily="34" charset="0"/>
              </a:rPr>
              <a:t>/</a:t>
            </a:r>
            <a:r>
              <a:rPr lang="en-US" b="1" i="1" dirty="0" err="1">
                <a:solidFill>
                  <a:srgbClr val="C00000"/>
                </a:solidFill>
                <a:latin typeface="Source Sans Pro" panose="020B0503030403020204" pitchFamily="34" charset="0"/>
                <a:ea typeface="Source Sans Pro" panose="020B0503030403020204" pitchFamily="34" charset="0"/>
                <a:cs typeface="Open Sans" panose="020B0606030504020204" pitchFamily="34" charset="0"/>
              </a:rPr>
              <a:t>Alk</a:t>
            </a:r>
            <a:r>
              <a:rPr lang="en-US" b="1" i="1" baseline="-25000" dirty="0" err="1">
                <a:solidFill>
                  <a:srgbClr val="C00000"/>
                </a:solidFill>
                <a:latin typeface="Source Sans Pro" panose="020B0503030403020204" pitchFamily="34" charset="0"/>
                <a:ea typeface="Source Sans Pro" panose="020B0503030403020204" pitchFamily="34" charset="0"/>
                <a:cs typeface="Open Sans" panose="020B0606030504020204" pitchFamily="34" charset="0"/>
              </a:rPr>
              <a:t>pot</a:t>
            </a:r>
            <a:endParaRPr lang="en-US" b="1" i="1" baseline="-25000" dirty="0">
              <a:solidFill>
                <a:srgbClr val="C00000"/>
              </a:solidFill>
              <a:latin typeface="Source Sans Pro" panose="020B0503030403020204" pitchFamily="34" charset="0"/>
              <a:ea typeface="Source Sans Pro" panose="020B0503030403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F17B2441-8A23-B564-3E03-33030A0AC7E4}"/>
              </a:ext>
            </a:extLst>
          </p:cNvPr>
          <p:cNvSpPr txBox="1"/>
          <p:nvPr/>
        </p:nvSpPr>
        <p:spPr>
          <a:xfrm>
            <a:off x="540637" y="2547726"/>
            <a:ext cx="2207756" cy="1015663"/>
          </a:xfrm>
          <a:prstGeom prst="rect">
            <a:avLst/>
          </a:prstGeom>
          <a:solidFill>
            <a:schemeClr val="accent2">
              <a:lumMod val="60000"/>
              <a:lumOff val="40000"/>
            </a:schemeClr>
          </a:solidFill>
        </p:spPr>
        <p:txBody>
          <a:bodyPr wrap="square" rtlCol="0">
            <a:spAutoFit/>
          </a:bodyPr>
          <a:lstStyle/>
          <a:p>
            <a:r>
              <a:rPr lang="en-US" b="1" dirty="0">
                <a:latin typeface="Source Sans Pro" panose="020B0503030403020204" pitchFamily="34" charset="0"/>
                <a:ea typeface="Source Sans Pro" panose="020B0503030403020204" pitchFamily="34" charset="0"/>
              </a:rPr>
              <a:t>CO</a:t>
            </a:r>
            <a:r>
              <a:rPr lang="en-US" b="1" baseline="-25000" dirty="0">
                <a:latin typeface="Source Sans Pro" panose="020B0503030403020204" pitchFamily="34" charset="0"/>
                <a:ea typeface="Source Sans Pro" panose="020B0503030403020204" pitchFamily="34" charset="0"/>
              </a:rPr>
              <a:t>2</a:t>
            </a:r>
            <a:r>
              <a:rPr lang="en-US" b="1" dirty="0">
                <a:latin typeface="Source Sans Pro" panose="020B0503030403020204" pitchFamily="34" charset="0"/>
                <a:ea typeface="Source Sans Pro" panose="020B0503030403020204" pitchFamily="34" charset="0"/>
              </a:rPr>
              <a:t> Conversion</a:t>
            </a:r>
          </a:p>
          <a:p>
            <a:r>
              <a:rPr lang="en-US" b="1" dirty="0">
                <a:latin typeface="Source Sans Pro" panose="020B0503030403020204" pitchFamily="34" charset="0"/>
                <a:ea typeface="Source Sans Pro" panose="020B0503030403020204" pitchFamily="34" charset="0"/>
              </a:rPr>
              <a:t>Production of ALK</a:t>
            </a:r>
          </a:p>
          <a:p>
            <a:r>
              <a:rPr lang="en-US" sz="1200" dirty="0">
                <a:latin typeface="Source Sans Pro" panose="020B0503030403020204" pitchFamily="34" charset="0"/>
                <a:ea typeface="Source Sans Pro" panose="020B0503030403020204" pitchFamily="34" charset="0"/>
              </a:rPr>
              <a:t>Feedstock dissolution rates and surface area</a:t>
            </a:r>
          </a:p>
        </p:txBody>
      </p:sp>
      <p:sp>
        <p:nvSpPr>
          <p:cNvPr id="5" name="TextBox 4">
            <a:extLst>
              <a:ext uri="{FF2B5EF4-FFF2-40B4-BE49-F238E27FC236}">
                <a16:creationId xmlns:a16="http://schemas.microsoft.com/office/drawing/2014/main" id="{F995C4B9-2769-2648-02D5-6621259EE689}"/>
              </a:ext>
            </a:extLst>
          </p:cNvPr>
          <p:cNvSpPr txBox="1"/>
          <p:nvPr/>
        </p:nvSpPr>
        <p:spPr>
          <a:xfrm>
            <a:off x="3205492" y="2547726"/>
            <a:ext cx="2207736" cy="1015662"/>
          </a:xfrm>
          <a:prstGeom prst="rect">
            <a:avLst/>
          </a:prstGeom>
          <a:solidFill>
            <a:schemeClr val="accent2">
              <a:lumMod val="60000"/>
              <a:lumOff val="40000"/>
            </a:schemeClr>
          </a:solidFill>
        </p:spPr>
        <p:txBody>
          <a:bodyPr wrap="square" rtlCol="0">
            <a:noAutofit/>
          </a:bodyPr>
          <a:lstStyle/>
          <a:p>
            <a:r>
              <a:rPr lang="en-US" b="1" dirty="0">
                <a:latin typeface="Source Sans Pro" panose="020B0503030403020204" pitchFamily="34" charset="0"/>
                <a:ea typeface="Source Sans Pro" panose="020B0503030403020204" pitchFamily="34" charset="0"/>
              </a:rPr>
              <a:t>Soil Storage</a:t>
            </a:r>
          </a:p>
          <a:p>
            <a:r>
              <a:rPr lang="en-US" sz="1200" dirty="0">
                <a:latin typeface="Source Sans Pro" panose="020B0503030403020204" pitchFamily="34" charset="0"/>
                <a:ea typeface="Source Sans Pro" panose="020B0503030403020204" pitchFamily="34" charset="0"/>
              </a:rPr>
              <a:t>ALK impairment by soil processes</a:t>
            </a:r>
          </a:p>
        </p:txBody>
      </p:sp>
      <p:sp>
        <p:nvSpPr>
          <p:cNvPr id="7" name="Rectangle 6">
            <a:extLst>
              <a:ext uri="{FF2B5EF4-FFF2-40B4-BE49-F238E27FC236}">
                <a16:creationId xmlns:a16="http://schemas.microsoft.com/office/drawing/2014/main" id="{782DD941-93BE-56E8-E086-048C6F126F13}"/>
              </a:ext>
            </a:extLst>
          </p:cNvPr>
          <p:cNvSpPr/>
          <p:nvPr/>
        </p:nvSpPr>
        <p:spPr>
          <a:xfrm>
            <a:off x="444388" y="1580370"/>
            <a:ext cx="1300319" cy="418917"/>
          </a:xfrm>
          <a:prstGeom prst="rect">
            <a:avLst/>
          </a:prstGeom>
          <a:noFill/>
          <a:ln w="31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B5A2EE8E-E5B9-32ED-1049-3A8204A800F8}"/>
              </a:ext>
            </a:extLst>
          </p:cNvPr>
          <p:cNvCxnSpPr>
            <a:cxnSpLocks/>
          </p:cNvCxnSpPr>
          <p:nvPr/>
        </p:nvCxnSpPr>
        <p:spPr>
          <a:xfrm>
            <a:off x="5467368" y="3025166"/>
            <a:ext cx="357866" cy="0"/>
          </a:xfrm>
          <a:prstGeom prst="straightConnector1">
            <a:avLst/>
          </a:prstGeom>
          <a:ln w="38100">
            <a:solidFill>
              <a:schemeClr val="tx1">
                <a:lumMod val="65000"/>
                <a:lumOff val="3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ED16F76C-9031-0BE5-5192-37FEF47BEC90}"/>
              </a:ext>
            </a:extLst>
          </p:cNvPr>
          <p:cNvCxnSpPr>
            <a:cxnSpLocks/>
          </p:cNvCxnSpPr>
          <p:nvPr/>
        </p:nvCxnSpPr>
        <p:spPr>
          <a:xfrm>
            <a:off x="4309360" y="3680340"/>
            <a:ext cx="0" cy="819838"/>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97904934-28D9-33FB-F864-8B4B5C6F6AB5}"/>
              </a:ext>
            </a:extLst>
          </p:cNvPr>
          <p:cNvCxnSpPr>
            <a:cxnSpLocks/>
          </p:cNvCxnSpPr>
          <p:nvPr/>
        </p:nvCxnSpPr>
        <p:spPr>
          <a:xfrm>
            <a:off x="8600872" y="3015346"/>
            <a:ext cx="357866" cy="0"/>
          </a:xfrm>
          <a:prstGeom prst="straightConnector1">
            <a:avLst/>
          </a:prstGeom>
          <a:ln w="38100">
            <a:solidFill>
              <a:schemeClr val="tx1">
                <a:lumMod val="65000"/>
                <a:lumOff val="3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id="{D4A133DE-7B12-AA2F-2630-814478EA3B04}"/>
              </a:ext>
            </a:extLst>
          </p:cNvPr>
          <p:cNvSpPr/>
          <p:nvPr/>
        </p:nvSpPr>
        <p:spPr>
          <a:xfrm>
            <a:off x="425120" y="4216422"/>
            <a:ext cx="8127633" cy="1714546"/>
          </a:xfrm>
          <a:prstGeom prst="rect">
            <a:avLst/>
          </a:prstGeom>
          <a:noFill/>
          <a:ln w="31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F6D77660-CABB-9A2A-993A-29867B2526ED}"/>
              </a:ext>
            </a:extLst>
          </p:cNvPr>
          <p:cNvSpPr/>
          <p:nvPr/>
        </p:nvSpPr>
        <p:spPr>
          <a:xfrm>
            <a:off x="8835096" y="4190998"/>
            <a:ext cx="3015615" cy="1714546"/>
          </a:xfrm>
          <a:prstGeom prst="rect">
            <a:avLst/>
          </a:prstGeom>
          <a:noFill/>
          <a:ln w="31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596FC834-3626-8EF8-AB66-D5F29EA0B7A3}"/>
              </a:ext>
            </a:extLst>
          </p:cNvPr>
          <p:cNvSpPr txBox="1"/>
          <p:nvPr/>
        </p:nvSpPr>
        <p:spPr>
          <a:xfrm>
            <a:off x="425120" y="4216422"/>
            <a:ext cx="831114" cy="369332"/>
          </a:xfrm>
          <a:prstGeom prst="rect">
            <a:avLst/>
          </a:prstGeom>
          <a:noFill/>
        </p:spPr>
        <p:txBody>
          <a:bodyPr wrap="square" rtlCol="0">
            <a:spAutoFit/>
          </a:bodyPr>
          <a:lstStyle/>
          <a:p>
            <a:r>
              <a:rPr lang="en-US" dirty="0">
                <a:latin typeface="Source Sans Pro Light" panose="020B0403030403020204" pitchFamily="34" charset="0"/>
                <a:ea typeface="Source Sans Pro Light" panose="020B0403030403020204" pitchFamily="34" charset="0"/>
              </a:rPr>
              <a:t>losses</a:t>
            </a:r>
          </a:p>
        </p:txBody>
      </p:sp>
      <p:cxnSp>
        <p:nvCxnSpPr>
          <p:cNvPr id="43" name="Straight Arrow Connector 42">
            <a:extLst>
              <a:ext uri="{FF2B5EF4-FFF2-40B4-BE49-F238E27FC236}">
                <a16:creationId xmlns:a16="http://schemas.microsoft.com/office/drawing/2014/main" id="{94B7A55D-DA42-052A-A413-D80660A127D8}"/>
              </a:ext>
            </a:extLst>
          </p:cNvPr>
          <p:cNvCxnSpPr>
            <a:cxnSpLocks/>
          </p:cNvCxnSpPr>
          <p:nvPr/>
        </p:nvCxnSpPr>
        <p:spPr>
          <a:xfrm>
            <a:off x="6998894" y="3630875"/>
            <a:ext cx="0" cy="819838"/>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5A83998E-4F38-D570-75AB-47BD3EF5290F}"/>
              </a:ext>
            </a:extLst>
          </p:cNvPr>
          <p:cNvSpPr txBox="1"/>
          <p:nvPr/>
        </p:nvSpPr>
        <p:spPr>
          <a:xfrm>
            <a:off x="10952607" y="4181843"/>
            <a:ext cx="1013847" cy="369332"/>
          </a:xfrm>
          <a:prstGeom prst="rect">
            <a:avLst/>
          </a:prstGeom>
          <a:noFill/>
        </p:spPr>
        <p:txBody>
          <a:bodyPr wrap="square" rtlCol="0">
            <a:spAutoFit/>
          </a:bodyPr>
          <a:lstStyle/>
          <a:p>
            <a:r>
              <a:rPr lang="en-US" dirty="0">
                <a:latin typeface="Source Sans Pro Light" panose="020B0403030403020204" pitchFamily="34" charset="0"/>
                <a:ea typeface="Source Sans Pro Light" panose="020B0403030403020204" pitchFamily="34" charset="0"/>
              </a:rPr>
              <a:t>storage</a:t>
            </a:r>
          </a:p>
        </p:txBody>
      </p:sp>
      <p:sp>
        <p:nvSpPr>
          <p:cNvPr id="45" name="TextBox 44">
            <a:extLst>
              <a:ext uri="{FF2B5EF4-FFF2-40B4-BE49-F238E27FC236}">
                <a16:creationId xmlns:a16="http://schemas.microsoft.com/office/drawing/2014/main" id="{7369A41E-45D8-6BA1-0B9F-825BE94165E2}"/>
              </a:ext>
            </a:extLst>
          </p:cNvPr>
          <p:cNvSpPr txBox="1"/>
          <p:nvPr/>
        </p:nvSpPr>
        <p:spPr>
          <a:xfrm>
            <a:off x="9960028" y="3182642"/>
            <a:ext cx="992579" cy="369332"/>
          </a:xfrm>
          <a:prstGeom prst="rect">
            <a:avLst/>
          </a:prstGeom>
          <a:noFill/>
        </p:spPr>
        <p:txBody>
          <a:bodyPr wrap="none" rtlCol="0">
            <a:spAutoFit/>
          </a:bodyPr>
          <a:lstStyle/>
          <a:p>
            <a:r>
              <a:rPr lang="en-US" dirty="0">
                <a:latin typeface="Source Sans Pro Light" panose="020B0403030403020204" pitchFamily="34" charset="0"/>
                <a:ea typeface="Source Sans Pro Light" panose="020B0403030403020204" pitchFamily="34" charset="0"/>
              </a:rPr>
              <a:t>1,000 yrs</a:t>
            </a:r>
          </a:p>
        </p:txBody>
      </p:sp>
      <p:sp>
        <p:nvSpPr>
          <p:cNvPr id="48" name="TextBox 47">
            <a:extLst>
              <a:ext uri="{FF2B5EF4-FFF2-40B4-BE49-F238E27FC236}">
                <a16:creationId xmlns:a16="http://schemas.microsoft.com/office/drawing/2014/main" id="{609227BB-04AB-19BC-18D3-D94EC61D4AD6}"/>
              </a:ext>
            </a:extLst>
          </p:cNvPr>
          <p:cNvSpPr txBox="1"/>
          <p:nvPr/>
        </p:nvSpPr>
        <p:spPr>
          <a:xfrm>
            <a:off x="9004147" y="4876314"/>
            <a:ext cx="2677512" cy="369332"/>
          </a:xfrm>
          <a:prstGeom prst="rect">
            <a:avLst/>
          </a:prstGeom>
          <a:solidFill>
            <a:schemeClr val="accent6"/>
          </a:solidFill>
        </p:spPr>
        <p:txBody>
          <a:bodyPr wrap="square" rtlCol="0">
            <a:spAutoFit/>
          </a:bodyPr>
          <a:lstStyle/>
          <a:p>
            <a:r>
              <a:rPr lang="en-US" b="1" dirty="0">
                <a:solidFill>
                  <a:schemeClr val="bg1"/>
                </a:solidFill>
                <a:latin typeface="Source Sans Pro" panose="020B0503030403020204" pitchFamily="34" charset="0"/>
                <a:ea typeface="Source Sans Pro" panose="020B0503030403020204" pitchFamily="34" charset="0"/>
              </a:rPr>
              <a:t>Marine Carbonates</a:t>
            </a:r>
          </a:p>
        </p:txBody>
      </p:sp>
      <p:cxnSp>
        <p:nvCxnSpPr>
          <p:cNvPr id="50" name="Straight Arrow Connector 49">
            <a:extLst>
              <a:ext uri="{FF2B5EF4-FFF2-40B4-BE49-F238E27FC236}">
                <a16:creationId xmlns:a16="http://schemas.microsoft.com/office/drawing/2014/main" id="{53B44B41-ED3D-E31D-0D49-EFF40D0965CD}"/>
              </a:ext>
            </a:extLst>
          </p:cNvPr>
          <p:cNvCxnSpPr>
            <a:cxnSpLocks/>
          </p:cNvCxnSpPr>
          <p:nvPr/>
        </p:nvCxnSpPr>
        <p:spPr>
          <a:xfrm flipV="1">
            <a:off x="1256234" y="2077781"/>
            <a:ext cx="0" cy="351415"/>
          </a:xfrm>
          <a:prstGeom prst="straightConnector1">
            <a:avLst/>
          </a:prstGeom>
          <a:ln w="19050">
            <a:solidFill>
              <a:schemeClr val="accent1"/>
            </a:solidFill>
            <a:tailEnd type="triangle"/>
          </a:ln>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BC4BE8A3-4BC1-3717-47C4-F6D8B9710EC2}"/>
              </a:ext>
            </a:extLst>
          </p:cNvPr>
          <p:cNvSpPr txBox="1"/>
          <p:nvPr/>
        </p:nvSpPr>
        <p:spPr>
          <a:xfrm>
            <a:off x="9484429" y="2509841"/>
            <a:ext cx="1540871" cy="369332"/>
          </a:xfrm>
          <a:prstGeom prst="rect">
            <a:avLst/>
          </a:prstGeom>
          <a:noFill/>
        </p:spPr>
        <p:txBody>
          <a:bodyPr wrap="none" rtlCol="0">
            <a:spAutoFit/>
          </a:bodyPr>
          <a:lstStyle/>
          <a:p>
            <a:r>
              <a:rPr lang="en-US" dirty="0">
                <a:solidFill>
                  <a:schemeClr val="accent6">
                    <a:lumMod val="75000"/>
                  </a:schemeClr>
                </a:solidFill>
              </a:rPr>
              <a:t>Credible CDR</a:t>
            </a:r>
          </a:p>
        </p:txBody>
      </p:sp>
      <p:sp>
        <p:nvSpPr>
          <p:cNvPr id="9" name="TextBox 8">
            <a:extLst>
              <a:ext uri="{FF2B5EF4-FFF2-40B4-BE49-F238E27FC236}">
                <a16:creationId xmlns:a16="http://schemas.microsoft.com/office/drawing/2014/main" id="{B37C4A3D-C5F5-254A-6518-C39BF9D249D7}"/>
              </a:ext>
            </a:extLst>
          </p:cNvPr>
          <p:cNvSpPr txBox="1"/>
          <p:nvPr/>
        </p:nvSpPr>
        <p:spPr>
          <a:xfrm>
            <a:off x="5825234" y="4560330"/>
            <a:ext cx="2201210" cy="1045649"/>
          </a:xfrm>
          <a:prstGeom prst="rect">
            <a:avLst/>
          </a:prstGeom>
          <a:solidFill>
            <a:schemeClr val="bg2">
              <a:lumMod val="90000"/>
            </a:schemeClr>
          </a:solidFill>
        </p:spPr>
        <p:txBody>
          <a:bodyPr wrap="square" rtlCol="0">
            <a:noAutofit/>
          </a:bodyPr>
          <a:lstStyle/>
          <a:p>
            <a:r>
              <a:rPr lang="en-US" b="1" dirty="0">
                <a:latin typeface="Source Sans Pro" panose="020B0503030403020204" pitchFamily="34" charset="0"/>
                <a:ea typeface="Source Sans Pro" panose="020B0503030403020204" pitchFamily="34" charset="0"/>
              </a:rPr>
              <a:t>Carbonate minerals</a:t>
            </a:r>
          </a:p>
          <a:p>
            <a:r>
              <a:rPr lang="en-US" sz="1200" dirty="0">
                <a:latin typeface="Source Sans Pro" panose="020B0503030403020204" pitchFamily="34" charset="0"/>
                <a:ea typeface="Source Sans Pro" panose="020B0503030403020204" pitchFamily="34" charset="0"/>
              </a:rPr>
              <a:t>Reduces ALK by precipitation</a:t>
            </a:r>
          </a:p>
          <a:p>
            <a:r>
              <a:rPr lang="en-US" b="1" i="1" dirty="0">
                <a:solidFill>
                  <a:srgbClr val="C00000"/>
                </a:solidFill>
                <a:latin typeface="Source Sans Pro" panose="020B0503030403020204" pitchFamily="34" charset="0"/>
                <a:ea typeface="Source Sans Pro" panose="020B0503030403020204" pitchFamily="34" charset="0"/>
                <a:cs typeface="Open Sans" panose="020B0606030504020204" pitchFamily="34" charset="0"/>
              </a:rPr>
              <a:t>F</a:t>
            </a:r>
            <a:r>
              <a:rPr lang="en-US" b="1" i="1" baseline="-25000" dirty="0">
                <a:solidFill>
                  <a:srgbClr val="C00000"/>
                </a:solidFill>
                <a:latin typeface="Source Sans Pro" panose="020B0503030403020204" pitchFamily="34" charset="0"/>
                <a:ea typeface="Source Sans Pro" panose="020B0503030403020204" pitchFamily="34" charset="0"/>
                <a:cs typeface="Open Sans" panose="020B0606030504020204" pitchFamily="34" charset="0"/>
              </a:rPr>
              <a:t>loss</a:t>
            </a:r>
            <a:r>
              <a:rPr lang="en-US" b="1" i="1" dirty="0">
                <a:solidFill>
                  <a:srgbClr val="C00000"/>
                </a:solidFill>
                <a:latin typeface="Source Sans Pro" panose="020B0503030403020204" pitchFamily="34" charset="0"/>
                <a:ea typeface="Source Sans Pro" panose="020B0503030403020204" pitchFamily="34" charset="0"/>
                <a:cs typeface="Open Sans" panose="020B0606030504020204" pitchFamily="34" charset="0"/>
              </a:rPr>
              <a:t> = </a:t>
            </a:r>
            <a:r>
              <a:rPr lang="en-US" b="1" i="1" dirty="0" err="1">
                <a:solidFill>
                  <a:srgbClr val="C00000"/>
                </a:solidFill>
                <a:latin typeface="Source Sans Pro" panose="020B0503030403020204" pitchFamily="34" charset="0"/>
                <a:ea typeface="Source Sans Pro" panose="020B0503030403020204" pitchFamily="34" charset="0"/>
                <a:cs typeface="Open Sans" panose="020B0606030504020204" pitchFamily="34" charset="0"/>
              </a:rPr>
              <a:t>Alk</a:t>
            </a:r>
            <a:r>
              <a:rPr lang="en-US" b="1" i="1" baseline="-25000" dirty="0" err="1">
                <a:solidFill>
                  <a:srgbClr val="C00000"/>
                </a:solidFill>
                <a:latin typeface="Source Sans Pro" panose="020B0503030403020204" pitchFamily="34" charset="0"/>
                <a:ea typeface="Source Sans Pro" panose="020B0503030403020204" pitchFamily="34" charset="0"/>
                <a:cs typeface="Open Sans" panose="020B0606030504020204" pitchFamily="34" charset="0"/>
              </a:rPr>
              <a:t>carb</a:t>
            </a:r>
            <a:r>
              <a:rPr lang="en-US" b="1" i="1" dirty="0">
                <a:solidFill>
                  <a:srgbClr val="C00000"/>
                </a:solidFill>
                <a:latin typeface="Source Sans Pro" panose="020B0503030403020204" pitchFamily="34" charset="0"/>
                <a:ea typeface="Source Sans Pro" panose="020B0503030403020204" pitchFamily="34" charset="0"/>
                <a:cs typeface="Open Sans" panose="020B0606030504020204" pitchFamily="34" charset="0"/>
              </a:rPr>
              <a:t>/</a:t>
            </a:r>
            <a:r>
              <a:rPr lang="en-US" b="1" i="1" dirty="0" err="1">
                <a:solidFill>
                  <a:srgbClr val="C00000"/>
                </a:solidFill>
                <a:latin typeface="Source Sans Pro" panose="020B0503030403020204" pitchFamily="34" charset="0"/>
                <a:ea typeface="Source Sans Pro" panose="020B0503030403020204" pitchFamily="34" charset="0"/>
                <a:cs typeface="Open Sans" panose="020B0606030504020204" pitchFamily="34" charset="0"/>
              </a:rPr>
              <a:t>Alk</a:t>
            </a:r>
            <a:r>
              <a:rPr lang="en-US" b="1" i="1" baseline="-25000" dirty="0" err="1">
                <a:solidFill>
                  <a:srgbClr val="C00000"/>
                </a:solidFill>
                <a:latin typeface="Source Sans Pro" panose="020B0503030403020204" pitchFamily="34" charset="0"/>
                <a:ea typeface="Source Sans Pro" panose="020B0503030403020204" pitchFamily="34" charset="0"/>
                <a:cs typeface="Open Sans" panose="020B0606030504020204" pitchFamily="34" charset="0"/>
              </a:rPr>
              <a:t>act</a:t>
            </a:r>
            <a:endParaRPr lang="en-US" b="1" i="1" baseline="-25000" dirty="0">
              <a:solidFill>
                <a:srgbClr val="C00000"/>
              </a:solidFill>
              <a:latin typeface="Source Sans Pro" panose="020B0503030403020204" pitchFamily="34" charset="0"/>
              <a:ea typeface="Source Sans Pro" panose="020B0503030403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DBABE59F-7ACC-E51A-C93D-89CFCB9C541A}"/>
              </a:ext>
            </a:extLst>
          </p:cNvPr>
          <p:cNvSpPr txBox="1"/>
          <p:nvPr/>
        </p:nvSpPr>
        <p:spPr>
          <a:xfrm>
            <a:off x="9892664" y="5255237"/>
            <a:ext cx="1103187" cy="369332"/>
          </a:xfrm>
          <a:prstGeom prst="rect">
            <a:avLst/>
          </a:prstGeom>
          <a:noFill/>
        </p:spPr>
        <p:txBody>
          <a:bodyPr wrap="none" rtlCol="0">
            <a:spAutoFit/>
          </a:bodyPr>
          <a:lstStyle/>
          <a:p>
            <a:r>
              <a:rPr lang="en-US" dirty="0">
                <a:latin typeface="Source Sans Pro Light" panose="020B0403030403020204" pitchFamily="34" charset="0"/>
                <a:ea typeface="Source Sans Pro Light" panose="020B0403030403020204" pitchFamily="34" charset="0"/>
              </a:rPr>
              <a:t>10,000 yrs</a:t>
            </a:r>
          </a:p>
        </p:txBody>
      </p:sp>
      <p:sp>
        <p:nvSpPr>
          <p:cNvPr id="6" name="TextBox 5">
            <a:extLst>
              <a:ext uri="{FF2B5EF4-FFF2-40B4-BE49-F238E27FC236}">
                <a16:creationId xmlns:a16="http://schemas.microsoft.com/office/drawing/2014/main" id="{10D7AD1A-8B96-52DC-850F-B8FCA4C8CD68}"/>
              </a:ext>
            </a:extLst>
          </p:cNvPr>
          <p:cNvSpPr txBox="1"/>
          <p:nvPr/>
        </p:nvSpPr>
        <p:spPr>
          <a:xfrm>
            <a:off x="1470406" y="6230683"/>
            <a:ext cx="10211253" cy="369332"/>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Responsible crediting = lower bound of ~95% CI (conservativeness principle, IPCC)</a:t>
            </a:r>
          </a:p>
        </p:txBody>
      </p:sp>
    </p:spTree>
    <p:extLst>
      <p:ext uri="{BB962C8B-B14F-4D97-AF65-F5344CB8AC3E}">
        <p14:creationId xmlns:p14="http://schemas.microsoft.com/office/powerpoint/2010/main" val="2587187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ED624-E7A8-72B4-A871-BD9E1C89125F}"/>
              </a:ext>
            </a:extLst>
          </p:cNvPr>
          <p:cNvSpPr>
            <a:spLocks noGrp="1"/>
          </p:cNvSpPr>
          <p:nvPr>
            <p:ph type="title"/>
          </p:nvPr>
        </p:nvSpPr>
        <p:spPr>
          <a:xfrm>
            <a:off x="3025966" y="2652666"/>
            <a:ext cx="6949966" cy="867774"/>
          </a:xfrm>
        </p:spPr>
        <p:txBody>
          <a:bodyPr/>
          <a:lstStyle/>
          <a:p>
            <a:r>
              <a:rPr lang="en-US" dirty="0"/>
              <a:t>This sounds hard, right?</a:t>
            </a:r>
          </a:p>
        </p:txBody>
      </p:sp>
    </p:spTree>
    <p:extLst>
      <p:ext uri="{BB962C8B-B14F-4D97-AF65-F5344CB8AC3E}">
        <p14:creationId xmlns:p14="http://schemas.microsoft.com/office/powerpoint/2010/main" val="981761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12A2FB-DB5D-2768-5998-E2AB3F858F5E}"/>
              </a:ext>
            </a:extLst>
          </p:cNvPr>
          <p:cNvPicPr>
            <a:picLocks noChangeAspect="1"/>
          </p:cNvPicPr>
          <p:nvPr/>
        </p:nvPicPr>
        <p:blipFill>
          <a:blip r:embed="rId3"/>
          <a:stretch>
            <a:fillRect/>
          </a:stretch>
        </p:blipFill>
        <p:spPr>
          <a:xfrm>
            <a:off x="701488" y="223752"/>
            <a:ext cx="9417424" cy="6278283"/>
          </a:xfrm>
          <a:prstGeom prst="rect">
            <a:avLst/>
          </a:prstGeom>
        </p:spPr>
      </p:pic>
      <p:sp>
        <p:nvSpPr>
          <p:cNvPr id="5" name="TextBox 4">
            <a:extLst>
              <a:ext uri="{FF2B5EF4-FFF2-40B4-BE49-F238E27FC236}">
                <a16:creationId xmlns:a16="http://schemas.microsoft.com/office/drawing/2014/main" id="{FB7127AF-3B41-6BE4-54AB-C80177A6EE77}"/>
              </a:ext>
            </a:extLst>
          </p:cNvPr>
          <p:cNvSpPr txBox="1"/>
          <p:nvPr/>
        </p:nvSpPr>
        <p:spPr>
          <a:xfrm>
            <a:off x="1028699" y="3072078"/>
            <a:ext cx="3045449" cy="584775"/>
          </a:xfrm>
          <a:prstGeom prst="rect">
            <a:avLst/>
          </a:prstGeom>
          <a:noFill/>
        </p:spPr>
        <p:txBody>
          <a:bodyPr wrap="none" rtlCol="0">
            <a:spAutoFit/>
          </a:bodyPr>
          <a:lstStyle/>
          <a:p>
            <a:r>
              <a:rPr lang="en-US" sz="3200" b="1" dirty="0">
                <a:solidFill>
                  <a:srgbClr val="C00000"/>
                </a:solidFill>
              </a:rPr>
              <a:t>CORN ON ACID</a:t>
            </a:r>
          </a:p>
        </p:txBody>
      </p:sp>
      <p:sp>
        <p:nvSpPr>
          <p:cNvPr id="6" name="TextBox 5">
            <a:extLst>
              <a:ext uri="{FF2B5EF4-FFF2-40B4-BE49-F238E27FC236}">
                <a16:creationId xmlns:a16="http://schemas.microsoft.com/office/drawing/2014/main" id="{C933C01B-4832-856C-AE43-6E632C1FFDB1}"/>
              </a:ext>
            </a:extLst>
          </p:cNvPr>
          <p:cNvSpPr txBox="1"/>
          <p:nvPr/>
        </p:nvSpPr>
        <p:spPr>
          <a:xfrm>
            <a:off x="4316323" y="6502035"/>
            <a:ext cx="5864491" cy="369332"/>
          </a:xfrm>
          <a:prstGeom prst="rect">
            <a:avLst/>
          </a:prstGeom>
          <a:noFill/>
        </p:spPr>
        <p:txBody>
          <a:bodyPr wrap="none" rtlCol="0">
            <a:spAutoFit/>
          </a:bodyPr>
          <a:lstStyle/>
          <a:p>
            <a:r>
              <a:rPr lang="en-US" dirty="0">
                <a:solidFill>
                  <a:schemeClr val="accent1"/>
                </a:solidFill>
                <a:latin typeface="Open Sans" panose="020B0606030504020204" pitchFamily="34" charset="0"/>
                <a:ea typeface="Open Sans" panose="020B0606030504020204" pitchFamily="34" charset="0"/>
                <a:cs typeface="Open Sans" panose="020B0606030504020204" pitchFamily="34" charset="0"/>
              </a:rPr>
              <a:t>Photo form Mississippi State University, Lary Oldham</a:t>
            </a:r>
          </a:p>
        </p:txBody>
      </p:sp>
      <p:sp>
        <p:nvSpPr>
          <p:cNvPr id="7" name="TextBox 6">
            <a:extLst>
              <a:ext uri="{FF2B5EF4-FFF2-40B4-BE49-F238E27FC236}">
                <a16:creationId xmlns:a16="http://schemas.microsoft.com/office/drawing/2014/main" id="{37E9CFB1-ABD7-FA88-E981-CA77EEE0A814}"/>
              </a:ext>
            </a:extLst>
          </p:cNvPr>
          <p:cNvSpPr txBox="1"/>
          <p:nvPr/>
        </p:nvSpPr>
        <p:spPr>
          <a:xfrm>
            <a:off x="1028698" y="3602318"/>
            <a:ext cx="5909983" cy="1323439"/>
          </a:xfrm>
          <a:prstGeom prst="rect">
            <a:avLst/>
          </a:prstGeom>
          <a:noFill/>
        </p:spPr>
        <p:txBody>
          <a:bodyPr wrap="square" rtlCol="0">
            <a:sp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pH 4.3</a:t>
            </a:r>
          </a:p>
          <a:p>
            <a:r>
              <a:rPr lang="en-US" sz="2000" dirty="0">
                <a:latin typeface="Open Sans" panose="020B0606030504020204" pitchFamily="34" charset="0"/>
                <a:ea typeface="Open Sans" panose="020B0606030504020204" pitchFamily="34" charset="0"/>
                <a:cs typeface="Open Sans" panose="020B0606030504020204" pitchFamily="34" charset="0"/>
              </a:rPr>
              <a:t>Aluminum and manganese toxicity</a:t>
            </a:r>
          </a:p>
          <a:p>
            <a:r>
              <a:rPr lang="en-US" sz="2000" dirty="0">
                <a:latin typeface="Open Sans" panose="020B0606030504020204" pitchFamily="34" charset="0"/>
                <a:ea typeface="Open Sans" panose="020B0606030504020204" pitchFamily="34" charset="0"/>
                <a:cs typeface="Open Sans" panose="020B0606030504020204" pitchFamily="34" charset="0"/>
              </a:rPr>
              <a:t>Phosphorous and molybdenum lock-up </a:t>
            </a:r>
          </a:p>
          <a:p>
            <a:r>
              <a:rPr lang="en-US" sz="2000" dirty="0">
                <a:latin typeface="Open Sans" panose="020B0606030504020204" pitchFamily="34" charset="0"/>
                <a:ea typeface="Open Sans" panose="020B0606030504020204" pitchFamily="34" charset="0"/>
                <a:cs typeface="Open Sans" panose="020B0606030504020204" pitchFamily="34" charset="0"/>
              </a:rPr>
              <a:t>Poor nitrogen uptake / reduced nitrogen fixation</a:t>
            </a:r>
          </a:p>
        </p:txBody>
      </p:sp>
      <p:sp>
        <p:nvSpPr>
          <p:cNvPr id="8" name="TextBox 7">
            <a:extLst>
              <a:ext uri="{FF2B5EF4-FFF2-40B4-BE49-F238E27FC236}">
                <a16:creationId xmlns:a16="http://schemas.microsoft.com/office/drawing/2014/main" id="{9A12C0B1-42DC-F3C9-6D98-62006FA4DF72}"/>
              </a:ext>
            </a:extLst>
          </p:cNvPr>
          <p:cNvSpPr txBox="1"/>
          <p:nvPr/>
        </p:nvSpPr>
        <p:spPr>
          <a:xfrm>
            <a:off x="10363200" y="223752"/>
            <a:ext cx="1467068" cy="646331"/>
          </a:xfrm>
          <a:prstGeom prst="rect">
            <a:avLst/>
          </a:prstGeom>
          <a:noFill/>
        </p:spPr>
        <p:txBody>
          <a:bodyPr wrap="none" rtlCol="0">
            <a:spAutoFit/>
          </a:bodyPr>
          <a:lstStyle/>
          <a:p>
            <a:r>
              <a:rPr lang="en-US"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Potential</a:t>
            </a:r>
          </a:p>
          <a:p>
            <a:r>
              <a:rPr lang="en-US" b="1" dirty="0">
                <a:solidFill>
                  <a:schemeClr val="accent2"/>
                </a:solidFill>
                <a:latin typeface="Open Sans" panose="020B0606030504020204" pitchFamily="34" charset="0"/>
                <a:ea typeface="Open Sans" panose="020B0606030504020204" pitchFamily="34" charset="0"/>
                <a:cs typeface="Open Sans" panose="020B0606030504020204" pitchFamily="34" charset="0"/>
              </a:rPr>
              <a:t>co-benefits</a:t>
            </a:r>
          </a:p>
        </p:txBody>
      </p:sp>
      <p:sp>
        <p:nvSpPr>
          <p:cNvPr id="10" name="TextBox 9">
            <a:extLst>
              <a:ext uri="{FF2B5EF4-FFF2-40B4-BE49-F238E27FC236}">
                <a16:creationId xmlns:a16="http://schemas.microsoft.com/office/drawing/2014/main" id="{98503207-4CA1-6150-971F-EB128AAE84C9}"/>
              </a:ext>
            </a:extLst>
          </p:cNvPr>
          <p:cNvSpPr txBox="1"/>
          <p:nvPr/>
        </p:nvSpPr>
        <p:spPr>
          <a:xfrm>
            <a:off x="10363200" y="1146991"/>
            <a:ext cx="1495922" cy="923330"/>
          </a:xfrm>
          <a:prstGeom prst="rect">
            <a:avLst/>
          </a:prstGeom>
          <a:noFill/>
        </p:spPr>
        <p:txBody>
          <a:bodyPr wrap="square">
            <a:spAutoFit/>
          </a:bodyPr>
          <a:lstStyle/>
          <a:p>
            <a:pPr>
              <a:buNone/>
            </a:pPr>
            <a:r>
              <a:rPr lang="en-US" b="1" dirty="0">
                <a:solidFill>
                  <a:schemeClr val="accent2"/>
                </a:solidFill>
              </a:rPr>
              <a:t>~$4–9B yr⁻¹ in gross maize value</a:t>
            </a:r>
            <a:r>
              <a:rPr lang="en-US" dirty="0">
                <a:solidFill>
                  <a:schemeClr val="accent2"/>
                </a:solidFill>
              </a:rPr>
              <a:t> </a:t>
            </a:r>
          </a:p>
        </p:txBody>
      </p:sp>
      <p:sp>
        <p:nvSpPr>
          <p:cNvPr id="11" name="TextBox 10">
            <a:extLst>
              <a:ext uri="{FF2B5EF4-FFF2-40B4-BE49-F238E27FC236}">
                <a16:creationId xmlns:a16="http://schemas.microsoft.com/office/drawing/2014/main" id="{1119B185-5D80-D161-F1CE-B2AF09EDC86B}"/>
              </a:ext>
            </a:extLst>
          </p:cNvPr>
          <p:cNvSpPr txBox="1"/>
          <p:nvPr/>
        </p:nvSpPr>
        <p:spPr>
          <a:xfrm>
            <a:off x="10363200" y="2485730"/>
            <a:ext cx="1495922" cy="1754326"/>
          </a:xfrm>
          <a:prstGeom prst="rect">
            <a:avLst/>
          </a:prstGeom>
          <a:noFill/>
        </p:spPr>
        <p:txBody>
          <a:bodyPr wrap="square">
            <a:spAutoFit/>
          </a:bodyPr>
          <a:lstStyle/>
          <a:p>
            <a:pPr>
              <a:buNone/>
            </a:pPr>
            <a:r>
              <a:rPr lang="en-US" b="1" dirty="0">
                <a:solidFill>
                  <a:schemeClr val="accent2"/>
                </a:solidFill>
              </a:rPr>
              <a:t>Revenue and yield increases on small holder farms</a:t>
            </a:r>
          </a:p>
        </p:txBody>
      </p:sp>
      <p:sp>
        <p:nvSpPr>
          <p:cNvPr id="12" name="TextBox 11">
            <a:extLst>
              <a:ext uri="{FF2B5EF4-FFF2-40B4-BE49-F238E27FC236}">
                <a16:creationId xmlns:a16="http://schemas.microsoft.com/office/drawing/2014/main" id="{2D2DCAB6-873D-D868-5C60-42633BE13582}"/>
              </a:ext>
            </a:extLst>
          </p:cNvPr>
          <p:cNvSpPr txBox="1"/>
          <p:nvPr/>
        </p:nvSpPr>
        <p:spPr>
          <a:xfrm>
            <a:off x="10363200" y="4656990"/>
            <a:ext cx="1495922" cy="1200329"/>
          </a:xfrm>
          <a:prstGeom prst="rect">
            <a:avLst/>
          </a:prstGeom>
          <a:noFill/>
        </p:spPr>
        <p:txBody>
          <a:bodyPr wrap="square">
            <a:spAutoFit/>
          </a:bodyPr>
          <a:lstStyle/>
          <a:p>
            <a:pPr>
              <a:buNone/>
            </a:pPr>
            <a:r>
              <a:rPr lang="en-US" b="1" dirty="0">
                <a:solidFill>
                  <a:schemeClr val="accent2"/>
                </a:solidFill>
              </a:rPr>
              <a:t>Reduced costs of inputs to farms.</a:t>
            </a:r>
          </a:p>
        </p:txBody>
      </p:sp>
    </p:spTree>
    <p:extLst>
      <p:ext uri="{BB962C8B-B14F-4D97-AF65-F5344CB8AC3E}">
        <p14:creationId xmlns:p14="http://schemas.microsoft.com/office/powerpoint/2010/main" val="1292457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0171E-846E-8A4A-B7B8-86A16D7893AD}"/>
              </a:ext>
            </a:extLst>
          </p:cNvPr>
          <p:cNvSpPr>
            <a:spLocks noGrp="1"/>
          </p:cNvSpPr>
          <p:nvPr>
            <p:ph type="title"/>
          </p:nvPr>
        </p:nvSpPr>
        <p:spPr>
          <a:xfrm>
            <a:off x="200299" y="6398"/>
            <a:ext cx="10515600" cy="929419"/>
          </a:xfrm>
        </p:spPr>
        <p:txBody>
          <a:bodyPr/>
          <a:lstStyle/>
          <a:p>
            <a:r>
              <a:rPr lang="en-US" dirty="0"/>
              <a:t>The market evolves more quickly than the science</a:t>
            </a:r>
          </a:p>
        </p:txBody>
      </p:sp>
      <p:cxnSp>
        <p:nvCxnSpPr>
          <p:cNvPr id="13" name="Straight Arrow Connector 12">
            <a:extLst>
              <a:ext uri="{FF2B5EF4-FFF2-40B4-BE49-F238E27FC236}">
                <a16:creationId xmlns:a16="http://schemas.microsoft.com/office/drawing/2014/main" id="{0F6600E2-7903-E224-A16D-DA0AC3DB638F}"/>
              </a:ext>
            </a:extLst>
          </p:cNvPr>
          <p:cNvCxnSpPr>
            <a:cxnSpLocks/>
          </p:cNvCxnSpPr>
          <p:nvPr/>
        </p:nvCxnSpPr>
        <p:spPr>
          <a:xfrm>
            <a:off x="362211" y="3429000"/>
            <a:ext cx="11423389" cy="0"/>
          </a:xfrm>
          <a:prstGeom prst="straightConnector1">
            <a:avLst/>
          </a:prstGeom>
          <a:ln w="76200">
            <a:solidFill>
              <a:srgbClr val="FFC000"/>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608A3BC-F0B4-4341-6368-C4DAC6AA4E8A}"/>
              </a:ext>
            </a:extLst>
          </p:cNvPr>
          <p:cNvSpPr txBox="1"/>
          <p:nvPr/>
        </p:nvSpPr>
        <p:spPr>
          <a:xfrm>
            <a:off x="800101" y="1222449"/>
            <a:ext cx="2235200" cy="1477328"/>
          </a:xfrm>
          <a:prstGeom prst="rect">
            <a:avLst/>
          </a:prstGeom>
          <a:noFill/>
        </p:spPr>
        <p:txBody>
          <a:bodyPr wrap="square" rtlCol="0">
            <a:spAutoFit/>
          </a:bodyPr>
          <a:lstStyle/>
          <a:p>
            <a:r>
              <a:rPr lang="en-US" b="1" dirty="0">
                <a:solidFill>
                  <a:schemeClr val="accent6">
                    <a:lumMod val="50000"/>
                  </a:schemeClr>
                </a:solidFill>
                <a:latin typeface="Helvetica" pitchFamily="2" charset="0"/>
              </a:rPr>
              <a:t>Beerling et al., 2020, </a:t>
            </a:r>
            <a:r>
              <a:rPr lang="en-US" b="1" i="1" dirty="0">
                <a:solidFill>
                  <a:schemeClr val="accent6">
                    <a:lumMod val="50000"/>
                  </a:schemeClr>
                </a:solidFill>
                <a:latin typeface="Helvetica" pitchFamily="2" charset="0"/>
              </a:rPr>
              <a:t>Nature</a:t>
            </a:r>
          </a:p>
          <a:p>
            <a:r>
              <a:rPr lang="en-US" dirty="0">
                <a:solidFill>
                  <a:schemeClr val="accent6">
                    <a:lumMod val="50000"/>
                  </a:schemeClr>
                </a:solidFill>
                <a:latin typeface="Helvetica" pitchFamily="2" charset="0"/>
              </a:rPr>
              <a:t>Model projects</a:t>
            </a:r>
          </a:p>
          <a:p>
            <a:r>
              <a:rPr lang="en-US" dirty="0">
                <a:solidFill>
                  <a:schemeClr val="accent6">
                    <a:lumMod val="50000"/>
                  </a:schemeClr>
                </a:solidFill>
                <a:latin typeface="Helvetica" pitchFamily="2" charset="0"/>
              </a:rPr>
              <a:t>Global EW of 0.5 to 2 Gt CO</a:t>
            </a:r>
            <a:r>
              <a:rPr lang="en-US" baseline="-25000" dirty="0">
                <a:solidFill>
                  <a:schemeClr val="accent6">
                    <a:lumMod val="50000"/>
                  </a:schemeClr>
                </a:solidFill>
                <a:latin typeface="Helvetica" pitchFamily="2" charset="0"/>
              </a:rPr>
              <a:t>2</a:t>
            </a:r>
            <a:r>
              <a:rPr lang="en-US" dirty="0">
                <a:solidFill>
                  <a:schemeClr val="accent6">
                    <a:lumMod val="50000"/>
                  </a:schemeClr>
                </a:solidFill>
                <a:latin typeface="Helvetica" pitchFamily="2" charset="0"/>
              </a:rPr>
              <a:t>/yr </a:t>
            </a:r>
          </a:p>
        </p:txBody>
      </p:sp>
      <p:sp>
        <p:nvSpPr>
          <p:cNvPr id="16" name="TextBox 15">
            <a:extLst>
              <a:ext uri="{FF2B5EF4-FFF2-40B4-BE49-F238E27FC236}">
                <a16:creationId xmlns:a16="http://schemas.microsoft.com/office/drawing/2014/main" id="{4B00B0FF-AA58-1E5A-A895-1608E18B5E34}"/>
              </a:ext>
            </a:extLst>
          </p:cNvPr>
          <p:cNvSpPr txBox="1"/>
          <p:nvPr/>
        </p:nvSpPr>
        <p:spPr>
          <a:xfrm>
            <a:off x="3222899" y="1222449"/>
            <a:ext cx="2235200" cy="1754326"/>
          </a:xfrm>
          <a:prstGeom prst="rect">
            <a:avLst/>
          </a:prstGeom>
          <a:noFill/>
        </p:spPr>
        <p:txBody>
          <a:bodyPr wrap="square" rtlCol="0">
            <a:spAutoFit/>
          </a:bodyPr>
          <a:lstStyle/>
          <a:p>
            <a:r>
              <a:rPr lang="en-US" b="1" dirty="0">
                <a:solidFill>
                  <a:schemeClr val="accent6">
                    <a:lumMod val="50000"/>
                  </a:schemeClr>
                </a:solidFill>
                <a:latin typeface="Helvetica" pitchFamily="2" charset="0"/>
              </a:rPr>
              <a:t>Frontier Climate launches</a:t>
            </a:r>
          </a:p>
          <a:p>
            <a:r>
              <a:rPr lang="en-US" dirty="0">
                <a:solidFill>
                  <a:schemeClr val="accent6">
                    <a:lumMod val="50000"/>
                  </a:schemeClr>
                </a:solidFill>
                <a:latin typeface="Helvetica" pitchFamily="2" charset="0"/>
              </a:rPr>
              <a:t>(Stripe, Alphabet, Shopify, Meta, etc. commit $1B US to CDR purchases)</a:t>
            </a:r>
          </a:p>
        </p:txBody>
      </p:sp>
      <p:sp>
        <p:nvSpPr>
          <p:cNvPr id="17" name="TextBox 16">
            <a:extLst>
              <a:ext uri="{FF2B5EF4-FFF2-40B4-BE49-F238E27FC236}">
                <a16:creationId xmlns:a16="http://schemas.microsoft.com/office/drawing/2014/main" id="{4F55C30C-E8D4-11D5-EA9F-7AED5095D2E9}"/>
              </a:ext>
            </a:extLst>
          </p:cNvPr>
          <p:cNvSpPr txBox="1"/>
          <p:nvPr/>
        </p:nvSpPr>
        <p:spPr>
          <a:xfrm>
            <a:off x="5645697" y="1222449"/>
            <a:ext cx="2235200" cy="1754326"/>
          </a:xfrm>
          <a:prstGeom prst="rect">
            <a:avLst/>
          </a:prstGeom>
          <a:noFill/>
        </p:spPr>
        <p:txBody>
          <a:bodyPr wrap="square" rtlCol="0">
            <a:spAutoFit/>
          </a:bodyPr>
          <a:lstStyle/>
          <a:p>
            <a:r>
              <a:rPr lang="en-US" b="1" dirty="0">
                <a:solidFill>
                  <a:schemeClr val="accent6">
                    <a:lumMod val="50000"/>
                  </a:schemeClr>
                </a:solidFill>
                <a:latin typeface="Helvetica" pitchFamily="2" charset="0"/>
              </a:rPr>
              <a:t>First offtake contracts</a:t>
            </a:r>
          </a:p>
          <a:p>
            <a:r>
              <a:rPr lang="en-US" dirty="0" err="1">
                <a:solidFill>
                  <a:schemeClr val="accent6">
                    <a:lumMod val="50000"/>
                  </a:schemeClr>
                </a:solidFill>
                <a:latin typeface="Helvetica" pitchFamily="2" charset="0"/>
              </a:rPr>
              <a:t>Lithos</a:t>
            </a:r>
            <a:r>
              <a:rPr lang="en-US" dirty="0">
                <a:solidFill>
                  <a:schemeClr val="accent6">
                    <a:lumMod val="50000"/>
                  </a:schemeClr>
                </a:solidFill>
                <a:latin typeface="Helvetica" pitchFamily="2" charset="0"/>
              </a:rPr>
              <a:t> Carbon, UNDO, Eion begin commercial operations</a:t>
            </a:r>
          </a:p>
        </p:txBody>
      </p:sp>
      <p:sp>
        <p:nvSpPr>
          <p:cNvPr id="18" name="TextBox 17">
            <a:extLst>
              <a:ext uri="{FF2B5EF4-FFF2-40B4-BE49-F238E27FC236}">
                <a16:creationId xmlns:a16="http://schemas.microsoft.com/office/drawing/2014/main" id="{AC2E0781-0452-2562-9C11-DB32EB804746}"/>
              </a:ext>
            </a:extLst>
          </p:cNvPr>
          <p:cNvSpPr txBox="1"/>
          <p:nvPr/>
        </p:nvSpPr>
        <p:spPr>
          <a:xfrm>
            <a:off x="7934873" y="1236356"/>
            <a:ext cx="2235200" cy="1200329"/>
          </a:xfrm>
          <a:prstGeom prst="rect">
            <a:avLst/>
          </a:prstGeom>
          <a:noFill/>
        </p:spPr>
        <p:txBody>
          <a:bodyPr wrap="square" rtlCol="0">
            <a:spAutoFit/>
          </a:bodyPr>
          <a:lstStyle/>
          <a:p>
            <a:r>
              <a:rPr lang="en-US" b="1" dirty="0">
                <a:solidFill>
                  <a:schemeClr val="accent6">
                    <a:lumMod val="50000"/>
                  </a:schemeClr>
                </a:solidFill>
                <a:latin typeface="Helvetica" pitchFamily="2" charset="0"/>
              </a:rPr>
              <a:t>First Verified EW removals </a:t>
            </a:r>
          </a:p>
          <a:p>
            <a:r>
              <a:rPr lang="en-US" dirty="0" err="1">
                <a:solidFill>
                  <a:schemeClr val="accent6">
                    <a:lumMod val="50000"/>
                  </a:schemeClr>
                </a:solidFill>
                <a:latin typeface="Helvetica" pitchFamily="2" charset="0"/>
              </a:rPr>
              <a:t>InPlanet</a:t>
            </a:r>
            <a:r>
              <a:rPr lang="en-US" dirty="0">
                <a:solidFill>
                  <a:schemeClr val="accent6">
                    <a:lumMod val="50000"/>
                  </a:schemeClr>
                </a:solidFill>
                <a:latin typeface="Helvetica" pitchFamily="2" charset="0"/>
              </a:rPr>
              <a:t> by Isometric</a:t>
            </a:r>
          </a:p>
        </p:txBody>
      </p:sp>
      <p:sp>
        <p:nvSpPr>
          <p:cNvPr id="19" name="TextBox 18">
            <a:extLst>
              <a:ext uri="{FF2B5EF4-FFF2-40B4-BE49-F238E27FC236}">
                <a16:creationId xmlns:a16="http://schemas.microsoft.com/office/drawing/2014/main" id="{2025648D-71F7-E67B-F8BD-FD966A59F74F}"/>
              </a:ext>
            </a:extLst>
          </p:cNvPr>
          <p:cNvSpPr txBox="1"/>
          <p:nvPr/>
        </p:nvSpPr>
        <p:spPr>
          <a:xfrm>
            <a:off x="1435100" y="3515976"/>
            <a:ext cx="678391" cy="369332"/>
          </a:xfrm>
          <a:prstGeom prst="rect">
            <a:avLst/>
          </a:prstGeom>
          <a:noFill/>
        </p:spPr>
        <p:txBody>
          <a:bodyPr wrap="square" rtlCol="0">
            <a:spAutoFit/>
          </a:bodyPr>
          <a:lstStyle/>
          <a:p>
            <a:r>
              <a:rPr lang="en-US" b="1" dirty="0">
                <a:solidFill>
                  <a:srgbClr val="FFC000"/>
                </a:solidFill>
              </a:rPr>
              <a:t>2020</a:t>
            </a:r>
          </a:p>
        </p:txBody>
      </p:sp>
      <p:sp>
        <p:nvSpPr>
          <p:cNvPr id="21" name="TextBox 20">
            <a:extLst>
              <a:ext uri="{FF2B5EF4-FFF2-40B4-BE49-F238E27FC236}">
                <a16:creationId xmlns:a16="http://schemas.microsoft.com/office/drawing/2014/main" id="{3C08E33E-FF3D-33DE-12EB-430DF24A1121}"/>
              </a:ext>
            </a:extLst>
          </p:cNvPr>
          <p:cNvSpPr txBox="1"/>
          <p:nvPr/>
        </p:nvSpPr>
        <p:spPr>
          <a:xfrm>
            <a:off x="4456235" y="3502097"/>
            <a:ext cx="928219" cy="369332"/>
          </a:xfrm>
          <a:prstGeom prst="rect">
            <a:avLst/>
          </a:prstGeom>
          <a:noFill/>
        </p:spPr>
        <p:txBody>
          <a:bodyPr wrap="square" rtlCol="0">
            <a:spAutoFit/>
          </a:bodyPr>
          <a:lstStyle/>
          <a:p>
            <a:r>
              <a:rPr lang="en-US" b="1" dirty="0">
                <a:solidFill>
                  <a:srgbClr val="FFC000"/>
                </a:solidFill>
              </a:rPr>
              <a:t>2022</a:t>
            </a:r>
          </a:p>
        </p:txBody>
      </p:sp>
      <p:sp>
        <p:nvSpPr>
          <p:cNvPr id="22" name="TextBox 21">
            <a:extLst>
              <a:ext uri="{FF2B5EF4-FFF2-40B4-BE49-F238E27FC236}">
                <a16:creationId xmlns:a16="http://schemas.microsoft.com/office/drawing/2014/main" id="{9CDA3423-B5A6-7724-FB45-D11280B2FF3A}"/>
              </a:ext>
            </a:extLst>
          </p:cNvPr>
          <p:cNvSpPr txBox="1"/>
          <p:nvPr/>
        </p:nvSpPr>
        <p:spPr>
          <a:xfrm>
            <a:off x="7727198" y="3515976"/>
            <a:ext cx="928219" cy="369332"/>
          </a:xfrm>
          <a:prstGeom prst="rect">
            <a:avLst/>
          </a:prstGeom>
          <a:noFill/>
        </p:spPr>
        <p:txBody>
          <a:bodyPr wrap="square" rtlCol="0">
            <a:spAutoFit/>
          </a:bodyPr>
          <a:lstStyle/>
          <a:p>
            <a:r>
              <a:rPr lang="en-US" b="1" dirty="0">
                <a:solidFill>
                  <a:srgbClr val="FFC000"/>
                </a:solidFill>
              </a:rPr>
              <a:t>2024</a:t>
            </a:r>
          </a:p>
        </p:txBody>
      </p:sp>
      <p:sp>
        <p:nvSpPr>
          <p:cNvPr id="23" name="TextBox 22">
            <a:extLst>
              <a:ext uri="{FF2B5EF4-FFF2-40B4-BE49-F238E27FC236}">
                <a16:creationId xmlns:a16="http://schemas.microsoft.com/office/drawing/2014/main" id="{0C64F4FE-3462-B07E-B68B-94774805B9B3}"/>
              </a:ext>
            </a:extLst>
          </p:cNvPr>
          <p:cNvSpPr txBox="1"/>
          <p:nvPr/>
        </p:nvSpPr>
        <p:spPr>
          <a:xfrm>
            <a:off x="10998160" y="3515976"/>
            <a:ext cx="928219" cy="369332"/>
          </a:xfrm>
          <a:prstGeom prst="rect">
            <a:avLst/>
          </a:prstGeom>
          <a:noFill/>
        </p:spPr>
        <p:txBody>
          <a:bodyPr wrap="square" rtlCol="0">
            <a:spAutoFit/>
          </a:bodyPr>
          <a:lstStyle/>
          <a:p>
            <a:r>
              <a:rPr lang="en-US" b="1" dirty="0">
                <a:solidFill>
                  <a:srgbClr val="FFC000"/>
                </a:solidFill>
              </a:rPr>
              <a:t>2026</a:t>
            </a:r>
          </a:p>
        </p:txBody>
      </p:sp>
      <p:sp>
        <p:nvSpPr>
          <p:cNvPr id="24" name="TextBox 23">
            <a:extLst>
              <a:ext uri="{FF2B5EF4-FFF2-40B4-BE49-F238E27FC236}">
                <a16:creationId xmlns:a16="http://schemas.microsoft.com/office/drawing/2014/main" id="{E74F1D57-9833-5B60-D522-608D978D0997}"/>
              </a:ext>
            </a:extLst>
          </p:cNvPr>
          <p:cNvSpPr txBox="1"/>
          <p:nvPr/>
        </p:nvSpPr>
        <p:spPr>
          <a:xfrm>
            <a:off x="8817415" y="4182032"/>
            <a:ext cx="3100998" cy="584775"/>
          </a:xfrm>
          <a:prstGeom prst="rect">
            <a:avLst/>
          </a:prstGeom>
          <a:solidFill>
            <a:schemeClr val="accent3">
              <a:lumMod val="20000"/>
              <a:lumOff val="80000"/>
            </a:schemeClr>
          </a:solidFill>
        </p:spPr>
        <p:txBody>
          <a:bodyPr wrap="square" rtlCol="0">
            <a:spAutoFit/>
          </a:bodyPr>
          <a:lstStyle/>
          <a:p>
            <a:r>
              <a:rPr lang="en-US" sz="1600" dirty="0">
                <a:solidFill>
                  <a:schemeClr val="accent6">
                    <a:lumMod val="50000"/>
                  </a:schemeClr>
                </a:solidFill>
              </a:rPr>
              <a:t>$300M+ IN FUNDING ACROSS ALL SOURCES</a:t>
            </a:r>
          </a:p>
        </p:txBody>
      </p:sp>
      <p:sp>
        <p:nvSpPr>
          <p:cNvPr id="25" name="TextBox 24">
            <a:extLst>
              <a:ext uri="{FF2B5EF4-FFF2-40B4-BE49-F238E27FC236}">
                <a16:creationId xmlns:a16="http://schemas.microsoft.com/office/drawing/2014/main" id="{65CD721C-D012-E301-9416-D952835BFE4D}"/>
              </a:ext>
            </a:extLst>
          </p:cNvPr>
          <p:cNvSpPr txBox="1"/>
          <p:nvPr/>
        </p:nvSpPr>
        <p:spPr>
          <a:xfrm>
            <a:off x="10274299" y="1236356"/>
            <a:ext cx="2235200" cy="646331"/>
          </a:xfrm>
          <a:prstGeom prst="rect">
            <a:avLst/>
          </a:prstGeom>
          <a:noFill/>
        </p:spPr>
        <p:txBody>
          <a:bodyPr wrap="square" rtlCol="0">
            <a:spAutoFit/>
          </a:bodyPr>
          <a:lstStyle/>
          <a:p>
            <a:r>
              <a:rPr lang="en-US" b="1" dirty="0">
                <a:solidFill>
                  <a:schemeClr val="accent6">
                    <a:lumMod val="50000"/>
                  </a:schemeClr>
                </a:solidFill>
                <a:latin typeface="Helvetica" pitchFamily="2" charset="0"/>
              </a:rPr>
              <a:t>X-prize $50M</a:t>
            </a:r>
          </a:p>
          <a:p>
            <a:r>
              <a:rPr lang="en-US" dirty="0">
                <a:solidFill>
                  <a:schemeClr val="accent6">
                    <a:lumMod val="50000"/>
                  </a:schemeClr>
                </a:solidFill>
                <a:latin typeface="Helvetica" pitchFamily="2" charset="0"/>
              </a:rPr>
              <a:t>Mati Carbon</a:t>
            </a:r>
          </a:p>
        </p:txBody>
      </p:sp>
      <p:sp>
        <p:nvSpPr>
          <p:cNvPr id="26" name="TextBox 25">
            <a:extLst>
              <a:ext uri="{FF2B5EF4-FFF2-40B4-BE49-F238E27FC236}">
                <a16:creationId xmlns:a16="http://schemas.microsoft.com/office/drawing/2014/main" id="{EF3B72C9-5D80-D628-3AED-57A684020190}"/>
              </a:ext>
            </a:extLst>
          </p:cNvPr>
          <p:cNvSpPr txBox="1"/>
          <p:nvPr/>
        </p:nvSpPr>
        <p:spPr>
          <a:xfrm>
            <a:off x="8817415" y="5095922"/>
            <a:ext cx="3100998" cy="584775"/>
          </a:xfrm>
          <a:prstGeom prst="rect">
            <a:avLst/>
          </a:prstGeom>
          <a:solidFill>
            <a:schemeClr val="accent3">
              <a:lumMod val="20000"/>
              <a:lumOff val="80000"/>
            </a:schemeClr>
          </a:solidFill>
        </p:spPr>
        <p:txBody>
          <a:bodyPr wrap="square" rtlCol="0">
            <a:spAutoFit/>
          </a:bodyPr>
          <a:lstStyle/>
          <a:p>
            <a:r>
              <a:rPr lang="en-US" sz="1600" dirty="0">
                <a:solidFill>
                  <a:schemeClr val="accent6">
                    <a:lumMod val="50000"/>
                  </a:schemeClr>
                </a:solidFill>
              </a:rPr>
              <a:t>$230 TO $400  PER TCO</a:t>
            </a:r>
            <a:r>
              <a:rPr lang="en-US" sz="1600" baseline="-25000" dirty="0">
                <a:solidFill>
                  <a:schemeClr val="accent6">
                    <a:lumMod val="50000"/>
                  </a:schemeClr>
                </a:solidFill>
              </a:rPr>
              <a:t>2</a:t>
            </a:r>
            <a:r>
              <a:rPr lang="en-US" sz="1600" dirty="0">
                <a:solidFill>
                  <a:schemeClr val="accent6">
                    <a:lumMod val="50000"/>
                  </a:schemeClr>
                </a:solidFill>
              </a:rPr>
              <a:t>E OFFTAKE AGREEMENTS </a:t>
            </a:r>
          </a:p>
        </p:txBody>
      </p:sp>
      <p:sp>
        <p:nvSpPr>
          <p:cNvPr id="27" name="TextBox 26">
            <a:extLst>
              <a:ext uri="{FF2B5EF4-FFF2-40B4-BE49-F238E27FC236}">
                <a16:creationId xmlns:a16="http://schemas.microsoft.com/office/drawing/2014/main" id="{06A608AC-A3F4-2E11-BAA3-5DE9335DF2ED}"/>
              </a:ext>
            </a:extLst>
          </p:cNvPr>
          <p:cNvSpPr txBox="1"/>
          <p:nvPr/>
        </p:nvSpPr>
        <p:spPr>
          <a:xfrm>
            <a:off x="10294987" y="2009011"/>
            <a:ext cx="1700705" cy="923330"/>
          </a:xfrm>
          <a:prstGeom prst="rect">
            <a:avLst/>
          </a:prstGeom>
          <a:noFill/>
        </p:spPr>
        <p:txBody>
          <a:bodyPr wrap="square" rtlCol="0">
            <a:spAutoFit/>
          </a:bodyPr>
          <a:lstStyle/>
          <a:p>
            <a:r>
              <a:rPr lang="en-US" dirty="0" err="1">
                <a:solidFill>
                  <a:schemeClr val="accent6">
                    <a:lumMod val="50000"/>
                  </a:schemeClr>
                </a:solidFill>
                <a:latin typeface="Helvetica" pitchFamily="2" charset="0"/>
              </a:rPr>
              <a:t>Lithos</a:t>
            </a:r>
            <a:r>
              <a:rPr lang="en-US" dirty="0">
                <a:solidFill>
                  <a:schemeClr val="accent6">
                    <a:lumMod val="50000"/>
                  </a:schemeClr>
                </a:solidFill>
                <a:latin typeface="Helvetica" pitchFamily="2" charset="0"/>
              </a:rPr>
              <a:t> by </a:t>
            </a:r>
            <a:r>
              <a:rPr lang="en-US" dirty="0" err="1">
                <a:solidFill>
                  <a:schemeClr val="accent6">
                    <a:lumMod val="50000"/>
                  </a:schemeClr>
                </a:solidFill>
                <a:latin typeface="Helvetica" pitchFamily="2" charset="0"/>
              </a:rPr>
              <a:t>Puro.earth</a:t>
            </a:r>
            <a:r>
              <a:rPr lang="en-US" dirty="0">
                <a:solidFill>
                  <a:schemeClr val="accent6">
                    <a:lumMod val="50000"/>
                  </a:schemeClr>
                </a:solidFill>
                <a:latin typeface="Helvetica" pitchFamily="2" charset="0"/>
              </a:rPr>
              <a:t> Delivery (5kt)</a:t>
            </a:r>
          </a:p>
        </p:txBody>
      </p:sp>
      <p:sp>
        <p:nvSpPr>
          <p:cNvPr id="28" name="TextBox 27">
            <a:extLst>
              <a:ext uri="{FF2B5EF4-FFF2-40B4-BE49-F238E27FC236}">
                <a16:creationId xmlns:a16="http://schemas.microsoft.com/office/drawing/2014/main" id="{D3102150-F350-296E-AD23-A5159D2A0E50}"/>
              </a:ext>
            </a:extLst>
          </p:cNvPr>
          <p:cNvSpPr txBox="1"/>
          <p:nvPr/>
        </p:nvSpPr>
        <p:spPr>
          <a:xfrm>
            <a:off x="10000069" y="2962296"/>
            <a:ext cx="2509430" cy="369301"/>
          </a:xfrm>
          <a:prstGeom prst="rect">
            <a:avLst/>
          </a:prstGeom>
          <a:noFill/>
        </p:spPr>
        <p:txBody>
          <a:bodyPr wrap="square" rtlCol="0">
            <a:spAutoFit/>
          </a:bodyPr>
          <a:lstStyle/>
          <a:p>
            <a:r>
              <a:rPr lang="en-US" dirty="0">
                <a:solidFill>
                  <a:srgbClr val="C00000"/>
                </a:solidFill>
              </a:rPr>
              <a:t>0 to &gt;10 t CO</a:t>
            </a:r>
            <a:r>
              <a:rPr lang="en-US" baseline="-25000" dirty="0">
                <a:solidFill>
                  <a:srgbClr val="C00000"/>
                </a:solidFill>
              </a:rPr>
              <a:t>2</a:t>
            </a:r>
            <a:r>
              <a:rPr lang="en-US" dirty="0">
                <a:solidFill>
                  <a:srgbClr val="C00000"/>
                </a:solidFill>
              </a:rPr>
              <a:t>e/ha</a:t>
            </a:r>
          </a:p>
        </p:txBody>
      </p:sp>
      <p:sp>
        <p:nvSpPr>
          <p:cNvPr id="29" name="TextBox 28">
            <a:extLst>
              <a:ext uri="{FF2B5EF4-FFF2-40B4-BE49-F238E27FC236}">
                <a16:creationId xmlns:a16="http://schemas.microsoft.com/office/drawing/2014/main" id="{271583D5-B8A7-1151-9711-E40855D4C5FA}"/>
              </a:ext>
            </a:extLst>
          </p:cNvPr>
          <p:cNvSpPr txBox="1"/>
          <p:nvPr/>
        </p:nvSpPr>
        <p:spPr>
          <a:xfrm>
            <a:off x="8817415" y="6009812"/>
            <a:ext cx="3100998" cy="584775"/>
          </a:xfrm>
          <a:prstGeom prst="rect">
            <a:avLst/>
          </a:prstGeom>
          <a:solidFill>
            <a:schemeClr val="accent3">
              <a:lumMod val="20000"/>
              <a:lumOff val="80000"/>
            </a:schemeClr>
          </a:solidFill>
        </p:spPr>
        <p:txBody>
          <a:bodyPr wrap="square" rtlCol="0">
            <a:spAutoFit/>
          </a:bodyPr>
          <a:lstStyle/>
          <a:p>
            <a:r>
              <a:rPr lang="en-US" sz="1600" dirty="0">
                <a:solidFill>
                  <a:schemeClr val="accent6">
                    <a:lumMod val="50000"/>
                  </a:schemeClr>
                </a:solidFill>
              </a:rPr>
              <a:t>MODELS TO DECREASE MRV PRICE</a:t>
            </a:r>
          </a:p>
        </p:txBody>
      </p:sp>
      <p:sp>
        <p:nvSpPr>
          <p:cNvPr id="3" name="TextBox 2">
            <a:extLst>
              <a:ext uri="{FF2B5EF4-FFF2-40B4-BE49-F238E27FC236}">
                <a16:creationId xmlns:a16="http://schemas.microsoft.com/office/drawing/2014/main" id="{6C1666C3-E630-7DF1-9620-33C23D0C1CC9}"/>
              </a:ext>
            </a:extLst>
          </p:cNvPr>
          <p:cNvSpPr txBox="1"/>
          <p:nvPr/>
        </p:nvSpPr>
        <p:spPr>
          <a:xfrm>
            <a:off x="7934873" y="2398889"/>
            <a:ext cx="1833562" cy="923330"/>
          </a:xfrm>
          <a:prstGeom prst="rect">
            <a:avLst/>
          </a:prstGeom>
          <a:noFill/>
        </p:spPr>
        <p:txBody>
          <a:bodyPr wrap="square" rtlCol="0">
            <a:spAutoFit/>
          </a:bodyPr>
          <a:lstStyle/>
          <a:p>
            <a:r>
              <a:rPr lang="en-US" dirty="0">
                <a:solidFill>
                  <a:srgbClr val="C00000"/>
                </a:solidFill>
              </a:rPr>
              <a:t>First peer-reviewed field trials</a:t>
            </a:r>
          </a:p>
        </p:txBody>
      </p:sp>
      <p:sp>
        <p:nvSpPr>
          <p:cNvPr id="4" name="TextBox 3">
            <a:extLst>
              <a:ext uri="{FF2B5EF4-FFF2-40B4-BE49-F238E27FC236}">
                <a16:creationId xmlns:a16="http://schemas.microsoft.com/office/drawing/2014/main" id="{76B42C01-2AD3-42DC-D11E-22772A017949}"/>
              </a:ext>
            </a:extLst>
          </p:cNvPr>
          <p:cNvSpPr txBox="1"/>
          <p:nvPr/>
        </p:nvSpPr>
        <p:spPr>
          <a:xfrm>
            <a:off x="8052343" y="3770888"/>
            <a:ext cx="3943349" cy="369332"/>
          </a:xfrm>
          <a:prstGeom prst="rect">
            <a:avLst/>
          </a:prstGeom>
          <a:noFill/>
        </p:spPr>
        <p:txBody>
          <a:bodyPr wrap="square" rtlCol="0">
            <a:spAutoFit/>
          </a:bodyPr>
          <a:lstStyle/>
          <a:p>
            <a:r>
              <a:rPr lang="en-US" dirty="0">
                <a:solidFill>
                  <a:srgbClr val="C00000"/>
                </a:solidFill>
              </a:rPr>
              <a:t>&lt;30 </a:t>
            </a:r>
            <a:r>
              <a:rPr lang="en-US" dirty="0" err="1">
                <a:solidFill>
                  <a:srgbClr val="C00000"/>
                </a:solidFill>
              </a:rPr>
              <a:t>ktons</a:t>
            </a:r>
            <a:r>
              <a:rPr lang="en-US" dirty="0">
                <a:solidFill>
                  <a:srgbClr val="C00000"/>
                </a:solidFill>
              </a:rPr>
              <a:t> verified, &gt;750 kt contracted</a:t>
            </a:r>
          </a:p>
        </p:txBody>
      </p:sp>
    </p:spTree>
    <p:extLst>
      <p:ext uri="{BB962C8B-B14F-4D97-AF65-F5344CB8AC3E}">
        <p14:creationId xmlns:p14="http://schemas.microsoft.com/office/powerpoint/2010/main" val="50080685"/>
      </p:ext>
    </p:extLst>
  </p:cSld>
  <p:clrMapOvr>
    <a:masterClrMapping/>
  </p:clrMapOvr>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24588</TotalTime>
  <Words>6918</Words>
  <Application>Microsoft Macintosh PowerPoint</Application>
  <PresentationFormat>Widescreen</PresentationFormat>
  <Paragraphs>617</Paragraphs>
  <Slides>45</Slides>
  <Notes>42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Aptos</vt:lpstr>
      <vt:lpstr>Arial</vt:lpstr>
      <vt:lpstr>Calibri</vt:lpstr>
      <vt:lpstr>Helvetica</vt:lpstr>
      <vt:lpstr>Open Sans</vt:lpstr>
      <vt:lpstr>Open Sans ExtraBold</vt:lpstr>
      <vt:lpstr>Source Sans Pro</vt:lpstr>
      <vt:lpstr>Source Sans Pro Light</vt:lpstr>
      <vt:lpstr>Wingdings</vt:lpstr>
      <vt:lpstr>Office Theme</vt:lpstr>
      <vt:lpstr>Reactive Transport Modeling of Soil-Based Carbon Removal:  From Reactive Interfaces to Objective Limits</vt:lpstr>
      <vt:lpstr>Carbon dioxide removal: a planetary-scale engineering problem</vt:lpstr>
      <vt:lpstr>The Voluntary Carbon Market 2.0 (VCM): durable CDR</vt:lpstr>
      <vt:lpstr>Enhanced weathering (EW): addition of alkaline material to soil</vt:lpstr>
      <vt:lpstr>PowerPoint Presentation</vt:lpstr>
      <vt:lpstr>We will use alkalinity as the currency to track EW effectiveness</vt:lpstr>
      <vt:lpstr>This sounds hard, right?</vt:lpstr>
      <vt:lpstr>PowerPoint Presentation</vt:lpstr>
      <vt:lpstr>The market evolves more quickly than the science</vt:lpstr>
      <vt:lpstr>The market evolves more quickly than the science</vt:lpstr>
      <vt:lpstr>PowerPoint Presentation</vt:lpstr>
      <vt:lpstr>PowerPoint Presentation</vt:lpstr>
      <vt:lpstr>Enhanced weathering as a case study in CDR deployment</vt:lpstr>
      <vt:lpstr>PowerPoint Presentation</vt:lpstr>
      <vt:lpstr>PowerPoint Presentation</vt:lpstr>
      <vt:lpstr>We analyzed alkalinity (HCO3) export from major volcanic watersheds</vt:lpstr>
      <vt:lpstr>We analyzed alkalinity (HCO3) export from major volcanic watersheds</vt:lpstr>
      <vt:lpstr>What is causing this discrepancy between model projections and natural analogues?</vt:lpstr>
      <vt:lpstr>What is causing this discrepancy between model projections and natural analogues?</vt:lpstr>
      <vt:lpstr>The main reason models are over predicting CDRpot?</vt:lpstr>
      <vt:lpstr>Enhanced weathering as a case study in CDR deployment</vt:lpstr>
      <vt:lpstr>PowerPoint Presentation</vt:lpstr>
      <vt:lpstr>The soil is not a passive conduit: how much do natural surfaces limit alkalinity export from weathering zone? </vt:lpstr>
      <vt:lpstr>“Operational” Cation Exchange Capacity (CEC @ pH 7)  insufficient to capture the proton dynamics that matter for alkalinity</vt:lpstr>
      <vt:lpstr>Multiple reservoirs of surface acidity, multiple scientific rules</vt:lpstr>
      <vt:lpstr>New approach that integrates traditional views of surfaces</vt:lpstr>
      <vt:lpstr>Reactive Transport Modeling: Partition surfaces according to measurements of CEC, a proxy for surface charge.</vt:lpstr>
      <vt:lpstr>PowerPoint Presentation</vt:lpstr>
      <vt:lpstr>Numerical simulation + sensitivity analysis of amended mineral The pH evolution is partly controlled by amendment rate</vt:lpstr>
      <vt:lpstr>The pH increases, but alkalinity loss is substantial due to SPR</vt:lpstr>
      <vt:lpstr>Current MRV proxies, DIC and base cations fail to track alkalinity</vt:lpstr>
      <vt:lpstr>Soil acidity is a debt that EW must pay before CDR begins</vt:lpstr>
      <vt:lpstr>Globally, soils carry tens of t/ha of acidity Crushed rock must neutralize before any alkalinity reaches the export plane. </vt:lpstr>
      <vt:lpstr>PowerPoint Presentation</vt:lpstr>
      <vt:lpstr>Enhanced weathering as a case study in CDR deployment</vt:lpstr>
      <vt:lpstr>Measurability: project level MRV cannot scale</vt:lpstr>
      <vt:lpstr>How should mechanistic models be evaluated, governed, and trusted as part of financial and regulatory infrastructure?</vt:lpstr>
      <vt:lpstr>Capacity: the science gaps that constrain credible EW</vt:lpstr>
      <vt:lpstr>Governance: The institutional scaffolding for accountability</vt:lpstr>
      <vt:lpstr>Where to start if you are interested in responsible CDR?</vt:lpstr>
      <vt:lpstr>THANK YOU. QUESTIONS?</vt:lpstr>
      <vt:lpstr>The spatial component? Emissions and feedstock reactivity </vt:lpstr>
      <vt:lpstr>Surface speciation and pH buffering impacts</vt:lpstr>
      <vt:lpstr>Emissions balances create risk for calcite amendments</vt:lpstr>
      <vt:lpstr>The evolution of the carbon market towards durable CDR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Kate Maher</dc:creator>
  <cp:lastModifiedBy>Kate Maher</cp:lastModifiedBy>
  <cp:revision>36</cp:revision>
  <cp:lastPrinted>2026-05-20T05:53:08Z</cp:lastPrinted>
  <dcterms:created xsi:type="dcterms:W3CDTF">2026-04-18T15:35:55Z</dcterms:created>
  <dcterms:modified xsi:type="dcterms:W3CDTF">2026-05-21T12:01:30Z</dcterms:modified>
</cp:coreProperties>
</file>