
<file path=[Content_Types].xml><?xml version="1.0" encoding="utf-8"?>
<Types xmlns="http://schemas.openxmlformats.org/package/2006/content-types">
  <Default Extension="bin" ContentType="application/vnd.openxmlformats-officedocument.oleObject"/>
  <Default Extension="emf" ContentType="image/x-emf"/>
  <Default Extension="gif" ContentType="image/gif"/>
  <Default Extension="jpeg" ContentType="image/jpeg"/>
  <Default Extension="jpg" ContentType="image/jpeg"/>
  <Default Extension="mp4" ContentType="video/mp4"/>
  <Default Extension="png" ContentType="image/png"/>
  <Default Extension="rels" ContentType="application/vnd.openxmlformats-package.relationships+xml"/>
  <Default Extension="svg" ContentType="image/svg+xml"/>
  <Default Extension="tif" ContentType="image/tiff"/>
  <Default Extension="tiff" ContentType="image/tiff"/>
  <Default Extension="wdp" ContentType="image/vnd.ms-photo"/>
  <Default Extension="wmf" ContentType="image/x-wmf"/>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theme/theme2.xml" ContentType="application/vnd.openxmlformats-officedocument.theme+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theme/theme5.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tags/tag1.xml" ContentType="application/vnd.openxmlformats-officedocument.presentationml.tags+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tags/tag2.xml" ContentType="application/vnd.openxmlformats-officedocument.presentationml.tag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autoCompressPictures="0">
  <p:sldMasterIdLst>
    <p:sldMasterId id="2147483660" r:id="rId4"/>
    <p:sldMasterId id="2147483685" r:id="rId5"/>
    <p:sldMasterId id="2147483702" r:id="rId6"/>
  </p:sldMasterIdLst>
  <p:notesMasterIdLst>
    <p:notesMasterId r:id="rId69"/>
  </p:notesMasterIdLst>
  <p:handoutMasterIdLst>
    <p:handoutMasterId r:id="rId70"/>
  </p:handoutMasterIdLst>
  <p:sldIdLst>
    <p:sldId id="256" r:id="rId7"/>
    <p:sldId id="2147472557" r:id="rId8"/>
    <p:sldId id="1225" r:id="rId9"/>
    <p:sldId id="497" r:id="rId10"/>
    <p:sldId id="2147472559" r:id="rId11"/>
    <p:sldId id="262" r:id="rId12"/>
    <p:sldId id="1146" r:id="rId13"/>
    <p:sldId id="498" r:id="rId14"/>
    <p:sldId id="499" r:id="rId15"/>
    <p:sldId id="2147472560" r:id="rId16"/>
    <p:sldId id="673" r:id="rId17"/>
    <p:sldId id="586" r:id="rId18"/>
    <p:sldId id="770" r:id="rId19"/>
    <p:sldId id="2147472561" r:id="rId20"/>
    <p:sldId id="2147472562" r:id="rId21"/>
    <p:sldId id="2147472563" r:id="rId22"/>
    <p:sldId id="2147472564" r:id="rId23"/>
    <p:sldId id="2147472566" r:id="rId24"/>
    <p:sldId id="646" r:id="rId25"/>
    <p:sldId id="773" r:id="rId26"/>
    <p:sldId id="2147472567" r:id="rId27"/>
    <p:sldId id="1257" r:id="rId28"/>
    <p:sldId id="469" r:id="rId29"/>
    <p:sldId id="1262" r:id="rId30"/>
    <p:sldId id="1263" r:id="rId31"/>
    <p:sldId id="1266" r:id="rId32"/>
    <p:sldId id="382" r:id="rId33"/>
    <p:sldId id="1261" r:id="rId34"/>
    <p:sldId id="2147472568" r:id="rId35"/>
    <p:sldId id="2147472569" r:id="rId36"/>
    <p:sldId id="1141" r:id="rId37"/>
    <p:sldId id="426" r:id="rId38"/>
    <p:sldId id="427" r:id="rId39"/>
    <p:sldId id="1295" r:id="rId40"/>
    <p:sldId id="433" r:id="rId41"/>
    <p:sldId id="669" r:id="rId42"/>
    <p:sldId id="1264" r:id="rId43"/>
    <p:sldId id="2147472570" r:id="rId44"/>
    <p:sldId id="470" r:id="rId45"/>
    <p:sldId id="448" r:id="rId46"/>
    <p:sldId id="491" r:id="rId47"/>
    <p:sldId id="449" r:id="rId48"/>
    <p:sldId id="2147472565" r:id="rId49"/>
    <p:sldId id="492" r:id="rId50"/>
    <p:sldId id="493" r:id="rId51"/>
    <p:sldId id="1322" r:id="rId52"/>
    <p:sldId id="1323" r:id="rId53"/>
    <p:sldId id="1324" r:id="rId54"/>
    <p:sldId id="1325" r:id="rId55"/>
    <p:sldId id="1327" r:id="rId56"/>
    <p:sldId id="1328" r:id="rId57"/>
    <p:sldId id="1329" r:id="rId58"/>
    <p:sldId id="1330" r:id="rId59"/>
    <p:sldId id="1331" r:id="rId60"/>
    <p:sldId id="1358" r:id="rId61"/>
    <p:sldId id="1359" r:id="rId62"/>
    <p:sldId id="772" r:id="rId63"/>
    <p:sldId id="376" r:id="rId64"/>
    <p:sldId id="2147472555" r:id="rId65"/>
    <p:sldId id="2147472556" r:id="rId66"/>
    <p:sldId id="445" r:id="rId67"/>
    <p:sldId id="1360" r:id="rId68"/>
  </p:sldIdLst>
  <p:sldSz cx="9144000" cy="5143500" type="screen16x9"/>
  <p:notesSz cx="6858000" cy="9144000"/>
  <p:defaultTextStyle>
    <a:defPPr>
      <a:defRPr lang="fr-FR"/>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1620" userDrawn="1">
          <p15:clr>
            <a:srgbClr val="A4A3A4"/>
          </p15:clr>
        </p15:guide>
        <p15:guide id="2" pos="2880" userDrawn="1">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E30613"/>
    <a:srgbClr val="BAFFFC"/>
    <a:srgbClr val="4F81BD"/>
    <a:srgbClr val="FAC090"/>
    <a:srgbClr val="C0504D"/>
    <a:srgbClr val="D99694"/>
    <a:srgbClr val="CCC1DA"/>
    <a:srgbClr val="E6222E"/>
    <a:srgbClr val="FFFFFF"/>
    <a:srgbClr val="FF3838"/>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6010" autoAdjust="0"/>
    <p:restoredTop sz="95332" autoAdjust="0"/>
  </p:normalViewPr>
  <p:slideViewPr>
    <p:cSldViewPr snapToGrid="0" snapToObjects="1" showGuides="1">
      <p:cViewPr>
        <p:scale>
          <a:sx n="80" d="100"/>
          <a:sy n="80" d="100"/>
        </p:scale>
        <p:origin x="720" y="564"/>
      </p:cViewPr>
      <p:guideLst>
        <p:guide orient="horz" pos="1620"/>
        <p:guide pos="2880"/>
      </p:guideLst>
    </p:cSldViewPr>
  </p:slideViewPr>
  <p:outlineViewPr>
    <p:cViewPr>
      <p:scale>
        <a:sx n="33" d="100"/>
        <a:sy n="33" d="100"/>
      </p:scale>
      <p:origin x="0" y="-3696"/>
    </p:cViewPr>
  </p:outlineViewPr>
  <p:notesTextViewPr>
    <p:cViewPr>
      <p:scale>
        <a:sx n="1" d="1"/>
        <a:sy n="1" d="1"/>
      </p:scale>
      <p:origin x="0" y="0"/>
    </p:cViewPr>
  </p:notesTextViewPr>
  <p:sorterViewPr>
    <p:cViewPr>
      <p:scale>
        <a:sx n="66" d="100"/>
        <a:sy n="66" d="100"/>
      </p:scale>
      <p:origin x="0" y="0"/>
    </p:cViewPr>
  </p:sorterViewPr>
  <p:notesViewPr>
    <p:cSldViewPr snapToGrid="0" snapToObjects="1" showGuides="1">
      <p:cViewPr varScale="1">
        <p:scale>
          <a:sx n="82" d="100"/>
          <a:sy n="82" d="100"/>
        </p:scale>
        <p:origin x="3054" y="102"/>
      </p:cViewPr>
      <p:guideLst/>
    </p:cSldViewPr>
  </p:notes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0.xml"/><Relationship Id="rId21" Type="http://schemas.openxmlformats.org/officeDocument/2006/relationships/slide" Target="slides/slide15.xml"/><Relationship Id="rId42" Type="http://schemas.openxmlformats.org/officeDocument/2006/relationships/slide" Target="slides/slide36.xml"/><Relationship Id="rId47" Type="http://schemas.openxmlformats.org/officeDocument/2006/relationships/slide" Target="slides/slide41.xml"/><Relationship Id="rId63" Type="http://schemas.openxmlformats.org/officeDocument/2006/relationships/slide" Target="slides/slide57.xml"/><Relationship Id="rId68" Type="http://schemas.openxmlformats.org/officeDocument/2006/relationships/slide" Target="slides/slide62.xml"/><Relationship Id="rId2" Type="http://schemas.openxmlformats.org/officeDocument/2006/relationships/customXml" Target="../customXml/item2.xml"/><Relationship Id="rId16" Type="http://schemas.openxmlformats.org/officeDocument/2006/relationships/slide" Target="slides/slide10.xml"/><Relationship Id="rId29" Type="http://schemas.openxmlformats.org/officeDocument/2006/relationships/slide" Target="slides/slide23.xml"/><Relationship Id="rId11" Type="http://schemas.openxmlformats.org/officeDocument/2006/relationships/slide" Target="slides/slide5.xml"/><Relationship Id="rId24" Type="http://schemas.openxmlformats.org/officeDocument/2006/relationships/slide" Target="slides/slide18.xml"/><Relationship Id="rId32" Type="http://schemas.openxmlformats.org/officeDocument/2006/relationships/slide" Target="slides/slide26.xml"/><Relationship Id="rId37" Type="http://schemas.openxmlformats.org/officeDocument/2006/relationships/slide" Target="slides/slide31.xml"/><Relationship Id="rId40" Type="http://schemas.openxmlformats.org/officeDocument/2006/relationships/slide" Target="slides/slide34.xml"/><Relationship Id="rId45" Type="http://schemas.openxmlformats.org/officeDocument/2006/relationships/slide" Target="slides/slide39.xml"/><Relationship Id="rId53" Type="http://schemas.openxmlformats.org/officeDocument/2006/relationships/slide" Target="slides/slide47.xml"/><Relationship Id="rId58" Type="http://schemas.openxmlformats.org/officeDocument/2006/relationships/slide" Target="slides/slide52.xml"/><Relationship Id="rId66" Type="http://schemas.openxmlformats.org/officeDocument/2006/relationships/slide" Target="slides/slide60.xml"/><Relationship Id="rId74" Type="http://schemas.openxmlformats.org/officeDocument/2006/relationships/tableStyles" Target="tableStyles.xml"/><Relationship Id="rId5" Type="http://schemas.openxmlformats.org/officeDocument/2006/relationships/slideMaster" Target="slideMasters/slideMaster2.xml"/><Relationship Id="rId61" Type="http://schemas.openxmlformats.org/officeDocument/2006/relationships/slide" Target="slides/slide55.xml"/><Relationship Id="rId19" Type="http://schemas.openxmlformats.org/officeDocument/2006/relationships/slide" Target="slides/slide13.xml"/><Relationship Id="rId14" Type="http://schemas.openxmlformats.org/officeDocument/2006/relationships/slide" Target="slides/slide8.xml"/><Relationship Id="rId22" Type="http://schemas.openxmlformats.org/officeDocument/2006/relationships/slide" Target="slides/slide16.xml"/><Relationship Id="rId27" Type="http://schemas.openxmlformats.org/officeDocument/2006/relationships/slide" Target="slides/slide21.xml"/><Relationship Id="rId30" Type="http://schemas.openxmlformats.org/officeDocument/2006/relationships/slide" Target="slides/slide24.xml"/><Relationship Id="rId35" Type="http://schemas.openxmlformats.org/officeDocument/2006/relationships/slide" Target="slides/slide29.xml"/><Relationship Id="rId43" Type="http://schemas.openxmlformats.org/officeDocument/2006/relationships/slide" Target="slides/slide37.xml"/><Relationship Id="rId48" Type="http://schemas.openxmlformats.org/officeDocument/2006/relationships/slide" Target="slides/slide42.xml"/><Relationship Id="rId56" Type="http://schemas.openxmlformats.org/officeDocument/2006/relationships/slide" Target="slides/slide50.xml"/><Relationship Id="rId64" Type="http://schemas.openxmlformats.org/officeDocument/2006/relationships/slide" Target="slides/slide58.xml"/><Relationship Id="rId69" Type="http://schemas.openxmlformats.org/officeDocument/2006/relationships/notesMaster" Target="notesMasters/notesMaster1.xml"/><Relationship Id="rId8" Type="http://schemas.openxmlformats.org/officeDocument/2006/relationships/slide" Target="slides/slide2.xml"/><Relationship Id="rId51" Type="http://schemas.openxmlformats.org/officeDocument/2006/relationships/slide" Target="slides/slide45.xml"/><Relationship Id="rId72" Type="http://schemas.openxmlformats.org/officeDocument/2006/relationships/viewProps" Target="viewProps.xml"/><Relationship Id="rId3" Type="http://schemas.openxmlformats.org/officeDocument/2006/relationships/customXml" Target="../customXml/item3.xml"/><Relationship Id="rId12" Type="http://schemas.openxmlformats.org/officeDocument/2006/relationships/slide" Target="slides/slide6.xml"/><Relationship Id="rId17" Type="http://schemas.openxmlformats.org/officeDocument/2006/relationships/slide" Target="slides/slide11.xml"/><Relationship Id="rId25" Type="http://schemas.openxmlformats.org/officeDocument/2006/relationships/slide" Target="slides/slide19.xml"/><Relationship Id="rId33" Type="http://schemas.openxmlformats.org/officeDocument/2006/relationships/slide" Target="slides/slide27.xml"/><Relationship Id="rId38" Type="http://schemas.openxmlformats.org/officeDocument/2006/relationships/slide" Target="slides/slide32.xml"/><Relationship Id="rId46" Type="http://schemas.openxmlformats.org/officeDocument/2006/relationships/slide" Target="slides/slide40.xml"/><Relationship Id="rId59" Type="http://schemas.openxmlformats.org/officeDocument/2006/relationships/slide" Target="slides/slide53.xml"/><Relationship Id="rId67" Type="http://schemas.openxmlformats.org/officeDocument/2006/relationships/slide" Target="slides/slide61.xml"/><Relationship Id="rId20" Type="http://schemas.openxmlformats.org/officeDocument/2006/relationships/slide" Target="slides/slide14.xml"/><Relationship Id="rId41" Type="http://schemas.openxmlformats.org/officeDocument/2006/relationships/slide" Target="slides/slide35.xml"/><Relationship Id="rId54" Type="http://schemas.openxmlformats.org/officeDocument/2006/relationships/slide" Target="slides/slide48.xml"/><Relationship Id="rId62" Type="http://schemas.openxmlformats.org/officeDocument/2006/relationships/slide" Target="slides/slide56.xml"/><Relationship Id="rId70" Type="http://schemas.openxmlformats.org/officeDocument/2006/relationships/handoutMaster" Target="handoutMasters/handoutMaster1.xml"/><Relationship Id="rId1" Type="http://schemas.openxmlformats.org/officeDocument/2006/relationships/customXml" Target="../customXml/item1.xml"/><Relationship Id="rId6" Type="http://schemas.openxmlformats.org/officeDocument/2006/relationships/slideMaster" Target="slideMasters/slideMaster3.xml"/><Relationship Id="rId15" Type="http://schemas.openxmlformats.org/officeDocument/2006/relationships/slide" Target="slides/slide9.xml"/><Relationship Id="rId23" Type="http://schemas.openxmlformats.org/officeDocument/2006/relationships/slide" Target="slides/slide17.xml"/><Relationship Id="rId28" Type="http://schemas.openxmlformats.org/officeDocument/2006/relationships/slide" Target="slides/slide22.xml"/><Relationship Id="rId36" Type="http://schemas.openxmlformats.org/officeDocument/2006/relationships/slide" Target="slides/slide30.xml"/><Relationship Id="rId49" Type="http://schemas.openxmlformats.org/officeDocument/2006/relationships/slide" Target="slides/slide43.xml"/><Relationship Id="rId57" Type="http://schemas.openxmlformats.org/officeDocument/2006/relationships/slide" Target="slides/slide51.xml"/><Relationship Id="rId10" Type="http://schemas.openxmlformats.org/officeDocument/2006/relationships/slide" Target="slides/slide4.xml"/><Relationship Id="rId31" Type="http://schemas.openxmlformats.org/officeDocument/2006/relationships/slide" Target="slides/slide25.xml"/><Relationship Id="rId44" Type="http://schemas.openxmlformats.org/officeDocument/2006/relationships/slide" Target="slides/slide38.xml"/><Relationship Id="rId52" Type="http://schemas.openxmlformats.org/officeDocument/2006/relationships/slide" Target="slides/slide46.xml"/><Relationship Id="rId60" Type="http://schemas.openxmlformats.org/officeDocument/2006/relationships/slide" Target="slides/slide54.xml"/><Relationship Id="rId65" Type="http://schemas.openxmlformats.org/officeDocument/2006/relationships/slide" Target="slides/slide59.xml"/><Relationship Id="rId73"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3.xml"/><Relationship Id="rId13" Type="http://schemas.openxmlformats.org/officeDocument/2006/relationships/slide" Target="slides/slide7.xml"/><Relationship Id="rId18" Type="http://schemas.openxmlformats.org/officeDocument/2006/relationships/slide" Target="slides/slide12.xml"/><Relationship Id="rId39" Type="http://schemas.openxmlformats.org/officeDocument/2006/relationships/slide" Target="slides/slide33.xml"/><Relationship Id="rId34" Type="http://schemas.openxmlformats.org/officeDocument/2006/relationships/slide" Target="slides/slide28.xml"/><Relationship Id="rId50" Type="http://schemas.openxmlformats.org/officeDocument/2006/relationships/slide" Target="slides/slide44.xml"/><Relationship Id="rId55" Type="http://schemas.openxmlformats.org/officeDocument/2006/relationships/slide" Target="slides/slide49.xml"/><Relationship Id="rId7" Type="http://schemas.openxmlformats.org/officeDocument/2006/relationships/slide" Target="slides/slide1.xml"/><Relationship Id="rId71" Type="http://schemas.openxmlformats.org/officeDocument/2006/relationships/presProps" Target="pres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5.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Espace réservé de l'en-tête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fr-CH" dirty="0">
              <a:latin typeface="Arial" panose="020B0604020202020204" pitchFamily="34" charset="0"/>
            </a:endParaRPr>
          </a:p>
        </p:txBody>
      </p:sp>
      <p:sp>
        <p:nvSpPr>
          <p:cNvPr id="3" name="Espace réservé de la date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45279B33-A94D-4C8C-88C2-619932967EF3}" type="datetimeFigureOut">
              <a:rPr lang="fr-CH" smtClean="0">
                <a:latin typeface="Arial" panose="020B0604020202020204" pitchFamily="34" charset="0"/>
              </a:rPr>
              <a:t>21.05.2026</a:t>
            </a:fld>
            <a:endParaRPr lang="fr-CH" dirty="0">
              <a:latin typeface="Arial" panose="020B0604020202020204" pitchFamily="34" charset="0"/>
            </a:endParaRPr>
          </a:p>
        </p:txBody>
      </p:sp>
      <p:sp>
        <p:nvSpPr>
          <p:cNvPr id="4" name="Espace réservé du pied de page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fr-CH" dirty="0">
              <a:latin typeface="Arial" panose="020B0604020202020204" pitchFamily="34" charset="0"/>
            </a:endParaRPr>
          </a:p>
        </p:txBody>
      </p:sp>
      <p:sp>
        <p:nvSpPr>
          <p:cNvPr id="5" name="Espace réservé du numéro de diapositive 4"/>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67BF4AF0-8439-436D-BEF0-52070F19E1B6}" type="slidenum">
              <a:rPr lang="fr-CH" smtClean="0">
                <a:latin typeface="Arial" panose="020B0604020202020204" pitchFamily="34" charset="0"/>
              </a:rPr>
              <a:t>‹#›</a:t>
            </a:fld>
            <a:endParaRPr lang="fr-CH" dirty="0">
              <a:latin typeface="Arial" panose="020B0604020202020204" pitchFamily="34" charset="0"/>
            </a:endParaRPr>
          </a:p>
        </p:txBody>
      </p:sp>
    </p:spTree>
    <p:extLst>
      <p:ext uri="{BB962C8B-B14F-4D97-AF65-F5344CB8AC3E}">
        <p14:creationId xmlns:p14="http://schemas.microsoft.com/office/powerpoint/2010/main" val="132490568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Espace réservé de l'en-tête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atin typeface="Arial" panose="020B0604020202020204" pitchFamily="34" charset="0"/>
              </a:defRPr>
            </a:lvl1pPr>
          </a:lstStyle>
          <a:p>
            <a:endParaRPr lang="fr-FR" dirty="0"/>
          </a:p>
        </p:txBody>
      </p:sp>
      <p:sp>
        <p:nvSpPr>
          <p:cNvPr id="3" name="Espace réservé de la date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atin typeface="Arial" panose="020B0604020202020204" pitchFamily="34" charset="0"/>
              </a:defRPr>
            </a:lvl1pPr>
          </a:lstStyle>
          <a:p>
            <a:fld id="{F8103E42-5239-1A40-AD33-3EE7E9DDF5FD}" type="datetimeFigureOut">
              <a:rPr lang="fr-FR" smtClean="0"/>
              <a:pPr/>
              <a:t>21/05/2026</a:t>
            </a:fld>
            <a:endParaRPr lang="fr-FR" dirty="0"/>
          </a:p>
        </p:txBody>
      </p:sp>
      <p:sp>
        <p:nvSpPr>
          <p:cNvPr id="4" name="Espace réservé de l'image des diapositives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fr-FR" dirty="0"/>
          </a:p>
        </p:txBody>
      </p:sp>
      <p:sp>
        <p:nvSpPr>
          <p:cNvPr id="5" name="Espace réservé des notes 4"/>
          <p:cNvSpPr>
            <a:spLocks noGrp="1"/>
          </p:cNvSpPr>
          <p:nvPr>
            <p:ph type="body" sz="quarter" idx="3"/>
          </p:nvPr>
        </p:nvSpPr>
        <p:spPr>
          <a:xfrm>
            <a:off x="685800" y="4400550"/>
            <a:ext cx="5486400" cy="3600450"/>
          </a:xfrm>
          <a:prstGeom prst="rect">
            <a:avLst/>
          </a:prstGeom>
        </p:spPr>
        <p:txBody>
          <a:bodyPr vert="horz" lIns="91440" tIns="45720" rIns="91440" bIns="45720" rtlCol="0"/>
          <a:lstStyle/>
          <a:p>
            <a:r>
              <a:rPr lang="fr-FR"/>
              <a:t>Modifier les styles du texte du masque
Deuxième niveau
Troisième niveau
Quatrième niveau
Cinquième niveau</a:t>
            </a:r>
          </a:p>
        </p:txBody>
      </p:sp>
      <p:sp>
        <p:nvSpPr>
          <p:cNvPr id="6" name="Espace réservé du pied de page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atin typeface="Arial" panose="020B0604020202020204" pitchFamily="34" charset="0"/>
              </a:defRPr>
            </a:lvl1pPr>
          </a:lstStyle>
          <a:p>
            <a:endParaRPr lang="fr-FR" dirty="0"/>
          </a:p>
        </p:txBody>
      </p:sp>
      <p:sp>
        <p:nvSpPr>
          <p:cNvPr id="7" name="Espace réservé du numéro de diapositive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atin typeface="Arial" panose="020B0604020202020204" pitchFamily="34" charset="0"/>
              </a:defRPr>
            </a:lvl1pPr>
          </a:lstStyle>
          <a:p>
            <a:fld id="{4CF50783-AAED-1941-8BCC-9F6140F0A6B1}" type="slidenum">
              <a:rPr lang="fr-FR" smtClean="0"/>
              <a:pPr/>
              <a:t>‹#›</a:t>
            </a:fld>
            <a:endParaRPr lang="fr-FR" dirty="0"/>
          </a:p>
        </p:txBody>
      </p:sp>
    </p:spTree>
    <p:extLst>
      <p:ext uri="{BB962C8B-B14F-4D97-AF65-F5344CB8AC3E}">
        <p14:creationId xmlns:p14="http://schemas.microsoft.com/office/powerpoint/2010/main" val="72674272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Arial" panose="020B0604020202020204" pitchFamily="34" charset="0"/>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4CF50783-AAED-1941-8BCC-9F6140F0A6B1}" type="slidenum">
              <a:rPr lang="fr-FR" smtClean="0"/>
              <a:pPr/>
              <a:t>1</a:t>
            </a:fld>
            <a:endParaRPr lang="fr-FR" dirty="0"/>
          </a:p>
        </p:txBody>
      </p:sp>
    </p:spTree>
    <p:extLst>
      <p:ext uri="{BB962C8B-B14F-4D97-AF65-F5344CB8AC3E}">
        <p14:creationId xmlns:p14="http://schemas.microsoft.com/office/powerpoint/2010/main" val="394233472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a:t>
            </a:r>
            <a:r>
              <a:rPr lang="en-CH" dirty="0"/>
              <a:t>h</a:t>
            </a:r>
            <a:r>
              <a:rPr lang="en-US" dirty="0"/>
              <a:t>e</a:t>
            </a:r>
            <a:r>
              <a:rPr lang="en-CH" dirty="0"/>
              <a:t> </a:t>
            </a:r>
            <a:r>
              <a:rPr lang="en-US" dirty="0"/>
              <a:t>w</a:t>
            </a:r>
            <a:r>
              <a:rPr lang="en-CH" dirty="0"/>
              <a:t>o</a:t>
            </a:r>
            <a:r>
              <a:rPr lang="en-US" dirty="0"/>
              <a:t>r</a:t>
            </a:r>
            <a:r>
              <a:rPr lang="en-CH" dirty="0"/>
              <a:t>k</a:t>
            </a:r>
            <a:r>
              <a:rPr lang="en-US" dirty="0"/>
              <a:t>f</a:t>
            </a:r>
            <a:r>
              <a:rPr lang="en-CH" dirty="0"/>
              <a:t>l</a:t>
            </a:r>
            <a:r>
              <a:rPr lang="en-US" dirty="0"/>
              <a:t>o</a:t>
            </a:r>
            <a:r>
              <a:rPr lang="en-CH" dirty="0"/>
              <a:t>w </a:t>
            </a:r>
            <a:r>
              <a:rPr lang="en-US" dirty="0"/>
              <a:t>s</a:t>
            </a:r>
            <a:r>
              <a:rPr lang="en-CH" dirty="0"/>
              <a:t>t</a:t>
            </a:r>
            <a:r>
              <a:rPr lang="en-US" dirty="0"/>
              <a:t>a</a:t>
            </a:r>
            <a:r>
              <a:rPr lang="en-CH" dirty="0"/>
              <a:t>r</a:t>
            </a:r>
            <a:r>
              <a:rPr lang="en-US" dirty="0"/>
              <a:t>t</a:t>
            </a:r>
            <a:r>
              <a:rPr lang="en-CH" dirty="0"/>
              <a:t>s </a:t>
            </a:r>
            <a:r>
              <a:rPr lang="en-US" dirty="0"/>
              <a:t>w</a:t>
            </a:r>
            <a:r>
              <a:rPr lang="en-CH" dirty="0" err="1"/>
              <a:t>i</a:t>
            </a:r>
            <a:r>
              <a:rPr lang="en-US" dirty="0"/>
              <a:t>t</a:t>
            </a:r>
            <a:r>
              <a:rPr lang="en-CH" dirty="0"/>
              <a:t>h </a:t>
            </a:r>
            <a:r>
              <a:rPr lang="en-US" dirty="0"/>
              <a:t>a</a:t>
            </a:r>
            <a:r>
              <a:rPr lang="en-CH" dirty="0"/>
              <a:t> </a:t>
            </a:r>
            <a:r>
              <a:rPr lang="en-US" dirty="0"/>
              <a:t>p</a:t>
            </a:r>
            <a:r>
              <a:rPr lang="en-CH" dirty="0"/>
              <a:t>h</a:t>
            </a:r>
            <a:r>
              <a:rPr lang="en-US" dirty="0"/>
              <a:t>y</a:t>
            </a:r>
            <a:r>
              <a:rPr lang="en-CH" dirty="0"/>
              <a:t>s</a:t>
            </a:r>
            <a:r>
              <a:rPr lang="en-US" dirty="0" err="1"/>
              <a:t>i</a:t>
            </a:r>
            <a:r>
              <a:rPr lang="en-CH" dirty="0"/>
              <a:t>c</a:t>
            </a:r>
            <a:r>
              <a:rPr lang="en-US" dirty="0"/>
              <a:t>a</a:t>
            </a:r>
            <a:r>
              <a:rPr lang="en-CH" dirty="0"/>
              <a:t>l </a:t>
            </a:r>
            <a:r>
              <a:rPr lang="en-US" dirty="0"/>
              <a:t>s</a:t>
            </a:r>
            <a:r>
              <a:rPr lang="en-CH" dirty="0"/>
              <a:t>a</a:t>
            </a:r>
            <a:r>
              <a:rPr lang="en-US" dirty="0"/>
              <a:t>m</a:t>
            </a:r>
            <a:r>
              <a:rPr lang="en-CH" dirty="0"/>
              <a:t>p</a:t>
            </a:r>
            <a:r>
              <a:rPr lang="en-US" dirty="0"/>
              <a:t>l</a:t>
            </a:r>
            <a:r>
              <a:rPr lang="en-CH" dirty="0"/>
              <a:t>e, </a:t>
            </a:r>
            <a:r>
              <a:rPr lang="en-US" dirty="0"/>
              <a:t>h</a:t>
            </a:r>
            <a:r>
              <a:rPr lang="en-CH" dirty="0"/>
              <a:t>e</a:t>
            </a:r>
            <a:r>
              <a:rPr lang="en-US" dirty="0"/>
              <a:t>r</a:t>
            </a:r>
            <a:r>
              <a:rPr lang="en-CH" dirty="0"/>
              <a:t>e </a:t>
            </a:r>
            <a:r>
              <a:rPr lang="en-US" dirty="0"/>
              <a:t>s</a:t>
            </a:r>
            <a:r>
              <a:rPr lang="en-CH" dirty="0"/>
              <a:t>o</a:t>
            </a:r>
            <a:r>
              <a:rPr lang="en-US" dirty="0"/>
              <a:t>m</a:t>
            </a:r>
            <a:r>
              <a:rPr lang="en-CH" dirty="0"/>
              <a:t>e bismuth ox</a:t>
            </a:r>
            <a:r>
              <a:rPr lang="en-US" dirty="0" err="1"/>
              <a:t>i</a:t>
            </a:r>
            <a:r>
              <a:rPr lang="en-CH" dirty="0"/>
              <a:t>d</a:t>
            </a:r>
            <a:r>
              <a:rPr lang="en-US" dirty="0"/>
              <a:t>e</a:t>
            </a:r>
            <a:r>
              <a:rPr lang="en-CH" dirty="0"/>
              <a:t> </a:t>
            </a:r>
            <a:r>
              <a:rPr lang="en-US" dirty="0"/>
              <a:t>d</a:t>
            </a:r>
            <a:r>
              <a:rPr lang="en-CH" dirty="0"/>
              <a:t>e</a:t>
            </a:r>
            <a:r>
              <a:rPr lang="en-US" dirty="0"/>
              <a:t>p</a:t>
            </a:r>
            <a:r>
              <a:rPr lang="en-CH" dirty="0"/>
              <a:t>o</a:t>
            </a:r>
            <a:r>
              <a:rPr lang="en-US" dirty="0"/>
              <a:t>s</a:t>
            </a:r>
            <a:r>
              <a:rPr lang="en-CH" dirty="0" err="1"/>
              <a:t>i</a:t>
            </a:r>
            <a:r>
              <a:rPr lang="en-US" dirty="0"/>
              <a:t>t</a:t>
            </a:r>
            <a:r>
              <a:rPr lang="en-CH" dirty="0"/>
              <a:t>e</a:t>
            </a:r>
            <a:r>
              <a:rPr lang="en-US" dirty="0"/>
              <a:t>d</a:t>
            </a:r>
            <a:r>
              <a:rPr lang="en-CH" dirty="0"/>
              <a:t> </a:t>
            </a:r>
            <a:r>
              <a:rPr lang="en-US" dirty="0"/>
              <a:t>o</a:t>
            </a:r>
            <a:r>
              <a:rPr lang="en-CH" dirty="0"/>
              <a:t>n </a:t>
            </a:r>
            <a:r>
              <a:rPr lang="en-US" dirty="0"/>
              <a:t>a</a:t>
            </a:r>
            <a:r>
              <a:rPr lang="en-CH" dirty="0"/>
              <a:t> </a:t>
            </a:r>
            <a:r>
              <a:rPr lang="en-US" dirty="0"/>
              <a:t>G</a:t>
            </a:r>
            <a:r>
              <a:rPr lang="en-CH" dirty="0"/>
              <a:t>D</a:t>
            </a:r>
            <a:r>
              <a:rPr lang="en-US" dirty="0"/>
              <a:t>L</a:t>
            </a:r>
            <a:r>
              <a:rPr lang="en-CH" dirty="0"/>
              <a:t> </a:t>
            </a:r>
            <a:r>
              <a:rPr lang="en-US" dirty="0"/>
              <a:t>f</a:t>
            </a:r>
            <a:r>
              <a:rPr lang="en-CH" dirty="0"/>
              <a:t>o</a:t>
            </a:r>
            <a:r>
              <a:rPr lang="en-US" dirty="0"/>
              <a:t>r</a:t>
            </a:r>
            <a:r>
              <a:rPr lang="en-CH" dirty="0"/>
              <a:t> </a:t>
            </a:r>
            <a:r>
              <a:rPr lang="en-US" dirty="0"/>
              <a:t>C</a:t>
            </a:r>
            <a:r>
              <a:rPr lang="en-CH" dirty="0"/>
              <a:t>O2 </a:t>
            </a:r>
            <a:r>
              <a:rPr lang="en-US" dirty="0"/>
              <a:t>r</a:t>
            </a:r>
            <a:r>
              <a:rPr lang="en-CH" dirty="0"/>
              <a:t>e</a:t>
            </a:r>
            <a:r>
              <a:rPr lang="en-US" dirty="0"/>
              <a:t>d</a:t>
            </a:r>
            <a:r>
              <a:rPr lang="en-CH" dirty="0"/>
              <a:t>u</a:t>
            </a:r>
            <a:r>
              <a:rPr lang="en-US" dirty="0"/>
              <a:t>c</a:t>
            </a:r>
            <a:r>
              <a:rPr lang="en-CH" dirty="0"/>
              <a:t>t</a:t>
            </a:r>
            <a:r>
              <a:rPr lang="en-US" dirty="0" err="1"/>
              <a:t>i</a:t>
            </a:r>
            <a:r>
              <a:rPr lang="en-CH" dirty="0"/>
              <a:t>o</a:t>
            </a:r>
            <a:r>
              <a:rPr lang="en-US" dirty="0"/>
              <a:t>n</a:t>
            </a:r>
            <a:r>
              <a:rPr lang="en-CH" dirty="0"/>
              <a:t>. </a:t>
            </a:r>
            <a:r>
              <a:rPr lang="en-US" dirty="0"/>
              <a:t>A</a:t>
            </a:r>
            <a:r>
              <a:rPr lang="en-CH" dirty="0"/>
              <a:t>f</a:t>
            </a:r>
            <a:r>
              <a:rPr lang="en-US" dirty="0"/>
              <a:t>t</a:t>
            </a:r>
            <a:r>
              <a:rPr lang="en-CH" dirty="0"/>
              <a:t>e</a:t>
            </a:r>
            <a:r>
              <a:rPr lang="en-US" dirty="0"/>
              <a:t>r</a:t>
            </a:r>
            <a:r>
              <a:rPr lang="en-CH" dirty="0"/>
              <a:t> </a:t>
            </a:r>
            <a:r>
              <a:rPr lang="en-US" dirty="0"/>
              <a:t>t</a:t>
            </a:r>
            <a:r>
              <a:rPr lang="en-CH" dirty="0"/>
              <a:t>h</a:t>
            </a:r>
            <a:r>
              <a:rPr lang="en-US" dirty="0"/>
              <a:t>e</a:t>
            </a:r>
            <a:r>
              <a:rPr lang="en-CH" dirty="0"/>
              <a:t> </a:t>
            </a:r>
            <a:r>
              <a:rPr lang="en-US" dirty="0"/>
              <a:t>a</a:t>
            </a:r>
            <a:r>
              <a:rPr lang="en-CH" dirty="0"/>
              <a:t>p</a:t>
            </a:r>
            <a:r>
              <a:rPr lang="en-US" dirty="0"/>
              <a:t>p</a:t>
            </a:r>
            <a:r>
              <a:rPr lang="en-CH" dirty="0"/>
              <a:t>r</a:t>
            </a:r>
            <a:r>
              <a:rPr lang="en-US" dirty="0"/>
              <a:t>o</a:t>
            </a:r>
            <a:r>
              <a:rPr lang="en-CH" dirty="0"/>
              <a:t>p</a:t>
            </a:r>
            <a:r>
              <a:rPr lang="en-US" dirty="0"/>
              <a:t>r</a:t>
            </a:r>
            <a:r>
              <a:rPr lang="en-CH" dirty="0" err="1"/>
              <a:t>i</a:t>
            </a:r>
            <a:r>
              <a:rPr lang="en-US" dirty="0"/>
              <a:t>a</a:t>
            </a:r>
            <a:r>
              <a:rPr lang="en-CH" dirty="0"/>
              <a:t>t</a:t>
            </a:r>
            <a:r>
              <a:rPr lang="en-US" dirty="0"/>
              <a:t>e</a:t>
            </a:r>
            <a:r>
              <a:rPr lang="en-CH" dirty="0"/>
              <a:t> </a:t>
            </a:r>
            <a:r>
              <a:rPr lang="en-US" dirty="0"/>
              <a:t>s</a:t>
            </a:r>
            <a:r>
              <a:rPr lang="en-CH" dirty="0"/>
              <a:t>a</a:t>
            </a:r>
            <a:r>
              <a:rPr lang="en-US" dirty="0"/>
              <a:t>m</a:t>
            </a:r>
            <a:r>
              <a:rPr lang="en-CH" dirty="0"/>
              <a:t>p</a:t>
            </a:r>
            <a:r>
              <a:rPr lang="en-US" dirty="0"/>
              <a:t>l</a:t>
            </a:r>
            <a:r>
              <a:rPr lang="en-CH" dirty="0"/>
              <a:t>e </a:t>
            </a:r>
            <a:r>
              <a:rPr lang="en-US" dirty="0"/>
              <a:t>p</a:t>
            </a:r>
            <a:r>
              <a:rPr lang="en-CH" dirty="0"/>
              <a:t>r</a:t>
            </a:r>
            <a:r>
              <a:rPr lang="en-US" dirty="0"/>
              <a:t>e</a:t>
            </a:r>
            <a:r>
              <a:rPr lang="en-CH" dirty="0"/>
              <a:t>p</a:t>
            </a:r>
            <a:r>
              <a:rPr lang="en-US" dirty="0"/>
              <a:t>a</a:t>
            </a:r>
            <a:r>
              <a:rPr lang="en-CH" dirty="0"/>
              <a:t>r</a:t>
            </a:r>
            <a:r>
              <a:rPr lang="en-US" dirty="0"/>
              <a:t>a</a:t>
            </a:r>
            <a:r>
              <a:rPr lang="en-CH" dirty="0"/>
              <a:t>t</a:t>
            </a:r>
            <a:r>
              <a:rPr lang="en-US" dirty="0" err="1"/>
              <a:t>i</a:t>
            </a:r>
            <a:r>
              <a:rPr lang="en-CH" dirty="0"/>
              <a:t>o</a:t>
            </a:r>
            <a:r>
              <a:rPr lang="en-US" dirty="0"/>
              <a:t>n</a:t>
            </a:r>
            <a:r>
              <a:rPr lang="en-CH" dirty="0"/>
              <a:t> </a:t>
            </a:r>
            <a:r>
              <a:rPr lang="en-US" dirty="0"/>
              <a:t>t</a:t>
            </a:r>
            <a:r>
              <a:rPr lang="en-CH" dirty="0"/>
              <a:t>h</a:t>
            </a:r>
            <a:r>
              <a:rPr lang="en-US" dirty="0"/>
              <a:t>e</a:t>
            </a:r>
            <a:r>
              <a:rPr lang="en-CH" dirty="0"/>
              <a:t> </a:t>
            </a:r>
            <a:r>
              <a:rPr lang="en-US" dirty="0"/>
              <a:t>e</a:t>
            </a:r>
            <a:r>
              <a:rPr lang="en-CH" dirty="0"/>
              <a:t>x</a:t>
            </a:r>
            <a:r>
              <a:rPr lang="en-US" dirty="0"/>
              <a:t>a</a:t>
            </a:r>
            <a:r>
              <a:rPr lang="en-CH" dirty="0"/>
              <a:t>c</a:t>
            </a:r>
            <a:r>
              <a:rPr lang="en-US" dirty="0"/>
              <a:t>t</a:t>
            </a:r>
            <a:r>
              <a:rPr lang="en-CH" dirty="0"/>
              <a:t> 3</a:t>
            </a:r>
            <a:r>
              <a:rPr lang="en-US" dirty="0"/>
              <a:t>D</a:t>
            </a:r>
            <a:r>
              <a:rPr lang="en-CH" dirty="0"/>
              <a:t> </a:t>
            </a:r>
            <a:r>
              <a:rPr lang="en-US" dirty="0"/>
              <a:t>s</a:t>
            </a:r>
            <a:r>
              <a:rPr lang="en-CH" dirty="0"/>
              <a:t>t</a:t>
            </a:r>
            <a:r>
              <a:rPr lang="en-US" dirty="0"/>
              <a:t>r</a:t>
            </a:r>
            <a:r>
              <a:rPr lang="en-CH" dirty="0"/>
              <a:t>u</a:t>
            </a:r>
            <a:r>
              <a:rPr lang="en-US" dirty="0"/>
              <a:t>c</a:t>
            </a:r>
            <a:r>
              <a:rPr lang="en-CH" dirty="0"/>
              <a:t>t</a:t>
            </a:r>
            <a:r>
              <a:rPr lang="en-US" dirty="0"/>
              <a:t>u</a:t>
            </a:r>
            <a:r>
              <a:rPr lang="en-CH" dirty="0"/>
              <a:t>r</a:t>
            </a:r>
            <a:r>
              <a:rPr lang="en-US" dirty="0"/>
              <a:t>e</a:t>
            </a:r>
            <a:r>
              <a:rPr lang="en-CH" dirty="0"/>
              <a:t> </a:t>
            </a:r>
            <a:r>
              <a:rPr lang="en-US" dirty="0" err="1"/>
              <a:t>i</a:t>
            </a:r>
            <a:r>
              <a:rPr lang="en-CH" dirty="0"/>
              <a:t>s </a:t>
            </a:r>
            <a:r>
              <a:rPr lang="en-US" dirty="0"/>
              <a:t>a</a:t>
            </a:r>
            <a:r>
              <a:rPr lang="en-CH" dirty="0"/>
              <a:t>c</a:t>
            </a:r>
            <a:r>
              <a:rPr lang="en-US" dirty="0"/>
              <a:t>q</a:t>
            </a:r>
            <a:r>
              <a:rPr lang="en-CH" dirty="0"/>
              <a:t>u</a:t>
            </a:r>
            <a:r>
              <a:rPr lang="en-US" dirty="0" err="1"/>
              <a:t>i</a:t>
            </a:r>
            <a:r>
              <a:rPr lang="en-CH" dirty="0"/>
              <a:t>r</a:t>
            </a:r>
            <a:r>
              <a:rPr lang="en-US" dirty="0"/>
              <a:t>e</a:t>
            </a:r>
            <a:r>
              <a:rPr lang="en-CH" dirty="0"/>
              <a:t>d </a:t>
            </a:r>
            <a:r>
              <a:rPr lang="en-US" dirty="0"/>
              <a:t>t</a:t>
            </a:r>
            <a:r>
              <a:rPr lang="en-CH" dirty="0"/>
              <a:t>rough </a:t>
            </a:r>
            <a:r>
              <a:rPr lang="en-US" dirty="0"/>
              <a:t>a</a:t>
            </a:r>
            <a:r>
              <a:rPr lang="en-CH" dirty="0"/>
              <a:t> </a:t>
            </a:r>
            <a:r>
              <a:rPr lang="en-US" dirty="0"/>
              <a:t>t</a:t>
            </a:r>
            <a:r>
              <a:rPr lang="en-CH" dirty="0"/>
              <a:t>o</a:t>
            </a:r>
            <a:r>
              <a:rPr lang="en-US" dirty="0"/>
              <a:t>m</a:t>
            </a:r>
            <a:r>
              <a:rPr lang="en-CH" dirty="0"/>
              <a:t>o</a:t>
            </a:r>
            <a:r>
              <a:rPr lang="en-US" dirty="0"/>
              <a:t>g</a:t>
            </a:r>
            <a:r>
              <a:rPr lang="en-CH" dirty="0"/>
              <a:t>r</a:t>
            </a:r>
            <a:r>
              <a:rPr lang="en-US" dirty="0"/>
              <a:t>a</a:t>
            </a:r>
            <a:r>
              <a:rPr lang="en-CH" dirty="0"/>
              <a:t>p</a:t>
            </a:r>
            <a:r>
              <a:rPr lang="en-US" dirty="0"/>
              <a:t>h</a:t>
            </a:r>
            <a:r>
              <a:rPr lang="en-CH" dirty="0"/>
              <a:t>y </a:t>
            </a:r>
            <a:r>
              <a:rPr lang="en-US" dirty="0"/>
              <a:t>t</a:t>
            </a:r>
            <a:r>
              <a:rPr lang="en-CH" dirty="0"/>
              <a:t>e</a:t>
            </a:r>
            <a:r>
              <a:rPr lang="en-US" dirty="0"/>
              <a:t>c</a:t>
            </a:r>
            <a:r>
              <a:rPr lang="en-CH" dirty="0"/>
              <a:t>h</a:t>
            </a:r>
            <a:r>
              <a:rPr lang="en-US" dirty="0"/>
              <a:t>n</a:t>
            </a:r>
            <a:r>
              <a:rPr lang="en-CH" dirty="0" err="1"/>
              <a:t>i</a:t>
            </a:r>
            <a:r>
              <a:rPr lang="en-US" dirty="0"/>
              <a:t>q</a:t>
            </a:r>
            <a:r>
              <a:rPr lang="en-CH" dirty="0"/>
              <a:t>u</a:t>
            </a:r>
            <a:r>
              <a:rPr lang="en-US" dirty="0"/>
              <a:t>e</a:t>
            </a:r>
            <a:r>
              <a:rPr lang="en-CH" dirty="0"/>
              <a:t> </a:t>
            </a:r>
            <a:r>
              <a:rPr lang="en-US" dirty="0"/>
              <a:t>a</a:t>
            </a:r>
            <a:r>
              <a:rPr lang="en-CH" dirty="0"/>
              <a:t>n</a:t>
            </a:r>
            <a:r>
              <a:rPr lang="en-US" dirty="0"/>
              <a:t>d</a:t>
            </a:r>
            <a:r>
              <a:rPr lang="en-CH" dirty="0"/>
              <a:t> an image processing procedure allows to obtain a di</a:t>
            </a:r>
            <a:r>
              <a:rPr lang="en-US" dirty="0"/>
              <a:t>g</a:t>
            </a:r>
            <a:r>
              <a:rPr lang="en-CH" dirty="0" err="1"/>
              <a:t>i</a:t>
            </a:r>
            <a:r>
              <a:rPr lang="en-US" dirty="0"/>
              <a:t>t</a:t>
            </a:r>
            <a:r>
              <a:rPr lang="en-CH" dirty="0"/>
              <a:t>a</a:t>
            </a:r>
            <a:r>
              <a:rPr lang="en-US" dirty="0"/>
              <a:t>l</a:t>
            </a:r>
            <a:r>
              <a:rPr lang="en-CH" dirty="0" err="1"/>
              <a:t>i</a:t>
            </a:r>
            <a:r>
              <a:rPr lang="en-US" dirty="0"/>
              <a:t>z</a:t>
            </a:r>
            <a:r>
              <a:rPr lang="en-CH" dirty="0"/>
              <a:t>e</a:t>
            </a:r>
            <a:r>
              <a:rPr lang="en-US" dirty="0"/>
              <a:t>d</a:t>
            </a:r>
            <a:r>
              <a:rPr lang="en-CH" dirty="0"/>
              <a:t> 3</a:t>
            </a:r>
            <a:r>
              <a:rPr lang="en-US" dirty="0"/>
              <a:t>D</a:t>
            </a:r>
            <a:r>
              <a:rPr lang="en-CH" dirty="0"/>
              <a:t> </a:t>
            </a:r>
            <a:r>
              <a:rPr lang="en-US" dirty="0"/>
              <a:t>s</a:t>
            </a:r>
            <a:r>
              <a:rPr lang="en-CH" dirty="0"/>
              <a:t>t</a:t>
            </a:r>
            <a:r>
              <a:rPr lang="en-US" dirty="0"/>
              <a:t>r</a:t>
            </a:r>
            <a:r>
              <a:rPr lang="en-CH" dirty="0"/>
              <a:t>u</a:t>
            </a:r>
            <a:r>
              <a:rPr lang="en-US" dirty="0"/>
              <a:t>c</a:t>
            </a:r>
            <a:r>
              <a:rPr lang="en-CH" dirty="0"/>
              <a:t>t</a:t>
            </a:r>
            <a:r>
              <a:rPr lang="en-US" dirty="0"/>
              <a:t>u</a:t>
            </a:r>
            <a:r>
              <a:rPr lang="en-CH" dirty="0"/>
              <a:t>r</a:t>
            </a:r>
            <a:r>
              <a:rPr lang="en-US" dirty="0"/>
              <a:t>e</a:t>
            </a:r>
            <a:r>
              <a:rPr lang="en-CH" dirty="0"/>
              <a:t>. </a:t>
            </a:r>
            <a:r>
              <a:rPr lang="en-US" dirty="0"/>
              <a:t>T</a:t>
            </a:r>
            <a:r>
              <a:rPr lang="en-CH" dirty="0"/>
              <a:t>h</a:t>
            </a:r>
            <a:r>
              <a:rPr lang="en-US" dirty="0"/>
              <a:t>e</a:t>
            </a:r>
            <a:r>
              <a:rPr lang="en-CH" dirty="0"/>
              <a:t> </a:t>
            </a:r>
            <a:r>
              <a:rPr lang="en-US" dirty="0"/>
              <a:t>s</a:t>
            </a:r>
            <a:r>
              <a:rPr lang="en-CH" dirty="0"/>
              <a:t>t</a:t>
            </a:r>
            <a:r>
              <a:rPr lang="en-US" dirty="0"/>
              <a:t>r</a:t>
            </a:r>
            <a:r>
              <a:rPr lang="en-CH" dirty="0"/>
              <a:t>u</a:t>
            </a:r>
            <a:r>
              <a:rPr lang="en-US" dirty="0"/>
              <a:t>c</a:t>
            </a:r>
            <a:r>
              <a:rPr lang="en-CH" dirty="0"/>
              <a:t>t</a:t>
            </a:r>
            <a:r>
              <a:rPr lang="en-US" dirty="0"/>
              <a:t>u</a:t>
            </a:r>
            <a:r>
              <a:rPr lang="en-CH" dirty="0"/>
              <a:t>r</a:t>
            </a:r>
            <a:r>
              <a:rPr lang="en-US" dirty="0"/>
              <a:t>e</a:t>
            </a:r>
            <a:r>
              <a:rPr lang="en-CH" dirty="0"/>
              <a:t> </a:t>
            </a:r>
            <a:r>
              <a:rPr lang="en-US" dirty="0"/>
              <a:t>t</a:t>
            </a:r>
            <a:r>
              <a:rPr lang="en-CH" dirty="0"/>
              <a:t>h</a:t>
            </a:r>
            <a:r>
              <a:rPr lang="en-US" dirty="0"/>
              <a:t>e</a:t>
            </a:r>
            <a:r>
              <a:rPr lang="en-CH" dirty="0"/>
              <a:t>n </a:t>
            </a:r>
            <a:r>
              <a:rPr lang="en-US" dirty="0"/>
              <a:t>u</a:t>
            </a:r>
            <a:r>
              <a:rPr lang="en-CH" dirty="0"/>
              <a:t>n</a:t>
            </a:r>
            <a:r>
              <a:rPr lang="en-US" dirty="0"/>
              <a:t>d</a:t>
            </a:r>
            <a:r>
              <a:rPr lang="en-CH" dirty="0"/>
              <a:t>e</a:t>
            </a:r>
            <a:r>
              <a:rPr lang="en-US" dirty="0"/>
              <a:t>r</a:t>
            </a:r>
            <a:r>
              <a:rPr lang="en-CH" dirty="0"/>
              <a:t>g</a:t>
            </a:r>
            <a:r>
              <a:rPr lang="en-US" dirty="0"/>
              <a:t>o</a:t>
            </a:r>
            <a:r>
              <a:rPr lang="en-CH" dirty="0"/>
              <a:t>e</a:t>
            </a:r>
            <a:r>
              <a:rPr lang="en-US" dirty="0"/>
              <a:t>s</a:t>
            </a:r>
            <a:r>
              <a:rPr lang="en-CH" dirty="0"/>
              <a:t> </a:t>
            </a:r>
            <a:r>
              <a:rPr lang="en-US" dirty="0" err="1"/>
              <a:t>i</a:t>
            </a:r>
            <a:r>
              <a:rPr lang="en-CH" dirty="0"/>
              <a:t>n </a:t>
            </a:r>
            <a:r>
              <a:rPr lang="en-US" dirty="0"/>
              <a:t>d</a:t>
            </a:r>
            <a:r>
              <a:rPr lang="en-CH" dirty="0"/>
              <a:t>e</a:t>
            </a:r>
            <a:r>
              <a:rPr lang="en-US" dirty="0"/>
              <a:t>p</a:t>
            </a:r>
            <a:r>
              <a:rPr lang="en-CH" dirty="0"/>
              <a:t>t</a:t>
            </a:r>
            <a:r>
              <a:rPr lang="en-US" dirty="0"/>
              <a:t>h</a:t>
            </a:r>
            <a:r>
              <a:rPr lang="en-CH" dirty="0"/>
              <a:t> morphological characterization; </a:t>
            </a:r>
            <a:r>
              <a:rPr lang="en-US" dirty="0"/>
              <a:t>s</a:t>
            </a:r>
            <a:r>
              <a:rPr lang="en-CH" dirty="0"/>
              <a:t>u</a:t>
            </a:r>
            <a:r>
              <a:rPr lang="en-US" dirty="0"/>
              <a:t>b</a:t>
            </a:r>
            <a:r>
              <a:rPr lang="en-CH" dirty="0"/>
              <a:t>s</a:t>
            </a:r>
            <a:r>
              <a:rPr lang="en-US" dirty="0"/>
              <a:t>e</a:t>
            </a:r>
            <a:r>
              <a:rPr lang="en-CH" dirty="0"/>
              <a:t>q</a:t>
            </a:r>
            <a:r>
              <a:rPr lang="en-US" dirty="0"/>
              <a:t>u</a:t>
            </a:r>
            <a:r>
              <a:rPr lang="en-CH" dirty="0"/>
              <a:t>e</a:t>
            </a:r>
            <a:r>
              <a:rPr lang="en-US" dirty="0"/>
              <a:t>n</a:t>
            </a:r>
            <a:r>
              <a:rPr lang="en-CH" dirty="0"/>
              <a:t>t</a:t>
            </a:r>
            <a:r>
              <a:rPr lang="en-US" dirty="0"/>
              <a:t>l</a:t>
            </a:r>
            <a:r>
              <a:rPr lang="en-CH" dirty="0"/>
              <a:t>y </a:t>
            </a:r>
            <a:r>
              <a:rPr lang="en-US" dirty="0" err="1"/>
              <a:t>i</a:t>
            </a:r>
            <a:r>
              <a:rPr lang="en-CH" dirty="0"/>
              <a:t>t </a:t>
            </a:r>
            <a:r>
              <a:rPr lang="en-US" dirty="0"/>
              <a:t>c</a:t>
            </a:r>
            <a:r>
              <a:rPr lang="en-CH" dirty="0"/>
              <a:t>a</a:t>
            </a:r>
            <a:r>
              <a:rPr lang="en-US" dirty="0"/>
              <a:t>n</a:t>
            </a:r>
            <a:r>
              <a:rPr lang="en-CH" dirty="0"/>
              <a:t> </a:t>
            </a:r>
            <a:r>
              <a:rPr lang="en-US" dirty="0"/>
              <a:t>b</a:t>
            </a:r>
            <a:r>
              <a:rPr lang="en-CH" dirty="0"/>
              <a:t>e meshed and used in pore-scale simulations.</a:t>
            </a:r>
            <a:endParaRPr lang="en-CH" sz="1200" dirty="0">
              <a:effectLst/>
              <a:latin typeface="Calibri" panose="020F0502020204030204" pitchFamily="34" charset="0"/>
              <a:ea typeface="MS Mincho" panose="02020609040205080304" pitchFamily="49" charset="-128"/>
              <a:cs typeface="Times New Roman" panose="02020603050405020304" pitchFamily="18" charset="0"/>
            </a:endParaRPr>
          </a:p>
          <a:p>
            <a:endParaRPr lang="en-CH" dirty="0"/>
          </a:p>
        </p:txBody>
      </p:sp>
      <p:sp>
        <p:nvSpPr>
          <p:cNvPr id="4" name="Slide Number Placeholder 3"/>
          <p:cNvSpPr>
            <a:spLocks noGrp="1"/>
          </p:cNvSpPr>
          <p:nvPr>
            <p:ph type="sldNum" sz="quarter" idx="5"/>
          </p:nvPr>
        </p:nvSpPr>
        <p:spPr/>
        <p:txBody>
          <a:bodyPr/>
          <a:lstStyle/>
          <a:p>
            <a:fld id="{4CF50783-AAED-1941-8BCC-9F6140F0A6B1}" type="slidenum">
              <a:rPr lang="fr-FR" smtClean="0"/>
              <a:pPr/>
              <a:t>4</a:t>
            </a:fld>
            <a:endParaRPr lang="fr-FR" dirty="0"/>
          </a:p>
        </p:txBody>
      </p:sp>
    </p:spTree>
    <p:extLst>
      <p:ext uri="{BB962C8B-B14F-4D97-AF65-F5344CB8AC3E}">
        <p14:creationId xmlns:p14="http://schemas.microsoft.com/office/powerpoint/2010/main" val="37760159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de-CH" dirty="0"/>
              <a:t>7.5 um </a:t>
            </a:r>
            <a:r>
              <a:rPr lang="de-CH" dirty="0" err="1"/>
              <a:t>thick</a:t>
            </a:r>
            <a:r>
              <a:rPr lang="de-CH" dirty="0"/>
              <a:t>, </a:t>
            </a:r>
            <a:r>
              <a:rPr lang="en-US" sz="1200" kern="1200" dirty="0">
                <a:solidFill>
                  <a:schemeClr val="tx1"/>
                </a:solidFill>
                <a:effectLst/>
                <a:latin typeface="+mn-lt"/>
                <a:ea typeface="+mn-ea"/>
                <a:cs typeface="+mn-cs"/>
              </a:rPr>
              <a:t>electrophoretic deposition of LTON particles on FTO, followed by a dip coating step resulting in particle necking with TiO</a:t>
            </a:r>
            <a:r>
              <a:rPr lang="en-US" sz="1200" kern="1200" baseline="-25000" dirty="0">
                <a:solidFill>
                  <a:schemeClr val="tx1"/>
                </a:solidFill>
                <a:effectLst/>
                <a:latin typeface="+mn-lt"/>
                <a:ea typeface="+mn-ea"/>
                <a:cs typeface="+mn-cs"/>
              </a:rPr>
              <a:t>2</a:t>
            </a:r>
          </a:p>
          <a:p>
            <a:pPr marL="0" marR="0" lvl="0" indent="0" algn="l" defTabSz="914400" rtl="0" eaLnBrk="1" fontAlgn="auto" latinLnBrk="0" hangingPunct="1">
              <a:lnSpc>
                <a:spcPct val="100000"/>
              </a:lnSpc>
              <a:spcBef>
                <a:spcPts val="0"/>
              </a:spcBef>
              <a:spcAft>
                <a:spcPts val="0"/>
              </a:spcAft>
              <a:buClrTx/>
              <a:buSzTx/>
              <a:buFontTx/>
              <a:buNone/>
              <a:tabLst/>
              <a:defRPr/>
            </a:pPr>
            <a:r>
              <a:rPr lang="de-CH" sz="1200" kern="1200" baseline="0" dirty="0" err="1">
                <a:solidFill>
                  <a:schemeClr val="tx1"/>
                </a:solidFill>
                <a:effectLst/>
                <a:latin typeface="+mn-lt"/>
                <a:ea typeface="+mn-ea"/>
                <a:cs typeface="+mn-cs"/>
              </a:rPr>
              <a:t>Photoanode</a:t>
            </a:r>
            <a:r>
              <a:rPr lang="de-CH" sz="1200" kern="1200" baseline="0" dirty="0">
                <a:solidFill>
                  <a:schemeClr val="tx1"/>
                </a:solidFill>
                <a:effectLst/>
                <a:latin typeface="+mn-lt"/>
                <a:ea typeface="+mn-ea"/>
                <a:cs typeface="+mn-cs"/>
              </a:rPr>
              <a:t>, 2.1 eV, n-type</a:t>
            </a:r>
            <a:endParaRPr lang="en-US" dirty="0"/>
          </a:p>
        </p:txBody>
      </p:sp>
      <p:sp>
        <p:nvSpPr>
          <p:cNvPr id="4" name="Slide Number Placeholder 3"/>
          <p:cNvSpPr>
            <a:spLocks noGrp="1"/>
          </p:cNvSpPr>
          <p:nvPr>
            <p:ph type="sldNum" sz="quarter" idx="10"/>
          </p:nvPr>
        </p:nvSpPr>
        <p:spPr/>
        <p:txBody>
          <a:bodyPr/>
          <a:lstStyle/>
          <a:p>
            <a:fld id="{97434170-2D00-4FFC-BB76-FE4B1CD5A442}" type="slidenum">
              <a:rPr lang="de-CH" smtClean="0"/>
              <a:t>7</a:t>
            </a:fld>
            <a:endParaRPr lang="de-CH" dirty="0"/>
          </a:p>
        </p:txBody>
      </p:sp>
    </p:spTree>
    <p:extLst>
      <p:ext uri="{BB962C8B-B14F-4D97-AF65-F5344CB8AC3E}">
        <p14:creationId xmlns:p14="http://schemas.microsoft.com/office/powerpoint/2010/main" val="100946158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Density: LTON=6.18·10</a:t>
            </a:r>
            <a:r>
              <a:rPr lang="en-US" sz="1200" kern="1200" baseline="30000" dirty="0">
                <a:solidFill>
                  <a:schemeClr val="tx1"/>
                </a:solidFill>
                <a:effectLst/>
                <a:latin typeface="+mn-lt"/>
                <a:ea typeface="+mn-ea"/>
                <a:cs typeface="+mn-cs"/>
              </a:rPr>
              <a:t>-12 </a:t>
            </a:r>
            <a:r>
              <a:rPr lang="en-US" sz="1200" kern="1200" dirty="0">
                <a:solidFill>
                  <a:schemeClr val="tx1"/>
                </a:solidFill>
                <a:effectLst/>
                <a:latin typeface="+mn-lt"/>
                <a:ea typeface="+mn-ea"/>
                <a:cs typeface="+mn-cs"/>
              </a:rPr>
              <a:t>g/µm</a:t>
            </a:r>
            <a:r>
              <a:rPr lang="en-US" sz="1200" kern="1200" baseline="30000" dirty="0">
                <a:solidFill>
                  <a:schemeClr val="tx1"/>
                </a:solidFill>
                <a:effectLst/>
                <a:latin typeface="+mn-lt"/>
                <a:ea typeface="+mn-ea"/>
                <a:cs typeface="+mn-cs"/>
              </a:rPr>
              <a:t>3</a:t>
            </a:r>
          </a:p>
          <a:p>
            <a:r>
              <a:rPr lang="en-US" sz="1200" kern="1200" dirty="0" err="1">
                <a:solidFill>
                  <a:schemeClr val="tx1"/>
                </a:solidFill>
                <a:effectLst/>
                <a:latin typeface="+mn-lt"/>
                <a:ea typeface="+mn-ea"/>
                <a:cs typeface="+mn-cs"/>
              </a:rPr>
              <a:t>Pokrant</a:t>
            </a:r>
            <a:r>
              <a:rPr lang="en-US" sz="1200" kern="1200" dirty="0">
                <a:solidFill>
                  <a:schemeClr val="tx1"/>
                </a:solidFill>
                <a:effectLst/>
                <a:latin typeface="+mn-lt"/>
                <a:ea typeface="+mn-ea"/>
                <a:cs typeface="+mn-cs"/>
              </a:rPr>
              <a:t> et al. [12] correlated specific crystallographic planes with LTON particle faces</a:t>
            </a:r>
            <a:endParaRPr lang="en-US" sz="1200" kern="1200" baseline="300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97434170-2D00-4FFC-BB76-FE4B1CD5A442}" type="slidenum">
              <a:rPr lang="de-CH" smtClean="0"/>
              <a:t>8</a:t>
            </a:fld>
            <a:endParaRPr lang="de-CH" dirty="0"/>
          </a:p>
        </p:txBody>
      </p:sp>
    </p:spTree>
    <p:extLst>
      <p:ext uri="{BB962C8B-B14F-4D97-AF65-F5344CB8AC3E}">
        <p14:creationId xmlns:p14="http://schemas.microsoft.com/office/powerpoint/2010/main" val="126069167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lienbildplatzhalter 1"/>
          <p:cNvSpPr>
            <a:spLocks noGrp="1" noRot="1" noChangeAspect="1"/>
          </p:cNvSpPr>
          <p:nvPr>
            <p:ph type="sldImg"/>
          </p:nvPr>
        </p:nvSpPr>
        <p:spPr/>
      </p:sp>
      <p:sp>
        <p:nvSpPr>
          <p:cNvPr id="3" name="Notizenplatzhalter 2"/>
          <p:cNvSpPr>
            <a:spLocks noGrp="1"/>
          </p:cNvSpPr>
          <p:nvPr>
            <p:ph type="body" idx="1"/>
          </p:nvPr>
        </p:nvSpPr>
        <p:spPr/>
        <p:txBody>
          <a:bodyPr/>
          <a:lstStyle/>
          <a:p>
            <a:r>
              <a:rPr lang="de-CH" dirty="0"/>
              <a:t>Solubility:</a:t>
            </a:r>
            <a:r>
              <a:rPr lang="de-CH" baseline="0" dirty="0"/>
              <a:t> 4mg/l</a:t>
            </a:r>
            <a:endParaRPr lang="de-CH" dirty="0"/>
          </a:p>
          <a:p>
            <a:r>
              <a:rPr lang="de-CH" dirty="0"/>
              <a:t>Left:</a:t>
            </a:r>
            <a:r>
              <a:rPr lang="de-CH" baseline="0" dirty="0"/>
              <a:t> more relevant for fundamental studies, although condition might be irrelevant (low current density)</a:t>
            </a:r>
            <a:endParaRPr lang="en-US" dirty="0"/>
          </a:p>
        </p:txBody>
      </p:sp>
      <p:sp>
        <p:nvSpPr>
          <p:cNvPr id="4" name="Foliennummernplatzhalter 3"/>
          <p:cNvSpPr>
            <a:spLocks noGrp="1"/>
          </p:cNvSpPr>
          <p:nvPr>
            <p:ph type="sldNum" sz="quarter" idx="10"/>
          </p:nvPr>
        </p:nvSpPr>
        <p:spPr/>
        <p:txBody>
          <a:bodyPr/>
          <a:lstStyle/>
          <a:p>
            <a:fld id="{97434170-2D00-4FFC-BB76-FE4B1CD5A442}" type="slidenum">
              <a:rPr lang="de-CH" smtClean="0"/>
              <a:t>12</a:t>
            </a:fld>
            <a:endParaRPr lang="de-CH" dirty="0"/>
          </a:p>
        </p:txBody>
      </p:sp>
    </p:spTree>
    <p:extLst>
      <p:ext uri="{BB962C8B-B14F-4D97-AF65-F5344CB8AC3E}">
        <p14:creationId xmlns:p14="http://schemas.microsoft.com/office/powerpoint/2010/main" val="167210349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347D6C2-DCA9-ED44-E39B-239A582ED3E7}"/>
            </a:ext>
          </a:extLst>
        </p:cNvPr>
        <p:cNvGrpSpPr/>
        <p:nvPr/>
      </p:nvGrpSpPr>
      <p:grpSpPr>
        <a:xfrm>
          <a:off x="0" y="0"/>
          <a:ext cx="0" cy="0"/>
          <a:chOff x="0" y="0"/>
          <a:chExt cx="0" cy="0"/>
        </a:xfrm>
      </p:grpSpPr>
      <p:sp>
        <p:nvSpPr>
          <p:cNvPr id="2" name="Folienbildplatzhalter 1">
            <a:extLst>
              <a:ext uri="{FF2B5EF4-FFF2-40B4-BE49-F238E27FC236}">
                <a16:creationId xmlns:a16="http://schemas.microsoft.com/office/drawing/2014/main" id="{894F0AF8-898C-3BDC-90A9-C818BD0B7FC8}"/>
              </a:ext>
            </a:extLst>
          </p:cNvPr>
          <p:cNvSpPr>
            <a:spLocks noGrp="1" noRot="1" noChangeAspect="1"/>
          </p:cNvSpPr>
          <p:nvPr>
            <p:ph type="sldImg"/>
          </p:nvPr>
        </p:nvSpPr>
        <p:spPr/>
      </p:sp>
      <p:sp>
        <p:nvSpPr>
          <p:cNvPr id="3" name="Notizenplatzhalter 2">
            <a:extLst>
              <a:ext uri="{FF2B5EF4-FFF2-40B4-BE49-F238E27FC236}">
                <a16:creationId xmlns:a16="http://schemas.microsoft.com/office/drawing/2014/main" id="{CDF4742A-5596-564F-7DD9-E59209A19512}"/>
              </a:ext>
            </a:extLst>
          </p:cNvPr>
          <p:cNvSpPr>
            <a:spLocks noGrp="1"/>
          </p:cNvSpPr>
          <p:nvPr>
            <p:ph type="body" idx="1"/>
          </p:nvPr>
        </p:nvSpPr>
        <p:spPr/>
        <p:txBody>
          <a:bodyPr/>
          <a:lstStyle/>
          <a:p>
            <a:endParaRPr lang="en-US" dirty="0"/>
          </a:p>
        </p:txBody>
      </p:sp>
      <p:sp>
        <p:nvSpPr>
          <p:cNvPr id="4" name="Foliennummernplatzhalter 3">
            <a:extLst>
              <a:ext uri="{FF2B5EF4-FFF2-40B4-BE49-F238E27FC236}">
                <a16:creationId xmlns:a16="http://schemas.microsoft.com/office/drawing/2014/main" id="{E613AA83-94B2-F793-B0CF-53E0126853C6}"/>
              </a:ext>
            </a:extLst>
          </p:cNvPr>
          <p:cNvSpPr>
            <a:spLocks noGrp="1"/>
          </p:cNvSpPr>
          <p:nvPr>
            <p:ph type="sldNum" sz="quarter" idx="10"/>
          </p:nvPr>
        </p:nvSpPr>
        <p:spPr/>
        <p:txBody>
          <a:bodyPr/>
          <a:lstStyle/>
          <a:p>
            <a:fld id="{97434170-2D00-4FFC-BB76-FE4B1CD5A442}" type="slidenum">
              <a:rPr lang="de-CH" smtClean="0"/>
              <a:t>13</a:t>
            </a:fld>
            <a:endParaRPr lang="de-CH" dirty="0"/>
          </a:p>
        </p:txBody>
      </p:sp>
    </p:spTree>
    <p:extLst>
      <p:ext uri="{BB962C8B-B14F-4D97-AF65-F5344CB8AC3E}">
        <p14:creationId xmlns:p14="http://schemas.microsoft.com/office/powerpoint/2010/main" val="249142410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CH" dirty="0"/>
          </a:p>
        </p:txBody>
      </p:sp>
      <p:sp>
        <p:nvSpPr>
          <p:cNvPr id="4" name="Slide Number Placeholder 3"/>
          <p:cNvSpPr>
            <a:spLocks noGrp="1"/>
          </p:cNvSpPr>
          <p:nvPr>
            <p:ph type="sldNum" sz="quarter" idx="5"/>
          </p:nvPr>
        </p:nvSpPr>
        <p:spPr/>
        <p:txBody>
          <a:bodyPr/>
          <a:lstStyle/>
          <a:p>
            <a:fld id="{4CF50783-AAED-1941-8BCC-9F6140F0A6B1}" type="slidenum">
              <a:rPr lang="fr-FR" smtClean="0"/>
              <a:pPr/>
              <a:t>14</a:t>
            </a:fld>
            <a:endParaRPr lang="fr-FR" dirty="0"/>
          </a:p>
        </p:txBody>
      </p:sp>
    </p:spTree>
    <p:extLst>
      <p:ext uri="{BB962C8B-B14F-4D97-AF65-F5344CB8AC3E}">
        <p14:creationId xmlns:p14="http://schemas.microsoft.com/office/powerpoint/2010/main" val="385380730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Mixture averaged diffusion model</a:t>
            </a:r>
            <a:endParaRPr lang="en-CH" dirty="0"/>
          </a:p>
        </p:txBody>
      </p:sp>
      <p:sp>
        <p:nvSpPr>
          <p:cNvPr id="4" name="Slide Number Placeholder 3"/>
          <p:cNvSpPr>
            <a:spLocks noGrp="1"/>
          </p:cNvSpPr>
          <p:nvPr>
            <p:ph type="sldNum" sz="quarter" idx="5"/>
          </p:nvPr>
        </p:nvSpPr>
        <p:spPr/>
        <p:txBody>
          <a:bodyPr/>
          <a:lstStyle/>
          <a:p>
            <a:fld id="{4CF50783-AAED-1941-8BCC-9F6140F0A6B1}" type="slidenum">
              <a:rPr lang="fr-FR" smtClean="0"/>
              <a:pPr/>
              <a:t>15</a:t>
            </a:fld>
            <a:endParaRPr lang="fr-FR" dirty="0"/>
          </a:p>
        </p:txBody>
      </p:sp>
    </p:spTree>
    <p:extLst>
      <p:ext uri="{BB962C8B-B14F-4D97-AF65-F5344CB8AC3E}">
        <p14:creationId xmlns:p14="http://schemas.microsoft.com/office/powerpoint/2010/main" val="281982841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0010276-7BBA-0A23-67D3-346E3754A6A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4565192-1E68-C499-6F54-5719F5353818}"/>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2D8328F9-0F1A-76AC-9143-016D244B785D}"/>
              </a:ext>
            </a:extLst>
          </p:cNvPr>
          <p:cNvSpPr>
            <a:spLocks noGrp="1"/>
          </p:cNvSpPr>
          <p:nvPr>
            <p:ph type="body" idx="1"/>
          </p:nvPr>
        </p:nvSpPr>
        <p:spPr/>
        <p:txBody>
          <a:bodyPr/>
          <a:lstStyle/>
          <a:p>
            <a:r>
              <a:rPr lang="de-CH" dirty="0"/>
              <a:t>Current density vs. Particle</a:t>
            </a:r>
            <a:r>
              <a:rPr lang="de-CH" baseline="0" dirty="0"/>
              <a:t> area (not geometric area)</a:t>
            </a:r>
          </a:p>
          <a:p>
            <a:r>
              <a:rPr lang="de-CH" baseline="0" dirty="0"/>
              <a:t>At higher applied potential: more OH-, les solubility and more parasitic reactions</a:t>
            </a:r>
            <a:endParaRPr lang="en-US" dirty="0"/>
          </a:p>
        </p:txBody>
      </p:sp>
      <p:sp>
        <p:nvSpPr>
          <p:cNvPr id="4" name="Slide Number Placeholder 3">
            <a:extLst>
              <a:ext uri="{FF2B5EF4-FFF2-40B4-BE49-F238E27FC236}">
                <a16:creationId xmlns:a16="http://schemas.microsoft.com/office/drawing/2014/main" id="{8219379B-603F-3515-5488-0CDC2A24012B}"/>
              </a:ext>
            </a:extLst>
          </p:cNvPr>
          <p:cNvSpPr>
            <a:spLocks noGrp="1"/>
          </p:cNvSpPr>
          <p:nvPr>
            <p:ph type="sldNum" sz="quarter" idx="10"/>
          </p:nvPr>
        </p:nvSpPr>
        <p:spPr/>
        <p:txBody>
          <a:bodyPr/>
          <a:lstStyle/>
          <a:p>
            <a:fld id="{4CF50783-AAED-1941-8BCC-9F6140F0A6B1}" type="slidenum">
              <a:rPr lang="fr-FR" smtClean="0"/>
              <a:pPr/>
              <a:t>17</a:t>
            </a:fld>
            <a:endParaRPr lang="fr-FR" dirty="0"/>
          </a:p>
        </p:txBody>
      </p:sp>
    </p:spTree>
    <p:extLst>
      <p:ext uri="{BB962C8B-B14F-4D97-AF65-F5344CB8AC3E}">
        <p14:creationId xmlns:p14="http://schemas.microsoft.com/office/powerpoint/2010/main" val="321698536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85"/>
        <p:cNvGrpSpPr/>
        <p:nvPr/>
      </p:nvGrpSpPr>
      <p:grpSpPr>
        <a:xfrm>
          <a:off x="0" y="0"/>
          <a:ext cx="0" cy="0"/>
          <a:chOff x="0" y="0"/>
          <a:chExt cx="0" cy="0"/>
        </a:xfrm>
      </p:grpSpPr>
      <p:sp>
        <p:nvSpPr>
          <p:cNvPr id="286" name="Google Shape;286;p5: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87" name="Google Shape;287;p5: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288" name="Google Shape;288;p5: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marR="0" lvl="0" indent="0" algn="r" defTabSz="914400" rtl="0" eaLnBrk="1" fontAlgn="auto" latinLnBrk="0" hangingPunct="1">
              <a:lnSpc>
                <a:spcPct val="100000"/>
              </a:lnSpc>
              <a:spcBef>
                <a:spcPts val="0"/>
              </a:spcBef>
              <a:spcAft>
                <a:spcPts val="0"/>
              </a:spcAft>
              <a:buClr>
                <a:srgbClr val="000000"/>
              </a:buClr>
              <a:buSzPts val="1200"/>
              <a:buFont typeface="Calibri"/>
              <a:buNone/>
              <a:tabLst/>
              <a:defRPr/>
            </a:pPr>
            <a:fld id="{00000000-1234-1234-1234-123412341234}" type="slidenum">
              <a:rPr kumimoji="0" lang="en-CH" sz="1200" b="0" i="0" u="none" strike="noStrike" kern="0" cap="none" spc="0" normalizeH="0" baseline="0" noProof="0">
                <a:ln>
                  <a:noFill/>
                </a:ln>
                <a:solidFill>
                  <a:srgbClr val="000000"/>
                </a:solidFill>
                <a:effectLst/>
                <a:uLnTx/>
                <a:uFillTx/>
                <a:latin typeface="Calibri"/>
                <a:ea typeface="Calibri"/>
                <a:cs typeface="Calibri"/>
                <a:sym typeface="Calibri"/>
              </a:rPr>
              <a:pPr marL="0" marR="0" lvl="0" indent="0" algn="r" defTabSz="914400" rtl="0" eaLnBrk="1" fontAlgn="auto" latinLnBrk="0" hangingPunct="1">
                <a:lnSpc>
                  <a:spcPct val="100000"/>
                </a:lnSpc>
                <a:spcBef>
                  <a:spcPts val="0"/>
                </a:spcBef>
                <a:spcAft>
                  <a:spcPts val="0"/>
                </a:spcAft>
                <a:buClr>
                  <a:srgbClr val="000000"/>
                </a:buClr>
                <a:buSzPts val="1200"/>
                <a:buFont typeface="Calibri"/>
                <a:buNone/>
                <a:tabLst/>
                <a:defRPr/>
              </a:pPr>
              <a:t>18</a:t>
            </a:fld>
            <a:endParaRPr kumimoji="0" sz="1200" b="0" i="0" u="none" strike="noStrike" kern="0" cap="none" spc="0" normalizeH="0" baseline="0" noProof="0">
              <a:ln>
                <a:noFill/>
              </a:ln>
              <a:solidFill>
                <a:srgbClr val="000000"/>
              </a:solidFill>
              <a:effectLst/>
              <a:uLnTx/>
              <a:uFillTx/>
              <a:latin typeface="Calibri"/>
              <a:ea typeface="Calibri"/>
              <a:cs typeface="Calibri"/>
              <a:sym typeface="Calibri"/>
            </a:endParaRPr>
          </a:p>
        </p:txBody>
      </p:sp>
    </p:spTree>
    <p:extLst>
      <p:ext uri="{BB962C8B-B14F-4D97-AF65-F5344CB8AC3E}">
        <p14:creationId xmlns:p14="http://schemas.microsoft.com/office/powerpoint/2010/main" val="140530875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CH" dirty="0"/>
          </a:p>
        </p:txBody>
      </p:sp>
      <p:sp>
        <p:nvSpPr>
          <p:cNvPr id="4" name="Slide Number Placeholder 3"/>
          <p:cNvSpPr>
            <a:spLocks noGrp="1"/>
          </p:cNvSpPr>
          <p:nvPr>
            <p:ph type="sldNum" sz="quarter" idx="5"/>
          </p:nvPr>
        </p:nvSpPr>
        <p:spPr/>
        <p:txBody>
          <a:bodyPr/>
          <a:lstStyle/>
          <a:p>
            <a:fld id="{4CF50783-AAED-1941-8BCC-9F6140F0A6B1}" type="slidenum">
              <a:rPr lang="fr-FR" smtClean="0"/>
              <a:pPr/>
              <a:t>20</a:t>
            </a:fld>
            <a:endParaRPr lang="fr-FR" dirty="0"/>
          </a:p>
        </p:txBody>
      </p:sp>
    </p:spTree>
    <p:extLst>
      <p:ext uri="{BB962C8B-B14F-4D97-AF65-F5344CB8AC3E}">
        <p14:creationId xmlns:p14="http://schemas.microsoft.com/office/powerpoint/2010/main" val="230366366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A3E46FB6-C8A4-4824-9089-80AC6E4A176A}" type="slidenum">
              <a:rPr lang="en-US" smtClean="0"/>
              <a:t>25</a:t>
            </a:fld>
            <a:endParaRPr lang="en-US" dirty="0"/>
          </a:p>
        </p:txBody>
      </p:sp>
    </p:spTree>
    <p:extLst>
      <p:ext uri="{BB962C8B-B14F-4D97-AF65-F5344CB8AC3E}">
        <p14:creationId xmlns:p14="http://schemas.microsoft.com/office/powerpoint/2010/main" val="401812562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A3E46FB6-C8A4-4824-9089-80AC6E4A176A}" type="slidenum">
              <a:rPr lang="en-US" smtClean="0"/>
              <a:t>26</a:t>
            </a:fld>
            <a:endParaRPr lang="en-US" dirty="0"/>
          </a:p>
        </p:txBody>
      </p:sp>
    </p:spTree>
    <p:extLst>
      <p:ext uri="{BB962C8B-B14F-4D97-AF65-F5344CB8AC3E}">
        <p14:creationId xmlns:p14="http://schemas.microsoft.com/office/powerpoint/2010/main" val="110820107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A3E46FB6-C8A4-4824-9089-80AC6E4A176A}" type="slidenum">
              <a:rPr lang="en-US" smtClean="0"/>
              <a:t>27</a:t>
            </a:fld>
            <a:endParaRPr lang="en-US" dirty="0"/>
          </a:p>
        </p:txBody>
      </p:sp>
    </p:spTree>
    <p:extLst>
      <p:ext uri="{BB962C8B-B14F-4D97-AF65-F5344CB8AC3E}">
        <p14:creationId xmlns:p14="http://schemas.microsoft.com/office/powerpoint/2010/main" val="2044955733"/>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5750" indent="-285750">
              <a:buFont typeface="Arial" panose="020B0604020202020204" pitchFamily="34" charset="0"/>
              <a:buChar char="•"/>
            </a:pPr>
            <a:r>
              <a:rPr lang="en-US" dirty="0"/>
              <a:t>One type is latent</a:t>
            </a:r>
          </a:p>
          <a:p>
            <a:pPr marL="285750" indent="-285750">
              <a:buFont typeface="Arial" panose="020B0604020202020204" pitchFamily="34" charset="0"/>
              <a:buChar char="•"/>
            </a:pPr>
            <a:r>
              <a:rPr lang="en-US" dirty="0"/>
              <a:t>Heat battery – stores heat as latent heat during solid-liquid phase change – melting is charging and solidification is discharging</a:t>
            </a:r>
          </a:p>
          <a:p>
            <a:pPr marL="285750" indent="-285750">
              <a:buFont typeface="Arial" panose="020B0604020202020204" pitchFamily="34" charset="0"/>
              <a:buChar char="•"/>
            </a:pPr>
            <a:r>
              <a:rPr lang="en-US" dirty="0"/>
              <a:t>Popular method is encapsulating the PCM – pass hot or cold HTF over it to charge or discharge</a:t>
            </a:r>
          </a:p>
          <a:p>
            <a:pPr marL="285750" indent="-285750">
              <a:buFont typeface="Arial" panose="020B0604020202020204" pitchFamily="34" charset="0"/>
              <a:buChar char="•"/>
            </a:pPr>
            <a:r>
              <a:rPr lang="en-US" dirty="0"/>
              <a:t>In this thesis – Al alloys as PCM … </a:t>
            </a:r>
          </a:p>
          <a:p>
            <a:pPr marL="285750" indent="-285750">
              <a:buFont typeface="Arial" panose="020B0604020202020204" pitchFamily="34" charset="0"/>
              <a:buChar char="•"/>
            </a:pPr>
            <a:endParaRPr lang="en-GB" dirty="0"/>
          </a:p>
        </p:txBody>
      </p:sp>
      <p:sp>
        <p:nvSpPr>
          <p:cNvPr id="4" name="Slide Number Placeholder 3"/>
          <p:cNvSpPr>
            <a:spLocks noGrp="1"/>
          </p:cNvSpPr>
          <p:nvPr>
            <p:ph type="sldNum" sz="quarter" idx="5"/>
          </p:nvPr>
        </p:nvSpPr>
        <p:spPr/>
        <p:txBody>
          <a:bodyPr/>
          <a:lstStyle/>
          <a:p>
            <a:fld id="{4CF50783-AAED-1941-8BCC-9F6140F0A6B1}" type="slidenum">
              <a:rPr lang="fr-FR" smtClean="0"/>
              <a:pPr/>
              <a:t>31</a:t>
            </a:fld>
            <a:endParaRPr lang="fr-FR" dirty="0"/>
          </a:p>
        </p:txBody>
      </p:sp>
    </p:spTree>
    <p:extLst>
      <p:ext uri="{BB962C8B-B14F-4D97-AF65-F5344CB8AC3E}">
        <p14:creationId xmlns:p14="http://schemas.microsoft.com/office/powerpoint/2010/main" val="2960146846"/>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5750" indent="-285750">
              <a:buFont typeface="Arial" panose="020B0604020202020204" pitchFamily="34" charset="0"/>
              <a:buChar char="•"/>
            </a:pPr>
            <a:r>
              <a:rPr lang="en-US" dirty="0"/>
              <a:t>Artificially generate random and ordered structures – unit cells  - replicated on the 4 sides </a:t>
            </a:r>
          </a:p>
          <a:p>
            <a:pPr marL="285750" indent="-285750">
              <a:buFont typeface="Arial" panose="020B0604020202020204" pitchFamily="34" charset="0"/>
              <a:buChar char="•"/>
            </a:pPr>
            <a:r>
              <a:rPr lang="en-GB" dirty="0"/>
              <a:t>Image with randomly created pixels - Skeletal structure of the arrangement</a:t>
            </a:r>
          </a:p>
          <a:p>
            <a:pPr marL="285750" indent="-285750">
              <a:buFont typeface="Arial" panose="020B0604020202020204" pitchFamily="34" charset="0"/>
              <a:buChar char="•"/>
            </a:pPr>
            <a:r>
              <a:rPr lang="en-GB" dirty="0"/>
              <a:t>Convert to image stacks – random gaussian filters – spheres of required strut diameter</a:t>
            </a:r>
          </a:p>
          <a:p>
            <a:pPr marL="285750" indent="-285750">
              <a:buFont typeface="Arial" panose="020B0604020202020204" pitchFamily="34" charset="0"/>
              <a:buChar char="•"/>
            </a:pPr>
            <a:r>
              <a:rPr lang="en-GB" dirty="0"/>
              <a:t>Make solid STLs – remove disconnected regions</a:t>
            </a:r>
          </a:p>
          <a:p>
            <a:pPr marL="285750" indent="-285750">
              <a:buFont typeface="Arial" panose="020B0604020202020204" pitchFamily="34" charset="0"/>
              <a:buChar char="•"/>
            </a:pPr>
            <a:r>
              <a:rPr lang="en-GB" dirty="0"/>
              <a:t>Mesh - 3D CFD + phase change simulations </a:t>
            </a:r>
          </a:p>
          <a:p>
            <a:pPr marL="285750" indent="-285750">
              <a:buFont typeface="Arial" panose="020B0604020202020204" pitchFamily="34" charset="0"/>
              <a:buChar char="•"/>
            </a:pPr>
            <a:r>
              <a:rPr lang="en-GB" dirty="0"/>
              <a:t>Output scalars </a:t>
            </a:r>
          </a:p>
          <a:p>
            <a:pPr marL="285750" indent="-285750">
              <a:buFont typeface="Arial" panose="020B0604020202020204" pitchFamily="34" charset="0"/>
              <a:buChar char="•"/>
            </a:pPr>
            <a:r>
              <a:rPr lang="en-GB" dirty="0"/>
              <a:t>Larger structures take longer time to melt – normalize it using 1-porosity</a:t>
            </a:r>
          </a:p>
          <a:p>
            <a:pPr marL="285750" indent="-285750">
              <a:buFont typeface="Arial" panose="020B0604020202020204" pitchFamily="34" charset="0"/>
              <a:buChar char="•"/>
            </a:pPr>
            <a:r>
              <a:rPr lang="en-GB" dirty="0"/>
              <a:t>Delta P – larger pressure drops require more expensive pumps </a:t>
            </a:r>
          </a:p>
        </p:txBody>
      </p:sp>
      <p:sp>
        <p:nvSpPr>
          <p:cNvPr id="4" name="Slide Number Placeholder 3"/>
          <p:cNvSpPr>
            <a:spLocks noGrp="1"/>
          </p:cNvSpPr>
          <p:nvPr>
            <p:ph type="sldNum" sz="quarter" idx="5"/>
          </p:nvPr>
        </p:nvSpPr>
        <p:spPr/>
        <p:txBody>
          <a:bodyPr/>
          <a:lstStyle/>
          <a:p>
            <a:fld id="{4CF50783-AAED-1941-8BCC-9F6140F0A6B1}" type="slidenum">
              <a:rPr lang="fr-FR" smtClean="0"/>
              <a:pPr/>
              <a:t>32</a:t>
            </a:fld>
            <a:endParaRPr lang="fr-FR" dirty="0"/>
          </a:p>
        </p:txBody>
      </p:sp>
    </p:spTree>
    <p:extLst>
      <p:ext uri="{BB962C8B-B14F-4D97-AF65-F5344CB8AC3E}">
        <p14:creationId xmlns:p14="http://schemas.microsoft.com/office/powerpoint/2010/main" val="2071593373"/>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5750" indent="-285750">
              <a:buFont typeface="Arial" panose="020B0604020202020204" pitchFamily="34" charset="0"/>
              <a:buChar char="•"/>
            </a:pPr>
            <a:r>
              <a:rPr lang="en-US" dirty="0"/>
              <a:t>Plot the two output scalars against each other</a:t>
            </a:r>
          </a:p>
          <a:p>
            <a:pPr marL="285750" indent="-285750">
              <a:buFont typeface="Arial" panose="020B0604020202020204" pitchFamily="34" charset="0"/>
              <a:buChar char="•"/>
            </a:pPr>
            <a:r>
              <a:rPr lang="en-US" dirty="0"/>
              <a:t>Example structures </a:t>
            </a:r>
          </a:p>
          <a:p>
            <a:pPr marL="285750" indent="-285750">
              <a:buFont typeface="Arial" panose="020B0604020202020204" pitchFamily="34" charset="0"/>
              <a:buChar char="•"/>
            </a:pPr>
            <a:r>
              <a:rPr lang="en-GB" dirty="0"/>
              <a:t>Pareto front – ordered performing better </a:t>
            </a:r>
          </a:p>
          <a:p>
            <a:pPr marL="285750" indent="-285750">
              <a:buFont typeface="Arial" panose="020B0604020202020204" pitchFamily="34" charset="0"/>
              <a:buChar char="•"/>
            </a:pPr>
            <a:r>
              <a:rPr lang="en-GB" dirty="0"/>
              <a:t>One reason – generation method used does not create highly porous random structures with large surface area</a:t>
            </a:r>
          </a:p>
          <a:p>
            <a:pPr marL="285750" indent="-285750">
              <a:buFont typeface="Arial" panose="020B0604020202020204" pitchFamily="34" charset="0"/>
              <a:buChar char="•"/>
            </a:pPr>
            <a:endParaRPr lang="en-GB" dirty="0"/>
          </a:p>
        </p:txBody>
      </p:sp>
      <p:sp>
        <p:nvSpPr>
          <p:cNvPr id="4" name="Slide Number Placeholder 3"/>
          <p:cNvSpPr>
            <a:spLocks noGrp="1"/>
          </p:cNvSpPr>
          <p:nvPr>
            <p:ph type="sldNum" sz="quarter" idx="5"/>
          </p:nvPr>
        </p:nvSpPr>
        <p:spPr/>
        <p:txBody>
          <a:bodyPr/>
          <a:lstStyle/>
          <a:p>
            <a:fld id="{4CF50783-AAED-1941-8BCC-9F6140F0A6B1}" type="slidenum">
              <a:rPr lang="fr-FR" smtClean="0"/>
              <a:pPr/>
              <a:t>33</a:t>
            </a:fld>
            <a:endParaRPr lang="fr-FR" dirty="0"/>
          </a:p>
        </p:txBody>
      </p:sp>
    </p:spTree>
    <p:extLst>
      <p:ext uri="{BB962C8B-B14F-4D97-AF65-F5344CB8AC3E}">
        <p14:creationId xmlns:p14="http://schemas.microsoft.com/office/powerpoint/2010/main" val="1655470984"/>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5750" indent="-285750">
              <a:buFont typeface="Arial" panose="020B0604020202020204" pitchFamily="34" charset="0"/>
              <a:buChar char="•"/>
            </a:pPr>
            <a:r>
              <a:rPr lang="en-US" dirty="0"/>
              <a:t>GCNN – geodesic because we use geometries </a:t>
            </a:r>
          </a:p>
          <a:p>
            <a:pPr marL="285750" indent="-285750">
              <a:buFont typeface="Arial" panose="020B0604020202020204" pitchFamily="34" charset="0"/>
              <a:buChar char="•"/>
            </a:pPr>
            <a:r>
              <a:rPr lang="en-GB" dirty="0"/>
              <a:t>Convolutional neural network on the volume mesh</a:t>
            </a:r>
          </a:p>
          <a:p>
            <a:pPr marL="285750" marR="0" lvl="0" indent="-285750" algn="l" defTabSz="121917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dirty="0"/>
              <a:t>on the surface mesh</a:t>
            </a:r>
          </a:p>
          <a:p>
            <a:pPr marL="285750" marR="0" lvl="0" indent="-285750" algn="l" defTabSz="121917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dirty="0"/>
              <a:t>Mean pooling – ANN to predict the scalars</a:t>
            </a:r>
          </a:p>
          <a:p>
            <a:pPr marL="285750" marR="0" lvl="0" indent="-285750" algn="l" defTabSz="121917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dirty="0"/>
              <a:t>Disentangling property – improves prediction by adding thing to predict that are correlated to the scalars</a:t>
            </a:r>
          </a:p>
          <a:p>
            <a:pPr marL="285750" indent="-285750">
              <a:buFont typeface="Arial" panose="020B0604020202020204" pitchFamily="34" charset="0"/>
              <a:buChar char="•"/>
            </a:pPr>
            <a:endParaRPr lang="en-GB" dirty="0"/>
          </a:p>
        </p:txBody>
      </p:sp>
      <p:sp>
        <p:nvSpPr>
          <p:cNvPr id="4" name="Slide Number Placeholder 3"/>
          <p:cNvSpPr>
            <a:spLocks noGrp="1"/>
          </p:cNvSpPr>
          <p:nvPr>
            <p:ph type="sldNum" sz="quarter" idx="5"/>
          </p:nvPr>
        </p:nvSpPr>
        <p:spPr/>
        <p:txBody>
          <a:bodyPr/>
          <a:lstStyle/>
          <a:p>
            <a:fld id="{4CF50783-AAED-1941-8BCC-9F6140F0A6B1}" type="slidenum">
              <a:rPr lang="fr-FR" smtClean="0"/>
              <a:pPr/>
              <a:t>34</a:t>
            </a:fld>
            <a:endParaRPr lang="fr-FR" dirty="0"/>
          </a:p>
        </p:txBody>
      </p:sp>
    </p:spTree>
    <p:extLst>
      <p:ext uri="{BB962C8B-B14F-4D97-AF65-F5344CB8AC3E}">
        <p14:creationId xmlns:p14="http://schemas.microsoft.com/office/powerpoint/2010/main" val="1780265002"/>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5750" indent="-285750">
              <a:buFont typeface="Arial" panose="020B0604020202020204" pitchFamily="34" charset="0"/>
              <a:buChar char="•"/>
            </a:pPr>
            <a:r>
              <a:rPr lang="en-US" dirty="0"/>
              <a:t>We have ground truth and prediction and error between them </a:t>
            </a:r>
          </a:p>
          <a:p>
            <a:pPr marL="285750" indent="-285750">
              <a:buFont typeface="Arial" panose="020B0604020202020204" pitchFamily="34" charset="0"/>
              <a:buChar char="•"/>
            </a:pPr>
            <a:r>
              <a:rPr lang="en-US" dirty="0"/>
              <a:t>Temperature volume field and heat flux surface field</a:t>
            </a:r>
          </a:p>
          <a:p>
            <a:pPr marL="285750" indent="-285750">
              <a:buFont typeface="Arial" panose="020B0604020202020204" pitchFamily="34" charset="0"/>
              <a:buChar char="•"/>
            </a:pPr>
            <a:r>
              <a:rPr lang="en-US" dirty="0"/>
              <a:t>Same for pressure and velocity and shear stress </a:t>
            </a:r>
          </a:p>
          <a:p>
            <a:pPr marL="285750" indent="-285750">
              <a:buFont typeface="Arial" panose="020B0604020202020204" pitchFamily="34" charset="0"/>
              <a:buChar char="•"/>
            </a:pPr>
            <a:r>
              <a:rPr lang="en-US" dirty="0"/>
              <a:t>An additional benefit is that the GCNN acts as a replacement for the 3D CFD simulator – but much faster</a:t>
            </a:r>
          </a:p>
          <a:p>
            <a:pPr marL="285750" indent="-285750">
              <a:buFont typeface="Arial" panose="020B0604020202020204" pitchFamily="34" charset="0"/>
              <a:buChar char="•"/>
            </a:pPr>
            <a:endParaRPr lang="en-GB" dirty="0"/>
          </a:p>
        </p:txBody>
      </p:sp>
      <p:sp>
        <p:nvSpPr>
          <p:cNvPr id="4" name="Slide Number Placeholder 3"/>
          <p:cNvSpPr>
            <a:spLocks noGrp="1"/>
          </p:cNvSpPr>
          <p:nvPr>
            <p:ph type="sldNum" sz="quarter" idx="5"/>
          </p:nvPr>
        </p:nvSpPr>
        <p:spPr/>
        <p:txBody>
          <a:bodyPr/>
          <a:lstStyle/>
          <a:p>
            <a:fld id="{4CF50783-AAED-1941-8BCC-9F6140F0A6B1}" type="slidenum">
              <a:rPr lang="fr-FR" smtClean="0"/>
              <a:pPr/>
              <a:t>35</a:t>
            </a:fld>
            <a:endParaRPr lang="fr-FR" dirty="0"/>
          </a:p>
        </p:txBody>
      </p:sp>
    </p:spTree>
    <p:extLst>
      <p:ext uri="{BB962C8B-B14F-4D97-AF65-F5344CB8AC3E}">
        <p14:creationId xmlns:p14="http://schemas.microsoft.com/office/powerpoint/2010/main" val="1448987033"/>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9700" y="768350"/>
            <a:ext cx="6819900" cy="3836988"/>
          </a:xfrm>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97434170-2D00-4FFC-BB76-FE4B1CD5A442}" type="slidenum">
              <a:rPr lang="de-CH" smtClean="0"/>
              <a:t>36</a:t>
            </a:fld>
            <a:endParaRPr lang="de-CH" dirty="0"/>
          </a:p>
        </p:txBody>
      </p:sp>
    </p:spTree>
    <p:extLst>
      <p:ext uri="{BB962C8B-B14F-4D97-AF65-F5344CB8AC3E}">
        <p14:creationId xmlns:p14="http://schemas.microsoft.com/office/powerpoint/2010/main" val="1769548424"/>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A3E46FB6-C8A4-4824-9089-80AC6E4A176A}" type="slidenum">
              <a:rPr lang="en-US" smtClean="0"/>
              <a:t>37</a:t>
            </a:fld>
            <a:endParaRPr lang="en-US" dirty="0"/>
          </a:p>
        </p:txBody>
      </p:sp>
    </p:spTree>
    <p:extLst>
      <p:ext uri="{BB962C8B-B14F-4D97-AF65-F5344CB8AC3E}">
        <p14:creationId xmlns:p14="http://schemas.microsoft.com/office/powerpoint/2010/main" val="3590907447"/>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A3E46FB6-C8A4-4824-9089-80AC6E4A176A}" type="slidenum">
              <a:rPr lang="en-US" smtClean="0"/>
              <a:t>39</a:t>
            </a:fld>
            <a:endParaRPr lang="en-US" dirty="0"/>
          </a:p>
        </p:txBody>
      </p:sp>
    </p:spTree>
    <p:extLst>
      <p:ext uri="{BB962C8B-B14F-4D97-AF65-F5344CB8AC3E}">
        <p14:creationId xmlns:p14="http://schemas.microsoft.com/office/powerpoint/2010/main" val="1676953470"/>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342900" indent="-342900">
              <a:spcAft>
                <a:spcPts val="600"/>
              </a:spcAft>
              <a:buFont typeface="Arial" panose="020B0604020202020204" pitchFamily="34" charset="0"/>
              <a:buChar char="•"/>
            </a:pPr>
            <a:r>
              <a:rPr lang="en-US" dirty="0">
                <a:latin typeface="Calibri Light" panose="020F0302020204030204" pitchFamily="34" charset="0"/>
                <a:ea typeface="CMU Serif" pitchFamily="50" charset="0"/>
                <a:cs typeface="Times New Roman" pitchFamily="18" charset="0"/>
              </a:rPr>
              <a:t>We created two metamodels based on the output results and we considered two optimization cases.</a:t>
            </a:r>
          </a:p>
          <a:p>
            <a:pPr marL="342900" indent="-342900">
              <a:spcAft>
                <a:spcPts val="600"/>
              </a:spcAft>
              <a:buFont typeface="Arial" panose="020B0604020202020204" pitchFamily="34" charset="0"/>
              <a:buChar char="•"/>
            </a:pPr>
            <a:endParaRPr lang="en-US" dirty="0">
              <a:latin typeface="Calibri Light" panose="020F0302020204030204" pitchFamily="34" charset="0"/>
              <a:ea typeface="CMU Serif" pitchFamily="50" charset="0"/>
              <a:cs typeface="Times New Roman" pitchFamily="18" charset="0"/>
            </a:endParaRPr>
          </a:p>
          <a:p>
            <a:pPr marL="342900" indent="-342900">
              <a:spcAft>
                <a:spcPts val="600"/>
              </a:spcAft>
              <a:buFont typeface="Arial" panose="020B0604020202020204" pitchFamily="34" charset="0"/>
              <a:buChar char="•"/>
            </a:pPr>
            <a:r>
              <a:rPr lang="en-US" dirty="0">
                <a:latin typeface="Calibri Light" panose="020F0302020204030204" pitchFamily="34" charset="0"/>
                <a:ea typeface="CMU Serif" pitchFamily="50" charset="0"/>
                <a:cs typeface="Times New Roman" pitchFamily="18" charset="0"/>
              </a:rPr>
              <a:t>Pareto frontier shows the highest performance </a:t>
            </a:r>
            <a:r>
              <a:rPr lang="en-US" dirty="0">
                <a:latin typeface="Calibri Light" panose="020F0302020204030204" pitchFamily="34" charset="0"/>
                <a:cs typeface="Times New Roman" pitchFamily="18" charset="0"/>
              </a:rPr>
              <a:t>we can obtain.</a:t>
            </a:r>
          </a:p>
        </p:txBody>
      </p:sp>
      <p:sp>
        <p:nvSpPr>
          <p:cNvPr id="4" name="Slide Number Placeholder 3"/>
          <p:cNvSpPr>
            <a:spLocks noGrp="1"/>
          </p:cNvSpPr>
          <p:nvPr>
            <p:ph type="sldNum" sz="quarter" idx="5"/>
          </p:nvPr>
        </p:nvSpPr>
        <p:spPr/>
        <p:txBody>
          <a:bodyPr/>
          <a:lstStyle/>
          <a:p>
            <a:fld id="{97434170-2D00-4FFC-BB76-FE4B1CD5A442}" type="slidenum">
              <a:rPr lang="de-CH" smtClean="0"/>
              <a:t>41</a:t>
            </a:fld>
            <a:endParaRPr lang="de-CH"/>
          </a:p>
        </p:txBody>
      </p:sp>
    </p:spTree>
    <p:extLst>
      <p:ext uri="{BB962C8B-B14F-4D97-AF65-F5344CB8AC3E}">
        <p14:creationId xmlns:p14="http://schemas.microsoft.com/office/powerpoint/2010/main" val="1476796463"/>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pPr>
              <a:defRPr/>
            </a:pPr>
            <a:fld id="{97434170-2D00-4FFC-BB76-FE4B1CD5A442}" type="slidenum">
              <a:rPr lang="en-CH" smtClean="0"/>
              <a:t>45</a:t>
            </a:fld>
            <a:endParaRPr lang="en-CH"/>
          </a:p>
        </p:txBody>
      </p:sp>
    </p:spTree>
    <p:extLst>
      <p:ext uri="{BB962C8B-B14F-4D97-AF65-F5344CB8AC3E}">
        <p14:creationId xmlns:p14="http://schemas.microsoft.com/office/powerpoint/2010/main" val="1641274888"/>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de-CH" dirty="0"/>
              <a:t>Up to 20 MW/m2</a:t>
            </a:r>
            <a:endParaRPr lang="en-US" dirty="0"/>
          </a:p>
        </p:txBody>
      </p:sp>
      <p:sp>
        <p:nvSpPr>
          <p:cNvPr id="4" name="Slide Number Placeholder 3"/>
          <p:cNvSpPr>
            <a:spLocks noGrp="1"/>
          </p:cNvSpPr>
          <p:nvPr>
            <p:ph type="sldNum" sz="quarter" idx="10"/>
          </p:nvPr>
        </p:nvSpPr>
        <p:spPr/>
        <p:txBody>
          <a:bodyPr/>
          <a:lstStyle/>
          <a:p>
            <a:fld id="{97434170-2D00-4FFC-BB76-FE4B1CD5A442}" type="slidenum">
              <a:rPr lang="de-CH" smtClean="0"/>
              <a:t>46</a:t>
            </a:fld>
            <a:endParaRPr lang="de-CH" dirty="0"/>
          </a:p>
        </p:txBody>
      </p:sp>
    </p:spTree>
    <p:extLst>
      <p:ext uri="{BB962C8B-B14F-4D97-AF65-F5344CB8AC3E}">
        <p14:creationId xmlns:p14="http://schemas.microsoft.com/office/powerpoint/2010/main" val="2811172553"/>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de-CH" dirty="0"/>
              <a:t>600K temperature drop over 1.5 cm!</a:t>
            </a:r>
          </a:p>
          <a:p>
            <a:r>
              <a:rPr lang="de-CH" dirty="0"/>
              <a:t>1 MW/m2</a:t>
            </a:r>
            <a:endParaRPr lang="en-US" dirty="0"/>
          </a:p>
        </p:txBody>
      </p:sp>
      <p:sp>
        <p:nvSpPr>
          <p:cNvPr id="4" name="Slide Number Placeholder 3"/>
          <p:cNvSpPr>
            <a:spLocks noGrp="1"/>
          </p:cNvSpPr>
          <p:nvPr>
            <p:ph type="sldNum" sz="quarter" idx="10"/>
          </p:nvPr>
        </p:nvSpPr>
        <p:spPr/>
        <p:txBody>
          <a:bodyPr/>
          <a:lstStyle/>
          <a:p>
            <a:fld id="{97434170-2D00-4FFC-BB76-FE4B1CD5A442}" type="slidenum">
              <a:rPr lang="de-CH" smtClean="0"/>
              <a:t>47</a:t>
            </a:fld>
            <a:endParaRPr lang="de-CH" dirty="0"/>
          </a:p>
        </p:txBody>
      </p:sp>
    </p:spTree>
    <p:extLst>
      <p:ext uri="{BB962C8B-B14F-4D97-AF65-F5344CB8AC3E}">
        <p14:creationId xmlns:p14="http://schemas.microsoft.com/office/powerpoint/2010/main" val="2334300085"/>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a:t>
            </a:r>
            <a:r>
              <a:rPr lang="en-US" baseline="0" dirty="0"/>
              <a:t> measured k value is the value measured by </a:t>
            </a:r>
            <a:r>
              <a:rPr lang="en-US" baseline="0" dirty="0" err="1"/>
              <a:t>deCavis</a:t>
            </a:r>
            <a:r>
              <a:rPr lang="en-US" baseline="0" dirty="0"/>
              <a:t> using laser flash.</a:t>
            </a:r>
            <a:endParaRPr lang="en-US" dirty="0"/>
          </a:p>
        </p:txBody>
      </p:sp>
      <p:sp>
        <p:nvSpPr>
          <p:cNvPr id="4" name="Slide Number Placeholder 3"/>
          <p:cNvSpPr>
            <a:spLocks noGrp="1"/>
          </p:cNvSpPr>
          <p:nvPr>
            <p:ph type="sldNum" sz="quarter" idx="10"/>
          </p:nvPr>
        </p:nvSpPr>
        <p:spPr/>
        <p:txBody>
          <a:bodyPr/>
          <a:lstStyle/>
          <a:p>
            <a:fld id="{97434170-2D00-4FFC-BB76-FE4B1CD5A442}" type="slidenum">
              <a:rPr lang="de-CH" smtClean="0"/>
              <a:t>49</a:t>
            </a:fld>
            <a:endParaRPr lang="de-CH" dirty="0"/>
          </a:p>
        </p:txBody>
      </p:sp>
    </p:spTree>
    <p:extLst>
      <p:ext uri="{BB962C8B-B14F-4D97-AF65-F5344CB8AC3E}">
        <p14:creationId xmlns:p14="http://schemas.microsoft.com/office/powerpoint/2010/main" val="1969568943"/>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lienbildplatzhalter 1"/>
          <p:cNvSpPr>
            <a:spLocks noGrp="1" noRot="1" noChangeAspect="1"/>
          </p:cNvSpPr>
          <p:nvPr>
            <p:ph type="sldImg"/>
          </p:nvPr>
        </p:nvSpPr>
        <p:spPr/>
      </p:sp>
      <p:sp>
        <p:nvSpPr>
          <p:cNvPr id="3" name="Notizenplatzhalter 2"/>
          <p:cNvSpPr>
            <a:spLocks noGrp="1"/>
          </p:cNvSpPr>
          <p:nvPr>
            <p:ph type="body" idx="1"/>
          </p:nvPr>
        </p:nvSpPr>
        <p:spPr/>
        <p:txBody>
          <a:bodyPr/>
          <a:lstStyle/>
          <a:p>
            <a:r>
              <a:rPr lang="en-US" dirty="0"/>
              <a:t>Gunn: experimental fit to packed bed</a:t>
            </a:r>
          </a:p>
          <a:p>
            <a:r>
              <a:rPr lang="en-US" dirty="0" err="1"/>
              <a:t>Kuwahara</a:t>
            </a:r>
            <a:r>
              <a:rPr lang="en-US" dirty="0"/>
              <a:t>: simplified, 2D structure and fit to </a:t>
            </a:r>
            <a:r>
              <a:rPr lang="en-US" dirty="0" err="1"/>
              <a:t>Wakaos</a:t>
            </a:r>
            <a:r>
              <a:rPr lang="en-US" dirty="0"/>
              <a:t> model</a:t>
            </a:r>
          </a:p>
        </p:txBody>
      </p:sp>
      <p:sp>
        <p:nvSpPr>
          <p:cNvPr id="4" name="Foliennummernplatzhalter 3"/>
          <p:cNvSpPr>
            <a:spLocks noGrp="1"/>
          </p:cNvSpPr>
          <p:nvPr>
            <p:ph type="sldNum" sz="quarter" idx="10"/>
          </p:nvPr>
        </p:nvSpPr>
        <p:spPr/>
        <p:txBody>
          <a:bodyPr/>
          <a:lstStyle/>
          <a:p>
            <a:fld id="{97434170-2D00-4FFC-BB76-FE4B1CD5A442}" type="slidenum">
              <a:rPr lang="de-CH" smtClean="0"/>
              <a:t>52</a:t>
            </a:fld>
            <a:endParaRPr lang="de-CH" dirty="0"/>
          </a:p>
        </p:txBody>
      </p:sp>
    </p:spTree>
    <p:extLst>
      <p:ext uri="{BB962C8B-B14F-4D97-AF65-F5344CB8AC3E}">
        <p14:creationId xmlns:p14="http://schemas.microsoft.com/office/powerpoint/2010/main" val="2613601411"/>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de-CH" sz="1200" b="0" i="0" u="none" strike="noStrike" kern="1200" baseline="0" dirty="0">
                <a:solidFill>
                  <a:schemeClr val="tx1"/>
                </a:solidFill>
                <a:latin typeface="+mn-lt"/>
                <a:ea typeface="+mn-ea"/>
                <a:cs typeface="+mn-cs"/>
              </a:rPr>
              <a:t>Energy and momentum equations fo rlocal thermoal non-equilibrium, quasi 1D</a:t>
            </a:r>
            <a:endParaRPr lang="en-US" sz="1200" b="0" i="0" u="none" strike="noStrike" kern="1200" baseline="0" dirty="0">
              <a:solidFill>
                <a:schemeClr val="tx1"/>
              </a:solidFill>
              <a:latin typeface="+mn-lt"/>
              <a:ea typeface="+mn-ea"/>
              <a:cs typeface="+mn-cs"/>
            </a:endParaRPr>
          </a:p>
          <a:p>
            <a:endParaRPr lang="en-US" sz="1200" b="0" i="0" u="none" strike="noStrike" kern="1200" baseline="0" dirty="0">
              <a:solidFill>
                <a:schemeClr val="tx1"/>
              </a:solidFill>
              <a:latin typeface="+mn-lt"/>
              <a:ea typeface="+mn-ea"/>
              <a:cs typeface="+mn-cs"/>
            </a:endParaRPr>
          </a:p>
          <a:p>
            <a:r>
              <a:rPr lang="en-US" sz="1200" b="0" i="0" u="none" strike="noStrike" kern="1200" baseline="0" dirty="0">
                <a:solidFill>
                  <a:schemeClr val="tx1"/>
                </a:solidFill>
                <a:latin typeface="+mn-lt"/>
                <a:ea typeface="+mn-ea"/>
                <a:cs typeface="+mn-cs"/>
              </a:rPr>
              <a:t>The fibrous samples reached the maximal </a:t>
            </a:r>
            <a:r>
              <a:rPr lang="en-US" sz="1200" b="0" i="0" u="none" strike="noStrike" kern="1200" baseline="0" dirty="0" err="1">
                <a:solidFill>
                  <a:schemeClr val="tx1"/>
                </a:solidFill>
                <a:latin typeface="+mn-lt"/>
                <a:ea typeface="+mn-ea"/>
                <a:cs typeface="+mn-cs"/>
              </a:rPr>
              <a:t>absorptance</a:t>
            </a:r>
            <a:r>
              <a:rPr lang="en-US" sz="1200" b="0" i="0" u="none" strike="noStrike" kern="1200" baseline="0" dirty="0">
                <a:solidFill>
                  <a:schemeClr val="tx1"/>
                </a:solidFill>
                <a:latin typeface="+mn-lt"/>
                <a:ea typeface="+mn-ea"/>
                <a:cs typeface="+mn-cs"/>
              </a:rPr>
              <a:t> for slab thicknesses of several hundred microns, </a:t>
            </a:r>
          </a:p>
          <a:p>
            <a:r>
              <a:rPr lang="en-US" sz="1200" b="0" i="0" u="none" strike="noStrike" kern="1200" baseline="0" dirty="0">
                <a:solidFill>
                  <a:schemeClr val="tx1"/>
                </a:solidFill>
                <a:latin typeface="+mn-lt"/>
                <a:ea typeface="+mn-ea"/>
                <a:cs typeface="+mn-cs"/>
              </a:rPr>
              <a:t>and the highest efficiency was achieved for samples with highest porosities as their reflectance were the smallest.</a:t>
            </a:r>
          </a:p>
          <a:p>
            <a:r>
              <a:rPr lang="en-US" sz="1200" b="0" i="0" u="none" strike="noStrike" kern="1200" baseline="0" dirty="0">
                <a:solidFill>
                  <a:schemeClr val="tx1"/>
                </a:solidFill>
                <a:latin typeface="+mn-lt"/>
                <a:ea typeface="+mn-ea"/>
                <a:cs typeface="+mn-cs"/>
              </a:rPr>
              <a:t>The shrunken foam-like samples reached their maximum efficiencies within the first 100 lm due to the larger extinction coefficients; however, a higher</a:t>
            </a:r>
          </a:p>
          <a:p>
            <a:r>
              <a:rPr lang="en-US" sz="1200" b="0" i="0" u="none" strike="noStrike" kern="1200" baseline="0" dirty="0">
                <a:solidFill>
                  <a:schemeClr val="tx1"/>
                </a:solidFill>
                <a:latin typeface="+mn-lt"/>
                <a:ea typeface="+mn-ea"/>
                <a:cs typeface="+mn-cs"/>
              </a:rPr>
              <a:t>reflectance for low porosity led to slightly lower maximum values. </a:t>
            </a:r>
          </a:p>
          <a:p>
            <a:r>
              <a:rPr lang="en-US" sz="1200" b="0" i="0" u="none" strike="noStrike" kern="1200" baseline="0" dirty="0">
                <a:solidFill>
                  <a:schemeClr val="tx1"/>
                </a:solidFill>
                <a:latin typeface="+mn-lt"/>
                <a:ea typeface="+mn-ea"/>
                <a:cs typeface="+mn-cs"/>
              </a:rPr>
              <a:t>Increasing the sample thickness led to a decrease in efficiency because the pressure losses through the slab became significant. The influence of the pump work onto the efficiency of the fibrous samples was less significant but still apparent. In contrast, the original foam-like samples showed no decrease in efficiency with increasing</a:t>
            </a:r>
          </a:p>
          <a:p>
            <a:r>
              <a:rPr lang="en-US" sz="1200" b="0" i="0" u="none" strike="noStrike" kern="1200" baseline="0" dirty="0">
                <a:solidFill>
                  <a:schemeClr val="tx1"/>
                </a:solidFill>
                <a:latin typeface="+mn-lt"/>
                <a:ea typeface="+mn-ea"/>
                <a:cs typeface="+mn-cs"/>
              </a:rPr>
              <a:t>thickness. </a:t>
            </a:r>
          </a:p>
          <a:p>
            <a:r>
              <a:rPr lang="en-US" sz="1200" b="0" i="0" u="none" strike="noStrike" kern="1200" baseline="0" dirty="0">
                <a:solidFill>
                  <a:schemeClr val="tx1"/>
                </a:solidFill>
                <a:latin typeface="+mn-lt"/>
                <a:ea typeface="+mn-ea"/>
                <a:cs typeface="+mn-cs"/>
              </a:rPr>
              <a:t>The original foam samples at comparable porosity required larger sample thicknesses to reach the maximal efficiency due to significantly lower extinction coefficients. The maximum efficiency of a fibrous sample and the shrunk foam-like samples was always larger compared to the original foam-like sample with the same porosity mainly due to their larger specific surface area and enhanced convective heat transfer.</a:t>
            </a:r>
            <a:endParaRPr lang="en-US" dirty="0"/>
          </a:p>
        </p:txBody>
      </p:sp>
      <p:sp>
        <p:nvSpPr>
          <p:cNvPr id="4" name="Slide Number Placeholder 3"/>
          <p:cNvSpPr>
            <a:spLocks noGrp="1"/>
          </p:cNvSpPr>
          <p:nvPr>
            <p:ph type="sldNum" sz="quarter" idx="10"/>
          </p:nvPr>
        </p:nvSpPr>
        <p:spPr/>
        <p:txBody>
          <a:bodyPr/>
          <a:lstStyle/>
          <a:p>
            <a:fld id="{97434170-2D00-4FFC-BB76-FE4B1CD5A442}" type="slidenum">
              <a:rPr lang="de-CH" smtClean="0"/>
              <a:t>54</a:t>
            </a:fld>
            <a:endParaRPr lang="de-CH" dirty="0"/>
          </a:p>
        </p:txBody>
      </p:sp>
    </p:spTree>
    <p:extLst>
      <p:ext uri="{BB962C8B-B14F-4D97-AF65-F5344CB8AC3E}">
        <p14:creationId xmlns:p14="http://schemas.microsoft.com/office/powerpoint/2010/main" val="3851114041"/>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preserve="1" userDrawn="1">
  <p:cSld name="Diapositive de titre">
    <p:spTree>
      <p:nvGrpSpPr>
        <p:cNvPr id="1" name=""/>
        <p:cNvGrpSpPr/>
        <p:nvPr/>
      </p:nvGrpSpPr>
      <p:grpSpPr>
        <a:xfrm>
          <a:off x="0" y="0"/>
          <a:ext cx="0" cy="0"/>
          <a:chOff x="0" y="0"/>
          <a:chExt cx="0" cy="0"/>
        </a:xfrm>
      </p:grpSpPr>
      <p:sp>
        <p:nvSpPr>
          <p:cNvPr id="12" name="Espace réservé pour une image  11">
            <a:extLst>
              <a:ext uri="{FF2B5EF4-FFF2-40B4-BE49-F238E27FC236}">
                <a16:creationId xmlns:a16="http://schemas.microsoft.com/office/drawing/2014/main" id="{4CF6F629-51E7-9F40-939D-F50AE3925ADE}"/>
              </a:ext>
            </a:extLst>
          </p:cNvPr>
          <p:cNvSpPr>
            <a:spLocks noGrp="1"/>
          </p:cNvSpPr>
          <p:nvPr>
            <p:ph type="pic" sz="quarter" idx="10"/>
          </p:nvPr>
        </p:nvSpPr>
        <p:spPr>
          <a:xfrm>
            <a:off x="1331915" y="0"/>
            <a:ext cx="7812087" cy="4948238"/>
          </a:xfrm>
        </p:spPr>
        <p:txBody>
          <a:bodyPr/>
          <a:lstStyle/>
          <a:p>
            <a:r>
              <a:rPr lang="fr-FR" dirty="0"/>
              <a:t>Cliquez sur l'icône pour ajouter une image</a:t>
            </a:r>
          </a:p>
        </p:txBody>
      </p:sp>
      <p:sp>
        <p:nvSpPr>
          <p:cNvPr id="2" name="Title 1"/>
          <p:cNvSpPr>
            <a:spLocks noGrp="1"/>
          </p:cNvSpPr>
          <p:nvPr>
            <p:ph type="ctrTitle"/>
          </p:nvPr>
        </p:nvSpPr>
        <p:spPr>
          <a:xfrm>
            <a:off x="6405564" y="786539"/>
            <a:ext cx="2738437" cy="2338387"/>
          </a:xfrm>
          <a:solidFill>
            <a:schemeClr val="accent1"/>
          </a:solidFill>
        </p:spPr>
        <p:txBody>
          <a:bodyPr lIns="216000" anchor="ctr" anchorCtr="0">
            <a:normAutofit/>
          </a:bodyPr>
          <a:lstStyle>
            <a:lvl1pPr algn="l">
              <a:defRPr sz="3600">
                <a:solidFill>
                  <a:schemeClr val="bg1"/>
                </a:solidFill>
              </a:defRPr>
            </a:lvl1pPr>
          </a:lstStyle>
          <a:p>
            <a:r>
              <a:rPr lang="fr-FR"/>
              <a:t>Modifiez le style du titre</a:t>
            </a:r>
            <a:endParaRPr lang="en-US" dirty="0"/>
          </a:p>
        </p:txBody>
      </p:sp>
      <p:sp>
        <p:nvSpPr>
          <p:cNvPr id="3" name="Subtitle 2"/>
          <p:cNvSpPr>
            <a:spLocks noGrp="1"/>
          </p:cNvSpPr>
          <p:nvPr>
            <p:ph type="subTitle" idx="1"/>
          </p:nvPr>
        </p:nvSpPr>
        <p:spPr>
          <a:xfrm>
            <a:off x="4576763" y="3124922"/>
            <a:ext cx="1828800" cy="1568450"/>
          </a:xfrm>
          <a:solidFill>
            <a:schemeClr val="tx1"/>
          </a:solidFill>
        </p:spPr>
        <p:txBody>
          <a:bodyPr lIns="90000" anchor="ctr" anchorCtr="0">
            <a:normAutofit/>
          </a:bodyPr>
          <a:lstStyle>
            <a:lvl1pPr marL="0" indent="0" algn="ctr">
              <a:buNone/>
              <a:defRPr sz="1200">
                <a:solidFill>
                  <a:schemeClr val="bg1"/>
                </a:solidFill>
              </a:defRPr>
            </a:lvl1pPr>
            <a:lvl2pPr marL="342882" indent="0" algn="ctr">
              <a:buNone/>
              <a:defRPr sz="1500"/>
            </a:lvl2pPr>
            <a:lvl3pPr marL="685766" indent="0" algn="ctr">
              <a:buNone/>
              <a:defRPr sz="1351"/>
            </a:lvl3pPr>
            <a:lvl4pPr marL="1028649" indent="0" algn="ctr">
              <a:buNone/>
              <a:defRPr sz="1200"/>
            </a:lvl4pPr>
            <a:lvl5pPr marL="1371532" indent="0" algn="ctr">
              <a:buNone/>
              <a:defRPr sz="1200"/>
            </a:lvl5pPr>
            <a:lvl6pPr marL="1714414" indent="0" algn="ctr">
              <a:buNone/>
              <a:defRPr sz="1200"/>
            </a:lvl6pPr>
            <a:lvl7pPr marL="2057298" indent="0" algn="ctr">
              <a:buNone/>
              <a:defRPr sz="1200"/>
            </a:lvl7pPr>
            <a:lvl8pPr marL="2400180" indent="0" algn="ctr">
              <a:buNone/>
              <a:defRPr sz="1200"/>
            </a:lvl8pPr>
            <a:lvl9pPr marL="2743062" indent="0" algn="ctr">
              <a:buNone/>
              <a:defRPr sz="1200"/>
            </a:lvl9pPr>
          </a:lstStyle>
          <a:p>
            <a:r>
              <a:rPr lang="fr-FR"/>
              <a:t>Modifiez le style des sous-titres du masque</a:t>
            </a:r>
            <a:endParaRPr lang="en-US" dirty="0"/>
          </a:p>
        </p:txBody>
      </p:sp>
      <p:pic>
        <p:nvPicPr>
          <p:cNvPr id="9" name="Image 8">
            <a:extLst>
              <a:ext uri="{FF2B5EF4-FFF2-40B4-BE49-F238E27FC236}">
                <a16:creationId xmlns:a16="http://schemas.microsoft.com/office/drawing/2014/main" id="{6535A482-EC85-1C41-A1E4-7882A0E39FFD}"/>
              </a:ext>
            </a:extLst>
          </p:cNvPr>
          <p:cNvPicPr>
            <a:picLocks noChangeAspect="1"/>
          </p:cNvPicPr>
          <p:nvPr userDrawn="1"/>
        </p:nvPicPr>
        <p:blipFill>
          <a:blip r:embed="rId2"/>
          <a:stretch>
            <a:fillRect/>
          </a:stretch>
        </p:blipFill>
        <p:spPr>
          <a:xfrm>
            <a:off x="82648" y="80286"/>
            <a:ext cx="1175301" cy="508655"/>
          </a:xfrm>
          <a:prstGeom prst="rect">
            <a:avLst/>
          </a:prstGeom>
        </p:spPr>
      </p:pic>
      <p:sp>
        <p:nvSpPr>
          <p:cNvPr id="16" name="Espace réservé du texte 4">
            <a:extLst>
              <a:ext uri="{FF2B5EF4-FFF2-40B4-BE49-F238E27FC236}">
                <a16:creationId xmlns:a16="http://schemas.microsoft.com/office/drawing/2014/main" id="{01960462-6F28-0740-916D-499D3BEDB2BE}"/>
              </a:ext>
            </a:extLst>
          </p:cNvPr>
          <p:cNvSpPr>
            <a:spLocks noGrp="1"/>
          </p:cNvSpPr>
          <p:nvPr>
            <p:ph type="body" sz="quarter" idx="11"/>
          </p:nvPr>
        </p:nvSpPr>
        <p:spPr>
          <a:xfrm>
            <a:off x="6400800" y="4683129"/>
            <a:ext cx="1828800" cy="460375"/>
          </a:xfrm>
          <a:solidFill>
            <a:schemeClr val="bg1"/>
          </a:solidFill>
        </p:spPr>
        <p:txBody>
          <a:bodyPr lIns="90000" anchor="ctr">
            <a:noAutofit/>
          </a:bodyPr>
          <a:lstStyle>
            <a:lvl1pPr marL="0" indent="0" algn="ctr">
              <a:buNone/>
              <a:defRPr sz="1100"/>
            </a:lvl1pPr>
          </a:lstStyle>
          <a:p>
            <a:pPr lvl="0"/>
            <a:r>
              <a:rPr lang="fr-FR" dirty="0"/>
              <a:t>Modifier les styles du texte du masque
Deuxième niveau
Troisième niveau
Quatrième niveau
Cinquième niveau</a:t>
            </a:r>
          </a:p>
        </p:txBody>
      </p:sp>
      <p:sp>
        <p:nvSpPr>
          <p:cNvPr id="5" name="Espace réservé du texte 4">
            <a:extLst>
              <a:ext uri="{FF2B5EF4-FFF2-40B4-BE49-F238E27FC236}">
                <a16:creationId xmlns:a16="http://schemas.microsoft.com/office/drawing/2014/main" id="{1E187583-F16A-6F41-8B68-000F9C9C20D3}"/>
              </a:ext>
            </a:extLst>
          </p:cNvPr>
          <p:cNvSpPr>
            <a:spLocks noGrp="1"/>
          </p:cNvSpPr>
          <p:nvPr>
            <p:ph type="body" sz="quarter" idx="12"/>
          </p:nvPr>
        </p:nvSpPr>
        <p:spPr>
          <a:xfrm>
            <a:off x="82551" y="4440268"/>
            <a:ext cx="698500" cy="507975"/>
          </a:xfrm>
        </p:spPr>
        <p:txBody>
          <a:bodyPr lIns="0" tIns="0" rIns="0" bIns="0" anchor="b" anchorCtr="0">
            <a:noAutofit/>
          </a:bodyPr>
          <a:lstStyle>
            <a:lvl1pPr marL="114294" indent="-107945">
              <a:buFontTx/>
              <a:buBlip>
                <a:blip r:embed="rId3"/>
              </a:buBlip>
              <a:tabLst/>
              <a:defRPr sz="700">
                <a:solidFill>
                  <a:schemeClr val="tx1"/>
                </a:solidFill>
              </a:defRPr>
            </a:lvl1pPr>
          </a:lstStyle>
          <a:p>
            <a:r>
              <a:rPr lang="fr-FR" dirty="0"/>
              <a:t>Modifier les styles du texte du masque</a:t>
            </a:r>
          </a:p>
        </p:txBody>
      </p:sp>
    </p:spTree>
    <p:extLst>
      <p:ext uri="{BB962C8B-B14F-4D97-AF65-F5344CB8AC3E}">
        <p14:creationId xmlns:p14="http://schemas.microsoft.com/office/powerpoint/2010/main" val="577880871"/>
      </p:ext>
    </p:extLst>
  </p:cSld>
  <p:clrMapOvr>
    <a:masterClrMapping/>
  </p:clrMapOvr>
  <p:extLst>
    <p:ext uri="{DCECCB84-F9BA-43D5-87BE-67443E8EF086}">
      <p15:sldGuideLst xmlns:p15="http://schemas.microsoft.com/office/powerpoint/2012/main">
        <p15:guide id="1" orient="horz" pos="1620" userDrawn="1">
          <p15:clr>
            <a:srgbClr val="FBAE40"/>
          </p15:clr>
        </p15:guide>
        <p15:guide id="2" pos="2880" userDrawn="1">
          <p15:clr>
            <a:srgbClr val="FBAE40"/>
          </p15:clr>
        </p15:guide>
        <p15:guide id="3" pos="127" userDrawn="1">
          <p15:clr>
            <a:srgbClr val="FBAE40"/>
          </p15:clr>
        </p15:guide>
        <p15:guide id="5" orient="horz" pos="123" userDrawn="1">
          <p15:clr>
            <a:srgbClr val="FBAE40"/>
          </p15:clr>
        </p15:guide>
        <p15:guide id="6" orient="horz" pos="3117" userDrawn="1">
          <p15:clr>
            <a:srgbClr val="FBAE40"/>
          </p15:clr>
        </p15:guide>
        <p15:guide id="7" pos="839" userDrawn="1">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Titre de section">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4A9F6C81-AE59-DE44-BF60-E773080CD91C}"/>
              </a:ext>
            </a:extLst>
          </p:cNvPr>
          <p:cNvSpPr/>
          <p:nvPr userDrawn="1"/>
        </p:nvSpPr>
        <p:spPr>
          <a:xfrm>
            <a:off x="4572000" y="0"/>
            <a:ext cx="4572000" cy="51435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sz="1351" dirty="0">
              <a:latin typeface="Arial" panose="020B0604020202020204" pitchFamily="34" charset="0"/>
            </a:endParaRPr>
          </a:p>
        </p:txBody>
      </p:sp>
      <p:sp>
        <p:nvSpPr>
          <p:cNvPr id="2" name="Title 1"/>
          <p:cNvSpPr>
            <a:spLocks noGrp="1"/>
          </p:cNvSpPr>
          <p:nvPr>
            <p:ph type="title"/>
          </p:nvPr>
        </p:nvSpPr>
        <p:spPr>
          <a:xfrm>
            <a:off x="4572000" y="777875"/>
            <a:ext cx="4058920" cy="1793875"/>
          </a:xfrm>
        </p:spPr>
        <p:txBody>
          <a:bodyPr anchor="ctr" anchorCtr="0">
            <a:normAutofit/>
          </a:bodyPr>
          <a:lstStyle>
            <a:lvl1pPr>
              <a:defRPr sz="3200">
                <a:solidFill>
                  <a:schemeClr val="bg1"/>
                </a:solidFill>
              </a:defRPr>
            </a:lvl1pPr>
          </a:lstStyle>
          <a:p>
            <a:r>
              <a:rPr lang="fr-FR"/>
              <a:t>Modifiez le style du titre</a:t>
            </a:r>
            <a:endParaRPr lang="en-US" dirty="0"/>
          </a:p>
        </p:txBody>
      </p:sp>
      <p:sp>
        <p:nvSpPr>
          <p:cNvPr id="3" name="Text Placeholder 2"/>
          <p:cNvSpPr>
            <a:spLocks noGrp="1"/>
          </p:cNvSpPr>
          <p:nvPr>
            <p:ph type="body" idx="1"/>
          </p:nvPr>
        </p:nvSpPr>
        <p:spPr>
          <a:xfrm>
            <a:off x="4572000" y="2571750"/>
            <a:ext cx="4058920" cy="2156508"/>
          </a:xfrm>
        </p:spPr>
        <p:txBody>
          <a:bodyPr/>
          <a:lstStyle>
            <a:lvl1pPr marL="0" indent="0">
              <a:buNone/>
              <a:defRPr sz="1800">
                <a:solidFill>
                  <a:schemeClr val="bg1"/>
                </a:solidFill>
              </a:defRPr>
            </a:lvl1pPr>
            <a:lvl2pPr marL="342882" indent="0">
              <a:buNone/>
              <a:defRPr sz="1500">
                <a:solidFill>
                  <a:schemeClr val="tx1">
                    <a:tint val="75000"/>
                  </a:schemeClr>
                </a:solidFill>
              </a:defRPr>
            </a:lvl2pPr>
            <a:lvl3pPr marL="685766" indent="0">
              <a:buNone/>
              <a:defRPr sz="1351">
                <a:solidFill>
                  <a:schemeClr val="tx1">
                    <a:tint val="75000"/>
                  </a:schemeClr>
                </a:solidFill>
              </a:defRPr>
            </a:lvl3pPr>
            <a:lvl4pPr marL="1028649" indent="0">
              <a:buNone/>
              <a:defRPr sz="1200">
                <a:solidFill>
                  <a:schemeClr val="tx1">
                    <a:tint val="75000"/>
                  </a:schemeClr>
                </a:solidFill>
              </a:defRPr>
            </a:lvl4pPr>
            <a:lvl5pPr marL="1371532" indent="0">
              <a:buNone/>
              <a:defRPr sz="1200">
                <a:solidFill>
                  <a:schemeClr val="tx1">
                    <a:tint val="75000"/>
                  </a:schemeClr>
                </a:solidFill>
              </a:defRPr>
            </a:lvl5pPr>
            <a:lvl6pPr marL="1714414" indent="0">
              <a:buNone/>
              <a:defRPr sz="1200">
                <a:solidFill>
                  <a:schemeClr val="tx1">
                    <a:tint val="75000"/>
                  </a:schemeClr>
                </a:solidFill>
              </a:defRPr>
            </a:lvl6pPr>
            <a:lvl7pPr marL="2057298" indent="0">
              <a:buNone/>
              <a:defRPr sz="1200">
                <a:solidFill>
                  <a:schemeClr val="tx1">
                    <a:tint val="75000"/>
                  </a:schemeClr>
                </a:solidFill>
              </a:defRPr>
            </a:lvl7pPr>
            <a:lvl8pPr marL="2400180" indent="0">
              <a:buNone/>
              <a:defRPr sz="1200">
                <a:solidFill>
                  <a:schemeClr val="tx1">
                    <a:tint val="75000"/>
                  </a:schemeClr>
                </a:solidFill>
              </a:defRPr>
            </a:lvl8pPr>
            <a:lvl9pPr marL="2743062" indent="0">
              <a:buNone/>
              <a:defRPr sz="1200">
                <a:solidFill>
                  <a:schemeClr val="tx1">
                    <a:tint val="75000"/>
                  </a:schemeClr>
                </a:solidFill>
              </a:defRPr>
            </a:lvl9pPr>
          </a:lstStyle>
          <a:p>
            <a:pPr lvl="0"/>
            <a:r>
              <a:rPr lang="fr-FR" dirty="0"/>
              <a:t>Modifier les styles du texte du masque
Deuxième niveau
Troisième niveau
Quatrième niveau
Cinquième niveau</a:t>
            </a:r>
          </a:p>
        </p:txBody>
      </p:sp>
      <p:sp>
        <p:nvSpPr>
          <p:cNvPr id="9" name="Espace réservé pour une image  8">
            <a:extLst>
              <a:ext uri="{FF2B5EF4-FFF2-40B4-BE49-F238E27FC236}">
                <a16:creationId xmlns:a16="http://schemas.microsoft.com/office/drawing/2014/main" id="{C58F136D-3292-C745-91DE-A21191C16FE7}"/>
              </a:ext>
            </a:extLst>
          </p:cNvPr>
          <p:cNvSpPr>
            <a:spLocks noGrp="1"/>
          </p:cNvSpPr>
          <p:nvPr>
            <p:ph type="pic" sz="quarter" idx="13"/>
          </p:nvPr>
        </p:nvSpPr>
        <p:spPr>
          <a:xfrm>
            <a:off x="904876" y="0"/>
            <a:ext cx="3667125" cy="5143500"/>
          </a:xfrm>
        </p:spPr>
        <p:txBody>
          <a:bodyPr/>
          <a:lstStyle/>
          <a:p>
            <a:r>
              <a:rPr lang="fr-FR"/>
              <a:t>Cliquez sur l'icône pour ajouter une image</a:t>
            </a:r>
          </a:p>
        </p:txBody>
      </p:sp>
    </p:spTree>
    <p:extLst>
      <p:ext uri="{BB962C8B-B14F-4D97-AF65-F5344CB8AC3E}">
        <p14:creationId xmlns:p14="http://schemas.microsoft.com/office/powerpoint/2010/main" val="398886425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Titre et contenu">
    <p:spTree>
      <p:nvGrpSpPr>
        <p:cNvPr id="1" name=""/>
        <p:cNvGrpSpPr/>
        <p:nvPr/>
      </p:nvGrpSpPr>
      <p:grpSpPr>
        <a:xfrm>
          <a:off x="0" y="0"/>
          <a:ext cx="0" cy="0"/>
          <a:chOff x="0" y="0"/>
          <a:chExt cx="0" cy="0"/>
        </a:xfrm>
      </p:grpSpPr>
      <p:sp>
        <p:nvSpPr>
          <p:cNvPr id="7" name="Title Placeholder 1"/>
          <p:cNvSpPr>
            <a:spLocks noGrp="1"/>
          </p:cNvSpPr>
          <p:nvPr>
            <p:ph type="title"/>
          </p:nvPr>
        </p:nvSpPr>
        <p:spPr>
          <a:xfrm>
            <a:off x="725446" y="39602"/>
            <a:ext cx="8033200" cy="507699"/>
          </a:xfrm>
          <a:prstGeom prst="rect">
            <a:avLst/>
          </a:prstGeom>
        </p:spPr>
        <p:txBody>
          <a:bodyPr vert="horz" lIns="180000" tIns="0" rIns="72000" bIns="46800" rtlCol="0" anchor="t">
            <a:normAutofit/>
          </a:bodyPr>
          <a:lstStyle/>
          <a:p>
            <a:r>
              <a:rPr lang="fr-FR" dirty="0"/>
              <a:t>Modifiez le style du titre</a:t>
            </a:r>
            <a:endParaRPr lang="en-US" dirty="0"/>
          </a:p>
        </p:txBody>
      </p:sp>
      <p:sp>
        <p:nvSpPr>
          <p:cNvPr id="12" name="Text Placeholder 2"/>
          <p:cNvSpPr>
            <a:spLocks noGrp="1"/>
          </p:cNvSpPr>
          <p:nvPr>
            <p:ph idx="1"/>
          </p:nvPr>
        </p:nvSpPr>
        <p:spPr>
          <a:xfrm>
            <a:off x="407102" y="553832"/>
            <a:ext cx="8351544" cy="4311725"/>
          </a:xfrm>
          <a:prstGeom prst="rect">
            <a:avLst/>
          </a:prstGeom>
        </p:spPr>
        <p:txBody>
          <a:bodyPr vert="horz" lIns="180000" tIns="45720" rIns="91440" bIns="45720" rtlCol="0">
            <a:normAutofit/>
          </a:bodyPr>
          <a:lstStyle/>
          <a:p>
            <a:pPr lvl="0"/>
            <a:r>
              <a:rPr lang="fr-FR" dirty="0"/>
              <a:t>Modifier les styles du texte du masque</a:t>
            </a:r>
          </a:p>
          <a:p>
            <a:pPr lvl="1"/>
            <a:r>
              <a:rPr lang="fr-FR" dirty="0"/>
              <a:t>Deuxième niveau</a:t>
            </a:r>
          </a:p>
          <a:p>
            <a:pPr lvl="2"/>
            <a:r>
              <a:rPr lang="fr-FR" dirty="0"/>
              <a:t>Troisième niveau
Quatrième niveau
Cinquième niveau</a:t>
            </a:r>
            <a:endParaRPr lang="en-US" dirty="0"/>
          </a:p>
        </p:txBody>
      </p:sp>
    </p:spTree>
    <p:extLst>
      <p:ext uri="{BB962C8B-B14F-4D97-AF65-F5344CB8AC3E}">
        <p14:creationId xmlns:p14="http://schemas.microsoft.com/office/powerpoint/2010/main" val="236962799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1_Titre et contenu">
    <p:spTree>
      <p:nvGrpSpPr>
        <p:cNvPr id="1" name=""/>
        <p:cNvGrpSpPr/>
        <p:nvPr/>
      </p:nvGrpSpPr>
      <p:grpSpPr>
        <a:xfrm>
          <a:off x="0" y="0"/>
          <a:ext cx="0" cy="0"/>
          <a:chOff x="0" y="0"/>
          <a:chExt cx="0" cy="0"/>
        </a:xfrm>
      </p:grpSpPr>
      <p:sp>
        <p:nvSpPr>
          <p:cNvPr id="3" name="Content Placeholder 2"/>
          <p:cNvSpPr>
            <a:spLocks noGrp="1"/>
          </p:cNvSpPr>
          <p:nvPr>
            <p:ph idx="1"/>
          </p:nvPr>
        </p:nvSpPr>
        <p:spPr>
          <a:xfrm>
            <a:off x="904876" y="638735"/>
            <a:ext cx="4581525" cy="4311725"/>
          </a:xfrm>
        </p:spPr>
        <p:txBody>
          <a:bodyPr/>
          <a:lstStyle/>
          <a:p>
            <a:pPr lvl="0"/>
            <a:r>
              <a:rPr lang="fr-FR" dirty="0"/>
              <a:t>Modifier les styles du texte du masque
Deuxième niveau
Troisième niveau
Quatrième niveau
Cinquième niveau</a:t>
            </a:r>
          </a:p>
        </p:txBody>
      </p:sp>
      <p:sp>
        <p:nvSpPr>
          <p:cNvPr id="8" name="Espace réservé pour une image  7">
            <a:extLst>
              <a:ext uri="{FF2B5EF4-FFF2-40B4-BE49-F238E27FC236}">
                <a16:creationId xmlns:a16="http://schemas.microsoft.com/office/drawing/2014/main" id="{70ED9B2D-C513-AF40-B94F-355C174B8FF0}"/>
              </a:ext>
            </a:extLst>
          </p:cNvPr>
          <p:cNvSpPr>
            <a:spLocks noGrp="1"/>
          </p:cNvSpPr>
          <p:nvPr>
            <p:ph type="pic" sz="quarter" idx="13"/>
          </p:nvPr>
        </p:nvSpPr>
        <p:spPr>
          <a:xfrm>
            <a:off x="5486402" y="0"/>
            <a:ext cx="3144839" cy="5143500"/>
          </a:xfrm>
        </p:spPr>
        <p:txBody>
          <a:bodyPr/>
          <a:lstStyle/>
          <a:p>
            <a:r>
              <a:rPr lang="fr-FR"/>
              <a:t>Cliquez sur l'icône pour ajouter une image</a:t>
            </a:r>
          </a:p>
        </p:txBody>
      </p:sp>
      <p:sp>
        <p:nvSpPr>
          <p:cNvPr id="5" name="Titre 4">
            <a:extLst>
              <a:ext uri="{FF2B5EF4-FFF2-40B4-BE49-F238E27FC236}">
                <a16:creationId xmlns:a16="http://schemas.microsoft.com/office/drawing/2014/main" id="{55F20A3C-6DA6-684F-8F84-A7C8F1339C00}"/>
              </a:ext>
            </a:extLst>
          </p:cNvPr>
          <p:cNvSpPr>
            <a:spLocks noGrp="1"/>
          </p:cNvSpPr>
          <p:nvPr>
            <p:ph type="title"/>
          </p:nvPr>
        </p:nvSpPr>
        <p:spPr/>
        <p:txBody>
          <a:bodyPr/>
          <a:lstStyle/>
          <a:p>
            <a:r>
              <a:rPr lang="fr-FR"/>
              <a:t>Modifiez le style du titre</a:t>
            </a:r>
          </a:p>
        </p:txBody>
      </p:sp>
    </p:spTree>
    <p:extLst>
      <p:ext uri="{BB962C8B-B14F-4D97-AF65-F5344CB8AC3E}">
        <p14:creationId xmlns:p14="http://schemas.microsoft.com/office/powerpoint/2010/main" val="414318496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2_Titre et contenu">
    <p:spTree>
      <p:nvGrpSpPr>
        <p:cNvPr id="1" name=""/>
        <p:cNvGrpSpPr/>
        <p:nvPr/>
      </p:nvGrpSpPr>
      <p:grpSpPr>
        <a:xfrm>
          <a:off x="0" y="0"/>
          <a:ext cx="0" cy="0"/>
          <a:chOff x="0" y="0"/>
          <a:chExt cx="0" cy="0"/>
        </a:xfrm>
      </p:grpSpPr>
      <p:sp>
        <p:nvSpPr>
          <p:cNvPr id="8" name="Espace réservé pour une image  7">
            <a:extLst>
              <a:ext uri="{FF2B5EF4-FFF2-40B4-BE49-F238E27FC236}">
                <a16:creationId xmlns:a16="http://schemas.microsoft.com/office/drawing/2014/main" id="{70ED9B2D-C513-AF40-B94F-355C174B8FF0}"/>
              </a:ext>
            </a:extLst>
          </p:cNvPr>
          <p:cNvSpPr>
            <a:spLocks noGrp="1"/>
          </p:cNvSpPr>
          <p:nvPr>
            <p:ph type="pic" sz="quarter" idx="13"/>
          </p:nvPr>
        </p:nvSpPr>
        <p:spPr>
          <a:xfrm>
            <a:off x="904877" y="0"/>
            <a:ext cx="3144839" cy="5143500"/>
          </a:xfrm>
        </p:spPr>
        <p:txBody>
          <a:bodyPr/>
          <a:lstStyle/>
          <a:p>
            <a:r>
              <a:rPr lang="fr-FR"/>
              <a:t>Cliquez sur l'icône pour ajouter une image</a:t>
            </a:r>
          </a:p>
        </p:txBody>
      </p:sp>
      <p:sp>
        <p:nvSpPr>
          <p:cNvPr id="3" name="Content Placeholder 2"/>
          <p:cNvSpPr>
            <a:spLocks noGrp="1"/>
          </p:cNvSpPr>
          <p:nvPr>
            <p:ph idx="1"/>
          </p:nvPr>
        </p:nvSpPr>
        <p:spPr>
          <a:xfrm>
            <a:off x="4049396" y="605119"/>
            <a:ext cx="4581525" cy="4345341"/>
          </a:xfrm>
        </p:spPr>
        <p:txBody>
          <a:bodyPr/>
          <a:lstStyle/>
          <a:p>
            <a:pPr lvl="0"/>
            <a:r>
              <a:rPr lang="fr-FR" dirty="0"/>
              <a:t>Modifier les styles du texte du masque
Deuxième niveau
Troisième niveau
Quatrième niveau
Cinquième niveau</a:t>
            </a:r>
          </a:p>
        </p:txBody>
      </p:sp>
      <p:sp>
        <p:nvSpPr>
          <p:cNvPr id="11" name="Titre 10">
            <a:extLst>
              <a:ext uri="{FF2B5EF4-FFF2-40B4-BE49-F238E27FC236}">
                <a16:creationId xmlns:a16="http://schemas.microsoft.com/office/drawing/2014/main" id="{3FC7B5EC-066E-EC4A-B320-77DF64E6E0F0}"/>
              </a:ext>
            </a:extLst>
          </p:cNvPr>
          <p:cNvSpPr>
            <a:spLocks noGrp="1"/>
          </p:cNvSpPr>
          <p:nvPr>
            <p:ph type="title"/>
          </p:nvPr>
        </p:nvSpPr>
        <p:spPr>
          <a:xfrm>
            <a:off x="904875" y="131037"/>
            <a:ext cx="7726045" cy="474082"/>
          </a:xfrm>
        </p:spPr>
        <p:txBody>
          <a:bodyPr/>
          <a:lstStyle/>
          <a:p>
            <a:r>
              <a:rPr lang="fr-FR" dirty="0"/>
              <a:t>Modifiez le style du titre</a:t>
            </a:r>
          </a:p>
        </p:txBody>
      </p:sp>
    </p:spTree>
    <p:extLst>
      <p:ext uri="{BB962C8B-B14F-4D97-AF65-F5344CB8AC3E}">
        <p14:creationId xmlns:p14="http://schemas.microsoft.com/office/powerpoint/2010/main" val="169895894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4_Titre et contenu">
    <p:spTree>
      <p:nvGrpSpPr>
        <p:cNvPr id="1" name=""/>
        <p:cNvGrpSpPr/>
        <p:nvPr/>
      </p:nvGrpSpPr>
      <p:grpSpPr>
        <a:xfrm>
          <a:off x="0" y="0"/>
          <a:ext cx="0" cy="0"/>
          <a:chOff x="0" y="0"/>
          <a:chExt cx="0" cy="0"/>
        </a:xfrm>
      </p:grpSpPr>
      <p:sp>
        <p:nvSpPr>
          <p:cNvPr id="8" name="Espace réservé pour une image  7">
            <a:extLst>
              <a:ext uri="{FF2B5EF4-FFF2-40B4-BE49-F238E27FC236}">
                <a16:creationId xmlns:a16="http://schemas.microsoft.com/office/drawing/2014/main" id="{70ED9B2D-C513-AF40-B94F-355C174B8FF0}"/>
              </a:ext>
            </a:extLst>
          </p:cNvPr>
          <p:cNvSpPr>
            <a:spLocks noGrp="1"/>
          </p:cNvSpPr>
          <p:nvPr>
            <p:ph type="pic" sz="quarter" idx="13"/>
          </p:nvPr>
        </p:nvSpPr>
        <p:spPr>
          <a:xfrm>
            <a:off x="904877" y="0"/>
            <a:ext cx="3144839" cy="5143500"/>
          </a:xfrm>
        </p:spPr>
        <p:txBody>
          <a:bodyPr/>
          <a:lstStyle/>
          <a:p>
            <a:r>
              <a:rPr lang="fr-FR"/>
              <a:t>Cliquez sur l'icône pour ajouter une image</a:t>
            </a:r>
          </a:p>
        </p:txBody>
      </p:sp>
      <p:sp>
        <p:nvSpPr>
          <p:cNvPr id="3" name="Content Placeholder 2"/>
          <p:cNvSpPr>
            <a:spLocks noGrp="1"/>
          </p:cNvSpPr>
          <p:nvPr>
            <p:ph idx="1"/>
          </p:nvPr>
        </p:nvSpPr>
        <p:spPr>
          <a:xfrm>
            <a:off x="4049396" y="463924"/>
            <a:ext cx="4581525" cy="4486536"/>
          </a:xfrm>
        </p:spPr>
        <p:txBody>
          <a:bodyPr/>
          <a:lstStyle/>
          <a:p>
            <a:pPr lvl="0"/>
            <a:r>
              <a:rPr lang="fr-FR"/>
              <a:t>Modifier les styles du texte du masque
Deuxième niveau
Troisième niveau
Quatrième niveau
Cinquième niveau</a:t>
            </a:r>
          </a:p>
        </p:txBody>
      </p:sp>
      <p:sp>
        <p:nvSpPr>
          <p:cNvPr id="11" name="Titre 10">
            <a:extLst>
              <a:ext uri="{FF2B5EF4-FFF2-40B4-BE49-F238E27FC236}">
                <a16:creationId xmlns:a16="http://schemas.microsoft.com/office/drawing/2014/main" id="{3FC7B5EC-066E-EC4A-B320-77DF64E6E0F0}"/>
              </a:ext>
            </a:extLst>
          </p:cNvPr>
          <p:cNvSpPr>
            <a:spLocks noGrp="1"/>
          </p:cNvSpPr>
          <p:nvPr>
            <p:ph type="title"/>
          </p:nvPr>
        </p:nvSpPr>
        <p:spPr>
          <a:xfrm>
            <a:off x="4049716" y="3289"/>
            <a:ext cx="4581526" cy="460635"/>
          </a:xfrm>
        </p:spPr>
        <p:txBody>
          <a:bodyPr/>
          <a:lstStyle/>
          <a:p>
            <a:r>
              <a:rPr lang="fr-FR" dirty="0"/>
              <a:t>Modifiez le style du titre</a:t>
            </a:r>
          </a:p>
        </p:txBody>
      </p:sp>
    </p:spTree>
    <p:extLst>
      <p:ext uri="{BB962C8B-B14F-4D97-AF65-F5344CB8AC3E}">
        <p14:creationId xmlns:p14="http://schemas.microsoft.com/office/powerpoint/2010/main" val="253142774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3_Titre et contenu">
    <p:spTree>
      <p:nvGrpSpPr>
        <p:cNvPr id="1" name=""/>
        <p:cNvGrpSpPr/>
        <p:nvPr/>
      </p:nvGrpSpPr>
      <p:grpSpPr>
        <a:xfrm>
          <a:off x="0" y="0"/>
          <a:ext cx="0" cy="0"/>
          <a:chOff x="0" y="0"/>
          <a:chExt cx="0" cy="0"/>
        </a:xfrm>
      </p:grpSpPr>
      <p:sp>
        <p:nvSpPr>
          <p:cNvPr id="8" name="Espace réservé pour une image  7">
            <a:extLst>
              <a:ext uri="{FF2B5EF4-FFF2-40B4-BE49-F238E27FC236}">
                <a16:creationId xmlns:a16="http://schemas.microsoft.com/office/drawing/2014/main" id="{70ED9B2D-C513-AF40-B94F-355C174B8FF0}"/>
              </a:ext>
            </a:extLst>
          </p:cNvPr>
          <p:cNvSpPr>
            <a:spLocks noGrp="1"/>
          </p:cNvSpPr>
          <p:nvPr>
            <p:ph type="pic" sz="quarter" idx="13"/>
          </p:nvPr>
        </p:nvSpPr>
        <p:spPr>
          <a:xfrm>
            <a:off x="904877" y="638735"/>
            <a:ext cx="3144839" cy="4504765"/>
          </a:xfrm>
        </p:spPr>
        <p:txBody>
          <a:bodyPr/>
          <a:lstStyle/>
          <a:p>
            <a:r>
              <a:rPr lang="fr-FR"/>
              <a:t>Cliquez sur l'icône pour ajouter une image</a:t>
            </a:r>
          </a:p>
        </p:txBody>
      </p:sp>
      <p:sp>
        <p:nvSpPr>
          <p:cNvPr id="3" name="Content Placeholder 2"/>
          <p:cNvSpPr>
            <a:spLocks noGrp="1"/>
          </p:cNvSpPr>
          <p:nvPr>
            <p:ph idx="1"/>
          </p:nvPr>
        </p:nvSpPr>
        <p:spPr>
          <a:xfrm>
            <a:off x="4049396" y="638735"/>
            <a:ext cx="4581525" cy="4311725"/>
          </a:xfrm>
        </p:spPr>
        <p:txBody>
          <a:bodyPr/>
          <a:lstStyle/>
          <a:p>
            <a:pPr lvl="0"/>
            <a:r>
              <a:rPr lang="fr-FR"/>
              <a:t>Modifier les styles du texte du masque
Deuxième niveau
Troisième niveau
Quatrième niveau
Cinquième niveau</a:t>
            </a:r>
          </a:p>
        </p:txBody>
      </p:sp>
      <p:sp>
        <p:nvSpPr>
          <p:cNvPr id="7" name="Titre 6">
            <a:extLst>
              <a:ext uri="{FF2B5EF4-FFF2-40B4-BE49-F238E27FC236}">
                <a16:creationId xmlns:a16="http://schemas.microsoft.com/office/drawing/2014/main" id="{C026A30B-6F8E-1445-88F0-A5FB77E124E9}"/>
              </a:ext>
            </a:extLst>
          </p:cNvPr>
          <p:cNvSpPr>
            <a:spLocks noGrp="1"/>
          </p:cNvSpPr>
          <p:nvPr>
            <p:ph type="title"/>
          </p:nvPr>
        </p:nvSpPr>
        <p:spPr/>
        <p:txBody>
          <a:bodyPr/>
          <a:lstStyle/>
          <a:p>
            <a:r>
              <a:rPr lang="fr-FR"/>
              <a:t>Modifiez le style du titre</a:t>
            </a:r>
          </a:p>
        </p:txBody>
      </p:sp>
    </p:spTree>
    <p:extLst>
      <p:ext uri="{BB962C8B-B14F-4D97-AF65-F5344CB8AC3E}">
        <p14:creationId xmlns:p14="http://schemas.microsoft.com/office/powerpoint/2010/main" val="243454521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Deux contenus">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904876" y="638735"/>
            <a:ext cx="3671467" cy="4188457"/>
          </a:xfrm>
        </p:spPr>
        <p:txBody>
          <a:bodyPr/>
          <a:lstStyle/>
          <a:p>
            <a:pPr lvl="0"/>
            <a:r>
              <a:rPr lang="fr-FR"/>
              <a:t>Modifier les styles du texte du masque
Deuxième niveau
Troisième niveau
Quatrième niveau
Cinquième niveau</a:t>
            </a:r>
          </a:p>
        </p:txBody>
      </p:sp>
      <p:sp>
        <p:nvSpPr>
          <p:cNvPr id="4" name="Content Placeholder 3"/>
          <p:cNvSpPr>
            <a:spLocks noGrp="1"/>
          </p:cNvSpPr>
          <p:nvPr>
            <p:ph sz="half" idx="2"/>
          </p:nvPr>
        </p:nvSpPr>
        <p:spPr>
          <a:xfrm>
            <a:off x="4959773" y="638735"/>
            <a:ext cx="3671467" cy="4188457"/>
          </a:xfrm>
        </p:spPr>
        <p:txBody>
          <a:bodyPr/>
          <a:lstStyle/>
          <a:p>
            <a:pPr lvl="0"/>
            <a:r>
              <a:rPr lang="fr-FR" dirty="0"/>
              <a:t>Modifier les styles du texte du masque
Deuxième niveau
Troisième niveau
Quatrième niveau
Cinquième niveau</a:t>
            </a:r>
          </a:p>
        </p:txBody>
      </p:sp>
      <p:sp>
        <p:nvSpPr>
          <p:cNvPr id="8" name="Titre 7">
            <a:extLst>
              <a:ext uri="{FF2B5EF4-FFF2-40B4-BE49-F238E27FC236}">
                <a16:creationId xmlns:a16="http://schemas.microsoft.com/office/drawing/2014/main" id="{6897D737-724C-984A-82E1-2A2DBD5F6249}"/>
              </a:ext>
            </a:extLst>
          </p:cNvPr>
          <p:cNvSpPr>
            <a:spLocks noGrp="1"/>
          </p:cNvSpPr>
          <p:nvPr>
            <p:ph type="title"/>
          </p:nvPr>
        </p:nvSpPr>
        <p:spPr/>
        <p:txBody>
          <a:bodyPr/>
          <a:lstStyle/>
          <a:p>
            <a:r>
              <a:rPr lang="fr-FR"/>
              <a:t>Modifiez le style du titre</a:t>
            </a:r>
          </a:p>
        </p:txBody>
      </p:sp>
    </p:spTree>
    <p:extLst>
      <p:ext uri="{BB962C8B-B14F-4D97-AF65-F5344CB8AC3E}">
        <p14:creationId xmlns:p14="http://schemas.microsoft.com/office/powerpoint/2010/main" val="177670623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Titre seul">
    <p:spTree>
      <p:nvGrpSpPr>
        <p:cNvPr id="1" name=""/>
        <p:cNvGrpSpPr/>
        <p:nvPr/>
      </p:nvGrpSpPr>
      <p:grpSpPr>
        <a:xfrm>
          <a:off x="0" y="0"/>
          <a:ext cx="0" cy="0"/>
          <a:chOff x="0" y="0"/>
          <a:chExt cx="0" cy="0"/>
        </a:xfrm>
      </p:grpSpPr>
      <p:sp>
        <p:nvSpPr>
          <p:cNvPr id="6" name="Titre 5">
            <a:extLst>
              <a:ext uri="{FF2B5EF4-FFF2-40B4-BE49-F238E27FC236}">
                <a16:creationId xmlns:a16="http://schemas.microsoft.com/office/drawing/2014/main" id="{9BFFD8D9-6AAA-B44F-8BD5-98D7A6546A6C}"/>
              </a:ext>
            </a:extLst>
          </p:cNvPr>
          <p:cNvSpPr>
            <a:spLocks noGrp="1"/>
          </p:cNvSpPr>
          <p:nvPr>
            <p:ph type="title"/>
          </p:nvPr>
        </p:nvSpPr>
        <p:spPr/>
        <p:txBody>
          <a:bodyPr/>
          <a:lstStyle/>
          <a:p>
            <a:r>
              <a:rPr lang="fr-FR"/>
              <a:t>Modifiez le style du titre</a:t>
            </a:r>
          </a:p>
        </p:txBody>
      </p:sp>
    </p:spTree>
    <p:extLst>
      <p:ext uri="{BB962C8B-B14F-4D97-AF65-F5344CB8AC3E}">
        <p14:creationId xmlns:p14="http://schemas.microsoft.com/office/powerpoint/2010/main" val="307403935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2_Titre seul">
    <p:spTree>
      <p:nvGrpSpPr>
        <p:cNvPr id="1" name=""/>
        <p:cNvGrpSpPr/>
        <p:nvPr/>
      </p:nvGrpSpPr>
      <p:grpSpPr>
        <a:xfrm>
          <a:off x="0" y="0"/>
          <a:ext cx="0" cy="0"/>
          <a:chOff x="0" y="0"/>
          <a:chExt cx="0" cy="0"/>
        </a:xfrm>
      </p:grpSpPr>
      <p:sp>
        <p:nvSpPr>
          <p:cNvPr id="7" name="Espace réservé pour une image  6">
            <a:extLst>
              <a:ext uri="{FF2B5EF4-FFF2-40B4-BE49-F238E27FC236}">
                <a16:creationId xmlns:a16="http://schemas.microsoft.com/office/drawing/2014/main" id="{625DAC6D-23F0-6941-BE81-E7A79CA3AFFD}"/>
              </a:ext>
            </a:extLst>
          </p:cNvPr>
          <p:cNvSpPr>
            <a:spLocks noGrp="1"/>
          </p:cNvSpPr>
          <p:nvPr>
            <p:ph type="pic" sz="quarter" idx="13"/>
          </p:nvPr>
        </p:nvSpPr>
        <p:spPr>
          <a:xfrm>
            <a:off x="904876" y="0"/>
            <a:ext cx="7726363" cy="5143500"/>
          </a:xfrm>
        </p:spPr>
        <p:txBody>
          <a:bodyPr/>
          <a:lstStyle/>
          <a:p>
            <a:r>
              <a:rPr lang="fr-FR"/>
              <a:t>Cliquez sur l'icône pour ajouter une image</a:t>
            </a:r>
          </a:p>
        </p:txBody>
      </p:sp>
    </p:spTree>
    <p:extLst>
      <p:ext uri="{BB962C8B-B14F-4D97-AF65-F5344CB8AC3E}">
        <p14:creationId xmlns:p14="http://schemas.microsoft.com/office/powerpoint/2010/main" val="120172720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3_Titre seul">
    <p:spTree>
      <p:nvGrpSpPr>
        <p:cNvPr id="1" name=""/>
        <p:cNvGrpSpPr/>
        <p:nvPr/>
      </p:nvGrpSpPr>
      <p:grpSpPr>
        <a:xfrm>
          <a:off x="0" y="0"/>
          <a:ext cx="0" cy="0"/>
          <a:chOff x="0" y="0"/>
          <a:chExt cx="0" cy="0"/>
        </a:xfrm>
      </p:grpSpPr>
      <p:sp>
        <p:nvSpPr>
          <p:cNvPr id="7" name="Espace réservé pour une image  6">
            <a:extLst>
              <a:ext uri="{FF2B5EF4-FFF2-40B4-BE49-F238E27FC236}">
                <a16:creationId xmlns:a16="http://schemas.microsoft.com/office/drawing/2014/main" id="{625DAC6D-23F0-6941-BE81-E7A79CA3AFFD}"/>
              </a:ext>
            </a:extLst>
          </p:cNvPr>
          <p:cNvSpPr>
            <a:spLocks noGrp="1"/>
          </p:cNvSpPr>
          <p:nvPr>
            <p:ph type="pic" sz="quarter" idx="13"/>
          </p:nvPr>
        </p:nvSpPr>
        <p:spPr>
          <a:xfrm>
            <a:off x="904876" y="3052483"/>
            <a:ext cx="8239125" cy="2091018"/>
          </a:xfrm>
        </p:spPr>
        <p:txBody>
          <a:bodyPr/>
          <a:lstStyle/>
          <a:p>
            <a:r>
              <a:rPr lang="fr-FR"/>
              <a:t>Cliquez sur l'icône pour ajouter une image</a:t>
            </a:r>
          </a:p>
        </p:txBody>
      </p:sp>
      <p:sp>
        <p:nvSpPr>
          <p:cNvPr id="4" name="Espace réservé du texte 3"/>
          <p:cNvSpPr>
            <a:spLocks noGrp="1"/>
          </p:cNvSpPr>
          <p:nvPr>
            <p:ph type="body" sz="quarter" idx="17"/>
          </p:nvPr>
        </p:nvSpPr>
        <p:spPr>
          <a:xfrm>
            <a:off x="904875" y="638736"/>
            <a:ext cx="7646988" cy="2361644"/>
          </a:xfrm>
        </p:spPr>
        <p:txBody>
          <a:bodyPr/>
          <a:lstStyle>
            <a:lvl4pPr>
              <a:defRPr>
                <a:latin typeface="Arial" panose="020B0604020202020204" pitchFamily="34" charset="0"/>
              </a:defRPr>
            </a:lvl4pPr>
            <a:lvl5pPr>
              <a:defRPr>
                <a:latin typeface="Arial" panose="020B0604020202020204" pitchFamily="34" charset="0"/>
              </a:defRPr>
            </a:lvl5pPr>
          </a:lstStyle>
          <a:p>
            <a:pPr lvl="0"/>
            <a:r>
              <a:rPr lang="fr-FR"/>
              <a:t>Modifier les styles du texte du masque
Deuxième niveau
Troisième niveau
Quatrième niveau
Cinquième niveau</a:t>
            </a:r>
            <a:endParaRPr lang="fr-CH" dirty="0"/>
          </a:p>
        </p:txBody>
      </p:sp>
      <p:sp>
        <p:nvSpPr>
          <p:cNvPr id="11" name="Titre 10">
            <a:extLst>
              <a:ext uri="{FF2B5EF4-FFF2-40B4-BE49-F238E27FC236}">
                <a16:creationId xmlns:a16="http://schemas.microsoft.com/office/drawing/2014/main" id="{0E011164-727C-4C46-B34E-7729CB350E3E}"/>
              </a:ext>
            </a:extLst>
          </p:cNvPr>
          <p:cNvSpPr>
            <a:spLocks noGrp="1"/>
          </p:cNvSpPr>
          <p:nvPr>
            <p:ph type="title"/>
          </p:nvPr>
        </p:nvSpPr>
        <p:spPr/>
        <p:txBody>
          <a:bodyPr/>
          <a:lstStyle/>
          <a:p>
            <a:r>
              <a:rPr lang="fr-FR"/>
              <a:t>Modifiez le style du titre</a:t>
            </a:r>
          </a:p>
        </p:txBody>
      </p:sp>
    </p:spTree>
    <p:extLst>
      <p:ext uri="{BB962C8B-B14F-4D97-AF65-F5344CB8AC3E}">
        <p14:creationId xmlns:p14="http://schemas.microsoft.com/office/powerpoint/2010/main" val="353115612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blank" preserve="1">
  <p:cSld name="V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189484077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secHead">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89DE69-A9D7-8041-91E4-BFE41BE88877}"/>
              </a:ext>
            </a:extLst>
          </p:cNvPr>
          <p:cNvSpPr>
            <a:spLocks noGrp="1"/>
          </p:cNvSpPr>
          <p:nvPr>
            <p:ph type="title"/>
          </p:nvPr>
        </p:nvSpPr>
        <p:spPr>
          <a:xfrm>
            <a:off x="623888" y="1282304"/>
            <a:ext cx="7886700" cy="2139553"/>
          </a:xfrm>
        </p:spPr>
        <p:txBody>
          <a:bodyPr anchor="b"/>
          <a:lstStyle>
            <a:lvl1pPr>
              <a:defRPr sz="4500"/>
            </a:lvl1pPr>
          </a:lstStyle>
          <a:p>
            <a:r>
              <a:rPr lang="en-US"/>
              <a:t>Click to edit Master title style</a:t>
            </a:r>
          </a:p>
        </p:txBody>
      </p:sp>
      <p:sp>
        <p:nvSpPr>
          <p:cNvPr id="3" name="Text Placeholder 2">
            <a:extLst>
              <a:ext uri="{FF2B5EF4-FFF2-40B4-BE49-F238E27FC236}">
                <a16:creationId xmlns:a16="http://schemas.microsoft.com/office/drawing/2014/main" id="{93A2E178-9753-8E48-8DD4-5D4E6C8B7D05}"/>
              </a:ext>
            </a:extLst>
          </p:cNvPr>
          <p:cNvSpPr>
            <a:spLocks noGrp="1"/>
          </p:cNvSpPr>
          <p:nvPr>
            <p:ph type="body" idx="1"/>
          </p:nvPr>
        </p:nvSpPr>
        <p:spPr>
          <a:xfrm>
            <a:off x="623888" y="3442098"/>
            <a:ext cx="7886700" cy="1125140"/>
          </a:xfrm>
        </p:spPr>
        <p:txBody>
          <a:bodyPr/>
          <a:lstStyle>
            <a:lvl1pPr marL="0" indent="0">
              <a:buNone/>
              <a:defRPr sz="1800">
                <a:solidFill>
                  <a:schemeClr val="tx1">
                    <a:tint val="75000"/>
                  </a:schemeClr>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US"/>
              <a:t>Edit Master text styles</a:t>
            </a:r>
          </a:p>
        </p:txBody>
      </p:sp>
    </p:spTree>
    <p:extLst>
      <p:ext uri="{BB962C8B-B14F-4D97-AF65-F5344CB8AC3E}">
        <p14:creationId xmlns:p14="http://schemas.microsoft.com/office/powerpoint/2010/main" val="1274498020"/>
      </p:ext>
    </p:extLst>
  </p:cSld>
  <p:clrMapOvr>
    <a:masterClrMapping/>
  </p:clrMapOvr>
  <mc:AlternateContent xmlns:mc="http://schemas.openxmlformats.org/markup-compatibility/2006" xmlns:p14="http://schemas.microsoft.com/office/powerpoint/2010/main">
    <mc:Choice Requires="p14">
      <p:transition spd="slow" p14:dur="2000" advTm="4000"/>
    </mc:Choice>
    <mc:Fallback xmlns="">
      <p:transition spd="slow" advTm="4000"/>
    </mc:Fallback>
  </mc:AlternateContent>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4_Titel und Inhalt">
    <p:spTree>
      <p:nvGrpSpPr>
        <p:cNvPr id="1" name=""/>
        <p:cNvGrpSpPr/>
        <p:nvPr/>
      </p:nvGrpSpPr>
      <p:grpSpPr>
        <a:xfrm>
          <a:off x="0" y="0"/>
          <a:ext cx="0" cy="0"/>
          <a:chOff x="0" y="0"/>
          <a:chExt cx="0" cy="0"/>
        </a:xfrm>
      </p:grpSpPr>
      <p:sp>
        <p:nvSpPr>
          <p:cNvPr id="3" name="Inhaltsplatzhalter 2"/>
          <p:cNvSpPr>
            <a:spLocks noGrp="1"/>
          </p:cNvSpPr>
          <p:nvPr>
            <p:ph idx="1"/>
          </p:nvPr>
        </p:nvSpPr>
        <p:spPr>
          <a:xfrm>
            <a:off x="90000" y="492516"/>
            <a:ext cx="8964000" cy="4293480"/>
          </a:xfrm>
          <a:prstGeom prst="rect">
            <a:avLst/>
          </a:prstGeom>
        </p:spPr>
        <p:txBody>
          <a:bodyPr>
            <a:normAutofit/>
          </a:bodyPr>
          <a:lstStyle>
            <a:lvl1pPr>
              <a:defRPr sz="1650">
                <a:latin typeface="Times New Roman" pitchFamily="18" charset="0"/>
                <a:cs typeface="Times New Roman" pitchFamily="18" charset="0"/>
              </a:defRPr>
            </a:lvl1pPr>
            <a:lvl2pPr>
              <a:defRPr sz="1650">
                <a:latin typeface="Times New Roman" pitchFamily="18" charset="0"/>
                <a:cs typeface="Times New Roman" pitchFamily="18" charset="0"/>
              </a:defRPr>
            </a:lvl2pPr>
            <a:lvl3pPr>
              <a:defRPr sz="1650">
                <a:latin typeface="Times New Roman" pitchFamily="18" charset="0"/>
                <a:cs typeface="Times New Roman" pitchFamily="18" charset="0"/>
              </a:defRPr>
            </a:lvl3pPr>
            <a:lvl4pPr>
              <a:defRPr sz="1650">
                <a:latin typeface="Times New Roman" pitchFamily="18" charset="0"/>
                <a:cs typeface="Times New Roman" pitchFamily="18" charset="0"/>
              </a:defRPr>
            </a:lvl4pPr>
            <a:lvl5pPr>
              <a:defRPr sz="1650">
                <a:latin typeface="Times New Roman" pitchFamily="18" charset="0"/>
                <a:cs typeface="Times New Roman" pitchFamily="18" charset="0"/>
              </a:defRPr>
            </a:lvl5pPr>
          </a:lstStyle>
          <a:p>
            <a:pPr lvl="0"/>
            <a:r>
              <a:rPr lang="de-DE" dirty="0"/>
              <a:t>Textmasterformat bearbeiten</a:t>
            </a:r>
          </a:p>
          <a:p>
            <a:pPr lvl="1"/>
            <a:r>
              <a:rPr lang="de-DE" dirty="0"/>
              <a:t>Zweite Ebene</a:t>
            </a:r>
          </a:p>
          <a:p>
            <a:pPr lvl="2"/>
            <a:r>
              <a:rPr lang="de-DE" dirty="0"/>
              <a:t>Dritte Ebene</a:t>
            </a:r>
          </a:p>
          <a:p>
            <a:pPr lvl="3"/>
            <a:r>
              <a:rPr lang="de-DE" dirty="0"/>
              <a:t>Vierte Ebene</a:t>
            </a:r>
          </a:p>
          <a:p>
            <a:pPr lvl="4"/>
            <a:r>
              <a:rPr lang="de-DE" dirty="0"/>
              <a:t>Fünfte Ebene</a:t>
            </a:r>
            <a:endParaRPr lang="de-CH" dirty="0"/>
          </a:p>
        </p:txBody>
      </p:sp>
      <p:pic>
        <p:nvPicPr>
          <p:cNvPr id="11" name="Image 6" descr="epfl2.png"/>
          <p:cNvPicPr>
            <a:picLocks noChangeAspect="1"/>
          </p:cNvPicPr>
          <p:nvPr userDrawn="1"/>
        </p:nvPicPr>
        <p:blipFill>
          <a:blip r:embed="rId2" cstate="print">
            <a:extLst>
              <a:ext uri="{28A0092B-C50C-407E-A947-70E740481C1C}">
                <a14:useLocalDpi xmlns:a14="http://schemas.microsoft.com/office/drawing/2010/main" val="0"/>
              </a:ext>
            </a:extLst>
          </a:blip>
          <a:srcRect/>
          <a:stretch>
            <a:fillRect/>
          </a:stretch>
        </p:blipFill>
        <p:spPr bwMode="auto">
          <a:xfrm>
            <a:off x="22226" y="4840002"/>
            <a:ext cx="708025" cy="27265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4" name="Titelplatzhalter 2"/>
          <p:cNvSpPr>
            <a:spLocks noGrp="1"/>
          </p:cNvSpPr>
          <p:nvPr>
            <p:ph type="title"/>
          </p:nvPr>
        </p:nvSpPr>
        <p:spPr>
          <a:xfrm>
            <a:off x="0" y="6462"/>
            <a:ext cx="9144000" cy="459054"/>
          </a:xfrm>
          <a:prstGeom prst="rect">
            <a:avLst/>
          </a:prstGeom>
        </p:spPr>
        <p:txBody>
          <a:bodyPr vert="horz" lIns="91440" tIns="45720" rIns="91440" bIns="45720" rtlCol="0" anchor="ctr">
            <a:normAutofit/>
          </a:bodyPr>
          <a:lstStyle>
            <a:lvl1pPr>
              <a:defRPr>
                <a:solidFill>
                  <a:srgbClr val="C40009"/>
                </a:solidFill>
                <a:latin typeface="Times New Roman" pitchFamily="18" charset="0"/>
                <a:cs typeface="Times New Roman" pitchFamily="18" charset="0"/>
              </a:defRPr>
            </a:lvl1pPr>
          </a:lstStyle>
          <a:p>
            <a:r>
              <a:rPr lang="de-DE" dirty="0"/>
              <a:t>Titelmasterformat durch Klicken bearbeiten</a:t>
            </a:r>
            <a:endParaRPr lang="en-US" dirty="0"/>
          </a:p>
        </p:txBody>
      </p:sp>
      <p:sp>
        <p:nvSpPr>
          <p:cNvPr id="15" name="Rechteck 14"/>
          <p:cNvSpPr/>
          <p:nvPr userDrawn="1"/>
        </p:nvSpPr>
        <p:spPr>
          <a:xfrm>
            <a:off x="0" y="465516"/>
            <a:ext cx="9144000" cy="27000"/>
          </a:xfrm>
          <a:prstGeom prst="rect">
            <a:avLst/>
          </a:prstGeom>
          <a:solidFill>
            <a:srgbClr val="E5000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CH" sz="1013" dirty="0"/>
          </a:p>
        </p:txBody>
      </p:sp>
      <p:sp>
        <p:nvSpPr>
          <p:cNvPr id="16" name="Rechteck 15"/>
          <p:cNvSpPr/>
          <p:nvPr userDrawn="1"/>
        </p:nvSpPr>
        <p:spPr>
          <a:xfrm>
            <a:off x="0" y="-20538"/>
            <a:ext cx="9144000" cy="27000"/>
          </a:xfrm>
          <a:prstGeom prst="rect">
            <a:avLst/>
          </a:prstGeom>
          <a:solidFill>
            <a:srgbClr val="E5000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CH" sz="1013" dirty="0"/>
          </a:p>
        </p:txBody>
      </p:sp>
    </p:spTree>
    <p:extLst>
      <p:ext uri="{BB962C8B-B14F-4D97-AF65-F5344CB8AC3E}">
        <p14:creationId xmlns:p14="http://schemas.microsoft.com/office/powerpoint/2010/main" val="101009772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userDrawn="1">
  <p:cSld name="5_Titel und Inhalt">
    <p:spTree>
      <p:nvGrpSpPr>
        <p:cNvPr id="1" name=""/>
        <p:cNvGrpSpPr/>
        <p:nvPr/>
      </p:nvGrpSpPr>
      <p:grpSpPr>
        <a:xfrm>
          <a:off x="0" y="0"/>
          <a:ext cx="0" cy="0"/>
          <a:chOff x="0" y="0"/>
          <a:chExt cx="0" cy="0"/>
        </a:xfrm>
      </p:grpSpPr>
      <p:sp>
        <p:nvSpPr>
          <p:cNvPr id="3" name="Inhaltsplatzhalter 2"/>
          <p:cNvSpPr>
            <a:spLocks noGrp="1"/>
          </p:cNvSpPr>
          <p:nvPr>
            <p:ph idx="1"/>
          </p:nvPr>
        </p:nvSpPr>
        <p:spPr>
          <a:xfrm>
            <a:off x="90000" y="492516"/>
            <a:ext cx="8964000" cy="4293480"/>
          </a:xfrm>
          <a:prstGeom prst="rect">
            <a:avLst/>
          </a:prstGeom>
        </p:spPr>
        <p:txBody>
          <a:bodyPr>
            <a:normAutofit/>
          </a:bodyPr>
          <a:lstStyle>
            <a:lvl1pPr>
              <a:defRPr sz="1650">
                <a:latin typeface="Times New Roman" pitchFamily="18" charset="0"/>
                <a:cs typeface="Times New Roman" pitchFamily="18" charset="0"/>
              </a:defRPr>
            </a:lvl1pPr>
            <a:lvl2pPr>
              <a:defRPr sz="1650">
                <a:latin typeface="Times New Roman" pitchFamily="18" charset="0"/>
                <a:cs typeface="Times New Roman" pitchFamily="18" charset="0"/>
              </a:defRPr>
            </a:lvl2pPr>
            <a:lvl3pPr>
              <a:defRPr sz="1650">
                <a:latin typeface="Times New Roman" pitchFamily="18" charset="0"/>
                <a:cs typeface="Times New Roman" pitchFamily="18" charset="0"/>
              </a:defRPr>
            </a:lvl3pPr>
            <a:lvl4pPr>
              <a:defRPr sz="1650">
                <a:latin typeface="Times New Roman" pitchFamily="18" charset="0"/>
                <a:cs typeface="Times New Roman" pitchFamily="18" charset="0"/>
              </a:defRPr>
            </a:lvl4pPr>
            <a:lvl5pPr>
              <a:defRPr sz="1650">
                <a:latin typeface="Times New Roman" pitchFamily="18" charset="0"/>
                <a:cs typeface="Times New Roman" pitchFamily="18" charset="0"/>
              </a:defRPr>
            </a:lvl5pPr>
          </a:lstStyle>
          <a:p>
            <a:pPr lvl="0"/>
            <a:r>
              <a:rPr lang="de-DE" dirty="0"/>
              <a:t>Textmasterformat bearbeiten</a:t>
            </a:r>
          </a:p>
          <a:p>
            <a:pPr lvl="1"/>
            <a:r>
              <a:rPr lang="de-DE" dirty="0"/>
              <a:t>Zweite Ebene</a:t>
            </a:r>
          </a:p>
          <a:p>
            <a:pPr lvl="2"/>
            <a:r>
              <a:rPr lang="de-DE" dirty="0"/>
              <a:t>Dritte Ebene</a:t>
            </a:r>
          </a:p>
          <a:p>
            <a:pPr lvl="3"/>
            <a:r>
              <a:rPr lang="de-DE" dirty="0"/>
              <a:t>Vierte Ebene</a:t>
            </a:r>
          </a:p>
          <a:p>
            <a:pPr lvl="4"/>
            <a:r>
              <a:rPr lang="de-DE" dirty="0"/>
              <a:t>Fünfte Ebene</a:t>
            </a:r>
            <a:endParaRPr lang="de-CH" dirty="0"/>
          </a:p>
        </p:txBody>
      </p:sp>
      <p:pic>
        <p:nvPicPr>
          <p:cNvPr id="11" name="Image 6" descr="epfl2.png"/>
          <p:cNvPicPr>
            <a:picLocks noChangeAspect="1"/>
          </p:cNvPicPr>
          <p:nvPr userDrawn="1"/>
        </p:nvPicPr>
        <p:blipFill>
          <a:blip r:embed="rId2" cstate="print">
            <a:extLst>
              <a:ext uri="{28A0092B-C50C-407E-A947-70E740481C1C}">
                <a14:useLocalDpi xmlns:a14="http://schemas.microsoft.com/office/drawing/2010/main" val="0"/>
              </a:ext>
            </a:extLst>
          </a:blip>
          <a:srcRect/>
          <a:stretch>
            <a:fillRect/>
          </a:stretch>
        </p:blipFill>
        <p:spPr bwMode="auto">
          <a:xfrm>
            <a:off x="22226" y="4840002"/>
            <a:ext cx="708025" cy="27265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2" name="Signalisation droite 5"/>
          <p:cNvSpPr>
            <a:spLocks noChangeArrowheads="1"/>
          </p:cNvSpPr>
          <p:nvPr userDrawn="1"/>
        </p:nvSpPr>
        <p:spPr bwMode="auto">
          <a:xfrm>
            <a:off x="747713" y="4856671"/>
            <a:ext cx="1440000" cy="141684"/>
          </a:xfrm>
          <a:prstGeom prst="homePlate">
            <a:avLst>
              <a:gd name="adj" fmla="val 49920"/>
            </a:avLst>
          </a:prstGeom>
          <a:solidFill>
            <a:srgbClr val="C40009"/>
          </a:solidFill>
          <a:ln>
            <a:noFill/>
          </a:ln>
        </p:spPr>
        <p:txBody>
          <a:bodyPr tIns="27000" anchor="ctr"/>
          <a:lstStyle/>
          <a:p>
            <a:pPr algn="ctr" defTabSz="685800"/>
            <a:r>
              <a:rPr lang="de-CH" sz="1050" dirty="0" err="1">
                <a:solidFill>
                  <a:schemeClr val="tx1"/>
                </a:solidFill>
                <a:latin typeface="Times" panose="02020603050405020304" pitchFamily="18" charset="0"/>
                <a:cs typeface="Times" panose="02020603050405020304" pitchFamily="18" charset="0"/>
              </a:rPr>
              <a:t>Photo</a:t>
            </a:r>
            <a:endParaRPr lang="en-US" sz="1050" dirty="0">
              <a:solidFill>
                <a:schemeClr val="tx1"/>
              </a:solidFill>
              <a:latin typeface="Times" panose="02020603050405020304" pitchFamily="18" charset="0"/>
              <a:cs typeface="Times" panose="02020603050405020304" pitchFamily="18" charset="0"/>
            </a:endParaRPr>
          </a:p>
        </p:txBody>
      </p:sp>
      <p:sp>
        <p:nvSpPr>
          <p:cNvPr id="14" name="Titelplatzhalter 2"/>
          <p:cNvSpPr>
            <a:spLocks noGrp="1"/>
          </p:cNvSpPr>
          <p:nvPr>
            <p:ph type="title"/>
          </p:nvPr>
        </p:nvSpPr>
        <p:spPr>
          <a:xfrm>
            <a:off x="0" y="6462"/>
            <a:ext cx="9144000" cy="459054"/>
          </a:xfrm>
          <a:prstGeom prst="rect">
            <a:avLst/>
          </a:prstGeom>
        </p:spPr>
        <p:txBody>
          <a:bodyPr vert="horz" lIns="91440" tIns="45720" rIns="91440" bIns="45720" rtlCol="0" anchor="ctr">
            <a:normAutofit/>
          </a:bodyPr>
          <a:lstStyle>
            <a:lvl1pPr>
              <a:defRPr>
                <a:solidFill>
                  <a:srgbClr val="C40009"/>
                </a:solidFill>
                <a:latin typeface="Times New Roman" pitchFamily="18" charset="0"/>
                <a:cs typeface="Times New Roman" pitchFamily="18" charset="0"/>
              </a:defRPr>
            </a:lvl1pPr>
          </a:lstStyle>
          <a:p>
            <a:r>
              <a:rPr lang="de-DE" dirty="0"/>
              <a:t>Titelmasterformat durch Klicken bearbeiten</a:t>
            </a:r>
            <a:endParaRPr lang="en-US" dirty="0"/>
          </a:p>
        </p:txBody>
      </p:sp>
      <p:sp>
        <p:nvSpPr>
          <p:cNvPr id="15" name="Rechteck 14"/>
          <p:cNvSpPr/>
          <p:nvPr userDrawn="1"/>
        </p:nvSpPr>
        <p:spPr>
          <a:xfrm>
            <a:off x="0" y="465516"/>
            <a:ext cx="9144000" cy="27000"/>
          </a:xfrm>
          <a:prstGeom prst="rect">
            <a:avLst/>
          </a:prstGeom>
          <a:solidFill>
            <a:srgbClr val="C4000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CH" sz="1013" dirty="0"/>
          </a:p>
        </p:txBody>
      </p:sp>
      <p:sp>
        <p:nvSpPr>
          <p:cNvPr id="16" name="Rechteck 15"/>
          <p:cNvSpPr/>
          <p:nvPr userDrawn="1"/>
        </p:nvSpPr>
        <p:spPr>
          <a:xfrm>
            <a:off x="0" y="-20538"/>
            <a:ext cx="9144000" cy="27000"/>
          </a:xfrm>
          <a:prstGeom prst="rect">
            <a:avLst/>
          </a:prstGeom>
          <a:solidFill>
            <a:srgbClr val="C4000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CH" sz="1013" dirty="0"/>
          </a:p>
        </p:txBody>
      </p:sp>
    </p:spTree>
    <p:extLst>
      <p:ext uri="{BB962C8B-B14F-4D97-AF65-F5344CB8AC3E}">
        <p14:creationId xmlns:p14="http://schemas.microsoft.com/office/powerpoint/2010/main" val="72853880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userDrawn="1">
  <p:cSld name="3_Titel und Inhalt">
    <p:spTree>
      <p:nvGrpSpPr>
        <p:cNvPr id="1" name=""/>
        <p:cNvGrpSpPr/>
        <p:nvPr/>
      </p:nvGrpSpPr>
      <p:grpSpPr>
        <a:xfrm>
          <a:off x="0" y="0"/>
          <a:ext cx="0" cy="0"/>
          <a:chOff x="0" y="0"/>
          <a:chExt cx="0" cy="0"/>
        </a:xfrm>
      </p:grpSpPr>
      <p:sp>
        <p:nvSpPr>
          <p:cNvPr id="3" name="Inhaltsplatzhalter 2"/>
          <p:cNvSpPr>
            <a:spLocks noGrp="1"/>
          </p:cNvSpPr>
          <p:nvPr>
            <p:ph idx="1"/>
          </p:nvPr>
        </p:nvSpPr>
        <p:spPr>
          <a:xfrm>
            <a:off x="90000" y="492516"/>
            <a:ext cx="8964000" cy="4293480"/>
          </a:xfrm>
          <a:prstGeom prst="rect">
            <a:avLst/>
          </a:prstGeom>
        </p:spPr>
        <p:txBody>
          <a:bodyPr>
            <a:normAutofit/>
          </a:bodyPr>
          <a:lstStyle>
            <a:lvl1pPr>
              <a:defRPr sz="1650">
                <a:latin typeface="Times New Roman" pitchFamily="18" charset="0"/>
                <a:cs typeface="Times New Roman" pitchFamily="18" charset="0"/>
              </a:defRPr>
            </a:lvl1pPr>
            <a:lvl2pPr>
              <a:defRPr sz="1650">
                <a:latin typeface="Times New Roman" pitchFamily="18" charset="0"/>
                <a:cs typeface="Times New Roman" pitchFamily="18" charset="0"/>
              </a:defRPr>
            </a:lvl2pPr>
            <a:lvl3pPr>
              <a:defRPr sz="1650">
                <a:latin typeface="Times New Roman" pitchFamily="18" charset="0"/>
                <a:cs typeface="Times New Roman" pitchFamily="18" charset="0"/>
              </a:defRPr>
            </a:lvl3pPr>
            <a:lvl4pPr>
              <a:defRPr sz="1650">
                <a:latin typeface="Times New Roman" pitchFamily="18" charset="0"/>
                <a:cs typeface="Times New Roman" pitchFamily="18" charset="0"/>
              </a:defRPr>
            </a:lvl4pPr>
            <a:lvl5pPr>
              <a:defRPr sz="1650">
                <a:latin typeface="Times New Roman" pitchFamily="18" charset="0"/>
                <a:cs typeface="Times New Roman" pitchFamily="18" charset="0"/>
              </a:defRPr>
            </a:lvl5pPr>
          </a:lstStyle>
          <a:p>
            <a:pPr lvl="0"/>
            <a:r>
              <a:rPr lang="de-DE" dirty="0"/>
              <a:t>Textmasterformat bearbeiten</a:t>
            </a:r>
          </a:p>
          <a:p>
            <a:pPr lvl="1"/>
            <a:r>
              <a:rPr lang="de-DE" dirty="0"/>
              <a:t>Zweite Ebene</a:t>
            </a:r>
          </a:p>
          <a:p>
            <a:pPr lvl="2"/>
            <a:r>
              <a:rPr lang="de-DE" dirty="0"/>
              <a:t>Dritte Ebene</a:t>
            </a:r>
          </a:p>
          <a:p>
            <a:pPr lvl="3"/>
            <a:r>
              <a:rPr lang="de-DE" dirty="0"/>
              <a:t>Vierte Ebene</a:t>
            </a:r>
          </a:p>
          <a:p>
            <a:pPr lvl="4"/>
            <a:r>
              <a:rPr lang="de-DE" dirty="0"/>
              <a:t>Fünfte Ebene</a:t>
            </a:r>
            <a:endParaRPr lang="de-CH" dirty="0"/>
          </a:p>
        </p:txBody>
      </p:sp>
      <p:pic>
        <p:nvPicPr>
          <p:cNvPr id="11" name="Image 6" descr="epfl2.png"/>
          <p:cNvPicPr>
            <a:picLocks noChangeAspect="1"/>
          </p:cNvPicPr>
          <p:nvPr userDrawn="1"/>
        </p:nvPicPr>
        <p:blipFill>
          <a:blip r:embed="rId2" cstate="print">
            <a:extLst>
              <a:ext uri="{28A0092B-C50C-407E-A947-70E740481C1C}">
                <a14:useLocalDpi xmlns:a14="http://schemas.microsoft.com/office/drawing/2010/main" val="0"/>
              </a:ext>
            </a:extLst>
          </a:blip>
          <a:srcRect/>
          <a:stretch>
            <a:fillRect/>
          </a:stretch>
        </p:blipFill>
        <p:spPr bwMode="auto">
          <a:xfrm>
            <a:off x="22226" y="4840002"/>
            <a:ext cx="708025" cy="27265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2" name="Signalisation droite 5"/>
          <p:cNvSpPr>
            <a:spLocks noChangeArrowheads="1"/>
          </p:cNvSpPr>
          <p:nvPr userDrawn="1"/>
        </p:nvSpPr>
        <p:spPr bwMode="auto">
          <a:xfrm>
            <a:off x="747713" y="4856671"/>
            <a:ext cx="1440000" cy="141684"/>
          </a:xfrm>
          <a:prstGeom prst="homePlate">
            <a:avLst>
              <a:gd name="adj" fmla="val 49920"/>
            </a:avLst>
          </a:prstGeom>
          <a:solidFill>
            <a:srgbClr val="E50000">
              <a:alpha val="50196"/>
            </a:srgbClr>
          </a:solidFill>
          <a:ln>
            <a:noFill/>
          </a:ln>
        </p:spPr>
        <p:txBody>
          <a:bodyPr tIns="27000" anchor="ctr"/>
          <a:lstStyle/>
          <a:p>
            <a:pPr algn="ctr" defTabSz="685800"/>
            <a:r>
              <a:rPr lang="de-CH" sz="1050" dirty="0" err="1">
                <a:solidFill>
                  <a:srgbClr val="FFFFFF"/>
                </a:solidFill>
                <a:latin typeface="Times" panose="02020603050405020304" pitchFamily="18" charset="0"/>
                <a:cs typeface="Times" panose="02020603050405020304" pitchFamily="18" charset="0"/>
              </a:rPr>
              <a:t>Photo</a:t>
            </a:r>
            <a:endParaRPr lang="en-US" sz="1050" dirty="0">
              <a:solidFill>
                <a:srgbClr val="FFFFFF"/>
              </a:solidFill>
              <a:latin typeface="Times" panose="02020603050405020304" pitchFamily="18" charset="0"/>
              <a:cs typeface="Times" panose="02020603050405020304" pitchFamily="18" charset="0"/>
            </a:endParaRPr>
          </a:p>
        </p:txBody>
      </p:sp>
      <p:sp>
        <p:nvSpPr>
          <p:cNvPr id="13" name="Chevron 6"/>
          <p:cNvSpPr>
            <a:spLocks noChangeArrowheads="1"/>
          </p:cNvSpPr>
          <p:nvPr userDrawn="1"/>
        </p:nvSpPr>
        <p:spPr bwMode="auto">
          <a:xfrm>
            <a:off x="2123728" y="4856671"/>
            <a:ext cx="1584000" cy="140494"/>
          </a:xfrm>
          <a:prstGeom prst="chevron">
            <a:avLst>
              <a:gd name="adj" fmla="val 49876"/>
            </a:avLst>
          </a:prstGeom>
          <a:solidFill>
            <a:srgbClr val="C40009"/>
          </a:solidFill>
          <a:ln>
            <a:noFill/>
          </a:ln>
        </p:spPr>
        <p:txBody>
          <a:bodyPr tIns="27000" anchor="ctr"/>
          <a:lstStyle/>
          <a:p>
            <a:pPr algn="ctr" defTabSz="685800"/>
            <a:r>
              <a:rPr lang="de-CH" sz="1050" dirty="0" err="1">
                <a:solidFill>
                  <a:srgbClr val="000000"/>
                </a:solidFill>
                <a:latin typeface="Times" panose="02020603050405020304" pitchFamily="18" charset="0"/>
                <a:cs typeface="Times" panose="02020603050405020304" pitchFamily="18" charset="0"/>
              </a:rPr>
              <a:t>Thermo</a:t>
            </a:r>
            <a:endParaRPr lang="en-US" sz="1050" dirty="0">
              <a:solidFill>
                <a:srgbClr val="000000"/>
              </a:solidFill>
              <a:latin typeface="Times" panose="02020603050405020304" pitchFamily="18" charset="0"/>
              <a:cs typeface="Times" panose="02020603050405020304" pitchFamily="18" charset="0"/>
            </a:endParaRPr>
          </a:p>
        </p:txBody>
      </p:sp>
      <p:sp>
        <p:nvSpPr>
          <p:cNvPr id="19" name="Titelplatzhalter 2"/>
          <p:cNvSpPr>
            <a:spLocks noGrp="1"/>
          </p:cNvSpPr>
          <p:nvPr>
            <p:ph type="title"/>
          </p:nvPr>
        </p:nvSpPr>
        <p:spPr>
          <a:xfrm>
            <a:off x="0" y="6462"/>
            <a:ext cx="9144000" cy="459054"/>
          </a:xfrm>
          <a:prstGeom prst="rect">
            <a:avLst/>
          </a:prstGeom>
        </p:spPr>
        <p:txBody>
          <a:bodyPr vert="horz" lIns="91440" tIns="45720" rIns="91440" bIns="45720" rtlCol="0" anchor="ctr">
            <a:normAutofit/>
          </a:bodyPr>
          <a:lstStyle>
            <a:lvl1pPr>
              <a:defRPr>
                <a:solidFill>
                  <a:srgbClr val="C40009"/>
                </a:solidFill>
                <a:latin typeface="Times New Roman" pitchFamily="18" charset="0"/>
                <a:cs typeface="Times New Roman" pitchFamily="18" charset="0"/>
              </a:defRPr>
            </a:lvl1pPr>
          </a:lstStyle>
          <a:p>
            <a:r>
              <a:rPr lang="de-DE" dirty="0"/>
              <a:t>Titelmasterformat durch Klicken bearbeiten</a:t>
            </a:r>
            <a:endParaRPr lang="en-US" dirty="0"/>
          </a:p>
        </p:txBody>
      </p:sp>
      <p:sp>
        <p:nvSpPr>
          <p:cNvPr id="20" name="Rechteck 19"/>
          <p:cNvSpPr/>
          <p:nvPr userDrawn="1"/>
        </p:nvSpPr>
        <p:spPr>
          <a:xfrm>
            <a:off x="0" y="465516"/>
            <a:ext cx="9144000" cy="27000"/>
          </a:xfrm>
          <a:prstGeom prst="rect">
            <a:avLst/>
          </a:prstGeom>
          <a:solidFill>
            <a:srgbClr val="C4000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CH" sz="1013" dirty="0"/>
          </a:p>
        </p:txBody>
      </p:sp>
      <p:sp>
        <p:nvSpPr>
          <p:cNvPr id="21" name="Rechteck 20"/>
          <p:cNvSpPr/>
          <p:nvPr userDrawn="1"/>
        </p:nvSpPr>
        <p:spPr>
          <a:xfrm>
            <a:off x="0" y="-20538"/>
            <a:ext cx="9144000" cy="27000"/>
          </a:xfrm>
          <a:prstGeom prst="rect">
            <a:avLst/>
          </a:prstGeom>
          <a:solidFill>
            <a:srgbClr val="C4000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CH" sz="1013" dirty="0"/>
          </a:p>
        </p:txBody>
      </p:sp>
    </p:spTree>
    <p:extLst>
      <p:ext uri="{BB962C8B-B14F-4D97-AF65-F5344CB8AC3E}">
        <p14:creationId xmlns:p14="http://schemas.microsoft.com/office/powerpoint/2010/main" val="22378593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woObj">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x-none"/>
              <a:t>Click to edit Master title style</a:t>
            </a:r>
            <a:endParaRPr lang="en-US"/>
          </a:p>
        </p:txBody>
      </p:sp>
      <p:sp>
        <p:nvSpPr>
          <p:cNvPr id="3" name="Content Placeholder 2"/>
          <p:cNvSpPr>
            <a:spLocks noGrp="1"/>
          </p:cNvSpPr>
          <p:nvPr>
            <p:ph sz="half" idx="1"/>
          </p:nvPr>
        </p:nvSpPr>
        <p:spPr>
          <a:xfrm>
            <a:off x="457200" y="1200151"/>
            <a:ext cx="4038600" cy="3394472"/>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x-none"/>
              <a:t>Click to edit Master text styles</a:t>
            </a:r>
          </a:p>
          <a:p>
            <a:pPr lvl="1"/>
            <a:r>
              <a:rPr lang="x-none"/>
              <a:t>Second level</a:t>
            </a:r>
          </a:p>
          <a:p>
            <a:pPr lvl="2"/>
            <a:r>
              <a:rPr lang="x-none"/>
              <a:t>Third level</a:t>
            </a:r>
          </a:p>
          <a:p>
            <a:pPr lvl="3"/>
            <a:r>
              <a:rPr lang="x-none"/>
              <a:t>Fourth level</a:t>
            </a:r>
          </a:p>
          <a:p>
            <a:pPr lvl="4"/>
            <a:r>
              <a:rPr lang="x-none"/>
              <a:t>Fifth level</a:t>
            </a:r>
            <a:endParaRPr lang="en-US"/>
          </a:p>
        </p:txBody>
      </p:sp>
      <p:sp>
        <p:nvSpPr>
          <p:cNvPr id="4" name="Content Placeholder 3"/>
          <p:cNvSpPr>
            <a:spLocks noGrp="1"/>
          </p:cNvSpPr>
          <p:nvPr>
            <p:ph sz="half" idx="2"/>
          </p:nvPr>
        </p:nvSpPr>
        <p:spPr>
          <a:xfrm>
            <a:off x="4648200" y="1200151"/>
            <a:ext cx="4038600" cy="3394472"/>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x-none"/>
              <a:t>Click to edit Master text styles</a:t>
            </a:r>
          </a:p>
          <a:p>
            <a:pPr lvl="1"/>
            <a:r>
              <a:rPr lang="x-none"/>
              <a:t>Second level</a:t>
            </a:r>
          </a:p>
          <a:p>
            <a:pPr lvl="2"/>
            <a:r>
              <a:rPr lang="x-none"/>
              <a:t>Third level</a:t>
            </a:r>
          </a:p>
          <a:p>
            <a:pPr lvl="3"/>
            <a:r>
              <a:rPr lang="x-none"/>
              <a:t>Fourth level</a:t>
            </a:r>
          </a:p>
          <a:p>
            <a:pPr lvl="4"/>
            <a:r>
              <a:rPr lang="x-none"/>
              <a:t>Fifth level</a:t>
            </a:r>
            <a:endParaRPr lang="en-US"/>
          </a:p>
        </p:txBody>
      </p:sp>
      <p:sp>
        <p:nvSpPr>
          <p:cNvPr id="7" name="Slide Number Placeholder 6"/>
          <p:cNvSpPr>
            <a:spLocks noGrp="1"/>
          </p:cNvSpPr>
          <p:nvPr>
            <p:ph type="sldNum" sz="quarter" idx="12"/>
          </p:nvPr>
        </p:nvSpPr>
        <p:spPr/>
        <p:txBody>
          <a:bodyPr/>
          <a:lstStyle/>
          <a:p>
            <a:fld id="{471267E2-E356-5341-A2FF-4B618A75089E}" type="slidenum">
              <a:rPr lang="en-US" smtClean="0"/>
              <a:t>‹#›</a:t>
            </a:fld>
            <a:endParaRPr lang="en-US"/>
          </a:p>
        </p:txBody>
      </p:sp>
      <p:sp>
        <p:nvSpPr>
          <p:cNvPr id="8" name="Footer Placeholder 4">
            <a:extLst>
              <a:ext uri="{FF2B5EF4-FFF2-40B4-BE49-F238E27FC236}">
                <a16:creationId xmlns:a16="http://schemas.microsoft.com/office/drawing/2014/main" id="{202A8013-BA38-7E48-895A-EE582C80D689}"/>
              </a:ext>
            </a:extLst>
          </p:cNvPr>
          <p:cNvSpPr>
            <a:spLocks noGrp="1"/>
          </p:cNvSpPr>
          <p:nvPr>
            <p:ph type="ftr" sz="quarter" idx="11"/>
          </p:nvPr>
        </p:nvSpPr>
        <p:spPr>
          <a:xfrm>
            <a:off x="3124200" y="4767264"/>
            <a:ext cx="2895600" cy="273844"/>
          </a:xfrm>
        </p:spPr>
        <p:txBody>
          <a:bodyPr/>
          <a:lstStyle/>
          <a:p>
            <a:r>
              <a:rPr lang="en-US" dirty="0" err="1"/>
              <a:t>FlowPhotoChem</a:t>
            </a:r>
            <a:endParaRPr lang="en-US" dirty="0"/>
          </a:p>
        </p:txBody>
      </p:sp>
    </p:spTree>
    <p:extLst>
      <p:ext uri="{BB962C8B-B14F-4D97-AF65-F5344CB8AC3E}">
        <p14:creationId xmlns:p14="http://schemas.microsoft.com/office/powerpoint/2010/main" val="3251349995"/>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userDrawn="1">
  <p:cSld name="9_Titel und Inhalt">
    <p:spTree>
      <p:nvGrpSpPr>
        <p:cNvPr id="1" name=""/>
        <p:cNvGrpSpPr/>
        <p:nvPr/>
      </p:nvGrpSpPr>
      <p:grpSpPr>
        <a:xfrm>
          <a:off x="0" y="0"/>
          <a:ext cx="0" cy="0"/>
          <a:chOff x="0" y="0"/>
          <a:chExt cx="0" cy="0"/>
        </a:xfrm>
      </p:grpSpPr>
      <p:sp>
        <p:nvSpPr>
          <p:cNvPr id="3" name="Inhaltsplatzhalter 2"/>
          <p:cNvSpPr>
            <a:spLocks noGrp="1"/>
          </p:cNvSpPr>
          <p:nvPr>
            <p:ph idx="1"/>
          </p:nvPr>
        </p:nvSpPr>
        <p:spPr>
          <a:xfrm>
            <a:off x="90000" y="492516"/>
            <a:ext cx="8964000" cy="4293480"/>
          </a:xfrm>
          <a:prstGeom prst="rect">
            <a:avLst/>
          </a:prstGeom>
        </p:spPr>
        <p:txBody>
          <a:bodyPr>
            <a:normAutofit/>
          </a:bodyPr>
          <a:lstStyle>
            <a:lvl1pPr>
              <a:defRPr sz="1238">
                <a:latin typeface="Arial" panose="020B0604020202020204" pitchFamily="34" charset="0"/>
                <a:cs typeface="Arial" panose="020B0604020202020204" pitchFamily="34" charset="0"/>
              </a:defRPr>
            </a:lvl1pPr>
            <a:lvl2pPr>
              <a:defRPr sz="1238">
                <a:latin typeface="Arial" panose="020B0604020202020204" pitchFamily="34" charset="0"/>
                <a:cs typeface="Arial" panose="020B0604020202020204" pitchFamily="34" charset="0"/>
              </a:defRPr>
            </a:lvl2pPr>
            <a:lvl3pPr>
              <a:defRPr sz="1238">
                <a:latin typeface="Arial" panose="020B0604020202020204" pitchFamily="34" charset="0"/>
                <a:cs typeface="Arial" panose="020B0604020202020204" pitchFamily="34" charset="0"/>
              </a:defRPr>
            </a:lvl3pPr>
            <a:lvl4pPr>
              <a:defRPr sz="1238">
                <a:latin typeface="Arial" panose="020B0604020202020204" pitchFamily="34" charset="0"/>
                <a:cs typeface="Arial" panose="020B0604020202020204" pitchFamily="34" charset="0"/>
              </a:defRPr>
            </a:lvl4pPr>
            <a:lvl5pPr>
              <a:defRPr sz="1238">
                <a:latin typeface="Arial" panose="020B0604020202020204" pitchFamily="34" charset="0"/>
                <a:cs typeface="Arial" panose="020B0604020202020204" pitchFamily="34" charset="0"/>
              </a:defRPr>
            </a:lvl5pPr>
          </a:lstStyle>
          <a:p>
            <a:pPr lvl="0"/>
            <a:r>
              <a:rPr lang="en-US" noProof="0" dirty="0" err="1"/>
              <a:t>Textmasterformat</a:t>
            </a:r>
            <a:r>
              <a:rPr lang="en-US" noProof="0" dirty="0"/>
              <a:t> </a:t>
            </a:r>
            <a:r>
              <a:rPr lang="en-US" noProof="0" dirty="0" err="1"/>
              <a:t>bearbeiten</a:t>
            </a:r>
            <a:endParaRPr lang="en-US" noProof="0" dirty="0"/>
          </a:p>
          <a:p>
            <a:pPr lvl="1"/>
            <a:r>
              <a:rPr lang="en-US" noProof="0" dirty="0" err="1"/>
              <a:t>Zweite</a:t>
            </a:r>
            <a:r>
              <a:rPr lang="en-US" noProof="0" dirty="0"/>
              <a:t> </a:t>
            </a:r>
            <a:r>
              <a:rPr lang="en-US" noProof="0" dirty="0" err="1"/>
              <a:t>Ebene</a:t>
            </a:r>
            <a:endParaRPr lang="en-US" noProof="0" dirty="0"/>
          </a:p>
          <a:p>
            <a:pPr lvl="2"/>
            <a:r>
              <a:rPr lang="en-US" noProof="0" dirty="0" err="1"/>
              <a:t>Dritte</a:t>
            </a:r>
            <a:r>
              <a:rPr lang="en-US" noProof="0" dirty="0"/>
              <a:t> </a:t>
            </a:r>
            <a:r>
              <a:rPr lang="en-US" noProof="0" dirty="0" err="1"/>
              <a:t>Ebene</a:t>
            </a:r>
            <a:endParaRPr lang="en-US" noProof="0" dirty="0"/>
          </a:p>
          <a:p>
            <a:pPr lvl="3"/>
            <a:r>
              <a:rPr lang="en-US" noProof="0" dirty="0" err="1"/>
              <a:t>Vierte</a:t>
            </a:r>
            <a:r>
              <a:rPr lang="en-US" noProof="0" dirty="0"/>
              <a:t> </a:t>
            </a:r>
            <a:r>
              <a:rPr lang="en-US" noProof="0" dirty="0" err="1"/>
              <a:t>Ebene</a:t>
            </a:r>
            <a:endParaRPr lang="en-US" noProof="0" dirty="0"/>
          </a:p>
          <a:p>
            <a:pPr lvl="4"/>
            <a:r>
              <a:rPr lang="en-US" noProof="0" dirty="0" err="1"/>
              <a:t>Fünfte</a:t>
            </a:r>
            <a:r>
              <a:rPr lang="en-US" noProof="0" dirty="0"/>
              <a:t> </a:t>
            </a:r>
            <a:r>
              <a:rPr lang="en-US" noProof="0" dirty="0" err="1"/>
              <a:t>Ebene</a:t>
            </a:r>
            <a:endParaRPr lang="en-US" noProof="0" dirty="0"/>
          </a:p>
        </p:txBody>
      </p:sp>
      <p:sp>
        <p:nvSpPr>
          <p:cNvPr id="14" name="Titelplatzhalter 2"/>
          <p:cNvSpPr>
            <a:spLocks noGrp="1"/>
          </p:cNvSpPr>
          <p:nvPr>
            <p:ph type="title"/>
          </p:nvPr>
        </p:nvSpPr>
        <p:spPr>
          <a:xfrm>
            <a:off x="0" y="6462"/>
            <a:ext cx="9144000" cy="459054"/>
          </a:xfrm>
          <a:prstGeom prst="rect">
            <a:avLst/>
          </a:prstGeom>
        </p:spPr>
        <p:txBody>
          <a:bodyPr vert="horz" lIns="91440" tIns="45720" rIns="91440" bIns="45720" rtlCol="0" anchor="ctr">
            <a:normAutofit/>
          </a:bodyPr>
          <a:lstStyle>
            <a:lvl1pPr>
              <a:defRPr>
                <a:solidFill>
                  <a:srgbClr val="FF0303"/>
                </a:solidFill>
                <a:latin typeface="+mj-lt"/>
                <a:cs typeface="Times New Roman" pitchFamily="18" charset="0"/>
              </a:defRPr>
            </a:lvl1pPr>
          </a:lstStyle>
          <a:p>
            <a:r>
              <a:rPr lang="de-DE" dirty="0"/>
              <a:t>Titelmasterformat durch Klicken bearbeiten</a:t>
            </a:r>
            <a:endParaRPr lang="en-US" dirty="0"/>
          </a:p>
        </p:txBody>
      </p:sp>
      <p:sp>
        <p:nvSpPr>
          <p:cNvPr id="15" name="Rechteck 14"/>
          <p:cNvSpPr/>
          <p:nvPr userDrawn="1"/>
        </p:nvSpPr>
        <p:spPr>
          <a:xfrm>
            <a:off x="0" y="465516"/>
            <a:ext cx="9144000" cy="13500"/>
          </a:xfrm>
          <a:prstGeom prst="rect">
            <a:avLst/>
          </a:prstGeom>
          <a:gradFill flip="none" rotWithShape="1">
            <a:gsLst>
              <a:gs pos="0">
                <a:srgbClr val="FF0000"/>
              </a:gs>
              <a:gs pos="100000">
                <a:schemeClr val="bg1"/>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CH" sz="1013" dirty="0"/>
          </a:p>
        </p:txBody>
      </p:sp>
      <p:pic>
        <p:nvPicPr>
          <p:cNvPr id="6" name="Image 12">
            <a:extLst>
              <a:ext uri="{FF2B5EF4-FFF2-40B4-BE49-F238E27FC236}">
                <a16:creationId xmlns:a16="http://schemas.microsoft.com/office/drawing/2014/main" id="{717E6E68-87EB-C34E-85D5-C26372DFEC99}"/>
              </a:ext>
            </a:extLst>
          </p:cNvPr>
          <p:cNvPicPr>
            <a:picLocks noChangeAspect="1"/>
          </p:cNvPicPr>
          <p:nvPr userDrawn="1"/>
        </p:nvPicPr>
        <p:blipFill>
          <a:blip r:embed="rId2"/>
          <a:stretch>
            <a:fillRect/>
          </a:stretch>
        </p:blipFill>
        <p:spPr>
          <a:xfrm>
            <a:off x="31086" y="4897765"/>
            <a:ext cx="490464" cy="212267"/>
          </a:xfrm>
          <a:prstGeom prst="rect">
            <a:avLst/>
          </a:prstGeom>
        </p:spPr>
      </p:pic>
    </p:spTree>
    <p:extLst>
      <p:ext uri="{BB962C8B-B14F-4D97-AF65-F5344CB8AC3E}">
        <p14:creationId xmlns:p14="http://schemas.microsoft.com/office/powerpoint/2010/main" val="3932656415"/>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userDrawn="1">
  <p:cSld name="10_Titel und Inhalt">
    <p:spTree>
      <p:nvGrpSpPr>
        <p:cNvPr id="1" name=""/>
        <p:cNvGrpSpPr/>
        <p:nvPr/>
      </p:nvGrpSpPr>
      <p:grpSpPr>
        <a:xfrm>
          <a:off x="0" y="0"/>
          <a:ext cx="0" cy="0"/>
          <a:chOff x="0" y="0"/>
          <a:chExt cx="0" cy="0"/>
        </a:xfrm>
      </p:grpSpPr>
      <p:sp>
        <p:nvSpPr>
          <p:cNvPr id="3" name="Inhaltsplatzhalter 2"/>
          <p:cNvSpPr>
            <a:spLocks noGrp="1"/>
          </p:cNvSpPr>
          <p:nvPr>
            <p:ph idx="1"/>
          </p:nvPr>
        </p:nvSpPr>
        <p:spPr>
          <a:xfrm>
            <a:off x="90000" y="492516"/>
            <a:ext cx="8964000" cy="4293480"/>
          </a:xfrm>
          <a:prstGeom prst="rect">
            <a:avLst/>
          </a:prstGeom>
        </p:spPr>
        <p:txBody>
          <a:bodyPr>
            <a:normAutofit/>
          </a:bodyPr>
          <a:lstStyle>
            <a:lvl1pPr>
              <a:defRPr sz="1650">
                <a:latin typeface="Times New Roman" pitchFamily="18" charset="0"/>
                <a:cs typeface="Times New Roman" pitchFamily="18" charset="0"/>
              </a:defRPr>
            </a:lvl1pPr>
            <a:lvl2pPr>
              <a:defRPr sz="1650">
                <a:latin typeface="Times New Roman" pitchFamily="18" charset="0"/>
                <a:cs typeface="Times New Roman" pitchFamily="18" charset="0"/>
              </a:defRPr>
            </a:lvl2pPr>
            <a:lvl3pPr>
              <a:defRPr sz="1650">
                <a:latin typeface="Times New Roman" pitchFamily="18" charset="0"/>
                <a:cs typeface="Times New Roman" pitchFamily="18" charset="0"/>
              </a:defRPr>
            </a:lvl3pPr>
            <a:lvl4pPr>
              <a:defRPr sz="1650">
                <a:latin typeface="Times New Roman" pitchFamily="18" charset="0"/>
                <a:cs typeface="Times New Roman" pitchFamily="18" charset="0"/>
              </a:defRPr>
            </a:lvl4pPr>
            <a:lvl5pPr>
              <a:defRPr sz="1650">
                <a:latin typeface="Times New Roman" pitchFamily="18" charset="0"/>
                <a:cs typeface="Times New Roman" pitchFamily="18" charset="0"/>
              </a:defRPr>
            </a:lvl5pPr>
          </a:lstStyle>
          <a:p>
            <a:pPr lvl="0"/>
            <a:r>
              <a:rPr lang="de-DE" dirty="0"/>
              <a:t>Textmasterformat bearbeiten</a:t>
            </a:r>
          </a:p>
          <a:p>
            <a:pPr lvl="1"/>
            <a:r>
              <a:rPr lang="de-DE" dirty="0"/>
              <a:t>Zweite Ebene</a:t>
            </a:r>
          </a:p>
          <a:p>
            <a:pPr lvl="2"/>
            <a:r>
              <a:rPr lang="de-DE" dirty="0"/>
              <a:t>Dritte Ebene</a:t>
            </a:r>
          </a:p>
          <a:p>
            <a:pPr lvl="3"/>
            <a:r>
              <a:rPr lang="de-DE" dirty="0"/>
              <a:t>Vierte Ebene</a:t>
            </a:r>
          </a:p>
          <a:p>
            <a:pPr lvl="4"/>
            <a:r>
              <a:rPr lang="de-DE" dirty="0"/>
              <a:t>Fünfte Ebene</a:t>
            </a:r>
            <a:endParaRPr lang="de-CH" dirty="0"/>
          </a:p>
        </p:txBody>
      </p:sp>
      <p:pic>
        <p:nvPicPr>
          <p:cNvPr id="11" name="Image 6" descr="epfl2.png"/>
          <p:cNvPicPr>
            <a:picLocks noChangeAspect="1"/>
          </p:cNvPicPr>
          <p:nvPr userDrawn="1"/>
        </p:nvPicPr>
        <p:blipFill>
          <a:blip r:embed="rId2" cstate="print">
            <a:extLst>
              <a:ext uri="{28A0092B-C50C-407E-A947-70E740481C1C}">
                <a14:useLocalDpi xmlns:a14="http://schemas.microsoft.com/office/drawing/2010/main" val="0"/>
              </a:ext>
            </a:extLst>
          </a:blip>
          <a:srcRect/>
          <a:stretch>
            <a:fillRect/>
          </a:stretch>
        </p:blipFill>
        <p:spPr bwMode="auto">
          <a:xfrm>
            <a:off x="22226" y="4840002"/>
            <a:ext cx="708025" cy="27265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4" name="Titelplatzhalter 2"/>
          <p:cNvSpPr>
            <a:spLocks noGrp="1"/>
          </p:cNvSpPr>
          <p:nvPr>
            <p:ph type="title"/>
          </p:nvPr>
        </p:nvSpPr>
        <p:spPr>
          <a:xfrm>
            <a:off x="0" y="6462"/>
            <a:ext cx="9144000" cy="459054"/>
          </a:xfrm>
          <a:prstGeom prst="rect">
            <a:avLst/>
          </a:prstGeom>
        </p:spPr>
        <p:txBody>
          <a:bodyPr vert="horz" lIns="91440" tIns="45720" rIns="91440" bIns="45720" rtlCol="0" anchor="ctr">
            <a:normAutofit/>
          </a:bodyPr>
          <a:lstStyle>
            <a:lvl1pPr>
              <a:defRPr>
                <a:solidFill>
                  <a:srgbClr val="C40009"/>
                </a:solidFill>
                <a:latin typeface="Times New Roman" pitchFamily="18" charset="0"/>
                <a:cs typeface="Times New Roman" pitchFamily="18" charset="0"/>
              </a:defRPr>
            </a:lvl1pPr>
          </a:lstStyle>
          <a:p>
            <a:r>
              <a:rPr lang="de-DE" dirty="0"/>
              <a:t>Titelmasterformat durch Klicken bearbeiten</a:t>
            </a:r>
            <a:endParaRPr lang="en-US" dirty="0"/>
          </a:p>
        </p:txBody>
      </p:sp>
      <p:sp>
        <p:nvSpPr>
          <p:cNvPr id="15" name="Rechteck 14"/>
          <p:cNvSpPr/>
          <p:nvPr userDrawn="1"/>
        </p:nvSpPr>
        <p:spPr>
          <a:xfrm>
            <a:off x="0" y="465516"/>
            <a:ext cx="9144000" cy="27000"/>
          </a:xfrm>
          <a:prstGeom prst="rect">
            <a:avLst/>
          </a:prstGeom>
          <a:gradFill flip="none" rotWithShape="1">
            <a:gsLst>
              <a:gs pos="0">
                <a:srgbClr val="C40009"/>
              </a:gs>
              <a:gs pos="100000">
                <a:schemeClr val="bg1"/>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CH" sz="1013" dirty="0"/>
          </a:p>
        </p:txBody>
      </p:sp>
    </p:spTree>
    <p:extLst>
      <p:ext uri="{BB962C8B-B14F-4D97-AF65-F5344CB8AC3E}">
        <p14:creationId xmlns:p14="http://schemas.microsoft.com/office/powerpoint/2010/main" val="3545099714"/>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userDrawn="1">
  <p:cSld name="5_Titre et contenu">
    <p:spTree>
      <p:nvGrpSpPr>
        <p:cNvPr id="1" name=""/>
        <p:cNvGrpSpPr/>
        <p:nvPr/>
      </p:nvGrpSpPr>
      <p:grpSpPr>
        <a:xfrm>
          <a:off x="0" y="0"/>
          <a:ext cx="0" cy="0"/>
          <a:chOff x="0" y="0"/>
          <a:chExt cx="0" cy="0"/>
        </a:xfrm>
      </p:grpSpPr>
      <p:sp>
        <p:nvSpPr>
          <p:cNvPr id="3" name="Content Placeholder 2"/>
          <p:cNvSpPr>
            <a:spLocks noGrp="1"/>
          </p:cNvSpPr>
          <p:nvPr>
            <p:ph idx="1"/>
          </p:nvPr>
        </p:nvSpPr>
        <p:spPr>
          <a:xfrm>
            <a:off x="413147" y="2341960"/>
            <a:ext cx="8317706" cy="2551509"/>
          </a:xfrm>
        </p:spPr>
        <p:txBody>
          <a:bodyPr/>
          <a:lstStyle/>
          <a:p>
            <a:pPr lvl="0"/>
            <a:r>
              <a:rPr lang="fr-FR" dirty="0"/>
              <a:t>Cliquez pour modifier les styles du texte du masque</a:t>
            </a:r>
          </a:p>
        </p:txBody>
      </p:sp>
      <p:sp>
        <p:nvSpPr>
          <p:cNvPr id="2" name="Titre 1">
            <a:extLst>
              <a:ext uri="{FF2B5EF4-FFF2-40B4-BE49-F238E27FC236}">
                <a16:creationId xmlns:a16="http://schemas.microsoft.com/office/drawing/2014/main" id="{96942D0D-07B5-D98B-14DE-AA7EF42087E1}"/>
              </a:ext>
            </a:extLst>
          </p:cNvPr>
          <p:cNvSpPr>
            <a:spLocks noGrp="1"/>
          </p:cNvSpPr>
          <p:nvPr>
            <p:ph type="title"/>
          </p:nvPr>
        </p:nvSpPr>
        <p:spPr/>
        <p:txBody>
          <a:bodyPr/>
          <a:lstStyle/>
          <a:p>
            <a:r>
              <a:rPr lang="fr-FR" dirty="0"/>
              <a:t>Modifiez le style du titre</a:t>
            </a:r>
            <a:endParaRPr lang="en-GB" dirty="0"/>
          </a:p>
        </p:txBody>
      </p:sp>
      <p:sp>
        <p:nvSpPr>
          <p:cNvPr id="7" name="Espace réservé de la date 6">
            <a:extLst>
              <a:ext uri="{FF2B5EF4-FFF2-40B4-BE49-F238E27FC236}">
                <a16:creationId xmlns:a16="http://schemas.microsoft.com/office/drawing/2014/main" id="{6FF3597A-A13D-7013-BAE2-C9613316CD9A}"/>
              </a:ext>
            </a:extLst>
          </p:cNvPr>
          <p:cNvSpPr>
            <a:spLocks noGrp="1"/>
          </p:cNvSpPr>
          <p:nvPr>
            <p:ph type="dt" sz="half" idx="10"/>
          </p:nvPr>
        </p:nvSpPr>
        <p:spPr/>
        <p:txBody>
          <a:bodyPr/>
          <a:lstStyle/>
          <a:p>
            <a:r>
              <a:rPr lang="fr-FR"/>
              <a:t>TITLE OF THE PRESENTATION</a:t>
            </a:r>
            <a:endParaRPr lang="fr-FR" dirty="0"/>
          </a:p>
        </p:txBody>
      </p:sp>
      <p:sp>
        <p:nvSpPr>
          <p:cNvPr id="8" name="Espace réservé du pied de page 7">
            <a:extLst>
              <a:ext uri="{FF2B5EF4-FFF2-40B4-BE49-F238E27FC236}">
                <a16:creationId xmlns:a16="http://schemas.microsoft.com/office/drawing/2014/main" id="{D632C1CA-DB30-E56F-9D0A-D169EB21BDE9}"/>
              </a:ext>
            </a:extLst>
          </p:cNvPr>
          <p:cNvSpPr>
            <a:spLocks noGrp="1"/>
          </p:cNvSpPr>
          <p:nvPr>
            <p:ph type="ftr" sz="quarter" idx="11"/>
          </p:nvPr>
        </p:nvSpPr>
        <p:spPr/>
        <p:txBody>
          <a:bodyPr/>
          <a:lstStyle/>
          <a:p>
            <a:r>
              <a:rPr lang="fr-FR"/>
              <a:t>LRESE | EPFL</a:t>
            </a:r>
            <a:endParaRPr lang="fr-FR" dirty="0"/>
          </a:p>
        </p:txBody>
      </p:sp>
      <p:sp>
        <p:nvSpPr>
          <p:cNvPr id="9" name="Espace réservé du numéro de diapositive 8">
            <a:extLst>
              <a:ext uri="{FF2B5EF4-FFF2-40B4-BE49-F238E27FC236}">
                <a16:creationId xmlns:a16="http://schemas.microsoft.com/office/drawing/2014/main" id="{32ECD5E1-317B-1135-8109-60D2B0C8EE25}"/>
              </a:ext>
            </a:extLst>
          </p:cNvPr>
          <p:cNvSpPr>
            <a:spLocks noGrp="1"/>
          </p:cNvSpPr>
          <p:nvPr>
            <p:ph type="sldNum" sz="quarter" idx="12"/>
          </p:nvPr>
        </p:nvSpPr>
        <p:spPr/>
        <p:txBody>
          <a:bodyPr/>
          <a:lstStyle/>
          <a:p>
            <a:fld id="{E1E1CD7C-2161-7D43-862E-CE4C333CD873}" type="slidenum">
              <a:rPr lang="fr-FR" smtClean="0"/>
              <a:pPr/>
              <a:t>‹#›</a:t>
            </a:fld>
            <a:endParaRPr lang="fr-FR" dirty="0"/>
          </a:p>
        </p:txBody>
      </p:sp>
    </p:spTree>
    <p:extLst>
      <p:ext uri="{BB962C8B-B14F-4D97-AF65-F5344CB8AC3E}">
        <p14:creationId xmlns:p14="http://schemas.microsoft.com/office/powerpoint/2010/main" val="186767947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AC6836-8FCE-8949-9CFD-5D264EBD2BF2}"/>
              </a:ext>
            </a:extLst>
          </p:cNvPr>
          <p:cNvSpPr>
            <a:spLocks noGrp="1"/>
          </p:cNvSpPr>
          <p:nvPr>
            <p:ph type="ctrTitle"/>
          </p:nvPr>
        </p:nvSpPr>
        <p:spPr>
          <a:xfrm>
            <a:off x="1143000" y="841772"/>
            <a:ext cx="6858000" cy="1790700"/>
          </a:xfrm>
        </p:spPr>
        <p:txBody>
          <a:bodyPr anchor="b"/>
          <a:lstStyle>
            <a:lvl1pPr algn="ctr">
              <a:defRPr sz="4500"/>
            </a:lvl1pPr>
          </a:lstStyle>
          <a:p>
            <a:r>
              <a:rPr lang="en-US"/>
              <a:t>Click to edit Master title style</a:t>
            </a:r>
          </a:p>
        </p:txBody>
      </p:sp>
      <p:sp>
        <p:nvSpPr>
          <p:cNvPr id="3" name="Subtitle 2">
            <a:extLst>
              <a:ext uri="{FF2B5EF4-FFF2-40B4-BE49-F238E27FC236}">
                <a16:creationId xmlns:a16="http://schemas.microsoft.com/office/drawing/2014/main" id="{9A3154C6-2E02-BB45-AE62-58A453CFA3F6}"/>
              </a:ext>
            </a:extLst>
          </p:cNvPr>
          <p:cNvSpPr>
            <a:spLocks noGrp="1"/>
          </p:cNvSpPr>
          <p:nvPr>
            <p:ph type="subTitle" idx="1"/>
          </p:nvPr>
        </p:nvSpPr>
        <p:spPr>
          <a:xfrm>
            <a:off x="1143000" y="2701528"/>
            <a:ext cx="6858000" cy="1241822"/>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p>
        </p:txBody>
      </p:sp>
      <p:sp>
        <p:nvSpPr>
          <p:cNvPr id="4" name="Date Placeholder 3">
            <a:extLst>
              <a:ext uri="{FF2B5EF4-FFF2-40B4-BE49-F238E27FC236}">
                <a16:creationId xmlns:a16="http://schemas.microsoft.com/office/drawing/2014/main" id="{85079627-BA53-A649-851C-DB4A00E568D9}"/>
              </a:ext>
            </a:extLst>
          </p:cNvPr>
          <p:cNvSpPr>
            <a:spLocks noGrp="1"/>
          </p:cNvSpPr>
          <p:nvPr>
            <p:ph type="dt" sz="half" idx="10"/>
          </p:nvPr>
        </p:nvSpPr>
        <p:spPr/>
        <p:txBody>
          <a:bodyPr/>
          <a:lstStyle/>
          <a:p>
            <a:fld id="{21440329-41A0-7F4F-9F8F-490EA5582A39}" type="datetimeFigureOut">
              <a:rPr lang="en-US" smtClean="0"/>
              <a:t>5/21/2026</a:t>
            </a:fld>
            <a:endParaRPr lang="en-US"/>
          </a:p>
        </p:txBody>
      </p:sp>
      <p:sp>
        <p:nvSpPr>
          <p:cNvPr id="5" name="Footer Placeholder 4">
            <a:extLst>
              <a:ext uri="{FF2B5EF4-FFF2-40B4-BE49-F238E27FC236}">
                <a16:creationId xmlns:a16="http://schemas.microsoft.com/office/drawing/2014/main" id="{5E1250A3-3B6B-6E45-BF9F-26F74F55E3A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5C073D4-0FF0-8249-8AE4-BE9D39B7893B}"/>
              </a:ext>
            </a:extLst>
          </p:cNvPr>
          <p:cNvSpPr>
            <a:spLocks noGrp="1"/>
          </p:cNvSpPr>
          <p:nvPr>
            <p:ph type="sldNum" sz="quarter" idx="12"/>
          </p:nvPr>
        </p:nvSpPr>
        <p:spPr/>
        <p:txBody>
          <a:bodyPr/>
          <a:lstStyle/>
          <a:p>
            <a:fld id="{787AA491-A6EC-DD4D-92CD-A80E78323147}" type="slidenum">
              <a:rPr lang="en-US" smtClean="0"/>
              <a:t>‹#›</a:t>
            </a:fld>
            <a:endParaRPr lang="en-US"/>
          </a:p>
        </p:txBody>
      </p:sp>
    </p:spTree>
    <p:extLst>
      <p:ext uri="{BB962C8B-B14F-4D97-AF65-F5344CB8AC3E}">
        <p14:creationId xmlns:p14="http://schemas.microsoft.com/office/powerpoint/2010/main" val="796499837"/>
      </p:ext>
    </p:extLst>
  </p:cSld>
  <p:clrMapOvr>
    <a:masterClrMapping/>
  </p:clrMapOvr>
  <mc:AlternateContent xmlns:mc="http://schemas.openxmlformats.org/markup-compatibility/2006" xmlns:p14="http://schemas.microsoft.com/office/powerpoint/2010/main">
    <mc:Choice Requires="p14">
      <p:transition spd="slow" p14:dur="2000" advTm="4000"/>
    </mc:Choice>
    <mc:Fallback xmlns="">
      <p:transition spd="slow" advTm="4000"/>
    </mc:Fallback>
  </mc:AlternateContent>
</p:sldLayout>
</file>

<file path=ppt/slideLayouts/slideLayout2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D3B8C4-1765-8849-AD6F-0B38C171752B}"/>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4A40BAC-B219-B54D-A2A9-F6D72F107D57}"/>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A9C8522C-94E9-DC48-AE82-D35B91FE2EC0}"/>
              </a:ext>
            </a:extLst>
          </p:cNvPr>
          <p:cNvSpPr>
            <a:spLocks noGrp="1"/>
          </p:cNvSpPr>
          <p:nvPr>
            <p:ph type="dt" sz="half" idx="10"/>
          </p:nvPr>
        </p:nvSpPr>
        <p:spPr/>
        <p:txBody>
          <a:bodyPr/>
          <a:lstStyle/>
          <a:p>
            <a:fld id="{21440329-41A0-7F4F-9F8F-490EA5582A39}" type="datetimeFigureOut">
              <a:rPr lang="en-US" smtClean="0"/>
              <a:t>5/21/2026</a:t>
            </a:fld>
            <a:endParaRPr lang="en-US"/>
          </a:p>
        </p:txBody>
      </p:sp>
      <p:sp>
        <p:nvSpPr>
          <p:cNvPr id="5" name="Footer Placeholder 4">
            <a:extLst>
              <a:ext uri="{FF2B5EF4-FFF2-40B4-BE49-F238E27FC236}">
                <a16:creationId xmlns:a16="http://schemas.microsoft.com/office/drawing/2014/main" id="{F8BE7552-1E5D-F040-B52E-B3251AB6274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31988F3-E658-0D43-A636-65023468993E}"/>
              </a:ext>
            </a:extLst>
          </p:cNvPr>
          <p:cNvSpPr>
            <a:spLocks noGrp="1"/>
          </p:cNvSpPr>
          <p:nvPr>
            <p:ph type="sldNum" sz="quarter" idx="12"/>
          </p:nvPr>
        </p:nvSpPr>
        <p:spPr/>
        <p:txBody>
          <a:bodyPr/>
          <a:lstStyle/>
          <a:p>
            <a:fld id="{787AA491-A6EC-DD4D-92CD-A80E78323147}" type="slidenum">
              <a:rPr lang="en-US" smtClean="0"/>
              <a:t>‹#›</a:t>
            </a:fld>
            <a:endParaRPr lang="en-US"/>
          </a:p>
        </p:txBody>
      </p:sp>
    </p:spTree>
    <p:extLst>
      <p:ext uri="{BB962C8B-B14F-4D97-AF65-F5344CB8AC3E}">
        <p14:creationId xmlns:p14="http://schemas.microsoft.com/office/powerpoint/2010/main" val="3230235503"/>
      </p:ext>
    </p:extLst>
  </p:cSld>
  <p:clrMapOvr>
    <a:masterClrMapping/>
  </p:clrMapOvr>
  <mc:AlternateContent xmlns:mc="http://schemas.openxmlformats.org/markup-compatibility/2006" xmlns:p14="http://schemas.microsoft.com/office/powerpoint/2010/main">
    <mc:Choice Requires="p14">
      <p:transition spd="slow" p14:dur="2000" advTm="4000"/>
    </mc:Choice>
    <mc:Fallback xmlns="">
      <p:transition spd="slow" advTm="4000"/>
    </mc:Fallback>
  </mc:AlternateContent>
</p:sldLayout>
</file>

<file path=ppt/slideLayouts/slideLayout2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89DE69-A9D7-8041-91E4-BFE41BE88877}"/>
              </a:ext>
            </a:extLst>
          </p:cNvPr>
          <p:cNvSpPr>
            <a:spLocks noGrp="1"/>
          </p:cNvSpPr>
          <p:nvPr>
            <p:ph type="title"/>
          </p:nvPr>
        </p:nvSpPr>
        <p:spPr>
          <a:xfrm>
            <a:off x="623888" y="1282304"/>
            <a:ext cx="7886700" cy="2139553"/>
          </a:xfrm>
        </p:spPr>
        <p:txBody>
          <a:bodyPr anchor="b"/>
          <a:lstStyle>
            <a:lvl1pPr>
              <a:defRPr sz="4500"/>
            </a:lvl1pPr>
          </a:lstStyle>
          <a:p>
            <a:r>
              <a:rPr lang="en-US"/>
              <a:t>Click to edit Master title style</a:t>
            </a:r>
          </a:p>
        </p:txBody>
      </p:sp>
      <p:sp>
        <p:nvSpPr>
          <p:cNvPr id="3" name="Text Placeholder 2">
            <a:extLst>
              <a:ext uri="{FF2B5EF4-FFF2-40B4-BE49-F238E27FC236}">
                <a16:creationId xmlns:a16="http://schemas.microsoft.com/office/drawing/2014/main" id="{93A2E178-9753-8E48-8DD4-5D4E6C8B7D05}"/>
              </a:ext>
            </a:extLst>
          </p:cNvPr>
          <p:cNvSpPr>
            <a:spLocks noGrp="1"/>
          </p:cNvSpPr>
          <p:nvPr>
            <p:ph type="body" idx="1"/>
          </p:nvPr>
        </p:nvSpPr>
        <p:spPr>
          <a:xfrm>
            <a:off x="623888" y="3442098"/>
            <a:ext cx="7886700" cy="1125140"/>
          </a:xfrm>
        </p:spPr>
        <p:txBody>
          <a:bodyPr/>
          <a:lstStyle>
            <a:lvl1pPr marL="0" indent="0">
              <a:buNone/>
              <a:defRPr sz="1800">
                <a:solidFill>
                  <a:schemeClr val="tx1">
                    <a:tint val="75000"/>
                  </a:schemeClr>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8D21CC0E-35A6-5E49-BACB-EF98E44D0D49}"/>
              </a:ext>
            </a:extLst>
          </p:cNvPr>
          <p:cNvSpPr>
            <a:spLocks noGrp="1"/>
          </p:cNvSpPr>
          <p:nvPr>
            <p:ph type="dt" sz="half" idx="10"/>
          </p:nvPr>
        </p:nvSpPr>
        <p:spPr/>
        <p:txBody>
          <a:bodyPr/>
          <a:lstStyle/>
          <a:p>
            <a:fld id="{21440329-41A0-7F4F-9F8F-490EA5582A39}" type="datetimeFigureOut">
              <a:rPr lang="en-US" smtClean="0"/>
              <a:t>5/21/2026</a:t>
            </a:fld>
            <a:endParaRPr lang="en-US"/>
          </a:p>
        </p:txBody>
      </p:sp>
      <p:sp>
        <p:nvSpPr>
          <p:cNvPr id="5" name="Footer Placeholder 4">
            <a:extLst>
              <a:ext uri="{FF2B5EF4-FFF2-40B4-BE49-F238E27FC236}">
                <a16:creationId xmlns:a16="http://schemas.microsoft.com/office/drawing/2014/main" id="{8978FDF9-E5BA-7741-AB1F-13B7B9CB1C1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569FFBB-CF8D-E844-9164-8FC889B03106}"/>
              </a:ext>
            </a:extLst>
          </p:cNvPr>
          <p:cNvSpPr>
            <a:spLocks noGrp="1"/>
          </p:cNvSpPr>
          <p:nvPr>
            <p:ph type="sldNum" sz="quarter" idx="12"/>
          </p:nvPr>
        </p:nvSpPr>
        <p:spPr/>
        <p:txBody>
          <a:bodyPr/>
          <a:lstStyle/>
          <a:p>
            <a:fld id="{787AA491-A6EC-DD4D-92CD-A80E78323147}" type="slidenum">
              <a:rPr lang="en-US" smtClean="0"/>
              <a:t>‹#›</a:t>
            </a:fld>
            <a:endParaRPr lang="en-US"/>
          </a:p>
        </p:txBody>
      </p:sp>
    </p:spTree>
    <p:extLst>
      <p:ext uri="{BB962C8B-B14F-4D97-AF65-F5344CB8AC3E}">
        <p14:creationId xmlns:p14="http://schemas.microsoft.com/office/powerpoint/2010/main" val="1718235806"/>
      </p:ext>
    </p:extLst>
  </p:cSld>
  <p:clrMapOvr>
    <a:masterClrMapping/>
  </p:clrMapOvr>
  <mc:AlternateContent xmlns:mc="http://schemas.openxmlformats.org/markup-compatibility/2006" xmlns:p14="http://schemas.microsoft.com/office/powerpoint/2010/main">
    <mc:Choice Requires="p14">
      <p:transition spd="slow" p14:dur="2000" advTm="4000"/>
    </mc:Choice>
    <mc:Fallback xmlns="">
      <p:transition spd="slow" advTm="4000"/>
    </mc:Fallback>
  </mc:AlternateContent>
</p:sldLayout>
</file>

<file path=ppt/slideLayouts/slideLayout2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8B0EB4-D7A2-EF4B-A7E4-7415724E4731}"/>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356C52FC-12EE-C148-9224-E143944AA9F3}"/>
              </a:ext>
            </a:extLst>
          </p:cNvPr>
          <p:cNvSpPr>
            <a:spLocks noGrp="1"/>
          </p:cNvSpPr>
          <p:nvPr>
            <p:ph sz="half" idx="1"/>
          </p:nvPr>
        </p:nvSpPr>
        <p:spPr>
          <a:xfrm>
            <a:off x="628650" y="2104371"/>
            <a:ext cx="3886200" cy="2528351"/>
          </a:xfrm>
        </p:spPr>
        <p:txBody>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4B6D266E-B083-8640-AE9B-486BAACE7D08}"/>
              </a:ext>
            </a:extLst>
          </p:cNvPr>
          <p:cNvSpPr>
            <a:spLocks noGrp="1"/>
          </p:cNvSpPr>
          <p:nvPr>
            <p:ph sz="half" idx="2"/>
          </p:nvPr>
        </p:nvSpPr>
        <p:spPr>
          <a:xfrm>
            <a:off x="4629150" y="2104370"/>
            <a:ext cx="3886200" cy="2528352"/>
          </a:xfrm>
        </p:spPr>
        <p:txBody>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49F0BDCA-DE6A-814E-9FE2-ED3394B57D9A}"/>
              </a:ext>
            </a:extLst>
          </p:cNvPr>
          <p:cNvSpPr>
            <a:spLocks noGrp="1"/>
          </p:cNvSpPr>
          <p:nvPr>
            <p:ph type="dt" sz="half" idx="10"/>
          </p:nvPr>
        </p:nvSpPr>
        <p:spPr/>
        <p:txBody>
          <a:bodyPr/>
          <a:lstStyle/>
          <a:p>
            <a:fld id="{21440329-41A0-7F4F-9F8F-490EA5582A39}" type="datetimeFigureOut">
              <a:rPr lang="en-US" smtClean="0"/>
              <a:t>5/21/2026</a:t>
            </a:fld>
            <a:endParaRPr lang="en-US"/>
          </a:p>
        </p:txBody>
      </p:sp>
      <p:sp>
        <p:nvSpPr>
          <p:cNvPr id="6" name="Footer Placeholder 5">
            <a:extLst>
              <a:ext uri="{FF2B5EF4-FFF2-40B4-BE49-F238E27FC236}">
                <a16:creationId xmlns:a16="http://schemas.microsoft.com/office/drawing/2014/main" id="{603A9FC5-E446-1345-9F62-2EC60B15D1A4}"/>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5C4F39EF-9AB6-9C4D-A223-F55B833C97A1}"/>
              </a:ext>
            </a:extLst>
          </p:cNvPr>
          <p:cNvSpPr>
            <a:spLocks noGrp="1"/>
          </p:cNvSpPr>
          <p:nvPr>
            <p:ph type="sldNum" sz="quarter" idx="12"/>
          </p:nvPr>
        </p:nvSpPr>
        <p:spPr/>
        <p:txBody>
          <a:bodyPr/>
          <a:lstStyle/>
          <a:p>
            <a:fld id="{787AA491-A6EC-DD4D-92CD-A80E78323147}" type="slidenum">
              <a:rPr lang="en-US" smtClean="0"/>
              <a:t>‹#›</a:t>
            </a:fld>
            <a:endParaRPr lang="en-US"/>
          </a:p>
        </p:txBody>
      </p:sp>
    </p:spTree>
    <p:extLst>
      <p:ext uri="{BB962C8B-B14F-4D97-AF65-F5344CB8AC3E}">
        <p14:creationId xmlns:p14="http://schemas.microsoft.com/office/powerpoint/2010/main" val="3400314828"/>
      </p:ext>
    </p:extLst>
  </p:cSld>
  <p:clrMapOvr>
    <a:masterClrMapping/>
  </p:clrMapOvr>
  <mc:AlternateContent xmlns:mc="http://schemas.openxmlformats.org/markup-compatibility/2006" xmlns:p14="http://schemas.microsoft.com/office/powerpoint/2010/main">
    <mc:Choice Requires="p14">
      <p:transition spd="slow" p14:dur="2000" advTm="4000"/>
    </mc:Choice>
    <mc:Fallback xmlns="">
      <p:transition spd="slow" advTm="4000"/>
    </mc:Fallback>
  </mc:AlternateContent>
</p:sldLayout>
</file>

<file path=ppt/slideLayouts/slideLayout2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D863C2-3559-A445-8B4F-64C50469342B}"/>
              </a:ext>
            </a:extLst>
          </p:cNvPr>
          <p:cNvSpPr>
            <a:spLocks noGrp="1"/>
          </p:cNvSpPr>
          <p:nvPr>
            <p:ph type="title"/>
          </p:nvPr>
        </p:nvSpPr>
        <p:spPr>
          <a:xfrm>
            <a:off x="629841" y="273844"/>
            <a:ext cx="7886700" cy="994172"/>
          </a:xfrm>
        </p:spPr>
        <p:txBody>
          <a:bodyPr/>
          <a:lstStyle/>
          <a:p>
            <a:r>
              <a:rPr lang="en-US"/>
              <a:t>Click to edit Master title style</a:t>
            </a:r>
          </a:p>
        </p:txBody>
      </p:sp>
      <p:sp>
        <p:nvSpPr>
          <p:cNvPr id="3" name="Text Placeholder 2">
            <a:extLst>
              <a:ext uri="{FF2B5EF4-FFF2-40B4-BE49-F238E27FC236}">
                <a16:creationId xmlns:a16="http://schemas.microsoft.com/office/drawing/2014/main" id="{D079827E-740F-0C45-9D43-0AC3C22666A9}"/>
              </a:ext>
            </a:extLst>
          </p:cNvPr>
          <p:cNvSpPr>
            <a:spLocks noGrp="1"/>
          </p:cNvSpPr>
          <p:nvPr>
            <p:ph type="body" idx="1"/>
          </p:nvPr>
        </p:nvSpPr>
        <p:spPr>
          <a:xfrm>
            <a:off x="629842" y="1260872"/>
            <a:ext cx="3868340" cy="617934"/>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Edit Master text styles</a:t>
            </a:r>
          </a:p>
        </p:txBody>
      </p:sp>
      <p:sp>
        <p:nvSpPr>
          <p:cNvPr id="4" name="Content Placeholder 3">
            <a:extLst>
              <a:ext uri="{FF2B5EF4-FFF2-40B4-BE49-F238E27FC236}">
                <a16:creationId xmlns:a16="http://schemas.microsoft.com/office/drawing/2014/main" id="{275288F6-1194-B943-80F1-277DAF4E495D}"/>
              </a:ext>
            </a:extLst>
          </p:cNvPr>
          <p:cNvSpPr>
            <a:spLocks noGrp="1"/>
          </p:cNvSpPr>
          <p:nvPr>
            <p:ph sz="half" idx="2"/>
          </p:nvPr>
        </p:nvSpPr>
        <p:spPr>
          <a:xfrm>
            <a:off x="629842" y="1878806"/>
            <a:ext cx="3868340" cy="2763441"/>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326AB7D6-58CB-BA46-A79C-140CA5D72701}"/>
              </a:ext>
            </a:extLst>
          </p:cNvPr>
          <p:cNvSpPr>
            <a:spLocks noGrp="1"/>
          </p:cNvSpPr>
          <p:nvPr>
            <p:ph type="body" sz="quarter" idx="3"/>
          </p:nvPr>
        </p:nvSpPr>
        <p:spPr>
          <a:xfrm>
            <a:off x="4629150" y="1260872"/>
            <a:ext cx="3887391" cy="617934"/>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Edit Master text styles</a:t>
            </a:r>
          </a:p>
        </p:txBody>
      </p:sp>
      <p:sp>
        <p:nvSpPr>
          <p:cNvPr id="6" name="Content Placeholder 5">
            <a:extLst>
              <a:ext uri="{FF2B5EF4-FFF2-40B4-BE49-F238E27FC236}">
                <a16:creationId xmlns:a16="http://schemas.microsoft.com/office/drawing/2014/main" id="{20D0378B-7BAE-2742-AECE-BC849A6C6BA7}"/>
              </a:ext>
            </a:extLst>
          </p:cNvPr>
          <p:cNvSpPr>
            <a:spLocks noGrp="1"/>
          </p:cNvSpPr>
          <p:nvPr>
            <p:ph sz="quarter" idx="4"/>
          </p:nvPr>
        </p:nvSpPr>
        <p:spPr>
          <a:xfrm>
            <a:off x="4629150" y="1878806"/>
            <a:ext cx="3887391" cy="2763441"/>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AA8086B1-D6DC-4A4C-AB68-A5E1C651CFA9}"/>
              </a:ext>
            </a:extLst>
          </p:cNvPr>
          <p:cNvSpPr>
            <a:spLocks noGrp="1"/>
          </p:cNvSpPr>
          <p:nvPr>
            <p:ph type="dt" sz="half" idx="10"/>
          </p:nvPr>
        </p:nvSpPr>
        <p:spPr/>
        <p:txBody>
          <a:bodyPr/>
          <a:lstStyle/>
          <a:p>
            <a:fld id="{21440329-41A0-7F4F-9F8F-490EA5582A39}" type="datetimeFigureOut">
              <a:rPr lang="en-US" smtClean="0"/>
              <a:t>5/21/2026</a:t>
            </a:fld>
            <a:endParaRPr lang="en-US"/>
          </a:p>
        </p:txBody>
      </p:sp>
      <p:sp>
        <p:nvSpPr>
          <p:cNvPr id="8" name="Footer Placeholder 7">
            <a:extLst>
              <a:ext uri="{FF2B5EF4-FFF2-40B4-BE49-F238E27FC236}">
                <a16:creationId xmlns:a16="http://schemas.microsoft.com/office/drawing/2014/main" id="{1DEFB184-8E03-8D49-B272-537260B75335}"/>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64647A21-3193-2446-8B15-2502DA220D8E}"/>
              </a:ext>
            </a:extLst>
          </p:cNvPr>
          <p:cNvSpPr>
            <a:spLocks noGrp="1"/>
          </p:cNvSpPr>
          <p:nvPr>
            <p:ph type="sldNum" sz="quarter" idx="12"/>
          </p:nvPr>
        </p:nvSpPr>
        <p:spPr/>
        <p:txBody>
          <a:bodyPr/>
          <a:lstStyle/>
          <a:p>
            <a:fld id="{787AA491-A6EC-DD4D-92CD-A80E78323147}" type="slidenum">
              <a:rPr lang="en-US" smtClean="0"/>
              <a:t>‹#›</a:t>
            </a:fld>
            <a:endParaRPr lang="en-US"/>
          </a:p>
        </p:txBody>
      </p:sp>
    </p:spTree>
    <p:extLst>
      <p:ext uri="{BB962C8B-B14F-4D97-AF65-F5344CB8AC3E}">
        <p14:creationId xmlns:p14="http://schemas.microsoft.com/office/powerpoint/2010/main" val="364993518"/>
      </p:ext>
    </p:extLst>
  </p:cSld>
  <p:clrMapOvr>
    <a:masterClrMapping/>
  </p:clrMapOvr>
  <mc:AlternateContent xmlns:mc="http://schemas.openxmlformats.org/markup-compatibility/2006" xmlns:p14="http://schemas.microsoft.com/office/powerpoint/2010/main">
    <mc:Choice Requires="p14">
      <p:transition spd="slow" p14:dur="2000" advTm="4000"/>
    </mc:Choice>
    <mc:Fallback xmlns="">
      <p:transition spd="slow" advTm="4000"/>
    </mc:Fallback>
  </mc:AlternateContent>
</p:sldLayout>
</file>

<file path=ppt/slideLayouts/slideLayout2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F8B97A-4494-8B41-B3D0-D04BED88627C}"/>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9CDCE9CE-2D96-A141-A402-9D599B083233}"/>
              </a:ext>
            </a:extLst>
          </p:cNvPr>
          <p:cNvSpPr>
            <a:spLocks noGrp="1"/>
          </p:cNvSpPr>
          <p:nvPr>
            <p:ph type="dt" sz="half" idx="10"/>
          </p:nvPr>
        </p:nvSpPr>
        <p:spPr/>
        <p:txBody>
          <a:bodyPr/>
          <a:lstStyle/>
          <a:p>
            <a:fld id="{21440329-41A0-7F4F-9F8F-490EA5582A39}" type="datetimeFigureOut">
              <a:rPr lang="en-US" smtClean="0"/>
              <a:t>5/21/2026</a:t>
            </a:fld>
            <a:endParaRPr lang="en-US"/>
          </a:p>
        </p:txBody>
      </p:sp>
      <p:sp>
        <p:nvSpPr>
          <p:cNvPr id="4" name="Footer Placeholder 3">
            <a:extLst>
              <a:ext uri="{FF2B5EF4-FFF2-40B4-BE49-F238E27FC236}">
                <a16:creationId xmlns:a16="http://schemas.microsoft.com/office/drawing/2014/main" id="{6C21FE21-ED6B-6442-9016-CFC9A807AD4B}"/>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19660C86-ECC9-0440-8EB3-3AD78506EDF3}"/>
              </a:ext>
            </a:extLst>
          </p:cNvPr>
          <p:cNvSpPr>
            <a:spLocks noGrp="1"/>
          </p:cNvSpPr>
          <p:nvPr>
            <p:ph type="sldNum" sz="quarter" idx="12"/>
          </p:nvPr>
        </p:nvSpPr>
        <p:spPr/>
        <p:txBody>
          <a:bodyPr/>
          <a:lstStyle/>
          <a:p>
            <a:fld id="{787AA491-A6EC-DD4D-92CD-A80E78323147}" type="slidenum">
              <a:rPr lang="en-US" smtClean="0"/>
              <a:t>‹#›</a:t>
            </a:fld>
            <a:endParaRPr lang="en-US"/>
          </a:p>
        </p:txBody>
      </p:sp>
    </p:spTree>
    <p:extLst>
      <p:ext uri="{BB962C8B-B14F-4D97-AF65-F5344CB8AC3E}">
        <p14:creationId xmlns:p14="http://schemas.microsoft.com/office/powerpoint/2010/main" val="31055443"/>
      </p:ext>
    </p:extLst>
  </p:cSld>
  <p:clrMapOvr>
    <a:masterClrMapping/>
  </p:clrMapOvr>
  <mc:AlternateContent xmlns:mc="http://schemas.openxmlformats.org/markup-compatibility/2006" xmlns:p14="http://schemas.microsoft.com/office/powerpoint/2010/main">
    <mc:Choice Requires="p14">
      <p:transition spd="slow" p14:dur="2000" advTm="4000"/>
    </mc:Choice>
    <mc:Fallback xmlns="">
      <p:transition spd="slow" advTm="4000"/>
    </mc:Fallback>
  </mc:AlternateContent>
</p:sldLayout>
</file>

<file path=ppt/slideLayouts/slideLayout2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19ABDCC-798F-A04A-9FF0-226A7D7562BA}"/>
              </a:ext>
            </a:extLst>
          </p:cNvPr>
          <p:cNvSpPr>
            <a:spLocks noGrp="1"/>
          </p:cNvSpPr>
          <p:nvPr>
            <p:ph type="dt" sz="half" idx="10"/>
          </p:nvPr>
        </p:nvSpPr>
        <p:spPr/>
        <p:txBody>
          <a:bodyPr/>
          <a:lstStyle/>
          <a:p>
            <a:fld id="{21440329-41A0-7F4F-9F8F-490EA5582A39}" type="datetimeFigureOut">
              <a:rPr lang="en-US" smtClean="0"/>
              <a:t>5/21/2026</a:t>
            </a:fld>
            <a:endParaRPr lang="en-US"/>
          </a:p>
        </p:txBody>
      </p:sp>
      <p:sp>
        <p:nvSpPr>
          <p:cNvPr id="3" name="Footer Placeholder 2">
            <a:extLst>
              <a:ext uri="{FF2B5EF4-FFF2-40B4-BE49-F238E27FC236}">
                <a16:creationId xmlns:a16="http://schemas.microsoft.com/office/drawing/2014/main" id="{7BA5ADDB-E7D5-E94F-8CCB-740538838A0A}"/>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C03B7CD3-6FBC-C645-A322-1D71B5A12145}"/>
              </a:ext>
            </a:extLst>
          </p:cNvPr>
          <p:cNvSpPr>
            <a:spLocks noGrp="1"/>
          </p:cNvSpPr>
          <p:nvPr>
            <p:ph type="sldNum" sz="quarter" idx="12"/>
          </p:nvPr>
        </p:nvSpPr>
        <p:spPr/>
        <p:txBody>
          <a:bodyPr/>
          <a:lstStyle/>
          <a:p>
            <a:fld id="{787AA491-A6EC-DD4D-92CD-A80E78323147}" type="slidenum">
              <a:rPr lang="en-US" smtClean="0"/>
              <a:t>‹#›</a:t>
            </a:fld>
            <a:endParaRPr lang="en-US"/>
          </a:p>
        </p:txBody>
      </p:sp>
    </p:spTree>
    <p:extLst>
      <p:ext uri="{BB962C8B-B14F-4D97-AF65-F5344CB8AC3E}">
        <p14:creationId xmlns:p14="http://schemas.microsoft.com/office/powerpoint/2010/main" val="223807443"/>
      </p:ext>
    </p:extLst>
  </p:cSld>
  <p:clrMapOvr>
    <a:masterClrMapping/>
  </p:clrMapOvr>
  <mc:AlternateContent xmlns:mc="http://schemas.openxmlformats.org/markup-compatibility/2006" xmlns:p14="http://schemas.microsoft.com/office/powerpoint/2010/main">
    <mc:Choice Requires="p14">
      <p:transition spd="slow" p14:dur="2000" advTm="4000"/>
    </mc:Choice>
    <mc:Fallback xmlns="">
      <p:transition spd="slow" advTm="4000"/>
    </mc:Fallback>
  </mc:AlternateContent>
</p:sldLayout>
</file>

<file path=ppt/slideLayouts/slideLayout28.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122"/>
        <p:cNvGrpSpPr/>
        <p:nvPr/>
      </p:nvGrpSpPr>
      <p:grpSpPr>
        <a:xfrm>
          <a:off x="0" y="0"/>
          <a:ext cx="0" cy="0"/>
          <a:chOff x="0" y="0"/>
          <a:chExt cx="0" cy="0"/>
        </a:xfrm>
      </p:grpSpPr>
      <p:sp>
        <p:nvSpPr>
          <p:cNvPr id="123" name="Google Shape;123;p18"/>
          <p:cNvSpPr txBox="1">
            <a:spLocks noGrp="1"/>
          </p:cNvSpPr>
          <p:nvPr>
            <p:ph type="dt" idx="10"/>
          </p:nvPr>
        </p:nvSpPr>
        <p:spPr>
          <a:xfrm>
            <a:off x="628650" y="4767263"/>
            <a:ext cx="2057400" cy="273844"/>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pPr marL="0" marR="0" lvl="0" indent="0" algn="l" defTabSz="914400" rtl="0" eaLnBrk="1" fontAlgn="auto" latinLnBrk="0" hangingPunct="1">
              <a:lnSpc>
                <a:spcPct val="100000"/>
              </a:lnSpc>
              <a:spcBef>
                <a:spcPts val="0"/>
              </a:spcBef>
              <a:spcAft>
                <a:spcPts val="0"/>
              </a:spcAft>
              <a:buClr>
                <a:srgbClr val="000000"/>
              </a:buClr>
              <a:buSzPts val="1400"/>
              <a:buFont typeface="Arial"/>
              <a:buNone/>
              <a:tabLst/>
              <a:defRPr/>
            </a:pPr>
            <a:endParaRPr kumimoji="0" sz="900" b="0" i="0" u="none" strike="noStrike" kern="0" cap="none" spc="0" normalizeH="0" baseline="0" noProof="0">
              <a:ln>
                <a:noFill/>
              </a:ln>
              <a:solidFill>
                <a:srgbClr val="888888"/>
              </a:solidFill>
              <a:effectLst/>
              <a:uLnTx/>
              <a:uFillTx/>
              <a:latin typeface="Calibri"/>
              <a:cs typeface="Calibri"/>
              <a:sym typeface="Calibri"/>
            </a:endParaRPr>
          </a:p>
        </p:txBody>
      </p:sp>
      <p:sp>
        <p:nvSpPr>
          <p:cNvPr id="124" name="Google Shape;124;p18"/>
          <p:cNvSpPr txBox="1">
            <a:spLocks noGrp="1"/>
          </p:cNvSpPr>
          <p:nvPr>
            <p:ph type="ftr" idx="11"/>
          </p:nvPr>
        </p:nvSpPr>
        <p:spPr>
          <a:xfrm>
            <a:off x="3028950" y="4767263"/>
            <a:ext cx="3086100" cy="273844"/>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pPr marL="0" marR="0" lvl="0" indent="0" algn="ctr" defTabSz="914400" rtl="0" eaLnBrk="1" fontAlgn="auto" latinLnBrk="0" hangingPunct="1">
              <a:lnSpc>
                <a:spcPct val="100000"/>
              </a:lnSpc>
              <a:spcBef>
                <a:spcPts val="0"/>
              </a:spcBef>
              <a:spcAft>
                <a:spcPts val="0"/>
              </a:spcAft>
              <a:buClr>
                <a:srgbClr val="000000"/>
              </a:buClr>
              <a:buSzPts val="1400"/>
              <a:buFont typeface="Arial"/>
              <a:buNone/>
              <a:tabLst/>
              <a:defRPr/>
            </a:pPr>
            <a:endParaRPr kumimoji="0" sz="900" b="0" i="0" u="none" strike="noStrike" kern="0" cap="none" spc="0" normalizeH="0" baseline="0" noProof="0">
              <a:ln>
                <a:noFill/>
              </a:ln>
              <a:solidFill>
                <a:srgbClr val="888888"/>
              </a:solidFill>
              <a:effectLst/>
              <a:uLnTx/>
              <a:uFillTx/>
              <a:latin typeface="Calibri"/>
              <a:cs typeface="Calibri"/>
              <a:sym typeface="Calibri"/>
            </a:endParaRPr>
          </a:p>
        </p:txBody>
      </p:sp>
      <p:sp>
        <p:nvSpPr>
          <p:cNvPr id="125" name="Google Shape;125;p18"/>
          <p:cNvSpPr txBox="1">
            <a:spLocks noGrp="1"/>
          </p:cNvSpPr>
          <p:nvPr>
            <p:ph type="sldNum" idx="12"/>
          </p:nvPr>
        </p:nvSpPr>
        <p:spPr>
          <a:xfrm>
            <a:off x="6457950" y="4767263"/>
            <a:ext cx="2057400" cy="273844"/>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marR="0" lvl="0" indent="0" algn="r" defTabSz="914400" rtl="0" eaLnBrk="1" fontAlgn="auto" latinLnBrk="0" hangingPunct="1">
              <a:lnSpc>
                <a:spcPct val="100000"/>
              </a:lnSpc>
              <a:spcBef>
                <a:spcPts val="0"/>
              </a:spcBef>
              <a:spcAft>
                <a:spcPts val="0"/>
              </a:spcAft>
              <a:buClr>
                <a:srgbClr val="000000"/>
              </a:buClr>
              <a:buSzTx/>
              <a:buFont typeface="Arial"/>
              <a:buNone/>
              <a:tabLst/>
              <a:defRPr/>
            </a:pPr>
            <a:fld id="{00000000-1234-1234-1234-123412341234}" type="slidenum">
              <a:rPr kumimoji="0" lang="en-CH" sz="900" b="0" i="0" u="none" strike="noStrike" kern="0" cap="none" spc="0" normalizeH="0" baseline="0" noProof="0">
                <a:ln>
                  <a:noFill/>
                </a:ln>
                <a:solidFill>
                  <a:srgbClr val="888888"/>
                </a:solidFill>
                <a:effectLst/>
                <a:uLnTx/>
                <a:uFillTx/>
                <a:latin typeface="Calibri"/>
                <a:cs typeface="Calibri"/>
                <a:sym typeface="Calibri"/>
              </a:rPr>
              <a:pPr marL="0" marR="0" lvl="0" indent="0" algn="r" defTabSz="914400" rtl="0" eaLnBrk="1" fontAlgn="auto" latinLnBrk="0" hangingPunct="1">
                <a:lnSpc>
                  <a:spcPct val="100000"/>
                </a:lnSpc>
                <a:spcBef>
                  <a:spcPts val="0"/>
                </a:spcBef>
                <a:spcAft>
                  <a:spcPts val="0"/>
                </a:spcAft>
                <a:buClr>
                  <a:srgbClr val="000000"/>
                </a:buClr>
                <a:buSzTx/>
                <a:buFont typeface="Arial"/>
                <a:buNone/>
                <a:tabLst/>
                <a:defRPr/>
              </a:pPr>
              <a:t>‹#›</a:t>
            </a:fld>
            <a:endParaRPr kumimoji="0" sz="900" b="0" i="0" u="none" strike="noStrike" kern="0" cap="none" spc="0" normalizeH="0" baseline="0" noProof="0">
              <a:ln>
                <a:noFill/>
              </a:ln>
              <a:solidFill>
                <a:srgbClr val="888888"/>
              </a:solidFill>
              <a:effectLst/>
              <a:uLnTx/>
              <a:uFillTx/>
              <a:latin typeface="Calibri"/>
              <a:cs typeface="Calibri"/>
              <a:sym typeface="Calibri"/>
            </a:endParaRPr>
          </a:p>
        </p:txBody>
      </p:sp>
    </p:spTree>
    <p:extLst>
      <p:ext uri="{BB962C8B-B14F-4D97-AF65-F5344CB8AC3E}">
        <p14:creationId xmlns:p14="http://schemas.microsoft.com/office/powerpoint/2010/main" val="3724010346"/>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matchingName="Title Slide" type="title">
  <p:cSld name="Title Slide">
    <p:spTree>
      <p:nvGrpSpPr>
        <p:cNvPr id="1" name="Shape 126"/>
        <p:cNvGrpSpPr/>
        <p:nvPr/>
      </p:nvGrpSpPr>
      <p:grpSpPr>
        <a:xfrm>
          <a:off x="0" y="0"/>
          <a:ext cx="0" cy="0"/>
          <a:chOff x="0" y="0"/>
          <a:chExt cx="0" cy="0"/>
        </a:xfrm>
      </p:grpSpPr>
      <p:sp>
        <p:nvSpPr>
          <p:cNvPr id="127" name="Google Shape;127;p31"/>
          <p:cNvSpPr txBox="1">
            <a:spLocks noGrp="1"/>
          </p:cNvSpPr>
          <p:nvPr>
            <p:ph type="ctrTitle"/>
          </p:nvPr>
        </p:nvSpPr>
        <p:spPr>
          <a:xfrm>
            <a:off x="1143000" y="841772"/>
            <a:ext cx="6858000" cy="1790700"/>
          </a:xfrm>
          <a:prstGeom prst="rect">
            <a:avLst/>
          </a:prstGeom>
          <a:noFill/>
          <a:ln>
            <a:noFill/>
          </a:ln>
        </p:spPr>
        <p:txBody>
          <a:bodyPr spcFirstLastPara="1" wrap="square" lIns="91425" tIns="45700" rIns="91425" bIns="45700" anchor="b" anchorCtr="0">
            <a:normAutofit/>
          </a:bodyPr>
          <a:lstStyle>
            <a:lvl1pPr lvl="0" algn="ctr">
              <a:lnSpc>
                <a:spcPct val="90000"/>
              </a:lnSpc>
              <a:spcBef>
                <a:spcPts val="0"/>
              </a:spcBef>
              <a:spcAft>
                <a:spcPts val="0"/>
              </a:spcAft>
              <a:buClr>
                <a:schemeClr val="dk1"/>
              </a:buClr>
              <a:buSzPts val="4500"/>
              <a:buFont typeface="Calibri"/>
              <a:buNone/>
              <a:defRPr sz="45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28" name="Google Shape;128;p31"/>
          <p:cNvSpPr txBox="1">
            <a:spLocks noGrp="1"/>
          </p:cNvSpPr>
          <p:nvPr>
            <p:ph type="subTitle" idx="1"/>
          </p:nvPr>
        </p:nvSpPr>
        <p:spPr>
          <a:xfrm>
            <a:off x="1143000" y="2701528"/>
            <a:ext cx="6858000" cy="1241822"/>
          </a:xfrm>
          <a:prstGeom prst="rect">
            <a:avLst/>
          </a:prstGeom>
          <a:noFill/>
          <a:ln>
            <a:noFill/>
          </a:ln>
        </p:spPr>
        <p:txBody>
          <a:bodyPr spcFirstLastPara="1" wrap="square" lIns="91425" tIns="45700" rIns="91425" bIns="45700" anchor="t" anchorCtr="0">
            <a:normAutofit/>
          </a:bodyPr>
          <a:lstStyle>
            <a:lvl1pPr lvl="0" algn="ctr">
              <a:lnSpc>
                <a:spcPct val="90000"/>
              </a:lnSpc>
              <a:spcBef>
                <a:spcPts val="750"/>
              </a:spcBef>
              <a:spcAft>
                <a:spcPts val="0"/>
              </a:spcAft>
              <a:buClr>
                <a:schemeClr val="dk1"/>
              </a:buClr>
              <a:buSzPts val="1800"/>
              <a:buNone/>
              <a:defRPr sz="1800"/>
            </a:lvl1pPr>
            <a:lvl2pPr lvl="1" algn="ctr">
              <a:lnSpc>
                <a:spcPct val="90000"/>
              </a:lnSpc>
              <a:spcBef>
                <a:spcPts val="375"/>
              </a:spcBef>
              <a:spcAft>
                <a:spcPts val="0"/>
              </a:spcAft>
              <a:buClr>
                <a:schemeClr val="dk1"/>
              </a:buClr>
              <a:buSzPts val="1500"/>
              <a:buNone/>
              <a:defRPr sz="1500"/>
            </a:lvl2pPr>
            <a:lvl3pPr lvl="2" algn="ctr">
              <a:lnSpc>
                <a:spcPct val="90000"/>
              </a:lnSpc>
              <a:spcBef>
                <a:spcPts val="375"/>
              </a:spcBef>
              <a:spcAft>
                <a:spcPts val="0"/>
              </a:spcAft>
              <a:buClr>
                <a:schemeClr val="dk1"/>
              </a:buClr>
              <a:buSzPts val="1350"/>
              <a:buNone/>
              <a:defRPr sz="1350"/>
            </a:lvl3pPr>
            <a:lvl4pPr lvl="3" algn="ctr">
              <a:lnSpc>
                <a:spcPct val="90000"/>
              </a:lnSpc>
              <a:spcBef>
                <a:spcPts val="375"/>
              </a:spcBef>
              <a:spcAft>
                <a:spcPts val="0"/>
              </a:spcAft>
              <a:buClr>
                <a:schemeClr val="dk1"/>
              </a:buClr>
              <a:buSzPts val="1200"/>
              <a:buNone/>
              <a:defRPr sz="1200"/>
            </a:lvl4pPr>
            <a:lvl5pPr lvl="4" algn="ctr">
              <a:lnSpc>
                <a:spcPct val="90000"/>
              </a:lnSpc>
              <a:spcBef>
                <a:spcPts val="375"/>
              </a:spcBef>
              <a:spcAft>
                <a:spcPts val="0"/>
              </a:spcAft>
              <a:buClr>
                <a:schemeClr val="dk1"/>
              </a:buClr>
              <a:buSzPts val="1200"/>
              <a:buNone/>
              <a:defRPr sz="1200"/>
            </a:lvl5pPr>
            <a:lvl6pPr lvl="5" algn="ctr">
              <a:lnSpc>
                <a:spcPct val="90000"/>
              </a:lnSpc>
              <a:spcBef>
                <a:spcPts val="375"/>
              </a:spcBef>
              <a:spcAft>
                <a:spcPts val="0"/>
              </a:spcAft>
              <a:buClr>
                <a:schemeClr val="dk1"/>
              </a:buClr>
              <a:buSzPts val="1200"/>
              <a:buNone/>
              <a:defRPr sz="1200"/>
            </a:lvl6pPr>
            <a:lvl7pPr lvl="6" algn="ctr">
              <a:lnSpc>
                <a:spcPct val="90000"/>
              </a:lnSpc>
              <a:spcBef>
                <a:spcPts val="375"/>
              </a:spcBef>
              <a:spcAft>
                <a:spcPts val="0"/>
              </a:spcAft>
              <a:buClr>
                <a:schemeClr val="dk1"/>
              </a:buClr>
              <a:buSzPts val="1200"/>
              <a:buNone/>
              <a:defRPr sz="1200"/>
            </a:lvl7pPr>
            <a:lvl8pPr lvl="7" algn="ctr">
              <a:lnSpc>
                <a:spcPct val="90000"/>
              </a:lnSpc>
              <a:spcBef>
                <a:spcPts val="375"/>
              </a:spcBef>
              <a:spcAft>
                <a:spcPts val="0"/>
              </a:spcAft>
              <a:buClr>
                <a:schemeClr val="dk1"/>
              </a:buClr>
              <a:buSzPts val="1200"/>
              <a:buNone/>
              <a:defRPr sz="1200"/>
            </a:lvl8pPr>
            <a:lvl9pPr lvl="8" algn="ctr">
              <a:lnSpc>
                <a:spcPct val="90000"/>
              </a:lnSpc>
              <a:spcBef>
                <a:spcPts val="375"/>
              </a:spcBef>
              <a:spcAft>
                <a:spcPts val="0"/>
              </a:spcAft>
              <a:buClr>
                <a:schemeClr val="dk1"/>
              </a:buClr>
              <a:buSzPts val="1200"/>
              <a:buNone/>
              <a:defRPr sz="1200"/>
            </a:lvl9pPr>
          </a:lstStyle>
          <a:p>
            <a:endParaRPr/>
          </a:p>
        </p:txBody>
      </p:sp>
      <p:sp>
        <p:nvSpPr>
          <p:cNvPr id="129" name="Google Shape;129;p31"/>
          <p:cNvSpPr txBox="1">
            <a:spLocks noGrp="1"/>
          </p:cNvSpPr>
          <p:nvPr>
            <p:ph type="dt" idx="10"/>
          </p:nvPr>
        </p:nvSpPr>
        <p:spPr>
          <a:xfrm>
            <a:off x="628650" y="4767263"/>
            <a:ext cx="2057400" cy="273844"/>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pPr marL="0" marR="0" lvl="0" indent="0" algn="l" defTabSz="914400" rtl="0" eaLnBrk="1" fontAlgn="auto" latinLnBrk="0" hangingPunct="1">
              <a:lnSpc>
                <a:spcPct val="100000"/>
              </a:lnSpc>
              <a:spcBef>
                <a:spcPts val="0"/>
              </a:spcBef>
              <a:spcAft>
                <a:spcPts val="0"/>
              </a:spcAft>
              <a:buClr>
                <a:srgbClr val="000000"/>
              </a:buClr>
              <a:buSzPts val="1400"/>
              <a:buFont typeface="Arial"/>
              <a:buNone/>
              <a:tabLst/>
              <a:defRPr/>
            </a:pPr>
            <a:endParaRPr kumimoji="0" sz="900" b="0" i="0" u="none" strike="noStrike" kern="0" cap="none" spc="0" normalizeH="0" baseline="0" noProof="0">
              <a:ln>
                <a:noFill/>
              </a:ln>
              <a:solidFill>
                <a:srgbClr val="888888"/>
              </a:solidFill>
              <a:effectLst/>
              <a:uLnTx/>
              <a:uFillTx/>
              <a:latin typeface="Calibri"/>
              <a:cs typeface="Calibri"/>
              <a:sym typeface="Calibri"/>
            </a:endParaRPr>
          </a:p>
        </p:txBody>
      </p:sp>
      <p:sp>
        <p:nvSpPr>
          <p:cNvPr id="130" name="Google Shape;130;p31"/>
          <p:cNvSpPr txBox="1">
            <a:spLocks noGrp="1"/>
          </p:cNvSpPr>
          <p:nvPr>
            <p:ph type="ftr" idx="11"/>
          </p:nvPr>
        </p:nvSpPr>
        <p:spPr>
          <a:xfrm>
            <a:off x="3028950" y="4767263"/>
            <a:ext cx="3086100" cy="273844"/>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pPr marL="0" marR="0" lvl="0" indent="0" algn="ctr" defTabSz="914400" rtl="0" eaLnBrk="1" fontAlgn="auto" latinLnBrk="0" hangingPunct="1">
              <a:lnSpc>
                <a:spcPct val="100000"/>
              </a:lnSpc>
              <a:spcBef>
                <a:spcPts val="0"/>
              </a:spcBef>
              <a:spcAft>
                <a:spcPts val="0"/>
              </a:spcAft>
              <a:buClr>
                <a:srgbClr val="000000"/>
              </a:buClr>
              <a:buSzPts val="1400"/>
              <a:buFont typeface="Arial"/>
              <a:buNone/>
              <a:tabLst/>
              <a:defRPr/>
            </a:pPr>
            <a:endParaRPr kumimoji="0" sz="900" b="0" i="0" u="none" strike="noStrike" kern="0" cap="none" spc="0" normalizeH="0" baseline="0" noProof="0">
              <a:ln>
                <a:noFill/>
              </a:ln>
              <a:solidFill>
                <a:srgbClr val="888888"/>
              </a:solidFill>
              <a:effectLst/>
              <a:uLnTx/>
              <a:uFillTx/>
              <a:latin typeface="Calibri"/>
              <a:cs typeface="Calibri"/>
              <a:sym typeface="Calibri"/>
            </a:endParaRPr>
          </a:p>
        </p:txBody>
      </p:sp>
      <p:sp>
        <p:nvSpPr>
          <p:cNvPr id="131" name="Google Shape;131;p31"/>
          <p:cNvSpPr txBox="1">
            <a:spLocks noGrp="1"/>
          </p:cNvSpPr>
          <p:nvPr>
            <p:ph type="sldNum" idx="12"/>
          </p:nvPr>
        </p:nvSpPr>
        <p:spPr>
          <a:xfrm>
            <a:off x="6457950" y="4767263"/>
            <a:ext cx="2057400" cy="273844"/>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marR="0" lvl="0" indent="0" algn="r" defTabSz="914400" rtl="0" eaLnBrk="1" fontAlgn="auto" latinLnBrk="0" hangingPunct="1">
              <a:lnSpc>
                <a:spcPct val="100000"/>
              </a:lnSpc>
              <a:spcBef>
                <a:spcPts val="0"/>
              </a:spcBef>
              <a:spcAft>
                <a:spcPts val="0"/>
              </a:spcAft>
              <a:buClr>
                <a:srgbClr val="000000"/>
              </a:buClr>
              <a:buSzTx/>
              <a:buFont typeface="Arial"/>
              <a:buNone/>
              <a:tabLst/>
              <a:defRPr/>
            </a:pPr>
            <a:fld id="{00000000-1234-1234-1234-123412341234}" type="slidenum">
              <a:rPr kumimoji="0" lang="en-CH" sz="900" b="0" i="0" u="none" strike="noStrike" kern="0" cap="none" spc="0" normalizeH="0" baseline="0" noProof="0">
                <a:ln>
                  <a:noFill/>
                </a:ln>
                <a:solidFill>
                  <a:srgbClr val="888888"/>
                </a:solidFill>
                <a:effectLst/>
                <a:uLnTx/>
                <a:uFillTx/>
                <a:latin typeface="Calibri"/>
                <a:cs typeface="Calibri"/>
                <a:sym typeface="Calibri"/>
              </a:rPr>
              <a:pPr marL="0" marR="0" lvl="0" indent="0" algn="r" defTabSz="914400" rtl="0" eaLnBrk="1" fontAlgn="auto" latinLnBrk="0" hangingPunct="1">
                <a:lnSpc>
                  <a:spcPct val="100000"/>
                </a:lnSpc>
                <a:spcBef>
                  <a:spcPts val="0"/>
                </a:spcBef>
                <a:spcAft>
                  <a:spcPts val="0"/>
                </a:spcAft>
                <a:buClr>
                  <a:srgbClr val="000000"/>
                </a:buClr>
                <a:buSzTx/>
                <a:buFont typeface="Arial"/>
                <a:buNone/>
                <a:tabLst/>
                <a:defRPr/>
              </a:pPr>
              <a:t>‹#›</a:t>
            </a:fld>
            <a:endParaRPr kumimoji="0" sz="900" b="0" i="0" u="none" strike="noStrike" kern="0" cap="none" spc="0" normalizeH="0" baseline="0" noProof="0">
              <a:ln>
                <a:noFill/>
              </a:ln>
              <a:solidFill>
                <a:srgbClr val="888888"/>
              </a:solidFill>
              <a:effectLst/>
              <a:uLnTx/>
              <a:uFillTx/>
              <a:latin typeface="Calibri"/>
              <a:cs typeface="Calibri"/>
              <a:sym typeface="Calibri"/>
            </a:endParaRPr>
          </a:p>
        </p:txBody>
      </p:sp>
    </p:spTree>
    <p:extLst>
      <p:ext uri="{BB962C8B-B14F-4D97-AF65-F5344CB8AC3E}">
        <p14:creationId xmlns:p14="http://schemas.microsoft.com/office/powerpoint/2010/main" val="3868968917"/>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matchingName="Title and Content" type="obj">
  <p:cSld name="Title and Content">
    <p:spTree>
      <p:nvGrpSpPr>
        <p:cNvPr id="1" name="Shape 132"/>
        <p:cNvGrpSpPr/>
        <p:nvPr/>
      </p:nvGrpSpPr>
      <p:grpSpPr>
        <a:xfrm>
          <a:off x="0" y="0"/>
          <a:ext cx="0" cy="0"/>
          <a:chOff x="0" y="0"/>
          <a:chExt cx="0" cy="0"/>
        </a:xfrm>
      </p:grpSpPr>
      <p:sp>
        <p:nvSpPr>
          <p:cNvPr id="133" name="Google Shape;133;p32"/>
          <p:cNvSpPr txBox="1">
            <a:spLocks noGrp="1"/>
          </p:cNvSpPr>
          <p:nvPr>
            <p:ph type="title"/>
          </p:nvPr>
        </p:nvSpPr>
        <p:spPr>
          <a:xfrm>
            <a:off x="628650" y="273844"/>
            <a:ext cx="7886700" cy="994172"/>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34" name="Google Shape;134;p32"/>
          <p:cNvSpPr txBox="1">
            <a:spLocks noGrp="1"/>
          </p:cNvSpPr>
          <p:nvPr>
            <p:ph type="body" idx="1"/>
          </p:nvPr>
        </p:nvSpPr>
        <p:spPr>
          <a:xfrm>
            <a:off x="628650" y="1369219"/>
            <a:ext cx="7886700" cy="3263504"/>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750"/>
              </a:spcBef>
              <a:spcAft>
                <a:spcPts val="0"/>
              </a:spcAft>
              <a:buClr>
                <a:schemeClr val="dk1"/>
              </a:buClr>
              <a:buSzPts val="1800"/>
              <a:buChar char="•"/>
              <a:defRPr/>
            </a:lvl1pPr>
            <a:lvl2pPr marL="914400" lvl="1" indent="-342900" algn="l">
              <a:lnSpc>
                <a:spcPct val="90000"/>
              </a:lnSpc>
              <a:spcBef>
                <a:spcPts val="375"/>
              </a:spcBef>
              <a:spcAft>
                <a:spcPts val="0"/>
              </a:spcAft>
              <a:buClr>
                <a:schemeClr val="dk1"/>
              </a:buClr>
              <a:buSzPts val="1800"/>
              <a:buChar char="•"/>
              <a:defRPr/>
            </a:lvl2pPr>
            <a:lvl3pPr marL="1371600" lvl="2" indent="-342900" algn="l">
              <a:lnSpc>
                <a:spcPct val="90000"/>
              </a:lnSpc>
              <a:spcBef>
                <a:spcPts val="375"/>
              </a:spcBef>
              <a:spcAft>
                <a:spcPts val="0"/>
              </a:spcAft>
              <a:buClr>
                <a:schemeClr val="dk1"/>
              </a:buClr>
              <a:buSzPts val="1800"/>
              <a:buChar char="•"/>
              <a:defRPr/>
            </a:lvl3pPr>
            <a:lvl4pPr marL="1828800" lvl="3" indent="-342900" algn="l">
              <a:lnSpc>
                <a:spcPct val="90000"/>
              </a:lnSpc>
              <a:spcBef>
                <a:spcPts val="375"/>
              </a:spcBef>
              <a:spcAft>
                <a:spcPts val="0"/>
              </a:spcAft>
              <a:buClr>
                <a:schemeClr val="dk1"/>
              </a:buClr>
              <a:buSzPts val="1800"/>
              <a:buChar char="•"/>
              <a:defRPr/>
            </a:lvl4pPr>
            <a:lvl5pPr marL="2286000" lvl="4" indent="-342900" algn="l">
              <a:lnSpc>
                <a:spcPct val="90000"/>
              </a:lnSpc>
              <a:spcBef>
                <a:spcPts val="375"/>
              </a:spcBef>
              <a:spcAft>
                <a:spcPts val="0"/>
              </a:spcAft>
              <a:buClr>
                <a:schemeClr val="dk1"/>
              </a:buClr>
              <a:buSzPts val="1800"/>
              <a:buChar char="•"/>
              <a:defRPr/>
            </a:lvl5pPr>
            <a:lvl6pPr marL="2743200" lvl="5" indent="-342900" algn="l">
              <a:lnSpc>
                <a:spcPct val="90000"/>
              </a:lnSpc>
              <a:spcBef>
                <a:spcPts val="375"/>
              </a:spcBef>
              <a:spcAft>
                <a:spcPts val="0"/>
              </a:spcAft>
              <a:buClr>
                <a:schemeClr val="dk1"/>
              </a:buClr>
              <a:buSzPts val="1800"/>
              <a:buChar char="•"/>
              <a:defRPr/>
            </a:lvl6pPr>
            <a:lvl7pPr marL="3200400" lvl="6" indent="-342900" algn="l">
              <a:lnSpc>
                <a:spcPct val="90000"/>
              </a:lnSpc>
              <a:spcBef>
                <a:spcPts val="375"/>
              </a:spcBef>
              <a:spcAft>
                <a:spcPts val="0"/>
              </a:spcAft>
              <a:buClr>
                <a:schemeClr val="dk1"/>
              </a:buClr>
              <a:buSzPts val="1800"/>
              <a:buChar char="•"/>
              <a:defRPr/>
            </a:lvl7pPr>
            <a:lvl8pPr marL="3657600" lvl="7" indent="-342900" algn="l">
              <a:lnSpc>
                <a:spcPct val="90000"/>
              </a:lnSpc>
              <a:spcBef>
                <a:spcPts val="375"/>
              </a:spcBef>
              <a:spcAft>
                <a:spcPts val="0"/>
              </a:spcAft>
              <a:buClr>
                <a:schemeClr val="dk1"/>
              </a:buClr>
              <a:buSzPts val="1800"/>
              <a:buChar char="•"/>
              <a:defRPr/>
            </a:lvl8pPr>
            <a:lvl9pPr marL="4114800" lvl="8" indent="-342900" algn="l">
              <a:lnSpc>
                <a:spcPct val="90000"/>
              </a:lnSpc>
              <a:spcBef>
                <a:spcPts val="375"/>
              </a:spcBef>
              <a:spcAft>
                <a:spcPts val="0"/>
              </a:spcAft>
              <a:buClr>
                <a:schemeClr val="dk1"/>
              </a:buClr>
              <a:buSzPts val="1800"/>
              <a:buChar char="•"/>
              <a:defRPr/>
            </a:lvl9pPr>
          </a:lstStyle>
          <a:p>
            <a:endParaRPr/>
          </a:p>
        </p:txBody>
      </p:sp>
      <p:sp>
        <p:nvSpPr>
          <p:cNvPr id="135" name="Google Shape;135;p32"/>
          <p:cNvSpPr txBox="1">
            <a:spLocks noGrp="1"/>
          </p:cNvSpPr>
          <p:nvPr>
            <p:ph type="dt" idx="10"/>
          </p:nvPr>
        </p:nvSpPr>
        <p:spPr>
          <a:xfrm>
            <a:off x="628650" y="4767263"/>
            <a:ext cx="2057400" cy="273844"/>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pPr marL="0" marR="0" lvl="0" indent="0" algn="l" defTabSz="914400" rtl="0" eaLnBrk="1" fontAlgn="auto" latinLnBrk="0" hangingPunct="1">
              <a:lnSpc>
                <a:spcPct val="100000"/>
              </a:lnSpc>
              <a:spcBef>
                <a:spcPts val="0"/>
              </a:spcBef>
              <a:spcAft>
                <a:spcPts val="0"/>
              </a:spcAft>
              <a:buClr>
                <a:srgbClr val="000000"/>
              </a:buClr>
              <a:buSzPts val="1400"/>
              <a:buFont typeface="Arial"/>
              <a:buNone/>
              <a:tabLst/>
              <a:defRPr/>
            </a:pPr>
            <a:endParaRPr kumimoji="0" sz="900" b="0" i="0" u="none" strike="noStrike" kern="0" cap="none" spc="0" normalizeH="0" baseline="0" noProof="0">
              <a:ln>
                <a:noFill/>
              </a:ln>
              <a:solidFill>
                <a:srgbClr val="888888"/>
              </a:solidFill>
              <a:effectLst/>
              <a:uLnTx/>
              <a:uFillTx/>
              <a:latin typeface="Calibri"/>
              <a:cs typeface="Calibri"/>
              <a:sym typeface="Calibri"/>
            </a:endParaRPr>
          </a:p>
        </p:txBody>
      </p:sp>
      <p:sp>
        <p:nvSpPr>
          <p:cNvPr id="136" name="Google Shape;136;p32"/>
          <p:cNvSpPr txBox="1">
            <a:spLocks noGrp="1"/>
          </p:cNvSpPr>
          <p:nvPr>
            <p:ph type="ftr" idx="11"/>
          </p:nvPr>
        </p:nvSpPr>
        <p:spPr>
          <a:xfrm>
            <a:off x="3028950" y="4767263"/>
            <a:ext cx="3086100" cy="273844"/>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pPr marL="0" marR="0" lvl="0" indent="0" algn="ctr" defTabSz="914400" rtl="0" eaLnBrk="1" fontAlgn="auto" latinLnBrk="0" hangingPunct="1">
              <a:lnSpc>
                <a:spcPct val="100000"/>
              </a:lnSpc>
              <a:spcBef>
                <a:spcPts val="0"/>
              </a:spcBef>
              <a:spcAft>
                <a:spcPts val="0"/>
              </a:spcAft>
              <a:buClr>
                <a:srgbClr val="000000"/>
              </a:buClr>
              <a:buSzPts val="1400"/>
              <a:buFont typeface="Arial"/>
              <a:buNone/>
              <a:tabLst/>
              <a:defRPr/>
            </a:pPr>
            <a:endParaRPr kumimoji="0" sz="900" b="0" i="0" u="none" strike="noStrike" kern="0" cap="none" spc="0" normalizeH="0" baseline="0" noProof="0">
              <a:ln>
                <a:noFill/>
              </a:ln>
              <a:solidFill>
                <a:srgbClr val="888888"/>
              </a:solidFill>
              <a:effectLst/>
              <a:uLnTx/>
              <a:uFillTx/>
              <a:latin typeface="Calibri"/>
              <a:cs typeface="Calibri"/>
              <a:sym typeface="Calibri"/>
            </a:endParaRPr>
          </a:p>
        </p:txBody>
      </p:sp>
      <p:sp>
        <p:nvSpPr>
          <p:cNvPr id="137" name="Google Shape;137;p32"/>
          <p:cNvSpPr txBox="1">
            <a:spLocks noGrp="1"/>
          </p:cNvSpPr>
          <p:nvPr>
            <p:ph type="sldNum" idx="12"/>
          </p:nvPr>
        </p:nvSpPr>
        <p:spPr>
          <a:xfrm>
            <a:off x="6457950" y="4767263"/>
            <a:ext cx="2057400" cy="273844"/>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marR="0" lvl="0" indent="0" algn="r" defTabSz="914400" rtl="0" eaLnBrk="1" fontAlgn="auto" latinLnBrk="0" hangingPunct="1">
              <a:lnSpc>
                <a:spcPct val="100000"/>
              </a:lnSpc>
              <a:spcBef>
                <a:spcPts val="0"/>
              </a:spcBef>
              <a:spcAft>
                <a:spcPts val="0"/>
              </a:spcAft>
              <a:buClr>
                <a:srgbClr val="000000"/>
              </a:buClr>
              <a:buSzTx/>
              <a:buFont typeface="Arial"/>
              <a:buNone/>
              <a:tabLst/>
              <a:defRPr/>
            </a:pPr>
            <a:fld id="{00000000-1234-1234-1234-123412341234}" type="slidenum">
              <a:rPr kumimoji="0" lang="en-CH" sz="900" b="0" i="0" u="none" strike="noStrike" kern="0" cap="none" spc="0" normalizeH="0" baseline="0" noProof="0">
                <a:ln>
                  <a:noFill/>
                </a:ln>
                <a:solidFill>
                  <a:srgbClr val="888888"/>
                </a:solidFill>
                <a:effectLst/>
                <a:uLnTx/>
                <a:uFillTx/>
                <a:latin typeface="Calibri"/>
                <a:cs typeface="Calibri"/>
                <a:sym typeface="Calibri"/>
              </a:rPr>
              <a:pPr marL="0" marR="0" lvl="0" indent="0" algn="r" defTabSz="914400" rtl="0" eaLnBrk="1" fontAlgn="auto" latinLnBrk="0" hangingPunct="1">
                <a:lnSpc>
                  <a:spcPct val="100000"/>
                </a:lnSpc>
                <a:spcBef>
                  <a:spcPts val="0"/>
                </a:spcBef>
                <a:spcAft>
                  <a:spcPts val="0"/>
                </a:spcAft>
                <a:buClr>
                  <a:srgbClr val="000000"/>
                </a:buClr>
                <a:buSzTx/>
                <a:buFont typeface="Arial"/>
                <a:buNone/>
                <a:tabLst/>
                <a:defRPr/>
              </a:pPr>
              <a:t>‹#›</a:t>
            </a:fld>
            <a:endParaRPr kumimoji="0" sz="900" b="0" i="0" u="none" strike="noStrike" kern="0" cap="none" spc="0" normalizeH="0" baseline="0" noProof="0">
              <a:ln>
                <a:noFill/>
              </a:ln>
              <a:solidFill>
                <a:srgbClr val="888888"/>
              </a:solidFill>
              <a:effectLst/>
              <a:uLnTx/>
              <a:uFillTx/>
              <a:latin typeface="Calibri"/>
              <a:cs typeface="Calibri"/>
              <a:sym typeface="Calibri"/>
            </a:endParaRPr>
          </a:p>
        </p:txBody>
      </p:sp>
    </p:spTree>
    <p:extLst>
      <p:ext uri="{BB962C8B-B14F-4D97-AF65-F5344CB8AC3E}">
        <p14:creationId xmlns:p14="http://schemas.microsoft.com/office/powerpoint/2010/main" val="3085695238"/>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matchingName="Section Header" type="secHead">
  <p:cSld name="Section Header">
    <p:spTree>
      <p:nvGrpSpPr>
        <p:cNvPr id="1" name="Shape 138"/>
        <p:cNvGrpSpPr/>
        <p:nvPr/>
      </p:nvGrpSpPr>
      <p:grpSpPr>
        <a:xfrm>
          <a:off x="0" y="0"/>
          <a:ext cx="0" cy="0"/>
          <a:chOff x="0" y="0"/>
          <a:chExt cx="0" cy="0"/>
        </a:xfrm>
      </p:grpSpPr>
      <p:sp>
        <p:nvSpPr>
          <p:cNvPr id="139" name="Google Shape;139;p33"/>
          <p:cNvSpPr txBox="1">
            <a:spLocks noGrp="1"/>
          </p:cNvSpPr>
          <p:nvPr>
            <p:ph type="title"/>
          </p:nvPr>
        </p:nvSpPr>
        <p:spPr>
          <a:xfrm>
            <a:off x="623888" y="1282304"/>
            <a:ext cx="7886700" cy="2139553"/>
          </a:xfrm>
          <a:prstGeom prst="rect">
            <a:avLst/>
          </a:prstGeom>
          <a:noFill/>
          <a:ln>
            <a:noFill/>
          </a:ln>
        </p:spPr>
        <p:txBody>
          <a:bodyPr spcFirstLastPara="1" wrap="square" lIns="91425" tIns="45700" rIns="91425" bIns="45700" anchor="b" anchorCtr="0">
            <a:normAutofit/>
          </a:bodyPr>
          <a:lstStyle>
            <a:lvl1pPr lvl="0" algn="l">
              <a:lnSpc>
                <a:spcPct val="90000"/>
              </a:lnSpc>
              <a:spcBef>
                <a:spcPts val="0"/>
              </a:spcBef>
              <a:spcAft>
                <a:spcPts val="0"/>
              </a:spcAft>
              <a:buClr>
                <a:schemeClr val="dk1"/>
              </a:buClr>
              <a:buSzPts val="4500"/>
              <a:buFont typeface="Calibri"/>
              <a:buNone/>
              <a:defRPr sz="45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40" name="Google Shape;140;p33"/>
          <p:cNvSpPr txBox="1">
            <a:spLocks noGrp="1"/>
          </p:cNvSpPr>
          <p:nvPr>
            <p:ph type="body" idx="1"/>
          </p:nvPr>
        </p:nvSpPr>
        <p:spPr>
          <a:xfrm>
            <a:off x="623888" y="3442098"/>
            <a:ext cx="7886700" cy="1125140"/>
          </a:xfrm>
          <a:prstGeom prst="rect">
            <a:avLst/>
          </a:prstGeom>
          <a:noFill/>
          <a:ln>
            <a:noFill/>
          </a:ln>
        </p:spPr>
        <p:txBody>
          <a:bodyPr spcFirstLastPara="1" wrap="square" lIns="91425" tIns="45700" rIns="91425" bIns="45700" anchor="t" anchorCtr="0">
            <a:normAutofit/>
          </a:bodyPr>
          <a:lstStyle>
            <a:lvl1pPr marL="457200" lvl="0" indent="-228600" algn="l">
              <a:lnSpc>
                <a:spcPct val="90000"/>
              </a:lnSpc>
              <a:spcBef>
                <a:spcPts val="750"/>
              </a:spcBef>
              <a:spcAft>
                <a:spcPts val="0"/>
              </a:spcAft>
              <a:buClr>
                <a:srgbClr val="888888"/>
              </a:buClr>
              <a:buSzPts val="1800"/>
              <a:buNone/>
              <a:defRPr sz="1800">
                <a:solidFill>
                  <a:srgbClr val="888888"/>
                </a:solidFill>
              </a:defRPr>
            </a:lvl1pPr>
            <a:lvl2pPr marL="914400" lvl="1" indent="-228600" algn="l">
              <a:lnSpc>
                <a:spcPct val="90000"/>
              </a:lnSpc>
              <a:spcBef>
                <a:spcPts val="375"/>
              </a:spcBef>
              <a:spcAft>
                <a:spcPts val="0"/>
              </a:spcAft>
              <a:buClr>
                <a:srgbClr val="888888"/>
              </a:buClr>
              <a:buSzPts val="1500"/>
              <a:buNone/>
              <a:defRPr sz="1500">
                <a:solidFill>
                  <a:srgbClr val="888888"/>
                </a:solidFill>
              </a:defRPr>
            </a:lvl2pPr>
            <a:lvl3pPr marL="1371600" lvl="2" indent="-228600" algn="l">
              <a:lnSpc>
                <a:spcPct val="90000"/>
              </a:lnSpc>
              <a:spcBef>
                <a:spcPts val="375"/>
              </a:spcBef>
              <a:spcAft>
                <a:spcPts val="0"/>
              </a:spcAft>
              <a:buClr>
                <a:srgbClr val="888888"/>
              </a:buClr>
              <a:buSzPts val="1350"/>
              <a:buNone/>
              <a:defRPr sz="1350">
                <a:solidFill>
                  <a:srgbClr val="888888"/>
                </a:solidFill>
              </a:defRPr>
            </a:lvl3pPr>
            <a:lvl4pPr marL="1828800" lvl="3" indent="-228600" algn="l">
              <a:lnSpc>
                <a:spcPct val="90000"/>
              </a:lnSpc>
              <a:spcBef>
                <a:spcPts val="375"/>
              </a:spcBef>
              <a:spcAft>
                <a:spcPts val="0"/>
              </a:spcAft>
              <a:buClr>
                <a:srgbClr val="888888"/>
              </a:buClr>
              <a:buSzPts val="1200"/>
              <a:buNone/>
              <a:defRPr sz="1200">
                <a:solidFill>
                  <a:srgbClr val="888888"/>
                </a:solidFill>
              </a:defRPr>
            </a:lvl4pPr>
            <a:lvl5pPr marL="2286000" lvl="4" indent="-228600" algn="l">
              <a:lnSpc>
                <a:spcPct val="90000"/>
              </a:lnSpc>
              <a:spcBef>
                <a:spcPts val="375"/>
              </a:spcBef>
              <a:spcAft>
                <a:spcPts val="0"/>
              </a:spcAft>
              <a:buClr>
                <a:srgbClr val="888888"/>
              </a:buClr>
              <a:buSzPts val="1200"/>
              <a:buNone/>
              <a:defRPr sz="1200">
                <a:solidFill>
                  <a:srgbClr val="888888"/>
                </a:solidFill>
              </a:defRPr>
            </a:lvl5pPr>
            <a:lvl6pPr marL="2743200" lvl="5" indent="-228600" algn="l">
              <a:lnSpc>
                <a:spcPct val="90000"/>
              </a:lnSpc>
              <a:spcBef>
                <a:spcPts val="375"/>
              </a:spcBef>
              <a:spcAft>
                <a:spcPts val="0"/>
              </a:spcAft>
              <a:buClr>
                <a:srgbClr val="888888"/>
              </a:buClr>
              <a:buSzPts val="1200"/>
              <a:buNone/>
              <a:defRPr sz="1200">
                <a:solidFill>
                  <a:srgbClr val="888888"/>
                </a:solidFill>
              </a:defRPr>
            </a:lvl6pPr>
            <a:lvl7pPr marL="3200400" lvl="6" indent="-228600" algn="l">
              <a:lnSpc>
                <a:spcPct val="90000"/>
              </a:lnSpc>
              <a:spcBef>
                <a:spcPts val="375"/>
              </a:spcBef>
              <a:spcAft>
                <a:spcPts val="0"/>
              </a:spcAft>
              <a:buClr>
                <a:srgbClr val="888888"/>
              </a:buClr>
              <a:buSzPts val="1200"/>
              <a:buNone/>
              <a:defRPr sz="1200">
                <a:solidFill>
                  <a:srgbClr val="888888"/>
                </a:solidFill>
              </a:defRPr>
            </a:lvl7pPr>
            <a:lvl8pPr marL="3657600" lvl="7" indent="-228600" algn="l">
              <a:lnSpc>
                <a:spcPct val="90000"/>
              </a:lnSpc>
              <a:spcBef>
                <a:spcPts val="375"/>
              </a:spcBef>
              <a:spcAft>
                <a:spcPts val="0"/>
              </a:spcAft>
              <a:buClr>
                <a:srgbClr val="888888"/>
              </a:buClr>
              <a:buSzPts val="1200"/>
              <a:buNone/>
              <a:defRPr sz="1200">
                <a:solidFill>
                  <a:srgbClr val="888888"/>
                </a:solidFill>
              </a:defRPr>
            </a:lvl8pPr>
            <a:lvl9pPr marL="4114800" lvl="8" indent="-228600" algn="l">
              <a:lnSpc>
                <a:spcPct val="90000"/>
              </a:lnSpc>
              <a:spcBef>
                <a:spcPts val="375"/>
              </a:spcBef>
              <a:spcAft>
                <a:spcPts val="0"/>
              </a:spcAft>
              <a:buClr>
                <a:srgbClr val="888888"/>
              </a:buClr>
              <a:buSzPts val="1200"/>
              <a:buNone/>
              <a:defRPr sz="1200">
                <a:solidFill>
                  <a:srgbClr val="888888"/>
                </a:solidFill>
              </a:defRPr>
            </a:lvl9pPr>
          </a:lstStyle>
          <a:p>
            <a:endParaRPr/>
          </a:p>
        </p:txBody>
      </p:sp>
      <p:sp>
        <p:nvSpPr>
          <p:cNvPr id="141" name="Google Shape;141;p33"/>
          <p:cNvSpPr txBox="1">
            <a:spLocks noGrp="1"/>
          </p:cNvSpPr>
          <p:nvPr>
            <p:ph type="dt" idx="10"/>
          </p:nvPr>
        </p:nvSpPr>
        <p:spPr>
          <a:xfrm>
            <a:off x="628650" y="4767263"/>
            <a:ext cx="2057400" cy="273844"/>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pPr marL="0" marR="0" lvl="0" indent="0" algn="l" defTabSz="914400" rtl="0" eaLnBrk="1" fontAlgn="auto" latinLnBrk="0" hangingPunct="1">
              <a:lnSpc>
                <a:spcPct val="100000"/>
              </a:lnSpc>
              <a:spcBef>
                <a:spcPts val="0"/>
              </a:spcBef>
              <a:spcAft>
                <a:spcPts val="0"/>
              </a:spcAft>
              <a:buClr>
                <a:srgbClr val="000000"/>
              </a:buClr>
              <a:buSzPts val="1400"/>
              <a:buFont typeface="Arial"/>
              <a:buNone/>
              <a:tabLst/>
              <a:defRPr/>
            </a:pPr>
            <a:endParaRPr kumimoji="0" sz="900" b="0" i="0" u="none" strike="noStrike" kern="0" cap="none" spc="0" normalizeH="0" baseline="0" noProof="0">
              <a:ln>
                <a:noFill/>
              </a:ln>
              <a:solidFill>
                <a:srgbClr val="888888"/>
              </a:solidFill>
              <a:effectLst/>
              <a:uLnTx/>
              <a:uFillTx/>
              <a:latin typeface="Calibri"/>
              <a:cs typeface="Calibri"/>
              <a:sym typeface="Calibri"/>
            </a:endParaRPr>
          </a:p>
        </p:txBody>
      </p:sp>
      <p:sp>
        <p:nvSpPr>
          <p:cNvPr id="142" name="Google Shape;142;p33"/>
          <p:cNvSpPr txBox="1">
            <a:spLocks noGrp="1"/>
          </p:cNvSpPr>
          <p:nvPr>
            <p:ph type="ftr" idx="11"/>
          </p:nvPr>
        </p:nvSpPr>
        <p:spPr>
          <a:xfrm>
            <a:off x="3028950" y="4767263"/>
            <a:ext cx="3086100" cy="273844"/>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pPr marL="0" marR="0" lvl="0" indent="0" algn="ctr" defTabSz="914400" rtl="0" eaLnBrk="1" fontAlgn="auto" latinLnBrk="0" hangingPunct="1">
              <a:lnSpc>
                <a:spcPct val="100000"/>
              </a:lnSpc>
              <a:spcBef>
                <a:spcPts val="0"/>
              </a:spcBef>
              <a:spcAft>
                <a:spcPts val="0"/>
              </a:spcAft>
              <a:buClr>
                <a:srgbClr val="000000"/>
              </a:buClr>
              <a:buSzPts val="1400"/>
              <a:buFont typeface="Arial"/>
              <a:buNone/>
              <a:tabLst/>
              <a:defRPr/>
            </a:pPr>
            <a:endParaRPr kumimoji="0" sz="900" b="0" i="0" u="none" strike="noStrike" kern="0" cap="none" spc="0" normalizeH="0" baseline="0" noProof="0">
              <a:ln>
                <a:noFill/>
              </a:ln>
              <a:solidFill>
                <a:srgbClr val="888888"/>
              </a:solidFill>
              <a:effectLst/>
              <a:uLnTx/>
              <a:uFillTx/>
              <a:latin typeface="Calibri"/>
              <a:cs typeface="Calibri"/>
              <a:sym typeface="Calibri"/>
            </a:endParaRPr>
          </a:p>
        </p:txBody>
      </p:sp>
      <p:sp>
        <p:nvSpPr>
          <p:cNvPr id="143" name="Google Shape;143;p33"/>
          <p:cNvSpPr txBox="1">
            <a:spLocks noGrp="1"/>
          </p:cNvSpPr>
          <p:nvPr>
            <p:ph type="sldNum" idx="12"/>
          </p:nvPr>
        </p:nvSpPr>
        <p:spPr>
          <a:xfrm>
            <a:off x="6457950" y="4767263"/>
            <a:ext cx="2057400" cy="273844"/>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marR="0" lvl="0" indent="0" algn="r" defTabSz="914400" rtl="0" eaLnBrk="1" fontAlgn="auto" latinLnBrk="0" hangingPunct="1">
              <a:lnSpc>
                <a:spcPct val="100000"/>
              </a:lnSpc>
              <a:spcBef>
                <a:spcPts val="0"/>
              </a:spcBef>
              <a:spcAft>
                <a:spcPts val="0"/>
              </a:spcAft>
              <a:buClr>
                <a:srgbClr val="000000"/>
              </a:buClr>
              <a:buSzTx/>
              <a:buFont typeface="Arial"/>
              <a:buNone/>
              <a:tabLst/>
              <a:defRPr/>
            </a:pPr>
            <a:fld id="{00000000-1234-1234-1234-123412341234}" type="slidenum">
              <a:rPr kumimoji="0" lang="en-CH" sz="900" b="0" i="0" u="none" strike="noStrike" kern="0" cap="none" spc="0" normalizeH="0" baseline="0" noProof="0">
                <a:ln>
                  <a:noFill/>
                </a:ln>
                <a:solidFill>
                  <a:srgbClr val="888888"/>
                </a:solidFill>
                <a:effectLst/>
                <a:uLnTx/>
                <a:uFillTx/>
                <a:latin typeface="Calibri"/>
                <a:cs typeface="Calibri"/>
                <a:sym typeface="Calibri"/>
              </a:rPr>
              <a:pPr marL="0" marR="0" lvl="0" indent="0" algn="r" defTabSz="914400" rtl="0" eaLnBrk="1" fontAlgn="auto" latinLnBrk="0" hangingPunct="1">
                <a:lnSpc>
                  <a:spcPct val="100000"/>
                </a:lnSpc>
                <a:spcBef>
                  <a:spcPts val="0"/>
                </a:spcBef>
                <a:spcAft>
                  <a:spcPts val="0"/>
                </a:spcAft>
                <a:buClr>
                  <a:srgbClr val="000000"/>
                </a:buClr>
                <a:buSzTx/>
                <a:buFont typeface="Arial"/>
                <a:buNone/>
                <a:tabLst/>
                <a:defRPr/>
              </a:pPr>
              <a:t>‹#›</a:t>
            </a:fld>
            <a:endParaRPr kumimoji="0" sz="900" b="0" i="0" u="none" strike="noStrike" kern="0" cap="none" spc="0" normalizeH="0" baseline="0" noProof="0">
              <a:ln>
                <a:noFill/>
              </a:ln>
              <a:solidFill>
                <a:srgbClr val="888888"/>
              </a:solidFill>
              <a:effectLst/>
              <a:uLnTx/>
              <a:uFillTx/>
              <a:latin typeface="Calibri"/>
              <a:cs typeface="Calibri"/>
              <a:sym typeface="Calibri"/>
            </a:endParaRPr>
          </a:p>
        </p:txBody>
      </p:sp>
    </p:spTree>
    <p:extLst>
      <p:ext uri="{BB962C8B-B14F-4D97-AF65-F5344CB8AC3E}">
        <p14:creationId xmlns:p14="http://schemas.microsoft.com/office/powerpoint/2010/main" val="949654130"/>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matchingName="Two Content" type="twoObj">
  <p:cSld name="Two Content">
    <p:spTree>
      <p:nvGrpSpPr>
        <p:cNvPr id="1" name="Shape 144"/>
        <p:cNvGrpSpPr/>
        <p:nvPr/>
      </p:nvGrpSpPr>
      <p:grpSpPr>
        <a:xfrm>
          <a:off x="0" y="0"/>
          <a:ext cx="0" cy="0"/>
          <a:chOff x="0" y="0"/>
          <a:chExt cx="0" cy="0"/>
        </a:xfrm>
      </p:grpSpPr>
      <p:sp>
        <p:nvSpPr>
          <p:cNvPr id="145" name="Google Shape;145;p34"/>
          <p:cNvSpPr txBox="1">
            <a:spLocks noGrp="1"/>
          </p:cNvSpPr>
          <p:nvPr>
            <p:ph type="title"/>
          </p:nvPr>
        </p:nvSpPr>
        <p:spPr>
          <a:xfrm>
            <a:off x="628650" y="273844"/>
            <a:ext cx="7886700" cy="994172"/>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46" name="Google Shape;146;p34"/>
          <p:cNvSpPr txBox="1">
            <a:spLocks noGrp="1"/>
          </p:cNvSpPr>
          <p:nvPr>
            <p:ph type="body" idx="1"/>
          </p:nvPr>
        </p:nvSpPr>
        <p:spPr>
          <a:xfrm>
            <a:off x="628650" y="1369219"/>
            <a:ext cx="3886200" cy="3263504"/>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750"/>
              </a:spcBef>
              <a:spcAft>
                <a:spcPts val="0"/>
              </a:spcAft>
              <a:buClr>
                <a:schemeClr val="dk1"/>
              </a:buClr>
              <a:buSzPts val="1800"/>
              <a:buChar char="•"/>
              <a:defRPr/>
            </a:lvl1pPr>
            <a:lvl2pPr marL="914400" lvl="1" indent="-342900" algn="l">
              <a:lnSpc>
                <a:spcPct val="90000"/>
              </a:lnSpc>
              <a:spcBef>
                <a:spcPts val="375"/>
              </a:spcBef>
              <a:spcAft>
                <a:spcPts val="0"/>
              </a:spcAft>
              <a:buClr>
                <a:schemeClr val="dk1"/>
              </a:buClr>
              <a:buSzPts val="1800"/>
              <a:buChar char="•"/>
              <a:defRPr/>
            </a:lvl2pPr>
            <a:lvl3pPr marL="1371600" lvl="2" indent="-342900" algn="l">
              <a:lnSpc>
                <a:spcPct val="90000"/>
              </a:lnSpc>
              <a:spcBef>
                <a:spcPts val="375"/>
              </a:spcBef>
              <a:spcAft>
                <a:spcPts val="0"/>
              </a:spcAft>
              <a:buClr>
                <a:schemeClr val="dk1"/>
              </a:buClr>
              <a:buSzPts val="1800"/>
              <a:buChar char="•"/>
              <a:defRPr/>
            </a:lvl3pPr>
            <a:lvl4pPr marL="1828800" lvl="3" indent="-342900" algn="l">
              <a:lnSpc>
                <a:spcPct val="90000"/>
              </a:lnSpc>
              <a:spcBef>
                <a:spcPts val="375"/>
              </a:spcBef>
              <a:spcAft>
                <a:spcPts val="0"/>
              </a:spcAft>
              <a:buClr>
                <a:schemeClr val="dk1"/>
              </a:buClr>
              <a:buSzPts val="1800"/>
              <a:buChar char="•"/>
              <a:defRPr/>
            </a:lvl4pPr>
            <a:lvl5pPr marL="2286000" lvl="4" indent="-342900" algn="l">
              <a:lnSpc>
                <a:spcPct val="90000"/>
              </a:lnSpc>
              <a:spcBef>
                <a:spcPts val="375"/>
              </a:spcBef>
              <a:spcAft>
                <a:spcPts val="0"/>
              </a:spcAft>
              <a:buClr>
                <a:schemeClr val="dk1"/>
              </a:buClr>
              <a:buSzPts val="1800"/>
              <a:buChar char="•"/>
              <a:defRPr/>
            </a:lvl5pPr>
            <a:lvl6pPr marL="2743200" lvl="5" indent="-342900" algn="l">
              <a:lnSpc>
                <a:spcPct val="90000"/>
              </a:lnSpc>
              <a:spcBef>
                <a:spcPts val="375"/>
              </a:spcBef>
              <a:spcAft>
                <a:spcPts val="0"/>
              </a:spcAft>
              <a:buClr>
                <a:schemeClr val="dk1"/>
              </a:buClr>
              <a:buSzPts val="1800"/>
              <a:buChar char="•"/>
              <a:defRPr/>
            </a:lvl6pPr>
            <a:lvl7pPr marL="3200400" lvl="6" indent="-342900" algn="l">
              <a:lnSpc>
                <a:spcPct val="90000"/>
              </a:lnSpc>
              <a:spcBef>
                <a:spcPts val="375"/>
              </a:spcBef>
              <a:spcAft>
                <a:spcPts val="0"/>
              </a:spcAft>
              <a:buClr>
                <a:schemeClr val="dk1"/>
              </a:buClr>
              <a:buSzPts val="1800"/>
              <a:buChar char="•"/>
              <a:defRPr/>
            </a:lvl7pPr>
            <a:lvl8pPr marL="3657600" lvl="7" indent="-342900" algn="l">
              <a:lnSpc>
                <a:spcPct val="90000"/>
              </a:lnSpc>
              <a:spcBef>
                <a:spcPts val="375"/>
              </a:spcBef>
              <a:spcAft>
                <a:spcPts val="0"/>
              </a:spcAft>
              <a:buClr>
                <a:schemeClr val="dk1"/>
              </a:buClr>
              <a:buSzPts val="1800"/>
              <a:buChar char="•"/>
              <a:defRPr/>
            </a:lvl8pPr>
            <a:lvl9pPr marL="4114800" lvl="8" indent="-342900" algn="l">
              <a:lnSpc>
                <a:spcPct val="90000"/>
              </a:lnSpc>
              <a:spcBef>
                <a:spcPts val="375"/>
              </a:spcBef>
              <a:spcAft>
                <a:spcPts val="0"/>
              </a:spcAft>
              <a:buClr>
                <a:schemeClr val="dk1"/>
              </a:buClr>
              <a:buSzPts val="1800"/>
              <a:buChar char="•"/>
              <a:defRPr/>
            </a:lvl9pPr>
          </a:lstStyle>
          <a:p>
            <a:endParaRPr/>
          </a:p>
        </p:txBody>
      </p:sp>
      <p:sp>
        <p:nvSpPr>
          <p:cNvPr id="147" name="Google Shape;147;p34"/>
          <p:cNvSpPr txBox="1">
            <a:spLocks noGrp="1"/>
          </p:cNvSpPr>
          <p:nvPr>
            <p:ph type="body" idx="2"/>
          </p:nvPr>
        </p:nvSpPr>
        <p:spPr>
          <a:xfrm>
            <a:off x="4629150" y="1369219"/>
            <a:ext cx="3886200" cy="3263504"/>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750"/>
              </a:spcBef>
              <a:spcAft>
                <a:spcPts val="0"/>
              </a:spcAft>
              <a:buClr>
                <a:schemeClr val="dk1"/>
              </a:buClr>
              <a:buSzPts val="1800"/>
              <a:buChar char="•"/>
              <a:defRPr/>
            </a:lvl1pPr>
            <a:lvl2pPr marL="914400" lvl="1" indent="-342900" algn="l">
              <a:lnSpc>
                <a:spcPct val="90000"/>
              </a:lnSpc>
              <a:spcBef>
                <a:spcPts val="375"/>
              </a:spcBef>
              <a:spcAft>
                <a:spcPts val="0"/>
              </a:spcAft>
              <a:buClr>
                <a:schemeClr val="dk1"/>
              </a:buClr>
              <a:buSzPts val="1800"/>
              <a:buChar char="•"/>
              <a:defRPr/>
            </a:lvl2pPr>
            <a:lvl3pPr marL="1371600" lvl="2" indent="-342900" algn="l">
              <a:lnSpc>
                <a:spcPct val="90000"/>
              </a:lnSpc>
              <a:spcBef>
                <a:spcPts val="375"/>
              </a:spcBef>
              <a:spcAft>
                <a:spcPts val="0"/>
              </a:spcAft>
              <a:buClr>
                <a:schemeClr val="dk1"/>
              </a:buClr>
              <a:buSzPts val="1800"/>
              <a:buChar char="•"/>
              <a:defRPr/>
            </a:lvl3pPr>
            <a:lvl4pPr marL="1828800" lvl="3" indent="-342900" algn="l">
              <a:lnSpc>
                <a:spcPct val="90000"/>
              </a:lnSpc>
              <a:spcBef>
                <a:spcPts val="375"/>
              </a:spcBef>
              <a:spcAft>
                <a:spcPts val="0"/>
              </a:spcAft>
              <a:buClr>
                <a:schemeClr val="dk1"/>
              </a:buClr>
              <a:buSzPts val="1800"/>
              <a:buChar char="•"/>
              <a:defRPr/>
            </a:lvl4pPr>
            <a:lvl5pPr marL="2286000" lvl="4" indent="-342900" algn="l">
              <a:lnSpc>
                <a:spcPct val="90000"/>
              </a:lnSpc>
              <a:spcBef>
                <a:spcPts val="375"/>
              </a:spcBef>
              <a:spcAft>
                <a:spcPts val="0"/>
              </a:spcAft>
              <a:buClr>
                <a:schemeClr val="dk1"/>
              </a:buClr>
              <a:buSzPts val="1800"/>
              <a:buChar char="•"/>
              <a:defRPr/>
            </a:lvl5pPr>
            <a:lvl6pPr marL="2743200" lvl="5" indent="-342900" algn="l">
              <a:lnSpc>
                <a:spcPct val="90000"/>
              </a:lnSpc>
              <a:spcBef>
                <a:spcPts val="375"/>
              </a:spcBef>
              <a:spcAft>
                <a:spcPts val="0"/>
              </a:spcAft>
              <a:buClr>
                <a:schemeClr val="dk1"/>
              </a:buClr>
              <a:buSzPts val="1800"/>
              <a:buChar char="•"/>
              <a:defRPr/>
            </a:lvl6pPr>
            <a:lvl7pPr marL="3200400" lvl="6" indent="-342900" algn="l">
              <a:lnSpc>
                <a:spcPct val="90000"/>
              </a:lnSpc>
              <a:spcBef>
                <a:spcPts val="375"/>
              </a:spcBef>
              <a:spcAft>
                <a:spcPts val="0"/>
              </a:spcAft>
              <a:buClr>
                <a:schemeClr val="dk1"/>
              </a:buClr>
              <a:buSzPts val="1800"/>
              <a:buChar char="•"/>
              <a:defRPr/>
            </a:lvl7pPr>
            <a:lvl8pPr marL="3657600" lvl="7" indent="-342900" algn="l">
              <a:lnSpc>
                <a:spcPct val="90000"/>
              </a:lnSpc>
              <a:spcBef>
                <a:spcPts val="375"/>
              </a:spcBef>
              <a:spcAft>
                <a:spcPts val="0"/>
              </a:spcAft>
              <a:buClr>
                <a:schemeClr val="dk1"/>
              </a:buClr>
              <a:buSzPts val="1800"/>
              <a:buChar char="•"/>
              <a:defRPr/>
            </a:lvl8pPr>
            <a:lvl9pPr marL="4114800" lvl="8" indent="-342900" algn="l">
              <a:lnSpc>
                <a:spcPct val="90000"/>
              </a:lnSpc>
              <a:spcBef>
                <a:spcPts val="375"/>
              </a:spcBef>
              <a:spcAft>
                <a:spcPts val="0"/>
              </a:spcAft>
              <a:buClr>
                <a:schemeClr val="dk1"/>
              </a:buClr>
              <a:buSzPts val="1800"/>
              <a:buChar char="•"/>
              <a:defRPr/>
            </a:lvl9pPr>
          </a:lstStyle>
          <a:p>
            <a:endParaRPr/>
          </a:p>
        </p:txBody>
      </p:sp>
      <p:sp>
        <p:nvSpPr>
          <p:cNvPr id="148" name="Google Shape;148;p34"/>
          <p:cNvSpPr txBox="1">
            <a:spLocks noGrp="1"/>
          </p:cNvSpPr>
          <p:nvPr>
            <p:ph type="dt" idx="10"/>
          </p:nvPr>
        </p:nvSpPr>
        <p:spPr>
          <a:xfrm>
            <a:off x="628650" y="4767263"/>
            <a:ext cx="2057400" cy="273844"/>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pPr marL="0" marR="0" lvl="0" indent="0" algn="l" defTabSz="914400" rtl="0" eaLnBrk="1" fontAlgn="auto" latinLnBrk="0" hangingPunct="1">
              <a:lnSpc>
                <a:spcPct val="100000"/>
              </a:lnSpc>
              <a:spcBef>
                <a:spcPts val="0"/>
              </a:spcBef>
              <a:spcAft>
                <a:spcPts val="0"/>
              </a:spcAft>
              <a:buClr>
                <a:srgbClr val="000000"/>
              </a:buClr>
              <a:buSzPts val="1400"/>
              <a:buFont typeface="Arial"/>
              <a:buNone/>
              <a:tabLst/>
              <a:defRPr/>
            </a:pPr>
            <a:endParaRPr kumimoji="0" sz="900" b="0" i="0" u="none" strike="noStrike" kern="0" cap="none" spc="0" normalizeH="0" baseline="0" noProof="0">
              <a:ln>
                <a:noFill/>
              </a:ln>
              <a:solidFill>
                <a:srgbClr val="888888"/>
              </a:solidFill>
              <a:effectLst/>
              <a:uLnTx/>
              <a:uFillTx/>
              <a:latin typeface="Calibri"/>
              <a:cs typeface="Calibri"/>
              <a:sym typeface="Calibri"/>
            </a:endParaRPr>
          </a:p>
        </p:txBody>
      </p:sp>
      <p:sp>
        <p:nvSpPr>
          <p:cNvPr id="149" name="Google Shape;149;p34"/>
          <p:cNvSpPr txBox="1">
            <a:spLocks noGrp="1"/>
          </p:cNvSpPr>
          <p:nvPr>
            <p:ph type="ftr" idx="11"/>
          </p:nvPr>
        </p:nvSpPr>
        <p:spPr>
          <a:xfrm>
            <a:off x="3028950" y="4767263"/>
            <a:ext cx="3086100" cy="273844"/>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pPr marL="0" marR="0" lvl="0" indent="0" algn="ctr" defTabSz="914400" rtl="0" eaLnBrk="1" fontAlgn="auto" latinLnBrk="0" hangingPunct="1">
              <a:lnSpc>
                <a:spcPct val="100000"/>
              </a:lnSpc>
              <a:spcBef>
                <a:spcPts val="0"/>
              </a:spcBef>
              <a:spcAft>
                <a:spcPts val="0"/>
              </a:spcAft>
              <a:buClr>
                <a:srgbClr val="000000"/>
              </a:buClr>
              <a:buSzPts val="1400"/>
              <a:buFont typeface="Arial"/>
              <a:buNone/>
              <a:tabLst/>
              <a:defRPr/>
            </a:pPr>
            <a:endParaRPr kumimoji="0" sz="900" b="0" i="0" u="none" strike="noStrike" kern="0" cap="none" spc="0" normalizeH="0" baseline="0" noProof="0">
              <a:ln>
                <a:noFill/>
              </a:ln>
              <a:solidFill>
                <a:srgbClr val="888888"/>
              </a:solidFill>
              <a:effectLst/>
              <a:uLnTx/>
              <a:uFillTx/>
              <a:latin typeface="Calibri"/>
              <a:cs typeface="Calibri"/>
              <a:sym typeface="Calibri"/>
            </a:endParaRPr>
          </a:p>
        </p:txBody>
      </p:sp>
      <p:sp>
        <p:nvSpPr>
          <p:cNvPr id="150" name="Google Shape;150;p34"/>
          <p:cNvSpPr txBox="1">
            <a:spLocks noGrp="1"/>
          </p:cNvSpPr>
          <p:nvPr>
            <p:ph type="sldNum" idx="12"/>
          </p:nvPr>
        </p:nvSpPr>
        <p:spPr>
          <a:xfrm>
            <a:off x="6457950" y="4767263"/>
            <a:ext cx="2057400" cy="273844"/>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marR="0" lvl="0" indent="0" algn="r" defTabSz="914400" rtl="0" eaLnBrk="1" fontAlgn="auto" latinLnBrk="0" hangingPunct="1">
              <a:lnSpc>
                <a:spcPct val="100000"/>
              </a:lnSpc>
              <a:spcBef>
                <a:spcPts val="0"/>
              </a:spcBef>
              <a:spcAft>
                <a:spcPts val="0"/>
              </a:spcAft>
              <a:buClr>
                <a:srgbClr val="000000"/>
              </a:buClr>
              <a:buSzTx/>
              <a:buFont typeface="Arial"/>
              <a:buNone/>
              <a:tabLst/>
              <a:defRPr/>
            </a:pPr>
            <a:fld id="{00000000-1234-1234-1234-123412341234}" type="slidenum">
              <a:rPr kumimoji="0" lang="en-CH" sz="900" b="0" i="0" u="none" strike="noStrike" kern="0" cap="none" spc="0" normalizeH="0" baseline="0" noProof="0">
                <a:ln>
                  <a:noFill/>
                </a:ln>
                <a:solidFill>
                  <a:srgbClr val="888888"/>
                </a:solidFill>
                <a:effectLst/>
                <a:uLnTx/>
                <a:uFillTx/>
                <a:latin typeface="Calibri"/>
                <a:cs typeface="Calibri"/>
                <a:sym typeface="Calibri"/>
              </a:rPr>
              <a:pPr marL="0" marR="0" lvl="0" indent="0" algn="r" defTabSz="914400" rtl="0" eaLnBrk="1" fontAlgn="auto" latinLnBrk="0" hangingPunct="1">
                <a:lnSpc>
                  <a:spcPct val="100000"/>
                </a:lnSpc>
                <a:spcBef>
                  <a:spcPts val="0"/>
                </a:spcBef>
                <a:spcAft>
                  <a:spcPts val="0"/>
                </a:spcAft>
                <a:buClr>
                  <a:srgbClr val="000000"/>
                </a:buClr>
                <a:buSzTx/>
                <a:buFont typeface="Arial"/>
                <a:buNone/>
                <a:tabLst/>
                <a:defRPr/>
              </a:pPr>
              <a:t>‹#›</a:t>
            </a:fld>
            <a:endParaRPr kumimoji="0" sz="900" b="0" i="0" u="none" strike="noStrike" kern="0" cap="none" spc="0" normalizeH="0" baseline="0" noProof="0">
              <a:ln>
                <a:noFill/>
              </a:ln>
              <a:solidFill>
                <a:srgbClr val="888888"/>
              </a:solidFill>
              <a:effectLst/>
              <a:uLnTx/>
              <a:uFillTx/>
              <a:latin typeface="Calibri"/>
              <a:cs typeface="Calibri"/>
              <a:sym typeface="Calibri"/>
            </a:endParaRPr>
          </a:p>
        </p:txBody>
      </p:sp>
    </p:spTree>
    <p:extLst>
      <p:ext uri="{BB962C8B-B14F-4D97-AF65-F5344CB8AC3E}">
        <p14:creationId xmlns:p14="http://schemas.microsoft.com/office/powerpoint/2010/main" val="4045184009"/>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matchingName="Comparison" type="twoTxTwoObj">
  <p:cSld name="Comparison">
    <p:spTree>
      <p:nvGrpSpPr>
        <p:cNvPr id="1" name="Shape 151"/>
        <p:cNvGrpSpPr/>
        <p:nvPr/>
      </p:nvGrpSpPr>
      <p:grpSpPr>
        <a:xfrm>
          <a:off x="0" y="0"/>
          <a:ext cx="0" cy="0"/>
          <a:chOff x="0" y="0"/>
          <a:chExt cx="0" cy="0"/>
        </a:xfrm>
      </p:grpSpPr>
      <p:sp>
        <p:nvSpPr>
          <p:cNvPr id="152" name="Google Shape;152;p35"/>
          <p:cNvSpPr txBox="1">
            <a:spLocks noGrp="1"/>
          </p:cNvSpPr>
          <p:nvPr>
            <p:ph type="title"/>
          </p:nvPr>
        </p:nvSpPr>
        <p:spPr>
          <a:xfrm>
            <a:off x="629841" y="273844"/>
            <a:ext cx="7886700" cy="994172"/>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53" name="Google Shape;153;p35"/>
          <p:cNvSpPr txBox="1">
            <a:spLocks noGrp="1"/>
          </p:cNvSpPr>
          <p:nvPr>
            <p:ph type="body" idx="1"/>
          </p:nvPr>
        </p:nvSpPr>
        <p:spPr>
          <a:xfrm>
            <a:off x="629842" y="1260872"/>
            <a:ext cx="3868340" cy="617934"/>
          </a:xfrm>
          <a:prstGeom prst="rect">
            <a:avLst/>
          </a:prstGeom>
          <a:noFill/>
          <a:ln>
            <a:noFill/>
          </a:ln>
        </p:spPr>
        <p:txBody>
          <a:bodyPr spcFirstLastPara="1" wrap="square" lIns="91425" tIns="45700" rIns="91425" bIns="45700" anchor="b" anchorCtr="0">
            <a:normAutofit/>
          </a:bodyPr>
          <a:lstStyle>
            <a:lvl1pPr marL="457200" lvl="0" indent="-228600" algn="l">
              <a:lnSpc>
                <a:spcPct val="90000"/>
              </a:lnSpc>
              <a:spcBef>
                <a:spcPts val="750"/>
              </a:spcBef>
              <a:spcAft>
                <a:spcPts val="0"/>
              </a:spcAft>
              <a:buClr>
                <a:schemeClr val="dk1"/>
              </a:buClr>
              <a:buSzPts val="1800"/>
              <a:buNone/>
              <a:defRPr sz="1800" b="1"/>
            </a:lvl1pPr>
            <a:lvl2pPr marL="914400" lvl="1" indent="-228600" algn="l">
              <a:lnSpc>
                <a:spcPct val="90000"/>
              </a:lnSpc>
              <a:spcBef>
                <a:spcPts val="375"/>
              </a:spcBef>
              <a:spcAft>
                <a:spcPts val="0"/>
              </a:spcAft>
              <a:buClr>
                <a:schemeClr val="dk1"/>
              </a:buClr>
              <a:buSzPts val="1500"/>
              <a:buNone/>
              <a:defRPr sz="1500" b="1"/>
            </a:lvl2pPr>
            <a:lvl3pPr marL="1371600" lvl="2" indent="-228600" algn="l">
              <a:lnSpc>
                <a:spcPct val="90000"/>
              </a:lnSpc>
              <a:spcBef>
                <a:spcPts val="375"/>
              </a:spcBef>
              <a:spcAft>
                <a:spcPts val="0"/>
              </a:spcAft>
              <a:buClr>
                <a:schemeClr val="dk1"/>
              </a:buClr>
              <a:buSzPts val="1350"/>
              <a:buNone/>
              <a:defRPr sz="1350" b="1"/>
            </a:lvl3pPr>
            <a:lvl4pPr marL="1828800" lvl="3" indent="-228600" algn="l">
              <a:lnSpc>
                <a:spcPct val="90000"/>
              </a:lnSpc>
              <a:spcBef>
                <a:spcPts val="375"/>
              </a:spcBef>
              <a:spcAft>
                <a:spcPts val="0"/>
              </a:spcAft>
              <a:buClr>
                <a:schemeClr val="dk1"/>
              </a:buClr>
              <a:buSzPts val="1200"/>
              <a:buNone/>
              <a:defRPr sz="1200" b="1"/>
            </a:lvl4pPr>
            <a:lvl5pPr marL="2286000" lvl="4" indent="-228600" algn="l">
              <a:lnSpc>
                <a:spcPct val="90000"/>
              </a:lnSpc>
              <a:spcBef>
                <a:spcPts val="375"/>
              </a:spcBef>
              <a:spcAft>
                <a:spcPts val="0"/>
              </a:spcAft>
              <a:buClr>
                <a:schemeClr val="dk1"/>
              </a:buClr>
              <a:buSzPts val="1200"/>
              <a:buNone/>
              <a:defRPr sz="1200" b="1"/>
            </a:lvl5pPr>
            <a:lvl6pPr marL="2743200" lvl="5" indent="-228600" algn="l">
              <a:lnSpc>
                <a:spcPct val="90000"/>
              </a:lnSpc>
              <a:spcBef>
                <a:spcPts val="375"/>
              </a:spcBef>
              <a:spcAft>
                <a:spcPts val="0"/>
              </a:spcAft>
              <a:buClr>
                <a:schemeClr val="dk1"/>
              </a:buClr>
              <a:buSzPts val="1200"/>
              <a:buNone/>
              <a:defRPr sz="1200" b="1"/>
            </a:lvl6pPr>
            <a:lvl7pPr marL="3200400" lvl="6" indent="-228600" algn="l">
              <a:lnSpc>
                <a:spcPct val="90000"/>
              </a:lnSpc>
              <a:spcBef>
                <a:spcPts val="375"/>
              </a:spcBef>
              <a:spcAft>
                <a:spcPts val="0"/>
              </a:spcAft>
              <a:buClr>
                <a:schemeClr val="dk1"/>
              </a:buClr>
              <a:buSzPts val="1200"/>
              <a:buNone/>
              <a:defRPr sz="1200" b="1"/>
            </a:lvl7pPr>
            <a:lvl8pPr marL="3657600" lvl="7" indent="-228600" algn="l">
              <a:lnSpc>
                <a:spcPct val="90000"/>
              </a:lnSpc>
              <a:spcBef>
                <a:spcPts val="375"/>
              </a:spcBef>
              <a:spcAft>
                <a:spcPts val="0"/>
              </a:spcAft>
              <a:buClr>
                <a:schemeClr val="dk1"/>
              </a:buClr>
              <a:buSzPts val="1200"/>
              <a:buNone/>
              <a:defRPr sz="1200" b="1"/>
            </a:lvl8pPr>
            <a:lvl9pPr marL="4114800" lvl="8" indent="-228600" algn="l">
              <a:lnSpc>
                <a:spcPct val="90000"/>
              </a:lnSpc>
              <a:spcBef>
                <a:spcPts val="375"/>
              </a:spcBef>
              <a:spcAft>
                <a:spcPts val="0"/>
              </a:spcAft>
              <a:buClr>
                <a:schemeClr val="dk1"/>
              </a:buClr>
              <a:buSzPts val="1200"/>
              <a:buNone/>
              <a:defRPr sz="1200" b="1"/>
            </a:lvl9pPr>
          </a:lstStyle>
          <a:p>
            <a:endParaRPr/>
          </a:p>
        </p:txBody>
      </p:sp>
      <p:sp>
        <p:nvSpPr>
          <p:cNvPr id="154" name="Google Shape;154;p35"/>
          <p:cNvSpPr txBox="1">
            <a:spLocks noGrp="1"/>
          </p:cNvSpPr>
          <p:nvPr>
            <p:ph type="body" idx="2"/>
          </p:nvPr>
        </p:nvSpPr>
        <p:spPr>
          <a:xfrm>
            <a:off x="629842" y="1878806"/>
            <a:ext cx="3868340" cy="2763441"/>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750"/>
              </a:spcBef>
              <a:spcAft>
                <a:spcPts val="0"/>
              </a:spcAft>
              <a:buClr>
                <a:schemeClr val="dk1"/>
              </a:buClr>
              <a:buSzPts val="1800"/>
              <a:buChar char="•"/>
              <a:defRPr/>
            </a:lvl1pPr>
            <a:lvl2pPr marL="914400" lvl="1" indent="-342900" algn="l">
              <a:lnSpc>
                <a:spcPct val="90000"/>
              </a:lnSpc>
              <a:spcBef>
                <a:spcPts val="375"/>
              </a:spcBef>
              <a:spcAft>
                <a:spcPts val="0"/>
              </a:spcAft>
              <a:buClr>
                <a:schemeClr val="dk1"/>
              </a:buClr>
              <a:buSzPts val="1800"/>
              <a:buChar char="•"/>
              <a:defRPr/>
            </a:lvl2pPr>
            <a:lvl3pPr marL="1371600" lvl="2" indent="-342900" algn="l">
              <a:lnSpc>
                <a:spcPct val="90000"/>
              </a:lnSpc>
              <a:spcBef>
                <a:spcPts val="375"/>
              </a:spcBef>
              <a:spcAft>
                <a:spcPts val="0"/>
              </a:spcAft>
              <a:buClr>
                <a:schemeClr val="dk1"/>
              </a:buClr>
              <a:buSzPts val="1800"/>
              <a:buChar char="•"/>
              <a:defRPr/>
            </a:lvl3pPr>
            <a:lvl4pPr marL="1828800" lvl="3" indent="-342900" algn="l">
              <a:lnSpc>
                <a:spcPct val="90000"/>
              </a:lnSpc>
              <a:spcBef>
                <a:spcPts val="375"/>
              </a:spcBef>
              <a:spcAft>
                <a:spcPts val="0"/>
              </a:spcAft>
              <a:buClr>
                <a:schemeClr val="dk1"/>
              </a:buClr>
              <a:buSzPts val="1800"/>
              <a:buChar char="•"/>
              <a:defRPr/>
            </a:lvl4pPr>
            <a:lvl5pPr marL="2286000" lvl="4" indent="-342900" algn="l">
              <a:lnSpc>
                <a:spcPct val="90000"/>
              </a:lnSpc>
              <a:spcBef>
                <a:spcPts val="375"/>
              </a:spcBef>
              <a:spcAft>
                <a:spcPts val="0"/>
              </a:spcAft>
              <a:buClr>
                <a:schemeClr val="dk1"/>
              </a:buClr>
              <a:buSzPts val="1800"/>
              <a:buChar char="•"/>
              <a:defRPr/>
            </a:lvl5pPr>
            <a:lvl6pPr marL="2743200" lvl="5" indent="-342900" algn="l">
              <a:lnSpc>
                <a:spcPct val="90000"/>
              </a:lnSpc>
              <a:spcBef>
                <a:spcPts val="375"/>
              </a:spcBef>
              <a:spcAft>
                <a:spcPts val="0"/>
              </a:spcAft>
              <a:buClr>
                <a:schemeClr val="dk1"/>
              </a:buClr>
              <a:buSzPts val="1800"/>
              <a:buChar char="•"/>
              <a:defRPr/>
            </a:lvl6pPr>
            <a:lvl7pPr marL="3200400" lvl="6" indent="-342900" algn="l">
              <a:lnSpc>
                <a:spcPct val="90000"/>
              </a:lnSpc>
              <a:spcBef>
                <a:spcPts val="375"/>
              </a:spcBef>
              <a:spcAft>
                <a:spcPts val="0"/>
              </a:spcAft>
              <a:buClr>
                <a:schemeClr val="dk1"/>
              </a:buClr>
              <a:buSzPts val="1800"/>
              <a:buChar char="•"/>
              <a:defRPr/>
            </a:lvl7pPr>
            <a:lvl8pPr marL="3657600" lvl="7" indent="-342900" algn="l">
              <a:lnSpc>
                <a:spcPct val="90000"/>
              </a:lnSpc>
              <a:spcBef>
                <a:spcPts val="375"/>
              </a:spcBef>
              <a:spcAft>
                <a:spcPts val="0"/>
              </a:spcAft>
              <a:buClr>
                <a:schemeClr val="dk1"/>
              </a:buClr>
              <a:buSzPts val="1800"/>
              <a:buChar char="•"/>
              <a:defRPr/>
            </a:lvl8pPr>
            <a:lvl9pPr marL="4114800" lvl="8" indent="-342900" algn="l">
              <a:lnSpc>
                <a:spcPct val="90000"/>
              </a:lnSpc>
              <a:spcBef>
                <a:spcPts val="375"/>
              </a:spcBef>
              <a:spcAft>
                <a:spcPts val="0"/>
              </a:spcAft>
              <a:buClr>
                <a:schemeClr val="dk1"/>
              </a:buClr>
              <a:buSzPts val="1800"/>
              <a:buChar char="•"/>
              <a:defRPr/>
            </a:lvl9pPr>
          </a:lstStyle>
          <a:p>
            <a:endParaRPr/>
          </a:p>
        </p:txBody>
      </p:sp>
      <p:sp>
        <p:nvSpPr>
          <p:cNvPr id="155" name="Google Shape;155;p35"/>
          <p:cNvSpPr txBox="1">
            <a:spLocks noGrp="1"/>
          </p:cNvSpPr>
          <p:nvPr>
            <p:ph type="body" idx="3"/>
          </p:nvPr>
        </p:nvSpPr>
        <p:spPr>
          <a:xfrm>
            <a:off x="4629150" y="1260872"/>
            <a:ext cx="3887391" cy="617934"/>
          </a:xfrm>
          <a:prstGeom prst="rect">
            <a:avLst/>
          </a:prstGeom>
          <a:noFill/>
          <a:ln>
            <a:noFill/>
          </a:ln>
        </p:spPr>
        <p:txBody>
          <a:bodyPr spcFirstLastPara="1" wrap="square" lIns="91425" tIns="45700" rIns="91425" bIns="45700" anchor="b" anchorCtr="0">
            <a:normAutofit/>
          </a:bodyPr>
          <a:lstStyle>
            <a:lvl1pPr marL="457200" lvl="0" indent="-228600" algn="l">
              <a:lnSpc>
                <a:spcPct val="90000"/>
              </a:lnSpc>
              <a:spcBef>
                <a:spcPts val="750"/>
              </a:spcBef>
              <a:spcAft>
                <a:spcPts val="0"/>
              </a:spcAft>
              <a:buClr>
                <a:schemeClr val="dk1"/>
              </a:buClr>
              <a:buSzPts val="1800"/>
              <a:buNone/>
              <a:defRPr sz="1800" b="1"/>
            </a:lvl1pPr>
            <a:lvl2pPr marL="914400" lvl="1" indent="-228600" algn="l">
              <a:lnSpc>
                <a:spcPct val="90000"/>
              </a:lnSpc>
              <a:spcBef>
                <a:spcPts val="375"/>
              </a:spcBef>
              <a:spcAft>
                <a:spcPts val="0"/>
              </a:spcAft>
              <a:buClr>
                <a:schemeClr val="dk1"/>
              </a:buClr>
              <a:buSzPts val="1500"/>
              <a:buNone/>
              <a:defRPr sz="1500" b="1"/>
            </a:lvl2pPr>
            <a:lvl3pPr marL="1371600" lvl="2" indent="-228600" algn="l">
              <a:lnSpc>
                <a:spcPct val="90000"/>
              </a:lnSpc>
              <a:spcBef>
                <a:spcPts val="375"/>
              </a:spcBef>
              <a:spcAft>
                <a:spcPts val="0"/>
              </a:spcAft>
              <a:buClr>
                <a:schemeClr val="dk1"/>
              </a:buClr>
              <a:buSzPts val="1350"/>
              <a:buNone/>
              <a:defRPr sz="1350" b="1"/>
            </a:lvl3pPr>
            <a:lvl4pPr marL="1828800" lvl="3" indent="-228600" algn="l">
              <a:lnSpc>
                <a:spcPct val="90000"/>
              </a:lnSpc>
              <a:spcBef>
                <a:spcPts val="375"/>
              </a:spcBef>
              <a:spcAft>
                <a:spcPts val="0"/>
              </a:spcAft>
              <a:buClr>
                <a:schemeClr val="dk1"/>
              </a:buClr>
              <a:buSzPts val="1200"/>
              <a:buNone/>
              <a:defRPr sz="1200" b="1"/>
            </a:lvl4pPr>
            <a:lvl5pPr marL="2286000" lvl="4" indent="-228600" algn="l">
              <a:lnSpc>
                <a:spcPct val="90000"/>
              </a:lnSpc>
              <a:spcBef>
                <a:spcPts val="375"/>
              </a:spcBef>
              <a:spcAft>
                <a:spcPts val="0"/>
              </a:spcAft>
              <a:buClr>
                <a:schemeClr val="dk1"/>
              </a:buClr>
              <a:buSzPts val="1200"/>
              <a:buNone/>
              <a:defRPr sz="1200" b="1"/>
            </a:lvl5pPr>
            <a:lvl6pPr marL="2743200" lvl="5" indent="-228600" algn="l">
              <a:lnSpc>
                <a:spcPct val="90000"/>
              </a:lnSpc>
              <a:spcBef>
                <a:spcPts val="375"/>
              </a:spcBef>
              <a:spcAft>
                <a:spcPts val="0"/>
              </a:spcAft>
              <a:buClr>
                <a:schemeClr val="dk1"/>
              </a:buClr>
              <a:buSzPts val="1200"/>
              <a:buNone/>
              <a:defRPr sz="1200" b="1"/>
            </a:lvl6pPr>
            <a:lvl7pPr marL="3200400" lvl="6" indent="-228600" algn="l">
              <a:lnSpc>
                <a:spcPct val="90000"/>
              </a:lnSpc>
              <a:spcBef>
                <a:spcPts val="375"/>
              </a:spcBef>
              <a:spcAft>
                <a:spcPts val="0"/>
              </a:spcAft>
              <a:buClr>
                <a:schemeClr val="dk1"/>
              </a:buClr>
              <a:buSzPts val="1200"/>
              <a:buNone/>
              <a:defRPr sz="1200" b="1"/>
            </a:lvl7pPr>
            <a:lvl8pPr marL="3657600" lvl="7" indent="-228600" algn="l">
              <a:lnSpc>
                <a:spcPct val="90000"/>
              </a:lnSpc>
              <a:spcBef>
                <a:spcPts val="375"/>
              </a:spcBef>
              <a:spcAft>
                <a:spcPts val="0"/>
              </a:spcAft>
              <a:buClr>
                <a:schemeClr val="dk1"/>
              </a:buClr>
              <a:buSzPts val="1200"/>
              <a:buNone/>
              <a:defRPr sz="1200" b="1"/>
            </a:lvl8pPr>
            <a:lvl9pPr marL="4114800" lvl="8" indent="-228600" algn="l">
              <a:lnSpc>
                <a:spcPct val="90000"/>
              </a:lnSpc>
              <a:spcBef>
                <a:spcPts val="375"/>
              </a:spcBef>
              <a:spcAft>
                <a:spcPts val="0"/>
              </a:spcAft>
              <a:buClr>
                <a:schemeClr val="dk1"/>
              </a:buClr>
              <a:buSzPts val="1200"/>
              <a:buNone/>
              <a:defRPr sz="1200" b="1"/>
            </a:lvl9pPr>
          </a:lstStyle>
          <a:p>
            <a:endParaRPr/>
          </a:p>
        </p:txBody>
      </p:sp>
      <p:sp>
        <p:nvSpPr>
          <p:cNvPr id="156" name="Google Shape;156;p35"/>
          <p:cNvSpPr txBox="1">
            <a:spLocks noGrp="1"/>
          </p:cNvSpPr>
          <p:nvPr>
            <p:ph type="body" idx="4"/>
          </p:nvPr>
        </p:nvSpPr>
        <p:spPr>
          <a:xfrm>
            <a:off x="4629150" y="1878806"/>
            <a:ext cx="3887391" cy="2763441"/>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750"/>
              </a:spcBef>
              <a:spcAft>
                <a:spcPts val="0"/>
              </a:spcAft>
              <a:buClr>
                <a:schemeClr val="dk1"/>
              </a:buClr>
              <a:buSzPts val="1800"/>
              <a:buChar char="•"/>
              <a:defRPr/>
            </a:lvl1pPr>
            <a:lvl2pPr marL="914400" lvl="1" indent="-342900" algn="l">
              <a:lnSpc>
                <a:spcPct val="90000"/>
              </a:lnSpc>
              <a:spcBef>
                <a:spcPts val="375"/>
              </a:spcBef>
              <a:spcAft>
                <a:spcPts val="0"/>
              </a:spcAft>
              <a:buClr>
                <a:schemeClr val="dk1"/>
              </a:buClr>
              <a:buSzPts val="1800"/>
              <a:buChar char="•"/>
              <a:defRPr/>
            </a:lvl2pPr>
            <a:lvl3pPr marL="1371600" lvl="2" indent="-342900" algn="l">
              <a:lnSpc>
                <a:spcPct val="90000"/>
              </a:lnSpc>
              <a:spcBef>
                <a:spcPts val="375"/>
              </a:spcBef>
              <a:spcAft>
                <a:spcPts val="0"/>
              </a:spcAft>
              <a:buClr>
                <a:schemeClr val="dk1"/>
              </a:buClr>
              <a:buSzPts val="1800"/>
              <a:buChar char="•"/>
              <a:defRPr/>
            </a:lvl3pPr>
            <a:lvl4pPr marL="1828800" lvl="3" indent="-342900" algn="l">
              <a:lnSpc>
                <a:spcPct val="90000"/>
              </a:lnSpc>
              <a:spcBef>
                <a:spcPts val="375"/>
              </a:spcBef>
              <a:spcAft>
                <a:spcPts val="0"/>
              </a:spcAft>
              <a:buClr>
                <a:schemeClr val="dk1"/>
              </a:buClr>
              <a:buSzPts val="1800"/>
              <a:buChar char="•"/>
              <a:defRPr/>
            </a:lvl4pPr>
            <a:lvl5pPr marL="2286000" lvl="4" indent="-342900" algn="l">
              <a:lnSpc>
                <a:spcPct val="90000"/>
              </a:lnSpc>
              <a:spcBef>
                <a:spcPts val="375"/>
              </a:spcBef>
              <a:spcAft>
                <a:spcPts val="0"/>
              </a:spcAft>
              <a:buClr>
                <a:schemeClr val="dk1"/>
              </a:buClr>
              <a:buSzPts val="1800"/>
              <a:buChar char="•"/>
              <a:defRPr/>
            </a:lvl5pPr>
            <a:lvl6pPr marL="2743200" lvl="5" indent="-342900" algn="l">
              <a:lnSpc>
                <a:spcPct val="90000"/>
              </a:lnSpc>
              <a:spcBef>
                <a:spcPts val="375"/>
              </a:spcBef>
              <a:spcAft>
                <a:spcPts val="0"/>
              </a:spcAft>
              <a:buClr>
                <a:schemeClr val="dk1"/>
              </a:buClr>
              <a:buSzPts val="1800"/>
              <a:buChar char="•"/>
              <a:defRPr/>
            </a:lvl6pPr>
            <a:lvl7pPr marL="3200400" lvl="6" indent="-342900" algn="l">
              <a:lnSpc>
                <a:spcPct val="90000"/>
              </a:lnSpc>
              <a:spcBef>
                <a:spcPts val="375"/>
              </a:spcBef>
              <a:spcAft>
                <a:spcPts val="0"/>
              </a:spcAft>
              <a:buClr>
                <a:schemeClr val="dk1"/>
              </a:buClr>
              <a:buSzPts val="1800"/>
              <a:buChar char="•"/>
              <a:defRPr/>
            </a:lvl7pPr>
            <a:lvl8pPr marL="3657600" lvl="7" indent="-342900" algn="l">
              <a:lnSpc>
                <a:spcPct val="90000"/>
              </a:lnSpc>
              <a:spcBef>
                <a:spcPts val="375"/>
              </a:spcBef>
              <a:spcAft>
                <a:spcPts val="0"/>
              </a:spcAft>
              <a:buClr>
                <a:schemeClr val="dk1"/>
              </a:buClr>
              <a:buSzPts val="1800"/>
              <a:buChar char="•"/>
              <a:defRPr/>
            </a:lvl8pPr>
            <a:lvl9pPr marL="4114800" lvl="8" indent="-342900" algn="l">
              <a:lnSpc>
                <a:spcPct val="90000"/>
              </a:lnSpc>
              <a:spcBef>
                <a:spcPts val="375"/>
              </a:spcBef>
              <a:spcAft>
                <a:spcPts val="0"/>
              </a:spcAft>
              <a:buClr>
                <a:schemeClr val="dk1"/>
              </a:buClr>
              <a:buSzPts val="1800"/>
              <a:buChar char="•"/>
              <a:defRPr/>
            </a:lvl9pPr>
          </a:lstStyle>
          <a:p>
            <a:endParaRPr/>
          </a:p>
        </p:txBody>
      </p:sp>
      <p:sp>
        <p:nvSpPr>
          <p:cNvPr id="157" name="Google Shape;157;p35"/>
          <p:cNvSpPr txBox="1">
            <a:spLocks noGrp="1"/>
          </p:cNvSpPr>
          <p:nvPr>
            <p:ph type="dt" idx="10"/>
          </p:nvPr>
        </p:nvSpPr>
        <p:spPr>
          <a:xfrm>
            <a:off x="628650" y="4767263"/>
            <a:ext cx="2057400" cy="273844"/>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pPr marL="0" marR="0" lvl="0" indent="0" algn="l" defTabSz="914400" rtl="0" eaLnBrk="1" fontAlgn="auto" latinLnBrk="0" hangingPunct="1">
              <a:lnSpc>
                <a:spcPct val="100000"/>
              </a:lnSpc>
              <a:spcBef>
                <a:spcPts val="0"/>
              </a:spcBef>
              <a:spcAft>
                <a:spcPts val="0"/>
              </a:spcAft>
              <a:buClr>
                <a:srgbClr val="000000"/>
              </a:buClr>
              <a:buSzPts val="1400"/>
              <a:buFont typeface="Arial"/>
              <a:buNone/>
              <a:tabLst/>
              <a:defRPr/>
            </a:pPr>
            <a:endParaRPr kumimoji="0" sz="900" b="0" i="0" u="none" strike="noStrike" kern="0" cap="none" spc="0" normalizeH="0" baseline="0" noProof="0">
              <a:ln>
                <a:noFill/>
              </a:ln>
              <a:solidFill>
                <a:srgbClr val="888888"/>
              </a:solidFill>
              <a:effectLst/>
              <a:uLnTx/>
              <a:uFillTx/>
              <a:latin typeface="Calibri"/>
              <a:cs typeface="Calibri"/>
              <a:sym typeface="Calibri"/>
            </a:endParaRPr>
          </a:p>
        </p:txBody>
      </p:sp>
      <p:sp>
        <p:nvSpPr>
          <p:cNvPr id="158" name="Google Shape;158;p35"/>
          <p:cNvSpPr txBox="1">
            <a:spLocks noGrp="1"/>
          </p:cNvSpPr>
          <p:nvPr>
            <p:ph type="ftr" idx="11"/>
          </p:nvPr>
        </p:nvSpPr>
        <p:spPr>
          <a:xfrm>
            <a:off x="3028950" y="4767263"/>
            <a:ext cx="3086100" cy="273844"/>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pPr marL="0" marR="0" lvl="0" indent="0" algn="ctr" defTabSz="914400" rtl="0" eaLnBrk="1" fontAlgn="auto" latinLnBrk="0" hangingPunct="1">
              <a:lnSpc>
                <a:spcPct val="100000"/>
              </a:lnSpc>
              <a:spcBef>
                <a:spcPts val="0"/>
              </a:spcBef>
              <a:spcAft>
                <a:spcPts val="0"/>
              </a:spcAft>
              <a:buClr>
                <a:srgbClr val="000000"/>
              </a:buClr>
              <a:buSzPts val="1400"/>
              <a:buFont typeface="Arial"/>
              <a:buNone/>
              <a:tabLst/>
              <a:defRPr/>
            </a:pPr>
            <a:endParaRPr kumimoji="0" sz="900" b="0" i="0" u="none" strike="noStrike" kern="0" cap="none" spc="0" normalizeH="0" baseline="0" noProof="0">
              <a:ln>
                <a:noFill/>
              </a:ln>
              <a:solidFill>
                <a:srgbClr val="888888"/>
              </a:solidFill>
              <a:effectLst/>
              <a:uLnTx/>
              <a:uFillTx/>
              <a:latin typeface="Calibri"/>
              <a:cs typeface="Calibri"/>
              <a:sym typeface="Calibri"/>
            </a:endParaRPr>
          </a:p>
        </p:txBody>
      </p:sp>
      <p:sp>
        <p:nvSpPr>
          <p:cNvPr id="159" name="Google Shape;159;p35"/>
          <p:cNvSpPr txBox="1">
            <a:spLocks noGrp="1"/>
          </p:cNvSpPr>
          <p:nvPr>
            <p:ph type="sldNum" idx="12"/>
          </p:nvPr>
        </p:nvSpPr>
        <p:spPr>
          <a:xfrm>
            <a:off x="6457950" y="4767263"/>
            <a:ext cx="2057400" cy="273844"/>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marR="0" lvl="0" indent="0" algn="r" defTabSz="914400" rtl="0" eaLnBrk="1" fontAlgn="auto" latinLnBrk="0" hangingPunct="1">
              <a:lnSpc>
                <a:spcPct val="100000"/>
              </a:lnSpc>
              <a:spcBef>
                <a:spcPts val="0"/>
              </a:spcBef>
              <a:spcAft>
                <a:spcPts val="0"/>
              </a:spcAft>
              <a:buClr>
                <a:srgbClr val="000000"/>
              </a:buClr>
              <a:buSzTx/>
              <a:buFont typeface="Arial"/>
              <a:buNone/>
              <a:tabLst/>
              <a:defRPr/>
            </a:pPr>
            <a:fld id="{00000000-1234-1234-1234-123412341234}" type="slidenum">
              <a:rPr kumimoji="0" lang="en-CH" sz="900" b="0" i="0" u="none" strike="noStrike" kern="0" cap="none" spc="0" normalizeH="0" baseline="0" noProof="0">
                <a:ln>
                  <a:noFill/>
                </a:ln>
                <a:solidFill>
                  <a:srgbClr val="888888"/>
                </a:solidFill>
                <a:effectLst/>
                <a:uLnTx/>
                <a:uFillTx/>
                <a:latin typeface="Calibri"/>
                <a:cs typeface="Calibri"/>
                <a:sym typeface="Calibri"/>
              </a:rPr>
              <a:pPr marL="0" marR="0" lvl="0" indent="0" algn="r" defTabSz="914400" rtl="0" eaLnBrk="1" fontAlgn="auto" latinLnBrk="0" hangingPunct="1">
                <a:lnSpc>
                  <a:spcPct val="100000"/>
                </a:lnSpc>
                <a:spcBef>
                  <a:spcPts val="0"/>
                </a:spcBef>
                <a:spcAft>
                  <a:spcPts val="0"/>
                </a:spcAft>
                <a:buClr>
                  <a:srgbClr val="000000"/>
                </a:buClr>
                <a:buSzTx/>
                <a:buFont typeface="Arial"/>
                <a:buNone/>
                <a:tabLst/>
                <a:defRPr/>
              </a:pPr>
              <a:t>‹#›</a:t>
            </a:fld>
            <a:endParaRPr kumimoji="0" sz="900" b="0" i="0" u="none" strike="noStrike" kern="0" cap="none" spc="0" normalizeH="0" baseline="0" noProof="0">
              <a:ln>
                <a:noFill/>
              </a:ln>
              <a:solidFill>
                <a:srgbClr val="888888"/>
              </a:solidFill>
              <a:effectLst/>
              <a:uLnTx/>
              <a:uFillTx/>
              <a:latin typeface="Calibri"/>
              <a:cs typeface="Calibri"/>
              <a:sym typeface="Calibri"/>
            </a:endParaRPr>
          </a:p>
        </p:txBody>
      </p:sp>
    </p:spTree>
    <p:extLst>
      <p:ext uri="{BB962C8B-B14F-4D97-AF65-F5344CB8AC3E}">
        <p14:creationId xmlns:p14="http://schemas.microsoft.com/office/powerpoint/2010/main" val="3178497796"/>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matchingName="Title Only" type="titleOnly">
  <p:cSld name="Title Only">
    <p:spTree>
      <p:nvGrpSpPr>
        <p:cNvPr id="1" name="Shape 160"/>
        <p:cNvGrpSpPr/>
        <p:nvPr/>
      </p:nvGrpSpPr>
      <p:grpSpPr>
        <a:xfrm>
          <a:off x="0" y="0"/>
          <a:ext cx="0" cy="0"/>
          <a:chOff x="0" y="0"/>
          <a:chExt cx="0" cy="0"/>
        </a:xfrm>
      </p:grpSpPr>
      <p:sp>
        <p:nvSpPr>
          <p:cNvPr id="161" name="Google Shape;161;p36"/>
          <p:cNvSpPr txBox="1">
            <a:spLocks noGrp="1"/>
          </p:cNvSpPr>
          <p:nvPr>
            <p:ph type="title"/>
          </p:nvPr>
        </p:nvSpPr>
        <p:spPr>
          <a:xfrm>
            <a:off x="628650" y="273844"/>
            <a:ext cx="7886700" cy="994172"/>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62" name="Google Shape;162;p36"/>
          <p:cNvSpPr txBox="1">
            <a:spLocks noGrp="1"/>
          </p:cNvSpPr>
          <p:nvPr>
            <p:ph type="dt" idx="10"/>
          </p:nvPr>
        </p:nvSpPr>
        <p:spPr>
          <a:xfrm>
            <a:off x="628650" y="4767263"/>
            <a:ext cx="2057400" cy="273844"/>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pPr marL="0" marR="0" lvl="0" indent="0" algn="l" defTabSz="914400" rtl="0" eaLnBrk="1" fontAlgn="auto" latinLnBrk="0" hangingPunct="1">
              <a:lnSpc>
                <a:spcPct val="100000"/>
              </a:lnSpc>
              <a:spcBef>
                <a:spcPts val="0"/>
              </a:spcBef>
              <a:spcAft>
                <a:spcPts val="0"/>
              </a:spcAft>
              <a:buClr>
                <a:srgbClr val="000000"/>
              </a:buClr>
              <a:buSzPts val="1400"/>
              <a:buFont typeface="Arial"/>
              <a:buNone/>
              <a:tabLst/>
              <a:defRPr/>
            </a:pPr>
            <a:endParaRPr kumimoji="0" sz="900" b="0" i="0" u="none" strike="noStrike" kern="0" cap="none" spc="0" normalizeH="0" baseline="0" noProof="0">
              <a:ln>
                <a:noFill/>
              </a:ln>
              <a:solidFill>
                <a:srgbClr val="888888"/>
              </a:solidFill>
              <a:effectLst/>
              <a:uLnTx/>
              <a:uFillTx/>
              <a:latin typeface="Calibri"/>
              <a:cs typeface="Calibri"/>
              <a:sym typeface="Calibri"/>
            </a:endParaRPr>
          </a:p>
        </p:txBody>
      </p:sp>
      <p:sp>
        <p:nvSpPr>
          <p:cNvPr id="163" name="Google Shape;163;p36"/>
          <p:cNvSpPr txBox="1">
            <a:spLocks noGrp="1"/>
          </p:cNvSpPr>
          <p:nvPr>
            <p:ph type="ftr" idx="11"/>
          </p:nvPr>
        </p:nvSpPr>
        <p:spPr>
          <a:xfrm>
            <a:off x="3028950" y="4767263"/>
            <a:ext cx="3086100" cy="273844"/>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pPr marL="0" marR="0" lvl="0" indent="0" algn="ctr" defTabSz="914400" rtl="0" eaLnBrk="1" fontAlgn="auto" latinLnBrk="0" hangingPunct="1">
              <a:lnSpc>
                <a:spcPct val="100000"/>
              </a:lnSpc>
              <a:spcBef>
                <a:spcPts val="0"/>
              </a:spcBef>
              <a:spcAft>
                <a:spcPts val="0"/>
              </a:spcAft>
              <a:buClr>
                <a:srgbClr val="000000"/>
              </a:buClr>
              <a:buSzPts val="1400"/>
              <a:buFont typeface="Arial"/>
              <a:buNone/>
              <a:tabLst/>
              <a:defRPr/>
            </a:pPr>
            <a:endParaRPr kumimoji="0" sz="900" b="0" i="0" u="none" strike="noStrike" kern="0" cap="none" spc="0" normalizeH="0" baseline="0" noProof="0">
              <a:ln>
                <a:noFill/>
              </a:ln>
              <a:solidFill>
                <a:srgbClr val="888888"/>
              </a:solidFill>
              <a:effectLst/>
              <a:uLnTx/>
              <a:uFillTx/>
              <a:latin typeface="Calibri"/>
              <a:cs typeface="Calibri"/>
              <a:sym typeface="Calibri"/>
            </a:endParaRPr>
          </a:p>
        </p:txBody>
      </p:sp>
      <p:sp>
        <p:nvSpPr>
          <p:cNvPr id="164" name="Google Shape;164;p36"/>
          <p:cNvSpPr txBox="1">
            <a:spLocks noGrp="1"/>
          </p:cNvSpPr>
          <p:nvPr>
            <p:ph type="sldNum" idx="12"/>
          </p:nvPr>
        </p:nvSpPr>
        <p:spPr>
          <a:xfrm>
            <a:off x="6457950" y="4767263"/>
            <a:ext cx="2057400" cy="273844"/>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marR="0" lvl="0" indent="0" algn="r" defTabSz="914400" rtl="0" eaLnBrk="1" fontAlgn="auto" latinLnBrk="0" hangingPunct="1">
              <a:lnSpc>
                <a:spcPct val="100000"/>
              </a:lnSpc>
              <a:spcBef>
                <a:spcPts val="0"/>
              </a:spcBef>
              <a:spcAft>
                <a:spcPts val="0"/>
              </a:spcAft>
              <a:buClr>
                <a:srgbClr val="000000"/>
              </a:buClr>
              <a:buSzTx/>
              <a:buFont typeface="Arial"/>
              <a:buNone/>
              <a:tabLst/>
              <a:defRPr/>
            </a:pPr>
            <a:fld id="{00000000-1234-1234-1234-123412341234}" type="slidenum">
              <a:rPr kumimoji="0" lang="en-CH" sz="900" b="0" i="0" u="none" strike="noStrike" kern="0" cap="none" spc="0" normalizeH="0" baseline="0" noProof="0">
                <a:ln>
                  <a:noFill/>
                </a:ln>
                <a:solidFill>
                  <a:srgbClr val="888888"/>
                </a:solidFill>
                <a:effectLst/>
                <a:uLnTx/>
                <a:uFillTx/>
                <a:latin typeface="Calibri"/>
                <a:cs typeface="Calibri"/>
                <a:sym typeface="Calibri"/>
              </a:rPr>
              <a:pPr marL="0" marR="0" lvl="0" indent="0" algn="r" defTabSz="914400" rtl="0" eaLnBrk="1" fontAlgn="auto" latinLnBrk="0" hangingPunct="1">
                <a:lnSpc>
                  <a:spcPct val="100000"/>
                </a:lnSpc>
                <a:spcBef>
                  <a:spcPts val="0"/>
                </a:spcBef>
                <a:spcAft>
                  <a:spcPts val="0"/>
                </a:spcAft>
                <a:buClr>
                  <a:srgbClr val="000000"/>
                </a:buClr>
                <a:buSzTx/>
                <a:buFont typeface="Arial"/>
                <a:buNone/>
                <a:tabLst/>
                <a:defRPr/>
              </a:pPr>
              <a:t>‹#›</a:t>
            </a:fld>
            <a:endParaRPr kumimoji="0" sz="900" b="0" i="0" u="none" strike="noStrike" kern="0" cap="none" spc="0" normalizeH="0" baseline="0" noProof="0">
              <a:ln>
                <a:noFill/>
              </a:ln>
              <a:solidFill>
                <a:srgbClr val="888888"/>
              </a:solidFill>
              <a:effectLst/>
              <a:uLnTx/>
              <a:uFillTx/>
              <a:latin typeface="Calibri"/>
              <a:cs typeface="Calibri"/>
              <a:sym typeface="Calibri"/>
            </a:endParaRPr>
          </a:p>
        </p:txBody>
      </p:sp>
    </p:spTree>
    <p:extLst>
      <p:ext uri="{BB962C8B-B14F-4D97-AF65-F5344CB8AC3E}">
        <p14:creationId xmlns:p14="http://schemas.microsoft.com/office/powerpoint/2010/main" val="1760430133"/>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matchingName="Content with Caption" type="objTx">
  <p:cSld name="Content with Caption">
    <p:spTree>
      <p:nvGrpSpPr>
        <p:cNvPr id="1" name="Shape 165"/>
        <p:cNvGrpSpPr/>
        <p:nvPr/>
      </p:nvGrpSpPr>
      <p:grpSpPr>
        <a:xfrm>
          <a:off x="0" y="0"/>
          <a:ext cx="0" cy="0"/>
          <a:chOff x="0" y="0"/>
          <a:chExt cx="0" cy="0"/>
        </a:xfrm>
      </p:grpSpPr>
      <p:sp>
        <p:nvSpPr>
          <p:cNvPr id="166" name="Google Shape;166;p37"/>
          <p:cNvSpPr txBox="1">
            <a:spLocks noGrp="1"/>
          </p:cNvSpPr>
          <p:nvPr>
            <p:ph type="title"/>
          </p:nvPr>
        </p:nvSpPr>
        <p:spPr>
          <a:xfrm>
            <a:off x="629841" y="342900"/>
            <a:ext cx="2949178" cy="1200150"/>
          </a:xfrm>
          <a:prstGeom prst="rect">
            <a:avLst/>
          </a:prstGeom>
          <a:noFill/>
          <a:ln>
            <a:noFill/>
          </a:ln>
        </p:spPr>
        <p:txBody>
          <a:bodyPr spcFirstLastPara="1" wrap="square" lIns="91425" tIns="45700" rIns="91425" bIns="45700" anchor="b" anchorCtr="0">
            <a:normAutofit/>
          </a:bodyPr>
          <a:lstStyle>
            <a:lvl1pPr lvl="0" algn="l">
              <a:lnSpc>
                <a:spcPct val="90000"/>
              </a:lnSpc>
              <a:spcBef>
                <a:spcPts val="0"/>
              </a:spcBef>
              <a:spcAft>
                <a:spcPts val="0"/>
              </a:spcAft>
              <a:buClr>
                <a:schemeClr val="dk1"/>
              </a:buClr>
              <a:buSzPts val="2400"/>
              <a:buFont typeface="Calibri"/>
              <a:buNone/>
              <a:defRPr sz="24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67" name="Google Shape;167;p37"/>
          <p:cNvSpPr txBox="1">
            <a:spLocks noGrp="1"/>
          </p:cNvSpPr>
          <p:nvPr>
            <p:ph type="body" idx="1"/>
          </p:nvPr>
        </p:nvSpPr>
        <p:spPr>
          <a:xfrm>
            <a:off x="3887391" y="740569"/>
            <a:ext cx="4629150" cy="3655219"/>
          </a:xfrm>
          <a:prstGeom prst="rect">
            <a:avLst/>
          </a:prstGeom>
          <a:noFill/>
          <a:ln>
            <a:noFill/>
          </a:ln>
        </p:spPr>
        <p:txBody>
          <a:bodyPr spcFirstLastPara="1" wrap="square" lIns="91425" tIns="45700" rIns="91425" bIns="45700" anchor="t" anchorCtr="0">
            <a:normAutofit/>
          </a:bodyPr>
          <a:lstStyle>
            <a:lvl1pPr marL="457200" lvl="0" indent="-381000" algn="l">
              <a:lnSpc>
                <a:spcPct val="90000"/>
              </a:lnSpc>
              <a:spcBef>
                <a:spcPts val="750"/>
              </a:spcBef>
              <a:spcAft>
                <a:spcPts val="0"/>
              </a:spcAft>
              <a:buClr>
                <a:schemeClr val="dk1"/>
              </a:buClr>
              <a:buSzPts val="2400"/>
              <a:buChar char="•"/>
              <a:defRPr sz="2400"/>
            </a:lvl1pPr>
            <a:lvl2pPr marL="914400" lvl="1" indent="-361950" algn="l">
              <a:lnSpc>
                <a:spcPct val="90000"/>
              </a:lnSpc>
              <a:spcBef>
                <a:spcPts val="375"/>
              </a:spcBef>
              <a:spcAft>
                <a:spcPts val="0"/>
              </a:spcAft>
              <a:buClr>
                <a:schemeClr val="dk1"/>
              </a:buClr>
              <a:buSzPts val="2100"/>
              <a:buChar char="•"/>
              <a:defRPr sz="2100"/>
            </a:lvl2pPr>
            <a:lvl3pPr marL="1371600" lvl="2" indent="-342900" algn="l">
              <a:lnSpc>
                <a:spcPct val="90000"/>
              </a:lnSpc>
              <a:spcBef>
                <a:spcPts val="375"/>
              </a:spcBef>
              <a:spcAft>
                <a:spcPts val="0"/>
              </a:spcAft>
              <a:buClr>
                <a:schemeClr val="dk1"/>
              </a:buClr>
              <a:buSzPts val="1800"/>
              <a:buChar char="•"/>
              <a:defRPr sz="1800"/>
            </a:lvl3pPr>
            <a:lvl4pPr marL="1828800" lvl="3" indent="-323850" algn="l">
              <a:lnSpc>
                <a:spcPct val="90000"/>
              </a:lnSpc>
              <a:spcBef>
                <a:spcPts val="375"/>
              </a:spcBef>
              <a:spcAft>
                <a:spcPts val="0"/>
              </a:spcAft>
              <a:buClr>
                <a:schemeClr val="dk1"/>
              </a:buClr>
              <a:buSzPts val="1500"/>
              <a:buChar char="•"/>
              <a:defRPr sz="1500"/>
            </a:lvl4pPr>
            <a:lvl5pPr marL="2286000" lvl="4" indent="-323850" algn="l">
              <a:lnSpc>
                <a:spcPct val="90000"/>
              </a:lnSpc>
              <a:spcBef>
                <a:spcPts val="375"/>
              </a:spcBef>
              <a:spcAft>
                <a:spcPts val="0"/>
              </a:spcAft>
              <a:buClr>
                <a:schemeClr val="dk1"/>
              </a:buClr>
              <a:buSzPts val="1500"/>
              <a:buChar char="•"/>
              <a:defRPr sz="1500"/>
            </a:lvl5pPr>
            <a:lvl6pPr marL="2743200" lvl="5" indent="-323850" algn="l">
              <a:lnSpc>
                <a:spcPct val="90000"/>
              </a:lnSpc>
              <a:spcBef>
                <a:spcPts val="375"/>
              </a:spcBef>
              <a:spcAft>
                <a:spcPts val="0"/>
              </a:spcAft>
              <a:buClr>
                <a:schemeClr val="dk1"/>
              </a:buClr>
              <a:buSzPts val="1500"/>
              <a:buChar char="•"/>
              <a:defRPr sz="1500"/>
            </a:lvl6pPr>
            <a:lvl7pPr marL="3200400" lvl="6" indent="-323850" algn="l">
              <a:lnSpc>
                <a:spcPct val="90000"/>
              </a:lnSpc>
              <a:spcBef>
                <a:spcPts val="375"/>
              </a:spcBef>
              <a:spcAft>
                <a:spcPts val="0"/>
              </a:spcAft>
              <a:buClr>
                <a:schemeClr val="dk1"/>
              </a:buClr>
              <a:buSzPts val="1500"/>
              <a:buChar char="•"/>
              <a:defRPr sz="1500"/>
            </a:lvl7pPr>
            <a:lvl8pPr marL="3657600" lvl="7" indent="-323850" algn="l">
              <a:lnSpc>
                <a:spcPct val="90000"/>
              </a:lnSpc>
              <a:spcBef>
                <a:spcPts val="375"/>
              </a:spcBef>
              <a:spcAft>
                <a:spcPts val="0"/>
              </a:spcAft>
              <a:buClr>
                <a:schemeClr val="dk1"/>
              </a:buClr>
              <a:buSzPts val="1500"/>
              <a:buChar char="•"/>
              <a:defRPr sz="1500"/>
            </a:lvl8pPr>
            <a:lvl9pPr marL="4114800" lvl="8" indent="-323850" algn="l">
              <a:lnSpc>
                <a:spcPct val="90000"/>
              </a:lnSpc>
              <a:spcBef>
                <a:spcPts val="375"/>
              </a:spcBef>
              <a:spcAft>
                <a:spcPts val="0"/>
              </a:spcAft>
              <a:buClr>
                <a:schemeClr val="dk1"/>
              </a:buClr>
              <a:buSzPts val="1500"/>
              <a:buChar char="•"/>
              <a:defRPr sz="1500"/>
            </a:lvl9pPr>
          </a:lstStyle>
          <a:p>
            <a:endParaRPr/>
          </a:p>
        </p:txBody>
      </p:sp>
      <p:sp>
        <p:nvSpPr>
          <p:cNvPr id="168" name="Google Shape;168;p37"/>
          <p:cNvSpPr txBox="1">
            <a:spLocks noGrp="1"/>
          </p:cNvSpPr>
          <p:nvPr>
            <p:ph type="body" idx="2"/>
          </p:nvPr>
        </p:nvSpPr>
        <p:spPr>
          <a:xfrm>
            <a:off x="629841" y="1543050"/>
            <a:ext cx="2949178" cy="2858691"/>
          </a:xfrm>
          <a:prstGeom prst="rect">
            <a:avLst/>
          </a:prstGeom>
          <a:noFill/>
          <a:ln>
            <a:noFill/>
          </a:ln>
        </p:spPr>
        <p:txBody>
          <a:bodyPr spcFirstLastPara="1" wrap="square" lIns="91425" tIns="45700" rIns="91425" bIns="45700" anchor="t" anchorCtr="0">
            <a:normAutofit/>
          </a:bodyPr>
          <a:lstStyle>
            <a:lvl1pPr marL="457200" lvl="0" indent="-228600" algn="l">
              <a:lnSpc>
                <a:spcPct val="90000"/>
              </a:lnSpc>
              <a:spcBef>
                <a:spcPts val="750"/>
              </a:spcBef>
              <a:spcAft>
                <a:spcPts val="0"/>
              </a:spcAft>
              <a:buClr>
                <a:schemeClr val="dk1"/>
              </a:buClr>
              <a:buSzPts val="1200"/>
              <a:buNone/>
              <a:defRPr sz="1200"/>
            </a:lvl1pPr>
            <a:lvl2pPr marL="914400" lvl="1" indent="-228600" algn="l">
              <a:lnSpc>
                <a:spcPct val="90000"/>
              </a:lnSpc>
              <a:spcBef>
                <a:spcPts val="375"/>
              </a:spcBef>
              <a:spcAft>
                <a:spcPts val="0"/>
              </a:spcAft>
              <a:buClr>
                <a:schemeClr val="dk1"/>
              </a:buClr>
              <a:buSzPts val="1050"/>
              <a:buNone/>
              <a:defRPr sz="1050"/>
            </a:lvl2pPr>
            <a:lvl3pPr marL="1371600" lvl="2" indent="-228600" algn="l">
              <a:lnSpc>
                <a:spcPct val="90000"/>
              </a:lnSpc>
              <a:spcBef>
                <a:spcPts val="375"/>
              </a:spcBef>
              <a:spcAft>
                <a:spcPts val="0"/>
              </a:spcAft>
              <a:buClr>
                <a:schemeClr val="dk1"/>
              </a:buClr>
              <a:buSzPts val="900"/>
              <a:buNone/>
              <a:defRPr sz="900"/>
            </a:lvl3pPr>
            <a:lvl4pPr marL="1828800" lvl="3" indent="-228600" algn="l">
              <a:lnSpc>
                <a:spcPct val="90000"/>
              </a:lnSpc>
              <a:spcBef>
                <a:spcPts val="375"/>
              </a:spcBef>
              <a:spcAft>
                <a:spcPts val="0"/>
              </a:spcAft>
              <a:buClr>
                <a:schemeClr val="dk1"/>
              </a:buClr>
              <a:buSzPts val="750"/>
              <a:buNone/>
              <a:defRPr sz="750"/>
            </a:lvl4pPr>
            <a:lvl5pPr marL="2286000" lvl="4" indent="-228600" algn="l">
              <a:lnSpc>
                <a:spcPct val="90000"/>
              </a:lnSpc>
              <a:spcBef>
                <a:spcPts val="375"/>
              </a:spcBef>
              <a:spcAft>
                <a:spcPts val="0"/>
              </a:spcAft>
              <a:buClr>
                <a:schemeClr val="dk1"/>
              </a:buClr>
              <a:buSzPts val="750"/>
              <a:buNone/>
              <a:defRPr sz="750"/>
            </a:lvl5pPr>
            <a:lvl6pPr marL="2743200" lvl="5" indent="-228600" algn="l">
              <a:lnSpc>
                <a:spcPct val="90000"/>
              </a:lnSpc>
              <a:spcBef>
                <a:spcPts val="375"/>
              </a:spcBef>
              <a:spcAft>
                <a:spcPts val="0"/>
              </a:spcAft>
              <a:buClr>
                <a:schemeClr val="dk1"/>
              </a:buClr>
              <a:buSzPts val="750"/>
              <a:buNone/>
              <a:defRPr sz="750"/>
            </a:lvl6pPr>
            <a:lvl7pPr marL="3200400" lvl="6" indent="-228600" algn="l">
              <a:lnSpc>
                <a:spcPct val="90000"/>
              </a:lnSpc>
              <a:spcBef>
                <a:spcPts val="375"/>
              </a:spcBef>
              <a:spcAft>
                <a:spcPts val="0"/>
              </a:spcAft>
              <a:buClr>
                <a:schemeClr val="dk1"/>
              </a:buClr>
              <a:buSzPts val="750"/>
              <a:buNone/>
              <a:defRPr sz="750"/>
            </a:lvl7pPr>
            <a:lvl8pPr marL="3657600" lvl="7" indent="-228600" algn="l">
              <a:lnSpc>
                <a:spcPct val="90000"/>
              </a:lnSpc>
              <a:spcBef>
                <a:spcPts val="375"/>
              </a:spcBef>
              <a:spcAft>
                <a:spcPts val="0"/>
              </a:spcAft>
              <a:buClr>
                <a:schemeClr val="dk1"/>
              </a:buClr>
              <a:buSzPts val="750"/>
              <a:buNone/>
              <a:defRPr sz="750"/>
            </a:lvl8pPr>
            <a:lvl9pPr marL="4114800" lvl="8" indent="-228600" algn="l">
              <a:lnSpc>
                <a:spcPct val="90000"/>
              </a:lnSpc>
              <a:spcBef>
                <a:spcPts val="375"/>
              </a:spcBef>
              <a:spcAft>
                <a:spcPts val="0"/>
              </a:spcAft>
              <a:buClr>
                <a:schemeClr val="dk1"/>
              </a:buClr>
              <a:buSzPts val="750"/>
              <a:buNone/>
              <a:defRPr sz="750"/>
            </a:lvl9pPr>
          </a:lstStyle>
          <a:p>
            <a:endParaRPr/>
          </a:p>
        </p:txBody>
      </p:sp>
      <p:sp>
        <p:nvSpPr>
          <p:cNvPr id="169" name="Google Shape;169;p37"/>
          <p:cNvSpPr txBox="1">
            <a:spLocks noGrp="1"/>
          </p:cNvSpPr>
          <p:nvPr>
            <p:ph type="dt" idx="10"/>
          </p:nvPr>
        </p:nvSpPr>
        <p:spPr>
          <a:xfrm>
            <a:off x="628650" y="4767263"/>
            <a:ext cx="2057400" cy="273844"/>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pPr marL="0" marR="0" lvl="0" indent="0" algn="l" defTabSz="914400" rtl="0" eaLnBrk="1" fontAlgn="auto" latinLnBrk="0" hangingPunct="1">
              <a:lnSpc>
                <a:spcPct val="100000"/>
              </a:lnSpc>
              <a:spcBef>
                <a:spcPts val="0"/>
              </a:spcBef>
              <a:spcAft>
                <a:spcPts val="0"/>
              </a:spcAft>
              <a:buClr>
                <a:srgbClr val="000000"/>
              </a:buClr>
              <a:buSzPts val="1400"/>
              <a:buFont typeface="Arial"/>
              <a:buNone/>
              <a:tabLst/>
              <a:defRPr/>
            </a:pPr>
            <a:endParaRPr kumimoji="0" sz="900" b="0" i="0" u="none" strike="noStrike" kern="0" cap="none" spc="0" normalizeH="0" baseline="0" noProof="0">
              <a:ln>
                <a:noFill/>
              </a:ln>
              <a:solidFill>
                <a:srgbClr val="888888"/>
              </a:solidFill>
              <a:effectLst/>
              <a:uLnTx/>
              <a:uFillTx/>
              <a:latin typeface="Calibri"/>
              <a:cs typeface="Calibri"/>
              <a:sym typeface="Calibri"/>
            </a:endParaRPr>
          </a:p>
        </p:txBody>
      </p:sp>
      <p:sp>
        <p:nvSpPr>
          <p:cNvPr id="170" name="Google Shape;170;p37"/>
          <p:cNvSpPr txBox="1">
            <a:spLocks noGrp="1"/>
          </p:cNvSpPr>
          <p:nvPr>
            <p:ph type="ftr" idx="11"/>
          </p:nvPr>
        </p:nvSpPr>
        <p:spPr>
          <a:xfrm>
            <a:off x="3028950" y="4767263"/>
            <a:ext cx="3086100" cy="273844"/>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pPr marL="0" marR="0" lvl="0" indent="0" algn="ctr" defTabSz="914400" rtl="0" eaLnBrk="1" fontAlgn="auto" latinLnBrk="0" hangingPunct="1">
              <a:lnSpc>
                <a:spcPct val="100000"/>
              </a:lnSpc>
              <a:spcBef>
                <a:spcPts val="0"/>
              </a:spcBef>
              <a:spcAft>
                <a:spcPts val="0"/>
              </a:spcAft>
              <a:buClr>
                <a:srgbClr val="000000"/>
              </a:buClr>
              <a:buSzPts val="1400"/>
              <a:buFont typeface="Arial"/>
              <a:buNone/>
              <a:tabLst/>
              <a:defRPr/>
            </a:pPr>
            <a:endParaRPr kumimoji="0" sz="900" b="0" i="0" u="none" strike="noStrike" kern="0" cap="none" spc="0" normalizeH="0" baseline="0" noProof="0">
              <a:ln>
                <a:noFill/>
              </a:ln>
              <a:solidFill>
                <a:srgbClr val="888888"/>
              </a:solidFill>
              <a:effectLst/>
              <a:uLnTx/>
              <a:uFillTx/>
              <a:latin typeface="Calibri"/>
              <a:cs typeface="Calibri"/>
              <a:sym typeface="Calibri"/>
            </a:endParaRPr>
          </a:p>
        </p:txBody>
      </p:sp>
      <p:sp>
        <p:nvSpPr>
          <p:cNvPr id="171" name="Google Shape;171;p37"/>
          <p:cNvSpPr txBox="1">
            <a:spLocks noGrp="1"/>
          </p:cNvSpPr>
          <p:nvPr>
            <p:ph type="sldNum" idx="12"/>
          </p:nvPr>
        </p:nvSpPr>
        <p:spPr>
          <a:xfrm>
            <a:off x="6457950" y="4767263"/>
            <a:ext cx="2057400" cy="273844"/>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marR="0" lvl="0" indent="0" algn="r" defTabSz="914400" rtl="0" eaLnBrk="1" fontAlgn="auto" latinLnBrk="0" hangingPunct="1">
              <a:lnSpc>
                <a:spcPct val="100000"/>
              </a:lnSpc>
              <a:spcBef>
                <a:spcPts val="0"/>
              </a:spcBef>
              <a:spcAft>
                <a:spcPts val="0"/>
              </a:spcAft>
              <a:buClr>
                <a:srgbClr val="000000"/>
              </a:buClr>
              <a:buSzTx/>
              <a:buFont typeface="Arial"/>
              <a:buNone/>
              <a:tabLst/>
              <a:defRPr/>
            </a:pPr>
            <a:fld id="{00000000-1234-1234-1234-123412341234}" type="slidenum">
              <a:rPr kumimoji="0" lang="en-CH" sz="900" b="0" i="0" u="none" strike="noStrike" kern="0" cap="none" spc="0" normalizeH="0" baseline="0" noProof="0">
                <a:ln>
                  <a:noFill/>
                </a:ln>
                <a:solidFill>
                  <a:srgbClr val="888888"/>
                </a:solidFill>
                <a:effectLst/>
                <a:uLnTx/>
                <a:uFillTx/>
                <a:latin typeface="Calibri"/>
                <a:cs typeface="Calibri"/>
                <a:sym typeface="Calibri"/>
              </a:rPr>
              <a:pPr marL="0" marR="0" lvl="0" indent="0" algn="r" defTabSz="914400" rtl="0" eaLnBrk="1" fontAlgn="auto" latinLnBrk="0" hangingPunct="1">
                <a:lnSpc>
                  <a:spcPct val="100000"/>
                </a:lnSpc>
                <a:spcBef>
                  <a:spcPts val="0"/>
                </a:spcBef>
                <a:spcAft>
                  <a:spcPts val="0"/>
                </a:spcAft>
                <a:buClr>
                  <a:srgbClr val="000000"/>
                </a:buClr>
                <a:buSzTx/>
                <a:buFont typeface="Arial"/>
                <a:buNone/>
                <a:tabLst/>
                <a:defRPr/>
              </a:pPr>
              <a:t>‹#›</a:t>
            </a:fld>
            <a:endParaRPr kumimoji="0" sz="900" b="0" i="0" u="none" strike="noStrike" kern="0" cap="none" spc="0" normalizeH="0" baseline="0" noProof="0">
              <a:ln>
                <a:noFill/>
              </a:ln>
              <a:solidFill>
                <a:srgbClr val="888888"/>
              </a:solidFill>
              <a:effectLst/>
              <a:uLnTx/>
              <a:uFillTx/>
              <a:latin typeface="Calibri"/>
              <a:cs typeface="Calibri"/>
              <a:sym typeface="Calibri"/>
            </a:endParaRPr>
          </a:p>
        </p:txBody>
      </p:sp>
    </p:spTree>
    <p:extLst>
      <p:ext uri="{BB962C8B-B14F-4D97-AF65-F5344CB8AC3E}">
        <p14:creationId xmlns:p14="http://schemas.microsoft.com/office/powerpoint/2010/main" val="2128740152"/>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matchingName="Picture with Caption" type="picTx">
  <p:cSld name="Picture with Caption">
    <p:spTree>
      <p:nvGrpSpPr>
        <p:cNvPr id="1" name="Shape 172"/>
        <p:cNvGrpSpPr/>
        <p:nvPr/>
      </p:nvGrpSpPr>
      <p:grpSpPr>
        <a:xfrm>
          <a:off x="0" y="0"/>
          <a:ext cx="0" cy="0"/>
          <a:chOff x="0" y="0"/>
          <a:chExt cx="0" cy="0"/>
        </a:xfrm>
      </p:grpSpPr>
      <p:sp>
        <p:nvSpPr>
          <p:cNvPr id="173" name="Google Shape;173;p38"/>
          <p:cNvSpPr txBox="1">
            <a:spLocks noGrp="1"/>
          </p:cNvSpPr>
          <p:nvPr>
            <p:ph type="title"/>
          </p:nvPr>
        </p:nvSpPr>
        <p:spPr>
          <a:xfrm>
            <a:off x="629841" y="342900"/>
            <a:ext cx="2949178" cy="1200150"/>
          </a:xfrm>
          <a:prstGeom prst="rect">
            <a:avLst/>
          </a:prstGeom>
          <a:noFill/>
          <a:ln>
            <a:noFill/>
          </a:ln>
        </p:spPr>
        <p:txBody>
          <a:bodyPr spcFirstLastPara="1" wrap="square" lIns="91425" tIns="45700" rIns="91425" bIns="45700" anchor="b" anchorCtr="0">
            <a:normAutofit/>
          </a:bodyPr>
          <a:lstStyle>
            <a:lvl1pPr lvl="0" algn="l">
              <a:lnSpc>
                <a:spcPct val="90000"/>
              </a:lnSpc>
              <a:spcBef>
                <a:spcPts val="0"/>
              </a:spcBef>
              <a:spcAft>
                <a:spcPts val="0"/>
              </a:spcAft>
              <a:buClr>
                <a:schemeClr val="dk1"/>
              </a:buClr>
              <a:buSzPts val="2400"/>
              <a:buFont typeface="Calibri"/>
              <a:buNone/>
              <a:defRPr sz="24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74" name="Google Shape;174;p38"/>
          <p:cNvSpPr>
            <a:spLocks noGrp="1"/>
          </p:cNvSpPr>
          <p:nvPr>
            <p:ph type="pic" idx="2"/>
          </p:nvPr>
        </p:nvSpPr>
        <p:spPr>
          <a:xfrm>
            <a:off x="3887391" y="740569"/>
            <a:ext cx="4629150" cy="3655219"/>
          </a:xfrm>
          <a:prstGeom prst="rect">
            <a:avLst/>
          </a:prstGeom>
          <a:noFill/>
          <a:ln>
            <a:noFill/>
          </a:ln>
        </p:spPr>
      </p:sp>
      <p:sp>
        <p:nvSpPr>
          <p:cNvPr id="175" name="Google Shape;175;p38"/>
          <p:cNvSpPr txBox="1">
            <a:spLocks noGrp="1"/>
          </p:cNvSpPr>
          <p:nvPr>
            <p:ph type="body" idx="1"/>
          </p:nvPr>
        </p:nvSpPr>
        <p:spPr>
          <a:xfrm>
            <a:off x="629841" y="1543050"/>
            <a:ext cx="2949178" cy="2858691"/>
          </a:xfrm>
          <a:prstGeom prst="rect">
            <a:avLst/>
          </a:prstGeom>
          <a:noFill/>
          <a:ln>
            <a:noFill/>
          </a:ln>
        </p:spPr>
        <p:txBody>
          <a:bodyPr spcFirstLastPara="1" wrap="square" lIns="91425" tIns="45700" rIns="91425" bIns="45700" anchor="t" anchorCtr="0">
            <a:normAutofit/>
          </a:bodyPr>
          <a:lstStyle>
            <a:lvl1pPr marL="457200" lvl="0" indent="-228600" algn="l">
              <a:lnSpc>
                <a:spcPct val="90000"/>
              </a:lnSpc>
              <a:spcBef>
                <a:spcPts val="750"/>
              </a:spcBef>
              <a:spcAft>
                <a:spcPts val="0"/>
              </a:spcAft>
              <a:buClr>
                <a:schemeClr val="dk1"/>
              </a:buClr>
              <a:buSzPts val="1200"/>
              <a:buNone/>
              <a:defRPr sz="1200"/>
            </a:lvl1pPr>
            <a:lvl2pPr marL="914400" lvl="1" indent="-228600" algn="l">
              <a:lnSpc>
                <a:spcPct val="90000"/>
              </a:lnSpc>
              <a:spcBef>
                <a:spcPts val="375"/>
              </a:spcBef>
              <a:spcAft>
                <a:spcPts val="0"/>
              </a:spcAft>
              <a:buClr>
                <a:schemeClr val="dk1"/>
              </a:buClr>
              <a:buSzPts val="1050"/>
              <a:buNone/>
              <a:defRPr sz="1050"/>
            </a:lvl2pPr>
            <a:lvl3pPr marL="1371600" lvl="2" indent="-228600" algn="l">
              <a:lnSpc>
                <a:spcPct val="90000"/>
              </a:lnSpc>
              <a:spcBef>
                <a:spcPts val="375"/>
              </a:spcBef>
              <a:spcAft>
                <a:spcPts val="0"/>
              </a:spcAft>
              <a:buClr>
                <a:schemeClr val="dk1"/>
              </a:buClr>
              <a:buSzPts val="900"/>
              <a:buNone/>
              <a:defRPr sz="900"/>
            </a:lvl3pPr>
            <a:lvl4pPr marL="1828800" lvl="3" indent="-228600" algn="l">
              <a:lnSpc>
                <a:spcPct val="90000"/>
              </a:lnSpc>
              <a:spcBef>
                <a:spcPts val="375"/>
              </a:spcBef>
              <a:spcAft>
                <a:spcPts val="0"/>
              </a:spcAft>
              <a:buClr>
                <a:schemeClr val="dk1"/>
              </a:buClr>
              <a:buSzPts val="750"/>
              <a:buNone/>
              <a:defRPr sz="750"/>
            </a:lvl4pPr>
            <a:lvl5pPr marL="2286000" lvl="4" indent="-228600" algn="l">
              <a:lnSpc>
                <a:spcPct val="90000"/>
              </a:lnSpc>
              <a:spcBef>
                <a:spcPts val="375"/>
              </a:spcBef>
              <a:spcAft>
                <a:spcPts val="0"/>
              </a:spcAft>
              <a:buClr>
                <a:schemeClr val="dk1"/>
              </a:buClr>
              <a:buSzPts val="750"/>
              <a:buNone/>
              <a:defRPr sz="750"/>
            </a:lvl5pPr>
            <a:lvl6pPr marL="2743200" lvl="5" indent="-228600" algn="l">
              <a:lnSpc>
                <a:spcPct val="90000"/>
              </a:lnSpc>
              <a:spcBef>
                <a:spcPts val="375"/>
              </a:spcBef>
              <a:spcAft>
                <a:spcPts val="0"/>
              </a:spcAft>
              <a:buClr>
                <a:schemeClr val="dk1"/>
              </a:buClr>
              <a:buSzPts val="750"/>
              <a:buNone/>
              <a:defRPr sz="750"/>
            </a:lvl6pPr>
            <a:lvl7pPr marL="3200400" lvl="6" indent="-228600" algn="l">
              <a:lnSpc>
                <a:spcPct val="90000"/>
              </a:lnSpc>
              <a:spcBef>
                <a:spcPts val="375"/>
              </a:spcBef>
              <a:spcAft>
                <a:spcPts val="0"/>
              </a:spcAft>
              <a:buClr>
                <a:schemeClr val="dk1"/>
              </a:buClr>
              <a:buSzPts val="750"/>
              <a:buNone/>
              <a:defRPr sz="750"/>
            </a:lvl7pPr>
            <a:lvl8pPr marL="3657600" lvl="7" indent="-228600" algn="l">
              <a:lnSpc>
                <a:spcPct val="90000"/>
              </a:lnSpc>
              <a:spcBef>
                <a:spcPts val="375"/>
              </a:spcBef>
              <a:spcAft>
                <a:spcPts val="0"/>
              </a:spcAft>
              <a:buClr>
                <a:schemeClr val="dk1"/>
              </a:buClr>
              <a:buSzPts val="750"/>
              <a:buNone/>
              <a:defRPr sz="750"/>
            </a:lvl8pPr>
            <a:lvl9pPr marL="4114800" lvl="8" indent="-228600" algn="l">
              <a:lnSpc>
                <a:spcPct val="90000"/>
              </a:lnSpc>
              <a:spcBef>
                <a:spcPts val="375"/>
              </a:spcBef>
              <a:spcAft>
                <a:spcPts val="0"/>
              </a:spcAft>
              <a:buClr>
                <a:schemeClr val="dk1"/>
              </a:buClr>
              <a:buSzPts val="750"/>
              <a:buNone/>
              <a:defRPr sz="750"/>
            </a:lvl9pPr>
          </a:lstStyle>
          <a:p>
            <a:endParaRPr/>
          </a:p>
        </p:txBody>
      </p:sp>
      <p:sp>
        <p:nvSpPr>
          <p:cNvPr id="176" name="Google Shape;176;p38"/>
          <p:cNvSpPr txBox="1">
            <a:spLocks noGrp="1"/>
          </p:cNvSpPr>
          <p:nvPr>
            <p:ph type="dt" idx="10"/>
          </p:nvPr>
        </p:nvSpPr>
        <p:spPr>
          <a:xfrm>
            <a:off x="628650" y="4767263"/>
            <a:ext cx="2057400" cy="273844"/>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pPr marL="0" marR="0" lvl="0" indent="0" algn="l" defTabSz="914400" rtl="0" eaLnBrk="1" fontAlgn="auto" latinLnBrk="0" hangingPunct="1">
              <a:lnSpc>
                <a:spcPct val="100000"/>
              </a:lnSpc>
              <a:spcBef>
                <a:spcPts val="0"/>
              </a:spcBef>
              <a:spcAft>
                <a:spcPts val="0"/>
              </a:spcAft>
              <a:buClr>
                <a:srgbClr val="000000"/>
              </a:buClr>
              <a:buSzPts val="1400"/>
              <a:buFont typeface="Arial"/>
              <a:buNone/>
              <a:tabLst/>
              <a:defRPr/>
            </a:pPr>
            <a:endParaRPr kumimoji="0" sz="900" b="0" i="0" u="none" strike="noStrike" kern="0" cap="none" spc="0" normalizeH="0" baseline="0" noProof="0">
              <a:ln>
                <a:noFill/>
              </a:ln>
              <a:solidFill>
                <a:srgbClr val="888888"/>
              </a:solidFill>
              <a:effectLst/>
              <a:uLnTx/>
              <a:uFillTx/>
              <a:latin typeface="Calibri"/>
              <a:cs typeface="Calibri"/>
              <a:sym typeface="Calibri"/>
            </a:endParaRPr>
          </a:p>
        </p:txBody>
      </p:sp>
      <p:sp>
        <p:nvSpPr>
          <p:cNvPr id="177" name="Google Shape;177;p38"/>
          <p:cNvSpPr txBox="1">
            <a:spLocks noGrp="1"/>
          </p:cNvSpPr>
          <p:nvPr>
            <p:ph type="ftr" idx="11"/>
          </p:nvPr>
        </p:nvSpPr>
        <p:spPr>
          <a:xfrm>
            <a:off x="3028950" y="4767263"/>
            <a:ext cx="3086100" cy="273844"/>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pPr marL="0" marR="0" lvl="0" indent="0" algn="ctr" defTabSz="914400" rtl="0" eaLnBrk="1" fontAlgn="auto" latinLnBrk="0" hangingPunct="1">
              <a:lnSpc>
                <a:spcPct val="100000"/>
              </a:lnSpc>
              <a:spcBef>
                <a:spcPts val="0"/>
              </a:spcBef>
              <a:spcAft>
                <a:spcPts val="0"/>
              </a:spcAft>
              <a:buClr>
                <a:srgbClr val="000000"/>
              </a:buClr>
              <a:buSzPts val="1400"/>
              <a:buFont typeface="Arial"/>
              <a:buNone/>
              <a:tabLst/>
              <a:defRPr/>
            </a:pPr>
            <a:endParaRPr kumimoji="0" sz="900" b="0" i="0" u="none" strike="noStrike" kern="0" cap="none" spc="0" normalizeH="0" baseline="0" noProof="0">
              <a:ln>
                <a:noFill/>
              </a:ln>
              <a:solidFill>
                <a:srgbClr val="888888"/>
              </a:solidFill>
              <a:effectLst/>
              <a:uLnTx/>
              <a:uFillTx/>
              <a:latin typeface="Calibri"/>
              <a:cs typeface="Calibri"/>
              <a:sym typeface="Calibri"/>
            </a:endParaRPr>
          </a:p>
        </p:txBody>
      </p:sp>
      <p:sp>
        <p:nvSpPr>
          <p:cNvPr id="178" name="Google Shape;178;p38"/>
          <p:cNvSpPr txBox="1">
            <a:spLocks noGrp="1"/>
          </p:cNvSpPr>
          <p:nvPr>
            <p:ph type="sldNum" idx="12"/>
          </p:nvPr>
        </p:nvSpPr>
        <p:spPr>
          <a:xfrm>
            <a:off x="6457950" y="4767263"/>
            <a:ext cx="2057400" cy="273844"/>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marR="0" lvl="0" indent="0" algn="r" defTabSz="914400" rtl="0" eaLnBrk="1" fontAlgn="auto" latinLnBrk="0" hangingPunct="1">
              <a:lnSpc>
                <a:spcPct val="100000"/>
              </a:lnSpc>
              <a:spcBef>
                <a:spcPts val="0"/>
              </a:spcBef>
              <a:spcAft>
                <a:spcPts val="0"/>
              </a:spcAft>
              <a:buClr>
                <a:srgbClr val="000000"/>
              </a:buClr>
              <a:buSzTx/>
              <a:buFont typeface="Arial"/>
              <a:buNone/>
              <a:tabLst/>
              <a:defRPr/>
            </a:pPr>
            <a:fld id="{00000000-1234-1234-1234-123412341234}" type="slidenum">
              <a:rPr kumimoji="0" lang="en-CH" sz="900" b="0" i="0" u="none" strike="noStrike" kern="0" cap="none" spc="0" normalizeH="0" baseline="0" noProof="0">
                <a:ln>
                  <a:noFill/>
                </a:ln>
                <a:solidFill>
                  <a:srgbClr val="888888"/>
                </a:solidFill>
                <a:effectLst/>
                <a:uLnTx/>
                <a:uFillTx/>
                <a:latin typeface="Calibri"/>
                <a:cs typeface="Calibri"/>
                <a:sym typeface="Calibri"/>
              </a:rPr>
              <a:pPr marL="0" marR="0" lvl="0" indent="0" algn="r" defTabSz="914400" rtl="0" eaLnBrk="1" fontAlgn="auto" latinLnBrk="0" hangingPunct="1">
                <a:lnSpc>
                  <a:spcPct val="100000"/>
                </a:lnSpc>
                <a:spcBef>
                  <a:spcPts val="0"/>
                </a:spcBef>
                <a:spcAft>
                  <a:spcPts val="0"/>
                </a:spcAft>
                <a:buClr>
                  <a:srgbClr val="000000"/>
                </a:buClr>
                <a:buSzTx/>
                <a:buFont typeface="Arial"/>
                <a:buNone/>
                <a:tabLst/>
                <a:defRPr/>
              </a:pPr>
              <a:t>‹#›</a:t>
            </a:fld>
            <a:endParaRPr kumimoji="0" sz="900" b="0" i="0" u="none" strike="noStrike" kern="0" cap="none" spc="0" normalizeH="0" baseline="0" noProof="0">
              <a:ln>
                <a:noFill/>
              </a:ln>
              <a:solidFill>
                <a:srgbClr val="888888"/>
              </a:solidFill>
              <a:effectLst/>
              <a:uLnTx/>
              <a:uFillTx/>
              <a:latin typeface="Calibri"/>
              <a:cs typeface="Calibri"/>
              <a:sym typeface="Calibri"/>
            </a:endParaRPr>
          </a:p>
        </p:txBody>
      </p:sp>
    </p:spTree>
    <p:extLst>
      <p:ext uri="{BB962C8B-B14F-4D97-AF65-F5344CB8AC3E}">
        <p14:creationId xmlns:p14="http://schemas.microsoft.com/office/powerpoint/2010/main" val="2215743618"/>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matchingName="Title and Vertical Text" type="vertTx">
  <p:cSld name="Title and Vertical Text">
    <p:spTree>
      <p:nvGrpSpPr>
        <p:cNvPr id="1" name="Shape 179"/>
        <p:cNvGrpSpPr/>
        <p:nvPr/>
      </p:nvGrpSpPr>
      <p:grpSpPr>
        <a:xfrm>
          <a:off x="0" y="0"/>
          <a:ext cx="0" cy="0"/>
          <a:chOff x="0" y="0"/>
          <a:chExt cx="0" cy="0"/>
        </a:xfrm>
      </p:grpSpPr>
      <p:sp>
        <p:nvSpPr>
          <p:cNvPr id="180" name="Google Shape;180;p39"/>
          <p:cNvSpPr txBox="1">
            <a:spLocks noGrp="1"/>
          </p:cNvSpPr>
          <p:nvPr>
            <p:ph type="title"/>
          </p:nvPr>
        </p:nvSpPr>
        <p:spPr>
          <a:xfrm>
            <a:off x="628650" y="273844"/>
            <a:ext cx="7886700" cy="994172"/>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81" name="Google Shape;181;p39"/>
          <p:cNvSpPr txBox="1">
            <a:spLocks noGrp="1"/>
          </p:cNvSpPr>
          <p:nvPr>
            <p:ph type="body" idx="1"/>
          </p:nvPr>
        </p:nvSpPr>
        <p:spPr>
          <a:xfrm rot="5400000">
            <a:off x="2940248" y="-942379"/>
            <a:ext cx="3263504" cy="7886700"/>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750"/>
              </a:spcBef>
              <a:spcAft>
                <a:spcPts val="0"/>
              </a:spcAft>
              <a:buClr>
                <a:schemeClr val="dk1"/>
              </a:buClr>
              <a:buSzPts val="1800"/>
              <a:buChar char="•"/>
              <a:defRPr/>
            </a:lvl1pPr>
            <a:lvl2pPr marL="914400" lvl="1" indent="-342900" algn="l">
              <a:lnSpc>
                <a:spcPct val="90000"/>
              </a:lnSpc>
              <a:spcBef>
                <a:spcPts val="375"/>
              </a:spcBef>
              <a:spcAft>
                <a:spcPts val="0"/>
              </a:spcAft>
              <a:buClr>
                <a:schemeClr val="dk1"/>
              </a:buClr>
              <a:buSzPts val="1800"/>
              <a:buChar char="•"/>
              <a:defRPr/>
            </a:lvl2pPr>
            <a:lvl3pPr marL="1371600" lvl="2" indent="-342900" algn="l">
              <a:lnSpc>
                <a:spcPct val="90000"/>
              </a:lnSpc>
              <a:spcBef>
                <a:spcPts val="375"/>
              </a:spcBef>
              <a:spcAft>
                <a:spcPts val="0"/>
              </a:spcAft>
              <a:buClr>
                <a:schemeClr val="dk1"/>
              </a:buClr>
              <a:buSzPts val="1800"/>
              <a:buChar char="•"/>
              <a:defRPr/>
            </a:lvl3pPr>
            <a:lvl4pPr marL="1828800" lvl="3" indent="-342900" algn="l">
              <a:lnSpc>
                <a:spcPct val="90000"/>
              </a:lnSpc>
              <a:spcBef>
                <a:spcPts val="375"/>
              </a:spcBef>
              <a:spcAft>
                <a:spcPts val="0"/>
              </a:spcAft>
              <a:buClr>
                <a:schemeClr val="dk1"/>
              </a:buClr>
              <a:buSzPts val="1800"/>
              <a:buChar char="•"/>
              <a:defRPr/>
            </a:lvl4pPr>
            <a:lvl5pPr marL="2286000" lvl="4" indent="-342900" algn="l">
              <a:lnSpc>
                <a:spcPct val="90000"/>
              </a:lnSpc>
              <a:spcBef>
                <a:spcPts val="375"/>
              </a:spcBef>
              <a:spcAft>
                <a:spcPts val="0"/>
              </a:spcAft>
              <a:buClr>
                <a:schemeClr val="dk1"/>
              </a:buClr>
              <a:buSzPts val="1800"/>
              <a:buChar char="•"/>
              <a:defRPr/>
            </a:lvl5pPr>
            <a:lvl6pPr marL="2743200" lvl="5" indent="-342900" algn="l">
              <a:lnSpc>
                <a:spcPct val="90000"/>
              </a:lnSpc>
              <a:spcBef>
                <a:spcPts val="375"/>
              </a:spcBef>
              <a:spcAft>
                <a:spcPts val="0"/>
              </a:spcAft>
              <a:buClr>
                <a:schemeClr val="dk1"/>
              </a:buClr>
              <a:buSzPts val="1800"/>
              <a:buChar char="•"/>
              <a:defRPr/>
            </a:lvl6pPr>
            <a:lvl7pPr marL="3200400" lvl="6" indent="-342900" algn="l">
              <a:lnSpc>
                <a:spcPct val="90000"/>
              </a:lnSpc>
              <a:spcBef>
                <a:spcPts val="375"/>
              </a:spcBef>
              <a:spcAft>
                <a:spcPts val="0"/>
              </a:spcAft>
              <a:buClr>
                <a:schemeClr val="dk1"/>
              </a:buClr>
              <a:buSzPts val="1800"/>
              <a:buChar char="•"/>
              <a:defRPr/>
            </a:lvl7pPr>
            <a:lvl8pPr marL="3657600" lvl="7" indent="-342900" algn="l">
              <a:lnSpc>
                <a:spcPct val="90000"/>
              </a:lnSpc>
              <a:spcBef>
                <a:spcPts val="375"/>
              </a:spcBef>
              <a:spcAft>
                <a:spcPts val="0"/>
              </a:spcAft>
              <a:buClr>
                <a:schemeClr val="dk1"/>
              </a:buClr>
              <a:buSzPts val="1800"/>
              <a:buChar char="•"/>
              <a:defRPr/>
            </a:lvl8pPr>
            <a:lvl9pPr marL="4114800" lvl="8" indent="-342900" algn="l">
              <a:lnSpc>
                <a:spcPct val="90000"/>
              </a:lnSpc>
              <a:spcBef>
                <a:spcPts val="375"/>
              </a:spcBef>
              <a:spcAft>
                <a:spcPts val="0"/>
              </a:spcAft>
              <a:buClr>
                <a:schemeClr val="dk1"/>
              </a:buClr>
              <a:buSzPts val="1800"/>
              <a:buChar char="•"/>
              <a:defRPr/>
            </a:lvl9pPr>
          </a:lstStyle>
          <a:p>
            <a:endParaRPr/>
          </a:p>
        </p:txBody>
      </p:sp>
      <p:sp>
        <p:nvSpPr>
          <p:cNvPr id="182" name="Google Shape;182;p39"/>
          <p:cNvSpPr txBox="1">
            <a:spLocks noGrp="1"/>
          </p:cNvSpPr>
          <p:nvPr>
            <p:ph type="dt" idx="10"/>
          </p:nvPr>
        </p:nvSpPr>
        <p:spPr>
          <a:xfrm>
            <a:off x="628650" y="4767263"/>
            <a:ext cx="2057400" cy="273844"/>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pPr marL="0" marR="0" lvl="0" indent="0" algn="l" defTabSz="914400" rtl="0" eaLnBrk="1" fontAlgn="auto" latinLnBrk="0" hangingPunct="1">
              <a:lnSpc>
                <a:spcPct val="100000"/>
              </a:lnSpc>
              <a:spcBef>
                <a:spcPts val="0"/>
              </a:spcBef>
              <a:spcAft>
                <a:spcPts val="0"/>
              </a:spcAft>
              <a:buClr>
                <a:srgbClr val="000000"/>
              </a:buClr>
              <a:buSzPts val="1400"/>
              <a:buFont typeface="Arial"/>
              <a:buNone/>
              <a:tabLst/>
              <a:defRPr/>
            </a:pPr>
            <a:endParaRPr kumimoji="0" sz="900" b="0" i="0" u="none" strike="noStrike" kern="0" cap="none" spc="0" normalizeH="0" baseline="0" noProof="0">
              <a:ln>
                <a:noFill/>
              </a:ln>
              <a:solidFill>
                <a:srgbClr val="888888"/>
              </a:solidFill>
              <a:effectLst/>
              <a:uLnTx/>
              <a:uFillTx/>
              <a:latin typeface="Calibri"/>
              <a:cs typeface="Calibri"/>
              <a:sym typeface="Calibri"/>
            </a:endParaRPr>
          </a:p>
        </p:txBody>
      </p:sp>
      <p:sp>
        <p:nvSpPr>
          <p:cNvPr id="183" name="Google Shape;183;p39"/>
          <p:cNvSpPr txBox="1">
            <a:spLocks noGrp="1"/>
          </p:cNvSpPr>
          <p:nvPr>
            <p:ph type="ftr" idx="11"/>
          </p:nvPr>
        </p:nvSpPr>
        <p:spPr>
          <a:xfrm>
            <a:off x="3028950" y="4767263"/>
            <a:ext cx="3086100" cy="273844"/>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pPr marL="0" marR="0" lvl="0" indent="0" algn="ctr" defTabSz="914400" rtl="0" eaLnBrk="1" fontAlgn="auto" latinLnBrk="0" hangingPunct="1">
              <a:lnSpc>
                <a:spcPct val="100000"/>
              </a:lnSpc>
              <a:spcBef>
                <a:spcPts val="0"/>
              </a:spcBef>
              <a:spcAft>
                <a:spcPts val="0"/>
              </a:spcAft>
              <a:buClr>
                <a:srgbClr val="000000"/>
              </a:buClr>
              <a:buSzPts val="1400"/>
              <a:buFont typeface="Arial"/>
              <a:buNone/>
              <a:tabLst/>
              <a:defRPr/>
            </a:pPr>
            <a:endParaRPr kumimoji="0" sz="900" b="0" i="0" u="none" strike="noStrike" kern="0" cap="none" spc="0" normalizeH="0" baseline="0" noProof="0">
              <a:ln>
                <a:noFill/>
              </a:ln>
              <a:solidFill>
                <a:srgbClr val="888888"/>
              </a:solidFill>
              <a:effectLst/>
              <a:uLnTx/>
              <a:uFillTx/>
              <a:latin typeface="Calibri"/>
              <a:cs typeface="Calibri"/>
              <a:sym typeface="Calibri"/>
            </a:endParaRPr>
          </a:p>
        </p:txBody>
      </p:sp>
      <p:sp>
        <p:nvSpPr>
          <p:cNvPr id="184" name="Google Shape;184;p39"/>
          <p:cNvSpPr txBox="1">
            <a:spLocks noGrp="1"/>
          </p:cNvSpPr>
          <p:nvPr>
            <p:ph type="sldNum" idx="12"/>
          </p:nvPr>
        </p:nvSpPr>
        <p:spPr>
          <a:xfrm>
            <a:off x="6457950" y="4767263"/>
            <a:ext cx="2057400" cy="273844"/>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marR="0" lvl="0" indent="0" algn="r" defTabSz="914400" rtl="0" eaLnBrk="1" fontAlgn="auto" latinLnBrk="0" hangingPunct="1">
              <a:lnSpc>
                <a:spcPct val="100000"/>
              </a:lnSpc>
              <a:spcBef>
                <a:spcPts val="0"/>
              </a:spcBef>
              <a:spcAft>
                <a:spcPts val="0"/>
              </a:spcAft>
              <a:buClr>
                <a:srgbClr val="000000"/>
              </a:buClr>
              <a:buSzTx/>
              <a:buFont typeface="Arial"/>
              <a:buNone/>
              <a:tabLst/>
              <a:defRPr/>
            </a:pPr>
            <a:fld id="{00000000-1234-1234-1234-123412341234}" type="slidenum">
              <a:rPr kumimoji="0" lang="en-CH" sz="900" b="0" i="0" u="none" strike="noStrike" kern="0" cap="none" spc="0" normalizeH="0" baseline="0" noProof="0">
                <a:ln>
                  <a:noFill/>
                </a:ln>
                <a:solidFill>
                  <a:srgbClr val="888888"/>
                </a:solidFill>
                <a:effectLst/>
                <a:uLnTx/>
                <a:uFillTx/>
                <a:latin typeface="Calibri"/>
                <a:cs typeface="Calibri"/>
                <a:sym typeface="Calibri"/>
              </a:rPr>
              <a:pPr marL="0" marR="0" lvl="0" indent="0" algn="r" defTabSz="914400" rtl="0" eaLnBrk="1" fontAlgn="auto" latinLnBrk="0" hangingPunct="1">
                <a:lnSpc>
                  <a:spcPct val="100000"/>
                </a:lnSpc>
                <a:spcBef>
                  <a:spcPts val="0"/>
                </a:spcBef>
                <a:spcAft>
                  <a:spcPts val="0"/>
                </a:spcAft>
                <a:buClr>
                  <a:srgbClr val="000000"/>
                </a:buClr>
                <a:buSzTx/>
                <a:buFont typeface="Arial"/>
                <a:buNone/>
                <a:tabLst/>
                <a:defRPr/>
              </a:pPr>
              <a:t>‹#›</a:t>
            </a:fld>
            <a:endParaRPr kumimoji="0" sz="900" b="0" i="0" u="none" strike="noStrike" kern="0" cap="none" spc="0" normalizeH="0" baseline="0" noProof="0">
              <a:ln>
                <a:noFill/>
              </a:ln>
              <a:solidFill>
                <a:srgbClr val="888888"/>
              </a:solidFill>
              <a:effectLst/>
              <a:uLnTx/>
              <a:uFillTx/>
              <a:latin typeface="Calibri"/>
              <a:cs typeface="Calibri"/>
              <a:sym typeface="Calibri"/>
            </a:endParaRPr>
          </a:p>
        </p:txBody>
      </p:sp>
    </p:spTree>
    <p:extLst>
      <p:ext uri="{BB962C8B-B14F-4D97-AF65-F5344CB8AC3E}">
        <p14:creationId xmlns:p14="http://schemas.microsoft.com/office/powerpoint/2010/main" val="3889064692"/>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matchingName="Vertical Title and Text" type="vertTitleAndTx">
  <p:cSld name="Vertical Title and Text">
    <p:spTree>
      <p:nvGrpSpPr>
        <p:cNvPr id="1" name="Shape 185"/>
        <p:cNvGrpSpPr/>
        <p:nvPr/>
      </p:nvGrpSpPr>
      <p:grpSpPr>
        <a:xfrm>
          <a:off x="0" y="0"/>
          <a:ext cx="0" cy="0"/>
          <a:chOff x="0" y="0"/>
          <a:chExt cx="0" cy="0"/>
        </a:xfrm>
      </p:grpSpPr>
      <p:sp>
        <p:nvSpPr>
          <p:cNvPr id="186" name="Google Shape;186;p40"/>
          <p:cNvSpPr txBox="1">
            <a:spLocks noGrp="1"/>
          </p:cNvSpPr>
          <p:nvPr>
            <p:ph type="title"/>
          </p:nvPr>
        </p:nvSpPr>
        <p:spPr>
          <a:xfrm rot="5400000">
            <a:off x="5350073" y="1467446"/>
            <a:ext cx="4358879" cy="1971675"/>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87" name="Google Shape;187;p40"/>
          <p:cNvSpPr txBox="1">
            <a:spLocks noGrp="1"/>
          </p:cNvSpPr>
          <p:nvPr>
            <p:ph type="body" idx="1"/>
          </p:nvPr>
        </p:nvSpPr>
        <p:spPr>
          <a:xfrm rot="5400000">
            <a:off x="1349573" y="-447079"/>
            <a:ext cx="4358879" cy="5800725"/>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750"/>
              </a:spcBef>
              <a:spcAft>
                <a:spcPts val="0"/>
              </a:spcAft>
              <a:buClr>
                <a:schemeClr val="dk1"/>
              </a:buClr>
              <a:buSzPts val="1800"/>
              <a:buChar char="•"/>
              <a:defRPr/>
            </a:lvl1pPr>
            <a:lvl2pPr marL="914400" lvl="1" indent="-342900" algn="l">
              <a:lnSpc>
                <a:spcPct val="90000"/>
              </a:lnSpc>
              <a:spcBef>
                <a:spcPts val="375"/>
              </a:spcBef>
              <a:spcAft>
                <a:spcPts val="0"/>
              </a:spcAft>
              <a:buClr>
                <a:schemeClr val="dk1"/>
              </a:buClr>
              <a:buSzPts val="1800"/>
              <a:buChar char="•"/>
              <a:defRPr/>
            </a:lvl2pPr>
            <a:lvl3pPr marL="1371600" lvl="2" indent="-342900" algn="l">
              <a:lnSpc>
                <a:spcPct val="90000"/>
              </a:lnSpc>
              <a:spcBef>
                <a:spcPts val="375"/>
              </a:spcBef>
              <a:spcAft>
                <a:spcPts val="0"/>
              </a:spcAft>
              <a:buClr>
                <a:schemeClr val="dk1"/>
              </a:buClr>
              <a:buSzPts val="1800"/>
              <a:buChar char="•"/>
              <a:defRPr/>
            </a:lvl3pPr>
            <a:lvl4pPr marL="1828800" lvl="3" indent="-342900" algn="l">
              <a:lnSpc>
                <a:spcPct val="90000"/>
              </a:lnSpc>
              <a:spcBef>
                <a:spcPts val="375"/>
              </a:spcBef>
              <a:spcAft>
                <a:spcPts val="0"/>
              </a:spcAft>
              <a:buClr>
                <a:schemeClr val="dk1"/>
              </a:buClr>
              <a:buSzPts val="1800"/>
              <a:buChar char="•"/>
              <a:defRPr/>
            </a:lvl4pPr>
            <a:lvl5pPr marL="2286000" lvl="4" indent="-342900" algn="l">
              <a:lnSpc>
                <a:spcPct val="90000"/>
              </a:lnSpc>
              <a:spcBef>
                <a:spcPts val="375"/>
              </a:spcBef>
              <a:spcAft>
                <a:spcPts val="0"/>
              </a:spcAft>
              <a:buClr>
                <a:schemeClr val="dk1"/>
              </a:buClr>
              <a:buSzPts val="1800"/>
              <a:buChar char="•"/>
              <a:defRPr/>
            </a:lvl5pPr>
            <a:lvl6pPr marL="2743200" lvl="5" indent="-342900" algn="l">
              <a:lnSpc>
                <a:spcPct val="90000"/>
              </a:lnSpc>
              <a:spcBef>
                <a:spcPts val="375"/>
              </a:spcBef>
              <a:spcAft>
                <a:spcPts val="0"/>
              </a:spcAft>
              <a:buClr>
                <a:schemeClr val="dk1"/>
              </a:buClr>
              <a:buSzPts val="1800"/>
              <a:buChar char="•"/>
              <a:defRPr/>
            </a:lvl6pPr>
            <a:lvl7pPr marL="3200400" lvl="6" indent="-342900" algn="l">
              <a:lnSpc>
                <a:spcPct val="90000"/>
              </a:lnSpc>
              <a:spcBef>
                <a:spcPts val="375"/>
              </a:spcBef>
              <a:spcAft>
                <a:spcPts val="0"/>
              </a:spcAft>
              <a:buClr>
                <a:schemeClr val="dk1"/>
              </a:buClr>
              <a:buSzPts val="1800"/>
              <a:buChar char="•"/>
              <a:defRPr/>
            </a:lvl7pPr>
            <a:lvl8pPr marL="3657600" lvl="7" indent="-342900" algn="l">
              <a:lnSpc>
                <a:spcPct val="90000"/>
              </a:lnSpc>
              <a:spcBef>
                <a:spcPts val="375"/>
              </a:spcBef>
              <a:spcAft>
                <a:spcPts val="0"/>
              </a:spcAft>
              <a:buClr>
                <a:schemeClr val="dk1"/>
              </a:buClr>
              <a:buSzPts val="1800"/>
              <a:buChar char="•"/>
              <a:defRPr/>
            </a:lvl8pPr>
            <a:lvl9pPr marL="4114800" lvl="8" indent="-342900" algn="l">
              <a:lnSpc>
                <a:spcPct val="90000"/>
              </a:lnSpc>
              <a:spcBef>
                <a:spcPts val="375"/>
              </a:spcBef>
              <a:spcAft>
                <a:spcPts val="0"/>
              </a:spcAft>
              <a:buClr>
                <a:schemeClr val="dk1"/>
              </a:buClr>
              <a:buSzPts val="1800"/>
              <a:buChar char="•"/>
              <a:defRPr/>
            </a:lvl9pPr>
          </a:lstStyle>
          <a:p>
            <a:endParaRPr/>
          </a:p>
        </p:txBody>
      </p:sp>
      <p:sp>
        <p:nvSpPr>
          <p:cNvPr id="188" name="Google Shape;188;p40"/>
          <p:cNvSpPr txBox="1">
            <a:spLocks noGrp="1"/>
          </p:cNvSpPr>
          <p:nvPr>
            <p:ph type="dt" idx="10"/>
          </p:nvPr>
        </p:nvSpPr>
        <p:spPr>
          <a:xfrm>
            <a:off x="628650" y="4767263"/>
            <a:ext cx="2057400" cy="273844"/>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pPr marL="0" marR="0" lvl="0" indent="0" algn="l" defTabSz="914400" rtl="0" eaLnBrk="1" fontAlgn="auto" latinLnBrk="0" hangingPunct="1">
              <a:lnSpc>
                <a:spcPct val="100000"/>
              </a:lnSpc>
              <a:spcBef>
                <a:spcPts val="0"/>
              </a:spcBef>
              <a:spcAft>
                <a:spcPts val="0"/>
              </a:spcAft>
              <a:buClr>
                <a:srgbClr val="000000"/>
              </a:buClr>
              <a:buSzPts val="1400"/>
              <a:buFont typeface="Arial"/>
              <a:buNone/>
              <a:tabLst/>
              <a:defRPr/>
            </a:pPr>
            <a:endParaRPr kumimoji="0" sz="900" b="0" i="0" u="none" strike="noStrike" kern="0" cap="none" spc="0" normalizeH="0" baseline="0" noProof="0">
              <a:ln>
                <a:noFill/>
              </a:ln>
              <a:solidFill>
                <a:srgbClr val="888888"/>
              </a:solidFill>
              <a:effectLst/>
              <a:uLnTx/>
              <a:uFillTx/>
              <a:latin typeface="Calibri"/>
              <a:cs typeface="Calibri"/>
              <a:sym typeface="Calibri"/>
            </a:endParaRPr>
          </a:p>
        </p:txBody>
      </p:sp>
      <p:sp>
        <p:nvSpPr>
          <p:cNvPr id="189" name="Google Shape;189;p40"/>
          <p:cNvSpPr txBox="1">
            <a:spLocks noGrp="1"/>
          </p:cNvSpPr>
          <p:nvPr>
            <p:ph type="ftr" idx="11"/>
          </p:nvPr>
        </p:nvSpPr>
        <p:spPr>
          <a:xfrm>
            <a:off x="3028950" y="4767263"/>
            <a:ext cx="3086100" cy="273844"/>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pPr marL="0" marR="0" lvl="0" indent="0" algn="ctr" defTabSz="914400" rtl="0" eaLnBrk="1" fontAlgn="auto" latinLnBrk="0" hangingPunct="1">
              <a:lnSpc>
                <a:spcPct val="100000"/>
              </a:lnSpc>
              <a:spcBef>
                <a:spcPts val="0"/>
              </a:spcBef>
              <a:spcAft>
                <a:spcPts val="0"/>
              </a:spcAft>
              <a:buClr>
                <a:srgbClr val="000000"/>
              </a:buClr>
              <a:buSzPts val="1400"/>
              <a:buFont typeface="Arial"/>
              <a:buNone/>
              <a:tabLst/>
              <a:defRPr/>
            </a:pPr>
            <a:endParaRPr kumimoji="0" sz="900" b="0" i="0" u="none" strike="noStrike" kern="0" cap="none" spc="0" normalizeH="0" baseline="0" noProof="0">
              <a:ln>
                <a:noFill/>
              </a:ln>
              <a:solidFill>
                <a:srgbClr val="888888"/>
              </a:solidFill>
              <a:effectLst/>
              <a:uLnTx/>
              <a:uFillTx/>
              <a:latin typeface="Calibri"/>
              <a:cs typeface="Calibri"/>
              <a:sym typeface="Calibri"/>
            </a:endParaRPr>
          </a:p>
        </p:txBody>
      </p:sp>
      <p:sp>
        <p:nvSpPr>
          <p:cNvPr id="190" name="Google Shape;190;p40"/>
          <p:cNvSpPr txBox="1">
            <a:spLocks noGrp="1"/>
          </p:cNvSpPr>
          <p:nvPr>
            <p:ph type="sldNum" idx="12"/>
          </p:nvPr>
        </p:nvSpPr>
        <p:spPr>
          <a:xfrm>
            <a:off x="6457950" y="4767263"/>
            <a:ext cx="2057400" cy="273844"/>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marR="0" lvl="0" indent="0" algn="r" defTabSz="914400" rtl="0" eaLnBrk="1" fontAlgn="auto" latinLnBrk="0" hangingPunct="1">
              <a:lnSpc>
                <a:spcPct val="100000"/>
              </a:lnSpc>
              <a:spcBef>
                <a:spcPts val="0"/>
              </a:spcBef>
              <a:spcAft>
                <a:spcPts val="0"/>
              </a:spcAft>
              <a:buClr>
                <a:srgbClr val="000000"/>
              </a:buClr>
              <a:buSzTx/>
              <a:buFont typeface="Arial"/>
              <a:buNone/>
              <a:tabLst/>
              <a:defRPr/>
            </a:pPr>
            <a:fld id="{00000000-1234-1234-1234-123412341234}" type="slidenum">
              <a:rPr kumimoji="0" lang="en-CH" sz="900" b="0" i="0" u="none" strike="noStrike" kern="0" cap="none" spc="0" normalizeH="0" baseline="0" noProof="0">
                <a:ln>
                  <a:noFill/>
                </a:ln>
                <a:solidFill>
                  <a:srgbClr val="888888"/>
                </a:solidFill>
                <a:effectLst/>
                <a:uLnTx/>
                <a:uFillTx/>
                <a:latin typeface="Calibri"/>
                <a:cs typeface="Calibri"/>
                <a:sym typeface="Calibri"/>
              </a:rPr>
              <a:pPr marL="0" marR="0" lvl="0" indent="0" algn="r" defTabSz="914400" rtl="0" eaLnBrk="1" fontAlgn="auto" latinLnBrk="0" hangingPunct="1">
                <a:lnSpc>
                  <a:spcPct val="100000"/>
                </a:lnSpc>
                <a:spcBef>
                  <a:spcPts val="0"/>
                </a:spcBef>
                <a:spcAft>
                  <a:spcPts val="0"/>
                </a:spcAft>
                <a:buClr>
                  <a:srgbClr val="000000"/>
                </a:buClr>
                <a:buSzTx/>
                <a:buFont typeface="Arial"/>
                <a:buNone/>
                <a:tabLst/>
                <a:defRPr/>
              </a:pPr>
              <a:t>‹#›</a:t>
            </a:fld>
            <a:endParaRPr kumimoji="0" sz="900" b="0" i="0" u="none" strike="noStrike" kern="0" cap="none" spc="0" normalizeH="0" baseline="0" noProof="0">
              <a:ln>
                <a:noFill/>
              </a:ln>
              <a:solidFill>
                <a:srgbClr val="888888"/>
              </a:solidFill>
              <a:effectLst/>
              <a:uLnTx/>
              <a:uFillTx/>
              <a:latin typeface="Calibri"/>
              <a:cs typeface="Calibri"/>
              <a:sym typeface="Calibri"/>
            </a:endParaRPr>
          </a:p>
        </p:txBody>
      </p:sp>
    </p:spTree>
    <p:extLst>
      <p:ext uri="{BB962C8B-B14F-4D97-AF65-F5344CB8AC3E}">
        <p14:creationId xmlns:p14="http://schemas.microsoft.com/office/powerpoint/2010/main" val="218258066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21" Type="http://schemas.openxmlformats.org/officeDocument/2006/relationships/theme" Target="../theme/theme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1.png"/></Relationships>
</file>

<file path=ppt/slideMasters/_rels/slideMaster2.xml.rels><?xml version="1.0" encoding="UTF-8" standalone="yes"?>
<Relationships xmlns="http://schemas.openxmlformats.org/package/2006/relationships"><Relationship Id="rId8" Type="http://schemas.openxmlformats.org/officeDocument/2006/relationships/theme" Target="../theme/theme2.xml"/><Relationship Id="rId3" Type="http://schemas.openxmlformats.org/officeDocument/2006/relationships/slideLayout" Target="../slideLayouts/slideLayout23.xml"/><Relationship Id="rId7" Type="http://schemas.openxmlformats.org/officeDocument/2006/relationships/slideLayout" Target="../slideLayouts/slideLayout27.xml"/><Relationship Id="rId2" Type="http://schemas.openxmlformats.org/officeDocument/2006/relationships/slideLayout" Target="../slideLayouts/slideLayout22.xml"/><Relationship Id="rId1" Type="http://schemas.openxmlformats.org/officeDocument/2006/relationships/slideLayout" Target="../slideLayouts/slideLayout21.xml"/><Relationship Id="rId6" Type="http://schemas.openxmlformats.org/officeDocument/2006/relationships/slideLayout" Target="../slideLayouts/slideLayout26.xml"/><Relationship Id="rId5" Type="http://schemas.openxmlformats.org/officeDocument/2006/relationships/slideLayout" Target="../slideLayouts/slideLayout25.xml"/><Relationship Id="rId4" Type="http://schemas.openxmlformats.org/officeDocument/2006/relationships/slideLayout" Target="../slideLayouts/slideLayout24.xml"/><Relationship Id="rId9" Type="http://schemas.openxmlformats.org/officeDocument/2006/relationships/image" Target="../media/image4.emf"/></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5.xml"/><Relationship Id="rId3" Type="http://schemas.openxmlformats.org/officeDocument/2006/relationships/slideLayout" Target="../slideLayouts/slideLayout30.xml"/><Relationship Id="rId7" Type="http://schemas.openxmlformats.org/officeDocument/2006/relationships/slideLayout" Target="../slideLayouts/slideLayout34.xml"/><Relationship Id="rId12" Type="http://schemas.openxmlformats.org/officeDocument/2006/relationships/theme" Target="../theme/theme3.xml"/><Relationship Id="rId2" Type="http://schemas.openxmlformats.org/officeDocument/2006/relationships/slideLayout" Target="../slideLayouts/slideLayout29.xml"/><Relationship Id="rId1" Type="http://schemas.openxmlformats.org/officeDocument/2006/relationships/slideLayout" Target="../slideLayouts/slideLayout28.xml"/><Relationship Id="rId6" Type="http://schemas.openxmlformats.org/officeDocument/2006/relationships/slideLayout" Target="../slideLayouts/slideLayout33.xml"/><Relationship Id="rId11" Type="http://schemas.openxmlformats.org/officeDocument/2006/relationships/slideLayout" Target="../slideLayouts/slideLayout38.xml"/><Relationship Id="rId5" Type="http://schemas.openxmlformats.org/officeDocument/2006/relationships/slideLayout" Target="../slideLayouts/slideLayout32.xml"/><Relationship Id="rId10" Type="http://schemas.openxmlformats.org/officeDocument/2006/relationships/slideLayout" Target="../slideLayouts/slideLayout37.xml"/><Relationship Id="rId4" Type="http://schemas.openxmlformats.org/officeDocument/2006/relationships/slideLayout" Target="../slideLayouts/slideLayout31.xml"/><Relationship Id="rId9" Type="http://schemas.openxmlformats.org/officeDocument/2006/relationships/slideLayout" Target="../slideLayouts/slideLayout36.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725446" y="65726"/>
            <a:ext cx="8033200" cy="507699"/>
          </a:xfrm>
          <a:prstGeom prst="rect">
            <a:avLst/>
          </a:prstGeom>
        </p:spPr>
        <p:txBody>
          <a:bodyPr vert="horz" lIns="180000" tIns="0" rIns="72000" bIns="46800" rtlCol="0" anchor="t">
            <a:normAutofit/>
          </a:bodyPr>
          <a:lstStyle/>
          <a:p>
            <a:r>
              <a:rPr lang="fr-FR" dirty="0"/>
              <a:t>Modifiez le style du titre</a:t>
            </a:r>
            <a:endParaRPr lang="en-US" dirty="0"/>
          </a:p>
        </p:txBody>
      </p:sp>
      <p:sp>
        <p:nvSpPr>
          <p:cNvPr id="3" name="Text Placeholder 2"/>
          <p:cNvSpPr>
            <a:spLocks noGrp="1"/>
          </p:cNvSpPr>
          <p:nvPr>
            <p:ph type="body" idx="1"/>
          </p:nvPr>
        </p:nvSpPr>
        <p:spPr>
          <a:xfrm>
            <a:off x="725446" y="573425"/>
            <a:ext cx="8033200" cy="4311725"/>
          </a:xfrm>
          <a:prstGeom prst="rect">
            <a:avLst/>
          </a:prstGeom>
        </p:spPr>
        <p:txBody>
          <a:bodyPr vert="horz" lIns="180000" tIns="45720" rIns="91440" bIns="45720" rtlCol="0">
            <a:normAutofit/>
          </a:bodyPr>
          <a:lstStyle/>
          <a:p>
            <a:pPr lvl="0"/>
            <a:r>
              <a:rPr lang="fr-FR" dirty="0"/>
              <a:t>Modifier les styles du texte du masque</a:t>
            </a:r>
          </a:p>
          <a:p>
            <a:pPr lvl="1"/>
            <a:r>
              <a:rPr lang="fr-FR" dirty="0"/>
              <a:t>Deuxième niveau</a:t>
            </a:r>
          </a:p>
          <a:p>
            <a:pPr lvl="2"/>
            <a:r>
              <a:rPr lang="fr-FR" dirty="0"/>
              <a:t>Troisième niveau
Quatrième niveau
Cinquième niveau</a:t>
            </a:r>
            <a:endParaRPr lang="en-US" dirty="0"/>
          </a:p>
        </p:txBody>
      </p:sp>
      <p:pic>
        <p:nvPicPr>
          <p:cNvPr id="13" name="Image 12">
            <a:extLst>
              <a:ext uri="{FF2B5EF4-FFF2-40B4-BE49-F238E27FC236}">
                <a16:creationId xmlns:a16="http://schemas.microsoft.com/office/drawing/2014/main" id="{717E6E68-87EB-C34E-85D5-C26372DFEC99}"/>
              </a:ext>
            </a:extLst>
          </p:cNvPr>
          <p:cNvPicPr>
            <a:picLocks noChangeAspect="1"/>
          </p:cNvPicPr>
          <p:nvPr userDrawn="1"/>
        </p:nvPicPr>
        <p:blipFill>
          <a:blip r:embed="rId22"/>
          <a:stretch>
            <a:fillRect/>
          </a:stretch>
        </p:blipFill>
        <p:spPr>
          <a:xfrm>
            <a:off x="32308" y="21307"/>
            <a:ext cx="653952" cy="283022"/>
          </a:xfrm>
          <a:prstGeom prst="rect">
            <a:avLst/>
          </a:prstGeom>
        </p:spPr>
      </p:pic>
      <p:sp>
        <p:nvSpPr>
          <p:cNvPr id="14" name="Rectangle 13">
            <a:extLst>
              <a:ext uri="{FF2B5EF4-FFF2-40B4-BE49-F238E27FC236}">
                <a16:creationId xmlns:a16="http://schemas.microsoft.com/office/drawing/2014/main" id="{75D7A1C0-94CD-D94F-A99F-21847E542637}"/>
              </a:ext>
            </a:extLst>
          </p:cNvPr>
          <p:cNvSpPr/>
          <p:nvPr userDrawn="1"/>
        </p:nvSpPr>
        <p:spPr>
          <a:xfrm rot="16200000">
            <a:off x="109973" y="5021801"/>
            <a:ext cx="45719" cy="59783"/>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351" noProof="0" dirty="0">
              <a:latin typeface="Arial" panose="020B0604020202020204" pitchFamily="34" charset="0"/>
            </a:endParaRPr>
          </a:p>
        </p:txBody>
      </p:sp>
      <p:sp>
        <p:nvSpPr>
          <p:cNvPr id="7" name="TextBox 6"/>
          <p:cNvSpPr txBox="1"/>
          <p:nvPr userDrawn="1"/>
        </p:nvSpPr>
        <p:spPr>
          <a:xfrm rot="16200000">
            <a:off x="-262062" y="4597656"/>
            <a:ext cx="779381" cy="200055"/>
          </a:xfrm>
          <a:prstGeom prst="rect">
            <a:avLst/>
          </a:prstGeom>
          <a:noFill/>
        </p:spPr>
        <p:txBody>
          <a:bodyPr wrap="none" rtlCol="0">
            <a:spAutoFit/>
          </a:bodyPr>
          <a:lstStyle/>
          <a:p>
            <a:r>
              <a:rPr lang="de-CH" sz="700" dirty="0" err="1">
                <a:solidFill>
                  <a:srgbClr val="E6222E"/>
                </a:solidFill>
                <a:latin typeface="+mn-lt"/>
              </a:rPr>
              <a:t>InterPore</a:t>
            </a:r>
            <a:r>
              <a:rPr lang="de-CH" sz="700" dirty="0">
                <a:solidFill>
                  <a:srgbClr val="E6222E"/>
                </a:solidFill>
                <a:latin typeface="+mn-lt"/>
              </a:rPr>
              <a:t> 2026</a:t>
            </a:r>
            <a:endParaRPr lang="en-US" sz="700" dirty="0">
              <a:solidFill>
                <a:srgbClr val="E6222E"/>
              </a:solidFill>
              <a:latin typeface="+mn-lt"/>
            </a:endParaRPr>
          </a:p>
        </p:txBody>
      </p:sp>
      <p:sp>
        <p:nvSpPr>
          <p:cNvPr id="10" name="TextBox 9"/>
          <p:cNvSpPr txBox="1"/>
          <p:nvPr userDrawn="1"/>
        </p:nvSpPr>
        <p:spPr>
          <a:xfrm rot="16200000">
            <a:off x="8515935" y="630649"/>
            <a:ext cx="960519" cy="200055"/>
          </a:xfrm>
          <a:prstGeom prst="rect">
            <a:avLst/>
          </a:prstGeom>
          <a:noFill/>
        </p:spPr>
        <p:txBody>
          <a:bodyPr wrap="none" rtlCol="0">
            <a:spAutoFit/>
          </a:bodyPr>
          <a:lstStyle/>
          <a:p>
            <a:r>
              <a:rPr lang="de-CH" sz="700" dirty="0">
                <a:solidFill>
                  <a:schemeClr val="tx1"/>
                </a:solidFill>
                <a:latin typeface="+mn-lt"/>
              </a:rPr>
              <a:t>Haussener, LRESE</a:t>
            </a:r>
            <a:endParaRPr lang="en-US" sz="700" dirty="0">
              <a:solidFill>
                <a:schemeClr val="tx1"/>
              </a:solidFill>
              <a:latin typeface="+mn-lt"/>
            </a:endParaRPr>
          </a:p>
        </p:txBody>
      </p:sp>
      <p:sp>
        <p:nvSpPr>
          <p:cNvPr id="11" name="TextBox 10"/>
          <p:cNvSpPr txBox="1"/>
          <p:nvPr userDrawn="1"/>
        </p:nvSpPr>
        <p:spPr>
          <a:xfrm>
            <a:off x="8771706" y="34671"/>
            <a:ext cx="420308" cy="200055"/>
          </a:xfrm>
          <a:prstGeom prst="rect">
            <a:avLst/>
          </a:prstGeom>
          <a:noFill/>
        </p:spPr>
        <p:txBody>
          <a:bodyPr wrap="none" rtlCol="0">
            <a:spAutoFit/>
          </a:bodyPr>
          <a:lstStyle/>
          <a:p>
            <a:fld id="{E1E1CD7C-2161-7D43-862E-CE4C333CD873}" type="slidenum">
              <a:rPr lang="fr-FR" sz="700" b="1" smtClean="0">
                <a:latin typeface="+mj-lt"/>
              </a:rPr>
              <a:pPr/>
              <a:t>‹#›</a:t>
            </a:fld>
            <a:r>
              <a:rPr lang="fr-FR" sz="700" b="1" dirty="0">
                <a:latin typeface="+mj-lt"/>
              </a:rPr>
              <a:t>/36</a:t>
            </a:r>
          </a:p>
        </p:txBody>
      </p:sp>
    </p:spTree>
    <p:extLst>
      <p:ext uri="{BB962C8B-B14F-4D97-AF65-F5344CB8AC3E}">
        <p14:creationId xmlns:p14="http://schemas.microsoft.com/office/powerpoint/2010/main" val="3569486836"/>
      </p:ext>
    </p:extLst>
  </p:cSld>
  <p:clrMap bg1="lt1" tx1="dk1" bg2="lt2" tx2="dk2" accent1="accent1" accent2="accent2" accent3="accent3" accent4="accent4" accent5="accent5" accent6="accent6" hlink="hlink" folHlink="folHlink"/>
  <p:sldLayoutIdLst>
    <p:sldLayoutId id="2147483661" r:id="rId1"/>
    <p:sldLayoutId id="2147483663" r:id="rId2"/>
    <p:sldLayoutId id="2147483662" r:id="rId3"/>
    <p:sldLayoutId id="2147483674" r:id="rId4"/>
    <p:sldLayoutId id="2147483675" r:id="rId5"/>
    <p:sldLayoutId id="2147483682" r:id="rId6"/>
    <p:sldLayoutId id="2147483676" r:id="rId7"/>
    <p:sldLayoutId id="2147483664" r:id="rId8"/>
    <p:sldLayoutId id="2147483666" r:id="rId9"/>
    <p:sldLayoutId id="2147483678" r:id="rId10"/>
    <p:sldLayoutId id="2147483679" r:id="rId11"/>
    <p:sldLayoutId id="2147483667" r:id="rId12"/>
    <p:sldLayoutId id="2147483684" r:id="rId13"/>
    <p:sldLayoutId id="2147483694" r:id="rId14"/>
    <p:sldLayoutId id="2147483695" r:id="rId15"/>
    <p:sldLayoutId id="2147483696" r:id="rId16"/>
    <p:sldLayoutId id="2147483698" r:id="rId17"/>
    <p:sldLayoutId id="2147483699" r:id="rId18"/>
    <p:sldLayoutId id="2147483700" r:id="rId19"/>
    <p:sldLayoutId id="2147483701" r:id="rId20"/>
  </p:sldLayoutIdLst>
  <p:hf hdr="0"/>
  <p:txStyles>
    <p:titleStyle>
      <a:lvl1pPr algn="l" defTabSz="685766" rtl="0" eaLnBrk="1" latinLnBrk="0" hangingPunct="1">
        <a:lnSpc>
          <a:spcPct val="90000"/>
        </a:lnSpc>
        <a:spcBef>
          <a:spcPct val="0"/>
        </a:spcBef>
        <a:buNone/>
        <a:defRPr sz="3200" b="1" i="0" kern="1000" spc="-71" baseline="0">
          <a:solidFill>
            <a:schemeClr val="tx1"/>
          </a:solidFill>
          <a:latin typeface="Franklin Gothic Demi Cond" panose="020B0706030402020204" pitchFamily="34" charset="0"/>
          <a:ea typeface="Roboto Black" panose="02000000000000000000" pitchFamily="2" charset="0"/>
          <a:cs typeface="Arial" panose="020B0604020202020204" pitchFamily="34" charset="0"/>
        </a:defRPr>
      </a:lvl1pPr>
    </p:titleStyle>
    <p:bodyStyle>
      <a:lvl1pPr marL="171442" indent="-171442" algn="l" defTabSz="685766" rtl="0" eaLnBrk="1" latinLnBrk="0" hangingPunct="1">
        <a:lnSpc>
          <a:spcPct val="90000"/>
        </a:lnSpc>
        <a:spcBef>
          <a:spcPts val="751"/>
        </a:spcBef>
        <a:buClr>
          <a:schemeClr val="accent1"/>
        </a:buClr>
        <a:buSzPct val="90000"/>
        <a:buFont typeface="Wingdings" pitchFamily="2" charset="2"/>
        <a:buChar char="§"/>
        <a:defRPr sz="1800" b="0" i="0" kern="1200">
          <a:solidFill>
            <a:schemeClr val="tx1"/>
          </a:solidFill>
          <a:latin typeface="Arial" panose="020B0604020202020204" pitchFamily="34" charset="0"/>
          <a:ea typeface="+mn-ea"/>
          <a:cs typeface="Arial" panose="020B0604020202020204" pitchFamily="34" charset="0"/>
        </a:defRPr>
      </a:lvl1pPr>
      <a:lvl2pPr marL="514326" indent="-171442" algn="l" defTabSz="685766" rtl="0" eaLnBrk="1" latinLnBrk="0" hangingPunct="1">
        <a:lnSpc>
          <a:spcPct val="90000"/>
        </a:lnSpc>
        <a:spcBef>
          <a:spcPts val="375"/>
        </a:spcBef>
        <a:buClr>
          <a:schemeClr val="accent1"/>
        </a:buClr>
        <a:buSzPct val="100000"/>
        <a:buFont typeface="Arial" panose="020B0604020202020204" pitchFamily="34" charset="0"/>
        <a:buChar char="•"/>
        <a:defRPr sz="1600" b="0" i="0" kern="1200">
          <a:solidFill>
            <a:schemeClr val="tx1"/>
          </a:solidFill>
          <a:latin typeface="Arial" panose="020B0604020202020204" pitchFamily="34" charset="0"/>
          <a:ea typeface="+mn-ea"/>
          <a:cs typeface="Arial" panose="020B0604020202020204" pitchFamily="34" charset="0"/>
        </a:defRPr>
      </a:lvl2pPr>
      <a:lvl3pPr marL="857208" indent="-171442" algn="l" defTabSz="685766" rtl="0" eaLnBrk="1" latinLnBrk="0" hangingPunct="1">
        <a:lnSpc>
          <a:spcPct val="90000"/>
        </a:lnSpc>
        <a:spcBef>
          <a:spcPts val="375"/>
        </a:spcBef>
        <a:buSzPct val="90000"/>
        <a:buFont typeface="Wingdings" pitchFamily="2" charset="2"/>
        <a:buChar char="§"/>
        <a:defRPr sz="1500" b="0" i="0" kern="1200">
          <a:solidFill>
            <a:schemeClr val="tx1"/>
          </a:solidFill>
          <a:latin typeface="Arial" panose="020B0604020202020204" pitchFamily="34" charset="0"/>
          <a:ea typeface="+mn-ea"/>
          <a:cs typeface="Arial" panose="020B0604020202020204" pitchFamily="34" charset="0"/>
        </a:defRPr>
      </a:lvl3pPr>
      <a:lvl4pPr marL="1200091" indent="-171442" algn="l" defTabSz="685766" rtl="0" eaLnBrk="1" latinLnBrk="0" hangingPunct="1">
        <a:lnSpc>
          <a:spcPct val="90000"/>
        </a:lnSpc>
        <a:spcBef>
          <a:spcPts val="375"/>
        </a:spcBef>
        <a:buFont typeface="Arial" panose="020B0604020202020204" pitchFamily="34" charset="0"/>
        <a:buChar char="•"/>
        <a:defRPr sz="1351" kern="1200">
          <a:solidFill>
            <a:schemeClr val="tx1"/>
          </a:solidFill>
          <a:latin typeface="+mn-lt"/>
          <a:ea typeface="+mn-ea"/>
          <a:cs typeface="+mn-cs"/>
        </a:defRPr>
      </a:lvl4pPr>
      <a:lvl5pPr marL="1542973" indent="-171442" algn="l" defTabSz="685766" rtl="0" eaLnBrk="1" latinLnBrk="0" hangingPunct="1">
        <a:lnSpc>
          <a:spcPct val="90000"/>
        </a:lnSpc>
        <a:spcBef>
          <a:spcPts val="375"/>
        </a:spcBef>
        <a:buFont typeface="Arial" panose="020B0604020202020204" pitchFamily="34" charset="0"/>
        <a:buChar char="•"/>
        <a:defRPr sz="1351" kern="1200">
          <a:solidFill>
            <a:schemeClr val="tx1"/>
          </a:solidFill>
          <a:latin typeface="+mn-lt"/>
          <a:ea typeface="+mn-ea"/>
          <a:cs typeface="+mn-cs"/>
        </a:defRPr>
      </a:lvl5pPr>
      <a:lvl6pPr marL="1885857" indent="-171442" algn="l" defTabSz="685766" rtl="0" eaLnBrk="1" latinLnBrk="0" hangingPunct="1">
        <a:lnSpc>
          <a:spcPct val="90000"/>
        </a:lnSpc>
        <a:spcBef>
          <a:spcPts val="375"/>
        </a:spcBef>
        <a:buFont typeface="Arial" panose="020B0604020202020204" pitchFamily="34" charset="0"/>
        <a:buChar char="•"/>
        <a:defRPr sz="1351" kern="1200">
          <a:solidFill>
            <a:schemeClr val="tx1"/>
          </a:solidFill>
          <a:latin typeface="+mn-lt"/>
          <a:ea typeface="+mn-ea"/>
          <a:cs typeface="+mn-cs"/>
        </a:defRPr>
      </a:lvl6pPr>
      <a:lvl7pPr marL="2228739" indent="-171442" algn="l" defTabSz="685766" rtl="0" eaLnBrk="1" latinLnBrk="0" hangingPunct="1">
        <a:lnSpc>
          <a:spcPct val="90000"/>
        </a:lnSpc>
        <a:spcBef>
          <a:spcPts val="375"/>
        </a:spcBef>
        <a:buFont typeface="Arial" panose="020B0604020202020204" pitchFamily="34" charset="0"/>
        <a:buChar char="•"/>
        <a:defRPr sz="1351" kern="1200">
          <a:solidFill>
            <a:schemeClr val="tx1"/>
          </a:solidFill>
          <a:latin typeface="+mn-lt"/>
          <a:ea typeface="+mn-ea"/>
          <a:cs typeface="+mn-cs"/>
        </a:defRPr>
      </a:lvl7pPr>
      <a:lvl8pPr marL="2571622" indent="-171442" algn="l" defTabSz="685766" rtl="0" eaLnBrk="1" latinLnBrk="0" hangingPunct="1">
        <a:lnSpc>
          <a:spcPct val="90000"/>
        </a:lnSpc>
        <a:spcBef>
          <a:spcPts val="375"/>
        </a:spcBef>
        <a:buFont typeface="Arial" panose="020B0604020202020204" pitchFamily="34" charset="0"/>
        <a:buChar char="•"/>
        <a:defRPr sz="1351" kern="1200">
          <a:solidFill>
            <a:schemeClr val="tx1"/>
          </a:solidFill>
          <a:latin typeface="+mn-lt"/>
          <a:ea typeface="+mn-ea"/>
          <a:cs typeface="+mn-cs"/>
        </a:defRPr>
      </a:lvl8pPr>
      <a:lvl9pPr marL="2914506" indent="-171442" algn="l" defTabSz="685766" rtl="0" eaLnBrk="1" latinLnBrk="0" hangingPunct="1">
        <a:lnSpc>
          <a:spcPct val="90000"/>
        </a:lnSpc>
        <a:spcBef>
          <a:spcPts val="375"/>
        </a:spcBef>
        <a:buFont typeface="Arial" panose="020B0604020202020204" pitchFamily="34" charset="0"/>
        <a:buChar char="•"/>
        <a:defRPr sz="1351" kern="1200">
          <a:solidFill>
            <a:schemeClr val="tx1"/>
          </a:solidFill>
          <a:latin typeface="+mn-lt"/>
          <a:ea typeface="+mn-ea"/>
          <a:cs typeface="+mn-cs"/>
        </a:defRPr>
      </a:lvl9pPr>
    </p:bodyStyle>
    <p:otherStyle>
      <a:defPPr>
        <a:defRPr lang="en-US"/>
      </a:defPPr>
      <a:lvl1pPr marL="0" algn="l" defTabSz="685766" rtl="0" eaLnBrk="1" latinLnBrk="0" hangingPunct="1">
        <a:defRPr sz="1351" kern="1200">
          <a:solidFill>
            <a:schemeClr val="tx1"/>
          </a:solidFill>
          <a:latin typeface="+mn-lt"/>
          <a:ea typeface="+mn-ea"/>
          <a:cs typeface="+mn-cs"/>
        </a:defRPr>
      </a:lvl1pPr>
      <a:lvl2pPr marL="342882" algn="l" defTabSz="685766" rtl="0" eaLnBrk="1" latinLnBrk="0" hangingPunct="1">
        <a:defRPr sz="1351" kern="1200">
          <a:solidFill>
            <a:schemeClr val="tx1"/>
          </a:solidFill>
          <a:latin typeface="+mn-lt"/>
          <a:ea typeface="+mn-ea"/>
          <a:cs typeface="+mn-cs"/>
        </a:defRPr>
      </a:lvl2pPr>
      <a:lvl3pPr marL="685766" algn="l" defTabSz="685766" rtl="0" eaLnBrk="1" latinLnBrk="0" hangingPunct="1">
        <a:defRPr sz="1351" kern="1200">
          <a:solidFill>
            <a:schemeClr val="tx1"/>
          </a:solidFill>
          <a:latin typeface="+mn-lt"/>
          <a:ea typeface="+mn-ea"/>
          <a:cs typeface="+mn-cs"/>
        </a:defRPr>
      </a:lvl3pPr>
      <a:lvl4pPr marL="1028649" algn="l" defTabSz="685766" rtl="0" eaLnBrk="1" latinLnBrk="0" hangingPunct="1">
        <a:defRPr sz="1351" kern="1200">
          <a:solidFill>
            <a:schemeClr val="tx1"/>
          </a:solidFill>
          <a:latin typeface="+mn-lt"/>
          <a:ea typeface="+mn-ea"/>
          <a:cs typeface="+mn-cs"/>
        </a:defRPr>
      </a:lvl4pPr>
      <a:lvl5pPr marL="1371532" algn="l" defTabSz="685766" rtl="0" eaLnBrk="1" latinLnBrk="0" hangingPunct="1">
        <a:defRPr sz="1351" kern="1200">
          <a:solidFill>
            <a:schemeClr val="tx1"/>
          </a:solidFill>
          <a:latin typeface="+mn-lt"/>
          <a:ea typeface="+mn-ea"/>
          <a:cs typeface="+mn-cs"/>
        </a:defRPr>
      </a:lvl5pPr>
      <a:lvl6pPr marL="1714414" algn="l" defTabSz="685766" rtl="0" eaLnBrk="1" latinLnBrk="0" hangingPunct="1">
        <a:defRPr sz="1351" kern="1200">
          <a:solidFill>
            <a:schemeClr val="tx1"/>
          </a:solidFill>
          <a:latin typeface="+mn-lt"/>
          <a:ea typeface="+mn-ea"/>
          <a:cs typeface="+mn-cs"/>
        </a:defRPr>
      </a:lvl6pPr>
      <a:lvl7pPr marL="2057298" algn="l" defTabSz="685766" rtl="0" eaLnBrk="1" latinLnBrk="0" hangingPunct="1">
        <a:defRPr sz="1351" kern="1200">
          <a:solidFill>
            <a:schemeClr val="tx1"/>
          </a:solidFill>
          <a:latin typeface="+mn-lt"/>
          <a:ea typeface="+mn-ea"/>
          <a:cs typeface="+mn-cs"/>
        </a:defRPr>
      </a:lvl7pPr>
      <a:lvl8pPr marL="2400180" algn="l" defTabSz="685766" rtl="0" eaLnBrk="1" latinLnBrk="0" hangingPunct="1">
        <a:defRPr sz="1351" kern="1200">
          <a:solidFill>
            <a:schemeClr val="tx1"/>
          </a:solidFill>
          <a:latin typeface="+mn-lt"/>
          <a:ea typeface="+mn-ea"/>
          <a:cs typeface="+mn-cs"/>
        </a:defRPr>
      </a:lvl8pPr>
      <a:lvl9pPr marL="2743062" algn="l" defTabSz="685766" rtl="0" eaLnBrk="1" latinLnBrk="0" hangingPunct="1">
        <a:defRPr sz="1351"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1620" userDrawn="1">
          <p15:clr>
            <a:srgbClr val="F26B43"/>
          </p15:clr>
        </p15:guide>
        <p15:guide id="2" pos="127" userDrawn="1">
          <p15:clr>
            <a:srgbClr val="F26B43"/>
          </p15:clr>
        </p15:guide>
        <p15:guide id="3" pos="5603" userDrawn="1">
          <p15:clr>
            <a:srgbClr val="F26B43"/>
          </p15:clr>
        </p15:guide>
        <p15:guide id="4" pos="2880" userDrawn="1">
          <p15:clr>
            <a:srgbClr val="F26B43"/>
          </p15:clr>
        </p15:guide>
        <p15:guide id="5" orient="horz" pos="123" userDrawn="1">
          <p15:clr>
            <a:srgbClr val="F26B43"/>
          </p15:clr>
        </p15:guide>
        <p15:guide id="6" orient="horz" pos="3117" userDrawn="1">
          <p15:clr>
            <a:srgbClr val="F26B43"/>
          </p15:clr>
        </p15:guide>
        <p15:guide id="7" pos="571" userDrawn="1">
          <p15:clr>
            <a:srgbClr val="F26B43"/>
          </p15:clr>
        </p15:guide>
        <p15:guide id="8" pos="1155" userDrawn="1">
          <p15:clr>
            <a:srgbClr val="F26B43"/>
          </p15:clr>
        </p15:guide>
        <p15:guide id="9" pos="1728" userDrawn="1">
          <p15:clr>
            <a:srgbClr val="F26B43"/>
          </p15:clr>
        </p15:guide>
        <p15:guide id="10" pos="2304" userDrawn="1">
          <p15:clr>
            <a:srgbClr val="F26B43"/>
          </p15:clr>
        </p15:guide>
        <p15:guide id="11" pos="3456" userDrawn="1">
          <p15:clr>
            <a:srgbClr val="F26B43"/>
          </p15:clr>
        </p15:guide>
        <p15:guide id="12" pos="4035" userDrawn="1">
          <p15:clr>
            <a:srgbClr val="F26B43"/>
          </p15:clr>
        </p15:guide>
        <p15:guide id="13" pos="4608" userDrawn="1">
          <p15:clr>
            <a:srgbClr val="F26B43"/>
          </p15:clr>
        </p15:guide>
        <p15:guide id="14" pos="5180" userDrawn="1">
          <p15:clr>
            <a:srgbClr val="F26B43"/>
          </p15:clr>
        </p15:guide>
        <p15:guide id="15" orient="horz" pos="490" userDrawn="1">
          <p15:clr>
            <a:srgbClr val="F26B43"/>
          </p15:clr>
        </p15:guide>
        <p15:guide id="16" orient="horz" pos="985" userDrawn="1">
          <p15:clr>
            <a:srgbClr val="F26B43"/>
          </p15:clr>
        </p15:guide>
        <p15:guide id="17" orient="horz" pos="1475" userDrawn="1">
          <p15:clr>
            <a:srgbClr val="F26B43"/>
          </p15:clr>
        </p15:guide>
        <p15:guide id="18" orient="horz" pos="1962" userDrawn="1">
          <p15:clr>
            <a:srgbClr val="F26B43"/>
          </p15:clr>
        </p15:guide>
        <p15:guide id="19" orient="horz" pos="2458" userDrawn="1">
          <p15:clr>
            <a:srgbClr val="F26B43"/>
          </p15:clr>
        </p15:guide>
        <p15:guide id="20" orient="horz" pos="2950" userDrawn="1">
          <p15:clr>
            <a:srgbClr val="F26B43"/>
          </p15:clr>
        </p15:guide>
        <p15:guide id="21" pos="5437" userDrawn="1">
          <p15:clr>
            <a:srgbClr val="F26B43"/>
          </p15:clr>
        </p15:guide>
        <p15:guide id="22" orient="horz" userDrawn="1">
          <p15:clr>
            <a:srgbClr val="F26B43"/>
          </p15:clr>
        </p15:guide>
        <p15:guide id="23" pos="5760" userDrawn="1">
          <p15:clr>
            <a:srgbClr val="F26B43"/>
          </p15:clr>
        </p15:guide>
        <p15:guide id="24" orient="horz" pos="3240" userDrawn="1">
          <p15:clr>
            <a:srgbClr val="F26B43"/>
          </p15:clr>
        </p15:guide>
        <p15:guide id="25" userDrawn="1">
          <p15:clr>
            <a:srgbClr val="F26B43"/>
          </p15:clr>
        </p15:guide>
      </p15:sldGuideLst>
    </p:ext>
  </p:extLst>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blipFill dpi="0" rotWithShape="1">
          <a:blip r:embed="rId9">
            <a:lum/>
          </a:blip>
          <a:srcRect/>
          <a:stretch>
            <a:fillRect/>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1ED3E14-68B9-444E-8668-B0F0D1D030EE}"/>
              </a:ext>
            </a:extLst>
          </p:cNvPr>
          <p:cNvSpPr>
            <a:spLocks noGrp="1"/>
          </p:cNvSpPr>
          <p:nvPr>
            <p:ph type="title"/>
          </p:nvPr>
        </p:nvSpPr>
        <p:spPr>
          <a:xfrm>
            <a:off x="628650" y="975659"/>
            <a:ext cx="7886700" cy="994172"/>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a:extLst>
              <a:ext uri="{FF2B5EF4-FFF2-40B4-BE49-F238E27FC236}">
                <a16:creationId xmlns:a16="http://schemas.microsoft.com/office/drawing/2014/main" id="{7FBC44CD-E981-C440-8626-1E5641E13C4A}"/>
              </a:ext>
            </a:extLst>
          </p:cNvPr>
          <p:cNvSpPr>
            <a:spLocks noGrp="1"/>
          </p:cNvSpPr>
          <p:nvPr>
            <p:ph type="body" idx="1"/>
          </p:nvPr>
        </p:nvSpPr>
        <p:spPr>
          <a:xfrm>
            <a:off x="628650" y="2104372"/>
            <a:ext cx="7886700" cy="2528350"/>
          </a:xfrm>
          <a:prstGeom prst="rect">
            <a:avLst/>
          </a:prstGeom>
        </p:spPr>
        <p:txBody>
          <a:bodyPr vert="horz" lIns="91440" tIns="45720" rIns="91440" bIns="45720" rtlCol="0">
            <a:normAutofit/>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A4A77046-A7C3-1444-91E9-4254DC7D0A61}"/>
              </a:ext>
            </a:extLst>
          </p:cNvPr>
          <p:cNvSpPr>
            <a:spLocks noGrp="1"/>
          </p:cNvSpPr>
          <p:nvPr>
            <p:ph type="dt" sz="half" idx="2"/>
          </p:nvPr>
        </p:nvSpPr>
        <p:spPr>
          <a:xfrm>
            <a:off x="628650" y="4767263"/>
            <a:ext cx="2057400" cy="273844"/>
          </a:xfrm>
          <a:prstGeom prst="rect">
            <a:avLst/>
          </a:prstGeom>
        </p:spPr>
        <p:txBody>
          <a:bodyPr vert="horz" lIns="91440" tIns="45720" rIns="91440" bIns="45720" rtlCol="0" anchor="ctr"/>
          <a:lstStyle>
            <a:lvl1pPr algn="l">
              <a:defRPr sz="900">
                <a:solidFill>
                  <a:schemeClr val="tx1">
                    <a:tint val="75000"/>
                  </a:schemeClr>
                </a:solidFill>
              </a:defRPr>
            </a:lvl1pPr>
          </a:lstStyle>
          <a:p>
            <a:fld id="{21440329-41A0-7F4F-9F8F-490EA5582A39}" type="datetimeFigureOut">
              <a:rPr lang="en-US" smtClean="0"/>
              <a:t>5/21/2026</a:t>
            </a:fld>
            <a:endParaRPr lang="en-US"/>
          </a:p>
        </p:txBody>
      </p:sp>
      <p:sp>
        <p:nvSpPr>
          <p:cNvPr id="5" name="Footer Placeholder 4">
            <a:extLst>
              <a:ext uri="{FF2B5EF4-FFF2-40B4-BE49-F238E27FC236}">
                <a16:creationId xmlns:a16="http://schemas.microsoft.com/office/drawing/2014/main" id="{953AD317-993F-6845-8EB5-4B7B1A2B304B}"/>
              </a:ext>
            </a:extLst>
          </p:cNvPr>
          <p:cNvSpPr>
            <a:spLocks noGrp="1"/>
          </p:cNvSpPr>
          <p:nvPr>
            <p:ph type="ftr" sz="quarter" idx="3"/>
          </p:nvPr>
        </p:nvSpPr>
        <p:spPr>
          <a:xfrm>
            <a:off x="3028950" y="4767263"/>
            <a:ext cx="3086100" cy="273844"/>
          </a:xfrm>
          <a:prstGeom prst="rect">
            <a:avLst/>
          </a:prstGeom>
        </p:spPr>
        <p:txBody>
          <a:bodyPr vert="horz" lIns="91440" tIns="45720" rIns="91440" bIns="45720" rtlCol="0" anchor="ctr"/>
          <a:lstStyle>
            <a:lvl1pPr algn="ctr">
              <a:defRPr sz="9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0B65A264-5F06-E94E-87C4-42CD88B3F0C3}"/>
              </a:ext>
            </a:extLst>
          </p:cNvPr>
          <p:cNvSpPr>
            <a:spLocks noGrp="1"/>
          </p:cNvSpPr>
          <p:nvPr>
            <p:ph type="sldNum" sz="quarter" idx="4"/>
          </p:nvPr>
        </p:nvSpPr>
        <p:spPr>
          <a:xfrm>
            <a:off x="6457950" y="4767263"/>
            <a:ext cx="2057400" cy="273844"/>
          </a:xfrm>
          <a:prstGeom prst="rect">
            <a:avLst/>
          </a:prstGeom>
        </p:spPr>
        <p:txBody>
          <a:bodyPr vert="horz" lIns="91440" tIns="45720" rIns="91440" bIns="45720" rtlCol="0" anchor="ctr"/>
          <a:lstStyle>
            <a:lvl1pPr algn="r">
              <a:defRPr sz="900">
                <a:solidFill>
                  <a:schemeClr val="tx1">
                    <a:tint val="75000"/>
                  </a:schemeClr>
                </a:solidFill>
              </a:defRPr>
            </a:lvl1pPr>
          </a:lstStyle>
          <a:p>
            <a:fld id="{787AA491-A6EC-DD4D-92CD-A80E78323147}" type="slidenum">
              <a:rPr lang="en-US" smtClean="0"/>
              <a:t>‹#›</a:t>
            </a:fld>
            <a:endParaRPr lang="en-US"/>
          </a:p>
        </p:txBody>
      </p:sp>
    </p:spTree>
    <p:extLst>
      <p:ext uri="{BB962C8B-B14F-4D97-AF65-F5344CB8AC3E}">
        <p14:creationId xmlns:p14="http://schemas.microsoft.com/office/powerpoint/2010/main" val="2011272970"/>
      </p:ext>
    </p:extLst>
  </p:cSld>
  <p:clrMap bg1="lt1" tx1="dk1" bg2="lt2" tx2="dk2" accent1="accent1" accent2="accent2" accent3="accent3" accent4="accent4" accent5="accent5" accent6="accent6" hlink="hlink" folHlink="folHlink"/>
  <p:sldLayoutIdLst>
    <p:sldLayoutId id="2147483686" r:id="rId1"/>
    <p:sldLayoutId id="2147483687" r:id="rId2"/>
    <p:sldLayoutId id="2147483688" r:id="rId3"/>
    <p:sldLayoutId id="2147483689" r:id="rId4"/>
    <p:sldLayoutId id="2147483690" r:id="rId5"/>
    <p:sldLayoutId id="2147483691" r:id="rId6"/>
    <p:sldLayoutId id="2147483692" r:id="rId7"/>
  </p:sldLayoutIdLst>
  <mc:AlternateContent xmlns:mc="http://schemas.openxmlformats.org/markup-compatibility/2006" xmlns:p14="http://schemas.microsoft.com/office/powerpoint/2010/main">
    <mc:Choice Requires="p14">
      <p:transition spd="slow" p14:dur="2000" advTm="4000"/>
    </mc:Choice>
    <mc:Fallback xmlns="">
      <p:transition spd="slow" advTm="4000"/>
    </mc:Fallback>
  </mc:AlternateContent>
  <p:txStyles>
    <p:titleStyle>
      <a:lvl1pPr algn="l" defTabSz="685800" rtl="0" eaLnBrk="1" latinLnBrk="0" hangingPunct="1">
        <a:lnSpc>
          <a:spcPct val="90000"/>
        </a:lnSpc>
        <a:spcBef>
          <a:spcPct val="0"/>
        </a:spcBef>
        <a:buNone/>
        <a:defRPr sz="3300" b="1" kern="1200">
          <a:solidFill>
            <a:srgbClr val="6787B7"/>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116"/>
        <p:cNvGrpSpPr/>
        <p:nvPr/>
      </p:nvGrpSpPr>
      <p:grpSpPr>
        <a:xfrm>
          <a:off x="0" y="0"/>
          <a:ext cx="0" cy="0"/>
          <a:chOff x="0" y="0"/>
          <a:chExt cx="0" cy="0"/>
        </a:xfrm>
      </p:grpSpPr>
      <p:sp>
        <p:nvSpPr>
          <p:cNvPr id="117" name="Google Shape;117;p17"/>
          <p:cNvSpPr txBox="1">
            <a:spLocks noGrp="1"/>
          </p:cNvSpPr>
          <p:nvPr>
            <p:ph type="title"/>
          </p:nvPr>
        </p:nvSpPr>
        <p:spPr>
          <a:xfrm>
            <a:off x="628650" y="273844"/>
            <a:ext cx="7886700" cy="994172"/>
          </a:xfrm>
          <a:prstGeom prst="rect">
            <a:avLst/>
          </a:prstGeom>
          <a:noFill/>
          <a:ln>
            <a:noFill/>
          </a:ln>
        </p:spPr>
        <p:txBody>
          <a:bodyPr spcFirstLastPara="1" wrap="square" lIns="91425" tIns="45700" rIns="91425" bIns="45700" anchor="ctr" anchorCtr="0">
            <a:normAutofit/>
          </a:bodyPr>
          <a:lstStyle>
            <a:lvl1pPr marR="0" lvl="0" algn="l" rtl="0">
              <a:lnSpc>
                <a:spcPct val="90000"/>
              </a:lnSpc>
              <a:spcBef>
                <a:spcPts val="0"/>
              </a:spcBef>
              <a:spcAft>
                <a:spcPts val="0"/>
              </a:spcAft>
              <a:buClr>
                <a:schemeClr val="dk1"/>
              </a:buClr>
              <a:buSzPts val="3300"/>
              <a:buFont typeface="Calibri"/>
              <a:buNone/>
              <a:defRPr sz="3300" b="0" i="0" u="none" strike="noStrike" cap="none">
                <a:solidFill>
                  <a:schemeClr val="dk1"/>
                </a:solidFill>
                <a:latin typeface="Calibri"/>
                <a:ea typeface="Calibri"/>
                <a:cs typeface="Calibri"/>
                <a:sym typeface="Calibri"/>
              </a:defRPr>
            </a:lvl1pPr>
            <a:lvl2pPr lvl="1">
              <a:spcBef>
                <a:spcPts val="0"/>
              </a:spcBef>
              <a:spcAft>
                <a:spcPts val="0"/>
              </a:spcAft>
              <a:buSzPts val="1400"/>
              <a:buNone/>
              <a:defRPr sz="1800"/>
            </a:lvl2pPr>
            <a:lvl3pPr lvl="2">
              <a:spcBef>
                <a:spcPts val="0"/>
              </a:spcBef>
              <a:spcAft>
                <a:spcPts val="0"/>
              </a:spcAft>
              <a:buSzPts val="1400"/>
              <a:buNone/>
              <a:defRPr sz="1800"/>
            </a:lvl3pPr>
            <a:lvl4pPr lvl="3">
              <a:spcBef>
                <a:spcPts val="0"/>
              </a:spcBef>
              <a:spcAft>
                <a:spcPts val="0"/>
              </a:spcAft>
              <a:buSzPts val="1400"/>
              <a:buNone/>
              <a:defRPr sz="1800"/>
            </a:lvl4pPr>
            <a:lvl5pPr lvl="4">
              <a:spcBef>
                <a:spcPts val="0"/>
              </a:spcBef>
              <a:spcAft>
                <a:spcPts val="0"/>
              </a:spcAft>
              <a:buSzPts val="1400"/>
              <a:buNone/>
              <a:defRPr sz="1800"/>
            </a:lvl5pPr>
            <a:lvl6pPr lvl="5">
              <a:spcBef>
                <a:spcPts val="0"/>
              </a:spcBef>
              <a:spcAft>
                <a:spcPts val="0"/>
              </a:spcAft>
              <a:buSzPts val="1400"/>
              <a:buNone/>
              <a:defRPr sz="1800"/>
            </a:lvl6pPr>
            <a:lvl7pPr lvl="6">
              <a:spcBef>
                <a:spcPts val="0"/>
              </a:spcBef>
              <a:spcAft>
                <a:spcPts val="0"/>
              </a:spcAft>
              <a:buSzPts val="1400"/>
              <a:buNone/>
              <a:defRPr sz="1800"/>
            </a:lvl7pPr>
            <a:lvl8pPr lvl="7">
              <a:spcBef>
                <a:spcPts val="0"/>
              </a:spcBef>
              <a:spcAft>
                <a:spcPts val="0"/>
              </a:spcAft>
              <a:buSzPts val="1400"/>
              <a:buNone/>
              <a:defRPr sz="1800"/>
            </a:lvl8pPr>
            <a:lvl9pPr lvl="8">
              <a:spcBef>
                <a:spcPts val="0"/>
              </a:spcBef>
              <a:spcAft>
                <a:spcPts val="0"/>
              </a:spcAft>
              <a:buSzPts val="1400"/>
              <a:buNone/>
              <a:defRPr sz="1800"/>
            </a:lvl9pPr>
          </a:lstStyle>
          <a:p>
            <a:endParaRPr/>
          </a:p>
        </p:txBody>
      </p:sp>
      <p:sp>
        <p:nvSpPr>
          <p:cNvPr id="118" name="Google Shape;118;p17"/>
          <p:cNvSpPr txBox="1">
            <a:spLocks noGrp="1"/>
          </p:cNvSpPr>
          <p:nvPr>
            <p:ph type="body" idx="1"/>
          </p:nvPr>
        </p:nvSpPr>
        <p:spPr>
          <a:xfrm>
            <a:off x="628650" y="1369219"/>
            <a:ext cx="7886700" cy="3263504"/>
          </a:xfrm>
          <a:prstGeom prst="rect">
            <a:avLst/>
          </a:prstGeom>
          <a:noFill/>
          <a:ln>
            <a:noFill/>
          </a:ln>
        </p:spPr>
        <p:txBody>
          <a:bodyPr spcFirstLastPara="1" wrap="square" lIns="91425" tIns="45700" rIns="91425" bIns="45700" anchor="t" anchorCtr="0">
            <a:normAutofit/>
          </a:bodyPr>
          <a:lstStyle>
            <a:lvl1pPr marL="457200" marR="0" lvl="0" indent="-361950" algn="l" rtl="0">
              <a:lnSpc>
                <a:spcPct val="90000"/>
              </a:lnSpc>
              <a:spcBef>
                <a:spcPts val="750"/>
              </a:spcBef>
              <a:spcAft>
                <a:spcPts val="0"/>
              </a:spcAft>
              <a:buClr>
                <a:schemeClr val="dk1"/>
              </a:buClr>
              <a:buSzPts val="2100"/>
              <a:buFont typeface="Arial"/>
              <a:buChar char="•"/>
              <a:defRPr sz="2100" b="0" i="0" u="none" strike="noStrike" cap="none">
                <a:solidFill>
                  <a:schemeClr val="dk1"/>
                </a:solidFill>
                <a:latin typeface="Calibri"/>
                <a:ea typeface="Calibri"/>
                <a:cs typeface="Calibri"/>
                <a:sym typeface="Calibri"/>
              </a:defRPr>
            </a:lvl1pPr>
            <a:lvl2pPr marL="914400" marR="0" lvl="1" indent="-342900" algn="l" rtl="0">
              <a:lnSpc>
                <a:spcPct val="90000"/>
              </a:lnSpc>
              <a:spcBef>
                <a:spcPts val="375"/>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2pPr>
            <a:lvl3pPr marL="1371600" marR="0" lvl="2" indent="-323850" algn="l" rtl="0">
              <a:lnSpc>
                <a:spcPct val="90000"/>
              </a:lnSpc>
              <a:spcBef>
                <a:spcPts val="375"/>
              </a:spcBef>
              <a:spcAft>
                <a:spcPts val="0"/>
              </a:spcAft>
              <a:buClr>
                <a:schemeClr val="dk1"/>
              </a:buClr>
              <a:buSzPts val="1500"/>
              <a:buFont typeface="Arial"/>
              <a:buChar char="•"/>
              <a:defRPr sz="1500" b="0" i="0" u="none" strike="noStrike" cap="none">
                <a:solidFill>
                  <a:schemeClr val="dk1"/>
                </a:solidFill>
                <a:latin typeface="Calibri"/>
                <a:ea typeface="Calibri"/>
                <a:cs typeface="Calibri"/>
                <a:sym typeface="Calibri"/>
              </a:defRPr>
            </a:lvl3pPr>
            <a:lvl4pPr marL="1828800" marR="0" lvl="3" indent="-314325" algn="l" rtl="0">
              <a:lnSpc>
                <a:spcPct val="90000"/>
              </a:lnSpc>
              <a:spcBef>
                <a:spcPts val="375"/>
              </a:spcBef>
              <a:spcAft>
                <a:spcPts val="0"/>
              </a:spcAft>
              <a:buClr>
                <a:schemeClr val="dk1"/>
              </a:buClr>
              <a:buSzPts val="1350"/>
              <a:buFont typeface="Arial"/>
              <a:buChar char="•"/>
              <a:defRPr sz="1350" b="0" i="0" u="none" strike="noStrike" cap="none">
                <a:solidFill>
                  <a:schemeClr val="dk1"/>
                </a:solidFill>
                <a:latin typeface="Calibri"/>
                <a:ea typeface="Calibri"/>
                <a:cs typeface="Calibri"/>
                <a:sym typeface="Calibri"/>
              </a:defRPr>
            </a:lvl4pPr>
            <a:lvl5pPr marL="2286000" marR="0" lvl="4" indent="-314325" algn="l" rtl="0">
              <a:lnSpc>
                <a:spcPct val="90000"/>
              </a:lnSpc>
              <a:spcBef>
                <a:spcPts val="375"/>
              </a:spcBef>
              <a:spcAft>
                <a:spcPts val="0"/>
              </a:spcAft>
              <a:buClr>
                <a:schemeClr val="dk1"/>
              </a:buClr>
              <a:buSzPts val="1350"/>
              <a:buFont typeface="Arial"/>
              <a:buChar char="•"/>
              <a:defRPr sz="1350" b="0" i="0" u="none" strike="noStrike" cap="none">
                <a:solidFill>
                  <a:schemeClr val="dk1"/>
                </a:solidFill>
                <a:latin typeface="Calibri"/>
                <a:ea typeface="Calibri"/>
                <a:cs typeface="Calibri"/>
                <a:sym typeface="Calibri"/>
              </a:defRPr>
            </a:lvl5pPr>
            <a:lvl6pPr marL="2743200" marR="0" lvl="5" indent="-314325" algn="l" rtl="0">
              <a:lnSpc>
                <a:spcPct val="90000"/>
              </a:lnSpc>
              <a:spcBef>
                <a:spcPts val="375"/>
              </a:spcBef>
              <a:spcAft>
                <a:spcPts val="0"/>
              </a:spcAft>
              <a:buClr>
                <a:schemeClr val="dk1"/>
              </a:buClr>
              <a:buSzPts val="1350"/>
              <a:buFont typeface="Arial"/>
              <a:buChar char="•"/>
              <a:defRPr sz="1350" b="0" i="0" u="none" strike="noStrike" cap="none">
                <a:solidFill>
                  <a:schemeClr val="dk1"/>
                </a:solidFill>
                <a:latin typeface="Calibri"/>
                <a:ea typeface="Calibri"/>
                <a:cs typeface="Calibri"/>
                <a:sym typeface="Calibri"/>
              </a:defRPr>
            </a:lvl6pPr>
            <a:lvl7pPr marL="3200400" marR="0" lvl="6" indent="-314325" algn="l" rtl="0">
              <a:lnSpc>
                <a:spcPct val="90000"/>
              </a:lnSpc>
              <a:spcBef>
                <a:spcPts val="375"/>
              </a:spcBef>
              <a:spcAft>
                <a:spcPts val="0"/>
              </a:spcAft>
              <a:buClr>
                <a:schemeClr val="dk1"/>
              </a:buClr>
              <a:buSzPts val="1350"/>
              <a:buFont typeface="Arial"/>
              <a:buChar char="•"/>
              <a:defRPr sz="1350" b="0" i="0" u="none" strike="noStrike" cap="none">
                <a:solidFill>
                  <a:schemeClr val="dk1"/>
                </a:solidFill>
                <a:latin typeface="Calibri"/>
                <a:ea typeface="Calibri"/>
                <a:cs typeface="Calibri"/>
                <a:sym typeface="Calibri"/>
              </a:defRPr>
            </a:lvl7pPr>
            <a:lvl8pPr marL="3657600" marR="0" lvl="7" indent="-314325" algn="l" rtl="0">
              <a:lnSpc>
                <a:spcPct val="90000"/>
              </a:lnSpc>
              <a:spcBef>
                <a:spcPts val="375"/>
              </a:spcBef>
              <a:spcAft>
                <a:spcPts val="0"/>
              </a:spcAft>
              <a:buClr>
                <a:schemeClr val="dk1"/>
              </a:buClr>
              <a:buSzPts val="1350"/>
              <a:buFont typeface="Arial"/>
              <a:buChar char="•"/>
              <a:defRPr sz="1350" b="0" i="0" u="none" strike="noStrike" cap="none">
                <a:solidFill>
                  <a:schemeClr val="dk1"/>
                </a:solidFill>
                <a:latin typeface="Calibri"/>
                <a:ea typeface="Calibri"/>
                <a:cs typeface="Calibri"/>
                <a:sym typeface="Calibri"/>
              </a:defRPr>
            </a:lvl8pPr>
            <a:lvl9pPr marL="4114800" marR="0" lvl="8" indent="-314325" algn="l" rtl="0">
              <a:lnSpc>
                <a:spcPct val="90000"/>
              </a:lnSpc>
              <a:spcBef>
                <a:spcPts val="375"/>
              </a:spcBef>
              <a:spcAft>
                <a:spcPts val="0"/>
              </a:spcAft>
              <a:buClr>
                <a:schemeClr val="dk1"/>
              </a:buClr>
              <a:buSzPts val="1350"/>
              <a:buFont typeface="Arial"/>
              <a:buChar char="•"/>
              <a:defRPr sz="1350" b="0" i="0" u="none" strike="noStrike" cap="none">
                <a:solidFill>
                  <a:schemeClr val="dk1"/>
                </a:solidFill>
                <a:latin typeface="Calibri"/>
                <a:ea typeface="Calibri"/>
                <a:cs typeface="Calibri"/>
                <a:sym typeface="Calibri"/>
              </a:defRPr>
            </a:lvl9pPr>
          </a:lstStyle>
          <a:p>
            <a:endParaRPr/>
          </a:p>
        </p:txBody>
      </p:sp>
      <p:sp>
        <p:nvSpPr>
          <p:cNvPr id="119" name="Google Shape;119;p17"/>
          <p:cNvSpPr txBox="1">
            <a:spLocks noGrp="1"/>
          </p:cNvSpPr>
          <p:nvPr>
            <p:ph type="dt" idx="10"/>
          </p:nvPr>
        </p:nvSpPr>
        <p:spPr>
          <a:xfrm>
            <a:off x="628650" y="4767263"/>
            <a:ext cx="2057400" cy="273844"/>
          </a:xfrm>
          <a:prstGeom prst="rect">
            <a:avLst/>
          </a:prstGeom>
          <a:noFill/>
          <a:ln>
            <a:noFill/>
          </a:ln>
        </p:spPr>
        <p:txBody>
          <a:bodyPr spcFirstLastPara="1" wrap="square" lIns="91425" tIns="45700" rIns="91425" bIns="45700" anchor="ctr" anchorCtr="0">
            <a:noAutofit/>
          </a:bodyPr>
          <a:lstStyle>
            <a:lvl1pPr marR="0" lvl="0" algn="l" rtl="0">
              <a:spcBef>
                <a:spcPts val="0"/>
              </a:spcBef>
              <a:spcAft>
                <a:spcPts val="0"/>
              </a:spcAft>
              <a:buSzPts val="1400"/>
              <a:buNone/>
              <a:defRPr sz="900">
                <a:solidFill>
                  <a:srgbClr val="888888"/>
                </a:solidFill>
                <a:latin typeface="Calibri"/>
                <a:ea typeface="Calibri"/>
                <a:cs typeface="Calibri"/>
                <a:sym typeface="Calibri"/>
              </a:defRPr>
            </a:lvl1pPr>
            <a:lvl2pPr marR="0" lvl="1" algn="l" rtl="0">
              <a:spcBef>
                <a:spcPts val="0"/>
              </a:spcBef>
              <a:spcAft>
                <a:spcPts val="0"/>
              </a:spcAft>
              <a:buSzPts val="1400"/>
              <a:buNone/>
              <a:defRPr sz="135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35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35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35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35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35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35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350" b="0" i="0" u="none" strike="noStrike" cap="none">
                <a:solidFill>
                  <a:schemeClr val="dk1"/>
                </a:solidFill>
                <a:latin typeface="Calibri"/>
                <a:ea typeface="Calibri"/>
                <a:cs typeface="Calibri"/>
                <a:sym typeface="Calibri"/>
              </a:defRPr>
            </a:lvl9pPr>
          </a:lstStyle>
          <a:p>
            <a:pPr marL="0" marR="0" lvl="0" indent="0" algn="l" defTabSz="914400" rtl="0" eaLnBrk="1" fontAlgn="auto" latinLnBrk="0" hangingPunct="1">
              <a:lnSpc>
                <a:spcPct val="100000"/>
              </a:lnSpc>
              <a:spcBef>
                <a:spcPts val="0"/>
              </a:spcBef>
              <a:spcAft>
                <a:spcPts val="0"/>
              </a:spcAft>
              <a:buClr>
                <a:srgbClr val="000000"/>
              </a:buClr>
              <a:buSzPts val="1400"/>
              <a:buFont typeface="Arial"/>
              <a:buNone/>
              <a:tabLst/>
              <a:defRPr/>
            </a:pPr>
            <a:endParaRPr kumimoji="0" sz="900" b="0" i="0" u="none" strike="noStrike" kern="0" cap="none" spc="0" normalizeH="0" baseline="0" noProof="0">
              <a:ln>
                <a:noFill/>
              </a:ln>
              <a:solidFill>
                <a:srgbClr val="888888"/>
              </a:solidFill>
              <a:effectLst/>
              <a:uLnTx/>
              <a:uFillTx/>
              <a:latin typeface="Calibri"/>
              <a:cs typeface="Calibri"/>
              <a:sym typeface="Calibri"/>
            </a:endParaRPr>
          </a:p>
        </p:txBody>
      </p:sp>
      <p:sp>
        <p:nvSpPr>
          <p:cNvPr id="120" name="Google Shape;120;p17"/>
          <p:cNvSpPr txBox="1">
            <a:spLocks noGrp="1"/>
          </p:cNvSpPr>
          <p:nvPr>
            <p:ph type="ftr" idx="11"/>
          </p:nvPr>
        </p:nvSpPr>
        <p:spPr>
          <a:xfrm>
            <a:off x="3028950" y="4767263"/>
            <a:ext cx="3086100" cy="273844"/>
          </a:xfrm>
          <a:prstGeom prst="rect">
            <a:avLst/>
          </a:prstGeom>
          <a:noFill/>
          <a:ln>
            <a:noFill/>
          </a:ln>
        </p:spPr>
        <p:txBody>
          <a:bodyPr spcFirstLastPara="1" wrap="square" lIns="91425" tIns="45700" rIns="91425" bIns="45700" anchor="ctr" anchorCtr="0">
            <a:noAutofit/>
          </a:bodyPr>
          <a:lstStyle>
            <a:lvl1pPr marR="0" lvl="0" algn="ctr" rtl="0">
              <a:spcBef>
                <a:spcPts val="0"/>
              </a:spcBef>
              <a:spcAft>
                <a:spcPts val="0"/>
              </a:spcAft>
              <a:buSzPts val="1400"/>
              <a:buNone/>
              <a:defRPr sz="900">
                <a:solidFill>
                  <a:srgbClr val="888888"/>
                </a:solidFill>
                <a:latin typeface="Calibri"/>
                <a:ea typeface="Calibri"/>
                <a:cs typeface="Calibri"/>
                <a:sym typeface="Calibri"/>
              </a:defRPr>
            </a:lvl1pPr>
            <a:lvl2pPr marR="0" lvl="1" algn="l" rtl="0">
              <a:spcBef>
                <a:spcPts val="0"/>
              </a:spcBef>
              <a:spcAft>
                <a:spcPts val="0"/>
              </a:spcAft>
              <a:buSzPts val="1400"/>
              <a:buNone/>
              <a:defRPr sz="135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35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35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35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35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35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35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350" b="0" i="0" u="none" strike="noStrike" cap="none">
                <a:solidFill>
                  <a:schemeClr val="dk1"/>
                </a:solidFill>
                <a:latin typeface="Calibri"/>
                <a:ea typeface="Calibri"/>
                <a:cs typeface="Calibri"/>
                <a:sym typeface="Calibri"/>
              </a:defRPr>
            </a:lvl9pPr>
          </a:lstStyle>
          <a:p>
            <a:pPr marL="0" marR="0" lvl="0" indent="0" algn="ctr" defTabSz="914400" rtl="0" eaLnBrk="1" fontAlgn="auto" latinLnBrk="0" hangingPunct="1">
              <a:lnSpc>
                <a:spcPct val="100000"/>
              </a:lnSpc>
              <a:spcBef>
                <a:spcPts val="0"/>
              </a:spcBef>
              <a:spcAft>
                <a:spcPts val="0"/>
              </a:spcAft>
              <a:buClr>
                <a:srgbClr val="000000"/>
              </a:buClr>
              <a:buSzPts val="1400"/>
              <a:buFont typeface="Arial"/>
              <a:buNone/>
              <a:tabLst/>
              <a:defRPr/>
            </a:pPr>
            <a:endParaRPr kumimoji="0" sz="900" b="0" i="0" u="none" strike="noStrike" kern="0" cap="none" spc="0" normalizeH="0" baseline="0" noProof="0">
              <a:ln>
                <a:noFill/>
              </a:ln>
              <a:solidFill>
                <a:srgbClr val="888888"/>
              </a:solidFill>
              <a:effectLst/>
              <a:uLnTx/>
              <a:uFillTx/>
              <a:latin typeface="Calibri"/>
              <a:cs typeface="Calibri"/>
              <a:sym typeface="Calibri"/>
            </a:endParaRPr>
          </a:p>
        </p:txBody>
      </p:sp>
      <p:sp>
        <p:nvSpPr>
          <p:cNvPr id="121" name="Google Shape;121;p17"/>
          <p:cNvSpPr txBox="1">
            <a:spLocks noGrp="1"/>
          </p:cNvSpPr>
          <p:nvPr>
            <p:ph type="sldNum" idx="12"/>
          </p:nvPr>
        </p:nvSpPr>
        <p:spPr>
          <a:xfrm>
            <a:off x="6457950" y="4767263"/>
            <a:ext cx="2057400" cy="273844"/>
          </a:xfrm>
          <a:prstGeom prst="rect">
            <a:avLst/>
          </a:prstGeom>
          <a:noFill/>
          <a:ln>
            <a:noFill/>
          </a:ln>
        </p:spPr>
        <p:txBody>
          <a:bodyPr spcFirstLastPara="1" wrap="square" lIns="91425" tIns="45700" rIns="91425" bIns="45700" anchor="ctr" anchorCtr="0">
            <a:noAutofit/>
          </a:bodyPr>
          <a:lstStyle>
            <a:lvl1pPr marL="0" marR="0" lvl="0" indent="0" algn="r" rtl="0">
              <a:spcBef>
                <a:spcPts val="0"/>
              </a:spcBef>
              <a:buNone/>
              <a:defRPr sz="900">
                <a:solidFill>
                  <a:srgbClr val="888888"/>
                </a:solidFill>
                <a:latin typeface="Calibri"/>
                <a:ea typeface="Calibri"/>
                <a:cs typeface="Calibri"/>
                <a:sym typeface="Calibri"/>
              </a:defRPr>
            </a:lvl1pPr>
            <a:lvl2pPr marL="0" marR="0" lvl="1" indent="0" algn="r" rtl="0">
              <a:spcBef>
                <a:spcPts val="0"/>
              </a:spcBef>
              <a:buNone/>
              <a:defRPr sz="900">
                <a:solidFill>
                  <a:srgbClr val="888888"/>
                </a:solidFill>
                <a:latin typeface="Calibri"/>
                <a:ea typeface="Calibri"/>
                <a:cs typeface="Calibri"/>
                <a:sym typeface="Calibri"/>
              </a:defRPr>
            </a:lvl2pPr>
            <a:lvl3pPr marL="0" marR="0" lvl="2" indent="0" algn="r" rtl="0">
              <a:spcBef>
                <a:spcPts val="0"/>
              </a:spcBef>
              <a:buNone/>
              <a:defRPr sz="900">
                <a:solidFill>
                  <a:srgbClr val="888888"/>
                </a:solidFill>
                <a:latin typeface="Calibri"/>
                <a:ea typeface="Calibri"/>
                <a:cs typeface="Calibri"/>
                <a:sym typeface="Calibri"/>
              </a:defRPr>
            </a:lvl3pPr>
            <a:lvl4pPr marL="0" marR="0" lvl="3" indent="0" algn="r" rtl="0">
              <a:spcBef>
                <a:spcPts val="0"/>
              </a:spcBef>
              <a:buNone/>
              <a:defRPr sz="900">
                <a:solidFill>
                  <a:srgbClr val="888888"/>
                </a:solidFill>
                <a:latin typeface="Calibri"/>
                <a:ea typeface="Calibri"/>
                <a:cs typeface="Calibri"/>
                <a:sym typeface="Calibri"/>
              </a:defRPr>
            </a:lvl4pPr>
            <a:lvl5pPr marL="0" marR="0" lvl="4" indent="0" algn="r" rtl="0">
              <a:spcBef>
                <a:spcPts val="0"/>
              </a:spcBef>
              <a:buNone/>
              <a:defRPr sz="900">
                <a:solidFill>
                  <a:srgbClr val="888888"/>
                </a:solidFill>
                <a:latin typeface="Calibri"/>
                <a:ea typeface="Calibri"/>
                <a:cs typeface="Calibri"/>
                <a:sym typeface="Calibri"/>
              </a:defRPr>
            </a:lvl5pPr>
            <a:lvl6pPr marL="0" marR="0" lvl="5" indent="0" algn="r" rtl="0">
              <a:spcBef>
                <a:spcPts val="0"/>
              </a:spcBef>
              <a:buNone/>
              <a:defRPr sz="900">
                <a:solidFill>
                  <a:srgbClr val="888888"/>
                </a:solidFill>
                <a:latin typeface="Calibri"/>
                <a:ea typeface="Calibri"/>
                <a:cs typeface="Calibri"/>
                <a:sym typeface="Calibri"/>
              </a:defRPr>
            </a:lvl6pPr>
            <a:lvl7pPr marL="0" marR="0" lvl="6" indent="0" algn="r" rtl="0">
              <a:spcBef>
                <a:spcPts val="0"/>
              </a:spcBef>
              <a:buNone/>
              <a:defRPr sz="900">
                <a:solidFill>
                  <a:srgbClr val="888888"/>
                </a:solidFill>
                <a:latin typeface="Calibri"/>
                <a:ea typeface="Calibri"/>
                <a:cs typeface="Calibri"/>
                <a:sym typeface="Calibri"/>
              </a:defRPr>
            </a:lvl7pPr>
            <a:lvl8pPr marL="0" marR="0" lvl="7" indent="0" algn="r" rtl="0">
              <a:spcBef>
                <a:spcPts val="0"/>
              </a:spcBef>
              <a:buNone/>
              <a:defRPr sz="900">
                <a:solidFill>
                  <a:srgbClr val="888888"/>
                </a:solidFill>
                <a:latin typeface="Calibri"/>
                <a:ea typeface="Calibri"/>
                <a:cs typeface="Calibri"/>
                <a:sym typeface="Calibri"/>
              </a:defRPr>
            </a:lvl8pPr>
            <a:lvl9pPr marL="0" marR="0" lvl="8" indent="0" algn="r" rtl="0">
              <a:spcBef>
                <a:spcPts val="0"/>
              </a:spcBef>
              <a:buNone/>
              <a:defRPr sz="900">
                <a:solidFill>
                  <a:srgbClr val="888888"/>
                </a:solidFill>
                <a:latin typeface="Calibri"/>
                <a:ea typeface="Calibri"/>
                <a:cs typeface="Calibri"/>
                <a:sym typeface="Calibri"/>
              </a:defRPr>
            </a:lvl9pPr>
          </a:lstStyle>
          <a:p>
            <a:pPr marL="0" marR="0" lvl="0" indent="0" algn="r" defTabSz="914400" rtl="0" eaLnBrk="1" fontAlgn="auto" latinLnBrk="0" hangingPunct="1">
              <a:lnSpc>
                <a:spcPct val="100000"/>
              </a:lnSpc>
              <a:spcBef>
                <a:spcPts val="0"/>
              </a:spcBef>
              <a:spcAft>
                <a:spcPts val="0"/>
              </a:spcAft>
              <a:buClr>
                <a:srgbClr val="000000"/>
              </a:buClr>
              <a:buSzTx/>
              <a:buFont typeface="Arial"/>
              <a:buNone/>
              <a:tabLst/>
              <a:defRPr/>
            </a:pPr>
            <a:fld id="{00000000-1234-1234-1234-123412341234}" type="slidenum">
              <a:rPr kumimoji="0" lang="en-CH" sz="900" b="0" i="0" u="none" strike="noStrike" kern="0" cap="none" spc="0" normalizeH="0" baseline="0" noProof="0">
                <a:ln>
                  <a:noFill/>
                </a:ln>
                <a:solidFill>
                  <a:srgbClr val="888888"/>
                </a:solidFill>
                <a:effectLst/>
                <a:uLnTx/>
                <a:uFillTx/>
                <a:latin typeface="Calibri"/>
                <a:cs typeface="Calibri"/>
                <a:sym typeface="Calibri"/>
              </a:rPr>
              <a:pPr marL="0" marR="0" lvl="0" indent="0" algn="r" defTabSz="914400" rtl="0" eaLnBrk="1" fontAlgn="auto" latinLnBrk="0" hangingPunct="1">
                <a:lnSpc>
                  <a:spcPct val="100000"/>
                </a:lnSpc>
                <a:spcBef>
                  <a:spcPts val="0"/>
                </a:spcBef>
                <a:spcAft>
                  <a:spcPts val="0"/>
                </a:spcAft>
                <a:buClr>
                  <a:srgbClr val="000000"/>
                </a:buClr>
                <a:buSzTx/>
                <a:buFont typeface="Arial"/>
                <a:buNone/>
                <a:tabLst/>
                <a:defRPr/>
              </a:pPr>
              <a:t>‹#›</a:t>
            </a:fld>
            <a:endParaRPr kumimoji="0" sz="900" b="0" i="0" u="none" strike="noStrike" kern="0" cap="none" spc="0" normalizeH="0" baseline="0" noProof="0">
              <a:ln>
                <a:noFill/>
              </a:ln>
              <a:solidFill>
                <a:srgbClr val="888888"/>
              </a:solidFill>
              <a:effectLst/>
              <a:uLnTx/>
              <a:uFillTx/>
              <a:latin typeface="Calibri"/>
              <a:cs typeface="Calibri"/>
              <a:sym typeface="Calibri"/>
            </a:endParaRPr>
          </a:p>
        </p:txBody>
      </p:sp>
    </p:spTree>
    <p:extLst>
      <p:ext uri="{BB962C8B-B14F-4D97-AF65-F5344CB8AC3E}">
        <p14:creationId xmlns:p14="http://schemas.microsoft.com/office/powerpoint/2010/main" val="1540547447"/>
      </p:ext>
    </p:extLst>
  </p:cSld>
  <p:clrMap bg1="lt1" tx1="dk1" bg2="dk2" tx2="lt2" accent1="accent1" accent2="accent2" accent3="accent3" accent4="accent4" accent5="accent5" accent6="accent6" hlink="hlink" folHlink="folHlink"/>
  <p:sldLayoutIdLst>
    <p:sldLayoutId id="2147483703" r:id="rId1"/>
    <p:sldLayoutId id="2147483704" r:id="rId2"/>
    <p:sldLayoutId id="2147483705" r:id="rId3"/>
    <p:sldLayoutId id="2147483706" r:id="rId4"/>
    <p:sldLayoutId id="2147483707" r:id="rId5"/>
    <p:sldLayoutId id="2147483708" r:id="rId6"/>
    <p:sldLayoutId id="2147483709" r:id="rId7"/>
    <p:sldLayoutId id="2147483710" r:id="rId8"/>
    <p:sldLayoutId id="2147483711" r:id="rId9"/>
    <p:sldLayoutId id="2147483712" r:id="rId10"/>
    <p:sldLayoutId id="2147483713" r:id="rId11"/>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image" Target="../media/image6.png"/><Relationship Id="rId1" Type="http://schemas.openxmlformats.org/officeDocument/2006/relationships/slideLayout" Target="../slideLayouts/slideLayout3.xml"/><Relationship Id="rId5" Type="http://schemas.openxmlformats.org/officeDocument/2006/relationships/image" Target="../media/image9.png"/><Relationship Id="rId4" Type="http://schemas.openxmlformats.org/officeDocument/2006/relationships/image" Target="../media/image8.jpeg"/></Relationships>
</file>

<file path=ppt/slides/_rels/slide3.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8" Type="http://schemas.openxmlformats.org/officeDocument/2006/relationships/image" Target="../media/image16.png"/><Relationship Id="rId13" Type="http://schemas.openxmlformats.org/officeDocument/2006/relationships/image" Target="NULL"/><Relationship Id="rId3" Type="http://schemas.openxmlformats.org/officeDocument/2006/relationships/image" Target="../media/image11.png"/><Relationship Id="rId7" Type="http://schemas.openxmlformats.org/officeDocument/2006/relationships/image" Target="../media/image15.png"/><Relationship Id="rId12" Type="http://schemas.openxmlformats.org/officeDocument/2006/relationships/image" Target="../media/image20.png"/><Relationship Id="rId2" Type="http://schemas.openxmlformats.org/officeDocument/2006/relationships/notesSlide" Target="../notesSlides/notesSlide2.xml"/><Relationship Id="rId1" Type="http://schemas.openxmlformats.org/officeDocument/2006/relationships/slideLayout" Target="../slideLayouts/slideLayout3.xml"/><Relationship Id="rId6" Type="http://schemas.openxmlformats.org/officeDocument/2006/relationships/image" Target="../media/image14.png"/><Relationship Id="rId11" Type="http://schemas.openxmlformats.org/officeDocument/2006/relationships/image" Target="../media/image19.png"/><Relationship Id="rId5" Type="http://schemas.openxmlformats.org/officeDocument/2006/relationships/image" Target="../media/image13.tif"/><Relationship Id="rId15" Type="http://schemas.openxmlformats.org/officeDocument/2006/relationships/image" Target="../media/image21.png"/><Relationship Id="rId10" Type="http://schemas.openxmlformats.org/officeDocument/2006/relationships/image" Target="../media/image18.png"/><Relationship Id="rId4" Type="http://schemas.openxmlformats.org/officeDocument/2006/relationships/image" Target="../media/image12.png"/><Relationship Id="rId9" Type="http://schemas.openxmlformats.org/officeDocument/2006/relationships/image" Target="../media/image17.png"/><Relationship Id="rId14" Type="http://schemas.openxmlformats.org/officeDocument/2006/relationships/image" Target="NULL"/></Relationships>
</file>

<file path=ppt/slides/_rels/slide5.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3" Type="http://schemas.openxmlformats.org/officeDocument/2006/relationships/image" Target="../media/image23.emf"/><Relationship Id="rId2" Type="http://schemas.openxmlformats.org/officeDocument/2006/relationships/image" Target="../media/image22.emf"/><Relationship Id="rId1" Type="http://schemas.openxmlformats.org/officeDocument/2006/relationships/slideLayout" Target="../slideLayouts/slideLayout3.xml"/><Relationship Id="rId4" Type="http://schemas.openxmlformats.org/officeDocument/2006/relationships/image" Target="../media/image24.emf"/></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video" Target="../media/media1.mp4"/><Relationship Id="rId1" Type="http://schemas.microsoft.com/office/2007/relationships/media" Target="../media/media1.mp4"/><Relationship Id="rId6" Type="http://schemas.openxmlformats.org/officeDocument/2006/relationships/image" Target="../media/image26.jpg"/><Relationship Id="rId5" Type="http://schemas.openxmlformats.org/officeDocument/2006/relationships/image" Target="../media/image25.png"/><Relationship Id="rId4" Type="http://schemas.openxmlformats.org/officeDocument/2006/relationships/notesSlide" Target="../notesSlides/notesSlide3.xml"/></Relationships>
</file>

<file path=ppt/slides/_rels/slide8.xml.rels><?xml version="1.0" encoding="UTF-8" standalone="yes"?>
<Relationships xmlns="http://schemas.openxmlformats.org/package/2006/relationships"><Relationship Id="rId3" Type="http://schemas.openxmlformats.org/officeDocument/2006/relationships/image" Target="../media/image27.emf"/><Relationship Id="rId2" Type="http://schemas.openxmlformats.org/officeDocument/2006/relationships/notesSlide" Target="../notesSlides/notesSlide4.xml"/><Relationship Id="rId1" Type="http://schemas.openxmlformats.org/officeDocument/2006/relationships/slideLayout" Target="../slideLayouts/slideLayout3.xml"/><Relationship Id="rId6" Type="http://schemas.openxmlformats.org/officeDocument/2006/relationships/image" Target="../media/image30.emf"/><Relationship Id="rId5" Type="http://schemas.openxmlformats.org/officeDocument/2006/relationships/image" Target="../media/image29.emf"/><Relationship Id="rId4" Type="http://schemas.openxmlformats.org/officeDocument/2006/relationships/image" Target="../media/image28.png"/></Relationships>
</file>

<file path=ppt/slides/_rels/slide9.xml.rels><?xml version="1.0" encoding="UTF-8" standalone="yes"?>
<Relationships xmlns="http://schemas.openxmlformats.org/package/2006/relationships"><Relationship Id="rId3" Type="http://schemas.openxmlformats.org/officeDocument/2006/relationships/image" Target="../media/image31.emf"/><Relationship Id="rId7" Type="http://schemas.openxmlformats.org/officeDocument/2006/relationships/image" Target="../media/image34.emf"/><Relationship Id="rId2" Type="http://schemas.openxmlformats.org/officeDocument/2006/relationships/slideLayout" Target="../slideLayouts/slideLayout3.xml"/><Relationship Id="rId1" Type="http://schemas.openxmlformats.org/officeDocument/2006/relationships/tags" Target="../tags/tag1.xml"/><Relationship Id="rId6" Type="http://schemas.openxmlformats.org/officeDocument/2006/relationships/image" Target="../media/image33.emf"/><Relationship Id="rId5" Type="http://schemas.microsoft.com/office/2007/relationships/hdphoto" Target="../media/hdphoto1.wdp"/><Relationship Id="rId4" Type="http://schemas.openxmlformats.org/officeDocument/2006/relationships/image" Target="../media/image32.png"/></Relationships>
</file>

<file path=ppt/slides/_rels/slide10.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image" Target="../media/image6.png"/><Relationship Id="rId1" Type="http://schemas.openxmlformats.org/officeDocument/2006/relationships/slideLayout" Target="../slideLayouts/slideLayout3.xml"/><Relationship Id="rId5" Type="http://schemas.openxmlformats.org/officeDocument/2006/relationships/image" Target="../media/image9.png"/><Relationship Id="rId4" Type="http://schemas.openxmlformats.org/officeDocument/2006/relationships/image" Target="../media/image8.jpeg"/></Relationships>
</file>

<file path=ppt/slides/_rels/slide11.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Layout" Target="../slideLayouts/slideLayout3.xml"/></Relationships>
</file>

<file path=ppt/slides/_rels/slide12.xml.rels><?xml version="1.0" encoding="UTF-8" standalone="yes"?>
<Relationships xmlns="http://schemas.openxmlformats.org/package/2006/relationships"><Relationship Id="rId3" Type="http://schemas.openxmlformats.org/officeDocument/2006/relationships/image" Target="../media/image35.png"/><Relationship Id="rId7" Type="http://schemas.openxmlformats.org/officeDocument/2006/relationships/image" Target="../media/image39.jpeg"/><Relationship Id="rId2" Type="http://schemas.openxmlformats.org/officeDocument/2006/relationships/notesSlide" Target="../notesSlides/notesSlide5.xml"/><Relationship Id="rId1" Type="http://schemas.openxmlformats.org/officeDocument/2006/relationships/slideLayout" Target="../slideLayouts/slideLayout3.xml"/><Relationship Id="rId6" Type="http://schemas.openxmlformats.org/officeDocument/2006/relationships/image" Target="../media/image38.jpeg"/><Relationship Id="rId5" Type="http://schemas.openxmlformats.org/officeDocument/2006/relationships/image" Target="../media/image37.jpeg"/><Relationship Id="rId4" Type="http://schemas.openxmlformats.org/officeDocument/2006/relationships/image" Target="../media/image36.png"/></Relationships>
</file>

<file path=ppt/slides/_rels/slide13.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notesSlide" Target="../notesSlides/notesSlide6.xml"/><Relationship Id="rId1" Type="http://schemas.openxmlformats.org/officeDocument/2006/relationships/slideLayout" Target="../slideLayouts/slideLayout3.xml"/></Relationships>
</file>

<file path=ppt/slides/_rels/slide14.xml.rels><?xml version="1.0" encoding="UTF-8" standalone="yes"?>
<Relationships xmlns="http://schemas.openxmlformats.org/package/2006/relationships"><Relationship Id="rId3" Type="http://schemas.openxmlformats.org/officeDocument/2006/relationships/image" Target="../media/image41.png"/><Relationship Id="rId2" Type="http://schemas.openxmlformats.org/officeDocument/2006/relationships/notesSlide" Target="../notesSlides/notesSlide7.xml"/><Relationship Id="rId1" Type="http://schemas.openxmlformats.org/officeDocument/2006/relationships/slideLayout" Target="../slideLayouts/slideLayout3.xml"/><Relationship Id="rId4" Type="http://schemas.openxmlformats.org/officeDocument/2006/relationships/image" Target="../media/image42.jpg"/></Relationships>
</file>

<file path=ppt/slides/_rels/slide15.xml.rels><?xml version="1.0" encoding="UTF-8" standalone="yes"?>
<Relationships xmlns="http://schemas.openxmlformats.org/package/2006/relationships"><Relationship Id="rId8" Type="http://schemas.openxmlformats.org/officeDocument/2006/relationships/image" Target="../media/image48.png"/><Relationship Id="rId3" Type="http://schemas.openxmlformats.org/officeDocument/2006/relationships/image" Target="../media/image43.png"/><Relationship Id="rId7" Type="http://schemas.openxmlformats.org/officeDocument/2006/relationships/image" Target="../media/image47.png"/><Relationship Id="rId2" Type="http://schemas.openxmlformats.org/officeDocument/2006/relationships/notesSlide" Target="../notesSlides/notesSlide8.xml"/><Relationship Id="rId1" Type="http://schemas.openxmlformats.org/officeDocument/2006/relationships/slideLayout" Target="../slideLayouts/slideLayout3.xml"/><Relationship Id="rId6" Type="http://schemas.openxmlformats.org/officeDocument/2006/relationships/image" Target="../media/image46.png"/><Relationship Id="rId5" Type="http://schemas.openxmlformats.org/officeDocument/2006/relationships/image" Target="../media/image45.png"/><Relationship Id="rId4" Type="http://schemas.openxmlformats.org/officeDocument/2006/relationships/image" Target="../media/image44.png"/><Relationship Id="rId9" Type="http://schemas.openxmlformats.org/officeDocument/2006/relationships/image" Target="../media/image49.png"/></Relationships>
</file>

<file path=ppt/slides/_rels/slide16.xml.rels><?xml version="1.0" encoding="UTF-8" standalone="yes"?>
<Relationships xmlns="http://schemas.openxmlformats.org/package/2006/relationships"><Relationship Id="rId3" Type="http://schemas.openxmlformats.org/officeDocument/2006/relationships/image" Target="../media/image51.png"/><Relationship Id="rId2" Type="http://schemas.openxmlformats.org/officeDocument/2006/relationships/image" Target="../media/image50.png"/><Relationship Id="rId1" Type="http://schemas.openxmlformats.org/officeDocument/2006/relationships/slideLayout" Target="../slideLayouts/slideLayout3.xml"/><Relationship Id="rId4" Type="http://schemas.openxmlformats.org/officeDocument/2006/relationships/image" Target="../media/image52.jpg"/></Relationships>
</file>

<file path=ppt/slides/_rels/slide17.xml.rels><?xml version="1.0" encoding="UTF-8" standalone="yes"?>
<Relationships xmlns="http://schemas.openxmlformats.org/package/2006/relationships"><Relationship Id="rId3" Type="http://schemas.openxmlformats.org/officeDocument/2006/relationships/image" Target="../media/image50.png"/><Relationship Id="rId7" Type="http://schemas.openxmlformats.org/officeDocument/2006/relationships/image" Target="../media/image56.png"/><Relationship Id="rId2" Type="http://schemas.openxmlformats.org/officeDocument/2006/relationships/notesSlide" Target="../notesSlides/notesSlide9.xml"/><Relationship Id="rId1" Type="http://schemas.openxmlformats.org/officeDocument/2006/relationships/slideLayout" Target="../slideLayouts/slideLayout3.xml"/><Relationship Id="rId6" Type="http://schemas.openxmlformats.org/officeDocument/2006/relationships/image" Target="../media/image55.png"/><Relationship Id="rId5" Type="http://schemas.openxmlformats.org/officeDocument/2006/relationships/image" Target="../media/image54.png"/><Relationship Id="rId4" Type="http://schemas.openxmlformats.org/officeDocument/2006/relationships/image" Target="../media/image53.png"/></Relationships>
</file>

<file path=ppt/slides/_rels/slide18.xml.rels><?xml version="1.0" encoding="UTF-8" standalone="yes"?>
<Relationships xmlns="http://schemas.openxmlformats.org/package/2006/relationships"><Relationship Id="rId8" Type="http://schemas.openxmlformats.org/officeDocument/2006/relationships/image" Target="../media/image62.png"/><Relationship Id="rId3" Type="http://schemas.openxmlformats.org/officeDocument/2006/relationships/image" Target="../media/image57.gif"/><Relationship Id="rId7" Type="http://schemas.openxmlformats.org/officeDocument/2006/relationships/image" Target="../media/image61.png"/><Relationship Id="rId2" Type="http://schemas.openxmlformats.org/officeDocument/2006/relationships/notesSlide" Target="../notesSlides/notesSlide10.xml"/><Relationship Id="rId1" Type="http://schemas.openxmlformats.org/officeDocument/2006/relationships/slideLayout" Target="../slideLayouts/slideLayout28.xml"/><Relationship Id="rId6" Type="http://schemas.openxmlformats.org/officeDocument/2006/relationships/image" Target="../media/image60.png"/><Relationship Id="rId5" Type="http://schemas.openxmlformats.org/officeDocument/2006/relationships/image" Target="../media/image59.gif"/><Relationship Id="rId4" Type="http://schemas.openxmlformats.org/officeDocument/2006/relationships/image" Target="../media/image58.gif"/></Relationships>
</file>

<file path=ppt/slides/_rels/slide19.xml.rels><?xml version="1.0" encoding="UTF-8" standalone="yes"?>
<Relationships xmlns="http://schemas.openxmlformats.org/package/2006/relationships"><Relationship Id="rId3" Type="http://schemas.openxmlformats.org/officeDocument/2006/relationships/image" Target="../media/image64.png"/><Relationship Id="rId2" Type="http://schemas.openxmlformats.org/officeDocument/2006/relationships/image" Target="../media/image63.png"/><Relationship Id="rId1" Type="http://schemas.openxmlformats.org/officeDocument/2006/relationships/slideLayout" Target="../slideLayouts/slideLayout3.xml"/><Relationship Id="rId5" Type="http://schemas.openxmlformats.org/officeDocument/2006/relationships/image" Target="../media/image66.jpg"/><Relationship Id="rId4" Type="http://schemas.openxmlformats.org/officeDocument/2006/relationships/image" Target="../media/image65.png"/></Relationships>
</file>

<file path=ppt/slides/_rels/slide20.xml.rels><?xml version="1.0" encoding="UTF-8" standalone="yes"?>
<Relationships xmlns="http://schemas.openxmlformats.org/package/2006/relationships"><Relationship Id="rId8" Type="http://schemas.openxmlformats.org/officeDocument/2006/relationships/image" Target="../media/image72.png"/><Relationship Id="rId3" Type="http://schemas.openxmlformats.org/officeDocument/2006/relationships/image" Target="../media/image67.png"/><Relationship Id="rId7" Type="http://schemas.openxmlformats.org/officeDocument/2006/relationships/image" Target="../media/image71.png"/><Relationship Id="rId2" Type="http://schemas.openxmlformats.org/officeDocument/2006/relationships/notesSlide" Target="../notesSlides/notesSlide11.xml"/><Relationship Id="rId1" Type="http://schemas.openxmlformats.org/officeDocument/2006/relationships/slideLayout" Target="../slideLayouts/slideLayout3.xml"/><Relationship Id="rId6" Type="http://schemas.openxmlformats.org/officeDocument/2006/relationships/image" Target="../media/image70.png"/><Relationship Id="rId5" Type="http://schemas.openxmlformats.org/officeDocument/2006/relationships/image" Target="../media/image69.png"/><Relationship Id="rId4" Type="http://schemas.openxmlformats.org/officeDocument/2006/relationships/image" Target="../media/image68.png"/></Relationships>
</file>

<file path=ppt/slides/_rels/slide21.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image" Target="../media/image6.png"/><Relationship Id="rId1" Type="http://schemas.openxmlformats.org/officeDocument/2006/relationships/slideLayout" Target="../slideLayouts/slideLayout3.xml"/><Relationship Id="rId5" Type="http://schemas.openxmlformats.org/officeDocument/2006/relationships/image" Target="../media/image9.png"/><Relationship Id="rId4" Type="http://schemas.openxmlformats.org/officeDocument/2006/relationships/image" Target="../media/image8.jpeg"/></Relationships>
</file>

<file path=ppt/slides/_rels/slide22.xml.rels><?xml version="1.0" encoding="UTF-8" standalone="yes"?>
<Relationships xmlns="http://schemas.openxmlformats.org/package/2006/relationships"><Relationship Id="rId3" Type="http://schemas.openxmlformats.org/officeDocument/2006/relationships/image" Target="../media/image74.jpeg"/><Relationship Id="rId2" Type="http://schemas.openxmlformats.org/officeDocument/2006/relationships/image" Target="../media/image73.emf"/><Relationship Id="rId1" Type="http://schemas.openxmlformats.org/officeDocument/2006/relationships/slideLayout" Target="../slideLayouts/slideLayout3.xml"/><Relationship Id="rId6" Type="http://schemas.openxmlformats.org/officeDocument/2006/relationships/image" Target="../media/image77.png"/><Relationship Id="rId5" Type="http://schemas.openxmlformats.org/officeDocument/2006/relationships/image" Target="../media/image76.png"/><Relationship Id="rId4" Type="http://schemas.openxmlformats.org/officeDocument/2006/relationships/image" Target="../media/image75.JPG"/></Relationships>
</file>

<file path=ppt/slides/_rels/slide23.xml.rels><?xml version="1.0" encoding="UTF-8" standalone="yes"?>
<Relationships xmlns="http://schemas.openxmlformats.org/package/2006/relationships"><Relationship Id="rId3" Type="http://schemas.openxmlformats.org/officeDocument/2006/relationships/image" Target="../media/image79.jpeg"/><Relationship Id="rId7" Type="http://schemas.openxmlformats.org/officeDocument/2006/relationships/image" Target="../media/image83.png"/><Relationship Id="rId2" Type="http://schemas.openxmlformats.org/officeDocument/2006/relationships/image" Target="../media/image78.png"/><Relationship Id="rId1" Type="http://schemas.openxmlformats.org/officeDocument/2006/relationships/slideLayout" Target="../slideLayouts/slideLayout3.xml"/><Relationship Id="rId6" Type="http://schemas.openxmlformats.org/officeDocument/2006/relationships/image" Target="../media/image82.png"/><Relationship Id="rId5" Type="http://schemas.openxmlformats.org/officeDocument/2006/relationships/image" Target="../media/image81.png"/><Relationship Id="rId4" Type="http://schemas.openxmlformats.org/officeDocument/2006/relationships/image" Target="../media/image80.png"/></Relationships>
</file>

<file path=ppt/slides/_rels/slide24.xml.rels><?xml version="1.0" encoding="UTF-8" standalone="yes"?>
<Relationships xmlns="http://schemas.openxmlformats.org/package/2006/relationships"><Relationship Id="rId2" Type="http://schemas.openxmlformats.org/officeDocument/2006/relationships/image" Target="../media/image84.emf"/><Relationship Id="rId1" Type="http://schemas.openxmlformats.org/officeDocument/2006/relationships/slideLayout" Target="../slideLayouts/slideLayout3.xml"/></Relationships>
</file>

<file path=ppt/slides/_rels/slide25.xml.rels><?xml version="1.0" encoding="UTF-8" standalone="yes"?>
<Relationships xmlns="http://schemas.openxmlformats.org/package/2006/relationships"><Relationship Id="rId13" Type="http://schemas.openxmlformats.org/officeDocument/2006/relationships/oleObject" Target="../embeddings/oleObject6.bin"/><Relationship Id="rId18" Type="http://schemas.openxmlformats.org/officeDocument/2006/relationships/image" Target="../media/image92.wmf"/><Relationship Id="rId26" Type="http://schemas.openxmlformats.org/officeDocument/2006/relationships/oleObject" Target="../embeddings/oleObject11.bin"/><Relationship Id="rId3" Type="http://schemas.openxmlformats.org/officeDocument/2006/relationships/oleObject" Target="../embeddings/oleObject1.bin"/><Relationship Id="rId21" Type="http://schemas.openxmlformats.org/officeDocument/2006/relationships/oleObject" Target="../embeddings/oleObject10.bin"/><Relationship Id="rId7" Type="http://schemas.openxmlformats.org/officeDocument/2006/relationships/oleObject" Target="../embeddings/oleObject3.bin"/><Relationship Id="rId12" Type="http://schemas.openxmlformats.org/officeDocument/2006/relationships/image" Target="../media/image89.wmf"/><Relationship Id="rId17" Type="http://schemas.openxmlformats.org/officeDocument/2006/relationships/oleObject" Target="../embeddings/oleObject8.bin"/><Relationship Id="rId25" Type="http://schemas.openxmlformats.org/officeDocument/2006/relationships/image" Target="../media/image97.emf"/><Relationship Id="rId33" Type="http://schemas.openxmlformats.org/officeDocument/2006/relationships/image" Target="../media/image103.png"/><Relationship Id="rId2" Type="http://schemas.openxmlformats.org/officeDocument/2006/relationships/notesSlide" Target="../notesSlides/notesSlide12.xml"/><Relationship Id="rId16" Type="http://schemas.openxmlformats.org/officeDocument/2006/relationships/image" Target="../media/image91.wmf"/><Relationship Id="rId20" Type="http://schemas.openxmlformats.org/officeDocument/2006/relationships/image" Target="../media/image93.wmf"/><Relationship Id="rId29" Type="http://schemas.openxmlformats.org/officeDocument/2006/relationships/image" Target="../media/image99.wmf"/><Relationship Id="rId1" Type="http://schemas.openxmlformats.org/officeDocument/2006/relationships/slideLayout" Target="../slideLayouts/slideLayout3.xml"/><Relationship Id="rId6" Type="http://schemas.openxmlformats.org/officeDocument/2006/relationships/image" Target="../media/image86.wmf"/><Relationship Id="rId11" Type="http://schemas.openxmlformats.org/officeDocument/2006/relationships/oleObject" Target="../embeddings/oleObject5.bin"/><Relationship Id="rId24" Type="http://schemas.openxmlformats.org/officeDocument/2006/relationships/image" Target="../media/image96.emf"/><Relationship Id="rId32" Type="http://schemas.openxmlformats.org/officeDocument/2006/relationships/image" Target="../media/image102.tif"/><Relationship Id="rId5" Type="http://schemas.openxmlformats.org/officeDocument/2006/relationships/oleObject" Target="../embeddings/oleObject2.bin"/><Relationship Id="rId15" Type="http://schemas.openxmlformats.org/officeDocument/2006/relationships/oleObject" Target="../embeddings/oleObject7.bin"/><Relationship Id="rId23" Type="http://schemas.openxmlformats.org/officeDocument/2006/relationships/image" Target="../media/image95.emf"/><Relationship Id="rId28" Type="http://schemas.openxmlformats.org/officeDocument/2006/relationships/oleObject" Target="../embeddings/oleObject12.bin"/><Relationship Id="rId10" Type="http://schemas.openxmlformats.org/officeDocument/2006/relationships/image" Target="../media/image88.wmf"/><Relationship Id="rId19" Type="http://schemas.openxmlformats.org/officeDocument/2006/relationships/oleObject" Target="../embeddings/oleObject9.bin"/><Relationship Id="rId31" Type="http://schemas.openxmlformats.org/officeDocument/2006/relationships/image" Target="../media/image101.emf"/><Relationship Id="rId4" Type="http://schemas.openxmlformats.org/officeDocument/2006/relationships/image" Target="../media/image85.wmf"/><Relationship Id="rId9" Type="http://schemas.openxmlformats.org/officeDocument/2006/relationships/oleObject" Target="../embeddings/oleObject4.bin"/><Relationship Id="rId14" Type="http://schemas.openxmlformats.org/officeDocument/2006/relationships/image" Target="../media/image90.wmf"/><Relationship Id="rId22" Type="http://schemas.openxmlformats.org/officeDocument/2006/relationships/image" Target="../media/image94.wmf"/><Relationship Id="rId27" Type="http://schemas.openxmlformats.org/officeDocument/2006/relationships/image" Target="../media/image98.wmf"/><Relationship Id="rId30" Type="http://schemas.openxmlformats.org/officeDocument/2006/relationships/image" Target="../media/image100.emf"/><Relationship Id="rId8" Type="http://schemas.openxmlformats.org/officeDocument/2006/relationships/image" Target="../media/image87.wmf"/></Relationships>
</file>

<file path=ppt/slides/_rels/slide26.xml.rels><?xml version="1.0" encoding="UTF-8" standalone="yes"?>
<Relationships xmlns="http://schemas.openxmlformats.org/package/2006/relationships"><Relationship Id="rId3" Type="http://schemas.openxmlformats.org/officeDocument/2006/relationships/image" Target="../media/image104.png"/><Relationship Id="rId2" Type="http://schemas.openxmlformats.org/officeDocument/2006/relationships/notesSlide" Target="../notesSlides/notesSlide13.xml"/><Relationship Id="rId1" Type="http://schemas.openxmlformats.org/officeDocument/2006/relationships/slideLayout" Target="../slideLayouts/slideLayout3.xml"/><Relationship Id="rId5" Type="http://schemas.openxmlformats.org/officeDocument/2006/relationships/image" Target="../media/image106.png"/><Relationship Id="rId4" Type="http://schemas.openxmlformats.org/officeDocument/2006/relationships/image" Target="../media/image105.png"/></Relationships>
</file>

<file path=ppt/slides/_rels/slide27.xml.rels><?xml version="1.0" encoding="UTF-8" standalone="yes"?>
<Relationships xmlns="http://schemas.openxmlformats.org/package/2006/relationships"><Relationship Id="rId13" Type="http://schemas.openxmlformats.org/officeDocument/2006/relationships/oleObject" Target="../embeddings/oleObject18.bin"/><Relationship Id="rId18" Type="http://schemas.openxmlformats.org/officeDocument/2006/relationships/image" Target="../media/image115.gif"/><Relationship Id="rId26" Type="http://schemas.openxmlformats.org/officeDocument/2006/relationships/oleObject" Target="../embeddings/oleObject21.bin"/><Relationship Id="rId39" Type="http://schemas.openxmlformats.org/officeDocument/2006/relationships/image" Target="../media/image128.wmf"/><Relationship Id="rId21" Type="http://schemas.openxmlformats.org/officeDocument/2006/relationships/image" Target="../media/image118.gif"/><Relationship Id="rId34" Type="http://schemas.openxmlformats.org/officeDocument/2006/relationships/oleObject" Target="../embeddings/oleObject25.bin"/><Relationship Id="rId42" Type="http://schemas.openxmlformats.org/officeDocument/2006/relationships/oleObject" Target="../embeddings/oleObject29.bin"/><Relationship Id="rId47" Type="http://schemas.openxmlformats.org/officeDocument/2006/relationships/image" Target="../media/image132.emf"/><Relationship Id="rId50" Type="http://schemas.openxmlformats.org/officeDocument/2006/relationships/oleObject" Target="../embeddings/oleObject33.bin"/><Relationship Id="rId7" Type="http://schemas.openxmlformats.org/officeDocument/2006/relationships/oleObject" Target="../embeddings/oleObject15.bin"/><Relationship Id="rId2" Type="http://schemas.openxmlformats.org/officeDocument/2006/relationships/notesSlide" Target="../notesSlides/notesSlide14.xml"/><Relationship Id="rId16" Type="http://schemas.openxmlformats.org/officeDocument/2006/relationships/image" Target="../media/image113.wmf"/><Relationship Id="rId29" Type="http://schemas.openxmlformats.org/officeDocument/2006/relationships/image" Target="../media/image123.wmf"/><Relationship Id="rId11" Type="http://schemas.openxmlformats.org/officeDocument/2006/relationships/oleObject" Target="../embeddings/oleObject17.bin"/><Relationship Id="rId24" Type="http://schemas.openxmlformats.org/officeDocument/2006/relationships/oleObject" Target="../embeddings/oleObject20.bin"/><Relationship Id="rId32" Type="http://schemas.openxmlformats.org/officeDocument/2006/relationships/oleObject" Target="../embeddings/oleObject24.bin"/><Relationship Id="rId37" Type="http://schemas.openxmlformats.org/officeDocument/2006/relationships/image" Target="../media/image127.wmf"/><Relationship Id="rId40" Type="http://schemas.openxmlformats.org/officeDocument/2006/relationships/oleObject" Target="../embeddings/oleObject28.bin"/><Relationship Id="rId45" Type="http://schemas.openxmlformats.org/officeDocument/2006/relationships/image" Target="../media/image131.wmf"/><Relationship Id="rId53" Type="http://schemas.openxmlformats.org/officeDocument/2006/relationships/image" Target="../media/image80.png"/><Relationship Id="rId5" Type="http://schemas.openxmlformats.org/officeDocument/2006/relationships/oleObject" Target="../embeddings/oleObject14.bin"/><Relationship Id="rId10" Type="http://schemas.openxmlformats.org/officeDocument/2006/relationships/image" Target="../media/image110.wmf"/><Relationship Id="rId19" Type="http://schemas.openxmlformats.org/officeDocument/2006/relationships/image" Target="../media/image116.gif"/><Relationship Id="rId31" Type="http://schemas.openxmlformats.org/officeDocument/2006/relationships/image" Target="../media/image124.wmf"/><Relationship Id="rId44" Type="http://schemas.openxmlformats.org/officeDocument/2006/relationships/oleObject" Target="../embeddings/oleObject30.bin"/><Relationship Id="rId52" Type="http://schemas.openxmlformats.org/officeDocument/2006/relationships/image" Target="../media/image135.png"/><Relationship Id="rId4" Type="http://schemas.openxmlformats.org/officeDocument/2006/relationships/image" Target="../media/image107.wmf"/><Relationship Id="rId9" Type="http://schemas.openxmlformats.org/officeDocument/2006/relationships/oleObject" Target="../embeddings/oleObject16.bin"/><Relationship Id="rId14" Type="http://schemas.openxmlformats.org/officeDocument/2006/relationships/image" Target="../media/image112.wmf"/><Relationship Id="rId22" Type="http://schemas.openxmlformats.org/officeDocument/2006/relationships/image" Target="../media/image119.gif"/><Relationship Id="rId27" Type="http://schemas.openxmlformats.org/officeDocument/2006/relationships/image" Target="../media/image122.wmf"/><Relationship Id="rId30" Type="http://schemas.openxmlformats.org/officeDocument/2006/relationships/oleObject" Target="../embeddings/oleObject23.bin"/><Relationship Id="rId35" Type="http://schemas.openxmlformats.org/officeDocument/2006/relationships/image" Target="../media/image126.wmf"/><Relationship Id="rId43" Type="http://schemas.openxmlformats.org/officeDocument/2006/relationships/image" Target="../media/image130.wmf"/><Relationship Id="rId48" Type="http://schemas.openxmlformats.org/officeDocument/2006/relationships/oleObject" Target="../embeddings/oleObject32.bin"/><Relationship Id="rId8" Type="http://schemas.openxmlformats.org/officeDocument/2006/relationships/image" Target="../media/image109.wmf"/><Relationship Id="rId51" Type="http://schemas.openxmlformats.org/officeDocument/2006/relationships/image" Target="../media/image134.wmf"/><Relationship Id="rId3" Type="http://schemas.openxmlformats.org/officeDocument/2006/relationships/oleObject" Target="../embeddings/oleObject13.bin"/><Relationship Id="rId12" Type="http://schemas.openxmlformats.org/officeDocument/2006/relationships/image" Target="../media/image111.wmf"/><Relationship Id="rId17" Type="http://schemas.openxmlformats.org/officeDocument/2006/relationships/image" Target="../media/image114.gif"/><Relationship Id="rId25" Type="http://schemas.openxmlformats.org/officeDocument/2006/relationships/image" Target="../media/image121.wmf"/><Relationship Id="rId33" Type="http://schemas.openxmlformats.org/officeDocument/2006/relationships/image" Target="../media/image125.wmf"/><Relationship Id="rId38" Type="http://schemas.openxmlformats.org/officeDocument/2006/relationships/oleObject" Target="../embeddings/oleObject27.bin"/><Relationship Id="rId46" Type="http://schemas.openxmlformats.org/officeDocument/2006/relationships/oleObject" Target="../embeddings/oleObject31.bin"/><Relationship Id="rId20" Type="http://schemas.openxmlformats.org/officeDocument/2006/relationships/image" Target="../media/image117.gif"/><Relationship Id="rId41" Type="http://schemas.openxmlformats.org/officeDocument/2006/relationships/image" Target="../media/image129.wmf"/><Relationship Id="rId1" Type="http://schemas.openxmlformats.org/officeDocument/2006/relationships/slideLayout" Target="../slideLayouts/slideLayout12.xml"/><Relationship Id="rId6" Type="http://schemas.openxmlformats.org/officeDocument/2006/relationships/image" Target="../media/image108.wmf"/><Relationship Id="rId15" Type="http://schemas.openxmlformats.org/officeDocument/2006/relationships/oleObject" Target="../embeddings/oleObject19.bin"/><Relationship Id="rId23" Type="http://schemas.openxmlformats.org/officeDocument/2006/relationships/image" Target="../media/image120.gif"/><Relationship Id="rId28" Type="http://schemas.openxmlformats.org/officeDocument/2006/relationships/oleObject" Target="../embeddings/oleObject22.bin"/><Relationship Id="rId36" Type="http://schemas.openxmlformats.org/officeDocument/2006/relationships/oleObject" Target="../embeddings/oleObject26.bin"/><Relationship Id="rId49" Type="http://schemas.openxmlformats.org/officeDocument/2006/relationships/image" Target="../media/image133.emf"/></Relationships>
</file>

<file path=ppt/slides/_rels/slide28.xml.rels><?xml version="1.0" encoding="UTF-8" standalone="yes"?>
<Relationships xmlns="http://schemas.openxmlformats.org/package/2006/relationships"><Relationship Id="rId3" Type="http://schemas.openxmlformats.org/officeDocument/2006/relationships/image" Target="../media/image137.png"/><Relationship Id="rId2" Type="http://schemas.openxmlformats.org/officeDocument/2006/relationships/image" Target="../media/image136.emf"/><Relationship Id="rId1" Type="http://schemas.openxmlformats.org/officeDocument/2006/relationships/slideLayout" Target="../slideLayouts/slideLayout3.xml"/><Relationship Id="rId4" Type="http://schemas.openxmlformats.org/officeDocument/2006/relationships/image" Target="../media/image80.png"/></Relationships>
</file>

<file path=ppt/slides/_rels/slide29.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image" Target="../media/image6.png"/><Relationship Id="rId1" Type="http://schemas.openxmlformats.org/officeDocument/2006/relationships/slideLayout" Target="../slideLayouts/slideLayout3.xml"/><Relationship Id="rId5" Type="http://schemas.openxmlformats.org/officeDocument/2006/relationships/image" Target="../media/image9.png"/><Relationship Id="rId4" Type="http://schemas.openxmlformats.org/officeDocument/2006/relationships/image" Target="../media/image8.jpeg"/></Relationships>
</file>

<file path=ppt/slides/_rels/slide30.xml.rels><?xml version="1.0" encoding="UTF-8" standalone="yes"?>
<Relationships xmlns="http://schemas.openxmlformats.org/package/2006/relationships"><Relationship Id="rId3" Type="http://schemas.openxmlformats.org/officeDocument/2006/relationships/image" Target="../media/image139.png"/><Relationship Id="rId2" Type="http://schemas.openxmlformats.org/officeDocument/2006/relationships/image" Target="../media/image138.png"/><Relationship Id="rId1" Type="http://schemas.openxmlformats.org/officeDocument/2006/relationships/slideLayout" Target="../slideLayouts/slideLayout3.xml"/></Relationships>
</file>

<file path=ppt/slides/_rels/slide31.xml.rels><?xml version="1.0" encoding="UTF-8" standalone="yes"?>
<Relationships xmlns="http://schemas.openxmlformats.org/package/2006/relationships"><Relationship Id="rId3" Type="http://schemas.openxmlformats.org/officeDocument/2006/relationships/image" Target="../media/image140.png"/><Relationship Id="rId2" Type="http://schemas.openxmlformats.org/officeDocument/2006/relationships/notesSlide" Target="../notesSlides/notesSlide15.xml"/><Relationship Id="rId1" Type="http://schemas.openxmlformats.org/officeDocument/2006/relationships/slideLayout" Target="../slideLayouts/slideLayout3.xml"/><Relationship Id="rId4" Type="http://schemas.openxmlformats.org/officeDocument/2006/relationships/image" Target="../media/image141.png"/></Relationships>
</file>

<file path=ppt/slides/_rels/slide32.xml.rels><?xml version="1.0" encoding="UTF-8" standalone="yes"?>
<Relationships xmlns="http://schemas.openxmlformats.org/package/2006/relationships"><Relationship Id="rId8" Type="http://schemas.openxmlformats.org/officeDocument/2006/relationships/image" Target="../media/image147.png"/><Relationship Id="rId13" Type="http://schemas.openxmlformats.org/officeDocument/2006/relationships/image" Target="../media/image152.png"/><Relationship Id="rId3" Type="http://schemas.openxmlformats.org/officeDocument/2006/relationships/image" Target="../media/image142.png"/><Relationship Id="rId7" Type="http://schemas.openxmlformats.org/officeDocument/2006/relationships/image" Target="../media/image146.png"/><Relationship Id="rId12" Type="http://schemas.openxmlformats.org/officeDocument/2006/relationships/image" Target="../media/image151.png"/><Relationship Id="rId2" Type="http://schemas.openxmlformats.org/officeDocument/2006/relationships/notesSlide" Target="../notesSlides/notesSlide16.xml"/><Relationship Id="rId1" Type="http://schemas.openxmlformats.org/officeDocument/2006/relationships/slideLayout" Target="../slideLayouts/slideLayout3.xml"/><Relationship Id="rId6" Type="http://schemas.openxmlformats.org/officeDocument/2006/relationships/image" Target="../media/image145.svg"/><Relationship Id="rId11" Type="http://schemas.openxmlformats.org/officeDocument/2006/relationships/image" Target="../media/image150.png"/><Relationship Id="rId5" Type="http://schemas.openxmlformats.org/officeDocument/2006/relationships/image" Target="../media/image144.png"/><Relationship Id="rId10" Type="http://schemas.openxmlformats.org/officeDocument/2006/relationships/image" Target="../media/image149.png"/><Relationship Id="rId4" Type="http://schemas.openxmlformats.org/officeDocument/2006/relationships/image" Target="../media/image143.png"/><Relationship Id="rId9" Type="http://schemas.openxmlformats.org/officeDocument/2006/relationships/image" Target="../media/image148.png"/></Relationships>
</file>

<file path=ppt/slides/_rels/slide33.xml.rels><?xml version="1.0" encoding="UTF-8" standalone="yes"?>
<Relationships xmlns="http://schemas.openxmlformats.org/package/2006/relationships"><Relationship Id="rId3" Type="http://schemas.openxmlformats.org/officeDocument/2006/relationships/image" Target="../media/image1980.png"/><Relationship Id="rId2" Type="http://schemas.openxmlformats.org/officeDocument/2006/relationships/notesSlide" Target="../notesSlides/notesSlide17.xml"/><Relationship Id="rId1" Type="http://schemas.openxmlformats.org/officeDocument/2006/relationships/slideLayout" Target="../slideLayouts/slideLayout3.xml"/><Relationship Id="rId6" Type="http://schemas.openxmlformats.org/officeDocument/2006/relationships/image" Target="../media/image155.png"/><Relationship Id="rId5" Type="http://schemas.openxmlformats.org/officeDocument/2006/relationships/image" Target="../media/image154.png"/><Relationship Id="rId4" Type="http://schemas.openxmlformats.org/officeDocument/2006/relationships/image" Target="../media/image153.png"/></Relationships>
</file>

<file path=ppt/slides/_rels/slide34.xml.rels><?xml version="1.0" encoding="UTF-8" standalone="yes"?>
<Relationships xmlns="http://schemas.openxmlformats.org/package/2006/relationships"><Relationship Id="rId3" Type="http://schemas.openxmlformats.org/officeDocument/2006/relationships/image" Target="../media/image156.png"/><Relationship Id="rId2" Type="http://schemas.openxmlformats.org/officeDocument/2006/relationships/notesSlide" Target="../notesSlides/notesSlide18.xml"/><Relationship Id="rId1" Type="http://schemas.openxmlformats.org/officeDocument/2006/relationships/slideLayout" Target="../slideLayouts/slideLayout3.xml"/><Relationship Id="rId5" Type="http://schemas.openxmlformats.org/officeDocument/2006/relationships/image" Target="../media/image158.png"/><Relationship Id="rId4" Type="http://schemas.openxmlformats.org/officeDocument/2006/relationships/image" Target="../media/image157.png"/></Relationships>
</file>

<file path=ppt/slides/_rels/slide35.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9.xml"/><Relationship Id="rId1" Type="http://schemas.openxmlformats.org/officeDocument/2006/relationships/slideLayout" Target="../slideLayouts/slideLayout3.xml"/><Relationship Id="rId5" Type="http://schemas.openxmlformats.org/officeDocument/2006/relationships/image" Target="../media/image160.png"/><Relationship Id="rId4" Type="http://schemas.openxmlformats.org/officeDocument/2006/relationships/image" Target="../media/image159.png"/></Relationships>
</file>

<file path=ppt/slides/_rels/slide36.xml.rels><?xml version="1.0" encoding="UTF-8" standalone="yes"?>
<Relationships xmlns="http://schemas.openxmlformats.org/package/2006/relationships"><Relationship Id="rId8" Type="http://schemas.openxmlformats.org/officeDocument/2006/relationships/image" Target="../media/image166.jpeg"/><Relationship Id="rId3" Type="http://schemas.openxmlformats.org/officeDocument/2006/relationships/image" Target="../media/image161.gif"/><Relationship Id="rId7" Type="http://schemas.openxmlformats.org/officeDocument/2006/relationships/image" Target="../media/image165.png"/><Relationship Id="rId2" Type="http://schemas.openxmlformats.org/officeDocument/2006/relationships/notesSlide" Target="../notesSlides/notesSlide20.xml"/><Relationship Id="rId1" Type="http://schemas.openxmlformats.org/officeDocument/2006/relationships/slideLayout" Target="../slideLayouts/slideLayout3.xml"/><Relationship Id="rId6" Type="http://schemas.openxmlformats.org/officeDocument/2006/relationships/image" Target="../media/image164.svg"/><Relationship Id="rId5" Type="http://schemas.openxmlformats.org/officeDocument/2006/relationships/image" Target="../media/image163.png"/><Relationship Id="rId10" Type="http://schemas.openxmlformats.org/officeDocument/2006/relationships/image" Target="../media/image168.jpeg"/><Relationship Id="rId4" Type="http://schemas.openxmlformats.org/officeDocument/2006/relationships/image" Target="../media/image162.png"/><Relationship Id="rId9" Type="http://schemas.openxmlformats.org/officeDocument/2006/relationships/image" Target="../media/image167.jpeg"/></Relationships>
</file>

<file path=ppt/slides/_rels/slide37.xml.rels><?xml version="1.0" encoding="UTF-8" standalone="yes"?>
<Relationships xmlns="http://schemas.openxmlformats.org/package/2006/relationships"><Relationship Id="rId8" Type="http://schemas.openxmlformats.org/officeDocument/2006/relationships/image" Target="../media/image103.png"/><Relationship Id="rId13" Type="http://schemas.openxmlformats.org/officeDocument/2006/relationships/image" Target="../media/image177.tif"/><Relationship Id="rId18" Type="http://schemas.openxmlformats.org/officeDocument/2006/relationships/oleObject" Target="../embeddings/oleObject36.bin"/><Relationship Id="rId26" Type="http://schemas.openxmlformats.org/officeDocument/2006/relationships/oleObject" Target="../embeddings/oleObject40.bin"/><Relationship Id="rId3" Type="http://schemas.openxmlformats.org/officeDocument/2006/relationships/image" Target="../media/image169.png"/><Relationship Id="rId21" Type="http://schemas.openxmlformats.org/officeDocument/2006/relationships/image" Target="../media/image181.wmf"/><Relationship Id="rId7" Type="http://schemas.openxmlformats.org/officeDocument/2006/relationships/image" Target="../media/image173.png"/><Relationship Id="rId12" Type="http://schemas.openxmlformats.org/officeDocument/2006/relationships/image" Target="../media/image176.tif"/><Relationship Id="rId17" Type="http://schemas.openxmlformats.org/officeDocument/2006/relationships/image" Target="../media/image179.wmf"/><Relationship Id="rId25" Type="http://schemas.openxmlformats.org/officeDocument/2006/relationships/image" Target="../media/image183.wmf"/><Relationship Id="rId2" Type="http://schemas.openxmlformats.org/officeDocument/2006/relationships/notesSlide" Target="../notesSlides/notesSlide21.xml"/><Relationship Id="rId16" Type="http://schemas.openxmlformats.org/officeDocument/2006/relationships/oleObject" Target="../embeddings/oleObject35.bin"/><Relationship Id="rId20" Type="http://schemas.openxmlformats.org/officeDocument/2006/relationships/oleObject" Target="../embeddings/oleObject37.bin"/><Relationship Id="rId29" Type="http://schemas.openxmlformats.org/officeDocument/2006/relationships/image" Target="../media/image185.wmf"/><Relationship Id="rId1" Type="http://schemas.openxmlformats.org/officeDocument/2006/relationships/slideLayout" Target="../slideLayouts/slideLayout3.xml"/><Relationship Id="rId6" Type="http://schemas.openxmlformats.org/officeDocument/2006/relationships/image" Target="../media/image172.png"/><Relationship Id="rId11" Type="http://schemas.openxmlformats.org/officeDocument/2006/relationships/image" Target="../media/image102.tif"/><Relationship Id="rId24" Type="http://schemas.openxmlformats.org/officeDocument/2006/relationships/oleObject" Target="../embeddings/oleObject39.bin"/><Relationship Id="rId5" Type="http://schemas.openxmlformats.org/officeDocument/2006/relationships/image" Target="../media/image171.png"/><Relationship Id="rId15" Type="http://schemas.openxmlformats.org/officeDocument/2006/relationships/image" Target="../media/image178.wmf"/><Relationship Id="rId23" Type="http://schemas.openxmlformats.org/officeDocument/2006/relationships/image" Target="../media/image182.wmf"/><Relationship Id="rId28" Type="http://schemas.openxmlformats.org/officeDocument/2006/relationships/oleObject" Target="../embeddings/oleObject41.bin"/><Relationship Id="rId10" Type="http://schemas.openxmlformats.org/officeDocument/2006/relationships/image" Target="../media/image175.tif"/><Relationship Id="rId19" Type="http://schemas.openxmlformats.org/officeDocument/2006/relationships/image" Target="../media/image180.wmf"/><Relationship Id="rId31" Type="http://schemas.openxmlformats.org/officeDocument/2006/relationships/image" Target="../media/image187.png"/><Relationship Id="rId4" Type="http://schemas.openxmlformats.org/officeDocument/2006/relationships/image" Target="../media/image170.png"/><Relationship Id="rId9" Type="http://schemas.openxmlformats.org/officeDocument/2006/relationships/image" Target="../media/image174.png"/><Relationship Id="rId14" Type="http://schemas.openxmlformats.org/officeDocument/2006/relationships/oleObject" Target="../embeddings/oleObject34.bin"/><Relationship Id="rId22" Type="http://schemas.openxmlformats.org/officeDocument/2006/relationships/oleObject" Target="../embeddings/oleObject38.bin"/><Relationship Id="rId27" Type="http://schemas.openxmlformats.org/officeDocument/2006/relationships/image" Target="../media/image184.wmf"/><Relationship Id="rId30" Type="http://schemas.openxmlformats.org/officeDocument/2006/relationships/image" Target="../media/image186.png"/></Relationships>
</file>

<file path=ppt/slides/_rels/slide38.xml.rels><?xml version="1.0" encoding="UTF-8" standalone="yes"?>
<Relationships xmlns="http://schemas.openxmlformats.org/package/2006/relationships"><Relationship Id="rId3" Type="http://schemas.openxmlformats.org/officeDocument/2006/relationships/image" Target="../media/image64.png"/><Relationship Id="rId2" Type="http://schemas.openxmlformats.org/officeDocument/2006/relationships/image" Target="../media/image63.png"/><Relationship Id="rId1" Type="http://schemas.openxmlformats.org/officeDocument/2006/relationships/slideLayout" Target="../slideLayouts/slideLayout3.xml"/><Relationship Id="rId6" Type="http://schemas.openxmlformats.org/officeDocument/2006/relationships/image" Target="../media/image66.jpg"/><Relationship Id="rId5" Type="http://schemas.openxmlformats.org/officeDocument/2006/relationships/image" Target="../media/image188.png"/><Relationship Id="rId4" Type="http://schemas.openxmlformats.org/officeDocument/2006/relationships/image" Target="../media/image65.png"/></Relationships>
</file>

<file path=ppt/slides/_rels/slide39.xml.rels><?xml version="1.0" encoding="UTF-8" standalone="yes"?>
<Relationships xmlns="http://schemas.openxmlformats.org/package/2006/relationships"><Relationship Id="rId8" Type="http://schemas.openxmlformats.org/officeDocument/2006/relationships/oleObject" Target="../embeddings/oleObject43.bin"/><Relationship Id="rId3" Type="http://schemas.openxmlformats.org/officeDocument/2006/relationships/image" Target="../media/image189.emf"/><Relationship Id="rId7" Type="http://schemas.openxmlformats.org/officeDocument/2006/relationships/image" Target="../media/image192.wmf"/><Relationship Id="rId2" Type="http://schemas.openxmlformats.org/officeDocument/2006/relationships/notesSlide" Target="../notesSlides/notesSlide22.xml"/><Relationship Id="rId1" Type="http://schemas.openxmlformats.org/officeDocument/2006/relationships/slideLayout" Target="../slideLayouts/slideLayout3.xml"/><Relationship Id="rId6" Type="http://schemas.openxmlformats.org/officeDocument/2006/relationships/oleObject" Target="../embeddings/oleObject42.bin"/><Relationship Id="rId5" Type="http://schemas.openxmlformats.org/officeDocument/2006/relationships/image" Target="../media/image191.png"/><Relationship Id="rId4" Type="http://schemas.openxmlformats.org/officeDocument/2006/relationships/image" Target="../media/image190.png"/><Relationship Id="rId9" Type="http://schemas.openxmlformats.org/officeDocument/2006/relationships/image" Target="../media/image193.wmf"/></Relationships>
</file>

<file path=ppt/slides/_rels/slide40.xml.rels><?xml version="1.0" encoding="UTF-8" standalone="yes"?>
<Relationships xmlns="http://schemas.openxmlformats.org/package/2006/relationships"><Relationship Id="rId3" Type="http://schemas.openxmlformats.org/officeDocument/2006/relationships/image" Target="../media/image195.emf"/><Relationship Id="rId7" Type="http://schemas.openxmlformats.org/officeDocument/2006/relationships/image" Target="../media/image199.png"/><Relationship Id="rId2" Type="http://schemas.openxmlformats.org/officeDocument/2006/relationships/image" Target="../media/image194.tiff"/><Relationship Id="rId1" Type="http://schemas.openxmlformats.org/officeDocument/2006/relationships/slideLayout" Target="../slideLayouts/slideLayout3.xml"/><Relationship Id="rId6" Type="http://schemas.openxmlformats.org/officeDocument/2006/relationships/image" Target="../media/image198.jpg"/><Relationship Id="rId5" Type="http://schemas.openxmlformats.org/officeDocument/2006/relationships/image" Target="../media/image197.jpeg"/><Relationship Id="rId4" Type="http://schemas.openxmlformats.org/officeDocument/2006/relationships/image" Target="../media/image196.emf"/></Relationships>
</file>

<file path=ppt/slides/_rels/slide41.xml.rels><?xml version="1.0" encoding="UTF-8" standalone="yes"?>
<Relationships xmlns="http://schemas.openxmlformats.org/package/2006/relationships"><Relationship Id="rId3" Type="http://schemas.openxmlformats.org/officeDocument/2006/relationships/image" Target="../media/image200.png"/><Relationship Id="rId2" Type="http://schemas.openxmlformats.org/officeDocument/2006/relationships/notesSlide" Target="../notesSlides/notesSlide23.xml"/><Relationship Id="rId1" Type="http://schemas.openxmlformats.org/officeDocument/2006/relationships/slideLayout" Target="../slideLayouts/slideLayout3.xml"/><Relationship Id="rId6" Type="http://schemas.openxmlformats.org/officeDocument/2006/relationships/image" Target="../media/image203.emf"/><Relationship Id="rId5" Type="http://schemas.openxmlformats.org/officeDocument/2006/relationships/image" Target="../media/image202.png"/><Relationship Id="rId4" Type="http://schemas.openxmlformats.org/officeDocument/2006/relationships/image" Target="../media/image201.png"/></Relationships>
</file>

<file path=ppt/slides/_rels/slide42.xml.rels><?xml version="1.0" encoding="UTF-8" standalone="yes"?>
<Relationships xmlns="http://schemas.openxmlformats.org/package/2006/relationships"><Relationship Id="rId3" Type="http://schemas.openxmlformats.org/officeDocument/2006/relationships/image" Target="../media/image205.png"/><Relationship Id="rId2" Type="http://schemas.openxmlformats.org/officeDocument/2006/relationships/image" Target="../media/image204.tiff"/><Relationship Id="rId1" Type="http://schemas.openxmlformats.org/officeDocument/2006/relationships/slideLayout" Target="../slideLayouts/slideLayout3.xml"/><Relationship Id="rId5" Type="http://schemas.openxmlformats.org/officeDocument/2006/relationships/image" Target="../media/image199.png"/><Relationship Id="rId4" Type="http://schemas.openxmlformats.org/officeDocument/2006/relationships/image" Target="../media/image206.tif"/></Relationships>
</file>

<file path=ppt/slides/_rels/slide43.xml.rels><?xml version="1.0" encoding="UTF-8" standalone="yes"?>
<Relationships xmlns="http://schemas.openxmlformats.org/package/2006/relationships"><Relationship Id="rId3" Type="http://schemas.openxmlformats.org/officeDocument/2006/relationships/image" Target="../media/image207.png"/><Relationship Id="rId2" Type="http://schemas.openxmlformats.org/officeDocument/2006/relationships/image" Target="../media/image50.png"/><Relationship Id="rId1" Type="http://schemas.openxmlformats.org/officeDocument/2006/relationships/slideLayout" Target="../slideLayouts/slideLayout3.xml"/></Relationships>
</file>

<file path=ppt/slides/_rels/slide44.xml.rels><?xml version="1.0" encoding="UTF-8" standalone="yes"?>
<Relationships xmlns="http://schemas.openxmlformats.org/package/2006/relationships"><Relationship Id="rId3" Type="http://schemas.openxmlformats.org/officeDocument/2006/relationships/image" Target="../media/image209.tiff"/><Relationship Id="rId2" Type="http://schemas.openxmlformats.org/officeDocument/2006/relationships/image" Target="../media/image208.emf"/><Relationship Id="rId1" Type="http://schemas.openxmlformats.org/officeDocument/2006/relationships/slideLayout" Target="../slideLayouts/slideLayout3.xml"/></Relationships>
</file>

<file path=ppt/slides/_rels/slide45.xml.rels><?xml version="1.0" encoding="UTF-8" standalone="yes"?>
<Relationships xmlns="http://schemas.openxmlformats.org/package/2006/relationships"><Relationship Id="rId3" Type="http://schemas.openxmlformats.org/officeDocument/2006/relationships/image" Target="../media/image210.emf"/><Relationship Id="rId7" Type="http://schemas.openxmlformats.org/officeDocument/2006/relationships/image" Target="../media/image212.png"/><Relationship Id="rId2" Type="http://schemas.openxmlformats.org/officeDocument/2006/relationships/notesSlide" Target="../notesSlides/notesSlide24.xml"/><Relationship Id="rId1" Type="http://schemas.openxmlformats.org/officeDocument/2006/relationships/slideLayout" Target="../slideLayouts/slideLayout3.xml"/><Relationship Id="rId6" Type="http://schemas.openxmlformats.org/officeDocument/2006/relationships/image" Target="../media/image199.png"/><Relationship Id="rId5" Type="http://schemas.openxmlformats.org/officeDocument/2006/relationships/image" Target="../media/image206.tif"/><Relationship Id="rId4" Type="http://schemas.openxmlformats.org/officeDocument/2006/relationships/image" Target="../media/image211.emf"/></Relationships>
</file>

<file path=ppt/slides/_rels/slide46.xml.rels><?xml version="1.0" encoding="UTF-8" standalone="yes"?>
<Relationships xmlns="http://schemas.openxmlformats.org/package/2006/relationships"><Relationship Id="rId3" Type="http://schemas.openxmlformats.org/officeDocument/2006/relationships/image" Target="../media/image213.jpeg"/><Relationship Id="rId7" Type="http://schemas.openxmlformats.org/officeDocument/2006/relationships/image" Target="../media/image217.jpg"/><Relationship Id="rId2" Type="http://schemas.openxmlformats.org/officeDocument/2006/relationships/notesSlide" Target="../notesSlides/notesSlide25.xml"/><Relationship Id="rId1" Type="http://schemas.openxmlformats.org/officeDocument/2006/relationships/slideLayout" Target="../slideLayouts/slideLayout3.xml"/><Relationship Id="rId6" Type="http://schemas.openxmlformats.org/officeDocument/2006/relationships/image" Target="../media/image216.png"/><Relationship Id="rId5" Type="http://schemas.openxmlformats.org/officeDocument/2006/relationships/image" Target="../media/image215.jpeg"/><Relationship Id="rId4" Type="http://schemas.openxmlformats.org/officeDocument/2006/relationships/image" Target="../media/image214.png"/></Relationships>
</file>

<file path=ppt/slides/_rels/slide47.xml.rels><?xml version="1.0" encoding="UTF-8" standalone="yes"?>
<Relationships xmlns="http://schemas.openxmlformats.org/package/2006/relationships"><Relationship Id="rId8" Type="http://schemas.openxmlformats.org/officeDocument/2006/relationships/image" Target="../media/image223.png"/><Relationship Id="rId13" Type="http://schemas.openxmlformats.org/officeDocument/2006/relationships/image" Target="../media/image228.emf"/><Relationship Id="rId3" Type="http://schemas.openxmlformats.org/officeDocument/2006/relationships/image" Target="../media/image218.png"/><Relationship Id="rId7" Type="http://schemas.openxmlformats.org/officeDocument/2006/relationships/image" Target="../media/image222.png"/><Relationship Id="rId12" Type="http://schemas.openxmlformats.org/officeDocument/2006/relationships/image" Target="../media/image227.png"/><Relationship Id="rId2" Type="http://schemas.openxmlformats.org/officeDocument/2006/relationships/notesSlide" Target="../notesSlides/notesSlide26.xml"/><Relationship Id="rId1" Type="http://schemas.openxmlformats.org/officeDocument/2006/relationships/slideLayout" Target="../slideLayouts/slideLayout3.xml"/><Relationship Id="rId6" Type="http://schemas.openxmlformats.org/officeDocument/2006/relationships/image" Target="../media/image221.png"/><Relationship Id="rId11" Type="http://schemas.openxmlformats.org/officeDocument/2006/relationships/image" Target="../media/image226.png"/><Relationship Id="rId5" Type="http://schemas.openxmlformats.org/officeDocument/2006/relationships/image" Target="../media/image220.png"/><Relationship Id="rId10" Type="http://schemas.openxmlformats.org/officeDocument/2006/relationships/image" Target="../media/image225.png"/><Relationship Id="rId4" Type="http://schemas.openxmlformats.org/officeDocument/2006/relationships/image" Target="../media/image219.png"/><Relationship Id="rId9" Type="http://schemas.openxmlformats.org/officeDocument/2006/relationships/image" Target="../media/image224.png"/><Relationship Id="rId14" Type="http://schemas.openxmlformats.org/officeDocument/2006/relationships/image" Target="../media/image229.png"/></Relationships>
</file>

<file path=ppt/slides/_rels/slide48.xml.rels><?xml version="1.0" encoding="UTF-8" standalone="yes"?>
<Relationships xmlns="http://schemas.openxmlformats.org/package/2006/relationships"><Relationship Id="rId3" Type="http://schemas.openxmlformats.org/officeDocument/2006/relationships/image" Target="../media/image231.emf"/><Relationship Id="rId2" Type="http://schemas.openxmlformats.org/officeDocument/2006/relationships/image" Target="../media/image230.png"/><Relationship Id="rId1" Type="http://schemas.openxmlformats.org/officeDocument/2006/relationships/slideLayout" Target="../slideLayouts/slideLayout3.xml"/><Relationship Id="rId6" Type="http://schemas.openxmlformats.org/officeDocument/2006/relationships/image" Target="../media/image234.emf"/><Relationship Id="rId5" Type="http://schemas.openxmlformats.org/officeDocument/2006/relationships/image" Target="../media/image233.emf"/><Relationship Id="rId4" Type="http://schemas.openxmlformats.org/officeDocument/2006/relationships/image" Target="../media/image232.emf"/></Relationships>
</file>

<file path=ppt/slides/_rels/slide49.xml.rels><?xml version="1.0" encoding="UTF-8" standalone="yes"?>
<Relationships xmlns="http://schemas.openxmlformats.org/package/2006/relationships"><Relationship Id="rId3" Type="http://schemas.openxmlformats.org/officeDocument/2006/relationships/image" Target="../media/image235.png"/><Relationship Id="rId2" Type="http://schemas.openxmlformats.org/officeDocument/2006/relationships/notesSlide" Target="../notesSlides/notesSlide27.xml"/><Relationship Id="rId1" Type="http://schemas.openxmlformats.org/officeDocument/2006/relationships/slideLayout" Target="../slideLayouts/slideLayout3.xml"/><Relationship Id="rId4" Type="http://schemas.openxmlformats.org/officeDocument/2006/relationships/image" Target="../media/image229.png"/></Relationships>
</file>

<file path=ppt/slides/_rels/slide50.xml.rels><?xml version="1.0" encoding="UTF-8" standalone="yes"?>
<Relationships xmlns="http://schemas.openxmlformats.org/package/2006/relationships"><Relationship Id="rId8" Type="http://schemas.openxmlformats.org/officeDocument/2006/relationships/image" Target="../media/image242.png"/><Relationship Id="rId3" Type="http://schemas.openxmlformats.org/officeDocument/2006/relationships/image" Target="../media/image237.png"/><Relationship Id="rId7" Type="http://schemas.openxmlformats.org/officeDocument/2006/relationships/image" Target="../media/image241.png"/><Relationship Id="rId2" Type="http://schemas.openxmlformats.org/officeDocument/2006/relationships/image" Target="../media/image236.png"/><Relationship Id="rId1" Type="http://schemas.openxmlformats.org/officeDocument/2006/relationships/slideLayout" Target="../slideLayouts/slideLayout3.xml"/><Relationship Id="rId6" Type="http://schemas.openxmlformats.org/officeDocument/2006/relationships/image" Target="../media/image240.png"/><Relationship Id="rId11" Type="http://schemas.openxmlformats.org/officeDocument/2006/relationships/image" Target="../media/image245.png"/><Relationship Id="rId5" Type="http://schemas.openxmlformats.org/officeDocument/2006/relationships/image" Target="../media/image239.png"/><Relationship Id="rId10" Type="http://schemas.openxmlformats.org/officeDocument/2006/relationships/image" Target="../media/image244.png"/><Relationship Id="rId4" Type="http://schemas.openxmlformats.org/officeDocument/2006/relationships/image" Target="../media/image238.png"/><Relationship Id="rId9" Type="http://schemas.openxmlformats.org/officeDocument/2006/relationships/image" Target="../media/image243.png"/></Relationships>
</file>

<file path=ppt/slides/_rels/slide51.xml.rels><?xml version="1.0" encoding="UTF-8" standalone="yes"?>
<Relationships xmlns="http://schemas.openxmlformats.org/package/2006/relationships"><Relationship Id="rId3" Type="http://schemas.openxmlformats.org/officeDocument/2006/relationships/image" Target="../media/image247.png"/><Relationship Id="rId2" Type="http://schemas.openxmlformats.org/officeDocument/2006/relationships/image" Target="../media/image246.png"/><Relationship Id="rId1" Type="http://schemas.openxmlformats.org/officeDocument/2006/relationships/slideLayout" Target="../slideLayouts/slideLayout3.xml"/><Relationship Id="rId5" Type="http://schemas.openxmlformats.org/officeDocument/2006/relationships/image" Target="../media/image249.png"/><Relationship Id="rId4" Type="http://schemas.openxmlformats.org/officeDocument/2006/relationships/image" Target="../media/image248.png"/></Relationships>
</file>

<file path=ppt/slides/_rels/slide52.xml.rels><?xml version="1.0" encoding="UTF-8" standalone="yes"?>
<Relationships xmlns="http://schemas.openxmlformats.org/package/2006/relationships"><Relationship Id="rId3" Type="http://schemas.openxmlformats.org/officeDocument/2006/relationships/image" Target="../media/image250.png"/><Relationship Id="rId2" Type="http://schemas.openxmlformats.org/officeDocument/2006/relationships/notesSlide" Target="../notesSlides/notesSlide28.xml"/><Relationship Id="rId1" Type="http://schemas.openxmlformats.org/officeDocument/2006/relationships/slideLayout" Target="../slideLayouts/slideLayout3.xml"/><Relationship Id="rId6" Type="http://schemas.openxmlformats.org/officeDocument/2006/relationships/image" Target="../media/image253.png"/><Relationship Id="rId5" Type="http://schemas.openxmlformats.org/officeDocument/2006/relationships/image" Target="../media/image252.png"/><Relationship Id="rId4" Type="http://schemas.openxmlformats.org/officeDocument/2006/relationships/image" Target="../media/image251.png"/></Relationships>
</file>

<file path=ppt/slides/_rels/slide53.xml.rels><?xml version="1.0" encoding="UTF-8" standalone="yes"?>
<Relationships xmlns="http://schemas.openxmlformats.org/package/2006/relationships"><Relationship Id="rId8" Type="http://schemas.openxmlformats.org/officeDocument/2006/relationships/image" Target="../media/image260.png"/><Relationship Id="rId3" Type="http://schemas.openxmlformats.org/officeDocument/2006/relationships/image" Target="../media/image255.png"/><Relationship Id="rId7" Type="http://schemas.openxmlformats.org/officeDocument/2006/relationships/image" Target="../media/image259.png"/><Relationship Id="rId2" Type="http://schemas.openxmlformats.org/officeDocument/2006/relationships/image" Target="../media/image254.png"/><Relationship Id="rId1" Type="http://schemas.openxmlformats.org/officeDocument/2006/relationships/slideLayout" Target="../slideLayouts/slideLayout3.xml"/><Relationship Id="rId6" Type="http://schemas.openxmlformats.org/officeDocument/2006/relationships/image" Target="../media/image258.png"/><Relationship Id="rId11" Type="http://schemas.openxmlformats.org/officeDocument/2006/relationships/image" Target="../media/image263.png"/><Relationship Id="rId5" Type="http://schemas.openxmlformats.org/officeDocument/2006/relationships/image" Target="../media/image257.png"/><Relationship Id="rId10" Type="http://schemas.openxmlformats.org/officeDocument/2006/relationships/image" Target="../media/image262.png"/><Relationship Id="rId4" Type="http://schemas.openxmlformats.org/officeDocument/2006/relationships/image" Target="../media/image256.png"/><Relationship Id="rId9" Type="http://schemas.openxmlformats.org/officeDocument/2006/relationships/image" Target="../media/image261.png"/></Relationships>
</file>

<file path=ppt/slides/_rels/slide54.xml.rels><?xml version="1.0" encoding="UTF-8" standalone="yes"?>
<Relationships xmlns="http://schemas.openxmlformats.org/package/2006/relationships"><Relationship Id="rId8" Type="http://schemas.openxmlformats.org/officeDocument/2006/relationships/image" Target="../media/image268.png"/><Relationship Id="rId3" Type="http://schemas.openxmlformats.org/officeDocument/2006/relationships/image" Target="../media/image264.png"/><Relationship Id="rId7" Type="http://schemas.openxmlformats.org/officeDocument/2006/relationships/image" Target="../media/image267.tiff"/><Relationship Id="rId2" Type="http://schemas.openxmlformats.org/officeDocument/2006/relationships/notesSlide" Target="../notesSlides/notesSlide29.xml"/><Relationship Id="rId1" Type="http://schemas.openxmlformats.org/officeDocument/2006/relationships/slideLayout" Target="../slideLayouts/slideLayout3.xml"/><Relationship Id="rId6" Type="http://schemas.openxmlformats.org/officeDocument/2006/relationships/image" Target="../media/image266.png"/><Relationship Id="rId5" Type="http://schemas.openxmlformats.org/officeDocument/2006/relationships/image" Target="../media/image265.wmf"/><Relationship Id="rId4" Type="http://schemas.openxmlformats.org/officeDocument/2006/relationships/oleObject" Target="../embeddings/oleObject44.bin"/><Relationship Id="rId9" Type="http://schemas.openxmlformats.org/officeDocument/2006/relationships/image" Target="../media/image269.png"/></Relationships>
</file>

<file path=ppt/slides/_rels/slide55.xml.rels><?xml version="1.0" encoding="UTF-8" standalone="yes"?>
<Relationships xmlns="http://schemas.openxmlformats.org/package/2006/relationships"><Relationship Id="rId3" Type="http://schemas.openxmlformats.org/officeDocument/2006/relationships/image" Target="../media/image270.wmf"/><Relationship Id="rId7" Type="http://schemas.openxmlformats.org/officeDocument/2006/relationships/image" Target="../media/image273.wmf"/><Relationship Id="rId2" Type="http://schemas.openxmlformats.org/officeDocument/2006/relationships/oleObject" Target="../embeddings/oleObject45.bin"/><Relationship Id="rId1" Type="http://schemas.openxmlformats.org/officeDocument/2006/relationships/slideLayout" Target="../slideLayouts/slideLayout3.xml"/><Relationship Id="rId6" Type="http://schemas.openxmlformats.org/officeDocument/2006/relationships/oleObject" Target="../embeddings/oleObject46.bin"/><Relationship Id="rId5" Type="http://schemas.openxmlformats.org/officeDocument/2006/relationships/image" Target="../media/image272.emf"/><Relationship Id="rId4" Type="http://schemas.openxmlformats.org/officeDocument/2006/relationships/image" Target="../media/image271.emf"/></Relationships>
</file>

<file path=ppt/slides/_rels/slide56.xml.rels><?xml version="1.0" encoding="UTF-8" standalone="yes"?>
<Relationships xmlns="http://schemas.openxmlformats.org/package/2006/relationships"><Relationship Id="rId3" Type="http://schemas.openxmlformats.org/officeDocument/2006/relationships/image" Target="../media/image271.emf"/><Relationship Id="rId2" Type="http://schemas.openxmlformats.org/officeDocument/2006/relationships/image" Target="../media/image272.emf"/><Relationship Id="rId1" Type="http://schemas.openxmlformats.org/officeDocument/2006/relationships/slideLayout" Target="../slideLayouts/slideLayout3.xml"/><Relationship Id="rId5" Type="http://schemas.openxmlformats.org/officeDocument/2006/relationships/image" Target="../media/image275.png"/><Relationship Id="rId4" Type="http://schemas.openxmlformats.org/officeDocument/2006/relationships/image" Target="../media/image274.png"/></Relationships>
</file>

<file path=ppt/slides/_rels/slide57.xml.rels><?xml version="1.0" encoding="UTF-8" standalone="yes"?>
<Relationships xmlns="http://schemas.openxmlformats.org/package/2006/relationships"><Relationship Id="rId8" Type="http://schemas.openxmlformats.org/officeDocument/2006/relationships/image" Target="../media/image282.svg"/><Relationship Id="rId3" Type="http://schemas.openxmlformats.org/officeDocument/2006/relationships/image" Target="../media/image277.png"/><Relationship Id="rId7" Type="http://schemas.openxmlformats.org/officeDocument/2006/relationships/image" Target="../media/image281.jpg"/><Relationship Id="rId2" Type="http://schemas.openxmlformats.org/officeDocument/2006/relationships/image" Target="../media/image276.png"/><Relationship Id="rId1" Type="http://schemas.openxmlformats.org/officeDocument/2006/relationships/slideLayout" Target="../slideLayouts/slideLayout3.xml"/><Relationship Id="rId6" Type="http://schemas.openxmlformats.org/officeDocument/2006/relationships/image" Target="../media/image280.jpeg"/><Relationship Id="rId5" Type="http://schemas.openxmlformats.org/officeDocument/2006/relationships/image" Target="../media/image279.jpeg"/><Relationship Id="rId4" Type="http://schemas.openxmlformats.org/officeDocument/2006/relationships/image" Target="../media/image278.jpeg"/></Relationships>
</file>

<file path=ppt/slides/_rels/slide58.xml.rels><?xml version="1.0" encoding="UTF-8" standalone="yes"?>
<Relationships xmlns="http://schemas.openxmlformats.org/package/2006/relationships"><Relationship Id="rId3" Type="http://schemas.openxmlformats.org/officeDocument/2006/relationships/image" Target="../media/image284.png"/><Relationship Id="rId2" Type="http://schemas.openxmlformats.org/officeDocument/2006/relationships/image" Target="../media/image283.png"/><Relationship Id="rId1" Type="http://schemas.openxmlformats.org/officeDocument/2006/relationships/slideLayout" Target="../slideLayouts/slideLayout3.xml"/><Relationship Id="rId4" Type="http://schemas.openxmlformats.org/officeDocument/2006/relationships/image" Target="../media/image285.png"/></Relationships>
</file>

<file path=ppt/slides/_rels/slide59.xml.rels><?xml version="1.0" encoding="UTF-8" standalone="yes"?>
<Relationships xmlns="http://schemas.openxmlformats.org/package/2006/relationships"><Relationship Id="rId8" Type="http://schemas.openxmlformats.org/officeDocument/2006/relationships/image" Target="../media/image292.png"/><Relationship Id="rId3" Type="http://schemas.openxmlformats.org/officeDocument/2006/relationships/image" Target="../media/image287.png"/><Relationship Id="rId7" Type="http://schemas.openxmlformats.org/officeDocument/2006/relationships/image" Target="../media/image291.png"/><Relationship Id="rId2" Type="http://schemas.openxmlformats.org/officeDocument/2006/relationships/image" Target="../media/image286.png"/><Relationship Id="rId1" Type="http://schemas.openxmlformats.org/officeDocument/2006/relationships/slideLayout" Target="../slideLayouts/slideLayout20.xml"/><Relationship Id="rId6" Type="http://schemas.openxmlformats.org/officeDocument/2006/relationships/image" Target="../media/image290.png"/><Relationship Id="rId11" Type="http://schemas.openxmlformats.org/officeDocument/2006/relationships/image" Target="../media/image295.png"/><Relationship Id="rId5" Type="http://schemas.openxmlformats.org/officeDocument/2006/relationships/image" Target="../media/image289.png"/><Relationship Id="rId10" Type="http://schemas.openxmlformats.org/officeDocument/2006/relationships/image" Target="../media/image294.png"/><Relationship Id="rId4" Type="http://schemas.openxmlformats.org/officeDocument/2006/relationships/image" Target="../media/image288.png"/><Relationship Id="rId9" Type="http://schemas.openxmlformats.org/officeDocument/2006/relationships/image" Target="../media/image293.png"/></Relationships>
</file>

<file path=ppt/slides/_rels/slide60.xml.rels><?xml version="1.0" encoding="UTF-8" standalone="yes"?>
<Relationships xmlns="http://schemas.openxmlformats.org/package/2006/relationships"><Relationship Id="rId3" Type="http://schemas.openxmlformats.org/officeDocument/2006/relationships/image" Target="../media/image291.png"/><Relationship Id="rId7" Type="http://schemas.openxmlformats.org/officeDocument/2006/relationships/image" Target="../media/image299.gif"/><Relationship Id="rId2" Type="http://schemas.openxmlformats.org/officeDocument/2006/relationships/image" Target="../media/image290.png"/><Relationship Id="rId1" Type="http://schemas.openxmlformats.org/officeDocument/2006/relationships/slideLayout" Target="../slideLayouts/slideLayout20.xml"/><Relationship Id="rId6" Type="http://schemas.openxmlformats.org/officeDocument/2006/relationships/image" Target="../media/image298.gif"/><Relationship Id="rId5" Type="http://schemas.openxmlformats.org/officeDocument/2006/relationships/image" Target="../media/image297.gif"/><Relationship Id="rId4" Type="http://schemas.openxmlformats.org/officeDocument/2006/relationships/image" Target="../media/image296.png"/></Relationships>
</file>

<file path=ppt/slides/_rels/slide61.xml.rels><?xml version="1.0" encoding="UTF-8" standalone="yes"?>
<Relationships xmlns="http://schemas.openxmlformats.org/package/2006/relationships"><Relationship Id="rId8" Type="http://schemas.openxmlformats.org/officeDocument/2006/relationships/image" Target="../media/image305.png"/><Relationship Id="rId3" Type="http://schemas.openxmlformats.org/officeDocument/2006/relationships/image" Target="../media/image300.png"/><Relationship Id="rId7" Type="http://schemas.openxmlformats.org/officeDocument/2006/relationships/image" Target="../media/image304.png"/><Relationship Id="rId2" Type="http://schemas.openxmlformats.org/officeDocument/2006/relationships/slideLayout" Target="../slideLayouts/slideLayout12.xml"/><Relationship Id="rId1" Type="http://schemas.openxmlformats.org/officeDocument/2006/relationships/tags" Target="../tags/tag2.xml"/><Relationship Id="rId6" Type="http://schemas.openxmlformats.org/officeDocument/2006/relationships/image" Target="../media/image303.png"/><Relationship Id="rId5" Type="http://schemas.openxmlformats.org/officeDocument/2006/relationships/image" Target="../media/image302.png"/><Relationship Id="rId4" Type="http://schemas.openxmlformats.org/officeDocument/2006/relationships/image" Target="../media/image301.png"/><Relationship Id="rId9" Type="http://schemas.openxmlformats.org/officeDocument/2006/relationships/image" Target="../media/image306.png"/></Relationships>
</file>

<file path=ppt/slides/_rels/slide6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Placeholder 6"/>
          <p:cNvPicPr>
            <a:picLocks noGrp="1" noChangeAspect="1"/>
          </p:cNvPicPr>
          <p:nvPr>
            <p:ph type="pic" sz="quarter" idx="10"/>
          </p:nvPr>
        </p:nvPicPr>
        <p:blipFill rotWithShape="1">
          <a:blip r:embed="rId3">
            <a:extLst>
              <a:ext uri="{28A0092B-C50C-407E-A947-70E740481C1C}">
                <a14:useLocalDpi xmlns:a14="http://schemas.microsoft.com/office/drawing/2010/main" val="0"/>
              </a:ext>
            </a:extLst>
          </a:blip>
          <a:srcRect l="20055" r="54"/>
          <a:stretch/>
        </p:blipFill>
        <p:spPr>
          <a:xfrm>
            <a:off x="2116182" y="5"/>
            <a:ext cx="7027818" cy="4948238"/>
          </a:xfrm>
        </p:spPr>
      </p:pic>
      <p:sp>
        <p:nvSpPr>
          <p:cNvPr id="3" name="Titre 2">
            <a:extLst>
              <a:ext uri="{FF2B5EF4-FFF2-40B4-BE49-F238E27FC236}">
                <a16:creationId xmlns:a16="http://schemas.microsoft.com/office/drawing/2014/main" id="{55A5C923-5A79-224D-A6A6-8267C64759A4}"/>
              </a:ext>
            </a:extLst>
          </p:cNvPr>
          <p:cNvSpPr>
            <a:spLocks noGrp="1"/>
          </p:cNvSpPr>
          <p:nvPr>
            <p:ph type="ctrTitle"/>
          </p:nvPr>
        </p:nvSpPr>
        <p:spPr>
          <a:xfrm>
            <a:off x="3752045" y="2480063"/>
            <a:ext cx="5391956" cy="1362050"/>
          </a:xfrm>
        </p:spPr>
        <p:txBody>
          <a:bodyPr>
            <a:normAutofit fontScale="90000"/>
          </a:bodyPr>
          <a:lstStyle/>
          <a:p>
            <a:r>
              <a:rPr lang="en-US" noProof="0" dirty="0"/>
              <a:t>Multi-Physical Transport in Porous Media for Energy Applications</a:t>
            </a:r>
            <a:endParaRPr lang="en-US" b="0" noProof="0" dirty="0"/>
          </a:p>
        </p:txBody>
      </p:sp>
      <p:sp>
        <p:nvSpPr>
          <p:cNvPr id="4" name="Sous-titre 3">
            <a:extLst>
              <a:ext uri="{FF2B5EF4-FFF2-40B4-BE49-F238E27FC236}">
                <a16:creationId xmlns:a16="http://schemas.microsoft.com/office/drawing/2014/main" id="{34F3CA74-E434-844A-9C90-0FE7EB8DBFC3}"/>
              </a:ext>
            </a:extLst>
          </p:cNvPr>
          <p:cNvSpPr>
            <a:spLocks noGrp="1"/>
          </p:cNvSpPr>
          <p:nvPr>
            <p:ph type="subTitle" idx="1"/>
          </p:nvPr>
        </p:nvSpPr>
        <p:spPr>
          <a:xfrm>
            <a:off x="4576763" y="3842109"/>
            <a:ext cx="4149226" cy="891266"/>
          </a:xfrm>
        </p:spPr>
        <p:txBody>
          <a:bodyPr/>
          <a:lstStyle/>
          <a:p>
            <a:r>
              <a:rPr lang="en-US" b="1" noProof="0" dirty="0"/>
              <a:t>Prof. Sophia Haussener</a:t>
            </a:r>
          </a:p>
          <a:p>
            <a:r>
              <a:rPr lang="en-US" noProof="0" dirty="0"/>
              <a:t>Laboratory of Renewable Energy Science and Engineering Ecole Polytechnique Fédérale de Lausanne</a:t>
            </a:r>
          </a:p>
        </p:txBody>
      </p:sp>
    </p:spTree>
    <p:extLst>
      <p:ext uri="{BB962C8B-B14F-4D97-AF65-F5344CB8AC3E}">
        <p14:creationId xmlns:p14="http://schemas.microsoft.com/office/powerpoint/2010/main" val="413527936"/>
      </p:ext>
    </p:extLst>
  </p:cSld>
  <p:clrMapOvr>
    <a:masterClrMapping/>
  </p:clrMapOvr>
  <mc:AlternateContent xmlns:mc="http://schemas.openxmlformats.org/markup-compatibility/2006" xmlns:p14="http://schemas.microsoft.com/office/powerpoint/2010/main">
    <mc:Choice Requires="p14">
      <p:transition spd="slow" p14:dur="2000" advTm="27123"/>
    </mc:Choice>
    <mc:Fallback xmlns="">
      <p:transition spd="slow" advTm="27123"/>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083D38A-AC2B-9F60-B7EA-F1F87E834EC5}"/>
            </a:ext>
          </a:extLst>
        </p:cNvPr>
        <p:cNvGrpSpPr/>
        <p:nvPr/>
      </p:nvGrpSpPr>
      <p:grpSpPr>
        <a:xfrm>
          <a:off x="0" y="0"/>
          <a:ext cx="0" cy="0"/>
          <a:chOff x="0" y="0"/>
          <a:chExt cx="0" cy="0"/>
        </a:xfrm>
      </p:grpSpPr>
      <p:pic>
        <p:nvPicPr>
          <p:cNvPr id="3" name="Picture 2">
            <a:extLst>
              <a:ext uri="{FF2B5EF4-FFF2-40B4-BE49-F238E27FC236}">
                <a16:creationId xmlns:a16="http://schemas.microsoft.com/office/drawing/2014/main" id="{DADC6076-A23F-580A-E248-F4A36982CF62}"/>
              </a:ext>
            </a:extLst>
          </p:cNvPr>
          <p:cNvPicPr>
            <a:picLocks noChangeAspect="1"/>
          </p:cNvPicPr>
          <p:nvPr/>
        </p:nvPicPr>
        <p:blipFill>
          <a:blip r:embed="rId2"/>
          <a:srcRect t="1821" r="5509" b="1296"/>
          <a:stretch>
            <a:fillRect/>
          </a:stretch>
        </p:blipFill>
        <p:spPr>
          <a:xfrm>
            <a:off x="1261052" y="803035"/>
            <a:ext cx="2615632" cy="1900281"/>
          </a:xfrm>
          <a:prstGeom prst="rect">
            <a:avLst/>
          </a:prstGeom>
        </p:spPr>
      </p:pic>
      <p:sp>
        <p:nvSpPr>
          <p:cNvPr id="7" name="TextBox 6">
            <a:extLst>
              <a:ext uri="{FF2B5EF4-FFF2-40B4-BE49-F238E27FC236}">
                <a16:creationId xmlns:a16="http://schemas.microsoft.com/office/drawing/2014/main" id="{B4D71672-9C48-E0CF-82B0-B3CECE295681}"/>
              </a:ext>
            </a:extLst>
          </p:cNvPr>
          <p:cNvSpPr txBox="1"/>
          <p:nvPr/>
        </p:nvSpPr>
        <p:spPr>
          <a:xfrm>
            <a:off x="673053" y="517241"/>
            <a:ext cx="3801041" cy="300082"/>
          </a:xfrm>
          <a:prstGeom prst="rect">
            <a:avLst/>
          </a:prstGeom>
          <a:noFill/>
        </p:spPr>
        <p:txBody>
          <a:bodyPr wrap="none" rtlCol="0">
            <a:spAutoFit/>
          </a:bodyPr>
          <a:lstStyle/>
          <a:p>
            <a:r>
              <a:rPr lang="en-US" b="1" i="1" dirty="0">
                <a:solidFill>
                  <a:schemeClr val="tx1">
                    <a:lumMod val="50000"/>
                  </a:schemeClr>
                </a:solidFill>
              </a:rPr>
              <a:t>Photoelectrochemical Hydrogen Generation</a:t>
            </a:r>
            <a:endParaRPr lang="en-CH" b="1" i="1" dirty="0">
              <a:solidFill>
                <a:schemeClr val="tx1">
                  <a:lumMod val="50000"/>
                </a:schemeClr>
              </a:solidFill>
            </a:endParaRPr>
          </a:p>
        </p:txBody>
      </p:sp>
      <p:pic>
        <p:nvPicPr>
          <p:cNvPr id="8" name="Picture 7">
            <a:extLst>
              <a:ext uri="{FF2B5EF4-FFF2-40B4-BE49-F238E27FC236}">
                <a16:creationId xmlns:a16="http://schemas.microsoft.com/office/drawing/2014/main" id="{DC32FF69-2BE0-F15F-76DB-FF83DD907480}"/>
              </a:ext>
            </a:extLst>
          </p:cNvPr>
          <p:cNvPicPr>
            <a:picLocks noChangeAspect="1"/>
          </p:cNvPicPr>
          <p:nvPr/>
        </p:nvPicPr>
        <p:blipFill>
          <a:blip r:embed="rId3"/>
          <a:stretch>
            <a:fillRect/>
          </a:stretch>
        </p:blipFill>
        <p:spPr>
          <a:xfrm>
            <a:off x="5188351" y="876762"/>
            <a:ext cx="2903192" cy="1760446"/>
          </a:xfrm>
          <a:prstGeom prst="rect">
            <a:avLst/>
          </a:prstGeom>
        </p:spPr>
      </p:pic>
      <p:sp>
        <p:nvSpPr>
          <p:cNvPr id="9" name="TextBox 8">
            <a:extLst>
              <a:ext uri="{FF2B5EF4-FFF2-40B4-BE49-F238E27FC236}">
                <a16:creationId xmlns:a16="http://schemas.microsoft.com/office/drawing/2014/main" id="{87BC69C4-52F7-9056-EEC5-276298BD6026}"/>
              </a:ext>
            </a:extLst>
          </p:cNvPr>
          <p:cNvSpPr txBox="1"/>
          <p:nvPr/>
        </p:nvSpPr>
        <p:spPr>
          <a:xfrm>
            <a:off x="5212356" y="510950"/>
            <a:ext cx="2778325" cy="300082"/>
          </a:xfrm>
          <a:prstGeom prst="rect">
            <a:avLst/>
          </a:prstGeom>
          <a:noFill/>
        </p:spPr>
        <p:txBody>
          <a:bodyPr wrap="none" rtlCol="0">
            <a:spAutoFit/>
          </a:bodyPr>
          <a:lstStyle/>
          <a:p>
            <a:r>
              <a:rPr lang="en-US" b="1" i="1" dirty="0">
                <a:solidFill>
                  <a:schemeClr val="tx1">
                    <a:lumMod val="50000"/>
                  </a:schemeClr>
                </a:solidFill>
              </a:rPr>
              <a:t>Electrochemical CO</a:t>
            </a:r>
            <a:r>
              <a:rPr lang="en-US" b="1" i="1" baseline="-25000" dirty="0">
                <a:solidFill>
                  <a:schemeClr val="tx1">
                    <a:lumMod val="50000"/>
                  </a:schemeClr>
                </a:solidFill>
              </a:rPr>
              <a:t>2</a:t>
            </a:r>
            <a:r>
              <a:rPr lang="en-US" b="1" i="1" dirty="0">
                <a:solidFill>
                  <a:schemeClr val="tx1">
                    <a:lumMod val="50000"/>
                  </a:schemeClr>
                </a:solidFill>
              </a:rPr>
              <a:t> Reduction</a:t>
            </a:r>
            <a:endParaRPr lang="en-CH" b="1" i="1" dirty="0">
              <a:solidFill>
                <a:schemeClr val="tx1">
                  <a:lumMod val="50000"/>
                </a:schemeClr>
              </a:solidFill>
            </a:endParaRPr>
          </a:p>
        </p:txBody>
      </p:sp>
      <p:pic>
        <p:nvPicPr>
          <p:cNvPr id="10" name="Picture 9" descr="CSP Technology: Exploring Types and Functions in Solar Plants">
            <a:extLst>
              <a:ext uri="{FF2B5EF4-FFF2-40B4-BE49-F238E27FC236}">
                <a16:creationId xmlns:a16="http://schemas.microsoft.com/office/drawing/2014/main" id="{262124EA-9574-8D10-5AF4-A0710BA24CF2}"/>
              </a:ext>
            </a:extLst>
          </p:cNvPr>
          <p:cNvPicPr>
            <a:picLocks noChangeAspect="1"/>
          </p:cNvPicPr>
          <p:nvPr/>
        </p:nvPicPr>
        <p:blipFill>
          <a:blip r:embed="rId4"/>
          <a:srcRect l="4803" t="7199" r="5217" b="8401"/>
          <a:stretch>
            <a:fillRect/>
          </a:stretch>
        </p:blipFill>
        <p:spPr>
          <a:xfrm>
            <a:off x="1089631" y="3172024"/>
            <a:ext cx="2917116" cy="1820795"/>
          </a:xfrm>
          <a:prstGeom prst="rect">
            <a:avLst/>
          </a:prstGeom>
        </p:spPr>
      </p:pic>
      <p:pic>
        <p:nvPicPr>
          <p:cNvPr id="11" name="Picture 10">
            <a:extLst>
              <a:ext uri="{FF2B5EF4-FFF2-40B4-BE49-F238E27FC236}">
                <a16:creationId xmlns:a16="http://schemas.microsoft.com/office/drawing/2014/main" id="{A3552B88-30CE-BAE2-F404-0D47C8C9D3B7}"/>
              </a:ext>
            </a:extLst>
          </p:cNvPr>
          <p:cNvPicPr>
            <a:picLocks noChangeAspect="1"/>
          </p:cNvPicPr>
          <p:nvPr/>
        </p:nvPicPr>
        <p:blipFill>
          <a:blip r:embed="rId5"/>
          <a:srcRect t="15489" b="57266"/>
          <a:stretch>
            <a:fillRect/>
          </a:stretch>
        </p:blipFill>
        <p:spPr>
          <a:xfrm>
            <a:off x="4772174" y="3148291"/>
            <a:ext cx="3721791" cy="2022290"/>
          </a:xfrm>
          <a:prstGeom prst="rect">
            <a:avLst/>
          </a:prstGeom>
        </p:spPr>
      </p:pic>
      <p:sp>
        <p:nvSpPr>
          <p:cNvPr id="12" name="Freeform: Shape 11">
            <a:extLst>
              <a:ext uri="{FF2B5EF4-FFF2-40B4-BE49-F238E27FC236}">
                <a16:creationId xmlns:a16="http://schemas.microsoft.com/office/drawing/2014/main" id="{A5E1477D-2BB8-E03A-30D4-D1C8BBD039E9}"/>
              </a:ext>
            </a:extLst>
          </p:cNvPr>
          <p:cNvSpPr/>
          <p:nvPr/>
        </p:nvSpPr>
        <p:spPr>
          <a:xfrm>
            <a:off x="4784284" y="3860309"/>
            <a:ext cx="1820214" cy="1451020"/>
          </a:xfrm>
          <a:custGeom>
            <a:avLst/>
            <a:gdLst>
              <a:gd name="csX0" fmla="*/ 81566 w 1820214"/>
              <a:gd name="csY0" fmla="*/ 0 h 1451020"/>
              <a:gd name="csX1" fmla="*/ 339143 w 1820214"/>
              <a:gd name="csY1" fmla="*/ 81566 h 1451020"/>
              <a:gd name="csX2" fmla="*/ 983087 w 1820214"/>
              <a:gd name="csY2" fmla="*/ 364902 h 1451020"/>
              <a:gd name="csX3" fmla="*/ 1794456 w 1820214"/>
              <a:gd name="csY3" fmla="*/ 1021724 h 1451020"/>
              <a:gd name="csX4" fmla="*/ 1820214 w 1820214"/>
              <a:gd name="csY4" fmla="*/ 1347989 h 1451020"/>
              <a:gd name="csX5" fmla="*/ 0 w 1820214"/>
              <a:gd name="csY5" fmla="*/ 1451020 h 1451020"/>
              <a:gd name="csX6" fmla="*/ 81566 w 1820214"/>
              <a:gd name="csY6" fmla="*/ 0 h 1451020"/>
            </a:gdLst>
            <a:ahLst/>
            <a:cxnLst>
              <a:cxn ang="0">
                <a:pos x="csX0" y="csY0"/>
              </a:cxn>
              <a:cxn ang="0">
                <a:pos x="csX1" y="csY1"/>
              </a:cxn>
              <a:cxn ang="0">
                <a:pos x="csX2" y="csY2"/>
              </a:cxn>
              <a:cxn ang="0">
                <a:pos x="csX3" y="csY3"/>
              </a:cxn>
              <a:cxn ang="0">
                <a:pos x="csX4" y="csY4"/>
              </a:cxn>
              <a:cxn ang="0">
                <a:pos x="csX5" y="csY5"/>
              </a:cxn>
              <a:cxn ang="0">
                <a:pos x="csX6" y="csY6"/>
              </a:cxn>
            </a:cxnLst>
            <a:rect l="l" t="t" r="r" b="b"/>
            <a:pathLst>
              <a:path w="1820214" h="1451020">
                <a:moveTo>
                  <a:pt x="81566" y="0"/>
                </a:moveTo>
                <a:lnTo>
                  <a:pt x="339143" y="81566"/>
                </a:lnTo>
                <a:lnTo>
                  <a:pt x="983087" y="364902"/>
                </a:lnTo>
                <a:lnTo>
                  <a:pt x="1794456" y="1021724"/>
                </a:lnTo>
                <a:lnTo>
                  <a:pt x="1820214" y="1347989"/>
                </a:lnTo>
                <a:lnTo>
                  <a:pt x="0" y="1451020"/>
                </a:lnTo>
                <a:lnTo>
                  <a:pt x="81566" y="0"/>
                </a:lnTo>
                <a:close/>
              </a:path>
            </a:pathLst>
          </a:custGeom>
          <a:solidFill>
            <a:schemeClr val="bg1"/>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CH"/>
          </a:p>
        </p:txBody>
      </p:sp>
      <p:sp>
        <p:nvSpPr>
          <p:cNvPr id="15" name="Title 14">
            <a:extLst>
              <a:ext uri="{FF2B5EF4-FFF2-40B4-BE49-F238E27FC236}">
                <a16:creationId xmlns:a16="http://schemas.microsoft.com/office/drawing/2014/main" id="{394A3D70-8ADC-CF15-9F63-9DAC7ED77CAB}"/>
              </a:ext>
            </a:extLst>
          </p:cNvPr>
          <p:cNvSpPr>
            <a:spLocks noGrp="1"/>
          </p:cNvSpPr>
          <p:nvPr>
            <p:ph type="title"/>
          </p:nvPr>
        </p:nvSpPr>
        <p:spPr/>
        <p:txBody>
          <a:bodyPr/>
          <a:lstStyle/>
          <a:p>
            <a:r>
              <a:rPr lang="en-US" dirty="0"/>
              <a:t>Porous Media in Energy Application</a:t>
            </a:r>
            <a:endParaRPr lang="en-CH" dirty="0"/>
          </a:p>
        </p:txBody>
      </p:sp>
      <p:sp>
        <p:nvSpPr>
          <p:cNvPr id="17" name="TextBox 16">
            <a:extLst>
              <a:ext uri="{FF2B5EF4-FFF2-40B4-BE49-F238E27FC236}">
                <a16:creationId xmlns:a16="http://schemas.microsoft.com/office/drawing/2014/main" id="{04EE0B96-23ED-E764-666B-78D570FFEABC}"/>
              </a:ext>
            </a:extLst>
          </p:cNvPr>
          <p:cNvSpPr txBox="1"/>
          <p:nvPr/>
        </p:nvSpPr>
        <p:spPr>
          <a:xfrm>
            <a:off x="718119" y="2849785"/>
            <a:ext cx="3665478" cy="300082"/>
          </a:xfrm>
          <a:prstGeom prst="rect">
            <a:avLst/>
          </a:prstGeom>
          <a:noFill/>
        </p:spPr>
        <p:txBody>
          <a:bodyPr wrap="square" rtlCol="0">
            <a:spAutoFit/>
          </a:bodyPr>
          <a:lstStyle/>
          <a:p>
            <a:r>
              <a:rPr lang="en-US" b="1" i="1" dirty="0">
                <a:solidFill>
                  <a:schemeClr val="tx1">
                    <a:lumMod val="50000"/>
                  </a:schemeClr>
                </a:solidFill>
              </a:rPr>
              <a:t>Solar Thermochemical Syngas Generation </a:t>
            </a:r>
            <a:endParaRPr lang="en-CH" b="1" i="1" dirty="0">
              <a:solidFill>
                <a:schemeClr val="tx1">
                  <a:lumMod val="50000"/>
                </a:schemeClr>
              </a:solidFill>
            </a:endParaRPr>
          </a:p>
        </p:txBody>
      </p:sp>
      <p:sp>
        <p:nvSpPr>
          <p:cNvPr id="18" name="TextBox 17">
            <a:extLst>
              <a:ext uri="{FF2B5EF4-FFF2-40B4-BE49-F238E27FC236}">
                <a16:creationId xmlns:a16="http://schemas.microsoft.com/office/drawing/2014/main" id="{03F6C96B-0974-4AB3-B2F9-C9853F511AC9}"/>
              </a:ext>
            </a:extLst>
          </p:cNvPr>
          <p:cNvSpPr txBox="1"/>
          <p:nvPr/>
        </p:nvSpPr>
        <p:spPr>
          <a:xfrm>
            <a:off x="5590994" y="2841413"/>
            <a:ext cx="2185214" cy="300082"/>
          </a:xfrm>
          <a:prstGeom prst="rect">
            <a:avLst/>
          </a:prstGeom>
          <a:noFill/>
        </p:spPr>
        <p:txBody>
          <a:bodyPr wrap="none" rtlCol="0">
            <a:spAutoFit/>
          </a:bodyPr>
          <a:lstStyle/>
          <a:p>
            <a:r>
              <a:rPr lang="en-US" b="1" i="1" dirty="0">
                <a:solidFill>
                  <a:schemeClr val="tx1">
                    <a:lumMod val="50000"/>
                  </a:schemeClr>
                </a:solidFill>
              </a:rPr>
              <a:t>Thermal Energy Storage</a:t>
            </a:r>
            <a:endParaRPr lang="en-CH" b="1" i="1" dirty="0">
              <a:solidFill>
                <a:schemeClr val="tx1">
                  <a:lumMod val="50000"/>
                </a:schemeClr>
              </a:solidFill>
            </a:endParaRPr>
          </a:p>
        </p:txBody>
      </p:sp>
      <p:sp>
        <p:nvSpPr>
          <p:cNvPr id="22" name="Rectangle: Rounded Corners 21">
            <a:extLst>
              <a:ext uri="{FF2B5EF4-FFF2-40B4-BE49-F238E27FC236}">
                <a16:creationId xmlns:a16="http://schemas.microsoft.com/office/drawing/2014/main" id="{8E9C77E2-E313-64BA-8F38-0E10A996E2CD}"/>
              </a:ext>
            </a:extLst>
          </p:cNvPr>
          <p:cNvSpPr/>
          <p:nvPr/>
        </p:nvSpPr>
        <p:spPr>
          <a:xfrm>
            <a:off x="657236" y="2838453"/>
            <a:ext cx="3781016" cy="2270216"/>
          </a:xfrm>
          <a:prstGeom prst="roundRect">
            <a:avLst>
              <a:gd name="adj" fmla="val 9954"/>
            </a:avLst>
          </a:prstGeom>
          <a:noFill/>
        </p:spPr>
        <p:style>
          <a:lnRef idx="2">
            <a:schemeClr val="accent6"/>
          </a:lnRef>
          <a:fillRef idx="1">
            <a:schemeClr val="lt1"/>
          </a:fillRef>
          <a:effectRef idx="0">
            <a:schemeClr val="accent6"/>
          </a:effectRef>
          <a:fontRef idx="minor">
            <a:schemeClr val="dk1"/>
          </a:fontRef>
        </p:style>
        <p:txBody>
          <a:bodyPr rtlCol="0" anchor="ctr"/>
          <a:lstStyle/>
          <a:p>
            <a:pPr algn="ctr"/>
            <a:endParaRPr lang="en-CH"/>
          </a:p>
        </p:txBody>
      </p:sp>
      <p:sp>
        <p:nvSpPr>
          <p:cNvPr id="23" name="Rectangle: Rounded Corners 22">
            <a:extLst>
              <a:ext uri="{FF2B5EF4-FFF2-40B4-BE49-F238E27FC236}">
                <a16:creationId xmlns:a16="http://schemas.microsoft.com/office/drawing/2014/main" id="{F896B82C-2B65-83B2-A936-342BEEE8F0AD}"/>
              </a:ext>
            </a:extLst>
          </p:cNvPr>
          <p:cNvSpPr/>
          <p:nvPr/>
        </p:nvSpPr>
        <p:spPr>
          <a:xfrm>
            <a:off x="4749439" y="501760"/>
            <a:ext cx="3781016" cy="2270216"/>
          </a:xfrm>
          <a:prstGeom prst="roundRect">
            <a:avLst>
              <a:gd name="adj" fmla="val 9954"/>
            </a:avLst>
          </a:prstGeom>
          <a:noFill/>
        </p:spPr>
        <p:style>
          <a:lnRef idx="2">
            <a:schemeClr val="accent6"/>
          </a:lnRef>
          <a:fillRef idx="1">
            <a:schemeClr val="lt1"/>
          </a:fillRef>
          <a:effectRef idx="0">
            <a:schemeClr val="accent6"/>
          </a:effectRef>
          <a:fontRef idx="minor">
            <a:schemeClr val="dk1"/>
          </a:fontRef>
        </p:style>
        <p:txBody>
          <a:bodyPr rtlCol="0" anchor="ctr"/>
          <a:lstStyle/>
          <a:p>
            <a:pPr algn="ctr"/>
            <a:endParaRPr lang="en-CH"/>
          </a:p>
        </p:txBody>
      </p:sp>
      <p:sp>
        <p:nvSpPr>
          <p:cNvPr id="24" name="Rectangle: Rounded Corners 23">
            <a:extLst>
              <a:ext uri="{FF2B5EF4-FFF2-40B4-BE49-F238E27FC236}">
                <a16:creationId xmlns:a16="http://schemas.microsoft.com/office/drawing/2014/main" id="{28BDCA6C-9A7F-10C1-46C4-3B4B0379EC46}"/>
              </a:ext>
            </a:extLst>
          </p:cNvPr>
          <p:cNvSpPr/>
          <p:nvPr/>
        </p:nvSpPr>
        <p:spPr>
          <a:xfrm>
            <a:off x="4749439" y="2836373"/>
            <a:ext cx="3781016" cy="2270216"/>
          </a:xfrm>
          <a:prstGeom prst="roundRect">
            <a:avLst>
              <a:gd name="adj" fmla="val 9954"/>
            </a:avLst>
          </a:prstGeom>
          <a:noFill/>
        </p:spPr>
        <p:style>
          <a:lnRef idx="2">
            <a:schemeClr val="accent6"/>
          </a:lnRef>
          <a:fillRef idx="1">
            <a:schemeClr val="lt1"/>
          </a:fillRef>
          <a:effectRef idx="0">
            <a:schemeClr val="accent6"/>
          </a:effectRef>
          <a:fontRef idx="minor">
            <a:schemeClr val="dk1"/>
          </a:fontRef>
        </p:style>
        <p:txBody>
          <a:bodyPr rtlCol="0" anchor="ctr"/>
          <a:lstStyle/>
          <a:p>
            <a:pPr algn="ctr"/>
            <a:endParaRPr lang="en-CH"/>
          </a:p>
        </p:txBody>
      </p:sp>
      <p:sp>
        <p:nvSpPr>
          <p:cNvPr id="19" name="Rectangle: Rounded Corners 18">
            <a:extLst>
              <a:ext uri="{FF2B5EF4-FFF2-40B4-BE49-F238E27FC236}">
                <a16:creationId xmlns:a16="http://schemas.microsoft.com/office/drawing/2014/main" id="{78B8215C-87D0-01FE-787E-3C5FA4A951BB}"/>
              </a:ext>
            </a:extLst>
          </p:cNvPr>
          <p:cNvSpPr/>
          <p:nvPr/>
        </p:nvSpPr>
        <p:spPr>
          <a:xfrm>
            <a:off x="657236" y="509591"/>
            <a:ext cx="3781016" cy="2270216"/>
          </a:xfrm>
          <a:prstGeom prst="roundRect">
            <a:avLst>
              <a:gd name="adj" fmla="val 9954"/>
            </a:avLst>
          </a:prstGeom>
          <a:noFill/>
        </p:spPr>
        <p:style>
          <a:lnRef idx="2">
            <a:schemeClr val="accent6"/>
          </a:lnRef>
          <a:fillRef idx="1">
            <a:schemeClr val="lt1"/>
          </a:fillRef>
          <a:effectRef idx="0">
            <a:schemeClr val="accent6"/>
          </a:effectRef>
          <a:fontRef idx="minor">
            <a:schemeClr val="dk1"/>
          </a:fontRef>
        </p:style>
        <p:txBody>
          <a:bodyPr rtlCol="0" anchor="ctr"/>
          <a:lstStyle/>
          <a:p>
            <a:pPr algn="ctr"/>
            <a:endParaRPr lang="en-CH"/>
          </a:p>
        </p:txBody>
      </p:sp>
    </p:spTree>
    <p:extLst>
      <p:ext uri="{BB962C8B-B14F-4D97-AF65-F5344CB8AC3E}">
        <p14:creationId xmlns:p14="http://schemas.microsoft.com/office/powerpoint/2010/main" val="38797361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7"/>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19"/>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8"/>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9"/>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23"/>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10"/>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17"/>
                                        </p:tgtEl>
                                        <p:attrNameLst>
                                          <p:attrName>style.visibility</p:attrName>
                                        </p:attrNameLst>
                                      </p:cBhvr>
                                      <p:to>
                                        <p:strVal val="visible"/>
                                      </p:to>
                                    </p:set>
                                  </p:childTnLst>
                                </p:cTn>
                              </p:par>
                              <p:par>
                                <p:cTn id="25" presetID="1" presetClass="entr" presetSubtype="0" fill="hold" grpId="0" nodeType="withEffect">
                                  <p:stCondLst>
                                    <p:cond delay="0"/>
                                  </p:stCondLst>
                                  <p:childTnLst>
                                    <p:set>
                                      <p:cBhvr>
                                        <p:cTn id="26" dur="1" fill="hold">
                                          <p:stCondLst>
                                            <p:cond delay="0"/>
                                          </p:stCondLst>
                                        </p:cTn>
                                        <p:tgtEl>
                                          <p:spTgt spid="22"/>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11"/>
                                        </p:tgtEl>
                                        <p:attrNameLst>
                                          <p:attrName>style.visibility</p:attrName>
                                        </p:attrNameLst>
                                      </p:cBhvr>
                                      <p:to>
                                        <p:strVal val="visible"/>
                                      </p:to>
                                    </p:set>
                                  </p:childTnLst>
                                </p:cTn>
                              </p:par>
                              <p:par>
                                <p:cTn id="31" presetID="1" presetClass="entr" presetSubtype="0" fill="hold" grpId="0" nodeType="withEffect">
                                  <p:stCondLst>
                                    <p:cond delay="0"/>
                                  </p:stCondLst>
                                  <p:childTnLst>
                                    <p:set>
                                      <p:cBhvr>
                                        <p:cTn id="32" dur="1" fill="hold">
                                          <p:stCondLst>
                                            <p:cond delay="0"/>
                                          </p:stCondLst>
                                        </p:cTn>
                                        <p:tgtEl>
                                          <p:spTgt spid="12"/>
                                        </p:tgtEl>
                                        <p:attrNameLst>
                                          <p:attrName>style.visibility</p:attrName>
                                        </p:attrNameLst>
                                      </p:cBhvr>
                                      <p:to>
                                        <p:strVal val="visible"/>
                                      </p:to>
                                    </p:set>
                                  </p:childTnLst>
                                </p:cTn>
                              </p:par>
                              <p:par>
                                <p:cTn id="33" presetID="1" presetClass="entr" presetSubtype="0" fill="hold" grpId="0" nodeType="withEffect">
                                  <p:stCondLst>
                                    <p:cond delay="0"/>
                                  </p:stCondLst>
                                  <p:childTnLst>
                                    <p:set>
                                      <p:cBhvr>
                                        <p:cTn id="34" dur="1" fill="hold">
                                          <p:stCondLst>
                                            <p:cond delay="0"/>
                                          </p:stCondLst>
                                        </p:cTn>
                                        <p:tgtEl>
                                          <p:spTgt spid="18"/>
                                        </p:tgtEl>
                                        <p:attrNameLst>
                                          <p:attrName>style.visibility</p:attrName>
                                        </p:attrNameLst>
                                      </p:cBhvr>
                                      <p:to>
                                        <p:strVal val="visible"/>
                                      </p:to>
                                    </p:set>
                                  </p:childTnLst>
                                </p:cTn>
                              </p:par>
                              <p:par>
                                <p:cTn id="35" presetID="1" presetClass="entr" presetSubtype="0" fill="hold" grpId="0" nodeType="withEffect">
                                  <p:stCondLst>
                                    <p:cond delay="0"/>
                                  </p:stCondLst>
                                  <p:childTnLst>
                                    <p:set>
                                      <p:cBhvr>
                                        <p:cTn id="36" dur="1" fill="hold">
                                          <p:stCondLst>
                                            <p:cond delay="0"/>
                                          </p:stCondLst>
                                        </p:cTn>
                                        <p:tgtEl>
                                          <p:spTgt spid="24"/>
                                        </p:tgtEl>
                                        <p:attrNameLst>
                                          <p:attrName>style.visibility</p:attrName>
                                        </p:attrNameLst>
                                      </p:cBhvr>
                                      <p:to>
                                        <p:strVal val="visible"/>
                                      </p:to>
                                    </p:set>
                                  </p:childTnLst>
                                </p:cTn>
                              </p:par>
                            </p:childTnLst>
                          </p:cTn>
                        </p:par>
                      </p:childTnLst>
                    </p:cTn>
                  </p:par>
                  <p:par>
                    <p:cTn id="37" fill="hold">
                      <p:stCondLst>
                        <p:cond delay="indefinite"/>
                      </p:stCondLst>
                      <p:childTnLst>
                        <p:par>
                          <p:cTn id="38" fill="hold">
                            <p:stCondLst>
                              <p:cond delay="0"/>
                            </p:stCondLst>
                            <p:childTnLst>
                              <p:par>
                                <p:cTn id="39" presetID="26" presetClass="emph" presetSubtype="0" fill="hold" nodeType="clickEffect">
                                  <p:stCondLst>
                                    <p:cond delay="0"/>
                                  </p:stCondLst>
                                  <p:childTnLst>
                                    <p:animEffect transition="out" filter="fade">
                                      <p:cBhvr>
                                        <p:cTn id="40" dur="500" tmFilter="0, 0; .2, .5; .8, .5; 1, 0"/>
                                        <p:tgtEl>
                                          <p:spTgt spid="3"/>
                                        </p:tgtEl>
                                      </p:cBhvr>
                                    </p:animEffect>
                                    <p:animScale>
                                      <p:cBhvr>
                                        <p:cTn id="41" dur="250" autoRev="1" fill="hold"/>
                                        <p:tgtEl>
                                          <p:spTgt spid="3"/>
                                        </p:tgtEl>
                                      </p:cBhvr>
                                      <p:by x="105000" y="105000"/>
                                    </p:animScale>
                                  </p:childTnLst>
                                </p:cTn>
                              </p:par>
                              <p:par>
                                <p:cTn id="42" presetID="26" presetClass="emph" presetSubtype="0" fill="hold" grpId="1" nodeType="withEffect">
                                  <p:stCondLst>
                                    <p:cond delay="0"/>
                                  </p:stCondLst>
                                  <p:childTnLst>
                                    <p:animEffect transition="out" filter="fade">
                                      <p:cBhvr>
                                        <p:cTn id="43" dur="500" tmFilter="0, 0; .2, .5; .8, .5; 1, 0"/>
                                        <p:tgtEl>
                                          <p:spTgt spid="7"/>
                                        </p:tgtEl>
                                      </p:cBhvr>
                                    </p:animEffect>
                                    <p:animScale>
                                      <p:cBhvr>
                                        <p:cTn id="44" dur="250" autoRev="1" fill="hold"/>
                                        <p:tgtEl>
                                          <p:spTgt spid="7"/>
                                        </p:tgtEl>
                                      </p:cBhvr>
                                      <p:by x="105000" y="105000"/>
                                    </p:animScale>
                                  </p:childTnLst>
                                </p:cTn>
                              </p:par>
                              <p:par>
                                <p:cTn id="45" presetID="26" presetClass="emph" presetSubtype="0" fill="hold" grpId="1" nodeType="withEffect">
                                  <p:stCondLst>
                                    <p:cond delay="0"/>
                                  </p:stCondLst>
                                  <p:childTnLst>
                                    <p:animEffect transition="out" filter="fade">
                                      <p:cBhvr>
                                        <p:cTn id="46" dur="500" tmFilter="0, 0; .2, .5; .8, .5; 1, 0"/>
                                        <p:tgtEl>
                                          <p:spTgt spid="19"/>
                                        </p:tgtEl>
                                      </p:cBhvr>
                                    </p:animEffect>
                                    <p:animScale>
                                      <p:cBhvr>
                                        <p:cTn id="47" dur="250" autoRev="1" fill="hold"/>
                                        <p:tgtEl>
                                          <p:spTgt spid="19"/>
                                        </p:tgtEl>
                                      </p:cBhvr>
                                      <p:by x="105000" y="105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P spid="7" grpId="1"/>
      <p:bldP spid="9" grpId="0"/>
      <p:bldP spid="12" grpId="0" animBg="1"/>
      <p:bldP spid="17" grpId="0"/>
      <p:bldP spid="18" grpId="0"/>
      <p:bldP spid="22" grpId="0" animBg="1"/>
      <p:bldP spid="23" grpId="0" animBg="1"/>
      <p:bldP spid="24" grpId="0" animBg="1"/>
      <p:bldP spid="19" grpId="0" animBg="1"/>
      <p:bldP spid="19" grpId="1" animBg="1"/>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p:cNvSpPr>
            <a:spLocks noGrp="1"/>
          </p:cNvSpPr>
          <p:nvPr>
            <p:ph type="title"/>
          </p:nvPr>
        </p:nvSpPr>
        <p:spPr/>
        <p:txBody>
          <a:bodyPr>
            <a:normAutofit/>
          </a:bodyPr>
          <a:lstStyle/>
          <a:p>
            <a:r>
              <a:rPr lang="en-US" noProof="0" dirty="0"/>
              <a:t>Photoelectrochemical Fuel Generation</a:t>
            </a:r>
          </a:p>
        </p:txBody>
      </p:sp>
      <p:sp>
        <p:nvSpPr>
          <p:cNvPr id="3" name="Inhaltsplatzhalter 2"/>
          <p:cNvSpPr>
            <a:spLocks noGrp="1"/>
          </p:cNvSpPr>
          <p:nvPr>
            <p:ph idx="1"/>
          </p:nvPr>
        </p:nvSpPr>
        <p:spPr/>
        <p:txBody>
          <a:bodyPr>
            <a:normAutofit/>
          </a:bodyPr>
          <a:lstStyle/>
          <a:p>
            <a:r>
              <a:rPr lang="en-US" dirty="0"/>
              <a:t>Initial idea and functional decoupling:</a:t>
            </a:r>
          </a:p>
          <a:p>
            <a:endParaRPr lang="en-US" dirty="0"/>
          </a:p>
          <a:p>
            <a:endParaRPr lang="en-US" dirty="0"/>
          </a:p>
          <a:p>
            <a:endParaRPr lang="en-US" dirty="0"/>
          </a:p>
          <a:p>
            <a:pPr marL="0" indent="0">
              <a:buNone/>
            </a:pPr>
            <a:endParaRPr lang="en-US" sz="1500" dirty="0"/>
          </a:p>
          <a:p>
            <a:endParaRPr lang="en-US" dirty="0"/>
          </a:p>
          <a:p>
            <a:pPr>
              <a:buClr>
                <a:srgbClr val="E30613"/>
              </a:buClr>
            </a:pPr>
            <a:r>
              <a:rPr lang="en-US" dirty="0"/>
              <a:t>Challenges:  Complex transient multi-physics and multi-scale problem</a:t>
            </a:r>
          </a:p>
          <a:p>
            <a:pPr marL="0" indent="0">
              <a:buClr>
                <a:schemeClr val="tx1"/>
              </a:buClr>
              <a:buNone/>
            </a:pPr>
            <a:r>
              <a:rPr lang="en-US" dirty="0"/>
              <a:t>                        Component integration for practical devices </a:t>
            </a:r>
          </a:p>
          <a:p>
            <a:pPr marL="0" indent="0">
              <a:buClr>
                <a:schemeClr val="tx1"/>
              </a:buClr>
              <a:buNone/>
            </a:pPr>
            <a:r>
              <a:rPr lang="en-US" dirty="0"/>
              <a:t>              </a:t>
            </a:r>
          </a:p>
          <a:p>
            <a:pPr>
              <a:buClr>
                <a:srgbClr val="E30613"/>
              </a:buClr>
            </a:pPr>
            <a:r>
              <a:rPr lang="en-US" dirty="0"/>
              <a:t>Implementation via porous photoelectrodes</a:t>
            </a:r>
          </a:p>
        </p:txBody>
      </p:sp>
      <p:sp>
        <p:nvSpPr>
          <p:cNvPr id="67" name="Rechteck 30"/>
          <p:cNvSpPr/>
          <p:nvPr/>
        </p:nvSpPr>
        <p:spPr bwMode="auto">
          <a:xfrm>
            <a:off x="3313807" y="1265000"/>
            <a:ext cx="2110559" cy="72842"/>
          </a:xfrm>
          <a:prstGeom prst="rect">
            <a:avLst/>
          </a:prstGeom>
          <a:solidFill>
            <a:srgbClr val="FFC000"/>
          </a:solidFill>
          <a:ln w="9525" cap="flat" cmpd="sng" algn="ctr">
            <a:noFill/>
            <a:prstDash val="solid"/>
            <a:round/>
            <a:headEnd type="none" w="med" len="med"/>
            <a:tailEnd type="none" w="med" len="med"/>
          </a:ln>
          <a:effectLst/>
        </p:spPr>
        <p:txBody>
          <a:bodyPr vert="horz" wrap="square" lIns="68580" tIns="34290" rIns="68580" bIns="34290" numCol="1" rtlCol="0" anchor="t" anchorCtr="0" compatLnSpc="1">
            <a:prstTxWarp prst="textNoShape">
              <a:avLst/>
            </a:prstTxWarp>
          </a:bodyPr>
          <a:lstStyle/>
          <a:p>
            <a:pPr eaLnBrk="0" fontAlgn="base" hangingPunct="0">
              <a:spcBef>
                <a:spcPct val="0"/>
              </a:spcBef>
              <a:spcAft>
                <a:spcPct val="0"/>
              </a:spcAft>
            </a:pPr>
            <a:endParaRPr lang="en-US" sz="1050" dirty="0">
              <a:latin typeface="Times" panose="02020603050405020304" pitchFamily="18" charset="0"/>
              <a:ea typeface="CMU Serif" pitchFamily="50" charset="0"/>
              <a:cs typeface="Times" panose="02020603050405020304" pitchFamily="18" charset="0"/>
            </a:endParaRPr>
          </a:p>
        </p:txBody>
      </p:sp>
      <p:sp>
        <p:nvSpPr>
          <p:cNvPr id="68" name="Rechteck 31"/>
          <p:cNvSpPr/>
          <p:nvPr/>
        </p:nvSpPr>
        <p:spPr bwMode="auto">
          <a:xfrm>
            <a:off x="3313807" y="2034750"/>
            <a:ext cx="2110559" cy="72842"/>
          </a:xfrm>
          <a:prstGeom prst="rect">
            <a:avLst/>
          </a:prstGeom>
          <a:solidFill>
            <a:srgbClr val="FFC000"/>
          </a:solidFill>
          <a:ln w="9525" cap="flat" cmpd="sng" algn="ctr">
            <a:noFill/>
            <a:prstDash val="solid"/>
            <a:round/>
            <a:headEnd type="none" w="med" len="med"/>
            <a:tailEnd type="none" w="med" len="med"/>
          </a:ln>
          <a:effectLst/>
        </p:spPr>
        <p:txBody>
          <a:bodyPr vert="horz" wrap="square" lIns="68580" tIns="34290" rIns="68580" bIns="34290" numCol="1" rtlCol="0" anchor="t" anchorCtr="0" compatLnSpc="1">
            <a:prstTxWarp prst="textNoShape">
              <a:avLst/>
            </a:prstTxWarp>
          </a:bodyPr>
          <a:lstStyle/>
          <a:p>
            <a:pPr eaLnBrk="0" fontAlgn="base" hangingPunct="0">
              <a:spcBef>
                <a:spcPct val="0"/>
              </a:spcBef>
              <a:spcAft>
                <a:spcPct val="0"/>
              </a:spcAft>
            </a:pPr>
            <a:endParaRPr lang="en-US" sz="1050" dirty="0">
              <a:latin typeface="Times" panose="02020603050405020304" pitchFamily="18" charset="0"/>
              <a:ea typeface="CMU Serif" pitchFamily="50" charset="0"/>
              <a:cs typeface="Times" panose="02020603050405020304" pitchFamily="18" charset="0"/>
            </a:endParaRPr>
          </a:p>
        </p:txBody>
      </p:sp>
      <p:grpSp>
        <p:nvGrpSpPr>
          <p:cNvPr id="69" name="Group 68"/>
          <p:cNvGrpSpPr/>
          <p:nvPr/>
        </p:nvGrpSpPr>
        <p:grpSpPr>
          <a:xfrm>
            <a:off x="4058540" y="1288749"/>
            <a:ext cx="1314450" cy="86243"/>
            <a:chOff x="3967336" y="1947553"/>
            <a:chExt cx="1752600" cy="114991"/>
          </a:xfrm>
        </p:grpSpPr>
        <p:sp>
          <p:nvSpPr>
            <p:cNvPr id="70" name="Ellipse 34"/>
            <p:cNvSpPr/>
            <p:nvPr/>
          </p:nvSpPr>
          <p:spPr bwMode="auto">
            <a:xfrm>
              <a:off x="3967336" y="1955078"/>
              <a:ext cx="228600" cy="107270"/>
            </a:xfrm>
            <a:prstGeom prst="ellipse">
              <a:avLst/>
            </a:prstGeom>
            <a:solidFill>
              <a:schemeClr val="bg2"/>
            </a:solidFill>
            <a:ln w="9525" cap="flat" cmpd="sng" algn="ctr">
              <a:noFill/>
              <a:prstDash val="solid"/>
              <a:round/>
              <a:headEnd type="none" w="med" len="med"/>
              <a:tailEnd type="none" w="med" len="med"/>
            </a:ln>
            <a:effectLst/>
          </p:spPr>
          <p:txBody>
            <a:bodyPr vert="horz" wrap="square" lIns="68580" tIns="34290" rIns="68580" bIns="34290" numCol="1" rtlCol="0" anchor="t" anchorCtr="0" compatLnSpc="1">
              <a:prstTxWarp prst="textNoShape">
                <a:avLst/>
              </a:prstTxWarp>
            </a:bodyPr>
            <a:lstStyle/>
            <a:p>
              <a:pPr eaLnBrk="0" fontAlgn="base" hangingPunct="0">
                <a:spcBef>
                  <a:spcPct val="0"/>
                </a:spcBef>
                <a:spcAft>
                  <a:spcPct val="0"/>
                </a:spcAft>
              </a:pPr>
              <a:endParaRPr lang="en-US" sz="1050" dirty="0">
                <a:latin typeface="Times" panose="02020603050405020304" pitchFamily="18" charset="0"/>
                <a:ea typeface="CMU Serif" pitchFamily="50" charset="0"/>
                <a:cs typeface="Times" panose="02020603050405020304" pitchFamily="18" charset="0"/>
              </a:endParaRPr>
            </a:p>
          </p:txBody>
        </p:sp>
        <p:sp>
          <p:nvSpPr>
            <p:cNvPr id="71" name="Ellipse 35"/>
            <p:cNvSpPr/>
            <p:nvPr/>
          </p:nvSpPr>
          <p:spPr bwMode="auto">
            <a:xfrm>
              <a:off x="4348336" y="1947553"/>
              <a:ext cx="228600" cy="107270"/>
            </a:xfrm>
            <a:prstGeom prst="ellipse">
              <a:avLst/>
            </a:prstGeom>
            <a:solidFill>
              <a:schemeClr val="bg2"/>
            </a:solidFill>
            <a:ln w="9525" cap="flat" cmpd="sng" algn="ctr">
              <a:noFill/>
              <a:prstDash val="solid"/>
              <a:round/>
              <a:headEnd type="none" w="med" len="med"/>
              <a:tailEnd type="none" w="med" len="med"/>
            </a:ln>
            <a:effectLst/>
          </p:spPr>
          <p:txBody>
            <a:bodyPr vert="horz" wrap="square" lIns="68580" tIns="34290" rIns="68580" bIns="34290" numCol="1" rtlCol="0" anchor="t" anchorCtr="0" compatLnSpc="1">
              <a:prstTxWarp prst="textNoShape">
                <a:avLst/>
              </a:prstTxWarp>
            </a:bodyPr>
            <a:lstStyle/>
            <a:p>
              <a:pPr eaLnBrk="0" fontAlgn="base" hangingPunct="0">
                <a:spcBef>
                  <a:spcPct val="0"/>
                </a:spcBef>
                <a:spcAft>
                  <a:spcPct val="0"/>
                </a:spcAft>
              </a:pPr>
              <a:endParaRPr lang="en-US" sz="1050" dirty="0">
                <a:latin typeface="Times" panose="02020603050405020304" pitchFamily="18" charset="0"/>
                <a:ea typeface="CMU Serif" pitchFamily="50" charset="0"/>
                <a:cs typeface="Times" panose="02020603050405020304" pitchFamily="18" charset="0"/>
              </a:endParaRPr>
            </a:p>
          </p:txBody>
        </p:sp>
        <p:sp>
          <p:nvSpPr>
            <p:cNvPr id="72" name="Ellipse 36"/>
            <p:cNvSpPr/>
            <p:nvPr/>
          </p:nvSpPr>
          <p:spPr bwMode="auto">
            <a:xfrm>
              <a:off x="4729336" y="1947553"/>
              <a:ext cx="228600" cy="107270"/>
            </a:xfrm>
            <a:prstGeom prst="ellipse">
              <a:avLst/>
            </a:prstGeom>
            <a:solidFill>
              <a:schemeClr val="bg2"/>
            </a:solidFill>
            <a:ln w="9525" cap="flat" cmpd="sng" algn="ctr">
              <a:noFill/>
              <a:prstDash val="solid"/>
              <a:round/>
              <a:headEnd type="none" w="med" len="med"/>
              <a:tailEnd type="none" w="med" len="med"/>
            </a:ln>
            <a:effectLst/>
          </p:spPr>
          <p:txBody>
            <a:bodyPr vert="horz" wrap="square" lIns="68580" tIns="34290" rIns="68580" bIns="34290" numCol="1" rtlCol="0" anchor="t" anchorCtr="0" compatLnSpc="1">
              <a:prstTxWarp prst="textNoShape">
                <a:avLst/>
              </a:prstTxWarp>
            </a:bodyPr>
            <a:lstStyle/>
            <a:p>
              <a:pPr eaLnBrk="0" fontAlgn="base" hangingPunct="0">
                <a:spcBef>
                  <a:spcPct val="0"/>
                </a:spcBef>
                <a:spcAft>
                  <a:spcPct val="0"/>
                </a:spcAft>
              </a:pPr>
              <a:endParaRPr lang="en-US" sz="1050" dirty="0">
                <a:latin typeface="Times" panose="02020603050405020304" pitchFamily="18" charset="0"/>
                <a:ea typeface="CMU Serif" pitchFamily="50" charset="0"/>
                <a:cs typeface="Times" panose="02020603050405020304" pitchFamily="18" charset="0"/>
              </a:endParaRPr>
            </a:p>
          </p:txBody>
        </p:sp>
        <p:sp>
          <p:nvSpPr>
            <p:cNvPr id="73" name="Ellipse 37"/>
            <p:cNvSpPr/>
            <p:nvPr/>
          </p:nvSpPr>
          <p:spPr bwMode="auto">
            <a:xfrm>
              <a:off x="5110336" y="1947553"/>
              <a:ext cx="228600" cy="107270"/>
            </a:xfrm>
            <a:prstGeom prst="ellipse">
              <a:avLst/>
            </a:prstGeom>
            <a:solidFill>
              <a:schemeClr val="bg2"/>
            </a:solidFill>
            <a:ln w="9525" cap="flat" cmpd="sng" algn="ctr">
              <a:noFill/>
              <a:prstDash val="solid"/>
              <a:round/>
              <a:headEnd type="none" w="med" len="med"/>
              <a:tailEnd type="none" w="med" len="med"/>
            </a:ln>
            <a:effectLst/>
          </p:spPr>
          <p:txBody>
            <a:bodyPr vert="horz" wrap="square" lIns="68580" tIns="34290" rIns="68580" bIns="34290" numCol="1" rtlCol="0" anchor="t" anchorCtr="0" compatLnSpc="1">
              <a:prstTxWarp prst="textNoShape">
                <a:avLst/>
              </a:prstTxWarp>
            </a:bodyPr>
            <a:lstStyle/>
            <a:p>
              <a:pPr eaLnBrk="0" fontAlgn="base" hangingPunct="0">
                <a:spcBef>
                  <a:spcPct val="0"/>
                </a:spcBef>
                <a:spcAft>
                  <a:spcPct val="0"/>
                </a:spcAft>
              </a:pPr>
              <a:endParaRPr lang="en-US" sz="1050" dirty="0">
                <a:latin typeface="Times" panose="02020603050405020304" pitchFamily="18" charset="0"/>
                <a:ea typeface="CMU Serif" pitchFamily="50" charset="0"/>
                <a:cs typeface="Times" panose="02020603050405020304" pitchFamily="18" charset="0"/>
              </a:endParaRPr>
            </a:p>
          </p:txBody>
        </p:sp>
        <p:sp>
          <p:nvSpPr>
            <p:cNvPr id="74" name="Ellipse 38"/>
            <p:cNvSpPr/>
            <p:nvPr/>
          </p:nvSpPr>
          <p:spPr bwMode="auto">
            <a:xfrm>
              <a:off x="5491336" y="1955274"/>
              <a:ext cx="228600" cy="107270"/>
            </a:xfrm>
            <a:prstGeom prst="ellipse">
              <a:avLst/>
            </a:prstGeom>
            <a:solidFill>
              <a:schemeClr val="bg2"/>
            </a:solidFill>
            <a:ln w="9525" cap="flat" cmpd="sng" algn="ctr">
              <a:noFill/>
              <a:prstDash val="solid"/>
              <a:round/>
              <a:headEnd type="none" w="med" len="med"/>
              <a:tailEnd type="none" w="med" len="med"/>
            </a:ln>
            <a:effectLst/>
          </p:spPr>
          <p:txBody>
            <a:bodyPr vert="horz" wrap="square" lIns="68580" tIns="34290" rIns="68580" bIns="34290" numCol="1" rtlCol="0" anchor="t" anchorCtr="0" compatLnSpc="1">
              <a:prstTxWarp prst="textNoShape">
                <a:avLst/>
              </a:prstTxWarp>
            </a:bodyPr>
            <a:lstStyle/>
            <a:p>
              <a:pPr eaLnBrk="0" fontAlgn="base" hangingPunct="0">
                <a:spcBef>
                  <a:spcPct val="0"/>
                </a:spcBef>
                <a:spcAft>
                  <a:spcPct val="0"/>
                </a:spcAft>
              </a:pPr>
              <a:endParaRPr lang="en-US" sz="1050" dirty="0">
                <a:latin typeface="Times" panose="02020603050405020304" pitchFamily="18" charset="0"/>
                <a:ea typeface="CMU Serif" pitchFamily="50" charset="0"/>
                <a:cs typeface="Times" panose="02020603050405020304" pitchFamily="18" charset="0"/>
              </a:endParaRPr>
            </a:p>
          </p:txBody>
        </p:sp>
      </p:grpSp>
      <p:grpSp>
        <p:nvGrpSpPr>
          <p:cNvPr id="75" name="Group 74"/>
          <p:cNvGrpSpPr/>
          <p:nvPr/>
        </p:nvGrpSpPr>
        <p:grpSpPr>
          <a:xfrm>
            <a:off x="4004534" y="1974549"/>
            <a:ext cx="1371600" cy="86243"/>
            <a:chOff x="3895328" y="2861953"/>
            <a:chExt cx="1828800" cy="114991"/>
          </a:xfrm>
        </p:grpSpPr>
        <p:sp>
          <p:nvSpPr>
            <p:cNvPr id="76" name="Ellipse 32"/>
            <p:cNvSpPr/>
            <p:nvPr/>
          </p:nvSpPr>
          <p:spPr bwMode="auto">
            <a:xfrm>
              <a:off x="5114528" y="2861953"/>
              <a:ext cx="228600" cy="107270"/>
            </a:xfrm>
            <a:prstGeom prst="ellipse">
              <a:avLst/>
            </a:prstGeom>
            <a:solidFill>
              <a:schemeClr val="bg2">
                <a:lumMod val="20000"/>
                <a:lumOff val="80000"/>
              </a:schemeClr>
            </a:solidFill>
            <a:ln w="9525" cap="flat" cmpd="sng" algn="ctr">
              <a:solidFill>
                <a:schemeClr val="tx1">
                  <a:lumMod val="65000"/>
                  <a:lumOff val="35000"/>
                </a:schemeClr>
              </a:solidFill>
              <a:prstDash val="solid"/>
              <a:round/>
              <a:headEnd type="none" w="med" len="med"/>
              <a:tailEnd type="none" w="med" len="med"/>
            </a:ln>
            <a:effectLst/>
          </p:spPr>
          <p:txBody>
            <a:bodyPr vert="horz" wrap="square" lIns="68580" tIns="34290" rIns="68580" bIns="34290" numCol="1" rtlCol="0" anchor="t" anchorCtr="0" compatLnSpc="1">
              <a:prstTxWarp prst="textNoShape">
                <a:avLst/>
              </a:prstTxWarp>
            </a:bodyPr>
            <a:lstStyle/>
            <a:p>
              <a:pPr eaLnBrk="0" fontAlgn="base" hangingPunct="0">
                <a:spcBef>
                  <a:spcPct val="0"/>
                </a:spcBef>
                <a:spcAft>
                  <a:spcPct val="0"/>
                </a:spcAft>
              </a:pPr>
              <a:endParaRPr lang="en-US" sz="1050" dirty="0">
                <a:latin typeface="Times" panose="02020603050405020304" pitchFamily="18" charset="0"/>
                <a:ea typeface="CMU Serif" pitchFamily="50" charset="0"/>
                <a:cs typeface="Times" panose="02020603050405020304" pitchFamily="18" charset="0"/>
              </a:endParaRPr>
            </a:p>
          </p:txBody>
        </p:sp>
        <p:sp>
          <p:nvSpPr>
            <p:cNvPr id="77" name="Ellipse 33"/>
            <p:cNvSpPr/>
            <p:nvPr/>
          </p:nvSpPr>
          <p:spPr bwMode="auto">
            <a:xfrm>
              <a:off x="5495528" y="2861953"/>
              <a:ext cx="228600" cy="107270"/>
            </a:xfrm>
            <a:prstGeom prst="ellipse">
              <a:avLst/>
            </a:prstGeom>
            <a:solidFill>
              <a:schemeClr val="bg2">
                <a:lumMod val="20000"/>
                <a:lumOff val="80000"/>
              </a:schemeClr>
            </a:solidFill>
            <a:ln w="9525" cap="flat" cmpd="sng" algn="ctr">
              <a:solidFill>
                <a:schemeClr val="tx1">
                  <a:lumMod val="65000"/>
                  <a:lumOff val="35000"/>
                </a:schemeClr>
              </a:solidFill>
              <a:prstDash val="solid"/>
              <a:round/>
              <a:headEnd type="none" w="med" len="med"/>
              <a:tailEnd type="none" w="med" len="med"/>
            </a:ln>
            <a:effectLst/>
          </p:spPr>
          <p:txBody>
            <a:bodyPr vert="horz" wrap="square" lIns="68580" tIns="34290" rIns="68580" bIns="34290" numCol="1" rtlCol="0" anchor="t" anchorCtr="0" compatLnSpc="1">
              <a:prstTxWarp prst="textNoShape">
                <a:avLst/>
              </a:prstTxWarp>
            </a:bodyPr>
            <a:lstStyle/>
            <a:p>
              <a:pPr eaLnBrk="0" fontAlgn="base" hangingPunct="0">
                <a:spcBef>
                  <a:spcPct val="0"/>
                </a:spcBef>
                <a:spcAft>
                  <a:spcPct val="0"/>
                </a:spcAft>
              </a:pPr>
              <a:endParaRPr lang="en-US" sz="1050" dirty="0">
                <a:latin typeface="Times" panose="02020603050405020304" pitchFamily="18" charset="0"/>
                <a:ea typeface="CMU Serif" pitchFamily="50" charset="0"/>
                <a:cs typeface="Times" panose="02020603050405020304" pitchFamily="18" charset="0"/>
              </a:endParaRPr>
            </a:p>
          </p:txBody>
        </p:sp>
        <p:sp>
          <p:nvSpPr>
            <p:cNvPr id="78" name="Ellipse 39"/>
            <p:cNvSpPr/>
            <p:nvPr/>
          </p:nvSpPr>
          <p:spPr bwMode="auto">
            <a:xfrm>
              <a:off x="3895328" y="2861953"/>
              <a:ext cx="228600" cy="107270"/>
            </a:xfrm>
            <a:prstGeom prst="ellipse">
              <a:avLst/>
            </a:prstGeom>
            <a:solidFill>
              <a:schemeClr val="bg2">
                <a:lumMod val="20000"/>
                <a:lumOff val="80000"/>
              </a:schemeClr>
            </a:solidFill>
            <a:ln w="9525" cap="flat" cmpd="sng" algn="ctr">
              <a:solidFill>
                <a:schemeClr val="tx1">
                  <a:lumMod val="65000"/>
                  <a:lumOff val="35000"/>
                </a:schemeClr>
              </a:solidFill>
              <a:prstDash val="solid"/>
              <a:round/>
              <a:headEnd type="none" w="med" len="med"/>
              <a:tailEnd type="none" w="med" len="med"/>
            </a:ln>
            <a:effectLst/>
          </p:spPr>
          <p:txBody>
            <a:bodyPr vert="horz" wrap="square" lIns="68580" tIns="34290" rIns="68580" bIns="34290" numCol="1" rtlCol="0" anchor="t" anchorCtr="0" compatLnSpc="1">
              <a:prstTxWarp prst="textNoShape">
                <a:avLst/>
              </a:prstTxWarp>
            </a:bodyPr>
            <a:lstStyle/>
            <a:p>
              <a:pPr eaLnBrk="0" fontAlgn="base" hangingPunct="0">
                <a:spcBef>
                  <a:spcPct val="0"/>
                </a:spcBef>
                <a:spcAft>
                  <a:spcPct val="0"/>
                </a:spcAft>
              </a:pPr>
              <a:endParaRPr lang="en-US" sz="1050" dirty="0">
                <a:latin typeface="Times" panose="02020603050405020304" pitchFamily="18" charset="0"/>
                <a:ea typeface="CMU Serif" pitchFamily="50" charset="0"/>
                <a:cs typeface="Times" panose="02020603050405020304" pitchFamily="18" charset="0"/>
              </a:endParaRPr>
            </a:p>
          </p:txBody>
        </p:sp>
        <p:sp>
          <p:nvSpPr>
            <p:cNvPr id="79" name="Ellipse 40"/>
            <p:cNvSpPr/>
            <p:nvPr/>
          </p:nvSpPr>
          <p:spPr bwMode="auto">
            <a:xfrm>
              <a:off x="4276328" y="2861953"/>
              <a:ext cx="228600" cy="107270"/>
            </a:xfrm>
            <a:prstGeom prst="ellipse">
              <a:avLst/>
            </a:prstGeom>
            <a:solidFill>
              <a:schemeClr val="bg2">
                <a:lumMod val="20000"/>
                <a:lumOff val="80000"/>
              </a:schemeClr>
            </a:solidFill>
            <a:ln w="9525" cap="flat" cmpd="sng" algn="ctr">
              <a:solidFill>
                <a:schemeClr val="tx1">
                  <a:lumMod val="65000"/>
                  <a:lumOff val="35000"/>
                </a:schemeClr>
              </a:solidFill>
              <a:prstDash val="solid"/>
              <a:round/>
              <a:headEnd type="none" w="med" len="med"/>
              <a:tailEnd type="none" w="med" len="med"/>
            </a:ln>
            <a:effectLst/>
          </p:spPr>
          <p:txBody>
            <a:bodyPr vert="horz" wrap="square" lIns="68580" tIns="34290" rIns="68580" bIns="34290" numCol="1" rtlCol="0" anchor="t" anchorCtr="0" compatLnSpc="1">
              <a:prstTxWarp prst="textNoShape">
                <a:avLst/>
              </a:prstTxWarp>
            </a:bodyPr>
            <a:lstStyle/>
            <a:p>
              <a:pPr eaLnBrk="0" fontAlgn="base" hangingPunct="0">
                <a:spcBef>
                  <a:spcPct val="0"/>
                </a:spcBef>
                <a:spcAft>
                  <a:spcPct val="0"/>
                </a:spcAft>
              </a:pPr>
              <a:endParaRPr lang="en-US" sz="1050" dirty="0">
                <a:latin typeface="Times" panose="02020603050405020304" pitchFamily="18" charset="0"/>
                <a:ea typeface="CMU Serif" pitchFamily="50" charset="0"/>
                <a:cs typeface="Times" panose="02020603050405020304" pitchFamily="18" charset="0"/>
              </a:endParaRPr>
            </a:p>
          </p:txBody>
        </p:sp>
        <p:sp>
          <p:nvSpPr>
            <p:cNvPr id="80" name="Ellipse 41"/>
            <p:cNvSpPr/>
            <p:nvPr/>
          </p:nvSpPr>
          <p:spPr bwMode="auto">
            <a:xfrm>
              <a:off x="4657328" y="2869674"/>
              <a:ext cx="228600" cy="107270"/>
            </a:xfrm>
            <a:prstGeom prst="ellipse">
              <a:avLst/>
            </a:prstGeom>
            <a:solidFill>
              <a:schemeClr val="bg2">
                <a:lumMod val="20000"/>
                <a:lumOff val="80000"/>
              </a:schemeClr>
            </a:solidFill>
            <a:ln w="9525" cap="flat" cmpd="sng" algn="ctr">
              <a:solidFill>
                <a:schemeClr val="tx1">
                  <a:lumMod val="65000"/>
                  <a:lumOff val="35000"/>
                </a:schemeClr>
              </a:solidFill>
              <a:prstDash val="solid"/>
              <a:round/>
              <a:headEnd type="none" w="med" len="med"/>
              <a:tailEnd type="none" w="med" len="med"/>
            </a:ln>
            <a:effectLst/>
          </p:spPr>
          <p:txBody>
            <a:bodyPr vert="horz" wrap="square" lIns="68580" tIns="34290" rIns="68580" bIns="34290" numCol="1" rtlCol="0" anchor="t" anchorCtr="0" compatLnSpc="1">
              <a:prstTxWarp prst="textNoShape">
                <a:avLst/>
              </a:prstTxWarp>
            </a:bodyPr>
            <a:lstStyle/>
            <a:p>
              <a:pPr eaLnBrk="0" fontAlgn="base" hangingPunct="0">
                <a:spcBef>
                  <a:spcPct val="0"/>
                </a:spcBef>
                <a:spcAft>
                  <a:spcPct val="0"/>
                </a:spcAft>
              </a:pPr>
              <a:endParaRPr lang="en-US" sz="1050" dirty="0">
                <a:latin typeface="Times" panose="02020603050405020304" pitchFamily="18" charset="0"/>
                <a:ea typeface="CMU Serif" pitchFamily="50" charset="0"/>
                <a:cs typeface="Times" panose="02020603050405020304" pitchFamily="18" charset="0"/>
              </a:endParaRPr>
            </a:p>
          </p:txBody>
        </p:sp>
      </p:grpSp>
      <p:sp>
        <p:nvSpPr>
          <p:cNvPr id="81" name="Rechteck 42"/>
          <p:cNvSpPr/>
          <p:nvPr/>
        </p:nvSpPr>
        <p:spPr bwMode="auto">
          <a:xfrm>
            <a:off x="3944242" y="1322295"/>
            <a:ext cx="1473014" cy="713181"/>
          </a:xfrm>
          <a:prstGeom prst="rect">
            <a:avLst/>
          </a:prstGeom>
          <a:solidFill>
            <a:schemeClr val="accent4">
              <a:lumMod val="40000"/>
              <a:lumOff val="60000"/>
            </a:schemeClr>
          </a:solidFill>
          <a:ln w="9525" cap="flat" cmpd="sng" algn="ctr">
            <a:noFill/>
            <a:prstDash val="solid"/>
            <a:round/>
            <a:headEnd type="none" w="med" len="med"/>
            <a:tailEnd type="none" w="med" len="med"/>
          </a:ln>
          <a:effectLst/>
        </p:spPr>
        <p:txBody>
          <a:bodyPr vert="horz" wrap="square" lIns="68580" tIns="34290" rIns="68580" bIns="34290" numCol="1" rtlCol="0" anchor="t" anchorCtr="0" compatLnSpc="1">
            <a:prstTxWarp prst="textNoShape">
              <a:avLst/>
            </a:prstTxWarp>
          </a:bodyPr>
          <a:lstStyle/>
          <a:p>
            <a:pPr eaLnBrk="0" fontAlgn="base" hangingPunct="0">
              <a:spcBef>
                <a:spcPct val="0"/>
              </a:spcBef>
              <a:spcAft>
                <a:spcPct val="0"/>
              </a:spcAft>
            </a:pPr>
            <a:r>
              <a:rPr lang="en-US" sz="1050" dirty="0">
                <a:latin typeface="Times" panose="02020603050405020304" pitchFamily="18" charset="0"/>
                <a:ea typeface="CMU Serif" pitchFamily="50" charset="0"/>
                <a:cs typeface="Times" panose="02020603050405020304" pitchFamily="18" charset="0"/>
              </a:rPr>
              <a:t>           </a:t>
            </a:r>
          </a:p>
          <a:p>
            <a:pPr eaLnBrk="0" fontAlgn="base" hangingPunct="0">
              <a:spcBef>
                <a:spcPct val="0"/>
              </a:spcBef>
              <a:spcAft>
                <a:spcPct val="0"/>
              </a:spcAft>
            </a:pPr>
            <a:endParaRPr lang="en-US" sz="1050" dirty="0">
              <a:latin typeface="Times" panose="02020603050405020304" pitchFamily="18" charset="0"/>
              <a:ea typeface="CMU Serif" pitchFamily="50" charset="0"/>
              <a:cs typeface="Times" panose="02020603050405020304" pitchFamily="18" charset="0"/>
            </a:endParaRPr>
          </a:p>
          <a:p>
            <a:pPr eaLnBrk="0" fontAlgn="base" hangingPunct="0">
              <a:spcBef>
                <a:spcPct val="0"/>
              </a:spcBef>
              <a:spcAft>
                <a:spcPct val="0"/>
              </a:spcAft>
            </a:pPr>
            <a:endParaRPr lang="en-US" sz="1050" dirty="0">
              <a:latin typeface="Times" panose="02020603050405020304" pitchFamily="18" charset="0"/>
              <a:ea typeface="CMU Serif" pitchFamily="50" charset="0"/>
              <a:cs typeface="Times" panose="02020603050405020304" pitchFamily="18" charset="0"/>
            </a:endParaRPr>
          </a:p>
          <a:p>
            <a:pPr eaLnBrk="0" fontAlgn="base" hangingPunct="0">
              <a:spcBef>
                <a:spcPct val="0"/>
              </a:spcBef>
              <a:spcAft>
                <a:spcPct val="0"/>
              </a:spcAft>
            </a:pPr>
            <a:r>
              <a:rPr lang="en-US" sz="1050" dirty="0">
                <a:latin typeface="Times" panose="02020603050405020304" pitchFamily="18" charset="0"/>
                <a:ea typeface="CMU Serif" pitchFamily="50" charset="0"/>
                <a:cs typeface="Times" panose="02020603050405020304" pitchFamily="18" charset="0"/>
              </a:rPr>
              <a:t>               </a:t>
            </a:r>
            <a:r>
              <a:rPr lang="en-US" sz="1050" dirty="0" err="1">
                <a:latin typeface="Times" panose="02020603050405020304" pitchFamily="18" charset="0"/>
                <a:ea typeface="CMU Serif" pitchFamily="50" charset="0"/>
                <a:cs typeface="Times" panose="02020603050405020304" pitchFamily="18" charset="0"/>
              </a:rPr>
              <a:t>photoabsorber</a:t>
            </a:r>
            <a:endParaRPr lang="en-US" sz="1050" dirty="0">
              <a:latin typeface="Times" panose="02020603050405020304" pitchFamily="18" charset="0"/>
              <a:ea typeface="CMU Serif" pitchFamily="50" charset="0"/>
              <a:cs typeface="Times" panose="02020603050405020304" pitchFamily="18" charset="0"/>
            </a:endParaRPr>
          </a:p>
        </p:txBody>
      </p:sp>
      <p:sp>
        <p:nvSpPr>
          <p:cNvPr id="82" name="Textfeld 46"/>
          <p:cNvSpPr txBox="1"/>
          <p:nvPr/>
        </p:nvSpPr>
        <p:spPr>
          <a:xfrm>
            <a:off x="4034363" y="2114995"/>
            <a:ext cx="1023037" cy="253916"/>
          </a:xfrm>
          <a:prstGeom prst="rect">
            <a:avLst/>
          </a:prstGeom>
          <a:noFill/>
        </p:spPr>
        <p:txBody>
          <a:bodyPr wrap="none" rtlCol="0">
            <a:spAutoFit/>
          </a:bodyPr>
          <a:lstStyle/>
          <a:p>
            <a:r>
              <a:rPr lang="en-US" sz="1050" dirty="0">
                <a:latin typeface="Times" panose="02020603050405020304" pitchFamily="18" charset="0"/>
                <a:ea typeface="CMU Serif" pitchFamily="50" charset="0"/>
                <a:cs typeface="Times" panose="02020603050405020304" pitchFamily="18" charset="0"/>
              </a:rPr>
              <a:t>2H</a:t>
            </a:r>
            <a:r>
              <a:rPr lang="en-US" sz="1050" baseline="30000" dirty="0">
                <a:latin typeface="Times" panose="02020603050405020304" pitchFamily="18" charset="0"/>
                <a:ea typeface="CMU Serif" pitchFamily="50" charset="0"/>
                <a:cs typeface="Times" panose="02020603050405020304" pitchFamily="18" charset="0"/>
              </a:rPr>
              <a:t>+ </a:t>
            </a:r>
            <a:r>
              <a:rPr lang="en-US" sz="1050" dirty="0">
                <a:latin typeface="Times" panose="02020603050405020304" pitchFamily="18" charset="0"/>
                <a:ea typeface="CMU Serif" pitchFamily="50" charset="0"/>
                <a:cs typeface="Times" panose="02020603050405020304" pitchFamily="18" charset="0"/>
              </a:rPr>
              <a:t>+ 2e</a:t>
            </a:r>
            <a:r>
              <a:rPr lang="en-US" sz="1050" baseline="30000" dirty="0">
                <a:latin typeface="Times" panose="02020603050405020304" pitchFamily="18" charset="0"/>
                <a:ea typeface="CMU Serif" pitchFamily="50" charset="0"/>
                <a:cs typeface="Times" panose="02020603050405020304" pitchFamily="18" charset="0"/>
              </a:rPr>
              <a:t>- </a:t>
            </a:r>
            <a:r>
              <a:rPr lang="en-US" sz="1050" dirty="0">
                <a:latin typeface="Times" panose="02020603050405020304" pitchFamily="18" charset="0"/>
                <a:ea typeface="CMU Serif" pitchFamily="50" charset="0"/>
                <a:cs typeface="Times" panose="02020603050405020304" pitchFamily="18" charset="0"/>
              </a:rPr>
              <a:t>→ H</a:t>
            </a:r>
            <a:r>
              <a:rPr lang="en-US" sz="1050" baseline="-25000" dirty="0">
                <a:latin typeface="Times" panose="02020603050405020304" pitchFamily="18" charset="0"/>
                <a:ea typeface="CMU Serif" pitchFamily="50" charset="0"/>
                <a:cs typeface="Times" panose="02020603050405020304" pitchFamily="18" charset="0"/>
              </a:rPr>
              <a:t>2</a:t>
            </a:r>
          </a:p>
        </p:txBody>
      </p:sp>
      <p:sp>
        <p:nvSpPr>
          <p:cNvPr id="83" name="Textfeld 47"/>
          <p:cNvSpPr txBox="1"/>
          <p:nvPr/>
        </p:nvSpPr>
        <p:spPr>
          <a:xfrm>
            <a:off x="3549254" y="1034875"/>
            <a:ext cx="1617751" cy="253916"/>
          </a:xfrm>
          <a:prstGeom prst="rect">
            <a:avLst/>
          </a:prstGeom>
          <a:noFill/>
        </p:spPr>
        <p:txBody>
          <a:bodyPr wrap="none" rtlCol="0">
            <a:spAutoFit/>
          </a:bodyPr>
          <a:lstStyle/>
          <a:p>
            <a:r>
              <a:rPr lang="en-US" sz="1050" dirty="0">
                <a:latin typeface="Times" panose="02020603050405020304" pitchFamily="18" charset="0"/>
                <a:ea typeface="CMU Serif" pitchFamily="50" charset="0"/>
                <a:cs typeface="Times" panose="02020603050405020304" pitchFamily="18" charset="0"/>
              </a:rPr>
              <a:t>H</a:t>
            </a:r>
            <a:r>
              <a:rPr lang="en-US" sz="1050" baseline="-25000" dirty="0">
                <a:latin typeface="Times" panose="02020603050405020304" pitchFamily="18" charset="0"/>
                <a:ea typeface="CMU Serif" pitchFamily="50" charset="0"/>
                <a:cs typeface="Times" panose="02020603050405020304" pitchFamily="18" charset="0"/>
              </a:rPr>
              <a:t>2</a:t>
            </a:r>
            <a:r>
              <a:rPr lang="en-US" sz="1050" dirty="0">
                <a:latin typeface="Times" panose="02020603050405020304" pitchFamily="18" charset="0"/>
                <a:ea typeface="CMU Serif" pitchFamily="50" charset="0"/>
                <a:cs typeface="Times" panose="02020603050405020304" pitchFamily="18" charset="0"/>
              </a:rPr>
              <a:t>O + 2h</a:t>
            </a:r>
            <a:r>
              <a:rPr lang="en-US" sz="1050" baseline="30000" dirty="0">
                <a:latin typeface="Times" panose="02020603050405020304" pitchFamily="18" charset="0"/>
                <a:ea typeface="CMU Serif" pitchFamily="50" charset="0"/>
                <a:cs typeface="Times" panose="02020603050405020304" pitchFamily="18" charset="0"/>
              </a:rPr>
              <a:t>+</a:t>
            </a:r>
            <a:r>
              <a:rPr lang="en-US" sz="1050" dirty="0">
                <a:latin typeface="Times" panose="02020603050405020304" pitchFamily="18" charset="0"/>
                <a:ea typeface="CMU Serif" pitchFamily="50" charset="0"/>
                <a:cs typeface="Times" panose="02020603050405020304" pitchFamily="18" charset="0"/>
              </a:rPr>
              <a:t> → 2H</a:t>
            </a:r>
            <a:r>
              <a:rPr lang="en-US" sz="1050" baseline="30000" dirty="0">
                <a:latin typeface="Times" panose="02020603050405020304" pitchFamily="18" charset="0"/>
                <a:ea typeface="CMU Serif" pitchFamily="50" charset="0"/>
                <a:cs typeface="Times" panose="02020603050405020304" pitchFamily="18" charset="0"/>
              </a:rPr>
              <a:t>+ </a:t>
            </a:r>
            <a:r>
              <a:rPr lang="en-US" sz="1050" dirty="0">
                <a:latin typeface="Times" panose="02020603050405020304" pitchFamily="18" charset="0"/>
                <a:ea typeface="CMU Serif" pitchFamily="50" charset="0"/>
                <a:cs typeface="Times" panose="02020603050405020304" pitchFamily="18" charset="0"/>
              </a:rPr>
              <a:t>+ 1/2O</a:t>
            </a:r>
            <a:r>
              <a:rPr lang="en-US" sz="1050" baseline="-25000" dirty="0">
                <a:latin typeface="Times" panose="02020603050405020304" pitchFamily="18" charset="0"/>
                <a:ea typeface="CMU Serif" pitchFamily="50" charset="0"/>
                <a:cs typeface="Times" panose="02020603050405020304" pitchFamily="18" charset="0"/>
              </a:rPr>
              <a:t>2</a:t>
            </a:r>
          </a:p>
        </p:txBody>
      </p:sp>
      <p:sp>
        <p:nvSpPr>
          <p:cNvPr id="84" name="Rechteck 48"/>
          <p:cNvSpPr/>
          <p:nvPr/>
        </p:nvSpPr>
        <p:spPr bwMode="auto">
          <a:xfrm>
            <a:off x="3313806" y="1264998"/>
            <a:ext cx="683618" cy="770478"/>
          </a:xfrm>
          <a:prstGeom prst="rect">
            <a:avLst/>
          </a:prstGeom>
          <a:solidFill>
            <a:srgbClr val="FFC000"/>
          </a:solidFill>
          <a:ln w="9525" cap="flat" cmpd="sng" algn="ctr">
            <a:noFill/>
            <a:prstDash val="solid"/>
            <a:round/>
            <a:headEnd type="none" w="med" len="med"/>
            <a:tailEnd type="none" w="med" len="med"/>
          </a:ln>
          <a:effectLst/>
        </p:spPr>
        <p:txBody>
          <a:bodyPr vert="horz" wrap="square" lIns="27000" tIns="0" rIns="0" bIns="34290" numCol="1" rtlCol="0" anchor="t" anchorCtr="0" compatLnSpc="1">
            <a:prstTxWarp prst="textNoShape">
              <a:avLst/>
            </a:prstTxWarp>
          </a:bodyPr>
          <a:lstStyle/>
          <a:p>
            <a:pPr eaLnBrk="0" fontAlgn="base" hangingPunct="0">
              <a:spcBef>
                <a:spcPct val="0"/>
              </a:spcBef>
              <a:spcAft>
                <a:spcPct val="0"/>
              </a:spcAft>
            </a:pPr>
            <a:r>
              <a:rPr lang="en-US" sz="975" dirty="0">
                <a:latin typeface="Times" panose="02020603050405020304" pitchFamily="18" charset="0"/>
                <a:ea typeface="CMU Serif" pitchFamily="50" charset="0"/>
                <a:cs typeface="Times" panose="02020603050405020304" pitchFamily="18" charset="0"/>
              </a:rPr>
              <a:t>electrolyte</a:t>
            </a:r>
          </a:p>
        </p:txBody>
      </p:sp>
      <p:sp>
        <p:nvSpPr>
          <p:cNvPr id="85" name="Ellipse 52"/>
          <p:cNvSpPr/>
          <p:nvPr/>
        </p:nvSpPr>
        <p:spPr bwMode="auto">
          <a:xfrm>
            <a:off x="5089882" y="1150925"/>
            <a:ext cx="135000" cy="135000"/>
          </a:xfrm>
          <a:prstGeom prst="ellipse">
            <a:avLst/>
          </a:prstGeom>
          <a:solidFill>
            <a:schemeClr val="bg1"/>
          </a:solidFill>
          <a:ln w="9525" cap="flat" cmpd="sng" algn="ctr">
            <a:solidFill>
              <a:schemeClr val="tx1"/>
            </a:solidFill>
            <a:prstDash val="solid"/>
            <a:round/>
            <a:headEnd type="none" w="med" len="med"/>
            <a:tailEnd type="none" w="med" len="med"/>
          </a:ln>
          <a:effectLst/>
        </p:spPr>
        <p:txBody>
          <a:bodyPr vert="horz" wrap="square" lIns="68580" tIns="34290" rIns="68580" bIns="34290" numCol="1" rtlCol="0" anchor="t" anchorCtr="0" compatLnSpc="1">
            <a:prstTxWarp prst="textNoShape">
              <a:avLst/>
            </a:prstTxWarp>
          </a:bodyPr>
          <a:lstStyle/>
          <a:p>
            <a:pPr eaLnBrk="0" fontAlgn="base" hangingPunct="0">
              <a:spcBef>
                <a:spcPct val="0"/>
              </a:spcBef>
              <a:spcAft>
                <a:spcPct val="0"/>
              </a:spcAft>
            </a:pPr>
            <a:endParaRPr lang="en-US" sz="1050" dirty="0">
              <a:latin typeface="Times" panose="02020603050405020304" pitchFamily="18" charset="0"/>
              <a:ea typeface="CMU Serif" pitchFamily="50" charset="0"/>
              <a:cs typeface="Times" panose="02020603050405020304" pitchFamily="18" charset="0"/>
            </a:endParaRPr>
          </a:p>
        </p:txBody>
      </p:sp>
      <p:sp>
        <p:nvSpPr>
          <p:cNvPr id="86" name="Ellipse 53"/>
          <p:cNvSpPr/>
          <p:nvPr/>
        </p:nvSpPr>
        <p:spPr bwMode="auto">
          <a:xfrm>
            <a:off x="4964707" y="752671"/>
            <a:ext cx="189000" cy="189000"/>
          </a:xfrm>
          <a:prstGeom prst="ellipse">
            <a:avLst/>
          </a:prstGeom>
          <a:solidFill>
            <a:schemeClr val="bg1"/>
          </a:solidFill>
          <a:ln w="9525" cap="flat" cmpd="sng" algn="ctr">
            <a:solidFill>
              <a:schemeClr val="tx1"/>
            </a:solidFill>
            <a:prstDash val="solid"/>
            <a:round/>
            <a:headEnd type="none" w="med" len="med"/>
            <a:tailEnd type="none" w="med" len="med"/>
          </a:ln>
          <a:effectLst/>
        </p:spPr>
        <p:txBody>
          <a:bodyPr vert="horz" wrap="square" lIns="68580" tIns="34290" rIns="68580" bIns="34290" numCol="1" rtlCol="0" anchor="t" anchorCtr="0" compatLnSpc="1">
            <a:prstTxWarp prst="textNoShape">
              <a:avLst/>
            </a:prstTxWarp>
          </a:bodyPr>
          <a:lstStyle/>
          <a:p>
            <a:pPr eaLnBrk="0" fontAlgn="base" hangingPunct="0">
              <a:spcBef>
                <a:spcPct val="0"/>
              </a:spcBef>
              <a:spcAft>
                <a:spcPct val="0"/>
              </a:spcAft>
            </a:pPr>
            <a:endParaRPr lang="en-US" sz="1800" dirty="0">
              <a:latin typeface="Arial" charset="0"/>
              <a:ea typeface="ＭＳ Ｐゴシック" charset="-128"/>
              <a:cs typeface="ＭＳ Ｐゴシック" charset="-128"/>
            </a:endParaRPr>
          </a:p>
        </p:txBody>
      </p:sp>
      <p:sp>
        <p:nvSpPr>
          <p:cNvPr id="87" name="Ellipse 54"/>
          <p:cNvSpPr/>
          <p:nvPr/>
        </p:nvSpPr>
        <p:spPr bwMode="auto">
          <a:xfrm>
            <a:off x="5250457" y="968689"/>
            <a:ext cx="135000" cy="135000"/>
          </a:xfrm>
          <a:prstGeom prst="ellipse">
            <a:avLst/>
          </a:prstGeom>
          <a:solidFill>
            <a:schemeClr val="bg1"/>
          </a:solidFill>
          <a:ln w="9525" cap="flat" cmpd="sng" algn="ctr">
            <a:solidFill>
              <a:schemeClr val="tx1"/>
            </a:solidFill>
            <a:prstDash val="solid"/>
            <a:round/>
            <a:headEnd type="none" w="med" len="med"/>
            <a:tailEnd type="none" w="med" len="med"/>
          </a:ln>
          <a:effectLst/>
        </p:spPr>
        <p:txBody>
          <a:bodyPr vert="horz" wrap="square" lIns="68580" tIns="34290" rIns="68580" bIns="34290" numCol="1" rtlCol="0" anchor="t" anchorCtr="0" compatLnSpc="1">
            <a:prstTxWarp prst="textNoShape">
              <a:avLst/>
            </a:prstTxWarp>
          </a:bodyPr>
          <a:lstStyle/>
          <a:p>
            <a:pPr eaLnBrk="0" fontAlgn="base" hangingPunct="0">
              <a:spcBef>
                <a:spcPct val="0"/>
              </a:spcBef>
              <a:spcAft>
                <a:spcPct val="0"/>
              </a:spcAft>
            </a:pPr>
            <a:endParaRPr lang="en-US" sz="1050" dirty="0">
              <a:latin typeface="Times" panose="02020603050405020304" pitchFamily="18" charset="0"/>
              <a:ea typeface="CMU Serif" pitchFamily="50" charset="0"/>
              <a:cs typeface="Times" panose="02020603050405020304" pitchFamily="18" charset="0"/>
            </a:endParaRPr>
          </a:p>
        </p:txBody>
      </p:sp>
      <p:sp>
        <p:nvSpPr>
          <p:cNvPr id="88" name="Ellipse 55"/>
          <p:cNvSpPr/>
          <p:nvPr/>
        </p:nvSpPr>
        <p:spPr bwMode="auto">
          <a:xfrm>
            <a:off x="5222909" y="2105262"/>
            <a:ext cx="135000" cy="135000"/>
          </a:xfrm>
          <a:prstGeom prst="ellipse">
            <a:avLst/>
          </a:prstGeom>
          <a:solidFill>
            <a:schemeClr val="bg1"/>
          </a:solidFill>
          <a:ln w="9525" cap="flat" cmpd="sng" algn="ctr">
            <a:solidFill>
              <a:schemeClr val="tx1"/>
            </a:solidFill>
            <a:prstDash val="solid"/>
            <a:round/>
            <a:headEnd type="none" w="med" len="med"/>
            <a:tailEnd type="none" w="med" len="med"/>
          </a:ln>
          <a:effectLst/>
        </p:spPr>
        <p:txBody>
          <a:bodyPr vert="horz" wrap="square" lIns="68580" tIns="34290" rIns="68580" bIns="34290" numCol="1" rtlCol="0" anchor="t" anchorCtr="0" compatLnSpc="1">
            <a:prstTxWarp prst="textNoShape">
              <a:avLst/>
            </a:prstTxWarp>
          </a:bodyPr>
          <a:lstStyle/>
          <a:p>
            <a:pPr eaLnBrk="0" fontAlgn="base" hangingPunct="0">
              <a:spcBef>
                <a:spcPct val="0"/>
              </a:spcBef>
              <a:spcAft>
                <a:spcPct val="0"/>
              </a:spcAft>
            </a:pPr>
            <a:endParaRPr lang="en-US" sz="1050" dirty="0">
              <a:latin typeface="Times" panose="02020603050405020304" pitchFamily="18" charset="0"/>
              <a:ea typeface="CMU Serif" pitchFamily="50" charset="0"/>
              <a:cs typeface="Times" panose="02020603050405020304" pitchFamily="18" charset="0"/>
            </a:endParaRPr>
          </a:p>
        </p:txBody>
      </p:sp>
      <p:sp>
        <p:nvSpPr>
          <p:cNvPr id="89" name="Rectangle 88"/>
          <p:cNvSpPr/>
          <p:nvPr/>
        </p:nvSpPr>
        <p:spPr>
          <a:xfrm>
            <a:off x="4001282" y="1325123"/>
            <a:ext cx="1419831" cy="45832"/>
          </a:xfrm>
          <a:prstGeom prst="rect">
            <a:avLst/>
          </a:prstGeom>
          <a:solidFill>
            <a:schemeClr val="bg1">
              <a:lumMod val="6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013" dirty="0"/>
          </a:p>
        </p:txBody>
      </p:sp>
      <p:sp>
        <p:nvSpPr>
          <p:cNvPr id="90" name="TextBox 89"/>
          <p:cNvSpPr txBox="1"/>
          <p:nvPr/>
        </p:nvSpPr>
        <p:spPr>
          <a:xfrm>
            <a:off x="4514282" y="1839596"/>
            <a:ext cx="782265" cy="161583"/>
          </a:xfrm>
          <a:prstGeom prst="rect">
            <a:avLst/>
          </a:prstGeom>
          <a:solidFill>
            <a:schemeClr val="accent4">
              <a:lumMod val="40000"/>
              <a:lumOff val="60000"/>
            </a:schemeClr>
          </a:solidFill>
        </p:spPr>
        <p:txBody>
          <a:bodyPr wrap="none" lIns="0" tIns="0" rIns="0" bIns="0" rtlCol="0">
            <a:spAutoFit/>
          </a:bodyPr>
          <a:lstStyle/>
          <a:p>
            <a:r>
              <a:rPr lang="en-US" sz="1050" dirty="0" err="1">
                <a:latin typeface="Times" panose="02020603050405020304" pitchFamily="18" charset="0"/>
                <a:cs typeface="Times" panose="02020603050405020304" pitchFamily="18" charset="0"/>
              </a:rPr>
              <a:t>photocatalyst</a:t>
            </a:r>
            <a:r>
              <a:rPr lang="en-US" sz="1050" dirty="0">
                <a:latin typeface="Times" panose="02020603050405020304" pitchFamily="18" charset="0"/>
                <a:cs typeface="Times" panose="02020603050405020304" pitchFamily="18" charset="0"/>
              </a:rPr>
              <a:t>  </a:t>
            </a:r>
          </a:p>
        </p:txBody>
      </p:sp>
      <p:sp>
        <p:nvSpPr>
          <p:cNvPr id="91" name="Rechteck 48"/>
          <p:cNvSpPr/>
          <p:nvPr/>
        </p:nvSpPr>
        <p:spPr bwMode="auto">
          <a:xfrm>
            <a:off x="5400217" y="1264999"/>
            <a:ext cx="91532" cy="842593"/>
          </a:xfrm>
          <a:prstGeom prst="rect">
            <a:avLst/>
          </a:prstGeom>
          <a:solidFill>
            <a:srgbClr val="FFC000"/>
          </a:solidFill>
          <a:ln w="9525" cap="flat" cmpd="sng" algn="ctr">
            <a:noFill/>
            <a:prstDash val="solid"/>
            <a:round/>
            <a:headEnd type="none" w="med" len="med"/>
            <a:tailEnd type="none" w="med" len="med"/>
          </a:ln>
          <a:effectLst/>
        </p:spPr>
        <p:txBody>
          <a:bodyPr vert="horz" wrap="square" lIns="68580" tIns="34290" rIns="68580" bIns="34290" numCol="1" rtlCol="0" anchor="t" anchorCtr="0" compatLnSpc="1">
            <a:prstTxWarp prst="textNoShape">
              <a:avLst/>
            </a:prstTxWarp>
          </a:bodyPr>
          <a:lstStyle/>
          <a:p>
            <a:pPr eaLnBrk="0" fontAlgn="base" hangingPunct="0">
              <a:spcBef>
                <a:spcPct val="0"/>
              </a:spcBef>
              <a:spcAft>
                <a:spcPct val="0"/>
              </a:spcAft>
            </a:pPr>
            <a:endParaRPr lang="en-US" sz="975" dirty="0">
              <a:latin typeface="Times" panose="02020603050405020304" pitchFamily="18" charset="0"/>
              <a:ea typeface="CMU Serif" pitchFamily="50" charset="0"/>
              <a:cs typeface="Times" panose="02020603050405020304" pitchFamily="18" charset="0"/>
            </a:endParaRPr>
          </a:p>
        </p:txBody>
      </p:sp>
      <p:sp>
        <p:nvSpPr>
          <p:cNvPr id="92" name="Ellipse 56"/>
          <p:cNvSpPr/>
          <p:nvPr/>
        </p:nvSpPr>
        <p:spPr bwMode="auto">
          <a:xfrm>
            <a:off x="5417255" y="1638484"/>
            <a:ext cx="189000" cy="189000"/>
          </a:xfrm>
          <a:prstGeom prst="ellipse">
            <a:avLst/>
          </a:prstGeom>
          <a:solidFill>
            <a:schemeClr val="bg1"/>
          </a:solidFill>
          <a:ln w="9525" cap="flat" cmpd="sng" algn="ctr">
            <a:solidFill>
              <a:schemeClr val="tx1"/>
            </a:solidFill>
            <a:prstDash val="solid"/>
            <a:round/>
            <a:headEnd type="none" w="med" len="med"/>
            <a:tailEnd type="none" w="med" len="med"/>
          </a:ln>
          <a:effectLst/>
        </p:spPr>
        <p:txBody>
          <a:bodyPr vert="horz" wrap="square" lIns="68580" tIns="34290" rIns="68580" bIns="34290" numCol="1" rtlCol="0" anchor="t" anchorCtr="0" compatLnSpc="1">
            <a:prstTxWarp prst="textNoShape">
              <a:avLst/>
            </a:prstTxWarp>
          </a:bodyPr>
          <a:lstStyle/>
          <a:p>
            <a:pPr eaLnBrk="0" fontAlgn="base" hangingPunct="0">
              <a:spcBef>
                <a:spcPct val="0"/>
              </a:spcBef>
              <a:spcAft>
                <a:spcPct val="0"/>
              </a:spcAft>
            </a:pPr>
            <a:endParaRPr lang="en-US" sz="1050" dirty="0">
              <a:latin typeface="Times" panose="02020603050405020304" pitchFamily="18" charset="0"/>
              <a:ea typeface="CMU Serif" pitchFamily="50" charset="0"/>
              <a:cs typeface="Times" panose="02020603050405020304" pitchFamily="18" charset="0"/>
            </a:endParaRPr>
          </a:p>
        </p:txBody>
      </p:sp>
      <p:sp>
        <p:nvSpPr>
          <p:cNvPr id="93" name="Rectangle 92"/>
          <p:cNvSpPr/>
          <p:nvPr/>
        </p:nvSpPr>
        <p:spPr>
          <a:xfrm>
            <a:off x="3997150" y="1358239"/>
            <a:ext cx="1403069" cy="279535"/>
          </a:xfrm>
          <a:prstGeom prst="rect">
            <a:avLst/>
          </a:prstGeom>
          <a:solidFill>
            <a:schemeClr val="accent3">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de-CH" sz="900" dirty="0">
                <a:solidFill>
                  <a:schemeClr val="tx1"/>
                </a:solidFill>
                <a:latin typeface="Times" panose="02020603050405020304" pitchFamily="18" charset="0"/>
                <a:cs typeface="Times" panose="02020603050405020304" pitchFamily="18" charset="0"/>
              </a:rPr>
              <a:t>             </a:t>
            </a:r>
            <a:r>
              <a:rPr lang="de-CH" sz="1050" dirty="0" err="1">
                <a:solidFill>
                  <a:schemeClr val="tx1"/>
                </a:solidFill>
                <a:latin typeface="Times" panose="02020603050405020304" pitchFamily="18" charset="0"/>
                <a:cs typeface="Times" panose="02020603050405020304" pitchFamily="18" charset="0"/>
              </a:rPr>
              <a:t>photoabsorber</a:t>
            </a:r>
            <a:r>
              <a:rPr lang="de-CH" sz="1050" dirty="0">
                <a:solidFill>
                  <a:schemeClr val="tx1"/>
                </a:solidFill>
                <a:latin typeface="Times" panose="02020603050405020304" pitchFamily="18" charset="0"/>
                <a:cs typeface="Times" panose="02020603050405020304" pitchFamily="18" charset="0"/>
              </a:rPr>
              <a:t> II</a:t>
            </a:r>
            <a:endParaRPr lang="en-US" sz="1050" dirty="0">
              <a:solidFill>
                <a:schemeClr val="tx1"/>
              </a:solidFill>
              <a:latin typeface="Times" panose="02020603050405020304" pitchFamily="18" charset="0"/>
              <a:cs typeface="Times" panose="02020603050405020304" pitchFamily="18" charset="0"/>
            </a:endParaRPr>
          </a:p>
        </p:txBody>
      </p:sp>
      <p:sp>
        <p:nvSpPr>
          <p:cNvPr id="94" name="Explosion 1 93"/>
          <p:cNvSpPr/>
          <p:nvPr/>
        </p:nvSpPr>
        <p:spPr bwMode="auto">
          <a:xfrm>
            <a:off x="4264632" y="1481749"/>
            <a:ext cx="189000" cy="162000"/>
          </a:xfrm>
          <a:prstGeom prst="irregularSeal1">
            <a:avLst/>
          </a:prstGeom>
          <a:solidFill>
            <a:srgbClr val="FFFF00"/>
          </a:solidFill>
          <a:ln w="9525" cap="flat" cmpd="sng" algn="ctr">
            <a:solidFill>
              <a:srgbClr val="FFFF00"/>
            </a:solidFill>
            <a:prstDash val="solid"/>
            <a:round/>
            <a:headEnd type="none" w="med" len="med"/>
            <a:tailEnd type="none" w="med" len="med"/>
          </a:ln>
          <a:effectLst/>
        </p:spPr>
        <p:txBody>
          <a:bodyPr vert="horz" wrap="square" lIns="68580" tIns="34290" rIns="68580" bIns="34290" numCol="1" rtlCol="0" anchor="t" anchorCtr="0" compatLnSpc="1">
            <a:prstTxWarp prst="textNoShape">
              <a:avLst/>
            </a:prstTxWarp>
          </a:bodyPr>
          <a:lstStyle/>
          <a:p>
            <a:pPr eaLnBrk="0" fontAlgn="base" hangingPunct="0">
              <a:spcBef>
                <a:spcPct val="0"/>
              </a:spcBef>
              <a:spcAft>
                <a:spcPct val="0"/>
              </a:spcAft>
            </a:pPr>
            <a:endParaRPr lang="en-US" sz="1050" dirty="0">
              <a:latin typeface="Times" panose="02020603050405020304" pitchFamily="18" charset="0"/>
              <a:ea typeface="CMU Serif" pitchFamily="50" charset="0"/>
              <a:cs typeface="Times" panose="02020603050405020304" pitchFamily="18" charset="0"/>
            </a:endParaRPr>
          </a:p>
        </p:txBody>
      </p:sp>
      <p:cxnSp>
        <p:nvCxnSpPr>
          <p:cNvPr id="95" name="Gerade Verbindung mit Pfeil 43"/>
          <p:cNvCxnSpPr/>
          <p:nvPr/>
        </p:nvCxnSpPr>
        <p:spPr bwMode="auto">
          <a:xfrm flipH="1">
            <a:off x="4461002" y="580015"/>
            <a:ext cx="1095933" cy="932255"/>
          </a:xfrm>
          <a:prstGeom prst="straightConnector1">
            <a:avLst/>
          </a:prstGeom>
          <a:solidFill>
            <a:schemeClr val="accent1"/>
          </a:solidFill>
          <a:ln w="19050" cap="flat" cmpd="sng" algn="ctr">
            <a:solidFill>
              <a:srgbClr val="FFFF00"/>
            </a:solidFill>
            <a:prstDash val="solid"/>
            <a:round/>
            <a:headEnd type="none" w="med" len="med"/>
            <a:tailEnd type="triangle" w="med" len="med"/>
          </a:ln>
          <a:effectLst/>
        </p:spPr>
      </p:cxnSp>
      <p:sp>
        <p:nvSpPr>
          <p:cNvPr id="96" name="Textfeld 45"/>
          <p:cNvSpPr txBox="1"/>
          <p:nvPr/>
        </p:nvSpPr>
        <p:spPr>
          <a:xfrm>
            <a:off x="4201712" y="1304905"/>
            <a:ext cx="303288" cy="253916"/>
          </a:xfrm>
          <a:prstGeom prst="rect">
            <a:avLst/>
          </a:prstGeom>
          <a:noFill/>
        </p:spPr>
        <p:txBody>
          <a:bodyPr wrap="none" rtlCol="0">
            <a:spAutoFit/>
          </a:bodyPr>
          <a:lstStyle/>
          <a:p>
            <a:r>
              <a:rPr lang="en-US" sz="1050" dirty="0">
                <a:latin typeface="Times" panose="02020603050405020304" pitchFamily="18" charset="0"/>
                <a:ea typeface="CMU Serif" pitchFamily="50" charset="0"/>
                <a:cs typeface="Times" panose="02020603050405020304" pitchFamily="18" charset="0"/>
              </a:rPr>
              <a:t>h</a:t>
            </a:r>
            <a:r>
              <a:rPr lang="en-US" sz="1050" baseline="30000" dirty="0">
                <a:latin typeface="Times" panose="02020603050405020304" pitchFamily="18" charset="0"/>
                <a:ea typeface="CMU Serif" pitchFamily="50" charset="0"/>
                <a:cs typeface="Times" panose="02020603050405020304" pitchFamily="18" charset="0"/>
              </a:rPr>
              <a:t>+</a:t>
            </a:r>
          </a:p>
        </p:txBody>
      </p:sp>
      <p:sp>
        <p:nvSpPr>
          <p:cNvPr id="97" name="Freihandform 59"/>
          <p:cNvSpPr/>
          <p:nvPr/>
        </p:nvSpPr>
        <p:spPr bwMode="auto">
          <a:xfrm>
            <a:off x="4158000" y="1203541"/>
            <a:ext cx="99644" cy="221652"/>
          </a:xfrm>
          <a:custGeom>
            <a:avLst/>
            <a:gdLst>
              <a:gd name="connsiteX0" fmla="*/ 83127 w 95989"/>
              <a:gd name="connsiteY0" fmla="*/ 380010 h 380010"/>
              <a:gd name="connsiteX1" fmla="*/ 23750 w 95989"/>
              <a:gd name="connsiteY1" fmla="*/ 356260 h 380010"/>
              <a:gd name="connsiteX2" fmla="*/ 11875 w 95989"/>
              <a:gd name="connsiteY2" fmla="*/ 320634 h 380010"/>
              <a:gd name="connsiteX3" fmla="*/ 0 w 95989"/>
              <a:gd name="connsiteY3" fmla="*/ 273132 h 380010"/>
              <a:gd name="connsiteX4" fmla="*/ 35626 w 95989"/>
              <a:gd name="connsiteY4" fmla="*/ 190005 h 380010"/>
              <a:gd name="connsiteX5" fmla="*/ 83127 w 95989"/>
              <a:gd name="connsiteY5" fmla="*/ 118753 h 380010"/>
              <a:gd name="connsiteX6" fmla="*/ 83127 w 95989"/>
              <a:gd name="connsiteY6" fmla="*/ 11875 h 380010"/>
              <a:gd name="connsiteX7" fmla="*/ 59376 w 95989"/>
              <a:gd name="connsiteY7" fmla="*/ 0 h 3800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95989" h="380010">
                <a:moveTo>
                  <a:pt x="83127" y="380010"/>
                </a:moveTo>
                <a:cubicBezTo>
                  <a:pt x="63335" y="372093"/>
                  <a:pt x="40126" y="369907"/>
                  <a:pt x="23750" y="356260"/>
                </a:cubicBezTo>
                <a:cubicBezTo>
                  <a:pt x="14134" y="348246"/>
                  <a:pt x="15314" y="332670"/>
                  <a:pt x="11875" y="320634"/>
                </a:cubicBezTo>
                <a:cubicBezTo>
                  <a:pt x="7391" y="304941"/>
                  <a:pt x="3958" y="288966"/>
                  <a:pt x="0" y="273132"/>
                </a:cubicBezTo>
                <a:cubicBezTo>
                  <a:pt x="12286" y="236274"/>
                  <a:pt x="13613" y="226694"/>
                  <a:pt x="35626" y="190005"/>
                </a:cubicBezTo>
                <a:cubicBezTo>
                  <a:pt x="50312" y="165528"/>
                  <a:pt x="83127" y="118753"/>
                  <a:pt x="83127" y="118753"/>
                </a:cubicBezTo>
                <a:cubicBezTo>
                  <a:pt x="93802" y="76052"/>
                  <a:pt x="105741" y="57103"/>
                  <a:pt x="83127" y="11875"/>
                </a:cubicBezTo>
                <a:cubicBezTo>
                  <a:pt x="79169" y="3958"/>
                  <a:pt x="67293" y="3958"/>
                  <a:pt x="59376" y="0"/>
                </a:cubicBezTo>
              </a:path>
            </a:pathLst>
          </a:custGeom>
          <a:noFill/>
          <a:ln w="12700" cap="flat" cmpd="sng" algn="ctr">
            <a:solidFill>
              <a:schemeClr val="tx1"/>
            </a:solidFill>
            <a:prstDash val="solid"/>
            <a:round/>
            <a:headEnd type="none" w="med" len="med"/>
            <a:tailEnd type="triangle" w="med" len="med"/>
          </a:ln>
          <a:effectLst/>
        </p:spPr>
        <p:txBody>
          <a:bodyPr vert="horz" wrap="square" lIns="68580" tIns="34290" rIns="68580" bIns="34290" numCol="1" rtlCol="0" anchor="t" anchorCtr="0" compatLnSpc="1">
            <a:prstTxWarp prst="textNoShape">
              <a:avLst/>
            </a:prstTxWarp>
          </a:bodyPr>
          <a:lstStyle/>
          <a:p>
            <a:pPr eaLnBrk="0" fontAlgn="base" hangingPunct="0">
              <a:spcBef>
                <a:spcPct val="0"/>
              </a:spcBef>
              <a:spcAft>
                <a:spcPct val="0"/>
              </a:spcAft>
            </a:pPr>
            <a:endParaRPr lang="en-US" sz="1050" dirty="0">
              <a:latin typeface="Times" panose="02020603050405020304" pitchFamily="18" charset="0"/>
              <a:ea typeface="CMU Serif" pitchFamily="50" charset="0"/>
              <a:cs typeface="Times" panose="02020603050405020304" pitchFamily="18" charset="0"/>
            </a:endParaRPr>
          </a:p>
        </p:txBody>
      </p:sp>
      <p:sp>
        <p:nvSpPr>
          <p:cNvPr id="98" name="Textfeld 44"/>
          <p:cNvSpPr txBox="1"/>
          <p:nvPr/>
        </p:nvSpPr>
        <p:spPr>
          <a:xfrm>
            <a:off x="4350020" y="1574935"/>
            <a:ext cx="274434" cy="253916"/>
          </a:xfrm>
          <a:prstGeom prst="rect">
            <a:avLst/>
          </a:prstGeom>
          <a:noFill/>
        </p:spPr>
        <p:txBody>
          <a:bodyPr wrap="none" rtlCol="0">
            <a:spAutoFit/>
          </a:bodyPr>
          <a:lstStyle/>
          <a:p>
            <a:r>
              <a:rPr lang="en-US" sz="1050" dirty="0">
                <a:latin typeface="Times" panose="02020603050405020304" pitchFamily="18" charset="0"/>
                <a:ea typeface="CMU Serif" pitchFamily="50" charset="0"/>
                <a:cs typeface="Times" panose="02020603050405020304" pitchFamily="18" charset="0"/>
              </a:rPr>
              <a:t>e</a:t>
            </a:r>
            <a:r>
              <a:rPr lang="en-US" sz="1050" baseline="30000" dirty="0">
                <a:latin typeface="Times" panose="02020603050405020304" pitchFamily="18" charset="0"/>
                <a:ea typeface="CMU Serif" pitchFamily="50" charset="0"/>
                <a:cs typeface="Times" panose="02020603050405020304" pitchFamily="18" charset="0"/>
              </a:rPr>
              <a:t>-</a:t>
            </a:r>
          </a:p>
        </p:txBody>
      </p:sp>
      <p:sp>
        <p:nvSpPr>
          <p:cNvPr id="99" name="Rectangle 98"/>
          <p:cNvSpPr/>
          <p:nvPr/>
        </p:nvSpPr>
        <p:spPr>
          <a:xfrm>
            <a:off x="3313806" y="1570778"/>
            <a:ext cx="683342" cy="243406"/>
          </a:xfrm>
          <a:prstGeom prst="rect">
            <a:avLst/>
          </a:prstGeom>
          <a:pattFill prst="pct75">
            <a:fgClr>
              <a:schemeClr val="bg2">
                <a:lumMod val="75000"/>
              </a:schemeClr>
            </a:fgClr>
            <a:bgClr>
              <a:srgbClr val="FFCC66"/>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013" dirty="0"/>
          </a:p>
        </p:txBody>
      </p:sp>
      <p:sp>
        <p:nvSpPr>
          <p:cNvPr id="100" name="Textfeld 50"/>
          <p:cNvSpPr txBox="1"/>
          <p:nvPr/>
        </p:nvSpPr>
        <p:spPr>
          <a:xfrm>
            <a:off x="3544190" y="1592418"/>
            <a:ext cx="333746" cy="253916"/>
          </a:xfrm>
          <a:prstGeom prst="rect">
            <a:avLst/>
          </a:prstGeom>
          <a:noFill/>
        </p:spPr>
        <p:txBody>
          <a:bodyPr wrap="none" rtlCol="0">
            <a:spAutoFit/>
          </a:bodyPr>
          <a:lstStyle/>
          <a:p>
            <a:r>
              <a:rPr lang="en-US" sz="1050" dirty="0">
                <a:latin typeface="Times" panose="02020603050405020304" pitchFamily="18" charset="0"/>
                <a:ea typeface="CMU Serif" pitchFamily="50" charset="0"/>
                <a:cs typeface="Times" panose="02020603050405020304" pitchFamily="18" charset="0"/>
              </a:rPr>
              <a:t>H</a:t>
            </a:r>
            <a:r>
              <a:rPr lang="en-US" sz="1050" baseline="30000" dirty="0">
                <a:latin typeface="Times" panose="02020603050405020304" pitchFamily="18" charset="0"/>
                <a:ea typeface="CMU Serif" pitchFamily="50" charset="0"/>
                <a:cs typeface="Times" panose="02020603050405020304" pitchFamily="18" charset="0"/>
              </a:rPr>
              <a:t>+</a:t>
            </a:r>
            <a:endParaRPr lang="en-US" sz="1050" baseline="-25000" dirty="0">
              <a:latin typeface="Times" panose="02020603050405020304" pitchFamily="18" charset="0"/>
              <a:ea typeface="CMU Serif" pitchFamily="50" charset="0"/>
              <a:cs typeface="Times" panose="02020603050405020304" pitchFamily="18" charset="0"/>
            </a:endParaRPr>
          </a:p>
        </p:txBody>
      </p:sp>
      <p:cxnSp>
        <p:nvCxnSpPr>
          <p:cNvPr id="101" name="Gerade Verbindung mit Pfeil 49"/>
          <p:cNvCxnSpPr/>
          <p:nvPr/>
        </p:nvCxnSpPr>
        <p:spPr bwMode="auto">
          <a:xfrm>
            <a:off x="3544190" y="1451694"/>
            <a:ext cx="0" cy="486000"/>
          </a:xfrm>
          <a:prstGeom prst="straightConnector1">
            <a:avLst/>
          </a:prstGeom>
          <a:solidFill>
            <a:schemeClr val="accent1"/>
          </a:solidFill>
          <a:ln w="12700" cap="flat" cmpd="sng" algn="ctr">
            <a:solidFill>
              <a:schemeClr val="tx1"/>
            </a:solidFill>
            <a:prstDash val="solid"/>
            <a:round/>
            <a:headEnd type="none" w="med" len="med"/>
            <a:tailEnd type="triangle" w="med" len="med"/>
          </a:ln>
          <a:effectLst/>
        </p:spPr>
      </p:cxnSp>
      <p:sp>
        <p:nvSpPr>
          <p:cNvPr id="102" name="Rectangle 101"/>
          <p:cNvSpPr/>
          <p:nvPr/>
        </p:nvSpPr>
        <p:spPr>
          <a:xfrm>
            <a:off x="5400217" y="1571542"/>
            <a:ext cx="91532" cy="243406"/>
          </a:xfrm>
          <a:prstGeom prst="rect">
            <a:avLst/>
          </a:prstGeom>
          <a:pattFill prst="pct75">
            <a:fgClr>
              <a:schemeClr val="bg2">
                <a:lumMod val="75000"/>
              </a:schemeClr>
            </a:fgClr>
            <a:bgClr>
              <a:srgbClr val="FFCC66"/>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013" dirty="0"/>
          </a:p>
        </p:txBody>
      </p:sp>
      <p:sp>
        <p:nvSpPr>
          <p:cNvPr id="103" name="Rectangle 102"/>
          <p:cNvSpPr/>
          <p:nvPr/>
        </p:nvSpPr>
        <p:spPr>
          <a:xfrm>
            <a:off x="3997424" y="1999082"/>
            <a:ext cx="1419831" cy="34289"/>
          </a:xfrm>
          <a:prstGeom prst="rect">
            <a:avLst/>
          </a:prstGeom>
          <a:solidFill>
            <a:schemeClr val="bg1">
              <a:lumMod val="6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013" dirty="0"/>
          </a:p>
        </p:txBody>
      </p:sp>
      <p:sp>
        <p:nvSpPr>
          <p:cNvPr id="104" name="Freihandform 58"/>
          <p:cNvSpPr/>
          <p:nvPr/>
        </p:nvSpPr>
        <p:spPr bwMode="auto">
          <a:xfrm flipV="1">
            <a:off x="4279821" y="1685049"/>
            <a:ext cx="121620" cy="490043"/>
          </a:xfrm>
          <a:custGeom>
            <a:avLst/>
            <a:gdLst>
              <a:gd name="connsiteX0" fmla="*/ 83127 w 95989"/>
              <a:gd name="connsiteY0" fmla="*/ 380010 h 380010"/>
              <a:gd name="connsiteX1" fmla="*/ 23750 w 95989"/>
              <a:gd name="connsiteY1" fmla="*/ 356260 h 380010"/>
              <a:gd name="connsiteX2" fmla="*/ 11875 w 95989"/>
              <a:gd name="connsiteY2" fmla="*/ 320634 h 380010"/>
              <a:gd name="connsiteX3" fmla="*/ 0 w 95989"/>
              <a:gd name="connsiteY3" fmla="*/ 273132 h 380010"/>
              <a:gd name="connsiteX4" fmla="*/ 35626 w 95989"/>
              <a:gd name="connsiteY4" fmla="*/ 190005 h 380010"/>
              <a:gd name="connsiteX5" fmla="*/ 83127 w 95989"/>
              <a:gd name="connsiteY5" fmla="*/ 118753 h 380010"/>
              <a:gd name="connsiteX6" fmla="*/ 83127 w 95989"/>
              <a:gd name="connsiteY6" fmla="*/ 11875 h 380010"/>
              <a:gd name="connsiteX7" fmla="*/ 59376 w 95989"/>
              <a:gd name="connsiteY7" fmla="*/ 0 h 3800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95989" h="380010">
                <a:moveTo>
                  <a:pt x="83127" y="380010"/>
                </a:moveTo>
                <a:cubicBezTo>
                  <a:pt x="63335" y="372093"/>
                  <a:pt x="40126" y="369907"/>
                  <a:pt x="23750" y="356260"/>
                </a:cubicBezTo>
                <a:cubicBezTo>
                  <a:pt x="14134" y="348246"/>
                  <a:pt x="15314" y="332670"/>
                  <a:pt x="11875" y="320634"/>
                </a:cubicBezTo>
                <a:cubicBezTo>
                  <a:pt x="7391" y="304941"/>
                  <a:pt x="3958" y="288966"/>
                  <a:pt x="0" y="273132"/>
                </a:cubicBezTo>
                <a:cubicBezTo>
                  <a:pt x="12286" y="236274"/>
                  <a:pt x="13613" y="226694"/>
                  <a:pt x="35626" y="190005"/>
                </a:cubicBezTo>
                <a:cubicBezTo>
                  <a:pt x="50312" y="165528"/>
                  <a:pt x="83127" y="118753"/>
                  <a:pt x="83127" y="118753"/>
                </a:cubicBezTo>
                <a:cubicBezTo>
                  <a:pt x="93802" y="76052"/>
                  <a:pt x="105741" y="57103"/>
                  <a:pt x="83127" y="11875"/>
                </a:cubicBezTo>
                <a:cubicBezTo>
                  <a:pt x="79169" y="3958"/>
                  <a:pt x="67293" y="3958"/>
                  <a:pt x="59376" y="0"/>
                </a:cubicBezTo>
              </a:path>
            </a:pathLst>
          </a:custGeom>
          <a:noFill/>
          <a:ln w="12700" cap="flat" cmpd="sng" algn="ctr">
            <a:solidFill>
              <a:schemeClr val="tx1"/>
            </a:solidFill>
            <a:prstDash val="solid"/>
            <a:round/>
            <a:headEnd type="none" w="med" len="med"/>
            <a:tailEnd type="triangle" w="med" len="med"/>
          </a:ln>
          <a:effectLst/>
        </p:spPr>
        <p:txBody>
          <a:bodyPr vert="horz" wrap="square" lIns="68580" tIns="34290" rIns="68580" bIns="34290" numCol="1" rtlCol="0" anchor="t" anchorCtr="0" compatLnSpc="1">
            <a:prstTxWarp prst="textNoShape">
              <a:avLst/>
            </a:prstTxWarp>
          </a:bodyPr>
          <a:lstStyle/>
          <a:p>
            <a:pPr eaLnBrk="0" fontAlgn="base" hangingPunct="0">
              <a:spcBef>
                <a:spcPct val="0"/>
              </a:spcBef>
              <a:spcAft>
                <a:spcPct val="0"/>
              </a:spcAft>
            </a:pPr>
            <a:endParaRPr lang="en-US" sz="1050" dirty="0">
              <a:latin typeface="Times" panose="02020603050405020304" pitchFamily="18" charset="0"/>
              <a:ea typeface="CMU Serif" pitchFamily="50" charset="0"/>
              <a:cs typeface="Times" panose="02020603050405020304" pitchFamily="18" charset="0"/>
            </a:endParaRPr>
          </a:p>
        </p:txBody>
      </p:sp>
      <p:sp>
        <p:nvSpPr>
          <p:cNvPr id="105" name="Ellipse 57"/>
          <p:cNvSpPr/>
          <p:nvPr/>
        </p:nvSpPr>
        <p:spPr bwMode="auto">
          <a:xfrm>
            <a:off x="5375090" y="1931581"/>
            <a:ext cx="135000" cy="135000"/>
          </a:xfrm>
          <a:prstGeom prst="ellipse">
            <a:avLst/>
          </a:prstGeom>
          <a:solidFill>
            <a:schemeClr val="bg1"/>
          </a:solidFill>
          <a:ln w="9525" cap="flat" cmpd="sng" algn="ctr">
            <a:solidFill>
              <a:schemeClr val="tx1"/>
            </a:solidFill>
            <a:prstDash val="solid"/>
            <a:round/>
            <a:headEnd type="none" w="med" len="med"/>
            <a:tailEnd type="none" w="med" len="med"/>
          </a:ln>
          <a:effectLst/>
        </p:spPr>
        <p:txBody>
          <a:bodyPr vert="horz" wrap="square" lIns="68580" tIns="34290" rIns="68580" bIns="34290" numCol="1" rtlCol="0" anchor="t" anchorCtr="0" compatLnSpc="1">
            <a:prstTxWarp prst="textNoShape">
              <a:avLst/>
            </a:prstTxWarp>
          </a:bodyPr>
          <a:lstStyle/>
          <a:p>
            <a:pPr eaLnBrk="0" fontAlgn="base" hangingPunct="0">
              <a:spcBef>
                <a:spcPct val="0"/>
              </a:spcBef>
              <a:spcAft>
                <a:spcPct val="0"/>
              </a:spcAft>
            </a:pPr>
            <a:endParaRPr lang="en-US" sz="1050" dirty="0">
              <a:latin typeface="Times" panose="02020603050405020304" pitchFamily="18" charset="0"/>
              <a:ea typeface="CMU Serif" pitchFamily="50" charset="0"/>
              <a:cs typeface="Times" panose="02020603050405020304" pitchFamily="18" charset="0"/>
            </a:endParaRPr>
          </a:p>
        </p:txBody>
      </p:sp>
      <p:cxnSp>
        <p:nvCxnSpPr>
          <p:cNvPr id="106" name="Straight Connector 105"/>
          <p:cNvCxnSpPr>
            <a:stCxn id="74" idx="0"/>
          </p:cNvCxnSpPr>
          <p:nvPr/>
        </p:nvCxnSpPr>
        <p:spPr>
          <a:xfrm flipV="1">
            <a:off x="5287265" y="1150926"/>
            <a:ext cx="222825" cy="143614"/>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107" name="TextBox 106"/>
          <p:cNvSpPr txBox="1"/>
          <p:nvPr/>
        </p:nvSpPr>
        <p:spPr>
          <a:xfrm>
            <a:off x="5535503" y="1022898"/>
            <a:ext cx="476092" cy="161583"/>
          </a:xfrm>
          <a:prstGeom prst="rect">
            <a:avLst/>
          </a:prstGeom>
          <a:noFill/>
        </p:spPr>
        <p:txBody>
          <a:bodyPr wrap="none" lIns="0" tIns="0" rIns="0" bIns="0" rtlCol="0">
            <a:spAutoFit/>
          </a:bodyPr>
          <a:lstStyle/>
          <a:p>
            <a:r>
              <a:rPr lang="en-US" sz="1050" dirty="0">
                <a:latin typeface="Times" panose="02020603050405020304" pitchFamily="18" charset="0"/>
                <a:cs typeface="Times" panose="02020603050405020304" pitchFamily="18" charset="0"/>
              </a:rPr>
              <a:t>catalyst  </a:t>
            </a:r>
          </a:p>
        </p:txBody>
      </p:sp>
      <p:cxnSp>
        <p:nvCxnSpPr>
          <p:cNvPr id="108" name="Straight Connector 107"/>
          <p:cNvCxnSpPr/>
          <p:nvPr/>
        </p:nvCxnSpPr>
        <p:spPr>
          <a:xfrm>
            <a:off x="5329535" y="1344864"/>
            <a:ext cx="295866" cy="53773"/>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109" name="TextBox 108"/>
          <p:cNvSpPr txBox="1"/>
          <p:nvPr/>
        </p:nvSpPr>
        <p:spPr>
          <a:xfrm>
            <a:off x="5667427" y="1344402"/>
            <a:ext cx="844783" cy="161583"/>
          </a:xfrm>
          <a:prstGeom prst="rect">
            <a:avLst/>
          </a:prstGeom>
          <a:noFill/>
        </p:spPr>
        <p:txBody>
          <a:bodyPr wrap="none" lIns="0" tIns="0" rIns="0" bIns="0" rtlCol="0">
            <a:spAutoFit/>
          </a:bodyPr>
          <a:lstStyle/>
          <a:p>
            <a:r>
              <a:rPr lang="en-US" sz="1050" dirty="0">
                <a:latin typeface="Times" panose="02020603050405020304" pitchFamily="18" charset="0"/>
                <a:cs typeface="Times" panose="02020603050405020304" pitchFamily="18" charset="0"/>
              </a:rPr>
              <a:t>protecting layer</a:t>
            </a:r>
          </a:p>
        </p:txBody>
      </p:sp>
      <p:cxnSp>
        <p:nvCxnSpPr>
          <p:cNvPr id="110" name="Straight Connector 109"/>
          <p:cNvCxnSpPr/>
          <p:nvPr/>
        </p:nvCxnSpPr>
        <p:spPr>
          <a:xfrm flipH="1" flipV="1">
            <a:off x="3018648" y="1655723"/>
            <a:ext cx="384344" cy="49681"/>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111" name="TextBox 110"/>
          <p:cNvSpPr txBox="1"/>
          <p:nvPr/>
        </p:nvSpPr>
        <p:spPr>
          <a:xfrm>
            <a:off x="2517229" y="1547358"/>
            <a:ext cx="492122" cy="161583"/>
          </a:xfrm>
          <a:prstGeom prst="rect">
            <a:avLst/>
          </a:prstGeom>
          <a:noFill/>
        </p:spPr>
        <p:txBody>
          <a:bodyPr wrap="none" lIns="0" tIns="0" rIns="0" bIns="0" rtlCol="0">
            <a:spAutoFit/>
          </a:bodyPr>
          <a:lstStyle/>
          <a:p>
            <a:r>
              <a:rPr lang="en-US" sz="1050" dirty="0">
                <a:latin typeface="Times" panose="02020603050405020304" pitchFamily="18" charset="0"/>
                <a:cs typeface="Times" panose="02020603050405020304" pitchFamily="18" charset="0"/>
              </a:rPr>
              <a:t>separator</a:t>
            </a:r>
          </a:p>
        </p:txBody>
      </p:sp>
      <p:sp>
        <p:nvSpPr>
          <p:cNvPr id="51" name="TextBox 50"/>
          <p:cNvSpPr txBox="1"/>
          <p:nvPr/>
        </p:nvSpPr>
        <p:spPr>
          <a:xfrm>
            <a:off x="6258855" y="591806"/>
            <a:ext cx="2226374" cy="369332"/>
          </a:xfrm>
          <a:prstGeom prst="rect">
            <a:avLst/>
          </a:prstGeom>
          <a:noFill/>
        </p:spPr>
        <p:txBody>
          <a:bodyPr wrap="square" rtlCol="0">
            <a:spAutoFit/>
          </a:bodyPr>
          <a:lstStyle/>
          <a:p>
            <a:r>
              <a:rPr lang="de-CH" sz="900" dirty="0">
                <a:latin typeface="Times New Roman" panose="02020603050405020304" pitchFamily="18" charset="0"/>
                <a:cs typeface="Times New Roman" panose="02020603050405020304" pitchFamily="18" charset="0"/>
              </a:rPr>
              <a:t>First </a:t>
            </a:r>
            <a:r>
              <a:rPr lang="de-CH" sz="900" dirty="0" err="1">
                <a:latin typeface="Times New Roman" panose="02020603050405020304" pitchFamily="18" charset="0"/>
                <a:cs typeface="Times New Roman" panose="02020603050405020304" pitchFamily="18" charset="0"/>
              </a:rPr>
              <a:t>demonstration</a:t>
            </a:r>
            <a:r>
              <a:rPr lang="de-CH" sz="900" dirty="0">
                <a:latin typeface="Times New Roman" panose="02020603050405020304" pitchFamily="18" charset="0"/>
                <a:cs typeface="Times New Roman" panose="02020603050405020304" pitchFamily="18" charset="0"/>
              </a:rPr>
              <a:t>:</a:t>
            </a:r>
          </a:p>
          <a:p>
            <a:r>
              <a:rPr lang="de-CH" sz="900" dirty="0">
                <a:latin typeface="Times New Roman" panose="02020603050405020304" pitchFamily="18" charset="0"/>
                <a:cs typeface="Times New Roman" panose="02020603050405020304" pitchFamily="18" charset="0"/>
              </a:rPr>
              <a:t>Fujishima et al., </a:t>
            </a:r>
            <a:r>
              <a:rPr lang="de-CH" sz="900" i="1" dirty="0">
                <a:latin typeface="Times New Roman" panose="02020603050405020304" pitchFamily="18" charset="0"/>
                <a:cs typeface="Times New Roman" panose="02020603050405020304" pitchFamily="18" charset="0"/>
              </a:rPr>
              <a:t>Nature</a:t>
            </a:r>
            <a:r>
              <a:rPr lang="de-CH" sz="900" dirty="0">
                <a:latin typeface="Times New Roman" panose="02020603050405020304" pitchFamily="18" charset="0"/>
                <a:cs typeface="Times New Roman" panose="02020603050405020304" pitchFamily="18" charset="0"/>
              </a:rPr>
              <a:t>, 238, 1972.</a:t>
            </a:r>
            <a:endParaRPr lang="en-US" sz="900" dirty="0">
              <a:latin typeface="Times New Roman" panose="02020603050405020304" pitchFamily="18" charset="0"/>
              <a:cs typeface="Times New Roman" panose="02020603050405020304" pitchFamily="18" charset="0"/>
            </a:endParaRPr>
          </a:p>
        </p:txBody>
      </p:sp>
      <p:pic>
        <p:nvPicPr>
          <p:cNvPr id="13" name="Picture 12">
            <a:extLst>
              <a:ext uri="{FF2B5EF4-FFF2-40B4-BE49-F238E27FC236}">
                <a16:creationId xmlns:a16="http://schemas.microsoft.com/office/drawing/2014/main" id="{E01C62C7-28FC-3B5F-6EA4-20DED9D86BED}"/>
              </a:ext>
            </a:extLst>
          </p:cNvPr>
          <p:cNvPicPr>
            <a:picLocks noChangeAspect="1"/>
          </p:cNvPicPr>
          <p:nvPr/>
        </p:nvPicPr>
        <p:blipFill>
          <a:blip r:embed="rId2"/>
          <a:stretch>
            <a:fillRect/>
          </a:stretch>
        </p:blipFill>
        <p:spPr>
          <a:xfrm>
            <a:off x="5177522" y="3363168"/>
            <a:ext cx="3402992" cy="1746991"/>
          </a:xfrm>
          <a:prstGeom prst="rect">
            <a:avLst/>
          </a:prstGeom>
        </p:spPr>
      </p:pic>
    </p:spTree>
    <p:extLst>
      <p:ext uri="{BB962C8B-B14F-4D97-AF65-F5344CB8AC3E}">
        <p14:creationId xmlns:p14="http://schemas.microsoft.com/office/powerpoint/2010/main" val="18922318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4"/>
                                        </p:tgtEl>
                                        <p:attrNameLst>
                                          <p:attrName>style.visibility</p:attrName>
                                        </p:attrNameLst>
                                      </p:cBhvr>
                                      <p:to>
                                        <p:strVal val="visible"/>
                                      </p:to>
                                    </p:set>
                                  </p:childTnLst>
                                </p:cTn>
                              </p:par>
                              <p:par>
                                <p:cTn id="7" presetID="1" presetClass="entr" presetSubtype="0" fill="hold" grpId="1" nodeType="withEffect">
                                  <p:stCondLst>
                                    <p:cond delay="0"/>
                                  </p:stCondLst>
                                  <p:childTnLst>
                                    <p:set>
                                      <p:cBhvr>
                                        <p:cTn id="8" dur="1" fill="hold">
                                          <p:stCondLst>
                                            <p:cond delay="0"/>
                                          </p:stCondLst>
                                        </p:cTn>
                                        <p:tgtEl>
                                          <p:spTgt spid="90"/>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91"/>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81"/>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68"/>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67"/>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22" presetClass="entr" presetSubtype="1" fill="hold" nodeType="clickEffect">
                                  <p:stCondLst>
                                    <p:cond delay="0"/>
                                  </p:stCondLst>
                                  <p:childTnLst>
                                    <p:set>
                                      <p:cBhvr>
                                        <p:cTn id="20" dur="1" fill="hold">
                                          <p:stCondLst>
                                            <p:cond delay="0"/>
                                          </p:stCondLst>
                                        </p:cTn>
                                        <p:tgtEl>
                                          <p:spTgt spid="95"/>
                                        </p:tgtEl>
                                        <p:attrNameLst>
                                          <p:attrName>style.visibility</p:attrName>
                                        </p:attrNameLst>
                                      </p:cBhvr>
                                      <p:to>
                                        <p:strVal val="visible"/>
                                      </p:to>
                                    </p:set>
                                    <p:animEffect transition="in" filter="wipe(up)">
                                      <p:cBhvr>
                                        <p:cTn id="21" dur="200"/>
                                        <p:tgtEl>
                                          <p:spTgt spid="95"/>
                                        </p:tgtEl>
                                      </p:cBhvr>
                                    </p:animEffect>
                                  </p:childTnLst>
                                </p:cTn>
                              </p:par>
                            </p:childTnLst>
                          </p:cTn>
                        </p:par>
                        <p:par>
                          <p:cTn id="22" fill="hold">
                            <p:stCondLst>
                              <p:cond delay="200"/>
                            </p:stCondLst>
                            <p:childTnLst>
                              <p:par>
                                <p:cTn id="23" presetID="1" presetClass="entr" presetSubtype="0" fill="hold" grpId="0" nodeType="afterEffect">
                                  <p:stCondLst>
                                    <p:cond delay="0"/>
                                  </p:stCondLst>
                                  <p:childTnLst>
                                    <p:set>
                                      <p:cBhvr>
                                        <p:cTn id="24" dur="1" fill="hold">
                                          <p:stCondLst>
                                            <p:cond delay="0"/>
                                          </p:stCondLst>
                                        </p:cTn>
                                        <p:tgtEl>
                                          <p:spTgt spid="94"/>
                                        </p:tgtEl>
                                        <p:attrNameLst>
                                          <p:attrName>style.visibility</p:attrName>
                                        </p:attrNameLst>
                                      </p:cBhvr>
                                      <p:to>
                                        <p:strVal val="visible"/>
                                      </p:to>
                                    </p:set>
                                  </p:childTnLst>
                                </p:cTn>
                              </p:par>
                            </p:childTnLst>
                          </p:cTn>
                        </p:par>
                        <p:par>
                          <p:cTn id="25" fill="hold">
                            <p:stCondLst>
                              <p:cond delay="200"/>
                            </p:stCondLst>
                            <p:childTnLst>
                              <p:par>
                                <p:cTn id="26" presetID="1" presetClass="exit" presetSubtype="0" fill="hold" grpId="1" nodeType="afterEffect">
                                  <p:stCondLst>
                                    <p:cond delay="200"/>
                                  </p:stCondLst>
                                  <p:childTnLst>
                                    <p:set>
                                      <p:cBhvr>
                                        <p:cTn id="27" dur="1" fill="hold">
                                          <p:stCondLst>
                                            <p:cond delay="0"/>
                                          </p:stCondLst>
                                        </p:cTn>
                                        <p:tgtEl>
                                          <p:spTgt spid="94"/>
                                        </p:tgtEl>
                                        <p:attrNameLst>
                                          <p:attrName>style.visibility</p:attrName>
                                        </p:attrNameLst>
                                      </p:cBhvr>
                                      <p:to>
                                        <p:strVal val="hidden"/>
                                      </p:to>
                                    </p:set>
                                  </p:childTnLst>
                                </p:cTn>
                              </p:par>
                              <p:par>
                                <p:cTn id="28" presetID="1" presetClass="entr" presetSubtype="0" fill="hold" grpId="0" nodeType="withEffect">
                                  <p:stCondLst>
                                    <p:cond delay="200"/>
                                  </p:stCondLst>
                                  <p:childTnLst>
                                    <p:set>
                                      <p:cBhvr>
                                        <p:cTn id="29" dur="1" fill="hold">
                                          <p:stCondLst>
                                            <p:cond delay="0"/>
                                          </p:stCondLst>
                                        </p:cTn>
                                        <p:tgtEl>
                                          <p:spTgt spid="96"/>
                                        </p:tgtEl>
                                        <p:attrNameLst>
                                          <p:attrName>style.visibility</p:attrName>
                                        </p:attrNameLst>
                                      </p:cBhvr>
                                      <p:to>
                                        <p:strVal val="visible"/>
                                      </p:to>
                                    </p:set>
                                  </p:childTnLst>
                                </p:cTn>
                              </p:par>
                              <p:par>
                                <p:cTn id="30" presetID="1" presetClass="entr" presetSubtype="0" fill="hold" grpId="0" nodeType="withEffect">
                                  <p:stCondLst>
                                    <p:cond delay="200"/>
                                  </p:stCondLst>
                                  <p:childTnLst>
                                    <p:set>
                                      <p:cBhvr>
                                        <p:cTn id="31" dur="1" fill="hold">
                                          <p:stCondLst>
                                            <p:cond delay="0"/>
                                          </p:stCondLst>
                                        </p:cTn>
                                        <p:tgtEl>
                                          <p:spTgt spid="98"/>
                                        </p:tgtEl>
                                        <p:attrNameLst>
                                          <p:attrName>style.visibility</p:attrName>
                                        </p:attrNameLst>
                                      </p:cBhvr>
                                      <p:to>
                                        <p:strVal val="visible"/>
                                      </p:to>
                                    </p:set>
                                  </p:childTnLst>
                                </p:cTn>
                              </p:par>
                              <p:par>
                                <p:cTn id="32" presetID="22" presetClass="entr" presetSubtype="4" fill="hold" grpId="0" nodeType="withEffect">
                                  <p:stCondLst>
                                    <p:cond delay="0"/>
                                  </p:stCondLst>
                                  <p:childTnLst>
                                    <p:set>
                                      <p:cBhvr>
                                        <p:cTn id="33" dur="1" fill="hold">
                                          <p:stCondLst>
                                            <p:cond delay="0"/>
                                          </p:stCondLst>
                                        </p:cTn>
                                        <p:tgtEl>
                                          <p:spTgt spid="97"/>
                                        </p:tgtEl>
                                        <p:attrNameLst>
                                          <p:attrName>style.visibility</p:attrName>
                                        </p:attrNameLst>
                                      </p:cBhvr>
                                      <p:to>
                                        <p:strVal val="visible"/>
                                      </p:to>
                                    </p:set>
                                    <p:animEffect transition="in" filter="wipe(down)">
                                      <p:cBhvr>
                                        <p:cTn id="34" dur="500"/>
                                        <p:tgtEl>
                                          <p:spTgt spid="97"/>
                                        </p:tgtEl>
                                      </p:cBhvr>
                                    </p:animEffect>
                                  </p:childTnLst>
                                </p:cTn>
                              </p:par>
                            </p:childTnLst>
                          </p:cTn>
                        </p:par>
                        <p:par>
                          <p:cTn id="35" fill="hold">
                            <p:stCondLst>
                              <p:cond delay="700"/>
                            </p:stCondLst>
                            <p:childTnLst>
                              <p:par>
                                <p:cTn id="36" presetID="1" presetClass="exit" presetSubtype="0" fill="hold" grpId="1" nodeType="afterEffect">
                                  <p:stCondLst>
                                    <p:cond delay="0"/>
                                  </p:stCondLst>
                                  <p:childTnLst>
                                    <p:set>
                                      <p:cBhvr>
                                        <p:cTn id="37" dur="1" fill="hold">
                                          <p:stCondLst>
                                            <p:cond delay="0"/>
                                          </p:stCondLst>
                                        </p:cTn>
                                        <p:tgtEl>
                                          <p:spTgt spid="96"/>
                                        </p:tgtEl>
                                        <p:attrNameLst>
                                          <p:attrName>style.visibility</p:attrName>
                                        </p:attrNameLst>
                                      </p:cBhvr>
                                      <p:to>
                                        <p:strVal val="hidden"/>
                                      </p:to>
                                    </p:set>
                                  </p:childTnLst>
                                </p:cTn>
                              </p:par>
                              <p:par>
                                <p:cTn id="38" presetID="1" presetClass="entr" presetSubtype="0" fill="hold" grpId="0" nodeType="withEffect">
                                  <p:stCondLst>
                                    <p:cond delay="0"/>
                                  </p:stCondLst>
                                  <p:childTnLst>
                                    <p:set>
                                      <p:cBhvr>
                                        <p:cTn id="39" dur="1" fill="hold">
                                          <p:stCondLst>
                                            <p:cond delay="0"/>
                                          </p:stCondLst>
                                        </p:cTn>
                                        <p:tgtEl>
                                          <p:spTgt spid="83"/>
                                        </p:tgtEl>
                                        <p:attrNameLst>
                                          <p:attrName>style.visibility</p:attrName>
                                        </p:attrNameLst>
                                      </p:cBhvr>
                                      <p:to>
                                        <p:strVal val="visible"/>
                                      </p:to>
                                    </p:set>
                                  </p:childTnLst>
                                </p:cTn>
                              </p:par>
                              <p:par>
                                <p:cTn id="40" presetID="1" presetClass="entr" presetSubtype="0" fill="hold" grpId="0" nodeType="withEffect">
                                  <p:stCondLst>
                                    <p:cond delay="0"/>
                                  </p:stCondLst>
                                  <p:childTnLst>
                                    <p:set>
                                      <p:cBhvr>
                                        <p:cTn id="41" dur="1" fill="hold">
                                          <p:stCondLst>
                                            <p:cond delay="0"/>
                                          </p:stCondLst>
                                        </p:cTn>
                                        <p:tgtEl>
                                          <p:spTgt spid="85"/>
                                        </p:tgtEl>
                                        <p:attrNameLst>
                                          <p:attrName>style.visibility</p:attrName>
                                        </p:attrNameLst>
                                      </p:cBhvr>
                                      <p:to>
                                        <p:strVal val="visible"/>
                                      </p:to>
                                    </p:set>
                                  </p:childTnLst>
                                </p:cTn>
                              </p:par>
                            </p:childTnLst>
                          </p:cTn>
                        </p:par>
                        <p:par>
                          <p:cTn id="42" fill="hold">
                            <p:stCondLst>
                              <p:cond delay="700"/>
                            </p:stCondLst>
                            <p:childTnLst>
                              <p:par>
                                <p:cTn id="43" presetID="1" presetClass="entr" presetSubtype="0" fill="hold" grpId="0" nodeType="afterEffect">
                                  <p:stCondLst>
                                    <p:cond delay="100"/>
                                  </p:stCondLst>
                                  <p:childTnLst>
                                    <p:set>
                                      <p:cBhvr>
                                        <p:cTn id="44" dur="1" fill="hold">
                                          <p:stCondLst>
                                            <p:cond delay="0"/>
                                          </p:stCondLst>
                                        </p:cTn>
                                        <p:tgtEl>
                                          <p:spTgt spid="87"/>
                                        </p:tgtEl>
                                        <p:attrNameLst>
                                          <p:attrName>style.visibility</p:attrName>
                                        </p:attrNameLst>
                                      </p:cBhvr>
                                      <p:to>
                                        <p:strVal val="visible"/>
                                      </p:to>
                                    </p:set>
                                  </p:childTnLst>
                                </p:cTn>
                              </p:par>
                            </p:childTnLst>
                          </p:cTn>
                        </p:par>
                        <p:par>
                          <p:cTn id="45" fill="hold">
                            <p:stCondLst>
                              <p:cond delay="800"/>
                            </p:stCondLst>
                            <p:childTnLst>
                              <p:par>
                                <p:cTn id="46" presetID="1" presetClass="entr" presetSubtype="0" fill="hold" grpId="0" nodeType="afterEffect">
                                  <p:stCondLst>
                                    <p:cond delay="100"/>
                                  </p:stCondLst>
                                  <p:childTnLst>
                                    <p:set>
                                      <p:cBhvr>
                                        <p:cTn id="47" dur="1" fill="hold">
                                          <p:stCondLst>
                                            <p:cond delay="0"/>
                                          </p:stCondLst>
                                        </p:cTn>
                                        <p:tgtEl>
                                          <p:spTgt spid="86"/>
                                        </p:tgtEl>
                                        <p:attrNameLst>
                                          <p:attrName>style.visibility</p:attrName>
                                        </p:attrNameLst>
                                      </p:cBhvr>
                                      <p:to>
                                        <p:strVal val="visible"/>
                                      </p:to>
                                    </p:set>
                                  </p:childTnLst>
                                </p:cTn>
                              </p:par>
                            </p:childTnLst>
                          </p:cTn>
                        </p:par>
                      </p:childTnLst>
                    </p:cTn>
                  </p:par>
                  <p:par>
                    <p:cTn id="48" fill="hold">
                      <p:stCondLst>
                        <p:cond delay="indefinite"/>
                      </p:stCondLst>
                      <p:childTnLst>
                        <p:par>
                          <p:cTn id="49" fill="hold">
                            <p:stCondLst>
                              <p:cond delay="0"/>
                            </p:stCondLst>
                            <p:childTnLst>
                              <p:par>
                                <p:cTn id="50" presetID="1" presetClass="entr" presetSubtype="0" fill="hold" nodeType="clickEffect">
                                  <p:stCondLst>
                                    <p:cond delay="0"/>
                                  </p:stCondLst>
                                  <p:childTnLst>
                                    <p:set>
                                      <p:cBhvr>
                                        <p:cTn id="51" dur="1" fill="hold">
                                          <p:stCondLst>
                                            <p:cond delay="0"/>
                                          </p:stCondLst>
                                        </p:cTn>
                                        <p:tgtEl>
                                          <p:spTgt spid="101"/>
                                        </p:tgtEl>
                                        <p:attrNameLst>
                                          <p:attrName>style.visibility</p:attrName>
                                        </p:attrNameLst>
                                      </p:cBhvr>
                                      <p:to>
                                        <p:strVal val="visible"/>
                                      </p:to>
                                    </p:set>
                                  </p:childTnLst>
                                </p:cTn>
                              </p:par>
                              <p:par>
                                <p:cTn id="52" presetID="1" presetClass="entr" presetSubtype="0" fill="hold" grpId="0" nodeType="withEffect">
                                  <p:stCondLst>
                                    <p:cond delay="0"/>
                                  </p:stCondLst>
                                  <p:childTnLst>
                                    <p:set>
                                      <p:cBhvr>
                                        <p:cTn id="53" dur="1" fill="hold">
                                          <p:stCondLst>
                                            <p:cond delay="0"/>
                                          </p:stCondLst>
                                        </p:cTn>
                                        <p:tgtEl>
                                          <p:spTgt spid="100"/>
                                        </p:tgtEl>
                                        <p:attrNameLst>
                                          <p:attrName>style.visibility</p:attrName>
                                        </p:attrNameLst>
                                      </p:cBhvr>
                                      <p:to>
                                        <p:strVal val="visible"/>
                                      </p:to>
                                    </p:set>
                                  </p:childTnLst>
                                </p:cTn>
                              </p:par>
                            </p:childTnLst>
                          </p:cTn>
                        </p:par>
                      </p:childTnLst>
                    </p:cTn>
                  </p:par>
                  <p:par>
                    <p:cTn id="54" fill="hold">
                      <p:stCondLst>
                        <p:cond delay="indefinite"/>
                      </p:stCondLst>
                      <p:childTnLst>
                        <p:par>
                          <p:cTn id="55" fill="hold">
                            <p:stCondLst>
                              <p:cond delay="0"/>
                            </p:stCondLst>
                            <p:childTnLst>
                              <p:par>
                                <p:cTn id="56" presetID="22" presetClass="entr" presetSubtype="1" fill="hold" grpId="0" nodeType="clickEffect">
                                  <p:stCondLst>
                                    <p:cond delay="0"/>
                                  </p:stCondLst>
                                  <p:childTnLst>
                                    <p:set>
                                      <p:cBhvr>
                                        <p:cTn id="57" dur="1" fill="hold">
                                          <p:stCondLst>
                                            <p:cond delay="0"/>
                                          </p:stCondLst>
                                        </p:cTn>
                                        <p:tgtEl>
                                          <p:spTgt spid="104"/>
                                        </p:tgtEl>
                                        <p:attrNameLst>
                                          <p:attrName>style.visibility</p:attrName>
                                        </p:attrNameLst>
                                      </p:cBhvr>
                                      <p:to>
                                        <p:strVal val="visible"/>
                                      </p:to>
                                    </p:set>
                                    <p:animEffect transition="in" filter="wipe(up)">
                                      <p:cBhvr>
                                        <p:cTn id="58" dur="500"/>
                                        <p:tgtEl>
                                          <p:spTgt spid="104"/>
                                        </p:tgtEl>
                                      </p:cBhvr>
                                    </p:animEffect>
                                  </p:childTnLst>
                                </p:cTn>
                              </p:par>
                            </p:childTnLst>
                          </p:cTn>
                        </p:par>
                        <p:par>
                          <p:cTn id="59" fill="hold">
                            <p:stCondLst>
                              <p:cond delay="500"/>
                            </p:stCondLst>
                            <p:childTnLst>
                              <p:par>
                                <p:cTn id="60" presetID="1" presetClass="exit" presetSubtype="0" fill="hold" grpId="1" nodeType="afterEffect">
                                  <p:stCondLst>
                                    <p:cond delay="0"/>
                                  </p:stCondLst>
                                  <p:childTnLst>
                                    <p:set>
                                      <p:cBhvr>
                                        <p:cTn id="61" dur="1" fill="hold">
                                          <p:stCondLst>
                                            <p:cond delay="0"/>
                                          </p:stCondLst>
                                        </p:cTn>
                                        <p:tgtEl>
                                          <p:spTgt spid="98"/>
                                        </p:tgtEl>
                                        <p:attrNameLst>
                                          <p:attrName>style.visibility</p:attrName>
                                        </p:attrNameLst>
                                      </p:cBhvr>
                                      <p:to>
                                        <p:strVal val="hidden"/>
                                      </p:to>
                                    </p:set>
                                  </p:childTnLst>
                                </p:cTn>
                              </p:par>
                              <p:par>
                                <p:cTn id="62" presetID="1" presetClass="entr" presetSubtype="0" fill="hold" grpId="0" nodeType="withEffect">
                                  <p:stCondLst>
                                    <p:cond delay="0"/>
                                  </p:stCondLst>
                                  <p:childTnLst>
                                    <p:set>
                                      <p:cBhvr>
                                        <p:cTn id="63" dur="1" fill="hold">
                                          <p:stCondLst>
                                            <p:cond delay="0"/>
                                          </p:stCondLst>
                                        </p:cTn>
                                        <p:tgtEl>
                                          <p:spTgt spid="82"/>
                                        </p:tgtEl>
                                        <p:attrNameLst>
                                          <p:attrName>style.visibility</p:attrName>
                                        </p:attrNameLst>
                                      </p:cBhvr>
                                      <p:to>
                                        <p:strVal val="visible"/>
                                      </p:to>
                                    </p:set>
                                  </p:childTnLst>
                                </p:cTn>
                              </p:par>
                              <p:par>
                                <p:cTn id="64" presetID="1" presetClass="entr" presetSubtype="0" fill="hold" grpId="0" nodeType="withEffect">
                                  <p:stCondLst>
                                    <p:cond delay="0"/>
                                  </p:stCondLst>
                                  <p:childTnLst>
                                    <p:set>
                                      <p:cBhvr>
                                        <p:cTn id="65" dur="1" fill="hold">
                                          <p:stCondLst>
                                            <p:cond delay="0"/>
                                          </p:stCondLst>
                                        </p:cTn>
                                        <p:tgtEl>
                                          <p:spTgt spid="88"/>
                                        </p:tgtEl>
                                        <p:attrNameLst>
                                          <p:attrName>style.visibility</p:attrName>
                                        </p:attrNameLst>
                                      </p:cBhvr>
                                      <p:to>
                                        <p:strVal val="visible"/>
                                      </p:to>
                                    </p:set>
                                  </p:childTnLst>
                                </p:cTn>
                              </p:par>
                            </p:childTnLst>
                          </p:cTn>
                        </p:par>
                        <p:par>
                          <p:cTn id="66" fill="hold">
                            <p:stCondLst>
                              <p:cond delay="500"/>
                            </p:stCondLst>
                            <p:childTnLst>
                              <p:par>
                                <p:cTn id="67" presetID="1" presetClass="entr" presetSubtype="0" fill="hold" grpId="0" nodeType="afterEffect">
                                  <p:stCondLst>
                                    <p:cond delay="100"/>
                                  </p:stCondLst>
                                  <p:childTnLst>
                                    <p:set>
                                      <p:cBhvr>
                                        <p:cTn id="68" dur="1" fill="hold">
                                          <p:stCondLst>
                                            <p:cond delay="0"/>
                                          </p:stCondLst>
                                        </p:cTn>
                                        <p:tgtEl>
                                          <p:spTgt spid="105"/>
                                        </p:tgtEl>
                                        <p:attrNameLst>
                                          <p:attrName>style.visibility</p:attrName>
                                        </p:attrNameLst>
                                      </p:cBhvr>
                                      <p:to>
                                        <p:strVal val="visible"/>
                                      </p:to>
                                    </p:set>
                                  </p:childTnLst>
                                </p:cTn>
                              </p:par>
                            </p:childTnLst>
                          </p:cTn>
                        </p:par>
                        <p:par>
                          <p:cTn id="69" fill="hold">
                            <p:stCondLst>
                              <p:cond delay="600"/>
                            </p:stCondLst>
                            <p:childTnLst>
                              <p:par>
                                <p:cTn id="70" presetID="1" presetClass="entr" presetSubtype="0" fill="hold" grpId="0" nodeType="afterEffect">
                                  <p:stCondLst>
                                    <p:cond delay="100"/>
                                  </p:stCondLst>
                                  <p:childTnLst>
                                    <p:set>
                                      <p:cBhvr>
                                        <p:cTn id="71" dur="1" fill="hold">
                                          <p:stCondLst>
                                            <p:cond delay="0"/>
                                          </p:stCondLst>
                                        </p:cTn>
                                        <p:tgtEl>
                                          <p:spTgt spid="92"/>
                                        </p:tgtEl>
                                        <p:attrNameLst>
                                          <p:attrName>style.visibility</p:attrName>
                                        </p:attrNameLst>
                                      </p:cBhvr>
                                      <p:to>
                                        <p:strVal val="visible"/>
                                      </p:to>
                                    </p:set>
                                  </p:childTnLst>
                                </p:cTn>
                              </p:par>
                            </p:childTnLst>
                          </p:cTn>
                        </p:par>
                      </p:childTnLst>
                    </p:cTn>
                  </p:par>
                  <p:par>
                    <p:cTn id="72" fill="hold">
                      <p:stCondLst>
                        <p:cond delay="indefinite"/>
                      </p:stCondLst>
                      <p:childTnLst>
                        <p:par>
                          <p:cTn id="73" fill="hold">
                            <p:stCondLst>
                              <p:cond delay="0"/>
                            </p:stCondLst>
                            <p:childTnLst>
                              <p:par>
                                <p:cTn id="74" presetID="1" presetClass="entr" presetSubtype="0" fill="hold" nodeType="clickEffect">
                                  <p:stCondLst>
                                    <p:cond delay="0"/>
                                  </p:stCondLst>
                                  <p:childTnLst>
                                    <p:set>
                                      <p:cBhvr>
                                        <p:cTn id="75" dur="1" fill="hold">
                                          <p:stCondLst>
                                            <p:cond delay="0"/>
                                          </p:stCondLst>
                                        </p:cTn>
                                        <p:tgtEl>
                                          <p:spTgt spid="69"/>
                                        </p:tgtEl>
                                        <p:attrNameLst>
                                          <p:attrName>style.visibility</p:attrName>
                                        </p:attrNameLst>
                                      </p:cBhvr>
                                      <p:to>
                                        <p:strVal val="visible"/>
                                      </p:to>
                                    </p:set>
                                  </p:childTnLst>
                                </p:cTn>
                              </p:par>
                              <p:par>
                                <p:cTn id="76" presetID="1" presetClass="entr" presetSubtype="0" fill="hold" nodeType="withEffect">
                                  <p:stCondLst>
                                    <p:cond delay="0"/>
                                  </p:stCondLst>
                                  <p:childTnLst>
                                    <p:set>
                                      <p:cBhvr>
                                        <p:cTn id="77" dur="1" fill="hold">
                                          <p:stCondLst>
                                            <p:cond delay="0"/>
                                          </p:stCondLst>
                                        </p:cTn>
                                        <p:tgtEl>
                                          <p:spTgt spid="75"/>
                                        </p:tgtEl>
                                        <p:attrNameLst>
                                          <p:attrName>style.visibility</p:attrName>
                                        </p:attrNameLst>
                                      </p:cBhvr>
                                      <p:to>
                                        <p:strVal val="visible"/>
                                      </p:to>
                                    </p:set>
                                  </p:childTnLst>
                                </p:cTn>
                              </p:par>
                              <p:par>
                                <p:cTn id="78" presetID="1" presetClass="exit" presetSubtype="0" fill="hold" grpId="0" nodeType="withEffect">
                                  <p:stCondLst>
                                    <p:cond delay="0"/>
                                  </p:stCondLst>
                                  <p:childTnLst>
                                    <p:set>
                                      <p:cBhvr>
                                        <p:cTn id="79" dur="1" fill="hold">
                                          <p:stCondLst>
                                            <p:cond delay="0"/>
                                          </p:stCondLst>
                                        </p:cTn>
                                        <p:tgtEl>
                                          <p:spTgt spid="90"/>
                                        </p:tgtEl>
                                        <p:attrNameLst>
                                          <p:attrName>style.visibility</p:attrName>
                                        </p:attrNameLst>
                                      </p:cBhvr>
                                      <p:to>
                                        <p:strVal val="hidden"/>
                                      </p:to>
                                    </p:set>
                                  </p:childTnLst>
                                </p:cTn>
                              </p:par>
                              <p:par>
                                <p:cTn id="80" presetID="1" presetClass="entr" presetSubtype="0" fill="hold" grpId="0" nodeType="withEffect">
                                  <p:stCondLst>
                                    <p:cond delay="0"/>
                                  </p:stCondLst>
                                  <p:childTnLst>
                                    <p:set>
                                      <p:cBhvr>
                                        <p:cTn id="81" dur="1" fill="hold">
                                          <p:stCondLst>
                                            <p:cond delay="0"/>
                                          </p:stCondLst>
                                        </p:cTn>
                                        <p:tgtEl>
                                          <p:spTgt spid="107"/>
                                        </p:tgtEl>
                                        <p:attrNameLst>
                                          <p:attrName>style.visibility</p:attrName>
                                        </p:attrNameLst>
                                      </p:cBhvr>
                                      <p:to>
                                        <p:strVal val="visible"/>
                                      </p:to>
                                    </p:set>
                                  </p:childTnLst>
                                </p:cTn>
                              </p:par>
                              <p:par>
                                <p:cTn id="82" presetID="1" presetClass="entr" presetSubtype="0" fill="hold" nodeType="withEffect">
                                  <p:stCondLst>
                                    <p:cond delay="0"/>
                                  </p:stCondLst>
                                  <p:childTnLst>
                                    <p:set>
                                      <p:cBhvr>
                                        <p:cTn id="83" dur="1" fill="hold">
                                          <p:stCondLst>
                                            <p:cond delay="0"/>
                                          </p:stCondLst>
                                        </p:cTn>
                                        <p:tgtEl>
                                          <p:spTgt spid="106"/>
                                        </p:tgtEl>
                                        <p:attrNameLst>
                                          <p:attrName>style.visibility</p:attrName>
                                        </p:attrNameLst>
                                      </p:cBhvr>
                                      <p:to>
                                        <p:strVal val="visible"/>
                                      </p:to>
                                    </p:set>
                                  </p:childTnLst>
                                </p:cTn>
                              </p:par>
                            </p:childTnLst>
                          </p:cTn>
                        </p:par>
                      </p:childTnLst>
                    </p:cTn>
                  </p:par>
                  <p:par>
                    <p:cTn id="84" fill="hold">
                      <p:stCondLst>
                        <p:cond delay="indefinite"/>
                      </p:stCondLst>
                      <p:childTnLst>
                        <p:par>
                          <p:cTn id="85" fill="hold">
                            <p:stCondLst>
                              <p:cond delay="0"/>
                            </p:stCondLst>
                            <p:childTnLst>
                              <p:par>
                                <p:cTn id="86" presetID="1" presetClass="entr" presetSubtype="0" fill="hold" grpId="0" nodeType="clickEffect">
                                  <p:stCondLst>
                                    <p:cond delay="0"/>
                                  </p:stCondLst>
                                  <p:childTnLst>
                                    <p:set>
                                      <p:cBhvr>
                                        <p:cTn id="87" dur="1" fill="hold">
                                          <p:stCondLst>
                                            <p:cond delay="0"/>
                                          </p:stCondLst>
                                        </p:cTn>
                                        <p:tgtEl>
                                          <p:spTgt spid="103"/>
                                        </p:tgtEl>
                                        <p:attrNameLst>
                                          <p:attrName>style.visibility</p:attrName>
                                        </p:attrNameLst>
                                      </p:cBhvr>
                                      <p:to>
                                        <p:strVal val="visible"/>
                                      </p:to>
                                    </p:set>
                                  </p:childTnLst>
                                </p:cTn>
                              </p:par>
                              <p:par>
                                <p:cTn id="88" presetID="1" presetClass="entr" presetSubtype="0" fill="hold" grpId="0" nodeType="withEffect">
                                  <p:stCondLst>
                                    <p:cond delay="0"/>
                                  </p:stCondLst>
                                  <p:childTnLst>
                                    <p:set>
                                      <p:cBhvr>
                                        <p:cTn id="89" dur="1" fill="hold">
                                          <p:stCondLst>
                                            <p:cond delay="0"/>
                                          </p:stCondLst>
                                        </p:cTn>
                                        <p:tgtEl>
                                          <p:spTgt spid="89"/>
                                        </p:tgtEl>
                                        <p:attrNameLst>
                                          <p:attrName>style.visibility</p:attrName>
                                        </p:attrNameLst>
                                      </p:cBhvr>
                                      <p:to>
                                        <p:strVal val="visible"/>
                                      </p:to>
                                    </p:set>
                                  </p:childTnLst>
                                </p:cTn>
                              </p:par>
                              <p:par>
                                <p:cTn id="90" presetID="1" presetClass="entr" presetSubtype="0" fill="hold" nodeType="withEffect">
                                  <p:stCondLst>
                                    <p:cond delay="0"/>
                                  </p:stCondLst>
                                  <p:childTnLst>
                                    <p:set>
                                      <p:cBhvr>
                                        <p:cTn id="91" dur="1" fill="hold">
                                          <p:stCondLst>
                                            <p:cond delay="0"/>
                                          </p:stCondLst>
                                        </p:cTn>
                                        <p:tgtEl>
                                          <p:spTgt spid="108"/>
                                        </p:tgtEl>
                                        <p:attrNameLst>
                                          <p:attrName>style.visibility</p:attrName>
                                        </p:attrNameLst>
                                      </p:cBhvr>
                                      <p:to>
                                        <p:strVal val="visible"/>
                                      </p:to>
                                    </p:set>
                                  </p:childTnLst>
                                </p:cTn>
                              </p:par>
                              <p:par>
                                <p:cTn id="92" presetID="1" presetClass="entr" presetSubtype="0" fill="hold" grpId="0" nodeType="withEffect">
                                  <p:stCondLst>
                                    <p:cond delay="0"/>
                                  </p:stCondLst>
                                  <p:childTnLst>
                                    <p:set>
                                      <p:cBhvr>
                                        <p:cTn id="93" dur="1" fill="hold">
                                          <p:stCondLst>
                                            <p:cond delay="0"/>
                                          </p:stCondLst>
                                        </p:cTn>
                                        <p:tgtEl>
                                          <p:spTgt spid="109"/>
                                        </p:tgtEl>
                                        <p:attrNameLst>
                                          <p:attrName>style.visibility</p:attrName>
                                        </p:attrNameLst>
                                      </p:cBhvr>
                                      <p:to>
                                        <p:strVal val="visible"/>
                                      </p:to>
                                    </p:set>
                                  </p:childTnLst>
                                </p:cTn>
                              </p:par>
                            </p:childTnLst>
                          </p:cTn>
                        </p:par>
                      </p:childTnLst>
                    </p:cTn>
                  </p:par>
                  <p:par>
                    <p:cTn id="94" fill="hold">
                      <p:stCondLst>
                        <p:cond delay="indefinite"/>
                      </p:stCondLst>
                      <p:childTnLst>
                        <p:par>
                          <p:cTn id="95" fill="hold">
                            <p:stCondLst>
                              <p:cond delay="0"/>
                            </p:stCondLst>
                            <p:childTnLst>
                              <p:par>
                                <p:cTn id="96" presetID="1" presetClass="entr" presetSubtype="0" fill="hold" grpId="0" nodeType="clickEffect">
                                  <p:stCondLst>
                                    <p:cond delay="0"/>
                                  </p:stCondLst>
                                  <p:childTnLst>
                                    <p:set>
                                      <p:cBhvr>
                                        <p:cTn id="97" dur="1" fill="hold">
                                          <p:stCondLst>
                                            <p:cond delay="0"/>
                                          </p:stCondLst>
                                        </p:cTn>
                                        <p:tgtEl>
                                          <p:spTgt spid="93"/>
                                        </p:tgtEl>
                                        <p:attrNameLst>
                                          <p:attrName>style.visibility</p:attrName>
                                        </p:attrNameLst>
                                      </p:cBhvr>
                                      <p:to>
                                        <p:strVal val="visible"/>
                                      </p:to>
                                    </p:set>
                                  </p:childTnLst>
                                </p:cTn>
                              </p:par>
                            </p:childTnLst>
                          </p:cTn>
                        </p:par>
                      </p:childTnLst>
                    </p:cTn>
                  </p:par>
                  <p:par>
                    <p:cTn id="98" fill="hold">
                      <p:stCondLst>
                        <p:cond delay="indefinite"/>
                      </p:stCondLst>
                      <p:childTnLst>
                        <p:par>
                          <p:cTn id="99" fill="hold">
                            <p:stCondLst>
                              <p:cond delay="0"/>
                            </p:stCondLst>
                            <p:childTnLst>
                              <p:par>
                                <p:cTn id="100" presetID="1" presetClass="entr" presetSubtype="0" fill="hold" grpId="0" nodeType="clickEffect">
                                  <p:stCondLst>
                                    <p:cond delay="0"/>
                                  </p:stCondLst>
                                  <p:childTnLst>
                                    <p:set>
                                      <p:cBhvr>
                                        <p:cTn id="101" dur="1" fill="hold">
                                          <p:stCondLst>
                                            <p:cond delay="0"/>
                                          </p:stCondLst>
                                        </p:cTn>
                                        <p:tgtEl>
                                          <p:spTgt spid="99"/>
                                        </p:tgtEl>
                                        <p:attrNameLst>
                                          <p:attrName>style.visibility</p:attrName>
                                        </p:attrNameLst>
                                      </p:cBhvr>
                                      <p:to>
                                        <p:strVal val="visible"/>
                                      </p:to>
                                    </p:set>
                                  </p:childTnLst>
                                </p:cTn>
                              </p:par>
                              <p:par>
                                <p:cTn id="102" presetID="1" presetClass="entr" presetSubtype="0" fill="hold" grpId="0" nodeType="withEffect">
                                  <p:stCondLst>
                                    <p:cond delay="0"/>
                                  </p:stCondLst>
                                  <p:childTnLst>
                                    <p:set>
                                      <p:cBhvr>
                                        <p:cTn id="103" dur="1" fill="hold">
                                          <p:stCondLst>
                                            <p:cond delay="0"/>
                                          </p:stCondLst>
                                        </p:cTn>
                                        <p:tgtEl>
                                          <p:spTgt spid="102"/>
                                        </p:tgtEl>
                                        <p:attrNameLst>
                                          <p:attrName>style.visibility</p:attrName>
                                        </p:attrNameLst>
                                      </p:cBhvr>
                                      <p:to>
                                        <p:strVal val="visible"/>
                                      </p:to>
                                    </p:set>
                                  </p:childTnLst>
                                </p:cTn>
                              </p:par>
                              <p:par>
                                <p:cTn id="104" presetID="1" presetClass="exit" presetSubtype="0" fill="hold" grpId="1" nodeType="withEffect">
                                  <p:stCondLst>
                                    <p:cond delay="0"/>
                                  </p:stCondLst>
                                  <p:childTnLst>
                                    <p:set>
                                      <p:cBhvr>
                                        <p:cTn id="105" dur="1" fill="hold">
                                          <p:stCondLst>
                                            <p:cond delay="0"/>
                                          </p:stCondLst>
                                        </p:cTn>
                                        <p:tgtEl>
                                          <p:spTgt spid="92"/>
                                        </p:tgtEl>
                                        <p:attrNameLst>
                                          <p:attrName>style.visibility</p:attrName>
                                        </p:attrNameLst>
                                      </p:cBhvr>
                                      <p:to>
                                        <p:strVal val="hidden"/>
                                      </p:to>
                                    </p:set>
                                  </p:childTnLst>
                                </p:cTn>
                              </p:par>
                              <p:par>
                                <p:cTn id="106" presetID="1" presetClass="entr" presetSubtype="0" fill="hold" grpId="0" nodeType="withEffect">
                                  <p:stCondLst>
                                    <p:cond delay="0"/>
                                  </p:stCondLst>
                                  <p:childTnLst>
                                    <p:set>
                                      <p:cBhvr>
                                        <p:cTn id="107" dur="1" fill="hold">
                                          <p:stCondLst>
                                            <p:cond delay="0"/>
                                          </p:stCondLst>
                                        </p:cTn>
                                        <p:tgtEl>
                                          <p:spTgt spid="111"/>
                                        </p:tgtEl>
                                        <p:attrNameLst>
                                          <p:attrName>style.visibility</p:attrName>
                                        </p:attrNameLst>
                                      </p:cBhvr>
                                      <p:to>
                                        <p:strVal val="visible"/>
                                      </p:to>
                                    </p:set>
                                  </p:childTnLst>
                                </p:cTn>
                              </p:par>
                              <p:par>
                                <p:cTn id="108" presetID="1" presetClass="entr" presetSubtype="0" fill="hold" nodeType="withEffect">
                                  <p:stCondLst>
                                    <p:cond delay="0"/>
                                  </p:stCondLst>
                                  <p:childTnLst>
                                    <p:set>
                                      <p:cBhvr>
                                        <p:cTn id="109" dur="1" fill="hold">
                                          <p:stCondLst>
                                            <p:cond delay="0"/>
                                          </p:stCondLst>
                                        </p:cTn>
                                        <p:tgtEl>
                                          <p:spTgt spid="110"/>
                                        </p:tgtEl>
                                        <p:attrNameLst>
                                          <p:attrName>style.visibility</p:attrName>
                                        </p:attrNameLst>
                                      </p:cBhvr>
                                      <p:to>
                                        <p:strVal val="visible"/>
                                      </p:to>
                                    </p:set>
                                  </p:childTnLst>
                                </p:cTn>
                              </p:par>
                              <p:par>
                                <p:cTn id="110" presetID="1" presetClass="entr" presetSubtype="0" fill="hold" grpId="0" nodeType="withEffect">
                                  <p:stCondLst>
                                    <p:cond delay="0"/>
                                  </p:stCondLst>
                                  <p:childTnLst>
                                    <p:set>
                                      <p:cBhvr>
                                        <p:cTn id="111" dur="1" fill="hold">
                                          <p:stCondLst>
                                            <p:cond delay="0"/>
                                          </p:stCondLst>
                                        </p:cTn>
                                        <p:tgtEl>
                                          <p:spTgt spid="51"/>
                                        </p:tgtEl>
                                        <p:attrNameLst>
                                          <p:attrName>style.visibility</p:attrName>
                                        </p:attrNameLst>
                                      </p:cBhvr>
                                      <p:to>
                                        <p:strVal val="visible"/>
                                      </p:to>
                                    </p:set>
                                  </p:childTnLst>
                                </p:cTn>
                              </p:par>
                              <p:par>
                                <p:cTn id="112" presetID="1" presetClass="exit" presetSubtype="0" fill="hold" grpId="1" nodeType="withEffect">
                                  <p:stCondLst>
                                    <p:cond delay="0"/>
                                  </p:stCondLst>
                                  <p:childTnLst>
                                    <p:set>
                                      <p:cBhvr>
                                        <p:cTn id="113" dur="1" fill="hold">
                                          <p:stCondLst>
                                            <p:cond delay="0"/>
                                          </p:stCondLst>
                                        </p:cTn>
                                        <p:tgtEl>
                                          <p:spTgt spid="51"/>
                                        </p:tgtEl>
                                        <p:attrNameLst>
                                          <p:attrName>style.visibility</p:attrName>
                                        </p:attrNameLst>
                                      </p:cBhvr>
                                      <p:to>
                                        <p:strVal val="hidden"/>
                                      </p:to>
                                    </p:set>
                                  </p:childTnLst>
                                </p:cTn>
                              </p:par>
                            </p:childTnLst>
                          </p:cTn>
                        </p:par>
                      </p:childTnLst>
                    </p:cTn>
                  </p:par>
                  <p:par>
                    <p:cTn id="114" fill="hold">
                      <p:stCondLst>
                        <p:cond delay="indefinite"/>
                      </p:stCondLst>
                      <p:childTnLst>
                        <p:par>
                          <p:cTn id="115" fill="hold">
                            <p:stCondLst>
                              <p:cond delay="0"/>
                            </p:stCondLst>
                            <p:childTnLst>
                              <p:par>
                                <p:cTn id="116" presetID="1" presetClass="entr" presetSubtype="0" fill="hold" nodeType="clickEffect">
                                  <p:stCondLst>
                                    <p:cond delay="0"/>
                                  </p:stCondLst>
                                  <p:childTnLst>
                                    <p:set>
                                      <p:cBhvr>
                                        <p:cTn id="117" dur="1" fill="hold">
                                          <p:stCondLst>
                                            <p:cond delay="0"/>
                                          </p:stCondLst>
                                        </p:cTn>
                                        <p:tgtEl>
                                          <p:spTgt spid="3">
                                            <p:txEl>
                                              <p:pRg st="6" end="6"/>
                                            </p:txEl>
                                          </p:spTgt>
                                        </p:tgtEl>
                                        <p:attrNameLst>
                                          <p:attrName>style.visibility</p:attrName>
                                        </p:attrNameLst>
                                      </p:cBhvr>
                                      <p:to>
                                        <p:strVal val="visible"/>
                                      </p:to>
                                    </p:set>
                                  </p:childTnLst>
                                </p:cTn>
                              </p:par>
                              <p:par>
                                <p:cTn id="118" presetID="1" presetClass="entr" presetSubtype="0" fill="hold" nodeType="withEffect">
                                  <p:stCondLst>
                                    <p:cond delay="0"/>
                                  </p:stCondLst>
                                  <p:childTnLst>
                                    <p:set>
                                      <p:cBhvr>
                                        <p:cTn id="119" dur="1" fill="hold">
                                          <p:stCondLst>
                                            <p:cond delay="0"/>
                                          </p:stCondLst>
                                        </p:cTn>
                                        <p:tgtEl>
                                          <p:spTgt spid="3">
                                            <p:txEl>
                                              <p:pRg st="7" end="7"/>
                                            </p:txEl>
                                          </p:spTgt>
                                        </p:tgtEl>
                                        <p:attrNameLst>
                                          <p:attrName>style.visibility</p:attrName>
                                        </p:attrNameLst>
                                      </p:cBhvr>
                                      <p:to>
                                        <p:strVal val="visible"/>
                                      </p:to>
                                    </p:set>
                                  </p:childTnLst>
                                </p:cTn>
                              </p:par>
                              <p:par>
                                <p:cTn id="120" presetID="1" presetClass="entr" presetSubtype="0" fill="hold" nodeType="withEffect">
                                  <p:stCondLst>
                                    <p:cond delay="0"/>
                                  </p:stCondLst>
                                  <p:childTnLst>
                                    <p:set>
                                      <p:cBhvr>
                                        <p:cTn id="121"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122" fill="hold">
                      <p:stCondLst>
                        <p:cond delay="indefinite"/>
                      </p:stCondLst>
                      <p:childTnLst>
                        <p:par>
                          <p:cTn id="123" fill="hold">
                            <p:stCondLst>
                              <p:cond delay="0"/>
                            </p:stCondLst>
                            <p:childTnLst>
                              <p:par>
                                <p:cTn id="124" presetID="1" presetClass="entr" presetSubtype="0" fill="hold" nodeType="clickEffect">
                                  <p:stCondLst>
                                    <p:cond delay="0"/>
                                  </p:stCondLst>
                                  <p:childTnLst>
                                    <p:set>
                                      <p:cBhvr>
                                        <p:cTn id="125" dur="1" fill="hold">
                                          <p:stCondLst>
                                            <p:cond delay="0"/>
                                          </p:stCondLst>
                                        </p:cTn>
                                        <p:tgtEl>
                                          <p:spTgt spid="3">
                                            <p:txEl>
                                              <p:pRg st="9" end="9"/>
                                            </p:txEl>
                                          </p:spTgt>
                                        </p:tgtEl>
                                        <p:attrNameLst>
                                          <p:attrName>style.visibility</p:attrName>
                                        </p:attrNameLst>
                                      </p:cBhvr>
                                      <p:to>
                                        <p:strVal val="visible"/>
                                      </p:to>
                                    </p:set>
                                  </p:childTnLst>
                                </p:cTn>
                              </p:par>
                              <p:par>
                                <p:cTn id="126" presetID="1" presetClass="entr" presetSubtype="0" fill="hold" nodeType="withEffect">
                                  <p:stCondLst>
                                    <p:cond delay="0"/>
                                  </p:stCondLst>
                                  <p:childTnLst>
                                    <p:set>
                                      <p:cBhvr>
                                        <p:cTn id="127" dur="1" fill="hold">
                                          <p:stCondLst>
                                            <p:cond delay="0"/>
                                          </p:stCondLst>
                                        </p:cTn>
                                        <p:tgtEl>
                                          <p:spTgt spid="1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7" grpId="0" animBg="1"/>
      <p:bldP spid="68" grpId="0" animBg="1"/>
      <p:bldP spid="81" grpId="0" animBg="1"/>
      <p:bldP spid="82" grpId="0"/>
      <p:bldP spid="83" grpId="0"/>
      <p:bldP spid="84" grpId="0" animBg="1"/>
      <p:bldP spid="85" grpId="0" animBg="1"/>
      <p:bldP spid="86" grpId="0" animBg="1"/>
      <p:bldP spid="87" grpId="0" animBg="1"/>
      <p:bldP spid="88" grpId="0" animBg="1"/>
      <p:bldP spid="89" grpId="0" animBg="1"/>
      <p:bldP spid="90" grpId="0" animBg="1"/>
      <p:bldP spid="90" grpId="1" animBg="1"/>
      <p:bldP spid="91" grpId="0" animBg="1"/>
      <p:bldP spid="92" grpId="0" animBg="1"/>
      <p:bldP spid="92" grpId="1" animBg="1"/>
      <p:bldP spid="93" grpId="0" animBg="1"/>
      <p:bldP spid="94" grpId="0" animBg="1"/>
      <p:bldP spid="94" grpId="1" animBg="1"/>
      <p:bldP spid="96" grpId="0"/>
      <p:bldP spid="96" grpId="1"/>
      <p:bldP spid="97" grpId="0" animBg="1"/>
      <p:bldP spid="98" grpId="0"/>
      <p:bldP spid="98" grpId="1"/>
      <p:bldP spid="99" grpId="0" animBg="1"/>
      <p:bldP spid="100" grpId="0"/>
      <p:bldP spid="102" grpId="0" animBg="1"/>
      <p:bldP spid="103" grpId="0" animBg="1"/>
      <p:bldP spid="104" grpId="0" animBg="1"/>
      <p:bldP spid="105" grpId="0" animBg="1"/>
      <p:bldP spid="107" grpId="0"/>
      <p:bldP spid="109" grpId="0"/>
      <p:bldP spid="111" grpId="0"/>
      <p:bldP spid="51" grpId="0"/>
      <p:bldP spid="51" grpId="1"/>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“Standard” Methodology</a:t>
            </a:r>
          </a:p>
        </p:txBody>
      </p:sp>
      <p:grpSp>
        <p:nvGrpSpPr>
          <p:cNvPr id="35" name="Group 34">
            <a:extLst>
              <a:ext uri="{FF2B5EF4-FFF2-40B4-BE49-F238E27FC236}">
                <a16:creationId xmlns:a16="http://schemas.microsoft.com/office/drawing/2014/main" id="{29EFA17D-5714-4ED9-9C71-90121B2B02CB}"/>
              </a:ext>
            </a:extLst>
          </p:cNvPr>
          <p:cNvGrpSpPr/>
          <p:nvPr/>
        </p:nvGrpSpPr>
        <p:grpSpPr>
          <a:xfrm>
            <a:off x="954004" y="878614"/>
            <a:ext cx="2519540" cy="1747911"/>
            <a:chOff x="526000" y="646795"/>
            <a:chExt cx="2519540" cy="1747911"/>
          </a:xfrm>
        </p:grpSpPr>
        <p:pic>
          <p:nvPicPr>
            <p:cNvPr id="1026" name="Picture 2" descr="https://lh4.googleusercontent.com/0jFDizTJnDjuDAQLE8CyVUcjuQkcOPFaavBDyLRZZeE0HZGvwgJWPsA3AQoBlWOnMBEECpR3u40b0G164ld5rvLOk0EMiZfbKCogpjSyw4Nu3Jtz5zAScs_oEwvtDkGluk-6Phg">
              <a:extLst>
                <a:ext uri="{FF2B5EF4-FFF2-40B4-BE49-F238E27FC236}">
                  <a16:creationId xmlns:a16="http://schemas.microsoft.com/office/drawing/2014/main" id="{2F7CF6E6-2990-4BF0-BC7A-F077D54AEC3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568016" y="1271092"/>
              <a:ext cx="1366301" cy="1023544"/>
            </a:xfrm>
            <a:prstGeom prst="rect">
              <a:avLst/>
            </a:prstGeom>
            <a:noFill/>
            <a:ln>
              <a:noFill/>
            </a:ln>
            <a:extLst>
              <a:ext uri="{909E8E84-426E-40DD-AFC4-6F175D3DCCD1}">
                <a14:hiddenFill xmlns:a14="http://schemas.microsoft.com/office/drawing/2010/main">
                  <a:solidFill>
                    <a:srgbClr val="FFFFFF"/>
                  </a:solidFill>
                </a14:hiddenFill>
              </a:ext>
            </a:extLst>
          </p:spPr>
        </p:pic>
        <p:grpSp>
          <p:nvGrpSpPr>
            <p:cNvPr id="20" name="Group 19">
              <a:extLst>
                <a:ext uri="{FF2B5EF4-FFF2-40B4-BE49-F238E27FC236}">
                  <a16:creationId xmlns:a16="http://schemas.microsoft.com/office/drawing/2014/main" id="{8730DDCD-7B83-4105-B8CB-2A9A5200F3FD}"/>
                </a:ext>
              </a:extLst>
            </p:cNvPr>
            <p:cNvGrpSpPr/>
            <p:nvPr/>
          </p:nvGrpSpPr>
          <p:grpSpPr>
            <a:xfrm>
              <a:off x="546998" y="646795"/>
              <a:ext cx="987978" cy="1552940"/>
              <a:chOff x="560497" y="288655"/>
              <a:chExt cx="987978" cy="1552940"/>
            </a:xfrm>
          </p:grpSpPr>
          <p:pic>
            <p:nvPicPr>
              <p:cNvPr id="1028" name="Picture 4" descr="https://lh6.googleusercontent.com/bj6_6lEQKvSgV0roDarRBOYlFHlvEEto7vw98l0S-Xpz5EKb4bKOCLfmrGLZwdWIHoDKTIuIEE_5bKpOmm86WTo_ifnfsnkanGQnCzzKNz_UwkE0MyXIBA7W7qTBts2t5QA3gmI">
                <a:extLst>
                  <a:ext uri="{FF2B5EF4-FFF2-40B4-BE49-F238E27FC236}">
                    <a16:creationId xmlns:a16="http://schemas.microsoft.com/office/drawing/2014/main" id="{71E7C7D6-206A-4AA9-8B8E-EBA21D30077B}"/>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36535" t="34405" r="36326" b="25695"/>
              <a:stretch/>
            </p:blipFill>
            <p:spPr bwMode="auto">
              <a:xfrm>
                <a:off x="560497" y="1019486"/>
                <a:ext cx="838744" cy="822109"/>
              </a:xfrm>
              <a:prstGeom prst="rect">
                <a:avLst/>
              </a:prstGeom>
              <a:noFill/>
              <a:ln>
                <a:noFill/>
              </a:ln>
              <a:extLst>
                <a:ext uri="{909E8E84-426E-40DD-AFC4-6F175D3DCCD1}">
                  <a14:hiddenFill xmlns:a14="http://schemas.microsoft.com/office/drawing/2010/main">
                    <a:solidFill>
                      <a:srgbClr val="FFFFFF"/>
                    </a:solidFill>
                  </a14:hiddenFill>
                </a:ext>
              </a:extLst>
            </p:spPr>
          </p:pic>
          <p:cxnSp>
            <p:nvCxnSpPr>
              <p:cNvPr id="21" name="Straight Arrow Connector 20">
                <a:extLst>
                  <a:ext uri="{FF2B5EF4-FFF2-40B4-BE49-F238E27FC236}">
                    <a16:creationId xmlns:a16="http://schemas.microsoft.com/office/drawing/2014/main" id="{14C775B3-8FCD-4127-8C7E-C6EEDF4FA5D2}"/>
                  </a:ext>
                </a:extLst>
              </p:cNvPr>
              <p:cNvCxnSpPr>
                <a:cxnSpLocks/>
              </p:cNvCxnSpPr>
              <p:nvPr/>
            </p:nvCxnSpPr>
            <p:spPr>
              <a:xfrm flipH="1" flipV="1">
                <a:off x="1471972" y="288655"/>
                <a:ext cx="806" cy="681358"/>
              </a:xfrm>
              <a:prstGeom prst="straightConnector1">
                <a:avLst/>
              </a:prstGeom>
              <a:ln w="19050">
                <a:noFill/>
                <a:headEnd type="triangle"/>
                <a:tailEnd type="triangle"/>
              </a:ln>
            </p:spPr>
            <p:style>
              <a:lnRef idx="1">
                <a:schemeClr val="accent1"/>
              </a:lnRef>
              <a:fillRef idx="0">
                <a:schemeClr val="accent1"/>
              </a:fillRef>
              <a:effectRef idx="0">
                <a:schemeClr val="accent1"/>
              </a:effectRef>
              <a:fontRef idx="minor">
                <a:schemeClr val="tx1"/>
              </a:fontRef>
            </p:style>
          </p:cxnSp>
          <p:sp>
            <p:nvSpPr>
              <p:cNvPr id="23" name="TextBox 22">
                <a:extLst>
                  <a:ext uri="{FF2B5EF4-FFF2-40B4-BE49-F238E27FC236}">
                    <a16:creationId xmlns:a16="http://schemas.microsoft.com/office/drawing/2014/main" id="{1D85B173-EB5F-4592-BBB9-2A8C4482E86B}"/>
                  </a:ext>
                </a:extLst>
              </p:cNvPr>
              <p:cNvSpPr txBox="1"/>
              <p:nvPr/>
            </p:nvSpPr>
            <p:spPr>
              <a:xfrm rot="16200000">
                <a:off x="1124117" y="1278112"/>
                <a:ext cx="602495" cy="246221"/>
              </a:xfrm>
              <a:prstGeom prst="rect">
                <a:avLst/>
              </a:prstGeom>
              <a:noFill/>
              <a:ln>
                <a:noFill/>
              </a:ln>
            </p:spPr>
            <p:txBody>
              <a:bodyPr wrap="square" rtlCol="0">
                <a:spAutoFit/>
              </a:bodyPr>
              <a:lstStyle/>
              <a:p>
                <a:r>
                  <a:rPr lang="en-US" sz="1000" b="1" dirty="0">
                    <a:solidFill>
                      <a:schemeClr val="accent3"/>
                    </a:solidFill>
                  </a:rPr>
                  <a:t>~1 cm</a:t>
                </a:r>
              </a:p>
            </p:txBody>
          </p:sp>
        </p:grpSp>
        <p:sp>
          <p:nvSpPr>
            <p:cNvPr id="25" name="TextBox 24">
              <a:extLst>
                <a:ext uri="{FF2B5EF4-FFF2-40B4-BE49-F238E27FC236}">
                  <a16:creationId xmlns:a16="http://schemas.microsoft.com/office/drawing/2014/main" id="{5A11309C-7C60-4CF2-A5C3-83406233C9E9}"/>
                </a:ext>
              </a:extLst>
            </p:cNvPr>
            <p:cNvSpPr txBox="1"/>
            <p:nvPr/>
          </p:nvSpPr>
          <p:spPr>
            <a:xfrm>
              <a:off x="883914" y="899875"/>
              <a:ext cx="1753342" cy="300082"/>
            </a:xfrm>
            <a:prstGeom prst="rect">
              <a:avLst/>
            </a:prstGeom>
            <a:noFill/>
            <a:ln>
              <a:noFill/>
            </a:ln>
          </p:spPr>
          <p:txBody>
            <a:bodyPr wrap="square" rtlCol="0">
              <a:spAutoFit/>
            </a:bodyPr>
            <a:lstStyle/>
            <a:p>
              <a:pPr algn="ctr"/>
              <a:r>
                <a:rPr lang="en-US" b="1" dirty="0"/>
                <a:t>Physical sample</a:t>
              </a:r>
              <a:endParaRPr lang="en-US" dirty="0"/>
            </a:p>
          </p:txBody>
        </p:sp>
        <p:sp>
          <p:nvSpPr>
            <p:cNvPr id="22" name="Rectangle: Rounded Corners 21">
              <a:extLst>
                <a:ext uri="{FF2B5EF4-FFF2-40B4-BE49-F238E27FC236}">
                  <a16:creationId xmlns:a16="http://schemas.microsoft.com/office/drawing/2014/main" id="{6363A0F1-D025-48BF-A893-73584740B319}"/>
                </a:ext>
              </a:extLst>
            </p:cNvPr>
            <p:cNvSpPr/>
            <p:nvPr/>
          </p:nvSpPr>
          <p:spPr>
            <a:xfrm>
              <a:off x="526000" y="808569"/>
              <a:ext cx="2519540" cy="1586137"/>
            </a:xfrm>
            <a:prstGeom prst="roundRect">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62" name="Group 61">
            <a:extLst>
              <a:ext uri="{FF2B5EF4-FFF2-40B4-BE49-F238E27FC236}">
                <a16:creationId xmlns:a16="http://schemas.microsoft.com/office/drawing/2014/main" id="{2F3D142B-D834-4FAF-975C-FC9937EB36DC}"/>
              </a:ext>
            </a:extLst>
          </p:cNvPr>
          <p:cNvGrpSpPr/>
          <p:nvPr/>
        </p:nvGrpSpPr>
        <p:grpSpPr>
          <a:xfrm>
            <a:off x="3473544" y="508858"/>
            <a:ext cx="2697728" cy="2117667"/>
            <a:chOff x="3301614" y="65094"/>
            <a:chExt cx="2697728" cy="2117667"/>
          </a:xfrm>
        </p:grpSpPr>
        <p:grpSp>
          <p:nvGrpSpPr>
            <p:cNvPr id="34" name="Group 33">
              <a:extLst>
                <a:ext uri="{FF2B5EF4-FFF2-40B4-BE49-F238E27FC236}">
                  <a16:creationId xmlns:a16="http://schemas.microsoft.com/office/drawing/2014/main" id="{95367F7C-529D-48E1-AD1F-212C96EDF8D3}"/>
                </a:ext>
              </a:extLst>
            </p:cNvPr>
            <p:cNvGrpSpPr/>
            <p:nvPr/>
          </p:nvGrpSpPr>
          <p:grpSpPr>
            <a:xfrm>
              <a:off x="3479802" y="65094"/>
              <a:ext cx="2519540" cy="2117667"/>
              <a:chOff x="3269201" y="277039"/>
              <a:chExt cx="2519540" cy="2117667"/>
            </a:xfrm>
          </p:grpSpPr>
          <p:sp>
            <p:nvSpPr>
              <p:cNvPr id="27" name="TextBox 26">
                <a:extLst>
                  <a:ext uri="{FF2B5EF4-FFF2-40B4-BE49-F238E27FC236}">
                    <a16:creationId xmlns:a16="http://schemas.microsoft.com/office/drawing/2014/main" id="{C588E99F-22CA-498B-8F9C-8B77288DC778}"/>
                  </a:ext>
                </a:extLst>
              </p:cNvPr>
              <p:cNvSpPr txBox="1"/>
              <p:nvPr/>
            </p:nvSpPr>
            <p:spPr>
              <a:xfrm>
                <a:off x="3401514" y="302369"/>
                <a:ext cx="2188842" cy="507831"/>
              </a:xfrm>
              <a:prstGeom prst="rect">
                <a:avLst/>
              </a:prstGeom>
              <a:noFill/>
              <a:ln>
                <a:noFill/>
              </a:ln>
            </p:spPr>
            <p:txBody>
              <a:bodyPr wrap="square" rtlCol="0">
                <a:spAutoFit/>
              </a:bodyPr>
              <a:lstStyle/>
              <a:p>
                <a:pPr algn="ctr"/>
                <a:r>
                  <a:rPr lang="en-US" b="1" dirty="0"/>
                  <a:t>3D imaging (</a:t>
                </a:r>
                <a:r>
                  <a:rPr lang="en-US" b="1" dirty="0" err="1"/>
                  <a:t>e.g</a:t>
                </a:r>
                <a:r>
                  <a:rPr lang="en-US" b="1" dirty="0"/>
                  <a:t> tomography)</a:t>
                </a:r>
                <a:endParaRPr lang="en-US" dirty="0"/>
              </a:p>
            </p:txBody>
          </p:sp>
          <p:grpSp>
            <p:nvGrpSpPr>
              <p:cNvPr id="33" name="Group 32">
                <a:extLst>
                  <a:ext uri="{FF2B5EF4-FFF2-40B4-BE49-F238E27FC236}">
                    <a16:creationId xmlns:a16="http://schemas.microsoft.com/office/drawing/2014/main" id="{890BD78C-1EFD-4D5E-9986-2F0A737F2CD4}"/>
                  </a:ext>
                </a:extLst>
              </p:cNvPr>
              <p:cNvGrpSpPr/>
              <p:nvPr/>
            </p:nvGrpSpPr>
            <p:grpSpPr>
              <a:xfrm>
                <a:off x="3269201" y="277039"/>
                <a:ext cx="2519540" cy="2117667"/>
                <a:chOff x="3269201" y="277039"/>
                <a:chExt cx="2519540" cy="2117667"/>
              </a:xfrm>
            </p:grpSpPr>
            <p:pic>
              <p:nvPicPr>
                <p:cNvPr id="7" name="Picture 6">
                  <a:extLst>
                    <a:ext uri="{FF2B5EF4-FFF2-40B4-BE49-F238E27FC236}">
                      <a16:creationId xmlns:a16="http://schemas.microsoft.com/office/drawing/2014/main" id="{7CDC38D7-78B6-45AE-A6E0-A9FEC5633A39}"/>
                    </a:ext>
                  </a:extLst>
                </p:cNvPr>
                <p:cNvPicPr>
                  <a:picLocks noChangeAspect="1"/>
                </p:cNvPicPr>
                <p:nvPr/>
              </p:nvPicPr>
              <p:blipFill>
                <a:blip r:embed="rId5"/>
                <a:stretch>
                  <a:fillRect/>
                </a:stretch>
              </p:blipFill>
              <p:spPr>
                <a:xfrm>
                  <a:off x="3401514" y="939519"/>
                  <a:ext cx="2188841" cy="1285202"/>
                </a:xfrm>
                <a:prstGeom prst="rect">
                  <a:avLst/>
                </a:prstGeom>
                <a:ln>
                  <a:noFill/>
                </a:ln>
              </p:spPr>
            </p:pic>
            <p:sp>
              <p:nvSpPr>
                <p:cNvPr id="31" name="Rectangle: Rounded Corners 30">
                  <a:extLst>
                    <a:ext uri="{FF2B5EF4-FFF2-40B4-BE49-F238E27FC236}">
                      <a16:creationId xmlns:a16="http://schemas.microsoft.com/office/drawing/2014/main" id="{C8769B76-3DC8-4964-8AAA-BC6B3F7353D5}"/>
                    </a:ext>
                  </a:extLst>
                </p:cNvPr>
                <p:cNvSpPr/>
                <p:nvPr/>
              </p:nvSpPr>
              <p:spPr>
                <a:xfrm>
                  <a:off x="3269201" y="277039"/>
                  <a:ext cx="2519540" cy="2117667"/>
                </a:xfrm>
                <a:prstGeom prst="roundRect">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cxnSp>
          <p:nvCxnSpPr>
            <p:cNvPr id="57" name="Straight Arrow Connector 56">
              <a:extLst>
                <a:ext uri="{FF2B5EF4-FFF2-40B4-BE49-F238E27FC236}">
                  <a16:creationId xmlns:a16="http://schemas.microsoft.com/office/drawing/2014/main" id="{4656C383-E5AD-42F3-B079-B5B0B0E8D897}"/>
                </a:ext>
              </a:extLst>
            </p:cNvPr>
            <p:cNvCxnSpPr>
              <a:stCxn id="22" idx="3"/>
              <a:endCxn id="31" idx="1"/>
            </p:cNvCxnSpPr>
            <p:nvPr/>
          </p:nvCxnSpPr>
          <p:spPr>
            <a:xfrm flipV="1">
              <a:off x="3301614" y="1123928"/>
              <a:ext cx="178188" cy="261002"/>
            </a:xfrm>
            <a:prstGeom prst="straightConnector1">
              <a:avLst/>
            </a:prstGeom>
            <a:ln w="12700">
              <a:tailEnd type="triangle"/>
            </a:ln>
          </p:spPr>
          <p:style>
            <a:lnRef idx="1">
              <a:schemeClr val="accent1"/>
            </a:lnRef>
            <a:fillRef idx="0">
              <a:schemeClr val="accent1"/>
            </a:fillRef>
            <a:effectRef idx="0">
              <a:schemeClr val="accent1"/>
            </a:effectRef>
            <a:fontRef idx="minor">
              <a:schemeClr val="tx1"/>
            </a:fontRef>
          </p:style>
        </p:cxnSp>
      </p:grpSp>
      <p:grpSp>
        <p:nvGrpSpPr>
          <p:cNvPr id="63" name="Group 62">
            <a:extLst>
              <a:ext uri="{FF2B5EF4-FFF2-40B4-BE49-F238E27FC236}">
                <a16:creationId xmlns:a16="http://schemas.microsoft.com/office/drawing/2014/main" id="{856A8A51-61DF-4C25-B0E3-571D9A24AD2C}"/>
              </a:ext>
            </a:extLst>
          </p:cNvPr>
          <p:cNvGrpSpPr/>
          <p:nvPr/>
        </p:nvGrpSpPr>
        <p:grpSpPr>
          <a:xfrm>
            <a:off x="6171272" y="506225"/>
            <a:ext cx="3057739" cy="2117145"/>
            <a:chOff x="6017709" y="58412"/>
            <a:chExt cx="3057739" cy="2117145"/>
          </a:xfrm>
        </p:grpSpPr>
        <p:grpSp>
          <p:nvGrpSpPr>
            <p:cNvPr id="52" name="Group 51">
              <a:extLst>
                <a:ext uri="{FF2B5EF4-FFF2-40B4-BE49-F238E27FC236}">
                  <a16:creationId xmlns:a16="http://schemas.microsoft.com/office/drawing/2014/main" id="{A1F7A82E-256D-4255-BE50-D6B755DF2A39}"/>
                </a:ext>
              </a:extLst>
            </p:cNvPr>
            <p:cNvGrpSpPr/>
            <p:nvPr/>
          </p:nvGrpSpPr>
          <p:grpSpPr>
            <a:xfrm>
              <a:off x="6203114" y="58412"/>
              <a:ext cx="2872334" cy="2117145"/>
              <a:chOff x="6203114" y="58412"/>
              <a:chExt cx="2872334" cy="2117145"/>
            </a:xfrm>
          </p:grpSpPr>
          <p:sp>
            <p:nvSpPr>
              <p:cNvPr id="28" name="TextBox 27">
                <a:extLst>
                  <a:ext uri="{FF2B5EF4-FFF2-40B4-BE49-F238E27FC236}">
                    <a16:creationId xmlns:a16="http://schemas.microsoft.com/office/drawing/2014/main" id="{E6DAD8AB-7CCF-483D-9F98-EEA0EC6BFC8D}"/>
                  </a:ext>
                </a:extLst>
              </p:cNvPr>
              <p:cNvSpPr txBox="1"/>
              <p:nvPr/>
            </p:nvSpPr>
            <p:spPr>
              <a:xfrm>
                <a:off x="6319802" y="87527"/>
                <a:ext cx="2188842" cy="507831"/>
              </a:xfrm>
              <a:prstGeom prst="rect">
                <a:avLst/>
              </a:prstGeom>
              <a:noFill/>
            </p:spPr>
            <p:txBody>
              <a:bodyPr wrap="square" rtlCol="0">
                <a:spAutoFit/>
              </a:bodyPr>
              <a:lstStyle/>
              <a:p>
                <a:pPr algn="ctr"/>
                <a:r>
                  <a:rPr lang="en-US" b="1" dirty="0"/>
                  <a:t>Image processing and structure digitalization</a:t>
                </a:r>
                <a:endParaRPr lang="en-US" dirty="0"/>
              </a:p>
            </p:txBody>
          </p:sp>
          <p:grpSp>
            <p:nvGrpSpPr>
              <p:cNvPr id="12" name="Group 11">
                <a:extLst>
                  <a:ext uri="{FF2B5EF4-FFF2-40B4-BE49-F238E27FC236}">
                    <a16:creationId xmlns:a16="http://schemas.microsoft.com/office/drawing/2014/main" id="{171C4D51-4E4A-4CD6-A722-BC561052D16C}"/>
                  </a:ext>
                </a:extLst>
              </p:cNvPr>
              <p:cNvGrpSpPr/>
              <p:nvPr/>
            </p:nvGrpSpPr>
            <p:grpSpPr>
              <a:xfrm>
                <a:off x="6203114" y="549656"/>
                <a:ext cx="2872334" cy="1362682"/>
                <a:chOff x="-339476" y="899024"/>
                <a:chExt cx="6091385" cy="2889851"/>
              </a:xfrm>
            </p:grpSpPr>
            <p:pic>
              <p:nvPicPr>
                <p:cNvPr id="13" name="Picture 12">
                  <a:extLst>
                    <a:ext uri="{FF2B5EF4-FFF2-40B4-BE49-F238E27FC236}">
                      <a16:creationId xmlns:a16="http://schemas.microsoft.com/office/drawing/2014/main" id="{2D0BBD00-4BC8-405A-BDF3-3E6E0E6618BD}"/>
                    </a:ext>
                  </a:extLst>
                </p:cNvPr>
                <p:cNvPicPr>
                  <a:picLocks noChangeAspect="1"/>
                </p:cNvPicPr>
                <p:nvPr/>
              </p:nvPicPr>
              <p:blipFill rotWithShape="1">
                <a:blip r:embed="rId6"/>
                <a:srcRect l="20172" r="22994"/>
                <a:stretch/>
              </p:blipFill>
              <p:spPr>
                <a:xfrm>
                  <a:off x="740512" y="899024"/>
                  <a:ext cx="3931410" cy="2751736"/>
                </a:xfrm>
                <a:prstGeom prst="rect">
                  <a:avLst/>
                </a:prstGeom>
              </p:spPr>
            </p:pic>
            <p:cxnSp>
              <p:nvCxnSpPr>
                <p:cNvPr id="14" name="Straight Arrow Connector 13">
                  <a:extLst>
                    <a:ext uri="{FF2B5EF4-FFF2-40B4-BE49-F238E27FC236}">
                      <a16:creationId xmlns:a16="http://schemas.microsoft.com/office/drawing/2014/main" id="{CF266579-9E5F-486B-A1AC-8CEB096001F3}"/>
                    </a:ext>
                  </a:extLst>
                </p:cNvPr>
                <p:cNvCxnSpPr>
                  <a:cxnSpLocks/>
                </p:cNvCxnSpPr>
                <p:nvPr/>
              </p:nvCxnSpPr>
              <p:spPr>
                <a:xfrm>
                  <a:off x="843132" y="3116910"/>
                  <a:ext cx="2949604" cy="485661"/>
                </a:xfrm>
                <a:prstGeom prst="straightConnector1">
                  <a:avLst/>
                </a:prstGeom>
                <a:ln w="19050">
                  <a:solidFill>
                    <a:schemeClr val="accent3"/>
                  </a:solidFill>
                  <a:headEnd type="triangle"/>
                  <a:tailEnd type="triangle"/>
                </a:ln>
              </p:spPr>
              <p:style>
                <a:lnRef idx="1">
                  <a:schemeClr val="accent1"/>
                </a:lnRef>
                <a:fillRef idx="0">
                  <a:schemeClr val="accent1"/>
                </a:fillRef>
                <a:effectRef idx="0">
                  <a:schemeClr val="accent1"/>
                </a:effectRef>
                <a:fontRef idx="minor">
                  <a:schemeClr val="tx1"/>
                </a:fontRef>
              </p:style>
            </p:cxnSp>
            <p:cxnSp>
              <p:nvCxnSpPr>
                <p:cNvPr id="15" name="Straight Arrow Connector 14">
                  <a:extLst>
                    <a:ext uri="{FF2B5EF4-FFF2-40B4-BE49-F238E27FC236}">
                      <a16:creationId xmlns:a16="http://schemas.microsoft.com/office/drawing/2014/main" id="{8016F235-303A-409B-953E-4AB975D17401}"/>
                    </a:ext>
                  </a:extLst>
                </p:cNvPr>
                <p:cNvCxnSpPr>
                  <a:cxnSpLocks/>
                </p:cNvCxnSpPr>
                <p:nvPr/>
              </p:nvCxnSpPr>
              <p:spPr>
                <a:xfrm flipV="1">
                  <a:off x="768689" y="1256427"/>
                  <a:ext cx="114262" cy="1842503"/>
                </a:xfrm>
                <a:prstGeom prst="straightConnector1">
                  <a:avLst/>
                </a:prstGeom>
                <a:ln w="19050">
                  <a:solidFill>
                    <a:schemeClr val="accent3"/>
                  </a:solidFill>
                  <a:headEnd type="triangle"/>
                  <a:tailEnd type="triangle"/>
                </a:ln>
              </p:spPr>
              <p:style>
                <a:lnRef idx="1">
                  <a:schemeClr val="accent1"/>
                </a:lnRef>
                <a:fillRef idx="0">
                  <a:schemeClr val="accent1"/>
                </a:fillRef>
                <a:effectRef idx="0">
                  <a:schemeClr val="accent1"/>
                </a:effectRef>
                <a:fontRef idx="minor">
                  <a:schemeClr val="tx1"/>
                </a:fontRef>
              </p:style>
            </p:cxnSp>
            <p:cxnSp>
              <p:nvCxnSpPr>
                <p:cNvPr id="16" name="Straight Arrow Connector 15">
                  <a:extLst>
                    <a:ext uri="{FF2B5EF4-FFF2-40B4-BE49-F238E27FC236}">
                      <a16:creationId xmlns:a16="http://schemas.microsoft.com/office/drawing/2014/main" id="{92FD05C9-4E3F-4F60-9229-50B5E07F56C2}"/>
                    </a:ext>
                  </a:extLst>
                </p:cNvPr>
                <p:cNvCxnSpPr>
                  <a:cxnSpLocks/>
                </p:cNvCxnSpPr>
                <p:nvPr/>
              </p:nvCxnSpPr>
              <p:spPr>
                <a:xfrm flipV="1">
                  <a:off x="3898355" y="3127630"/>
                  <a:ext cx="471221" cy="429024"/>
                </a:xfrm>
                <a:prstGeom prst="straightConnector1">
                  <a:avLst/>
                </a:prstGeom>
                <a:ln w="19050">
                  <a:solidFill>
                    <a:schemeClr val="accent3"/>
                  </a:solidFill>
                  <a:headEnd type="triangle"/>
                  <a:tailEnd type="triangle"/>
                </a:ln>
              </p:spPr>
              <p:style>
                <a:lnRef idx="1">
                  <a:schemeClr val="accent1"/>
                </a:lnRef>
                <a:fillRef idx="0">
                  <a:schemeClr val="accent1"/>
                </a:fillRef>
                <a:effectRef idx="0">
                  <a:schemeClr val="accent1"/>
                </a:effectRef>
                <a:fontRef idx="minor">
                  <a:schemeClr val="tx1"/>
                </a:fontRef>
              </p:style>
            </p:cxnSp>
            <p:sp>
              <p:nvSpPr>
                <p:cNvPr id="17" name="TextBox 16">
                  <a:extLst>
                    <a:ext uri="{FF2B5EF4-FFF2-40B4-BE49-F238E27FC236}">
                      <a16:creationId xmlns:a16="http://schemas.microsoft.com/office/drawing/2014/main" id="{54957702-89E9-4C76-BA17-32A785C3E047}"/>
                    </a:ext>
                  </a:extLst>
                </p:cNvPr>
                <p:cNvSpPr txBox="1"/>
                <p:nvPr/>
              </p:nvSpPr>
              <p:spPr>
                <a:xfrm>
                  <a:off x="3945909" y="3266712"/>
                  <a:ext cx="1806000" cy="522163"/>
                </a:xfrm>
                <a:prstGeom prst="rect">
                  <a:avLst/>
                </a:prstGeom>
                <a:noFill/>
              </p:spPr>
              <p:txBody>
                <a:bodyPr wrap="square" rtlCol="0">
                  <a:spAutoFit/>
                </a:bodyPr>
                <a:lstStyle/>
                <a:p>
                  <a:r>
                    <a:rPr lang="en-US" sz="1000" b="1" dirty="0">
                      <a:solidFill>
                        <a:schemeClr val="accent3"/>
                      </a:solidFill>
                    </a:rPr>
                    <a:t>12 </a:t>
                  </a:r>
                  <a:r>
                    <a:rPr lang="en-US" sz="1000" b="1" dirty="0" err="1">
                      <a:solidFill>
                        <a:schemeClr val="accent3"/>
                      </a:solidFill>
                    </a:rPr>
                    <a:t>μm</a:t>
                  </a:r>
                  <a:endParaRPr lang="en-US" sz="1000" b="1" dirty="0">
                    <a:solidFill>
                      <a:schemeClr val="accent3"/>
                    </a:solidFill>
                  </a:endParaRPr>
                </a:p>
              </p:txBody>
            </p:sp>
            <p:sp>
              <p:nvSpPr>
                <p:cNvPr id="18" name="TextBox 17">
                  <a:extLst>
                    <a:ext uri="{FF2B5EF4-FFF2-40B4-BE49-F238E27FC236}">
                      <a16:creationId xmlns:a16="http://schemas.microsoft.com/office/drawing/2014/main" id="{F8015E3C-E82A-44FB-BAC6-2E5DCA16B2D5}"/>
                    </a:ext>
                  </a:extLst>
                </p:cNvPr>
                <p:cNvSpPr txBox="1"/>
                <p:nvPr/>
              </p:nvSpPr>
              <p:spPr>
                <a:xfrm>
                  <a:off x="-339476" y="1838911"/>
                  <a:ext cx="1494682" cy="522163"/>
                </a:xfrm>
                <a:prstGeom prst="rect">
                  <a:avLst/>
                </a:prstGeom>
                <a:noFill/>
              </p:spPr>
              <p:txBody>
                <a:bodyPr wrap="square" rtlCol="0">
                  <a:spAutoFit/>
                </a:bodyPr>
                <a:lstStyle/>
                <a:p>
                  <a:r>
                    <a:rPr lang="en-US" sz="1000" b="1" dirty="0">
                      <a:solidFill>
                        <a:schemeClr val="accent3"/>
                      </a:solidFill>
                    </a:rPr>
                    <a:t>8.5 </a:t>
                  </a:r>
                  <a:r>
                    <a:rPr lang="en-US" sz="1000" b="1" dirty="0" err="1">
                      <a:solidFill>
                        <a:schemeClr val="accent3"/>
                      </a:solidFill>
                    </a:rPr>
                    <a:t>μm</a:t>
                  </a:r>
                  <a:endParaRPr lang="en-US" sz="1000" b="1" dirty="0">
                    <a:solidFill>
                      <a:schemeClr val="accent3"/>
                    </a:solidFill>
                  </a:endParaRPr>
                </a:p>
              </p:txBody>
            </p:sp>
            <p:sp>
              <p:nvSpPr>
                <p:cNvPr id="19" name="TextBox 18">
                  <a:extLst>
                    <a:ext uri="{FF2B5EF4-FFF2-40B4-BE49-F238E27FC236}">
                      <a16:creationId xmlns:a16="http://schemas.microsoft.com/office/drawing/2014/main" id="{1D45153F-1AAF-4F9E-B4FC-2A69BE682282}"/>
                    </a:ext>
                  </a:extLst>
                </p:cNvPr>
                <p:cNvSpPr txBox="1"/>
                <p:nvPr/>
              </p:nvSpPr>
              <p:spPr>
                <a:xfrm>
                  <a:off x="1304279" y="3241959"/>
                  <a:ext cx="1755483" cy="522163"/>
                </a:xfrm>
                <a:prstGeom prst="rect">
                  <a:avLst/>
                </a:prstGeom>
                <a:noFill/>
              </p:spPr>
              <p:txBody>
                <a:bodyPr wrap="square" rtlCol="0">
                  <a:spAutoFit/>
                </a:bodyPr>
                <a:lstStyle/>
                <a:p>
                  <a:r>
                    <a:rPr lang="en-US" sz="1000" b="1" dirty="0">
                      <a:solidFill>
                        <a:schemeClr val="accent3"/>
                      </a:solidFill>
                    </a:rPr>
                    <a:t>14.5 </a:t>
                  </a:r>
                  <a:r>
                    <a:rPr lang="en-US" sz="1000" b="1" dirty="0" err="1">
                      <a:solidFill>
                        <a:schemeClr val="accent3"/>
                      </a:solidFill>
                    </a:rPr>
                    <a:t>μm</a:t>
                  </a:r>
                  <a:endParaRPr lang="en-US" sz="1000" b="1" dirty="0">
                    <a:solidFill>
                      <a:schemeClr val="accent3"/>
                    </a:solidFill>
                  </a:endParaRPr>
                </a:p>
              </p:txBody>
            </p:sp>
          </p:grpSp>
          <p:sp>
            <p:nvSpPr>
              <p:cNvPr id="30" name="Rectangle: Rounded Corners 29">
                <a:extLst>
                  <a:ext uri="{FF2B5EF4-FFF2-40B4-BE49-F238E27FC236}">
                    <a16:creationId xmlns:a16="http://schemas.microsoft.com/office/drawing/2014/main" id="{40C36D51-3839-4537-A02D-1071C04673A7}"/>
                  </a:ext>
                </a:extLst>
              </p:cNvPr>
              <p:cNvSpPr/>
              <p:nvPr/>
            </p:nvSpPr>
            <p:spPr>
              <a:xfrm>
                <a:off x="6225236" y="58412"/>
                <a:ext cx="2519540" cy="2117145"/>
              </a:xfrm>
              <a:prstGeom prst="roundRect">
                <a:avLst/>
              </a:prstGeom>
              <a:noFill/>
              <a:ln>
                <a:solidFill>
                  <a:schemeClr val="accent1"/>
                </a:solidFill>
              </a:ln>
            </p:spPr>
            <p:style>
              <a:lnRef idx="2">
                <a:schemeClr val="accent6"/>
              </a:lnRef>
              <a:fillRef idx="1">
                <a:schemeClr val="lt1"/>
              </a:fillRef>
              <a:effectRef idx="0">
                <a:schemeClr val="accent6"/>
              </a:effectRef>
              <a:fontRef idx="minor">
                <a:schemeClr val="dk1"/>
              </a:fontRef>
            </p:style>
            <p:txBody>
              <a:bodyPr rtlCol="0" anchor="ctr"/>
              <a:lstStyle/>
              <a:p>
                <a:pPr algn="ctr"/>
                <a:endParaRPr lang="en-US" dirty="0"/>
              </a:p>
            </p:txBody>
          </p:sp>
        </p:grpSp>
        <p:cxnSp>
          <p:nvCxnSpPr>
            <p:cNvPr id="60" name="Straight Arrow Connector 59">
              <a:extLst>
                <a:ext uri="{FF2B5EF4-FFF2-40B4-BE49-F238E27FC236}">
                  <a16:creationId xmlns:a16="http://schemas.microsoft.com/office/drawing/2014/main" id="{5789D8D1-0A51-4C1B-81E9-B8BDA9840BBF}"/>
                </a:ext>
              </a:extLst>
            </p:cNvPr>
            <p:cNvCxnSpPr>
              <a:cxnSpLocks/>
              <a:stCxn id="31" idx="3"/>
              <a:endCxn id="30" idx="1"/>
            </p:cNvCxnSpPr>
            <p:nvPr/>
          </p:nvCxnSpPr>
          <p:spPr>
            <a:xfrm>
              <a:off x="6017709" y="1115116"/>
              <a:ext cx="207527" cy="1869"/>
            </a:xfrm>
            <a:prstGeom prst="straightConnector1">
              <a:avLst/>
            </a:prstGeom>
            <a:ln w="12700">
              <a:tailEnd type="triangle"/>
            </a:ln>
          </p:spPr>
          <p:style>
            <a:lnRef idx="1">
              <a:schemeClr val="accent1"/>
            </a:lnRef>
            <a:fillRef idx="0">
              <a:schemeClr val="accent1"/>
            </a:fillRef>
            <a:effectRef idx="0">
              <a:schemeClr val="accent1"/>
            </a:effectRef>
            <a:fontRef idx="minor">
              <a:schemeClr val="tx1"/>
            </a:fontRef>
          </p:style>
        </p:cxnSp>
      </p:grpSp>
      <p:grpSp>
        <p:nvGrpSpPr>
          <p:cNvPr id="64" name="Group 63">
            <a:extLst>
              <a:ext uri="{FF2B5EF4-FFF2-40B4-BE49-F238E27FC236}">
                <a16:creationId xmlns:a16="http://schemas.microsoft.com/office/drawing/2014/main" id="{644BFE36-9A64-47EA-B07B-34DFF44D6700}"/>
              </a:ext>
            </a:extLst>
          </p:cNvPr>
          <p:cNvGrpSpPr/>
          <p:nvPr/>
        </p:nvGrpSpPr>
        <p:grpSpPr>
          <a:xfrm>
            <a:off x="954004" y="2639004"/>
            <a:ext cx="6684566" cy="1257980"/>
            <a:chOff x="734368" y="2195240"/>
            <a:chExt cx="6684566" cy="1257980"/>
          </a:xfrm>
        </p:grpSpPr>
        <p:grpSp>
          <p:nvGrpSpPr>
            <p:cNvPr id="54" name="Group 53">
              <a:extLst>
                <a:ext uri="{FF2B5EF4-FFF2-40B4-BE49-F238E27FC236}">
                  <a16:creationId xmlns:a16="http://schemas.microsoft.com/office/drawing/2014/main" id="{7DBD4005-E2FA-4C85-A453-61CCA7F7FFEE}"/>
                </a:ext>
              </a:extLst>
            </p:cNvPr>
            <p:cNvGrpSpPr/>
            <p:nvPr/>
          </p:nvGrpSpPr>
          <p:grpSpPr>
            <a:xfrm>
              <a:off x="734368" y="2195240"/>
              <a:ext cx="6684566" cy="1257980"/>
              <a:chOff x="734368" y="2195240"/>
              <a:chExt cx="6684566" cy="1257980"/>
            </a:xfrm>
          </p:grpSpPr>
          <p:sp>
            <p:nvSpPr>
              <p:cNvPr id="41" name="TextBox 40">
                <a:extLst>
                  <a:ext uri="{FF2B5EF4-FFF2-40B4-BE49-F238E27FC236}">
                    <a16:creationId xmlns:a16="http://schemas.microsoft.com/office/drawing/2014/main" id="{0E4BD307-66CC-4445-BF07-C73B0127CEB4}"/>
                  </a:ext>
                </a:extLst>
              </p:cNvPr>
              <p:cNvSpPr txBox="1"/>
              <p:nvPr/>
            </p:nvSpPr>
            <p:spPr>
              <a:xfrm>
                <a:off x="826418" y="2331306"/>
                <a:ext cx="3016593" cy="300082"/>
              </a:xfrm>
              <a:prstGeom prst="rect">
                <a:avLst/>
              </a:prstGeom>
              <a:noFill/>
            </p:spPr>
            <p:txBody>
              <a:bodyPr wrap="square" rtlCol="0">
                <a:spAutoFit/>
              </a:bodyPr>
              <a:lstStyle/>
              <a:p>
                <a:r>
                  <a:rPr lang="en-US" b="1" dirty="0"/>
                  <a:t>Morphological characterization</a:t>
                </a:r>
                <a:endParaRPr lang="en-US" dirty="0"/>
              </a:p>
            </p:txBody>
          </p:sp>
          <p:sp>
            <p:nvSpPr>
              <p:cNvPr id="46" name="Rectangle: Rounded Corners 45">
                <a:extLst>
                  <a:ext uri="{FF2B5EF4-FFF2-40B4-BE49-F238E27FC236}">
                    <a16:creationId xmlns:a16="http://schemas.microsoft.com/office/drawing/2014/main" id="{89CFF679-E78D-484F-AA72-46DEF3D3E824}"/>
                  </a:ext>
                </a:extLst>
              </p:cNvPr>
              <p:cNvSpPr/>
              <p:nvPr/>
            </p:nvSpPr>
            <p:spPr>
              <a:xfrm>
                <a:off x="734368" y="2285489"/>
                <a:ext cx="5490868" cy="1167731"/>
              </a:xfrm>
              <a:prstGeom prst="roundRect">
                <a:avLst/>
              </a:prstGeom>
              <a:noFill/>
              <a:ln>
                <a:solidFill>
                  <a:schemeClr val="accent1"/>
                </a:solidFill>
              </a:ln>
            </p:spPr>
            <p:style>
              <a:lnRef idx="2">
                <a:schemeClr val="accent6"/>
              </a:lnRef>
              <a:fillRef idx="1">
                <a:schemeClr val="lt1"/>
              </a:fillRef>
              <a:effectRef idx="0">
                <a:schemeClr val="accent6"/>
              </a:effectRef>
              <a:fontRef idx="minor">
                <a:schemeClr val="dk1"/>
              </a:fontRef>
            </p:style>
            <p:txBody>
              <a:bodyPr rtlCol="0" anchor="ctr"/>
              <a:lstStyle/>
              <a:p>
                <a:pPr algn="ctr"/>
                <a:endParaRPr lang="en-US" dirty="0"/>
              </a:p>
            </p:txBody>
          </p:sp>
          <p:cxnSp>
            <p:nvCxnSpPr>
              <p:cNvPr id="45" name="Connector: Curved 44">
                <a:extLst>
                  <a:ext uri="{FF2B5EF4-FFF2-40B4-BE49-F238E27FC236}">
                    <a16:creationId xmlns:a16="http://schemas.microsoft.com/office/drawing/2014/main" id="{3917C842-C823-4149-90A8-3505C5FDC6D5}"/>
                  </a:ext>
                </a:extLst>
              </p:cNvPr>
              <p:cNvCxnSpPr>
                <a:cxnSpLocks/>
              </p:cNvCxnSpPr>
              <p:nvPr/>
            </p:nvCxnSpPr>
            <p:spPr>
              <a:xfrm rot="5400000">
                <a:off x="6477211" y="1943266"/>
                <a:ext cx="689749" cy="1193697"/>
              </a:xfrm>
              <a:prstGeom prst="curvedConnector2">
                <a:avLst/>
              </a:prstGeom>
              <a:ln>
                <a:solidFill>
                  <a:schemeClr val="accent1"/>
                </a:solidFill>
                <a:tailEnd type="triangle"/>
              </a:ln>
            </p:spPr>
            <p:style>
              <a:lnRef idx="2">
                <a:schemeClr val="accent6"/>
              </a:lnRef>
              <a:fillRef idx="1">
                <a:schemeClr val="lt1"/>
              </a:fillRef>
              <a:effectRef idx="0">
                <a:schemeClr val="accent6"/>
              </a:effectRef>
              <a:fontRef idx="minor">
                <a:schemeClr val="dk1"/>
              </a:fontRef>
            </p:style>
          </p:cxnSp>
        </p:grpSp>
        <p:pic>
          <p:nvPicPr>
            <p:cNvPr id="66" name="Picture 65">
              <a:extLst>
                <a:ext uri="{FF2B5EF4-FFF2-40B4-BE49-F238E27FC236}">
                  <a16:creationId xmlns:a16="http://schemas.microsoft.com/office/drawing/2014/main" id="{9E100F20-F3CF-4891-A4E0-D99C0FCA5F09}"/>
                </a:ext>
              </a:extLst>
            </p:cNvPr>
            <p:cNvPicPr>
              <a:picLocks noChangeAspect="1"/>
            </p:cNvPicPr>
            <p:nvPr/>
          </p:nvPicPr>
          <p:blipFill rotWithShape="1">
            <a:blip r:embed="rId7"/>
            <a:srcRect t="19402" b="19613"/>
            <a:stretch/>
          </p:blipFill>
          <p:spPr>
            <a:xfrm>
              <a:off x="4774636" y="2334491"/>
              <a:ext cx="1337653" cy="1055714"/>
            </a:xfrm>
            <a:prstGeom prst="rect">
              <a:avLst/>
            </a:prstGeom>
          </p:spPr>
        </p:pic>
        <p:pic>
          <p:nvPicPr>
            <p:cNvPr id="67" name="Picture 66">
              <a:extLst>
                <a:ext uri="{FF2B5EF4-FFF2-40B4-BE49-F238E27FC236}">
                  <a16:creationId xmlns:a16="http://schemas.microsoft.com/office/drawing/2014/main" id="{7AAC598E-5D67-4100-8667-2F22C277DC2E}"/>
                </a:ext>
              </a:extLst>
            </p:cNvPr>
            <p:cNvPicPr>
              <a:picLocks noChangeAspect="1"/>
            </p:cNvPicPr>
            <p:nvPr/>
          </p:nvPicPr>
          <p:blipFill>
            <a:blip r:embed="rId8"/>
            <a:stretch>
              <a:fillRect/>
            </a:stretch>
          </p:blipFill>
          <p:spPr>
            <a:xfrm>
              <a:off x="947465" y="2594417"/>
              <a:ext cx="1061051" cy="795788"/>
            </a:xfrm>
            <a:prstGeom prst="rect">
              <a:avLst/>
            </a:prstGeom>
          </p:spPr>
        </p:pic>
        <p:pic>
          <p:nvPicPr>
            <p:cNvPr id="68" name="Picture 67" descr="Chart, line chart&#10;&#10;Description automatically generated">
              <a:extLst>
                <a:ext uri="{FF2B5EF4-FFF2-40B4-BE49-F238E27FC236}">
                  <a16:creationId xmlns:a16="http://schemas.microsoft.com/office/drawing/2014/main" id="{3CF6AE39-41A3-49F6-A01A-B0D97AA1A3FB}"/>
                </a:ext>
              </a:extLst>
            </p:cNvPr>
            <p:cNvPicPr>
              <a:picLocks noChangeAspect="1"/>
            </p:cNvPicPr>
            <p:nvPr/>
          </p:nvPicPr>
          <p:blipFill>
            <a:blip r:embed="rId9"/>
            <a:stretch>
              <a:fillRect/>
            </a:stretch>
          </p:blipFill>
          <p:spPr>
            <a:xfrm>
              <a:off x="2055184" y="2625387"/>
              <a:ext cx="1061051" cy="714776"/>
            </a:xfrm>
            <a:prstGeom prst="rect">
              <a:avLst/>
            </a:prstGeom>
          </p:spPr>
        </p:pic>
        <p:pic>
          <p:nvPicPr>
            <p:cNvPr id="69" name="Picture 68" descr="A picture containing lit, dark, purple&#10;&#10;Description automatically generated">
              <a:extLst>
                <a:ext uri="{FF2B5EF4-FFF2-40B4-BE49-F238E27FC236}">
                  <a16:creationId xmlns:a16="http://schemas.microsoft.com/office/drawing/2014/main" id="{59A1F407-60E1-4642-8FC1-D7BC906F6F99}"/>
                </a:ext>
              </a:extLst>
            </p:cNvPr>
            <p:cNvPicPr>
              <a:picLocks noChangeAspect="1"/>
            </p:cNvPicPr>
            <p:nvPr/>
          </p:nvPicPr>
          <p:blipFill>
            <a:blip r:embed="rId10">
              <a:extLst>
                <a:ext uri="{28A0092B-C50C-407E-A947-70E740481C1C}">
                  <a14:useLocalDpi xmlns:a14="http://schemas.microsoft.com/office/drawing/2010/main" val="0"/>
                </a:ext>
              </a:extLst>
            </a:blip>
            <a:stretch>
              <a:fillRect/>
            </a:stretch>
          </p:blipFill>
          <p:spPr>
            <a:xfrm>
              <a:off x="3062687" y="2444686"/>
              <a:ext cx="1073016" cy="936348"/>
            </a:xfrm>
            <a:prstGeom prst="rect">
              <a:avLst/>
            </a:prstGeom>
          </p:spPr>
        </p:pic>
        <p:pic>
          <p:nvPicPr>
            <p:cNvPr id="70" name="Picture 69" descr="Chart, surface chart&#10;&#10;Description automatically generated">
              <a:extLst>
                <a:ext uri="{FF2B5EF4-FFF2-40B4-BE49-F238E27FC236}">
                  <a16:creationId xmlns:a16="http://schemas.microsoft.com/office/drawing/2014/main" id="{47F1BFCB-091D-443B-A39F-793324CF9752}"/>
                </a:ext>
              </a:extLst>
            </p:cNvPr>
            <p:cNvPicPr>
              <a:picLocks noChangeAspect="1"/>
            </p:cNvPicPr>
            <p:nvPr/>
          </p:nvPicPr>
          <p:blipFill>
            <a:blip r:embed="rId11">
              <a:extLst>
                <a:ext uri="{28A0092B-C50C-407E-A947-70E740481C1C}">
                  <a14:useLocalDpi xmlns:a14="http://schemas.microsoft.com/office/drawing/2010/main" val="0"/>
                </a:ext>
              </a:extLst>
            </a:blip>
            <a:stretch>
              <a:fillRect/>
            </a:stretch>
          </p:blipFill>
          <p:spPr>
            <a:xfrm>
              <a:off x="3999370" y="2274632"/>
              <a:ext cx="830296" cy="614019"/>
            </a:xfrm>
            <a:prstGeom prst="rect">
              <a:avLst/>
            </a:prstGeom>
          </p:spPr>
        </p:pic>
      </p:grpSp>
      <p:grpSp>
        <p:nvGrpSpPr>
          <p:cNvPr id="77" name="Group 76">
            <a:extLst>
              <a:ext uri="{FF2B5EF4-FFF2-40B4-BE49-F238E27FC236}">
                <a16:creationId xmlns:a16="http://schemas.microsoft.com/office/drawing/2014/main" id="{2E97EC65-F8C5-47F1-B31C-B7027BC940A3}"/>
              </a:ext>
            </a:extLst>
          </p:cNvPr>
          <p:cNvGrpSpPr/>
          <p:nvPr/>
        </p:nvGrpSpPr>
        <p:grpSpPr>
          <a:xfrm>
            <a:off x="618011" y="2670264"/>
            <a:ext cx="7036192" cy="2395914"/>
            <a:chOff x="570305" y="2374985"/>
            <a:chExt cx="7036192" cy="2395914"/>
          </a:xfrm>
        </p:grpSpPr>
        <p:grpSp>
          <p:nvGrpSpPr>
            <p:cNvPr id="55" name="Group 54">
              <a:extLst>
                <a:ext uri="{FF2B5EF4-FFF2-40B4-BE49-F238E27FC236}">
                  <a16:creationId xmlns:a16="http://schemas.microsoft.com/office/drawing/2014/main" id="{11B9F17F-87E7-4DEF-A709-ABF8D2DD63E3}"/>
                </a:ext>
              </a:extLst>
            </p:cNvPr>
            <p:cNvGrpSpPr/>
            <p:nvPr/>
          </p:nvGrpSpPr>
          <p:grpSpPr>
            <a:xfrm>
              <a:off x="921932" y="2374985"/>
              <a:ext cx="6684565" cy="2395914"/>
              <a:chOff x="921932" y="2374985"/>
              <a:chExt cx="6684565" cy="2395914"/>
            </a:xfrm>
          </p:grpSpPr>
          <p:sp>
            <p:nvSpPr>
              <p:cNvPr id="40" name="Rectangle: Rounded Corners 39">
                <a:extLst>
                  <a:ext uri="{FF2B5EF4-FFF2-40B4-BE49-F238E27FC236}">
                    <a16:creationId xmlns:a16="http://schemas.microsoft.com/office/drawing/2014/main" id="{0D8915F4-A644-46A5-9D6A-C0C3A6C52AA1}"/>
                  </a:ext>
                </a:extLst>
              </p:cNvPr>
              <p:cNvSpPr/>
              <p:nvPr/>
            </p:nvSpPr>
            <p:spPr>
              <a:xfrm>
                <a:off x="921932" y="3688894"/>
                <a:ext cx="5490868" cy="1082005"/>
              </a:xfrm>
              <a:prstGeom prst="roundRect">
                <a:avLst/>
              </a:prstGeom>
              <a:ln>
                <a:solidFill>
                  <a:schemeClr val="accent1"/>
                </a:solidFill>
              </a:ln>
            </p:spPr>
            <p:style>
              <a:lnRef idx="2">
                <a:schemeClr val="accent6"/>
              </a:lnRef>
              <a:fillRef idx="1">
                <a:schemeClr val="lt1"/>
              </a:fillRef>
              <a:effectRef idx="0">
                <a:schemeClr val="accent6"/>
              </a:effectRef>
              <a:fontRef idx="minor">
                <a:schemeClr val="dk1"/>
              </a:fontRef>
            </p:style>
            <p:txBody>
              <a:bodyPr rtlCol="0" anchor="ctr"/>
              <a:lstStyle/>
              <a:p>
                <a:pPr algn="ctr"/>
                <a:endParaRPr lang="en-US" dirty="0"/>
              </a:p>
            </p:txBody>
          </p:sp>
          <p:cxnSp>
            <p:nvCxnSpPr>
              <p:cNvPr id="50" name="Connector: Curved 49">
                <a:extLst>
                  <a:ext uri="{FF2B5EF4-FFF2-40B4-BE49-F238E27FC236}">
                    <a16:creationId xmlns:a16="http://schemas.microsoft.com/office/drawing/2014/main" id="{D4866ABF-9472-4C5A-96FB-5F1B40ADB390}"/>
                  </a:ext>
                </a:extLst>
              </p:cNvPr>
              <p:cNvCxnSpPr>
                <a:cxnSpLocks/>
              </p:cNvCxnSpPr>
              <p:nvPr/>
            </p:nvCxnSpPr>
            <p:spPr>
              <a:xfrm rot="5400000">
                <a:off x="6025592" y="2762193"/>
                <a:ext cx="1968114" cy="1193697"/>
              </a:xfrm>
              <a:prstGeom prst="curvedConnector2">
                <a:avLst/>
              </a:prstGeom>
              <a:ln>
                <a:solidFill>
                  <a:schemeClr val="accent1"/>
                </a:solidFill>
                <a:tailEnd type="triangle"/>
              </a:ln>
            </p:spPr>
            <p:style>
              <a:lnRef idx="2">
                <a:schemeClr val="accent6"/>
              </a:lnRef>
              <a:fillRef idx="1">
                <a:schemeClr val="lt1"/>
              </a:fillRef>
              <a:effectRef idx="0">
                <a:schemeClr val="accent6"/>
              </a:effectRef>
              <a:fontRef idx="minor">
                <a:schemeClr val="dk1"/>
              </a:fontRef>
            </p:style>
          </p:cxnSp>
          <p:sp>
            <p:nvSpPr>
              <p:cNvPr id="53" name="TextBox 52">
                <a:extLst>
                  <a:ext uri="{FF2B5EF4-FFF2-40B4-BE49-F238E27FC236}">
                    <a16:creationId xmlns:a16="http://schemas.microsoft.com/office/drawing/2014/main" id="{F25D4B14-FD8A-4B98-9507-612B14AD4039}"/>
                  </a:ext>
                </a:extLst>
              </p:cNvPr>
              <p:cNvSpPr txBox="1"/>
              <p:nvPr/>
            </p:nvSpPr>
            <p:spPr>
              <a:xfrm>
                <a:off x="959272" y="3706325"/>
                <a:ext cx="3016593" cy="300082"/>
              </a:xfrm>
              <a:prstGeom prst="rect">
                <a:avLst/>
              </a:prstGeom>
              <a:noFill/>
            </p:spPr>
            <p:txBody>
              <a:bodyPr wrap="square" rtlCol="0">
                <a:spAutoFit/>
              </a:bodyPr>
              <a:lstStyle/>
              <a:p>
                <a:r>
                  <a:rPr lang="en-US" b="1" dirty="0"/>
                  <a:t>Pore-scale simulations</a:t>
                </a:r>
                <a:endParaRPr lang="en-US" dirty="0"/>
              </a:p>
            </p:txBody>
          </p:sp>
        </p:grpSp>
        <p:pic>
          <p:nvPicPr>
            <p:cNvPr id="72" name="Picture 71">
              <a:extLst>
                <a:ext uri="{FF2B5EF4-FFF2-40B4-BE49-F238E27FC236}">
                  <a16:creationId xmlns:a16="http://schemas.microsoft.com/office/drawing/2014/main" id="{DDDC4E1A-8B13-4D12-AFF0-6FCBF81FBF31}"/>
                </a:ext>
              </a:extLst>
            </p:cNvPr>
            <p:cNvPicPr>
              <a:picLocks noChangeAspect="1"/>
            </p:cNvPicPr>
            <p:nvPr/>
          </p:nvPicPr>
          <p:blipFill>
            <a:blip r:embed="rId12"/>
            <a:stretch>
              <a:fillRect/>
            </a:stretch>
          </p:blipFill>
          <p:spPr>
            <a:xfrm>
              <a:off x="4715122" y="3712587"/>
              <a:ext cx="1387885" cy="1039072"/>
            </a:xfrm>
            <a:prstGeom prst="rect">
              <a:avLst/>
            </a:prstGeom>
          </p:spPr>
        </p:pic>
        <mc:AlternateContent xmlns:mc="http://schemas.openxmlformats.org/markup-compatibility/2006" xmlns:a14="http://schemas.microsoft.com/office/drawing/2010/main">
          <mc:Choice Requires="a14">
            <p:sp>
              <p:nvSpPr>
                <p:cNvPr id="75" name="Object 74">
                  <a:extLst>
                    <a:ext uri="{FF2B5EF4-FFF2-40B4-BE49-F238E27FC236}">
                      <a16:creationId xmlns:a16="http://schemas.microsoft.com/office/drawing/2014/main" id="{C40532C0-8AE7-46C3-BC7D-CB0F390D7522}"/>
                    </a:ext>
                  </a:extLst>
                </p:cNvPr>
                <p:cNvSpPr txBox="1"/>
                <p:nvPr/>
              </p:nvSpPr>
              <p:spPr bwMode="auto">
                <a:xfrm>
                  <a:off x="903219" y="3980891"/>
                  <a:ext cx="2651249" cy="566238"/>
                </a:xfrm>
                <a:prstGeom prst="rect">
                  <a:avLst/>
                </a:prstGeom>
                <a:noFill/>
              </p:spPr>
              <p:txBody>
                <a:bodyPr>
                  <a:normAutofit/>
                </a:bodyPr>
                <a:lstStyle/>
                <a:p>
                  <a:pPr/>
                  <a14:m>
                    <m:oMathPara xmlns:m="http://schemas.openxmlformats.org/officeDocument/2006/math">
                      <m:oMathParaPr>
                        <m:jc m:val="centerGroup"/>
                      </m:oMathParaPr>
                      <m:oMath xmlns:m="http://schemas.openxmlformats.org/officeDocument/2006/math">
                        <m:d>
                          <m:dPr>
                            <m:begChr m:val="⟨"/>
                            <m:endChr m:val="⟩"/>
                            <m:ctrlPr>
                              <a:rPr lang="en-US" sz="1200" i="1" smtClean="0">
                                <a:solidFill>
                                  <a:srgbClr val="000000"/>
                                </a:solidFill>
                                <a:latin typeface="Cambria Math" panose="02040503050406030204" pitchFamily="18" charset="0"/>
                              </a:rPr>
                            </m:ctrlPr>
                          </m:dPr>
                          <m:e>
                            <m:r>
                              <m:rPr>
                                <m:sty m:val="p"/>
                              </m:rPr>
                              <a:rPr lang="en-US" sz="1200" i="1">
                                <a:solidFill>
                                  <a:srgbClr val="000000"/>
                                </a:solidFill>
                                <a:latin typeface="Cambria Math" panose="02040503050406030204" pitchFamily="18" charset="0"/>
                              </a:rPr>
                              <m:t>Φ</m:t>
                            </m:r>
                          </m:e>
                        </m:d>
                        <m:r>
                          <a:rPr lang="en-US" sz="1200" i="1">
                            <a:solidFill>
                              <a:srgbClr val="000000"/>
                            </a:solidFill>
                            <a:latin typeface="Cambria Math" panose="02040503050406030204" pitchFamily="18" charset="0"/>
                          </a:rPr>
                          <m:t>=</m:t>
                        </m:r>
                        <m:sSub>
                          <m:sSubPr>
                            <m:ctrlPr>
                              <a:rPr lang="en-US" sz="1200" i="1">
                                <a:solidFill>
                                  <a:srgbClr val="000000"/>
                                </a:solidFill>
                                <a:latin typeface="Cambria Math" panose="02040503050406030204" pitchFamily="18" charset="0"/>
                              </a:rPr>
                            </m:ctrlPr>
                          </m:sSubPr>
                          <m:e>
                            <m:r>
                              <a:rPr lang="en-US" sz="1200" i="1">
                                <a:solidFill>
                                  <a:srgbClr val="000000"/>
                                </a:solidFill>
                                <a:latin typeface="Cambria Math" panose="02040503050406030204" pitchFamily="18" charset="0"/>
                              </a:rPr>
                              <m:t>𝐸</m:t>
                            </m:r>
                          </m:e>
                          <m:sub>
                            <m:r>
                              <a:rPr lang="en-US" sz="1200" i="1">
                                <a:solidFill>
                                  <a:srgbClr val="000000"/>
                                </a:solidFill>
                                <a:latin typeface="Cambria Math" panose="02040503050406030204" pitchFamily="18" charset="0"/>
                              </a:rPr>
                              <m:t>0</m:t>
                            </m:r>
                          </m:sub>
                        </m:sSub>
                        <m:r>
                          <a:rPr lang="en-US" sz="1200" i="1">
                            <a:solidFill>
                              <a:srgbClr val="000000"/>
                            </a:solidFill>
                            <a:latin typeface="Cambria Math" panose="02040503050406030204" pitchFamily="18" charset="0"/>
                          </a:rPr>
                          <m:t>+</m:t>
                        </m:r>
                        <m:sSub>
                          <m:sSubPr>
                            <m:ctrlPr>
                              <a:rPr lang="en-US" sz="1200" i="1">
                                <a:solidFill>
                                  <a:srgbClr val="000000"/>
                                </a:solidFill>
                                <a:latin typeface="Cambria Math" panose="02040503050406030204" pitchFamily="18" charset="0"/>
                              </a:rPr>
                            </m:ctrlPr>
                          </m:sSubPr>
                          <m:e>
                            <m:r>
                              <a:rPr lang="en-US" sz="1200" i="1">
                                <a:solidFill>
                                  <a:srgbClr val="000000"/>
                                </a:solidFill>
                                <a:latin typeface="Cambria Math" panose="02040503050406030204" pitchFamily="18" charset="0"/>
                              </a:rPr>
                              <m:t>𝜂</m:t>
                            </m:r>
                          </m:e>
                          <m:sub>
                            <m:r>
                              <m:rPr>
                                <m:sty m:val="p"/>
                              </m:rPr>
                              <a:rPr lang="en-US" sz="1200" i="0">
                                <a:solidFill>
                                  <a:srgbClr val="000000"/>
                                </a:solidFill>
                                <a:latin typeface="Cambria Math" panose="02040503050406030204" pitchFamily="18" charset="0"/>
                              </a:rPr>
                              <m:t>a</m:t>
                            </m:r>
                          </m:sub>
                        </m:sSub>
                        <m:r>
                          <a:rPr lang="en-US" sz="1200" i="1">
                            <a:solidFill>
                              <a:srgbClr val="000000"/>
                            </a:solidFill>
                            <a:latin typeface="Cambria Math" panose="02040503050406030204" pitchFamily="18" charset="0"/>
                          </a:rPr>
                          <m:t>+</m:t>
                        </m:r>
                        <m:d>
                          <m:dPr>
                            <m:begChr m:val="|"/>
                            <m:endChr m:val="|"/>
                            <m:ctrlPr>
                              <a:rPr lang="en-US" sz="1200" i="1">
                                <a:solidFill>
                                  <a:srgbClr val="000000"/>
                                </a:solidFill>
                                <a:latin typeface="Cambria Math" panose="02040503050406030204" pitchFamily="18" charset="0"/>
                              </a:rPr>
                            </m:ctrlPr>
                          </m:dPr>
                          <m:e>
                            <m:sSub>
                              <m:sSubPr>
                                <m:ctrlPr>
                                  <a:rPr lang="en-US" sz="1200" i="1">
                                    <a:solidFill>
                                      <a:srgbClr val="000000"/>
                                    </a:solidFill>
                                    <a:latin typeface="Cambria Math" panose="02040503050406030204" pitchFamily="18" charset="0"/>
                                  </a:rPr>
                                </m:ctrlPr>
                              </m:sSubPr>
                              <m:e>
                                <m:r>
                                  <a:rPr lang="en-US" sz="1200" i="1">
                                    <a:solidFill>
                                      <a:srgbClr val="000000"/>
                                    </a:solidFill>
                                    <a:latin typeface="Cambria Math" panose="02040503050406030204" pitchFamily="18" charset="0"/>
                                  </a:rPr>
                                  <m:t>𝜂</m:t>
                                </m:r>
                              </m:e>
                              <m:sub>
                                <m:r>
                                  <m:rPr>
                                    <m:sty m:val="p"/>
                                  </m:rPr>
                                  <a:rPr lang="en-US" sz="1200" i="0">
                                    <a:solidFill>
                                      <a:srgbClr val="000000"/>
                                    </a:solidFill>
                                    <a:latin typeface="Cambria Math" panose="02040503050406030204" pitchFamily="18" charset="0"/>
                                  </a:rPr>
                                  <m:t>c</m:t>
                                </m:r>
                              </m:sub>
                            </m:sSub>
                          </m:e>
                        </m:d>
                        <m:r>
                          <a:rPr lang="en-US" sz="1200" i="1">
                            <a:solidFill>
                              <a:srgbClr val="000000"/>
                            </a:solidFill>
                            <a:latin typeface="Cambria Math" panose="02040503050406030204" pitchFamily="18" charset="0"/>
                          </a:rPr>
                          <m:t>+</m:t>
                        </m:r>
                        <m:d>
                          <m:dPr>
                            <m:begChr m:val="⟨"/>
                            <m:endChr m:val="⟩"/>
                            <m:ctrlPr>
                              <a:rPr lang="en-US" sz="1200" i="1">
                                <a:solidFill>
                                  <a:srgbClr val="000000"/>
                                </a:solidFill>
                                <a:latin typeface="Cambria Math" panose="02040503050406030204" pitchFamily="18" charset="0"/>
                              </a:rPr>
                            </m:ctrlPr>
                          </m:dPr>
                          <m:e>
                            <m:r>
                              <a:rPr lang="en-US" sz="1200" i="1">
                                <a:solidFill>
                                  <a:srgbClr val="000000"/>
                                </a:solidFill>
                                <a:latin typeface="Cambria Math" panose="02040503050406030204" pitchFamily="18" charset="0"/>
                              </a:rPr>
                              <m:t>𝑖</m:t>
                            </m:r>
                          </m:e>
                        </m:d>
                        <m:f>
                          <m:fPr>
                            <m:ctrlPr>
                              <a:rPr lang="en-US" sz="1200" i="1">
                                <a:solidFill>
                                  <a:srgbClr val="000000"/>
                                </a:solidFill>
                                <a:latin typeface="Cambria Math" panose="02040503050406030204" pitchFamily="18" charset="0"/>
                              </a:rPr>
                            </m:ctrlPr>
                          </m:fPr>
                          <m:num>
                            <m:r>
                              <a:rPr lang="en-US" sz="1200" i="1">
                                <a:solidFill>
                                  <a:srgbClr val="000000"/>
                                </a:solidFill>
                                <a:latin typeface="Cambria Math" panose="02040503050406030204" pitchFamily="18" charset="0"/>
                              </a:rPr>
                              <m:t>𝑡</m:t>
                            </m:r>
                          </m:num>
                          <m:den>
                            <m:sSub>
                              <m:sSubPr>
                                <m:ctrlPr>
                                  <a:rPr lang="en-US" sz="1200" i="1">
                                    <a:solidFill>
                                      <a:srgbClr val="000000"/>
                                    </a:solidFill>
                                    <a:latin typeface="Cambria Math" panose="02040503050406030204" pitchFamily="18" charset="0"/>
                                  </a:rPr>
                                </m:ctrlPr>
                              </m:sSubPr>
                              <m:e>
                                <m:r>
                                  <a:rPr lang="en-US" sz="1200" i="1">
                                    <a:solidFill>
                                      <a:srgbClr val="000000"/>
                                    </a:solidFill>
                                    <a:latin typeface="Cambria Math" panose="02040503050406030204" pitchFamily="18" charset="0"/>
                                  </a:rPr>
                                  <m:t>𝜅</m:t>
                                </m:r>
                              </m:e>
                              <m:sub>
                                <m:r>
                                  <m:rPr>
                                    <m:sty m:val="p"/>
                                  </m:rPr>
                                  <a:rPr lang="en-US" sz="1200" i="0">
                                    <a:solidFill>
                                      <a:srgbClr val="000000"/>
                                    </a:solidFill>
                                    <a:latin typeface="Cambria Math" panose="02040503050406030204" pitchFamily="18" charset="0"/>
                                  </a:rPr>
                                  <m:t>e</m:t>
                                </m:r>
                              </m:sub>
                            </m:sSub>
                          </m:den>
                        </m:f>
                        <m:r>
                          <a:rPr lang="en-US" sz="1200" i="1">
                            <a:solidFill>
                              <a:srgbClr val="000000"/>
                            </a:solidFill>
                            <a:latin typeface="Cambria Math" panose="02040503050406030204" pitchFamily="18" charset="0"/>
                          </a:rPr>
                          <m:t>+</m:t>
                        </m:r>
                        <m:d>
                          <m:dPr>
                            <m:begChr m:val="⟨"/>
                            <m:endChr m:val="⟩"/>
                            <m:ctrlPr>
                              <a:rPr lang="en-US" sz="1200" i="1">
                                <a:solidFill>
                                  <a:srgbClr val="000000"/>
                                </a:solidFill>
                                <a:latin typeface="Cambria Math" panose="02040503050406030204" pitchFamily="18" charset="0"/>
                              </a:rPr>
                            </m:ctrlPr>
                          </m:dPr>
                          <m:e>
                            <m:r>
                              <a:rPr lang="en-US" sz="1200" i="1">
                                <a:solidFill>
                                  <a:srgbClr val="000000"/>
                                </a:solidFill>
                                <a:latin typeface="Cambria Math" panose="02040503050406030204" pitchFamily="18" charset="0"/>
                              </a:rPr>
                              <m:t>𝑖</m:t>
                            </m:r>
                          </m:e>
                        </m:d>
                        <m:f>
                          <m:fPr>
                            <m:ctrlPr>
                              <a:rPr lang="en-US" sz="1200" i="1">
                                <a:solidFill>
                                  <a:srgbClr val="000000"/>
                                </a:solidFill>
                                <a:latin typeface="Cambria Math" panose="02040503050406030204" pitchFamily="18" charset="0"/>
                              </a:rPr>
                            </m:ctrlPr>
                          </m:fPr>
                          <m:num>
                            <m:r>
                              <a:rPr lang="en-US" sz="1200" i="1">
                                <a:solidFill>
                                  <a:srgbClr val="000000"/>
                                </a:solidFill>
                                <a:latin typeface="Cambria Math" panose="02040503050406030204" pitchFamily="18" charset="0"/>
                              </a:rPr>
                              <m:t>𝑡</m:t>
                            </m:r>
                          </m:num>
                          <m:den>
                            <m:sSub>
                              <m:sSubPr>
                                <m:ctrlPr>
                                  <a:rPr lang="en-US" sz="1200" i="1">
                                    <a:solidFill>
                                      <a:srgbClr val="000000"/>
                                    </a:solidFill>
                                    <a:latin typeface="Cambria Math" panose="02040503050406030204" pitchFamily="18" charset="0"/>
                                  </a:rPr>
                                </m:ctrlPr>
                              </m:sSubPr>
                              <m:e>
                                <m:r>
                                  <a:rPr lang="en-US" sz="1200" i="1">
                                    <a:solidFill>
                                      <a:srgbClr val="000000"/>
                                    </a:solidFill>
                                    <a:latin typeface="Cambria Math" panose="02040503050406030204" pitchFamily="18" charset="0"/>
                                  </a:rPr>
                                  <m:t>𝜎</m:t>
                                </m:r>
                              </m:e>
                              <m:sub>
                                <m:r>
                                  <m:rPr>
                                    <m:sty m:val="p"/>
                                  </m:rPr>
                                  <a:rPr lang="en-US" sz="1200" i="0">
                                    <a:solidFill>
                                      <a:srgbClr val="000000"/>
                                    </a:solidFill>
                                    <a:latin typeface="Cambria Math" panose="02040503050406030204" pitchFamily="18" charset="0"/>
                                  </a:rPr>
                                  <m:t>e</m:t>
                                </m:r>
                              </m:sub>
                            </m:sSub>
                          </m:den>
                        </m:f>
                      </m:oMath>
                    </m:oMathPara>
                  </a14:m>
                  <a:endParaRPr lang="en-US" sz="1200" dirty="0"/>
                </a:p>
              </p:txBody>
            </p:sp>
          </mc:Choice>
          <mc:Fallback xmlns="">
            <p:sp>
              <p:nvSpPr>
                <p:cNvPr id="75" name="Object 74">
                  <a:extLst>
                    <a:ext uri="{FF2B5EF4-FFF2-40B4-BE49-F238E27FC236}">
                      <a16:creationId xmlns:a16="http://schemas.microsoft.com/office/drawing/2014/main" id="{C40532C0-8AE7-46C3-BC7D-CB0F390D7522}"/>
                    </a:ext>
                  </a:extLst>
                </p:cNvPr>
                <p:cNvSpPr txBox="1">
                  <a:spLocks noRot="1" noChangeAspect="1" noMove="1" noResize="1" noEditPoints="1" noAdjustHandles="1" noChangeArrowheads="1" noChangeShapeType="1" noTextEdit="1"/>
                </p:cNvSpPr>
                <p:nvPr/>
              </p:nvSpPr>
              <p:spPr bwMode="auto">
                <a:xfrm>
                  <a:off x="903219" y="3980891"/>
                  <a:ext cx="2651249" cy="566238"/>
                </a:xfrm>
                <a:prstGeom prst="rect">
                  <a:avLst/>
                </a:prstGeom>
                <a:blipFill>
                  <a:blip r:embed="rId13"/>
                  <a:stretch>
                    <a:fillRect/>
                  </a:stretch>
                </a:blipFill>
              </p:spPr>
              <p:txBody>
                <a:bodyPr/>
                <a:lstStyle/>
                <a:p>
                  <a:r>
                    <a:rPr lang="en-US">
                      <a:noFill/>
                    </a:rPr>
                    <a:t> </a:t>
                  </a:r>
                </a:p>
              </p:txBody>
            </p:sp>
          </mc:Fallback>
        </mc:AlternateContent>
        <mc:AlternateContent xmlns:mc="http://schemas.openxmlformats.org/markup-compatibility/2006" xmlns:a14="http://schemas.microsoft.com/office/drawing/2010/main">
          <mc:Choice Requires="a14">
            <p:sp>
              <p:nvSpPr>
                <p:cNvPr id="76" name="Rectangle 75">
                  <a:extLst>
                    <a:ext uri="{FF2B5EF4-FFF2-40B4-BE49-F238E27FC236}">
                      <a16:creationId xmlns:a16="http://schemas.microsoft.com/office/drawing/2014/main" id="{064E6637-49C5-4BA6-9454-74D8E438F26E}"/>
                    </a:ext>
                  </a:extLst>
                </p:cNvPr>
                <p:cNvSpPr/>
                <p:nvPr/>
              </p:nvSpPr>
              <p:spPr>
                <a:xfrm>
                  <a:off x="570305" y="4431638"/>
                  <a:ext cx="3315694" cy="293029"/>
                </a:xfrm>
                <a:prstGeom prst="rect">
                  <a:avLst/>
                </a:prstGeom>
              </p:spPr>
              <p:txBody>
                <a:bodyPr wrap="square">
                  <a:spAutoFit/>
                </a:bodyPr>
                <a:lstStyle/>
                <a:p>
                  <a:pPr lvl="1"/>
                  <a14:m>
                    <m:oMathPara xmlns:m="http://schemas.openxmlformats.org/officeDocument/2006/math">
                      <m:oMathParaPr>
                        <m:jc m:val="centerGroup"/>
                      </m:oMathParaPr>
                      <m:oMath xmlns:m="http://schemas.openxmlformats.org/officeDocument/2006/math">
                        <m:r>
                          <a:rPr lang="en-US" sz="1200">
                            <a:latin typeface="Cambria Math" panose="02040503050406030204" pitchFamily="18" charset="0"/>
                          </a:rPr>
                          <m:t>𝛻</m:t>
                        </m:r>
                        <m:r>
                          <a:rPr lang="en-US" sz="1200" i="1">
                            <a:latin typeface="Cambria Math" panose="02040503050406030204" pitchFamily="18" charset="0"/>
                          </a:rPr>
                          <m:t>×</m:t>
                        </m:r>
                        <m:d>
                          <m:dPr>
                            <m:ctrlPr>
                              <a:rPr lang="en-US" sz="1200" i="1">
                                <a:latin typeface="Cambria Math" panose="02040503050406030204" pitchFamily="18" charset="0"/>
                              </a:rPr>
                            </m:ctrlPr>
                          </m:dPr>
                          <m:e>
                            <m:r>
                              <a:rPr lang="en-US" sz="1200">
                                <a:latin typeface="Cambria Math" panose="02040503050406030204" pitchFamily="18" charset="0"/>
                              </a:rPr>
                              <m:t>𝛻</m:t>
                            </m:r>
                            <m:r>
                              <a:rPr lang="en-US" sz="1200" i="1">
                                <a:latin typeface="Cambria Math" panose="02040503050406030204" pitchFamily="18" charset="0"/>
                              </a:rPr>
                              <m:t>×</m:t>
                            </m:r>
                            <m:r>
                              <a:rPr lang="en-US" sz="1200" b="1" i="1">
                                <a:latin typeface="Cambria Math" panose="02040503050406030204" pitchFamily="18" charset="0"/>
                              </a:rPr>
                              <m:t>𝑬</m:t>
                            </m:r>
                            <m:r>
                              <a:rPr lang="en-US" sz="1200" i="1">
                                <a:latin typeface="Cambria Math" panose="02040503050406030204" pitchFamily="18" charset="0"/>
                              </a:rPr>
                              <m:t>(</m:t>
                            </m:r>
                            <m:r>
                              <a:rPr lang="en-US" sz="1200" b="1" i="1">
                                <a:latin typeface="Cambria Math" panose="02040503050406030204" pitchFamily="18" charset="0"/>
                              </a:rPr>
                              <m:t>𝒙</m:t>
                            </m:r>
                            <m:r>
                              <a:rPr lang="en-US" sz="1200" i="1">
                                <a:latin typeface="Cambria Math" panose="02040503050406030204" pitchFamily="18" charset="0"/>
                              </a:rPr>
                              <m:t>,</m:t>
                            </m:r>
                            <m:r>
                              <a:rPr lang="en-US" sz="1200" i="1">
                                <a:latin typeface="Cambria Math" panose="02040503050406030204" pitchFamily="18" charset="0"/>
                              </a:rPr>
                              <m:t>𝜔</m:t>
                            </m:r>
                            <m:r>
                              <a:rPr lang="en-US" sz="1200" i="1">
                                <a:latin typeface="Cambria Math" panose="02040503050406030204" pitchFamily="18" charset="0"/>
                              </a:rPr>
                              <m:t>)</m:t>
                            </m:r>
                          </m:e>
                        </m:d>
                        <m:r>
                          <a:rPr lang="en-US" sz="1200" i="1">
                            <a:latin typeface="Cambria Math" panose="02040503050406030204" pitchFamily="18" charset="0"/>
                          </a:rPr>
                          <m:t>−</m:t>
                        </m:r>
                        <m:sSup>
                          <m:sSupPr>
                            <m:ctrlPr>
                              <a:rPr lang="en-US" sz="1200" i="1">
                                <a:latin typeface="Cambria Math" panose="02040503050406030204" pitchFamily="18" charset="0"/>
                              </a:rPr>
                            </m:ctrlPr>
                          </m:sSupPr>
                          <m:e>
                            <m:sSub>
                              <m:sSubPr>
                                <m:ctrlPr>
                                  <a:rPr lang="en-US" sz="1200" i="1">
                                    <a:latin typeface="Cambria Math" panose="02040503050406030204" pitchFamily="18" charset="0"/>
                                  </a:rPr>
                                </m:ctrlPr>
                              </m:sSubPr>
                              <m:e>
                                <m:r>
                                  <a:rPr lang="en-US" sz="1200" i="1">
                                    <a:latin typeface="Cambria Math" panose="02040503050406030204" pitchFamily="18" charset="0"/>
                                  </a:rPr>
                                  <m:t>𝑘</m:t>
                                </m:r>
                              </m:e>
                              <m:sub>
                                <m:r>
                                  <a:rPr lang="en-US" sz="1200" i="1">
                                    <a:latin typeface="Cambria Math" panose="02040503050406030204" pitchFamily="18" charset="0"/>
                                  </a:rPr>
                                  <m:t>0</m:t>
                                </m:r>
                              </m:sub>
                            </m:sSub>
                          </m:e>
                          <m:sup>
                            <m:r>
                              <a:rPr lang="en-US" sz="1200" i="1">
                                <a:latin typeface="Cambria Math" panose="02040503050406030204" pitchFamily="18" charset="0"/>
                              </a:rPr>
                              <m:t>2</m:t>
                            </m:r>
                          </m:sup>
                        </m:sSup>
                        <m:sSup>
                          <m:sSupPr>
                            <m:ctrlPr>
                              <a:rPr lang="en-US" sz="1200" i="1">
                                <a:latin typeface="Cambria Math" panose="02040503050406030204" pitchFamily="18" charset="0"/>
                              </a:rPr>
                            </m:ctrlPr>
                          </m:sSupPr>
                          <m:e>
                            <m:acc>
                              <m:accPr>
                                <m:chr m:val="̃"/>
                                <m:ctrlPr>
                                  <a:rPr lang="en-US" sz="1200" i="1">
                                    <a:latin typeface="Cambria Math" panose="02040503050406030204" pitchFamily="18" charset="0"/>
                                  </a:rPr>
                                </m:ctrlPr>
                              </m:accPr>
                              <m:e>
                                <m:r>
                                  <a:rPr lang="en-US" sz="1200" i="1">
                                    <a:latin typeface="Cambria Math" panose="02040503050406030204" pitchFamily="18" charset="0"/>
                                  </a:rPr>
                                  <m:t>𝑛</m:t>
                                </m:r>
                              </m:e>
                            </m:acc>
                            <m:r>
                              <a:rPr lang="en-US" sz="1200" i="1">
                                <a:latin typeface="Cambria Math" panose="02040503050406030204" pitchFamily="18" charset="0"/>
                              </a:rPr>
                              <m:t>(</m:t>
                            </m:r>
                            <m:r>
                              <a:rPr lang="en-US" sz="1200" i="1">
                                <a:latin typeface="Cambria Math" panose="02040503050406030204" pitchFamily="18" charset="0"/>
                              </a:rPr>
                              <m:t>𝜔</m:t>
                            </m:r>
                            <m:r>
                              <a:rPr lang="en-US" sz="1200" i="1">
                                <a:latin typeface="Cambria Math" panose="02040503050406030204" pitchFamily="18" charset="0"/>
                              </a:rPr>
                              <m:t>)</m:t>
                            </m:r>
                          </m:e>
                          <m:sup>
                            <m:r>
                              <a:rPr lang="en-US" sz="1200" i="1">
                                <a:latin typeface="Cambria Math" panose="02040503050406030204" pitchFamily="18" charset="0"/>
                              </a:rPr>
                              <m:t>2</m:t>
                            </m:r>
                          </m:sup>
                        </m:sSup>
                        <m:r>
                          <a:rPr lang="en-US" sz="1200" b="1" i="1">
                            <a:latin typeface="Cambria Math" panose="02040503050406030204" pitchFamily="18" charset="0"/>
                          </a:rPr>
                          <m:t>𝑬</m:t>
                        </m:r>
                        <m:r>
                          <a:rPr lang="en-US" sz="1200" i="1">
                            <a:latin typeface="Cambria Math" panose="02040503050406030204" pitchFamily="18" charset="0"/>
                          </a:rPr>
                          <m:t>(</m:t>
                        </m:r>
                        <m:r>
                          <a:rPr lang="en-US" sz="1200" b="1" i="1">
                            <a:latin typeface="Cambria Math" panose="02040503050406030204" pitchFamily="18" charset="0"/>
                          </a:rPr>
                          <m:t>𝒙</m:t>
                        </m:r>
                        <m:r>
                          <a:rPr lang="en-US" sz="1200" i="1">
                            <a:latin typeface="Cambria Math" panose="02040503050406030204" pitchFamily="18" charset="0"/>
                          </a:rPr>
                          <m:t>,</m:t>
                        </m:r>
                        <m:r>
                          <a:rPr lang="en-US" sz="1200" i="1">
                            <a:latin typeface="Cambria Math" panose="02040503050406030204" pitchFamily="18" charset="0"/>
                          </a:rPr>
                          <m:t>𝜔</m:t>
                        </m:r>
                        <m:r>
                          <a:rPr lang="en-US" sz="1200" i="1">
                            <a:latin typeface="Cambria Math" panose="02040503050406030204" pitchFamily="18" charset="0"/>
                          </a:rPr>
                          <m:t>)=0</m:t>
                        </m:r>
                      </m:oMath>
                    </m:oMathPara>
                  </a14:m>
                  <a:endParaRPr lang="en-US" sz="1200" dirty="0"/>
                </a:p>
              </p:txBody>
            </p:sp>
          </mc:Choice>
          <mc:Fallback xmlns="">
            <p:sp>
              <p:nvSpPr>
                <p:cNvPr id="76" name="Rectangle 75">
                  <a:extLst>
                    <a:ext uri="{FF2B5EF4-FFF2-40B4-BE49-F238E27FC236}">
                      <a16:creationId xmlns:a16="http://schemas.microsoft.com/office/drawing/2014/main" id="{064E6637-49C5-4BA6-9454-74D8E438F26E}"/>
                    </a:ext>
                  </a:extLst>
                </p:cNvPr>
                <p:cNvSpPr>
                  <a:spLocks noRot="1" noChangeAspect="1" noMove="1" noResize="1" noEditPoints="1" noAdjustHandles="1" noChangeArrowheads="1" noChangeShapeType="1" noTextEdit="1"/>
                </p:cNvSpPr>
                <p:nvPr/>
              </p:nvSpPr>
              <p:spPr>
                <a:xfrm>
                  <a:off x="570305" y="4431638"/>
                  <a:ext cx="3315694" cy="293029"/>
                </a:xfrm>
                <a:prstGeom prst="rect">
                  <a:avLst/>
                </a:prstGeom>
                <a:blipFill>
                  <a:blip r:embed="rId14"/>
                  <a:stretch>
                    <a:fillRect b="-10417"/>
                  </a:stretch>
                </a:blipFill>
              </p:spPr>
              <p:txBody>
                <a:bodyPr/>
                <a:lstStyle/>
                <a:p>
                  <a:r>
                    <a:rPr lang="en-US">
                      <a:noFill/>
                    </a:rPr>
                    <a:t> </a:t>
                  </a:r>
                </a:p>
              </p:txBody>
            </p:sp>
          </mc:Fallback>
        </mc:AlternateContent>
        <p:pic>
          <p:nvPicPr>
            <p:cNvPr id="79" name="Picture 7" descr="H:\ETH\MasterThesis\Project\workspace\realRPCData\3mesh\conductionMesh.png">
              <a:extLst>
                <a:ext uri="{FF2B5EF4-FFF2-40B4-BE49-F238E27FC236}">
                  <a16:creationId xmlns:a16="http://schemas.microsoft.com/office/drawing/2014/main" id="{25BA418B-71BE-4F3C-87C2-98B01ACED831}"/>
                </a:ext>
              </a:extLst>
            </p:cNvPr>
            <p:cNvPicPr>
              <a:picLocks noChangeAspect="1"/>
            </p:cNvPicPr>
            <p:nvPr/>
          </p:nvPicPr>
          <p:blipFill>
            <a:blip r:embed="rId15" cstate="print">
              <a:extLst>
                <a:ext uri="{28A0092B-C50C-407E-A947-70E740481C1C}">
                  <a14:useLocalDpi xmlns:a14="http://schemas.microsoft.com/office/drawing/2010/main" val="0"/>
                </a:ext>
              </a:extLst>
            </a:blip>
            <a:srcRect/>
            <a:stretch>
              <a:fillRect/>
            </a:stretch>
          </p:blipFill>
          <p:spPr bwMode="auto">
            <a:xfrm>
              <a:off x="3800872" y="3846929"/>
              <a:ext cx="699054" cy="700200"/>
            </a:xfrm>
            <a:prstGeom prst="rect">
              <a:avLst/>
            </a:prstGeom>
            <a:noFill/>
            <a:ln>
              <a:noFill/>
            </a:ln>
          </p:spPr>
        </p:pic>
      </p:grpSp>
      <p:cxnSp>
        <p:nvCxnSpPr>
          <p:cNvPr id="81" name="Straight Arrow Connector 80">
            <a:extLst>
              <a:ext uri="{FF2B5EF4-FFF2-40B4-BE49-F238E27FC236}">
                <a16:creationId xmlns:a16="http://schemas.microsoft.com/office/drawing/2014/main" id="{A80AF481-FD4A-4089-81EF-4DE22BBC0B2F}"/>
              </a:ext>
            </a:extLst>
          </p:cNvPr>
          <p:cNvCxnSpPr>
            <a:cxnSpLocks/>
          </p:cNvCxnSpPr>
          <p:nvPr/>
        </p:nvCxnSpPr>
        <p:spPr>
          <a:xfrm flipV="1">
            <a:off x="1774671" y="1704155"/>
            <a:ext cx="0" cy="656709"/>
          </a:xfrm>
          <a:prstGeom prst="straightConnector1">
            <a:avLst/>
          </a:prstGeom>
          <a:ln w="19050">
            <a:solidFill>
              <a:schemeClr val="accent3"/>
            </a:solidFill>
            <a:headEnd type="triangle"/>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6662309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63"/>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64"/>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7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679B799-B110-C957-6F33-8C35D8BE2FE8}"/>
            </a:ext>
          </a:extLst>
        </p:cNvPr>
        <p:cNvGrpSpPr/>
        <p:nvPr/>
      </p:nvGrpSpPr>
      <p:grpSpPr>
        <a:xfrm>
          <a:off x="0" y="0"/>
          <a:ext cx="0" cy="0"/>
          <a:chOff x="0" y="0"/>
          <a:chExt cx="0" cy="0"/>
        </a:xfrm>
      </p:grpSpPr>
      <p:sp>
        <p:nvSpPr>
          <p:cNvPr id="2" name="Titel 1">
            <a:extLst>
              <a:ext uri="{FF2B5EF4-FFF2-40B4-BE49-F238E27FC236}">
                <a16:creationId xmlns:a16="http://schemas.microsoft.com/office/drawing/2014/main" id="{8FBC5B9C-5D28-9029-BCAB-A042132D3EFE}"/>
              </a:ext>
            </a:extLst>
          </p:cNvPr>
          <p:cNvSpPr>
            <a:spLocks noGrp="1"/>
          </p:cNvSpPr>
          <p:nvPr>
            <p:ph type="title"/>
          </p:nvPr>
        </p:nvSpPr>
        <p:spPr/>
        <p:txBody>
          <a:bodyPr>
            <a:normAutofit/>
          </a:bodyPr>
          <a:lstStyle/>
          <a:p>
            <a:r>
              <a:rPr lang="en-US" noProof="0" dirty="0"/>
              <a:t>Photoelectrochemical Fuel Generation</a:t>
            </a:r>
          </a:p>
        </p:txBody>
      </p:sp>
      <p:sp>
        <p:nvSpPr>
          <p:cNvPr id="3" name="Inhaltsplatzhalter 2">
            <a:extLst>
              <a:ext uri="{FF2B5EF4-FFF2-40B4-BE49-F238E27FC236}">
                <a16:creationId xmlns:a16="http://schemas.microsoft.com/office/drawing/2014/main" id="{033C7E66-AC3C-0F71-83DB-A37B5E3FC537}"/>
              </a:ext>
            </a:extLst>
          </p:cNvPr>
          <p:cNvSpPr>
            <a:spLocks noGrp="1"/>
          </p:cNvSpPr>
          <p:nvPr>
            <p:ph idx="1"/>
          </p:nvPr>
        </p:nvSpPr>
        <p:spPr/>
        <p:txBody>
          <a:bodyPr>
            <a:normAutofit/>
          </a:bodyPr>
          <a:lstStyle/>
          <a:p>
            <a:r>
              <a:rPr lang="en-US" dirty="0"/>
              <a:t>Initial idea and functional decoupling:</a:t>
            </a:r>
          </a:p>
          <a:p>
            <a:endParaRPr lang="en-US" dirty="0"/>
          </a:p>
          <a:p>
            <a:endParaRPr lang="en-US" dirty="0"/>
          </a:p>
          <a:p>
            <a:endParaRPr lang="en-US" dirty="0"/>
          </a:p>
          <a:p>
            <a:pPr marL="0" indent="0">
              <a:buNone/>
            </a:pPr>
            <a:endParaRPr lang="en-US" sz="1500" dirty="0"/>
          </a:p>
          <a:p>
            <a:endParaRPr lang="en-US" dirty="0"/>
          </a:p>
          <a:p>
            <a:pPr>
              <a:buClr>
                <a:srgbClr val="E30613"/>
              </a:buClr>
            </a:pPr>
            <a:r>
              <a:rPr lang="en-US" dirty="0"/>
              <a:t>Challenges:  Complex transient multi-physics and multi-scale problem</a:t>
            </a:r>
          </a:p>
          <a:p>
            <a:pPr marL="0" indent="0">
              <a:buClr>
                <a:schemeClr val="tx1"/>
              </a:buClr>
              <a:buNone/>
            </a:pPr>
            <a:r>
              <a:rPr lang="en-US" dirty="0"/>
              <a:t>                        Component integration for practical devices </a:t>
            </a:r>
          </a:p>
          <a:p>
            <a:pPr marL="0" indent="0">
              <a:buClr>
                <a:schemeClr val="tx1"/>
              </a:buClr>
              <a:buNone/>
            </a:pPr>
            <a:r>
              <a:rPr lang="en-US" dirty="0"/>
              <a:t>              </a:t>
            </a:r>
          </a:p>
          <a:p>
            <a:pPr>
              <a:buClr>
                <a:srgbClr val="E30613"/>
              </a:buClr>
            </a:pPr>
            <a:r>
              <a:rPr lang="en-US" dirty="0"/>
              <a:t>Implementation via porous photoelectrodes</a:t>
            </a:r>
          </a:p>
        </p:txBody>
      </p:sp>
      <p:sp>
        <p:nvSpPr>
          <p:cNvPr id="67" name="Rechteck 30">
            <a:extLst>
              <a:ext uri="{FF2B5EF4-FFF2-40B4-BE49-F238E27FC236}">
                <a16:creationId xmlns:a16="http://schemas.microsoft.com/office/drawing/2014/main" id="{0AF3C0C3-36D9-1D72-84DF-3DBE2AADF338}"/>
              </a:ext>
            </a:extLst>
          </p:cNvPr>
          <p:cNvSpPr/>
          <p:nvPr/>
        </p:nvSpPr>
        <p:spPr bwMode="auto">
          <a:xfrm>
            <a:off x="3313807" y="1265000"/>
            <a:ext cx="2110559" cy="72842"/>
          </a:xfrm>
          <a:prstGeom prst="rect">
            <a:avLst/>
          </a:prstGeom>
          <a:solidFill>
            <a:srgbClr val="FFC000"/>
          </a:solidFill>
          <a:ln w="9525" cap="flat" cmpd="sng" algn="ctr">
            <a:noFill/>
            <a:prstDash val="solid"/>
            <a:round/>
            <a:headEnd type="none" w="med" len="med"/>
            <a:tailEnd type="none" w="med" len="med"/>
          </a:ln>
          <a:effectLst/>
        </p:spPr>
        <p:txBody>
          <a:bodyPr vert="horz" wrap="square" lIns="68580" tIns="34290" rIns="68580" bIns="34290" numCol="1" rtlCol="0" anchor="t" anchorCtr="0" compatLnSpc="1">
            <a:prstTxWarp prst="textNoShape">
              <a:avLst/>
            </a:prstTxWarp>
          </a:bodyPr>
          <a:lstStyle/>
          <a:p>
            <a:pPr eaLnBrk="0" fontAlgn="base" hangingPunct="0">
              <a:spcBef>
                <a:spcPct val="0"/>
              </a:spcBef>
              <a:spcAft>
                <a:spcPct val="0"/>
              </a:spcAft>
            </a:pPr>
            <a:endParaRPr lang="en-US" sz="1050" dirty="0">
              <a:latin typeface="Times" panose="02020603050405020304" pitchFamily="18" charset="0"/>
              <a:ea typeface="CMU Serif" pitchFamily="50" charset="0"/>
              <a:cs typeface="Times" panose="02020603050405020304" pitchFamily="18" charset="0"/>
            </a:endParaRPr>
          </a:p>
        </p:txBody>
      </p:sp>
      <p:sp>
        <p:nvSpPr>
          <p:cNvPr id="68" name="Rechteck 31">
            <a:extLst>
              <a:ext uri="{FF2B5EF4-FFF2-40B4-BE49-F238E27FC236}">
                <a16:creationId xmlns:a16="http://schemas.microsoft.com/office/drawing/2014/main" id="{ECEA575B-FC55-08C9-997B-7AEF9CB4D330}"/>
              </a:ext>
            </a:extLst>
          </p:cNvPr>
          <p:cNvSpPr/>
          <p:nvPr/>
        </p:nvSpPr>
        <p:spPr bwMode="auto">
          <a:xfrm>
            <a:off x="3313807" y="2034750"/>
            <a:ext cx="2110559" cy="72842"/>
          </a:xfrm>
          <a:prstGeom prst="rect">
            <a:avLst/>
          </a:prstGeom>
          <a:solidFill>
            <a:srgbClr val="FFC000"/>
          </a:solidFill>
          <a:ln w="9525" cap="flat" cmpd="sng" algn="ctr">
            <a:noFill/>
            <a:prstDash val="solid"/>
            <a:round/>
            <a:headEnd type="none" w="med" len="med"/>
            <a:tailEnd type="none" w="med" len="med"/>
          </a:ln>
          <a:effectLst/>
        </p:spPr>
        <p:txBody>
          <a:bodyPr vert="horz" wrap="square" lIns="68580" tIns="34290" rIns="68580" bIns="34290" numCol="1" rtlCol="0" anchor="t" anchorCtr="0" compatLnSpc="1">
            <a:prstTxWarp prst="textNoShape">
              <a:avLst/>
            </a:prstTxWarp>
          </a:bodyPr>
          <a:lstStyle/>
          <a:p>
            <a:pPr eaLnBrk="0" fontAlgn="base" hangingPunct="0">
              <a:spcBef>
                <a:spcPct val="0"/>
              </a:spcBef>
              <a:spcAft>
                <a:spcPct val="0"/>
              </a:spcAft>
            </a:pPr>
            <a:endParaRPr lang="en-US" sz="1050" dirty="0">
              <a:latin typeface="Times" panose="02020603050405020304" pitchFamily="18" charset="0"/>
              <a:ea typeface="CMU Serif" pitchFamily="50" charset="0"/>
              <a:cs typeface="Times" panose="02020603050405020304" pitchFamily="18" charset="0"/>
            </a:endParaRPr>
          </a:p>
        </p:txBody>
      </p:sp>
      <p:grpSp>
        <p:nvGrpSpPr>
          <p:cNvPr id="69" name="Group 68">
            <a:extLst>
              <a:ext uri="{FF2B5EF4-FFF2-40B4-BE49-F238E27FC236}">
                <a16:creationId xmlns:a16="http://schemas.microsoft.com/office/drawing/2014/main" id="{8C017168-A2CC-D92F-CABE-DBD2EBCB47C0}"/>
              </a:ext>
            </a:extLst>
          </p:cNvPr>
          <p:cNvGrpSpPr/>
          <p:nvPr/>
        </p:nvGrpSpPr>
        <p:grpSpPr>
          <a:xfrm>
            <a:off x="4058540" y="1288749"/>
            <a:ext cx="1314450" cy="86243"/>
            <a:chOff x="3967336" y="1947553"/>
            <a:chExt cx="1752600" cy="114991"/>
          </a:xfrm>
        </p:grpSpPr>
        <p:sp>
          <p:nvSpPr>
            <p:cNvPr id="70" name="Ellipse 34">
              <a:extLst>
                <a:ext uri="{FF2B5EF4-FFF2-40B4-BE49-F238E27FC236}">
                  <a16:creationId xmlns:a16="http://schemas.microsoft.com/office/drawing/2014/main" id="{E5BD66A6-CB03-2DC7-A5AC-E6DA58444317}"/>
                </a:ext>
              </a:extLst>
            </p:cNvPr>
            <p:cNvSpPr/>
            <p:nvPr/>
          </p:nvSpPr>
          <p:spPr bwMode="auto">
            <a:xfrm>
              <a:off x="3967336" y="1955078"/>
              <a:ext cx="228600" cy="107270"/>
            </a:xfrm>
            <a:prstGeom prst="ellipse">
              <a:avLst/>
            </a:prstGeom>
            <a:solidFill>
              <a:schemeClr val="bg2"/>
            </a:solidFill>
            <a:ln w="9525" cap="flat" cmpd="sng" algn="ctr">
              <a:noFill/>
              <a:prstDash val="solid"/>
              <a:round/>
              <a:headEnd type="none" w="med" len="med"/>
              <a:tailEnd type="none" w="med" len="med"/>
            </a:ln>
            <a:effectLst/>
          </p:spPr>
          <p:txBody>
            <a:bodyPr vert="horz" wrap="square" lIns="68580" tIns="34290" rIns="68580" bIns="34290" numCol="1" rtlCol="0" anchor="t" anchorCtr="0" compatLnSpc="1">
              <a:prstTxWarp prst="textNoShape">
                <a:avLst/>
              </a:prstTxWarp>
            </a:bodyPr>
            <a:lstStyle/>
            <a:p>
              <a:pPr eaLnBrk="0" fontAlgn="base" hangingPunct="0">
                <a:spcBef>
                  <a:spcPct val="0"/>
                </a:spcBef>
                <a:spcAft>
                  <a:spcPct val="0"/>
                </a:spcAft>
              </a:pPr>
              <a:endParaRPr lang="en-US" sz="1050" dirty="0">
                <a:latin typeface="Times" panose="02020603050405020304" pitchFamily="18" charset="0"/>
                <a:ea typeface="CMU Serif" pitchFamily="50" charset="0"/>
                <a:cs typeface="Times" panose="02020603050405020304" pitchFamily="18" charset="0"/>
              </a:endParaRPr>
            </a:p>
          </p:txBody>
        </p:sp>
        <p:sp>
          <p:nvSpPr>
            <p:cNvPr id="71" name="Ellipse 35">
              <a:extLst>
                <a:ext uri="{FF2B5EF4-FFF2-40B4-BE49-F238E27FC236}">
                  <a16:creationId xmlns:a16="http://schemas.microsoft.com/office/drawing/2014/main" id="{F7E66CF2-C174-F301-D37B-71A95FCDA7D4}"/>
                </a:ext>
              </a:extLst>
            </p:cNvPr>
            <p:cNvSpPr/>
            <p:nvPr/>
          </p:nvSpPr>
          <p:spPr bwMode="auto">
            <a:xfrm>
              <a:off x="4348336" y="1947553"/>
              <a:ext cx="228600" cy="107270"/>
            </a:xfrm>
            <a:prstGeom prst="ellipse">
              <a:avLst/>
            </a:prstGeom>
            <a:solidFill>
              <a:schemeClr val="bg2"/>
            </a:solidFill>
            <a:ln w="9525" cap="flat" cmpd="sng" algn="ctr">
              <a:noFill/>
              <a:prstDash val="solid"/>
              <a:round/>
              <a:headEnd type="none" w="med" len="med"/>
              <a:tailEnd type="none" w="med" len="med"/>
            </a:ln>
            <a:effectLst/>
          </p:spPr>
          <p:txBody>
            <a:bodyPr vert="horz" wrap="square" lIns="68580" tIns="34290" rIns="68580" bIns="34290" numCol="1" rtlCol="0" anchor="t" anchorCtr="0" compatLnSpc="1">
              <a:prstTxWarp prst="textNoShape">
                <a:avLst/>
              </a:prstTxWarp>
            </a:bodyPr>
            <a:lstStyle/>
            <a:p>
              <a:pPr eaLnBrk="0" fontAlgn="base" hangingPunct="0">
                <a:spcBef>
                  <a:spcPct val="0"/>
                </a:spcBef>
                <a:spcAft>
                  <a:spcPct val="0"/>
                </a:spcAft>
              </a:pPr>
              <a:endParaRPr lang="en-US" sz="1050" dirty="0">
                <a:latin typeface="Times" panose="02020603050405020304" pitchFamily="18" charset="0"/>
                <a:ea typeface="CMU Serif" pitchFamily="50" charset="0"/>
                <a:cs typeface="Times" panose="02020603050405020304" pitchFamily="18" charset="0"/>
              </a:endParaRPr>
            </a:p>
          </p:txBody>
        </p:sp>
        <p:sp>
          <p:nvSpPr>
            <p:cNvPr id="72" name="Ellipse 36">
              <a:extLst>
                <a:ext uri="{FF2B5EF4-FFF2-40B4-BE49-F238E27FC236}">
                  <a16:creationId xmlns:a16="http://schemas.microsoft.com/office/drawing/2014/main" id="{2C8554F2-8BEB-019A-2241-72843453DA03}"/>
                </a:ext>
              </a:extLst>
            </p:cNvPr>
            <p:cNvSpPr/>
            <p:nvPr/>
          </p:nvSpPr>
          <p:spPr bwMode="auto">
            <a:xfrm>
              <a:off x="4729336" y="1947553"/>
              <a:ext cx="228600" cy="107270"/>
            </a:xfrm>
            <a:prstGeom prst="ellipse">
              <a:avLst/>
            </a:prstGeom>
            <a:solidFill>
              <a:schemeClr val="bg2"/>
            </a:solidFill>
            <a:ln w="9525" cap="flat" cmpd="sng" algn="ctr">
              <a:noFill/>
              <a:prstDash val="solid"/>
              <a:round/>
              <a:headEnd type="none" w="med" len="med"/>
              <a:tailEnd type="none" w="med" len="med"/>
            </a:ln>
            <a:effectLst/>
          </p:spPr>
          <p:txBody>
            <a:bodyPr vert="horz" wrap="square" lIns="68580" tIns="34290" rIns="68580" bIns="34290" numCol="1" rtlCol="0" anchor="t" anchorCtr="0" compatLnSpc="1">
              <a:prstTxWarp prst="textNoShape">
                <a:avLst/>
              </a:prstTxWarp>
            </a:bodyPr>
            <a:lstStyle/>
            <a:p>
              <a:pPr eaLnBrk="0" fontAlgn="base" hangingPunct="0">
                <a:spcBef>
                  <a:spcPct val="0"/>
                </a:spcBef>
                <a:spcAft>
                  <a:spcPct val="0"/>
                </a:spcAft>
              </a:pPr>
              <a:endParaRPr lang="en-US" sz="1050" dirty="0">
                <a:latin typeface="Times" panose="02020603050405020304" pitchFamily="18" charset="0"/>
                <a:ea typeface="CMU Serif" pitchFamily="50" charset="0"/>
                <a:cs typeface="Times" panose="02020603050405020304" pitchFamily="18" charset="0"/>
              </a:endParaRPr>
            </a:p>
          </p:txBody>
        </p:sp>
        <p:sp>
          <p:nvSpPr>
            <p:cNvPr id="73" name="Ellipse 37">
              <a:extLst>
                <a:ext uri="{FF2B5EF4-FFF2-40B4-BE49-F238E27FC236}">
                  <a16:creationId xmlns:a16="http://schemas.microsoft.com/office/drawing/2014/main" id="{76EF37FB-8DB3-1BA0-5061-456C2747C3D6}"/>
                </a:ext>
              </a:extLst>
            </p:cNvPr>
            <p:cNvSpPr/>
            <p:nvPr/>
          </p:nvSpPr>
          <p:spPr bwMode="auto">
            <a:xfrm>
              <a:off x="5110336" y="1947553"/>
              <a:ext cx="228600" cy="107270"/>
            </a:xfrm>
            <a:prstGeom prst="ellipse">
              <a:avLst/>
            </a:prstGeom>
            <a:solidFill>
              <a:schemeClr val="bg2"/>
            </a:solidFill>
            <a:ln w="9525" cap="flat" cmpd="sng" algn="ctr">
              <a:noFill/>
              <a:prstDash val="solid"/>
              <a:round/>
              <a:headEnd type="none" w="med" len="med"/>
              <a:tailEnd type="none" w="med" len="med"/>
            </a:ln>
            <a:effectLst/>
          </p:spPr>
          <p:txBody>
            <a:bodyPr vert="horz" wrap="square" lIns="68580" tIns="34290" rIns="68580" bIns="34290" numCol="1" rtlCol="0" anchor="t" anchorCtr="0" compatLnSpc="1">
              <a:prstTxWarp prst="textNoShape">
                <a:avLst/>
              </a:prstTxWarp>
            </a:bodyPr>
            <a:lstStyle/>
            <a:p>
              <a:pPr eaLnBrk="0" fontAlgn="base" hangingPunct="0">
                <a:spcBef>
                  <a:spcPct val="0"/>
                </a:spcBef>
                <a:spcAft>
                  <a:spcPct val="0"/>
                </a:spcAft>
              </a:pPr>
              <a:endParaRPr lang="en-US" sz="1050" dirty="0">
                <a:latin typeface="Times" panose="02020603050405020304" pitchFamily="18" charset="0"/>
                <a:ea typeface="CMU Serif" pitchFamily="50" charset="0"/>
                <a:cs typeface="Times" panose="02020603050405020304" pitchFamily="18" charset="0"/>
              </a:endParaRPr>
            </a:p>
          </p:txBody>
        </p:sp>
        <p:sp>
          <p:nvSpPr>
            <p:cNvPr id="74" name="Ellipse 38">
              <a:extLst>
                <a:ext uri="{FF2B5EF4-FFF2-40B4-BE49-F238E27FC236}">
                  <a16:creationId xmlns:a16="http://schemas.microsoft.com/office/drawing/2014/main" id="{24ECF5E5-06B7-5D84-3305-DD4B70F29220}"/>
                </a:ext>
              </a:extLst>
            </p:cNvPr>
            <p:cNvSpPr/>
            <p:nvPr/>
          </p:nvSpPr>
          <p:spPr bwMode="auto">
            <a:xfrm>
              <a:off x="5491336" y="1955274"/>
              <a:ext cx="228600" cy="107270"/>
            </a:xfrm>
            <a:prstGeom prst="ellipse">
              <a:avLst/>
            </a:prstGeom>
            <a:solidFill>
              <a:schemeClr val="bg2"/>
            </a:solidFill>
            <a:ln w="9525" cap="flat" cmpd="sng" algn="ctr">
              <a:noFill/>
              <a:prstDash val="solid"/>
              <a:round/>
              <a:headEnd type="none" w="med" len="med"/>
              <a:tailEnd type="none" w="med" len="med"/>
            </a:ln>
            <a:effectLst/>
          </p:spPr>
          <p:txBody>
            <a:bodyPr vert="horz" wrap="square" lIns="68580" tIns="34290" rIns="68580" bIns="34290" numCol="1" rtlCol="0" anchor="t" anchorCtr="0" compatLnSpc="1">
              <a:prstTxWarp prst="textNoShape">
                <a:avLst/>
              </a:prstTxWarp>
            </a:bodyPr>
            <a:lstStyle/>
            <a:p>
              <a:pPr eaLnBrk="0" fontAlgn="base" hangingPunct="0">
                <a:spcBef>
                  <a:spcPct val="0"/>
                </a:spcBef>
                <a:spcAft>
                  <a:spcPct val="0"/>
                </a:spcAft>
              </a:pPr>
              <a:endParaRPr lang="en-US" sz="1050" dirty="0">
                <a:latin typeface="Times" panose="02020603050405020304" pitchFamily="18" charset="0"/>
                <a:ea typeface="CMU Serif" pitchFamily="50" charset="0"/>
                <a:cs typeface="Times" panose="02020603050405020304" pitchFamily="18" charset="0"/>
              </a:endParaRPr>
            </a:p>
          </p:txBody>
        </p:sp>
      </p:grpSp>
      <p:grpSp>
        <p:nvGrpSpPr>
          <p:cNvPr id="75" name="Group 74">
            <a:extLst>
              <a:ext uri="{FF2B5EF4-FFF2-40B4-BE49-F238E27FC236}">
                <a16:creationId xmlns:a16="http://schemas.microsoft.com/office/drawing/2014/main" id="{8CBF53BB-752F-E7D6-4B8E-D7AC825974AA}"/>
              </a:ext>
            </a:extLst>
          </p:cNvPr>
          <p:cNvGrpSpPr/>
          <p:nvPr/>
        </p:nvGrpSpPr>
        <p:grpSpPr>
          <a:xfrm>
            <a:off x="4004534" y="1974549"/>
            <a:ext cx="1371600" cy="86243"/>
            <a:chOff x="3895328" y="2861953"/>
            <a:chExt cx="1828800" cy="114991"/>
          </a:xfrm>
        </p:grpSpPr>
        <p:sp>
          <p:nvSpPr>
            <p:cNvPr id="76" name="Ellipse 32">
              <a:extLst>
                <a:ext uri="{FF2B5EF4-FFF2-40B4-BE49-F238E27FC236}">
                  <a16:creationId xmlns:a16="http://schemas.microsoft.com/office/drawing/2014/main" id="{B1AAC6CF-AA5D-BB25-9484-2B169C3D3F3E}"/>
                </a:ext>
              </a:extLst>
            </p:cNvPr>
            <p:cNvSpPr/>
            <p:nvPr/>
          </p:nvSpPr>
          <p:spPr bwMode="auto">
            <a:xfrm>
              <a:off x="5114528" y="2861953"/>
              <a:ext cx="228600" cy="107270"/>
            </a:xfrm>
            <a:prstGeom prst="ellipse">
              <a:avLst/>
            </a:prstGeom>
            <a:solidFill>
              <a:schemeClr val="bg2">
                <a:lumMod val="20000"/>
                <a:lumOff val="80000"/>
              </a:schemeClr>
            </a:solidFill>
            <a:ln w="9525" cap="flat" cmpd="sng" algn="ctr">
              <a:solidFill>
                <a:schemeClr val="tx1">
                  <a:lumMod val="65000"/>
                  <a:lumOff val="35000"/>
                </a:schemeClr>
              </a:solidFill>
              <a:prstDash val="solid"/>
              <a:round/>
              <a:headEnd type="none" w="med" len="med"/>
              <a:tailEnd type="none" w="med" len="med"/>
            </a:ln>
            <a:effectLst/>
          </p:spPr>
          <p:txBody>
            <a:bodyPr vert="horz" wrap="square" lIns="68580" tIns="34290" rIns="68580" bIns="34290" numCol="1" rtlCol="0" anchor="t" anchorCtr="0" compatLnSpc="1">
              <a:prstTxWarp prst="textNoShape">
                <a:avLst/>
              </a:prstTxWarp>
            </a:bodyPr>
            <a:lstStyle/>
            <a:p>
              <a:pPr eaLnBrk="0" fontAlgn="base" hangingPunct="0">
                <a:spcBef>
                  <a:spcPct val="0"/>
                </a:spcBef>
                <a:spcAft>
                  <a:spcPct val="0"/>
                </a:spcAft>
              </a:pPr>
              <a:endParaRPr lang="en-US" sz="1050" dirty="0">
                <a:latin typeface="Times" panose="02020603050405020304" pitchFamily="18" charset="0"/>
                <a:ea typeface="CMU Serif" pitchFamily="50" charset="0"/>
                <a:cs typeface="Times" panose="02020603050405020304" pitchFamily="18" charset="0"/>
              </a:endParaRPr>
            </a:p>
          </p:txBody>
        </p:sp>
        <p:sp>
          <p:nvSpPr>
            <p:cNvPr id="77" name="Ellipse 33">
              <a:extLst>
                <a:ext uri="{FF2B5EF4-FFF2-40B4-BE49-F238E27FC236}">
                  <a16:creationId xmlns:a16="http://schemas.microsoft.com/office/drawing/2014/main" id="{F4F39E51-0822-C63A-55E6-1460A8186F05}"/>
                </a:ext>
              </a:extLst>
            </p:cNvPr>
            <p:cNvSpPr/>
            <p:nvPr/>
          </p:nvSpPr>
          <p:spPr bwMode="auto">
            <a:xfrm>
              <a:off x="5495528" y="2861953"/>
              <a:ext cx="228600" cy="107270"/>
            </a:xfrm>
            <a:prstGeom prst="ellipse">
              <a:avLst/>
            </a:prstGeom>
            <a:solidFill>
              <a:schemeClr val="bg2">
                <a:lumMod val="20000"/>
                <a:lumOff val="80000"/>
              </a:schemeClr>
            </a:solidFill>
            <a:ln w="9525" cap="flat" cmpd="sng" algn="ctr">
              <a:solidFill>
                <a:schemeClr val="tx1">
                  <a:lumMod val="65000"/>
                  <a:lumOff val="35000"/>
                </a:schemeClr>
              </a:solidFill>
              <a:prstDash val="solid"/>
              <a:round/>
              <a:headEnd type="none" w="med" len="med"/>
              <a:tailEnd type="none" w="med" len="med"/>
            </a:ln>
            <a:effectLst/>
          </p:spPr>
          <p:txBody>
            <a:bodyPr vert="horz" wrap="square" lIns="68580" tIns="34290" rIns="68580" bIns="34290" numCol="1" rtlCol="0" anchor="t" anchorCtr="0" compatLnSpc="1">
              <a:prstTxWarp prst="textNoShape">
                <a:avLst/>
              </a:prstTxWarp>
            </a:bodyPr>
            <a:lstStyle/>
            <a:p>
              <a:pPr eaLnBrk="0" fontAlgn="base" hangingPunct="0">
                <a:spcBef>
                  <a:spcPct val="0"/>
                </a:spcBef>
                <a:spcAft>
                  <a:spcPct val="0"/>
                </a:spcAft>
              </a:pPr>
              <a:endParaRPr lang="en-US" sz="1050" dirty="0">
                <a:latin typeface="Times" panose="02020603050405020304" pitchFamily="18" charset="0"/>
                <a:ea typeface="CMU Serif" pitchFamily="50" charset="0"/>
                <a:cs typeface="Times" panose="02020603050405020304" pitchFamily="18" charset="0"/>
              </a:endParaRPr>
            </a:p>
          </p:txBody>
        </p:sp>
        <p:sp>
          <p:nvSpPr>
            <p:cNvPr id="78" name="Ellipse 39">
              <a:extLst>
                <a:ext uri="{FF2B5EF4-FFF2-40B4-BE49-F238E27FC236}">
                  <a16:creationId xmlns:a16="http://schemas.microsoft.com/office/drawing/2014/main" id="{C75C5A8C-6E2A-72A3-C83C-377A00D917B1}"/>
                </a:ext>
              </a:extLst>
            </p:cNvPr>
            <p:cNvSpPr/>
            <p:nvPr/>
          </p:nvSpPr>
          <p:spPr bwMode="auto">
            <a:xfrm>
              <a:off x="3895328" y="2861953"/>
              <a:ext cx="228600" cy="107270"/>
            </a:xfrm>
            <a:prstGeom prst="ellipse">
              <a:avLst/>
            </a:prstGeom>
            <a:solidFill>
              <a:schemeClr val="bg2">
                <a:lumMod val="20000"/>
                <a:lumOff val="80000"/>
              </a:schemeClr>
            </a:solidFill>
            <a:ln w="9525" cap="flat" cmpd="sng" algn="ctr">
              <a:solidFill>
                <a:schemeClr val="tx1">
                  <a:lumMod val="65000"/>
                  <a:lumOff val="35000"/>
                </a:schemeClr>
              </a:solidFill>
              <a:prstDash val="solid"/>
              <a:round/>
              <a:headEnd type="none" w="med" len="med"/>
              <a:tailEnd type="none" w="med" len="med"/>
            </a:ln>
            <a:effectLst/>
          </p:spPr>
          <p:txBody>
            <a:bodyPr vert="horz" wrap="square" lIns="68580" tIns="34290" rIns="68580" bIns="34290" numCol="1" rtlCol="0" anchor="t" anchorCtr="0" compatLnSpc="1">
              <a:prstTxWarp prst="textNoShape">
                <a:avLst/>
              </a:prstTxWarp>
            </a:bodyPr>
            <a:lstStyle/>
            <a:p>
              <a:pPr eaLnBrk="0" fontAlgn="base" hangingPunct="0">
                <a:spcBef>
                  <a:spcPct val="0"/>
                </a:spcBef>
                <a:spcAft>
                  <a:spcPct val="0"/>
                </a:spcAft>
              </a:pPr>
              <a:endParaRPr lang="en-US" sz="1050" dirty="0">
                <a:latin typeface="Times" panose="02020603050405020304" pitchFamily="18" charset="0"/>
                <a:ea typeface="CMU Serif" pitchFamily="50" charset="0"/>
                <a:cs typeface="Times" panose="02020603050405020304" pitchFamily="18" charset="0"/>
              </a:endParaRPr>
            </a:p>
          </p:txBody>
        </p:sp>
        <p:sp>
          <p:nvSpPr>
            <p:cNvPr id="79" name="Ellipse 40">
              <a:extLst>
                <a:ext uri="{FF2B5EF4-FFF2-40B4-BE49-F238E27FC236}">
                  <a16:creationId xmlns:a16="http://schemas.microsoft.com/office/drawing/2014/main" id="{C636C7D8-CD0A-17F4-B78F-5F0EA036A442}"/>
                </a:ext>
              </a:extLst>
            </p:cNvPr>
            <p:cNvSpPr/>
            <p:nvPr/>
          </p:nvSpPr>
          <p:spPr bwMode="auto">
            <a:xfrm>
              <a:off x="4276328" y="2861953"/>
              <a:ext cx="228600" cy="107270"/>
            </a:xfrm>
            <a:prstGeom prst="ellipse">
              <a:avLst/>
            </a:prstGeom>
            <a:solidFill>
              <a:schemeClr val="bg2">
                <a:lumMod val="20000"/>
                <a:lumOff val="80000"/>
              </a:schemeClr>
            </a:solidFill>
            <a:ln w="9525" cap="flat" cmpd="sng" algn="ctr">
              <a:solidFill>
                <a:schemeClr val="tx1">
                  <a:lumMod val="65000"/>
                  <a:lumOff val="35000"/>
                </a:schemeClr>
              </a:solidFill>
              <a:prstDash val="solid"/>
              <a:round/>
              <a:headEnd type="none" w="med" len="med"/>
              <a:tailEnd type="none" w="med" len="med"/>
            </a:ln>
            <a:effectLst/>
          </p:spPr>
          <p:txBody>
            <a:bodyPr vert="horz" wrap="square" lIns="68580" tIns="34290" rIns="68580" bIns="34290" numCol="1" rtlCol="0" anchor="t" anchorCtr="0" compatLnSpc="1">
              <a:prstTxWarp prst="textNoShape">
                <a:avLst/>
              </a:prstTxWarp>
            </a:bodyPr>
            <a:lstStyle/>
            <a:p>
              <a:pPr eaLnBrk="0" fontAlgn="base" hangingPunct="0">
                <a:spcBef>
                  <a:spcPct val="0"/>
                </a:spcBef>
                <a:spcAft>
                  <a:spcPct val="0"/>
                </a:spcAft>
              </a:pPr>
              <a:endParaRPr lang="en-US" sz="1050" dirty="0">
                <a:latin typeface="Times" panose="02020603050405020304" pitchFamily="18" charset="0"/>
                <a:ea typeface="CMU Serif" pitchFamily="50" charset="0"/>
                <a:cs typeface="Times" panose="02020603050405020304" pitchFamily="18" charset="0"/>
              </a:endParaRPr>
            </a:p>
          </p:txBody>
        </p:sp>
        <p:sp>
          <p:nvSpPr>
            <p:cNvPr id="80" name="Ellipse 41">
              <a:extLst>
                <a:ext uri="{FF2B5EF4-FFF2-40B4-BE49-F238E27FC236}">
                  <a16:creationId xmlns:a16="http://schemas.microsoft.com/office/drawing/2014/main" id="{64444276-3AA6-BCFB-F282-29EFE086FE6F}"/>
                </a:ext>
              </a:extLst>
            </p:cNvPr>
            <p:cNvSpPr/>
            <p:nvPr/>
          </p:nvSpPr>
          <p:spPr bwMode="auto">
            <a:xfrm>
              <a:off x="4657328" y="2869674"/>
              <a:ext cx="228600" cy="107270"/>
            </a:xfrm>
            <a:prstGeom prst="ellipse">
              <a:avLst/>
            </a:prstGeom>
            <a:solidFill>
              <a:schemeClr val="bg2">
                <a:lumMod val="20000"/>
                <a:lumOff val="80000"/>
              </a:schemeClr>
            </a:solidFill>
            <a:ln w="9525" cap="flat" cmpd="sng" algn="ctr">
              <a:solidFill>
                <a:schemeClr val="tx1">
                  <a:lumMod val="65000"/>
                  <a:lumOff val="35000"/>
                </a:schemeClr>
              </a:solidFill>
              <a:prstDash val="solid"/>
              <a:round/>
              <a:headEnd type="none" w="med" len="med"/>
              <a:tailEnd type="none" w="med" len="med"/>
            </a:ln>
            <a:effectLst/>
          </p:spPr>
          <p:txBody>
            <a:bodyPr vert="horz" wrap="square" lIns="68580" tIns="34290" rIns="68580" bIns="34290" numCol="1" rtlCol="0" anchor="t" anchorCtr="0" compatLnSpc="1">
              <a:prstTxWarp prst="textNoShape">
                <a:avLst/>
              </a:prstTxWarp>
            </a:bodyPr>
            <a:lstStyle/>
            <a:p>
              <a:pPr eaLnBrk="0" fontAlgn="base" hangingPunct="0">
                <a:spcBef>
                  <a:spcPct val="0"/>
                </a:spcBef>
                <a:spcAft>
                  <a:spcPct val="0"/>
                </a:spcAft>
              </a:pPr>
              <a:endParaRPr lang="en-US" sz="1050" dirty="0">
                <a:latin typeface="Times" panose="02020603050405020304" pitchFamily="18" charset="0"/>
                <a:ea typeface="CMU Serif" pitchFamily="50" charset="0"/>
                <a:cs typeface="Times" panose="02020603050405020304" pitchFamily="18" charset="0"/>
              </a:endParaRPr>
            </a:p>
          </p:txBody>
        </p:sp>
      </p:grpSp>
      <p:sp>
        <p:nvSpPr>
          <p:cNvPr id="81" name="Rechteck 42">
            <a:extLst>
              <a:ext uri="{FF2B5EF4-FFF2-40B4-BE49-F238E27FC236}">
                <a16:creationId xmlns:a16="http://schemas.microsoft.com/office/drawing/2014/main" id="{630DF9D6-5B07-4EDA-8561-DF4FB6C807A1}"/>
              </a:ext>
            </a:extLst>
          </p:cNvPr>
          <p:cNvSpPr/>
          <p:nvPr/>
        </p:nvSpPr>
        <p:spPr bwMode="auto">
          <a:xfrm>
            <a:off x="3944242" y="1322295"/>
            <a:ext cx="1473014" cy="713181"/>
          </a:xfrm>
          <a:prstGeom prst="rect">
            <a:avLst/>
          </a:prstGeom>
          <a:solidFill>
            <a:schemeClr val="accent4">
              <a:lumMod val="40000"/>
              <a:lumOff val="60000"/>
            </a:schemeClr>
          </a:solidFill>
          <a:ln w="9525" cap="flat" cmpd="sng" algn="ctr">
            <a:noFill/>
            <a:prstDash val="solid"/>
            <a:round/>
            <a:headEnd type="none" w="med" len="med"/>
            <a:tailEnd type="none" w="med" len="med"/>
          </a:ln>
          <a:effectLst/>
        </p:spPr>
        <p:txBody>
          <a:bodyPr vert="horz" wrap="square" lIns="68580" tIns="34290" rIns="68580" bIns="34290" numCol="1" rtlCol="0" anchor="t" anchorCtr="0" compatLnSpc="1">
            <a:prstTxWarp prst="textNoShape">
              <a:avLst/>
            </a:prstTxWarp>
          </a:bodyPr>
          <a:lstStyle/>
          <a:p>
            <a:pPr eaLnBrk="0" fontAlgn="base" hangingPunct="0">
              <a:spcBef>
                <a:spcPct val="0"/>
              </a:spcBef>
              <a:spcAft>
                <a:spcPct val="0"/>
              </a:spcAft>
            </a:pPr>
            <a:r>
              <a:rPr lang="en-US" sz="1050" dirty="0">
                <a:latin typeface="Times" panose="02020603050405020304" pitchFamily="18" charset="0"/>
                <a:ea typeface="CMU Serif" pitchFamily="50" charset="0"/>
                <a:cs typeface="Times" panose="02020603050405020304" pitchFamily="18" charset="0"/>
              </a:rPr>
              <a:t>           </a:t>
            </a:r>
          </a:p>
          <a:p>
            <a:pPr eaLnBrk="0" fontAlgn="base" hangingPunct="0">
              <a:spcBef>
                <a:spcPct val="0"/>
              </a:spcBef>
              <a:spcAft>
                <a:spcPct val="0"/>
              </a:spcAft>
            </a:pPr>
            <a:endParaRPr lang="en-US" sz="1050" dirty="0">
              <a:latin typeface="Times" panose="02020603050405020304" pitchFamily="18" charset="0"/>
              <a:ea typeface="CMU Serif" pitchFamily="50" charset="0"/>
              <a:cs typeface="Times" panose="02020603050405020304" pitchFamily="18" charset="0"/>
            </a:endParaRPr>
          </a:p>
          <a:p>
            <a:pPr eaLnBrk="0" fontAlgn="base" hangingPunct="0">
              <a:spcBef>
                <a:spcPct val="0"/>
              </a:spcBef>
              <a:spcAft>
                <a:spcPct val="0"/>
              </a:spcAft>
            </a:pPr>
            <a:endParaRPr lang="en-US" sz="1050" dirty="0">
              <a:latin typeface="Times" panose="02020603050405020304" pitchFamily="18" charset="0"/>
              <a:ea typeface="CMU Serif" pitchFamily="50" charset="0"/>
              <a:cs typeface="Times" panose="02020603050405020304" pitchFamily="18" charset="0"/>
            </a:endParaRPr>
          </a:p>
          <a:p>
            <a:pPr eaLnBrk="0" fontAlgn="base" hangingPunct="0">
              <a:spcBef>
                <a:spcPct val="0"/>
              </a:spcBef>
              <a:spcAft>
                <a:spcPct val="0"/>
              </a:spcAft>
            </a:pPr>
            <a:r>
              <a:rPr lang="en-US" sz="1050" dirty="0">
                <a:latin typeface="Times" panose="02020603050405020304" pitchFamily="18" charset="0"/>
                <a:ea typeface="CMU Serif" pitchFamily="50" charset="0"/>
                <a:cs typeface="Times" panose="02020603050405020304" pitchFamily="18" charset="0"/>
              </a:rPr>
              <a:t>               </a:t>
            </a:r>
            <a:r>
              <a:rPr lang="en-US" sz="1050" dirty="0" err="1">
                <a:latin typeface="Times" panose="02020603050405020304" pitchFamily="18" charset="0"/>
                <a:ea typeface="CMU Serif" pitchFamily="50" charset="0"/>
                <a:cs typeface="Times" panose="02020603050405020304" pitchFamily="18" charset="0"/>
              </a:rPr>
              <a:t>photoabsorber</a:t>
            </a:r>
            <a:endParaRPr lang="en-US" sz="1050" dirty="0">
              <a:latin typeface="Times" panose="02020603050405020304" pitchFamily="18" charset="0"/>
              <a:ea typeface="CMU Serif" pitchFamily="50" charset="0"/>
              <a:cs typeface="Times" panose="02020603050405020304" pitchFamily="18" charset="0"/>
            </a:endParaRPr>
          </a:p>
        </p:txBody>
      </p:sp>
      <p:sp>
        <p:nvSpPr>
          <p:cNvPr id="82" name="Textfeld 46">
            <a:extLst>
              <a:ext uri="{FF2B5EF4-FFF2-40B4-BE49-F238E27FC236}">
                <a16:creationId xmlns:a16="http://schemas.microsoft.com/office/drawing/2014/main" id="{F318670F-F2D1-8007-1168-4B85723EA024}"/>
              </a:ext>
            </a:extLst>
          </p:cNvPr>
          <p:cNvSpPr txBox="1"/>
          <p:nvPr/>
        </p:nvSpPr>
        <p:spPr>
          <a:xfrm>
            <a:off x="4034363" y="2114995"/>
            <a:ext cx="1023037" cy="253916"/>
          </a:xfrm>
          <a:prstGeom prst="rect">
            <a:avLst/>
          </a:prstGeom>
          <a:noFill/>
        </p:spPr>
        <p:txBody>
          <a:bodyPr wrap="none" rtlCol="0">
            <a:spAutoFit/>
          </a:bodyPr>
          <a:lstStyle/>
          <a:p>
            <a:r>
              <a:rPr lang="en-US" sz="1050" dirty="0">
                <a:latin typeface="Times" panose="02020603050405020304" pitchFamily="18" charset="0"/>
                <a:ea typeface="CMU Serif" pitchFamily="50" charset="0"/>
                <a:cs typeface="Times" panose="02020603050405020304" pitchFamily="18" charset="0"/>
              </a:rPr>
              <a:t>2H</a:t>
            </a:r>
            <a:r>
              <a:rPr lang="en-US" sz="1050" baseline="30000" dirty="0">
                <a:latin typeface="Times" panose="02020603050405020304" pitchFamily="18" charset="0"/>
                <a:ea typeface="CMU Serif" pitchFamily="50" charset="0"/>
                <a:cs typeface="Times" panose="02020603050405020304" pitchFamily="18" charset="0"/>
              </a:rPr>
              <a:t>+ </a:t>
            </a:r>
            <a:r>
              <a:rPr lang="en-US" sz="1050" dirty="0">
                <a:latin typeface="Times" panose="02020603050405020304" pitchFamily="18" charset="0"/>
                <a:ea typeface="CMU Serif" pitchFamily="50" charset="0"/>
                <a:cs typeface="Times" panose="02020603050405020304" pitchFamily="18" charset="0"/>
              </a:rPr>
              <a:t>+ 2e</a:t>
            </a:r>
            <a:r>
              <a:rPr lang="en-US" sz="1050" baseline="30000" dirty="0">
                <a:latin typeface="Times" panose="02020603050405020304" pitchFamily="18" charset="0"/>
                <a:ea typeface="CMU Serif" pitchFamily="50" charset="0"/>
                <a:cs typeface="Times" panose="02020603050405020304" pitchFamily="18" charset="0"/>
              </a:rPr>
              <a:t>- </a:t>
            </a:r>
            <a:r>
              <a:rPr lang="en-US" sz="1050" dirty="0">
                <a:latin typeface="Times" panose="02020603050405020304" pitchFamily="18" charset="0"/>
                <a:ea typeface="CMU Serif" pitchFamily="50" charset="0"/>
                <a:cs typeface="Times" panose="02020603050405020304" pitchFamily="18" charset="0"/>
              </a:rPr>
              <a:t>→ H</a:t>
            </a:r>
            <a:r>
              <a:rPr lang="en-US" sz="1050" baseline="-25000" dirty="0">
                <a:latin typeface="Times" panose="02020603050405020304" pitchFamily="18" charset="0"/>
                <a:ea typeface="CMU Serif" pitchFamily="50" charset="0"/>
                <a:cs typeface="Times" panose="02020603050405020304" pitchFamily="18" charset="0"/>
              </a:rPr>
              <a:t>2</a:t>
            </a:r>
          </a:p>
        </p:txBody>
      </p:sp>
      <p:sp>
        <p:nvSpPr>
          <p:cNvPr id="83" name="Textfeld 47">
            <a:extLst>
              <a:ext uri="{FF2B5EF4-FFF2-40B4-BE49-F238E27FC236}">
                <a16:creationId xmlns:a16="http://schemas.microsoft.com/office/drawing/2014/main" id="{3A9561A4-1A30-CCE1-0AC3-BF8EED0FB5FE}"/>
              </a:ext>
            </a:extLst>
          </p:cNvPr>
          <p:cNvSpPr txBox="1"/>
          <p:nvPr/>
        </p:nvSpPr>
        <p:spPr>
          <a:xfrm>
            <a:off x="3549254" y="1034875"/>
            <a:ext cx="1617751" cy="253916"/>
          </a:xfrm>
          <a:prstGeom prst="rect">
            <a:avLst/>
          </a:prstGeom>
          <a:noFill/>
        </p:spPr>
        <p:txBody>
          <a:bodyPr wrap="none" rtlCol="0">
            <a:spAutoFit/>
          </a:bodyPr>
          <a:lstStyle/>
          <a:p>
            <a:r>
              <a:rPr lang="en-US" sz="1050" dirty="0">
                <a:latin typeface="Times" panose="02020603050405020304" pitchFamily="18" charset="0"/>
                <a:ea typeface="CMU Serif" pitchFamily="50" charset="0"/>
                <a:cs typeface="Times" panose="02020603050405020304" pitchFamily="18" charset="0"/>
              </a:rPr>
              <a:t>H</a:t>
            </a:r>
            <a:r>
              <a:rPr lang="en-US" sz="1050" baseline="-25000" dirty="0">
                <a:latin typeface="Times" panose="02020603050405020304" pitchFamily="18" charset="0"/>
                <a:ea typeface="CMU Serif" pitchFamily="50" charset="0"/>
                <a:cs typeface="Times" panose="02020603050405020304" pitchFamily="18" charset="0"/>
              </a:rPr>
              <a:t>2</a:t>
            </a:r>
            <a:r>
              <a:rPr lang="en-US" sz="1050" dirty="0">
                <a:latin typeface="Times" panose="02020603050405020304" pitchFamily="18" charset="0"/>
                <a:ea typeface="CMU Serif" pitchFamily="50" charset="0"/>
                <a:cs typeface="Times" panose="02020603050405020304" pitchFamily="18" charset="0"/>
              </a:rPr>
              <a:t>O + 2h</a:t>
            </a:r>
            <a:r>
              <a:rPr lang="en-US" sz="1050" baseline="30000" dirty="0">
                <a:latin typeface="Times" panose="02020603050405020304" pitchFamily="18" charset="0"/>
                <a:ea typeface="CMU Serif" pitchFamily="50" charset="0"/>
                <a:cs typeface="Times" panose="02020603050405020304" pitchFamily="18" charset="0"/>
              </a:rPr>
              <a:t>+</a:t>
            </a:r>
            <a:r>
              <a:rPr lang="en-US" sz="1050" dirty="0">
                <a:latin typeface="Times" panose="02020603050405020304" pitchFamily="18" charset="0"/>
                <a:ea typeface="CMU Serif" pitchFamily="50" charset="0"/>
                <a:cs typeface="Times" panose="02020603050405020304" pitchFamily="18" charset="0"/>
              </a:rPr>
              <a:t> → 2H</a:t>
            </a:r>
            <a:r>
              <a:rPr lang="en-US" sz="1050" baseline="30000" dirty="0">
                <a:latin typeface="Times" panose="02020603050405020304" pitchFamily="18" charset="0"/>
                <a:ea typeface="CMU Serif" pitchFamily="50" charset="0"/>
                <a:cs typeface="Times" panose="02020603050405020304" pitchFamily="18" charset="0"/>
              </a:rPr>
              <a:t>+ </a:t>
            </a:r>
            <a:r>
              <a:rPr lang="en-US" sz="1050" dirty="0">
                <a:latin typeface="Times" panose="02020603050405020304" pitchFamily="18" charset="0"/>
                <a:ea typeface="CMU Serif" pitchFamily="50" charset="0"/>
                <a:cs typeface="Times" panose="02020603050405020304" pitchFamily="18" charset="0"/>
              </a:rPr>
              <a:t>+ 1/2O</a:t>
            </a:r>
            <a:r>
              <a:rPr lang="en-US" sz="1050" baseline="-25000" dirty="0">
                <a:latin typeface="Times" panose="02020603050405020304" pitchFamily="18" charset="0"/>
                <a:ea typeface="CMU Serif" pitchFamily="50" charset="0"/>
                <a:cs typeface="Times" panose="02020603050405020304" pitchFamily="18" charset="0"/>
              </a:rPr>
              <a:t>2</a:t>
            </a:r>
          </a:p>
        </p:txBody>
      </p:sp>
      <p:sp>
        <p:nvSpPr>
          <p:cNvPr id="84" name="Rechteck 48">
            <a:extLst>
              <a:ext uri="{FF2B5EF4-FFF2-40B4-BE49-F238E27FC236}">
                <a16:creationId xmlns:a16="http://schemas.microsoft.com/office/drawing/2014/main" id="{29094FCA-2D8E-C14C-036A-69984145B370}"/>
              </a:ext>
            </a:extLst>
          </p:cNvPr>
          <p:cNvSpPr/>
          <p:nvPr/>
        </p:nvSpPr>
        <p:spPr bwMode="auto">
          <a:xfrm>
            <a:off x="3313806" y="1264998"/>
            <a:ext cx="683618" cy="770478"/>
          </a:xfrm>
          <a:prstGeom prst="rect">
            <a:avLst/>
          </a:prstGeom>
          <a:solidFill>
            <a:srgbClr val="FFC000"/>
          </a:solidFill>
          <a:ln w="9525" cap="flat" cmpd="sng" algn="ctr">
            <a:noFill/>
            <a:prstDash val="solid"/>
            <a:round/>
            <a:headEnd type="none" w="med" len="med"/>
            <a:tailEnd type="none" w="med" len="med"/>
          </a:ln>
          <a:effectLst/>
        </p:spPr>
        <p:txBody>
          <a:bodyPr vert="horz" wrap="square" lIns="27000" tIns="0" rIns="0" bIns="34290" numCol="1" rtlCol="0" anchor="t" anchorCtr="0" compatLnSpc="1">
            <a:prstTxWarp prst="textNoShape">
              <a:avLst/>
            </a:prstTxWarp>
          </a:bodyPr>
          <a:lstStyle/>
          <a:p>
            <a:pPr eaLnBrk="0" fontAlgn="base" hangingPunct="0">
              <a:spcBef>
                <a:spcPct val="0"/>
              </a:spcBef>
              <a:spcAft>
                <a:spcPct val="0"/>
              </a:spcAft>
            </a:pPr>
            <a:r>
              <a:rPr lang="en-US" sz="975" dirty="0">
                <a:latin typeface="Times" panose="02020603050405020304" pitchFamily="18" charset="0"/>
                <a:ea typeface="CMU Serif" pitchFamily="50" charset="0"/>
                <a:cs typeface="Times" panose="02020603050405020304" pitchFamily="18" charset="0"/>
              </a:rPr>
              <a:t>electrolyte</a:t>
            </a:r>
          </a:p>
        </p:txBody>
      </p:sp>
      <p:sp>
        <p:nvSpPr>
          <p:cNvPr id="85" name="Ellipse 52">
            <a:extLst>
              <a:ext uri="{FF2B5EF4-FFF2-40B4-BE49-F238E27FC236}">
                <a16:creationId xmlns:a16="http://schemas.microsoft.com/office/drawing/2014/main" id="{CE5542E7-D126-3DBA-0F06-92FAE5AA489D}"/>
              </a:ext>
            </a:extLst>
          </p:cNvPr>
          <p:cNvSpPr/>
          <p:nvPr/>
        </p:nvSpPr>
        <p:spPr bwMode="auto">
          <a:xfrm>
            <a:off x="5089882" y="1150925"/>
            <a:ext cx="135000" cy="135000"/>
          </a:xfrm>
          <a:prstGeom prst="ellipse">
            <a:avLst/>
          </a:prstGeom>
          <a:solidFill>
            <a:schemeClr val="bg1"/>
          </a:solidFill>
          <a:ln w="9525" cap="flat" cmpd="sng" algn="ctr">
            <a:solidFill>
              <a:schemeClr val="tx1"/>
            </a:solidFill>
            <a:prstDash val="solid"/>
            <a:round/>
            <a:headEnd type="none" w="med" len="med"/>
            <a:tailEnd type="none" w="med" len="med"/>
          </a:ln>
          <a:effectLst/>
        </p:spPr>
        <p:txBody>
          <a:bodyPr vert="horz" wrap="square" lIns="68580" tIns="34290" rIns="68580" bIns="34290" numCol="1" rtlCol="0" anchor="t" anchorCtr="0" compatLnSpc="1">
            <a:prstTxWarp prst="textNoShape">
              <a:avLst/>
            </a:prstTxWarp>
          </a:bodyPr>
          <a:lstStyle/>
          <a:p>
            <a:pPr eaLnBrk="0" fontAlgn="base" hangingPunct="0">
              <a:spcBef>
                <a:spcPct val="0"/>
              </a:spcBef>
              <a:spcAft>
                <a:spcPct val="0"/>
              </a:spcAft>
            </a:pPr>
            <a:endParaRPr lang="en-US" sz="1050" dirty="0">
              <a:latin typeface="Times" panose="02020603050405020304" pitchFamily="18" charset="0"/>
              <a:ea typeface="CMU Serif" pitchFamily="50" charset="0"/>
              <a:cs typeface="Times" panose="02020603050405020304" pitchFamily="18" charset="0"/>
            </a:endParaRPr>
          </a:p>
        </p:txBody>
      </p:sp>
      <p:sp>
        <p:nvSpPr>
          <p:cNvPr id="86" name="Ellipse 53">
            <a:extLst>
              <a:ext uri="{FF2B5EF4-FFF2-40B4-BE49-F238E27FC236}">
                <a16:creationId xmlns:a16="http://schemas.microsoft.com/office/drawing/2014/main" id="{DBAFC073-AF60-E2A0-9C02-99E6D57D4E49}"/>
              </a:ext>
            </a:extLst>
          </p:cNvPr>
          <p:cNvSpPr/>
          <p:nvPr/>
        </p:nvSpPr>
        <p:spPr bwMode="auto">
          <a:xfrm>
            <a:off x="4964707" y="752671"/>
            <a:ext cx="189000" cy="189000"/>
          </a:xfrm>
          <a:prstGeom prst="ellipse">
            <a:avLst/>
          </a:prstGeom>
          <a:solidFill>
            <a:schemeClr val="bg1"/>
          </a:solidFill>
          <a:ln w="9525" cap="flat" cmpd="sng" algn="ctr">
            <a:solidFill>
              <a:schemeClr val="tx1"/>
            </a:solidFill>
            <a:prstDash val="solid"/>
            <a:round/>
            <a:headEnd type="none" w="med" len="med"/>
            <a:tailEnd type="none" w="med" len="med"/>
          </a:ln>
          <a:effectLst/>
        </p:spPr>
        <p:txBody>
          <a:bodyPr vert="horz" wrap="square" lIns="68580" tIns="34290" rIns="68580" bIns="34290" numCol="1" rtlCol="0" anchor="t" anchorCtr="0" compatLnSpc="1">
            <a:prstTxWarp prst="textNoShape">
              <a:avLst/>
            </a:prstTxWarp>
          </a:bodyPr>
          <a:lstStyle/>
          <a:p>
            <a:pPr eaLnBrk="0" fontAlgn="base" hangingPunct="0">
              <a:spcBef>
                <a:spcPct val="0"/>
              </a:spcBef>
              <a:spcAft>
                <a:spcPct val="0"/>
              </a:spcAft>
            </a:pPr>
            <a:endParaRPr lang="en-US" sz="1800" dirty="0">
              <a:latin typeface="Arial" charset="0"/>
              <a:ea typeface="ＭＳ Ｐゴシック" charset="-128"/>
              <a:cs typeface="ＭＳ Ｐゴシック" charset="-128"/>
            </a:endParaRPr>
          </a:p>
        </p:txBody>
      </p:sp>
      <p:sp>
        <p:nvSpPr>
          <p:cNvPr id="87" name="Ellipse 54">
            <a:extLst>
              <a:ext uri="{FF2B5EF4-FFF2-40B4-BE49-F238E27FC236}">
                <a16:creationId xmlns:a16="http://schemas.microsoft.com/office/drawing/2014/main" id="{C9AE4A83-A986-0470-9CEB-679ED06E4F47}"/>
              </a:ext>
            </a:extLst>
          </p:cNvPr>
          <p:cNvSpPr/>
          <p:nvPr/>
        </p:nvSpPr>
        <p:spPr bwMode="auto">
          <a:xfrm>
            <a:off x="5250457" y="968689"/>
            <a:ext cx="135000" cy="135000"/>
          </a:xfrm>
          <a:prstGeom prst="ellipse">
            <a:avLst/>
          </a:prstGeom>
          <a:solidFill>
            <a:schemeClr val="bg1"/>
          </a:solidFill>
          <a:ln w="9525" cap="flat" cmpd="sng" algn="ctr">
            <a:solidFill>
              <a:schemeClr val="tx1"/>
            </a:solidFill>
            <a:prstDash val="solid"/>
            <a:round/>
            <a:headEnd type="none" w="med" len="med"/>
            <a:tailEnd type="none" w="med" len="med"/>
          </a:ln>
          <a:effectLst/>
        </p:spPr>
        <p:txBody>
          <a:bodyPr vert="horz" wrap="square" lIns="68580" tIns="34290" rIns="68580" bIns="34290" numCol="1" rtlCol="0" anchor="t" anchorCtr="0" compatLnSpc="1">
            <a:prstTxWarp prst="textNoShape">
              <a:avLst/>
            </a:prstTxWarp>
          </a:bodyPr>
          <a:lstStyle/>
          <a:p>
            <a:pPr eaLnBrk="0" fontAlgn="base" hangingPunct="0">
              <a:spcBef>
                <a:spcPct val="0"/>
              </a:spcBef>
              <a:spcAft>
                <a:spcPct val="0"/>
              </a:spcAft>
            </a:pPr>
            <a:endParaRPr lang="en-US" sz="1050" dirty="0">
              <a:latin typeface="Times" panose="02020603050405020304" pitchFamily="18" charset="0"/>
              <a:ea typeface="CMU Serif" pitchFamily="50" charset="0"/>
              <a:cs typeface="Times" panose="02020603050405020304" pitchFamily="18" charset="0"/>
            </a:endParaRPr>
          </a:p>
        </p:txBody>
      </p:sp>
      <p:sp>
        <p:nvSpPr>
          <p:cNvPr id="88" name="Ellipse 55">
            <a:extLst>
              <a:ext uri="{FF2B5EF4-FFF2-40B4-BE49-F238E27FC236}">
                <a16:creationId xmlns:a16="http://schemas.microsoft.com/office/drawing/2014/main" id="{DB1A88F9-8EBB-E2EC-D091-8E285812DEB3}"/>
              </a:ext>
            </a:extLst>
          </p:cNvPr>
          <p:cNvSpPr/>
          <p:nvPr/>
        </p:nvSpPr>
        <p:spPr bwMode="auto">
          <a:xfrm>
            <a:off x="5222909" y="2105262"/>
            <a:ext cx="135000" cy="135000"/>
          </a:xfrm>
          <a:prstGeom prst="ellipse">
            <a:avLst/>
          </a:prstGeom>
          <a:solidFill>
            <a:schemeClr val="bg1"/>
          </a:solidFill>
          <a:ln w="9525" cap="flat" cmpd="sng" algn="ctr">
            <a:solidFill>
              <a:schemeClr val="tx1"/>
            </a:solidFill>
            <a:prstDash val="solid"/>
            <a:round/>
            <a:headEnd type="none" w="med" len="med"/>
            <a:tailEnd type="none" w="med" len="med"/>
          </a:ln>
          <a:effectLst/>
        </p:spPr>
        <p:txBody>
          <a:bodyPr vert="horz" wrap="square" lIns="68580" tIns="34290" rIns="68580" bIns="34290" numCol="1" rtlCol="0" anchor="t" anchorCtr="0" compatLnSpc="1">
            <a:prstTxWarp prst="textNoShape">
              <a:avLst/>
            </a:prstTxWarp>
          </a:bodyPr>
          <a:lstStyle/>
          <a:p>
            <a:pPr eaLnBrk="0" fontAlgn="base" hangingPunct="0">
              <a:spcBef>
                <a:spcPct val="0"/>
              </a:spcBef>
              <a:spcAft>
                <a:spcPct val="0"/>
              </a:spcAft>
            </a:pPr>
            <a:endParaRPr lang="en-US" sz="1050" dirty="0">
              <a:latin typeface="Times" panose="02020603050405020304" pitchFamily="18" charset="0"/>
              <a:ea typeface="CMU Serif" pitchFamily="50" charset="0"/>
              <a:cs typeface="Times" panose="02020603050405020304" pitchFamily="18" charset="0"/>
            </a:endParaRPr>
          </a:p>
        </p:txBody>
      </p:sp>
      <p:sp>
        <p:nvSpPr>
          <p:cNvPr id="89" name="Rectangle 88">
            <a:extLst>
              <a:ext uri="{FF2B5EF4-FFF2-40B4-BE49-F238E27FC236}">
                <a16:creationId xmlns:a16="http://schemas.microsoft.com/office/drawing/2014/main" id="{67FBF1A5-9F12-405E-B61B-95DB33B87800}"/>
              </a:ext>
            </a:extLst>
          </p:cNvPr>
          <p:cNvSpPr/>
          <p:nvPr/>
        </p:nvSpPr>
        <p:spPr>
          <a:xfrm>
            <a:off x="4001282" y="1325123"/>
            <a:ext cx="1419831" cy="45832"/>
          </a:xfrm>
          <a:prstGeom prst="rect">
            <a:avLst/>
          </a:prstGeom>
          <a:solidFill>
            <a:schemeClr val="bg1">
              <a:lumMod val="6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013" dirty="0"/>
          </a:p>
        </p:txBody>
      </p:sp>
      <p:sp>
        <p:nvSpPr>
          <p:cNvPr id="90" name="TextBox 89">
            <a:extLst>
              <a:ext uri="{FF2B5EF4-FFF2-40B4-BE49-F238E27FC236}">
                <a16:creationId xmlns:a16="http://schemas.microsoft.com/office/drawing/2014/main" id="{AF9C63F7-A12B-CD0B-5287-2085C693A26F}"/>
              </a:ext>
            </a:extLst>
          </p:cNvPr>
          <p:cNvSpPr txBox="1"/>
          <p:nvPr/>
        </p:nvSpPr>
        <p:spPr>
          <a:xfrm>
            <a:off x="4514282" y="1839596"/>
            <a:ext cx="782265" cy="161583"/>
          </a:xfrm>
          <a:prstGeom prst="rect">
            <a:avLst/>
          </a:prstGeom>
          <a:solidFill>
            <a:schemeClr val="accent4">
              <a:lumMod val="40000"/>
              <a:lumOff val="60000"/>
            </a:schemeClr>
          </a:solidFill>
        </p:spPr>
        <p:txBody>
          <a:bodyPr wrap="none" lIns="0" tIns="0" rIns="0" bIns="0" rtlCol="0">
            <a:spAutoFit/>
          </a:bodyPr>
          <a:lstStyle/>
          <a:p>
            <a:r>
              <a:rPr lang="en-US" sz="1050" dirty="0" err="1">
                <a:latin typeface="Times" panose="02020603050405020304" pitchFamily="18" charset="0"/>
                <a:cs typeface="Times" panose="02020603050405020304" pitchFamily="18" charset="0"/>
              </a:rPr>
              <a:t>photocatalyst</a:t>
            </a:r>
            <a:r>
              <a:rPr lang="en-US" sz="1050" dirty="0">
                <a:latin typeface="Times" panose="02020603050405020304" pitchFamily="18" charset="0"/>
                <a:cs typeface="Times" panose="02020603050405020304" pitchFamily="18" charset="0"/>
              </a:rPr>
              <a:t>  </a:t>
            </a:r>
          </a:p>
        </p:txBody>
      </p:sp>
      <p:sp>
        <p:nvSpPr>
          <p:cNvPr id="91" name="Rechteck 48">
            <a:extLst>
              <a:ext uri="{FF2B5EF4-FFF2-40B4-BE49-F238E27FC236}">
                <a16:creationId xmlns:a16="http://schemas.microsoft.com/office/drawing/2014/main" id="{B31A9720-857F-7906-E90D-2A5138920CD8}"/>
              </a:ext>
            </a:extLst>
          </p:cNvPr>
          <p:cNvSpPr/>
          <p:nvPr/>
        </p:nvSpPr>
        <p:spPr bwMode="auto">
          <a:xfrm>
            <a:off x="5400217" y="1264999"/>
            <a:ext cx="91532" cy="842593"/>
          </a:xfrm>
          <a:prstGeom prst="rect">
            <a:avLst/>
          </a:prstGeom>
          <a:solidFill>
            <a:srgbClr val="FFC000"/>
          </a:solidFill>
          <a:ln w="9525" cap="flat" cmpd="sng" algn="ctr">
            <a:noFill/>
            <a:prstDash val="solid"/>
            <a:round/>
            <a:headEnd type="none" w="med" len="med"/>
            <a:tailEnd type="none" w="med" len="med"/>
          </a:ln>
          <a:effectLst/>
        </p:spPr>
        <p:txBody>
          <a:bodyPr vert="horz" wrap="square" lIns="68580" tIns="34290" rIns="68580" bIns="34290" numCol="1" rtlCol="0" anchor="t" anchorCtr="0" compatLnSpc="1">
            <a:prstTxWarp prst="textNoShape">
              <a:avLst/>
            </a:prstTxWarp>
          </a:bodyPr>
          <a:lstStyle/>
          <a:p>
            <a:pPr eaLnBrk="0" fontAlgn="base" hangingPunct="0">
              <a:spcBef>
                <a:spcPct val="0"/>
              </a:spcBef>
              <a:spcAft>
                <a:spcPct val="0"/>
              </a:spcAft>
            </a:pPr>
            <a:endParaRPr lang="en-US" sz="975" dirty="0">
              <a:latin typeface="Times" panose="02020603050405020304" pitchFamily="18" charset="0"/>
              <a:ea typeface="CMU Serif" pitchFamily="50" charset="0"/>
              <a:cs typeface="Times" panose="02020603050405020304" pitchFamily="18" charset="0"/>
            </a:endParaRPr>
          </a:p>
        </p:txBody>
      </p:sp>
      <p:sp>
        <p:nvSpPr>
          <p:cNvPr id="92" name="Ellipse 56">
            <a:extLst>
              <a:ext uri="{FF2B5EF4-FFF2-40B4-BE49-F238E27FC236}">
                <a16:creationId xmlns:a16="http://schemas.microsoft.com/office/drawing/2014/main" id="{910ECB55-1CF0-AFC5-CFE2-83C5E5B6A381}"/>
              </a:ext>
            </a:extLst>
          </p:cNvPr>
          <p:cNvSpPr/>
          <p:nvPr/>
        </p:nvSpPr>
        <p:spPr bwMode="auto">
          <a:xfrm>
            <a:off x="5417255" y="1638484"/>
            <a:ext cx="189000" cy="189000"/>
          </a:xfrm>
          <a:prstGeom prst="ellipse">
            <a:avLst/>
          </a:prstGeom>
          <a:solidFill>
            <a:schemeClr val="bg1"/>
          </a:solidFill>
          <a:ln w="9525" cap="flat" cmpd="sng" algn="ctr">
            <a:solidFill>
              <a:schemeClr val="tx1"/>
            </a:solidFill>
            <a:prstDash val="solid"/>
            <a:round/>
            <a:headEnd type="none" w="med" len="med"/>
            <a:tailEnd type="none" w="med" len="med"/>
          </a:ln>
          <a:effectLst/>
        </p:spPr>
        <p:txBody>
          <a:bodyPr vert="horz" wrap="square" lIns="68580" tIns="34290" rIns="68580" bIns="34290" numCol="1" rtlCol="0" anchor="t" anchorCtr="0" compatLnSpc="1">
            <a:prstTxWarp prst="textNoShape">
              <a:avLst/>
            </a:prstTxWarp>
          </a:bodyPr>
          <a:lstStyle/>
          <a:p>
            <a:pPr eaLnBrk="0" fontAlgn="base" hangingPunct="0">
              <a:spcBef>
                <a:spcPct val="0"/>
              </a:spcBef>
              <a:spcAft>
                <a:spcPct val="0"/>
              </a:spcAft>
            </a:pPr>
            <a:endParaRPr lang="en-US" sz="1050" dirty="0">
              <a:latin typeface="Times" panose="02020603050405020304" pitchFamily="18" charset="0"/>
              <a:ea typeface="CMU Serif" pitchFamily="50" charset="0"/>
              <a:cs typeface="Times" panose="02020603050405020304" pitchFamily="18" charset="0"/>
            </a:endParaRPr>
          </a:p>
        </p:txBody>
      </p:sp>
      <p:sp>
        <p:nvSpPr>
          <p:cNvPr id="93" name="Rectangle 92">
            <a:extLst>
              <a:ext uri="{FF2B5EF4-FFF2-40B4-BE49-F238E27FC236}">
                <a16:creationId xmlns:a16="http://schemas.microsoft.com/office/drawing/2014/main" id="{1B7C9A7B-DCE4-A0E5-8DE8-DE864D44DDF1}"/>
              </a:ext>
            </a:extLst>
          </p:cNvPr>
          <p:cNvSpPr/>
          <p:nvPr/>
        </p:nvSpPr>
        <p:spPr>
          <a:xfrm>
            <a:off x="3997150" y="1358239"/>
            <a:ext cx="1403069" cy="279535"/>
          </a:xfrm>
          <a:prstGeom prst="rect">
            <a:avLst/>
          </a:prstGeom>
          <a:solidFill>
            <a:schemeClr val="accent3">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de-CH" sz="900" dirty="0">
                <a:solidFill>
                  <a:schemeClr val="tx1"/>
                </a:solidFill>
                <a:latin typeface="Times" panose="02020603050405020304" pitchFamily="18" charset="0"/>
                <a:cs typeface="Times" panose="02020603050405020304" pitchFamily="18" charset="0"/>
              </a:rPr>
              <a:t>             </a:t>
            </a:r>
            <a:r>
              <a:rPr lang="de-CH" sz="1050" dirty="0" err="1">
                <a:solidFill>
                  <a:schemeClr val="tx1"/>
                </a:solidFill>
                <a:latin typeface="Times" panose="02020603050405020304" pitchFamily="18" charset="0"/>
                <a:cs typeface="Times" panose="02020603050405020304" pitchFamily="18" charset="0"/>
              </a:rPr>
              <a:t>photoabsorber</a:t>
            </a:r>
            <a:r>
              <a:rPr lang="de-CH" sz="1050" dirty="0">
                <a:solidFill>
                  <a:schemeClr val="tx1"/>
                </a:solidFill>
                <a:latin typeface="Times" panose="02020603050405020304" pitchFamily="18" charset="0"/>
                <a:cs typeface="Times" panose="02020603050405020304" pitchFamily="18" charset="0"/>
              </a:rPr>
              <a:t> II</a:t>
            </a:r>
            <a:endParaRPr lang="en-US" sz="1050" dirty="0">
              <a:solidFill>
                <a:schemeClr val="tx1"/>
              </a:solidFill>
              <a:latin typeface="Times" panose="02020603050405020304" pitchFamily="18" charset="0"/>
              <a:cs typeface="Times" panose="02020603050405020304" pitchFamily="18" charset="0"/>
            </a:endParaRPr>
          </a:p>
        </p:txBody>
      </p:sp>
      <p:sp>
        <p:nvSpPr>
          <p:cNvPr id="94" name="Explosion 1 93">
            <a:extLst>
              <a:ext uri="{FF2B5EF4-FFF2-40B4-BE49-F238E27FC236}">
                <a16:creationId xmlns:a16="http://schemas.microsoft.com/office/drawing/2014/main" id="{1EDE3806-B598-DBD3-E49C-8D859AF54306}"/>
              </a:ext>
            </a:extLst>
          </p:cNvPr>
          <p:cNvSpPr/>
          <p:nvPr/>
        </p:nvSpPr>
        <p:spPr bwMode="auto">
          <a:xfrm>
            <a:off x="4264632" y="1481749"/>
            <a:ext cx="189000" cy="162000"/>
          </a:xfrm>
          <a:prstGeom prst="irregularSeal1">
            <a:avLst/>
          </a:prstGeom>
          <a:solidFill>
            <a:srgbClr val="FFFF00"/>
          </a:solidFill>
          <a:ln w="9525" cap="flat" cmpd="sng" algn="ctr">
            <a:solidFill>
              <a:srgbClr val="FFFF00"/>
            </a:solidFill>
            <a:prstDash val="solid"/>
            <a:round/>
            <a:headEnd type="none" w="med" len="med"/>
            <a:tailEnd type="none" w="med" len="med"/>
          </a:ln>
          <a:effectLst/>
        </p:spPr>
        <p:txBody>
          <a:bodyPr vert="horz" wrap="square" lIns="68580" tIns="34290" rIns="68580" bIns="34290" numCol="1" rtlCol="0" anchor="t" anchorCtr="0" compatLnSpc="1">
            <a:prstTxWarp prst="textNoShape">
              <a:avLst/>
            </a:prstTxWarp>
          </a:bodyPr>
          <a:lstStyle/>
          <a:p>
            <a:pPr eaLnBrk="0" fontAlgn="base" hangingPunct="0">
              <a:spcBef>
                <a:spcPct val="0"/>
              </a:spcBef>
              <a:spcAft>
                <a:spcPct val="0"/>
              </a:spcAft>
            </a:pPr>
            <a:endParaRPr lang="en-US" sz="1050" dirty="0">
              <a:latin typeface="Times" panose="02020603050405020304" pitchFamily="18" charset="0"/>
              <a:ea typeface="CMU Serif" pitchFamily="50" charset="0"/>
              <a:cs typeface="Times" panose="02020603050405020304" pitchFamily="18" charset="0"/>
            </a:endParaRPr>
          </a:p>
        </p:txBody>
      </p:sp>
      <p:cxnSp>
        <p:nvCxnSpPr>
          <p:cNvPr id="95" name="Gerade Verbindung mit Pfeil 43">
            <a:extLst>
              <a:ext uri="{FF2B5EF4-FFF2-40B4-BE49-F238E27FC236}">
                <a16:creationId xmlns:a16="http://schemas.microsoft.com/office/drawing/2014/main" id="{60BB68C9-402D-4806-42A4-A995B4C2772E}"/>
              </a:ext>
            </a:extLst>
          </p:cNvPr>
          <p:cNvCxnSpPr/>
          <p:nvPr/>
        </p:nvCxnSpPr>
        <p:spPr bwMode="auto">
          <a:xfrm flipH="1">
            <a:off x="4461002" y="580015"/>
            <a:ext cx="1095933" cy="932255"/>
          </a:xfrm>
          <a:prstGeom prst="straightConnector1">
            <a:avLst/>
          </a:prstGeom>
          <a:solidFill>
            <a:schemeClr val="accent1"/>
          </a:solidFill>
          <a:ln w="19050" cap="flat" cmpd="sng" algn="ctr">
            <a:solidFill>
              <a:srgbClr val="FFFF00"/>
            </a:solidFill>
            <a:prstDash val="solid"/>
            <a:round/>
            <a:headEnd type="none" w="med" len="med"/>
            <a:tailEnd type="triangle" w="med" len="med"/>
          </a:ln>
          <a:effectLst/>
        </p:spPr>
      </p:cxnSp>
      <p:sp>
        <p:nvSpPr>
          <p:cNvPr id="96" name="Textfeld 45">
            <a:extLst>
              <a:ext uri="{FF2B5EF4-FFF2-40B4-BE49-F238E27FC236}">
                <a16:creationId xmlns:a16="http://schemas.microsoft.com/office/drawing/2014/main" id="{EED13282-066C-6883-98C2-F535FB795EAC}"/>
              </a:ext>
            </a:extLst>
          </p:cNvPr>
          <p:cNvSpPr txBox="1"/>
          <p:nvPr/>
        </p:nvSpPr>
        <p:spPr>
          <a:xfrm>
            <a:off x="4201712" y="1304905"/>
            <a:ext cx="303288" cy="253916"/>
          </a:xfrm>
          <a:prstGeom prst="rect">
            <a:avLst/>
          </a:prstGeom>
          <a:noFill/>
        </p:spPr>
        <p:txBody>
          <a:bodyPr wrap="none" rtlCol="0">
            <a:spAutoFit/>
          </a:bodyPr>
          <a:lstStyle/>
          <a:p>
            <a:r>
              <a:rPr lang="en-US" sz="1050" dirty="0">
                <a:latin typeface="Times" panose="02020603050405020304" pitchFamily="18" charset="0"/>
                <a:ea typeface="CMU Serif" pitchFamily="50" charset="0"/>
                <a:cs typeface="Times" panose="02020603050405020304" pitchFamily="18" charset="0"/>
              </a:rPr>
              <a:t>h</a:t>
            </a:r>
            <a:r>
              <a:rPr lang="en-US" sz="1050" baseline="30000" dirty="0">
                <a:latin typeface="Times" panose="02020603050405020304" pitchFamily="18" charset="0"/>
                <a:ea typeface="CMU Serif" pitchFamily="50" charset="0"/>
                <a:cs typeface="Times" panose="02020603050405020304" pitchFamily="18" charset="0"/>
              </a:rPr>
              <a:t>+</a:t>
            </a:r>
          </a:p>
        </p:txBody>
      </p:sp>
      <p:sp>
        <p:nvSpPr>
          <p:cNvPr id="97" name="Freihandform 59">
            <a:extLst>
              <a:ext uri="{FF2B5EF4-FFF2-40B4-BE49-F238E27FC236}">
                <a16:creationId xmlns:a16="http://schemas.microsoft.com/office/drawing/2014/main" id="{7793753D-260D-5526-3B12-17BDD41C2DB0}"/>
              </a:ext>
            </a:extLst>
          </p:cNvPr>
          <p:cNvSpPr/>
          <p:nvPr/>
        </p:nvSpPr>
        <p:spPr bwMode="auto">
          <a:xfrm>
            <a:off x="4158000" y="1203541"/>
            <a:ext cx="99644" cy="221652"/>
          </a:xfrm>
          <a:custGeom>
            <a:avLst/>
            <a:gdLst>
              <a:gd name="connsiteX0" fmla="*/ 83127 w 95989"/>
              <a:gd name="connsiteY0" fmla="*/ 380010 h 380010"/>
              <a:gd name="connsiteX1" fmla="*/ 23750 w 95989"/>
              <a:gd name="connsiteY1" fmla="*/ 356260 h 380010"/>
              <a:gd name="connsiteX2" fmla="*/ 11875 w 95989"/>
              <a:gd name="connsiteY2" fmla="*/ 320634 h 380010"/>
              <a:gd name="connsiteX3" fmla="*/ 0 w 95989"/>
              <a:gd name="connsiteY3" fmla="*/ 273132 h 380010"/>
              <a:gd name="connsiteX4" fmla="*/ 35626 w 95989"/>
              <a:gd name="connsiteY4" fmla="*/ 190005 h 380010"/>
              <a:gd name="connsiteX5" fmla="*/ 83127 w 95989"/>
              <a:gd name="connsiteY5" fmla="*/ 118753 h 380010"/>
              <a:gd name="connsiteX6" fmla="*/ 83127 w 95989"/>
              <a:gd name="connsiteY6" fmla="*/ 11875 h 380010"/>
              <a:gd name="connsiteX7" fmla="*/ 59376 w 95989"/>
              <a:gd name="connsiteY7" fmla="*/ 0 h 3800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95989" h="380010">
                <a:moveTo>
                  <a:pt x="83127" y="380010"/>
                </a:moveTo>
                <a:cubicBezTo>
                  <a:pt x="63335" y="372093"/>
                  <a:pt x="40126" y="369907"/>
                  <a:pt x="23750" y="356260"/>
                </a:cubicBezTo>
                <a:cubicBezTo>
                  <a:pt x="14134" y="348246"/>
                  <a:pt x="15314" y="332670"/>
                  <a:pt x="11875" y="320634"/>
                </a:cubicBezTo>
                <a:cubicBezTo>
                  <a:pt x="7391" y="304941"/>
                  <a:pt x="3958" y="288966"/>
                  <a:pt x="0" y="273132"/>
                </a:cubicBezTo>
                <a:cubicBezTo>
                  <a:pt x="12286" y="236274"/>
                  <a:pt x="13613" y="226694"/>
                  <a:pt x="35626" y="190005"/>
                </a:cubicBezTo>
                <a:cubicBezTo>
                  <a:pt x="50312" y="165528"/>
                  <a:pt x="83127" y="118753"/>
                  <a:pt x="83127" y="118753"/>
                </a:cubicBezTo>
                <a:cubicBezTo>
                  <a:pt x="93802" y="76052"/>
                  <a:pt x="105741" y="57103"/>
                  <a:pt x="83127" y="11875"/>
                </a:cubicBezTo>
                <a:cubicBezTo>
                  <a:pt x="79169" y="3958"/>
                  <a:pt x="67293" y="3958"/>
                  <a:pt x="59376" y="0"/>
                </a:cubicBezTo>
              </a:path>
            </a:pathLst>
          </a:custGeom>
          <a:noFill/>
          <a:ln w="12700" cap="flat" cmpd="sng" algn="ctr">
            <a:solidFill>
              <a:schemeClr val="tx1"/>
            </a:solidFill>
            <a:prstDash val="solid"/>
            <a:round/>
            <a:headEnd type="none" w="med" len="med"/>
            <a:tailEnd type="triangle" w="med" len="med"/>
          </a:ln>
          <a:effectLst/>
        </p:spPr>
        <p:txBody>
          <a:bodyPr vert="horz" wrap="square" lIns="68580" tIns="34290" rIns="68580" bIns="34290" numCol="1" rtlCol="0" anchor="t" anchorCtr="0" compatLnSpc="1">
            <a:prstTxWarp prst="textNoShape">
              <a:avLst/>
            </a:prstTxWarp>
          </a:bodyPr>
          <a:lstStyle/>
          <a:p>
            <a:pPr eaLnBrk="0" fontAlgn="base" hangingPunct="0">
              <a:spcBef>
                <a:spcPct val="0"/>
              </a:spcBef>
              <a:spcAft>
                <a:spcPct val="0"/>
              </a:spcAft>
            </a:pPr>
            <a:endParaRPr lang="en-US" sz="1050" dirty="0">
              <a:latin typeface="Times" panose="02020603050405020304" pitchFamily="18" charset="0"/>
              <a:ea typeface="CMU Serif" pitchFamily="50" charset="0"/>
              <a:cs typeface="Times" panose="02020603050405020304" pitchFamily="18" charset="0"/>
            </a:endParaRPr>
          </a:p>
        </p:txBody>
      </p:sp>
      <p:sp>
        <p:nvSpPr>
          <p:cNvPr id="98" name="Textfeld 44">
            <a:extLst>
              <a:ext uri="{FF2B5EF4-FFF2-40B4-BE49-F238E27FC236}">
                <a16:creationId xmlns:a16="http://schemas.microsoft.com/office/drawing/2014/main" id="{BAC5F55A-9922-1C3B-C1BE-5ED84077334D}"/>
              </a:ext>
            </a:extLst>
          </p:cNvPr>
          <p:cNvSpPr txBox="1"/>
          <p:nvPr/>
        </p:nvSpPr>
        <p:spPr>
          <a:xfrm>
            <a:off x="4350020" y="1574935"/>
            <a:ext cx="274434" cy="253916"/>
          </a:xfrm>
          <a:prstGeom prst="rect">
            <a:avLst/>
          </a:prstGeom>
          <a:noFill/>
        </p:spPr>
        <p:txBody>
          <a:bodyPr wrap="none" rtlCol="0">
            <a:spAutoFit/>
          </a:bodyPr>
          <a:lstStyle/>
          <a:p>
            <a:r>
              <a:rPr lang="en-US" sz="1050" dirty="0">
                <a:latin typeface="Times" panose="02020603050405020304" pitchFamily="18" charset="0"/>
                <a:ea typeface="CMU Serif" pitchFamily="50" charset="0"/>
                <a:cs typeface="Times" panose="02020603050405020304" pitchFamily="18" charset="0"/>
              </a:rPr>
              <a:t>e</a:t>
            </a:r>
            <a:r>
              <a:rPr lang="en-US" sz="1050" baseline="30000" dirty="0">
                <a:latin typeface="Times" panose="02020603050405020304" pitchFamily="18" charset="0"/>
                <a:ea typeface="CMU Serif" pitchFamily="50" charset="0"/>
                <a:cs typeface="Times" panose="02020603050405020304" pitchFamily="18" charset="0"/>
              </a:rPr>
              <a:t>-</a:t>
            </a:r>
          </a:p>
        </p:txBody>
      </p:sp>
      <p:sp>
        <p:nvSpPr>
          <p:cNvPr id="99" name="Rectangle 98">
            <a:extLst>
              <a:ext uri="{FF2B5EF4-FFF2-40B4-BE49-F238E27FC236}">
                <a16:creationId xmlns:a16="http://schemas.microsoft.com/office/drawing/2014/main" id="{6C48993F-01DD-17A3-5848-0F85F607E2B2}"/>
              </a:ext>
            </a:extLst>
          </p:cNvPr>
          <p:cNvSpPr/>
          <p:nvPr/>
        </p:nvSpPr>
        <p:spPr>
          <a:xfrm>
            <a:off x="3313806" y="1570778"/>
            <a:ext cx="683342" cy="243406"/>
          </a:xfrm>
          <a:prstGeom prst="rect">
            <a:avLst/>
          </a:prstGeom>
          <a:pattFill prst="pct75">
            <a:fgClr>
              <a:schemeClr val="bg2">
                <a:lumMod val="75000"/>
              </a:schemeClr>
            </a:fgClr>
            <a:bgClr>
              <a:srgbClr val="FFCC66"/>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013" dirty="0"/>
          </a:p>
        </p:txBody>
      </p:sp>
      <p:sp>
        <p:nvSpPr>
          <p:cNvPr id="100" name="Textfeld 50">
            <a:extLst>
              <a:ext uri="{FF2B5EF4-FFF2-40B4-BE49-F238E27FC236}">
                <a16:creationId xmlns:a16="http://schemas.microsoft.com/office/drawing/2014/main" id="{E95F7F6B-1248-8DF4-F271-77221E075094}"/>
              </a:ext>
            </a:extLst>
          </p:cNvPr>
          <p:cNvSpPr txBox="1"/>
          <p:nvPr/>
        </p:nvSpPr>
        <p:spPr>
          <a:xfrm>
            <a:off x="3544190" y="1592418"/>
            <a:ext cx="333746" cy="253916"/>
          </a:xfrm>
          <a:prstGeom prst="rect">
            <a:avLst/>
          </a:prstGeom>
          <a:noFill/>
        </p:spPr>
        <p:txBody>
          <a:bodyPr wrap="none" rtlCol="0">
            <a:spAutoFit/>
          </a:bodyPr>
          <a:lstStyle/>
          <a:p>
            <a:r>
              <a:rPr lang="en-US" sz="1050" dirty="0">
                <a:latin typeface="Times" panose="02020603050405020304" pitchFamily="18" charset="0"/>
                <a:ea typeface="CMU Serif" pitchFamily="50" charset="0"/>
                <a:cs typeface="Times" panose="02020603050405020304" pitchFamily="18" charset="0"/>
              </a:rPr>
              <a:t>H</a:t>
            </a:r>
            <a:r>
              <a:rPr lang="en-US" sz="1050" baseline="30000" dirty="0">
                <a:latin typeface="Times" panose="02020603050405020304" pitchFamily="18" charset="0"/>
                <a:ea typeface="CMU Serif" pitchFamily="50" charset="0"/>
                <a:cs typeface="Times" panose="02020603050405020304" pitchFamily="18" charset="0"/>
              </a:rPr>
              <a:t>+</a:t>
            </a:r>
            <a:endParaRPr lang="en-US" sz="1050" baseline="-25000" dirty="0">
              <a:latin typeface="Times" panose="02020603050405020304" pitchFamily="18" charset="0"/>
              <a:ea typeface="CMU Serif" pitchFamily="50" charset="0"/>
              <a:cs typeface="Times" panose="02020603050405020304" pitchFamily="18" charset="0"/>
            </a:endParaRPr>
          </a:p>
        </p:txBody>
      </p:sp>
      <p:cxnSp>
        <p:nvCxnSpPr>
          <p:cNvPr id="101" name="Gerade Verbindung mit Pfeil 49">
            <a:extLst>
              <a:ext uri="{FF2B5EF4-FFF2-40B4-BE49-F238E27FC236}">
                <a16:creationId xmlns:a16="http://schemas.microsoft.com/office/drawing/2014/main" id="{3C7212DC-58EC-2432-2571-741B6A16EE70}"/>
              </a:ext>
            </a:extLst>
          </p:cNvPr>
          <p:cNvCxnSpPr/>
          <p:nvPr/>
        </p:nvCxnSpPr>
        <p:spPr bwMode="auto">
          <a:xfrm>
            <a:off x="3544190" y="1451694"/>
            <a:ext cx="0" cy="486000"/>
          </a:xfrm>
          <a:prstGeom prst="straightConnector1">
            <a:avLst/>
          </a:prstGeom>
          <a:solidFill>
            <a:schemeClr val="accent1"/>
          </a:solidFill>
          <a:ln w="12700" cap="flat" cmpd="sng" algn="ctr">
            <a:solidFill>
              <a:schemeClr val="tx1"/>
            </a:solidFill>
            <a:prstDash val="solid"/>
            <a:round/>
            <a:headEnd type="none" w="med" len="med"/>
            <a:tailEnd type="triangle" w="med" len="med"/>
          </a:ln>
          <a:effectLst/>
        </p:spPr>
      </p:cxnSp>
      <p:sp>
        <p:nvSpPr>
          <p:cNvPr id="102" name="Rectangle 101">
            <a:extLst>
              <a:ext uri="{FF2B5EF4-FFF2-40B4-BE49-F238E27FC236}">
                <a16:creationId xmlns:a16="http://schemas.microsoft.com/office/drawing/2014/main" id="{FC28F5E6-2D71-9033-2143-6B9EA6C09B99}"/>
              </a:ext>
            </a:extLst>
          </p:cNvPr>
          <p:cNvSpPr/>
          <p:nvPr/>
        </p:nvSpPr>
        <p:spPr>
          <a:xfrm>
            <a:off x="5400217" y="1571542"/>
            <a:ext cx="91532" cy="243406"/>
          </a:xfrm>
          <a:prstGeom prst="rect">
            <a:avLst/>
          </a:prstGeom>
          <a:pattFill prst="pct75">
            <a:fgClr>
              <a:schemeClr val="bg2">
                <a:lumMod val="75000"/>
              </a:schemeClr>
            </a:fgClr>
            <a:bgClr>
              <a:srgbClr val="FFCC66"/>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013" dirty="0"/>
          </a:p>
        </p:txBody>
      </p:sp>
      <p:sp>
        <p:nvSpPr>
          <p:cNvPr id="103" name="Rectangle 102">
            <a:extLst>
              <a:ext uri="{FF2B5EF4-FFF2-40B4-BE49-F238E27FC236}">
                <a16:creationId xmlns:a16="http://schemas.microsoft.com/office/drawing/2014/main" id="{BF882C75-B741-B694-FD0D-599CF3F462B9}"/>
              </a:ext>
            </a:extLst>
          </p:cNvPr>
          <p:cNvSpPr/>
          <p:nvPr/>
        </p:nvSpPr>
        <p:spPr>
          <a:xfrm>
            <a:off x="3997424" y="1999082"/>
            <a:ext cx="1419831" cy="34289"/>
          </a:xfrm>
          <a:prstGeom prst="rect">
            <a:avLst/>
          </a:prstGeom>
          <a:solidFill>
            <a:schemeClr val="bg1">
              <a:lumMod val="6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013" dirty="0"/>
          </a:p>
        </p:txBody>
      </p:sp>
      <p:sp>
        <p:nvSpPr>
          <p:cNvPr id="104" name="Freihandform 58">
            <a:extLst>
              <a:ext uri="{FF2B5EF4-FFF2-40B4-BE49-F238E27FC236}">
                <a16:creationId xmlns:a16="http://schemas.microsoft.com/office/drawing/2014/main" id="{40FA3E42-7EEC-13AE-301A-C6663B2DF3A0}"/>
              </a:ext>
            </a:extLst>
          </p:cNvPr>
          <p:cNvSpPr/>
          <p:nvPr/>
        </p:nvSpPr>
        <p:spPr bwMode="auto">
          <a:xfrm flipV="1">
            <a:off x="4279821" y="1685049"/>
            <a:ext cx="121620" cy="490043"/>
          </a:xfrm>
          <a:custGeom>
            <a:avLst/>
            <a:gdLst>
              <a:gd name="connsiteX0" fmla="*/ 83127 w 95989"/>
              <a:gd name="connsiteY0" fmla="*/ 380010 h 380010"/>
              <a:gd name="connsiteX1" fmla="*/ 23750 w 95989"/>
              <a:gd name="connsiteY1" fmla="*/ 356260 h 380010"/>
              <a:gd name="connsiteX2" fmla="*/ 11875 w 95989"/>
              <a:gd name="connsiteY2" fmla="*/ 320634 h 380010"/>
              <a:gd name="connsiteX3" fmla="*/ 0 w 95989"/>
              <a:gd name="connsiteY3" fmla="*/ 273132 h 380010"/>
              <a:gd name="connsiteX4" fmla="*/ 35626 w 95989"/>
              <a:gd name="connsiteY4" fmla="*/ 190005 h 380010"/>
              <a:gd name="connsiteX5" fmla="*/ 83127 w 95989"/>
              <a:gd name="connsiteY5" fmla="*/ 118753 h 380010"/>
              <a:gd name="connsiteX6" fmla="*/ 83127 w 95989"/>
              <a:gd name="connsiteY6" fmla="*/ 11875 h 380010"/>
              <a:gd name="connsiteX7" fmla="*/ 59376 w 95989"/>
              <a:gd name="connsiteY7" fmla="*/ 0 h 3800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95989" h="380010">
                <a:moveTo>
                  <a:pt x="83127" y="380010"/>
                </a:moveTo>
                <a:cubicBezTo>
                  <a:pt x="63335" y="372093"/>
                  <a:pt x="40126" y="369907"/>
                  <a:pt x="23750" y="356260"/>
                </a:cubicBezTo>
                <a:cubicBezTo>
                  <a:pt x="14134" y="348246"/>
                  <a:pt x="15314" y="332670"/>
                  <a:pt x="11875" y="320634"/>
                </a:cubicBezTo>
                <a:cubicBezTo>
                  <a:pt x="7391" y="304941"/>
                  <a:pt x="3958" y="288966"/>
                  <a:pt x="0" y="273132"/>
                </a:cubicBezTo>
                <a:cubicBezTo>
                  <a:pt x="12286" y="236274"/>
                  <a:pt x="13613" y="226694"/>
                  <a:pt x="35626" y="190005"/>
                </a:cubicBezTo>
                <a:cubicBezTo>
                  <a:pt x="50312" y="165528"/>
                  <a:pt x="83127" y="118753"/>
                  <a:pt x="83127" y="118753"/>
                </a:cubicBezTo>
                <a:cubicBezTo>
                  <a:pt x="93802" y="76052"/>
                  <a:pt x="105741" y="57103"/>
                  <a:pt x="83127" y="11875"/>
                </a:cubicBezTo>
                <a:cubicBezTo>
                  <a:pt x="79169" y="3958"/>
                  <a:pt x="67293" y="3958"/>
                  <a:pt x="59376" y="0"/>
                </a:cubicBezTo>
              </a:path>
            </a:pathLst>
          </a:custGeom>
          <a:noFill/>
          <a:ln w="12700" cap="flat" cmpd="sng" algn="ctr">
            <a:solidFill>
              <a:schemeClr val="tx1"/>
            </a:solidFill>
            <a:prstDash val="solid"/>
            <a:round/>
            <a:headEnd type="none" w="med" len="med"/>
            <a:tailEnd type="triangle" w="med" len="med"/>
          </a:ln>
          <a:effectLst/>
        </p:spPr>
        <p:txBody>
          <a:bodyPr vert="horz" wrap="square" lIns="68580" tIns="34290" rIns="68580" bIns="34290" numCol="1" rtlCol="0" anchor="t" anchorCtr="0" compatLnSpc="1">
            <a:prstTxWarp prst="textNoShape">
              <a:avLst/>
            </a:prstTxWarp>
          </a:bodyPr>
          <a:lstStyle/>
          <a:p>
            <a:pPr eaLnBrk="0" fontAlgn="base" hangingPunct="0">
              <a:spcBef>
                <a:spcPct val="0"/>
              </a:spcBef>
              <a:spcAft>
                <a:spcPct val="0"/>
              </a:spcAft>
            </a:pPr>
            <a:endParaRPr lang="en-US" sz="1050" dirty="0">
              <a:latin typeface="Times" panose="02020603050405020304" pitchFamily="18" charset="0"/>
              <a:ea typeface="CMU Serif" pitchFamily="50" charset="0"/>
              <a:cs typeface="Times" panose="02020603050405020304" pitchFamily="18" charset="0"/>
            </a:endParaRPr>
          </a:p>
        </p:txBody>
      </p:sp>
      <p:sp>
        <p:nvSpPr>
          <p:cNvPr id="105" name="Ellipse 57">
            <a:extLst>
              <a:ext uri="{FF2B5EF4-FFF2-40B4-BE49-F238E27FC236}">
                <a16:creationId xmlns:a16="http://schemas.microsoft.com/office/drawing/2014/main" id="{0161ECC5-0EB6-13F9-7669-EAAE860956BF}"/>
              </a:ext>
            </a:extLst>
          </p:cNvPr>
          <p:cNvSpPr/>
          <p:nvPr/>
        </p:nvSpPr>
        <p:spPr bwMode="auto">
          <a:xfrm>
            <a:off x="5375090" y="1931581"/>
            <a:ext cx="135000" cy="135000"/>
          </a:xfrm>
          <a:prstGeom prst="ellipse">
            <a:avLst/>
          </a:prstGeom>
          <a:solidFill>
            <a:schemeClr val="bg1"/>
          </a:solidFill>
          <a:ln w="9525" cap="flat" cmpd="sng" algn="ctr">
            <a:solidFill>
              <a:schemeClr val="tx1"/>
            </a:solidFill>
            <a:prstDash val="solid"/>
            <a:round/>
            <a:headEnd type="none" w="med" len="med"/>
            <a:tailEnd type="none" w="med" len="med"/>
          </a:ln>
          <a:effectLst/>
        </p:spPr>
        <p:txBody>
          <a:bodyPr vert="horz" wrap="square" lIns="68580" tIns="34290" rIns="68580" bIns="34290" numCol="1" rtlCol="0" anchor="t" anchorCtr="0" compatLnSpc="1">
            <a:prstTxWarp prst="textNoShape">
              <a:avLst/>
            </a:prstTxWarp>
          </a:bodyPr>
          <a:lstStyle/>
          <a:p>
            <a:pPr eaLnBrk="0" fontAlgn="base" hangingPunct="0">
              <a:spcBef>
                <a:spcPct val="0"/>
              </a:spcBef>
              <a:spcAft>
                <a:spcPct val="0"/>
              </a:spcAft>
            </a:pPr>
            <a:endParaRPr lang="en-US" sz="1050" dirty="0">
              <a:latin typeface="Times" panose="02020603050405020304" pitchFamily="18" charset="0"/>
              <a:ea typeface="CMU Serif" pitchFamily="50" charset="0"/>
              <a:cs typeface="Times" panose="02020603050405020304" pitchFamily="18" charset="0"/>
            </a:endParaRPr>
          </a:p>
        </p:txBody>
      </p:sp>
      <p:cxnSp>
        <p:nvCxnSpPr>
          <p:cNvPr id="106" name="Straight Connector 105">
            <a:extLst>
              <a:ext uri="{FF2B5EF4-FFF2-40B4-BE49-F238E27FC236}">
                <a16:creationId xmlns:a16="http://schemas.microsoft.com/office/drawing/2014/main" id="{1F907D84-A384-DFD7-5A7D-5AAA5D8CC730}"/>
              </a:ext>
            </a:extLst>
          </p:cNvPr>
          <p:cNvCxnSpPr>
            <a:stCxn id="74" idx="0"/>
          </p:cNvCxnSpPr>
          <p:nvPr/>
        </p:nvCxnSpPr>
        <p:spPr>
          <a:xfrm flipV="1">
            <a:off x="5287265" y="1150926"/>
            <a:ext cx="222825" cy="143614"/>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107" name="TextBox 106">
            <a:extLst>
              <a:ext uri="{FF2B5EF4-FFF2-40B4-BE49-F238E27FC236}">
                <a16:creationId xmlns:a16="http://schemas.microsoft.com/office/drawing/2014/main" id="{B7BACA37-A794-7707-0AB0-65710DB0DA01}"/>
              </a:ext>
            </a:extLst>
          </p:cNvPr>
          <p:cNvSpPr txBox="1"/>
          <p:nvPr/>
        </p:nvSpPr>
        <p:spPr>
          <a:xfrm>
            <a:off x="5535503" y="1022898"/>
            <a:ext cx="476092" cy="161583"/>
          </a:xfrm>
          <a:prstGeom prst="rect">
            <a:avLst/>
          </a:prstGeom>
          <a:noFill/>
        </p:spPr>
        <p:txBody>
          <a:bodyPr wrap="none" lIns="0" tIns="0" rIns="0" bIns="0" rtlCol="0">
            <a:spAutoFit/>
          </a:bodyPr>
          <a:lstStyle/>
          <a:p>
            <a:r>
              <a:rPr lang="en-US" sz="1050" dirty="0">
                <a:latin typeface="Times" panose="02020603050405020304" pitchFamily="18" charset="0"/>
                <a:cs typeface="Times" panose="02020603050405020304" pitchFamily="18" charset="0"/>
              </a:rPr>
              <a:t>catalyst  </a:t>
            </a:r>
          </a:p>
        </p:txBody>
      </p:sp>
      <p:cxnSp>
        <p:nvCxnSpPr>
          <p:cNvPr id="108" name="Straight Connector 107">
            <a:extLst>
              <a:ext uri="{FF2B5EF4-FFF2-40B4-BE49-F238E27FC236}">
                <a16:creationId xmlns:a16="http://schemas.microsoft.com/office/drawing/2014/main" id="{FA19237C-AB86-6E64-6962-77AFC12DAED9}"/>
              </a:ext>
            </a:extLst>
          </p:cNvPr>
          <p:cNvCxnSpPr/>
          <p:nvPr/>
        </p:nvCxnSpPr>
        <p:spPr>
          <a:xfrm>
            <a:off x="5329535" y="1344864"/>
            <a:ext cx="295866" cy="53773"/>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109" name="TextBox 108">
            <a:extLst>
              <a:ext uri="{FF2B5EF4-FFF2-40B4-BE49-F238E27FC236}">
                <a16:creationId xmlns:a16="http://schemas.microsoft.com/office/drawing/2014/main" id="{5ADE5300-4E5F-C301-7F13-B4332F47581D}"/>
              </a:ext>
            </a:extLst>
          </p:cNvPr>
          <p:cNvSpPr txBox="1"/>
          <p:nvPr/>
        </p:nvSpPr>
        <p:spPr>
          <a:xfrm>
            <a:off x="5667427" y="1344402"/>
            <a:ext cx="844783" cy="161583"/>
          </a:xfrm>
          <a:prstGeom prst="rect">
            <a:avLst/>
          </a:prstGeom>
          <a:noFill/>
        </p:spPr>
        <p:txBody>
          <a:bodyPr wrap="none" lIns="0" tIns="0" rIns="0" bIns="0" rtlCol="0">
            <a:spAutoFit/>
          </a:bodyPr>
          <a:lstStyle/>
          <a:p>
            <a:r>
              <a:rPr lang="en-US" sz="1050" dirty="0">
                <a:latin typeface="Times" panose="02020603050405020304" pitchFamily="18" charset="0"/>
                <a:cs typeface="Times" panose="02020603050405020304" pitchFamily="18" charset="0"/>
              </a:rPr>
              <a:t>protecting layer</a:t>
            </a:r>
          </a:p>
        </p:txBody>
      </p:sp>
      <p:cxnSp>
        <p:nvCxnSpPr>
          <p:cNvPr id="110" name="Straight Connector 109">
            <a:extLst>
              <a:ext uri="{FF2B5EF4-FFF2-40B4-BE49-F238E27FC236}">
                <a16:creationId xmlns:a16="http://schemas.microsoft.com/office/drawing/2014/main" id="{2AC41C06-0065-FCD3-EF0D-7A60BF772233}"/>
              </a:ext>
            </a:extLst>
          </p:cNvPr>
          <p:cNvCxnSpPr/>
          <p:nvPr/>
        </p:nvCxnSpPr>
        <p:spPr>
          <a:xfrm flipH="1" flipV="1">
            <a:off x="3018648" y="1655723"/>
            <a:ext cx="384344" cy="49681"/>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111" name="TextBox 110">
            <a:extLst>
              <a:ext uri="{FF2B5EF4-FFF2-40B4-BE49-F238E27FC236}">
                <a16:creationId xmlns:a16="http://schemas.microsoft.com/office/drawing/2014/main" id="{81C4C19B-E21E-5ED5-422E-FDED21A3604E}"/>
              </a:ext>
            </a:extLst>
          </p:cNvPr>
          <p:cNvSpPr txBox="1"/>
          <p:nvPr/>
        </p:nvSpPr>
        <p:spPr>
          <a:xfrm>
            <a:off x="2517229" y="1547358"/>
            <a:ext cx="492122" cy="161583"/>
          </a:xfrm>
          <a:prstGeom prst="rect">
            <a:avLst/>
          </a:prstGeom>
          <a:noFill/>
        </p:spPr>
        <p:txBody>
          <a:bodyPr wrap="none" lIns="0" tIns="0" rIns="0" bIns="0" rtlCol="0">
            <a:spAutoFit/>
          </a:bodyPr>
          <a:lstStyle/>
          <a:p>
            <a:r>
              <a:rPr lang="en-US" sz="1050" dirty="0">
                <a:latin typeface="Times" panose="02020603050405020304" pitchFamily="18" charset="0"/>
                <a:cs typeface="Times" panose="02020603050405020304" pitchFamily="18" charset="0"/>
              </a:rPr>
              <a:t>separator</a:t>
            </a:r>
          </a:p>
        </p:txBody>
      </p:sp>
      <p:sp>
        <p:nvSpPr>
          <p:cNvPr id="51" name="TextBox 50">
            <a:extLst>
              <a:ext uri="{FF2B5EF4-FFF2-40B4-BE49-F238E27FC236}">
                <a16:creationId xmlns:a16="http://schemas.microsoft.com/office/drawing/2014/main" id="{AD4D9FB5-3770-46B6-CCDE-606C1DB48DF9}"/>
              </a:ext>
            </a:extLst>
          </p:cNvPr>
          <p:cNvSpPr txBox="1"/>
          <p:nvPr/>
        </p:nvSpPr>
        <p:spPr>
          <a:xfrm>
            <a:off x="6258855" y="591806"/>
            <a:ext cx="2226374" cy="369332"/>
          </a:xfrm>
          <a:prstGeom prst="rect">
            <a:avLst/>
          </a:prstGeom>
          <a:noFill/>
        </p:spPr>
        <p:txBody>
          <a:bodyPr wrap="square" rtlCol="0">
            <a:spAutoFit/>
          </a:bodyPr>
          <a:lstStyle/>
          <a:p>
            <a:r>
              <a:rPr lang="de-CH" sz="900" dirty="0">
                <a:latin typeface="Times New Roman" panose="02020603050405020304" pitchFamily="18" charset="0"/>
                <a:cs typeface="Times New Roman" panose="02020603050405020304" pitchFamily="18" charset="0"/>
              </a:rPr>
              <a:t>First </a:t>
            </a:r>
            <a:r>
              <a:rPr lang="de-CH" sz="900" dirty="0" err="1">
                <a:latin typeface="Times New Roman" panose="02020603050405020304" pitchFamily="18" charset="0"/>
                <a:cs typeface="Times New Roman" panose="02020603050405020304" pitchFamily="18" charset="0"/>
              </a:rPr>
              <a:t>demonstration</a:t>
            </a:r>
            <a:r>
              <a:rPr lang="de-CH" sz="900" dirty="0">
                <a:latin typeface="Times New Roman" panose="02020603050405020304" pitchFamily="18" charset="0"/>
                <a:cs typeface="Times New Roman" panose="02020603050405020304" pitchFamily="18" charset="0"/>
              </a:rPr>
              <a:t>:</a:t>
            </a:r>
          </a:p>
          <a:p>
            <a:r>
              <a:rPr lang="de-CH" sz="900" dirty="0">
                <a:latin typeface="Times New Roman" panose="02020603050405020304" pitchFamily="18" charset="0"/>
                <a:cs typeface="Times New Roman" panose="02020603050405020304" pitchFamily="18" charset="0"/>
              </a:rPr>
              <a:t>Fujishima et al., </a:t>
            </a:r>
            <a:r>
              <a:rPr lang="de-CH" sz="900" i="1" dirty="0">
                <a:latin typeface="Times New Roman" panose="02020603050405020304" pitchFamily="18" charset="0"/>
                <a:cs typeface="Times New Roman" panose="02020603050405020304" pitchFamily="18" charset="0"/>
              </a:rPr>
              <a:t>Nature</a:t>
            </a:r>
            <a:r>
              <a:rPr lang="de-CH" sz="900" dirty="0">
                <a:latin typeface="Times New Roman" panose="02020603050405020304" pitchFamily="18" charset="0"/>
                <a:cs typeface="Times New Roman" panose="02020603050405020304" pitchFamily="18" charset="0"/>
              </a:rPr>
              <a:t>, 238, 1972.</a:t>
            </a:r>
            <a:endParaRPr lang="en-US" sz="900" dirty="0">
              <a:latin typeface="Times New Roman" panose="02020603050405020304" pitchFamily="18" charset="0"/>
              <a:cs typeface="Times New Roman" panose="02020603050405020304" pitchFamily="18" charset="0"/>
            </a:endParaRPr>
          </a:p>
        </p:txBody>
      </p:sp>
      <p:pic>
        <p:nvPicPr>
          <p:cNvPr id="13" name="Picture 12">
            <a:extLst>
              <a:ext uri="{FF2B5EF4-FFF2-40B4-BE49-F238E27FC236}">
                <a16:creationId xmlns:a16="http://schemas.microsoft.com/office/drawing/2014/main" id="{7E3DB013-6F4B-CB69-8D3D-35013456A8AC}"/>
              </a:ext>
            </a:extLst>
          </p:cNvPr>
          <p:cNvPicPr>
            <a:picLocks noChangeAspect="1"/>
          </p:cNvPicPr>
          <p:nvPr/>
        </p:nvPicPr>
        <p:blipFill>
          <a:blip r:embed="rId2"/>
          <a:stretch>
            <a:fillRect/>
          </a:stretch>
        </p:blipFill>
        <p:spPr>
          <a:xfrm>
            <a:off x="5177522" y="3363168"/>
            <a:ext cx="3402992" cy="1746991"/>
          </a:xfrm>
          <a:prstGeom prst="rect">
            <a:avLst/>
          </a:prstGeom>
        </p:spPr>
      </p:pic>
      <p:sp>
        <p:nvSpPr>
          <p:cNvPr id="14" name="TextBox 13">
            <a:extLst>
              <a:ext uri="{FF2B5EF4-FFF2-40B4-BE49-F238E27FC236}">
                <a16:creationId xmlns:a16="http://schemas.microsoft.com/office/drawing/2014/main" id="{3FA3B836-8149-5844-BECC-209CD50E8E03}"/>
              </a:ext>
            </a:extLst>
          </p:cNvPr>
          <p:cNvSpPr txBox="1"/>
          <p:nvPr/>
        </p:nvSpPr>
        <p:spPr>
          <a:xfrm>
            <a:off x="122478" y="4229640"/>
            <a:ext cx="5262979" cy="369332"/>
          </a:xfrm>
          <a:prstGeom prst="rect">
            <a:avLst/>
          </a:prstGeom>
          <a:noFill/>
        </p:spPr>
        <p:txBody>
          <a:bodyPr wrap="none" rtlCol="0">
            <a:spAutoFit/>
          </a:bodyPr>
          <a:lstStyle/>
          <a:p>
            <a:r>
              <a:rPr lang="en-US" sz="1800" dirty="0"/>
              <a:t>Challenge: structural details require </a:t>
            </a:r>
            <a:r>
              <a:rPr lang="en-US" sz="1800" b="1" u="sng" dirty="0"/>
              <a:t>nm</a:t>
            </a:r>
            <a:r>
              <a:rPr lang="en-US" sz="1800" dirty="0"/>
              <a:t> resolution</a:t>
            </a:r>
            <a:endParaRPr lang="en-CH" sz="1800" dirty="0"/>
          </a:p>
        </p:txBody>
      </p:sp>
      <p:sp>
        <p:nvSpPr>
          <p:cNvPr id="15" name="Oval 14">
            <a:extLst>
              <a:ext uri="{FF2B5EF4-FFF2-40B4-BE49-F238E27FC236}">
                <a16:creationId xmlns:a16="http://schemas.microsoft.com/office/drawing/2014/main" id="{02B703AB-F0BB-09AF-692A-7A8C7275C7E9}"/>
              </a:ext>
            </a:extLst>
          </p:cNvPr>
          <p:cNvSpPr/>
          <p:nvPr/>
        </p:nvSpPr>
        <p:spPr>
          <a:xfrm>
            <a:off x="5667427" y="4114800"/>
            <a:ext cx="409523" cy="600075"/>
          </a:xfrm>
          <a:prstGeom prst="ellipse">
            <a:avLst/>
          </a:prstGeom>
          <a:solidFill>
            <a:srgbClr val="E30613">
              <a:alpha val="40000"/>
            </a:srgb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CH"/>
          </a:p>
        </p:txBody>
      </p:sp>
      <p:sp>
        <p:nvSpPr>
          <p:cNvPr id="16" name="Oval 15">
            <a:extLst>
              <a:ext uri="{FF2B5EF4-FFF2-40B4-BE49-F238E27FC236}">
                <a16:creationId xmlns:a16="http://schemas.microsoft.com/office/drawing/2014/main" id="{9C1CFEA5-F309-2CCA-1E86-16DC02EA3678}"/>
              </a:ext>
            </a:extLst>
          </p:cNvPr>
          <p:cNvSpPr/>
          <p:nvPr/>
        </p:nvSpPr>
        <p:spPr>
          <a:xfrm>
            <a:off x="7387649" y="4087746"/>
            <a:ext cx="409523" cy="600075"/>
          </a:xfrm>
          <a:prstGeom prst="ellipse">
            <a:avLst/>
          </a:prstGeom>
          <a:solidFill>
            <a:srgbClr val="E30613">
              <a:alpha val="40000"/>
            </a:srgb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CH"/>
          </a:p>
        </p:txBody>
      </p:sp>
    </p:spTree>
    <p:extLst>
      <p:ext uri="{BB962C8B-B14F-4D97-AF65-F5344CB8AC3E}">
        <p14:creationId xmlns:p14="http://schemas.microsoft.com/office/powerpoint/2010/main" val="30540520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15"/>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1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p:bldP spid="15" grpId="0" animBg="1"/>
      <p:bldP spid="16" grpId="0" animBg="1"/>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normAutofit/>
          </a:bodyPr>
          <a:lstStyle/>
          <a:p>
            <a:r>
              <a:rPr lang="en-US" dirty="0">
                <a:solidFill>
                  <a:schemeClr val="tx1"/>
                </a:solidFill>
              </a:rPr>
              <a:t>FIB-SEM </a:t>
            </a:r>
            <a:r>
              <a:rPr lang="en-US" dirty="0" err="1">
                <a:solidFill>
                  <a:schemeClr val="tx1"/>
                </a:solidFill>
              </a:rPr>
              <a:t>Nanotomography</a:t>
            </a:r>
            <a:endParaRPr lang="en-US" dirty="0">
              <a:solidFill>
                <a:schemeClr val="tx1"/>
              </a:solidFill>
            </a:endParaRPr>
          </a:p>
        </p:txBody>
      </p:sp>
      <p:sp>
        <p:nvSpPr>
          <p:cNvPr id="4" name="Content Placeholder 3"/>
          <p:cNvSpPr>
            <a:spLocks noGrp="1"/>
          </p:cNvSpPr>
          <p:nvPr>
            <p:ph idx="1"/>
          </p:nvPr>
        </p:nvSpPr>
        <p:spPr/>
        <p:txBody>
          <a:bodyPr/>
          <a:lstStyle/>
          <a:p>
            <a:pPr fontAlgn="base">
              <a:lnSpc>
                <a:spcPct val="110000"/>
              </a:lnSpc>
              <a:spcBef>
                <a:spcPct val="50000"/>
              </a:spcBef>
              <a:spcAft>
                <a:spcPct val="0"/>
              </a:spcAft>
              <a:buClr>
                <a:srgbClr val="0099CC"/>
              </a:buClr>
              <a:buSzPct val="80000"/>
              <a:buFont typeface="Wingdings" pitchFamily="2" charset="2"/>
              <a:buNone/>
            </a:pPr>
            <a:r>
              <a:rPr lang="en-US" sz="1350" dirty="0">
                <a:ea typeface="ＭＳ Ｐゴシック" pitchFamily="34" charset="-128"/>
              </a:rPr>
              <a:t>Zeiss </a:t>
            </a:r>
            <a:r>
              <a:rPr lang="en-US" sz="1350" dirty="0" err="1">
                <a:ea typeface="ＭＳ Ｐゴシック" pitchFamily="34" charset="-128"/>
              </a:rPr>
              <a:t>NVision</a:t>
            </a:r>
            <a:r>
              <a:rPr lang="en-US" sz="1350" dirty="0">
                <a:ea typeface="ＭＳ Ｐゴシック" pitchFamily="34" charset="-128"/>
              </a:rPr>
              <a:t> 40:</a:t>
            </a:r>
            <a:r>
              <a:rPr lang="en-US" sz="1050" dirty="0">
                <a:effectLst>
                  <a:outerShdw blurRad="38100" dist="38100" dir="2700000" algn="tl">
                    <a:srgbClr val="C0C0C0"/>
                  </a:outerShdw>
                </a:effectLst>
                <a:ea typeface="ＭＳ Ｐゴシック" pitchFamily="34" charset="-128"/>
              </a:rPr>
              <a:t>	</a:t>
            </a:r>
            <a:r>
              <a:rPr lang="en-US" sz="1200" dirty="0">
                <a:ea typeface="ＭＳ Ｐゴシック" pitchFamily="34" charset="-128"/>
              </a:rPr>
              <a:t>e-beam: ZEISS Gemini, 1-30kV, 1nm@30kV, 2.5nm@1 kV, (1.7 kV, 1 </a:t>
            </a:r>
            <a:r>
              <a:rPr lang="en-US" sz="1200" dirty="0" err="1">
                <a:ea typeface="ＭＳ Ｐゴシック" pitchFamily="34" charset="-128"/>
              </a:rPr>
              <a:t>nA</a:t>
            </a:r>
            <a:r>
              <a:rPr lang="en-US" sz="1200" dirty="0">
                <a:ea typeface="ＭＳ Ｐゴシック" pitchFamily="34" charset="-128"/>
              </a:rPr>
              <a:t>)</a:t>
            </a:r>
          </a:p>
          <a:p>
            <a:pPr fontAlgn="base">
              <a:lnSpc>
                <a:spcPct val="110000"/>
              </a:lnSpc>
              <a:spcBef>
                <a:spcPct val="50000"/>
              </a:spcBef>
              <a:spcAft>
                <a:spcPct val="0"/>
              </a:spcAft>
              <a:buClr>
                <a:srgbClr val="0099CC"/>
              </a:buClr>
              <a:buSzPct val="80000"/>
              <a:buFont typeface="Wingdings" pitchFamily="2" charset="2"/>
              <a:buNone/>
            </a:pPr>
            <a:r>
              <a:rPr lang="en-US" sz="1200" dirty="0">
                <a:ea typeface="ＭＳ Ｐゴシック" pitchFamily="34" charset="-128"/>
              </a:rPr>
              <a:t>			Ion-beam: 1-30kV, 4nm@30kV, (30 kV, 300 </a:t>
            </a:r>
            <a:r>
              <a:rPr lang="en-US" sz="1200" dirty="0" err="1">
                <a:ea typeface="ＭＳ Ｐゴシック" pitchFamily="34" charset="-128"/>
              </a:rPr>
              <a:t>pA</a:t>
            </a:r>
            <a:r>
              <a:rPr lang="en-US" sz="1200" dirty="0">
                <a:ea typeface="ＭＳ Ｐゴシック" pitchFamily="34" charset="-128"/>
              </a:rPr>
              <a:t>)</a:t>
            </a:r>
          </a:p>
          <a:p>
            <a:pPr fontAlgn="base">
              <a:lnSpc>
                <a:spcPct val="110000"/>
              </a:lnSpc>
              <a:spcBef>
                <a:spcPct val="50000"/>
              </a:spcBef>
              <a:spcAft>
                <a:spcPct val="0"/>
              </a:spcAft>
              <a:buClr>
                <a:srgbClr val="0099CC"/>
              </a:buClr>
              <a:buSzPct val="80000"/>
              <a:buFont typeface="Wingdings" pitchFamily="2" charset="2"/>
              <a:buNone/>
            </a:pPr>
            <a:r>
              <a:rPr lang="en-US" sz="1200" dirty="0">
                <a:effectLst>
                  <a:outerShdw blurRad="38100" dist="38100" dir="2700000" algn="tl">
                    <a:srgbClr val="C0C0C0"/>
                  </a:outerShdw>
                </a:effectLst>
                <a:ea typeface="ＭＳ Ｐゴシック" pitchFamily="34" charset="-128"/>
              </a:rPr>
              <a:t>			</a:t>
            </a:r>
            <a:r>
              <a:rPr lang="en-US" sz="1200" dirty="0">
                <a:ea typeface="ＭＳ Ｐゴシック" pitchFamily="34" charset="-128"/>
              </a:rPr>
              <a:t>EDS X-MAX (SDD) 80mm</a:t>
            </a:r>
            <a:r>
              <a:rPr lang="en-US" sz="1200" baseline="30000" dirty="0">
                <a:ea typeface="ＭＳ Ｐゴシック" pitchFamily="34" charset="-128"/>
              </a:rPr>
              <a:t>2</a:t>
            </a:r>
            <a:r>
              <a:rPr lang="en-US" sz="1200" dirty="0">
                <a:ea typeface="ＭＳ Ｐゴシック" pitchFamily="34" charset="-128"/>
              </a:rPr>
              <a:t> detector</a:t>
            </a:r>
          </a:p>
          <a:p>
            <a:pPr marL="0" indent="0">
              <a:buNone/>
            </a:pPr>
            <a:endParaRPr lang="en-US" sz="1200" dirty="0"/>
          </a:p>
        </p:txBody>
      </p:sp>
      <p:sp>
        <p:nvSpPr>
          <p:cNvPr id="7" name="TextBox 6"/>
          <p:cNvSpPr txBox="1"/>
          <p:nvPr/>
        </p:nvSpPr>
        <p:spPr>
          <a:xfrm>
            <a:off x="3113838" y="4369811"/>
            <a:ext cx="1134100" cy="230832"/>
          </a:xfrm>
          <a:prstGeom prst="rect">
            <a:avLst/>
          </a:prstGeom>
          <a:noFill/>
        </p:spPr>
        <p:txBody>
          <a:bodyPr wrap="square" rtlCol="0">
            <a:spAutoFit/>
          </a:bodyPr>
          <a:lstStyle/>
          <a:p>
            <a:r>
              <a:rPr lang="fr-CH" sz="900" dirty="0" err="1">
                <a:latin typeface="Calibri Light" panose="020F0302020204030204" pitchFamily="34" charset="0"/>
              </a:rPr>
              <a:t>Cantoni</a:t>
            </a:r>
            <a:r>
              <a:rPr lang="fr-CH" sz="900" dirty="0">
                <a:latin typeface="Calibri Light" panose="020F0302020204030204" pitchFamily="34" charset="0"/>
              </a:rPr>
              <a:t> et al. (2014)</a:t>
            </a:r>
            <a:endParaRPr lang="en-US" sz="900" dirty="0">
              <a:latin typeface="Calibri Light" panose="020F0302020204030204" pitchFamily="34" charset="0"/>
              <a:cs typeface="Courier New" panose="02070309020205020404" pitchFamily="49" charset="0"/>
            </a:endParaRPr>
          </a:p>
        </p:txBody>
      </p:sp>
      <p:pic>
        <p:nvPicPr>
          <p:cNvPr id="8" name="Picture 7"/>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2897814" y="1700130"/>
            <a:ext cx="3078342" cy="2773556"/>
          </a:xfrm>
          <a:prstGeom prst="rect">
            <a:avLst/>
          </a:prstGeom>
        </p:spPr>
      </p:pic>
      <p:pic>
        <p:nvPicPr>
          <p:cNvPr id="11" name="Picture 10"/>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2843809" y="1653648"/>
            <a:ext cx="3368117" cy="2783338"/>
          </a:xfrm>
          <a:prstGeom prst="rect">
            <a:avLst/>
          </a:prstGeom>
        </p:spPr>
      </p:pic>
      <p:pic>
        <p:nvPicPr>
          <p:cNvPr id="5" name="Picture 4"/>
          <p:cNvPicPr/>
          <p:nvPr/>
        </p:nvPicPr>
        <p:blipFill>
          <a:blip r:embed="rId4" cstate="print">
            <a:extLst>
              <a:ext uri="{28A0092B-C50C-407E-A947-70E740481C1C}">
                <a14:useLocalDpi xmlns:a14="http://schemas.microsoft.com/office/drawing/2010/main" val="0"/>
              </a:ext>
            </a:extLst>
          </a:blip>
          <a:stretch>
            <a:fillRect/>
          </a:stretch>
        </p:blipFill>
        <p:spPr>
          <a:xfrm>
            <a:off x="2465766" y="1653648"/>
            <a:ext cx="4746692" cy="3086725"/>
          </a:xfrm>
          <a:prstGeom prst="rect">
            <a:avLst/>
          </a:prstGeom>
          <a:solidFill>
            <a:schemeClr val="bg1"/>
          </a:solidFill>
        </p:spPr>
      </p:pic>
      <p:sp>
        <p:nvSpPr>
          <p:cNvPr id="2" name="Oval 1"/>
          <p:cNvSpPr/>
          <p:nvPr/>
        </p:nvSpPr>
        <p:spPr>
          <a:xfrm>
            <a:off x="3761910" y="2517744"/>
            <a:ext cx="108012" cy="108012"/>
          </a:xfrm>
          <a:prstGeom prst="ellipse">
            <a:avLst/>
          </a:prstGeom>
          <a:solidFill>
            <a:srgbClr val="FF9999"/>
          </a:solidFill>
          <a:ln w="19050">
            <a:solidFill>
              <a:srgbClr val="FF1B1B"/>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013"/>
          </a:p>
        </p:txBody>
      </p:sp>
      <p:sp>
        <p:nvSpPr>
          <p:cNvPr id="10" name="Down Arrow 9"/>
          <p:cNvSpPr/>
          <p:nvPr/>
        </p:nvSpPr>
        <p:spPr>
          <a:xfrm>
            <a:off x="3742315" y="2111823"/>
            <a:ext cx="162018" cy="324036"/>
          </a:xfrm>
          <a:prstGeom prst="downArrow">
            <a:avLst/>
          </a:prstGeom>
          <a:noFill/>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US" sz="1013"/>
          </a:p>
        </p:txBody>
      </p:sp>
      <p:sp>
        <p:nvSpPr>
          <p:cNvPr id="12" name="TextBox 11"/>
          <p:cNvSpPr txBox="1"/>
          <p:nvPr/>
        </p:nvSpPr>
        <p:spPr>
          <a:xfrm>
            <a:off x="3472284" y="1895799"/>
            <a:ext cx="1099715" cy="253916"/>
          </a:xfrm>
          <a:prstGeom prst="rect">
            <a:avLst/>
          </a:prstGeom>
          <a:noFill/>
        </p:spPr>
        <p:txBody>
          <a:bodyPr wrap="square" rtlCol="0">
            <a:spAutoFit/>
          </a:bodyPr>
          <a:lstStyle/>
          <a:p>
            <a:r>
              <a:rPr lang="de-CH" sz="1050" dirty="0">
                <a:latin typeface="Calibri Light" panose="020F0302020204030204" pitchFamily="34" charset="0"/>
                <a:cs typeface="Calibri Light" panose="020F0302020204030204" pitchFamily="34" charset="0"/>
              </a:rPr>
              <a:t>Our sample</a:t>
            </a:r>
            <a:endParaRPr lang="en-US" sz="1050" dirty="0">
              <a:latin typeface="Calibri Light" panose="020F0302020204030204" pitchFamily="34" charset="0"/>
              <a:cs typeface="Calibri Light" panose="020F0302020204030204" pitchFamily="34" charset="0"/>
            </a:endParaRPr>
          </a:p>
        </p:txBody>
      </p:sp>
    </p:spTree>
    <p:extLst>
      <p:ext uri="{BB962C8B-B14F-4D97-AF65-F5344CB8AC3E}">
        <p14:creationId xmlns:p14="http://schemas.microsoft.com/office/powerpoint/2010/main" val="22154925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1"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par>
                                <p:cTn id="7" presetID="1" presetClass="entr" presetSubtype="0" fill="hold" grpId="1" nodeType="withEffect">
                                  <p:stCondLst>
                                    <p:cond delay="0"/>
                                  </p:stCondLst>
                                  <p:childTnLst>
                                    <p:set>
                                      <p:cBhvr>
                                        <p:cTn id="8" dur="1" fill="hold">
                                          <p:stCondLst>
                                            <p:cond delay="0"/>
                                          </p:stCondLst>
                                        </p:cTn>
                                        <p:tgtEl>
                                          <p:spTgt spid="12"/>
                                        </p:tgtEl>
                                        <p:attrNameLst>
                                          <p:attrName>style.visibility</p:attrName>
                                        </p:attrNameLst>
                                      </p:cBhvr>
                                      <p:to>
                                        <p:strVal val="visible"/>
                                      </p:to>
                                    </p:set>
                                  </p:childTnLst>
                                </p:cTn>
                              </p:par>
                              <p:par>
                                <p:cTn id="9" presetID="1" presetClass="entr" presetSubtype="0" fill="hold" grpId="1" nodeType="withEffect">
                                  <p:stCondLst>
                                    <p:cond delay="0"/>
                                  </p:stCondLst>
                                  <p:childTnLst>
                                    <p:set>
                                      <p:cBhvr>
                                        <p:cTn id="10" dur="1" fill="hold">
                                          <p:stCondLst>
                                            <p:cond delay="0"/>
                                          </p:stCondLst>
                                        </p:cTn>
                                        <p:tgtEl>
                                          <p:spTgt spid="10"/>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0" end="0"/>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4">
                                            <p:txEl>
                                              <p:pRg st="1" end="1"/>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4">
                                            <p:txEl>
                                              <p:pRg st="2" end="2"/>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11"/>
                                        </p:tgtEl>
                                        <p:attrNameLst>
                                          <p:attrName>style.visibility</p:attrName>
                                        </p:attrNameLst>
                                      </p:cBhvr>
                                      <p:to>
                                        <p:strVal val="visible"/>
                                      </p:to>
                                    </p:set>
                                  </p:childTnLst>
                                </p:cTn>
                              </p:par>
                              <p:par>
                                <p:cTn id="21" presetID="1" presetClass="exit" presetSubtype="0" fill="hold" grpId="0" nodeType="withEffect">
                                  <p:stCondLst>
                                    <p:cond delay="0"/>
                                  </p:stCondLst>
                                  <p:childTnLst>
                                    <p:set>
                                      <p:cBhvr>
                                        <p:cTn id="22" dur="1" fill="hold">
                                          <p:stCondLst>
                                            <p:cond delay="0"/>
                                          </p:stCondLst>
                                        </p:cTn>
                                        <p:tgtEl>
                                          <p:spTgt spid="2"/>
                                        </p:tgtEl>
                                        <p:attrNameLst>
                                          <p:attrName>style.visibility</p:attrName>
                                        </p:attrNameLst>
                                      </p:cBhvr>
                                      <p:to>
                                        <p:strVal val="hidden"/>
                                      </p:to>
                                    </p:set>
                                  </p:childTnLst>
                                </p:cTn>
                              </p:par>
                              <p:par>
                                <p:cTn id="23" presetID="1" presetClass="exit" presetSubtype="0" fill="hold" grpId="0" nodeType="withEffect">
                                  <p:stCondLst>
                                    <p:cond delay="0"/>
                                  </p:stCondLst>
                                  <p:childTnLst>
                                    <p:set>
                                      <p:cBhvr>
                                        <p:cTn id="24" dur="1" fill="hold">
                                          <p:stCondLst>
                                            <p:cond delay="0"/>
                                          </p:stCondLst>
                                        </p:cTn>
                                        <p:tgtEl>
                                          <p:spTgt spid="12"/>
                                        </p:tgtEl>
                                        <p:attrNameLst>
                                          <p:attrName>style.visibility</p:attrName>
                                        </p:attrNameLst>
                                      </p:cBhvr>
                                      <p:to>
                                        <p:strVal val="hidden"/>
                                      </p:to>
                                    </p:set>
                                  </p:childTnLst>
                                </p:cTn>
                              </p:par>
                              <p:par>
                                <p:cTn id="25" presetID="1" presetClass="exit" presetSubtype="0" fill="hold" grpId="0" nodeType="withEffect">
                                  <p:stCondLst>
                                    <p:cond delay="0"/>
                                  </p:stCondLst>
                                  <p:childTnLst>
                                    <p:set>
                                      <p:cBhvr>
                                        <p:cTn id="26" dur="1" fill="hold">
                                          <p:stCondLst>
                                            <p:cond delay="0"/>
                                          </p:stCondLst>
                                        </p:cTn>
                                        <p:tgtEl>
                                          <p:spTgt spid="10"/>
                                        </p:tgtEl>
                                        <p:attrNameLst>
                                          <p:attrName>style.visibility</p:attrName>
                                        </p:attrNameLst>
                                      </p:cBhvr>
                                      <p:to>
                                        <p:strVal val="hidden"/>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2" grpId="1" animBg="1"/>
      <p:bldP spid="10" grpId="0" animBg="1"/>
      <p:bldP spid="10" grpId="1" animBg="1"/>
      <p:bldP spid="12" grpId="0"/>
      <p:bldP spid="12" grpId="1"/>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normAutofit/>
          </a:bodyPr>
          <a:lstStyle/>
          <a:p>
            <a:r>
              <a:rPr lang="en-US" noProof="0" dirty="0"/>
              <a:t>LaTiO</a:t>
            </a:r>
            <a:r>
              <a:rPr lang="en-US" baseline="-25000" noProof="0" dirty="0"/>
              <a:t>2</a:t>
            </a:r>
            <a:r>
              <a:rPr lang="en-US" noProof="0" dirty="0"/>
              <a:t>N</a:t>
            </a:r>
          </a:p>
        </p:txBody>
      </p:sp>
      <p:pic>
        <p:nvPicPr>
          <p:cNvPr id="5" name="LTON_Animation">
            <a:hlinkClick r:id="" action="ppaction://media"/>
          </p:cNvPr>
          <p:cNvPicPr>
            <a:picLocks noGrp="1" noChangeAspect="1"/>
          </p:cNvPicPr>
          <p:nvPr>
            <p:ph idx="1"/>
            <a:videoFile r:link="rId2"/>
            <p:extLst>
              <p:ext uri="{DAA4B4D4-6D71-4841-9C94-3DE7FCFB9230}">
                <p14:media xmlns:p14="http://schemas.microsoft.com/office/powerpoint/2010/main" r:embed="rId1"/>
              </p:ext>
            </p:extLst>
          </p:nvPr>
        </p:nvPicPr>
        <p:blipFill>
          <a:blip r:embed="rId5"/>
          <a:stretch>
            <a:fillRect/>
          </a:stretch>
        </p:blipFill>
        <p:spPr>
          <a:xfrm>
            <a:off x="1588" y="-95250"/>
            <a:ext cx="9140825" cy="5486400"/>
          </a:xfrm>
        </p:spPr>
      </p:pic>
      <p:cxnSp>
        <p:nvCxnSpPr>
          <p:cNvPr id="4" name="Straight Arrow Connector 3"/>
          <p:cNvCxnSpPr/>
          <p:nvPr/>
        </p:nvCxnSpPr>
        <p:spPr>
          <a:xfrm>
            <a:off x="467544" y="3978054"/>
            <a:ext cx="8100900" cy="0"/>
          </a:xfrm>
          <a:prstGeom prst="straightConnector1">
            <a:avLst/>
          </a:prstGeom>
          <a:ln>
            <a:solidFill>
              <a:srgbClr val="00B0F0"/>
            </a:solidFill>
            <a:headEnd type="triangle" w="med" len="med"/>
            <a:tailEnd type="triangle" w="med" len="med"/>
          </a:ln>
        </p:spPr>
        <p:style>
          <a:lnRef idx="1">
            <a:schemeClr val="accent1"/>
          </a:lnRef>
          <a:fillRef idx="0">
            <a:schemeClr val="accent1"/>
          </a:fillRef>
          <a:effectRef idx="0">
            <a:schemeClr val="accent1"/>
          </a:effectRef>
          <a:fontRef idx="minor">
            <a:schemeClr val="tx1"/>
          </a:fontRef>
        </p:style>
      </p:cxnSp>
      <p:sp>
        <p:nvSpPr>
          <p:cNvPr id="6" name="TextBox 5"/>
          <p:cNvSpPr txBox="1"/>
          <p:nvPr/>
        </p:nvSpPr>
        <p:spPr>
          <a:xfrm>
            <a:off x="4118726" y="3975906"/>
            <a:ext cx="681597" cy="248209"/>
          </a:xfrm>
          <a:prstGeom prst="rect">
            <a:avLst/>
          </a:prstGeom>
          <a:noFill/>
        </p:spPr>
        <p:txBody>
          <a:bodyPr wrap="none" rtlCol="0">
            <a:spAutoFit/>
          </a:bodyPr>
          <a:lstStyle/>
          <a:p>
            <a:r>
              <a:rPr lang="de-CH" sz="1013" dirty="0">
                <a:solidFill>
                  <a:srgbClr val="00B0F0"/>
                </a:solidFill>
                <a:latin typeface="Times" panose="02020603050405020304" pitchFamily="18" charset="0"/>
                <a:cs typeface="Times" panose="02020603050405020304" pitchFamily="18" charset="0"/>
              </a:rPr>
              <a:t>31.48 </a:t>
            </a:r>
            <a:r>
              <a:rPr lang="el-GR" sz="1013" dirty="0">
                <a:solidFill>
                  <a:srgbClr val="00B0F0"/>
                </a:solidFill>
                <a:latin typeface="Times" panose="02020603050405020304" pitchFamily="18" charset="0"/>
                <a:cs typeface="Times" panose="02020603050405020304" pitchFamily="18" charset="0"/>
              </a:rPr>
              <a:t>μ</a:t>
            </a:r>
            <a:r>
              <a:rPr lang="de-CH" sz="1013" dirty="0">
                <a:solidFill>
                  <a:srgbClr val="00B0F0"/>
                </a:solidFill>
                <a:latin typeface="Times" panose="02020603050405020304" pitchFamily="18" charset="0"/>
                <a:cs typeface="Times" panose="02020603050405020304" pitchFamily="18" charset="0"/>
              </a:rPr>
              <a:t>m</a:t>
            </a:r>
            <a:endParaRPr lang="en-US" sz="1013" dirty="0">
              <a:solidFill>
                <a:srgbClr val="00B0F0"/>
              </a:solidFill>
              <a:latin typeface="Times" panose="02020603050405020304" pitchFamily="18" charset="0"/>
              <a:cs typeface="Times" panose="02020603050405020304" pitchFamily="18" charset="0"/>
            </a:endParaRPr>
          </a:p>
        </p:txBody>
      </p:sp>
      <p:sp>
        <p:nvSpPr>
          <p:cNvPr id="8" name="Textfeld 4"/>
          <p:cNvSpPr txBox="1"/>
          <p:nvPr/>
        </p:nvSpPr>
        <p:spPr>
          <a:xfrm>
            <a:off x="237040" y="4817355"/>
            <a:ext cx="4722768" cy="207749"/>
          </a:xfrm>
          <a:prstGeom prst="rect">
            <a:avLst/>
          </a:prstGeom>
          <a:noFill/>
        </p:spPr>
        <p:txBody>
          <a:bodyPr wrap="none" rtlCol="0">
            <a:spAutoFit/>
          </a:bodyPr>
          <a:lstStyle/>
          <a:p>
            <a:r>
              <a:rPr lang="en-US" sz="750" dirty="0">
                <a:solidFill>
                  <a:schemeClr val="bg1"/>
                </a:solidFill>
                <a:latin typeface="Arial" panose="020B0604020202020204" pitchFamily="34" charset="0"/>
                <a:cs typeface="Arial" panose="020B0604020202020204" pitchFamily="34" charset="0"/>
              </a:rPr>
              <a:t>Suter, </a:t>
            </a:r>
            <a:r>
              <a:rPr lang="en-US" sz="750" dirty="0" err="1">
                <a:solidFill>
                  <a:schemeClr val="bg1"/>
                </a:solidFill>
                <a:latin typeface="Arial" panose="020B0604020202020204" pitchFamily="34" charset="0"/>
                <a:cs typeface="Arial" panose="020B0604020202020204" pitchFamily="34" charset="0"/>
              </a:rPr>
              <a:t>Cantoni</a:t>
            </a:r>
            <a:r>
              <a:rPr lang="en-US" sz="750" dirty="0">
                <a:solidFill>
                  <a:schemeClr val="bg1"/>
                </a:solidFill>
                <a:latin typeface="Arial" panose="020B0604020202020204" pitchFamily="34" charset="0"/>
                <a:cs typeface="Arial" panose="020B0604020202020204" pitchFamily="34" charset="0"/>
              </a:rPr>
              <a:t>, Gaudy, </a:t>
            </a:r>
            <a:r>
              <a:rPr lang="en-US" sz="750" dirty="0" err="1">
                <a:solidFill>
                  <a:schemeClr val="bg1"/>
                </a:solidFill>
                <a:latin typeface="Arial" panose="020B0604020202020204" pitchFamily="34" charset="0"/>
                <a:cs typeface="Arial" panose="020B0604020202020204" pitchFamily="34" charset="0"/>
              </a:rPr>
              <a:t>Pokrant</a:t>
            </a:r>
            <a:r>
              <a:rPr lang="en-US" sz="750" dirty="0">
                <a:solidFill>
                  <a:schemeClr val="bg1"/>
                </a:solidFill>
                <a:latin typeface="Arial" panose="020B0604020202020204" pitchFamily="34" charset="0"/>
                <a:cs typeface="Arial" panose="020B0604020202020204" pitchFamily="34" charset="0"/>
              </a:rPr>
              <a:t>, Haussener, Sustainable Energy &amp; Fuels, </a:t>
            </a:r>
            <a:r>
              <a:rPr lang="en-US" sz="750" dirty="0" err="1">
                <a:solidFill>
                  <a:schemeClr val="bg1"/>
                </a:solidFill>
                <a:latin typeface="Arial" panose="020B0604020202020204" pitchFamily="34" charset="0"/>
                <a:cs typeface="Arial" panose="020B0604020202020204" pitchFamily="34" charset="0"/>
              </a:rPr>
              <a:t>doi</a:t>
            </a:r>
            <a:r>
              <a:rPr lang="en-US" sz="750" dirty="0">
                <a:solidFill>
                  <a:schemeClr val="bg1"/>
                </a:solidFill>
                <a:latin typeface="Arial" panose="020B0604020202020204" pitchFamily="34" charset="0"/>
                <a:cs typeface="Arial" panose="020B0604020202020204" pitchFamily="34" charset="0"/>
              </a:rPr>
              <a:t>: 10.1039/C8SE00215K, 2018</a:t>
            </a:r>
          </a:p>
        </p:txBody>
      </p:sp>
      <p:sp>
        <p:nvSpPr>
          <p:cNvPr id="2" name="Title 2">
            <a:extLst>
              <a:ext uri="{FF2B5EF4-FFF2-40B4-BE49-F238E27FC236}">
                <a16:creationId xmlns:a16="http://schemas.microsoft.com/office/drawing/2014/main" id="{F0CB3F0E-3465-614F-2CF8-4FB536A8C9FF}"/>
              </a:ext>
            </a:extLst>
          </p:cNvPr>
          <p:cNvSpPr txBox="1">
            <a:spLocks/>
          </p:cNvSpPr>
          <p:nvPr/>
        </p:nvSpPr>
        <p:spPr>
          <a:xfrm>
            <a:off x="877846" y="192002"/>
            <a:ext cx="8033200" cy="507699"/>
          </a:xfrm>
          <a:prstGeom prst="rect">
            <a:avLst/>
          </a:prstGeom>
        </p:spPr>
        <p:txBody>
          <a:bodyPr vert="horz" lIns="180000" tIns="0" rIns="72000" bIns="46800" rtlCol="0" anchor="t">
            <a:normAutofit/>
          </a:bodyPr>
          <a:lstStyle>
            <a:lvl1pPr algn="l" defTabSz="685766" rtl="0" eaLnBrk="1" latinLnBrk="0" hangingPunct="1">
              <a:lnSpc>
                <a:spcPct val="90000"/>
              </a:lnSpc>
              <a:spcBef>
                <a:spcPct val="0"/>
              </a:spcBef>
              <a:buNone/>
              <a:defRPr sz="3200" b="1" i="0" kern="1000" spc="-71" baseline="0">
                <a:solidFill>
                  <a:schemeClr val="tx1"/>
                </a:solidFill>
                <a:latin typeface="Franklin Gothic Demi Cond" panose="020B0706030402020204" pitchFamily="34" charset="0"/>
                <a:ea typeface="Roboto Black" panose="02000000000000000000" pitchFamily="2" charset="0"/>
                <a:cs typeface="Arial" panose="020B0604020202020204" pitchFamily="34" charset="0"/>
              </a:defRPr>
            </a:lvl1pPr>
          </a:lstStyle>
          <a:p>
            <a:r>
              <a:rPr lang="en-US" dirty="0">
                <a:solidFill>
                  <a:schemeClr val="bg1"/>
                </a:solidFill>
              </a:rPr>
              <a:t>LaTiO</a:t>
            </a:r>
            <a:r>
              <a:rPr lang="en-US" baseline="-25000" dirty="0">
                <a:solidFill>
                  <a:schemeClr val="bg1"/>
                </a:solidFill>
              </a:rPr>
              <a:t>2</a:t>
            </a:r>
            <a:r>
              <a:rPr lang="en-US" dirty="0">
                <a:solidFill>
                  <a:schemeClr val="bg1"/>
                </a:solidFill>
              </a:rPr>
              <a:t>N  (photoanode, 2.1 eV bandgap)</a:t>
            </a:r>
          </a:p>
        </p:txBody>
      </p:sp>
      <p:pic>
        <p:nvPicPr>
          <p:cNvPr id="7" name="Picture 6">
            <a:extLst>
              <a:ext uri="{FF2B5EF4-FFF2-40B4-BE49-F238E27FC236}">
                <a16:creationId xmlns:a16="http://schemas.microsoft.com/office/drawing/2014/main" id="{1CC2C918-F0C2-8E6D-9901-351E681A9289}"/>
              </a:ext>
            </a:extLst>
          </p:cNvPr>
          <p:cNvPicPr>
            <a:picLocks noChangeAspect="1"/>
          </p:cNvPicPr>
          <p:nvPr/>
        </p:nvPicPr>
        <p:blipFill rotWithShape="1">
          <a:blip r:embed="rId6">
            <a:extLst>
              <a:ext uri="{28A0092B-C50C-407E-A947-70E740481C1C}">
                <a14:useLocalDpi xmlns:a14="http://schemas.microsoft.com/office/drawing/2010/main" val="0"/>
              </a:ext>
            </a:extLst>
          </a:blip>
          <a:srcRect b="17866"/>
          <a:stretch/>
        </p:blipFill>
        <p:spPr>
          <a:xfrm>
            <a:off x="8129630" y="39602"/>
            <a:ext cx="629016" cy="827906"/>
          </a:xfrm>
          <a:prstGeom prst="rect">
            <a:avLst/>
          </a:prstGeom>
        </p:spPr>
      </p:pic>
      <p:sp>
        <p:nvSpPr>
          <p:cNvPr id="9" name="TextBox 8">
            <a:extLst>
              <a:ext uri="{FF2B5EF4-FFF2-40B4-BE49-F238E27FC236}">
                <a16:creationId xmlns:a16="http://schemas.microsoft.com/office/drawing/2014/main" id="{56A4C084-5A1D-76F1-EAEC-13566F862AD9}"/>
              </a:ext>
            </a:extLst>
          </p:cNvPr>
          <p:cNvSpPr txBox="1"/>
          <p:nvPr/>
        </p:nvSpPr>
        <p:spPr>
          <a:xfrm>
            <a:off x="8091695" y="842779"/>
            <a:ext cx="740908" cy="215444"/>
          </a:xfrm>
          <a:prstGeom prst="rect">
            <a:avLst/>
          </a:prstGeom>
          <a:noFill/>
        </p:spPr>
        <p:txBody>
          <a:bodyPr wrap="none" rtlCol="0">
            <a:spAutoFit/>
          </a:bodyPr>
          <a:lstStyle/>
          <a:p>
            <a:r>
              <a:rPr lang="de-CH" sz="800" dirty="0">
                <a:solidFill>
                  <a:schemeClr val="bg1"/>
                </a:solidFill>
              </a:rPr>
              <a:t>Silvan Suter</a:t>
            </a:r>
            <a:endParaRPr lang="en-US" sz="800" dirty="0">
              <a:solidFill>
                <a:schemeClr val="bg1"/>
              </a:solidFill>
            </a:endParaRPr>
          </a:p>
        </p:txBody>
      </p:sp>
    </p:spTree>
    <p:extLst>
      <p:ext uri="{BB962C8B-B14F-4D97-AF65-F5344CB8AC3E}">
        <p14:creationId xmlns:p14="http://schemas.microsoft.com/office/powerpoint/2010/main" val="15067156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000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normAutofit/>
          </a:bodyPr>
          <a:lstStyle/>
          <a:p>
            <a:r>
              <a:rPr lang="en-US" noProof="0" dirty="0"/>
              <a:t>Quantification of the Film</a:t>
            </a:r>
          </a:p>
        </p:txBody>
      </p:sp>
      <p:sp>
        <p:nvSpPr>
          <p:cNvPr id="2" name="Content Placeholder 1"/>
          <p:cNvSpPr>
            <a:spLocks noGrp="1"/>
          </p:cNvSpPr>
          <p:nvPr>
            <p:ph idx="1"/>
          </p:nvPr>
        </p:nvSpPr>
        <p:spPr>
          <a:xfrm>
            <a:off x="407102" y="553832"/>
            <a:ext cx="8660022" cy="4311725"/>
          </a:xfrm>
        </p:spPr>
        <p:txBody>
          <a:bodyPr/>
          <a:lstStyle/>
          <a:p>
            <a:r>
              <a:rPr lang="en-US" dirty="0">
                <a:solidFill>
                  <a:srgbClr val="000000"/>
                </a:solidFill>
                <a:latin typeface="+mn-lt"/>
                <a:ea typeface="ＭＳ Ｐゴシック" pitchFamily="34" charset="-128"/>
                <a:cs typeface="Times" panose="02020603050405020304" pitchFamily="18" charset="0"/>
              </a:rPr>
              <a:t>Correlation functions (Monte Carlo), morphology operations</a:t>
            </a:r>
          </a:p>
          <a:p>
            <a:pPr marL="0" indent="0">
              <a:buNone/>
            </a:pPr>
            <a:r>
              <a:rPr lang="en-US" dirty="0">
                <a:solidFill>
                  <a:srgbClr val="000000"/>
                </a:solidFill>
                <a:latin typeface="+mn-lt"/>
                <a:ea typeface="ＭＳ Ｐゴシック" pitchFamily="34" charset="-128"/>
                <a:cs typeface="Times" panose="02020603050405020304" pitchFamily="18" charset="0"/>
              </a:rPr>
              <a:t>Solid volume fraction            Specific surface</a:t>
            </a:r>
          </a:p>
          <a:p>
            <a:endParaRPr lang="en-US" dirty="0">
              <a:latin typeface="+mn-lt"/>
            </a:endParaRPr>
          </a:p>
        </p:txBody>
      </p:sp>
      <p:pic>
        <p:nvPicPr>
          <p:cNvPr id="14" name="Picture 13"/>
          <p:cNvPicPr>
            <a:picLocks noChangeAspect="1"/>
          </p:cNvPicPr>
          <p:nvPr/>
        </p:nvPicPr>
        <p:blipFill rotWithShape="1">
          <a:blip r:embed="rId3" cstate="print">
            <a:extLst>
              <a:ext uri="{28A0092B-C50C-407E-A947-70E740481C1C}">
                <a14:useLocalDpi xmlns:a14="http://schemas.microsoft.com/office/drawing/2010/main" val="0"/>
              </a:ext>
            </a:extLst>
          </a:blip>
          <a:srcRect b="6019"/>
          <a:stretch/>
        </p:blipFill>
        <p:spPr bwMode="auto">
          <a:xfrm>
            <a:off x="3227848" y="1559868"/>
            <a:ext cx="2939740" cy="2430000"/>
          </a:xfrm>
          <a:prstGeom prst="rect">
            <a:avLst/>
          </a:prstGeom>
          <a:ln>
            <a:noFill/>
          </a:ln>
          <a:extLst>
            <a:ext uri="{53640926-AAD7-44D8-BBD7-CCE9431645EC}">
              <a14:shadowObscured xmlns:a14="http://schemas.microsoft.com/office/drawing/2010/main"/>
            </a:ext>
          </a:extLst>
        </p:spPr>
      </p:pic>
      <p:cxnSp>
        <p:nvCxnSpPr>
          <p:cNvPr id="16" name="Straight Arrow Connector 15"/>
          <p:cNvCxnSpPr/>
          <p:nvPr/>
        </p:nvCxnSpPr>
        <p:spPr>
          <a:xfrm flipV="1">
            <a:off x="3924868" y="3853808"/>
            <a:ext cx="138436" cy="228650"/>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17" name="Straight Arrow Connector 16"/>
          <p:cNvCxnSpPr/>
          <p:nvPr/>
        </p:nvCxnSpPr>
        <p:spPr>
          <a:xfrm flipH="1" flipV="1">
            <a:off x="4237822" y="3865504"/>
            <a:ext cx="366575" cy="351041"/>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21" name="Rectangle 20"/>
          <p:cNvSpPr/>
          <p:nvPr/>
        </p:nvSpPr>
        <p:spPr>
          <a:xfrm>
            <a:off x="4299250" y="4206163"/>
            <a:ext cx="1536266" cy="230832"/>
          </a:xfrm>
          <a:prstGeom prst="rect">
            <a:avLst/>
          </a:prstGeom>
        </p:spPr>
        <p:txBody>
          <a:bodyPr wrap="square">
            <a:spAutoFit/>
          </a:bodyPr>
          <a:lstStyle/>
          <a:p>
            <a:r>
              <a:rPr lang="en-US" sz="900" dirty="0">
                <a:solidFill>
                  <a:srgbClr val="595959"/>
                </a:solidFill>
                <a:ea typeface="Times New Roman" panose="02020603050405020304" pitchFamily="18" charset="0"/>
                <a:cs typeface="Times" panose="02020603050405020304" pitchFamily="18" charset="0"/>
              </a:rPr>
              <a:t>without </a:t>
            </a:r>
            <a:r>
              <a:rPr lang="en-US" sz="900" dirty="0" err="1">
                <a:solidFill>
                  <a:srgbClr val="595959"/>
                </a:solidFill>
                <a:ea typeface="Times New Roman" panose="02020603050405020304" pitchFamily="18" charset="0"/>
                <a:cs typeface="Times" panose="02020603050405020304" pitchFamily="18" charset="0"/>
              </a:rPr>
              <a:t>nano</a:t>
            </a:r>
            <a:r>
              <a:rPr lang="en-US" sz="900" dirty="0">
                <a:solidFill>
                  <a:srgbClr val="595959"/>
                </a:solidFill>
                <a:ea typeface="Times New Roman" panose="02020603050405020304" pitchFamily="18" charset="0"/>
                <a:cs typeface="Times" panose="02020603050405020304" pitchFamily="18" charset="0"/>
              </a:rPr>
              <a:t>-pores</a:t>
            </a:r>
            <a:endParaRPr lang="en-US" sz="900" dirty="0">
              <a:cs typeface="Times" panose="02020603050405020304" pitchFamily="18" charset="0"/>
            </a:endParaRPr>
          </a:p>
        </p:txBody>
      </p:sp>
      <p:cxnSp>
        <p:nvCxnSpPr>
          <p:cNvPr id="25" name="Straight Arrow Connector 24"/>
          <p:cNvCxnSpPr/>
          <p:nvPr/>
        </p:nvCxnSpPr>
        <p:spPr>
          <a:xfrm>
            <a:off x="4237821" y="2254874"/>
            <a:ext cx="0" cy="945000"/>
          </a:xfrm>
          <a:prstGeom prst="straightConnector1">
            <a:avLst/>
          </a:prstGeom>
          <a:ln>
            <a:solidFill>
              <a:schemeClr val="tx1"/>
            </a:solidFill>
            <a:headEnd type="triangle" w="med" len="med"/>
            <a:tailEnd type="triangle" w="med" len="med"/>
          </a:ln>
        </p:spPr>
        <p:style>
          <a:lnRef idx="1">
            <a:schemeClr val="accent1"/>
          </a:lnRef>
          <a:fillRef idx="0">
            <a:schemeClr val="accent1"/>
          </a:fillRef>
          <a:effectRef idx="0">
            <a:schemeClr val="accent1"/>
          </a:effectRef>
          <a:fontRef idx="minor">
            <a:schemeClr val="tx1"/>
          </a:fontRef>
        </p:style>
      </p:cxnSp>
      <p:cxnSp>
        <p:nvCxnSpPr>
          <p:cNvPr id="27" name="Straight Arrow Connector 26"/>
          <p:cNvCxnSpPr/>
          <p:nvPr/>
        </p:nvCxnSpPr>
        <p:spPr>
          <a:xfrm>
            <a:off x="4063303" y="2254874"/>
            <a:ext cx="0" cy="648000"/>
          </a:xfrm>
          <a:prstGeom prst="straightConnector1">
            <a:avLst/>
          </a:prstGeom>
          <a:ln>
            <a:solidFill>
              <a:schemeClr val="tx1"/>
            </a:solidFill>
            <a:headEnd type="triangle" w="med" len="med"/>
            <a:tailEnd type="triangle" w="med" len="med"/>
          </a:ln>
        </p:spPr>
        <p:style>
          <a:lnRef idx="1">
            <a:schemeClr val="accent1"/>
          </a:lnRef>
          <a:fillRef idx="0">
            <a:schemeClr val="accent1"/>
          </a:fillRef>
          <a:effectRef idx="0">
            <a:schemeClr val="accent1"/>
          </a:effectRef>
          <a:fontRef idx="minor">
            <a:schemeClr val="tx1"/>
          </a:fontRef>
        </p:style>
      </p:cxnSp>
      <p:cxnSp>
        <p:nvCxnSpPr>
          <p:cNvPr id="30" name="Straight Connector 29"/>
          <p:cNvCxnSpPr/>
          <p:nvPr/>
        </p:nvCxnSpPr>
        <p:spPr>
          <a:xfrm>
            <a:off x="3694435" y="2261946"/>
            <a:ext cx="737738" cy="0"/>
          </a:xfrm>
          <a:prstGeom prst="line">
            <a:avLst/>
          </a:prstGeom>
          <a:ln>
            <a:solidFill>
              <a:schemeClr val="tx1"/>
            </a:solidFill>
            <a:prstDash val="lgDash"/>
          </a:ln>
        </p:spPr>
        <p:style>
          <a:lnRef idx="1">
            <a:schemeClr val="accent1"/>
          </a:lnRef>
          <a:fillRef idx="0">
            <a:schemeClr val="accent1"/>
          </a:fillRef>
          <a:effectRef idx="0">
            <a:schemeClr val="accent1"/>
          </a:effectRef>
          <a:fontRef idx="minor">
            <a:schemeClr val="tx1"/>
          </a:fontRef>
        </p:style>
      </p:cxnSp>
      <p:sp>
        <p:nvSpPr>
          <p:cNvPr id="31" name="TextBox 30"/>
          <p:cNvSpPr txBox="1"/>
          <p:nvPr/>
        </p:nvSpPr>
        <p:spPr>
          <a:xfrm>
            <a:off x="4035952" y="2379941"/>
            <a:ext cx="453970" cy="230832"/>
          </a:xfrm>
          <a:prstGeom prst="rect">
            <a:avLst/>
          </a:prstGeom>
          <a:noFill/>
        </p:spPr>
        <p:txBody>
          <a:bodyPr wrap="none" rtlCol="0">
            <a:spAutoFit/>
          </a:bodyPr>
          <a:lstStyle/>
          <a:p>
            <a:r>
              <a:rPr lang="de-CH" sz="900" dirty="0">
                <a:cs typeface="Times" panose="02020603050405020304" pitchFamily="18" charset="0"/>
              </a:rPr>
              <a:t>-40%</a:t>
            </a:r>
            <a:endParaRPr lang="en-US" sz="900" dirty="0">
              <a:cs typeface="Times" panose="02020603050405020304" pitchFamily="18" charset="0"/>
            </a:endParaRPr>
          </a:p>
        </p:txBody>
      </p:sp>
      <p:grpSp>
        <p:nvGrpSpPr>
          <p:cNvPr id="18" name="Group 17"/>
          <p:cNvGrpSpPr/>
          <p:nvPr/>
        </p:nvGrpSpPr>
        <p:grpSpPr>
          <a:xfrm>
            <a:off x="150155" y="1502790"/>
            <a:ext cx="2742818" cy="2649367"/>
            <a:chOff x="626877" y="1233958"/>
            <a:chExt cx="3657091" cy="3532489"/>
          </a:xfrm>
        </p:grpSpPr>
        <p:pic>
          <p:nvPicPr>
            <p:cNvPr id="8" name="Picture 7"/>
            <p:cNvPicPr>
              <a:picLocks noChangeAspect="1"/>
            </p:cNvPicPr>
            <p:nvPr/>
          </p:nvPicPr>
          <p:blipFill>
            <a:blip r:embed="rId4"/>
            <a:stretch>
              <a:fillRect/>
            </a:stretch>
          </p:blipFill>
          <p:spPr>
            <a:xfrm>
              <a:off x="626877" y="1233958"/>
              <a:ext cx="3657091" cy="3532489"/>
            </a:xfrm>
            <a:prstGeom prst="rect">
              <a:avLst/>
            </a:prstGeom>
          </p:spPr>
        </p:pic>
        <p:sp>
          <p:nvSpPr>
            <p:cNvPr id="10" name="Rectangle 9"/>
            <p:cNvSpPr/>
            <p:nvPr/>
          </p:nvSpPr>
          <p:spPr>
            <a:xfrm>
              <a:off x="2509556" y="1556792"/>
              <a:ext cx="1404000" cy="216024"/>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013"/>
            </a:p>
          </p:txBody>
        </p:sp>
        <p:cxnSp>
          <p:nvCxnSpPr>
            <p:cNvPr id="15" name="Straight Connector 14"/>
            <p:cNvCxnSpPr/>
            <p:nvPr/>
          </p:nvCxnSpPr>
          <p:spPr>
            <a:xfrm>
              <a:off x="2555776" y="1772816"/>
              <a:ext cx="1332000" cy="0"/>
            </a:xfrm>
            <a:prstGeom prst="line">
              <a:avLst/>
            </a:prstGeom>
            <a:ln>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grpSp>
      <p:sp>
        <p:nvSpPr>
          <p:cNvPr id="23" name="Rectangle 22"/>
          <p:cNvSpPr/>
          <p:nvPr/>
        </p:nvSpPr>
        <p:spPr>
          <a:xfrm>
            <a:off x="3567264" y="2995533"/>
            <a:ext cx="216024" cy="855977"/>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013"/>
          </a:p>
        </p:txBody>
      </p:sp>
      <p:sp>
        <p:nvSpPr>
          <p:cNvPr id="29" name="Rectangle 28"/>
          <p:cNvSpPr/>
          <p:nvPr/>
        </p:nvSpPr>
        <p:spPr>
          <a:xfrm>
            <a:off x="4634243" y="1807323"/>
            <a:ext cx="216024" cy="2044187"/>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013"/>
          </a:p>
        </p:txBody>
      </p:sp>
      <p:sp>
        <p:nvSpPr>
          <p:cNvPr id="33" name="Rectangle 32"/>
          <p:cNvSpPr/>
          <p:nvPr/>
        </p:nvSpPr>
        <p:spPr>
          <a:xfrm>
            <a:off x="5024252" y="1787204"/>
            <a:ext cx="594000" cy="135000"/>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013"/>
          </a:p>
        </p:txBody>
      </p:sp>
      <p:cxnSp>
        <p:nvCxnSpPr>
          <p:cNvPr id="34" name="Straight Connector 33"/>
          <p:cNvCxnSpPr/>
          <p:nvPr/>
        </p:nvCxnSpPr>
        <p:spPr>
          <a:xfrm>
            <a:off x="5060328" y="1917002"/>
            <a:ext cx="550800" cy="0"/>
          </a:xfrm>
          <a:prstGeom prst="line">
            <a:avLst/>
          </a:prstGeom>
          <a:ln>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sp>
        <p:nvSpPr>
          <p:cNvPr id="35" name="Rectangle 34"/>
          <p:cNvSpPr/>
          <p:nvPr/>
        </p:nvSpPr>
        <p:spPr>
          <a:xfrm>
            <a:off x="5376353" y="2651301"/>
            <a:ext cx="216024" cy="1200209"/>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013"/>
          </a:p>
        </p:txBody>
      </p:sp>
      <p:sp>
        <p:nvSpPr>
          <p:cNvPr id="36" name="Rectangle 35"/>
          <p:cNvSpPr/>
          <p:nvPr/>
        </p:nvSpPr>
        <p:spPr>
          <a:xfrm>
            <a:off x="4328020" y="2549525"/>
            <a:ext cx="216024" cy="1302812"/>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013"/>
          </a:p>
        </p:txBody>
      </p:sp>
      <p:sp>
        <p:nvSpPr>
          <p:cNvPr id="32" name="TextBox 31"/>
          <p:cNvSpPr txBox="1"/>
          <p:nvPr/>
        </p:nvSpPr>
        <p:spPr>
          <a:xfrm>
            <a:off x="4215829" y="2754089"/>
            <a:ext cx="453970" cy="230832"/>
          </a:xfrm>
          <a:prstGeom prst="rect">
            <a:avLst/>
          </a:prstGeom>
          <a:noFill/>
        </p:spPr>
        <p:txBody>
          <a:bodyPr wrap="none" rtlCol="0">
            <a:spAutoFit/>
          </a:bodyPr>
          <a:lstStyle/>
          <a:p>
            <a:r>
              <a:rPr lang="de-CH" sz="900" dirty="0">
                <a:cs typeface="Times" panose="02020603050405020304" pitchFamily="18" charset="0"/>
              </a:rPr>
              <a:t>-60%</a:t>
            </a:r>
            <a:endParaRPr lang="en-US" sz="900" dirty="0">
              <a:cs typeface="Times" panose="02020603050405020304" pitchFamily="18" charset="0"/>
            </a:endParaRPr>
          </a:p>
        </p:txBody>
      </p:sp>
      <p:sp>
        <p:nvSpPr>
          <p:cNvPr id="37" name="Rectangle 36"/>
          <p:cNvSpPr/>
          <p:nvPr/>
        </p:nvSpPr>
        <p:spPr>
          <a:xfrm>
            <a:off x="5073278" y="2315953"/>
            <a:ext cx="521100" cy="128456"/>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013"/>
          </a:p>
        </p:txBody>
      </p:sp>
      <p:cxnSp>
        <p:nvCxnSpPr>
          <p:cNvPr id="38" name="Straight Arrow Connector 37"/>
          <p:cNvCxnSpPr>
            <a:stCxn id="21" idx="0"/>
          </p:cNvCxnSpPr>
          <p:nvPr/>
        </p:nvCxnSpPr>
        <p:spPr>
          <a:xfrm flipV="1">
            <a:off x="5067384" y="3890414"/>
            <a:ext cx="227242" cy="315749"/>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39" name="Straight Arrow Connector 38"/>
          <p:cNvCxnSpPr/>
          <p:nvPr/>
        </p:nvCxnSpPr>
        <p:spPr>
          <a:xfrm flipV="1">
            <a:off x="4039167" y="3892617"/>
            <a:ext cx="1034111" cy="304144"/>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20" name="Rectangle 19"/>
          <p:cNvSpPr/>
          <p:nvPr/>
        </p:nvSpPr>
        <p:spPr>
          <a:xfrm>
            <a:off x="2385527" y="4079351"/>
            <a:ext cx="1639595" cy="369332"/>
          </a:xfrm>
          <a:prstGeom prst="rect">
            <a:avLst/>
          </a:prstGeom>
        </p:spPr>
        <p:txBody>
          <a:bodyPr wrap="square">
            <a:spAutoFit/>
          </a:bodyPr>
          <a:lstStyle/>
          <a:p>
            <a:pPr algn="r"/>
            <a:r>
              <a:rPr lang="en-US" sz="900" dirty="0">
                <a:solidFill>
                  <a:srgbClr val="595959"/>
                </a:solidFill>
                <a:ea typeface="Times New Roman" panose="02020603050405020304" pitchFamily="18" charset="0"/>
                <a:cs typeface="Times" panose="02020603050405020304" pitchFamily="18" charset="0"/>
              </a:rPr>
              <a:t>with </a:t>
            </a:r>
            <a:r>
              <a:rPr lang="en-US" sz="900" dirty="0" err="1">
                <a:solidFill>
                  <a:srgbClr val="595959"/>
                </a:solidFill>
                <a:ea typeface="Times New Roman" panose="02020603050405020304" pitchFamily="18" charset="0"/>
                <a:cs typeface="Times" panose="02020603050405020304" pitchFamily="18" charset="0"/>
              </a:rPr>
              <a:t>nano</a:t>
            </a:r>
            <a:r>
              <a:rPr lang="en-US" sz="900" dirty="0">
                <a:solidFill>
                  <a:srgbClr val="595959"/>
                </a:solidFill>
                <a:ea typeface="Times New Roman" panose="02020603050405020304" pitchFamily="18" charset="0"/>
                <a:cs typeface="Times" panose="02020603050405020304" pitchFamily="18" charset="0"/>
              </a:rPr>
              <a:t>-pores that are </a:t>
            </a:r>
          </a:p>
          <a:p>
            <a:pPr algn="r"/>
            <a:r>
              <a:rPr lang="en-US" sz="900" dirty="0">
                <a:solidFill>
                  <a:srgbClr val="595959"/>
                </a:solidFill>
                <a:ea typeface="Times New Roman" panose="02020603050405020304" pitchFamily="18" charset="0"/>
                <a:cs typeface="Times" panose="02020603050405020304" pitchFamily="18" charset="0"/>
              </a:rPr>
              <a:t>connected to void </a:t>
            </a:r>
            <a:endParaRPr lang="en-US" sz="900" dirty="0">
              <a:cs typeface="Times" panose="02020603050405020304" pitchFamily="18" charset="0"/>
            </a:endParaRPr>
          </a:p>
        </p:txBody>
      </p:sp>
      <p:pic>
        <p:nvPicPr>
          <p:cNvPr id="45" name="Picture 44"/>
          <p:cNvPicPr/>
          <p:nvPr/>
        </p:nvPicPr>
        <p:blipFill rotWithShape="1">
          <a:blip r:embed="rId5" cstate="print">
            <a:extLst>
              <a:ext uri="{28A0092B-C50C-407E-A947-70E740481C1C}">
                <a14:useLocalDpi xmlns:a14="http://schemas.microsoft.com/office/drawing/2010/main" val="0"/>
              </a:ext>
            </a:extLst>
          </a:blip>
          <a:srcRect l="66961"/>
          <a:stretch/>
        </p:blipFill>
        <p:spPr>
          <a:xfrm>
            <a:off x="1542821" y="1441474"/>
            <a:ext cx="1353644" cy="1417275"/>
          </a:xfrm>
          <a:prstGeom prst="rect">
            <a:avLst/>
          </a:prstGeom>
        </p:spPr>
      </p:pic>
      <p:sp>
        <p:nvSpPr>
          <p:cNvPr id="46" name="TextBox 45"/>
          <p:cNvSpPr txBox="1"/>
          <p:nvPr/>
        </p:nvSpPr>
        <p:spPr>
          <a:xfrm>
            <a:off x="3243229" y="1273739"/>
            <a:ext cx="3510898" cy="409792"/>
          </a:xfrm>
          <a:prstGeom prst="rect">
            <a:avLst/>
          </a:prstGeom>
          <a:noFill/>
        </p:spPr>
        <p:txBody>
          <a:bodyPr wrap="none" rtlCol="0">
            <a:spAutoFit/>
          </a:bodyPr>
          <a:lstStyle/>
          <a:p>
            <a:r>
              <a:rPr lang="en-US" sz="1050" dirty="0">
                <a:cs typeface="Times" panose="02020603050405020304" pitchFamily="18" charset="0"/>
              </a:rPr>
              <a:t>Numerical: 3.2 m</a:t>
            </a:r>
            <a:r>
              <a:rPr lang="en-US" sz="1050" baseline="30000" dirty="0">
                <a:cs typeface="Times" panose="02020603050405020304" pitchFamily="18" charset="0"/>
              </a:rPr>
              <a:t>2</a:t>
            </a:r>
            <a:r>
              <a:rPr lang="en-US" sz="1050" dirty="0">
                <a:cs typeface="Times" panose="02020603050405020304" pitchFamily="18" charset="0"/>
              </a:rPr>
              <a:t>/g; Experimental (BET): 14.2 m</a:t>
            </a:r>
            <a:r>
              <a:rPr lang="en-US" sz="1050" baseline="30000" dirty="0">
                <a:cs typeface="Times" panose="02020603050405020304" pitchFamily="18" charset="0"/>
              </a:rPr>
              <a:t>2</a:t>
            </a:r>
            <a:r>
              <a:rPr lang="en-US" sz="1050" dirty="0">
                <a:cs typeface="Times" panose="02020603050405020304" pitchFamily="18" charset="0"/>
              </a:rPr>
              <a:t>/g </a:t>
            </a:r>
          </a:p>
          <a:p>
            <a:r>
              <a:rPr lang="en-US" sz="900" dirty="0">
                <a:cs typeface="Times" panose="02020603050405020304" pitchFamily="18" charset="0"/>
              </a:rPr>
              <a:t>                                     (</a:t>
            </a:r>
            <a:r>
              <a:rPr lang="en-US" sz="900" dirty="0" err="1">
                <a:cs typeface="Times" panose="02020603050405020304" pitchFamily="18" charset="0"/>
              </a:rPr>
              <a:t>Landmann</a:t>
            </a:r>
            <a:r>
              <a:rPr lang="en-US" sz="900" dirty="0">
                <a:cs typeface="Times" panose="02020603050405020304" pitchFamily="18" charset="0"/>
              </a:rPr>
              <a:t> et al., </a:t>
            </a:r>
            <a:r>
              <a:rPr lang="en-US" sz="900" i="1" dirty="0" err="1">
                <a:cs typeface="Times" panose="02020603050405020304" pitchFamily="18" charset="0"/>
              </a:rPr>
              <a:t>ChemSusChem</a:t>
            </a:r>
            <a:r>
              <a:rPr lang="en-US" sz="900" dirty="0">
                <a:cs typeface="Times" panose="02020603050405020304" pitchFamily="18" charset="0"/>
              </a:rPr>
              <a:t>, 2015)</a:t>
            </a:r>
            <a:r>
              <a:rPr lang="en-US" sz="1013" dirty="0">
                <a:cs typeface="Times" panose="02020603050405020304" pitchFamily="18" charset="0"/>
              </a:rPr>
              <a:t> </a:t>
            </a:r>
          </a:p>
        </p:txBody>
      </p:sp>
      <p:sp>
        <p:nvSpPr>
          <p:cNvPr id="52" name="Rectangle 51"/>
          <p:cNvSpPr/>
          <p:nvPr/>
        </p:nvSpPr>
        <p:spPr>
          <a:xfrm>
            <a:off x="3257848" y="933791"/>
            <a:ext cx="1829685" cy="361244"/>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013"/>
          </a:p>
        </p:txBody>
      </p:sp>
      <p:sp>
        <p:nvSpPr>
          <p:cNvPr id="40" name="Textfeld 4"/>
          <p:cNvSpPr txBox="1"/>
          <p:nvPr/>
        </p:nvSpPr>
        <p:spPr>
          <a:xfrm>
            <a:off x="505896" y="4948014"/>
            <a:ext cx="4722768" cy="207749"/>
          </a:xfrm>
          <a:prstGeom prst="rect">
            <a:avLst/>
          </a:prstGeom>
          <a:noFill/>
        </p:spPr>
        <p:txBody>
          <a:bodyPr wrap="none" rtlCol="0">
            <a:spAutoFit/>
          </a:bodyPr>
          <a:lstStyle/>
          <a:p>
            <a:r>
              <a:rPr lang="en-US" sz="750" dirty="0">
                <a:latin typeface="Arial" panose="020B0604020202020204" pitchFamily="34" charset="0"/>
                <a:cs typeface="Arial" panose="020B0604020202020204" pitchFamily="34" charset="0"/>
              </a:rPr>
              <a:t>Suter, </a:t>
            </a:r>
            <a:r>
              <a:rPr lang="en-US" sz="750" dirty="0" err="1">
                <a:latin typeface="Arial" panose="020B0604020202020204" pitchFamily="34" charset="0"/>
                <a:cs typeface="Arial" panose="020B0604020202020204" pitchFamily="34" charset="0"/>
              </a:rPr>
              <a:t>Cantoni</a:t>
            </a:r>
            <a:r>
              <a:rPr lang="en-US" sz="750" dirty="0">
                <a:latin typeface="Arial" panose="020B0604020202020204" pitchFamily="34" charset="0"/>
                <a:cs typeface="Arial" panose="020B0604020202020204" pitchFamily="34" charset="0"/>
              </a:rPr>
              <a:t>, Gaudy, </a:t>
            </a:r>
            <a:r>
              <a:rPr lang="en-US" sz="750" dirty="0" err="1">
                <a:latin typeface="Arial" panose="020B0604020202020204" pitchFamily="34" charset="0"/>
                <a:cs typeface="Arial" panose="020B0604020202020204" pitchFamily="34" charset="0"/>
              </a:rPr>
              <a:t>Pokrant</a:t>
            </a:r>
            <a:r>
              <a:rPr lang="en-US" sz="750" dirty="0">
                <a:latin typeface="Arial" panose="020B0604020202020204" pitchFamily="34" charset="0"/>
                <a:cs typeface="Arial" panose="020B0604020202020204" pitchFamily="34" charset="0"/>
              </a:rPr>
              <a:t>, Haussener, </a:t>
            </a:r>
            <a:r>
              <a:rPr lang="en-US" sz="750" i="1" dirty="0">
                <a:latin typeface="Arial" panose="020B0604020202020204" pitchFamily="34" charset="0"/>
                <a:cs typeface="Arial" panose="020B0604020202020204" pitchFamily="34" charset="0"/>
              </a:rPr>
              <a:t>Sustainable Energy &amp; Fuels</a:t>
            </a:r>
            <a:r>
              <a:rPr lang="en-US" sz="750" dirty="0">
                <a:latin typeface="Arial" panose="020B0604020202020204" pitchFamily="34" charset="0"/>
                <a:cs typeface="Arial" panose="020B0604020202020204" pitchFamily="34" charset="0"/>
              </a:rPr>
              <a:t>, </a:t>
            </a:r>
            <a:r>
              <a:rPr lang="en-US" sz="750" dirty="0" err="1">
                <a:latin typeface="Arial" panose="020B0604020202020204" pitchFamily="34" charset="0"/>
                <a:cs typeface="Arial" panose="020B0604020202020204" pitchFamily="34" charset="0"/>
              </a:rPr>
              <a:t>doi</a:t>
            </a:r>
            <a:r>
              <a:rPr lang="en-US" sz="750" dirty="0">
                <a:latin typeface="Arial" panose="020B0604020202020204" pitchFamily="34" charset="0"/>
                <a:cs typeface="Arial" panose="020B0604020202020204" pitchFamily="34" charset="0"/>
              </a:rPr>
              <a:t>: 10.1039/C8SE00215K, 2018</a:t>
            </a:r>
          </a:p>
        </p:txBody>
      </p:sp>
      <p:pic>
        <p:nvPicPr>
          <p:cNvPr id="11" name="Content Placeholder 3">
            <a:extLst>
              <a:ext uri="{FF2B5EF4-FFF2-40B4-BE49-F238E27FC236}">
                <a16:creationId xmlns:a16="http://schemas.microsoft.com/office/drawing/2014/main" id="{B61DF23D-5721-2B0B-F0F2-56B867CA9AD5}"/>
              </a:ext>
            </a:extLst>
          </p:cNvPr>
          <p:cNvPicPr>
            <a:picLocks noChangeAspect="1"/>
          </p:cNvPicPr>
          <p:nvPr/>
        </p:nvPicPr>
        <p:blipFill rotWithShape="1">
          <a:blip r:embed="rId6" cstate="print">
            <a:extLst>
              <a:ext uri="{28A0092B-C50C-407E-A947-70E740481C1C}">
                <a14:useLocalDpi xmlns:a14="http://schemas.microsoft.com/office/drawing/2010/main" val="0"/>
              </a:ext>
            </a:extLst>
          </a:blip>
          <a:srcRect r="64663"/>
          <a:stretch/>
        </p:blipFill>
        <p:spPr>
          <a:xfrm>
            <a:off x="6712320" y="1390180"/>
            <a:ext cx="2291395" cy="2698138"/>
          </a:xfrm>
          <a:prstGeom prst="rect">
            <a:avLst/>
          </a:prstGeom>
        </p:spPr>
      </p:pic>
      <p:sp>
        <p:nvSpPr>
          <p:cNvPr id="12" name="TextBox 11">
            <a:extLst>
              <a:ext uri="{FF2B5EF4-FFF2-40B4-BE49-F238E27FC236}">
                <a16:creationId xmlns:a16="http://schemas.microsoft.com/office/drawing/2014/main" id="{242DD337-227F-851D-6349-9243442DD4D4}"/>
              </a:ext>
            </a:extLst>
          </p:cNvPr>
          <p:cNvSpPr txBox="1"/>
          <p:nvPr/>
        </p:nvSpPr>
        <p:spPr>
          <a:xfrm>
            <a:off x="6549114" y="867458"/>
            <a:ext cx="2146742" cy="369332"/>
          </a:xfrm>
          <a:prstGeom prst="rect">
            <a:avLst/>
          </a:prstGeom>
          <a:noFill/>
        </p:spPr>
        <p:txBody>
          <a:bodyPr wrap="none" rtlCol="0">
            <a:spAutoFit/>
          </a:bodyPr>
          <a:lstStyle/>
          <a:p>
            <a:r>
              <a:rPr lang="en-US" sz="1800" dirty="0"/>
              <a:t>Nanopores             </a:t>
            </a:r>
            <a:endParaRPr lang="en-CH" sz="1800" dirty="0"/>
          </a:p>
        </p:txBody>
      </p:sp>
      <p:sp>
        <p:nvSpPr>
          <p:cNvPr id="13" name="Rectangle 12">
            <a:extLst>
              <a:ext uri="{FF2B5EF4-FFF2-40B4-BE49-F238E27FC236}">
                <a16:creationId xmlns:a16="http://schemas.microsoft.com/office/drawing/2014/main" id="{87BE2128-C110-BFDD-1F8D-EB106CCA0F7C}"/>
              </a:ext>
            </a:extLst>
          </p:cNvPr>
          <p:cNvSpPr/>
          <p:nvPr/>
        </p:nvSpPr>
        <p:spPr>
          <a:xfrm>
            <a:off x="6754127" y="3910801"/>
            <a:ext cx="2655992" cy="577081"/>
          </a:xfrm>
          <a:prstGeom prst="rect">
            <a:avLst/>
          </a:prstGeom>
        </p:spPr>
        <p:txBody>
          <a:bodyPr wrap="square">
            <a:spAutoFit/>
          </a:bodyPr>
          <a:lstStyle/>
          <a:p>
            <a:r>
              <a:rPr lang="en-US" sz="1050" dirty="0">
                <a:ea typeface="CMU Serif" pitchFamily="50" charset="0"/>
                <a:cs typeface="Times New Roman" pitchFamily="18" charset="0"/>
              </a:rPr>
              <a:t>Inner porosity = 10 %</a:t>
            </a:r>
          </a:p>
          <a:p>
            <a:r>
              <a:rPr lang="en-US" sz="1050" dirty="0">
                <a:ea typeface="CMU Serif" pitchFamily="50" charset="0"/>
                <a:cs typeface="Times New Roman" pitchFamily="18" charset="0"/>
              </a:rPr>
              <a:t>34.1 % of pore that pore space is connected to the electrolyte</a:t>
            </a:r>
          </a:p>
        </p:txBody>
      </p:sp>
    </p:spTree>
    <p:extLst>
      <p:ext uri="{BB962C8B-B14F-4D97-AF65-F5344CB8AC3E}">
        <p14:creationId xmlns:p14="http://schemas.microsoft.com/office/powerpoint/2010/main" val="20973724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8"/>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5"/>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xit" presetSubtype="0" fill="hold" grpId="0" nodeType="clickEffect">
                                  <p:stCondLst>
                                    <p:cond delay="0"/>
                                  </p:stCondLst>
                                  <p:childTnLst>
                                    <p:set>
                                      <p:cBhvr>
                                        <p:cTn id="14" dur="1" fill="hold">
                                          <p:stCondLst>
                                            <p:cond delay="0"/>
                                          </p:stCondLst>
                                        </p:cTn>
                                        <p:tgtEl>
                                          <p:spTgt spid="52"/>
                                        </p:tgtEl>
                                        <p:attrNameLst>
                                          <p:attrName>style.visibility</p:attrName>
                                        </p:attrNameLst>
                                      </p:cBhvr>
                                      <p:to>
                                        <p:strVal val="hidden"/>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4"/>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34"/>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nodeType="clickEffect">
                                  <p:stCondLst>
                                    <p:cond delay="0"/>
                                  </p:stCondLst>
                                  <p:childTnLst>
                                    <p:set>
                                      <p:cBhvr>
                                        <p:cTn id="24" dur="1" fill="hold">
                                          <p:stCondLst>
                                            <p:cond delay="0"/>
                                          </p:stCondLst>
                                        </p:cTn>
                                        <p:tgtEl>
                                          <p:spTgt spid="16"/>
                                        </p:tgtEl>
                                        <p:attrNameLst>
                                          <p:attrName>style.visibility</p:attrName>
                                        </p:attrNameLst>
                                      </p:cBhvr>
                                      <p:to>
                                        <p:strVal val="visible"/>
                                      </p:to>
                                    </p:set>
                                  </p:childTnLst>
                                </p:cTn>
                              </p:par>
                              <p:par>
                                <p:cTn id="25" presetID="1" presetClass="entr" presetSubtype="0" fill="hold" grpId="0" nodeType="withEffect">
                                  <p:stCondLst>
                                    <p:cond delay="0"/>
                                  </p:stCondLst>
                                  <p:childTnLst>
                                    <p:set>
                                      <p:cBhvr>
                                        <p:cTn id="26" dur="1" fill="hold">
                                          <p:stCondLst>
                                            <p:cond delay="0"/>
                                          </p:stCondLst>
                                        </p:cTn>
                                        <p:tgtEl>
                                          <p:spTgt spid="20"/>
                                        </p:tgtEl>
                                        <p:attrNameLst>
                                          <p:attrName>style.visibility</p:attrName>
                                        </p:attrNameLst>
                                      </p:cBhvr>
                                      <p:to>
                                        <p:strVal val="visible"/>
                                      </p:to>
                                    </p:set>
                                  </p:childTnLst>
                                </p:cTn>
                              </p:par>
                              <p:par>
                                <p:cTn id="27" presetID="1" presetClass="entr" presetSubtype="0" fill="hold" nodeType="withEffect">
                                  <p:stCondLst>
                                    <p:cond delay="0"/>
                                  </p:stCondLst>
                                  <p:childTnLst>
                                    <p:set>
                                      <p:cBhvr>
                                        <p:cTn id="28" dur="1" fill="hold">
                                          <p:stCondLst>
                                            <p:cond delay="0"/>
                                          </p:stCondLst>
                                        </p:cTn>
                                        <p:tgtEl>
                                          <p:spTgt spid="39"/>
                                        </p:tgtEl>
                                        <p:attrNameLst>
                                          <p:attrName>style.visibility</p:attrName>
                                        </p:attrNameLst>
                                      </p:cBhvr>
                                      <p:to>
                                        <p:strVal val="visible"/>
                                      </p:to>
                                    </p:set>
                                  </p:childTnLst>
                                </p:cTn>
                              </p:par>
                            </p:childTnLst>
                          </p:cTn>
                        </p:par>
                      </p:childTnLst>
                    </p:cTn>
                  </p:par>
                  <p:par>
                    <p:cTn id="29" fill="hold">
                      <p:stCondLst>
                        <p:cond delay="indefinite"/>
                      </p:stCondLst>
                      <p:childTnLst>
                        <p:par>
                          <p:cTn id="30" fill="hold">
                            <p:stCondLst>
                              <p:cond delay="0"/>
                            </p:stCondLst>
                            <p:childTnLst>
                              <p:par>
                                <p:cTn id="31" presetID="22" presetClass="entr" presetSubtype="8" fill="hold" nodeType="clickEffect">
                                  <p:stCondLst>
                                    <p:cond delay="0"/>
                                  </p:stCondLst>
                                  <p:childTnLst>
                                    <p:set>
                                      <p:cBhvr>
                                        <p:cTn id="32" dur="1" fill="hold">
                                          <p:stCondLst>
                                            <p:cond delay="0"/>
                                          </p:stCondLst>
                                        </p:cTn>
                                        <p:tgtEl>
                                          <p:spTgt spid="30"/>
                                        </p:tgtEl>
                                        <p:attrNameLst>
                                          <p:attrName>style.visibility</p:attrName>
                                        </p:attrNameLst>
                                      </p:cBhvr>
                                      <p:to>
                                        <p:strVal val="visible"/>
                                      </p:to>
                                    </p:set>
                                    <p:animEffect transition="in" filter="wipe(left)">
                                      <p:cBhvr>
                                        <p:cTn id="33" dur="200"/>
                                        <p:tgtEl>
                                          <p:spTgt spid="30"/>
                                        </p:tgtEl>
                                      </p:cBhvr>
                                    </p:animEffect>
                                  </p:childTnLst>
                                </p:cTn>
                              </p:par>
                            </p:childTnLst>
                          </p:cTn>
                        </p:par>
                        <p:par>
                          <p:cTn id="34" fill="hold">
                            <p:stCondLst>
                              <p:cond delay="200"/>
                            </p:stCondLst>
                            <p:childTnLst>
                              <p:par>
                                <p:cTn id="35" presetID="22" presetClass="entr" presetSubtype="1" fill="hold" nodeType="afterEffect">
                                  <p:stCondLst>
                                    <p:cond delay="0"/>
                                  </p:stCondLst>
                                  <p:childTnLst>
                                    <p:set>
                                      <p:cBhvr>
                                        <p:cTn id="36" dur="1" fill="hold">
                                          <p:stCondLst>
                                            <p:cond delay="0"/>
                                          </p:stCondLst>
                                        </p:cTn>
                                        <p:tgtEl>
                                          <p:spTgt spid="27"/>
                                        </p:tgtEl>
                                        <p:attrNameLst>
                                          <p:attrName>style.visibility</p:attrName>
                                        </p:attrNameLst>
                                      </p:cBhvr>
                                      <p:to>
                                        <p:strVal val="visible"/>
                                      </p:to>
                                    </p:set>
                                    <p:animEffect transition="in" filter="wipe(up)">
                                      <p:cBhvr>
                                        <p:cTn id="37" dur="200"/>
                                        <p:tgtEl>
                                          <p:spTgt spid="27"/>
                                        </p:tgtEl>
                                      </p:cBhvr>
                                    </p:animEffect>
                                  </p:childTnLst>
                                </p:cTn>
                              </p:par>
                            </p:childTnLst>
                          </p:cTn>
                        </p:par>
                        <p:par>
                          <p:cTn id="38" fill="hold">
                            <p:stCondLst>
                              <p:cond delay="400"/>
                            </p:stCondLst>
                            <p:childTnLst>
                              <p:par>
                                <p:cTn id="39" presetID="1" presetClass="entr" presetSubtype="0" fill="hold" grpId="0" nodeType="afterEffect">
                                  <p:stCondLst>
                                    <p:cond delay="0"/>
                                  </p:stCondLst>
                                  <p:childTnLst>
                                    <p:set>
                                      <p:cBhvr>
                                        <p:cTn id="40" dur="1" fill="hold">
                                          <p:stCondLst>
                                            <p:cond delay="0"/>
                                          </p:stCondLst>
                                        </p:cTn>
                                        <p:tgtEl>
                                          <p:spTgt spid="31"/>
                                        </p:tgtEl>
                                        <p:attrNameLst>
                                          <p:attrName>style.visibility</p:attrName>
                                        </p:attrNameLst>
                                      </p:cBhvr>
                                      <p:to>
                                        <p:strVal val="visible"/>
                                      </p:to>
                                    </p:set>
                                  </p:childTnLst>
                                </p:cTn>
                              </p:par>
                            </p:childTnLst>
                          </p:cTn>
                        </p:par>
                      </p:childTnLst>
                    </p:cTn>
                  </p:par>
                  <p:par>
                    <p:cTn id="41" fill="hold">
                      <p:stCondLst>
                        <p:cond delay="indefinite"/>
                      </p:stCondLst>
                      <p:childTnLst>
                        <p:par>
                          <p:cTn id="42" fill="hold">
                            <p:stCondLst>
                              <p:cond delay="0"/>
                            </p:stCondLst>
                            <p:childTnLst>
                              <p:par>
                                <p:cTn id="43" presetID="1" presetClass="entr" presetSubtype="0" fill="hold" grpId="0" nodeType="clickEffect">
                                  <p:stCondLst>
                                    <p:cond delay="0"/>
                                  </p:stCondLst>
                                  <p:childTnLst>
                                    <p:set>
                                      <p:cBhvr>
                                        <p:cTn id="44" dur="1" fill="hold">
                                          <p:stCondLst>
                                            <p:cond delay="0"/>
                                          </p:stCondLst>
                                        </p:cTn>
                                        <p:tgtEl>
                                          <p:spTgt spid="21"/>
                                        </p:tgtEl>
                                        <p:attrNameLst>
                                          <p:attrName>style.visibility</p:attrName>
                                        </p:attrNameLst>
                                      </p:cBhvr>
                                      <p:to>
                                        <p:strVal val="visible"/>
                                      </p:to>
                                    </p:set>
                                  </p:childTnLst>
                                </p:cTn>
                              </p:par>
                              <p:par>
                                <p:cTn id="45" presetID="1" presetClass="entr" presetSubtype="0" fill="hold" nodeType="withEffect">
                                  <p:stCondLst>
                                    <p:cond delay="0"/>
                                  </p:stCondLst>
                                  <p:childTnLst>
                                    <p:set>
                                      <p:cBhvr>
                                        <p:cTn id="46" dur="1" fill="hold">
                                          <p:stCondLst>
                                            <p:cond delay="0"/>
                                          </p:stCondLst>
                                        </p:cTn>
                                        <p:tgtEl>
                                          <p:spTgt spid="17"/>
                                        </p:tgtEl>
                                        <p:attrNameLst>
                                          <p:attrName>style.visibility</p:attrName>
                                        </p:attrNameLst>
                                      </p:cBhvr>
                                      <p:to>
                                        <p:strVal val="visible"/>
                                      </p:to>
                                    </p:set>
                                  </p:childTnLst>
                                </p:cTn>
                              </p:par>
                              <p:par>
                                <p:cTn id="47" presetID="1" presetClass="entr" presetSubtype="0" fill="hold" nodeType="withEffect">
                                  <p:stCondLst>
                                    <p:cond delay="0"/>
                                  </p:stCondLst>
                                  <p:childTnLst>
                                    <p:set>
                                      <p:cBhvr>
                                        <p:cTn id="48" dur="1" fill="hold">
                                          <p:stCondLst>
                                            <p:cond delay="0"/>
                                          </p:stCondLst>
                                        </p:cTn>
                                        <p:tgtEl>
                                          <p:spTgt spid="38"/>
                                        </p:tgtEl>
                                        <p:attrNameLst>
                                          <p:attrName>style.visibility</p:attrName>
                                        </p:attrNameLst>
                                      </p:cBhvr>
                                      <p:to>
                                        <p:strVal val="visible"/>
                                      </p:to>
                                    </p:set>
                                  </p:childTnLst>
                                </p:cTn>
                              </p:par>
                            </p:childTnLst>
                          </p:cTn>
                        </p:par>
                      </p:childTnLst>
                    </p:cTn>
                  </p:par>
                  <p:par>
                    <p:cTn id="49" fill="hold">
                      <p:stCondLst>
                        <p:cond delay="indefinite"/>
                      </p:stCondLst>
                      <p:childTnLst>
                        <p:par>
                          <p:cTn id="50" fill="hold">
                            <p:stCondLst>
                              <p:cond delay="0"/>
                            </p:stCondLst>
                            <p:childTnLst>
                              <p:par>
                                <p:cTn id="51" presetID="22" presetClass="entr" presetSubtype="1" fill="hold" nodeType="clickEffect">
                                  <p:stCondLst>
                                    <p:cond delay="0"/>
                                  </p:stCondLst>
                                  <p:childTnLst>
                                    <p:set>
                                      <p:cBhvr>
                                        <p:cTn id="52" dur="1" fill="hold">
                                          <p:stCondLst>
                                            <p:cond delay="0"/>
                                          </p:stCondLst>
                                        </p:cTn>
                                        <p:tgtEl>
                                          <p:spTgt spid="25"/>
                                        </p:tgtEl>
                                        <p:attrNameLst>
                                          <p:attrName>style.visibility</p:attrName>
                                        </p:attrNameLst>
                                      </p:cBhvr>
                                      <p:to>
                                        <p:strVal val="visible"/>
                                      </p:to>
                                    </p:set>
                                    <p:animEffect transition="in" filter="wipe(up)">
                                      <p:cBhvr>
                                        <p:cTn id="53" dur="200"/>
                                        <p:tgtEl>
                                          <p:spTgt spid="25"/>
                                        </p:tgtEl>
                                      </p:cBhvr>
                                    </p:animEffect>
                                  </p:childTnLst>
                                </p:cTn>
                              </p:par>
                            </p:childTnLst>
                          </p:cTn>
                        </p:par>
                        <p:par>
                          <p:cTn id="54" fill="hold">
                            <p:stCondLst>
                              <p:cond delay="200"/>
                            </p:stCondLst>
                            <p:childTnLst>
                              <p:par>
                                <p:cTn id="55" presetID="1" presetClass="entr" presetSubtype="0" fill="hold" grpId="0" nodeType="afterEffect">
                                  <p:stCondLst>
                                    <p:cond delay="0"/>
                                  </p:stCondLst>
                                  <p:childTnLst>
                                    <p:set>
                                      <p:cBhvr>
                                        <p:cTn id="56" dur="1" fill="hold">
                                          <p:stCondLst>
                                            <p:cond delay="0"/>
                                          </p:stCondLst>
                                        </p:cTn>
                                        <p:tgtEl>
                                          <p:spTgt spid="32"/>
                                        </p:tgtEl>
                                        <p:attrNameLst>
                                          <p:attrName>style.visibility</p:attrName>
                                        </p:attrNameLst>
                                      </p:cBhvr>
                                      <p:to>
                                        <p:strVal val="visible"/>
                                      </p:to>
                                    </p:set>
                                  </p:childTnLst>
                                </p:cTn>
                              </p:par>
                            </p:childTnLst>
                          </p:cTn>
                        </p:par>
                      </p:childTnLst>
                    </p:cTn>
                  </p:par>
                  <p:par>
                    <p:cTn id="57" fill="hold">
                      <p:stCondLst>
                        <p:cond delay="indefinite"/>
                      </p:stCondLst>
                      <p:childTnLst>
                        <p:par>
                          <p:cTn id="58" fill="hold">
                            <p:stCondLst>
                              <p:cond delay="0"/>
                            </p:stCondLst>
                            <p:childTnLst>
                              <p:par>
                                <p:cTn id="59" presetID="1" presetClass="entr" presetSubtype="0" fill="hold" grpId="0" nodeType="clickEffect">
                                  <p:stCondLst>
                                    <p:cond delay="0"/>
                                  </p:stCondLst>
                                  <p:childTnLst>
                                    <p:set>
                                      <p:cBhvr>
                                        <p:cTn id="60" dur="1" fill="hold">
                                          <p:stCondLst>
                                            <p:cond delay="0"/>
                                          </p:stCondLst>
                                        </p:cTn>
                                        <p:tgtEl>
                                          <p:spTgt spid="46"/>
                                        </p:tgtEl>
                                        <p:attrNameLst>
                                          <p:attrName>style.visibility</p:attrName>
                                        </p:attrNameLst>
                                      </p:cBhvr>
                                      <p:to>
                                        <p:strVal val="visible"/>
                                      </p:to>
                                    </p:set>
                                  </p:childTnLst>
                                </p:cTn>
                              </p:par>
                            </p:childTnLst>
                          </p:cTn>
                        </p:par>
                      </p:childTnLst>
                    </p:cTn>
                  </p:par>
                  <p:par>
                    <p:cTn id="61" fill="hold">
                      <p:stCondLst>
                        <p:cond delay="indefinite"/>
                      </p:stCondLst>
                      <p:childTnLst>
                        <p:par>
                          <p:cTn id="62" fill="hold">
                            <p:stCondLst>
                              <p:cond delay="0"/>
                            </p:stCondLst>
                            <p:childTnLst>
                              <p:par>
                                <p:cTn id="63" presetID="1" presetClass="entr" presetSubtype="0" fill="hold" nodeType="clickEffect">
                                  <p:stCondLst>
                                    <p:cond delay="0"/>
                                  </p:stCondLst>
                                  <p:childTnLst>
                                    <p:set>
                                      <p:cBhvr>
                                        <p:cTn id="64" dur="1" fill="hold">
                                          <p:stCondLst>
                                            <p:cond delay="0"/>
                                          </p:stCondLst>
                                        </p:cTn>
                                        <p:tgtEl>
                                          <p:spTgt spid="11"/>
                                        </p:tgtEl>
                                        <p:attrNameLst>
                                          <p:attrName>style.visibility</p:attrName>
                                        </p:attrNameLst>
                                      </p:cBhvr>
                                      <p:to>
                                        <p:strVal val="visible"/>
                                      </p:to>
                                    </p:set>
                                  </p:childTnLst>
                                </p:cTn>
                              </p:par>
                              <p:par>
                                <p:cTn id="65" presetID="1" presetClass="entr" presetSubtype="0" fill="hold" grpId="0" nodeType="withEffect">
                                  <p:stCondLst>
                                    <p:cond delay="0"/>
                                  </p:stCondLst>
                                  <p:childTnLst>
                                    <p:set>
                                      <p:cBhvr>
                                        <p:cTn id="66" dur="1" fill="hold">
                                          <p:stCondLst>
                                            <p:cond delay="0"/>
                                          </p:stCondLst>
                                        </p:cTn>
                                        <p:tgtEl>
                                          <p:spTgt spid="12"/>
                                        </p:tgtEl>
                                        <p:attrNameLst>
                                          <p:attrName>style.visibility</p:attrName>
                                        </p:attrNameLst>
                                      </p:cBhvr>
                                      <p:to>
                                        <p:strVal val="visible"/>
                                      </p:to>
                                    </p:set>
                                  </p:childTnLst>
                                </p:cTn>
                              </p:par>
                            </p:childTnLst>
                          </p:cTn>
                        </p:par>
                      </p:childTnLst>
                    </p:cTn>
                  </p:par>
                  <p:par>
                    <p:cTn id="67" fill="hold">
                      <p:stCondLst>
                        <p:cond delay="indefinite"/>
                      </p:stCondLst>
                      <p:childTnLst>
                        <p:par>
                          <p:cTn id="68" fill="hold">
                            <p:stCondLst>
                              <p:cond delay="0"/>
                            </p:stCondLst>
                            <p:childTnLst>
                              <p:par>
                                <p:cTn id="69" presetID="1" presetClass="entr" presetSubtype="0" fill="hold" grpId="0" nodeType="clickEffect">
                                  <p:stCondLst>
                                    <p:cond delay="0"/>
                                  </p:stCondLst>
                                  <p:childTnLst>
                                    <p:set>
                                      <p:cBhvr>
                                        <p:cTn id="70" dur="1" fill="hold">
                                          <p:stCondLst>
                                            <p:cond delay="0"/>
                                          </p:stCondLst>
                                        </p:cTn>
                                        <p:tgtEl>
                                          <p:spTgt spid="1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1" grpId="0"/>
      <p:bldP spid="31" grpId="0"/>
      <p:bldP spid="32" grpId="0"/>
      <p:bldP spid="20" grpId="0"/>
      <p:bldP spid="46" grpId="0"/>
      <p:bldP spid="52" grpId="0" animBg="1"/>
      <p:bldP spid="12" grpId="0" animBg="1"/>
      <p:bldP spid="13"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7" name="Picture 26"/>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989966" y="843559"/>
            <a:ext cx="3321670" cy="1071568"/>
          </a:xfrm>
          <a:prstGeom prst="rect">
            <a:avLst/>
          </a:prstGeom>
        </p:spPr>
      </p:pic>
      <p:sp>
        <p:nvSpPr>
          <p:cNvPr id="3" name="Title 2"/>
          <p:cNvSpPr>
            <a:spLocks noGrp="1"/>
          </p:cNvSpPr>
          <p:nvPr>
            <p:ph type="title"/>
          </p:nvPr>
        </p:nvSpPr>
        <p:spPr/>
        <p:txBody>
          <a:bodyPr>
            <a:normAutofit/>
          </a:bodyPr>
          <a:lstStyle/>
          <a:p>
            <a:r>
              <a:rPr lang="en-US" noProof="0" dirty="0"/>
              <a:t>Transport Characterization</a:t>
            </a:r>
          </a:p>
        </p:txBody>
      </p:sp>
      <p:pic>
        <p:nvPicPr>
          <p:cNvPr id="4" name="Picture 3"/>
          <p:cNvPicPr>
            <a:picLocks noChangeAspect="1"/>
          </p:cNvPicPr>
          <p:nvPr/>
        </p:nvPicPr>
        <p:blipFill rotWithShape="1">
          <a:blip r:embed="rId4">
            <a:duotone>
              <a:schemeClr val="accent3">
                <a:shade val="45000"/>
                <a:satMod val="135000"/>
              </a:schemeClr>
              <a:prstClr val="white"/>
            </a:duotone>
            <a:extLst>
              <a:ext uri="{BEBA8EAE-BF5A-486C-A8C5-ECC9F3942E4B}">
                <a14:imgProps xmlns:a14="http://schemas.microsoft.com/office/drawing/2010/main">
                  <a14:imgLayer r:embed="rId5">
                    <a14:imgEffect>
                      <a14:saturation sat="0"/>
                    </a14:imgEffect>
                  </a14:imgLayer>
                </a14:imgProps>
              </a:ext>
              <a:ext uri="{28A0092B-C50C-407E-A947-70E740481C1C}">
                <a14:useLocalDpi xmlns:a14="http://schemas.microsoft.com/office/drawing/2010/main" val="0"/>
              </a:ext>
            </a:extLst>
          </a:blip>
          <a:srcRect l="18862" t="10139" r="19094" b="9584"/>
          <a:stretch/>
        </p:blipFill>
        <p:spPr>
          <a:xfrm>
            <a:off x="1259995" y="2412986"/>
            <a:ext cx="2491736" cy="2697047"/>
          </a:xfrm>
          <a:prstGeom prst="rect">
            <a:avLst/>
          </a:prstGeom>
        </p:spPr>
      </p:pic>
      <p:sp>
        <p:nvSpPr>
          <p:cNvPr id="8" name="Left Bracket 7"/>
          <p:cNvSpPr/>
          <p:nvPr/>
        </p:nvSpPr>
        <p:spPr>
          <a:xfrm>
            <a:off x="881953" y="2412985"/>
            <a:ext cx="270030" cy="2376264"/>
          </a:xfrm>
          <a:prstGeom prst="leftBracket">
            <a:avLst/>
          </a:prstGeom>
          <a:ln>
            <a:solidFill>
              <a:srgbClr val="9C1A0C"/>
            </a:solidFill>
          </a:ln>
        </p:spPr>
        <p:style>
          <a:lnRef idx="1">
            <a:schemeClr val="accent2"/>
          </a:lnRef>
          <a:fillRef idx="0">
            <a:schemeClr val="accent2"/>
          </a:fillRef>
          <a:effectRef idx="0">
            <a:schemeClr val="accent2"/>
          </a:effectRef>
          <a:fontRef idx="minor">
            <a:schemeClr val="tx1"/>
          </a:fontRef>
        </p:style>
        <p:txBody>
          <a:bodyPr rtlCol="0" anchor="ctr"/>
          <a:lstStyle/>
          <a:p>
            <a:pPr algn="ctr"/>
            <a:endParaRPr lang="en-US" sz="1013" noProof="0" dirty="0"/>
          </a:p>
        </p:txBody>
      </p:sp>
      <p:sp>
        <p:nvSpPr>
          <p:cNvPr id="9" name="Left Bracket 8"/>
          <p:cNvSpPr/>
          <p:nvPr/>
        </p:nvSpPr>
        <p:spPr>
          <a:xfrm>
            <a:off x="881953" y="627534"/>
            <a:ext cx="270030" cy="1566174"/>
          </a:xfrm>
          <a:prstGeom prst="leftBracket">
            <a:avLst/>
          </a:prstGeom>
          <a:ln>
            <a:solidFill>
              <a:srgbClr val="9C1A0C"/>
            </a:solidFill>
          </a:ln>
        </p:spPr>
        <p:style>
          <a:lnRef idx="1">
            <a:schemeClr val="accent2"/>
          </a:lnRef>
          <a:fillRef idx="0">
            <a:schemeClr val="accent2"/>
          </a:fillRef>
          <a:effectRef idx="0">
            <a:schemeClr val="accent2"/>
          </a:effectRef>
          <a:fontRef idx="minor">
            <a:schemeClr val="tx1"/>
          </a:fontRef>
        </p:style>
        <p:txBody>
          <a:bodyPr rtlCol="0" anchor="ctr"/>
          <a:lstStyle/>
          <a:p>
            <a:pPr algn="ctr"/>
            <a:endParaRPr lang="en-US" sz="1013" noProof="0" dirty="0"/>
          </a:p>
        </p:txBody>
      </p:sp>
      <p:sp>
        <p:nvSpPr>
          <p:cNvPr id="10" name="TextBox 9"/>
          <p:cNvSpPr txBox="1"/>
          <p:nvPr/>
        </p:nvSpPr>
        <p:spPr>
          <a:xfrm rot="16200000">
            <a:off x="-418764" y="3354896"/>
            <a:ext cx="2052228" cy="492443"/>
          </a:xfrm>
          <a:prstGeom prst="rect">
            <a:avLst/>
          </a:prstGeom>
          <a:noFill/>
        </p:spPr>
        <p:txBody>
          <a:bodyPr wrap="square" rtlCol="0">
            <a:spAutoFit/>
          </a:bodyPr>
          <a:lstStyle/>
          <a:p>
            <a:r>
              <a:rPr lang="en-US" sz="1300" noProof="0" dirty="0">
                <a:cs typeface="Calibri Light" panose="020F0302020204030204" pitchFamily="34" charset="0"/>
              </a:rPr>
              <a:t>Microscopic:</a:t>
            </a:r>
          </a:p>
          <a:p>
            <a:r>
              <a:rPr lang="en-US" sz="1300" noProof="0" dirty="0">
                <a:cs typeface="Calibri Light" panose="020F0302020204030204" pitchFamily="34" charset="0"/>
              </a:rPr>
              <a:t>Finite volume simulation</a:t>
            </a:r>
          </a:p>
        </p:txBody>
      </p:sp>
      <p:sp>
        <p:nvSpPr>
          <p:cNvPr id="11" name="TextBox 10"/>
          <p:cNvSpPr txBox="1"/>
          <p:nvPr/>
        </p:nvSpPr>
        <p:spPr>
          <a:xfrm rot="16200000">
            <a:off x="-273169" y="1115194"/>
            <a:ext cx="1772600" cy="492443"/>
          </a:xfrm>
          <a:prstGeom prst="rect">
            <a:avLst/>
          </a:prstGeom>
          <a:noFill/>
        </p:spPr>
        <p:txBody>
          <a:bodyPr wrap="square" rtlCol="0">
            <a:spAutoFit/>
          </a:bodyPr>
          <a:lstStyle/>
          <a:p>
            <a:r>
              <a:rPr lang="en-US" sz="1300" noProof="0" dirty="0">
                <a:cs typeface="Calibri Light" panose="020F0302020204030204" pitchFamily="34" charset="0"/>
              </a:rPr>
              <a:t>Macroscopic:</a:t>
            </a:r>
          </a:p>
          <a:p>
            <a:r>
              <a:rPr lang="en-US" sz="1300" noProof="0" dirty="0">
                <a:cs typeface="Calibri Light" panose="020F0302020204030204" pitchFamily="34" charset="0"/>
              </a:rPr>
              <a:t>Empirical correlation</a:t>
            </a:r>
          </a:p>
        </p:txBody>
      </p:sp>
      <p:cxnSp>
        <p:nvCxnSpPr>
          <p:cNvPr id="15" name="Straight Connector 14"/>
          <p:cNvCxnSpPr/>
          <p:nvPr/>
        </p:nvCxnSpPr>
        <p:spPr>
          <a:xfrm flipH="1">
            <a:off x="1377008" y="1778001"/>
            <a:ext cx="1107530" cy="1333810"/>
          </a:xfrm>
          <a:prstGeom prst="line">
            <a:avLst/>
          </a:prstGeom>
          <a:ln>
            <a:solidFill>
              <a:schemeClr val="bg1">
                <a:lumMod val="65000"/>
              </a:schemeClr>
            </a:solidFill>
          </a:ln>
        </p:spPr>
        <p:style>
          <a:lnRef idx="1">
            <a:schemeClr val="dk1"/>
          </a:lnRef>
          <a:fillRef idx="0">
            <a:schemeClr val="dk1"/>
          </a:fillRef>
          <a:effectRef idx="0">
            <a:schemeClr val="dk1"/>
          </a:effectRef>
          <a:fontRef idx="minor">
            <a:schemeClr val="tx1"/>
          </a:fontRef>
        </p:style>
      </p:cxnSp>
      <p:cxnSp>
        <p:nvCxnSpPr>
          <p:cNvPr id="20" name="Straight Connector 19"/>
          <p:cNvCxnSpPr/>
          <p:nvPr/>
        </p:nvCxnSpPr>
        <p:spPr>
          <a:xfrm>
            <a:off x="2563048" y="1778001"/>
            <a:ext cx="1073212" cy="1333810"/>
          </a:xfrm>
          <a:prstGeom prst="line">
            <a:avLst/>
          </a:prstGeom>
          <a:ln>
            <a:solidFill>
              <a:schemeClr val="bg1">
                <a:lumMod val="65000"/>
              </a:schemeClr>
            </a:solidFill>
          </a:ln>
        </p:spPr>
        <p:style>
          <a:lnRef idx="1">
            <a:schemeClr val="dk1"/>
          </a:lnRef>
          <a:fillRef idx="0">
            <a:schemeClr val="dk1"/>
          </a:fillRef>
          <a:effectRef idx="0">
            <a:schemeClr val="dk1"/>
          </a:effectRef>
          <a:fontRef idx="minor">
            <a:schemeClr val="tx1"/>
          </a:fontRef>
        </p:style>
      </p:cxnSp>
      <p:sp>
        <p:nvSpPr>
          <p:cNvPr id="28" name="Freeform 27"/>
          <p:cNvSpPr/>
          <p:nvPr/>
        </p:nvSpPr>
        <p:spPr>
          <a:xfrm>
            <a:off x="1394648" y="2460626"/>
            <a:ext cx="2235200" cy="1292225"/>
          </a:xfrm>
          <a:custGeom>
            <a:avLst/>
            <a:gdLst>
              <a:gd name="connsiteX0" fmla="*/ 0 w 2980267"/>
              <a:gd name="connsiteY0" fmla="*/ 867834 h 1722967"/>
              <a:gd name="connsiteX1" fmla="*/ 1507067 w 2980267"/>
              <a:gd name="connsiteY1" fmla="*/ 1722967 h 1722967"/>
              <a:gd name="connsiteX2" fmla="*/ 2980267 w 2980267"/>
              <a:gd name="connsiteY2" fmla="*/ 867834 h 1722967"/>
              <a:gd name="connsiteX3" fmla="*/ 1494367 w 2980267"/>
              <a:gd name="connsiteY3" fmla="*/ 0 h 1722967"/>
              <a:gd name="connsiteX4" fmla="*/ 0 w 2980267"/>
              <a:gd name="connsiteY4" fmla="*/ 867834 h 172296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80267" h="1722967">
                <a:moveTo>
                  <a:pt x="0" y="867834"/>
                </a:moveTo>
                <a:lnTo>
                  <a:pt x="1507067" y="1722967"/>
                </a:lnTo>
                <a:lnTo>
                  <a:pt x="2980267" y="867834"/>
                </a:lnTo>
                <a:lnTo>
                  <a:pt x="1494367" y="0"/>
                </a:lnTo>
                <a:lnTo>
                  <a:pt x="0" y="867834"/>
                </a:lnTo>
                <a:close/>
              </a:path>
            </a:pathLst>
          </a:custGeom>
          <a:solidFill>
            <a:srgbClr val="9C1A0C">
              <a:alpha val="76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013" noProof="0" dirty="0"/>
          </a:p>
        </p:txBody>
      </p:sp>
      <p:sp>
        <p:nvSpPr>
          <p:cNvPr id="29" name="TextBox 28"/>
          <p:cNvSpPr txBox="1"/>
          <p:nvPr/>
        </p:nvSpPr>
        <p:spPr>
          <a:xfrm>
            <a:off x="2407773" y="2498739"/>
            <a:ext cx="486054" cy="248209"/>
          </a:xfrm>
          <a:prstGeom prst="rect">
            <a:avLst/>
          </a:prstGeom>
          <a:noFill/>
        </p:spPr>
        <p:txBody>
          <a:bodyPr wrap="square" rtlCol="0">
            <a:spAutoFit/>
          </a:bodyPr>
          <a:lstStyle/>
          <a:p>
            <a:r>
              <a:rPr lang="en-US" sz="1013" i="1" noProof="0" dirty="0">
                <a:cs typeface="Calibri Light" panose="020F0302020204030204" pitchFamily="34" charset="0"/>
              </a:rPr>
              <a:t>c</a:t>
            </a:r>
            <a:r>
              <a:rPr lang="en-US" sz="1013" i="1" baseline="-25000" noProof="0" dirty="0">
                <a:cs typeface="Calibri Light" panose="020F0302020204030204" pitchFamily="34" charset="0"/>
              </a:rPr>
              <a:t>i</a:t>
            </a:r>
            <a:endParaRPr lang="en-US" sz="1013" i="1" noProof="0" dirty="0">
              <a:cs typeface="Calibri Light" panose="020F0302020204030204" pitchFamily="34" charset="0"/>
            </a:endParaRPr>
          </a:p>
        </p:txBody>
      </p:sp>
      <p:sp>
        <p:nvSpPr>
          <p:cNvPr id="21" name="Sun 20"/>
          <p:cNvSpPr>
            <a:spLocks noChangeAspect="1"/>
          </p:cNvSpPr>
          <p:nvPr/>
        </p:nvSpPr>
        <p:spPr>
          <a:xfrm>
            <a:off x="1404123" y="4776778"/>
            <a:ext cx="341325" cy="341325"/>
          </a:xfrm>
          <a:prstGeom prst="sun">
            <a:avLst/>
          </a:prstGeom>
          <a:solidFill>
            <a:srgbClr val="9C1A0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013" noProof="0" dirty="0">
              <a:latin typeface="+mj-lt"/>
            </a:endParaRPr>
          </a:p>
        </p:txBody>
      </p:sp>
      <p:sp>
        <p:nvSpPr>
          <p:cNvPr id="22" name="Down Arrow 21"/>
          <p:cNvSpPr/>
          <p:nvPr/>
        </p:nvSpPr>
        <p:spPr>
          <a:xfrm rot="10800000">
            <a:off x="1486465" y="4553038"/>
            <a:ext cx="194708" cy="275934"/>
          </a:xfrm>
          <a:prstGeom prst="downArrow">
            <a:avLst/>
          </a:prstGeom>
          <a:noFill/>
          <a:ln w="158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013" noProof="0" dirty="0"/>
          </a:p>
        </p:txBody>
      </p:sp>
      <p:sp>
        <p:nvSpPr>
          <p:cNvPr id="23" name="Sun 22"/>
          <p:cNvSpPr>
            <a:spLocks noChangeAspect="1"/>
          </p:cNvSpPr>
          <p:nvPr/>
        </p:nvSpPr>
        <p:spPr>
          <a:xfrm>
            <a:off x="1464980" y="2239164"/>
            <a:ext cx="341325" cy="341325"/>
          </a:xfrm>
          <a:prstGeom prst="sun">
            <a:avLst/>
          </a:prstGeom>
          <a:solidFill>
            <a:srgbClr val="9C1A0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013" noProof="0" dirty="0"/>
          </a:p>
        </p:txBody>
      </p:sp>
      <p:sp>
        <p:nvSpPr>
          <p:cNvPr id="24" name="Down Arrow 23"/>
          <p:cNvSpPr/>
          <p:nvPr/>
        </p:nvSpPr>
        <p:spPr>
          <a:xfrm>
            <a:off x="1542163" y="2523813"/>
            <a:ext cx="194708" cy="275934"/>
          </a:xfrm>
          <a:prstGeom prst="downArrow">
            <a:avLst/>
          </a:prstGeom>
          <a:noFill/>
          <a:ln w="158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013" noProof="0" dirty="0"/>
          </a:p>
        </p:txBody>
      </p:sp>
      <p:pic>
        <p:nvPicPr>
          <p:cNvPr id="30" name="Picture 29"/>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5701992" y="2851522"/>
            <a:ext cx="2182013" cy="2029061"/>
          </a:xfrm>
          <a:prstGeom prst="rect">
            <a:avLst/>
          </a:prstGeom>
        </p:spPr>
      </p:pic>
      <p:sp>
        <p:nvSpPr>
          <p:cNvPr id="31" name="TextBox 30"/>
          <p:cNvSpPr txBox="1"/>
          <p:nvPr/>
        </p:nvSpPr>
        <p:spPr>
          <a:xfrm>
            <a:off x="4140221" y="2843600"/>
            <a:ext cx="2538282" cy="248209"/>
          </a:xfrm>
          <a:prstGeom prst="rect">
            <a:avLst/>
          </a:prstGeom>
          <a:noFill/>
        </p:spPr>
        <p:txBody>
          <a:bodyPr wrap="square" rtlCol="0">
            <a:spAutoFit/>
          </a:bodyPr>
          <a:lstStyle/>
          <a:p>
            <a:r>
              <a:rPr lang="en-US" sz="1013" noProof="0" dirty="0">
                <a:solidFill>
                  <a:schemeClr val="tx1">
                    <a:lumMod val="85000"/>
                    <a:lumOff val="15000"/>
                  </a:schemeClr>
                </a:solidFill>
                <a:ea typeface="CMU Serif" pitchFamily="50" charset="0"/>
                <a:cs typeface="Times New Roman" pitchFamily="18" charset="0"/>
              </a:rPr>
              <a:t>Charge generation rates:</a:t>
            </a:r>
          </a:p>
        </p:txBody>
      </p:sp>
      <p:pic>
        <p:nvPicPr>
          <p:cNvPr id="32" name="Picture 31"/>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5451887" y="788489"/>
            <a:ext cx="2590943" cy="1911459"/>
          </a:xfrm>
          <a:prstGeom prst="rect">
            <a:avLst/>
          </a:prstGeom>
        </p:spPr>
      </p:pic>
      <p:sp>
        <p:nvSpPr>
          <p:cNvPr id="33" name="TextBox 32"/>
          <p:cNvSpPr txBox="1"/>
          <p:nvPr/>
        </p:nvSpPr>
        <p:spPr>
          <a:xfrm>
            <a:off x="4660937" y="563703"/>
            <a:ext cx="3069950" cy="248209"/>
          </a:xfrm>
          <a:prstGeom prst="rect">
            <a:avLst/>
          </a:prstGeom>
          <a:noFill/>
        </p:spPr>
        <p:txBody>
          <a:bodyPr wrap="square" rtlCol="0">
            <a:spAutoFit/>
          </a:bodyPr>
          <a:lstStyle/>
          <a:p>
            <a:r>
              <a:rPr lang="en-US" sz="1013" noProof="0" dirty="0">
                <a:solidFill>
                  <a:schemeClr val="tx1">
                    <a:lumMod val="85000"/>
                    <a:lumOff val="15000"/>
                  </a:schemeClr>
                </a:solidFill>
                <a:ea typeface="CMU Serif" pitchFamily="50" charset="0"/>
                <a:cs typeface="Times New Roman" pitchFamily="18" charset="0"/>
              </a:rPr>
              <a:t>Species concentration / current density:</a:t>
            </a:r>
          </a:p>
        </p:txBody>
      </p:sp>
      <p:sp>
        <p:nvSpPr>
          <p:cNvPr id="35" name="TextBox 34"/>
          <p:cNvSpPr txBox="1"/>
          <p:nvPr/>
        </p:nvSpPr>
        <p:spPr>
          <a:xfrm>
            <a:off x="5776358" y="1542175"/>
            <a:ext cx="2039258" cy="404085"/>
          </a:xfrm>
          <a:prstGeom prst="rect">
            <a:avLst/>
          </a:prstGeom>
          <a:solidFill>
            <a:schemeClr val="bg1"/>
          </a:solidFill>
        </p:spPr>
        <p:txBody>
          <a:bodyPr wrap="square" rtlCol="0">
            <a:spAutoFit/>
          </a:bodyPr>
          <a:lstStyle/>
          <a:p>
            <a:pPr algn="ctr"/>
            <a:r>
              <a:rPr lang="en-US" sz="1013" noProof="0" dirty="0">
                <a:cs typeface="Calibri Light" panose="020F0302020204030204" pitchFamily="34" charset="0"/>
              </a:rPr>
              <a:t>1 order of magnitude </a:t>
            </a:r>
          </a:p>
          <a:p>
            <a:pPr algn="ctr"/>
            <a:r>
              <a:rPr lang="en-US" sz="1013" noProof="0" dirty="0">
                <a:cs typeface="Calibri Light" panose="020F0302020204030204" pitchFamily="34" charset="0"/>
              </a:rPr>
              <a:t>variation in current density</a:t>
            </a:r>
          </a:p>
        </p:txBody>
      </p:sp>
      <p:sp>
        <p:nvSpPr>
          <p:cNvPr id="36" name="Textfeld 4"/>
          <p:cNvSpPr txBox="1"/>
          <p:nvPr/>
        </p:nvSpPr>
        <p:spPr>
          <a:xfrm>
            <a:off x="4124678" y="4925367"/>
            <a:ext cx="4722768" cy="207749"/>
          </a:xfrm>
          <a:prstGeom prst="rect">
            <a:avLst/>
          </a:prstGeom>
          <a:noFill/>
        </p:spPr>
        <p:txBody>
          <a:bodyPr wrap="none" rtlCol="0">
            <a:spAutoFit/>
          </a:bodyPr>
          <a:lstStyle/>
          <a:p>
            <a:r>
              <a:rPr lang="en-US" sz="750" noProof="0" dirty="0">
                <a:latin typeface="Arial" panose="020B0604020202020204" pitchFamily="34" charset="0"/>
                <a:cs typeface="Arial" panose="020B0604020202020204" pitchFamily="34" charset="0"/>
              </a:rPr>
              <a:t>Suter, Cantoni, Gaudy, Pokrant, Haussener, </a:t>
            </a:r>
            <a:r>
              <a:rPr lang="en-US" sz="750" i="1" noProof="0" dirty="0">
                <a:latin typeface="Arial" panose="020B0604020202020204" pitchFamily="34" charset="0"/>
                <a:cs typeface="Arial" panose="020B0604020202020204" pitchFamily="34" charset="0"/>
              </a:rPr>
              <a:t>Sustainable Energy &amp; Fuels</a:t>
            </a:r>
            <a:r>
              <a:rPr lang="en-US" sz="750" noProof="0" dirty="0">
                <a:latin typeface="Arial" panose="020B0604020202020204" pitchFamily="34" charset="0"/>
                <a:cs typeface="Arial" panose="020B0604020202020204" pitchFamily="34" charset="0"/>
              </a:rPr>
              <a:t>, </a:t>
            </a:r>
            <a:r>
              <a:rPr lang="en-US" sz="750" noProof="0" dirty="0" err="1">
                <a:latin typeface="Arial" panose="020B0604020202020204" pitchFamily="34" charset="0"/>
                <a:cs typeface="Arial" panose="020B0604020202020204" pitchFamily="34" charset="0"/>
              </a:rPr>
              <a:t>doi</a:t>
            </a:r>
            <a:r>
              <a:rPr lang="en-US" sz="750" noProof="0" dirty="0">
                <a:latin typeface="Arial" panose="020B0604020202020204" pitchFamily="34" charset="0"/>
                <a:cs typeface="Arial" panose="020B0604020202020204" pitchFamily="34" charset="0"/>
              </a:rPr>
              <a:t>: 10.1039/C8SE00215K, 2018</a:t>
            </a:r>
          </a:p>
        </p:txBody>
      </p:sp>
      <p:cxnSp>
        <p:nvCxnSpPr>
          <p:cNvPr id="34" name="Straight Connector 33"/>
          <p:cNvCxnSpPr/>
          <p:nvPr/>
        </p:nvCxnSpPr>
        <p:spPr>
          <a:xfrm flipH="1">
            <a:off x="6006467" y="4626430"/>
            <a:ext cx="1674000" cy="0"/>
          </a:xfrm>
          <a:prstGeom prst="line">
            <a:avLst/>
          </a:prstGeom>
          <a:ln>
            <a:headEnd type="diamond"/>
          </a:ln>
        </p:spPr>
        <p:style>
          <a:lnRef idx="1">
            <a:schemeClr val="dk1"/>
          </a:lnRef>
          <a:fillRef idx="0">
            <a:schemeClr val="dk1"/>
          </a:fillRef>
          <a:effectRef idx="0">
            <a:schemeClr val="dk1"/>
          </a:effectRef>
          <a:fontRef idx="minor">
            <a:schemeClr val="tx1"/>
          </a:fontRef>
        </p:style>
      </p:cxnSp>
      <p:cxnSp>
        <p:nvCxnSpPr>
          <p:cNvPr id="37" name="Straight Connector 36"/>
          <p:cNvCxnSpPr>
            <a:cxnSpLocks noChangeAspect="1"/>
          </p:cNvCxnSpPr>
          <p:nvPr/>
        </p:nvCxnSpPr>
        <p:spPr>
          <a:xfrm flipH="1">
            <a:off x="2498937" y="3745925"/>
            <a:ext cx="18512" cy="1316498"/>
          </a:xfrm>
          <a:prstGeom prst="line">
            <a:avLst/>
          </a:prstGeom>
          <a:ln>
            <a:headEnd type="diamond"/>
          </a:ln>
        </p:spPr>
        <p:style>
          <a:lnRef idx="1">
            <a:schemeClr val="accent6"/>
          </a:lnRef>
          <a:fillRef idx="0">
            <a:schemeClr val="accent6"/>
          </a:fillRef>
          <a:effectRef idx="0">
            <a:schemeClr val="accent6"/>
          </a:effectRef>
          <a:fontRef idx="minor">
            <a:schemeClr val="tx1"/>
          </a:fontRef>
        </p:style>
      </p:cxnSp>
      <p:sp>
        <p:nvSpPr>
          <p:cNvPr id="12" name="TextBox 11">
            <a:extLst>
              <a:ext uri="{FF2B5EF4-FFF2-40B4-BE49-F238E27FC236}">
                <a16:creationId xmlns:a16="http://schemas.microsoft.com/office/drawing/2014/main" id="{6B8FC80E-1F56-654A-6B5B-0EB79D1DA4A0}"/>
              </a:ext>
            </a:extLst>
          </p:cNvPr>
          <p:cNvSpPr txBox="1"/>
          <p:nvPr/>
        </p:nvSpPr>
        <p:spPr>
          <a:xfrm>
            <a:off x="2075530" y="2552147"/>
            <a:ext cx="5058187" cy="664012"/>
          </a:xfrm>
          <a:prstGeom prst="roundRect">
            <a:avLst/>
          </a:prstGeom>
        </p:spPr>
        <p:style>
          <a:lnRef idx="2">
            <a:schemeClr val="accent6"/>
          </a:lnRef>
          <a:fillRef idx="1">
            <a:schemeClr val="lt1"/>
          </a:fillRef>
          <a:effectRef idx="0">
            <a:schemeClr val="accent6"/>
          </a:effectRef>
          <a:fontRef idx="minor">
            <a:schemeClr val="dk1"/>
          </a:fontRef>
        </p:style>
        <p:txBody>
          <a:bodyPr wrap="square" rtlCol="0">
            <a:spAutoFit/>
          </a:bodyPr>
          <a:lstStyle/>
          <a:p>
            <a:pPr algn="ctr"/>
            <a:r>
              <a:rPr lang="en-US" sz="1650" noProof="0" dirty="0">
                <a:latin typeface="Arial" panose="020B0604020202020204" pitchFamily="34" charset="0"/>
                <a:cs typeface="Arial" panose="020B0604020202020204" pitchFamily="34" charset="0"/>
              </a:rPr>
              <a:t>Mass transport significantly affects local reaction environment and can lead to large heterogeneities</a:t>
            </a:r>
          </a:p>
        </p:txBody>
      </p:sp>
    </p:spTree>
    <p:custDataLst>
      <p:tags r:id="rId1"/>
    </p:custDataLst>
    <p:extLst>
      <p:ext uri="{BB962C8B-B14F-4D97-AF65-F5344CB8AC3E}">
        <p14:creationId xmlns:p14="http://schemas.microsoft.com/office/powerpoint/2010/main" val="5678107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1"/>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0"/>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22" presetClass="entr" presetSubtype="2" fill="hold" nodeType="clickEffect">
                                  <p:stCondLst>
                                    <p:cond delay="0"/>
                                  </p:stCondLst>
                                  <p:childTnLst>
                                    <p:set>
                                      <p:cBhvr>
                                        <p:cTn id="12" dur="1" fill="hold">
                                          <p:stCondLst>
                                            <p:cond delay="0"/>
                                          </p:stCondLst>
                                        </p:cTn>
                                        <p:tgtEl>
                                          <p:spTgt spid="34"/>
                                        </p:tgtEl>
                                        <p:attrNameLst>
                                          <p:attrName>style.visibility</p:attrName>
                                        </p:attrNameLst>
                                      </p:cBhvr>
                                      <p:to>
                                        <p:strVal val="visible"/>
                                      </p:to>
                                    </p:set>
                                    <p:animEffect transition="in" filter="wipe(right)">
                                      <p:cBhvr>
                                        <p:cTn id="13" dur="500"/>
                                        <p:tgtEl>
                                          <p:spTgt spid="34"/>
                                        </p:tgtEl>
                                      </p:cBhvr>
                                    </p:animEffect>
                                  </p:childTnLst>
                                </p:cTn>
                              </p:par>
                            </p:childTnLst>
                          </p:cTn>
                        </p:par>
                      </p:childTnLst>
                    </p:cTn>
                  </p:par>
                  <p:par>
                    <p:cTn id="14" fill="hold">
                      <p:stCondLst>
                        <p:cond delay="indefinite"/>
                      </p:stCondLst>
                      <p:childTnLst>
                        <p:par>
                          <p:cTn id="15" fill="hold">
                            <p:stCondLst>
                              <p:cond delay="0"/>
                            </p:stCondLst>
                            <p:childTnLst>
                              <p:par>
                                <p:cTn id="16" presetID="22" presetClass="entr" presetSubtype="1" fill="hold" nodeType="clickEffect">
                                  <p:stCondLst>
                                    <p:cond delay="0"/>
                                  </p:stCondLst>
                                  <p:childTnLst>
                                    <p:set>
                                      <p:cBhvr>
                                        <p:cTn id="17" dur="1" fill="hold">
                                          <p:stCondLst>
                                            <p:cond delay="0"/>
                                          </p:stCondLst>
                                        </p:cTn>
                                        <p:tgtEl>
                                          <p:spTgt spid="37"/>
                                        </p:tgtEl>
                                        <p:attrNameLst>
                                          <p:attrName>style.visibility</p:attrName>
                                        </p:attrNameLst>
                                      </p:cBhvr>
                                      <p:to>
                                        <p:strVal val="visible"/>
                                      </p:to>
                                    </p:set>
                                    <p:animEffect transition="in" filter="wipe(up)">
                                      <p:cBhvr>
                                        <p:cTn id="18" dur="500"/>
                                        <p:tgtEl>
                                          <p:spTgt spid="37"/>
                                        </p:tgtEl>
                                      </p:cBhvr>
                                    </p:animEffec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23"/>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24"/>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grpId="0" nodeType="clickEffect">
                                  <p:stCondLst>
                                    <p:cond delay="0"/>
                                  </p:stCondLst>
                                  <p:childTnLst>
                                    <p:set>
                                      <p:cBhvr>
                                        <p:cTn id="28" dur="1" fill="hold">
                                          <p:stCondLst>
                                            <p:cond delay="0"/>
                                          </p:stCondLst>
                                        </p:cTn>
                                        <p:tgtEl>
                                          <p:spTgt spid="22"/>
                                        </p:tgtEl>
                                        <p:attrNameLst>
                                          <p:attrName>style.visibility</p:attrName>
                                        </p:attrNameLst>
                                      </p:cBhvr>
                                      <p:to>
                                        <p:strVal val="visible"/>
                                      </p:to>
                                    </p:set>
                                  </p:childTnLst>
                                </p:cTn>
                              </p:par>
                              <p:par>
                                <p:cTn id="29" presetID="1" presetClass="entr" presetSubtype="0" fill="hold" grpId="0" nodeType="withEffect">
                                  <p:stCondLst>
                                    <p:cond delay="0"/>
                                  </p:stCondLst>
                                  <p:childTnLst>
                                    <p:set>
                                      <p:cBhvr>
                                        <p:cTn id="30" dur="1" fill="hold">
                                          <p:stCondLst>
                                            <p:cond delay="0"/>
                                          </p:stCondLst>
                                        </p:cTn>
                                        <p:tgtEl>
                                          <p:spTgt spid="21"/>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29"/>
                                        </p:tgtEl>
                                        <p:attrNameLst>
                                          <p:attrName>style.visibility</p:attrName>
                                        </p:attrNameLst>
                                      </p:cBhvr>
                                      <p:to>
                                        <p:strVal val="visible"/>
                                      </p:to>
                                    </p:set>
                                  </p:childTnLst>
                                </p:cTn>
                              </p:par>
                              <p:par>
                                <p:cTn id="35" presetID="1" presetClass="entr" presetSubtype="0" fill="hold" grpId="0" nodeType="withEffect">
                                  <p:stCondLst>
                                    <p:cond delay="0"/>
                                  </p:stCondLst>
                                  <p:childTnLst>
                                    <p:set>
                                      <p:cBhvr>
                                        <p:cTn id="36" dur="1" fill="hold">
                                          <p:stCondLst>
                                            <p:cond delay="0"/>
                                          </p:stCondLst>
                                        </p:cTn>
                                        <p:tgtEl>
                                          <p:spTgt spid="28"/>
                                        </p:tgtEl>
                                        <p:attrNameLst>
                                          <p:attrName>style.visibility</p:attrName>
                                        </p:attrNameLst>
                                      </p:cBhvr>
                                      <p:to>
                                        <p:strVal val="visible"/>
                                      </p:to>
                                    </p:set>
                                  </p:childTnLst>
                                </p:cTn>
                              </p:par>
                            </p:childTnLst>
                          </p:cTn>
                        </p:par>
                      </p:childTnLst>
                    </p:cTn>
                  </p:par>
                  <p:par>
                    <p:cTn id="37" fill="hold">
                      <p:stCondLst>
                        <p:cond delay="indefinite"/>
                      </p:stCondLst>
                      <p:childTnLst>
                        <p:par>
                          <p:cTn id="38" fill="hold">
                            <p:stCondLst>
                              <p:cond delay="0"/>
                            </p:stCondLst>
                            <p:childTnLst>
                              <p:par>
                                <p:cTn id="39" presetID="1" presetClass="entr" presetSubtype="0" fill="hold" grpId="0" nodeType="clickEffect">
                                  <p:stCondLst>
                                    <p:cond delay="0"/>
                                  </p:stCondLst>
                                  <p:childTnLst>
                                    <p:set>
                                      <p:cBhvr>
                                        <p:cTn id="40" dur="1" fill="hold">
                                          <p:stCondLst>
                                            <p:cond delay="0"/>
                                          </p:stCondLst>
                                        </p:cTn>
                                        <p:tgtEl>
                                          <p:spTgt spid="9"/>
                                        </p:tgtEl>
                                        <p:attrNameLst>
                                          <p:attrName>style.visibility</p:attrName>
                                        </p:attrNameLst>
                                      </p:cBhvr>
                                      <p:to>
                                        <p:strVal val="visible"/>
                                      </p:to>
                                    </p:set>
                                  </p:childTnLst>
                                </p:cTn>
                              </p:par>
                              <p:par>
                                <p:cTn id="41" presetID="1" presetClass="entr" presetSubtype="0" fill="hold" grpId="0" nodeType="withEffect">
                                  <p:stCondLst>
                                    <p:cond delay="0"/>
                                  </p:stCondLst>
                                  <p:childTnLst>
                                    <p:set>
                                      <p:cBhvr>
                                        <p:cTn id="42" dur="1" fill="hold">
                                          <p:stCondLst>
                                            <p:cond delay="0"/>
                                          </p:stCondLst>
                                        </p:cTn>
                                        <p:tgtEl>
                                          <p:spTgt spid="11"/>
                                        </p:tgtEl>
                                        <p:attrNameLst>
                                          <p:attrName>style.visibility</p:attrName>
                                        </p:attrNameLst>
                                      </p:cBhvr>
                                      <p:to>
                                        <p:strVal val="visible"/>
                                      </p:to>
                                    </p:set>
                                  </p:childTnLst>
                                </p:cTn>
                              </p:par>
                              <p:par>
                                <p:cTn id="43" presetID="1" presetClass="entr" presetSubtype="0" fill="hold" nodeType="withEffect">
                                  <p:stCondLst>
                                    <p:cond delay="0"/>
                                  </p:stCondLst>
                                  <p:childTnLst>
                                    <p:set>
                                      <p:cBhvr>
                                        <p:cTn id="44" dur="1" fill="hold">
                                          <p:stCondLst>
                                            <p:cond delay="0"/>
                                          </p:stCondLst>
                                        </p:cTn>
                                        <p:tgtEl>
                                          <p:spTgt spid="27"/>
                                        </p:tgtEl>
                                        <p:attrNameLst>
                                          <p:attrName>style.visibility</p:attrName>
                                        </p:attrNameLst>
                                      </p:cBhvr>
                                      <p:to>
                                        <p:strVal val="visible"/>
                                      </p:to>
                                    </p:set>
                                  </p:childTnLst>
                                </p:cTn>
                              </p:par>
                              <p:par>
                                <p:cTn id="45" presetID="1" presetClass="entr" presetSubtype="0" fill="hold" grpId="0" nodeType="withEffect">
                                  <p:stCondLst>
                                    <p:cond delay="0"/>
                                  </p:stCondLst>
                                  <p:childTnLst>
                                    <p:set>
                                      <p:cBhvr>
                                        <p:cTn id="46" dur="1" fill="hold">
                                          <p:stCondLst>
                                            <p:cond delay="0"/>
                                          </p:stCondLst>
                                        </p:cTn>
                                        <p:tgtEl>
                                          <p:spTgt spid="8"/>
                                        </p:tgtEl>
                                        <p:attrNameLst>
                                          <p:attrName>style.visibility</p:attrName>
                                        </p:attrNameLst>
                                      </p:cBhvr>
                                      <p:to>
                                        <p:strVal val="visible"/>
                                      </p:to>
                                    </p:set>
                                  </p:childTnLst>
                                </p:cTn>
                              </p:par>
                              <p:par>
                                <p:cTn id="47" presetID="1" presetClass="entr" presetSubtype="0" fill="hold" grpId="0" nodeType="withEffect">
                                  <p:stCondLst>
                                    <p:cond delay="0"/>
                                  </p:stCondLst>
                                  <p:childTnLst>
                                    <p:set>
                                      <p:cBhvr>
                                        <p:cTn id="48" dur="1" fill="hold">
                                          <p:stCondLst>
                                            <p:cond delay="0"/>
                                          </p:stCondLst>
                                        </p:cTn>
                                        <p:tgtEl>
                                          <p:spTgt spid="10"/>
                                        </p:tgtEl>
                                        <p:attrNameLst>
                                          <p:attrName>style.visibility</p:attrName>
                                        </p:attrNameLst>
                                      </p:cBhvr>
                                      <p:to>
                                        <p:strVal val="visible"/>
                                      </p:to>
                                    </p:set>
                                  </p:childTnLst>
                                </p:cTn>
                              </p:par>
                              <p:par>
                                <p:cTn id="49" presetID="1" presetClass="entr" presetSubtype="0" fill="hold" nodeType="withEffect">
                                  <p:stCondLst>
                                    <p:cond delay="0"/>
                                  </p:stCondLst>
                                  <p:childTnLst>
                                    <p:set>
                                      <p:cBhvr>
                                        <p:cTn id="50" dur="1" fill="hold">
                                          <p:stCondLst>
                                            <p:cond delay="0"/>
                                          </p:stCondLst>
                                        </p:cTn>
                                        <p:tgtEl>
                                          <p:spTgt spid="15"/>
                                        </p:tgtEl>
                                        <p:attrNameLst>
                                          <p:attrName>style.visibility</p:attrName>
                                        </p:attrNameLst>
                                      </p:cBhvr>
                                      <p:to>
                                        <p:strVal val="visible"/>
                                      </p:to>
                                    </p:set>
                                  </p:childTnLst>
                                </p:cTn>
                              </p:par>
                              <p:par>
                                <p:cTn id="51" presetID="1" presetClass="entr" presetSubtype="0" fill="hold" nodeType="withEffect">
                                  <p:stCondLst>
                                    <p:cond delay="0"/>
                                  </p:stCondLst>
                                  <p:childTnLst>
                                    <p:set>
                                      <p:cBhvr>
                                        <p:cTn id="52" dur="1" fill="hold">
                                          <p:stCondLst>
                                            <p:cond delay="0"/>
                                          </p:stCondLst>
                                        </p:cTn>
                                        <p:tgtEl>
                                          <p:spTgt spid="20"/>
                                        </p:tgtEl>
                                        <p:attrNameLst>
                                          <p:attrName>style.visibility</p:attrName>
                                        </p:attrNameLst>
                                      </p:cBhvr>
                                      <p:to>
                                        <p:strVal val="visible"/>
                                      </p:to>
                                    </p:set>
                                  </p:childTnLst>
                                </p:cTn>
                              </p:par>
                            </p:childTnLst>
                          </p:cTn>
                        </p:par>
                      </p:childTnLst>
                    </p:cTn>
                  </p:par>
                  <p:par>
                    <p:cTn id="53" fill="hold">
                      <p:stCondLst>
                        <p:cond delay="indefinite"/>
                      </p:stCondLst>
                      <p:childTnLst>
                        <p:par>
                          <p:cTn id="54" fill="hold">
                            <p:stCondLst>
                              <p:cond delay="0"/>
                            </p:stCondLst>
                            <p:childTnLst>
                              <p:par>
                                <p:cTn id="55" presetID="1" presetClass="entr" presetSubtype="0" fill="hold" grpId="0" nodeType="clickEffect">
                                  <p:stCondLst>
                                    <p:cond delay="0"/>
                                  </p:stCondLst>
                                  <p:childTnLst>
                                    <p:set>
                                      <p:cBhvr>
                                        <p:cTn id="56" dur="1" fill="hold">
                                          <p:stCondLst>
                                            <p:cond delay="0"/>
                                          </p:stCondLst>
                                        </p:cTn>
                                        <p:tgtEl>
                                          <p:spTgt spid="33"/>
                                        </p:tgtEl>
                                        <p:attrNameLst>
                                          <p:attrName>style.visibility</p:attrName>
                                        </p:attrNameLst>
                                      </p:cBhvr>
                                      <p:to>
                                        <p:strVal val="visible"/>
                                      </p:to>
                                    </p:set>
                                  </p:childTnLst>
                                </p:cTn>
                              </p:par>
                              <p:par>
                                <p:cTn id="57" presetID="1" presetClass="entr" presetSubtype="0" fill="hold" nodeType="withEffect">
                                  <p:stCondLst>
                                    <p:cond delay="0"/>
                                  </p:stCondLst>
                                  <p:childTnLst>
                                    <p:set>
                                      <p:cBhvr>
                                        <p:cTn id="58" dur="1" fill="hold">
                                          <p:stCondLst>
                                            <p:cond delay="0"/>
                                          </p:stCondLst>
                                        </p:cTn>
                                        <p:tgtEl>
                                          <p:spTgt spid="32"/>
                                        </p:tgtEl>
                                        <p:attrNameLst>
                                          <p:attrName>style.visibility</p:attrName>
                                        </p:attrNameLst>
                                      </p:cBhvr>
                                      <p:to>
                                        <p:strVal val="visible"/>
                                      </p:to>
                                    </p:set>
                                  </p:childTnLst>
                                </p:cTn>
                              </p:par>
                            </p:childTnLst>
                          </p:cTn>
                        </p:par>
                      </p:childTnLst>
                    </p:cTn>
                  </p:par>
                  <p:par>
                    <p:cTn id="59" fill="hold">
                      <p:stCondLst>
                        <p:cond delay="indefinite"/>
                      </p:stCondLst>
                      <p:childTnLst>
                        <p:par>
                          <p:cTn id="60" fill="hold">
                            <p:stCondLst>
                              <p:cond delay="0"/>
                            </p:stCondLst>
                            <p:childTnLst>
                              <p:par>
                                <p:cTn id="61" presetID="1" presetClass="entr" presetSubtype="0" fill="hold" grpId="0" nodeType="clickEffect">
                                  <p:stCondLst>
                                    <p:cond delay="0"/>
                                  </p:stCondLst>
                                  <p:childTnLst>
                                    <p:set>
                                      <p:cBhvr>
                                        <p:cTn id="62" dur="1" fill="hold">
                                          <p:stCondLst>
                                            <p:cond delay="0"/>
                                          </p:stCondLst>
                                        </p:cTn>
                                        <p:tgtEl>
                                          <p:spTgt spid="35"/>
                                        </p:tgtEl>
                                        <p:attrNameLst>
                                          <p:attrName>style.visibility</p:attrName>
                                        </p:attrNameLst>
                                      </p:cBhvr>
                                      <p:to>
                                        <p:strVal val="visible"/>
                                      </p:to>
                                    </p:set>
                                  </p:childTnLst>
                                </p:cTn>
                              </p:par>
                            </p:childTnLst>
                          </p:cTn>
                        </p:par>
                      </p:childTnLst>
                    </p:cTn>
                  </p:par>
                  <p:par>
                    <p:cTn id="63" fill="hold">
                      <p:stCondLst>
                        <p:cond delay="indefinite"/>
                      </p:stCondLst>
                      <p:childTnLst>
                        <p:par>
                          <p:cTn id="64" fill="hold">
                            <p:stCondLst>
                              <p:cond delay="0"/>
                            </p:stCondLst>
                            <p:childTnLst>
                              <p:par>
                                <p:cTn id="65" presetID="1" presetClass="entr" presetSubtype="0" fill="hold" grpId="0" nodeType="clickEffect">
                                  <p:stCondLst>
                                    <p:cond delay="0"/>
                                  </p:stCondLst>
                                  <p:childTnLst>
                                    <p:set>
                                      <p:cBhvr>
                                        <p:cTn id="66" dur="1" fill="hold">
                                          <p:stCondLst>
                                            <p:cond delay="0"/>
                                          </p:stCondLst>
                                        </p:cTn>
                                        <p:tgtEl>
                                          <p:spTgt spid="1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P spid="9" grpId="0" animBg="1"/>
      <p:bldP spid="10" grpId="0"/>
      <p:bldP spid="11" grpId="0"/>
      <p:bldP spid="28" grpId="0" animBg="1"/>
      <p:bldP spid="29" grpId="0"/>
      <p:bldP spid="21" grpId="0" animBg="1"/>
      <p:bldP spid="22" grpId="0" animBg="1"/>
      <p:bldP spid="23" grpId="0" animBg="1"/>
      <p:bldP spid="24" grpId="0" animBg="1"/>
      <p:bldP spid="31" grpId="0"/>
      <p:bldP spid="33" grpId="0"/>
      <p:bldP spid="35" grpId="0" animBg="1"/>
      <p:bldP spid="12" grpId="0" animBg="1"/>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A65399F-FE79-51BB-3C6F-61E50321C745}"/>
            </a:ext>
          </a:extLst>
        </p:cNvPr>
        <p:cNvGrpSpPr/>
        <p:nvPr/>
      </p:nvGrpSpPr>
      <p:grpSpPr>
        <a:xfrm>
          <a:off x="0" y="0"/>
          <a:ext cx="0" cy="0"/>
          <a:chOff x="0" y="0"/>
          <a:chExt cx="0" cy="0"/>
        </a:xfrm>
      </p:grpSpPr>
      <p:pic>
        <p:nvPicPr>
          <p:cNvPr id="3" name="Picture 2">
            <a:extLst>
              <a:ext uri="{FF2B5EF4-FFF2-40B4-BE49-F238E27FC236}">
                <a16:creationId xmlns:a16="http://schemas.microsoft.com/office/drawing/2014/main" id="{FBAF59A1-075C-C215-DDB7-8123D04065C4}"/>
              </a:ext>
            </a:extLst>
          </p:cNvPr>
          <p:cNvPicPr>
            <a:picLocks noChangeAspect="1"/>
          </p:cNvPicPr>
          <p:nvPr/>
        </p:nvPicPr>
        <p:blipFill>
          <a:blip r:embed="rId2"/>
          <a:srcRect t="1821" r="5509" b="1296"/>
          <a:stretch>
            <a:fillRect/>
          </a:stretch>
        </p:blipFill>
        <p:spPr>
          <a:xfrm>
            <a:off x="1261052" y="803035"/>
            <a:ext cx="2615632" cy="1900281"/>
          </a:xfrm>
          <a:prstGeom prst="rect">
            <a:avLst/>
          </a:prstGeom>
        </p:spPr>
      </p:pic>
      <p:sp>
        <p:nvSpPr>
          <p:cNvPr id="7" name="TextBox 6">
            <a:extLst>
              <a:ext uri="{FF2B5EF4-FFF2-40B4-BE49-F238E27FC236}">
                <a16:creationId xmlns:a16="http://schemas.microsoft.com/office/drawing/2014/main" id="{97437751-21EF-8F17-5923-ABA4794D2125}"/>
              </a:ext>
            </a:extLst>
          </p:cNvPr>
          <p:cNvSpPr txBox="1"/>
          <p:nvPr/>
        </p:nvSpPr>
        <p:spPr>
          <a:xfrm>
            <a:off x="673053" y="517241"/>
            <a:ext cx="3801041" cy="300082"/>
          </a:xfrm>
          <a:prstGeom prst="rect">
            <a:avLst/>
          </a:prstGeom>
          <a:noFill/>
        </p:spPr>
        <p:txBody>
          <a:bodyPr wrap="none" rtlCol="0">
            <a:spAutoFit/>
          </a:bodyPr>
          <a:lstStyle/>
          <a:p>
            <a:r>
              <a:rPr lang="en-US" b="1" i="1" dirty="0">
                <a:solidFill>
                  <a:schemeClr val="tx1">
                    <a:lumMod val="50000"/>
                  </a:schemeClr>
                </a:solidFill>
              </a:rPr>
              <a:t>Photoelectrochemical Hydrogen Generation</a:t>
            </a:r>
            <a:endParaRPr lang="en-CH" b="1" i="1" dirty="0">
              <a:solidFill>
                <a:schemeClr val="tx1">
                  <a:lumMod val="50000"/>
                </a:schemeClr>
              </a:solidFill>
            </a:endParaRPr>
          </a:p>
        </p:txBody>
      </p:sp>
      <p:pic>
        <p:nvPicPr>
          <p:cNvPr id="8" name="Picture 7">
            <a:extLst>
              <a:ext uri="{FF2B5EF4-FFF2-40B4-BE49-F238E27FC236}">
                <a16:creationId xmlns:a16="http://schemas.microsoft.com/office/drawing/2014/main" id="{4B17CBDC-FC7D-D53D-CA30-054790389655}"/>
              </a:ext>
            </a:extLst>
          </p:cNvPr>
          <p:cNvPicPr>
            <a:picLocks noChangeAspect="1"/>
          </p:cNvPicPr>
          <p:nvPr/>
        </p:nvPicPr>
        <p:blipFill>
          <a:blip r:embed="rId3"/>
          <a:stretch>
            <a:fillRect/>
          </a:stretch>
        </p:blipFill>
        <p:spPr>
          <a:xfrm>
            <a:off x="5188351" y="876762"/>
            <a:ext cx="2903192" cy="1760446"/>
          </a:xfrm>
          <a:prstGeom prst="rect">
            <a:avLst/>
          </a:prstGeom>
        </p:spPr>
      </p:pic>
      <p:sp>
        <p:nvSpPr>
          <p:cNvPr id="9" name="TextBox 8">
            <a:extLst>
              <a:ext uri="{FF2B5EF4-FFF2-40B4-BE49-F238E27FC236}">
                <a16:creationId xmlns:a16="http://schemas.microsoft.com/office/drawing/2014/main" id="{DD5C56D0-2906-79E9-A8E1-583EAED3A9D1}"/>
              </a:ext>
            </a:extLst>
          </p:cNvPr>
          <p:cNvSpPr txBox="1"/>
          <p:nvPr/>
        </p:nvSpPr>
        <p:spPr>
          <a:xfrm>
            <a:off x="5212356" y="510950"/>
            <a:ext cx="2778325" cy="300082"/>
          </a:xfrm>
          <a:prstGeom prst="rect">
            <a:avLst/>
          </a:prstGeom>
          <a:noFill/>
        </p:spPr>
        <p:txBody>
          <a:bodyPr wrap="none" rtlCol="0">
            <a:spAutoFit/>
          </a:bodyPr>
          <a:lstStyle/>
          <a:p>
            <a:r>
              <a:rPr lang="en-US" b="1" i="1" dirty="0">
                <a:solidFill>
                  <a:schemeClr val="tx1">
                    <a:lumMod val="50000"/>
                  </a:schemeClr>
                </a:solidFill>
              </a:rPr>
              <a:t>Electrochemical CO</a:t>
            </a:r>
            <a:r>
              <a:rPr lang="en-US" b="1" i="1" baseline="-25000" dirty="0">
                <a:solidFill>
                  <a:schemeClr val="tx1">
                    <a:lumMod val="50000"/>
                  </a:schemeClr>
                </a:solidFill>
              </a:rPr>
              <a:t>2</a:t>
            </a:r>
            <a:r>
              <a:rPr lang="en-US" b="1" i="1" dirty="0">
                <a:solidFill>
                  <a:schemeClr val="tx1">
                    <a:lumMod val="50000"/>
                  </a:schemeClr>
                </a:solidFill>
              </a:rPr>
              <a:t> Reduction</a:t>
            </a:r>
            <a:endParaRPr lang="en-CH" b="1" i="1" dirty="0">
              <a:solidFill>
                <a:schemeClr val="tx1">
                  <a:lumMod val="50000"/>
                </a:schemeClr>
              </a:solidFill>
            </a:endParaRPr>
          </a:p>
        </p:txBody>
      </p:sp>
      <p:pic>
        <p:nvPicPr>
          <p:cNvPr id="10" name="Picture 9" descr="CSP Technology: Exploring Types and Functions in Solar Plants">
            <a:extLst>
              <a:ext uri="{FF2B5EF4-FFF2-40B4-BE49-F238E27FC236}">
                <a16:creationId xmlns:a16="http://schemas.microsoft.com/office/drawing/2014/main" id="{B2898F23-38B5-1187-CBDB-55EEC05CCCFB}"/>
              </a:ext>
            </a:extLst>
          </p:cNvPr>
          <p:cNvPicPr>
            <a:picLocks noChangeAspect="1"/>
          </p:cNvPicPr>
          <p:nvPr/>
        </p:nvPicPr>
        <p:blipFill>
          <a:blip r:embed="rId4"/>
          <a:srcRect l="4803" t="7199" r="5217" b="8401"/>
          <a:stretch>
            <a:fillRect/>
          </a:stretch>
        </p:blipFill>
        <p:spPr>
          <a:xfrm>
            <a:off x="1089631" y="3172024"/>
            <a:ext cx="2917116" cy="1820795"/>
          </a:xfrm>
          <a:prstGeom prst="rect">
            <a:avLst/>
          </a:prstGeom>
        </p:spPr>
      </p:pic>
      <p:pic>
        <p:nvPicPr>
          <p:cNvPr id="11" name="Picture 10">
            <a:extLst>
              <a:ext uri="{FF2B5EF4-FFF2-40B4-BE49-F238E27FC236}">
                <a16:creationId xmlns:a16="http://schemas.microsoft.com/office/drawing/2014/main" id="{BD3D9184-681C-2E12-9E71-3678971BAC4D}"/>
              </a:ext>
            </a:extLst>
          </p:cNvPr>
          <p:cNvPicPr>
            <a:picLocks noChangeAspect="1"/>
          </p:cNvPicPr>
          <p:nvPr/>
        </p:nvPicPr>
        <p:blipFill>
          <a:blip r:embed="rId5"/>
          <a:srcRect t="15489" b="57266"/>
          <a:stretch>
            <a:fillRect/>
          </a:stretch>
        </p:blipFill>
        <p:spPr>
          <a:xfrm>
            <a:off x="4772174" y="3148291"/>
            <a:ext cx="3721791" cy="2022290"/>
          </a:xfrm>
          <a:prstGeom prst="rect">
            <a:avLst/>
          </a:prstGeom>
        </p:spPr>
      </p:pic>
      <p:sp>
        <p:nvSpPr>
          <p:cNvPr id="12" name="Freeform: Shape 11">
            <a:extLst>
              <a:ext uri="{FF2B5EF4-FFF2-40B4-BE49-F238E27FC236}">
                <a16:creationId xmlns:a16="http://schemas.microsoft.com/office/drawing/2014/main" id="{86E32697-55A8-050F-C600-016D82D9B4F2}"/>
              </a:ext>
            </a:extLst>
          </p:cNvPr>
          <p:cNvSpPr/>
          <p:nvPr/>
        </p:nvSpPr>
        <p:spPr>
          <a:xfrm>
            <a:off x="4784284" y="3860309"/>
            <a:ext cx="1820214" cy="1451020"/>
          </a:xfrm>
          <a:custGeom>
            <a:avLst/>
            <a:gdLst>
              <a:gd name="csX0" fmla="*/ 81566 w 1820214"/>
              <a:gd name="csY0" fmla="*/ 0 h 1451020"/>
              <a:gd name="csX1" fmla="*/ 339143 w 1820214"/>
              <a:gd name="csY1" fmla="*/ 81566 h 1451020"/>
              <a:gd name="csX2" fmla="*/ 983087 w 1820214"/>
              <a:gd name="csY2" fmla="*/ 364902 h 1451020"/>
              <a:gd name="csX3" fmla="*/ 1794456 w 1820214"/>
              <a:gd name="csY3" fmla="*/ 1021724 h 1451020"/>
              <a:gd name="csX4" fmla="*/ 1820214 w 1820214"/>
              <a:gd name="csY4" fmla="*/ 1347989 h 1451020"/>
              <a:gd name="csX5" fmla="*/ 0 w 1820214"/>
              <a:gd name="csY5" fmla="*/ 1451020 h 1451020"/>
              <a:gd name="csX6" fmla="*/ 81566 w 1820214"/>
              <a:gd name="csY6" fmla="*/ 0 h 1451020"/>
            </a:gdLst>
            <a:ahLst/>
            <a:cxnLst>
              <a:cxn ang="0">
                <a:pos x="csX0" y="csY0"/>
              </a:cxn>
              <a:cxn ang="0">
                <a:pos x="csX1" y="csY1"/>
              </a:cxn>
              <a:cxn ang="0">
                <a:pos x="csX2" y="csY2"/>
              </a:cxn>
              <a:cxn ang="0">
                <a:pos x="csX3" y="csY3"/>
              </a:cxn>
              <a:cxn ang="0">
                <a:pos x="csX4" y="csY4"/>
              </a:cxn>
              <a:cxn ang="0">
                <a:pos x="csX5" y="csY5"/>
              </a:cxn>
              <a:cxn ang="0">
                <a:pos x="csX6" y="csY6"/>
              </a:cxn>
            </a:cxnLst>
            <a:rect l="l" t="t" r="r" b="b"/>
            <a:pathLst>
              <a:path w="1820214" h="1451020">
                <a:moveTo>
                  <a:pt x="81566" y="0"/>
                </a:moveTo>
                <a:lnTo>
                  <a:pt x="339143" y="81566"/>
                </a:lnTo>
                <a:lnTo>
                  <a:pt x="983087" y="364902"/>
                </a:lnTo>
                <a:lnTo>
                  <a:pt x="1794456" y="1021724"/>
                </a:lnTo>
                <a:lnTo>
                  <a:pt x="1820214" y="1347989"/>
                </a:lnTo>
                <a:lnTo>
                  <a:pt x="0" y="1451020"/>
                </a:lnTo>
                <a:lnTo>
                  <a:pt x="81566" y="0"/>
                </a:lnTo>
                <a:close/>
              </a:path>
            </a:pathLst>
          </a:custGeom>
          <a:solidFill>
            <a:schemeClr val="bg1"/>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CH"/>
          </a:p>
        </p:txBody>
      </p:sp>
      <p:sp>
        <p:nvSpPr>
          <p:cNvPr id="15" name="Title 14">
            <a:extLst>
              <a:ext uri="{FF2B5EF4-FFF2-40B4-BE49-F238E27FC236}">
                <a16:creationId xmlns:a16="http://schemas.microsoft.com/office/drawing/2014/main" id="{9BA8C2B5-B628-20B2-BFA9-2C47020B71F6}"/>
              </a:ext>
            </a:extLst>
          </p:cNvPr>
          <p:cNvSpPr>
            <a:spLocks noGrp="1"/>
          </p:cNvSpPr>
          <p:nvPr>
            <p:ph type="title"/>
          </p:nvPr>
        </p:nvSpPr>
        <p:spPr/>
        <p:txBody>
          <a:bodyPr/>
          <a:lstStyle/>
          <a:p>
            <a:r>
              <a:rPr lang="en-US" dirty="0"/>
              <a:t>Porous Media in Energy Application</a:t>
            </a:r>
            <a:endParaRPr lang="en-CH" dirty="0"/>
          </a:p>
        </p:txBody>
      </p:sp>
      <p:sp>
        <p:nvSpPr>
          <p:cNvPr id="17" name="TextBox 16">
            <a:extLst>
              <a:ext uri="{FF2B5EF4-FFF2-40B4-BE49-F238E27FC236}">
                <a16:creationId xmlns:a16="http://schemas.microsoft.com/office/drawing/2014/main" id="{21FD4C1A-B9E6-5EF5-D659-35857401E813}"/>
              </a:ext>
            </a:extLst>
          </p:cNvPr>
          <p:cNvSpPr txBox="1"/>
          <p:nvPr/>
        </p:nvSpPr>
        <p:spPr>
          <a:xfrm>
            <a:off x="718119" y="2849785"/>
            <a:ext cx="3665478" cy="300082"/>
          </a:xfrm>
          <a:prstGeom prst="rect">
            <a:avLst/>
          </a:prstGeom>
          <a:noFill/>
        </p:spPr>
        <p:txBody>
          <a:bodyPr wrap="square" rtlCol="0">
            <a:spAutoFit/>
          </a:bodyPr>
          <a:lstStyle/>
          <a:p>
            <a:r>
              <a:rPr lang="en-US" b="1" i="1" dirty="0">
                <a:solidFill>
                  <a:schemeClr val="tx1">
                    <a:lumMod val="50000"/>
                  </a:schemeClr>
                </a:solidFill>
              </a:rPr>
              <a:t>Solar Thermochemical Syngas Generation </a:t>
            </a:r>
            <a:endParaRPr lang="en-CH" b="1" i="1" dirty="0">
              <a:solidFill>
                <a:schemeClr val="tx1">
                  <a:lumMod val="50000"/>
                </a:schemeClr>
              </a:solidFill>
            </a:endParaRPr>
          </a:p>
        </p:txBody>
      </p:sp>
      <p:sp>
        <p:nvSpPr>
          <p:cNvPr id="18" name="TextBox 17">
            <a:extLst>
              <a:ext uri="{FF2B5EF4-FFF2-40B4-BE49-F238E27FC236}">
                <a16:creationId xmlns:a16="http://schemas.microsoft.com/office/drawing/2014/main" id="{A1001641-72E3-065F-8CEB-309C6D9568BA}"/>
              </a:ext>
            </a:extLst>
          </p:cNvPr>
          <p:cNvSpPr txBox="1"/>
          <p:nvPr/>
        </p:nvSpPr>
        <p:spPr>
          <a:xfrm>
            <a:off x="5590994" y="2841413"/>
            <a:ext cx="2185214" cy="300082"/>
          </a:xfrm>
          <a:prstGeom prst="rect">
            <a:avLst/>
          </a:prstGeom>
          <a:noFill/>
        </p:spPr>
        <p:txBody>
          <a:bodyPr wrap="none" rtlCol="0">
            <a:spAutoFit/>
          </a:bodyPr>
          <a:lstStyle/>
          <a:p>
            <a:r>
              <a:rPr lang="en-US" b="1" i="1" dirty="0">
                <a:solidFill>
                  <a:schemeClr val="tx1">
                    <a:lumMod val="50000"/>
                  </a:schemeClr>
                </a:solidFill>
              </a:rPr>
              <a:t>Thermal Energy Storage</a:t>
            </a:r>
            <a:endParaRPr lang="en-CH" b="1" i="1" dirty="0">
              <a:solidFill>
                <a:schemeClr val="tx1">
                  <a:lumMod val="50000"/>
                </a:schemeClr>
              </a:solidFill>
            </a:endParaRPr>
          </a:p>
        </p:txBody>
      </p:sp>
      <p:sp>
        <p:nvSpPr>
          <p:cNvPr id="22" name="Rectangle: Rounded Corners 21">
            <a:extLst>
              <a:ext uri="{FF2B5EF4-FFF2-40B4-BE49-F238E27FC236}">
                <a16:creationId xmlns:a16="http://schemas.microsoft.com/office/drawing/2014/main" id="{E36455F8-6717-ABBB-210F-8BF83E65DADA}"/>
              </a:ext>
            </a:extLst>
          </p:cNvPr>
          <p:cNvSpPr/>
          <p:nvPr/>
        </p:nvSpPr>
        <p:spPr>
          <a:xfrm>
            <a:off x="657236" y="2838453"/>
            <a:ext cx="3781016" cy="2270216"/>
          </a:xfrm>
          <a:prstGeom prst="roundRect">
            <a:avLst>
              <a:gd name="adj" fmla="val 9954"/>
            </a:avLst>
          </a:prstGeom>
          <a:noFill/>
        </p:spPr>
        <p:style>
          <a:lnRef idx="2">
            <a:schemeClr val="accent6"/>
          </a:lnRef>
          <a:fillRef idx="1">
            <a:schemeClr val="lt1"/>
          </a:fillRef>
          <a:effectRef idx="0">
            <a:schemeClr val="accent6"/>
          </a:effectRef>
          <a:fontRef idx="minor">
            <a:schemeClr val="dk1"/>
          </a:fontRef>
        </p:style>
        <p:txBody>
          <a:bodyPr rtlCol="0" anchor="ctr"/>
          <a:lstStyle/>
          <a:p>
            <a:pPr algn="ctr"/>
            <a:endParaRPr lang="en-CH"/>
          </a:p>
        </p:txBody>
      </p:sp>
      <p:sp>
        <p:nvSpPr>
          <p:cNvPr id="23" name="Rectangle: Rounded Corners 22">
            <a:extLst>
              <a:ext uri="{FF2B5EF4-FFF2-40B4-BE49-F238E27FC236}">
                <a16:creationId xmlns:a16="http://schemas.microsoft.com/office/drawing/2014/main" id="{99197E58-BCEA-2903-BFEF-054F9009426F}"/>
              </a:ext>
            </a:extLst>
          </p:cNvPr>
          <p:cNvSpPr/>
          <p:nvPr/>
        </p:nvSpPr>
        <p:spPr>
          <a:xfrm>
            <a:off x="4749439" y="501760"/>
            <a:ext cx="3781016" cy="2270216"/>
          </a:xfrm>
          <a:prstGeom prst="roundRect">
            <a:avLst>
              <a:gd name="adj" fmla="val 9954"/>
            </a:avLst>
          </a:prstGeom>
          <a:noFill/>
        </p:spPr>
        <p:style>
          <a:lnRef idx="2">
            <a:schemeClr val="accent6"/>
          </a:lnRef>
          <a:fillRef idx="1">
            <a:schemeClr val="lt1"/>
          </a:fillRef>
          <a:effectRef idx="0">
            <a:schemeClr val="accent6"/>
          </a:effectRef>
          <a:fontRef idx="minor">
            <a:schemeClr val="dk1"/>
          </a:fontRef>
        </p:style>
        <p:txBody>
          <a:bodyPr rtlCol="0" anchor="ctr"/>
          <a:lstStyle/>
          <a:p>
            <a:pPr algn="ctr"/>
            <a:endParaRPr lang="en-CH"/>
          </a:p>
        </p:txBody>
      </p:sp>
      <p:sp>
        <p:nvSpPr>
          <p:cNvPr id="24" name="Rectangle: Rounded Corners 23">
            <a:extLst>
              <a:ext uri="{FF2B5EF4-FFF2-40B4-BE49-F238E27FC236}">
                <a16:creationId xmlns:a16="http://schemas.microsoft.com/office/drawing/2014/main" id="{DB99D92E-D6B8-59B9-538B-9CB90BCAFF17}"/>
              </a:ext>
            </a:extLst>
          </p:cNvPr>
          <p:cNvSpPr/>
          <p:nvPr/>
        </p:nvSpPr>
        <p:spPr>
          <a:xfrm>
            <a:off x="4749439" y="2836373"/>
            <a:ext cx="3781016" cy="2270216"/>
          </a:xfrm>
          <a:prstGeom prst="roundRect">
            <a:avLst>
              <a:gd name="adj" fmla="val 9954"/>
            </a:avLst>
          </a:prstGeom>
          <a:noFill/>
        </p:spPr>
        <p:style>
          <a:lnRef idx="2">
            <a:schemeClr val="accent6"/>
          </a:lnRef>
          <a:fillRef idx="1">
            <a:schemeClr val="lt1"/>
          </a:fillRef>
          <a:effectRef idx="0">
            <a:schemeClr val="accent6"/>
          </a:effectRef>
          <a:fontRef idx="minor">
            <a:schemeClr val="dk1"/>
          </a:fontRef>
        </p:style>
        <p:txBody>
          <a:bodyPr rtlCol="0" anchor="ctr"/>
          <a:lstStyle/>
          <a:p>
            <a:pPr algn="ctr"/>
            <a:endParaRPr lang="en-CH"/>
          </a:p>
        </p:txBody>
      </p:sp>
      <p:sp>
        <p:nvSpPr>
          <p:cNvPr id="19" name="Rectangle: Rounded Corners 18">
            <a:extLst>
              <a:ext uri="{FF2B5EF4-FFF2-40B4-BE49-F238E27FC236}">
                <a16:creationId xmlns:a16="http://schemas.microsoft.com/office/drawing/2014/main" id="{F8415863-666D-EAE3-C01A-C9ECA93FDC3E}"/>
              </a:ext>
            </a:extLst>
          </p:cNvPr>
          <p:cNvSpPr/>
          <p:nvPr/>
        </p:nvSpPr>
        <p:spPr>
          <a:xfrm>
            <a:off x="657236" y="509591"/>
            <a:ext cx="3781016" cy="2270216"/>
          </a:xfrm>
          <a:prstGeom prst="roundRect">
            <a:avLst>
              <a:gd name="adj" fmla="val 9954"/>
            </a:avLst>
          </a:prstGeom>
          <a:noFill/>
        </p:spPr>
        <p:style>
          <a:lnRef idx="2">
            <a:schemeClr val="accent6"/>
          </a:lnRef>
          <a:fillRef idx="1">
            <a:schemeClr val="lt1"/>
          </a:fillRef>
          <a:effectRef idx="0">
            <a:schemeClr val="accent6"/>
          </a:effectRef>
          <a:fontRef idx="minor">
            <a:schemeClr val="dk1"/>
          </a:fontRef>
        </p:style>
        <p:txBody>
          <a:bodyPr rtlCol="0" anchor="ctr"/>
          <a:lstStyle/>
          <a:p>
            <a:pPr algn="ctr"/>
            <a:endParaRPr lang="en-CH"/>
          </a:p>
        </p:txBody>
      </p:sp>
    </p:spTree>
    <p:extLst>
      <p:ext uri="{BB962C8B-B14F-4D97-AF65-F5344CB8AC3E}">
        <p14:creationId xmlns:p14="http://schemas.microsoft.com/office/powerpoint/2010/main" val="2050591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mph" presetSubtype="0" fill="hold" nodeType="clickEffect">
                                  <p:stCondLst>
                                    <p:cond delay="0"/>
                                  </p:stCondLst>
                                  <p:childTnLst>
                                    <p:animEffect transition="out" filter="fade">
                                      <p:cBhvr>
                                        <p:cTn id="6" dur="500" tmFilter="0, 0; .2, .5; .8, .5; 1, 0"/>
                                        <p:tgtEl>
                                          <p:spTgt spid="8"/>
                                        </p:tgtEl>
                                      </p:cBhvr>
                                    </p:animEffect>
                                    <p:animScale>
                                      <p:cBhvr>
                                        <p:cTn id="7" dur="250" autoRev="1" fill="hold"/>
                                        <p:tgtEl>
                                          <p:spTgt spid="8"/>
                                        </p:tgtEl>
                                      </p:cBhvr>
                                      <p:by x="105000" y="105000"/>
                                    </p:animScale>
                                  </p:childTnLst>
                                </p:cTn>
                              </p:par>
                              <p:par>
                                <p:cTn id="8" presetID="26" presetClass="emph" presetSubtype="0" fill="hold" grpId="1" nodeType="withEffect">
                                  <p:stCondLst>
                                    <p:cond delay="0"/>
                                  </p:stCondLst>
                                  <p:childTnLst>
                                    <p:animEffect transition="out" filter="fade">
                                      <p:cBhvr>
                                        <p:cTn id="9" dur="500" tmFilter="0, 0; .2, .5; .8, .5; 1, 0"/>
                                        <p:tgtEl>
                                          <p:spTgt spid="9"/>
                                        </p:tgtEl>
                                      </p:cBhvr>
                                    </p:animEffect>
                                    <p:animScale>
                                      <p:cBhvr>
                                        <p:cTn id="10" dur="250" autoRev="1" fill="hold"/>
                                        <p:tgtEl>
                                          <p:spTgt spid="9"/>
                                        </p:tgtEl>
                                      </p:cBhvr>
                                      <p:by x="105000" y="105000"/>
                                    </p:animScale>
                                  </p:childTnLst>
                                </p:cTn>
                              </p:par>
                              <p:par>
                                <p:cTn id="11" presetID="26" presetClass="emph" presetSubtype="0" fill="hold" grpId="1" nodeType="withEffect">
                                  <p:stCondLst>
                                    <p:cond delay="0"/>
                                  </p:stCondLst>
                                  <p:childTnLst>
                                    <p:animEffect transition="out" filter="fade">
                                      <p:cBhvr>
                                        <p:cTn id="12" dur="500" tmFilter="0, 0; .2, .5; .8, .5; 1, 0"/>
                                        <p:tgtEl>
                                          <p:spTgt spid="23"/>
                                        </p:tgtEl>
                                      </p:cBhvr>
                                    </p:animEffect>
                                    <p:animScale>
                                      <p:cBhvr>
                                        <p:cTn id="13" dur="250" autoRev="1" fill="hold"/>
                                        <p:tgtEl>
                                          <p:spTgt spid="23"/>
                                        </p:tgtEl>
                                      </p:cBhvr>
                                      <p:by x="105000" y="105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1"/>
      <p:bldP spid="23" grpId="1" animBg="1"/>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DC421E-D1F7-F135-E9BC-9AA37B25DC73}"/>
              </a:ext>
            </a:extLst>
          </p:cNvPr>
          <p:cNvSpPr>
            <a:spLocks noGrp="1"/>
          </p:cNvSpPr>
          <p:nvPr>
            <p:ph type="title"/>
          </p:nvPr>
        </p:nvSpPr>
        <p:spPr/>
        <p:txBody>
          <a:bodyPr/>
          <a:lstStyle/>
          <a:p>
            <a:r>
              <a:rPr lang="en-US" noProof="0" dirty="0"/>
              <a:t>Electrochemical CO</a:t>
            </a:r>
            <a:r>
              <a:rPr lang="en-US" baseline="-25000" noProof="0" dirty="0"/>
              <a:t>2</a:t>
            </a:r>
            <a:r>
              <a:rPr lang="en-US" noProof="0" dirty="0"/>
              <a:t> Reduction</a:t>
            </a:r>
          </a:p>
        </p:txBody>
      </p:sp>
      <p:sp>
        <p:nvSpPr>
          <p:cNvPr id="3" name="Content Placeholder 2">
            <a:extLst>
              <a:ext uri="{FF2B5EF4-FFF2-40B4-BE49-F238E27FC236}">
                <a16:creationId xmlns:a16="http://schemas.microsoft.com/office/drawing/2014/main" id="{CC7C46F5-534E-57A1-FBB3-0A34480DB3A4}"/>
              </a:ext>
            </a:extLst>
          </p:cNvPr>
          <p:cNvSpPr>
            <a:spLocks noGrp="1"/>
          </p:cNvSpPr>
          <p:nvPr>
            <p:ph idx="1"/>
          </p:nvPr>
        </p:nvSpPr>
        <p:spPr/>
        <p:txBody>
          <a:bodyPr/>
          <a:lstStyle/>
          <a:p>
            <a:r>
              <a:rPr lang="en-US" noProof="0" dirty="0"/>
              <a:t>Processes that typically operate at more moderate conditions</a:t>
            </a:r>
          </a:p>
          <a:p>
            <a:r>
              <a:rPr lang="en-US" noProof="0" dirty="0"/>
              <a:t>Utilization of CO</a:t>
            </a:r>
            <a:r>
              <a:rPr lang="en-US" baseline="-25000" noProof="0" dirty="0"/>
              <a:t>2</a:t>
            </a:r>
            <a:r>
              <a:rPr lang="en-US" noProof="0" dirty="0"/>
              <a:t> can help to close the carbon cycle</a:t>
            </a:r>
          </a:p>
          <a:p>
            <a:endParaRPr lang="en-US" noProof="0" dirty="0"/>
          </a:p>
        </p:txBody>
      </p:sp>
      <p:pic>
        <p:nvPicPr>
          <p:cNvPr id="5" name="Picture 4">
            <a:extLst>
              <a:ext uri="{FF2B5EF4-FFF2-40B4-BE49-F238E27FC236}">
                <a16:creationId xmlns:a16="http://schemas.microsoft.com/office/drawing/2014/main" id="{93EDEAC3-EB0C-4D28-2EA9-3D1E3E6D31B2}"/>
              </a:ext>
            </a:extLst>
          </p:cNvPr>
          <p:cNvPicPr>
            <a:picLocks noChangeAspect="1"/>
          </p:cNvPicPr>
          <p:nvPr/>
        </p:nvPicPr>
        <p:blipFill>
          <a:blip r:embed="rId2"/>
          <a:stretch>
            <a:fillRect/>
          </a:stretch>
        </p:blipFill>
        <p:spPr>
          <a:xfrm>
            <a:off x="1587126" y="1403163"/>
            <a:ext cx="5372100" cy="3257550"/>
          </a:xfrm>
          <a:prstGeom prst="rect">
            <a:avLst/>
          </a:prstGeom>
        </p:spPr>
      </p:pic>
      <p:sp>
        <p:nvSpPr>
          <p:cNvPr id="6" name="TextBox 5">
            <a:extLst>
              <a:ext uri="{FF2B5EF4-FFF2-40B4-BE49-F238E27FC236}">
                <a16:creationId xmlns:a16="http://schemas.microsoft.com/office/drawing/2014/main" id="{4DCB5C2C-43A6-3DF0-3257-EB9F26104503}"/>
              </a:ext>
            </a:extLst>
          </p:cNvPr>
          <p:cNvSpPr txBox="1"/>
          <p:nvPr/>
        </p:nvSpPr>
        <p:spPr>
          <a:xfrm>
            <a:off x="6446906" y="4207211"/>
            <a:ext cx="1024639" cy="215444"/>
          </a:xfrm>
          <a:prstGeom prst="rect">
            <a:avLst/>
          </a:prstGeom>
          <a:noFill/>
        </p:spPr>
        <p:txBody>
          <a:bodyPr wrap="none" rtlCol="0">
            <a:spAutoFit/>
          </a:bodyPr>
          <a:lstStyle/>
          <a:p>
            <a:r>
              <a:rPr lang="en-US" sz="800" noProof="0" dirty="0" err="1"/>
              <a:t>SunCat@Stanford</a:t>
            </a:r>
            <a:endParaRPr lang="en-US" sz="800" noProof="0" dirty="0"/>
          </a:p>
        </p:txBody>
      </p:sp>
    </p:spTree>
    <p:extLst>
      <p:ext uri="{BB962C8B-B14F-4D97-AF65-F5344CB8AC3E}">
        <p14:creationId xmlns:p14="http://schemas.microsoft.com/office/powerpoint/2010/main" val="362680526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US" noProof="0" dirty="0"/>
              <a:t>Device Designs</a:t>
            </a:r>
          </a:p>
        </p:txBody>
      </p:sp>
      <p:sp>
        <p:nvSpPr>
          <p:cNvPr id="2" name="Inhaltsplatzhalter 1"/>
          <p:cNvSpPr>
            <a:spLocks noGrp="1"/>
          </p:cNvSpPr>
          <p:nvPr>
            <p:ph idx="1"/>
          </p:nvPr>
        </p:nvSpPr>
        <p:spPr>
          <a:xfrm>
            <a:off x="407101" y="553832"/>
            <a:ext cx="8424283" cy="4311725"/>
          </a:xfrm>
        </p:spPr>
        <p:txBody>
          <a:bodyPr>
            <a:noAutofit/>
          </a:bodyPr>
          <a:lstStyle/>
          <a:p>
            <a:pPr>
              <a:spcBef>
                <a:spcPts val="300"/>
              </a:spcBef>
            </a:pPr>
            <a:r>
              <a:rPr lang="en-US" noProof="0" dirty="0"/>
              <a:t>From low to high current-density operation – towards more practical systems:  </a:t>
            </a:r>
          </a:p>
        </p:txBody>
      </p:sp>
      <p:pic>
        <p:nvPicPr>
          <p:cNvPr id="27" name="Content Placeholder 4" descr="Diagram&#10;&#10;Description automatically generated">
            <a:extLst>
              <a:ext uri="{FF2B5EF4-FFF2-40B4-BE49-F238E27FC236}">
                <a16:creationId xmlns:a16="http://schemas.microsoft.com/office/drawing/2014/main" id="{F3F26488-E7DA-258D-6F7E-1CD8C0618D10}"/>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273922" y="1233741"/>
            <a:ext cx="2072853" cy="3247190"/>
          </a:xfrm>
          <a:prstGeom prst="rect">
            <a:avLst/>
          </a:prstGeom>
        </p:spPr>
      </p:pic>
      <p:pic>
        <p:nvPicPr>
          <p:cNvPr id="28" name="Picture 27" descr="Diagram&#10;&#10;Description automatically generated">
            <a:extLst>
              <a:ext uri="{FF2B5EF4-FFF2-40B4-BE49-F238E27FC236}">
                <a16:creationId xmlns:a16="http://schemas.microsoft.com/office/drawing/2014/main" id="{484CA586-8C17-1D58-43D7-E2CC7AAB9C60}"/>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3205793" y="1202831"/>
            <a:ext cx="2380573" cy="3240000"/>
          </a:xfrm>
          <a:prstGeom prst="rect">
            <a:avLst/>
          </a:prstGeom>
        </p:spPr>
      </p:pic>
      <p:sp>
        <p:nvSpPr>
          <p:cNvPr id="30" name="Rectangle 29"/>
          <p:cNvSpPr/>
          <p:nvPr/>
        </p:nvSpPr>
        <p:spPr>
          <a:xfrm>
            <a:off x="1304330" y="4956725"/>
            <a:ext cx="6569242" cy="215444"/>
          </a:xfrm>
          <a:prstGeom prst="rect">
            <a:avLst/>
          </a:prstGeom>
        </p:spPr>
        <p:txBody>
          <a:bodyPr wrap="square">
            <a:spAutoFit/>
          </a:bodyPr>
          <a:lstStyle/>
          <a:p>
            <a:r>
              <a:rPr lang="en-US" sz="800" noProof="0" dirty="0">
                <a:solidFill>
                  <a:srgbClr val="222222"/>
                </a:solidFill>
                <a:latin typeface="Arial" panose="020B0604020202020204" pitchFamily="34" charset="0"/>
              </a:rPr>
              <a:t>Bui et al., </a:t>
            </a:r>
            <a:r>
              <a:rPr lang="en-US" sz="800" i="1" noProof="0" dirty="0">
                <a:solidFill>
                  <a:srgbClr val="222222"/>
                </a:solidFill>
                <a:latin typeface="Arial" panose="020B0604020202020204" pitchFamily="34" charset="0"/>
              </a:rPr>
              <a:t>Chemical Reviews</a:t>
            </a:r>
            <a:r>
              <a:rPr lang="en-US" sz="800" noProof="0" dirty="0">
                <a:solidFill>
                  <a:srgbClr val="222222"/>
                </a:solidFill>
                <a:latin typeface="Arial" panose="020B0604020202020204" pitchFamily="34" charset="0"/>
              </a:rPr>
              <a:t>, 2022</a:t>
            </a:r>
          </a:p>
        </p:txBody>
      </p:sp>
      <p:sp>
        <p:nvSpPr>
          <p:cNvPr id="6" name="Freeform 5"/>
          <p:cNvSpPr/>
          <p:nvPr/>
        </p:nvSpPr>
        <p:spPr>
          <a:xfrm>
            <a:off x="235133" y="2892088"/>
            <a:ext cx="2164080" cy="1607820"/>
          </a:xfrm>
          <a:custGeom>
            <a:avLst/>
            <a:gdLst>
              <a:gd name="connsiteX0" fmla="*/ 0 w 2164080"/>
              <a:gd name="connsiteY0" fmla="*/ 312420 h 1607820"/>
              <a:gd name="connsiteX1" fmla="*/ 91440 w 2164080"/>
              <a:gd name="connsiteY1" fmla="*/ 1592580 h 1607820"/>
              <a:gd name="connsiteX2" fmla="*/ 2164080 w 2164080"/>
              <a:gd name="connsiteY2" fmla="*/ 1607820 h 1607820"/>
              <a:gd name="connsiteX3" fmla="*/ 2087880 w 2164080"/>
              <a:gd name="connsiteY3" fmla="*/ 0 h 1607820"/>
              <a:gd name="connsiteX4" fmla="*/ 1828800 w 2164080"/>
              <a:gd name="connsiteY4" fmla="*/ 0 h 1607820"/>
              <a:gd name="connsiteX5" fmla="*/ 1836420 w 2164080"/>
              <a:gd name="connsiteY5" fmla="*/ 190500 h 1607820"/>
              <a:gd name="connsiteX6" fmla="*/ 1798320 w 2164080"/>
              <a:gd name="connsiteY6" fmla="*/ 327660 h 1607820"/>
              <a:gd name="connsiteX7" fmla="*/ 1386840 w 2164080"/>
              <a:gd name="connsiteY7" fmla="*/ 259080 h 1607820"/>
              <a:gd name="connsiteX8" fmla="*/ 0 w 2164080"/>
              <a:gd name="connsiteY8" fmla="*/ 312420 h 16078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164080" h="1607820">
                <a:moveTo>
                  <a:pt x="0" y="312420"/>
                </a:moveTo>
                <a:lnTo>
                  <a:pt x="91440" y="1592580"/>
                </a:lnTo>
                <a:lnTo>
                  <a:pt x="2164080" y="1607820"/>
                </a:lnTo>
                <a:lnTo>
                  <a:pt x="2087880" y="0"/>
                </a:lnTo>
                <a:lnTo>
                  <a:pt x="1828800" y="0"/>
                </a:lnTo>
                <a:lnTo>
                  <a:pt x="1836420" y="190500"/>
                </a:lnTo>
                <a:lnTo>
                  <a:pt x="1798320" y="327660"/>
                </a:lnTo>
                <a:lnTo>
                  <a:pt x="1386840" y="259080"/>
                </a:lnTo>
                <a:lnTo>
                  <a:pt x="0" y="312420"/>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7" name="Freeform 6"/>
          <p:cNvSpPr/>
          <p:nvPr/>
        </p:nvSpPr>
        <p:spPr>
          <a:xfrm>
            <a:off x="3169733" y="2884468"/>
            <a:ext cx="2506980" cy="1607820"/>
          </a:xfrm>
          <a:custGeom>
            <a:avLst/>
            <a:gdLst>
              <a:gd name="connsiteX0" fmla="*/ 1699260 w 2506980"/>
              <a:gd name="connsiteY0" fmla="*/ 289560 h 1607820"/>
              <a:gd name="connsiteX1" fmla="*/ 1531620 w 2506980"/>
              <a:gd name="connsiteY1" fmla="*/ 320040 h 1607820"/>
              <a:gd name="connsiteX2" fmla="*/ 0 w 2506980"/>
              <a:gd name="connsiteY2" fmla="*/ 320040 h 1607820"/>
              <a:gd name="connsiteX3" fmla="*/ 7620 w 2506980"/>
              <a:gd name="connsiteY3" fmla="*/ 1607820 h 1607820"/>
              <a:gd name="connsiteX4" fmla="*/ 2506980 w 2506980"/>
              <a:gd name="connsiteY4" fmla="*/ 1569720 h 1607820"/>
              <a:gd name="connsiteX5" fmla="*/ 2430780 w 2506980"/>
              <a:gd name="connsiteY5" fmla="*/ 320040 h 1607820"/>
              <a:gd name="connsiteX6" fmla="*/ 2255520 w 2506980"/>
              <a:gd name="connsiteY6" fmla="*/ 342900 h 1607820"/>
              <a:gd name="connsiteX7" fmla="*/ 1798320 w 2506980"/>
              <a:gd name="connsiteY7" fmla="*/ 342900 h 1607820"/>
              <a:gd name="connsiteX8" fmla="*/ 1882140 w 2506980"/>
              <a:gd name="connsiteY8" fmla="*/ 228600 h 1607820"/>
              <a:gd name="connsiteX9" fmla="*/ 1874520 w 2506980"/>
              <a:gd name="connsiteY9" fmla="*/ 0 h 1607820"/>
              <a:gd name="connsiteX10" fmla="*/ 1684020 w 2506980"/>
              <a:gd name="connsiteY10" fmla="*/ 0 h 1607820"/>
              <a:gd name="connsiteX11" fmla="*/ 1661160 w 2506980"/>
              <a:gd name="connsiteY11" fmla="*/ 213360 h 1607820"/>
              <a:gd name="connsiteX12" fmla="*/ 1714500 w 2506980"/>
              <a:gd name="connsiteY12" fmla="*/ 228600 h 1607820"/>
              <a:gd name="connsiteX13" fmla="*/ 1699260 w 2506980"/>
              <a:gd name="connsiteY13" fmla="*/ 289560 h 16078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506980" h="1607820">
                <a:moveTo>
                  <a:pt x="1699260" y="289560"/>
                </a:moveTo>
                <a:lnTo>
                  <a:pt x="1531620" y="320040"/>
                </a:lnTo>
                <a:lnTo>
                  <a:pt x="0" y="320040"/>
                </a:lnTo>
                <a:lnTo>
                  <a:pt x="7620" y="1607820"/>
                </a:lnTo>
                <a:lnTo>
                  <a:pt x="2506980" y="1569720"/>
                </a:lnTo>
                <a:lnTo>
                  <a:pt x="2430780" y="320040"/>
                </a:lnTo>
                <a:lnTo>
                  <a:pt x="2255520" y="342900"/>
                </a:lnTo>
                <a:lnTo>
                  <a:pt x="1798320" y="342900"/>
                </a:lnTo>
                <a:lnTo>
                  <a:pt x="1882140" y="228600"/>
                </a:lnTo>
                <a:lnTo>
                  <a:pt x="1874520" y="0"/>
                </a:lnTo>
                <a:lnTo>
                  <a:pt x="1684020" y="0"/>
                </a:lnTo>
                <a:lnTo>
                  <a:pt x="1661160" y="213360"/>
                </a:lnTo>
                <a:lnTo>
                  <a:pt x="1714500" y="228600"/>
                </a:lnTo>
                <a:lnTo>
                  <a:pt x="1699260" y="289560"/>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8" name="Rectangle 7"/>
          <p:cNvSpPr/>
          <p:nvPr/>
        </p:nvSpPr>
        <p:spPr>
          <a:xfrm>
            <a:off x="235133" y="1314748"/>
            <a:ext cx="289560" cy="35814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35" name="Rectangle 34"/>
          <p:cNvSpPr/>
          <p:nvPr/>
        </p:nvSpPr>
        <p:spPr>
          <a:xfrm>
            <a:off x="3205793" y="1202831"/>
            <a:ext cx="289560" cy="35814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pic>
        <p:nvPicPr>
          <p:cNvPr id="10" name="Picture 9" descr="A large machine in a factory&#10;&#10;AI-generated content may be incorrect.">
            <a:extLst>
              <a:ext uri="{FF2B5EF4-FFF2-40B4-BE49-F238E27FC236}">
                <a16:creationId xmlns:a16="http://schemas.microsoft.com/office/drawing/2014/main" id="{9D029E3D-FD83-962D-648E-3EFB676BDCD1}"/>
              </a:ext>
            </a:extLst>
          </p:cNvPr>
          <p:cNvPicPr>
            <a:picLocks noChangeAspect="1"/>
          </p:cNvPicPr>
          <p:nvPr/>
        </p:nvPicPr>
        <p:blipFill>
          <a:blip r:embed="rId5"/>
          <a:stretch>
            <a:fillRect/>
          </a:stretch>
        </p:blipFill>
        <p:spPr>
          <a:xfrm>
            <a:off x="5683234" y="1870798"/>
            <a:ext cx="3320118" cy="2213412"/>
          </a:xfrm>
          <a:prstGeom prst="rect">
            <a:avLst/>
          </a:prstGeom>
        </p:spPr>
      </p:pic>
      <p:sp>
        <p:nvSpPr>
          <p:cNvPr id="11" name="TextBox 10">
            <a:extLst>
              <a:ext uri="{FF2B5EF4-FFF2-40B4-BE49-F238E27FC236}">
                <a16:creationId xmlns:a16="http://schemas.microsoft.com/office/drawing/2014/main" id="{D2DE902C-FDE4-7979-2053-866A29EDD386}"/>
              </a:ext>
            </a:extLst>
          </p:cNvPr>
          <p:cNvSpPr txBox="1"/>
          <p:nvPr/>
        </p:nvSpPr>
        <p:spPr>
          <a:xfrm>
            <a:off x="7199762" y="3766199"/>
            <a:ext cx="1810111" cy="300082"/>
          </a:xfrm>
          <a:prstGeom prst="rect">
            <a:avLst/>
          </a:prstGeom>
          <a:noFill/>
        </p:spPr>
        <p:txBody>
          <a:bodyPr wrap="none" rtlCol="0">
            <a:spAutoFit/>
          </a:bodyPr>
          <a:lstStyle/>
          <a:p>
            <a:r>
              <a:rPr lang="en-US" noProof="0" dirty="0">
                <a:solidFill>
                  <a:schemeClr val="bg1"/>
                </a:solidFill>
              </a:rPr>
              <a:t>Norwegian Hydrogen</a:t>
            </a:r>
          </a:p>
        </p:txBody>
      </p:sp>
      <p:pic>
        <p:nvPicPr>
          <p:cNvPr id="13" name="Picture 12" descr="A close-up of a device&#10;&#10;AI-generated content may be incorrect.">
            <a:extLst>
              <a:ext uri="{FF2B5EF4-FFF2-40B4-BE49-F238E27FC236}">
                <a16:creationId xmlns:a16="http://schemas.microsoft.com/office/drawing/2014/main" id="{FF3A6B3C-824D-11FD-4B17-5DC77E243EE1}"/>
              </a:ext>
            </a:extLst>
          </p:cNvPr>
          <p:cNvPicPr>
            <a:picLocks noChangeAspect="1"/>
          </p:cNvPicPr>
          <p:nvPr/>
        </p:nvPicPr>
        <p:blipFill>
          <a:blip r:embed="rId6"/>
          <a:srcRect l="16225" t="23113" r="8134" b="18046"/>
          <a:stretch>
            <a:fillRect/>
          </a:stretch>
        </p:blipFill>
        <p:spPr>
          <a:xfrm>
            <a:off x="475146" y="3268960"/>
            <a:ext cx="2096035" cy="1630499"/>
          </a:xfrm>
          <a:prstGeom prst="rect">
            <a:avLst/>
          </a:prstGeom>
        </p:spPr>
      </p:pic>
      <p:pic>
        <p:nvPicPr>
          <p:cNvPr id="15" name="Picture 14" descr="A machine next to a machine&#10;&#10;AI-generated content may be incorrect.">
            <a:extLst>
              <a:ext uri="{FF2B5EF4-FFF2-40B4-BE49-F238E27FC236}">
                <a16:creationId xmlns:a16="http://schemas.microsoft.com/office/drawing/2014/main" id="{6A46610F-4D0B-952B-376C-642C418F1E2A}"/>
              </a:ext>
            </a:extLst>
          </p:cNvPr>
          <p:cNvPicPr>
            <a:picLocks noChangeAspect="1"/>
          </p:cNvPicPr>
          <p:nvPr/>
        </p:nvPicPr>
        <p:blipFill>
          <a:blip r:embed="rId7"/>
          <a:srcRect l="54444" t="26378" r="10327" b="25322"/>
          <a:stretch>
            <a:fillRect/>
          </a:stretch>
        </p:blipFill>
        <p:spPr>
          <a:xfrm>
            <a:off x="3037553" y="3256857"/>
            <a:ext cx="2579092" cy="1654705"/>
          </a:xfrm>
          <a:prstGeom prst="rect">
            <a:avLst/>
          </a:prstGeom>
        </p:spPr>
      </p:pic>
    </p:spTree>
    <p:extLst>
      <p:ext uri="{BB962C8B-B14F-4D97-AF65-F5344CB8AC3E}">
        <p14:creationId xmlns:p14="http://schemas.microsoft.com/office/powerpoint/2010/main" val="24923859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7"/>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30"/>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xit" presetSubtype="0" fill="hold" grpId="0" nodeType="clickEffect">
                                  <p:stCondLst>
                                    <p:cond delay="0"/>
                                  </p:stCondLst>
                                  <p:childTnLst>
                                    <p:set>
                                      <p:cBhvr>
                                        <p:cTn id="16" dur="1" fill="hold">
                                          <p:stCondLst>
                                            <p:cond delay="0"/>
                                          </p:stCondLst>
                                        </p:cTn>
                                        <p:tgtEl>
                                          <p:spTgt spid="6"/>
                                        </p:tgtEl>
                                        <p:attrNameLst>
                                          <p:attrName>style.visibility</p:attrName>
                                        </p:attrNameLst>
                                      </p:cBhvr>
                                      <p:to>
                                        <p:strVal val="hidden"/>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nodeType="clickEffect">
                                  <p:stCondLst>
                                    <p:cond delay="0"/>
                                  </p:stCondLst>
                                  <p:childTnLst>
                                    <p:set>
                                      <p:cBhvr>
                                        <p:cTn id="20" dur="1" fill="hold">
                                          <p:stCondLst>
                                            <p:cond delay="0"/>
                                          </p:stCondLst>
                                        </p:cTn>
                                        <p:tgtEl>
                                          <p:spTgt spid="13"/>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nodeType="clickEffect">
                                  <p:stCondLst>
                                    <p:cond delay="0"/>
                                  </p:stCondLst>
                                  <p:childTnLst>
                                    <p:set>
                                      <p:cBhvr>
                                        <p:cTn id="24" dur="1" fill="hold">
                                          <p:stCondLst>
                                            <p:cond delay="0"/>
                                          </p:stCondLst>
                                        </p:cTn>
                                        <p:tgtEl>
                                          <p:spTgt spid="28"/>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 presetClass="exit" presetSubtype="0" fill="hold" grpId="0" nodeType="clickEffect">
                                  <p:stCondLst>
                                    <p:cond delay="0"/>
                                  </p:stCondLst>
                                  <p:childTnLst>
                                    <p:set>
                                      <p:cBhvr>
                                        <p:cTn id="28" dur="1" fill="hold">
                                          <p:stCondLst>
                                            <p:cond delay="0"/>
                                          </p:stCondLst>
                                        </p:cTn>
                                        <p:tgtEl>
                                          <p:spTgt spid="7"/>
                                        </p:tgtEl>
                                        <p:attrNameLst>
                                          <p:attrName>style.visibility</p:attrName>
                                        </p:attrNameLst>
                                      </p:cBhvr>
                                      <p:to>
                                        <p:strVal val="hidden"/>
                                      </p:to>
                                    </p:set>
                                  </p:childTnLst>
                                </p:cTn>
                              </p:par>
                            </p:childTnLst>
                          </p:cTn>
                        </p:par>
                      </p:childTnLst>
                    </p:cTn>
                  </p:par>
                  <p:par>
                    <p:cTn id="29" fill="hold">
                      <p:stCondLst>
                        <p:cond delay="indefinite"/>
                      </p:stCondLst>
                      <p:childTnLst>
                        <p:par>
                          <p:cTn id="30" fill="hold">
                            <p:stCondLst>
                              <p:cond delay="0"/>
                            </p:stCondLst>
                            <p:childTnLst>
                              <p:par>
                                <p:cTn id="31" presetID="1" presetClass="entr" presetSubtype="0" fill="hold" nodeType="clickEffect">
                                  <p:stCondLst>
                                    <p:cond delay="0"/>
                                  </p:stCondLst>
                                  <p:childTnLst>
                                    <p:set>
                                      <p:cBhvr>
                                        <p:cTn id="32" dur="1" fill="hold">
                                          <p:stCondLst>
                                            <p:cond delay="0"/>
                                          </p:stCondLst>
                                        </p:cTn>
                                        <p:tgtEl>
                                          <p:spTgt spid="15"/>
                                        </p:tgtEl>
                                        <p:attrNameLst>
                                          <p:attrName>style.visibility</p:attrName>
                                        </p:attrNameLst>
                                      </p:cBhvr>
                                      <p:to>
                                        <p:strVal val="visible"/>
                                      </p:to>
                                    </p:set>
                                  </p:childTnLst>
                                </p:cTn>
                              </p:par>
                            </p:childTnLst>
                          </p:cTn>
                        </p:par>
                      </p:childTnLst>
                    </p:cTn>
                  </p:par>
                  <p:par>
                    <p:cTn id="33" fill="hold">
                      <p:stCondLst>
                        <p:cond delay="indefinite"/>
                      </p:stCondLst>
                      <p:childTnLst>
                        <p:par>
                          <p:cTn id="34" fill="hold">
                            <p:stCondLst>
                              <p:cond delay="0"/>
                            </p:stCondLst>
                            <p:childTnLst>
                              <p:par>
                                <p:cTn id="35" presetID="1" presetClass="entr" presetSubtype="0" fill="hold" nodeType="clickEffect">
                                  <p:stCondLst>
                                    <p:cond delay="0"/>
                                  </p:stCondLst>
                                  <p:childTnLst>
                                    <p:set>
                                      <p:cBhvr>
                                        <p:cTn id="36" dur="1" fill="hold">
                                          <p:stCondLst>
                                            <p:cond delay="0"/>
                                          </p:stCondLst>
                                        </p:cTn>
                                        <p:tgtEl>
                                          <p:spTgt spid="1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uiExpand="1" build="p"/>
      <p:bldP spid="30" grpId="0"/>
      <p:bldP spid="6" grpId="0" animBg="1"/>
      <p:bldP spid="7" grpId="0" animBg="1"/>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BC78055-136D-20BA-7AF2-1B3CBFD6D0FC}"/>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CE0EAF41-C838-3AA1-D070-E9FC48C41EA4}"/>
              </a:ext>
            </a:extLst>
          </p:cNvPr>
          <p:cNvSpPr>
            <a:spLocks noGrp="1"/>
          </p:cNvSpPr>
          <p:nvPr>
            <p:ph type="title"/>
          </p:nvPr>
        </p:nvSpPr>
        <p:spPr/>
        <p:txBody>
          <a:bodyPr/>
          <a:lstStyle/>
          <a:p>
            <a:r>
              <a:rPr lang="en-US" noProof="0" dirty="0"/>
              <a:t>Electrochemical CO</a:t>
            </a:r>
            <a:r>
              <a:rPr lang="en-US" baseline="-25000" noProof="0" dirty="0"/>
              <a:t>2</a:t>
            </a:r>
            <a:r>
              <a:rPr lang="en-US" noProof="0" dirty="0"/>
              <a:t> Reduction</a:t>
            </a:r>
          </a:p>
        </p:txBody>
      </p:sp>
      <p:sp>
        <p:nvSpPr>
          <p:cNvPr id="2" name="Inhaltsplatzhalter 1">
            <a:extLst>
              <a:ext uri="{FF2B5EF4-FFF2-40B4-BE49-F238E27FC236}">
                <a16:creationId xmlns:a16="http://schemas.microsoft.com/office/drawing/2014/main" id="{F9B232B4-1C6F-53E1-A47D-BE27BB97B60C}"/>
              </a:ext>
            </a:extLst>
          </p:cNvPr>
          <p:cNvSpPr>
            <a:spLocks noGrp="1"/>
          </p:cNvSpPr>
          <p:nvPr>
            <p:ph idx="1"/>
          </p:nvPr>
        </p:nvSpPr>
        <p:spPr>
          <a:xfrm>
            <a:off x="407102" y="553832"/>
            <a:ext cx="8351544" cy="4311725"/>
          </a:xfrm>
        </p:spPr>
        <p:txBody>
          <a:bodyPr>
            <a:noAutofit/>
          </a:bodyPr>
          <a:lstStyle/>
          <a:p>
            <a:pPr>
              <a:spcBef>
                <a:spcPts val="300"/>
              </a:spcBef>
            </a:pPr>
            <a:r>
              <a:rPr lang="en-US" noProof="0" dirty="0"/>
              <a:t>Multi-physics, multi-phase, multi-component, multi-scale, multi-dimensional</a:t>
            </a:r>
          </a:p>
        </p:txBody>
      </p:sp>
      <p:pic>
        <p:nvPicPr>
          <p:cNvPr id="31" name="Picture 30">
            <a:extLst>
              <a:ext uri="{FF2B5EF4-FFF2-40B4-BE49-F238E27FC236}">
                <a16:creationId xmlns:a16="http://schemas.microsoft.com/office/drawing/2014/main" id="{27E545B6-6904-136F-C70F-F630217981CF}"/>
              </a:ext>
            </a:extLst>
          </p:cNvPr>
          <p:cNvPicPr>
            <a:picLocks noChangeAspect="1"/>
          </p:cNvPicPr>
          <p:nvPr/>
        </p:nvPicPr>
        <p:blipFill rotWithShape="1">
          <a:blip r:embed="rId3"/>
          <a:srcRect l="35943" t="12906" r="27423" b="10749"/>
          <a:stretch/>
        </p:blipFill>
        <p:spPr>
          <a:xfrm>
            <a:off x="2939138" y="951760"/>
            <a:ext cx="3420173" cy="4009202"/>
          </a:xfrm>
          <a:prstGeom prst="rect">
            <a:avLst/>
          </a:prstGeom>
        </p:spPr>
      </p:pic>
      <p:sp>
        <p:nvSpPr>
          <p:cNvPr id="32" name="Rectangle 31">
            <a:extLst>
              <a:ext uri="{FF2B5EF4-FFF2-40B4-BE49-F238E27FC236}">
                <a16:creationId xmlns:a16="http://schemas.microsoft.com/office/drawing/2014/main" id="{E12F3F6D-AC7D-BAB2-DF78-4386F664C6E9}"/>
              </a:ext>
            </a:extLst>
          </p:cNvPr>
          <p:cNvSpPr/>
          <p:nvPr/>
        </p:nvSpPr>
        <p:spPr>
          <a:xfrm>
            <a:off x="2911294" y="4956086"/>
            <a:ext cx="4572000" cy="215444"/>
          </a:xfrm>
          <a:prstGeom prst="rect">
            <a:avLst/>
          </a:prstGeom>
        </p:spPr>
        <p:txBody>
          <a:bodyPr>
            <a:spAutoFit/>
          </a:bodyPr>
          <a:lstStyle/>
          <a:p>
            <a:r>
              <a:rPr lang="en-US" sz="800" noProof="0" dirty="0">
                <a:ea typeface="MS Mincho"/>
              </a:rPr>
              <a:t>Stephens et al., </a:t>
            </a:r>
            <a:r>
              <a:rPr lang="en-US" sz="800" i="1" noProof="0" dirty="0">
                <a:ea typeface="MS Mincho"/>
              </a:rPr>
              <a:t>Journal of Physics: Energy</a:t>
            </a:r>
            <a:r>
              <a:rPr lang="en-US" sz="800" noProof="0" dirty="0">
                <a:ea typeface="MS Mincho"/>
              </a:rPr>
              <a:t>, </a:t>
            </a:r>
            <a:r>
              <a:rPr lang="en-US" sz="800" noProof="0" dirty="0"/>
              <a:t>10.1088/2515-7655/ac7823,</a:t>
            </a:r>
            <a:r>
              <a:rPr lang="en-US" sz="800" noProof="0" dirty="0">
                <a:ea typeface="MS Mincho"/>
              </a:rPr>
              <a:t> 2022</a:t>
            </a:r>
            <a:endParaRPr lang="en-US" sz="800" noProof="0" dirty="0"/>
          </a:p>
        </p:txBody>
      </p:sp>
    </p:spTree>
    <p:extLst>
      <p:ext uri="{BB962C8B-B14F-4D97-AF65-F5344CB8AC3E}">
        <p14:creationId xmlns:p14="http://schemas.microsoft.com/office/powerpoint/2010/main" val="24459422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2"/>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2" grpId="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C02AFF4-6A82-9EBB-EB07-307BE2C1DCAB}"/>
            </a:ext>
          </a:extLst>
        </p:cNvPr>
        <p:cNvGrpSpPr/>
        <p:nvPr/>
      </p:nvGrpSpPr>
      <p:grpSpPr>
        <a:xfrm>
          <a:off x="0" y="0"/>
          <a:ext cx="0" cy="0"/>
          <a:chOff x="0" y="0"/>
          <a:chExt cx="0" cy="0"/>
        </a:xfrm>
      </p:grpSpPr>
      <p:pic>
        <p:nvPicPr>
          <p:cNvPr id="255" name="Picture 254">
            <a:extLst>
              <a:ext uri="{FF2B5EF4-FFF2-40B4-BE49-F238E27FC236}">
                <a16:creationId xmlns:a16="http://schemas.microsoft.com/office/drawing/2014/main" id="{4165803A-12DF-E2B0-84F1-66040D46AF29}"/>
              </a:ext>
            </a:extLst>
          </p:cNvPr>
          <p:cNvPicPr>
            <a:picLocks noChangeAspect="1"/>
          </p:cNvPicPr>
          <p:nvPr/>
        </p:nvPicPr>
        <p:blipFill>
          <a:blip r:embed="rId3">
            <a:clrChange>
              <a:clrFrom>
                <a:srgbClr val="FFFFFF"/>
              </a:clrFrom>
              <a:clrTo>
                <a:srgbClr val="FFFFFF">
                  <a:alpha val="0"/>
                </a:srgbClr>
              </a:clrTo>
            </a:clrChange>
          </a:blip>
          <a:stretch>
            <a:fillRect/>
          </a:stretch>
        </p:blipFill>
        <p:spPr>
          <a:xfrm>
            <a:off x="3495193" y="1339816"/>
            <a:ext cx="5104758" cy="2977469"/>
          </a:xfrm>
          <a:prstGeom prst="rect">
            <a:avLst/>
          </a:prstGeom>
        </p:spPr>
      </p:pic>
      <p:sp>
        <p:nvSpPr>
          <p:cNvPr id="6" name="Content Placeholder 8">
            <a:extLst>
              <a:ext uri="{FF2B5EF4-FFF2-40B4-BE49-F238E27FC236}">
                <a16:creationId xmlns:a16="http://schemas.microsoft.com/office/drawing/2014/main" id="{908696EF-0479-0B4E-6381-DD2F6FD25A6A}"/>
              </a:ext>
            </a:extLst>
          </p:cNvPr>
          <p:cNvSpPr txBox="1">
            <a:spLocks/>
          </p:cNvSpPr>
          <p:nvPr/>
        </p:nvSpPr>
        <p:spPr>
          <a:xfrm>
            <a:off x="147621" y="635857"/>
            <a:ext cx="8996379" cy="1523227"/>
          </a:xfrm>
          <a:prstGeom prst="rect">
            <a:avLst/>
          </a:prstGeom>
        </p:spPr>
        <p:txBody>
          <a:bodyPr vert="horz" lIns="135000" tIns="34290" rIns="68580" bIns="34290" rtlCol="0">
            <a:noAutofit/>
          </a:bodyPr>
          <a:lstStyle>
            <a:lvl1pPr marL="171450" indent="-171450" algn="l" defTabSz="685800" rtl="0" eaLnBrk="1" latinLnBrk="0" hangingPunct="1">
              <a:lnSpc>
                <a:spcPct val="90000"/>
              </a:lnSpc>
              <a:spcBef>
                <a:spcPts val="750"/>
              </a:spcBef>
              <a:buClr>
                <a:schemeClr val="accent1"/>
              </a:buClr>
              <a:buSzPct val="90000"/>
              <a:buFont typeface="Wingdings" pitchFamily="2" charset="2"/>
              <a:buChar char="§"/>
              <a:defRPr sz="1800" b="0" i="0" kern="1200">
                <a:solidFill>
                  <a:schemeClr val="tx1"/>
                </a:solidFill>
                <a:latin typeface="Arial" panose="020B0604020202020204" pitchFamily="34" charset="0"/>
                <a:ea typeface="+mn-ea"/>
                <a:cs typeface="Arial" panose="020B0604020202020204" pitchFamily="34" charset="0"/>
              </a:defRPr>
            </a:lvl1pPr>
            <a:lvl2pPr marL="514350" indent="-171450" algn="l" defTabSz="685800" rtl="0" eaLnBrk="1" latinLnBrk="0" hangingPunct="1">
              <a:lnSpc>
                <a:spcPct val="90000"/>
              </a:lnSpc>
              <a:spcBef>
                <a:spcPts val="375"/>
              </a:spcBef>
              <a:buClr>
                <a:schemeClr val="accent1"/>
              </a:buClr>
              <a:buSzPct val="100000"/>
              <a:buFont typeface="Arial" panose="020B0604020202020204" pitchFamily="34" charset="0"/>
              <a:buChar char="•"/>
              <a:defRPr sz="1600" b="0" i="0" kern="1200">
                <a:solidFill>
                  <a:schemeClr val="tx1"/>
                </a:solidFill>
                <a:latin typeface="Arial" panose="020B0604020202020204" pitchFamily="34" charset="0"/>
                <a:ea typeface="+mn-ea"/>
                <a:cs typeface="Arial" panose="020B0604020202020204" pitchFamily="34" charset="0"/>
              </a:defRPr>
            </a:lvl2pPr>
            <a:lvl3pPr marL="857250" indent="-171450" algn="l" defTabSz="685800" rtl="0" eaLnBrk="1" latinLnBrk="0" hangingPunct="1">
              <a:lnSpc>
                <a:spcPct val="90000"/>
              </a:lnSpc>
              <a:spcBef>
                <a:spcPts val="375"/>
              </a:spcBef>
              <a:buSzPct val="90000"/>
              <a:buFont typeface="Wingdings" pitchFamily="2" charset="2"/>
              <a:buChar char="§"/>
              <a:defRPr sz="1500" b="0" i="0" kern="1200">
                <a:solidFill>
                  <a:schemeClr val="tx1"/>
                </a:solidFill>
                <a:latin typeface="Arial" panose="020B0604020202020204" pitchFamily="34" charset="0"/>
                <a:ea typeface="+mn-ea"/>
                <a:cs typeface="Arial" panose="020B0604020202020204" pitchFamily="34" charset="0"/>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a:lstStyle>
          <a:p>
            <a:pPr marL="0" indent="0" defTabSz="514350">
              <a:spcBef>
                <a:spcPts val="563"/>
              </a:spcBef>
              <a:buClr>
                <a:srgbClr val="E30613"/>
              </a:buClr>
              <a:buNone/>
              <a:defRPr/>
            </a:pPr>
            <a:r>
              <a:rPr lang="en-US" sz="1600" noProof="0" dirty="0">
                <a:solidFill>
                  <a:srgbClr val="413C3A"/>
                </a:solidFill>
                <a:latin typeface="+mn-lt"/>
                <a:cs typeface="Calibri" panose="020F0502020204030204" pitchFamily="34" charset="0"/>
              </a:rPr>
              <a:t>Reaction environment in more realistic CO</a:t>
            </a:r>
            <a:r>
              <a:rPr lang="en-US" sz="1600" baseline="-25000" noProof="0" dirty="0">
                <a:solidFill>
                  <a:srgbClr val="413C3A"/>
                </a:solidFill>
                <a:latin typeface="+mn-lt"/>
                <a:cs typeface="Calibri" panose="020F0502020204030204" pitchFamily="34" charset="0"/>
              </a:rPr>
              <a:t>2</a:t>
            </a:r>
            <a:r>
              <a:rPr lang="en-US" sz="1600" noProof="0" dirty="0">
                <a:solidFill>
                  <a:srgbClr val="413C3A"/>
                </a:solidFill>
                <a:latin typeface="+mn-lt"/>
                <a:cs typeface="Calibri" panose="020F0502020204030204" pitchFamily="34" charset="0"/>
              </a:rPr>
              <a:t> electroreduction design configuration</a:t>
            </a:r>
            <a:br>
              <a:rPr lang="en-US" sz="1600" noProof="0" dirty="0">
                <a:solidFill>
                  <a:srgbClr val="413C3A"/>
                </a:solidFill>
                <a:latin typeface="+mn-lt"/>
                <a:cs typeface="Calibri" panose="020F0502020204030204" pitchFamily="34" charset="0"/>
              </a:rPr>
            </a:br>
            <a:endParaRPr lang="en-US" sz="1600" noProof="0" dirty="0">
              <a:solidFill>
                <a:srgbClr val="413C3A"/>
              </a:solidFill>
              <a:latin typeface="+mn-lt"/>
            </a:endParaRPr>
          </a:p>
        </p:txBody>
      </p:sp>
      <p:sp>
        <p:nvSpPr>
          <p:cNvPr id="3" name="Title 2">
            <a:extLst>
              <a:ext uri="{FF2B5EF4-FFF2-40B4-BE49-F238E27FC236}">
                <a16:creationId xmlns:a16="http://schemas.microsoft.com/office/drawing/2014/main" id="{936EE869-DA78-1C70-A308-2AE30C81D5DA}"/>
              </a:ext>
            </a:extLst>
          </p:cNvPr>
          <p:cNvSpPr>
            <a:spLocks noGrp="1"/>
          </p:cNvSpPr>
          <p:nvPr>
            <p:ph type="title"/>
          </p:nvPr>
        </p:nvSpPr>
        <p:spPr/>
        <p:txBody>
          <a:bodyPr/>
          <a:lstStyle/>
          <a:p>
            <a:r>
              <a:rPr lang="en-US" noProof="0" dirty="0"/>
              <a:t>Pore-Scale Modeling of GDE Design</a:t>
            </a:r>
          </a:p>
        </p:txBody>
      </p:sp>
      <p:pic>
        <p:nvPicPr>
          <p:cNvPr id="7" name="Content Placeholder 6">
            <a:extLst>
              <a:ext uri="{FF2B5EF4-FFF2-40B4-BE49-F238E27FC236}">
                <a16:creationId xmlns:a16="http://schemas.microsoft.com/office/drawing/2014/main" id="{4291D17F-DDEF-5E3E-05A5-6FF6A4F16B3C}"/>
              </a:ext>
            </a:extLst>
          </p:cNvPr>
          <p:cNvPicPr>
            <a:picLocks noGrp="1" noChangeAspect="1"/>
          </p:cNvPicPr>
          <p:nvPr>
            <p:ph idx="1"/>
          </p:nvPr>
        </p:nvPicPr>
        <p:blipFill>
          <a:blip r:embed="rId4">
            <a:extLst>
              <a:ext uri="{28A0092B-C50C-407E-A947-70E740481C1C}">
                <a14:useLocalDpi xmlns:a14="http://schemas.microsoft.com/office/drawing/2010/main" val="0"/>
              </a:ext>
            </a:extLst>
          </a:blip>
          <a:stretch>
            <a:fillRect/>
          </a:stretch>
        </p:blipFill>
        <p:spPr>
          <a:xfrm>
            <a:off x="7992429" y="47997"/>
            <a:ext cx="693900" cy="925200"/>
          </a:xfrm>
        </p:spPr>
      </p:pic>
      <p:sp>
        <p:nvSpPr>
          <p:cNvPr id="239" name="Freeform: Shape 238">
            <a:extLst>
              <a:ext uri="{FF2B5EF4-FFF2-40B4-BE49-F238E27FC236}">
                <a16:creationId xmlns:a16="http://schemas.microsoft.com/office/drawing/2014/main" id="{7708D9CE-5839-CAEE-AA0C-78E0AF8A9186}"/>
              </a:ext>
            </a:extLst>
          </p:cNvPr>
          <p:cNvSpPr/>
          <p:nvPr/>
        </p:nvSpPr>
        <p:spPr>
          <a:xfrm>
            <a:off x="2405141" y="2317380"/>
            <a:ext cx="1014413" cy="189332"/>
          </a:xfrm>
          <a:custGeom>
            <a:avLst/>
            <a:gdLst>
              <a:gd name="connsiteX0" fmla="*/ 0 w 1371600"/>
              <a:gd name="connsiteY0" fmla="*/ 6415 h 246752"/>
              <a:gd name="connsiteX1" fmla="*/ 152400 w 1371600"/>
              <a:gd name="connsiteY1" fmla="*/ 6415 h 246752"/>
              <a:gd name="connsiteX2" fmla="*/ 514350 w 1371600"/>
              <a:gd name="connsiteY2" fmla="*/ 73090 h 246752"/>
              <a:gd name="connsiteX3" fmla="*/ 771525 w 1371600"/>
              <a:gd name="connsiteY3" fmla="*/ 225490 h 246752"/>
              <a:gd name="connsiteX4" fmla="*/ 1143000 w 1371600"/>
              <a:gd name="connsiteY4" fmla="*/ 244540 h 246752"/>
              <a:gd name="connsiteX5" fmla="*/ 1371600 w 1371600"/>
              <a:gd name="connsiteY5" fmla="*/ 215965 h 246752"/>
              <a:gd name="connsiteX0" fmla="*/ 0 w 1371600"/>
              <a:gd name="connsiteY0" fmla="*/ 3875 h 246227"/>
              <a:gd name="connsiteX1" fmla="*/ 152400 w 1371600"/>
              <a:gd name="connsiteY1" fmla="*/ 3875 h 246227"/>
              <a:gd name="connsiteX2" fmla="*/ 447675 w 1371600"/>
              <a:gd name="connsiteY2" fmla="*/ 32450 h 246227"/>
              <a:gd name="connsiteX3" fmla="*/ 771525 w 1371600"/>
              <a:gd name="connsiteY3" fmla="*/ 222950 h 246227"/>
              <a:gd name="connsiteX4" fmla="*/ 1143000 w 1371600"/>
              <a:gd name="connsiteY4" fmla="*/ 242000 h 246227"/>
              <a:gd name="connsiteX5" fmla="*/ 1371600 w 1371600"/>
              <a:gd name="connsiteY5" fmla="*/ 213425 h 246227"/>
              <a:gd name="connsiteX0" fmla="*/ 0 w 1371600"/>
              <a:gd name="connsiteY0" fmla="*/ 3875 h 252955"/>
              <a:gd name="connsiteX1" fmla="*/ 152400 w 1371600"/>
              <a:gd name="connsiteY1" fmla="*/ 3875 h 252955"/>
              <a:gd name="connsiteX2" fmla="*/ 447675 w 1371600"/>
              <a:gd name="connsiteY2" fmla="*/ 32450 h 252955"/>
              <a:gd name="connsiteX3" fmla="*/ 771525 w 1371600"/>
              <a:gd name="connsiteY3" fmla="*/ 222950 h 252955"/>
              <a:gd name="connsiteX4" fmla="*/ 1028700 w 1371600"/>
              <a:gd name="connsiteY4" fmla="*/ 251525 h 252955"/>
              <a:gd name="connsiteX5" fmla="*/ 1371600 w 1371600"/>
              <a:gd name="connsiteY5" fmla="*/ 213425 h 252955"/>
              <a:gd name="connsiteX0" fmla="*/ 0 w 1314450"/>
              <a:gd name="connsiteY0" fmla="*/ 3875 h 270575"/>
              <a:gd name="connsiteX1" fmla="*/ 152400 w 1314450"/>
              <a:gd name="connsiteY1" fmla="*/ 3875 h 270575"/>
              <a:gd name="connsiteX2" fmla="*/ 447675 w 1314450"/>
              <a:gd name="connsiteY2" fmla="*/ 32450 h 270575"/>
              <a:gd name="connsiteX3" fmla="*/ 771525 w 1314450"/>
              <a:gd name="connsiteY3" fmla="*/ 222950 h 270575"/>
              <a:gd name="connsiteX4" fmla="*/ 1028700 w 1314450"/>
              <a:gd name="connsiteY4" fmla="*/ 251525 h 270575"/>
              <a:gd name="connsiteX5" fmla="*/ 1314450 w 1314450"/>
              <a:gd name="connsiteY5" fmla="*/ 270575 h 270575"/>
              <a:gd name="connsiteX0" fmla="*/ 0 w 1352550"/>
              <a:gd name="connsiteY0" fmla="*/ 3875 h 252442"/>
              <a:gd name="connsiteX1" fmla="*/ 152400 w 1352550"/>
              <a:gd name="connsiteY1" fmla="*/ 3875 h 252442"/>
              <a:gd name="connsiteX2" fmla="*/ 447675 w 1352550"/>
              <a:gd name="connsiteY2" fmla="*/ 32450 h 252442"/>
              <a:gd name="connsiteX3" fmla="*/ 771525 w 1352550"/>
              <a:gd name="connsiteY3" fmla="*/ 222950 h 252442"/>
              <a:gd name="connsiteX4" fmla="*/ 1028700 w 1352550"/>
              <a:gd name="connsiteY4" fmla="*/ 251525 h 252442"/>
              <a:gd name="connsiteX5" fmla="*/ 1352550 w 1352550"/>
              <a:gd name="connsiteY5" fmla="*/ 251525 h 2524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52550" h="252442">
                <a:moveTo>
                  <a:pt x="0" y="3875"/>
                </a:moveTo>
                <a:cubicBezTo>
                  <a:pt x="33337" y="-1681"/>
                  <a:pt x="77788" y="-887"/>
                  <a:pt x="152400" y="3875"/>
                </a:cubicBezTo>
                <a:cubicBezTo>
                  <a:pt x="227013" y="8638"/>
                  <a:pt x="344488" y="-4062"/>
                  <a:pt x="447675" y="32450"/>
                </a:cubicBezTo>
                <a:cubicBezTo>
                  <a:pt x="550862" y="68962"/>
                  <a:pt x="674688" y="186438"/>
                  <a:pt x="771525" y="222950"/>
                </a:cubicBezTo>
                <a:cubicBezTo>
                  <a:pt x="868362" y="259462"/>
                  <a:pt x="931862" y="246762"/>
                  <a:pt x="1028700" y="251525"/>
                </a:cubicBezTo>
                <a:cubicBezTo>
                  <a:pt x="1125538" y="256288"/>
                  <a:pt x="1293813" y="240413"/>
                  <a:pt x="1352550" y="251525"/>
                </a:cubicBezTo>
              </a:path>
            </a:pathLst>
          </a:custGeom>
          <a:noFill/>
          <a:ln w="19050">
            <a:solidFill>
              <a:schemeClr val="bg1">
                <a:lumMod val="50000"/>
              </a:schemeClr>
            </a:solidFill>
            <a:prstDash val="solid"/>
            <a:tailEnd type="triangle"/>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p>
            <a:pPr algn="ctr"/>
            <a:endParaRPr lang="en-US" sz="1013" noProof="0" dirty="0"/>
          </a:p>
        </p:txBody>
      </p:sp>
      <p:grpSp>
        <p:nvGrpSpPr>
          <p:cNvPr id="244" name="Group 243">
            <a:extLst>
              <a:ext uri="{FF2B5EF4-FFF2-40B4-BE49-F238E27FC236}">
                <a16:creationId xmlns:a16="http://schemas.microsoft.com/office/drawing/2014/main" id="{1442FAE8-0467-B49F-9504-0F7DF81B6092}"/>
              </a:ext>
            </a:extLst>
          </p:cNvPr>
          <p:cNvGrpSpPr/>
          <p:nvPr/>
        </p:nvGrpSpPr>
        <p:grpSpPr>
          <a:xfrm>
            <a:off x="460496" y="1276677"/>
            <a:ext cx="2387010" cy="2366838"/>
            <a:chOff x="613993" y="2124867"/>
            <a:chExt cx="3182680" cy="3155785"/>
          </a:xfrm>
        </p:grpSpPr>
        <p:sp>
          <p:nvSpPr>
            <p:cNvPr id="8" name="Rectangle 7">
              <a:extLst>
                <a:ext uri="{FF2B5EF4-FFF2-40B4-BE49-F238E27FC236}">
                  <a16:creationId xmlns:a16="http://schemas.microsoft.com/office/drawing/2014/main" id="{557FBD21-341F-3B07-7351-62489EDB363A}"/>
                </a:ext>
              </a:extLst>
            </p:cNvPr>
            <p:cNvSpPr/>
            <p:nvPr/>
          </p:nvSpPr>
          <p:spPr>
            <a:xfrm>
              <a:off x="1247503" y="3258009"/>
              <a:ext cx="1187326" cy="1473522"/>
            </a:xfrm>
            <a:prstGeom prst="rect">
              <a:avLst/>
            </a:prstGeom>
            <a:solidFill>
              <a:srgbClr val="69A4D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013" noProof="0" dirty="0"/>
            </a:p>
          </p:txBody>
        </p:sp>
        <p:sp>
          <p:nvSpPr>
            <p:cNvPr id="9" name="Rectangle 8">
              <a:extLst>
                <a:ext uri="{FF2B5EF4-FFF2-40B4-BE49-F238E27FC236}">
                  <a16:creationId xmlns:a16="http://schemas.microsoft.com/office/drawing/2014/main" id="{FF66C11A-034D-1694-0556-81BE1384CA55}"/>
                </a:ext>
              </a:extLst>
            </p:cNvPr>
            <p:cNvSpPr/>
            <p:nvPr/>
          </p:nvSpPr>
          <p:spPr>
            <a:xfrm>
              <a:off x="2434829" y="3258009"/>
              <a:ext cx="144379" cy="1473522"/>
            </a:xfrm>
            <a:prstGeom prst="rect">
              <a:avLst/>
            </a:prstGeom>
            <a:pattFill prst="pct30">
              <a:fgClr>
                <a:schemeClr val="bg1">
                  <a:lumMod val="50000"/>
                </a:schemeClr>
              </a:fgClr>
              <a:bgClr>
                <a:schemeClr val="bg1"/>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013" noProof="0" dirty="0"/>
            </a:p>
          </p:txBody>
        </p:sp>
        <p:cxnSp>
          <p:nvCxnSpPr>
            <p:cNvPr id="11" name="Straight Connector 10">
              <a:extLst>
                <a:ext uri="{FF2B5EF4-FFF2-40B4-BE49-F238E27FC236}">
                  <a16:creationId xmlns:a16="http://schemas.microsoft.com/office/drawing/2014/main" id="{963C256B-0228-D6C7-8CBF-9D1CF423F2DE}"/>
                </a:ext>
              </a:extLst>
            </p:cNvPr>
            <p:cNvCxnSpPr/>
            <p:nvPr/>
          </p:nvCxnSpPr>
          <p:spPr>
            <a:xfrm>
              <a:off x="2813130" y="3258009"/>
              <a:ext cx="0" cy="1473522"/>
            </a:xfrm>
            <a:prstGeom prst="line">
              <a:avLst/>
            </a:prstGeom>
            <a:ln w="19050">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cxnSp>
          <p:nvCxnSpPr>
            <p:cNvPr id="208" name="Straight Connector 207">
              <a:extLst>
                <a:ext uri="{FF2B5EF4-FFF2-40B4-BE49-F238E27FC236}">
                  <a16:creationId xmlns:a16="http://schemas.microsoft.com/office/drawing/2014/main" id="{8E1202E3-075F-35F1-EBB9-49B0AA4BA414}"/>
                </a:ext>
              </a:extLst>
            </p:cNvPr>
            <p:cNvCxnSpPr/>
            <p:nvPr/>
          </p:nvCxnSpPr>
          <p:spPr>
            <a:xfrm>
              <a:off x="2434829" y="3258009"/>
              <a:ext cx="0" cy="1473522"/>
            </a:xfrm>
            <a:prstGeom prst="line">
              <a:avLst/>
            </a:prstGeom>
            <a:ln w="38100">
              <a:solidFill>
                <a:srgbClr val="FFC000"/>
              </a:solidFill>
            </a:ln>
          </p:spPr>
          <p:style>
            <a:lnRef idx="1">
              <a:schemeClr val="accent1"/>
            </a:lnRef>
            <a:fillRef idx="0">
              <a:schemeClr val="accent1"/>
            </a:fillRef>
            <a:effectRef idx="0">
              <a:schemeClr val="accent1"/>
            </a:effectRef>
            <a:fontRef idx="minor">
              <a:schemeClr val="tx1"/>
            </a:fontRef>
          </p:style>
        </p:cxnSp>
        <p:sp>
          <p:nvSpPr>
            <p:cNvPr id="209" name="Rectangle 208">
              <a:extLst>
                <a:ext uri="{FF2B5EF4-FFF2-40B4-BE49-F238E27FC236}">
                  <a16:creationId xmlns:a16="http://schemas.microsoft.com/office/drawing/2014/main" id="{D4E8B54A-3DDB-F3C8-961E-E08132CAB136}"/>
                </a:ext>
              </a:extLst>
            </p:cNvPr>
            <p:cNvSpPr/>
            <p:nvPr/>
          </p:nvSpPr>
          <p:spPr>
            <a:xfrm>
              <a:off x="1103125" y="3258009"/>
              <a:ext cx="144379" cy="1473522"/>
            </a:xfrm>
            <a:prstGeom prst="rect">
              <a:avLst/>
            </a:prstGeom>
            <a:solidFill>
              <a:schemeClr val="bg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013" noProof="0" dirty="0"/>
            </a:p>
          </p:txBody>
        </p:sp>
        <p:cxnSp>
          <p:nvCxnSpPr>
            <p:cNvPr id="210" name="Straight Connector 209">
              <a:extLst>
                <a:ext uri="{FF2B5EF4-FFF2-40B4-BE49-F238E27FC236}">
                  <a16:creationId xmlns:a16="http://schemas.microsoft.com/office/drawing/2014/main" id="{AEAAA5DA-B2AA-5C89-1BEF-CC20723DEF8B}"/>
                </a:ext>
              </a:extLst>
            </p:cNvPr>
            <p:cNvCxnSpPr>
              <a:cxnSpLocks/>
            </p:cNvCxnSpPr>
            <p:nvPr/>
          </p:nvCxnSpPr>
          <p:spPr>
            <a:xfrm flipH="1">
              <a:off x="1169800" y="2922227"/>
              <a:ext cx="560680" cy="0"/>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11" name="Straight Connector 210">
              <a:extLst>
                <a:ext uri="{FF2B5EF4-FFF2-40B4-BE49-F238E27FC236}">
                  <a16:creationId xmlns:a16="http://schemas.microsoft.com/office/drawing/2014/main" id="{96CA4A44-AE5A-25CD-E50B-72FB2AFA79B6}"/>
                </a:ext>
              </a:extLst>
            </p:cNvPr>
            <p:cNvCxnSpPr>
              <a:cxnSpLocks/>
            </p:cNvCxnSpPr>
            <p:nvPr/>
          </p:nvCxnSpPr>
          <p:spPr>
            <a:xfrm flipH="1">
              <a:off x="1950850" y="2922227"/>
              <a:ext cx="560680" cy="0"/>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12" name="Straight Connector 211">
              <a:extLst>
                <a:ext uri="{FF2B5EF4-FFF2-40B4-BE49-F238E27FC236}">
                  <a16:creationId xmlns:a16="http://schemas.microsoft.com/office/drawing/2014/main" id="{2E849CAE-62C0-5A77-3DFF-912C27F5719A}"/>
                </a:ext>
              </a:extLst>
            </p:cNvPr>
            <p:cNvCxnSpPr>
              <a:cxnSpLocks/>
            </p:cNvCxnSpPr>
            <p:nvPr/>
          </p:nvCxnSpPr>
          <p:spPr>
            <a:xfrm flipV="1">
              <a:off x="2511530" y="2922227"/>
              <a:ext cx="0" cy="335783"/>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15" name="Straight Connector 214">
              <a:extLst>
                <a:ext uri="{FF2B5EF4-FFF2-40B4-BE49-F238E27FC236}">
                  <a16:creationId xmlns:a16="http://schemas.microsoft.com/office/drawing/2014/main" id="{4DE316A4-4D92-DCFC-8409-073CF9CE89BC}"/>
                </a:ext>
              </a:extLst>
            </p:cNvPr>
            <p:cNvCxnSpPr>
              <a:cxnSpLocks/>
            </p:cNvCxnSpPr>
            <p:nvPr/>
          </p:nvCxnSpPr>
          <p:spPr>
            <a:xfrm flipV="1">
              <a:off x="1169800" y="2922227"/>
              <a:ext cx="0" cy="335783"/>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216" name="Rectangle 215">
              <a:extLst>
                <a:ext uri="{FF2B5EF4-FFF2-40B4-BE49-F238E27FC236}">
                  <a16:creationId xmlns:a16="http://schemas.microsoft.com/office/drawing/2014/main" id="{43E584FB-A684-CDBB-6F04-10744E277B18}"/>
                </a:ext>
              </a:extLst>
            </p:cNvPr>
            <p:cNvSpPr/>
            <p:nvPr/>
          </p:nvSpPr>
          <p:spPr>
            <a:xfrm>
              <a:off x="2423562" y="4762600"/>
              <a:ext cx="581784" cy="338555"/>
            </a:xfrm>
            <a:prstGeom prst="rect">
              <a:avLst/>
            </a:prstGeom>
          </p:spPr>
          <p:txBody>
            <a:bodyPr wrap="none">
              <a:spAutoFit/>
            </a:bodyPr>
            <a:lstStyle/>
            <a:p>
              <a:r>
                <a:rPr lang="en-US" sz="1050" noProof="0" dirty="0">
                  <a:solidFill>
                    <a:srgbClr val="413C3A"/>
                  </a:solidFill>
                  <a:latin typeface="Fira Sans" panose="020B0604020202020204"/>
                  <a:cs typeface="Calibri" panose="020F0502020204030204" pitchFamily="34" charset="0"/>
                </a:rPr>
                <a:t>CO</a:t>
              </a:r>
              <a:r>
                <a:rPr lang="en-US" sz="1050" baseline="-25000" noProof="0" dirty="0">
                  <a:solidFill>
                    <a:srgbClr val="413C3A"/>
                  </a:solidFill>
                  <a:latin typeface="Fira Sans" panose="020B0604020202020204"/>
                  <a:cs typeface="Calibri" panose="020F0502020204030204" pitchFamily="34" charset="0"/>
                </a:rPr>
                <a:t>2</a:t>
              </a:r>
              <a:endParaRPr lang="en-US" sz="1050" noProof="0" dirty="0"/>
            </a:p>
          </p:txBody>
        </p:sp>
        <p:cxnSp>
          <p:nvCxnSpPr>
            <p:cNvPr id="217" name="Straight Connector 216">
              <a:extLst>
                <a:ext uri="{FF2B5EF4-FFF2-40B4-BE49-F238E27FC236}">
                  <a16:creationId xmlns:a16="http://schemas.microsoft.com/office/drawing/2014/main" id="{C802B474-EE84-B447-7F9D-525F1B7DA126}"/>
                </a:ext>
              </a:extLst>
            </p:cNvPr>
            <p:cNvCxnSpPr>
              <a:cxnSpLocks/>
            </p:cNvCxnSpPr>
            <p:nvPr/>
          </p:nvCxnSpPr>
          <p:spPr>
            <a:xfrm flipV="1">
              <a:off x="2671152" y="4448789"/>
              <a:ext cx="0" cy="246542"/>
            </a:xfrm>
            <a:prstGeom prst="line">
              <a:avLst/>
            </a:prstGeom>
            <a:ln w="19050">
              <a:solidFill>
                <a:schemeClr val="tx1"/>
              </a:solidFill>
              <a:headEnd type="none" w="med" len="med"/>
              <a:tailEnd type="triangle" w="med" len="med"/>
            </a:ln>
          </p:spPr>
          <p:style>
            <a:lnRef idx="1">
              <a:schemeClr val="accent1"/>
            </a:lnRef>
            <a:fillRef idx="0">
              <a:schemeClr val="accent1"/>
            </a:fillRef>
            <a:effectRef idx="0">
              <a:schemeClr val="accent1"/>
            </a:effectRef>
            <a:fontRef idx="minor">
              <a:schemeClr val="tx1"/>
            </a:fontRef>
          </p:style>
        </p:cxnSp>
        <p:sp>
          <p:nvSpPr>
            <p:cNvPr id="218" name="Rectangle 217">
              <a:extLst>
                <a:ext uri="{FF2B5EF4-FFF2-40B4-BE49-F238E27FC236}">
                  <a16:creationId xmlns:a16="http://schemas.microsoft.com/office/drawing/2014/main" id="{B7714C39-E37A-1DE4-54B1-C9B123AF0FFB}"/>
                </a:ext>
              </a:extLst>
            </p:cNvPr>
            <p:cNvSpPr/>
            <p:nvPr/>
          </p:nvSpPr>
          <p:spPr>
            <a:xfrm>
              <a:off x="2579208" y="3733988"/>
              <a:ext cx="808341" cy="338555"/>
            </a:xfrm>
            <a:prstGeom prst="rect">
              <a:avLst/>
            </a:prstGeom>
          </p:spPr>
          <p:txBody>
            <a:bodyPr wrap="none">
              <a:spAutoFit/>
            </a:bodyPr>
            <a:lstStyle/>
            <a:p>
              <a:r>
                <a:rPr lang="en-US" sz="1050" noProof="0" dirty="0">
                  <a:solidFill>
                    <a:srgbClr val="413C3A"/>
                  </a:solidFill>
                  <a:latin typeface="Fira Sans" panose="020B0604020202020204"/>
                  <a:cs typeface="Calibri" panose="020F0502020204030204" pitchFamily="34" charset="0"/>
                </a:rPr>
                <a:t>CO, H</a:t>
              </a:r>
              <a:r>
                <a:rPr lang="en-US" sz="1050" baseline="-25000" noProof="0" dirty="0">
                  <a:solidFill>
                    <a:srgbClr val="413C3A"/>
                  </a:solidFill>
                  <a:latin typeface="Fira Sans" panose="020B0604020202020204"/>
                  <a:cs typeface="Calibri" panose="020F0502020204030204" pitchFamily="34" charset="0"/>
                </a:rPr>
                <a:t>2</a:t>
              </a:r>
              <a:endParaRPr lang="en-US" sz="1050" baseline="-25000" noProof="0" dirty="0"/>
            </a:p>
          </p:txBody>
        </p:sp>
        <p:cxnSp>
          <p:nvCxnSpPr>
            <p:cNvPr id="219" name="Straight Connector 218">
              <a:extLst>
                <a:ext uri="{FF2B5EF4-FFF2-40B4-BE49-F238E27FC236}">
                  <a16:creationId xmlns:a16="http://schemas.microsoft.com/office/drawing/2014/main" id="{22E8E339-FBC5-15DC-B41C-B2FC74F553D0}"/>
                </a:ext>
              </a:extLst>
            </p:cNvPr>
            <p:cNvCxnSpPr>
              <a:cxnSpLocks/>
            </p:cNvCxnSpPr>
            <p:nvPr/>
          </p:nvCxnSpPr>
          <p:spPr>
            <a:xfrm>
              <a:off x="2480697" y="3970699"/>
              <a:ext cx="228727" cy="1"/>
            </a:xfrm>
            <a:prstGeom prst="line">
              <a:avLst/>
            </a:prstGeom>
            <a:ln w="19050">
              <a:solidFill>
                <a:schemeClr val="tx1"/>
              </a:solidFill>
              <a:headEnd type="none" w="med" len="med"/>
              <a:tailEnd type="triangle" w="med" len="med"/>
            </a:ln>
          </p:spPr>
          <p:style>
            <a:lnRef idx="1">
              <a:schemeClr val="accent1"/>
            </a:lnRef>
            <a:fillRef idx="0">
              <a:schemeClr val="accent1"/>
            </a:fillRef>
            <a:effectRef idx="0">
              <a:schemeClr val="accent1"/>
            </a:effectRef>
            <a:fontRef idx="minor">
              <a:schemeClr val="tx1"/>
            </a:fontRef>
          </p:style>
        </p:cxnSp>
        <p:cxnSp>
          <p:nvCxnSpPr>
            <p:cNvPr id="222" name="Straight Connector 221">
              <a:extLst>
                <a:ext uri="{FF2B5EF4-FFF2-40B4-BE49-F238E27FC236}">
                  <a16:creationId xmlns:a16="http://schemas.microsoft.com/office/drawing/2014/main" id="{431F4363-6758-417A-DA63-C40774FDF653}"/>
                </a:ext>
              </a:extLst>
            </p:cNvPr>
            <p:cNvCxnSpPr>
              <a:cxnSpLocks/>
            </p:cNvCxnSpPr>
            <p:nvPr/>
          </p:nvCxnSpPr>
          <p:spPr>
            <a:xfrm flipH="1">
              <a:off x="2086374" y="3970699"/>
              <a:ext cx="289632" cy="0"/>
            </a:xfrm>
            <a:prstGeom prst="line">
              <a:avLst/>
            </a:prstGeom>
            <a:ln w="19050">
              <a:solidFill>
                <a:schemeClr val="tx1"/>
              </a:solidFill>
              <a:headEnd type="none" w="med" len="med"/>
              <a:tailEnd type="triangle" w="med" len="med"/>
            </a:ln>
          </p:spPr>
          <p:style>
            <a:lnRef idx="1">
              <a:schemeClr val="accent1"/>
            </a:lnRef>
            <a:fillRef idx="0">
              <a:schemeClr val="accent1"/>
            </a:fillRef>
            <a:effectRef idx="0">
              <a:schemeClr val="accent1"/>
            </a:effectRef>
            <a:fontRef idx="minor">
              <a:schemeClr val="tx1"/>
            </a:fontRef>
          </p:style>
        </p:cxnSp>
        <p:sp>
          <p:nvSpPr>
            <p:cNvPr id="225" name="Rectangle 224">
              <a:extLst>
                <a:ext uri="{FF2B5EF4-FFF2-40B4-BE49-F238E27FC236}">
                  <a16:creationId xmlns:a16="http://schemas.microsoft.com/office/drawing/2014/main" id="{C3DBDB1A-B14A-3D68-D462-E8C80517598B}"/>
                </a:ext>
              </a:extLst>
            </p:cNvPr>
            <p:cNvSpPr/>
            <p:nvPr/>
          </p:nvSpPr>
          <p:spPr>
            <a:xfrm>
              <a:off x="1932616" y="3688523"/>
              <a:ext cx="556136" cy="338555"/>
            </a:xfrm>
            <a:prstGeom prst="rect">
              <a:avLst/>
            </a:prstGeom>
          </p:spPr>
          <p:txBody>
            <a:bodyPr wrap="none">
              <a:spAutoFit/>
            </a:bodyPr>
            <a:lstStyle/>
            <a:p>
              <a:r>
                <a:rPr lang="en-US" sz="1050" noProof="0" dirty="0">
                  <a:solidFill>
                    <a:srgbClr val="413C3A"/>
                  </a:solidFill>
                  <a:latin typeface="Fira Sans" panose="020B0604020202020204"/>
                  <a:cs typeface="Calibri" panose="020F0502020204030204" pitchFamily="34" charset="0"/>
                </a:rPr>
                <a:t>OH</a:t>
              </a:r>
              <a:r>
                <a:rPr lang="en-US" sz="1050" baseline="30000" noProof="0" dirty="0">
                  <a:solidFill>
                    <a:srgbClr val="413C3A"/>
                  </a:solidFill>
                  <a:latin typeface="Fira Sans" panose="020B0604020202020204"/>
                  <a:cs typeface="Calibri" panose="020F0502020204030204" pitchFamily="34" charset="0"/>
                </a:rPr>
                <a:t>-</a:t>
              </a:r>
              <a:endParaRPr lang="en-US" sz="1050" baseline="30000" noProof="0" dirty="0"/>
            </a:p>
          </p:txBody>
        </p:sp>
        <p:sp>
          <p:nvSpPr>
            <p:cNvPr id="226" name="Rectangle 225">
              <a:extLst>
                <a:ext uri="{FF2B5EF4-FFF2-40B4-BE49-F238E27FC236}">
                  <a16:creationId xmlns:a16="http://schemas.microsoft.com/office/drawing/2014/main" id="{404ACE01-A311-E3FE-7406-0C58E520D3F1}"/>
                </a:ext>
              </a:extLst>
            </p:cNvPr>
            <p:cNvSpPr/>
            <p:nvPr/>
          </p:nvSpPr>
          <p:spPr>
            <a:xfrm>
              <a:off x="1729973" y="2846348"/>
              <a:ext cx="387285" cy="338555"/>
            </a:xfrm>
            <a:prstGeom prst="rect">
              <a:avLst/>
            </a:prstGeom>
          </p:spPr>
          <p:txBody>
            <a:bodyPr wrap="none">
              <a:spAutoFit/>
            </a:bodyPr>
            <a:lstStyle/>
            <a:p>
              <a:r>
                <a:rPr lang="en-US" sz="1050" noProof="0" dirty="0">
                  <a:solidFill>
                    <a:srgbClr val="413C3A"/>
                  </a:solidFill>
                  <a:latin typeface="Fira Sans" panose="020B0604020202020204"/>
                  <a:cs typeface="Calibri" panose="020F0502020204030204" pitchFamily="34" charset="0"/>
                </a:rPr>
                <a:t>e</a:t>
              </a:r>
              <a:r>
                <a:rPr lang="en-US" sz="1050" baseline="30000" noProof="0" dirty="0">
                  <a:solidFill>
                    <a:srgbClr val="413C3A"/>
                  </a:solidFill>
                  <a:latin typeface="Fira Sans" panose="020B0604020202020204"/>
                  <a:cs typeface="Calibri" panose="020F0502020204030204" pitchFamily="34" charset="0"/>
                </a:rPr>
                <a:t>-</a:t>
              </a:r>
              <a:endParaRPr lang="en-US" sz="1050" baseline="30000" noProof="0" dirty="0"/>
            </a:p>
          </p:txBody>
        </p:sp>
        <p:cxnSp>
          <p:nvCxnSpPr>
            <p:cNvPr id="227" name="Straight Connector 226">
              <a:extLst>
                <a:ext uri="{FF2B5EF4-FFF2-40B4-BE49-F238E27FC236}">
                  <a16:creationId xmlns:a16="http://schemas.microsoft.com/office/drawing/2014/main" id="{91CEBE71-0FA7-168A-6399-9EDCBEA5ECA2}"/>
                </a:ext>
              </a:extLst>
            </p:cNvPr>
            <p:cNvCxnSpPr>
              <a:cxnSpLocks/>
            </p:cNvCxnSpPr>
            <p:nvPr/>
          </p:nvCxnSpPr>
          <p:spPr>
            <a:xfrm>
              <a:off x="1960752" y="3015409"/>
              <a:ext cx="228727" cy="1"/>
            </a:xfrm>
            <a:prstGeom prst="line">
              <a:avLst/>
            </a:prstGeom>
            <a:ln w="19050">
              <a:solidFill>
                <a:schemeClr val="tx1"/>
              </a:solidFill>
              <a:headEnd type="none" w="med" len="med"/>
              <a:tailEnd type="triangle" w="med" len="med"/>
            </a:ln>
          </p:spPr>
          <p:style>
            <a:lnRef idx="1">
              <a:schemeClr val="accent1"/>
            </a:lnRef>
            <a:fillRef idx="0">
              <a:schemeClr val="accent1"/>
            </a:fillRef>
            <a:effectRef idx="0">
              <a:schemeClr val="accent1"/>
            </a:effectRef>
            <a:fontRef idx="minor">
              <a:schemeClr val="tx1"/>
            </a:fontRef>
          </p:style>
        </p:cxnSp>
        <p:sp>
          <p:nvSpPr>
            <p:cNvPr id="228" name="Rectangle 227">
              <a:extLst>
                <a:ext uri="{FF2B5EF4-FFF2-40B4-BE49-F238E27FC236}">
                  <a16:creationId xmlns:a16="http://schemas.microsoft.com/office/drawing/2014/main" id="{148C0EA5-CE7F-AB6D-4238-C59C4D063EA5}"/>
                </a:ext>
              </a:extLst>
            </p:cNvPr>
            <p:cNvSpPr/>
            <p:nvPr/>
          </p:nvSpPr>
          <p:spPr>
            <a:xfrm>
              <a:off x="1222797" y="4758055"/>
              <a:ext cx="1086196" cy="338555"/>
            </a:xfrm>
            <a:prstGeom prst="rect">
              <a:avLst/>
            </a:prstGeom>
          </p:spPr>
          <p:txBody>
            <a:bodyPr wrap="none">
              <a:spAutoFit/>
            </a:bodyPr>
            <a:lstStyle/>
            <a:p>
              <a:r>
                <a:rPr lang="en-US" sz="1050" noProof="0" dirty="0">
                  <a:solidFill>
                    <a:srgbClr val="413C3A"/>
                  </a:solidFill>
                  <a:latin typeface="Fira Sans" panose="020B0604020202020204"/>
                  <a:cs typeface="Calibri" panose="020F0502020204030204" pitchFamily="34" charset="0"/>
                </a:rPr>
                <a:t>Electrolyte</a:t>
              </a:r>
              <a:endParaRPr lang="en-US" sz="1050" noProof="0" dirty="0"/>
            </a:p>
          </p:txBody>
        </p:sp>
        <p:sp>
          <p:nvSpPr>
            <p:cNvPr id="230" name="Rectangle 229">
              <a:extLst>
                <a:ext uri="{FF2B5EF4-FFF2-40B4-BE49-F238E27FC236}">
                  <a16:creationId xmlns:a16="http://schemas.microsoft.com/office/drawing/2014/main" id="{34BE4DE6-E884-6D34-D327-1633819D6284}"/>
                </a:ext>
              </a:extLst>
            </p:cNvPr>
            <p:cNvSpPr/>
            <p:nvPr/>
          </p:nvSpPr>
          <p:spPr>
            <a:xfrm>
              <a:off x="613993" y="4726655"/>
              <a:ext cx="767732" cy="553997"/>
            </a:xfrm>
            <a:prstGeom prst="rect">
              <a:avLst/>
            </a:prstGeom>
          </p:spPr>
          <p:txBody>
            <a:bodyPr wrap="none">
              <a:spAutoFit/>
            </a:bodyPr>
            <a:lstStyle/>
            <a:p>
              <a:r>
                <a:rPr lang="en-US" sz="1050" noProof="0" dirty="0">
                  <a:solidFill>
                    <a:srgbClr val="413C3A"/>
                  </a:solidFill>
                  <a:latin typeface="Fira Sans" panose="020B0604020202020204"/>
                  <a:cs typeface="Calibri" panose="020F0502020204030204" pitchFamily="34" charset="0"/>
                </a:rPr>
                <a:t>Anode</a:t>
              </a:r>
              <a:br>
                <a:rPr lang="en-US" sz="1050" noProof="0" dirty="0">
                  <a:solidFill>
                    <a:srgbClr val="413C3A"/>
                  </a:solidFill>
                  <a:latin typeface="Fira Sans" panose="020B0604020202020204"/>
                  <a:cs typeface="Calibri" panose="020F0502020204030204" pitchFamily="34" charset="0"/>
                </a:rPr>
              </a:br>
              <a:r>
                <a:rPr lang="en-US" sz="1050" noProof="0" dirty="0">
                  <a:solidFill>
                    <a:srgbClr val="413C3A"/>
                  </a:solidFill>
                  <a:latin typeface="Fira Sans" panose="020B0604020202020204"/>
                  <a:cs typeface="Calibri" panose="020F0502020204030204" pitchFamily="34" charset="0"/>
                </a:rPr>
                <a:t>(OER)</a:t>
              </a:r>
              <a:endParaRPr lang="en-US" sz="1050" noProof="0" dirty="0"/>
            </a:p>
          </p:txBody>
        </p:sp>
        <p:sp>
          <p:nvSpPr>
            <p:cNvPr id="232" name="Rectangle 231">
              <a:extLst>
                <a:ext uri="{FF2B5EF4-FFF2-40B4-BE49-F238E27FC236}">
                  <a16:creationId xmlns:a16="http://schemas.microsoft.com/office/drawing/2014/main" id="{91861CF6-1437-2DBF-7605-81956BBE661B}"/>
                </a:ext>
              </a:extLst>
            </p:cNvPr>
            <p:cNvSpPr/>
            <p:nvPr/>
          </p:nvSpPr>
          <p:spPr>
            <a:xfrm>
              <a:off x="1545629" y="2124867"/>
              <a:ext cx="2251044" cy="553997"/>
            </a:xfrm>
            <a:prstGeom prst="rect">
              <a:avLst/>
            </a:prstGeom>
          </p:spPr>
          <p:txBody>
            <a:bodyPr wrap="none">
              <a:spAutoFit/>
            </a:bodyPr>
            <a:lstStyle/>
            <a:p>
              <a:pPr algn="ctr"/>
              <a:r>
                <a:rPr lang="en-US" sz="1050" noProof="0" dirty="0">
                  <a:solidFill>
                    <a:srgbClr val="413C3A"/>
                  </a:solidFill>
                  <a:latin typeface="Fira Sans" panose="020B0604020202020204"/>
                  <a:cs typeface="Calibri" panose="020F0502020204030204" pitchFamily="34" charset="0"/>
                </a:rPr>
                <a:t>Cathode</a:t>
              </a:r>
            </a:p>
            <a:p>
              <a:pPr algn="ctr"/>
              <a:r>
                <a:rPr lang="en-US" sz="1050" b="1" noProof="0" dirty="0">
                  <a:solidFill>
                    <a:srgbClr val="413C3A"/>
                  </a:solidFill>
                  <a:latin typeface="Fira Sans" panose="020B0604020202020204"/>
                  <a:cs typeface="Calibri" panose="020F0502020204030204" pitchFamily="34" charset="0"/>
                </a:rPr>
                <a:t>“Gas Diffusion Electrode”</a:t>
              </a:r>
              <a:endParaRPr lang="en-US" sz="1050" b="1" noProof="0" dirty="0"/>
            </a:p>
          </p:txBody>
        </p:sp>
        <p:sp>
          <p:nvSpPr>
            <p:cNvPr id="241" name="Rectangle 240">
              <a:extLst>
                <a:ext uri="{FF2B5EF4-FFF2-40B4-BE49-F238E27FC236}">
                  <a16:creationId xmlns:a16="http://schemas.microsoft.com/office/drawing/2014/main" id="{C02127A5-CFED-1031-FE36-496D30E0D9E0}"/>
                </a:ext>
              </a:extLst>
            </p:cNvPr>
            <p:cNvSpPr/>
            <p:nvPr/>
          </p:nvSpPr>
          <p:spPr>
            <a:xfrm>
              <a:off x="1262932" y="4201071"/>
              <a:ext cx="895973" cy="553997"/>
            </a:xfrm>
            <a:prstGeom prst="rect">
              <a:avLst/>
            </a:prstGeom>
          </p:spPr>
          <p:txBody>
            <a:bodyPr wrap="none">
              <a:spAutoFit/>
            </a:bodyPr>
            <a:lstStyle/>
            <a:p>
              <a:pPr algn="ctr"/>
              <a:r>
                <a:rPr lang="en-US" sz="1050" noProof="0" dirty="0">
                  <a:solidFill>
                    <a:srgbClr val="413C3A"/>
                  </a:solidFill>
                  <a:latin typeface="Fira Sans" panose="020B0604020202020204"/>
                  <a:cs typeface="Calibri" panose="020F0502020204030204" pitchFamily="34" charset="0"/>
                </a:rPr>
                <a:t>Porous</a:t>
              </a:r>
              <a:br>
                <a:rPr lang="en-US" sz="1050" noProof="0" dirty="0">
                  <a:solidFill>
                    <a:srgbClr val="413C3A"/>
                  </a:solidFill>
                  <a:latin typeface="Fira Sans" panose="020B0604020202020204"/>
                  <a:cs typeface="Calibri" panose="020F0502020204030204" pitchFamily="34" charset="0"/>
                </a:rPr>
              </a:br>
              <a:r>
                <a:rPr lang="en-US" sz="1050" noProof="0" dirty="0">
                  <a:solidFill>
                    <a:srgbClr val="413C3A"/>
                  </a:solidFill>
                  <a:latin typeface="Fira Sans" panose="020B0604020202020204"/>
                  <a:cs typeface="Calibri" panose="020F0502020204030204" pitchFamily="34" charset="0"/>
                </a:rPr>
                <a:t>Catalyst</a:t>
              </a:r>
              <a:endParaRPr lang="en-US" sz="1050" noProof="0" dirty="0"/>
            </a:p>
          </p:txBody>
        </p:sp>
        <p:cxnSp>
          <p:nvCxnSpPr>
            <p:cNvPr id="243" name="Straight Connector 242">
              <a:extLst>
                <a:ext uri="{FF2B5EF4-FFF2-40B4-BE49-F238E27FC236}">
                  <a16:creationId xmlns:a16="http://schemas.microsoft.com/office/drawing/2014/main" id="{6C9524BD-7036-B31E-4389-66BD008459E2}"/>
                </a:ext>
              </a:extLst>
            </p:cNvPr>
            <p:cNvCxnSpPr/>
            <p:nvPr/>
          </p:nvCxnSpPr>
          <p:spPr>
            <a:xfrm flipV="1">
              <a:off x="2041277" y="4305582"/>
              <a:ext cx="393552" cy="126221"/>
            </a:xfrm>
            <a:prstGeom prst="line">
              <a:avLst/>
            </a:prstGeom>
            <a:ln>
              <a:solidFill>
                <a:schemeClr val="tx1"/>
              </a:solidFill>
              <a:tailEnd type="oval" w="sm" len="sm"/>
            </a:ln>
          </p:spPr>
          <p:style>
            <a:lnRef idx="1">
              <a:schemeClr val="accent1"/>
            </a:lnRef>
            <a:fillRef idx="0">
              <a:schemeClr val="accent1"/>
            </a:fillRef>
            <a:effectRef idx="0">
              <a:schemeClr val="accent1"/>
            </a:effectRef>
            <a:fontRef idx="minor">
              <a:schemeClr val="tx1"/>
            </a:fontRef>
          </p:style>
        </p:cxnSp>
      </p:grpSp>
      <p:sp>
        <p:nvSpPr>
          <p:cNvPr id="246" name="Freeform: Shape 245">
            <a:extLst>
              <a:ext uri="{FF2B5EF4-FFF2-40B4-BE49-F238E27FC236}">
                <a16:creationId xmlns:a16="http://schemas.microsoft.com/office/drawing/2014/main" id="{30845FBD-C2DE-9DAF-2D11-551CA6C0B311}"/>
              </a:ext>
            </a:extLst>
          </p:cNvPr>
          <p:cNvSpPr/>
          <p:nvPr/>
        </p:nvSpPr>
        <p:spPr>
          <a:xfrm>
            <a:off x="5618340" y="3169668"/>
            <a:ext cx="2354085" cy="147638"/>
          </a:xfrm>
          <a:custGeom>
            <a:avLst/>
            <a:gdLst>
              <a:gd name="connsiteX0" fmla="*/ 3138780 w 3138780"/>
              <a:gd name="connsiteY0" fmla="*/ 139700 h 196850"/>
              <a:gd name="connsiteX1" fmla="*/ 2827630 w 3138780"/>
              <a:gd name="connsiteY1" fmla="*/ 0 h 196850"/>
              <a:gd name="connsiteX2" fmla="*/ 2541880 w 3138780"/>
              <a:gd name="connsiteY2" fmla="*/ 139700 h 196850"/>
              <a:gd name="connsiteX3" fmla="*/ 2287880 w 3138780"/>
              <a:gd name="connsiteY3" fmla="*/ 31750 h 196850"/>
              <a:gd name="connsiteX4" fmla="*/ 2027530 w 3138780"/>
              <a:gd name="connsiteY4" fmla="*/ 158750 h 196850"/>
              <a:gd name="connsiteX5" fmla="*/ 1792580 w 3138780"/>
              <a:gd name="connsiteY5" fmla="*/ 31750 h 196850"/>
              <a:gd name="connsiteX6" fmla="*/ 1678280 w 3138780"/>
              <a:gd name="connsiteY6" fmla="*/ 158750 h 196850"/>
              <a:gd name="connsiteX7" fmla="*/ 1405230 w 3138780"/>
              <a:gd name="connsiteY7" fmla="*/ 171450 h 196850"/>
              <a:gd name="connsiteX8" fmla="*/ 1271880 w 3138780"/>
              <a:gd name="connsiteY8" fmla="*/ 139700 h 196850"/>
              <a:gd name="connsiteX9" fmla="*/ 1182980 w 3138780"/>
              <a:gd name="connsiteY9" fmla="*/ 171450 h 196850"/>
              <a:gd name="connsiteX10" fmla="*/ 935330 w 3138780"/>
              <a:gd name="connsiteY10" fmla="*/ 171450 h 196850"/>
              <a:gd name="connsiteX11" fmla="*/ 763880 w 3138780"/>
              <a:gd name="connsiteY11" fmla="*/ 177800 h 196850"/>
              <a:gd name="connsiteX12" fmla="*/ 643230 w 3138780"/>
              <a:gd name="connsiteY12" fmla="*/ 196850 h 196850"/>
              <a:gd name="connsiteX13" fmla="*/ 617830 w 3138780"/>
              <a:gd name="connsiteY13" fmla="*/ 171450 h 196850"/>
              <a:gd name="connsiteX14" fmla="*/ 357480 w 3138780"/>
              <a:gd name="connsiteY14" fmla="*/ 171450 h 196850"/>
              <a:gd name="connsiteX15" fmla="*/ 166980 w 3138780"/>
              <a:gd name="connsiteY15" fmla="*/ 196850 h 196850"/>
              <a:gd name="connsiteX16" fmla="*/ 59030 w 3138780"/>
              <a:gd name="connsiteY16" fmla="*/ 171450 h 196850"/>
              <a:gd name="connsiteX17" fmla="*/ 8230 w 3138780"/>
              <a:gd name="connsiteY17" fmla="*/ 139700 h 1968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3138780" h="196850">
                <a:moveTo>
                  <a:pt x="3138780" y="139700"/>
                </a:moveTo>
                <a:cubicBezTo>
                  <a:pt x="3032946" y="69850"/>
                  <a:pt x="2927113" y="0"/>
                  <a:pt x="2827630" y="0"/>
                </a:cubicBezTo>
                <a:cubicBezTo>
                  <a:pt x="2728147" y="0"/>
                  <a:pt x="2631838" y="134408"/>
                  <a:pt x="2541880" y="139700"/>
                </a:cubicBezTo>
                <a:cubicBezTo>
                  <a:pt x="2451922" y="144992"/>
                  <a:pt x="2373605" y="28575"/>
                  <a:pt x="2287880" y="31750"/>
                </a:cubicBezTo>
                <a:cubicBezTo>
                  <a:pt x="2202155" y="34925"/>
                  <a:pt x="2110080" y="158750"/>
                  <a:pt x="2027530" y="158750"/>
                </a:cubicBezTo>
                <a:cubicBezTo>
                  <a:pt x="1944980" y="158750"/>
                  <a:pt x="1850788" y="31750"/>
                  <a:pt x="1792580" y="31750"/>
                </a:cubicBezTo>
                <a:cubicBezTo>
                  <a:pt x="1734372" y="31750"/>
                  <a:pt x="1742838" y="135467"/>
                  <a:pt x="1678280" y="158750"/>
                </a:cubicBezTo>
                <a:cubicBezTo>
                  <a:pt x="1613722" y="182033"/>
                  <a:pt x="1472963" y="174625"/>
                  <a:pt x="1405230" y="171450"/>
                </a:cubicBezTo>
                <a:cubicBezTo>
                  <a:pt x="1337497" y="168275"/>
                  <a:pt x="1308922" y="139700"/>
                  <a:pt x="1271880" y="139700"/>
                </a:cubicBezTo>
                <a:cubicBezTo>
                  <a:pt x="1234838" y="139700"/>
                  <a:pt x="1239072" y="166158"/>
                  <a:pt x="1182980" y="171450"/>
                </a:cubicBezTo>
                <a:cubicBezTo>
                  <a:pt x="1126888" y="176742"/>
                  <a:pt x="1005180" y="170392"/>
                  <a:pt x="935330" y="171450"/>
                </a:cubicBezTo>
                <a:cubicBezTo>
                  <a:pt x="865480" y="172508"/>
                  <a:pt x="812563" y="173567"/>
                  <a:pt x="763880" y="177800"/>
                </a:cubicBezTo>
                <a:cubicBezTo>
                  <a:pt x="715197" y="182033"/>
                  <a:pt x="643230" y="196850"/>
                  <a:pt x="643230" y="196850"/>
                </a:cubicBezTo>
                <a:cubicBezTo>
                  <a:pt x="618888" y="195792"/>
                  <a:pt x="665455" y="175683"/>
                  <a:pt x="617830" y="171450"/>
                </a:cubicBezTo>
                <a:cubicBezTo>
                  <a:pt x="570205" y="167217"/>
                  <a:pt x="432622" y="167217"/>
                  <a:pt x="357480" y="171450"/>
                </a:cubicBezTo>
                <a:cubicBezTo>
                  <a:pt x="282338" y="175683"/>
                  <a:pt x="216722" y="196850"/>
                  <a:pt x="166980" y="196850"/>
                </a:cubicBezTo>
                <a:cubicBezTo>
                  <a:pt x="117238" y="196850"/>
                  <a:pt x="85488" y="180975"/>
                  <a:pt x="59030" y="171450"/>
                </a:cubicBezTo>
                <a:cubicBezTo>
                  <a:pt x="32572" y="161925"/>
                  <a:pt x="-20345" y="140758"/>
                  <a:pt x="8230" y="139700"/>
                </a:cubicBezTo>
              </a:path>
            </a:pathLst>
          </a:custGeom>
          <a:noFill/>
          <a:ln>
            <a:solidFill>
              <a:srgbClr val="FF0000"/>
            </a:solidFill>
            <a:tailEnd type="triangle"/>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013" noProof="0" dirty="0"/>
          </a:p>
        </p:txBody>
      </p:sp>
      <p:sp>
        <p:nvSpPr>
          <p:cNvPr id="247" name="Freeform: Shape 246">
            <a:extLst>
              <a:ext uri="{FF2B5EF4-FFF2-40B4-BE49-F238E27FC236}">
                <a16:creationId xmlns:a16="http://schemas.microsoft.com/office/drawing/2014/main" id="{060BEA57-E563-3AC5-BF7B-D3D03F05E617}"/>
              </a:ext>
            </a:extLst>
          </p:cNvPr>
          <p:cNvSpPr/>
          <p:nvPr/>
        </p:nvSpPr>
        <p:spPr>
          <a:xfrm>
            <a:off x="5636419" y="3033937"/>
            <a:ext cx="2357438" cy="268694"/>
          </a:xfrm>
          <a:custGeom>
            <a:avLst/>
            <a:gdLst>
              <a:gd name="connsiteX0" fmla="*/ 0 w 3143250"/>
              <a:gd name="connsiteY0" fmla="*/ 300038 h 358258"/>
              <a:gd name="connsiteX1" fmla="*/ 109538 w 3143250"/>
              <a:gd name="connsiteY1" fmla="*/ 347663 h 358258"/>
              <a:gd name="connsiteX2" fmla="*/ 190500 w 3143250"/>
              <a:gd name="connsiteY2" fmla="*/ 342900 h 358258"/>
              <a:gd name="connsiteX3" fmla="*/ 295275 w 3143250"/>
              <a:gd name="connsiteY3" fmla="*/ 333375 h 358258"/>
              <a:gd name="connsiteX4" fmla="*/ 461963 w 3143250"/>
              <a:gd name="connsiteY4" fmla="*/ 323850 h 358258"/>
              <a:gd name="connsiteX5" fmla="*/ 595313 w 3143250"/>
              <a:gd name="connsiteY5" fmla="*/ 342900 h 358258"/>
              <a:gd name="connsiteX6" fmla="*/ 709613 w 3143250"/>
              <a:gd name="connsiteY6" fmla="*/ 338138 h 358258"/>
              <a:gd name="connsiteX7" fmla="*/ 819150 w 3143250"/>
              <a:gd name="connsiteY7" fmla="*/ 319088 h 358258"/>
              <a:gd name="connsiteX8" fmla="*/ 866775 w 3143250"/>
              <a:gd name="connsiteY8" fmla="*/ 328613 h 358258"/>
              <a:gd name="connsiteX9" fmla="*/ 957263 w 3143250"/>
              <a:gd name="connsiteY9" fmla="*/ 333375 h 358258"/>
              <a:gd name="connsiteX10" fmla="*/ 995363 w 3143250"/>
              <a:gd name="connsiteY10" fmla="*/ 323850 h 358258"/>
              <a:gd name="connsiteX11" fmla="*/ 1119188 w 3143250"/>
              <a:gd name="connsiteY11" fmla="*/ 333375 h 358258"/>
              <a:gd name="connsiteX12" fmla="*/ 1352550 w 3143250"/>
              <a:gd name="connsiteY12" fmla="*/ 333375 h 358258"/>
              <a:gd name="connsiteX13" fmla="*/ 1452563 w 3143250"/>
              <a:gd name="connsiteY13" fmla="*/ 357188 h 358258"/>
              <a:gd name="connsiteX14" fmla="*/ 1562100 w 3143250"/>
              <a:gd name="connsiteY14" fmla="*/ 333375 h 358258"/>
              <a:gd name="connsiteX15" fmla="*/ 1719263 w 3143250"/>
              <a:gd name="connsiteY15" fmla="*/ 357188 h 358258"/>
              <a:gd name="connsiteX16" fmla="*/ 1895475 w 3143250"/>
              <a:gd name="connsiteY16" fmla="*/ 290513 h 358258"/>
              <a:gd name="connsiteX17" fmla="*/ 2181225 w 3143250"/>
              <a:gd name="connsiteY17" fmla="*/ 109538 h 358258"/>
              <a:gd name="connsiteX18" fmla="*/ 2433638 w 3143250"/>
              <a:gd name="connsiteY18" fmla="*/ 95250 h 358258"/>
              <a:gd name="connsiteX19" fmla="*/ 2595563 w 3143250"/>
              <a:gd name="connsiteY19" fmla="*/ 147638 h 358258"/>
              <a:gd name="connsiteX20" fmla="*/ 2786063 w 3143250"/>
              <a:gd name="connsiteY20" fmla="*/ 61913 h 358258"/>
              <a:gd name="connsiteX21" fmla="*/ 3033713 w 3143250"/>
              <a:gd name="connsiteY21" fmla="*/ 4763 h 358258"/>
              <a:gd name="connsiteX22" fmla="*/ 3143250 w 3143250"/>
              <a:gd name="connsiteY22" fmla="*/ 0 h 3582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3143250" h="358258">
                <a:moveTo>
                  <a:pt x="0" y="300038"/>
                </a:moveTo>
                <a:cubicBezTo>
                  <a:pt x="38894" y="320278"/>
                  <a:pt x="77788" y="340519"/>
                  <a:pt x="109538" y="347663"/>
                </a:cubicBezTo>
                <a:cubicBezTo>
                  <a:pt x="141288" y="354807"/>
                  <a:pt x="159544" y="345281"/>
                  <a:pt x="190500" y="342900"/>
                </a:cubicBezTo>
                <a:cubicBezTo>
                  <a:pt x="221456" y="340519"/>
                  <a:pt x="250031" y="336550"/>
                  <a:pt x="295275" y="333375"/>
                </a:cubicBezTo>
                <a:cubicBezTo>
                  <a:pt x="340519" y="330200"/>
                  <a:pt x="411957" y="322263"/>
                  <a:pt x="461963" y="323850"/>
                </a:cubicBezTo>
                <a:cubicBezTo>
                  <a:pt x="511969" y="325437"/>
                  <a:pt x="554038" y="340519"/>
                  <a:pt x="595313" y="342900"/>
                </a:cubicBezTo>
                <a:cubicBezTo>
                  <a:pt x="636588" y="345281"/>
                  <a:pt x="672307" y="342107"/>
                  <a:pt x="709613" y="338138"/>
                </a:cubicBezTo>
                <a:cubicBezTo>
                  <a:pt x="746919" y="334169"/>
                  <a:pt x="792956" y="320676"/>
                  <a:pt x="819150" y="319088"/>
                </a:cubicBezTo>
                <a:cubicBezTo>
                  <a:pt x="845344" y="317501"/>
                  <a:pt x="843756" y="326232"/>
                  <a:pt x="866775" y="328613"/>
                </a:cubicBezTo>
                <a:cubicBezTo>
                  <a:pt x="889794" y="330994"/>
                  <a:pt x="935832" y="334169"/>
                  <a:pt x="957263" y="333375"/>
                </a:cubicBezTo>
                <a:cubicBezTo>
                  <a:pt x="978694" y="332581"/>
                  <a:pt x="968376" y="323850"/>
                  <a:pt x="995363" y="323850"/>
                </a:cubicBezTo>
                <a:cubicBezTo>
                  <a:pt x="1022350" y="323850"/>
                  <a:pt x="1059657" y="331788"/>
                  <a:pt x="1119188" y="333375"/>
                </a:cubicBezTo>
                <a:cubicBezTo>
                  <a:pt x="1178719" y="334962"/>
                  <a:pt x="1296987" y="329406"/>
                  <a:pt x="1352550" y="333375"/>
                </a:cubicBezTo>
                <a:cubicBezTo>
                  <a:pt x="1408113" y="337344"/>
                  <a:pt x="1417638" y="357188"/>
                  <a:pt x="1452563" y="357188"/>
                </a:cubicBezTo>
                <a:cubicBezTo>
                  <a:pt x="1487488" y="357188"/>
                  <a:pt x="1517650" y="333375"/>
                  <a:pt x="1562100" y="333375"/>
                </a:cubicBezTo>
                <a:cubicBezTo>
                  <a:pt x="1606550" y="333375"/>
                  <a:pt x="1663700" y="364332"/>
                  <a:pt x="1719263" y="357188"/>
                </a:cubicBezTo>
                <a:cubicBezTo>
                  <a:pt x="1774826" y="350044"/>
                  <a:pt x="1818481" y="331788"/>
                  <a:pt x="1895475" y="290513"/>
                </a:cubicBezTo>
                <a:cubicBezTo>
                  <a:pt x="1972469" y="249238"/>
                  <a:pt x="2091531" y="142082"/>
                  <a:pt x="2181225" y="109538"/>
                </a:cubicBezTo>
                <a:cubicBezTo>
                  <a:pt x="2270919" y="76994"/>
                  <a:pt x="2364582" y="88900"/>
                  <a:pt x="2433638" y="95250"/>
                </a:cubicBezTo>
                <a:cubicBezTo>
                  <a:pt x="2502694" y="101600"/>
                  <a:pt x="2536826" y="153194"/>
                  <a:pt x="2595563" y="147638"/>
                </a:cubicBezTo>
                <a:cubicBezTo>
                  <a:pt x="2654300" y="142082"/>
                  <a:pt x="2713038" y="85725"/>
                  <a:pt x="2786063" y="61913"/>
                </a:cubicBezTo>
                <a:cubicBezTo>
                  <a:pt x="2859088" y="38100"/>
                  <a:pt x="2974182" y="15082"/>
                  <a:pt x="3033713" y="4763"/>
                </a:cubicBezTo>
                <a:cubicBezTo>
                  <a:pt x="3093244" y="-5556"/>
                  <a:pt x="3130550" y="21431"/>
                  <a:pt x="3143250" y="0"/>
                </a:cubicBezTo>
              </a:path>
            </a:pathLst>
          </a:custGeom>
          <a:noFill/>
          <a:ln>
            <a:tailEnd type="triangle"/>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013" noProof="0" dirty="0"/>
          </a:p>
        </p:txBody>
      </p:sp>
      <p:sp>
        <p:nvSpPr>
          <p:cNvPr id="248" name="Rectangle 247">
            <a:extLst>
              <a:ext uri="{FF2B5EF4-FFF2-40B4-BE49-F238E27FC236}">
                <a16:creationId xmlns:a16="http://schemas.microsoft.com/office/drawing/2014/main" id="{62452A8D-F743-EBC0-C9B9-EA60F837E43F}"/>
              </a:ext>
            </a:extLst>
          </p:cNvPr>
          <p:cNvSpPr/>
          <p:nvPr/>
        </p:nvSpPr>
        <p:spPr>
          <a:xfrm>
            <a:off x="7396146" y="2767436"/>
            <a:ext cx="606256" cy="253916"/>
          </a:xfrm>
          <a:prstGeom prst="rect">
            <a:avLst/>
          </a:prstGeom>
        </p:spPr>
        <p:txBody>
          <a:bodyPr wrap="none">
            <a:spAutoFit/>
          </a:bodyPr>
          <a:lstStyle/>
          <a:p>
            <a:r>
              <a:rPr lang="en-US" sz="1050" noProof="0" dirty="0">
                <a:solidFill>
                  <a:srgbClr val="413C3A"/>
                </a:solidFill>
                <a:latin typeface="Fira Sans" panose="020B0604020202020204"/>
                <a:cs typeface="Calibri" panose="020F0502020204030204" pitchFamily="34" charset="0"/>
              </a:rPr>
              <a:t>CO, H</a:t>
            </a:r>
            <a:r>
              <a:rPr lang="en-US" sz="1050" baseline="-25000" noProof="0" dirty="0">
                <a:solidFill>
                  <a:srgbClr val="413C3A"/>
                </a:solidFill>
                <a:latin typeface="Fira Sans" panose="020B0604020202020204"/>
                <a:cs typeface="Calibri" panose="020F0502020204030204" pitchFamily="34" charset="0"/>
              </a:rPr>
              <a:t>2</a:t>
            </a:r>
            <a:endParaRPr lang="en-US" sz="1050" baseline="-25000" noProof="0" dirty="0"/>
          </a:p>
        </p:txBody>
      </p:sp>
      <p:sp>
        <p:nvSpPr>
          <p:cNvPr id="249" name="Rectangle 248">
            <a:extLst>
              <a:ext uri="{FF2B5EF4-FFF2-40B4-BE49-F238E27FC236}">
                <a16:creationId xmlns:a16="http://schemas.microsoft.com/office/drawing/2014/main" id="{2A7DAA59-AE6C-D0D8-FC69-4BD9B1D0F02E}"/>
              </a:ext>
            </a:extLst>
          </p:cNvPr>
          <p:cNvSpPr/>
          <p:nvPr/>
        </p:nvSpPr>
        <p:spPr>
          <a:xfrm>
            <a:off x="7502485" y="3190580"/>
            <a:ext cx="436338" cy="253916"/>
          </a:xfrm>
          <a:prstGeom prst="rect">
            <a:avLst/>
          </a:prstGeom>
        </p:spPr>
        <p:txBody>
          <a:bodyPr wrap="none">
            <a:spAutoFit/>
          </a:bodyPr>
          <a:lstStyle/>
          <a:p>
            <a:r>
              <a:rPr lang="en-US" sz="1050" noProof="0" dirty="0">
                <a:solidFill>
                  <a:srgbClr val="413C3A"/>
                </a:solidFill>
                <a:latin typeface="Fira Sans" panose="020B0604020202020204"/>
                <a:cs typeface="Calibri" panose="020F0502020204030204" pitchFamily="34" charset="0"/>
              </a:rPr>
              <a:t>CO</a:t>
            </a:r>
            <a:r>
              <a:rPr lang="en-US" sz="1050" baseline="-25000" noProof="0" dirty="0">
                <a:solidFill>
                  <a:srgbClr val="413C3A"/>
                </a:solidFill>
                <a:latin typeface="Fira Sans" panose="020B0604020202020204"/>
                <a:cs typeface="Calibri" panose="020F0502020204030204" pitchFamily="34" charset="0"/>
              </a:rPr>
              <a:t>2</a:t>
            </a:r>
            <a:endParaRPr lang="en-US" sz="1050" baseline="-25000" noProof="0" dirty="0"/>
          </a:p>
        </p:txBody>
      </p:sp>
      <p:cxnSp>
        <p:nvCxnSpPr>
          <p:cNvPr id="253" name="Straight Connector 252">
            <a:extLst>
              <a:ext uri="{FF2B5EF4-FFF2-40B4-BE49-F238E27FC236}">
                <a16:creationId xmlns:a16="http://schemas.microsoft.com/office/drawing/2014/main" id="{436FBDD0-9EC0-9501-BACC-CC3AA28764D2}"/>
              </a:ext>
            </a:extLst>
          </p:cNvPr>
          <p:cNvCxnSpPr>
            <a:cxnSpLocks/>
          </p:cNvCxnSpPr>
          <p:nvPr/>
        </p:nvCxnSpPr>
        <p:spPr>
          <a:xfrm flipV="1">
            <a:off x="8635658" y="1967049"/>
            <a:ext cx="0" cy="1500047"/>
          </a:xfrm>
          <a:prstGeom prst="line">
            <a:avLst/>
          </a:prstGeom>
          <a:ln w="1905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
        <p:nvSpPr>
          <p:cNvPr id="238" name="Rectangle 237">
            <a:extLst>
              <a:ext uri="{FF2B5EF4-FFF2-40B4-BE49-F238E27FC236}">
                <a16:creationId xmlns:a16="http://schemas.microsoft.com/office/drawing/2014/main" id="{7491069E-173B-EBE9-20B7-7A8157682D93}"/>
              </a:ext>
            </a:extLst>
          </p:cNvPr>
          <p:cNvSpPr/>
          <p:nvPr/>
        </p:nvSpPr>
        <p:spPr>
          <a:xfrm>
            <a:off x="1756678" y="2035042"/>
            <a:ext cx="648464" cy="1437189"/>
          </a:xfrm>
          <a:prstGeom prst="rect">
            <a:avLst/>
          </a:prstGeom>
          <a:noFill/>
          <a:ln w="19050">
            <a:solidFill>
              <a:schemeClr val="bg1">
                <a:lumMod val="50000"/>
              </a:schemeClr>
            </a:solidFill>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013" noProof="0" dirty="0"/>
          </a:p>
        </p:txBody>
      </p:sp>
      <p:sp>
        <p:nvSpPr>
          <p:cNvPr id="43" name="TextBox 42">
            <a:extLst>
              <a:ext uri="{FF2B5EF4-FFF2-40B4-BE49-F238E27FC236}">
                <a16:creationId xmlns:a16="http://schemas.microsoft.com/office/drawing/2014/main" id="{472B590F-7F6A-5C57-EB19-90977ACFAE76}"/>
              </a:ext>
            </a:extLst>
          </p:cNvPr>
          <p:cNvSpPr txBox="1"/>
          <p:nvPr/>
        </p:nvSpPr>
        <p:spPr>
          <a:xfrm>
            <a:off x="7923769" y="950520"/>
            <a:ext cx="862737" cy="215444"/>
          </a:xfrm>
          <a:prstGeom prst="rect">
            <a:avLst/>
          </a:prstGeom>
          <a:noFill/>
        </p:spPr>
        <p:txBody>
          <a:bodyPr wrap="none" rtlCol="0">
            <a:spAutoFit/>
          </a:bodyPr>
          <a:lstStyle/>
          <a:p>
            <a:r>
              <a:rPr lang="en-US" sz="800" noProof="0" dirty="0"/>
              <a:t>Evan Johnson</a:t>
            </a:r>
          </a:p>
        </p:txBody>
      </p:sp>
      <p:sp>
        <p:nvSpPr>
          <p:cNvPr id="38" name="Textfeld 4">
            <a:extLst>
              <a:ext uri="{FF2B5EF4-FFF2-40B4-BE49-F238E27FC236}">
                <a16:creationId xmlns:a16="http://schemas.microsoft.com/office/drawing/2014/main" id="{33EA133A-5801-5F16-3612-A7062F20CD6C}"/>
              </a:ext>
            </a:extLst>
          </p:cNvPr>
          <p:cNvSpPr txBox="1"/>
          <p:nvPr/>
        </p:nvSpPr>
        <p:spPr>
          <a:xfrm>
            <a:off x="460496" y="4905736"/>
            <a:ext cx="2973891" cy="215444"/>
          </a:xfrm>
          <a:prstGeom prst="rect">
            <a:avLst/>
          </a:prstGeom>
          <a:noFill/>
        </p:spPr>
        <p:txBody>
          <a:bodyPr wrap="none" rtlCol="0">
            <a:spAutoFit/>
          </a:bodyPr>
          <a:lstStyle/>
          <a:p>
            <a:r>
              <a:rPr lang="en-US" sz="800" noProof="0" dirty="0">
                <a:cs typeface="Arial" panose="020B0604020202020204" pitchFamily="34" charset="0"/>
              </a:rPr>
              <a:t>Johnson et al., </a:t>
            </a:r>
            <a:r>
              <a:rPr lang="en-US" sz="800" i="1" noProof="0" dirty="0">
                <a:cs typeface="Arial" panose="020B0604020202020204" pitchFamily="34" charset="0"/>
              </a:rPr>
              <a:t>EES Catalysis</a:t>
            </a:r>
            <a:r>
              <a:rPr lang="en-US" sz="800" noProof="0" dirty="0">
                <a:cs typeface="Arial" panose="020B0604020202020204" pitchFamily="34" charset="0"/>
              </a:rPr>
              <a:t>, </a:t>
            </a:r>
            <a:r>
              <a:rPr lang="en-US" sz="800" noProof="0" dirty="0"/>
              <a:t>10.1039/D3EY00122A,</a:t>
            </a:r>
            <a:r>
              <a:rPr lang="en-US" sz="800" noProof="0" dirty="0">
                <a:cs typeface="Arial" panose="020B0604020202020204" pitchFamily="34" charset="0"/>
              </a:rPr>
              <a:t> 2023</a:t>
            </a:r>
          </a:p>
        </p:txBody>
      </p:sp>
    </p:spTree>
    <p:extLst>
      <p:ext uri="{BB962C8B-B14F-4D97-AF65-F5344CB8AC3E}">
        <p14:creationId xmlns:p14="http://schemas.microsoft.com/office/powerpoint/2010/main" val="26979122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4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55"/>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239"/>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238"/>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253"/>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grpId="0" nodeType="clickEffect">
                                  <p:stCondLst>
                                    <p:cond delay="0"/>
                                  </p:stCondLst>
                                  <p:childTnLst>
                                    <p:set>
                                      <p:cBhvr>
                                        <p:cTn id="20" dur="1" fill="hold">
                                          <p:stCondLst>
                                            <p:cond delay="0"/>
                                          </p:stCondLst>
                                        </p:cTn>
                                        <p:tgtEl>
                                          <p:spTgt spid="249"/>
                                        </p:tgtEl>
                                        <p:attrNameLst>
                                          <p:attrName>style.visibility</p:attrName>
                                        </p:attrNameLst>
                                      </p:cBhvr>
                                      <p:to>
                                        <p:strVal val="visible"/>
                                      </p:to>
                                    </p:set>
                                  </p:childTnLst>
                                </p:cTn>
                              </p:par>
                              <p:par>
                                <p:cTn id="21" presetID="1" presetClass="entr" presetSubtype="0" fill="hold" grpId="0" nodeType="withEffect">
                                  <p:stCondLst>
                                    <p:cond delay="0"/>
                                  </p:stCondLst>
                                  <p:childTnLst>
                                    <p:set>
                                      <p:cBhvr>
                                        <p:cTn id="22" dur="1" fill="hold">
                                          <p:stCondLst>
                                            <p:cond delay="0"/>
                                          </p:stCondLst>
                                        </p:cTn>
                                        <p:tgtEl>
                                          <p:spTgt spid="246"/>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247"/>
                                        </p:tgtEl>
                                        <p:attrNameLst>
                                          <p:attrName>style.visibility</p:attrName>
                                        </p:attrNameLst>
                                      </p:cBhvr>
                                      <p:to>
                                        <p:strVal val="visible"/>
                                      </p:to>
                                    </p:set>
                                  </p:childTnLst>
                                </p:cTn>
                              </p:par>
                              <p:par>
                                <p:cTn id="27" presetID="1" presetClass="entr" presetSubtype="0" fill="hold" grpId="0" nodeType="withEffect">
                                  <p:stCondLst>
                                    <p:cond delay="0"/>
                                  </p:stCondLst>
                                  <p:childTnLst>
                                    <p:set>
                                      <p:cBhvr>
                                        <p:cTn id="28" dur="1" fill="hold">
                                          <p:stCondLst>
                                            <p:cond delay="0"/>
                                          </p:stCondLst>
                                        </p:cTn>
                                        <p:tgtEl>
                                          <p:spTgt spid="24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39" grpId="0" animBg="1"/>
      <p:bldP spid="246" grpId="0" animBg="1"/>
      <p:bldP spid="247" grpId="0" animBg="1"/>
      <p:bldP spid="248" grpId="0"/>
      <p:bldP spid="249" grpId="0"/>
      <p:bldP spid="238" grpId="0" animBg="1"/>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7816575-CDA0-3F84-36E6-DCBDD8A4E743}"/>
            </a:ext>
          </a:extLst>
        </p:cNvPr>
        <p:cNvGrpSpPr/>
        <p:nvPr/>
      </p:nvGrpSpPr>
      <p:grpSpPr>
        <a:xfrm>
          <a:off x="0" y="0"/>
          <a:ext cx="0" cy="0"/>
          <a:chOff x="0" y="0"/>
          <a:chExt cx="0" cy="0"/>
        </a:xfrm>
      </p:grpSpPr>
      <p:grpSp>
        <p:nvGrpSpPr>
          <p:cNvPr id="25" name="Group 24">
            <a:extLst>
              <a:ext uri="{FF2B5EF4-FFF2-40B4-BE49-F238E27FC236}">
                <a16:creationId xmlns:a16="http://schemas.microsoft.com/office/drawing/2014/main" id="{C7942710-9242-ED64-73F3-1BDCFD403559}"/>
              </a:ext>
            </a:extLst>
          </p:cNvPr>
          <p:cNvGrpSpPr/>
          <p:nvPr/>
        </p:nvGrpSpPr>
        <p:grpSpPr>
          <a:xfrm>
            <a:off x="212542" y="3712460"/>
            <a:ext cx="7189481" cy="1345434"/>
            <a:chOff x="245268" y="4951246"/>
            <a:chExt cx="8750590" cy="1793912"/>
          </a:xfrm>
        </p:grpSpPr>
        <p:sp>
          <p:nvSpPr>
            <p:cNvPr id="19" name="Rectangle 18">
              <a:extLst>
                <a:ext uri="{FF2B5EF4-FFF2-40B4-BE49-F238E27FC236}">
                  <a16:creationId xmlns:a16="http://schemas.microsoft.com/office/drawing/2014/main" id="{0FF7B8FC-C6CA-F6B5-FAA0-3B9C0DE49696}"/>
                </a:ext>
              </a:extLst>
            </p:cNvPr>
            <p:cNvSpPr/>
            <p:nvPr/>
          </p:nvSpPr>
          <p:spPr>
            <a:xfrm>
              <a:off x="2159652" y="4963897"/>
              <a:ext cx="6836206" cy="1468779"/>
            </a:xfrm>
            <a:prstGeom prst="rect">
              <a:avLst/>
            </a:prstGeom>
          </p:spPr>
          <p:txBody>
            <a:bodyPr wrap="square">
              <a:spAutoFit/>
            </a:bodyPr>
            <a:lstStyle/>
            <a:p>
              <a:pPr defTabSz="514350">
                <a:lnSpc>
                  <a:spcPct val="90000"/>
                </a:lnSpc>
                <a:spcBef>
                  <a:spcPts val="563"/>
                </a:spcBef>
                <a:buClr>
                  <a:srgbClr val="E30613"/>
                </a:buClr>
                <a:buSzPct val="90000"/>
                <a:defRPr/>
              </a:pPr>
              <a:r>
                <a:rPr lang="en-US" sz="1013" b="1" noProof="0" dirty="0">
                  <a:solidFill>
                    <a:srgbClr val="413C3A"/>
                  </a:solidFill>
                  <a:latin typeface="Fira Sans" panose="020B0604020202020204"/>
                  <a:cs typeface="Calibri" panose="020F0502020204030204" pitchFamily="34" charset="0"/>
                </a:rPr>
                <a:t>Liquid-Gas interface: </a:t>
              </a:r>
            </a:p>
            <a:p>
              <a:pPr marL="214313" indent="-214313" defTabSz="514350">
                <a:lnSpc>
                  <a:spcPct val="90000"/>
                </a:lnSpc>
                <a:spcBef>
                  <a:spcPts val="563"/>
                </a:spcBef>
                <a:buClr>
                  <a:srgbClr val="E30613"/>
                </a:buClr>
                <a:buSzPct val="90000"/>
                <a:buFont typeface="Arial" panose="020B0604020202020204" pitchFamily="34" charset="0"/>
                <a:buChar char="•"/>
                <a:defRPr/>
              </a:pPr>
              <a:r>
                <a:rPr lang="en-US" sz="1013" noProof="0" dirty="0">
                  <a:solidFill>
                    <a:srgbClr val="413C3A"/>
                  </a:solidFill>
                  <a:latin typeface="Fira Sans" panose="020B0604020202020204"/>
                  <a:cs typeface="Calibri" panose="020F0502020204030204" pitchFamily="34" charset="0"/>
                </a:rPr>
                <a:t>Molar fluxes conserved (</a:t>
              </a:r>
              <a:r>
                <a:rPr lang="en-US" sz="1013" i="1" noProof="0" dirty="0" err="1">
                  <a:solidFill>
                    <a:srgbClr val="413C3A"/>
                  </a:solidFill>
                  <a:latin typeface="Fira Sans" panose="020B0604020202020204"/>
                  <a:cs typeface="Calibri" panose="020F0502020204030204" pitchFamily="34" charset="0"/>
                </a:rPr>
                <a:t>J</a:t>
              </a:r>
              <a:r>
                <a:rPr lang="en-US" sz="1013" i="1" baseline="-25000" noProof="0" dirty="0" err="1">
                  <a:solidFill>
                    <a:srgbClr val="413C3A"/>
                  </a:solidFill>
                  <a:latin typeface="Fira Sans" panose="020B0604020202020204"/>
                  <a:cs typeface="Calibri" panose="020F0502020204030204" pitchFamily="34" charset="0"/>
                </a:rPr>
                <a:t>liq</a:t>
              </a:r>
              <a:r>
                <a:rPr lang="en-US" sz="1013" baseline="-25000" noProof="0" dirty="0">
                  <a:solidFill>
                    <a:srgbClr val="413C3A"/>
                  </a:solidFill>
                  <a:latin typeface="Fira Sans" panose="020B0604020202020204"/>
                  <a:cs typeface="Calibri" panose="020F0502020204030204" pitchFamily="34" charset="0"/>
                </a:rPr>
                <a:t> </a:t>
              </a:r>
              <a:r>
                <a:rPr lang="en-US" sz="1013" noProof="0" dirty="0">
                  <a:solidFill>
                    <a:srgbClr val="413C3A"/>
                  </a:solidFill>
                  <a:latin typeface="Fira Sans" panose="020B0604020202020204"/>
                  <a:cs typeface="Calibri" panose="020F0502020204030204" pitchFamily="34" charset="0"/>
                </a:rPr>
                <a:t>= </a:t>
              </a:r>
              <a:r>
                <a:rPr lang="en-US" sz="1013" i="1" noProof="0" dirty="0" err="1">
                  <a:solidFill>
                    <a:srgbClr val="413C3A"/>
                  </a:solidFill>
                  <a:latin typeface="Fira Sans" panose="020B0604020202020204"/>
                  <a:cs typeface="Calibri" panose="020F0502020204030204" pitchFamily="34" charset="0"/>
                </a:rPr>
                <a:t>J</a:t>
              </a:r>
              <a:r>
                <a:rPr lang="en-US" sz="1013" i="1" baseline="-25000" noProof="0" dirty="0" err="1">
                  <a:solidFill>
                    <a:srgbClr val="413C3A"/>
                  </a:solidFill>
                  <a:latin typeface="Fira Sans" panose="020B0604020202020204"/>
                  <a:cs typeface="Calibri" panose="020F0502020204030204" pitchFamily="34" charset="0"/>
                </a:rPr>
                <a:t>gas</a:t>
              </a:r>
              <a:r>
                <a:rPr lang="en-US" sz="1013" noProof="0" dirty="0">
                  <a:solidFill>
                    <a:srgbClr val="413C3A"/>
                  </a:solidFill>
                  <a:latin typeface="Fira Sans" panose="020B0604020202020204"/>
                  <a:cs typeface="Calibri" panose="020F0502020204030204" pitchFamily="34" charset="0"/>
                </a:rPr>
                <a:t>)</a:t>
              </a:r>
            </a:p>
            <a:p>
              <a:pPr marL="214313" indent="-214313" defTabSz="514350">
                <a:lnSpc>
                  <a:spcPct val="90000"/>
                </a:lnSpc>
                <a:spcBef>
                  <a:spcPts val="563"/>
                </a:spcBef>
                <a:buClr>
                  <a:srgbClr val="E30613"/>
                </a:buClr>
                <a:buSzPct val="90000"/>
                <a:buFont typeface="Arial" panose="020B0604020202020204" pitchFamily="34" charset="0"/>
                <a:buChar char="•"/>
                <a:defRPr/>
              </a:pPr>
              <a:r>
                <a:rPr lang="en-US" sz="1013" noProof="0" dirty="0">
                  <a:solidFill>
                    <a:srgbClr val="413C3A"/>
                  </a:solidFill>
                  <a:latin typeface="Fira Sans" panose="020B0604020202020204"/>
                  <a:cs typeface="Calibri" panose="020F0502020204030204" pitchFamily="34" charset="0"/>
                </a:rPr>
                <a:t>Gas solubility: Henry’s constant (</a:t>
              </a:r>
              <a:r>
                <a:rPr lang="en-US" sz="1013" i="1" noProof="0" dirty="0" err="1">
                  <a:solidFill>
                    <a:srgbClr val="413C3A"/>
                  </a:solidFill>
                  <a:latin typeface="Fira Sans" panose="020B0604020202020204"/>
                  <a:cs typeface="Calibri" panose="020F0502020204030204" pitchFamily="34" charset="0"/>
                </a:rPr>
                <a:t>C</a:t>
              </a:r>
              <a:r>
                <a:rPr lang="en-US" sz="1013" i="1" baseline="-25000" noProof="0" dirty="0" err="1">
                  <a:solidFill>
                    <a:srgbClr val="413C3A"/>
                  </a:solidFill>
                  <a:latin typeface="Fira Sans" panose="020B0604020202020204"/>
                  <a:cs typeface="Calibri" panose="020F0502020204030204" pitchFamily="34" charset="0"/>
                </a:rPr>
                <a:t>i,liq</a:t>
              </a:r>
              <a:r>
                <a:rPr lang="en-US" sz="1013" baseline="-25000" noProof="0" dirty="0">
                  <a:solidFill>
                    <a:srgbClr val="413C3A"/>
                  </a:solidFill>
                  <a:latin typeface="Fira Sans" panose="020B0604020202020204"/>
                  <a:cs typeface="Calibri" panose="020F0502020204030204" pitchFamily="34" charset="0"/>
                </a:rPr>
                <a:t> </a:t>
              </a:r>
              <a:r>
                <a:rPr lang="en-US" sz="1013" noProof="0" dirty="0">
                  <a:solidFill>
                    <a:srgbClr val="413C3A"/>
                  </a:solidFill>
                  <a:latin typeface="Fira Sans" panose="020B0604020202020204"/>
                  <a:cs typeface="Calibri" panose="020F0502020204030204" pitchFamily="34" charset="0"/>
                </a:rPr>
                <a:t>= </a:t>
              </a:r>
              <a:r>
                <a:rPr lang="en-US" sz="1013" i="1" noProof="0" dirty="0">
                  <a:solidFill>
                    <a:srgbClr val="413C3A"/>
                  </a:solidFill>
                  <a:latin typeface="Fira Sans" panose="020B0604020202020204"/>
                  <a:cs typeface="Calibri" panose="020F0502020204030204" pitchFamily="34" charset="0"/>
                </a:rPr>
                <a:t>H</a:t>
              </a:r>
              <a:r>
                <a:rPr lang="en-US" sz="1013" i="1" baseline="-25000" noProof="0" dirty="0">
                  <a:solidFill>
                    <a:srgbClr val="413C3A"/>
                  </a:solidFill>
                  <a:latin typeface="Fira Sans" panose="020B0604020202020204"/>
                  <a:cs typeface="Calibri" panose="020F0502020204030204" pitchFamily="34" charset="0"/>
                </a:rPr>
                <a:t>i</a:t>
              </a:r>
              <a:r>
                <a:rPr lang="en-US" sz="1013" i="1" noProof="0" dirty="0">
                  <a:solidFill>
                    <a:srgbClr val="413C3A"/>
                  </a:solidFill>
                  <a:latin typeface="Fira Sans" panose="020B0604020202020204"/>
                  <a:cs typeface="Calibri" panose="020F0502020204030204" pitchFamily="34" charset="0"/>
                </a:rPr>
                <a:t> ·</a:t>
              </a:r>
              <a:r>
                <a:rPr lang="en-US" sz="1013" i="1" noProof="0" dirty="0" err="1">
                  <a:solidFill>
                    <a:srgbClr val="413C3A"/>
                  </a:solidFill>
                  <a:latin typeface="Fira Sans" panose="020B0604020202020204"/>
                  <a:cs typeface="Calibri" panose="020F0502020204030204" pitchFamily="34" charset="0"/>
                </a:rPr>
                <a:t>p</a:t>
              </a:r>
              <a:r>
                <a:rPr lang="en-US" sz="1013" i="1" baseline="-25000" noProof="0" dirty="0" err="1">
                  <a:solidFill>
                    <a:srgbClr val="413C3A"/>
                  </a:solidFill>
                  <a:latin typeface="Fira Sans" panose="020B0604020202020204"/>
                  <a:cs typeface="Calibri" panose="020F0502020204030204" pitchFamily="34" charset="0"/>
                </a:rPr>
                <a:t>gas</a:t>
              </a:r>
              <a:r>
                <a:rPr lang="en-US" sz="1013" noProof="0" dirty="0">
                  <a:solidFill>
                    <a:srgbClr val="413C3A"/>
                  </a:solidFill>
                  <a:latin typeface="Fira Sans" panose="020B0604020202020204"/>
                  <a:cs typeface="Calibri" panose="020F0502020204030204" pitchFamily="34" charset="0"/>
                </a:rPr>
                <a:t>)</a:t>
              </a:r>
            </a:p>
            <a:p>
              <a:pPr defTabSz="514350">
                <a:lnSpc>
                  <a:spcPct val="90000"/>
                </a:lnSpc>
                <a:spcBef>
                  <a:spcPts val="563"/>
                </a:spcBef>
                <a:buClr>
                  <a:srgbClr val="E30613"/>
                </a:buClr>
                <a:buSzPct val="90000"/>
                <a:defRPr/>
              </a:pPr>
              <a:r>
                <a:rPr lang="en-US" sz="1013" noProof="0" dirty="0">
                  <a:solidFill>
                    <a:srgbClr val="413C3A"/>
                  </a:solidFill>
                  <a:latin typeface="Fira Sans" panose="020B0604020202020204"/>
                  <a:cs typeface="Calibri" panose="020F0502020204030204" pitchFamily="34" charset="0"/>
                </a:rPr>
                <a:t>Where					(Sechenov relation)</a:t>
              </a:r>
            </a:p>
            <a:p>
              <a:pPr lvl="1" defTabSz="514350">
                <a:lnSpc>
                  <a:spcPct val="90000"/>
                </a:lnSpc>
                <a:spcBef>
                  <a:spcPts val="563"/>
                </a:spcBef>
                <a:buClr>
                  <a:srgbClr val="E30613"/>
                </a:buClr>
                <a:buSzPct val="90000"/>
                <a:defRPr/>
              </a:pPr>
              <a:endParaRPr lang="en-US" sz="1013" noProof="0" dirty="0">
                <a:solidFill>
                  <a:srgbClr val="413C3A"/>
                </a:solidFill>
                <a:latin typeface="Fira Sans" panose="020B0604020202020204"/>
                <a:cs typeface="Calibri" panose="020F0502020204030204" pitchFamily="34" charset="0"/>
              </a:endParaRPr>
            </a:p>
          </p:txBody>
        </p:sp>
        <p:pic>
          <p:nvPicPr>
            <p:cNvPr id="18" name="Picture 17">
              <a:extLst>
                <a:ext uri="{FF2B5EF4-FFF2-40B4-BE49-F238E27FC236}">
                  <a16:creationId xmlns:a16="http://schemas.microsoft.com/office/drawing/2014/main" id="{A2D7F3FB-326F-0C80-7F2B-64C193A7E217}"/>
                </a:ext>
              </a:extLst>
            </p:cNvPr>
            <p:cNvPicPr>
              <a:picLocks noChangeAspect="1"/>
            </p:cNvPicPr>
            <p:nvPr/>
          </p:nvPicPr>
          <p:blipFill>
            <a:blip r:embed="rId3"/>
            <a:stretch>
              <a:fillRect/>
            </a:stretch>
          </p:blipFill>
          <p:spPr>
            <a:xfrm>
              <a:off x="353847" y="5169026"/>
              <a:ext cx="1697225" cy="821917"/>
            </a:xfrm>
            <a:prstGeom prst="rect">
              <a:avLst/>
            </a:prstGeom>
          </p:spPr>
        </p:pic>
        <p:pic>
          <p:nvPicPr>
            <p:cNvPr id="20" name="Picture 19">
              <a:extLst>
                <a:ext uri="{FF2B5EF4-FFF2-40B4-BE49-F238E27FC236}">
                  <a16:creationId xmlns:a16="http://schemas.microsoft.com/office/drawing/2014/main" id="{B1B683D2-6AB7-23BC-ABC8-9D59CA86E141}"/>
                </a:ext>
              </a:extLst>
            </p:cNvPr>
            <p:cNvPicPr>
              <a:picLocks noChangeAspect="1"/>
            </p:cNvPicPr>
            <p:nvPr/>
          </p:nvPicPr>
          <p:blipFill>
            <a:blip r:embed="rId4">
              <a:clrChange>
                <a:clrFrom>
                  <a:srgbClr val="FFFFFF"/>
                </a:clrFrom>
                <a:clrTo>
                  <a:srgbClr val="FFFFFF">
                    <a:alpha val="0"/>
                  </a:srgbClr>
                </a:clrTo>
              </a:clrChange>
            </a:blip>
            <a:stretch>
              <a:fillRect/>
            </a:stretch>
          </p:blipFill>
          <p:spPr>
            <a:xfrm>
              <a:off x="2787470" y="5918347"/>
              <a:ext cx="2579225" cy="509058"/>
            </a:xfrm>
            <a:prstGeom prst="rect">
              <a:avLst/>
            </a:prstGeom>
          </p:spPr>
        </p:pic>
        <p:sp>
          <p:nvSpPr>
            <p:cNvPr id="21" name="Rectangle 20">
              <a:extLst>
                <a:ext uri="{FF2B5EF4-FFF2-40B4-BE49-F238E27FC236}">
                  <a16:creationId xmlns:a16="http://schemas.microsoft.com/office/drawing/2014/main" id="{999B4C4F-BB4D-4232-D734-2DABA69AAC8D}"/>
                </a:ext>
              </a:extLst>
            </p:cNvPr>
            <p:cNvSpPr/>
            <p:nvPr/>
          </p:nvSpPr>
          <p:spPr>
            <a:xfrm>
              <a:off x="1562388" y="6416177"/>
              <a:ext cx="4513228" cy="310171"/>
            </a:xfrm>
            <a:prstGeom prst="rect">
              <a:avLst/>
            </a:prstGeom>
          </p:spPr>
          <p:txBody>
            <a:bodyPr wrap="none">
              <a:spAutoFit/>
            </a:bodyPr>
            <a:lstStyle/>
            <a:p>
              <a:pPr lvl="1" defTabSz="514350">
                <a:lnSpc>
                  <a:spcPct val="90000"/>
                </a:lnSpc>
                <a:spcBef>
                  <a:spcPts val="563"/>
                </a:spcBef>
                <a:buClr>
                  <a:srgbClr val="E30613"/>
                </a:buClr>
                <a:buSzPct val="90000"/>
                <a:defRPr/>
              </a:pPr>
              <a:r>
                <a:rPr lang="en-US" sz="1013" i="1" noProof="0" dirty="0">
                  <a:solidFill>
                    <a:srgbClr val="413C3A"/>
                  </a:solidFill>
                  <a:latin typeface="Fira Sans" panose="020B0604020202020204"/>
                  <a:cs typeface="Calibri" panose="020F0502020204030204" pitchFamily="34" charset="0"/>
                </a:rPr>
                <a:t>Higher local electrolyte concentration </a:t>
              </a:r>
              <a:r>
                <a:rPr lang="en-US" sz="1013" i="1" noProof="0" dirty="0">
                  <a:solidFill>
                    <a:srgbClr val="413C3A"/>
                  </a:solidFill>
                  <a:latin typeface="Fira Sans" panose="020B0604020202020204"/>
                  <a:cs typeface="Calibri" panose="020F0502020204030204" pitchFamily="34" charset="0"/>
                  <a:sym typeface="Wingdings" panose="05000000000000000000" pitchFamily="2" charset="2"/>
                </a:rPr>
                <a:t> lower solubility</a:t>
              </a:r>
              <a:endParaRPr lang="en-US" sz="1013" i="1" noProof="0" dirty="0">
                <a:solidFill>
                  <a:srgbClr val="413C3A"/>
                </a:solidFill>
                <a:latin typeface="Fira Sans" panose="020B0604020202020204"/>
                <a:cs typeface="Calibri" panose="020F0502020204030204" pitchFamily="34" charset="0"/>
              </a:endParaRPr>
            </a:p>
          </p:txBody>
        </p:sp>
        <p:sp>
          <p:nvSpPr>
            <p:cNvPr id="56" name="Rectangle 55">
              <a:extLst>
                <a:ext uri="{FF2B5EF4-FFF2-40B4-BE49-F238E27FC236}">
                  <a16:creationId xmlns:a16="http://schemas.microsoft.com/office/drawing/2014/main" id="{59D46AB3-A5ED-6754-F425-C9D841A49307}"/>
                </a:ext>
              </a:extLst>
            </p:cNvPr>
            <p:cNvSpPr/>
            <p:nvPr/>
          </p:nvSpPr>
          <p:spPr>
            <a:xfrm>
              <a:off x="245268" y="4951246"/>
              <a:ext cx="6940709" cy="1793912"/>
            </a:xfrm>
            <a:prstGeom prst="rect">
              <a:avLst/>
            </a:prstGeom>
            <a:noFill/>
            <a:ln w="12700">
              <a:solidFill>
                <a:schemeClr val="bg1">
                  <a:lumMod val="50000"/>
                </a:schemeClr>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013" noProof="0" dirty="0"/>
            </a:p>
          </p:txBody>
        </p:sp>
      </p:grpSp>
      <p:sp>
        <p:nvSpPr>
          <p:cNvPr id="6" name="Title 5">
            <a:extLst>
              <a:ext uri="{FF2B5EF4-FFF2-40B4-BE49-F238E27FC236}">
                <a16:creationId xmlns:a16="http://schemas.microsoft.com/office/drawing/2014/main" id="{CAA0F78A-7F46-EBB1-B681-0A3432AAE958}"/>
              </a:ext>
            </a:extLst>
          </p:cNvPr>
          <p:cNvSpPr>
            <a:spLocks noGrp="1"/>
          </p:cNvSpPr>
          <p:nvPr>
            <p:ph type="title"/>
          </p:nvPr>
        </p:nvSpPr>
        <p:spPr/>
        <p:txBody>
          <a:bodyPr/>
          <a:lstStyle/>
          <a:p>
            <a:r>
              <a:rPr lang="en-US" noProof="0" dirty="0"/>
              <a:t>Model Details</a:t>
            </a:r>
          </a:p>
        </p:txBody>
      </p:sp>
      <p:grpSp>
        <p:nvGrpSpPr>
          <p:cNvPr id="22" name="Group 21">
            <a:extLst>
              <a:ext uri="{FF2B5EF4-FFF2-40B4-BE49-F238E27FC236}">
                <a16:creationId xmlns:a16="http://schemas.microsoft.com/office/drawing/2014/main" id="{56C16AFB-43CC-A4F2-0C4F-4236E96AF18A}"/>
              </a:ext>
            </a:extLst>
          </p:cNvPr>
          <p:cNvGrpSpPr/>
          <p:nvPr/>
        </p:nvGrpSpPr>
        <p:grpSpPr>
          <a:xfrm>
            <a:off x="212541" y="625185"/>
            <a:ext cx="5702484" cy="2957442"/>
            <a:chOff x="156388" y="1100280"/>
            <a:chExt cx="7603312" cy="3943255"/>
          </a:xfrm>
        </p:grpSpPr>
        <p:pic>
          <p:nvPicPr>
            <p:cNvPr id="5" name="Picture 4">
              <a:extLst>
                <a:ext uri="{FF2B5EF4-FFF2-40B4-BE49-F238E27FC236}">
                  <a16:creationId xmlns:a16="http://schemas.microsoft.com/office/drawing/2014/main" id="{97EE7494-9457-E999-F12C-8A170F045794}"/>
                </a:ext>
              </a:extLst>
            </p:cNvPr>
            <p:cNvPicPr>
              <a:picLocks noChangeAspect="1"/>
            </p:cNvPicPr>
            <p:nvPr/>
          </p:nvPicPr>
          <p:blipFill>
            <a:blip r:embed="rId5">
              <a:clrChange>
                <a:clrFrom>
                  <a:srgbClr val="FFFFFF"/>
                </a:clrFrom>
                <a:clrTo>
                  <a:srgbClr val="FFFFFF">
                    <a:alpha val="0"/>
                  </a:srgbClr>
                </a:clrTo>
              </a:clrChange>
            </a:blip>
            <a:stretch>
              <a:fillRect/>
            </a:stretch>
          </p:blipFill>
          <p:spPr>
            <a:xfrm>
              <a:off x="208659" y="2554161"/>
              <a:ext cx="3584292" cy="1597278"/>
            </a:xfrm>
            <a:prstGeom prst="rect">
              <a:avLst/>
            </a:prstGeom>
          </p:spPr>
        </p:pic>
        <p:sp>
          <p:nvSpPr>
            <p:cNvPr id="10" name="Rectangle 9">
              <a:extLst>
                <a:ext uri="{FF2B5EF4-FFF2-40B4-BE49-F238E27FC236}">
                  <a16:creationId xmlns:a16="http://schemas.microsoft.com/office/drawing/2014/main" id="{54E3A7B0-4C7B-2301-C37F-B4124BE8A4BE}"/>
                </a:ext>
              </a:extLst>
            </p:cNvPr>
            <p:cNvSpPr/>
            <p:nvPr/>
          </p:nvSpPr>
          <p:spPr>
            <a:xfrm>
              <a:off x="421621" y="4089086"/>
              <a:ext cx="3817712" cy="954449"/>
            </a:xfrm>
            <a:prstGeom prst="rect">
              <a:avLst/>
            </a:prstGeom>
          </p:spPr>
          <p:txBody>
            <a:bodyPr wrap="none">
              <a:spAutoFit/>
            </a:bodyPr>
            <a:lstStyle/>
            <a:p>
              <a:pPr algn="ctr"/>
              <a:r>
                <a:rPr lang="en-US" sz="1013" noProof="0" dirty="0"/>
                <a:t>“Generalized Modified Poisson-Nernst-Planck”</a:t>
              </a:r>
              <a:br>
                <a:rPr lang="en-US" sz="1013" noProof="0" dirty="0"/>
              </a:br>
              <a:r>
                <a:rPr lang="en-US" sz="1013" noProof="0" dirty="0"/>
                <a:t>(PNP + steric effects term)</a:t>
              </a:r>
              <a:br>
                <a:rPr lang="en-US" sz="1013" noProof="0" dirty="0"/>
              </a:br>
              <a:r>
                <a:rPr lang="en-US" sz="1013" noProof="0" dirty="0"/>
                <a:t>(K</a:t>
              </a:r>
              <a:r>
                <a:rPr lang="en-US" sz="1013" baseline="30000" noProof="0" dirty="0"/>
                <a:t>+</a:t>
              </a:r>
              <a:r>
                <a:rPr lang="en-US" sz="1013" noProof="0" dirty="0"/>
                <a:t>, HCO</a:t>
              </a:r>
              <a:r>
                <a:rPr lang="en-US" sz="1013" baseline="-25000" noProof="0" dirty="0"/>
                <a:t>3</a:t>
              </a:r>
              <a:r>
                <a:rPr lang="en-US" sz="1013" baseline="30000" noProof="0" dirty="0"/>
                <a:t>-</a:t>
              </a:r>
              <a:r>
                <a:rPr lang="en-US" sz="1013" noProof="0" dirty="0"/>
                <a:t>, CO</a:t>
              </a:r>
              <a:r>
                <a:rPr lang="en-US" sz="1013" baseline="-25000" noProof="0" dirty="0"/>
                <a:t>3</a:t>
              </a:r>
              <a:r>
                <a:rPr lang="en-US" sz="1013" baseline="30000" noProof="0" dirty="0"/>
                <a:t>2-</a:t>
              </a:r>
              <a:r>
                <a:rPr lang="en-US" sz="1013" noProof="0" dirty="0"/>
                <a:t>, H</a:t>
              </a:r>
              <a:r>
                <a:rPr lang="en-US" sz="1013" baseline="30000" noProof="0" dirty="0"/>
                <a:t>+</a:t>
              </a:r>
              <a:r>
                <a:rPr lang="en-US" sz="1013" noProof="0" dirty="0"/>
                <a:t>, OH</a:t>
              </a:r>
              <a:r>
                <a:rPr lang="en-US" sz="1013" baseline="30000" noProof="0" dirty="0"/>
                <a:t>-</a:t>
              </a:r>
              <a:r>
                <a:rPr lang="en-US" sz="1013" noProof="0" dirty="0"/>
                <a:t>, CO</a:t>
              </a:r>
              <a:r>
                <a:rPr lang="en-US" sz="1013" baseline="-25000" noProof="0" dirty="0"/>
                <a:t>2</a:t>
              </a:r>
              <a:r>
                <a:rPr lang="en-US" sz="1013" noProof="0" dirty="0"/>
                <a:t>, CO, H₂)</a:t>
              </a:r>
            </a:p>
            <a:p>
              <a:pPr algn="ctr"/>
              <a:endParaRPr lang="en-US" sz="1013" noProof="0" dirty="0"/>
            </a:p>
          </p:txBody>
        </p:sp>
        <p:sp>
          <p:nvSpPr>
            <p:cNvPr id="44" name="Rectangle 43">
              <a:extLst>
                <a:ext uri="{FF2B5EF4-FFF2-40B4-BE49-F238E27FC236}">
                  <a16:creationId xmlns:a16="http://schemas.microsoft.com/office/drawing/2014/main" id="{D50D5F2D-F340-4D7F-A45E-A4992F1E607F}"/>
                </a:ext>
              </a:extLst>
            </p:cNvPr>
            <p:cNvSpPr/>
            <p:nvPr/>
          </p:nvSpPr>
          <p:spPr>
            <a:xfrm>
              <a:off x="4773288" y="4085835"/>
              <a:ext cx="2349363" cy="746614"/>
            </a:xfrm>
            <a:prstGeom prst="rect">
              <a:avLst/>
            </a:prstGeom>
          </p:spPr>
          <p:txBody>
            <a:bodyPr wrap="none">
              <a:spAutoFit/>
            </a:bodyPr>
            <a:lstStyle/>
            <a:p>
              <a:pPr algn="ctr"/>
              <a:r>
                <a:rPr lang="en-US" sz="1013" noProof="0" dirty="0"/>
                <a:t>Multicomponent</a:t>
              </a:r>
              <a:br>
                <a:rPr lang="en-US" sz="1013" noProof="0" dirty="0"/>
              </a:br>
              <a:r>
                <a:rPr lang="en-US" sz="1013" noProof="0" dirty="0"/>
                <a:t>diffusion + porous fluid flow</a:t>
              </a:r>
            </a:p>
            <a:p>
              <a:pPr algn="ctr"/>
              <a:r>
                <a:rPr lang="en-US" sz="1013" noProof="0" dirty="0"/>
                <a:t>(CO</a:t>
              </a:r>
              <a:r>
                <a:rPr lang="en-US" sz="1013" baseline="-25000" noProof="0" dirty="0"/>
                <a:t>2</a:t>
              </a:r>
              <a:r>
                <a:rPr lang="en-US" sz="1013" noProof="0" dirty="0"/>
                <a:t>, CO, H₂)</a:t>
              </a:r>
            </a:p>
          </p:txBody>
        </p:sp>
        <p:pic>
          <p:nvPicPr>
            <p:cNvPr id="12" name="Picture 11">
              <a:extLst>
                <a:ext uri="{FF2B5EF4-FFF2-40B4-BE49-F238E27FC236}">
                  <a16:creationId xmlns:a16="http://schemas.microsoft.com/office/drawing/2014/main" id="{F34048B4-B361-5CAA-2503-7C20A6FE5A27}"/>
                </a:ext>
              </a:extLst>
            </p:cNvPr>
            <p:cNvPicPr>
              <a:picLocks noChangeAspect="1"/>
            </p:cNvPicPr>
            <p:nvPr/>
          </p:nvPicPr>
          <p:blipFill>
            <a:blip r:embed="rId6"/>
            <a:stretch>
              <a:fillRect/>
            </a:stretch>
          </p:blipFill>
          <p:spPr>
            <a:xfrm>
              <a:off x="4062875" y="2760347"/>
              <a:ext cx="3235231" cy="739797"/>
            </a:xfrm>
            <a:prstGeom prst="rect">
              <a:avLst/>
            </a:prstGeom>
          </p:spPr>
        </p:pic>
        <p:pic>
          <p:nvPicPr>
            <p:cNvPr id="13" name="Picture 12">
              <a:extLst>
                <a:ext uri="{FF2B5EF4-FFF2-40B4-BE49-F238E27FC236}">
                  <a16:creationId xmlns:a16="http://schemas.microsoft.com/office/drawing/2014/main" id="{D46B0AB2-574E-0459-65E0-D1E47576E269}"/>
                </a:ext>
              </a:extLst>
            </p:cNvPr>
            <p:cNvPicPr>
              <a:picLocks noChangeAspect="1"/>
            </p:cNvPicPr>
            <p:nvPr/>
          </p:nvPicPr>
          <p:blipFill>
            <a:blip r:embed="rId7"/>
            <a:stretch>
              <a:fillRect/>
            </a:stretch>
          </p:blipFill>
          <p:spPr>
            <a:xfrm>
              <a:off x="5101023" y="3520435"/>
              <a:ext cx="994977" cy="414574"/>
            </a:xfrm>
            <a:prstGeom prst="rect">
              <a:avLst/>
            </a:prstGeom>
          </p:spPr>
        </p:pic>
        <p:sp>
          <p:nvSpPr>
            <p:cNvPr id="54" name="Rectangle 53">
              <a:extLst>
                <a:ext uri="{FF2B5EF4-FFF2-40B4-BE49-F238E27FC236}">
                  <a16:creationId xmlns:a16="http://schemas.microsoft.com/office/drawing/2014/main" id="{BD1D5FF0-D4E1-227D-E9AF-180750A181D2}"/>
                </a:ext>
              </a:extLst>
            </p:cNvPr>
            <p:cNvSpPr/>
            <p:nvPr/>
          </p:nvSpPr>
          <p:spPr>
            <a:xfrm>
              <a:off x="156388" y="1100280"/>
              <a:ext cx="7603312" cy="3908885"/>
            </a:xfrm>
            <a:prstGeom prst="rect">
              <a:avLst/>
            </a:prstGeom>
            <a:noFill/>
            <a:ln w="12700">
              <a:solidFill>
                <a:schemeClr val="bg1">
                  <a:lumMod val="50000"/>
                </a:schemeClr>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013" noProof="0" dirty="0"/>
            </a:p>
          </p:txBody>
        </p:sp>
        <p:pic>
          <p:nvPicPr>
            <p:cNvPr id="3" name="Picture 2">
              <a:extLst>
                <a:ext uri="{FF2B5EF4-FFF2-40B4-BE49-F238E27FC236}">
                  <a16:creationId xmlns:a16="http://schemas.microsoft.com/office/drawing/2014/main" id="{361A8308-6158-2B18-1F95-063CE6857F8F}"/>
                </a:ext>
              </a:extLst>
            </p:cNvPr>
            <p:cNvPicPr>
              <a:picLocks noChangeAspect="1"/>
            </p:cNvPicPr>
            <p:nvPr/>
          </p:nvPicPr>
          <p:blipFill>
            <a:blip r:embed="rId8">
              <a:clrChange>
                <a:clrFrom>
                  <a:srgbClr val="FFFFFF"/>
                </a:clrFrom>
                <a:clrTo>
                  <a:srgbClr val="FFFFFF">
                    <a:alpha val="0"/>
                  </a:srgbClr>
                </a:clrTo>
              </a:clrChange>
            </a:blip>
            <a:stretch>
              <a:fillRect/>
            </a:stretch>
          </p:blipFill>
          <p:spPr>
            <a:xfrm>
              <a:off x="643469" y="1154100"/>
              <a:ext cx="6584395" cy="1539762"/>
            </a:xfrm>
            <a:prstGeom prst="rect">
              <a:avLst/>
            </a:prstGeom>
          </p:spPr>
        </p:pic>
      </p:grpSp>
      <p:grpSp>
        <p:nvGrpSpPr>
          <p:cNvPr id="31" name="Group 30">
            <a:extLst>
              <a:ext uri="{FF2B5EF4-FFF2-40B4-BE49-F238E27FC236}">
                <a16:creationId xmlns:a16="http://schemas.microsoft.com/office/drawing/2014/main" id="{50436E51-7774-5C94-1CCC-F810990AB3B1}"/>
              </a:ext>
            </a:extLst>
          </p:cNvPr>
          <p:cNvGrpSpPr/>
          <p:nvPr/>
        </p:nvGrpSpPr>
        <p:grpSpPr>
          <a:xfrm>
            <a:off x="6020922" y="2918452"/>
            <a:ext cx="2846039" cy="1678406"/>
            <a:chOff x="8027896" y="3891269"/>
            <a:chExt cx="3794718" cy="2237874"/>
          </a:xfrm>
        </p:grpSpPr>
        <p:grpSp>
          <p:nvGrpSpPr>
            <p:cNvPr id="23" name="Group 22">
              <a:extLst>
                <a:ext uri="{FF2B5EF4-FFF2-40B4-BE49-F238E27FC236}">
                  <a16:creationId xmlns:a16="http://schemas.microsoft.com/office/drawing/2014/main" id="{888FCC87-693D-6F71-3A58-B374D6193776}"/>
                </a:ext>
              </a:extLst>
            </p:cNvPr>
            <p:cNvGrpSpPr/>
            <p:nvPr/>
          </p:nvGrpSpPr>
          <p:grpSpPr>
            <a:xfrm>
              <a:off x="8027896" y="3891269"/>
              <a:ext cx="3794718" cy="2237874"/>
              <a:chOff x="8193143" y="852534"/>
              <a:chExt cx="3794718" cy="1826518"/>
            </a:xfrm>
          </p:grpSpPr>
          <p:sp>
            <p:nvSpPr>
              <p:cNvPr id="57" name="Rectangle 56">
                <a:extLst>
                  <a:ext uri="{FF2B5EF4-FFF2-40B4-BE49-F238E27FC236}">
                    <a16:creationId xmlns:a16="http://schemas.microsoft.com/office/drawing/2014/main" id="{9378F183-EE35-BC23-FAA7-943F190FAF5E}"/>
                  </a:ext>
                </a:extLst>
              </p:cNvPr>
              <p:cNvSpPr/>
              <p:nvPr/>
            </p:nvSpPr>
            <p:spPr>
              <a:xfrm>
                <a:off x="8193143" y="852534"/>
                <a:ext cx="3794718" cy="1826518"/>
              </a:xfrm>
              <a:prstGeom prst="rect">
                <a:avLst/>
              </a:prstGeom>
              <a:solidFill>
                <a:schemeClr val="bg1"/>
              </a:solidFill>
              <a:ln w="12700">
                <a:solidFill>
                  <a:schemeClr val="bg1">
                    <a:lumMod val="50000"/>
                  </a:schemeClr>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013" noProof="0" dirty="0"/>
              </a:p>
            </p:txBody>
          </p:sp>
          <p:pic>
            <p:nvPicPr>
              <p:cNvPr id="14" name="Picture 13">
                <a:extLst>
                  <a:ext uri="{FF2B5EF4-FFF2-40B4-BE49-F238E27FC236}">
                    <a16:creationId xmlns:a16="http://schemas.microsoft.com/office/drawing/2014/main" id="{D307ADA6-38A9-05AB-C0C0-C265AD2637CB}"/>
                  </a:ext>
                </a:extLst>
              </p:cNvPr>
              <p:cNvPicPr>
                <a:picLocks noChangeAspect="1"/>
              </p:cNvPicPr>
              <p:nvPr/>
            </p:nvPicPr>
            <p:blipFill>
              <a:blip r:embed="rId9"/>
              <a:stretch>
                <a:fillRect/>
              </a:stretch>
            </p:blipFill>
            <p:spPr>
              <a:xfrm>
                <a:off x="8316823" y="1544081"/>
                <a:ext cx="3463153" cy="1046375"/>
              </a:xfrm>
              <a:prstGeom prst="rect">
                <a:avLst/>
              </a:prstGeom>
            </p:spPr>
          </p:pic>
          <p:sp>
            <p:nvSpPr>
              <p:cNvPr id="15" name="Rectangle 14">
                <a:extLst>
                  <a:ext uri="{FF2B5EF4-FFF2-40B4-BE49-F238E27FC236}">
                    <a16:creationId xmlns:a16="http://schemas.microsoft.com/office/drawing/2014/main" id="{6C835FAD-E23B-C110-B728-E37A5F845EF7}"/>
                  </a:ext>
                </a:extLst>
              </p:cNvPr>
              <p:cNvSpPr/>
              <p:nvPr/>
            </p:nvSpPr>
            <p:spPr>
              <a:xfrm>
                <a:off x="8271192" y="916140"/>
                <a:ext cx="3537263" cy="439744"/>
              </a:xfrm>
              <a:prstGeom prst="rect">
                <a:avLst/>
              </a:prstGeom>
            </p:spPr>
            <p:txBody>
              <a:bodyPr wrap="square">
                <a:spAutoFit/>
              </a:bodyPr>
              <a:lstStyle/>
              <a:p>
                <a:r>
                  <a:rPr lang="en-US" sz="1013" b="1" noProof="0" dirty="0">
                    <a:solidFill>
                      <a:srgbClr val="413C3A"/>
                    </a:solidFill>
                    <a:latin typeface="Fira Sans" panose="020B0604020202020204"/>
                    <a:cs typeface="Calibri" panose="020F0502020204030204" pitchFamily="34" charset="0"/>
                  </a:rPr>
                  <a:t>Catalyst Surface: </a:t>
                </a:r>
                <a:r>
                  <a:rPr lang="en-US" sz="1013" noProof="0" dirty="0">
                    <a:solidFill>
                      <a:srgbClr val="413C3A"/>
                    </a:solidFill>
                    <a:latin typeface="Fira Sans" panose="020B0604020202020204"/>
                    <a:cs typeface="Calibri" panose="020F0502020204030204" pitchFamily="34" charset="0"/>
                  </a:rPr>
                  <a:t>Mass-weighted Tafel relation</a:t>
                </a:r>
                <a:endParaRPr lang="en-US" sz="1013" noProof="0" dirty="0"/>
              </a:p>
            </p:txBody>
          </p:sp>
        </p:grpSp>
        <p:sp>
          <p:nvSpPr>
            <p:cNvPr id="28" name="Rectangle 27">
              <a:extLst>
                <a:ext uri="{FF2B5EF4-FFF2-40B4-BE49-F238E27FC236}">
                  <a16:creationId xmlns:a16="http://schemas.microsoft.com/office/drawing/2014/main" id="{CDE08FB8-E864-392C-107B-21B979C2C4B8}"/>
                </a:ext>
              </a:extLst>
            </p:cNvPr>
            <p:cNvSpPr/>
            <p:nvPr/>
          </p:nvSpPr>
          <p:spPr>
            <a:xfrm>
              <a:off x="9721354" y="4330265"/>
              <a:ext cx="1688924" cy="338555"/>
            </a:xfrm>
            <a:prstGeom prst="rect">
              <a:avLst/>
            </a:prstGeom>
          </p:spPr>
          <p:txBody>
            <a:bodyPr wrap="none">
              <a:spAutoFit/>
            </a:bodyPr>
            <a:lstStyle/>
            <a:p>
              <a:r>
                <a:rPr lang="en-US" sz="1050" noProof="0" dirty="0">
                  <a:solidFill>
                    <a:srgbClr val="FF0000"/>
                  </a:solidFill>
                  <a:latin typeface="Fira Sans" panose="020B0604020202020204"/>
                  <a:cs typeface="Calibri" panose="020F0502020204030204" pitchFamily="34" charset="0"/>
                </a:rPr>
                <a:t>at catalyst surface</a:t>
              </a:r>
              <a:endParaRPr lang="en-US" sz="1050" noProof="0" dirty="0">
                <a:solidFill>
                  <a:srgbClr val="FF0000"/>
                </a:solidFill>
              </a:endParaRPr>
            </a:p>
          </p:txBody>
        </p:sp>
        <p:cxnSp>
          <p:nvCxnSpPr>
            <p:cNvPr id="30" name="Straight Arrow Connector 29">
              <a:extLst>
                <a:ext uri="{FF2B5EF4-FFF2-40B4-BE49-F238E27FC236}">
                  <a16:creationId xmlns:a16="http://schemas.microsoft.com/office/drawing/2014/main" id="{7ABBA02B-F630-3F17-8554-41DC37E97FC4}"/>
                </a:ext>
              </a:extLst>
            </p:cNvPr>
            <p:cNvCxnSpPr/>
            <p:nvPr/>
          </p:nvCxnSpPr>
          <p:spPr>
            <a:xfrm flipH="1">
              <a:off x="9803951" y="4562475"/>
              <a:ext cx="372272" cy="176087"/>
            </a:xfrm>
            <a:prstGeom prst="straightConnector1">
              <a:avLst/>
            </a:prstGeom>
            <a:ln>
              <a:solidFill>
                <a:srgbClr val="FF0000"/>
              </a:solidFill>
              <a:tailEnd type="triangle"/>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25688561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1"/>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1B68DDC-0371-8C9C-EC28-538C4689CA10}"/>
            </a:ext>
          </a:extLst>
        </p:cNvPr>
        <p:cNvGrpSpPr/>
        <p:nvPr/>
      </p:nvGrpSpPr>
      <p:grpSpPr>
        <a:xfrm>
          <a:off x="0" y="0"/>
          <a:ext cx="0" cy="0"/>
          <a:chOff x="0" y="0"/>
          <a:chExt cx="0" cy="0"/>
        </a:xfrm>
      </p:grpSpPr>
      <p:pic>
        <p:nvPicPr>
          <p:cNvPr id="6" name="Picture 5">
            <a:extLst>
              <a:ext uri="{FF2B5EF4-FFF2-40B4-BE49-F238E27FC236}">
                <a16:creationId xmlns:a16="http://schemas.microsoft.com/office/drawing/2014/main" id="{50A1A37C-0B9A-1C8C-5CA7-7B3D1BA19023}"/>
              </a:ext>
            </a:extLst>
          </p:cNvPr>
          <p:cNvPicPr>
            <a:picLocks noChangeAspect="1"/>
          </p:cNvPicPr>
          <p:nvPr/>
        </p:nvPicPr>
        <p:blipFill>
          <a:blip r:embed="rId2"/>
          <a:stretch>
            <a:fillRect/>
          </a:stretch>
        </p:blipFill>
        <p:spPr>
          <a:xfrm>
            <a:off x="168543" y="737791"/>
            <a:ext cx="3595133" cy="4332134"/>
          </a:xfrm>
          <a:prstGeom prst="rect">
            <a:avLst/>
          </a:prstGeom>
        </p:spPr>
      </p:pic>
      <p:pic>
        <p:nvPicPr>
          <p:cNvPr id="7" name="Picture 6">
            <a:extLst>
              <a:ext uri="{FF2B5EF4-FFF2-40B4-BE49-F238E27FC236}">
                <a16:creationId xmlns:a16="http://schemas.microsoft.com/office/drawing/2014/main" id="{5FAAAE9A-C8D3-6952-8B15-3F9F7C0C65E6}"/>
              </a:ext>
            </a:extLst>
          </p:cNvPr>
          <p:cNvPicPr>
            <a:picLocks noChangeAspect="1"/>
          </p:cNvPicPr>
          <p:nvPr/>
        </p:nvPicPr>
        <p:blipFill>
          <a:blip r:embed="rId3"/>
          <a:stretch>
            <a:fillRect/>
          </a:stretch>
        </p:blipFill>
        <p:spPr>
          <a:xfrm>
            <a:off x="3718671" y="216802"/>
            <a:ext cx="5158203" cy="4926698"/>
          </a:xfrm>
          <a:prstGeom prst="rect">
            <a:avLst/>
          </a:prstGeom>
        </p:spPr>
      </p:pic>
      <p:sp>
        <p:nvSpPr>
          <p:cNvPr id="33" name="Rectangle 32">
            <a:extLst>
              <a:ext uri="{FF2B5EF4-FFF2-40B4-BE49-F238E27FC236}">
                <a16:creationId xmlns:a16="http://schemas.microsoft.com/office/drawing/2014/main" id="{EEBA84F3-19B6-DE55-D474-7BAA7E887628}"/>
              </a:ext>
            </a:extLst>
          </p:cNvPr>
          <p:cNvSpPr/>
          <p:nvPr/>
        </p:nvSpPr>
        <p:spPr>
          <a:xfrm>
            <a:off x="149679" y="1792704"/>
            <a:ext cx="3572805" cy="567886"/>
          </a:xfrm>
          <a:prstGeom prst="rect">
            <a:avLst/>
          </a:prstGeom>
          <a:noFill/>
          <a:ln w="19050">
            <a:solidFill>
              <a:srgbClr val="FF0000"/>
            </a:solidFill>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013" noProof="0" dirty="0"/>
          </a:p>
        </p:txBody>
      </p:sp>
      <p:pic>
        <p:nvPicPr>
          <p:cNvPr id="2" name="Picture 1">
            <a:extLst>
              <a:ext uri="{FF2B5EF4-FFF2-40B4-BE49-F238E27FC236}">
                <a16:creationId xmlns:a16="http://schemas.microsoft.com/office/drawing/2014/main" id="{8554695C-24DF-4CB6-77E6-E77B8190B88D}"/>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3832978" y="215592"/>
            <a:ext cx="4936900" cy="4860000"/>
          </a:xfrm>
          <a:prstGeom prst="rect">
            <a:avLst/>
          </a:prstGeom>
        </p:spPr>
      </p:pic>
      <p:sp>
        <p:nvSpPr>
          <p:cNvPr id="8" name="TextBox 7">
            <a:extLst>
              <a:ext uri="{FF2B5EF4-FFF2-40B4-BE49-F238E27FC236}">
                <a16:creationId xmlns:a16="http://schemas.microsoft.com/office/drawing/2014/main" id="{7284ED43-12AE-7AE0-76B9-5F17B3550BD5}"/>
              </a:ext>
            </a:extLst>
          </p:cNvPr>
          <p:cNvSpPr txBox="1"/>
          <p:nvPr/>
        </p:nvSpPr>
        <p:spPr>
          <a:xfrm>
            <a:off x="6062131" y="396325"/>
            <a:ext cx="1124026" cy="246221"/>
          </a:xfrm>
          <a:prstGeom prst="rect">
            <a:avLst/>
          </a:prstGeom>
          <a:noFill/>
        </p:spPr>
        <p:txBody>
          <a:bodyPr wrap="none" rtlCol="0">
            <a:spAutoFit/>
          </a:bodyPr>
          <a:lstStyle/>
          <a:p>
            <a:r>
              <a:rPr lang="en-US" sz="1000" noProof="0" dirty="0"/>
              <a:t>@-1.1V vs. RHE</a:t>
            </a:r>
          </a:p>
        </p:txBody>
      </p:sp>
      <p:sp>
        <p:nvSpPr>
          <p:cNvPr id="3" name="Title 2">
            <a:extLst>
              <a:ext uri="{FF2B5EF4-FFF2-40B4-BE49-F238E27FC236}">
                <a16:creationId xmlns:a16="http://schemas.microsoft.com/office/drawing/2014/main" id="{7C244578-2D52-4DF4-D86F-0ACDF59A3D2B}"/>
              </a:ext>
            </a:extLst>
          </p:cNvPr>
          <p:cNvSpPr>
            <a:spLocks noGrp="1"/>
          </p:cNvSpPr>
          <p:nvPr>
            <p:ph type="title"/>
          </p:nvPr>
        </p:nvSpPr>
        <p:spPr>
          <a:xfrm>
            <a:off x="725446" y="39602"/>
            <a:ext cx="8033200" cy="507699"/>
          </a:xfrm>
        </p:spPr>
        <p:txBody>
          <a:bodyPr/>
          <a:lstStyle/>
          <a:p>
            <a:r>
              <a:rPr lang="en-US" noProof="0" dirty="0"/>
              <a:t>Model Configurations - Results</a:t>
            </a:r>
          </a:p>
        </p:txBody>
      </p:sp>
    </p:spTree>
    <p:extLst>
      <p:ext uri="{BB962C8B-B14F-4D97-AF65-F5344CB8AC3E}">
        <p14:creationId xmlns:p14="http://schemas.microsoft.com/office/powerpoint/2010/main" val="29786323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3"/>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8"/>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42" presetClass="path" presetSubtype="0" decel="100000" fill="hold" grpId="1" nodeType="clickEffect">
                                  <p:stCondLst>
                                    <p:cond delay="0"/>
                                  </p:stCondLst>
                                  <p:childTnLst>
                                    <p:animMotion origin="layout" path="M -1.94444E-6 -3.7037E-6 L 0.00122 0.33642 " pathEditMode="relative" rAng="0" ptsTypes="AA">
                                      <p:cBhvr>
                                        <p:cTn id="14" dur="1000" fill="hold"/>
                                        <p:tgtEl>
                                          <p:spTgt spid="33"/>
                                        </p:tgtEl>
                                        <p:attrNameLst>
                                          <p:attrName>ppt_x</p:attrName>
                                          <p:attrName>ppt_y</p:attrName>
                                        </p:attrNameLst>
                                      </p:cBhvr>
                                      <p:rCtr x="52" y="16821"/>
                                    </p:animMotion>
                                  </p:childTnLst>
                                </p:cTn>
                              </p:par>
                              <p:par>
                                <p:cTn id="15" presetID="1" presetClass="entr" presetSubtype="0" fill="hold" nodeType="withEffect">
                                  <p:stCondLst>
                                    <p:cond delay="0"/>
                                  </p:stCondLst>
                                  <p:childTnLst>
                                    <p:set>
                                      <p:cBhvr>
                                        <p:cTn id="16" dur="1" fill="hold">
                                          <p:stCondLst>
                                            <p:cond delay="0"/>
                                          </p:stCondLst>
                                        </p:cTn>
                                        <p:tgtEl>
                                          <p:spTgt spid="2"/>
                                        </p:tgtEl>
                                        <p:attrNameLst>
                                          <p:attrName>style.visibility</p:attrName>
                                        </p:attrNameLst>
                                      </p:cBhvr>
                                      <p:to>
                                        <p:strVal val="visible"/>
                                      </p:to>
                                    </p:set>
                                  </p:childTnLst>
                                </p:cTn>
                              </p:par>
                              <p:par>
                                <p:cTn id="17" presetID="1" presetClass="exit" presetSubtype="0" fill="hold" nodeType="withEffect">
                                  <p:stCondLst>
                                    <p:cond delay="0"/>
                                  </p:stCondLst>
                                  <p:childTnLst>
                                    <p:set>
                                      <p:cBhvr>
                                        <p:cTn id="18" dur="1" fill="hold">
                                          <p:stCondLst>
                                            <p:cond delay="0"/>
                                          </p:stCondLst>
                                        </p:cTn>
                                        <p:tgtEl>
                                          <p:spTgt spid="7"/>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3" grpId="0" animBg="1"/>
      <p:bldP spid="33" grpId="1" animBg="1"/>
      <p:bldP spid="8" grpId="0"/>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9B873C0-D131-30C9-1D61-67BBAC120A0B}"/>
            </a:ext>
          </a:extLst>
        </p:cNvPr>
        <p:cNvGrpSpPr/>
        <p:nvPr/>
      </p:nvGrpSpPr>
      <p:grpSpPr>
        <a:xfrm>
          <a:off x="0" y="0"/>
          <a:ext cx="0" cy="0"/>
          <a:chOff x="0" y="0"/>
          <a:chExt cx="0" cy="0"/>
        </a:xfrm>
      </p:grpSpPr>
      <p:sp>
        <p:nvSpPr>
          <p:cNvPr id="7" name="Title 6">
            <a:extLst>
              <a:ext uri="{FF2B5EF4-FFF2-40B4-BE49-F238E27FC236}">
                <a16:creationId xmlns:a16="http://schemas.microsoft.com/office/drawing/2014/main" id="{5E7160B9-212A-A4FD-4AE4-C358DABF17D9}"/>
              </a:ext>
            </a:extLst>
          </p:cNvPr>
          <p:cNvSpPr>
            <a:spLocks noGrp="1"/>
          </p:cNvSpPr>
          <p:nvPr>
            <p:ph type="title"/>
          </p:nvPr>
        </p:nvSpPr>
        <p:spPr/>
        <p:txBody>
          <a:bodyPr/>
          <a:lstStyle/>
          <a:p>
            <a:r>
              <a:rPr lang="en-US" noProof="0" dirty="0"/>
              <a:t>Results on Catalyst Particle Scale</a:t>
            </a:r>
          </a:p>
        </p:txBody>
      </p:sp>
      <p:pic>
        <p:nvPicPr>
          <p:cNvPr id="6" name="Picture 5">
            <a:extLst>
              <a:ext uri="{FF2B5EF4-FFF2-40B4-BE49-F238E27FC236}">
                <a16:creationId xmlns:a16="http://schemas.microsoft.com/office/drawing/2014/main" id="{46F9B6EE-92C3-00D6-5696-B17139EB77BF}"/>
              </a:ext>
            </a:extLst>
          </p:cNvPr>
          <p:cNvPicPr>
            <a:picLocks noChangeAspect="1"/>
          </p:cNvPicPr>
          <p:nvPr/>
        </p:nvPicPr>
        <p:blipFill rotWithShape="1">
          <a:blip r:embed="rId3"/>
          <a:srcRect t="78572"/>
          <a:stretch/>
        </p:blipFill>
        <p:spPr>
          <a:xfrm>
            <a:off x="5246431" y="888679"/>
            <a:ext cx="3561599" cy="919616"/>
          </a:xfrm>
          <a:prstGeom prst="rect">
            <a:avLst/>
          </a:prstGeom>
        </p:spPr>
      </p:pic>
      <p:pic>
        <p:nvPicPr>
          <p:cNvPr id="3" name="Picture 2">
            <a:extLst>
              <a:ext uri="{FF2B5EF4-FFF2-40B4-BE49-F238E27FC236}">
                <a16:creationId xmlns:a16="http://schemas.microsoft.com/office/drawing/2014/main" id="{90157DAA-9135-EA64-D919-ED5BA657090E}"/>
              </a:ext>
            </a:extLst>
          </p:cNvPr>
          <p:cNvPicPr>
            <a:picLocks noChangeAspect="1"/>
          </p:cNvPicPr>
          <p:nvPr/>
        </p:nvPicPr>
        <p:blipFill>
          <a:blip r:embed="rId4"/>
          <a:stretch>
            <a:fillRect/>
          </a:stretch>
        </p:blipFill>
        <p:spPr>
          <a:xfrm>
            <a:off x="1" y="1826007"/>
            <a:ext cx="2021963" cy="1921937"/>
          </a:xfrm>
          <a:prstGeom prst="rect">
            <a:avLst/>
          </a:prstGeom>
        </p:spPr>
      </p:pic>
      <p:pic>
        <p:nvPicPr>
          <p:cNvPr id="9" name="Picture 8">
            <a:extLst>
              <a:ext uri="{FF2B5EF4-FFF2-40B4-BE49-F238E27FC236}">
                <a16:creationId xmlns:a16="http://schemas.microsoft.com/office/drawing/2014/main" id="{D7C93C1C-5107-E364-9125-37FE9BF19814}"/>
              </a:ext>
            </a:extLst>
          </p:cNvPr>
          <p:cNvPicPr>
            <a:picLocks noChangeAspect="1"/>
          </p:cNvPicPr>
          <p:nvPr/>
        </p:nvPicPr>
        <p:blipFill rotWithShape="1">
          <a:blip r:embed="rId3"/>
          <a:srcRect t="35009" b="49022"/>
          <a:stretch/>
        </p:blipFill>
        <p:spPr>
          <a:xfrm>
            <a:off x="213548" y="811366"/>
            <a:ext cx="3703510" cy="712634"/>
          </a:xfrm>
          <a:prstGeom prst="rect">
            <a:avLst/>
          </a:prstGeom>
        </p:spPr>
      </p:pic>
      <p:pic>
        <p:nvPicPr>
          <p:cNvPr id="5" name="Picture 4">
            <a:extLst>
              <a:ext uri="{FF2B5EF4-FFF2-40B4-BE49-F238E27FC236}">
                <a16:creationId xmlns:a16="http://schemas.microsoft.com/office/drawing/2014/main" id="{6D84355C-08C2-F2B5-D9FA-D28D225B50D1}"/>
              </a:ext>
            </a:extLst>
          </p:cNvPr>
          <p:cNvPicPr>
            <a:picLocks noChangeAspect="1"/>
          </p:cNvPicPr>
          <p:nvPr/>
        </p:nvPicPr>
        <p:blipFill>
          <a:blip r:embed="rId5"/>
          <a:stretch>
            <a:fillRect/>
          </a:stretch>
        </p:blipFill>
        <p:spPr>
          <a:xfrm>
            <a:off x="5040991" y="1925239"/>
            <a:ext cx="1986240" cy="1836200"/>
          </a:xfrm>
          <a:prstGeom prst="rect">
            <a:avLst/>
          </a:prstGeom>
        </p:spPr>
      </p:pic>
      <p:pic>
        <p:nvPicPr>
          <p:cNvPr id="8" name="Picture 7">
            <a:extLst>
              <a:ext uri="{FF2B5EF4-FFF2-40B4-BE49-F238E27FC236}">
                <a16:creationId xmlns:a16="http://schemas.microsoft.com/office/drawing/2014/main" id="{A1056B12-6145-11B7-1FE5-D4B9FDB10A8E}"/>
              </a:ext>
            </a:extLst>
          </p:cNvPr>
          <p:cNvPicPr>
            <a:picLocks noChangeAspect="1"/>
          </p:cNvPicPr>
          <p:nvPr/>
        </p:nvPicPr>
        <p:blipFill rotWithShape="1">
          <a:blip r:embed="rId6"/>
          <a:srcRect r="50102"/>
          <a:stretch/>
        </p:blipFill>
        <p:spPr>
          <a:xfrm>
            <a:off x="1970981" y="1863798"/>
            <a:ext cx="1946076" cy="1897931"/>
          </a:xfrm>
          <a:prstGeom prst="rect">
            <a:avLst/>
          </a:prstGeom>
        </p:spPr>
      </p:pic>
      <p:pic>
        <p:nvPicPr>
          <p:cNvPr id="12" name="Picture 11">
            <a:extLst>
              <a:ext uri="{FF2B5EF4-FFF2-40B4-BE49-F238E27FC236}">
                <a16:creationId xmlns:a16="http://schemas.microsoft.com/office/drawing/2014/main" id="{01C0BD45-02E6-117E-D6A8-3593674870F3}"/>
              </a:ext>
            </a:extLst>
          </p:cNvPr>
          <p:cNvPicPr>
            <a:picLocks noChangeAspect="1"/>
          </p:cNvPicPr>
          <p:nvPr/>
        </p:nvPicPr>
        <p:blipFill rotWithShape="1">
          <a:blip r:embed="rId6"/>
          <a:srcRect l="50065"/>
          <a:stretch/>
        </p:blipFill>
        <p:spPr>
          <a:xfrm>
            <a:off x="7027231" y="1875503"/>
            <a:ext cx="1986240" cy="1935672"/>
          </a:xfrm>
          <a:prstGeom prst="rect">
            <a:avLst/>
          </a:prstGeom>
        </p:spPr>
      </p:pic>
      <p:pic>
        <p:nvPicPr>
          <p:cNvPr id="10" name="Picture 9">
            <a:extLst>
              <a:ext uri="{FF2B5EF4-FFF2-40B4-BE49-F238E27FC236}">
                <a16:creationId xmlns:a16="http://schemas.microsoft.com/office/drawing/2014/main" id="{05876C7A-3E83-8151-ECA8-640EA08376BB}"/>
              </a:ext>
            </a:extLst>
          </p:cNvPr>
          <p:cNvPicPr>
            <a:picLocks noChangeAspect="1"/>
          </p:cNvPicPr>
          <p:nvPr/>
        </p:nvPicPr>
        <p:blipFill>
          <a:blip r:embed="rId7"/>
          <a:stretch>
            <a:fillRect/>
          </a:stretch>
        </p:blipFill>
        <p:spPr>
          <a:xfrm>
            <a:off x="4278743" y="2173322"/>
            <a:ext cx="543001" cy="1078857"/>
          </a:xfrm>
          <a:prstGeom prst="rect">
            <a:avLst/>
          </a:prstGeom>
        </p:spPr>
      </p:pic>
      <p:sp>
        <p:nvSpPr>
          <p:cNvPr id="11" name="Rectangle 10">
            <a:extLst>
              <a:ext uri="{FF2B5EF4-FFF2-40B4-BE49-F238E27FC236}">
                <a16:creationId xmlns:a16="http://schemas.microsoft.com/office/drawing/2014/main" id="{28CC1F0A-4964-6E5D-AD57-6575FF17C549}"/>
              </a:ext>
            </a:extLst>
          </p:cNvPr>
          <p:cNvSpPr/>
          <p:nvPr/>
        </p:nvSpPr>
        <p:spPr>
          <a:xfrm>
            <a:off x="3614382" y="1512965"/>
            <a:ext cx="2026447" cy="248209"/>
          </a:xfrm>
          <a:prstGeom prst="rect">
            <a:avLst/>
          </a:prstGeom>
        </p:spPr>
        <p:txBody>
          <a:bodyPr wrap="square">
            <a:spAutoFit/>
          </a:bodyPr>
          <a:lstStyle/>
          <a:p>
            <a:pPr algn="ctr"/>
            <a:r>
              <a:rPr lang="en-US" sz="1013" noProof="0" dirty="0">
                <a:solidFill>
                  <a:srgbClr val="413C3A"/>
                </a:solidFill>
                <a:latin typeface="Fira Sans" panose="020B0604020202020204"/>
                <a:cs typeface="Calibri" panose="020F0502020204030204" pitchFamily="34" charset="0"/>
              </a:rPr>
              <a:t>Applied potential (V vs. RHE)</a:t>
            </a:r>
            <a:endParaRPr lang="en-US" sz="1013" noProof="0" dirty="0"/>
          </a:p>
        </p:txBody>
      </p:sp>
      <p:grpSp>
        <p:nvGrpSpPr>
          <p:cNvPr id="20" name="Group 19">
            <a:extLst>
              <a:ext uri="{FF2B5EF4-FFF2-40B4-BE49-F238E27FC236}">
                <a16:creationId xmlns:a16="http://schemas.microsoft.com/office/drawing/2014/main" id="{8905B388-3EF6-62A2-0EB6-562596C519F7}"/>
              </a:ext>
            </a:extLst>
          </p:cNvPr>
          <p:cNvGrpSpPr/>
          <p:nvPr/>
        </p:nvGrpSpPr>
        <p:grpSpPr>
          <a:xfrm>
            <a:off x="1581538" y="1997713"/>
            <a:ext cx="6515105" cy="2489684"/>
            <a:chOff x="2108717" y="2663617"/>
            <a:chExt cx="8686807" cy="3319578"/>
          </a:xfrm>
        </p:grpSpPr>
        <p:sp>
          <p:nvSpPr>
            <p:cNvPr id="16" name="Rectangle 15">
              <a:extLst>
                <a:ext uri="{FF2B5EF4-FFF2-40B4-BE49-F238E27FC236}">
                  <a16:creationId xmlns:a16="http://schemas.microsoft.com/office/drawing/2014/main" id="{96EAE214-7323-FF92-CE6E-3BB0065EBDF7}"/>
                </a:ext>
              </a:extLst>
            </p:cNvPr>
            <p:cNvSpPr/>
            <p:nvPr/>
          </p:nvSpPr>
          <p:spPr>
            <a:xfrm>
              <a:off x="2108717" y="2663617"/>
              <a:ext cx="465282" cy="1908383"/>
            </a:xfrm>
            <a:prstGeom prst="rect">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013" noProof="0" dirty="0"/>
            </a:p>
          </p:txBody>
        </p:sp>
        <p:sp>
          <p:nvSpPr>
            <p:cNvPr id="18" name="Rectangle 17">
              <a:extLst>
                <a:ext uri="{FF2B5EF4-FFF2-40B4-BE49-F238E27FC236}">
                  <a16:creationId xmlns:a16="http://schemas.microsoft.com/office/drawing/2014/main" id="{8B57AB6C-D9DA-EE75-A7BC-9337A8685409}"/>
                </a:ext>
              </a:extLst>
            </p:cNvPr>
            <p:cNvSpPr/>
            <p:nvPr/>
          </p:nvSpPr>
          <p:spPr>
            <a:xfrm>
              <a:off x="2500130" y="5652250"/>
              <a:ext cx="8295394" cy="330945"/>
            </a:xfrm>
            <a:prstGeom prst="rect">
              <a:avLst/>
            </a:prstGeom>
          </p:spPr>
          <p:txBody>
            <a:bodyPr wrap="square">
              <a:spAutoFit/>
            </a:bodyPr>
            <a:lstStyle/>
            <a:p>
              <a:pPr algn="ctr"/>
              <a:r>
                <a:rPr lang="en-US" sz="1013" b="1" noProof="0" dirty="0">
                  <a:solidFill>
                    <a:srgbClr val="413C3A"/>
                  </a:solidFill>
                  <a:latin typeface="Fira Sans" panose="020B0604020202020204"/>
                  <a:cs typeface="Calibri" panose="020F0502020204030204" pitchFamily="34" charset="0"/>
                </a:rPr>
                <a:t>“Triple-Phase Region”: </a:t>
              </a:r>
              <a:r>
                <a:rPr lang="en-US" sz="1013" noProof="0" dirty="0">
                  <a:solidFill>
                    <a:srgbClr val="413C3A"/>
                  </a:solidFill>
                  <a:latin typeface="Fira Sans" panose="020B0604020202020204"/>
                  <a:cs typeface="Calibri" panose="020F0502020204030204" pitchFamily="34" charset="0"/>
                </a:rPr>
                <a:t>active for CO</a:t>
              </a:r>
              <a:r>
                <a:rPr lang="en-US" sz="1013" baseline="-25000" noProof="0" dirty="0">
                  <a:solidFill>
                    <a:srgbClr val="413C3A"/>
                  </a:solidFill>
                  <a:latin typeface="Fira Sans" panose="020B0604020202020204"/>
                  <a:cs typeface="Calibri" panose="020F0502020204030204" pitchFamily="34" charset="0"/>
                </a:rPr>
                <a:t>2</a:t>
              </a:r>
              <a:r>
                <a:rPr lang="en-US" sz="1013" noProof="0" dirty="0">
                  <a:solidFill>
                    <a:srgbClr val="413C3A"/>
                  </a:solidFill>
                  <a:latin typeface="Fira Sans" panose="020B0604020202020204"/>
                  <a:cs typeface="Calibri" panose="020F0502020204030204" pitchFamily="34" charset="0"/>
                </a:rPr>
                <a:t> reduction within ~1 </a:t>
              </a:r>
              <a:r>
                <a:rPr lang="en-US" sz="1013" noProof="0" dirty="0" err="1">
                  <a:solidFill>
                    <a:srgbClr val="413C3A"/>
                  </a:solidFill>
                  <a:latin typeface="Fira Sans" panose="020B0604020202020204"/>
                  <a:cs typeface="Calibri" panose="020F0502020204030204" pitchFamily="34" charset="0"/>
                </a:rPr>
                <a:t>μm</a:t>
              </a:r>
              <a:r>
                <a:rPr lang="en-US" sz="1013" noProof="0" dirty="0">
                  <a:solidFill>
                    <a:srgbClr val="413C3A"/>
                  </a:solidFill>
                  <a:latin typeface="Fira Sans" panose="020B0604020202020204"/>
                  <a:cs typeface="Calibri" panose="020F0502020204030204" pitchFamily="34" charset="0"/>
                </a:rPr>
                <a:t> of liquid-gas interface</a:t>
              </a:r>
              <a:endParaRPr lang="en-US" sz="1013" noProof="0" dirty="0"/>
            </a:p>
          </p:txBody>
        </p:sp>
        <p:sp>
          <p:nvSpPr>
            <p:cNvPr id="19" name="Freeform: Shape 18">
              <a:extLst>
                <a:ext uri="{FF2B5EF4-FFF2-40B4-BE49-F238E27FC236}">
                  <a16:creationId xmlns:a16="http://schemas.microsoft.com/office/drawing/2014/main" id="{783D370D-1C1E-A7B2-D9DB-8C846C28E877}"/>
                </a:ext>
              </a:extLst>
            </p:cNvPr>
            <p:cNvSpPr/>
            <p:nvPr/>
          </p:nvSpPr>
          <p:spPr>
            <a:xfrm>
              <a:off x="2175663" y="4581331"/>
              <a:ext cx="558204" cy="1271666"/>
            </a:xfrm>
            <a:custGeom>
              <a:avLst/>
              <a:gdLst>
                <a:gd name="connsiteX0" fmla="*/ 254703 w 637258"/>
                <a:gd name="connsiteY0" fmla="*/ 0 h 1249339"/>
                <a:gd name="connsiteX1" fmla="*/ 264034 w 637258"/>
                <a:gd name="connsiteY1" fmla="*/ 307910 h 1249339"/>
                <a:gd name="connsiteX2" fmla="*/ 152067 w 637258"/>
                <a:gd name="connsiteY2" fmla="*/ 802432 h 1249339"/>
                <a:gd name="connsiteX3" fmla="*/ 21438 w 637258"/>
                <a:gd name="connsiteY3" fmla="*/ 1175657 h 1249339"/>
                <a:gd name="connsiteX4" fmla="*/ 637258 w 637258"/>
                <a:gd name="connsiteY4" fmla="*/ 1222310 h 1249339"/>
                <a:gd name="connsiteX0" fmla="*/ 254703 w 637258"/>
                <a:gd name="connsiteY0" fmla="*/ 0 h 1274843"/>
                <a:gd name="connsiteX1" fmla="*/ 264034 w 637258"/>
                <a:gd name="connsiteY1" fmla="*/ 307910 h 1274843"/>
                <a:gd name="connsiteX2" fmla="*/ 152067 w 637258"/>
                <a:gd name="connsiteY2" fmla="*/ 802432 h 1274843"/>
                <a:gd name="connsiteX3" fmla="*/ 21438 w 637258"/>
                <a:gd name="connsiteY3" fmla="*/ 1175657 h 1274843"/>
                <a:gd name="connsiteX4" fmla="*/ 637258 w 637258"/>
                <a:gd name="connsiteY4" fmla="*/ 1254060 h 1274843"/>
                <a:gd name="connsiteX0" fmla="*/ 241638 w 624193"/>
                <a:gd name="connsiteY0" fmla="*/ 0 h 1281021"/>
                <a:gd name="connsiteX1" fmla="*/ 250969 w 624193"/>
                <a:gd name="connsiteY1" fmla="*/ 307910 h 1281021"/>
                <a:gd name="connsiteX2" fmla="*/ 139002 w 624193"/>
                <a:gd name="connsiteY2" fmla="*/ 802432 h 1281021"/>
                <a:gd name="connsiteX3" fmla="*/ 8373 w 624193"/>
                <a:gd name="connsiteY3" fmla="*/ 1175657 h 1281021"/>
                <a:gd name="connsiteX4" fmla="*/ 624193 w 624193"/>
                <a:gd name="connsiteY4" fmla="*/ 1254060 h 1281021"/>
                <a:gd name="connsiteX0" fmla="*/ 260191 w 642746"/>
                <a:gd name="connsiteY0" fmla="*/ 0 h 1274671"/>
                <a:gd name="connsiteX1" fmla="*/ 269522 w 642746"/>
                <a:gd name="connsiteY1" fmla="*/ 307910 h 1274671"/>
                <a:gd name="connsiteX2" fmla="*/ 125805 w 642746"/>
                <a:gd name="connsiteY2" fmla="*/ 808782 h 1274671"/>
                <a:gd name="connsiteX3" fmla="*/ 26926 w 642746"/>
                <a:gd name="connsiteY3" fmla="*/ 1175657 h 1274671"/>
                <a:gd name="connsiteX4" fmla="*/ 642746 w 642746"/>
                <a:gd name="connsiteY4" fmla="*/ 1254060 h 1274671"/>
                <a:gd name="connsiteX0" fmla="*/ 259475 w 642030"/>
                <a:gd name="connsiteY0" fmla="*/ 0 h 1274671"/>
                <a:gd name="connsiteX1" fmla="*/ 230706 w 642030"/>
                <a:gd name="connsiteY1" fmla="*/ 314260 h 1274671"/>
                <a:gd name="connsiteX2" fmla="*/ 125089 w 642030"/>
                <a:gd name="connsiteY2" fmla="*/ 808782 h 1274671"/>
                <a:gd name="connsiteX3" fmla="*/ 26210 w 642030"/>
                <a:gd name="connsiteY3" fmla="*/ 1175657 h 1274671"/>
                <a:gd name="connsiteX4" fmla="*/ 642030 w 642030"/>
                <a:gd name="connsiteY4" fmla="*/ 1254060 h 1274671"/>
                <a:gd name="connsiteX0" fmla="*/ 259475 w 642030"/>
                <a:gd name="connsiteY0" fmla="*/ 0 h 1274671"/>
                <a:gd name="connsiteX1" fmla="*/ 230706 w 642030"/>
                <a:gd name="connsiteY1" fmla="*/ 314260 h 1274671"/>
                <a:gd name="connsiteX2" fmla="*/ 125089 w 642030"/>
                <a:gd name="connsiteY2" fmla="*/ 808782 h 1274671"/>
                <a:gd name="connsiteX3" fmla="*/ 26210 w 642030"/>
                <a:gd name="connsiteY3" fmla="*/ 1175657 h 1274671"/>
                <a:gd name="connsiteX4" fmla="*/ 642030 w 642030"/>
                <a:gd name="connsiteY4" fmla="*/ 1254060 h 1274671"/>
                <a:gd name="connsiteX0" fmla="*/ 259709 w 642264"/>
                <a:gd name="connsiteY0" fmla="*/ 0 h 1274671"/>
                <a:gd name="connsiteX1" fmla="*/ 243640 w 642264"/>
                <a:gd name="connsiteY1" fmla="*/ 415860 h 1274671"/>
                <a:gd name="connsiteX2" fmla="*/ 125323 w 642264"/>
                <a:gd name="connsiteY2" fmla="*/ 808782 h 1274671"/>
                <a:gd name="connsiteX3" fmla="*/ 26444 w 642264"/>
                <a:gd name="connsiteY3" fmla="*/ 1175657 h 1274671"/>
                <a:gd name="connsiteX4" fmla="*/ 642264 w 642264"/>
                <a:gd name="connsiteY4" fmla="*/ 1254060 h 1274671"/>
                <a:gd name="connsiteX0" fmla="*/ 180117 w 562672"/>
                <a:gd name="connsiteY0" fmla="*/ 0 h 1271666"/>
                <a:gd name="connsiteX1" fmla="*/ 164048 w 562672"/>
                <a:gd name="connsiteY1" fmla="*/ 415860 h 1271666"/>
                <a:gd name="connsiteX2" fmla="*/ 45731 w 562672"/>
                <a:gd name="connsiteY2" fmla="*/ 808782 h 1271666"/>
                <a:gd name="connsiteX3" fmla="*/ 42102 w 562672"/>
                <a:gd name="connsiteY3" fmla="*/ 1156607 h 1271666"/>
                <a:gd name="connsiteX4" fmla="*/ 562672 w 562672"/>
                <a:gd name="connsiteY4" fmla="*/ 1254060 h 1271666"/>
                <a:gd name="connsiteX0" fmla="*/ 171715 w 554270"/>
                <a:gd name="connsiteY0" fmla="*/ 0 h 1271666"/>
                <a:gd name="connsiteX1" fmla="*/ 155646 w 554270"/>
                <a:gd name="connsiteY1" fmla="*/ 415860 h 1271666"/>
                <a:gd name="connsiteX2" fmla="*/ 62729 w 554270"/>
                <a:gd name="connsiteY2" fmla="*/ 808782 h 1271666"/>
                <a:gd name="connsiteX3" fmla="*/ 33700 w 554270"/>
                <a:gd name="connsiteY3" fmla="*/ 1156607 h 1271666"/>
                <a:gd name="connsiteX4" fmla="*/ 554270 w 554270"/>
                <a:gd name="connsiteY4" fmla="*/ 1254060 h 1271666"/>
                <a:gd name="connsiteX0" fmla="*/ 175649 w 558204"/>
                <a:gd name="connsiteY0" fmla="*/ 0 h 1271666"/>
                <a:gd name="connsiteX1" fmla="*/ 159580 w 558204"/>
                <a:gd name="connsiteY1" fmla="*/ 415860 h 1271666"/>
                <a:gd name="connsiteX2" fmla="*/ 66663 w 558204"/>
                <a:gd name="connsiteY2" fmla="*/ 808782 h 1271666"/>
                <a:gd name="connsiteX3" fmla="*/ 37634 w 558204"/>
                <a:gd name="connsiteY3" fmla="*/ 1156607 h 1271666"/>
                <a:gd name="connsiteX4" fmla="*/ 558204 w 558204"/>
                <a:gd name="connsiteY4" fmla="*/ 1254060 h 127166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58204" h="1271666">
                  <a:moveTo>
                    <a:pt x="175649" y="0"/>
                  </a:moveTo>
                  <a:cubicBezTo>
                    <a:pt x="182517" y="175985"/>
                    <a:pt x="177744" y="281063"/>
                    <a:pt x="159580" y="415860"/>
                  </a:cubicBezTo>
                  <a:cubicBezTo>
                    <a:pt x="141416" y="550657"/>
                    <a:pt x="106037" y="672624"/>
                    <a:pt x="66663" y="808782"/>
                  </a:cubicBezTo>
                  <a:cubicBezTo>
                    <a:pt x="27289" y="944940"/>
                    <a:pt x="-44289" y="1082394"/>
                    <a:pt x="37634" y="1156607"/>
                  </a:cubicBezTo>
                  <a:cubicBezTo>
                    <a:pt x="119557" y="1230820"/>
                    <a:pt x="385588" y="1306934"/>
                    <a:pt x="558204" y="1254060"/>
                  </a:cubicBezTo>
                </a:path>
              </a:pathLst>
            </a:custGeom>
            <a:noFill/>
            <a:ln>
              <a:solidFill>
                <a:schemeClr val="tx1"/>
              </a:solidFill>
              <a:headEnd type="none" w="med" len="med"/>
              <a:tailEnd type="triangle" w="med" len="me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013" noProof="0" dirty="0"/>
            </a:p>
          </p:txBody>
        </p:sp>
      </p:grpSp>
      <p:sp>
        <p:nvSpPr>
          <p:cNvPr id="22" name="Rectangle 21">
            <a:extLst>
              <a:ext uri="{FF2B5EF4-FFF2-40B4-BE49-F238E27FC236}">
                <a16:creationId xmlns:a16="http://schemas.microsoft.com/office/drawing/2014/main" id="{ADFCFBFF-9BDD-E50D-C8B5-1C784C3C0F2A}"/>
              </a:ext>
            </a:extLst>
          </p:cNvPr>
          <p:cNvSpPr/>
          <p:nvPr/>
        </p:nvSpPr>
        <p:spPr>
          <a:xfrm>
            <a:off x="2464166" y="4487397"/>
            <a:ext cx="3343967" cy="248209"/>
          </a:xfrm>
          <a:prstGeom prst="rect">
            <a:avLst/>
          </a:prstGeom>
        </p:spPr>
        <p:txBody>
          <a:bodyPr wrap="square">
            <a:spAutoFit/>
          </a:bodyPr>
          <a:lstStyle/>
          <a:p>
            <a:pPr algn="ctr"/>
            <a:r>
              <a:rPr lang="en-US" sz="1013" noProof="0" dirty="0"/>
              <a:t>“Particle” </a:t>
            </a:r>
            <a:r>
              <a:rPr lang="en-US" sz="1013" i="1" noProof="0" dirty="0" err="1"/>
              <a:t>i</a:t>
            </a:r>
            <a:r>
              <a:rPr lang="en-US" sz="1013" i="1" baseline="-25000" noProof="0" dirty="0" err="1"/>
              <a:t>CO</a:t>
            </a:r>
            <a:r>
              <a:rPr lang="en-US" sz="1013" i="1" baseline="-25000" noProof="0" dirty="0"/>
              <a:t> </a:t>
            </a:r>
            <a:r>
              <a:rPr lang="en-US" sz="1013" noProof="0" dirty="0"/>
              <a:t>(current density based on particle surface)</a:t>
            </a:r>
          </a:p>
        </p:txBody>
      </p:sp>
      <p:sp>
        <p:nvSpPr>
          <p:cNvPr id="2" name="Textfeld 4">
            <a:extLst>
              <a:ext uri="{FF2B5EF4-FFF2-40B4-BE49-F238E27FC236}">
                <a16:creationId xmlns:a16="http://schemas.microsoft.com/office/drawing/2014/main" id="{9AC0D427-A4E6-3DA4-6065-6ABF61A0719F}"/>
              </a:ext>
            </a:extLst>
          </p:cNvPr>
          <p:cNvSpPr txBox="1"/>
          <p:nvPr/>
        </p:nvSpPr>
        <p:spPr>
          <a:xfrm>
            <a:off x="460496" y="4905736"/>
            <a:ext cx="2973891" cy="215444"/>
          </a:xfrm>
          <a:prstGeom prst="rect">
            <a:avLst/>
          </a:prstGeom>
          <a:noFill/>
        </p:spPr>
        <p:txBody>
          <a:bodyPr wrap="none" rtlCol="0">
            <a:spAutoFit/>
          </a:bodyPr>
          <a:lstStyle/>
          <a:p>
            <a:r>
              <a:rPr lang="en-US" sz="800" noProof="0" dirty="0">
                <a:cs typeface="Arial" panose="020B0604020202020204" pitchFamily="34" charset="0"/>
              </a:rPr>
              <a:t>Johnson et al., </a:t>
            </a:r>
            <a:r>
              <a:rPr lang="en-US" sz="800" i="1" noProof="0" dirty="0">
                <a:cs typeface="Arial" panose="020B0604020202020204" pitchFamily="34" charset="0"/>
              </a:rPr>
              <a:t>EES Catalysis</a:t>
            </a:r>
            <a:r>
              <a:rPr lang="en-US" sz="800" noProof="0" dirty="0">
                <a:cs typeface="Arial" panose="020B0604020202020204" pitchFamily="34" charset="0"/>
              </a:rPr>
              <a:t>, </a:t>
            </a:r>
            <a:r>
              <a:rPr lang="en-US" sz="800" noProof="0" dirty="0"/>
              <a:t>10.1039/D3EY00122A,</a:t>
            </a:r>
            <a:r>
              <a:rPr lang="en-US" sz="800" noProof="0" dirty="0">
                <a:cs typeface="Arial" panose="020B0604020202020204" pitchFamily="34" charset="0"/>
              </a:rPr>
              <a:t> 2023</a:t>
            </a:r>
          </a:p>
        </p:txBody>
      </p:sp>
      <p:sp>
        <p:nvSpPr>
          <p:cNvPr id="4" name="Rectangle: Rounded Corners 3">
            <a:extLst>
              <a:ext uri="{FF2B5EF4-FFF2-40B4-BE49-F238E27FC236}">
                <a16:creationId xmlns:a16="http://schemas.microsoft.com/office/drawing/2014/main" id="{3F92CF20-6954-E489-2BEF-9D858B1C4B5C}"/>
              </a:ext>
            </a:extLst>
          </p:cNvPr>
          <p:cNvSpPr/>
          <p:nvPr/>
        </p:nvSpPr>
        <p:spPr>
          <a:xfrm>
            <a:off x="2402543" y="4211371"/>
            <a:ext cx="5139764" cy="282002"/>
          </a:xfrm>
          <a:prstGeom prst="roundRect">
            <a:avLst/>
          </a:prstGeom>
          <a:noFill/>
          <a:ln>
            <a:solidFill>
              <a:srgbClr val="C0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Tree>
    <p:extLst>
      <p:ext uri="{BB962C8B-B14F-4D97-AF65-F5344CB8AC3E}">
        <p14:creationId xmlns:p14="http://schemas.microsoft.com/office/powerpoint/2010/main" val="148489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0"/>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 grpId="0"/>
      <p:bldP spid="4" grpId="0" animBg="1"/>
    </p:bldLst>
  </p:timing>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dk1"/>
        </a:solidFill>
        <a:effectLst/>
      </p:bgPr>
    </p:bg>
    <p:spTree>
      <p:nvGrpSpPr>
        <p:cNvPr id="1" name="Shape 289"/>
        <p:cNvGrpSpPr/>
        <p:nvPr/>
      </p:nvGrpSpPr>
      <p:grpSpPr>
        <a:xfrm>
          <a:off x="0" y="0"/>
          <a:ext cx="0" cy="0"/>
          <a:chOff x="0" y="0"/>
          <a:chExt cx="0" cy="0"/>
        </a:xfrm>
      </p:grpSpPr>
      <p:grpSp>
        <p:nvGrpSpPr>
          <p:cNvPr id="290" name="Google Shape;290;p5"/>
          <p:cNvGrpSpPr/>
          <p:nvPr/>
        </p:nvGrpSpPr>
        <p:grpSpPr>
          <a:xfrm>
            <a:off x="2523686" y="1841958"/>
            <a:ext cx="3561673" cy="3561673"/>
            <a:chOff x="2931065" y="1511357"/>
            <a:chExt cx="4748897" cy="4748897"/>
          </a:xfrm>
        </p:grpSpPr>
        <p:pic>
          <p:nvPicPr>
            <p:cNvPr id="291" name="Google Shape;291;p5"/>
            <p:cNvPicPr preferRelativeResize="0"/>
            <p:nvPr/>
          </p:nvPicPr>
          <p:blipFill rotWithShape="1">
            <a:blip r:embed="rId3">
              <a:alphaModFix/>
            </a:blip>
            <a:srcRect/>
            <a:stretch/>
          </p:blipFill>
          <p:spPr>
            <a:xfrm>
              <a:off x="2931065" y="1511357"/>
              <a:ext cx="4748897" cy="4748897"/>
            </a:xfrm>
            <a:prstGeom prst="rect">
              <a:avLst/>
            </a:prstGeom>
            <a:noFill/>
            <a:ln>
              <a:noFill/>
            </a:ln>
          </p:spPr>
        </p:pic>
        <p:sp>
          <p:nvSpPr>
            <p:cNvPr id="292" name="Google Shape;292;p5"/>
            <p:cNvSpPr txBox="1"/>
            <p:nvPr/>
          </p:nvSpPr>
          <p:spPr>
            <a:xfrm>
              <a:off x="4546364" y="5091818"/>
              <a:ext cx="1758287" cy="400109"/>
            </a:xfrm>
            <a:prstGeom prst="rect">
              <a:avLst/>
            </a:prstGeom>
            <a:noFill/>
            <a:ln>
              <a:noFill/>
            </a:ln>
          </p:spPr>
          <p:txBody>
            <a:bodyPr spcFirstLastPara="1" wrap="square" lIns="91425" tIns="45700" rIns="91425" bIns="45700" anchor="t" anchorCtr="0">
              <a:spAutoFit/>
            </a:bodyPr>
            <a:lstStyle/>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r>
                <a:rPr kumimoji="0" lang="en-US" sz="1350" b="0" i="0" u="none" strike="noStrike" kern="0" cap="none" spc="0" normalizeH="0" baseline="0" noProof="0" dirty="0">
                  <a:ln>
                    <a:noFill/>
                  </a:ln>
                  <a:solidFill>
                    <a:srgbClr val="FFFFFF"/>
                  </a:solidFill>
                  <a:effectLst/>
                  <a:uLnTx/>
                  <a:uFillTx/>
                  <a:latin typeface="Calibri"/>
                  <a:ea typeface="Calibri"/>
                  <a:cs typeface="Calibri"/>
                  <a:sym typeface="Calibri"/>
                </a:rPr>
                <a:t>3.6 </a:t>
              </a:r>
              <a:r>
                <a:rPr kumimoji="0" lang="en-US" sz="1350" b="0" i="0" u="none" strike="noStrike" kern="0" cap="none" spc="0" normalizeH="0" baseline="0" noProof="0" dirty="0" err="1">
                  <a:ln>
                    <a:noFill/>
                  </a:ln>
                  <a:solidFill>
                    <a:srgbClr val="FFFFFF"/>
                  </a:solidFill>
                  <a:effectLst/>
                  <a:uLnTx/>
                  <a:uFillTx/>
                  <a:latin typeface="Calibri"/>
                  <a:ea typeface="Calibri"/>
                  <a:cs typeface="Calibri"/>
                  <a:sym typeface="Calibri"/>
                </a:rPr>
                <a:t>μm</a:t>
              </a:r>
              <a:endParaRPr kumimoji="0" lang="en-US" sz="1400" b="0" i="0" u="none" strike="noStrike" kern="0" cap="none" spc="0" normalizeH="0" baseline="0" noProof="0" dirty="0">
                <a:ln>
                  <a:noFill/>
                </a:ln>
                <a:solidFill>
                  <a:srgbClr val="000000"/>
                </a:solidFill>
                <a:effectLst/>
                <a:uLnTx/>
                <a:uFillTx/>
                <a:latin typeface="Arial"/>
                <a:ea typeface="+mn-ea"/>
                <a:cs typeface="Arial"/>
                <a:sym typeface="Arial"/>
              </a:endParaRPr>
            </a:p>
          </p:txBody>
        </p:sp>
        <p:cxnSp>
          <p:nvCxnSpPr>
            <p:cNvPr id="293" name="Google Shape;293;p5"/>
            <p:cNvCxnSpPr/>
            <p:nvPr/>
          </p:nvCxnSpPr>
          <p:spPr>
            <a:xfrm>
              <a:off x="4009746" y="4811697"/>
              <a:ext cx="2832369" cy="1"/>
            </a:xfrm>
            <a:prstGeom prst="straightConnector1">
              <a:avLst/>
            </a:prstGeom>
            <a:noFill/>
            <a:ln w="9525" cap="flat" cmpd="sng">
              <a:solidFill>
                <a:schemeClr val="lt1"/>
              </a:solidFill>
              <a:prstDash val="solid"/>
              <a:miter lim="800000"/>
              <a:headEnd type="triangle" w="med" len="med"/>
              <a:tailEnd type="triangle" w="med" len="med"/>
            </a:ln>
          </p:spPr>
        </p:cxnSp>
      </p:grpSp>
      <p:grpSp>
        <p:nvGrpSpPr>
          <p:cNvPr id="294" name="Google Shape;294;p5"/>
          <p:cNvGrpSpPr/>
          <p:nvPr/>
        </p:nvGrpSpPr>
        <p:grpSpPr>
          <a:xfrm>
            <a:off x="0" y="-69632"/>
            <a:ext cx="2384277" cy="2916384"/>
            <a:chOff x="3657600" y="676275"/>
            <a:chExt cx="4876800" cy="5965173"/>
          </a:xfrm>
        </p:grpSpPr>
        <p:pic>
          <p:nvPicPr>
            <p:cNvPr id="295" name="Google Shape;295;p5"/>
            <p:cNvPicPr preferRelativeResize="0"/>
            <p:nvPr/>
          </p:nvPicPr>
          <p:blipFill rotWithShape="1">
            <a:blip r:embed="rId4">
              <a:alphaModFix/>
            </a:blip>
            <a:srcRect/>
            <a:stretch/>
          </p:blipFill>
          <p:spPr>
            <a:xfrm>
              <a:off x="3657600" y="676275"/>
              <a:ext cx="4876800" cy="5505450"/>
            </a:xfrm>
            <a:prstGeom prst="rect">
              <a:avLst/>
            </a:prstGeom>
            <a:noFill/>
            <a:ln>
              <a:noFill/>
            </a:ln>
          </p:spPr>
        </p:pic>
        <p:sp>
          <p:nvSpPr>
            <p:cNvPr id="296" name="Google Shape;296;p5"/>
            <p:cNvSpPr txBox="1"/>
            <p:nvPr/>
          </p:nvSpPr>
          <p:spPr>
            <a:xfrm>
              <a:off x="5567779" y="6027660"/>
              <a:ext cx="1464553" cy="613788"/>
            </a:xfrm>
            <a:prstGeom prst="rect">
              <a:avLst/>
            </a:prstGeom>
            <a:noFill/>
            <a:ln>
              <a:noFill/>
            </a:ln>
          </p:spPr>
          <p:txBody>
            <a:bodyPr spcFirstLastPara="1" wrap="square" lIns="91425" tIns="45700" rIns="91425" bIns="45700" anchor="t" anchorCtr="0">
              <a:spAutoFit/>
            </a:bodyPr>
            <a:lstStyle/>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r>
                <a:rPr kumimoji="0" lang="en-US" sz="1350" b="0" i="0" u="none" strike="noStrike" kern="0" cap="none" spc="0" normalizeH="0" baseline="0" noProof="0" dirty="0">
                  <a:ln>
                    <a:noFill/>
                  </a:ln>
                  <a:solidFill>
                    <a:srgbClr val="FFFFFF"/>
                  </a:solidFill>
                  <a:effectLst/>
                  <a:uLnTx/>
                  <a:uFillTx/>
                  <a:latin typeface="Calibri"/>
                  <a:ea typeface="Calibri"/>
                  <a:cs typeface="Calibri"/>
                  <a:sym typeface="Calibri"/>
                </a:rPr>
                <a:t>800 nm</a:t>
              </a:r>
              <a:endParaRPr kumimoji="0" lang="en-US" sz="1400" b="0" i="0" u="none" strike="noStrike" kern="0" cap="none" spc="0" normalizeH="0" baseline="0" noProof="0" dirty="0">
                <a:ln>
                  <a:noFill/>
                </a:ln>
                <a:solidFill>
                  <a:srgbClr val="000000"/>
                </a:solidFill>
                <a:effectLst/>
                <a:uLnTx/>
                <a:uFillTx/>
                <a:latin typeface="Arial"/>
                <a:ea typeface="+mn-ea"/>
                <a:cs typeface="Arial"/>
                <a:sym typeface="Arial"/>
              </a:endParaRPr>
            </a:p>
          </p:txBody>
        </p:sp>
        <p:cxnSp>
          <p:nvCxnSpPr>
            <p:cNvPr id="297" name="Google Shape;297;p5"/>
            <p:cNvCxnSpPr/>
            <p:nvPr/>
          </p:nvCxnSpPr>
          <p:spPr>
            <a:xfrm>
              <a:off x="4648939" y="6027937"/>
              <a:ext cx="3107185" cy="0"/>
            </a:xfrm>
            <a:prstGeom prst="straightConnector1">
              <a:avLst/>
            </a:prstGeom>
            <a:noFill/>
            <a:ln w="9525" cap="flat" cmpd="sng">
              <a:solidFill>
                <a:schemeClr val="lt1"/>
              </a:solidFill>
              <a:prstDash val="solid"/>
              <a:miter lim="800000"/>
              <a:headEnd type="triangle" w="med" len="med"/>
              <a:tailEnd type="triangle" w="med" len="med"/>
            </a:ln>
          </p:spPr>
        </p:cxnSp>
      </p:grpSp>
      <p:grpSp>
        <p:nvGrpSpPr>
          <p:cNvPr id="298" name="Google Shape;298;p5"/>
          <p:cNvGrpSpPr/>
          <p:nvPr/>
        </p:nvGrpSpPr>
        <p:grpSpPr>
          <a:xfrm>
            <a:off x="6807940" y="38725"/>
            <a:ext cx="2509865" cy="3838328"/>
            <a:chOff x="7776313" y="-92844"/>
            <a:chExt cx="4484414" cy="6858000"/>
          </a:xfrm>
        </p:grpSpPr>
        <p:pic>
          <p:nvPicPr>
            <p:cNvPr id="299" name="Google Shape;299;p5"/>
            <p:cNvPicPr preferRelativeResize="0"/>
            <p:nvPr/>
          </p:nvPicPr>
          <p:blipFill rotWithShape="1">
            <a:blip r:embed="rId5">
              <a:alphaModFix/>
            </a:blip>
            <a:srcRect/>
            <a:stretch/>
          </p:blipFill>
          <p:spPr>
            <a:xfrm>
              <a:off x="7776313" y="-92844"/>
              <a:ext cx="4484414" cy="6858000"/>
            </a:xfrm>
            <a:prstGeom prst="rect">
              <a:avLst/>
            </a:prstGeom>
            <a:noFill/>
            <a:ln>
              <a:noFill/>
            </a:ln>
          </p:spPr>
        </p:pic>
        <p:sp>
          <p:nvSpPr>
            <p:cNvPr id="300" name="Google Shape;300;p5"/>
            <p:cNvSpPr txBox="1"/>
            <p:nvPr/>
          </p:nvSpPr>
          <p:spPr>
            <a:xfrm>
              <a:off x="9490298" y="6016983"/>
              <a:ext cx="1056444" cy="536161"/>
            </a:xfrm>
            <a:prstGeom prst="rect">
              <a:avLst/>
            </a:prstGeom>
            <a:noFill/>
            <a:ln>
              <a:noFill/>
            </a:ln>
          </p:spPr>
          <p:txBody>
            <a:bodyPr spcFirstLastPara="1" wrap="square" lIns="91425" tIns="45700" rIns="91425" bIns="45700" anchor="t" anchorCtr="0">
              <a:spAutoFit/>
            </a:bodyPr>
            <a:lstStyle/>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r>
                <a:rPr kumimoji="0" lang="en-US" sz="1350" b="0" i="0" u="none" strike="noStrike" kern="0" cap="none" spc="0" normalizeH="0" baseline="0" noProof="0" dirty="0">
                  <a:ln>
                    <a:noFill/>
                  </a:ln>
                  <a:solidFill>
                    <a:srgbClr val="FFFFFF"/>
                  </a:solidFill>
                  <a:effectLst/>
                  <a:uLnTx/>
                  <a:uFillTx/>
                  <a:latin typeface="Calibri"/>
                  <a:ea typeface="Calibri"/>
                  <a:cs typeface="Calibri"/>
                  <a:sym typeface="Calibri"/>
                </a:rPr>
                <a:t>3 </a:t>
              </a:r>
              <a:r>
                <a:rPr kumimoji="0" lang="en-US" sz="1350" b="0" i="0" u="none" strike="noStrike" kern="0" cap="none" spc="0" normalizeH="0" baseline="0" noProof="0" dirty="0" err="1">
                  <a:ln>
                    <a:noFill/>
                  </a:ln>
                  <a:solidFill>
                    <a:srgbClr val="FFFFFF"/>
                  </a:solidFill>
                  <a:effectLst/>
                  <a:uLnTx/>
                  <a:uFillTx/>
                  <a:latin typeface="Calibri"/>
                  <a:ea typeface="Calibri"/>
                  <a:cs typeface="Calibri"/>
                  <a:sym typeface="Calibri"/>
                </a:rPr>
                <a:t>μm</a:t>
              </a:r>
              <a:endParaRPr kumimoji="0" lang="en-US" sz="1400" b="0" i="0" u="none" strike="noStrike" kern="0" cap="none" spc="0" normalizeH="0" baseline="0" noProof="0" dirty="0">
                <a:ln>
                  <a:noFill/>
                </a:ln>
                <a:solidFill>
                  <a:srgbClr val="000000"/>
                </a:solidFill>
                <a:effectLst/>
                <a:uLnTx/>
                <a:uFillTx/>
                <a:latin typeface="Arial"/>
                <a:ea typeface="+mn-ea"/>
                <a:cs typeface="Arial"/>
                <a:sym typeface="Arial"/>
              </a:endParaRPr>
            </a:p>
          </p:txBody>
        </p:sp>
        <p:cxnSp>
          <p:nvCxnSpPr>
            <p:cNvPr id="301" name="Google Shape;301;p5"/>
            <p:cNvCxnSpPr/>
            <p:nvPr/>
          </p:nvCxnSpPr>
          <p:spPr>
            <a:xfrm>
              <a:off x="8571458" y="6032388"/>
              <a:ext cx="2755038" cy="0"/>
            </a:xfrm>
            <a:prstGeom prst="straightConnector1">
              <a:avLst/>
            </a:prstGeom>
            <a:noFill/>
            <a:ln w="9525" cap="flat" cmpd="sng">
              <a:solidFill>
                <a:schemeClr val="lt1"/>
              </a:solidFill>
              <a:prstDash val="solid"/>
              <a:miter lim="800000"/>
              <a:headEnd type="triangle" w="med" len="med"/>
              <a:tailEnd type="triangle" w="med" len="med"/>
            </a:ln>
          </p:spPr>
        </p:cxnSp>
      </p:grpSp>
      <p:grpSp>
        <p:nvGrpSpPr>
          <p:cNvPr id="302" name="Google Shape;302;p5"/>
          <p:cNvGrpSpPr/>
          <p:nvPr/>
        </p:nvGrpSpPr>
        <p:grpSpPr>
          <a:xfrm>
            <a:off x="5173927" y="3260713"/>
            <a:ext cx="3383645" cy="1905289"/>
            <a:chOff x="1995230" y="15063829"/>
            <a:chExt cx="4511527" cy="2540385"/>
          </a:xfrm>
        </p:grpSpPr>
        <p:pic>
          <p:nvPicPr>
            <p:cNvPr id="303" name="Google Shape;303;p5" descr="A picture containing sweet&#10;&#10;Description automatically generated"/>
            <p:cNvPicPr preferRelativeResize="0"/>
            <p:nvPr/>
          </p:nvPicPr>
          <p:blipFill rotWithShape="1">
            <a:blip r:embed="rId6">
              <a:alphaModFix/>
            </a:blip>
            <a:srcRect/>
            <a:stretch/>
          </p:blipFill>
          <p:spPr>
            <a:xfrm>
              <a:off x="1995230" y="15139440"/>
              <a:ext cx="4511527" cy="2464774"/>
            </a:xfrm>
            <a:prstGeom prst="rect">
              <a:avLst/>
            </a:prstGeom>
            <a:noFill/>
            <a:ln>
              <a:noFill/>
            </a:ln>
          </p:spPr>
        </p:pic>
        <p:cxnSp>
          <p:nvCxnSpPr>
            <p:cNvPr id="304" name="Google Shape;304;p5"/>
            <p:cNvCxnSpPr/>
            <p:nvPr/>
          </p:nvCxnSpPr>
          <p:spPr>
            <a:xfrm flipV="1">
              <a:off x="3259823" y="15338787"/>
              <a:ext cx="1000385" cy="379409"/>
            </a:xfrm>
            <a:prstGeom prst="straightConnector1">
              <a:avLst/>
            </a:prstGeom>
            <a:noFill/>
            <a:ln w="19050" cap="flat" cmpd="sng">
              <a:solidFill>
                <a:schemeClr val="bg1"/>
              </a:solidFill>
              <a:prstDash val="solid"/>
              <a:miter lim="800000"/>
              <a:headEnd type="triangle" w="med" len="med"/>
              <a:tailEnd type="triangle" w="med" len="med"/>
            </a:ln>
          </p:spPr>
        </p:cxnSp>
        <p:sp>
          <p:nvSpPr>
            <p:cNvPr id="305" name="Google Shape;305;p5"/>
            <p:cNvSpPr txBox="1"/>
            <p:nvPr/>
          </p:nvSpPr>
          <p:spPr>
            <a:xfrm>
              <a:off x="3234269" y="15063829"/>
              <a:ext cx="939645" cy="400109"/>
            </a:xfrm>
            <a:prstGeom prst="rect">
              <a:avLst/>
            </a:prstGeom>
            <a:noFill/>
            <a:ln>
              <a:noFill/>
            </a:ln>
          </p:spPr>
          <p:txBody>
            <a:bodyPr spcFirstLastPara="1" wrap="square" lIns="91425" tIns="45700" rIns="91425" bIns="45700" anchor="t" anchorCtr="0">
              <a:sp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r>
                <a:rPr kumimoji="0" lang="en-US" sz="1350" b="0" i="0" u="none" strike="noStrike" kern="0" cap="none" spc="0" normalizeH="0" baseline="0" noProof="0" dirty="0">
                  <a:ln>
                    <a:noFill/>
                  </a:ln>
                  <a:solidFill>
                    <a:srgbClr val="FFFFFF"/>
                  </a:solidFill>
                  <a:effectLst/>
                  <a:uLnTx/>
                  <a:uFillTx/>
                  <a:latin typeface="Calibri"/>
                  <a:ea typeface="Calibri"/>
                  <a:cs typeface="Calibri"/>
                  <a:sym typeface="Calibri"/>
                </a:rPr>
                <a:t>2 </a:t>
              </a:r>
              <a:r>
                <a:rPr kumimoji="0" lang="en-US" sz="1350" b="0" i="0" u="none" strike="noStrike" kern="0" cap="none" spc="0" normalizeH="0" baseline="0" noProof="0" dirty="0" err="1">
                  <a:ln>
                    <a:noFill/>
                  </a:ln>
                  <a:solidFill>
                    <a:srgbClr val="FFFFFF"/>
                  </a:solidFill>
                  <a:effectLst/>
                  <a:uLnTx/>
                  <a:uFillTx/>
                  <a:latin typeface="Calibri"/>
                  <a:ea typeface="Calibri"/>
                  <a:cs typeface="Calibri"/>
                  <a:sym typeface="Calibri"/>
                </a:rPr>
                <a:t>μm</a:t>
              </a:r>
              <a:endParaRPr kumimoji="0" lang="en-US" sz="1400" b="0" i="0" u="none" strike="noStrike" kern="0" cap="none" spc="0" normalizeH="0" baseline="0" noProof="0" dirty="0">
                <a:ln>
                  <a:noFill/>
                </a:ln>
                <a:solidFill>
                  <a:srgbClr val="FFFFFF"/>
                </a:solidFill>
                <a:effectLst/>
                <a:uLnTx/>
                <a:uFillTx/>
                <a:latin typeface="Arial"/>
                <a:ea typeface="+mn-ea"/>
                <a:cs typeface="Arial"/>
                <a:sym typeface="Arial"/>
              </a:endParaRPr>
            </a:p>
          </p:txBody>
        </p:sp>
      </p:grpSp>
      <p:grpSp>
        <p:nvGrpSpPr>
          <p:cNvPr id="306" name="Google Shape;306;p5"/>
          <p:cNvGrpSpPr/>
          <p:nvPr/>
        </p:nvGrpSpPr>
        <p:grpSpPr>
          <a:xfrm>
            <a:off x="-592058" y="2918061"/>
            <a:ext cx="4492673" cy="2454473"/>
            <a:chOff x="-688106" y="13318874"/>
            <a:chExt cx="5822549" cy="3181022"/>
          </a:xfrm>
        </p:grpSpPr>
        <p:pic>
          <p:nvPicPr>
            <p:cNvPr id="307" name="Google Shape;307;p5" descr="A picture containing dark&#10;&#10;Description automatically generated"/>
            <p:cNvPicPr preferRelativeResize="0"/>
            <p:nvPr/>
          </p:nvPicPr>
          <p:blipFill rotWithShape="1">
            <a:blip r:embed="rId7">
              <a:alphaModFix/>
            </a:blip>
            <a:srcRect/>
            <a:stretch/>
          </p:blipFill>
          <p:spPr>
            <a:xfrm>
              <a:off x="-688106" y="13318874"/>
              <a:ext cx="5822549" cy="3181022"/>
            </a:xfrm>
            <a:prstGeom prst="rect">
              <a:avLst/>
            </a:prstGeom>
            <a:noFill/>
            <a:ln>
              <a:noFill/>
            </a:ln>
          </p:spPr>
        </p:pic>
        <p:cxnSp>
          <p:nvCxnSpPr>
            <p:cNvPr id="308" name="Google Shape;308;p5"/>
            <p:cNvCxnSpPr/>
            <p:nvPr/>
          </p:nvCxnSpPr>
          <p:spPr>
            <a:xfrm rot="10800000" flipH="1">
              <a:off x="2193835" y="15233860"/>
              <a:ext cx="904542" cy="443587"/>
            </a:xfrm>
            <a:prstGeom prst="straightConnector1">
              <a:avLst/>
            </a:prstGeom>
            <a:noFill/>
            <a:ln w="19050" cap="flat" cmpd="sng">
              <a:solidFill>
                <a:schemeClr val="lt1"/>
              </a:solidFill>
              <a:prstDash val="solid"/>
              <a:miter lim="800000"/>
              <a:headEnd type="triangle" w="med" len="med"/>
              <a:tailEnd type="triangle" w="med" len="med"/>
            </a:ln>
          </p:spPr>
        </p:cxnSp>
        <p:sp>
          <p:nvSpPr>
            <p:cNvPr id="309" name="Google Shape;309;p5"/>
            <p:cNvSpPr txBox="1"/>
            <p:nvPr/>
          </p:nvSpPr>
          <p:spPr>
            <a:xfrm>
              <a:off x="2538074" y="15394073"/>
              <a:ext cx="939645" cy="388909"/>
            </a:xfrm>
            <a:prstGeom prst="rect">
              <a:avLst/>
            </a:prstGeom>
            <a:noFill/>
            <a:ln>
              <a:noFill/>
            </a:ln>
          </p:spPr>
          <p:txBody>
            <a:bodyPr spcFirstLastPara="1" wrap="square" lIns="91425" tIns="45700" rIns="91425" bIns="45700" anchor="t" anchorCtr="0">
              <a:sp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r>
                <a:rPr kumimoji="0" lang="en-US" sz="1350" b="0" i="0" u="none" strike="noStrike" kern="0" cap="none" spc="0" normalizeH="0" baseline="0" noProof="0" dirty="0">
                  <a:ln>
                    <a:noFill/>
                  </a:ln>
                  <a:solidFill>
                    <a:srgbClr val="FFFFFF"/>
                  </a:solidFill>
                  <a:effectLst/>
                  <a:uLnTx/>
                  <a:uFillTx/>
                  <a:latin typeface="Calibri"/>
                  <a:ea typeface="Calibri"/>
                  <a:cs typeface="Calibri"/>
                  <a:sym typeface="Calibri"/>
                </a:rPr>
                <a:t>2 </a:t>
              </a:r>
              <a:r>
                <a:rPr kumimoji="0" lang="en-US" sz="1350" b="0" i="0" u="none" strike="noStrike" kern="0" cap="none" spc="0" normalizeH="0" baseline="0" noProof="0" dirty="0" err="1">
                  <a:ln>
                    <a:noFill/>
                  </a:ln>
                  <a:solidFill>
                    <a:srgbClr val="FFFFFF"/>
                  </a:solidFill>
                  <a:effectLst/>
                  <a:uLnTx/>
                  <a:uFillTx/>
                  <a:latin typeface="Calibri"/>
                  <a:ea typeface="Calibri"/>
                  <a:cs typeface="Calibri"/>
                  <a:sym typeface="Calibri"/>
                </a:rPr>
                <a:t>μm</a:t>
              </a:r>
              <a:endParaRPr kumimoji="0" lang="en-US" sz="1400" b="0" i="0" u="none" strike="noStrike" kern="0" cap="none" spc="0" normalizeH="0" baseline="0" noProof="0" dirty="0">
                <a:ln>
                  <a:noFill/>
                </a:ln>
                <a:solidFill>
                  <a:srgbClr val="000000"/>
                </a:solidFill>
                <a:effectLst/>
                <a:uLnTx/>
                <a:uFillTx/>
                <a:latin typeface="Arial"/>
                <a:ea typeface="+mn-ea"/>
                <a:cs typeface="Arial"/>
                <a:sym typeface="Arial"/>
              </a:endParaRPr>
            </a:p>
          </p:txBody>
        </p:sp>
      </p:grpSp>
      <p:pic>
        <p:nvPicPr>
          <p:cNvPr id="310" name="Google Shape;310;p5" descr="Logo&#10;&#10;Description automatically generated"/>
          <p:cNvPicPr preferRelativeResize="0"/>
          <p:nvPr/>
        </p:nvPicPr>
        <p:blipFill rotWithShape="1">
          <a:blip r:embed="rId8">
            <a:alphaModFix/>
          </a:blip>
          <a:srcRect/>
          <a:stretch/>
        </p:blipFill>
        <p:spPr>
          <a:xfrm>
            <a:off x="129675" y="65314"/>
            <a:ext cx="595202" cy="173446"/>
          </a:xfrm>
          <a:prstGeom prst="rect">
            <a:avLst/>
          </a:prstGeom>
          <a:noFill/>
          <a:ln>
            <a:noFill/>
          </a:ln>
        </p:spPr>
      </p:pic>
      <p:sp>
        <p:nvSpPr>
          <p:cNvPr id="313" name="Google Shape;313;p5"/>
          <p:cNvSpPr txBox="1"/>
          <p:nvPr/>
        </p:nvSpPr>
        <p:spPr>
          <a:xfrm>
            <a:off x="904875" y="55775"/>
            <a:ext cx="7968192" cy="692279"/>
          </a:xfrm>
          <a:prstGeom prst="rect">
            <a:avLst/>
          </a:prstGeom>
          <a:noFill/>
          <a:ln>
            <a:noFill/>
          </a:ln>
        </p:spPr>
        <p:txBody>
          <a:bodyPr spcFirstLastPara="1" wrap="square" lIns="180000" tIns="0" rIns="72000" bIns="46800" anchor="t" anchorCtr="0">
            <a:normAutofit/>
          </a:bodyPr>
          <a:lstStyle/>
          <a:p>
            <a:pPr marL="0" marR="0" lvl="0" indent="0" algn="ctr" defTabSz="914400" rtl="0" eaLnBrk="1" fontAlgn="auto" latinLnBrk="0" hangingPunct="1">
              <a:lnSpc>
                <a:spcPct val="90000"/>
              </a:lnSpc>
              <a:spcBef>
                <a:spcPts val="0"/>
              </a:spcBef>
              <a:spcAft>
                <a:spcPts val="0"/>
              </a:spcAft>
              <a:buClr>
                <a:srgbClr val="FFFFFF"/>
              </a:buClr>
              <a:buSzPts val="3200"/>
              <a:buFont typeface="Libre Franklin"/>
              <a:buNone/>
              <a:tabLst/>
              <a:defRPr/>
            </a:pPr>
            <a:r>
              <a:rPr kumimoji="0" lang="en-US" sz="3200" b="1" i="0" u="none" strike="noStrike" kern="0" cap="none" spc="0" normalizeH="0" baseline="0" noProof="0" dirty="0">
                <a:ln>
                  <a:noFill/>
                </a:ln>
                <a:solidFill>
                  <a:srgbClr val="FFFFFF"/>
                </a:solidFill>
                <a:effectLst/>
                <a:uLnTx/>
                <a:uFillTx/>
                <a:latin typeface="Franklin Gothic Demi Cond" panose="020B0706030402020204" pitchFamily="34" charset="0"/>
                <a:ea typeface="Libre Franklin"/>
                <a:cs typeface="Libre Franklin"/>
                <a:sym typeface="Libre Franklin"/>
              </a:rPr>
              <a:t>Examples of Catalyst Layers for CO</a:t>
            </a:r>
            <a:r>
              <a:rPr kumimoji="0" lang="en-US" sz="3200" b="1" i="0" u="none" strike="noStrike" kern="0" cap="none" spc="0" normalizeH="0" baseline="-25000" noProof="0" dirty="0">
                <a:ln>
                  <a:noFill/>
                </a:ln>
                <a:solidFill>
                  <a:srgbClr val="FFFFFF"/>
                </a:solidFill>
                <a:effectLst/>
                <a:uLnTx/>
                <a:uFillTx/>
                <a:latin typeface="Franklin Gothic Demi Cond" panose="020B0706030402020204" pitchFamily="34" charset="0"/>
                <a:ea typeface="Libre Franklin"/>
                <a:cs typeface="Libre Franklin"/>
                <a:sym typeface="Libre Franklin"/>
              </a:rPr>
              <a:t>2</a:t>
            </a:r>
            <a:r>
              <a:rPr kumimoji="0" lang="en-US" sz="3200" b="1" i="0" u="none" strike="noStrike" kern="0" cap="none" spc="0" normalizeH="0" baseline="0" noProof="0" dirty="0">
                <a:ln>
                  <a:noFill/>
                </a:ln>
                <a:solidFill>
                  <a:srgbClr val="FFFFFF"/>
                </a:solidFill>
                <a:effectLst/>
                <a:uLnTx/>
                <a:uFillTx/>
                <a:latin typeface="Franklin Gothic Demi Cond" panose="020B0706030402020204" pitchFamily="34" charset="0"/>
                <a:ea typeface="Libre Franklin"/>
                <a:cs typeface="Libre Franklin"/>
                <a:sym typeface="Libre Franklin"/>
              </a:rPr>
              <a:t>RR</a:t>
            </a:r>
            <a:endParaRPr kumimoji="0" lang="en-US" sz="1400" b="0" i="0" u="none" strike="noStrike" kern="0" cap="none" spc="0" normalizeH="0" baseline="0" noProof="0" dirty="0">
              <a:ln>
                <a:noFill/>
              </a:ln>
              <a:solidFill>
                <a:srgbClr val="000000"/>
              </a:solidFill>
              <a:effectLst/>
              <a:uLnTx/>
              <a:uFillTx/>
              <a:latin typeface="Franklin Gothic Demi Cond" panose="020B0706030402020204" pitchFamily="34" charset="0"/>
              <a:ea typeface="+mn-ea"/>
              <a:cs typeface="Arial"/>
              <a:sym typeface="Arial"/>
            </a:endParaRPr>
          </a:p>
        </p:txBody>
      </p:sp>
      <p:sp>
        <p:nvSpPr>
          <p:cNvPr id="314" name="Google Shape;314;p5"/>
          <p:cNvSpPr txBox="1"/>
          <p:nvPr/>
        </p:nvSpPr>
        <p:spPr>
          <a:xfrm>
            <a:off x="2551016" y="1281610"/>
            <a:ext cx="6494658" cy="261610"/>
          </a:xfrm>
          <a:prstGeom prst="rect">
            <a:avLst/>
          </a:prstGeom>
          <a:noFill/>
          <a:ln>
            <a:noFill/>
          </a:ln>
        </p:spPr>
        <p:txBody>
          <a:bodyPr spcFirstLastPara="1" wrap="square" lIns="91425" tIns="45700" rIns="91425" bIns="45700" anchor="t" anchorCtr="0">
            <a:spAutoFit/>
          </a:bodyPr>
          <a:lstStyle/>
          <a:p>
            <a:pPr marL="342900" marR="0" lvl="0" indent="-342900" algn="l" defTabSz="914400" rtl="0" eaLnBrk="1" fontAlgn="auto" latinLnBrk="0" hangingPunct="1">
              <a:lnSpc>
                <a:spcPct val="100000"/>
              </a:lnSpc>
              <a:spcBef>
                <a:spcPts val="0"/>
              </a:spcBef>
              <a:spcAft>
                <a:spcPts val="0"/>
              </a:spcAft>
              <a:buClr>
                <a:srgbClr val="FFFFFF"/>
              </a:buClr>
              <a:buSzPts val="1100"/>
              <a:buFont typeface="Calibri"/>
              <a:buAutoNum type="arabicPeriod" startAt="2"/>
              <a:tabLst/>
              <a:defRPr/>
            </a:pPr>
            <a:r>
              <a:rPr kumimoji="0" lang="en-US" sz="1100" b="1" i="0" u="none" strike="noStrike" kern="0" cap="none" spc="0" normalizeH="0" baseline="0" noProof="0" dirty="0">
                <a:ln>
                  <a:noFill/>
                </a:ln>
                <a:solidFill>
                  <a:srgbClr val="FFFFFF"/>
                </a:solidFill>
                <a:effectLst/>
                <a:uLnTx/>
                <a:uFillTx/>
                <a:latin typeface="Calibri"/>
                <a:ea typeface="Calibri"/>
                <a:cs typeface="Calibri"/>
                <a:sym typeface="Calibri"/>
              </a:rPr>
              <a:t>DTU-Cu:</a:t>
            </a:r>
            <a:r>
              <a:rPr kumimoji="0" lang="en-US" sz="1100" b="0" i="0" u="none" strike="noStrike" kern="0" cap="none" spc="0" normalizeH="0" baseline="0" noProof="0" dirty="0">
                <a:ln>
                  <a:noFill/>
                </a:ln>
                <a:solidFill>
                  <a:srgbClr val="FFFFFF"/>
                </a:solidFill>
                <a:effectLst/>
                <a:uLnTx/>
                <a:uFillTx/>
                <a:latin typeface="Calibri"/>
                <a:ea typeface="Calibri"/>
                <a:cs typeface="Calibri"/>
                <a:sym typeface="Calibri"/>
              </a:rPr>
              <a:t> Cu sputtered on GDL</a:t>
            </a:r>
          </a:p>
        </p:txBody>
      </p:sp>
      <p:sp>
        <p:nvSpPr>
          <p:cNvPr id="315" name="Google Shape;315;p5"/>
          <p:cNvSpPr txBox="1"/>
          <p:nvPr/>
        </p:nvSpPr>
        <p:spPr>
          <a:xfrm>
            <a:off x="2551016" y="2000948"/>
            <a:ext cx="6494658" cy="261610"/>
          </a:xfrm>
          <a:prstGeom prst="rect">
            <a:avLst/>
          </a:prstGeom>
          <a:noFill/>
          <a:ln>
            <a:noFill/>
          </a:ln>
        </p:spPr>
        <p:txBody>
          <a:bodyPr spcFirstLastPara="1" wrap="square" lIns="91425" tIns="45700" rIns="91425" bIns="45700" anchor="t" anchorCtr="0">
            <a:spAutoFit/>
          </a:bodyPr>
          <a:lstStyle/>
          <a:p>
            <a:pPr marL="342900" marR="0" lvl="0" indent="-342900" algn="l" defTabSz="914400" rtl="0" eaLnBrk="1" fontAlgn="auto" latinLnBrk="0" hangingPunct="1">
              <a:lnSpc>
                <a:spcPct val="100000"/>
              </a:lnSpc>
              <a:spcBef>
                <a:spcPts val="0"/>
              </a:spcBef>
              <a:spcAft>
                <a:spcPts val="0"/>
              </a:spcAft>
              <a:buClr>
                <a:srgbClr val="FFFFFF"/>
              </a:buClr>
              <a:buSzPts val="1100"/>
              <a:buFont typeface="Calibri"/>
              <a:buAutoNum type="arabicPeriod" startAt="4"/>
              <a:tabLst/>
              <a:defRPr/>
            </a:pPr>
            <a:r>
              <a:rPr kumimoji="0" lang="en-US" sz="1100" b="1" i="0" u="none" strike="noStrike" kern="0" cap="none" spc="0" normalizeH="0" baseline="0" noProof="0" dirty="0">
                <a:ln>
                  <a:noFill/>
                </a:ln>
                <a:solidFill>
                  <a:srgbClr val="FFFFFF"/>
                </a:solidFill>
                <a:effectLst/>
                <a:uLnTx/>
                <a:uFillTx/>
                <a:latin typeface="Calibri"/>
                <a:ea typeface="Calibri"/>
                <a:cs typeface="Calibri"/>
                <a:sym typeface="Calibri"/>
              </a:rPr>
              <a:t>Ubern-Bi2O3:</a:t>
            </a:r>
            <a:r>
              <a:rPr kumimoji="0" lang="en-US" sz="1100" b="0" i="0" u="none" strike="noStrike" kern="0" cap="none" spc="0" normalizeH="0" baseline="0" noProof="0" dirty="0">
                <a:ln>
                  <a:noFill/>
                </a:ln>
                <a:solidFill>
                  <a:srgbClr val="FFFFFF"/>
                </a:solidFill>
                <a:effectLst/>
                <a:uLnTx/>
                <a:uFillTx/>
                <a:latin typeface="Calibri"/>
                <a:ea typeface="Calibri"/>
                <a:cs typeface="Calibri"/>
                <a:sym typeface="Calibri"/>
              </a:rPr>
              <a:t> Bi</a:t>
            </a:r>
            <a:r>
              <a:rPr kumimoji="0" lang="en-US" sz="1100" b="0" i="0" u="none" strike="noStrike" kern="0" cap="none" spc="0" normalizeH="0" baseline="-25000" noProof="0" dirty="0">
                <a:ln>
                  <a:noFill/>
                </a:ln>
                <a:solidFill>
                  <a:srgbClr val="FFFFFF"/>
                </a:solidFill>
                <a:effectLst/>
                <a:uLnTx/>
                <a:uFillTx/>
                <a:latin typeface="Calibri"/>
                <a:ea typeface="Calibri"/>
                <a:cs typeface="Calibri"/>
                <a:sym typeface="Calibri"/>
              </a:rPr>
              <a:t>2</a:t>
            </a:r>
            <a:r>
              <a:rPr kumimoji="0" lang="en-US" sz="1100" b="0" i="0" u="none" strike="noStrike" kern="0" cap="none" spc="0" normalizeH="0" baseline="0" noProof="0" dirty="0">
                <a:ln>
                  <a:noFill/>
                </a:ln>
                <a:solidFill>
                  <a:srgbClr val="FFFFFF"/>
                </a:solidFill>
                <a:effectLst/>
                <a:uLnTx/>
                <a:uFillTx/>
                <a:latin typeface="Calibri"/>
                <a:ea typeface="Calibri"/>
                <a:cs typeface="Calibri"/>
                <a:sym typeface="Calibri"/>
              </a:rPr>
              <a:t>O</a:t>
            </a:r>
            <a:r>
              <a:rPr kumimoji="0" lang="en-US" sz="1100" b="0" i="0" u="none" strike="noStrike" kern="0" cap="none" spc="0" normalizeH="0" baseline="-25000" noProof="0" dirty="0">
                <a:ln>
                  <a:noFill/>
                </a:ln>
                <a:solidFill>
                  <a:srgbClr val="FFFFFF"/>
                </a:solidFill>
                <a:effectLst/>
                <a:uLnTx/>
                <a:uFillTx/>
                <a:latin typeface="Calibri"/>
                <a:ea typeface="Calibri"/>
                <a:cs typeface="Calibri"/>
                <a:sym typeface="Calibri"/>
              </a:rPr>
              <a:t>3</a:t>
            </a:r>
            <a:r>
              <a:rPr kumimoji="0" lang="en-US" sz="1100" b="0" i="0" u="none" strike="noStrike" kern="0" cap="none" spc="0" normalizeH="0" baseline="0" noProof="0" dirty="0">
                <a:ln>
                  <a:noFill/>
                </a:ln>
                <a:solidFill>
                  <a:srgbClr val="FFFFFF"/>
                </a:solidFill>
                <a:effectLst/>
                <a:uLnTx/>
                <a:uFillTx/>
                <a:latin typeface="Calibri"/>
                <a:ea typeface="Calibri"/>
                <a:cs typeface="Calibri"/>
                <a:sym typeface="Calibri"/>
              </a:rPr>
              <a:t> particles airbrush deposited on GDL</a:t>
            </a:r>
            <a:endParaRPr kumimoji="0" lang="en-US" sz="1400" b="0" i="0" u="none" strike="noStrike" kern="0" cap="none" spc="0" normalizeH="0" baseline="0" noProof="0" dirty="0">
              <a:ln>
                <a:noFill/>
              </a:ln>
              <a:solidFill>
                <a:srgbClr val="000000"/>
              </a:solidFill>
              <a:effectLst/>
              <a:uLnTx/>
              <a:uFillTx/>
              <a:latin typeface="Arial"/>
              <a:ea typeface="+mn-ea"/>
              <a:cs typeface="Arial"/>
              <a:sym typeface="Arial"/>
            </a:endParaRPr>
          </a:p>
        </p:txBody>
      </p:sp>
      <p:sp>
        <p:nvSpPr>
          <p:cNvPr id="316" name="Google Shape;316;p5"/>
          <p:cNvSpPr txBox="1"/>
          <p:nvPr/>
        </p:nvSpPr>
        <p:spPr>
          <a:xfrm>
            <a:off x="2551016" y="1621135"/>
            <a:ext cx="6494658" cy="261610"/>
          </a:xfrm>
          <a:prstGeom prst="rect">
            <a:avLst/>
          </a:prstGeom>
          <a:noFill/>
          <a:ln>
            <a:noFill/>
          </a:ln>
        </p:spPr>
        <p:txBody>
          <a:bodyPr spcFirstLastPara="1" wrap="square" lIns="91425" tIns="45700" rIns="91425" bIns="45700" anchor="t" anchorCtr="0">
            <a:spAutoFit/>
          </a:bodyPr>
          <a:lstStyle/>
          <a:p>
            <a:pPr marL="342900" marR="0" lvl="0" indent="-342900" algn="l" defTabSz="914400" rtl="0" eaLnBrk="1" fontAlgn="auto" latinLnBrk="0" hangingPunct="1">
              <a:lnSpc>
                <a:spcPct val="100000"/>
              </a:lnSpc>
              <a:spcBef>
                <a:spcPts val="0"/>
              </a:spcBef>
              <a:spcAft>
                <a:spcPts val="0"/>
              </a:spcAft>
              <a:buClr>
                <a:srgbClr val="FFFFFF"/>
              </a:buClr>
              <a:buSzPts val="1100"/>
              <a:buFont typeface="Calibri"/>
              <a:buAutoNum type="arabicPeriod" startAt="3"/>
              <a:tabLst/>
              <a:defRPr/>
            </a:pPr>
            <a:r>
              <a:rPr kumimoji="0" lang="en-US" sz="1100" b="1" i="0" u="none" strike="noStrike" kern="0" cap="none" spc="0" normalizeH="0" baseline="0" noProof="0" dirty="0" err="1">
                <a:ln>
                  <a:noFill/>
                </a:ln>
                <a:solidFill>
                  <a:srgbClr val="FFFFFF"/>
                </a:solidFill>
                <a:effectLst/>
                <a:uLnTx/>
                <a:uFillTx/>
                <a:latin typeface="Calibri"/>
                <a:ea typeface="Calibri"/>
                <a:cs typeface="Calibri"/>
                <a:sym typeface="Calibri"/>
              </a:rPr>
              <a:t>Ubern</a:t>
            </a:r>
            <a:r>
              <a:rPr kumimoji="0" lang="en-US" sz="1100" b="1" i="0" u="none" strike="noStrike" kern="0" cap="none" spc="0" normalizeH="0" baseline="0" noProof="0" dirty="0">
                <a:ln>
                  <a:noFill/>
                </a:ln>
                <a:solidFill>
                  <a:srgbClr val="FFFFFF"/>
                </a:solidFill>
                <a:effectLst/>
                <a:uLnTx/>
                <a:uFillTx/>
                <a:latin typeface="Calibri"/>
                <a:ea typeface="Calibri"/>
                <a:cs typeface="Calibri"/>
                <a:sym typeface="Calibri"/>
              </a:rPr>
              <a:t>-Ag: </a:t>
            </a:r>
            <a:r>
              <a:rPr kumimoji="0" lang="en-US" sz="1100" b="0" i="0" u="none" strike="noStrike" kern="0" cap="none" spc="0" normalizeH="0" baseline="0" noProof="0" dirty="0">
                <a:ln>
                  <a:noFill/>
                </a:ln>
                <a:solidFill>
                  <a:srgbClr val="FFFFFF"/>
                </a:solidFill>
                <a:effectLst/>
                <a:uLnTx/>
                <a:uFillTx/>
                <a:latin typeface="Calibri"/>
                <a:ea typeface="Calibri"/>
                <a:cs typeface="Calibri"/>
                <a:sym typeface="Calibri"/>
              </a:rPr>
              <a:t>Ag nanowires airbrush deposited on GDL</a:t>
            </a:r>
            <a:endParaRPr kumimoji="0" lang="en-US" sz="1400" b="0" i="0" u="none" strike="noStrike" kern="0" cap="none" spc="0" normalizeH="0" baseline="0" noProof="0" dirty="0">
              <a:ln>
                <a:noFill/>
              </a:ln>
              <a:solidFill>
                <a:srgbClr val="000000"/>
              </a:solidFill>
              <a:effectLst/>
              <a:uLnTx/>
              <a:uFillTx/>
              <a:latin typeface="Arial"/>
              <a:ea typeface="+mn-ea"/>
              <a:cs typeface="Arial"/>
              <a:sym typeface="Arial"/>
            </a:endParaRPr>
          </a:p>
        </p:txBody>
      </p:sp>
      <p:sp>
        <p:nvSpPr>
          <p:cNvPr id="317" name="Google Shape;317;p5"/>
          <p:cNvSpPr txBox="1"/>
          <p:nvPr/>
        </p:nvSpPr>
        <p:spPr>
          <a:xfrm>
            <a:off x="2549392" y="940218"/>
            <a:ext cx="6038683" cy="261610"/>
          </a:xfrm>
          <a:prstGeom prst="rect">
            <a:avLst/>
          </a:prstGeom>
          <a:noFill/>
          <a:ln>
            <a:noFill/>
          </a:ln>
        </p:spPr>
        <p:txBody>
          <a:bodyPr spcFirstLastPara="1" wrap="square" lIns="91425" tIns="45700" rIns="91425" bIns="45700" anchor="t" anchorCtr="0">
            <a:spAutoFit/>
          </a:bodyPr>
          <a:lstStyle/>
          <a:p>
            <a:pPr marL="342900" marR="0" lvl="0" indent="-342900" algn="l" defTabSz="914400" rtl="0" eaLnBrk="1" fontAlgn="auto" latinLnBrk="0" hangingPunct="1">
              <a:lnSpc>
                <a:spcPct val="100000"/>
              </a:lnSpc>
              <a:spcBef>
                <a:spcPts val="0"/>
              </a:spcBef>
              <a:spcAft>
                <a:spcPts val="0"/>
              </a:spcAft>
              <a:buClr>
                <a:srgbClr val="FFFFFF"/>
              </a:buClr>
              <a:buSzPts val="1100"/>
              <a:buFont typeface="Calibri"/>
              <a:buAutoNum type="arabicPeriod"/>
              <a:tabLst/>
              <a:defRPr/>
            </a:pPr>
            <a:r>
              <a:rPr kumimoji="0" lang="en-US" sz="1100" b="1" i="0" u="none" strike="noStrike" kern="0" cap="none" spc="0" normalizeH="0" baseline="0" noProof="0" dirty="0" err="1">
                <a:ln>
                  <a:noFill/>
                </a:ln>
                <a:solidFill>
                  <a:srgbClr val="FFFFFF"/>
                </a:solidFill>
                <a:effectLst/>
                <a:uLnTx/>
                <a:uFillTx/>
                <a:latin typeface="Calibri"/>
                <a:ea typeface="Calibri"/>
                <a:cs typeface="Calibri"/>
                <a:sym typeface="Calibri"/>
              </a:rPr>
              <a:t>TUDelft</a:t>
            </a:r>
            <a:r>
              <a:rPr kumimoji="0" lang="en-US" sz="1100" b="1" i="0" u="none" strike="noStrike" kern="0" cap="none" spc="0" normalizeH="0" baseline="0" noProof="0" dirty="0">
                <a:ln>
                  <a:noFill/>
                </a:ln>
                <a:solidFill>
                  <a:srgbClr val="FFFFFF"/>
                </a:solidFill>
                <a:effectLst/>
                <a:uLnTx/>
                <a:uFillTx/>
                <a:latin typeface="Calibri"/>
                <a:ea typeface="Calibri"/>
                <a:cs typeface="Calibri"/>
                <a:sym typeface="Calibri"/>
              </a:rPr>
              <a:t>-Cu:</a:t>
            </a:r>
            <a:r>
              <a:rPr kumimoji="0" lang="en-US" sz="1100" b="0" i="0" u="none" strike="noStrike" kern="0" cap="none" spc="0" normalizeH="0" baseline="0" noProof="0" dirty="0">
                <a:ln>
                  <a:noFill/>
                </a:ln>
                <a:solidFill>
                  <a:srgbClr val="FFFFFF"/>
                </a:solidFill>
                <a:effectLst/>
                <a:uLnTx/>
                <a:uFillTx/>
                <a:latin typeface="Calibri"/>
                <a:ea typeface="Calibri"/>
                <a:cs typeface="Calibri"/>
                <a:sym typeface="Calibri"/>
              </a:rPr>
              <a:t> Cu sputtered on GDL</a:t>
            </a:r>
          </a:p>
        </p:txBody>
      </p:sp>
      <p:sp>
        <p:nvSpPr>
          <p:cNvPr id="318" name="Google Shape;318;p5"/>
          <p:cNvSpPr txBox="1"/>
          <p:nvPr/>
        </p:nvSpPr>
        <p:spPr>
          <a:xfrm>
            <a:off x="2528881" y="2397694"/>
            <a:ext cx="7113839" cy="261610"/>
          </a:xfrm>
          <a:prstGeom prst="rect">
            <a:avLst/>
          </a:prstGeom>
          <a:noFill/>
          <a:ln>
            <a:noFill/>
          </a:ln>
        </p:spPr>
        <p:txBody>
          <a:bodyPr spcFirstLastPara="1" wrap="square" lIns="91425" tIns="45700" rIns="91425" bIns="45700" anchor="t" anchorCtr="0">
            <a:spAutoFit/>
          </a:bodyPr>
          <a:lstStyle/>
          <a:p>
            <a:pPr marL="342900" marR="0" lvl="0" indent="-342900" algn="l" defTabSz="914400" rtl="0" eaLnBrk="1" fontAlgn="auto" latinLnBrk="0" hangingPunct="1">
              <a:lnSpc>
                <a:spcPct val="100000"/>
              </a:lnSpc>
              <a:spcBef>
                <a:spcPts val="0"/>
              </a:spcBef>
              <a:spcAft>
                <a:spcPts val="0"/>
              </a:spcAft>
              <a:buClr>
                <a:srgbClr val="FFFFFF"/>
              </a:buClr>
              <a:buSzPts val="1100"/>
              <a:buFont typeface="Calibri"/>
              <a:buAutoNum type="arabicPeriod" startAt="5"/>
              <a:tabLst/>
              <a:defRPr/>
            </a:pPr>
            <a:r>
              <a:rPr kumimoji="0" lang="en-US" sz="1100" b="1" i="0" u="none" strike="noStrike" kern="0" cap="none" spc="0" normalizeH="0" baseline="0" noProof="0" dirty="0" err="1">
                <a:ln>
                  <a:noFill/>
                </a:ln>
                <a:solidFill>
                  <a:srgbClr val="FFFFFF"/>
                </a:solidFill>
                <a:effectLst/>
                <a:uLnTx/>
                <a:uFillTx/>
                <a:latin typeface="Calibri"/>
                <a:ea typeface="Calibri"/>
                <a:cs typeface="Calibri"/>
                <a:sym typeface="Calibri"/>
              </a:rPr>
              <a:t>TUBerlin-PyrMOF</a:t>
            </a:r>
            <a:r>
              <a:rPr kumimoji="0" lang="en-US" sz="1100" b="1" i="0" u="none" strike="noStrike" kern="0" cap="none" spc="0" normalizeH="0" baseline="0" noProof="0" dirty="0">
                <a:ln>
                  <a:noFill/>
                </a:ln>
                <a:solidFill>
                  <a:srgbClr val="FFFFFF"/>
                </a:solidFill>
                <a:effectLst/>
                <a:uLnTx/>
                <a:uFillTx/>
                <a:latin typeface="Calibri"/>
                <a:ea typeface="Calibri"/>
                <a:cs typeface="Calibri"/>
                <a:sym typeface="Calibri"/>
              </a:rPr>
              <a:t>:</a:t>
            </a:r>
            <a:r>
              <a:rPr kumimoji="0" lang="en-US" sz="1100" b="0" i="0" u="none" strike="noStrike" kern="0" cap="none" spc="0" normalizeH="0" baseline="0" noProof="0" dirty="0">
                <a:ln>
                  <a:noFill/>
                </a:ln>
                <a:solidFill>
                  <a:srgbClr val="FFFFFF"/>
                </a:solidFill>
                <a:effectLst/>
                <a:uLnTx/>
                <a:uFillTx/>
                <a:latin typeface="Calibri"/>
                <a:ea typeface="Calibri"/>
                <a:cs typeface="Calibri"/>
                <a:sym typeface="Calibri"/>
              </a:rPr>
              <a:t> Pyrolyzed Ni-based MOF deposited on GDL</a:t>
            </a:r>
            <a:endParaRPr kumimoji="0" lang="en-US" sz="1400" b="0" i="0" u="none" strike="noStrike" kern="0" cap="none" spc="0" normalizeH="0" baseline="0" noProof="0" dirty="0">
              <a:ln>
                <a:noFill/>
              </a:ln>
              <a:solidFill>
                <a:srgbClr val="000000"/>
              </a:solidFill>
              <a:effectLst/>
              <a:uLnTx/>
              <a:uFillTx/>
              <a:latin typeface="Arial"/>
              <a:ea typeface="+mn-ea"/>
              <a:cs typeface="Arial"/>
              <a:sym typeface="Arial"/>
            </a:endParaRPr>
          </a:p>
        </p:txBody>
      </p:sp>
      <p:sp>
        <p:nvSpPr>
          <p:cNvPr id="33" name="Rounded Rectangle 32"/>
          <p:cNvSpPr/>
          <p:nvPr/>
        </p:nvSpPr>
        <p:spPr>
          <a:xfrm>
            <a:off x="211667" y="1936310"/>
            <a:ext cx="8669867" cy="1030069"/>
          </a:xfrm>
          <a:prstGeom prst="roundRect">
            <a:avLst/>
          </a:prstGeom>
          <a:ln>
            <a:solidFill>
              <a:srgbClr val="C00000"/>
            </a:solidFill>
          </a:ln>
        </p:spPr>
        <p:style>
          <a:lnRef idx="2">
            <a:schemeClr val="accent6"/>
          </a:lnRef>
          <a:fillRef idx="1">
            <a:schemeClr val="lt1"/>
          </a:fillRef>
          <a:effectRef idx="0">
            <a:schemeClr val="accent6"/>
          </a:effectRef>
          <a:fontRef idx="minor">
            <a:schemeClr val="dk1"/>
          </a:fontRef>
        </p:style>
        <p:txBody>
          <a:bodyPr wrap="square">
            <a:spAutoFit/>
          </a:bodyPr>
          <a:lstStyle/>
          <a:p>
            <a:pPr marL="42863" marR="0" lvl="0" indent="0" algn="just" defTabSz="685800" rtl="0" eaLnBrk="1" fontAlgn="auto" latinLnBrk="0" hangingPunct="1">
              <a:lnSpc>
                <a:spcPct val="100000"/>
              </a:lnSpc>
              <a:spcBef>
                <a:spcPts val="300"/>
              </a:spcBef>
              <a:spcAft>
                <a:spcPts val="0"/>
              </a:spcAft>
              <a:buClrTx/>
              <a:buSzTx/>
              <a:buFontTx/>
              <a:buNone/>
              <a:tabLst/>
              <a:defRPr/>
            </a:pPr>
            <a:r>
              <a:rPr kumimoji="0" lang="en-US" sz="1650" b="0" i="0" u="none" strike="noStrike" kern="1200" cap="none" spc="0" normalizeH="0" baseline="0" noProof="0" dirty="0">
                <a:ln>
                  <a:noFill/>
                </a:ln>
                <a:solidFill>
                  <a:srgbClr val="000000"/>
                </a:solidFill>
                <a:effectLst/>
                <a:uLnTx/>
                <a:uFillTx/>
                <a:latin typeface="Arial"/>
                <a:ea typeface="+mn-ea"/>
                <a:cs typeface="Times" panose="02020603050405020304" pitchFamily="18" charset="0"/>
              </a:rPr>
              <a:t>Meso-structural properties: Porosity, specific surface, size distributions, etc. </a:t>
            </a:r>
          </a:p>
          <a:p>
            <a:pPr marL="42863" marR="0" lvl="0" indent="0" algn="just" defTabSz="685800" rtl="0" eaLnBrk="1" fontAlgn="auto" latinLnBrk="0" hangingPunct="1">
              <a:lnSpc>
                <a:spcPct val="100000"/>
              </a:lnSpc>
              <a:spcBef>
                <a:spcPts val="300"/>
              </a:spcBef>
              <a:spcAft>
                <a:spcPts val="0"/>
              </a:spcAft>
              <a:buClrTx/>
              <a:buSzTx/>
              <a:buFontTx/>
              <a:buNone/>
              <a:tabLst/>
              <a:defRPr/>
            </a:pPr>
            <a:r>
              <a:rPr kumimoji="0" lang="en-US" sz="1650" b="0" i="0" u="none" strike="noStrike" kern="1200" cap="none" spc="0" normalizeH="0" baseline="0" noProof="0" dirty="0">
                <a:ln>
                  <a:noFill/>
                </a:ln>
                <a:solidFill>
                  <a:srgbClr val="000000"/>
                </a:solidFill>
                <a:effectLst/>
                <a:uLnTx/>
                <a:uFillTx/>
                <a:latin typeface="Arial"/>
                <a:ea typeface="+mn-ea"/>
                <a:cs typeface="Times" panose="02020603050405020304" pitchFamily="18" charset="0"/>
              </a:rPr>
              <a:t>Effective transport properties: Effective diffusivity, permeability, effective ionic and </a:t>
            </a:r>
          </a:p>
          <a:p>
            <a:pPr marL="42863" marR="0" lvl="0" indent="0" algn="just" defTabSz="685800" rtl="0" eaLnBrk="1" fontAlgn="auto" latinLnBrk="0" hangingPunct="1">
              <a:lnSpc>
                <a:spcPct val="100000"/>
              </a:lnSpc>
              <a:spcBef>
                <a:spcPts val="300"/>
              </a:spcBef>
              <a:spcAft>
                <a:spcPts val="0"/>
              </a:spcAft>
              <a:buClrTx/>
              <a:buSzTx/>
              <a:buFontTx/>
              <a:buNone/>
              <a:tabLst/>
              <a:defRPr/>
            </a:pPr>
            <a:r>
              <a:rPr kumimoji="0" lang="en-US" sz="1650" b="0" i="0" u="none" strike="noStrike" kern="1200" cap="none" spc="0" normalizeH="0" baseline="0" noProof="0" dirty="0">
                <a:ln>
                  <a:noFill/>
                </a:ln>
                <a:solidFill>
                  <a:srgbClr val="000000"/>
                </a:solidFill>
                <a:effectLst/>
                <a:uLnTx/>
                <a:uFillTx/>
                <a:latin typeface="Arial"/>
                <a:ea typeface="+mn-ea"/>
                <a:cs typeface="Times" panose="02020603050405020304" pitchFamily="18" charset="0"/>
              </a:rPr>
              <a:t>                                               electronic conductivities, etc. </a:t>
            </a:r>
          </a:p>
        </p:txBody>
      </p:sp>
      <p:sp>
        <p:nvSpPr>
          <p:cNvPr id="2" name="Textfeld 4">
            <a:extLst>
              <a:ext uri="{FF2B5EF4-FFF2-40B4-BE49-F238E27FC236}">
                <a16:creationId xmlns:a16="http://schemas.microsoft.com/office/drawing/2014/main" id="{997381E0-29FF-B772-6047-2022646CC88D}"/>
              </a:ext>
            </a:extLst>
          </p:cNvPr>
          <p:cNvSpPr txBox="1"/>
          <p:nvPr/>
        </p:nvSpPr>
        <p:spPr>
          <a:xfrm>
            <a:off x="258835" y="4905521"/>
            <a:ext cx="2820003" cy="215444"/>
          </a:xfrm>
          <a:prstGeom prst="rect">
            <a:avLst/>
          </a:prstGeom>
          <a:noFill/>
        </p:spPr>
        <p:txBody>
          <a:bodyPr wrap="none" rtlCol="0">
            <a:spAutoFit/>
          </a:bodyPr>
          <a:lstStyle/>
          <a:p>
            <a:pPr marL="0" marR="0" lvl="0" indent="0" algn="l" defTabSz="685800" rtl="0" eaLnBrk="1" fontAlgn="auto" latinLnBrk="0" hangingPunct="1">
              <a:lnSpc>
                <a:spcPct val="100000"/>
              </a:lnSpc>
              <a:spcBef>
                <a:spcPts val="0"/>
              </a:spcBef>
              <a:spcAft>
                <a:spcPts val="0"/>
              </a:spcAft>
              <a:buClrTx/>
              <a:buSzTx/>
              <a:buFontTx/>
              <a:buNone/>
              <a:tabLst/>
              <a:defRPr/>
            </a:pPr>
            <a:r>
              <a:rPr kumimoji="0" lang="en-US" sz="800" b="0" i="0" u="none" strike="noStrike" kern="1200" cap="none" spc="0" normalizeH="0" baseline="0" noProof="0" dirty="0" err="1">
                <a:ln>
                  <a:noFill/>
                </a:ln>
                <a:solidFill>
                  <a:srgbClr val="FFFFFF"/>
                </a:solidFill>
                <a:effectLst/>
                <a:uLnTx/>
                <a:uFillTx/>
                <a:latin typeface="Arial"/>
                <a:ea typeface="+mn-ea"/>
                <a:cs typeface="Arial" panose="020B0604020202020204" pitchFamily="34" charset="0"/>
              </a:rPr>
              <a:t>Lorenzutti</a:t>
            </a:r>
            <a:r>
              <a:rPr kumimoji="0" lang="en-US" sz="800" b="0" i="0" u="none" strike="noStrike" kern="1200" cap="none" spc="0" normalizeH="0" baseline="0" noProof="0" dirty="0">
                <a:ln>
                  <a:noFill/>
                </a:ln>
                <a:solidFill>
                  <a:srgbClr val="FFFFFF"/>
                </a:solidFill>
                <a:effectLst/>
                <a:uLnTx/>
                <a:uFillTx/>
                <a:latin typeface="Arial"/>
                <a:ea typeface="+mn-ea"/>
                <a:cs typeface="Arial" panose="020B0604020202020204" pitchFamily="34" charset="0"/>
              </a:rPr>
              <a:t> et al., </a:t>
            </a:r>
            <a:r>
              <a:rPr kumimoji="0" lang="en-US" sz="800" b="0" i="1" u="none" strike="noStrike" kern="1200" cap="none" spc="0" normalizeH="0" baseline="0" noProof="0" dirty="0">
                <a:ln>
                  <a:noFill/>
                </a:ln>
                <a:solidFill>
                  <a:srgbClr val="FFFFFF"/>
                </a:solidFill>
                <a:effectLst/>
                <a:uLnTx/>
                <a:uFillTx/>
                <a:latin typeface="Arial"/>
                <a:ea typeface="+mn-ea"/>
                <a:cs typeface="Arial" panose="020B0604020202020204" pitchFamily="34" charset="0"/>
              </a:rPr>
              <a:t>JECS</a:t>
            </a:r>
            <a:r>
              <a:rPr kumimoji="0" lang="en-US" sz="800" b="0" i="0" u="none" strike="noStrike" kern="1200" cap="none" spc="0" normalizeH="0" baseline="0" noProof="0" dirty="0">
                <a:ln>
                  <a:noFill/>
                </a:ln>
                <a:solidFill>
                  <a:srgbClr val="FFFFFF"/>
                </a:solidFill>
                <a:effectLst/>
                <a:uLnTx/>
                <a:uFillTx/>
                <a:latin typeface="Arial"/>
                <a:ea typeface="+mn-ea"/>
                <a:cs typeface="Arial" panose="020B0604020202020204" pitchFamily="34" charset="0"/>
              </a:rPr>
              <a:t>, </a:t>
            </a:r>
            <a:r>
              <a:rPr kumimoji="0" lang="en-US" sz="800" b="0" i="0" u="none" strike="noStrike" kern="1200" cap="none" spc="0" normalizeH="0" baseline="0" noProof="0" dirty="0">
                <a:ln>
                  <a:noFill/>
                </a:ln>
                <a:solidFill>
                  <a:srgbClr val="FFFFFF"/>
                </a:solidFill>
                <a:effectLst/>
                <a:uLnTx/>
                <a:uFillTx/>
                <a:latin typeface="Arial"/>
                <a:ea typeface="+mn-ea"/>
                <a:cs typeface="+mn-cs"/>
              </a:rPr>
              <a:t>10.1149/1945-7111/acff1c, 2023</a:t>
            </a:r>
            <a:endParaRPr kumimoji="0" lang="en-US" sz="800" b="0" i="0" u="none" strike="noStrike" kern="1200" cap="none" spc="0" normalizeH="0" baseline="0" noProof="0" dirty="0">
              <a:ln>
                <a:noFill/>
              </a:ln>
              <a:solidFill>
                <a:srgbClr val="FFFFFF"/>
              </a:solidFill>
              <a:effectLst/>
              <a:uLnTx/>
              <a:uFillTx/>
              <a:latin typeface="Arial"/>
              <a:ea typeface="+mn-ea"/>
              <a:cs typeface="Arial" panose="020B0604020202020204" pitchFamily="34" charset="0"/>
            </a:endParaRPr>
          </a:p>
        </p:txBody>
      </p:sp>
    </p:spTree>
    <p:extLst>
      <p:ext uri="{BB962C8B-B14F-4D97-AF65-F5344CB8AC3E}">
        <p14:creationId xmlns:p14="http://schemas.microsoft.com/office/powerpoint/2010/main" val="18546286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17"/>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14"/>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06"/>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294"/>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316"/>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290"/>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15"/>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298"/>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nodeType="clickEffect">
                                  <p:stCondLst>
                                    <p:cond delay="0"/>
                                  </p:stCondLst>
                                  <p:childTnLst>
                                    <p:set>
                                      <p:cBhvr>
                                        <p:cTn id="28" dur="1" fill="hold">
                                          <p:stCondLst>
                                            <p:cond delay="0"/>
                                          </p:stCondLst>
                                        </p:cTn>
                                        <p:tgtEl>
                                          <p:spTgt spid="318"/>
                                        </p:tgtEl>
                                        <p:attrNameLst>
                                          <p:attrName>style.visibility</p:attrName>
                                        </p:attrNameLst>
                                      </p:cBhvr>
                                      <p:to>
                                        <p:strVal val="visible"/>
                                      </p:to>
                                    </p:set>
                                  </p:childTnLst>
                                </p:cTn>
                              </p:par>
                              <p:par>
                                <p:cTn id="29" presetID="1" presetClass="entr" presetSubtype="0" fill="hold" nodeType="withEffect">
                                  <p:stCondLst>
                                    <p:cond delay="0"/>
                                  </p:stCondLst>
                                  <p:childTnLst>
                                    <p:set>
                                      <p:cBhvr>
                                        <p:cTn id="30" dur="1" fill="hold">
                                          <p:stCondLst>
                                            <p:cond delay="0"/>
                                          </p:stCondLst>
                                        </p:cTn>
                                        <p:tgtEl>
                                          <p:spTgt spid="302"/>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3" grpId="0" animBg="1"/>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3000" noProof="0" dirty="0"/>
              <a:t>Effects of CL </a:t>
            </a:r>
            <a:r>
              <a:rPr lang="en-US" sz="3000" noProof="0" dirty="0" err="1"/>
              <a:t>Mesostructure</a:t>
            </a:r>
            <a:r>
              <a:rPr lang="en-US" sz="3000" noProof="0" dirty="0"/>
              <a:t> </a:t>
            </a:r>
            <a:r>
              <a:rPr lang="en-US" sz="3000" dirty="0"/>
              <a:t>in Homogenized Model</a:t>
            </a:r>
            <a:endParaRPr lang="en-US" sz="3000" noProof="0" dirty="0"/>
          </a:p>
        </p:txBody>
      </p:sp>
      <p:pic>
        <p:nvPicPr>
          <p:cNvPr id="7" name="Picture 6"/>
          <p:cNvPicPr>
            <a:picLocks noChangeAspect="1"/>
          </p:cNvPicPr>
          <p:nvPr/>
        </p:nvPicPr>
        <p:blipFill rotWithShape="1">
          <a:blip r:embed="rId2">
            <a:extLst>
              <a:ext uri="{28A0092B-C50C-407E-A947-70E740481C1C}">
                <a14:useLocalDpi xmlns:a14="http://schemas.microsoft.com/office/drawing/2010/main" val="0"/>
              </a:ext>
            </a:extLst>
          </a:blip>
          <a:srcRect b="8248"/>
          <a:stretch/>
        </p:blipFill>
        <p:spPr>
          <a:xfrm>
            <a:off x="725445" y="1146866"/>
            <a:ext cx="7658787" cy="2827484"/>
          </a:xfrm>
          <a:prstGeom prst="rect">
            <a:avLst/>
          </a:prstGeom>
        </p:spPr>
      </p:pic>
      <p:sp>
        <p:nvSpPr>
          <p:cNvPr id="27" name="Rectangle 26"/>
          <p:cNvSpPr/>
          <p:nvPr/>
        </p:nvSpPr>
        <p:spPr>
          <a:xfrm>
            <a:off x="2538719" y="1527782"/>
            <a:ext cx="411490" cy="471901"/>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pic>
        <p:nvPicPr>
          <p:cNvPr id="13" name="Picture 12" descr="A picture containing indoor, popcorn, dark&#10;&#10;Description automatically generated">
            <a:extLst>
              <a:ext uri="{FF2B5EF4-FFF2-40B4-BE49-F238E27FC236}">
                <a16:creationId xmlns:a16="http://schemas.microsoft.com/office/drawing/2014/main" id="{ACCFCD1A-BB8F-496D-8DAD-68C286FC0103}"/>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2314773" y="1325864"/>
            <a:ext cx="957669" cy="534216"/>
          </a:xfrm>
          <a:prstGeom prst="rect">
            <a:avLst/>
          </a:prstGeom>
        </p:spPr>
      </p:pic>
      <p:pic>
        <p:nvPicPr>
          <p:cNvPr id="19" name="Picture 18" descr="A picture containing outdoor object&#10;&#10;Description automatically generated">
            <a:extLst>
              <a:ext uri="{FF2B5EF4-FFF2-40B4-BE49-F238E27FC236}">
                <a16:creationId xmlns:a16="http://schemas.microsoft.com/office/drawing/2014/main" id="{E2B059EC-4D92-4502-B5CE-0DE809B9B345}"/>
              </a:ext>
            </a:extLst>
          </p:cNvPr>
          <p:cNvPicPr>
            <a:picLocks noChangeAspect="1"/>
          </p:cNvPicPr>
          <p:nvPr/>
        </p:nvPicPr>
        <p:blipFill rotWithShape="1">
          <a:blip r:embed="rId4" cstate="print">
            <a:extLst>
              <a:ext uri="{28A0092B-C50C-407E-A947-70E740481C1C}">
                <a14:useLocalDpi xmlns:a14="http://schemas.microsoft.com/office/drawing/2010/main" val="0"/>
              </a:ext>
            </a:extLst>
          </a:blip>
          <a:srcRect l="19425" t="12340" r="19250" b="22675"/>
          <a:stretch/>
        </p:blipFill>
        <p:spPr>
          <a:xfrm>
            <a:off x="2523829" y="1806146"/>
            <a:ext cx="572355" cy="351218"/>
          </a:xfrm>
          <a:prstGeom prst="rect">
            <a:avLst/>
          </a:prstGeom>
        </p:spPr>
      </p:pic>
      <p:sp>
        <p:nvSpPr>
          <p:cNvPr id="28" name="Content Placeholder 27"/>
          <p:cNvSpPr>
            <a:spLocks noGrp="1"/>
          </p:cNvSpPr>
          <p:nvPr>
            <p:ph idx="1"/>
          </p:nvPr>
        </p:nvSpPr>
        <p:spPr/>
        <p:txBody>
          <a:bodyPr/>
          <a:lstStyle/>
          <a:p>
            <a:r>
              <a:rPr lang="en-US" noProof="0" dirty="0"/>
              <a:t>Different </a:t>
            </a:r>
            <a:r>
              <a:rPr lang="en-US" dirty="0"/>
              <a:t>Catalyst Layer Morphology</a:t>
            </a:r>
            <a:endParaRPr lang="en-US" noProof="0" dirty="0"/>
          </a:p>
          <a:p>
            <a:endParaRPr lang="en-US" noProof="0" dirty="0"/>
          </a:p>
          <a:p>
            <a:endParaRPr lang="en-US" noProof="0" dirty="0"/>
          </a:p>
          <a:p>
            <a:endParaRPr lang="en-US" noProof="0" dirty="0"/>
          </a:p>
          <a:p>
            <a:endParaRPr lang="en-US" noProof="0" dirty="0"/>
          </a:p>
          <a:p>
            <a:endParaRPr lang="en-US" noProof="0" dirty="0"/>
          </a:p>
          <a:p>
            <a:endParaRPr lang="en-US" noProof="0" dirty="0"/>
          </a:p>
        </p:txBody>
      </p:sp>
      <p:sp>
        <p:nvSpPr>
          <p:cNvPr id="3" name="TextBox 2">
            <a:extLst>
              <a:ext uri="{FF2B5EF4-FFF2-40B4-BE49-F238E27FC236}">
                <a16:creationId xmlns:a16="http://schemas.microsoft.com/office/drawing/2014/main" id="{BA206A7F-49E6-8A67-0043-05447B7C54F5}"/>
              </a:ext>
            </a:extLst>
          </p:cNvPr>
          <p:cNvSpPr txBox="1"/>
          <p:nvPr/>
        </p:nvSpPr>
        <p:spPr>
          <a:xfrm>
            <a:off x="7893754" y="950520"/>
            <a:ext cx="827471" cy="215444"/>
          </a:xfrm>
          <a:prstGeom prst="rect">
            <a:avLst/>
          </a:prstGeom>
          <a:noFill/>
        </p:spPr>
        <p:txBody>
          <a:bodyPr wrap="none" rtlCol="0">
            <a:spAutoFit/>
          </a:bodyPr>
          <a:lstStyle/>
          <a:p>
            <a:r>
              <a:rPr lang="en-US" sz="800" noProof="0" dirty="0"/>
              <a:t>Venu Agarwal</a:t>
            </a:r>
          </a:p>
        </p:txBody>
      </p:sp>
      <p:pic>
        <p:nvPicPr>
          <p:cNvPr id="4" name="Picture 3">
            <a:extLst>
              <a:ext uri="{FF2B5EF4-FFF2-40B4-BE49-F238E27FC236}">
                <a16:creationId xmlns:a16="http://schemas.microsoft.com/office/drawing/2014/main" id="{8FBAC256-0BC1-D7F5-DBC1-5B06412D0BE9}"/>
              </a:ext>
            </a:extLst>
          </p:cNvPr>
          <p:cNvPicPr>
            <a:picLocks noChangeAspect="1"/>
          </p:cNvPicPr>
          <p:nvPr/>
        </p:nvPicPr>
        <p:blipFill rotWithShape="1">
          <a:blip r:embed="rId5">
            <a:extLst>
              <a:ext uri="{28A0092B-C50C-407E-A947-70E740481C1C}">
                <a14:useLocalDpi xmlns:a14="http://schemas.microsoft.com/office/drawing/2010/main" val="0"/>
              </a:ext>
            </a:extLst>
          </a:blip>
          <a:srcRect l="3646" t="4103" r="5287"/>
          <a:stretch/>
        </p:blipFill>
        <p:spPr>
          <a:xfrm>
            <a:off x="7977091" y="54328"/>
            <a:ext cx="650883" cy="925200"/>
          </a:xfrm>
          <a:prstGeom prst="rect">
            <a:avLst/>
          </a:prstGeom>
        </p:spPr>
      </p:pic>
      <p:sp>
        <p:nvSpPr>
          <p:cNvPr id="8" name="Textfeld 4"/>
          <p:cNvSpPr txBox="1"/>
          <p:nvPr/>
        </p:nvSpPr>
        <p:spPr>
          <a:xfrm>
            <a:off x="189724" y="4905521"/>
            <a:ext cx="3155031" cy="215444"/>
          </a:xfrm>
          <a:prstGeom prst="rect">
            <a:avLst/>
          </a:prstGeom>
          <a:noFill/>
        </p:spPr>
        <p:txBody>
          <a:bodyPr wrap="none" rtlCol="0">
            <a:spAutoFit/>
          </a:bodyPr>
          <a:lstStyle/>
          <a:p>
            <a:pPr lvl="0"/>
            <a:r>
              <a:rPr kumimoji="0" lang="en-US" sz="800" b="0" i="0" u="none" strike="noStrike" kern="1200" cap="none" spc="0" normalizeH="0" baseline="0" noProof="0" dirty="0">
                <a:ln>
                  <a:noFill/>
                </a:ln>
                <a:solidFill>
                  <a:srgbClr val="413C3A"/>
                </a:solidFill>
                <a:effectLst/>
                <a:uLnTx/>
                <a:uFillTx/>
                <a:cs typeface="Arial" panose="020B0604020202020204" pitchFamily="34" charset="0"/>
              </a:rPr>
              <a:t>Agarwal et al., </a:t>
            </a:r>
            <a:r>
              <a:rPr lang="en-US" sz="800" i="1" noProof="0" dirty="0">
                <a:solidFill>
                  <a:srgbClr val="413C3A"/>
                </a:solidFill>
                <a:cs typeface="Arial" panose="020B0604020202020204" pitchFamily="34" charset="0"/>
              </a:rPr>
              <a:t>Chem Com</a:t>
            </a:r>
            <a:r>
              <a:rPr kumimoji="0" lang="en-US" sz="800" b="0" i="0" u="none" strike="noStrike" kern="1200" cap="none" spc="0" normalizeH="0" baseline="0" noProof="0" dirty="0">
                <a:ln>
                  <a:noFill/>
                </a:ln>
                <a:solidFill>
                  <a:srgbClr val="413C3A"/>
                </a:solidFill>
                <a:effectLst/>
                <a:uLnTx/>
                <a:uFillTx/>
                <a:cs typeface="Arial" panose="020B0604020202020204" pitchFamily="34" charset="0"/>
              </a:rPr>
              <a:t>, </a:t>
            </a:r>
            <a:r>
              <a:rPr lang="en-US" sz="800" noProof="0" dirty="0"/>
              <a:t>10.1038/s42004-024-01122-5, 2024</a:t>
            </a:r>
            <a:endParaRPr kumimoji="0" lang="en-US" sz="800" b="0" i="0" u="none" strike="noStrike" kern="1200" cap="none" spc="0" normalizeH="0" baseline="0" noProof="0" dirty="0">
              <a:ln>
                <a:noFill/>
              </a:ln>
              <a:solidFill>
                <a:srgbClr val="413C3A"/>
              </a:solidFill>
              <a:effectLst/>
              <a:uLnTx/>
              <a:uFillTx/>
              <a:cs typeface="Arial" panose="020B0604020202020204" pitchFamily="34" charset="0"/>
            </a:endParaRPr>
          </a:p>
        </p:txBody>
      </p:sp>
    </p:spTree>
    <p:extLst>
      <p:ext uri="{BB962C8B-B14F-4D97-AF65-F5344CB8AC3E}">
        <p14:creationId xmlns:p14="http://schemas.microsoft.com/office/powerpoint/2010/main" val="36909241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8">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7"/>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27"/>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13"/>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1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7" grpId="0" animBg="1"/>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FAC9FA0A-A92E-AFD5-F177-347C9281426F}"/>
              </a:ext>
            </a:extLst>
          </p:cNvPr>
          <p:cNvSpPr>
            <a:spLocks noGrp="1"/>
          </p:cNvSpPr>
          <p:nvPr>
            <p:ph type="title"/>
          </p:nvPr>
        </p:nvSpPr>
        <p:spPr/>
        <p:txBody>
          <a:bodyPr/>
          <a:lstStyle/>
          <a:p>
            <a:r>
              <a:rPr lang="en-US" dirty="0"/>
              <a:t>Pore-Resolved Information</a:t>
            </a:r>
            <a:endParaRPr lang="en-CH" dirty="0"/>
          </a:p>
        </p:txBody>
      </p:sp>
      <p:sp>
        <p:nvSpPr>
          <p:cNvPr id="5" name="Content Placeholder 4">
            <a:extLst>
              <a:ext uri="{FF2B5EF4-FFF2-40B4-BE49-F238E27FC236}">
                <a16:creationId xmlns:a16="http://schemas.microsoft.com/office/drawing/2014/main" id="{E09F009C-C779-03D8-FDB7-040B1B787D2F}"/>
              </a:ext>
            </a:extLst>
          </p:cNvPr>
          <p:cNvSpPr>
            <a:spLocks noGrp="1"/>
          </p:cNvSpPr>
          <p:nvPr>
            <p:ph idx="1"/>
          </p:nvPr>
        </p:nvSpPr>
        <p:spPr/>
        <p:txBody>
          <a:bodyPr/>
          <a:lstStyle/>
          <a:p>
            <a:endParaRPr lang="en-CH" dirty="0"/>
          </a:p>
        </p:txBody>
      </p:sp>
      <p:pic>
        <p:nvPicPr>
          <p:cNvPr id="6" name="Picture 5">
            <a:extLst>
              <a:ext uri="{FF2B5EF4-FFF2-40B4-BE49-F238E27FC236}">
                <a16:creationId xmlns:a16="http://schemas.microsoft.com/office/drawing/2014/main" id="{C1606912-9B9F-0AC2-641D-4ABC9DE5F138}"/>
              </a:ext>
            </a:extLst>
          </p:cNvPr>
          <p:cNvPicPr>
            <a:picLocks noChangeAspect="1"/>
          </p:cNvPicPr>
          <p:nvPr/>
        </p:nvPicPr>
        <p:blipFill>
          <a:blip r:embed="rId3"/>
          <a:srcRect l="59989" t="11381"/>
          <a:stretch>
            <a:fillRect/>
          </a:stretch>
        </p:blipFill>
        <p:spPr>
          <a:xfrm>
            <a:off x="725446" y="839374"/>
            <a:ext cx="1948154" cy="1967793"/>
          </a:xfrm>
          <a:prstGeom prst="rect">
            <a:avLst/>
          </a:prstGeom>
        </p:spPr>
      </p:pic>
      <p:pic>
        <p:nvPicPr>
          <p:cNvPr id="13" name="Picture 12">
            <a:extLst>
              <a:ext uri="{FF2B5EF4-FFF2-40B4-BE49-F238E27FC236}">
                <a16:creationId xmlns:a16="http://schemas.microsoft.com/office/drawing/2014/main" id="{5F050FBD-83FB-F72F-F3D9-DBFDC7BABD7C}"/>
              </a:ext>
            </a:extLst>
          </p:cNvPr>
          <p:cNvPicPr>
            <a:picLocks noChangeAspect="1"/>
          </p:cNvPicPr>
          <p:nvPr/>
        </p:nvPicPr>
        <p:blipFill>
          <a:blip r:embed="rId4"/>
          <a:srcRect b="50000"/>
          <a:stretch>
            <a:fillRect/>
          </a:stretch>
        </p:blipFill>
        <p:spPr>
          <a:xfrm>
            <a:off x="3334779" y="3252630"/>
            <a:ext cx="3927600" cy="1880406"/>
          </a:xfrm>
          <a:prstGeom prst="rect">
            <a:avLst/>
          </a:prstGeom>
        </p:spPr>
      </p:pic>
      <p:pic>
        <p:nvPicPr>
          <p:cNvPr id="14" name="Picture 13" descr="A graph of a graph&#10;&#10;AI-generated content may be incorrect.">
            <a:extLst>
              <a:ext uri="{FF2B5EF4-FFF2-40B4-BE49-F238E27FC236}">
                <a16:creationId xmlns:a16="http://schemas.microsoft.com/office/drawing/2014/main" id="{E3D89E49-FAA8-65EA-6B4D-CC0F874F7E66}"/>
              </a:ext>
            </a:extLst>
          </p:cNvPr>
          <p:cNvPicPr>
            <a:picLocks noChangeAspect="1"/>
          </p:cNvPicPr>
          <p:nvPr/>
        </p:nvPicPr>
        <p:blipFill>
          <a:blip r:embed="rId5"/>
          <a:stretch>
            <a:fillRect/>
          </a:stretch>
        </p:blipFill>
        <p:spPr>
          <a:xfrm>
            <a:off x="3084689" y="591024"/>
            <a:ext cx="2036316" cy="2595866"/>
          </a:xfrm>
          <a:prstGeom prst="rect">
            <a:avLst/>
          </a:prstGeom>
        </p:spPr>
      </p:pic>
      <p:pic>
        <p:nvPicPr>
          <p:cNvPr id="15" name="Picture 14">
            <a:extLst>
              <a:ext uri="{FF2B5EF4-FFF2-40B4-BE49-F238E27FC236}">
                <a16:creationId xmlns:a16="http://schemas.microsoft.com/office/drawing/2014/main" id="{C2934C61-D23F-4128-9E0A-1EC7AF2FCBC0}"/>
              </a:ext>
            </a:extLst>
          </p:cNvPr>
          <p:cNvPicPr>
            <a:picLocks noChangeAspect="1"/>
          </p:cNvPicPr>
          <p:nvPr/>
        </p:nvPicPr>
        <p:blipFill>
          <a:blip r:embed="rId4"/>
          <a:srcRect t="49385" r="49492"/>
          <a:stretch>
            <a:fillRect/>
          </a:stretch>
        </p:blipFill>
        <p:spPr>
          <a:xfrm>
            <a:off x="7184514" y="3150803"/>
            <a:ext cx="1983752" cy="1903536"/>
          </a:xfrm>
          <a:prstGeom prst="rect">
            <a:avLst/>
          </a:prstGeom>
        </p:spPr>
      </p:pic>
      <p:pic>
        <p:nvPicPr>
          <p:cNvPr id="16" name="Picture 15">
            <a:extLst>
              <a:ext uri="{FF2B5EF4-FFF2-40B4-BE49-F238E27FC236}">
                <a16:creationId xmlns:a16="http://schemas.microsoft.com/office/drawing/2014/main" id="{681DB479-6ABF-4C0C-7003-60B9ED126AD3}"/>
              </a:ext>
            </a:extLst>
          </p:cNvPr>
          <p:cNvPicPr>
            <a:picLocks noChangeAspect="1"/>
          </p:cNvPicPr>
          <p:nvPr/>
        </p:nvPicPr>
        <p:blipFill>
          <a:blip r:embed="rId6"/>
          <a:stretch>
            <a:fillRect/>
          </a:stretch>
        </p:blipFill>
        <p:spPr>
          <a:xfrm>
            <a:off x="5460986" y="634261"/>
            <a:ext cx="3063849" cy="2306831"/>
          </a:xfrm>
          <a:prstGeom prst="rect">
            <a:avLst/>
          </a:prstGeom>
        </p:spPr>
      </p:pic>
      <p:grpSp>
        <p:nvGrpSpPr>
          <p:cNvPr id="19" name="Group 18">
            <a:extLst>
              <a:ext uri="{FF2B5EF4-FFF2-40B4-BE49-F238E27FC236}">
                <a16:creationId xmlns:a16="http://schemas.microsoft.com/office/drawing/2014/main" id="{F18F1D37-7045-6BB5-0884-520E9F21FC66}"/>
              </a:ext>
            </a:extLst>
          </p:cNvPr>
          <p:cNvGrpSpPr/>
          <p:nvPr/>
        </p:nvGrpSpPr>
        <p:grpSpPr>
          <a:xfrm>
            <a:off x="-550619" y="3109859"/>
            <a:ext cx="5649683" cy="1971945"/>
            <a:chOff x="-550619" y="3130331"/>
            <a:chExt cx="5649683" cy="1971945"/>
          </a:xfrm>
        </p:grpSpPr>
        <p:pic>
          <p:nvPicPr>
            <p:cNvPr id="7" name="Picture 6">
              <a:extLst>
                <a:ext uri="{FF2B5EF4-FFF2-40B4-BE49-F238E27FC236}">
                  <a16:creationId xmlns:a16="http://schemas.microsoft.com/office/drawing/2014/main" id="{18C04693-2998-A87C-C4E4-E617A382C17E}"/>
                </a:ext>
              </a:extLst>
            </p:cNvPr>
            <p:cNvPicPr>
              <a:picLocks noChangeAspect="1"/>
            </p:cNvPicPr>
            <p:nvPr/>
          </p:nvPicPr>
          <p:blipFill>
            <a:blip r:embed="rId7"/>
            <a:srcRect r="2756" b="47778"/>
            <a:stretch>
              <a:fillRect/>
            </a:stretch>
          </p:blipFill>
          <p:spPr>
            <a:xfrm>
              <a:off x="387916" y="3320229"/>
              <a:ext cx="4711148" cy="1748568"/>
            </a:xfrm>
            <a:prstGeom prst="rect">
              <a:avLst/>
            </a:prstGeom>
          </p:spPr>
        </p:pic>
        <p:sp>
          <p:nvSpPr>
            <p:cNvPr id="17" name="Rectangle 16">
              <a:extLst>
                <a:ext uri="{FF2B5EF4-FFF2-40B4-BE49-F238E27FC236}">
                  <a16:creationId xmlns:a16="http://schemas.microsoft.com/office/drawing/2014/main" id="{B455A5CA-84FA-6EA2-5751-C138173062DB}"/>
                </a:ext>
              </a:extLst>
            </p:cNvPr>
            <p:cNvSpPr/>
            <p:nvPr/>
          </p:nvSpPr>
          <p:spPr>
            <a:xfrm>
              <a:off x="464024" y="4985248"/>
              <a:ext cx="1112292" cy="117028"/>
            </a:xfrm>
            <a:prstGeom prst="rect">
              <a:avLst/>
            </a:prstGeom>
            <a:solidFill>
              <a:schemeClr val="bg1"/>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CH"/>
            </a:p>
          </p:txBody>
        </p:sp>
        <p:sp>
          <p:nvSpPr>
            <p:cNvPr id="18" name="Rectangle 17">
              <a:extLst>
                <a:ext uri="{FF2B5EF4-FFF2-40B4-BE49-F238E27FC236}">
                  <a16:creationId xmlns:a16="http://schemas.microsoft.com/office/drawing/2014/main" id="{A9F769E4-1125-7310-D38E-58096CE9EA41}"/>
                </a:ext>
              </a:extLst>
            </p:cNvPr>
            <p:cNvSpPr/>
            <p:nvPr/>
          </p:nvSpPr>
          <p:spPr>
            <a:xfrm>
              <a:off x="-550619" y="3130331"/>
              <a:ext cx="1282889" cy="285542"/>
            </a:xfrm>
            <a:prstGeom prst="rect">
              <a:avLst/>
            </a:prstGeom>
            <a:solidFill>
              <a:schemeClr val="bg1"/>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CH"/>
            </a:p>
          </p:txBody>
        </p:sp>
      </p:grpSp>
      <p:sp>
        <p:nvSpPr>
          <p:cNvPr id="22" name="Textfeld 4">
            <a:extLst>
              <a:ext uri="{FF2B5EF4-FFF2-40B4-BE49-F238E27FC236}">
                <a16:creationId xmlns:a16="http://schemas.microsoft.com/office/drawing/2014/main" id="{94AEBF0A-C7D7-DDC2-55DE-208C05E23EF1}"/>
              </a:ext>
            </a:extLst>
          </p:cNvPr>
          <p:cNvSpPr txBox="1"/>
          <p:nvPr/>
        </p:nvSpPr>
        <p:spPr>
          <a:xfrm>
            <a:off x="189724" y="4905521"/>
            <a:ext cx="1898277" cy="215444"/>
          </a:xfrm>
          <a:prstGeom prst="rect">
            <a:avLst/>
          </a:prstGeom>
          <a:noFill/>
        </p:spPr>
        <p:txBody>
          <a:bodyPr wrap="none" rtlCol="0">
            <a:spAutoFit/>
          </a:bodyPr>
          <a:lstStyle/>
          <a:p>
            <a:pPr lvl="0"/>
            <a:r>
              <a:rPr kumimoji="0" lang="en-US" sz="800" b="0" u="none" strike="noStrike" kern="1200" cap="none" spc="0" normalizeH="0" baseline="0" noProof="0" dirty="0">
                <a:ln>
                  <a:noFill/>
                </a:ln>
                <a:solidFill>
                  <a:srgbClr val="413C3A"/>
                </a:solidFill>
                <a:effectLst/>
                <a:uLnTx/>
                <a:uFillTx/>
                <a:cs typeface="Arial" panose="020B0604020202020204" pitchFamily="34" charset="0"/>
              </a:rPr>
              <a:t>Lorenzutti et al., </a:t>
            </a:r>
            <a:r>
              <a:rPr lang="en-US" sz="800" noProof="0" dirty="0">
                <a:solidFill>
                  <a:srgbClr val="413C3A"/>
                </a:solidFill>
                <a:cs typeface="Arial" panose="020B0604020202020204" pitchFamily="34" charset="0"/>
              </a:rPr>
              <a:t>in preparation, 2026</a:t>
            </a:r>
            <a:endParaRPr kumimoji="0" lang="en-US" sz="800" b="0" u="none" strike="noStrike" kern="1200" cap="none" spc="0" normalizeH="0" baseline="0" noProof="0" dirty="0">
              <a:ln>
                <a:noFill/>
              </a:ln>
              <a:solidFill>
                <a:srgbClr val="413C3A"/>
              </a:solidFill>
              <a:effectLst/>
              <a:uLnTx/>
              <a:uFillTx/>
              <a:cs typeface="Arial" panose="020B0604020202020204" pitchFamily="34" charset="0"/>
            </a:endParaRPr>
          </a:p>
        </p:txBody>
      </p:sp>
      <p:pic>
        <p:nvPicPr>
          <p:cNvPr id="23" name="Picture 22">
            <a:extLst>
              <a:ext uri="{FF2B5EF4-FFF2-40B4-BE49-F238E27FC236}">
                <a16:creationId xmlns:a16="http://schemas.microsoft.com/office/drawing/2014/main" id="{058B8F15-78C5-7A98-C89B-E9DDD723BF57}"/>
              </a:ext>
            </a:extLst>
          </p:cNvPr>
          <p:cNvPicPr>
            <a:picLocks noChangeAspect="1"/>
          </p:cNvPicPr>
          <p:nvPr/>
        </p:nvPicPr>
        <p:blipFill rotWithShape="1">
          <a:blip r:embed="rId8"/>
          <a:srcRect l="14630" t="35823" r="72810" b="30576"/>
          <a:stretch/>
        </p:blipFill>
        <p:spPr>
          <a:xfrm>
            <a:off x="8188675" y="44914"/>
            <a:ext cx="615051" cy="925497"/>
          </a:xfrm>
          <a:prstGeom prst="rect">
            <a:avLst/>
          </a:prstGeom>
        </p:spPr>
      </p:pic>
      <p:sp>
        <p:nvSpPr>
          <p:cNvPr id="24" name="TextBox 23">
            <a:extLst>
              <a:ext uri="{FF2B5EF4-FFF2-40B4-BE49-F238E27FC236}">
                <a16:creationId xmlns:a16="http://schemas.microsoft.com/office/drawing/2014/main" id="{82E8513D-DA75-7741-0570-C530C306517C}"/>
              </a:ext>
            </a:extLst>
          </p:cNvPr>
          <p:cNvSpPr txBox="1"/>
          <p:nvPr/>
        </p:nvSpPr>
        <p:spPr>
          <a:xfrm>
            <a:off x="7891488" y="950520"/>
            <a:ext cx="1148071" cy="215444"/>
          </a:xfrm>
          <a:prstGeom prst="rect">
            <a:avLst/>
          </a:prstGeom>
          <a:noFill/>
        </p:spPr>
        <p:txBody>
          <a:bodyPr wrap="none" rtlCol="0">
            <a:spAutoFit/>
          </a:bodyPr>
          <a:lstStyle/>
          <a:p>
            <a:r>
              <a:rPr lang="en-US" sz="800" noProof="0" dirty="0"/>
              <a:t>Francesca </a:t>
            </a:r>
            <a:r>
              <a:rPr lang="en-US" sz="800" noProof="0" dirty="0" err="1"/>
              <a:t>Lorenzutti</a:t>
            </a:r>
            <a:endParaRPr lang="en-US" sz="800" noProof="0" dirty="0"/>
          </a:p>
        </p:txBody>
      </p:sp>
      <p:sp>
        <p:nvSpPr>
          <p:cNvPr id="2" name="TextBox 1">
            <a:extLst>
              <a:ext uri="{FF2B5EF4-FFF2-40B4-BE49-F238E27FC236}">
                <a16:creationId xmlns:a16="http://schemas.microsoft.com/office/drawing/2014/main" id="{4AFA36BA-D76D-7E02-4DE5-24DD5933C1CE}"/>
              </a:ext>
            </a:extLst>
          </p:cNvPr>
          <p:cNvSpPr txBox="1"/>
          <p:nvPr/>
        </p:nvSpPr>
        <p:spPr>
          <a:xfrm>
            <a:off x="2075530" y="2552147"/>
            <a:ext cx="5251623" cy="664012"/>
          </a:xfrm>
          <a:prstGeom prst="roundRect">
            <a:avLst/>
          </a:prstGeom>
        </p:spPr>
        <p:style>
          <a:lnRef idx="2">
            <a:schemeClr val="accent6"/>
          </a:lnRef>
          <a:fillRef idx="1">
            <a:schemeClr val="lt1"/>
          </a:fillRef>
          <a:effectRef idx="0">
            <a:schemeClr val="accent6"/>
          </a:effectRef>
          <a:fontRef idx="minor">
            <a:schemeClr val="dk1"/>
          </a:fontRef>
        </p:style>
        <p:txBody>
          <a:bodyPr wrap="square" rtlCol="0">
            <a:spAutoFit/>
          </a:bodyPr>
          <a:lstStyle/>
          <a:p>
            <a:pPr algn="ctr"/>
            <a:r>
              <a:rPr lang="en-US" sz="1650" noProof="0" dirty="0">
                <a:latin typeface="Arial" panose="020B0604020202020204" pitchFamily="34" charset="0"/>
                <a:cs typeface="Arial" panose="020B0604020202020204" pitchFamily="34" charset="0"/>
              </a:rPr>
              <a:t>Multi-physical simulations on pore level possible and reveal flooding-condition dependent heterogeneity</a:t>
            </a:r>
          </a:p>
        </p:txBody>
      </p:sp>
    </p:spTree>
    <p:extLst>
      <p:ext uri="{BB962C8B-B14F-4D97-AF65-F5344CB8AC3E}">
        <p14:creationId xmlns:p14="http://schemas.microsoft.com/office/powerpoint/2010/main" val="29873020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14"/>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19"/>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13"/>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15"/>
                                        </p:tgtEl>
                                        <p:attrNameLst>
                                          <p:attrName>style.visibility</p:attrName>
                                        </p:attrNameLst>
                                      </p:cBhvr>
                                      <p:to>
                                        <p:strVal val="visible"/>
                                      </p:to>
                                    </p:set>
                                  </p:childTnLst>
                                </p:cTn>
                              </p:par>
                              <p:par>
                                <p:cTn id="19" presetID="6" presetClass="emph" presetSubtype="0" fill="hold" nodeType="withEffect">
                                  <p:stCondLst>
                                    <p:cond delay="0"/>
                                  </p:stCondLst>
                                  <p:childTnLst>
                                    <p:animScale>
                                      <p:cBhvr>
                                        <p:cTn id="20" dur="500" fill="hold"/>
                                        <p:tgtEl>
                                          <p:spTgt spid="19"/>
                                        </p:tgtEl>
                                      </p:cBhvr>
                                      <p:by x="65000" y="65000"/>
                                    </p:animScale>
                                  </p:childTnLst>
                                </p:cTn>
                              </p:par>
                              <p:par>
                                <p:cTn id="21" presetID="35" presetClass="path" presetSubtype="0" accel="50000" decel="50000" fill="hold" nodeType="withEffect">
                                  <p:stCondLst>
                                    <p:cond delay="0"/>
                                  </p:stCondLst>
                                  <p:childTnLst>
                                    <p:animMotion origin="layout" path="M -1.11111E-6 3.7037E-6 L -0.09236 0.00123 " pathEditMode="relative" rAng="0" ptsTypes="AA">
                                      <p:cBhvr>
                                        <p:cTn id="22" dur="500" fill="hold"/>
                                        <p:tgtEl>
                                          <p:spTgt spid="19"/>
                                        </p:tgtEl>
                                        <p:attrNameLst>
                                          <p:attrName>ppt_x</p:attrName>
                                          <p:attrName>ppt_y</p:attrName>
                                        </p:attrNameLst>
                                      </p:cBhvr>
                                      <p:rCtr x="-4618" y="62"/>
                                    </p:animMotion>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E263DCC-C0E1-E30E-89F8-D383CB5D4C52}"/>
            </a:ext>
          </a:extLst>
        </p:cNvPr>
        <p:cNvGrpSpPr/>
        <p:nvPr/>
      </p:nvGrpSpPr>
      <p:grpSpPr>
        <a:xfrm>
          <a:off x="0" y="0"/>
          <a:ext cx="0" cy="0"/>
          <a:chOff x="0" y="0"/>
          <a:chExt cx="0" cy="0"/>
        </a:xfrm>
      </p:grpSpPr>
      <p:pic>
        <p:nvPicPr>
          <p:cNvPr id="3" name="Picture 2">
            <a:extLst>
              <a:ext uri="{FF2B5EF4-FFF2-40B4-BE49-F238E27FC236}">
                <a16:creationId xmlns:a16="http://schemas.microsoft.com/office/drawing/2014/main" id="{0024AA2E-7B28-A1FD-25E2-C7D6E54CBDA3}"/>
              </a:ext>
            </a:extLst>
          </p:cNvPr>
          <p:cNvPicPr>
            <a:picLocks noChangeAspect="1"/>
          </p:cNvPicPr>
          <p:nvPr/>
        </p:nvPicPr>
        <p:blipFill>
          <a:blip r:embed="rId2"/>
          <a:srcRect t="1821" r="5509" b="1296"/>
          <a:stretch>
            <a:fillRect/>
          </a:stretch>
        </p:blipFill>
        <p:spPr>
          <a:xfrm>
            <a:off x="1261052" y="803035"/>
            <a:ext cx="2615632" cy="1900281"/>
          </a:xfrm>
          <a:prstGeom prst="rect">
            <a:avLst/>
          </a:prstGeom>
        </p:spPr>
      </p:pic>
      <p:sp>
        <p:nvSpPr>
          <p:cNvPr id="7" name="TextBox 6">
            <a:extLst>
              <a:ext uri="{FF2B5EF4-FFF2-40B4-BE49-F238E27FC236}">
                <a16:creationId xmlns:a16="http://schemas.microsoft.com/office/drawing/2014/main" id="{96BB61AB-7BD2-DD05-24A8-D684F8C7B67A}"/>
              </a:ext>
            </a:extLst>
          </p:cNvPr>
          <p:cNvSpPr txBox="1"/>
          <p:nvPr/>
        </p:nvSpPr>
        <p:spPr>
          <a:xfrm>
            <a:off x="673053" y="517241"/>
            <a:ext cx="3801041" cy="300082"/>
          </a:xfrm>
          <a:prstGeom prst="rect">
            <a:avLst/>
          </a:prstGeom>
          <a:noFill/>
        </p:spPr>
        <p:txBody>
          <a:bodyPr wrap="none" rtlCol="0">
            <a:spAutoFit/>
          </a:bodyPr>
          <a:lstStyle/>
          <a:p>
            <a:r>
              <a:rPr lang="en-US" b="1" i="1" dirty="0">
                <a:solidFill>
                  <a:schemeClr val="tx1">
                    <a:lumMod val="50000"/>
                  </a:schemeClr>
                </a:solidFill>
              </a:rPr>
              <a:t>Photoelectrochemical Hydrogen Generation</a:t>
            </a:r>
            <a:endParaRPr lang="en-CH" b="1" i="1" dirty="0">
              <a:solidFill>
                <a:schemeClr val="tx1">
                  <a:lumMod val="50000"/>
                </a:schemeClr>
              </a:solidFill>
            </a:endParaRPr>
          </a:p>
        </p:txBody>
      </p:sp>
      <p:pic>
        <p:nvPicPr>
          <p:cNvPr id="8" name="Picture 7">
            <a:extLst>
              <a:ext uri="{FF2B5EF4-FFF2-40B4-BE49-F238E27FC236}">
                <a16:creationId xmlns:a16="http://schemas.microsoft.com/office/drawing/2014/main" id="{55B790C3-CA9A-F798-BC1C-DEDAE31A7A91}"/>
              </a:ext>
            </a:extLst>
          </p:cNvPr>
          <p:cNvPicPr>
            <a:picLocks noChangeAspect="1"/>
          </p:cNvPicPr>
          <p:nvPr/>
        </p:nvPicPr>
        <p:blipFill>
          <a:blip r:embed="rId3"/>
          <a:stretch>
            <a:fillRect/>
          </a:stretch>
        </p:blipFill>
        <p:spPr>
          <a:xfrm>
            <a:off x="5188351" y="876762"/>
            <a:ext cx="2903192" cy="1760446"/>
          </a:xfrm>
          <a:prstGeom prst="rect">
            <a:avLst/>
          </a:prstGeom>
        </p:spPr>
      </p:pic>
      <p:sp>
        <p:nvSpPr>
          <p:cNvPr id="9" name="TextBox 8">
            <a:extLst>
              <a:ext uri="{FF2B5EF4-FFF2-40B4-BE49-F238E27FC236}">
                <a16:creationId xmlns:a16="http://schemas.microsoft.com/office/drawing/2014/main" id="{9E32B456-E8FE-962B-734E-DAF1A42106C7}"/>
              </a:ext>
            </a:extLst>
          </p:cNvPr>
          <p:cNvSpPr txBox="1"/>
          <p:nvPr/>
        </p:nvSpPr>
        <p:spPr>
          <a:xfrm>
            <a:off x="5212356" y="510950"/>
            <a:ext cx="2778325" cy="300082"/>
          </a:xfrm>
          <a:prstGeom prst="rect">
            <a:avLst/>
          </a:prstGeom>
          <a:noFill/>
        </p:spPr>
        <p:txBody>
          <a:bodyPr wrap="none" rtlCol="0">
            <a:spAutoFit/>
          </a:bodyPr>
          <a:lstStyle/>
          <a:p>
            <a:r>
              <a:rPr lang="en-US" b="1" i="1" dirty="0">
                <a:solidFill>
                  <a:schemeClr val="tx1">
                    <a:lumMod val="50000"/>
                  </a:schemeClr>
                </a:solidFill>
              </a:rPr>
              <a:t>Electrochemical CO</a:t>
            </a:r>
            <a:r>
              <a:rPr lang="en-US" b="1" i="1" baseline="-25000" dirty="0">
                <a:solidFill>
                  <a:schemeClr val="tx1">
                    <a:lumMod val="50000"/>
                  </a:schemeClr>
                </a:solidFill>
              </a:rPr>
              <a:t>2</a:t>
            </a:r>
            <a:r>
              <a:rPr lang="en-US" b="1" i="1" dirty="0">
                <a:solidFill>
                  <a:schemeClr val="tx1">
                    <a:lumMod val="50000"/>
                  </a:schemeClr>
                </a:solidFill>
              </a:rPr>
              <a:t> Reduction</a:t>
            </a:r>
            <a:endParaRPr lang="en-CH" b="1" i="1" dirty="0">
              <a:solidFill>
                <a:schemeClr val="tx1">
                  <a:lumMod val="50000"/>
                </a:schemeClr>
              </a:solidFill>
            </a:endParaRPr>
          </a:p>
        </p:txBody>
      </p:sp>
      <p:pic>
        <p:nvPicPr>
          <p:cNvPr id="10" name="Picture 9" descr="CSP Technology: Exploring Types and Functions in Solar Plants">
            <a:extLst>
              <a:ext uri="{FF2B5EF4-FFF2-40B4-BE49-F238E27FC236}">
                <a16:creationId xmlns:a16="http://schemas.microsoft.com/office/drawing/2014/main" id="{656A8C78-7792-85EA-0C12-207A1607B8F2}"/>
              </a:ext>
            </a:extLst>
          </p:cNvPr>
          <p:cNvPicPr>
            <a:picLocks noChangeAspect="1"/>
          </p:cNvPicPr>
          <p:nvPr/>
        </p:nvPicPr>
        <p:blipFill>
          <a:blip r:embed="rId4"/>
          <a:srcRect l="4803" t="7199" r="5217" b="8401"/>
          <a:stretch>
            <a:fillRect/>
          </a:stretch>
        </p:blipFill>
        <p:spPr>
          <a:xfrm>
            <a:off x="1089631" y="3172024"/>
            <a:ext cx="2917116" cy="1820795"/>
          </a:xfrm>
          <a:prstGeom prst="rect">
            <a:avLst/>
          </a:prstGeom>
        </p:spPr>
      </p:pic>
      <p:pic>
        <p:nvPicPr>
          <p:cNvPr id="11" name="Picture 10">
            <a:extLst>
              <a:ext uri="{FF2B5EF4-FFF2-40B4-BE49-F238E27FC236}">
                <a16:creationId xmlns:a16="http://schemas.microsoft.com/office/drawing/2014/main" id="{7406A3D3-CC97-E3B9-1563-400E3F556A9E}"/>
              </a:ext>
            </a:extLst>
          </p:cNvPr>
          <p:cNvPicPr>
            <a:picLocks noChangeAspect="1"/>
          </p:cNvPicPr>
          <p:nvPr/>
        </p:nvPicPr>
        <p:blipFill>
          <a:blip r:embed="rId5"/>
          <a:srcRect t="15489" b="57266"/>
          <a:stretch>
            <a:fillRect/>
          </a:stretch>
        </p:blipFill>
        <p:spPr>
          <a:xfrm>
            <a:off x="4772174" y="3148291"/>
            <a:ext cx="3721791" cy="2022290"/>
          </a:xfrm>
          <a:prstGeom prst="rect">
            <a:avLst/>
          </a:prstGeom>
        </p:spPr>
      </p:pic>
      <p:sp>
        <p:nvSpPr>
          <p:cNvPr id="12" name="Freeform: Shape 11">
            <a:extLst>
              <a:ext uri="{FF2B5EF4-FFF2-40B4-BE49-F238E27FC236}">
                <a16:creationId xmlns:a16="http://schemas.microsoft.com/office/drawing/2014/main" id="{8F91AB35-D790-83D4-0D34-BFC17A40FFB3}"/>
              </a:ext>
            </a:extLst>
          </p:cNvPr>
          <p:cNvSpPr/>
          <p:nvPr/>
        </p:nvSpPr>
        <p:spPr>
          <a:xfrm>
            <a:off x="4784284" y="3860309"/>
            <a:ext cx="1820214" cy="1451020"/>
          </a:xfrm>
          <a:custGeom>
            <a:avLst/>
            <a:gdLst>
              <a:gd name="csX0" fmla="*/ 81566 w 1820214"/>
              <a:gd name="csY0" fmla="*/ 0 h 1451020"/>
              <a:gd name="csX1" fmla="*/ 339143 w 1820214"/>
              <a:gd name="csY1" fmla="*/ 81566 h 1451020"/>
              <a:gd name="csX2" fmla="*/ 983087 w 1820214"/>
              <a:gd name="csY2" fmla="*/ 364902 h 1451020"/>
              <a:gd name="csX3" fmla="*/ 1794456 w 1820214"/>
              <a:gd name="csY3" fmla="*/ 1021724 h 1451020"/>
              <a:gd name="csX4" fmla="*/ 1820214 w 1820214"/>
              <a:gd name="csY4" fmla="*/ 1347989 h 1451020"/>
              <a:gd name="csX5" fmla="*/ 0 w 1820214"/>
              <a:gd name="csY5" fmla="*/ 1451020 h 1451020"/>
              <a:gd name="csX6" fmla="*/ 81566 w 1820214"/>
              <a:gd name="csY6" fmla="*/ 0 h 1451020"/>
            </a:gdLst>
            <a:ahLst/>
            <a:cxnLst>
              <a:cxn ang="0">
                <a:pos x="csX0" y="csY0"/>
              </a:cxn>
              <a:cxn ang="0">
                <a:pos x="csX1" y="csY1"/>
              </a:cxn>
              <a:cxn ang="0">
                <a:pos x="csX2" y="csY2"/>
              </a:cxn>
              <a:cxn ang="0">
                <a:pos x="csX3" y="csY3"/>
              </a:cxn>
              <a:cxn ang="0">
                <a:pos x="csX4" y="csY4"/>
              </a:cxn>
              <a:cxn ang="0">
                <a:pos x="csX5" y="csY5"/>
              </a:cxn>
              <a:cxn ang="0">
                <a:pos x="csX6" y="csY6"/>
              </a:cxn>
            </a:cxnLst>
            <a:rect l="l" t="t" r="r" b="b"/>
            <a:pathLst>
              <a:path w="1820214" h="1451020">
                <a:moveTo>
                  <a:pt x="81566" y="0"/>
                </a:moveTo>
                <a:lnTo>
                  <a:pt x="339143" y="81566"/>
                </a:lnTo>
                <a:lnTo>
                  <a:pt x="983087" y="364902"/>
                </a:lnTo>
                <a:lnTo>
                  <a:pt x="1794456" y="1021724"/>
                </a:lnTo>
                <a:lnTo>
                  <a:pt x="1820214" y="1347989"/>
                </a:lnTo>
                <a:lnTo>
                  <a:pt x="0" y="1451020"/>
                </a:lnTo>
                <a:lnTo>
                  <a:pt x="81566" y="0"/>
                </a:lnTo>
                <a:close/>
              </a:path>
            </a:pathLst>
          </a:custGeom>
          <a:solidFill>
            <a:schemeClr val="bg1"/>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CH"/>
          </a:p>
        </p:txBody>
      </p:sp>
      <p:sp>
        <p:nvSpPr>
          <p:cNvPr id="15" name="Title 14">
            <a:extLst>
              <a:ext uri="{FF2B5EF4-FFF2-40B4-BE49-F238E27FC236}">
                <a16:creationId xmlns:a16="http://schemas.microsoft.com/office/drawing/2014/main" id="{D1450CE5-A617-AC89-7726-E43D72CCA486}"/>
              </a:ext>
            </a:extLst>
          </p:cNvPr>
          <p:cNvSpPr>
            <a:spLocks noGrp="1"/>
          </p:cNvSpPr>
          <p:nvPr>
            <p:ph type="title"/>
          </p:nvPr>
        </p:nvSpPr>
        <p:spPr/>
        <p:txBody>
          <a:bodyPr/>
          <a:lstStyle/>
          <a:p>
            <a:r>
              <a:rPr lang="en-US" dirty="0"/>
              <a:t>Porous Media in Energy Application</a:t>
            </a:r>
            <a:endParaRPr lang="en-CH" dirty="0"/>
          </a:p>
        </p:txBody>
      </p:sp>
      <p:sp>
        <p:nvSpPr>
          <p:cNvPr id="17" name="TextBox 16">
            <a:extLst>
              <a:ext uri="{FF2B5EF4-FFF2-40B4-BE49-F238E27FC236}">
                <a16:creationId xmlns:a16="http://schemas.microsoft.com/office/drawing/2014/main" id="{CDA724B9-79AA-62E0-917A-6A0B1201E3EA}"/>
              </a:ext>
            </a:extLst>
          </p:cNvPr>
          <p:cNvSpPr txBox="1"/>
          <p:nvPr/>
        </p:nvSpPr>
        <p:spPr>
          <a:xfrm>
            <a:off x="718119" y="2849785"/>
            <a:ext cx="3665478" cy="300082"/>
          </a:xfrm>
          <a:prstGeom prst="rect">
            <a:avLst/>
          </a:prstGeom>
          <a:noFill/>
        </p:spPr>
        <p:txBody>
          <a:bodyPr wrap="square" rtlCol="0">
            <a:spAutoFit/>
          </a:bodyPr>
          <a:lstStyle/>
          <a:p>
            <a:r>
              <a:rPr lang="en-US" b="1" i="1" dirty="0">
                <a:solidFill>
                  <a:schemeClr val="tx1">
                    <a:lumMod val="50000"/>
                  </a:schemeClr>
                </a:solidFill>
              </a:rPr>
              <a:t>Solar Thermochemical Syngas Generation </a:t>
            </a:r>
            <a:endParaRPr lang="en-CH" b="1" i="1" dirty="0">
              <a:solidFill>
                <a:schemeClr val="tx1">
                  <a:lumMod val="50000"/>
                </a:schemeClr>
              </a:solidFill>
            </a:endParaRPr>
          </a:p>
        </p:txBody>
      </p:sp>
      <p:sp>
        <p:nvSpPr>
          <p:cNvPr id="18" name="TextBox 17">
            <a:extLst>
              <a:ext uri="{FF2B5EF4-FFF2-40B4-BE49-F238E27FC236}">
                <a16:creationId xmlns:a16="http://schemas.microsoft.com/office/drawing/2014/main" id="{4177E530-36E2-54E6-CEDB-1A74846405B6}"/>
              </a:ext>
            </a:extLst>
          </p:cNvPr>
          <p:cNvSpPr txBox="1"/>
          <p:nvPr/>
        </p:nvSpPr>
        <p:spPr>
          <a:xfrm>
            <a:off x="5590994" y="2841413"/>
            <a:ext cx="2185214" cy="300082"/>
          </a:xfrm>
          <a:prstGeom prst="rect">
            <a:avLst/>
          </a:prstGeom>
          <a:noFill/>
        </p:spPr>
        <p:txBody>
          <a:bodyPr wrap="none" rtlCol="0">
            <a:spAutoFit/>
          </a:bodyPr>
          <a:lstStyle/>
          <a:p>
            <a:r>
              <a:rPr lang="en-US" b="1" i="1" dirty="0">
                <a:solidFill>
                  <a:schemeClr val="tx1">
                    <a:lumMod val="50000"/>
                  </a:schemeClr>
                </a:solidFill>
              </a:rPr>
              <a:t>Thermal Energy Storage</a:t>
            </a:r>
            <a:endParaRPr lang="en-CH" b="1" i="1" dirty="0">
              <a:solidFill>
                <a:schemeClr val="tx1">
                  <a:lumMod val="50000"/>
                </a:schemeClr>
              </a:solidFill>
            </a:endParaRPr>
          </a:p>
        </p:txBody>
      </p:sp>
      <p:sp>
        <p:nvSpPr>
          <p:cNvPr id="22" name="Rectangle: Rounded Corners 21">
            <a:extLst>
              <a:ext uri="{FF2B5EF4-FFF2-40B4-BE49-F238E27FC236}">
                <a16:creationId xmlns:a16="http://schemas.microsoft.com/office/drawing/2014/main" id="{CD38C170-340B-1E10-CDC3-179DDE79A3A3}"/>
              </a:ext>
            </a:extLst>
          </p:cNvPr>
          <p:cNvSpPr/>
          <p:nvPr/>
        </p:nvSpPr>
        <p:spPr>
          <a:xfrm>
            <a:off x="657236" y="2838453"/>
            <a:ext cx="3781016" cy="2270216"/>
          </a:xfrm>
          <a:prstGeom prst="roundRect">
            <a:avLst>
              <a:gd name="adj" fmla="val 9954"/>
            </a:avLst>
          </a:prstGeom>
          <a:noFill/>
        </p:spPr>
        <p:style>
          <a:lnRef idx="2">
            <a:schemeClr val="accent6"/>
          </a:lnRef>
          <a:fillRef idx="1">
            <a:schemeClr val="lt1"/>
          </a:fillRef>
          <a:effectRef idx="0">
            <a:schemeClr val="accent6"/>
          </a:effectRef>
          <a:fontRef idx="minor">
            <a:schemeClr val="dk1"/>
          </a:fontRef>
        </p:style>
        <p:txBody>
          <a:bodyPr rtlCol="0" anchor="ctr"/>
          <a:lstStyle/>
          <a:p>
            <a:pPr algn="ctr"/>
            <a:endParaRPr lang="en-CH"/>
          </a:p>
        </p:txBody>
      </p:sp>
      <p:sp>
        <p:nvSpPr>
          <p:cNvPr id="23" name="Rectangle: Rounded Corners 22">
            <a:extLst>
              <a:ext uri="{FF2B5EF4-FFF2-40B4-BE49-F238E27FC236}">
                <a16:creationId xmlns:a16="http://schemas.microsoft.com/office/drawing/2014/main" id="{113B7074-E7B7-FC7E-FD91-516D49B6542C}"/>
              </a:ext>
            </a:extLst>
          </p:cNvPr>
          <p:cNvSpPr/>
          <p:nvPr/>
        </p:nvSpPr>
        <p:spPr>
          <a:xfrm>
            <a:off x="4749439" y="501760"/>
            <a:ext cx="3781016" cy="2270216"/>
          </a:xfrm>
          <a:prstGeom prst="roundRect">
            <a:avLst>
              <a:gd name="adj" fmla="val 9954"/>
            </a:avLst>
          </a:prstGeom>
          <a:noFill/>
        </p:spPr>
        <p:style>
          <a:lnRef idx="2">
            <a:schemeClr val="accent6"/>
          </a:lnRef>
          <a:fillRef idx="1">
            <a:schemeClr val="lt1"/>
          </a:fillRef>
          <a:effectRef idx="0">
            <a:schemeClr val="accent6"/>
          </a:effectRef>
          <a:fontRef idx="minor">
            <a:schemeClr val="dk1"/>
          </a:fontRef>
        </p:style>
        <p:txBody>
          <a:bodyPr rtlCol="0" anchor="ctr"/>
          <a:lstStyle/>
          <a:p>
            <a:pPr algn="ctr"/>
            <a:endParaRPr lang="en-CH"/>
          </a:p>
        </p:txBody>
      </p:sp>
      <p:sp>
        <p:nvSpPr>
          <p:cNvPr id="24" name="Rectangle: Rounded Corners 23">
            <a:extLst>
              <a:ext uri="{FF2B5EF4-FFF2-40B4-BE49-F238E27FC236}">
                <a16:creationId xmlns:a16="http://schemas.microsoft.com/office/drawing/2014/main" id="{C7F7E6E7-DB5E-75F4-1584-2B9D8EB03B13}"/>
              </a:ext>
            </a:extLst>
          </p:cNvPr>
          <p:cNvSpPr/>
          <p:nvPr/>
        </p:nvSpPr>
        <p:spPr>
          <a:xfrm>
            <a:off x="4749439" y="2836373"/>
            <a:ext cx="3781016" cy="2270216"/>
          </a:xfrm>
          <a:prstGeom prst="roundRect">
            <a:avLst>
              <a:gd name="adj" fmla="val 9954"/>
            </a:avLst>
          </a:prstGeom>
          <a:noFill/>
        </p:spPr>
        <p:style>
          <a:lnRef idx="2">
            <a:schemeClr val="accent6"/>
          </a:lnRef>
          <a:fillRef idx="1">
            <a:schemeClr val="lt1"/>
          </a:fillRef>
          <a:effectRef idx="0">
            <a:schemeClr val="accent6"/>
          </a:effectRef>
          <a:fontRef idx="minor">
            <a:schemeClr val="dk1"/>
          </a:fontRef>
        </p:style>
        <p:txBody>
          <a:bodyPr rtlCol="0" anchor="ctr"/>
          <a:lstStyle/>
          <a:p>
            <a:pPr algn="ctr"/>
            <a:endParaRPr lang="en-CH"/>
          </a:p>
        </p:txBody>
      </p:sp>
      <p:sp>
        <p:nvSpPr>
          <p:cNvPr id="19" name="Rectangle: Rounded Corners 18">
            <a:extLst>
              <a:ext uri="{FF2B5EF4-FFF2-40B4-BE49-F238E27FC236}">
                <a16:creationId xmlns:a16="http://schemas.microsoft.com/office/drawing/2014/main" id="{B74924FC-2B4F-2FB9-9C1C-6E3FC824B6A4}"/>
              </a:ext>
            </a:extLst>
          </p:cNvPr>
          <p:cNvSpPr/>
          <p:nvPr/>
        </p:nvSpPr>
        <p:spPr>
          <a:xfrm>
            <a:off x="657236" y="509591"/>
            <a:ext cx="3781016" cy="2270216"/>
          </a:xfrm>
          <a:prstGeom prst="roundRect">
            <a:avLst>
              <a:gd name="adj" fmla="val 9954"/>
            </a:avLst>
          </a:prstGeom>
          <a:noFill/>
        </p:spPr>
        <p:style>
          <a:lnRef idx="2">
            <a:schemeClr val="accent6"/>
          </a:lnRef>
          <a:fillRef idx="1">
            <a:schemeClr val="lt1"/>
          </a:fillRef>
          <a:effectRef idx="0">
            <a:schemeClr val="accent6"/>
          </a:effectRef>
          <a:fontRef idx="minor">
            <a:schemeClr val="dk1"/>
          </a:fontRef>
        </p:style>
        <p:txBody>
          <a:bodyPr rtlCol="0" anchor="ctr"/>
          <a:lstStyle/>
          <a:p>
            <a:pPr algn="ctr"/>
            <a:endParaRPr lang="en-CH"/>
          </a:p>
        </p:txBody>
      </p:sp>
    </p:spTree>
    <p:extLst>
      <p:ext uri="{BB962C8B-B14F-4D97-AF65-F5344CB8AC3E}">
        <p14:creationId xmlns:p14="http://schemas.microsoft.com/office/powerpoint/2010/main" val="857251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mph" presetSubtype="0" fill="hold" nodeType="clickEffect">
                                  <p:stCondLst>
                                    <p:cond delay="0"/>
                                  </p:stCondLst>
                                  <p:childTnLst>
                                    <p:animEffect transition="out" filter="fade">
                                      <p:cBhvr>
                                        <p:cTn id="6" dur="500" tmFilter="0, 0; .2, .5; .8, .5; 1, 0"/>
                                        <p:tgtEl>
                                          <p:spTgt spid="10"/>
                                        </p:tgtEl>
                                      </p:cBhvr>
                                    </p:animEffect>
                                    <p:animScale>
                                      <p:cBhvr>
                                        <p:cTn id="7" dur="250" autoRev="1" fill="hold"/>
                                        <p:tgtEl>
                                          <p:spTgt spid="10"/>
                                        </p:tgtEl>
                                      </p:cBhvr>
                                      <p:by x="105000" y="105000"/>
                                    </p:animScale>
                                  </p:childTnLst>
                                </p:cTn>
                              </p:par>
                              <p:par>
                                <p:cTn id="8" presetID="26" presetClass="emph" presetSubtype="0" fill="hold" grpId="0" nodeType="withEffect">
                                  <p:stCondLst>
                                    <p:cond delay="0"/>
                                  </p:stCondLst>
                                  <p:childTnLst>
                                    <p:animEffect transition="out" filter="fade">
                                      <p:cBhvr>
                                        <p:cTn id="9" dur="500" tmFilter="0, 0; .2, .5; .8, .5; 1, 0"/>
                                        <p:tgtEl>
                                          <p:spTgt spid="17"/>
                                        </p:tgtEl>
                                      </p:cBhvr>
                                    </p:animEffect>
                                    <p:animScale>
                                      <p:cBhvr>
                                        <p:cTn id="10" dur="250" autoRev="1" fill="hold"/>
                                        <p:tgtEl>
                                          <p:spTgt spid="17"/>
                                        </p:tgtEl>
                                      </p:cBhvr>
                                      <p:by x="105000" y="105000"/>
                                    </p:animScale>
                                  </p:childTnLst>
                                </p:cTn>
                              </p:par>
                              <p:par>
                                <p:cTn id="11" presetID="26" presetClass="emph" presetSubtype="0" fill="hold" grpId="0" nodeType="withEffect">
                                  <p:stCondLst>
                                    <p:cond delay="0"/>
                                  </p:stCondLst>
                                  <p:childTnLst>
                                    <p:animEffect transition="out" filter="fade">
                                      <p:cBhvr>
                                        <p:cTn id="12" dur="500" tmFilter="0, 0; .2, .5; .8, .5; 1, 0"/>
                                        <p:tgtEl>
                                          <p:spTgt spid="22"/>
                                        </p:tgtEl>
                                      </p:cBhvr>
                                    </p:animEffect>
                                    <p:animScale>
                                      <p:cBhvr>
                                        <p:cTn id="13" dur="250" autoRev="1" fill="hold"/>
                                        <p:tgtEl>
                                          <p:spTgt spid="22"/>
                                        </p:tgtEl>
                                      </p:cBhvr>
                                      <p:by x="105000" y="105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7" grpId="0"/>
      <p:bldP spid="22" grpId="0" animBg="1"/>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de-CH" dirty="0"/>
              <a:t>Solar Thermochemistry</a:t>
            </a:r>
            <a:endParaRPr lang="en-US" dirty="0"/>
          </a:p>
        </p:txBody>
      </p:sp>
      <p:sp>
        <p:nvSpPr>
          <p:cNvPr id="3" name="Content Placeholder 2"/>
          <p:cNvSpPr>
            <a:spLocks noGrp="1"/>
          </p:cNvSpPr>
          <p:nvPr>
            <p:ph idx="1"/>
          </p:nvPr>
        </p:nvSpPr>
        <p:spPr/>
        <p:txBody>
          <a:bodyPr/>
          <a:lstStyle/>
          <a:p>
            <a:r>
              <a:rPr lang="en-US" noProof="0" dirty="0"/>
              <a:t>World-record reactor from ETH Zürich</a:t>
            </a:r>
          </a:p>
          <a:p>
            <a:endParaRPr lang="en-US" noProof="0" dirty="0"/>
          </a:p>
          <a:p>
            <a:endParaRPr lang="en-US" noProof="0" dirty="0"/>
          </a:p>
          <a:p>
            <a:endParaRPr lang="en-US" noProof="0" dirty="0"/>
          </a:p>
          <a:p>
            <a:endParaRPr lang="en-US" noProof="0" dirty="0"/>
          </a:p>
          <a:p>
            <a:endParaRPr lang="en-US" noProof="0" dirty="0"/>
          </a:p>
          <a:p>
            <a:endParaRPr lang="en-US" noProof="0" dirty="0"/>
          </a:p>
          <a:p>
            <a:endParaRPr lang="en-US" noProof="0" dirty="0"/>
          </a:p>
          <a:p>
            <a:endParaRPr lang="en-US" noProof="0" dirty="0"/>
          </a:p>
          <a:p>
            <a:endParaRPr lang="en-US" noProof="0" dirty="0"/>
          </a:p>
          <a:p>
            <a:endParaRPr lang="en-US" noProof="0" dirty="0"/>
          </a:p>
          <a:p>
            <a:r>
              <a:rPr lang="en-US" noProof="0" dirty="0"/>
              <a:t>Tailor morphology for enhanced performance?</a:t>
            </a:r>
          </a:p>
        </p:txBody>
      </p:sp>
      <p:grpSp>
        <p:nvGrpSpPr>
          <p:cNvPr id="5" name="Gruppieren 14"/>
          <p:cNvGrpSpPr>
            <a:grpSpLocks/>
          </p:cNvGrpSpPr>
          <p:nvPr/>
        </p:nvGrpSpPr>
        <p:grpSpPr bwMode="auto">
          <a:xfrm>
            <a:off x="3358750" y="1272556"/>
            <a:ext cx="2441818" cy="2146697"/>
            <a:chOff x="6016177" y="3770463"/>
            <a:chExt cx="3255442" cy="2862085"/>
          </a:xfrm>
        </p:grpSpPr>
        <p:pic>
          <p:nvPicPr>
            <p:cNvPr id="6" name="Bild 1"/>
            <p:cNvPicPr>
              <a:picLocks noChangeAspect="1"/>
            </p:cNvPicPr>
            <p:nvPr/>
          </p:nvPicPr>
          <p:blipFill>
            <a:blip r:embed="rId2" cstate="print">
              <a:extLst>
                <a:ext uri="{28A0092B-C50C-407E-A947-70E740481C1C}">
                  <a14:useLocalDpi xmlns:a14="http://schemas.microsoft.com/office/drawing/2010/main" val="0"/>
                </a:ext>
              </a:extLst>
            </a:blip>
            <a:srcRect t="-2" r="1962" b="1146"/>
            <a:stretch>
              <a:fillRect/>
            </a:stretch>
          </p:blipFill>
          <p:spPr bwMode="auto">
            <a:xfrm>
              <a:off x="6542161" y="4104783"/>
              <a:ext cx="2491737" cy="249104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cxnSp>
          <p:nvCxnSpPr>
            <p:cNvPr id="7" name="Gerade Verbindung mit Pfeil 18"/>
            <p:cNvCxnSpPr>
              <a:cxnSpLocks noChangeShapeType="1"/>
            </p:cNvCxnSpPr>
            <p:nvPr/>
          </p:nvCxnSpPr>
          <p:spPr bwMode="auto">
            <a:xfrm flipH="1">
              <a:off x="8376247" y="3774056"/>
              <a:ext cx="320220" cy="306236"/>
            </a:xfrm>
            <a:prstGeom prst="straightConnector1">
              <a:avLst/>
            </a:prstGeom>
            <a:noFill/>
            <a:ln w="38100" algn="ctr">
              <a:solidFill>
                <a:srgbClr val="FFFF00"/>
              </a:solidFill>
              <a:round/>
              <a:headEnd/>
              <a:tailEnd type="triangle" w="med" len="med"/>
            </a:ln>
            <a:extLst>
              <a:ext uri="{909E8E84-426E-40DD-AFC4-6F175D3DCCD1}">
                <a14:hiddenFill xmlns:a14="http://schemas.microsoft.com/office/drawing/2010/main">
                  <a:noFill/>
                </a14:hiddenFill>
              </a:ext>
            </a:extLst>
          </p:spPr>
        </p:cxnSp>
        <p:cxnSp>
          <p:nvCxnSpPr>
            <p:cNvPr id="8" name="Gerade Verbindung mit Pfeil 44"/>
            <p:cNvCxnSpPr>
              <a:cxnSpLocks noChangeShapeType="1"/>
            </p:cNvCxnSpPr>
            <p:nvPr/>
          </p:nvCxnSpPr>
          <p:spPr bwMode="auto">
            <a:xfrm>
              <a:off x="7763670" y="3770463"/>
              <a:ext cx="0" cy="276764"/>
            </a:xfrm>
            <a:prstGeom prst="straightConnector1">
              <a:avLst/>
            </a:prstGeom>
            <a:noFill/>
            <a:ln w="38100" algn="ctr">
              <a:solidFill>
                <a:srgbClr val="FFFF00"/>
              </a:solidFill>
              <a:round/>
              <a:headEnd/>
              <a:tailEnd type="triangle" w="med" len="med"/>
            </a:ln>
            <a:extLst>
              <a:ext uri="{909E8E84-426E-40DD-AFC4-6F175D3DCCD1}">
                <a14:hiddenFill xmlns:a14="http://schemas.microsoft.com/office/drawing/2010/main">
                  <a:noFill/>
                </a14:hiddenFill>
              </a:ext>
            </a:extLst>
          </p:spPr>
        </p:cxnSp>
        <p:cxnSp>
          <p:nvCxnSpPr>
            <p:cNvPr id="9" name="Gerade Verbindung mit Pfeil 46"/>
            <p:cNvCxnSpPr>
              <a:cxnSpLocks noChangeShapeType="1"/>
            </p:cNvCxnSpPr>
            <p:nvPr/>
          </p:nvCxnSpPr>
          <p:spPr bwMode="auto">
            <a:xfrm>
              <a:off x="6737230" y="3774056"/>
              <a:ext cx="385210" cy="363074"/>
            </a:xfrm>
            <a:prstGeom prst="straightConnector1">
              <a:avLst/>
            </a:prstGeom>
            <a:noFill/>
            <a:ln w="38100" algn="ctr">
              <a:solidFill>
                <a:srgbClr val="FFFF00"/>
              </a:solidFill>
              <a:round/>
              <a:headEnd/>
              <a:tailEnd type="triangle" w="med" len="med"/>
            </a:ln>
            <a:extLst>
              <a:ext uri="{909E8E84-426E-40DD-AFC4-6F175D3DCCD1}">
                <a14:hiddenFill xmlns:a14="http://schemas.microsoft.com/office/drawing/2010/main">
                  <a:noFill/>
                </a14:hiddenFill>
              </a:ext>
            </a:extLst>
          </p:spPr>
        </p:cxnSp>
        <p:sp>
          <p:nvSpPr>
            <p:cNvPr id="10" name="Textfeld 19"/>
            <p:cNvSpPr txBox="1"/>
            <p:nvPr/>
          </p:nvSpPr>
          <p:spPr>
            <a:xfrm>
              <a:off x="8422750" y="4765764"/>
              <a:ext cx="848869" cy="338534"/>
            </a:xfrm>
            <a:prstGeom prst="rect">
              <a:avLst/>
            </a:prstGeom>
            <a:solidFill>
              <a:schemeClr val="bg1"/>
            </a:solidFill>
          </p:spPr>
          <p:txBody>
            <a:bodyPr wrap="none">
              <a:spAutoFit/>
            </a:bodyPr>
            <a:lstStyle/>
            <a:p>
              <a:pPr>
                <a:defRPr/>
              </a:pPr>
              <a:r>
                <a:rPr lang="de-CH" sz="1050" dirty="0" err="1"/>
                <a:t>window</a:t>
              </a:r>
              <a:endParaRPr lang="de-CH" sz="1050" dirty="0"/>
            </a:p>
          </p:txBody>
        </p:sp>
        <p:cxnSp>
          <p:nvCxnSpPr>
            <p:cNvPr id="11" name="Gerade Verbindung 34"/>
            <p:cNvCxnSpPr>
              <a:cxnSpLocks noChangeShapeType="1"/>
            </p:cNvCxnSpPr>
            <p:nvPr/>
          </p:nvCxnSpPr>
          <p:spPr bwMode="auto">
            <a:xfrm>
              <a:off x="8263262" y="4491847"/>
              <a:ext cx="433205" cy="333657"/>
            </a:xfrm>
            <a:prstGeom prst="line">
              <a:avLst/>
            </a:prstGeom>
            <a:noFill/>
            <a:ln w="9525" algn="ctr">
              <a:solidFill>
                <a:schemeClr val="tx1"/>
              </a:solidFill>
              <a:round/>
              <a:headEnd/>
              <a:tailEnd/>
            </a:ln>
            <a:extLst>
              <a:ext uri="{909E8E84-426E-40DD-AFC4-6F175D3DCCD1}">
                <a14:hiddenFill xmlns:a14="http://schemas.microsoft.com/office/drawing/2010/main">
                  <a:noFill/>
                </a14:hiddenFill>
              </a:ext>
            </a:extLst>
          </p:spPr>
        </p:cxnSp>
        <p:sp>
          <p:nvSpPr>
            <p:cNvPr id="12" name="Textfeld 21"/>
            <p:cNvSpPr txBox="1"/>
            <p:nvPr/>
          </p:nvSpPr>
          <p:spPr>
            <a:xfrm>
              <a:off x="6286180" y="5645184"/>
              <a:ext cx="1009153" cy="338534"/>
            </a:xfrm>
            <a:prstGeom prst="rect">
              <a:avLst/>
            </a:prstGeom>
            <a:solidFill>
              <a:schemeClr val="bg1"/>
            </a:solidFill>
          </p:spPr>
          <p:txBody>
            <a:bodyPr wrap="none">
              <a:spAutoFit/>
            </a:bodyPr>
            <a:lstStyle/>
            <a:p>
              <a:pPr>
                <a:defRPr/>
              </a:pPr>
              <a:r>
                <a:rPr lang="de-CH" sz="1050" dirty="0" err="1"/>
                <a:t>insulation</a:t>
              </a:r>
              <a:endParaRPr lang="de-CH" sz="1050" dirty="0"/>
            </a:p>
          </p:txBody>
        </p:sp>
        <p:cxnSp>
          <p:nvCxnSpPr>
            <p:cNvPr id="13" name="Gerade Verbindung 59"/>
            <p:cNvCxnSpPr>
              <a:cxnSpLocks noChangeShapeType="1"/>
              <a:endCxn id="12" idx="3"/>
            </p:cNvCxnSpPr>
            <p:nvPr/>
          </p:nvCxnSpPr>
          <p:spPr bwMode="auto">
            <a:xfrm flipH="1" flipV="1">
              <a:off x="7295333" y="5814451"/>
              <a:ext cx="252782" cy="51511"/>
            </a:xfrm>
            <a:prstGeom prst="line">
              <a:avLst/>
            </a:prstGeom>
            <a:noFill/>
            <a:ln w="9525" algn="ctr">
              <a:solidFill>
                <a:schemeClr val="tx1"/>
              </a:solidFill>
              <a:round/>
              <a:headEnd/>
              <a:tailEnd/>
            </a:ln>
            <a:extLst>
              <a:ext uri="{909E8E84-426E-40DD-AFC4-6F175D3DCCD1}">
                <a14:hiddenFill xmlns:a14="http://schemas.microsoft.com/office/drawing/2010/main">
                  <a:noFill/>
                </a14:hiddenFill>
              </a:ext>
            </a:extLst>
          </p:spPr>
        </p:cxnSp>
        <p:sp>
          <p:nvSpPr>
            <p:cNvPr id="14" name="Textfeld 23"/>
            <p:cNvSpPr txBox="1"/>
            <p:nvPr/>
          </p:nvSpPr>
          <p:spPr>
            <a:xfrm>
              <a:off x="6016177" y="4813386"/>
              <a:ext cx="1246375" cy="769394"/>
            </a:xfrm>
            <a:prstGeom prst="rect">
              <a:avLst/>
            </a:prstGeom>
            <a:noFill/>
          </p:spPr>
          <p:txBody>
            <a:bodyPr wrap="none">
              <a:spAutoFit/>
            </a:bodyPr>
            <a:lstStyle/>
            <a:p>
              <a:pPr algn="ctr">
                <a:defRPr/>
              </a:pPr>
              <a:r>
                <a:rPr lang="de-CH" sz="1050" dirty="0" err="1"/>
                <a:t>compound</a:t>
              </a:r>
              <a:r>
                <a:rPr lang="de-CH" sz="1050" dirty="0"/>
                <a:t> </a:t>
              </a:r>
            </a:p>
            <a:p>
              <a:pPr algn="ctr">
                <a:defRPr/>
              </a:pPr>
              <a:r>
                <a:rPr lang="de-CH" sz="1050" dirty="0" err="1"/>
                <a:t>parabolic</a:t>
              </a:r>
              <a:r>
                <a:rPr lang="de-CH" sz="1050" dirty="0"/>
                <a:t> </a:t>
              </a:r>
            </a:p>
            <a:p>
              <a:pPr algn="ctr">
                <a:defRPr/>
              </a:pPr>
              <a:r>
                <a:rPr lang="de-CH" sz="1050" dirty="0" err="1"/>
                <a:t>concentrator</a:t>
              </a:r>
              <a:endParaRPr lang="de-CH" sz="1050" dirty="0"/>
            </a:p>
          </p:txBody>
        </p:sp>
        <p:cxnSp>
          <p:nvCxnSpPr>
            <p:cNvPr id="15" name="Gerade Verbindung 61"/>
            <p:cNvCxnSpPr>
              <a:cxnSpLocks noChangeShapeType="1"/>
            </p:cNvCxnSpPr>
            <p:nvPr/>
          </p:nvCxnSpPr>
          <p:spPr bwMode="auto">
            <a:xfrm flipH="1" flipV="1">
              <a:off x="7081361" y="5183933"/>
              <a:ext cx="682309" cy="60927"/>
            </a:xfrm>
            <a:prstGeom prst="line">
              <a:avLst/>
            </a:prstGeom>
            <a:noFill/>
            <a:ln w="9525" algn="ctr">
              <a:solidFill>
                <a:schemeClr val="tx1"/>
              </a:solidFill>
              <a:round/>
              <a:headEnd/>
              <a:tailEnd/>
            </a:ln>
            <a:extLst>
              <a:ext uri="{909E8E84-426E-40DD-AFC4-6F175D3DCCD1}">
                <a14:hiddenFill xmlns:a14="http://schemas.microsoft.com/office/drawing/2010/main">
                  <a:noFill/>
                </a14:hiddenFill>
              </a:ext>
            </a:extLst>
          </p:spPr>
        </p:cxnSp>
        <p:cxnSp>
          <p:nvCxnSpPr>
            <p:cNvPr id="16" name="Gerade Verbindung mit Pfeil 63"/>
            <p:cNvCxnSpPr>
              <a:cxnSpLocks noChangeShapeType="1"/>
            </p:cNvCxnSpPr>
            <p:nvPr/>
          </p:nvCxnSpPr>
          <p:spPr bwMode="auto">
            <a:xfrm flipV="1">
              <a:off x="7010394" y="6055744"/>
              <a:ext cx="385210" cy="86264"/>
            </a:xfrm>
            <a:prstGeom prst="straightConnector1">
              <a:avLst/>
            </a:prstGeom>
            <a:noFill/>
            <a:ln w="38100" algn="ctr">
              <a:solidFill>
                <a:schemeClr val="tx1"/>
              </a:solidFill>
              <a:round/>
              <a:headEnd/>
              <a:tailEnd type="triangle" w="med" len="med"/>
            </a:ln>
            <a:extLst>
              <a:ext uri="{909E8E84-426E-40DD-AFC4-6F175D3DCCD1}">
                <a14:hiddenFill xmlns:a14="http://schemas.microsoft.com/office/drawing/2010/main">
                  <a:noFill/>
                </a14:hiddenFill>
              </a:ext>
            </a:extLst>
          </p:spPr>
        </p:cxnSp>
        <p:cxnSp>
          <p:nvCxnSpPr>
            <p:cNvPr id="17" name="Gerade Verbindung mit Pfeil 65"/>
            <p:cNvCxnSpPr>
              <a:cxnSpLocks noChangeShapeType="1"/>
            </p:cNvCxnSpPr>
            <p:nvPr/>
          </p:nvCxnSpPr>
          <p:spPr bwMode="auto">
            <a:xfrm flipH="1">
              <a:off x="8435582" y="5718619"/>
              <a:ext cx="385733" cy="109268"/>
            </a:xfrm>
            <a:prstGeom prst="straightConnector1">
              <a:avLst/>
            </a:prstGeom>
            <a:noFill/>
            <a:ln w="38100" algn="ctr">
              <a:solidFill>
                <a:schemeClr val="tx1"/>
              </a:solidFill>
              <a:round/>
              <a:headEnd/>
              <a:tailEnd type="triangle" w="med" len="med"/>
            </a:ln>
            <a:extLst>
              <a:ext uri="{909E8E84-426E-40DD-AFC4-6F175D3DCCD1}">
                <a14:hiddenFill xmlns:a14="http://schemas.microsoft.com/office/drawing/2010/main">
                  <a:noFill/>
                </a14:hiddenFill>
              </a:ext>
            </a:extLst>
          </p:spPr>
        </p:cxnSp>
        <p:cxnSp>
          <p:nvCxnSpPr>
            <p:cNvPr id="18" name="Gerade Verbindung mit Pfeil 67"/>
            <p:cNvCxnSpPr>
              <a:cxnSpLocks noChangeShapeType="1"/>
            </p:cNvCxnSpPr>
            <p:nvPr/>
          </p:nvCxnSpPr>
          <p:spPr bwMode="auto">
            <a:xfrm flipH="1">
              <a:off x="7953447" y="6452548"/>
              <a:ext cx="108" cy="180000"/>
            </a:xfrm>
            <a:prstGeom prst="straightConnector1">
              <a:avLst/>
            </a:prstGeom>
            <a:noFill/>
            <a:ln w="38100" algn="ctr">
              <a:solidFill>
                <a:schemeClr val="tx1"/>
              </a:solidFill>
              <a:round/>
              <a:headEnd/>
              <a:tailEnd type="triangle" w="med" len="med"/>
            </a:ln>
            <a:extLst>
              <a:ext uri="{909E8E84-426E-40DD-AFC4-6F175D3DCCD1}">
                <a14:hiddenFill xmlns:a14="http://schemas.microsoft.com/office/drawing/2010/main">
                  <a:noFill/>
                </a14:hiddenFill>
              </a:ext>
            </a:extLst>
          </p:spPr>
        </p:cxnSp>
      </p:grpSp>
      <p:sp>
        <p:nvSpPr>
          <p:cNvPr id="19" name="Textfeld 29"/>
          <p:cNvSpPr txBox="1"/>
          <p:nvPr/>
        </p:nvSpPr>
        <p:spPr>
          <a:xfrm>
            <a:off x="3454115" y="2963243"/>
            <a:ext cx="1171575" cy="253916"/>
          </a:xfrm>
          <a:prstGeom prst="rect">
            <a:avLst/>
          </a:prstGeom>
          <a:noFill/>
        </p:spPr>
        <p:txBody>
          <a:bodyPr>
            <a:spAutoFit/>
          </a:bodyPr>
          <a:lstStyle/>
          <a:p>
            <a:pPr>
              <a:defRPr/>
            </a:pPr>
            <a:r>
              <a:rPr lang="de-CH" sz="1050" dirty="0"/>
              <a:t>H</a:t>
            </a:r>
            <a:r>
              <a:rPr lang="de-CH" sz="1050" baseline="-25000" dirty="0"/>
              <a:t>2</a:t>
            </a:r>
            <a:r>
              <a:rPr lang="de-CH" sz="1050" dirty="0"/>
              <a:t>O/CO</a:t>
            </a:r>
            <a:r>
              <a:rPr lang="de-CH" sz="1050" baseline="-25000" dirty="0"/>
              <a:t>2</a:t>
            </a:r>
          </a:p>
        </p:txBody>
      </p:sp>
      <p:sp>
        <p:nvSpPr>
          <p:cNvPr id="20" name="Textfeld 30"/>
          <p:cNvSpPr txBox="1"/>
          <p:nvPr/>
        </p:nvSpPr>
        <p:spPr>
          <a:xfrm>
            <a:off x="3839879" y="2959672"/>
            <a:ext cx="377428" cy="253916"/>
          </a:xfrm>
          <a:prstGeom prst="rect">
            <a:avLst/>
          </a:prstGeom>
          <a:noFill/>
        </p:spPr>
        <p:txBody>
          <a:bodyPr>
            <a:spAutoFit/>
          </a:bodyPr>
          <a:lstStyle/>
          <a:p>
            <a:pPr>
              <a:defRPr/>
            </a:pPr>
            <a:r>
              <a:rPr lang="de-CH" sz="1050" dirty="0"/>
              <a:t>N</a:t>
            </a:r>
            <a:r>
              <a:rPr lang="de-CH" sz="1050" baseline="-25000" dirty="0"/>
              <a:t>2</a:t>
            </a:r>
          </a:p>
        </p:txBody>
      </p:sp>
      <p:pic>
        <p:nvPicPr>
          <p:cNvPr id="21" name="Grafik 32"/>
          <p:cNvPicPr>
            <a:picLocks noChangeAspect="1"/>
          </p:cNvPicPr>
          <p:nvPr/>
        </p:nvPicPr>
        <p:blipFill>
          <a:blip r:embed="rId3" cstate="print">
            <a:extLst>
              <a:ext uri="{28A0092B-C50C-407E-A947-70E740481C1C}">
                <a14:useLocalDpi xmlns:a14="http://schemas.microsoft.com/office/drawing/2010/main" val="0"/>
              </a:ext>
            </a:extLst>
          </a:blip>
          <a:srcRect l="3520" t="13013" r="22585" b="23502"/>
          <a:stretch>
            <a:fillRect/>
          </a:stretch>
        </p:blipFill>
        <p:spPr bwMode="auto">
          <a:xfrm>
            <a:off x="1223628" y="1341610"/>
            <a:ext cx="1885191" cy="2160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2" name="Textfeld 48"/>
          <p:cNvSpPr txBox="1"/>
          <p:nvPr/>
        </p:nvSpPr>
        <p:spPr>
          <a:xfrm>
            <a:off x="4572001" y="3378790"/>
            <a:ext cx="559343" cy="253916"/>
          </a:xfrm>
          <a:prstGeom prst="rect">
            <a:avLst/>
          </a:prstGeom>
          <a:noFill/>
        </p:spPr>
        <p:txBody>
          <a:bodyPr wrap="square">
            <a:spAutoFit/>
          </a:bodyPr>
          <a:lstStyle/>
          <a:p>
            <a:pPr>
              <a:defRPr/>
            </a:pPr>
            <a:r>
              <a:rPr lang="de-CH" sz="1050" dirty="0"/>
              <a:t>O</a:t>
            </a:r>
            <a:r>
              <a:rPr lang="de-CH" sz="1050" baseline="-25000" dirty="0"/>
              <a:t>2</a:t>
            </a:r>
            <a:r>
              <a:rPr lang="de-CH" sz="1050" dirty="0"/>
              <a:t>+N</a:t>
            </a:r>
            <a:r>
              <a:rPr lang="de-CH" sz="1050" baseline="-25000" dirty="0"/>
              <a:t>2</a:t>
            </a:r>
          </a:p>
        </p:txBody>
      </p:sp>
      <p:sp>
        <p:nvSpPr>
          <p:cNvPr id="23" name="Textfeld 49"/>
          <p:cNvSpPr txBox="1"/>
          <p:nvPr/>
        </p:nvSpPr>
        <p:spPr>
          <a:xfrm>
            <a:off x="4572001" y="3378790"/>
            <a:ext cx="711118" cy="253916"/>
          </a:xfrm>
          <a:prstGeom prst="rect">
            <a:avLst/>
          </a:prstGeom>
          <a:noFill/>
        </p:spPr>
        <p:txBody>
          <a:bodyPr wrap="square">
            <a:spAutoFit/>
          </a:bodyPr>
          <a:lstStyle/>
          <a:p>
            <a:pPr>
              <a:defRPr/>
            </a:pPr>
            <a:r>
              <a:rPr lang="de-CH" sz="1050" dirty="0"/>
              <a:t>H</a:t>
            </a:r>
            <a:r>
              <a:rPr lang="de-CH" sz="1050" baseline="-25000" dirty="0"/>
              <a:t>2</a:t>
            </a:r>
            <a:r>
              <a:rPr lang="de-CH" sz="1050" dirty="0"/>
              <a:t>+CO</a:t>
            </a:r>
            <a:endParaRPr lang="de-CH" sz="1050" baseline="-25000" dirty="0"/>
          </a:p>
        </p:txBody>
      </p:sp>
      <p:cxnSp>
        <p:nvCxnSpPr>
          <p:cNvPr id="24" name="Gerade Verbindung mit Pfeil 51"/>
          <p:cNvCxnSpPr/>
          <p:nvPr/>
        </p:nvCxnSpPr>
        <p:spPr>
          <a:xfrm flipV="1">
            <a:off x="4950042" y="2250058"/>
            <a:ext cx="972108" cy="565661"/>
          </a:xfrm>
          <a:prstGeom prst="straightConnector1">
            <a:avLst/>
          </a:prstGeom>
          <a:ln>
            <a:solidFill>
              <a:srgbClr val="000000"/>
            </a:solidFill>
            <a:headEnd type="none" w="med" len="med"/>
            <a:tailEnd type="triangle" w="med" len="med"/>
          </a:ln>
        </p:spPr>
        <p:style>
          <a:lnRef idx="1">
            <a:schemeClr val="accent1"/>
          </a:lnRef>
          <a:fillRef idx="0">
            <a:schemeClr val="accent1"/>
          </a:fillRef>
          <a:effectRef idx="0">
            <a:schemeClr val="accent1"/>
          </a:effectRef>
          <a:fontRef idx="minor">
            <a:schemeClr val="tx1"/>
          </a:fontRef>
        </p:style>
      </p:cxnSp>
      <p:grpSp>
        <p:nvGrpSpPr>
          <p:cNvPr id="25" name="Gruppieren 58"/>
          <p:cNvGrpSpPr/>
          <p:nvPr/>
        </p:nvGrpSpPr>
        <p:grpSpPr>
          <a:xfrm>
            <a:off x="5960732" y="1321167"/>
            <a:ext cx="852423" cy="868234"/>
            <a:chOff x="7215731" y="2697659"/>
            <a:chExt cx="1136564" cy="1157645"/>
          </a:xfrm>
        </p:grpSpPr>
        <p:pic>
          <p:nvPicPr>
            <p:cNvPr id="26" name="Grafik 56"/>
            <p:cNvPicPr>
              <a:picLocks noChangeAspect="1"/>
            </p:cNvPicPr>
            <p:nvPr/>
          </p:nvPicPr>
          <p:blipFill rotWithShape="1">
            <a:blip r:embed="rId4">
              <a:extLst>
                <a:ext uri="{28A0092B-C50C-407E-A947-70E740481C1C}">
                  <a14:useLocalDpi xmlns:a14="http://schemas.microsoft.com/office/drawing/2010/main" val="0"/>
                </a:ext>
              </a:extLst>
            </a:blip>
            <a:srcRect l="60947" t="17711" r="25172" b="63394"/>
            <a:stretch/>
          </p:blipFill>
          <p:spPr>
            <a:xfrm>
              <a:off x="7236297" y="2703451"/>
              <a:ext cx="1115998" cy="1151853"/>
            </a:xfrm>
            <a:prstGeom prst="rect">
              <a:avLst/>
            </a:prstGeom>
          </p:spPr>
        </p:pic>
        <p:sp>
          <p:nvSpPr>
            <p:cNvPr id="27" name="Textfeld 57"/>
            <p:cNvSpPr txBox="1"/>
            <p:nvPr/>
          </p:nvSpPr>
          <p:spPr>
            <a:xfrm>
              <a:off x="7215731" y="2697659"/>
              <a:ext cx="1135353" cy="492443"/>
            </a:xfrm>
            <a:prstGeom prst="rect">
              <a:avLst/>
            </a:prstGeom>
            <a:noFill/>
          </p:spPr>
          <p:txBody>
            <a:bodyPr wrap="none" rtlCol="0">
              <a:spAutoFit/>
            </a:bodyPr>
            <a:lstStyle/>
            <a:p>
              <a:r>
                <a:rPr lang="en-US" sz="900" dirty="0" err="1">
                  <a:cs typeface="Times New Roman" pitchFamily="18" charset="0"/>
                </a:rPr>
                <a:t>Microporous</a:t>
              </a:r>
              <a:r>
                <a:rPr lang="en-US" sz="900" dirty="0">
                  <a:cs typeface="Times New Roman" pitchFamily="18" charset="0"/>
                </a:rPr>
                <a:t> </a:t>
              </a:r>
            </a:p>
            <a:p>
              <a:r>
                <a:rPr lang="en-US" sz="900" dirty="0">
                  <a:cs typeface="Times New Roman" pitchFamily="18" charset="0"/>
                </a:rPr>
                <a:t>monolith</a:t>
              </a:r>
            </a:p>
          </p:txBody>
        </p:sp>
      </p:grpSp>
      <p:grpSp>
        <p:nvGrpSpPr>
          <p:cNvPr id="28" name="Gruppieren 61"/>
          <p:cNvGrpSpPr/>
          <p:nvPr/>
        </p:nvGrpSpPr>
        <p:grpSpPr>
          <a:xfrm>
            <a:off x="5976155" y="2243291"/>
            <a:ext cx="837000" cy="868520"/>
            <a:chOff x="7236295" y="3927157"/>
            <a:chExt cx="1116000" cy="1158027"/>
          </a:xfrm>
        </p:grpSpPr>
        <p:pic>
          <p:nvPicPr>
            <p:cNvPr id="29" name="Picture 2"/>
            <p:cNvPicPr>
              <a:picLocks noChangeAspect="1" noChangeArrowheads="1"/>
            </p:cNvPicPr>
            <p:nvPr/>
          </p:nvPicPr>
          <p:blipFill rotWithShape="1">
            <a:blip r:embed="rId5">
              <a:extLst>
                <a:ext uri="{28A0092B-C50C-407E-A947-70E740481C1C}">
                  <a14:useLocalDpi xmlns:a14="http://schemas.microsoft.com/office/drawing/2010/main" val="0"/>
                </a:ext>
              </a:extLst>
            </a:blip>
            <a:srcRect r="21945" b="21750"/>
            <a:stretch/>
          </p:blipFill>
          <p:spPr bwMode="auto">
            <a:xfrm>
              <a:off x="7236295" y="3927157"/>
              <a:ext cx="1116000" cy="115802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30" name="Textfeld 59"/>
            <p:cNvSpPr txBox="1"/>
            <p:nvPr/>
          </p:nvSpPr>
          <p:spPr>
            <a:xfrm>
              <a:off x="7236298" y="3939753"/>
              <a:ext cx="502701" cy="307776"/>
            </a:xfrm>
            <a:prstGeom prst="rect">
              <a:avLst/>
            </a:prstGeom>
            <a:noFill/>
          </p:spPr>
          <p:txBody>
            <a:bodyPr wrap="none" rtlCol="0">
              <a:spAutoFit/>
            </a:bodyPr>
            <a:lstStyle/>
            <a:p>
              <a:r>
                <a:rPr lang="en-US" sz="900" dirty="0">
                  <a:cs typeface="Times New Roman" pitchFamily="18" charset="0"/>
                </a:rPr>
                <a:t>Felt</a:t>
              </a:r>
            </a:p>
          </p:txBody>
        </p:sp>
      </p:grpSp>
      <p:grpSp>
        <p:nvGrpSpPr>
          <p:cNvPr id="31" name="Gruppieren 62"/>
          <p:cNvGrpSpPr/>
          <p:nvPr/>
        </p:nvGrpSpPr>
        <p:grpSpPr>
          <a:xfrm>
            <a:off x="5922151" y="3111810"/>
            <a:ext cx="1049933" cy="1026114"/>
            <a:chOff x="7164288" y="5085184"/>
            <a:chExt cx="1399911" cy="1368152"/>
          </a:xfrm>
        </p:grpSpPr>
        <p:pic>
          <p:nvPicPr>
            <p:cNvPr id="32" name="Picture 2"/>
            <p:cNvPicPr>
              <a:picLocks noChangeAspect="1"/>
            </p:cNvPicPr>
            <p:nvPr/>
          </p:nvPicPr>
          <p:blipFill rotWithShape="1">
            <a:blip r:embed="rId6" cstate="print">
              <a:extLst>
                <a:ext uri="{28A0092B-C50C-407E-A947-70E740481C1C}">
                  <a14:useLocalDpi xmlns:a14="http://schemas.microsoft.com/office/drawing/2010/main" val="0"/>
                </a:ext>
              </a:extLst>
            </a:blip>
            <a:srcRect l="-5746" t="223" r="1" b="-1503"/>
            <a:stretch/>
          </p:blipFill>
          <p:spPr>
            <a:xfrm>
              <a:off x="7164288" y="5195612"/>
              <a:ext cx="1313179" cy="1257724"/>
            </a:xfrm>
            <a:prstGeom prst="rect">
              <a:avLst/>
            </a:prstGeom>
            <a:ln w="12700">
              <a:noFill/>
            </a:ln>
          </p:spPr>
        </p:pic>
        <p:sp>
          <p:nvSpPr>
            <p:cNvPr id="33" name="Textfeld 60"/>
            <p:cNvSpPr txBox="1"/>
            <p:nvPr/>
          </p:nvSpPr>
          <p:spPr>
            <a:xfrm>
              <a:off x="7924708" y="5085184"/>
              <a:ext cx="639491" cy="307776"/>
            </a:xfrm>
            <a:prstGeom prst="rect">
              <a:avLst/>
            </a:prstGeom>
            <a:noFill/>
          </p:spPr>
          <p:txBody>
            <a:bodyPr wrap="none" rtlCol="0">
              <a:spAutoFit/>
            </a:bodyPr>
            <a:lstStyle/>
            <a:p>
              <a:r>
                <a:rPr lang="en-US" sz="900" dirty="0">
                  <a:cs typeface="Times New Roman" pitchFamily="18" charset="0"/>
                </a:rPr>
                <a:t>Foam</a:t>
              </a:r>
            </a:p>
          </p:txBody>
        </p:sp>
      </p:grpSp>
      <p:sp>
        <p:nvSpPr>
          <p:cNvPr id="34" name="Textfeld 2047"/>
          <p:cNvSpPr txBox="1"/>
          <p:nvPr/>
        </p:nvSpPr>
        <p:spPr>
          <a:xfrm>
            <a:off x="6451701" y="1468683"/>
            <a:ext cx="1468672" cy="2118722"/>
          </a:xfrm>
          <a:prstGeom prst="rect">
            <a:avLst/>
          </a:prstGeom>
          <a:noFill/>
        </p:spPr>
        <p:txBody>
          <a:bodyPr wrap="none" rtlCol="0">
            <a:spAutoFit/>
          </a:bodyPr>
          <a:lstStyle/>
          <a:p>
            <a:pPr algn="r"/>
            <a:r>
              <a:rPr lang="en-US" sz="1013" dirty="0">
                <a:cs typeface="Times New Roman" pitchFamily="18" charset="0"/>
              </a:rPr>
              <a:t>Solar-to-fuel</a:t>
            </a:r>
          </a:p>
          <a:p>
            <a:pPr algn="r"/>
            <a:r>
              <a:rPr lang="en-US" sz="1013" dirty="0">
                <a:cs typeface="Times New Roman" pitchFamily="18" charset="0"/>
              </a:rPr>
              <a:t>efficiency:</a:t>
            </a:r>
          </a:p>
          <a:p>
            <a:endParaRPr lang="en-US" sz="1013" dirty="0">
              <a:cs typeface="Times New Roman" pitchFamily="18" charset="0"/>
            </a:endParaRPr>
          </a:p>
          <a:p>
            <a:r>
              <a:rPr lang="en-US" sz="1013" dirty="0">
                <a:cs typeface="Times New Roman" pitchFamily="18" charset="0"/>
              </a:rPr>
              <a:t>          0.4%</a:t>
            </a:r>
          </a:p>
          <a:p>
            <a:endParaRPr lang="en-US" sz="1013" dirty="0">
              <a:cs typeface="Times New Roman" pitchFamily="18" charset="0"/>
            </a:endParaRPr>
          </a:p>
          <a:p>
            <a:endParaRPr lang="en-US" sz="1013" dirty="0">
              <a:cs typeface="Times New Roman" pitchFamily="18" charset="0"/>
            </a:endParaRPr>
          </a:p>
          <a:p>
            <a:endParaRPr lang="en-US" sz="1013" dirty="0">
              <a:cs typeface="Times New Roman" pitchFamily="18" charset="0"/>
            </a:endParaRPr>
          </a:p>
          <a:p>
            <a:r>
              <a:rPr lang="en-US" sz="1013" dirty="0">
                <a:cs typeface="Times New Roman" pitchFamily="18" charset="0"/>
              </a:rPr>
              <a:t>          0.2%</a:t>
            </a:r>
          </a:p>
          <a:p>
            <a:endParaRPr lang="en-US" sz="1013" dirty="0">
              <a:cs typeface="Times New Roman" pitchFamily="18" charset="0"/>
            </a:endParaRPr>
          </a:p>
          <a:p>
            <a:endParaRPr lang="en-US" sz="1013" dirty="0">
              <a:cs typeface="Times New Roman" pitchFamily="18" charset="0"/>
            </a:endParaRPr>
          </a:p>
          <a:p>
            <a:endParaRPr lang="en-US" sz="1013" dirty="0">
              <a:cs typeface="Times New Roman" pitchFamily="18" charset="0"/>
            </a:endParaRPr>
          </a:p>
          <a:p>
            <a:endParaRPr lang="en-US" sz="1013" dirty="0">
              <a:cs typeface="Times New Roman" pitchFamily="18" charset="0"/>
            </a:endParaRPr>
          </a:p>
          <a:p>
            <a:r>
              <a:rPr lang="en-US" sz="1013" dirty="0">
                <a:cs typeface="Times New Roman" pitchFamily="18" charset="0"/>
              </a:rPr>
              <a:t>          1.7%</a:t>
            </a:r>
          </a:p>
        </p:txBody>
      </p:sp>
      <p:sp>
        <p:nvSpPr>
          <p:cNvPr id="35" name="Rechteck 2050"/>
          <p:cNvSpPr/>
          <p:nvPr/>
        </p:nvSpPr>
        <p:spPr>
          <a:xfrm>
            <a:off x="5750832" y="860979"/>
            <a:ext cx="209902" cy="108012"/>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013"/>
          </a:p>
        </p:txBody>
      </p:sp>
    </p:spTree>
    <p:extLst>
      <p:ext uri="{BB962C8B-B14F-4D97-AF65-F5344CB8AC3E}">
        <p14:creationId xmlns:p14="http://schemas.microsoft.com/office/powerpoint/2010/main" val="25334424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1"/>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0"/>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22"/>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xit" presetSubtype="0" fill="hold" grpId="1" nodeType="clickEffect">
                                  <p:stCondLst>
                                    <p:cond delay="0"/>
                                  </p:stCondLst>
                                  <p:childTnLst>
                                    <p:set>
                                      <p:cBhvr>
                                        <p:cTn id="20" dur="1" fill="hold">
                                          <p:stCondLst>
                                            <p:cond delay="0"/>
                                          </p:stCondLst>
                                        </p:cTn>
                                        <p:tgtEl>
                                          <p:spTgt spid="22"/>
                                        </p:tgtEl>
                                        <p:attrNameLst>
                                          <p:attrName>style.visibility</p:attrName>
                                        </p:attrNameLst>
                                      </p:cBhvr>
                                      <p:to>
                                        <p:strVal val="hidden"/>
                                      </p:to>
                                    </p:set>
                                  </p:childTnLst>
                                </p:cTn>
                              </p:par>
                              <p:par>
                                <p:cTn id="21" presetID="1" presetClass="exit" presetSubtype="0" fill="hold" grpId="1" nodeType="withEffect">
                                  <p:stCondLst>
                                    <p:cond delay="0"/>
                                  </p:stCondLst>
                                  <p:childTnLst>
                                    <p:set>
                                      <p:cBhvr>
                                        <p:cTn id="22" dur="1" fill="hold">
                                          <p:stCondLst>
                                            <p:cond delay="0"/>
                                          </p:stCondLst>
                                        </p:cTn>
                                        <p:tgtEl>
                                          <p:spTgt spid="20"/>
                                        </p:tgtEl>
                                        <p:attrNameLst>
                                          <p:attrName>style.visibility</p:attrName>
                                        </p:attrNameLst>
                                      </p:cBhvr>
                                      <p:to>
                                        <p:strVal val="hidden"/>
                                      </p:to>
                                    </p:set>
                                  </p:childTnLst>
                                </p:cTn>
                              </p:par>
                              <p:par>
                                <p:cTn id="23" presetID="1" presetClass="entr" presetSubtype="0" fill="hold" grpId="0" nodeType="withEffect">
                                  <p:stCondLst>
                                    <p:cond delay="0"/>
                                  </p:stCondLst>
                                  <p:childTnLst>
                                    <p:set>
                                      <p:cBhvr>
                                        <p:cTn id="24" dur="1" fill="hold">
                                          <p:stCondLst>
                                            <p:cond delay="0"/>
                                          </p:stCondLst>
                                        </p:cTn>
                                        <p:tgtEl>
                                          <p:spTgt spid="19"/>
                                        </p:tgtEl>
                                        <p:attrNameLst>
                                          <p:attrName>style.visibility</p:attrName>
                                        </p:attrNameLst>
                                      </p:cBhvr>
                                      <p:to>
                                        <p:strVal val="visible"/>
                                      </p:to>
                                    </p:set>
                                  </p:childTnLst>
                                </p:cTn>
                              </p:par>
                              <p:par>
                                <p:cTn id="25" presetID="1" presetClass="entr" presetSubtype="0" fill="hold" grpId="0" nodeType="withEffect">
                                  <p:stCondLst>
                                    <p:cond delay="0"/>
                                  </p:stCondLst>
                                  <p:childTnLst>
                                    <p:set>
                                      <p:cBhvr>
                                        <p:cTn id="26" dur="1" fill="hold">
                                          <p:stCondLst>
                                            <p:cond delay="0"/>
                                          </p:stCondLst>
                                        </p:cTn>
                                        <p:tgtEl>
                                          <p:spTgt spid="23"/>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22" presetClass="entr" presetSubtype="4" fill="hold" nodeType="clickEffect">
                                  <p:stCondLst>
                                    <p:cond delay="0"/>
                                  </p:stCondLst>
                                  <p:childTnLst>
                                    <p:set>
                                      <p:cBhvr>
                                        <p:cTn id="30" dur="1" fill="hold">
                                          <p:stCondLst>
                                            <p:cond delay="0"/>
                                          </p:stCondLst>
                                        </p:cTn>
                                        <p:tgtEl>
                                          <p:spTgt spid="24"/>
                                        </p:tgtEl>
                                        <p:attrNameLst>
                                          <p:attrName>style.visibility</p:attrName>
                                        </p:attrNameLst>
                                      </p:cBhvr>
                                      <p:to>
                                        <p:strVal val="visible"/>
                                      </p:to>
                                    </p:set>
                                    <p:animEffect transition="in" filter="wipe(down)">
                                      <p:cBhvr>
                                        <p:cTn id="31" dur="500"/>
                                        <p:tgtEl>
                                          <p:spTgt spid="24"/>
                                        </p:tgtEl>
                                      </p:cBhvr>
                                    </p:animEffect>
                                  </p:childTnLst>
                                </p:cTn>
                              </p:par>
                            </p:childTnLst>
                          </p:cTn>
                        </p:par>
                        <p:par>
                          <p:cTn id="32" fill="hold">
                            <p:stCondLst>
                              <p:cond delay="500"/>
                            </p:stCondLst>
                            <p:childTnLst>
                              <p:par>
                                <p:cTn id="33" presetID="1" presetClass="entr" presetSubtype="0" fill="hold" nodeType="afterEffect">
                                  <p:stCondLst>
                                    <p:cond delay="500"/>
                                  </p:stCondLst>
                                  <p:childTnLst>
                                    <p:set>
                                      <p:cBhvr>
                                        <p:cTn id="34" dur="1" fill="hold">
                                          <p:stCondLst>
                                            <p:cond delay="0"/>
                                          </p:stCondLst>
                                        </p:cTn>
                                        <p:tgtEl>
                                          <p:spTgt spid="25"/>
                                        </p:tgtEl>
                                        <p:attrNameLst>
                                          <p:attrName>style.visibility</p:attrName>
                                        </p:attrNameLst>
                                      </p:cBhvr>
                                      <p:to>
                                        <p:strVal val="visible"/>
                                      </p:to>
                                    </p:set>
                                  </p:childTnLst>
                                </p:cTn>
                              </p:par>
                            </p:childTnLst>
                          </p:cTn>
                        </p:par>
                        <p:par>
                          <p:cTn id="35" fill="hold">
                            <p:stCondLst>
                              <p:cond delay="1000"/>
                            </p:stCondLst>
                            <p:childTnLst>
                              <p:par>
                                <p:cTn id="36" presetID="1" presetClass="entr" presetSubtype="0" fill="hold" nodeType="afterEffect">
                                  <p:stCondLst>
                                    <p:cond delay="200"/>
                                  </p:stCondLst>
                                  <p:childTnLst>
                                    <p:set>
                                      <p:cBhvr>
                                        <p:cTn id="37" dur="1" fill="hold">
                                          <p:stCondLst>
                                            <p:cond delay="0"/>
                                          </p:stCondLst>
                                        </p:cTn>
                                        <p:tgtEl>
                                          <p:spTgt spid="28"/>
                                        </p:tgtEl>
                                        <p:attrNameLst>
                                          <p:attrName>style.visibility</p:attrName>
                                        </p:attrNameLst>
                                      </p:cBhvr>
                                      <p:to>
                                        <p:strVal val="visible"/>
                                      </p:to>
                                    </p:set>
                                  </p:childTnLst>
                                </p:cTn>
                              </p:par>
                            </p:childTnLst>
                          </p:cTn>
                        </p:par>
                        <p:par>
                          <p:cTn id="38" fill="hold">
                            <p:stCondLst>
                              <p:cond delay="1200"/>
                            </p:stCondLst>
                            <p:childTnLst>
                              <p:par>
                                <p:cTn id="39" presetID="1" presetClass="entr" presetSubtype="0" fill="hold" nodeType="afterEffect">
                                  <p:stCondLst>
                                    <p:cond delay="200"/>
                                  </p:stCondLst>
                                  <p:childTnLst>
                                    <p:set>
                                      <p:cBhvr>
                                        <p:cTn id="40" dur="1" fill="hold">
                                          <p:stCondLst>
                                            <p:cond delay="0"/>
                                          </p:stCondLst>
                                        </p:cTn>
                                        <p:tgtEl>
                                          <p:spTgt spid="31"/>
                                        </p:tgtEl>
                                        <p:attrNameLst>
                                          <p:attrName>style.visibility</p:attrName>
                                        </p:attrNameLst>
                                      </p:cBhvr>
                                      <p:to>
                                        <p:strVal val="visible"/>
                                      </p:to>
                                    </p:set>
                                  </p:childTnLst>
                                </p:cTn>
                              </p:par>
                            </p:childTnLst>
                          </p:cTn>
                        </p:par>
                      </p:childTnLst>
                    </p:cTn>
                  </p:par>
                  <p:par>
                    <p:cTn id="41" fill="hold">
                      <p:stCondLst>
                        <p:cond delay="indefinite"/>
                      </p:stCondLst>
                      <p:childTnLst>
                        <p:par>
                          <p:cTn id="42" fill="hold">
                            <p:stCondLst>
                              <p:cond delay="0"/>
                            </p:stCondLst>
                            <p:childTnLst>
                              <p:par>
                                <p:cTn id="43" presetID="1" presetClass="entr" presetSubtype="0" fill="hold" grpId="0" nodeType="clickEffect">
                                  <p:stCondLst>
                                    <p:cond delay="0"/>
                                  </p:stCondLst>
                                  <p:childTnLst>
                                    <p:set>
                                      <p:cBhvr>
                                        <p:cTn id="44" dur="1" fill="hold">
                                          <p:stCondLst>
                                            <p:cond delay="0"/>
                                          </p:stCondLst>
                                        </p:cTn>
                                        <p:tgtEl>
                                          <p:spTgt spid="34"/>
                                        </p:tgtEl>
                                        <p:attrNameLst>
                                          <p:attrName>style.visibility</p:attrName>
                                        </p:attrNameLst>
                                      </p:cBhvr>
                                      <p:to>
                                        <p:strVal val="visible"/>
                                      </p:to>
                                    </p:set>
                                  </p:childTnLst>
                                </p:cTn>
                              </p:par>
                            </p:childTnLst>
                          </p:cTn>
                        </p:par>
                      </p:childTnLst>
                    </p:cTn>
                  </p:par>
                  <p:par>
                    <p:cTn id="45" fill="hold">
                      <p:stCondLst>
                        <p:cond delay="indefinite"/>
                      </p:stCondLst>
                      <p:childTnLst>
                        <p:par>
                          <p:cTn id="46" fill="hold">
                            <p:stCondLst>
                              <p:cond delay="0"/>
                            </p:stCondLst>
                            <p:childTnLst>
                              <p:par>
                                <p:cTn id="47" presetID="1" presetClass="entr" presetSubtype="0" fill="hold" nodeType="clickEffect">
                                  <p:stCondLst>
                                    <p:cond delay="0"/>
                                  </p:stCondLst>
                                  <p:childTnLst>
                                    <p:set>
                                      <p:cBhvr>
                                        <p:cTn id="48" dur="1" fill="hold">
                                          <p:stCondLst>
                                            <p:cond delay="0"/>
                                          </p:stCondLst>
                                        </p:cTn>
                                        <p:tgtEl>
                                          <p:spTgt spid="3">
                                            <p:txEl>
                                              <p:pRg st="11" end="1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9" grpId="0"/>
      <p:bldP spid="20" grpId="0"/>
      <p:bldP spid="20" grpId="1"/>
      <p:bldP spid="22" grpId="0"/>
      <p:bldP spid="22" grpId="1"/>
      <p:bldP spid="23" grpId="0"/>
      <p:bldP spid="34" grpId="0"/>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de-CH" dirty="0"/>
              <a:t>Multi-Physics Model</a:t>
            </a:r>
            <a:endParaRPr lang="en-US" dirty="0"/>
          </a:p>
        </p:txBody>
      </p:sp>
      <p:sp>
        <p:nvSpPr>
          <p:cNvPr id="3" name="Content Placeholder 2"/>
          <p:cNvSpPr>
            <a:spLocks noGrp="1"/>
          </p:cNvSpPr>
          <p:nvPr>
            <p:ph idx="1"/>
          </p:nvPr>
        </p:nvSpPr>
        <p:spPr/>
        <p:txBody>
          <a:bodyPr/>
          <a:lstStyle/>
          <a:p>
            <a:r>
              <a:rPr lang="de-CH" dirty="0"/>
              <a:t>1D model, with focus on multi-scale porous structure</a:t>
            </a:r>
          </a:p>
          <a:p>
            <a:endParaRPr lang="de-CH" dirty="0"/>
          </a:p>
          <a:p>
            <a:endParaRPr lang="de-CH" dirty="0"/>
          </a:p>
          <a:p>
            <a:endParaRPr lang="de-CH" dirty="0"/>
          </a:p>
          <a:p>
            <a:endParaRPr lang="de-CH" dirty="0"/>
          </a:p>
          <a:p>
            <a:endParaRPr lang="de-CH" dirty="0"/>
          </a:p>
          <a:p>
            <a:endParaRPr lang="de-CH" sz="1200" dirty="0"/>
          </a:p>
          <a:p>
            <a:r>
              <a:rPr lang="de-CH" dirty="0"/>
              <a:t>Homogeneous media</a:t>
            </a:r>
          </a:p>
          <a:p>
            <a:endParaRPr lang="de-CH" dirty="0"/>
          </a:p>
          <a:p>
            <a:endParaRPr lang="de-CH" dirty="0"/>
          </a:p>
          <a:p>
            <a:endParaRPr lang="de-CH" dirty="0"/>
          </a:p>
          <a:p>
            <a:endParaRPr lang="de-CH" dirty="0"/>
          </a:p>
          <a:p>
            <a:endParaRPr lang="de-CH" dirty="0"/>
          </a:p>
          <a:p>
            <a:endParaRPr lang="de-CH" dirty="0"/>
          </a:p>
          <a:p>
            <a:endParaRPr lang="de-CH" dirty="0"/>
          </a:p>
        </p:txBody>
      </p:sp>
      <p:pic>
        <p:nvPicPr>
          <p:cNvPr id="36" name="Picture 35"/>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36920" y="960370"/>
            <a:ext cx="3348372" cy="1785560"/>
          </a:xfrm>
          <a:prstGeom prst="rect">
            <a:avLst/>
          </a:prstGeom>
        </p:spPr>
      </p:pic>
      <p:pic>
        <p:nvPicPr>
          <p:cNvPr id="37" name="Picture 36"/>
          <p:cNvPicPr>
            <a:picLocks noChangeAspect="1"/>
          </p:cNvPicPr>
          <p:nvPr/>
        </p:nvPicPr>
        <p:blipFill rotWithShape="1">
          <a:blip r:embed="rId3" cstate="print">
            <a:extLst>
              <a:ext uri="{28A0092B-C50C-407E-A947-70E740481C1C}">
                <a14:useLocalDpi xmlns:a14="http://schemas.microsoft.com/office/drawing/2010/main" val="0"/>
              </a:ext>
            </a:extLst>
          </a:blip>
          <a:srcRect l="6322" t="13460" r="4641"/>
          <a:stretch/>
        </p:blipFill>
        <p:spPr>
          <a:xfrm>
            <a:off x="7990000" y="78507"/>
            <a:ext cx="625045" cy="810000"/>
          </a:xfrm>
          <a:prstGeom prst="rect">
            <a:avLst/>
          </a:prstGeom>
        </p:spPr>
      </p:pic>
      <p:sp>
        <p:nvSpPr>
          <p:cNvPr id="38" name="TextBox 37"/>
          <p:cNvSpPr txBox="1"/>
          <p:nvPr/>
        </p:nvSpPr>
        <p:spPr>
          <a:xfrm>
            <a:off x="7974379" y="875292"/>
            <a:ext cx="646331" cy="207749"/>
          </a:xfrm>
          <a:prstGeom prst="rect">
            <a:avLst/>
          </a:prstGeom>
          <a:noFill/>
        </p:spPr>
        <p:txBody>
          <a:bodyPr wrap="none" rtlCol="0">
            <a:spAutoFit/>
          </a:bodyPr>
          <a:lstStyle/>
          <a:p>
            <a:r>
              <a:rPr lang="de-CH" sz="750" dirty="0"/>
              <a:t>Xiaoyu Dai</a:t>
            </a:r>
            <a:endParaRPr lang="en-US" sz="750" dirty="0"/>
          </a:p>
        </p:txBody>
      </p:sp>
      <p:pic>
        <p:nvPicPr>
          <p:cNvPr id="39" name="Picture 38"/>
          <p:cNvPicPr>
            <a:picLocks noChangeAspect="1"/>
          </p:cNvPicPr>
          <p:nvPr/>
        </p:nvPicPr>
        <p:blipFill rotWithShape="1">
          <a:blip r:embed="rId4"/>
          <a:srcRect r="49478"/>
          <a:stretch/>
        </p:blipFill>
        <p:spPr>
          <a:xfrm>
            <a:off x="251520" y="3219822"/>
            <a:ext cx="2203023" cy="1706627"/>
          </a:xfrm>
          <a:prstGeom prst="rect">
            <a:avLst/>
          </a:prstGeom>
        </p:spPr>
      </p:pic>
      <p:pic>
        <p:nvPicPr>
          <p:cNvPr id="40" name="Picture 39"/>
          <p:cNvPicPr>
            <a:picLocks noChangeAspect="1"/>
          </p:cNvPicPr>
          <p:nvPr/>
        </p:nvPicPr>
        <p:blipFill>
          <a:blip r:embed="rId5"/>
          <a:stretch>
            <a:fillRect/>
          </a:stretch>
        </p:blipFill>
        <p:spPr>
          <a:xfrm>
            <a:off x="2665254" y="3295940"/>
            <a:ext cx="1960894" cy="1752954"/>
          </a:xfrm>
          <a:prstGeom prst="rect">
            <a:avLst/>
          </a:prstGeom>
        </p:spPr>
      </p:pic>
      <p:pic>
        <p:nvPicPr>
          <p:cNvPr id="41" name="Picture 40"/>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4912919" y="1395024"/>
            <a:ext cx="4056438" cy="3744744"/>
          </a:xfrm>
          <a:prstGeom prst="rect">
            <a:avLst/>
          </a:prstGeom>
        </p:spPr>
      </p:pic>
      <p:sp>
        <p:nvSpPr>
          <p:cNvPr id="42" name="Rectangle 41"/>
          <p:cNvSpPr/>
          <p:nvPr/>
        </p:nvSpPr>
        <p:spPr>
          <a:xfrm>
            <a:off x="6462210" y="4677984"/>
            <a:ext cx="594066" cy="162000"/>
          </a:xfrm>
          <a:prstGeom prst="rect">
            <a:avLst/>
          </a:prstGeom>
          <a:solidFill>
            <a:srgbClr val="E30613">
              <a:alpha val="30196"/>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013"/>
          </a:p>
        </p:txBody>
      </p:sp>
      <p:sp>
        <p:nvSpPr>
          <p:cNvPr id="43" name="Rectangle 42"/>
          <p:cNvSpPr/>
          <p:nvPr/>
        </p:nvSpPr>
        <p:spPr>
          <a:xfrm>
            <a:off x="5274078" y="2193708"/>
            <a:ext cx="594066" cy="162000"/>
          </a:xfrm>
          <a:prstGeom prst="rect">
            <a:avLst/>
          </a:prstGeom>
          <a:solidFill>
            <a:srgbClr val="E30613">
              <a:alpha val="30196"/>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013"/>
          </a:p>
        </p:txBody>
      </p:sp>
      <p:grpSp>
        <p:nvGrpSpPr>
          <p:cNvPr id="46" name="Group 45"/>
          <p:cNvGrpSpPr/>
          <p:nvPr/>
        </p:nvGrpSpPr>
        <p:grpSpPr>
          <a:xfrm>
            <a:off x="3977935" y="1114648"/>
            <a:ext cx="4842938" cy="3757441"/>
            <a:chOff x="5303912" y="1486197"/>
            <a:chExt cx="6457251" cy="5009921"/>
          </a:xfrm>
        </p:grpSpPr>
        <p:pic>
          <p:nvPicPr>
            <p:cNvPr id="44" name="Picture 43"/>
            <p:cNvPicPr>
              <a:picLocks noChangeAspect="1"/>
            </p:cNvPicPr>
            <p:nvPr/>
          </p:nvPicPr>
          <p:blipFill rotWithShape="1">
            <a:blip r:embed="rId7"/>
            <a:srcRect l="45809" t="25717" r="3561" b="6054"/>
            <a:stretch>
              <a:fillRect/>
            </a:stretch>
          </p:blipFill>
          <p:spPr>
            <a:xfrm>
              <a:off x="5374873" y="1486197"/>
              <a:ext cx="6386290" cy="4840893"/>
            </a:xfrm>
            <a:prstGeom prst="rect">
              <a:avLst/>
            </a:prstGeom>
          </p:spPr>
        </p:pic>
        <p:sp>
          <p:nvSpPr>
            <p:cNvPr id="45" name="Rectangle 44"/>
            <p:cNvSpPr/>
            <p:nvPr/>
          </p:nvSpPr>
          <p:spPr>
            <a:xfrm>
              <a:off x="5303912" y="5805264"/>
              <a:ext cx="1368152" cy="690854"/>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013"/>
            </a:p>
          </p:txBody>
        </p:sp>
      </p:grpSp>
      <p:sp>
        <p:nvSpPr>
          <p:cNvPr id="47" name="Textfeld 74"/>
          <p:cNvSpPr txBox="1"/>
          <p:nvPr/>
        </p:nvSpPr>
        <p:spPr bwMode="auto">
          <a:xfrm>
            <a:off x="425084" y="4959127"/>
            <a:ext cx="5511096" cy="200055"/>
          </a:xfrm>
          <a:prstGeom prst="rect">
            <a:avLst/>
          </a:prstGeom>
          <a:noFill/>
        </p:spPr>
        <p:txBody>
          <a:bodyPr wrap="square" rtlCol="0">
            <a:spAutoFit/>
          </a:bodyPr>
          <a:lstStyle/>
          <a:p>
            <a:r>
              <a:rPr lang="de-CH" sz="700" dirty="0">
                <a:cs typeface="Arial" panose="020B0604020202020204" pitchFamily="34" charset="0"/>
              </a:rPr>
              <a:t>Dai et al., </a:t>
            </a:r>
            <a:r>
              <a:rPr lang="de-CH" sz="700" i="1" dirty="0">
                <a:cs typeface="Arial" panose="020B0604020202020204" pitchFamily="34" charset="0"/>
              </a:rPr>
              <a:t>Journal of Solar Energy Engineering</a:t>
            </a:r>
            <a:r>
              <a:rPr lang="de-CH" sz="700" dirty="0">
                <a:cs typeface="Arial" panose="020B0604020202020204" pitchFamily="34" charset="0"/>
              </a:rPr>
              <a:t>, 2022</a:t>
            </a:r>
            <a:endParaRPr lang="en-US" sz="700" dirty="0">
              <a:cs typeface="Arial" panose="020B0604020202020204" pitchFamily="34" charset="0"/>
            </a:endParaRPr>
          </a:p>
        </p:txBody>
      </p:sp>
      <p:sp>
        <p:nvSpPr>
          <p:cNvPr id="48" name="Rounded Rectangle 47"/>
          <p:cNvSpPr/>
          <p:nvPr/>
        </p:nvSpPr>
        <p:spPr>
          <a:xfrm>
            <a:off x="4572064" y="2223827"/>
            <a:ext cx="3510390" cy="1013952"/>
          </a:xfrm>
          <a:prstGeom prst="roundRect">
            <a:avLst/>
          </a:prstGeom>
          <a:solidFill>
            <a:schemeClr val="bg1"/>
          </a:solidFill>
          <a:ln>
            <a:solidFill>
              <a:srgbClr val="C0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de-CH" sz="1500" dirty="0">
                <a:solidFill>
                  <a:schemeClr val="tx1">
                    <a:lumMod val="50000"/>
                  </a:schemeClr>
                </a:solidFill>
              </a:rPr>
              <a:t>Use tomography-based direct pore-level simulations of transport in porous structure to obtain effective transport properites</a:t>
            </a:r>
            <a:endParaRPr lang="en-US" sz="1500" dirty="0">
              <a:solidFill>
                <a:schemeClr val="tx1">
                  <a:lumMod val="50000"/>
                </a:schemeClr>
              </a:solidFill>
            </a:endParaRPr>
          </a:p>
        </p:txBody>
      </p:sp>
    </p:spTree>
    <p:extLst>
      <p:ext uri="{BB962C8B-B14F-4D97-AF65-F5344CB8AC3E}">
        <p14:creationId xmlns:p14="http://schemas.microsoft.com/office/powerpoint/2010/main" val="13143577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8"/>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7" end="7"/>
                                            </p:txEl>
                                          </p:spTgt>
                                        </p:tgtEl>
                                        <p:attrNameLst>
                                          <p:attrName>style.visibility</p:attrName>
                                        </p:attrNameLst>
                                      </p:cBhvr>
                                      <p:to>
                                        <p:strVal val="visible"/>
                                      </p:to>
                                    </p:set>
                                  </p:childTnLst>
                                </p:cTn>
                              </p:par>
                              <p:par>
                                <p:cTn id="15" presetID="1" presetClass="exit" presetSubtype="0" fill="hold" nodeType="withEffect">
                                  <p:stCondLst>
                                    <p:cond delay="0"/>
                                  </p:stCondLst>
                                  <p:childTnLst>
                                    <p:set>
                                      <p:cBhvr>
                                        <p:cTn id="16" dur="1" fill="hold">
                                          <p:stCondLst>
                                            <p:cond delay="0"/>
                                          </p:stCondLst>
                                        </p:cTn>
                                        <p:tgtEl>
                                          <p:spTgt spid="46"/>
                                        </p:tgtEl>
                                        <p:attrNameLst>
                                          <p:attrName>style.visibility</p:attrName>
                                        </p:attrNameLst>
                                      </p:cBhvr>
                                      <p:to>
                                        <p:strVal val="hidden"/>
                                      </p:to>
                                    </p:set>
                                  </p:childTnLst>
                                </p:cTn>
                              </p:par>
                              <p:par>
                                <p:cTn id="17" presetID="1" presetClass="exit" presetSubtype="0" fill="hold" grpId="1" nodeType="withEffect">
                                  <p:stCondLst>
                                    <p:cond delay="0"/>
                                  </p:stCondLst>
                                  <p:childTnLst>
                                    <p:set>
                                      <p:cBhvr>
                                        <p:cTn id="18" dur="1" fill="hold">
                                          <p:stCondLst>
                                            <p:cond delay="0"/>
                                          </p:stCondLst>
                                        </p:cTn>
                                        <p:tgtEl>
                                          <p:spTgt spid="48"/>
                                        </p:tgtEl>
                                        <p:attrNameLst>
                                          <p:attrName>style.visibility</p:attrName>
                                        </p:attrNameLst>
                                      </p:cBhvr>
                                      <p:to>
                                        <p:strVal val="hidden"/>
                                      </p:to>
                                    </p:set>
                                  </p:childTnLst>
                                </p:cTn>
                              </p:par>
                              <p:par>
                                <p:cTn id="19" presetID="1" presetClass="entr" presetSubtype="0" fill="hold" nodeType="withEffect">
                                  <p:stCondLst>
                                    <p:cond delay="0"/>
                                  </p:stCondLst>
                                  <p:childTnLst>
                                    <p:set>
                                      <p:cBhvr>
                                        <p:cTn id="20" dur="1" fill="hold">
                                          <p:stCondLst>
                                            <p:cond delay="0"/>
                                          </p:stCondLst>
                                        </p:cTn>
                                        <p:tgtEl>
                                          <p:spTgt spid="39"/>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nodeType="clickEffect">
                                  <p:stCondLst>
                                    <p:cond delay="0"/>
                                  </p:stCondLst>
                                  <p:childTnLst>
                                    <p:set>
                                      <p:cBhvr>
                                        <p:cTn id="24" dur="1" fill="hold">
                                          <p:stCondLst>
                                            <p:cond delay="0"/>
                                          </p:stCondLst>
                                        </p:cTn>
                                        <p:tgtEl>
                                          <p:spTgt spid="40"/>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nodeType="clickEffect">
                                  <p:stCondLst>
                                    <p:cond delay="0"/>
                                  </p:stCondLst>
                                  <p:childTnLst>
                                    <p:set>
                                      <p:cBhvr>
                                        <p:cTn id="28" dur="1" fill="hold">
                                          <p:stCondLst>
                                            <p:cond delay="0"/>
                                          </p:stCondLst>
                                        </p:cTn>
                                        <p:tgtEl>
                                          <p:spTgt spid="41"/>
                                        </p:tgtEl>
                                        <p:attrNameLst>
                                          <p:attrName>style.visibility</p:attrName>
                                        </p:attrNameLst>
                                      </p:cBhvr>
                                      <p:to>
                                        <p:strVal val="visible"/>
                                      </p:to>
                                    </p:set>
                                  </p:childTnLst>
                                </p:cTn>
                              </p:par>
                            </p:childTnLst>
                          </p:cTn>
                        </p:par>
                      </p:childTnLst>
                    </p:cTn>
                  </p:par>
                  <p:par>
                    <p:cTn id="29" fill="hold">
                      <p:stCondLst>
                        <p:cond delay="indefinite"/>
                      </p:stCondLst>
                      <p:childTnLst>
                        <p:par>
                          <p:cTn id="30" fill="hold">
                            <p:stCondLst>
                              <p:cond delay="0"/>
                            </p:stCondLst>
                            <p:childTnLst>
                              <p:par>
                                <p:cTn id="31" presetID="1" presetClass="entr" presetSubtype="0" fill="hold" grpId="0" nodeType="clickEffect">
                                  <p:stCondLst>
                                    <p:cond delay="0"/>
                                  </p:stCondLst>
                                  <p:childTnLst>
                                    <p:set>
                                      <p:cBhvr>
                                        <p:cTn id="32" dur="1" fill="hold">
                                          <p:stCondLst>
                                            <p:cond delay="0"/>
                                          </p:stCondLst>
                                        </p:cTn>
                                        <p:tgtEl>
                                          <p:spTgt spid="42"/>
                                        </p:tgtEl>
                                        <p:attrNameLst>
                                          <p:attrName>style.visibility</p:attrName>
                                        </p:attrNameLst>
                                      </p:cBhvr>
                                      <p:to>
                                        <p:strVal val="visible"/>
                                      </p:to>
                                    </p:set>
                                  </p:childTnLst>
                                </p:cTn>
                              </p:par>
                              <p:par>
                                <p:cTn id="33" presetID="1" presetClass="entr" presetSubtype="0" fill="hold" grpId="0" nodeType="withEffect">
                                  <p:stCondLst>
                                    <p:cond delay="0"/>
                                  </p:stCondLst>
                                  <p:childTnLst>
                                    <p:set>
                                      <p:cBhvr>
                                        <p:cTn id="34" dur="1" fill="hold">
                                          <p:stCondLst>
                                            <p:cond delay="0"/>
                                          </p:stCondLst>
                                        </p:cTn>
                                        <p:tgtEl>
                                          <p:spTgt spid="4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2" grpId="0" animBg="1"/>
      <p:bldP spid="43" grpId="0" animBg="1"/>
      <p:bldP spid="48" grpId="0" animBg="1"/>
      <p:bldP spid="48" grpId="1" animBg="1"/>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de-CH" dirty="0" err="1"/>
              <a:t>Structural</a:t>
            </a:r>
            <a:r>
              <a:rPr lang="de-CH" dirty="0"/>
              <a:t> Drivers </a:t>
            </a:r>
            <a:r>
              <a:rPr lang="de-CH" dirty="0" err="1"/>
              <a:t>for</a:t>
            </a:r>
            <a:r>
              <a:rPr lang="de-CH" dirty="0"/>
              <a:t> </a:t>
            </a:r>
            <a:r>
              <a:rPr lang="de-CH" dirty="0" err="1"/>
              <a:t>Porous</a:t>
            </a:r>
            <a:r>
              <a:rPr lang="de-CH" dirty="0"/>
              <a:t> Media?</a:t>
            </a:r>
            <a:endParaRPr lang="en-US" dirty="0"/>
          </a:p>
        </p:txBody>
      </p:sp>
      <p:sp>
        <p:nvSpPr>
          <p:cNvPr id="11" name="Rectangle 10"/>
          <p:cNvSpPr/>
          <p:nvPr/>
        </p:nvSpPr>
        <p:spPr>
          <a:xfrm>
            <a:off x="3666993" y="1005576"/>
            <a:ext cx="2050025" cy="1150374"/>
          </a:xfrm>
          <a:prstGeom prst="rect">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US" sz="1013" dirty="0">
              <a:latin typeface="Times New Roman" panose="02020603050405020304" pitchFamily="18" charset="0"/>
              <a:cs typeface="Times New Roman" panose="02020603050405020304" pitchFamily="18" charset="0"/>
            </a:endParaRPr>
          </a:p>
        </p:txBody>
      </p:sp>
      <p:sp>
        <p:nvSpPr>
          <p:cNvPr id="12" name="TextBox 11"/>
          <p:cNvSpPr txBox="1"/>
          <p:nvPr/>
        </p:nvSpPr>
        <p:spPr>
          <a:xfrm>
            <a:off x="3735062" y="1070526"/>
            <a:ext cx="1916722" cy="248209"/>
          </a:xfrm>
          <a:prstGeom prst="rect">
            <a:avLst/>
          </a:prstGeom>
          <a:solidFill>
            <a:schemeClr val="bg1"/>
          </a:solidFill>
          <a:ln>
            <a:solidFill>
              <a:schemeClr val="tx1"/>
            </a:solidFill>
          </a:ln>
        </p:spPr>
        <p:txBody>
          <a:bodyPr wrap="square" rtlCol="0">
            <a:spAutoFit/>
          </a:bodyPr>
          <a:lstStyle/>
          <a:p>
            <a:pPr algn="ctr"/>
            <a:r>
              <a:rPr lang="en-US" sz="1013" dirty="0">
                <a:latin typeface="Times New Roman" panose="02020603050405020304" pitchFamily="18" charset="0"/>
                <a:cs typeface="Times New Roman" panose="02020603050405020304" pitchFamily="18" charset="0"/>
              </a:rPr>
              <a:t>Morphological descriptors</a:t>
            </a:r>
          </a:p>
        </p:txBody>
      </p:sp>
      <p:cxnSp>
        <p:nvCxnSpPr>
          <p:cNvPr id="13" name="Straight Arrow Connector 12"/>
          <p:cNvCxnSpPr>
            <a:stCxn id="11" idx="3"/>
            <a:endCxn id="16" idx="1"/>
          </p:cNvCxnSpPr>
          <p:nvPr/>
        </p:nvCxnSpPr>
        <p:spPr>
          <a:xfrm flipV="1">
            <a:off x="5717018" y="1572415"/>
            <a:ext cx="1534968" cy="8348"/>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sp>
        <p:nvSpPr>
          <p:cNvPr id="14" name="TextBox 13"/>
          <p:cNvSpPr txBox="1"/>
          <p:nvPr/>
        </p:nvSpPr>
        <p:spPr>
          <a:xfrm>
            <a:off x="1921351" y="1346664"/>
            <a:ext cx="1547663" cy="404085"/>
          </a:xfrm>
          <a:prstGeom prst="rect">
            <a:avLst/>
          </a:prstGeom>
          <a:noFill/>
        </p:spPr>
        <p:txBody>
          <a:bodyPr wrap="square" rtlCol="0">
            <a:spAutoFit/>
          </a:bodyPr>
          <a:lstStyle/>
          <a:p>
            <a:pPr algn="ctr"/>
            <a:r>
              <a:rPr lang="en-US" sz="1013" dirty="0">
                <a:latin typeface="Times New Roman" panose="02020603050405020304" pitchFamily="18" charset="0"/>
                <a:cs typeface="Times New Roman" panose="02020603050405020304" pitchFamily="18" charset="0"/>
              </a:rPr>
              <a:t>Direct pore-level simulation (DPLS)</a:t>
            </a:r>
          </a:p>
        </p:txBody>
      </p:sp>
      <p:sp>
        <p:nvSpPr>
          <p:cNvPr id="15" name="TextBox 14"/>
          <p:cNvSpPr txBox="1"/>
          <p:nvPr/>
        </p:nvSpPr>
        <p:spPr>
          <a:xfrm>
            <a:off x="5728154" y="1070431"/>
            <a:ext cx="1481147" cy="404085"/>
          </a:xfrm>
          <a:prstGeom prst="rect">
            <a:avLst/>
          </a:prstGeom>
          <a:noFill/>
        </p:spPr>
        <p:txBody>
          <a:bodyPr wrap="square" rtlCol="0">
            <a:spAutoFit/>
          </a:bodyPr>
          <a:lstStyle/>
          <a:p>
            <a:pPr algn="ctr"/>
            <a:r>
              <a:rPr lang="en-US" sz="1013" dirty="0">
                <a:latin typeface="Times New Roman" panose="02020603050405020304" pitchFamily="18" charset="0"/>
                <a:cs typeface="Times New Roman" panose="02020603050405020304" pitchFamily="18" charset="0"/>
              </a:rPr>
              <a:t>Continuum-level simulation</a:t>
            </a:r>
          </a:p>
        </p:txBody>
      </p:sp>
      <p:sp>
        <p:nvSpPr>
          <p:cNvPr id="16" name="TextBox 15"/>
          <p:cNvSpPr txBox="1"/>
          <p:nvPr/>
        </p:nvSpPr>
        <p:spPr>
          <a:xfrm>
            <a:off x="7251986" y="1448310"/>
            <a:ext cx="1340967" cy="248209"/>
          </a:xfrm>
          <a:prstGeom prst="rect">
            <a:avLst/>
          </a:prstGeom>
          <a:noFill/>
          <a:ln>
            <a:solidFill>
              <a:schemeClr val="tx1"/>
            </a:solidFill>
          </a:ln>
        </p:spPr>
        <p:txBody>
          <a:bodyPr wrap="square" rtlCol="0">
            <a:spAutoFit/>
          </a:bodyPr>
          <a:lstStyle/>
          <a:p>
            <a:pPr algn="ctr"/>
            <a:r>
              <a:rPr lang="en-US" sz="1013" dirty="0">
                <a:latin typeface="Times New Roman" panose="02020603050405020304" pitchFamily="18" charset="0"/>
                <a:cs typeface="Times New Roman" panose="02020603050405020304" pitchFamily="18" charset="0"/>
              </a:rPr>
              <a:t>Fuel production </a:t>
            </a:r>
          </a:p>
        </p:txBody>
      </p:sp>
      <p:sp>
        <p:nvSpPr>
          <p:cNvPr id="17" name="TextBox 16"/>
          <p:cNvSpPr txBox="1"/>
          <p:nvPr/>
        </p:nvSpPr>
        <p:spPr>
          <a:xfrm>
            <a:off x="3736480" y="1617633"/>
            <a:ext cx="1916722" cy="248209"/>
          </a:xfrm>
          <a:prstGeom prst="rect">
            <a:avLst/>
          </a:prstGeom>
          <a:solidFill>
            <a:schemeClr val="bg1"/>
          </a:solidFill>
          <a:ln>
            <a:solidFill>
              <a:schemeClr val="tx1"/>
            </a:solidFill>
          </a:ln>
        </p:spPr>
        <p:txBody>
          <a:bodyPr wrap="square" rtlCol="0">
            <a:spAutoFit/>
          </a:bodyPr>
          <a:lstStyle/>
          <a:p>
            <a:pPr algn="ctr"/>
            <a:r>
              <a:rPr lang="en-US" sz="1013" dirty="0">
                <a:latin typeface="Times New Roman" panose="02020603050405020304" pitchFamily="18" charset="0"/>
                <a:cs typeface="Times New Roman" panose="02020603050405020304" pitchFamily="18" charset="0"/>
              </a:rPr>
              <a:t>E</a:t>
            </a:r>
            <a:r>
              <a:rPr lang="en-US" altLang="zh-CN" sz="1013" dirty="0">
                <a:latin typeface="Times New Roman" panose="02020603050405020304" pitchFamily="18" charset="0"/>
                <a:cs typeface="Times New Roman" panose="02020603050405020304" pitchFamily="18" charset="0"/>
              </a:rPr>
              <a:t>ffective transport properties</a:t>
            </a:r>
            <a:endParaRPr lang="en-US" sz="1013" dirty="0">
              <a:latin typeface="Times New Roman" panose="02020603050405020304" pitchFamily="18" charset="0"/>
              <a:cs typeface="Times New Roman" panose="02020603050405020304" pitchFamily="18" charset="0"/>
            </a:endParaRPr>
          </a:p>
        </p:txBody>
      </p:sp>
      <p:pic>
        <p:nvPicPr>
          <p:cNvPr id="18" name="Picture 17"/>
          <p:cNvPicPr>
            <a:picLocks noChangeAspect="1"/>
          </p:cNvPicPr>
          <p:nvPr/>
        </p:nvPicPr>
        <p:blipFill>
          <a:blip r:embed="rId2"/>
          <a:stretch>
            <a:fillRect/>
          </a:stretch>
        </p:blipFill>
        <p:spPr>
          <a:xfrm>
            <a:off x="347807" y="1638805"/>
            <a:ext cx="1696862" cy="1804307"/>
          </a:xfrm>
          <a:prstGeom prst="rect">
            <a:avLst/>
          </a:prstGeom>
        </p:spPr>
      </p:pic>
      <p:cxnSp>
        <p:nvCxnSpPr>
          <p:cNvPr id="19" name="Straight Arrow Connector 18"/>
          <p:cNvCxnSpPr>
            <a:stCxn id="18" idx="3"/>
            <a:endCxn id="11" idx="1"/>
          </p:cNvCxnSpPr>
          <p:nvPr/>
        </p:nvCxnSpPr>
        <p:spPr>
          <a:xfrm flipV="1">
            <a:off x="2044669" y="1580763"/>
            <a:ext cx="1622324" cy="960196"/>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cxnSp>
        <p:nvCxnSpPr>
          <p:cNvPr id="21" name="Straight Arrow Connector 20"/>
          <p:cNvCxnSpPr>
            <a:stCxn id="18" idx="3"/>
            <a:endCxn id="22" idx="1"/>
          </p:cNvCxnSpPr>
          <p:nvPr/>
        </p:nvCxnSpPr>
        <p:spPr>
          <a:xfrm>
            <a:off x="2044669" y="2540959"/>
            <a:ext cx="1924665" cy="727237"/>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sp>
        <p:nvSpPr>
          <p:cNvPr id="22" name="TextBox 21"/>
          <p:cNvSpPr txBox="1"/>
          <p:nvPr/>
        </p:nvSpPr>
        <p:spPr>
          <a:xfrm>
            <a:off x="3969334" y="3144091"/>
            <a:ext cx="1601891" cy="248209"/>
          </a:xfrm>
          <a:prstGeom prst="rect">
            <a:avLst/>
          </a:prstGeom>
          <a:solidFill>
            <a:schemeClr val="bg1">
              <a:lumMod val="65000"/>
            </a:schemeClr>
          </a:solidFill>
          <a:ln>
            <a:solidFill>
              <a:schemeClr val="tx1"/>
            </a:solidFill>
          </a:ln>
        </p:spPr>
        <p:txBody>
          <a:bodyPr wrap="square" rtlCol="0">
            <a:spAutoFit/>
          </a:bodyPr>
          <a:lstStyle/>
          <a:p>
            <a:pPr algn="ctr"/>
            <a:endParaRPr lang="en-US" sz="1013" dirty="0">
              <a:latin typeface="Times New Roman" panose="02020603050405020304" pitchFamily="18" charset="0"/>
              <a:cs typeface="Times New Roman" panose="02020603050405020304" pitchFamily="18" charset="0"/>
            </a:endParaRPr>
          </a:p>
        </p:txBody>
      </p:sp>
      <p:sp>
        <p:nvSpPr>
          <p:cNvPr id="23" name="TextBox 22"/>
          <p:cNvSpPr txBox="1"/>
          <p:nvPr/>
        </p:nvSpPr>
        <p:spPr>
          <a:xfrm>
            <a:off x="3770230" y="3612291"/>
            <a:ext cx="2039798" cy="323165"/>
          </a:xfrm>
          <a:prstGeom prst="rect">
            <a:avLst/>
          </a:prstGeom>
          <a:noFill/>
        </p:spPr>
        <p:txBody>
          <a:bodyPr wrap="square" rtlCol="0">
            <a:spAutoFit/>
          </a:bodyPr>
          <a:lstStyle/>
          <a:p>
            <a:pPr algn="ctr"/>
            <a:r>
              <a:rPr lang="en-US" sz="1500" b="1" dirty="0">
                <a:solidFill>
                  <a:srgbClr val="11263D"/>
                </a:solidFill>
                <a:latin typeface="Times New Roman" panose="02020603050405020304" pitchFamily="18" charset="0"/>
                <a:cs typeface="Times New Roman" panose="02020603050405020304" pitchFamily="18" charset="0"/>
              </a:rPr>
              <a:t>Machine Learning</a:t>
            </a:r>
          </a:p>
        </p:txBody>
      </p:sp>
      <p:sp>
        <p:nvSpPr>
          <p:cNvPr id="27" name="Action Button: Help 26">
            <a:hlinkClick r:id="" action="ppaction://noaction" highlightClick="1"/>
          </p:cNvPr>
          <p:cNvSpPr/>
          <p:nvPr/>
        </p:nvSpPr>
        <p:spPr>
          <a:xfrm>
            <a:off x="4524950" y="3194860"/>
            <a:ext cx="483578" cy="395654"/>
          </a:xfrm>
          <a:prstGeom prst="actionButtonHelp">
            <a:avLst/>
          </a:prstGeom>
        </p:spPr>
        <p:style>
          <a:lnRef idx="2">
            <a:schemeClr val="dk1"/>
          </a:lnRef>
          <a:fillRef idx="1">
            <a:schemeClr val="lt1"/>
          </a:fillRef>
          <a:effectRef idx="0">
            <a:schemeClr val="dk1"/>
          </a:effectRef>
          <a:fontRef idx="minor">
            <a:schemeClr val="dk1"/>
          </a:fontRef>
        </p:style>
        <p:txBody>
          <a:bodyPr rtlCol="0" anchor="ctr"/>
          <a:lstStyle/>
          <a:p>
            <a:pPr algn="ctr"/>
            <a:endParaRPr lang="en-US" sz="1013" dirty="0">
              <a:ln w="0"/>
              <a:solidFill>
                <a:schemeClr val="tx1"/>
              </a:solidFill>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endParaRPr>
          </a:p>
        </p:txBody>
      </p:sp>
      <p:cxnSp>
        <p:nvCxnSpPr>
          <p:cNvPr id="28" name="Straight Arrow Connector 27"/>
          <p:cNvCxnSpPr>
            <a:stCxn id="22" idx="3"/>
            <a:endCxn id="30" idx="1"/>
          </p:cNvCxnSpPr>
          <p:nvPr/>
        </p:nvCxnSpPr>
        <p:spPr>
          <a:xfrm>
            <a:off x="5571225" y="3268196"/>
            <a:ext cx="1678753" cy="109946"/>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sp>
        <p:nvSpPr>
          <p:cNvPr id="30" name="TextBox 29"/>
          <p:cNvSpPr txBox="1"/>
          <p:nvPr/>
        </p:nvSpPr>
        <p:spPr>
          <a:xfrm>
            <a:off x="7249978" y="3254037"/>
            <a:ext cx="1372472" cy="248209"/>
          </a:xfrm>
          <a:prstGeom prst="rect">
            <a:avLst/>
          </a:prstGeom>
          <a:noFill/>
          <a:ln>
            <a:solidFill>
              <a:schemeClr val="tx1"/>
            </a:solidFill>
          </a:ln>
        </p:spPr>
        <p:txBody>
          <a:bodyPr wrap="square" rtlCol="0">
            <a:spAutoFit/>
          </a:bodyPr>
          <a:lstStyle/>
          <a:p>
            <a:pPr algn="ctr"/>
            <a:r>
              <a:rPr lang="en-US" sz="1013" dirty="0">
                <a:latin typeface="Times New Roman" panose="02020603050405020304" pitchFamily="18" charset="0"/>
                <a:cs typeface="Times New Roman" panose="02020603050405020304" pitchFamily="18" charset="0"/>
              </a:rPr>
              <a:t>Fuel production </a:t>
            </a:r>
          </a:p>
        </p:txBody>
      </p:sp>
      <p:sp>
        <p:nvSpPr>
          <p:cNvPr id="32" name="Rectangle 31"/>
          <p:cNvSpPr/>
          <p:nvPr/>
        </p:nvSpPr>
        <p:spPr>
          <a:xfrm>
            <a:off x="3113928" y="2244441"/>
            <a:ext cx="1312607" cy="589935"/>
          </a:xfrm>
          <a:prstGeom prst="rect">
            <a:avLst/>
          </a:prstGeom>
          <a:solidFill>
            <a:srgbClr val="C00000"/>
          </a:solidFill>
          <a:ln>
            <a:solidFill>
              <a:srgbClr val="C00000"/>
            </a:solid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US" sz="1013" dirty="0">
              <a:latin typeface="Times New Roman" panose="02020603050405020304" pitchFamily="18" charset="0"/>
              <a:cs typeface="Times New Roman" panose="02020603050405020304" pitchFamily="18" charset="0"/>
            </a:endParaRPr>
          </a:p>
        </p:txBody>
      </p:sp>
      <p:sp>
        <p:nvSpPr>
          <p:cNvPr id="34" name="TextBox 33"/>
          <p:cNvSpPr txBox="1"/>
          <p:nvPr/>
        </p:nvSpPr>
        <p:spPr>
          <a:xfrm>
            <a:off x="4873525" y="2294633"/>
            <a:ext cx="1424066" cy="248209"/>
          </a:xfrm>
          <a:prstGeom prst="rect">
            <a:avLst/>
          </a:prstGeom>
          <a:solidFill>
            <a:schemeClr val="accent1">
              <a:lumMod val="60000"/>
              <a:lumOff val="40000"/>
            </a:schemeClr>
          </a:solidFill>
          <a:ln>
            <a:solidFill>
              <a:srgbClr val="C00000"/>
            </a:solidFill>
          </a:ln>
        </p:spPr>
        <p:txBody>
          <a:bodyPr wrap="square" rtlCol="0">
            <a:spAutoFit/>
          </a:bodyPr>
          <a:lstStyle/>
          <a:p>
            <a:pPr algn="ctr"/>
            <a:endParaRPr lang="en-US" sz="1013" dirty="0">
              <a:latin typeface="Times New Roman" panose="02020603050405020304" pitchFamily="18" charset="0"/>
              <a:cs typeface="Times New Roman" panose="02020603050405020304" pitchFamily="18" charset="0"/>
            </a:endParaRPr>
          </a:p>
        </p:txBody>
      </p:sp>
      <p:cxnSp>
        <p:nvCxnSpPr>
          <p:cNvPr id="36" name="Straight Arrow Connector 35"/>
          <p:cNvCxnSpPr>
            <a:stCxn id="34" idx="3"/>
            <a:endCxn id="37" idx="1"/>
          </p:cNvCxnSpPr>
          <p:nvPr/>
        </p:nvCxnSpPr>
        <p:spPr>
          <a:xfrm>
            <a:off x="6297591" y="2418738"/>
            <a:ext cx="956075" cy="107685"/>
          </a:xfrm>
          <a:prstGeom prst="straightConnector1">
            <a:avLst/>
          </a:prstGeom>
          <a:ln w="28575">
            <a:solidFill>
              <a:srgbClr val="C00000"/>
            </a:solidFill>
            <a:tailEnd type="triangle"/>
          </a:ln>
        </p:spPr>
        <p:style>
          <a:lnRef idx="1">
            <a:schemeClr val="dk1"/>
          </a:lnRef>
          <a:fillRef idx="0">
            <a:schemeClr val="dk1"/>
          </a:fillRef>
          <a:effectRef idx="0">
            <a:schemeClr val="dk1"/>
          </a:effectRef>
          <a:fontRef idx="minor">
            <a:schemeClr val="tx1"/>
          </a:fontRef>
        </p:style>
      </p:cxnSp>
      <p:sp>
        <p:nvSpPr>
          <p:cNvPr id="37" name="TextBox 36"/>
          <p:cNvSpPr txBox="1"/>
          <p:nvPr/>
        </p:nvSpPr>
        <p:spPr>
          <a:xfrm>
            <a:off x="7253666" y="2402318"/>
            <a:ext cx="1339288" cy="248209"/>
          </a:xfrm>
          <a:prstGeom prst="rect">
            <a:avLst/>
          </a:prstGeom>
          <a:noFill/>
          <a:ln>
            <a:solidFill>
              <a:schemeClr val="tx1"/>
            </a:solidFill>
          </a:ln>
        </p:spPr>
        <p:txBody>
          <a:bodyPr wrap="square" rtlCol="0">
            <a:spAutoFit/>
          </a:bodyPr>
          <a:lstStyle/>
          <a:p>
            <a:pPr algn="ctr"/>
            <a:r>
              <a:rPr lang="en-US" sz="1013" dirty="0">
                <a:latin typeface="Times New Roman" panose="02020603050405020304" pitchFamily="18" charset="0"/>
                <a:cs typeface="Times New Roman" panose="02020603050405020304" pitchFamily="18" charset="0"/>
              </a:rPr>
              <a:t>Fuel production </a:t>
            </a:r>
          </a:p>
        </p:txBody>
      </p:sp>
      <p:sp>
        <p:nvSpPr>
          <p:cNvPr id="38" name="TextBox 37"/>
          <p:cNvSpPr txBox="1"/>
          <p:nvPr/>
        </p:nvSpPr>
        <p:spPr>
          <a:xfrm>
            <a:off x="4609751" y="2748340"/>
            <a:ext cx="1849761" cy="323165"/>
          </a:xfrm>
          <a:prstGeom prst="rect">
            <a:avLst/>
          </a:prstGeom>
          <a:noFill/>
        </p:spPr>
        <p:txBody>
          <a:bodyPr wrap="square" rtlCol="0">
            <a:spAutoFit/>
          </a:bodyPr>
          <a:lstStyle/>
          <a:p>
            <a:pPr algn="ctr"/>
            <a:r>
              <a:rPr lang="en-US" sz="1500" b="1" dirty="0">
                <a:solidFill>
                  <a:srgbClr val="C00000"/>
                </a:solidFill>
                <a:latin typeface="Times New Roman" panose="02020603050405020304" pitchFamily="18" charset="0"/>
                <a:cs typeface="Times New Roman" panose="02020603050405020304" pitchFamily="18" charset="0"/>
              </a:rPr>
              <a:t>Machine Learning</a:t>
            </a:r>
          </a:p>
        </p:txBody>
      </p:sp>
      <p:sp>
        <p:nvSpPr>
          <p:cNvPr id="39" name="TextBox 38"/>
          <p:cNvSpPr txBox="1"/>
          <p:nvPr/>
        </p:nvSpPr>
        <p:spPr>
          <a:xfrm>
            <a:off x="3162257" y="2287292"/>
            <a:ext cx="1204545" cy="404085"/>
          </a:xfrm>
          <a:prstGeom prst="rect">
            <a:avLst/>
          </a:prstGeom>
          <a:solidFill>
            <a:schemeClr val="bg1"/>
          </a:solidFill>
          <a:ln>
            <a:solidFill>
              <a:schemeClr val="tx1"/>
            </a:solidFill>
          </a:ln>
        </p:spPr>
        <p:txBody>
          <a:bodyPr wrap="square" rtlCol="0">
            <a:spAutoFit/>
          </a:bodyPr>
          <a:lstStyle/>
          <a:p>
            <a:pPr algn="ctr"/>
            <a:r>
              <a:rPr lang="en-US" sz="1013" dirty="0">
                <a:latin typeface="Times New Roman" panose="02020603050405020304" pitchFamily="18" charset="0"/>
                <a:cs typeface="Times New Roman" panose="02020603050405020304" pitchFamily="18" charset="0"/>
              </a:rPr>
              <a:t>Morphological descriptors</a:t>
            </a:r>
          </a:p>
        </p:txBody>
      </p:sp>
      <p:cxnSp>
        <p:nvCxnSpPr>
          <p:cNvPr id="40" name="Straight Arrow Connector 39"/>
          <p:cNvCxnSpPr>
            <a:stCxn id="18" idx="3"/>
            <a:endCxn id="32" idx="1"/>
          </p:cNvCxnSpPr>
          <p:nvPr/>
        </p:nvCxnSpPr>
        <p:spPr>
          <a:xfrm flipV="1">
            <a:off x="2044669" y="2539409"/>
            <a:ext cx="1069259" cy="1550"/>
          </a:xfrm>
          <a:prstGeom prst="straightConnector1">
            <a:avLst/>
          </a:prstGeom>
          <a:ln w="28575">
            <a:solidFill>
              <a:srgbClr val="C00000"/>
            </a:solidFill>
            <a:tailEnd type="triangle"/>
          </a:ln>
        </p:spPr>
        <p:style>
          <a:lnRef idx="1">
            <a:schemeClr val="dk1"/>
          </a:lnRef>
          <a:fillRef idx="0">
            <a:schemeClr val="dk1"/>
          </a:fillRef>
          <a:effectRef idx="0">
            <a:schemeClr val="dk1"/>
          </a:effectRef>
          <a:fontRef idx="minor">
            <a:schemeClr val="tx1"/>
          </a:fontRef>
        </p:style>
      </p:cxnSp>
      <p:cxnSp>
        <p:nvCxnSpPr>
          <p:cNvPr id="41" name="Straight Arrow Connector 40"/>
          <p:cNvCxnSpPr>
            <a:stCxn id="32" idx="3"/>
            <a:endCxn id="34" idx="1"/>
          </p:cNvCxnSpPr>
          <p:nvPr/>
        </p:nvCxnSpPr>
        <p:spPr>
          <a:xfrm flipV="1">
            <a:off x="4426535" y="2418738"/>
            <a:ext cx="446990" cy="120671"/>
          </a:xfrm>
          <a:prstGeom prst="straightConnector1">
            <a:avLst/>
          </a:prstGeom>
          <a:ln w="28575">
            <a:solidFill>
              <a:srgbClr val="C00000"/>
            </a:solidFill>
            <a:tailEnd type="triangle"/>
          </a:ln>
        </p:spPr>
        <p:style>
          <a:lnRef idx="1">
            <a:schemeClr val="dk1"/>
          </a:lnRef>
          <a:fillRef idx="0">
            <a:schemeClr val="dk1"/>
          </a:fillRef>
          <a:effectRef idx="0">
            <a:schemeClr val="dk1"/>
          </a:effectRef>
          <a:fontRef idx="minor">
            <a:schemeClr val="tx1"/>
          </a:fontRef>
        </p:style>
      </p:cxnSp>
      <p:sp>
        <p:nvSpPr>
          <p:cNvPr id="42" name="Action Button: Help 41">
            <a:hlinkClick r:id="" action="ppaction://noaction" highlightClick="1"/>
          </p:cNvPr>
          <p:cNvSpPr/>
          <p:nvPr/>
        </p:nvSpPr>
        <p:spPr>
          <a:xfrm>
            <a:off x="5369297" y="2350516"/>
            <a:ext cx="483578" cy="395654"/>
          </a:xfrm>
          <a:prstGeom prst="actionButtonHelp">
            <a:avLst/>
          </a:prstGeom>
          <a:solidFill>
            <a:schemeClr val="bg1"/>
          </a:solidFill>
          <a:ln>
            <a:solidFill>
              <a:srgbClr val="C00000"/>
            </a:solidFill>
          </a:ln>
        </p:spPr>
        <p:style>
          <a:lnRef idx="2">
            <a:schemeClr val="dk1"/>
          </a:lnRef>
          <a:fillRef idx="1">
            <a:schemeClr val="lt1"/>
          </a:fillRef>
          <a:effectRef idx="0">
            <a:schemeClr val="dk1"/>
          </a:effectRef>
          <a:fontRef idx="minor">
            <a:schemeClr val="dk1"/>
          </a:fontRef>
        </p:style>
        <p:txBody>
          <a:bodyPr rtlCol="0" anchor="ctr"/>
          <a:lstStyle/>
          <a:p>
            <a:pPr algn="ctr"/>
            <a:endParaRPr lang="en-US" sz="1013" dirty="0">
              <a:ln w="0"/>
              <a:solidFill>
                <a:schemeClr val="tx1"/>
              </a:solidFill>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endParaRPr>
          </a:p>
        </p:txBody>
      </p:sp>
      <p:sp>
        <p:nvSpPr>
          <p:cNvPr id="44" name="TextBox 43"/>
          <p:cNvSpPr txBox="1"/>
          <p:nvPr/>
        </p:nvSpPr>
        <p:spPr>
          <a:xfrm>
            <a:off x="2006264" y="2868875"/>
            <a:ext cx="2076209" cy="276999"/>
          </a:xfrm>
          <a:prstGeom prst="rect">
            <a:avLst/>
          </a:prstGeom>
          <a:ln w="28575"/>
        </p:spPr>
        <p:style>
          <a:lnRef idx="2">
            <a:schemeClr val="accent6"/>
          </a:lnRef>
          <a:fillRef idx="1">
            <a:schemeClr val="lt1"/>
          </a:fillRef>
          <a:effectRef idx="0">
            <a:schemeClr val="accent6"/>
          </a:effectRef>
          <a:fontRef idx="minor">
            <a:schemeClr val="dk1"/>
          </a:fontRef>
        </p:style>
        <p:txBody>
          <a:bodyPr wrap="none" rtlCol="0">
            <a:spAutoFit/>
          </a:bodyPr>
          <a:lstStyle/>
          <a:p>
            <a:r>
              <a:rPr lang="en-US" sz="1200" dirty="0">
                <a:latin typeface="Times New Roman" panose="02020603050405020304" pitchFamily="18" charset="0"/>
                <a:cs typeface="Times New Roman" panose="02020603050405020304" pitchFamily="18" charset="0"/>
              </a:rPr>
              <a:t>reduced input information size</a:t>
            </a:r>
          </a:p>
        </p:txBody>
      </p:sp>
      <p:sp>
        <p:nvSpPr>
          <p:cNvPr id="45" name="TextBox 44"/>
          <p:cNvSpPr txBox="1"/>
          <p:nvPr/>
        </p:nvSpPr>
        <p:spPr>
          <a:xfrm>
            <a:off x="6444289" y="2845356"/>
            <a:ext cx="1951175" cy="276999"/>
          </a:xfrm>
          <a:prstGeom prst="rect">
            <a:avLst/>
          </a:prstGeom>
          <a:ln w="28575"/>
        </p:spPr>
        <p:style>
          <a:lnRef idx="2">
            <a:schemeClr val="accent1"/>
          </a:lnRef>
          <a:fillRef idx="1">
            <a:schemeClr val="lt1"/>
          </a:fillRef>
          <a:effectRef idx="0">
            <a:schemeClr val="accent1"/>
          </a:effectRef>
          <a:fontRef idx="minor">
            <a:schemeClr val="dk1"/>
          </a:fontRef>
        </p:style>
        <p:txBody>
          <a:bodyPr wrap="none" rtlCol="0">
            <a:spAutoFit/>
          </a:bodyPr>
          <a:lstStyle/>
          <a:p>
            <a:r>
              <a:rPr lang="en-US" sz="1200" dirty="0">
                <a:latin typeface="Times New Roman" panose="02020603050405020304" pitchFamily="18" charset="0"/>
                <a:cs typeface="Times New Roman" panose="02020603050405020304" pitchFamily="18" charset="0"/>
              </a:rPr>
              <a:t>decreased computation steps</a:t>
            </a:r>
          </a:p>
        </p:txBody>
      </p:sp>
      <p:sp>
        <p:nvSpPr>
          <p:cNvPr id="46" name="Rectangle 45"/>
          <p:cNvSpPr/>
          <p:nvPr/>
        </p:nvSpPr>
        <p:spPr>
          <a:xfrm>
            <a:off x="2348373" y="2279892"/>
            <a:ext cx="590226" cy="248209"/>
          </a:xfrm>
          <a:prstGeom prst="rect">
            <a:avLst/>
          </a:prstGeom>
        </p:spPr>
        <p:txBody>
          <a:bodyPr wrap="none">
            <a:spAutoFit/>
          </a:bodyPr>
          <a:lstStyle/>
          <a:p>
            <a:pPr algn="ctr"/>
            <a:r>
              <a:rPr lang="en-US" sz="1013" dirty="0">
                <a:latin typeface="Times New Roman" panose="02020603050405020304" pitchFamily="18" charset="0"/>
                <a:cs typeface="Times New Roman" panose="02020603050405020304" pitchFamily="18" charset="0"/>
              </a:rPr>
              <a:t>(DPLS)</a:t>
            </a:r>
          </a:p>
        </p:txBody>
      </p:sp>
      <p:sp>
        <p:nvSpPr>
          <p:cNvPr id="3" name="Textfeld 74">
            <a:extLst>
              <a:ext uri="{FF2B5EF4-FFF2-40B4-BE49-F238E27FC236}">
                <a16:creationId xmlns:a16="http://schemas.microsoft.com/office/drawing/2014/main" id="{EA4D9A72-F018-4592-0DAB-BC76A7E72B3B}"/>
              </a:ext>
            </a:extLst>
          </p:cNvPr>
          <p:cNvSpPr txBox="1"/>
          <p:nvPr/>
        </p:nvSpPr>
        <p:spPr bwMode="auto">
          <a:xfrm>
            <a:off x="425084" y="4959127"/>
            <a:ext cx="5511096" cy="200055"/>
          </a:xfrm>
          <a:prstGeom prst="rect">
            <a:avLst/>
          </a:prstGeom>
          <a:noFill/>
        </p:spPr>
        <p:txBody>
          <a:bodyPr wrap="square" rtlCol="0">
            <a:spAutoFit/>
          </a:bodyPr>
          <a:lstStyle/>
          <a:p>
            <a:r>
              <a:rPr lang="de-CH" sz="700" dirty="0">
                <a:cs typeface="Arial" panose="020B0604020202020204" pitchFamily="34" charset="0"/>
              </a:rPr>
              <a:t>Dai, PhD </a:t>
            </a:r>
            <a:r>
              <a:rPr lang="de-CH" sz="700" dirty="0" err="1">
                <a:cs typeface="Arial" panose="020B0604020202020204" pitchFamily="34" charset="0"/>
              </a:rPr>
              <a:t>thesis</a:t>
            </a:r>
            <a:r>
              <a:rPr lang="de-CH" sz="700" dirty="0">
                <a:cs typeface="Arial" panose="020B0604020202020204" pitchFamily="34" charset="0"/>
              </a:rPr>
              <a:t>, EPFL, 2022</a:t>
            </a:r>
            <a:endParaRPr lang="en-US" sz="700" dirty="0">
              <a:cs typeface="Arial" panose="020B0604020202020204" pitchFamily="34" charset="0"/>
            </a:endParaRPr>
          </a:p>
        </p:txBody>
      </p:sp>
    </p:spTree>
    <p:extLst>
      <p:ext uri="{BB962C8B-B14F-4D97-AF65-F5344CB8AC3E}">
        <p14:creationId xmlns:p14="http://schemas.microsoft.com/office/powerpoint/2010/main" val="21662627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8"/>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4"/>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19"/>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12"/>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17"/>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11"/>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nodeType="clickEffect">
                                  <p:stCondLst>
                                    <p:cond delay="0"/>
                                  </p:stCondLst>
                                  <p:childTnLst>
                                    <p:set>
                                      <p:cBhvr>
                                        <p:cTn id="24" dur="1" fill="hold">
                                          <p:stCondLst>
                                            <p:cond delay="0"/>
                                          </p:stCondLst>
                                        </p:cTn>
                                        <p:tgtEl>
                                          <p:spTgt spid="13"/>
                                        </p:tgtEl>
                                        <p:attrNameLst>
                                          <p:attrName>style.visibility</p:attrName>
                                        </p:attrNameLst>
                                      </p:cBhvr>
                                      <p:to>
                                        <p:strVal val="visible"/>
                                      </p:to>
                                    </p:set>
                                  </p:childTnLst>
                                </p:cTn>
                              </p:par>
                              <p:par>
                                <p:cTn id="25" presetID="1" presetClass="entr" presetSubtype="0" fill="hold" grpId="0" nodeType="withEffect">
                                  <p:stCondLst>
                                    <p:cond delay="0"/>
                                  </p:stCondLst>
                                  <p:childTnLst>
                                    <p:set>
                                      <p:cBhvr>
                                        <p:cTn id="26" dur="1" fill="hold">
                                          <p:stCondLst>
                                            <p:cond delay="0"/>
                                          </p:stCondLst>
                                        </p:cTn>
                                        <p:tgtEl>
                                          <p:spTgt spid="15"/>
                                        </p:tgtEl>
                                        <p:attrNameLst>
                                          <p:attrName>style.visibility</p:attrName>
                                        </p:attrNameLst>
                                      </p:cBhvr>
                                      <p:to>
                                        <p:strVal val="visible"/>
                                      </p:to>
                                    </p:set>
                                  </p:childTnLst>
                                </p:cTn>
                              </p:par>
                              <p:par>
                                <p:cTn id="27" presetID="1" presetClass="entr" presetSubtype="0" fill="hold" grpId="0" nodeType="withEffect">
                                  <p:stCondLst>
                                    <p:cond delay="0"/>
                                  </p:stCondLst>
                                  <p:childTnLst>
                                    <p:set>
                                      <p:cBhvr>
                                        <p:cTn id="28" dur="1" fill="hold">
                                          <p:stCondLst>
                                            <p:cond delay="0"/>
                                          </p:stCondLst>
                                        </p:cTn>
                                        <p:tgtEl>
                                          <p:spTgt spid="16"/>
                                        </p:tgtEl>
                                        <p:attrNameLst>
                                          <p:attrName>style.visibility</p:attrName>
                                        </p:attrNameLst>
                                      </p:cBhvr>
                                      <p:to>
                                        <p:strVal val="visible"/>
                                      </p:to>
                                    </p:set>
                                  </p:childTnLst>
                                </p:cTn>
                              </p:par>
                            </p:childTnLst>
                          </p:cTn>
                        </p:par>
                      </p:childTnLst>
                    </p:cTn>
                  </p:par>
                  <p:par>
                    <p:cTn id="29" fill="hold">
                      <p:stCondLst>
                        <p:cond delay="indefinite"/>
                      </p:stCondLst>
                      <p:childTnLst>
                        <p:par>
                          <p:cTn id="30" fill="hold">
                            <p:stCondLst>
                              <p:cond delay="0"/>
                            </p:stCondLst>
                            <p:childTnLst>
                              <p:par>
                                <p:cTn id="31" presetID="1" presetClass="entr" presetSubtype="0" fill="hold" nodeType="clickEffect">
                                  <p:stCondLst>
                                    <p:cond delay="0"/>
                                  </p:stCondLst>
                                  <p:childTnLst>
                                    <p:set>
                                      <p:cBhvr>
                                        <p:cTn id="32" dur="1" fill="hold">
                                          <p:stCondLst>
                                            <p:cond delay="0"/>
                                          </p:stCondLst>
                                        </p:cTn>
                                        <p:tgtEl>
                                          <p:spTgt spid="21"/>
                                        </p:tgtEl>
                                        <p:attrNameLst>
                                          <p:attrName>style.visibility</p:attrName>
                                        </p:attrNameLst>
                                      </p:cBhvr>
                                      <p:to>
                                        <p:strVal val="visible"/>
                                      </p:to>
                                    </p:set>
                                  </p:childTnLst>
                                </p:cTn>
                              </p:par>
                              <p:par>
                                <p:cTn id="33" presetID="1" presetClass="entr" presetSubtype="0" fill="hold" grpId="0" nodeType="withEffect">
                                  <p:stCondLst>
                                    <p:cond delay="0"/>
                                  </p:stCondLst>
                                  <p:childTnLst>
                                    <p:set>
                                      <p:cBhvr>
                                        <p:cTn id="34" dur="1" fill="hold">
                                          <p:stCondLst>
                                            <p:cond delay="0"/>
                                          </p:stCondLst>
                                        </p:cTn>
                                        <p:tgtEl>
                                          <p:spTgt spid="22"/>
                                        </p:tgtEl>
                                        <p:attrNameLst>
                                          <p:attrName>style.visibility</p:attrName>
                                        </p:attrNameLst>
                                      </p:cBhvr>
                                      <p:to>
                                        <p:strVal val="visible"/>
                                      </p:to>
                                    </p:set>
                                  </p:childTnLst>
                                </p:cTn>
                              </p:par>
                              <p:par>
                                <p:cTn id="35" presetID="1" presetClass="entr" presetSubtype="0" fill="hold" grpId="0" nodeType="withEffect">
                                  <p:stCondLst>
                                    <p:cond delay="0"/>
                                  </p:stCondLst>
                                  <p:childTnLst>
                                    <p:set>
                                      <p:cBhvr>
                                        <p:cTn id="36" dur="1" fill="hold">
                                          <p:stCondLst>
                                            <p:cond delay="0"/>
                                          </p:stCondLst>
                                        </p:cTn>
                                        <p:tgtEl>
                                          <p:spTgt spid="27"/>
                                        </p:tgtEl>
                                        <p:attrNameLst>
                                          <p:attrName>style.visibility</p:attrName>
                                        </p:attrNameLst>
                                      </p:cBhvr>
                                      <p:to>
                                        <p:strVal val="visible"/>
                                      </p:to>
                                    </p:set>
                                  </p:childTnLst>
                                </p:cTn>
                              </p:par>
                              <p:par>
                                <p:cTn id="37" presetID="1" presetClass="entr" presetSubtype="0" fill="hold" nodeType="withEffect">
                                  <p:stCondLst>
                                    <p:cond delay="0"/>
                                  </p:stCondLst>
                                  <p:childTnLst>
                                    <p:set>
                                      <p:cBhvr>
                                        <p:cTn id="38" dur="1" fill="hold">
                                          <p:stCondLst>
                                            <p:cond delay="0"/>
                                          </p:stCondLst>
                                        </p:cTn>
                                        <p:tgtEl>
                                          <p:spTgt spid="28"/>
                                        </p:tgtEl>
                                        <p:attrNameLst>
                                          <p:attrName>style.visibility</p:attrName>
                                        </p:attrNameLst>
                                      </p:cBhvr>
                                      <p:to>
                                        <p:strVal val="visible"/>
                                      </p:to>
                                    </p:set>
                                  </p:childTnLst>
                                </p:cTn>
                              </p:par>
                              <p:par>
                                <p:cTn id="39" presetID="1" presetClass="entr" presetSubtype="0" fill="hold" grpId="0" nodeType="withEffect">
                                  <p:stCondLst>
                                    <p:cond delay="0"/>
                                  </p:stCondLst>
                                  <p:childTnLst>
                                    <p:set>
                                      <p:cBhvr>
                                        <p:cTn id="40" dur="1" fill="hold">
                                          <p:stCondLst>
                                            <p:cond delay="0"/>
                                          </p:stCondLst>
                                        </p:cTn>
                                        <p:tgtEl>
                                          <p:spTgt spid="30"/>
                                        </p:tgtEl>
                                        <p:attrNameLst>
                                          <p:attrName>style.visibility</p:attrName>
                                        </p:attrNameLst>
                                      </p:cBhvr>
                                      <p:to>
                                        <p:strVal val="visible"/>
                                      </p:to>
                                    </p:set>
                                  </p:childTnLst>
                                </p:cTn>
                              </p:par>
                            </p:childTnLst>
                          </p:cTn>
                        </p:par>
                      </p:childTnLst>
                    </p:cTn>
                  </p:par>
                  <p:par>
                    <p:cTn id="41" fill="hold">
                      <p:stCondLst>
                        <p:cond delay="indefinite"/>
                      </p:stCondLst>
                      <p:childTnLst>
                        <p:par>
                          <p:cTn id="42" fill="hold">
                            <p:stCondLst>
                              <p:cond delay="0"/>
                            </p:stCondLst>
                            <p:childTnLst>
                              <p:par>
                                <p:cTn id="43" presetID="1" presetClass="entr" presetSubtype="0" fill="hold" grpId="0" nodeType="clickEffect">
                                  <p:stCondLst>
                                    <p:cond delay="0"/>
                                  </p:stCondLst>
                                  <p:childTnLst>
                                    <p:set>
                                      <p:cBhvr>
                                        <p:cTn id="44" dur="1" fill="hold">
                                          <p:stCondLst>
                                            <p:cond delay="0"/>
                                          </p:stCondLst>
                                        </p:cTn>
                                        <p:tgtEl>
                                          <p:spTgt spid="23"/>
                                        </p:tgtEl>
                                        <p:attrNameLst>
                                          <p:attrName>style.visibility</p:attrName>
                                        </p:attrNameLst>
                                      </p:cBhvr>
                                      <p:to>
                                        <p:strVal val="visible"/>
                                      </p:to>
                                    </p:set>
                                  </p:childTnLst>
                                </p:cTn>
                              </p:par>
                            </p:childTnLst>
                          </p:cTn>
                        </p:par>
                      </p:childTnLst>
                    </p:cTn>
                  </p:par>
                  <p:par>
                    <p:cTn id="45" fill="hold">
                      <p:stCondLst>
                        <p:cond delay="indefinite"/>
                      </p:stCondLst>
                      <p:childTnLst>
                        <p:par>
                          <p:cTn id="46" fill="hold">
                            <p:stCondLst>
                              <p:cond delay="0"/>
                            </p:stCondLst>
                            <p:childTnLst>
                              <p:par>
                                <p:cTn id="47" presetID="1" presetClass="entr" presetSubtype="0" fill="hold" grpId="0" nodeType="clickEffect">
                                  <p:stCondLst>
                                    <p:cond delay="0"/>
                                  </p:stCondLst>
                                  <p:childTnLst>
                                    <p:set>
                                      <p:cBhvr>
                                        <p:cTn id="48" dur="1" fill="hold">
                                          <p:stCondLst>
                                            <p:cond delay="0"/>
                                          </p:stCondLst>
                                        </p:cTn>
                                        <p:tgtEl>
                                          <p:spTgt spid="32"/>
                                        </p:tgtEl>
                                        <p:attrNameLst>
                                          <p:attrName>style.visibility</p:attrName>
                                        </p:attrNameLst>
                                      </p:cBhvr>
                                      <p:to>
                                        <p:strVal val="visible"/>
                                      </p:to>
                                    </p:set>
                                  </p:childTnLst>
                                </p:cTn>
                              </p:par>
                              <p:par>
                                <p:cTn id="49" presetID="1" presetClass="entr" presetSubtype="0" fill="hold" grpId="0" nodeType="withEffect">
                                  <p:stCondLst>
                                    <p:cond delay="0"/>
                                  </p:stCondLst>
                                  <p:childTnLst>
                                    <p:set>
                                      <p:cBhvr>
                                        <p:cTn id="50" dur="1" fill="hold">
                                          <p:stCondLst>
                                            <p:cond delay="0"/>
                                          </p:stCondLst>
                                        </p:cTn>
                                        <p:tgtEl>
                                          <p:spTgt spid="39"/>
                                        </p:tgtEl>
                                        <p:attrNameLst>
                                          <p:attrName>style.visibility</p:attrName>
                                        </p:attrNameLst>
                                      </p:cBhvr>
                                      <p:to>
                                        <p:strVal val="visible"/>
                                      </p:to>
                                    </p:set>
                                  </p:childTnLst>
                                </p:cTn>
                              </p:par>
                              <p:par>
                                <p:cTn id="51" presetID="1" presetClass="entr" presetSubtype="0" fill="hold" nodeType="withEffect">
                                  <p:stCondLst>
                                    <p:cond delay="0"/>
                                  </p:stCondLst>
                                  <p:childTnLst>
                                    <p:set>
                                      <p:cBhvr>
                                        <p:cTn id="52" dur="1" fill="hold">
                                          <p:stCondLst>
                                            <p:cond delay="0"/>
                                          </p:stCondLst>
                                        </p:cTn>
                                        <p:tgtEl>
                                          <p:spTgt spid="41"/>
                                        </p:tgtEl>
                                        <p:attrNameLst>
                                          <p:attrName>style.visibility</p:attrName>
                                        </p:attrNameLst>
                                      </p:cBhvr>
                                      <p:to>
                                        <p:strVal val="visible"/>
                                      </p:to>
                                    </p:set>
                                  </p:childTnLst>
                                </p:cTn>
                              </p:par>
                              <p:par>
                                <p:cTn id="53" presetID="1" presetClass="entr" presetSubtype="0" fill="hold" grpId="0" nodeType="withEffect">
                                  <p:stCondLst>
                                    <p:cond delay="0"/>
                                  </p:stCondLst>
                                  <p:childTnLst>
                                    <p:set>
                                      <p:cBhvr>
                                        <p:cTn id="54" dur="1" fill="hold">
                                          <p:stCondLst>
                                            <p:cond delay="0"/>
                                          </p:stCondLst>
                                        </p:cTn>
                                        <p:tgtEl>
                                          <p:spTgt spid="34"/>
                                        </p:tgtEl>
                                        <p:attrNameLst>
                                          <p:attrName>style.visibility</p:attrName>
                                        </p:attrNameLst>
                                      </p:cBhvr>
                                      <p:to>
                                        <p:strVal val="visible"/>
                                      </p:to>
                                    </p:set>
                                  </p:childTnLst>
                                </p:cTn>
                              </p:par>
                              <p:par>
                                <p:cTn id="55" presetID="1" presetClass="entr" presetSubtype="0" fill="hold" grpId="0" nodeType="withEffect">
                                  <p:stCondLst>
                                    <p:cond delay="0"/>
                                  </p:stCondLst>
                                  <p:childTnLst>
                                    <p:set>
                                      <p:cBhvr>
                                        <p:cTn id="56" dur="1" fill="hold">
                                          <p:stCondLst>
                                            <p:cond delay="0"/>
                                          </p:stCondLst>
                                        </p:cTn>
                                        <p:tgtEl>
                                          <p:spTgt spid="42"/>
                                        </p:tgtEl>
                                        <p:attrNameLst>
                                          <p:attrName>style.visibility</p:attrName>
                                        </p:attrNameLst>
                                      </p:cBhvr>
                                      <p:to>
                                        <p:strVal val="visible"/>
                                      </p:to>
                                    </p:set>
                                  </p:childTnLst>
                                </p:cTn>
                              </p:par>
                              <p:par>
                                <p:cTn id="57" presetID="1" presetClass="entr" presetSubtype="0" fill="hold" grpId="0" nodeType="withEffect">
                                  <p:stCondLst>
                                    <p:cond delay="0"/>
                                  </p:stCondLst>
                                  <p:childTnLst>
                                    <p:set>
                                      <p:cBhvr>
                                        <p:cTn id="58" dur="1" fill="hold">
                                          <p:stCondLst>
                                            <p:cond delay="0"/>
                                          </p:stCondLst>
                                        </p:cTn>
                                        <p:tgtEl>
                                          <p:spTgt spid="38"/>
                                        </p:tgtEl>
                                        <p:attrNameLst>
                                          <p:attrName>style.visibility</p:attrName>
                                        </p:attrNameLst>
                                      </p:cBhvr>
                                      <p:to>
                                        <p:strVal val="visible"/>
                                      </p:to>
                                    </p:set>
                                  </p:childTnLst>
                                </p:cTn>
                              </p:par>
                              <p:par>
                                <p:cTn id="59" presetID="1" presetClass="entr" presetSubtype="0" fill="hold" nodeType="withEffect">
                                  <p:stCondLst>
                                    <p:cond delay="0"/>
                                  </p:stCondLst>
                                  <p:childTnLst>
                                    <p:set>
                                      <p:cBhvr>
                                        <p:cTn id="60" dur="1" fill="hold">
                                          <p:stCondLst>
                                            <p:cond delay="0"/>
                                          </p:stCondLst>
                                        </p:cTn>
                                        <p:tgtEl>
                                          <p:spTgt spid="36"/>
                                        </p:tgtEl>
                                        <p:attrNameLst>
                                          <p:attrName>style.visibility</p:attrName>
                                        </p:attrNameLst>
                                      </p:cBhvr>
                                      <p:to>
                                        <p:strVal val="visible"/>
                                      </p:to>
                                    </p:set>
                                  </p:childTnLst>
                                </p:cTn>
                              </p:par>
                              <p:par>
                                <p:cTn id="61" presetID="1" presetClass="entr" presetSubtype="0" fill="hold" grpId="0" nodeType="withEffect">
                                  <p:stCondLst>
                                    <p:cond delay="0"/>
                                  </p:stCondLst>
                                  <p:childTnLst>
                                    <p:set>
                                      <p:cBhvr>
                                        <p:cTn id="62" dur="1" fill="hold">
                                          <p:stCondLst>
                                            <p:cond delay="0"/>
                                          </p:stCondLst>
                                        </p:cTn>
                                        <p:tgtEl>
                                          <p:spTgt spid="37"/>
                                        </p:tgtEl>
                                        <p:attrNameLst>
                                          <p:attrName>style.visibility</p:attrName>
                                        </p:attrNameLst>
                                      </p:cBhvr>
                                      <p:to>
                                        <p:strVal val="visible"/>
                                      </p:to>
                                    </p:set>
                                  </p:childTnLst>
                                </p:cTn>
                              </p:par>
                              <p:par>
                                <p:cTn id="63" presetID="1" presetClass="entr" presetSubtype="0" fill="hold" nodeType="withEffect">
                                  <p:stCondLst>
                                    <p:cond delay="0"/>
                                  </p:stCondLst>
                                  <p:childTnLst>
                                    <p:set>
                                      <p:cBhvr>
                                        <p:cTn id="64" dur="1" fill="hold">
                                          <p:stCondLst>
                                            <p:cond delay="0"/>
                                          </p:stCondLst>
                                        </p:cTn>
                                        <p:tgtEl>
                                          <p:spTgt spid="40"/>
                                        </p:tgtEl>
                                        <p:attrNameLst>
                                          <p:attrName>style.visibility</p:attrName>
                                        </p:attrNameLst>
                                      </p:cBhvr>
                                      <p:to>
                                        <p:strVal val="visible"/>
                                      </p:to>
                                    </p:set>
                                  </p:childTnLst>
                                </p:cTn>
                              </p:par>
                              <p:par>
                                <p:cTn id="65" presetID="1" presetClass="entr" presetSubtype="0" fill="hold" grpId="0" nodeType="withEffect">
                                  <p:stCondLst>
                                    <p:cond delay="0"/>
                                  </p:stCondLst>
                                  <p:childTnLst>
                                    <p:set>
                                      <p:cBhvr>
                                        <p:cTn id="66" dur="1" fill="hold">
                                          <p:stCondLst>
                                            <p:cond delay="0"/>
                                          </p:stCondLst>
                                        </p:cTn>
                                        <p:tgtEl>
                                          <p:spTgt spid="46"/>
                                        </p:tgtEl>
                                        <p:attrNameLst>
                                          <p:attrName>style.visibility</p:attrName>
                                        </p:attrNameLst>
                                      </p:cBhvr>
                                      <p:to>
                                        <p:strVal val="visible"/>
                                      </p:to>
                                    </p:set>
                                  </p:childTnLst>
                                </p:cTn>
                              </p:par>
                            </p:childTnLst>
                          </p:cTn>
                        </p:par>
                      </p:childTnLst>
                    </p:cTn>
                  </p:par>
                  <p:par>
                    <p:cTn id="67" fill="hold">
                      <p:stCondLst>
                        <p:cond delay="indefinite"/>
                      </p:stCondLst>
                      <p:childTnLst>
                        <p:par>
                          <p:cTn id="68" fill="hold">
                            <p:stCondLst>
                              <p:cond delay="0"/>
                            </p:stCondLst>
                            <p:childTnLst>
                              <p:par>
                                <p:cTn id="69" presetID="1" presetClass="entr" presetSubtype="0" fill="hold" grpId="0" nodeType="clickEffect">
                                  <p:stCondLst>
                                    <p:cond delay="0"/>
                                  </p:stCondLst>
                                  <p:childTnLst>
                                    <p:set>
                                      <p:cBhvr>
                                        <p:cTn id="70" dur="1" fill="hold">
                                          <p:stCondLst>
                                            <p:cond delay="0"/>
                                          </p:stCondLst>
                                        </p:cTn>
                                        <p:tgtEl>
                                          <p:spTgt spid="44"/>
                                        </p:tgtEl>
                                        <p:attrNameLst>
                                          <p:attrName>style.visibility</p:attrName>
                                        </p:attrNameLst>
                                      </p:cBhvr>
                                      <p:to>
                                        <p:strVal val="visible"/>
                                      </p:to>
                                    </p:set>
                                  </p:childTnLst>
                                </p:cTn>
                              </p:par>
                            </p:childTnLst>
                          </p:cTn>
                        </p:par>
                      </p:childTnLst>
                    </p:cTn>
                  </p:par>
                  <p:par>
                    <p:cTn id="71" fill="hold">
                      <p:stCondLst>
                        <p:cond delay="indefinite"/>
                      </p:stCondLst>
                      <p:childTnLst>
                        <p:par>
                          <p:cTn id="72" fill="hold">
                            <p:stCondLst>
                              <p:cond delay="0"/>
                            </p:stCondLst>
                            <p:childTnLst>
                              <p:par>
                                <p:cTn id="73" presetID="1" presetClass="entr" presetSubtype="0" fill="hold" grpId="0" nodeType="clickEffect">
                                  <p:stCondLst>
                                    <p:cond delay="0"/>
                                  </p:stCondLst>
                                  <p:childTnLst>
                                    <p:set>
                                      <p:cBhvr>
                                        <p:cTn id="74" dur="1" fill="hold">
                                          <p:stCondLst>
                                            <p:cond delay="0"/>
                                          </p:stCondLst>
                                        </p:cTn>
                                        <p:tgtEl>
                                          <p:spTgt spid="4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animBg="1"/>
      <p:bldP spid="12" grpId="0" animBg="1"/>
      <p:bldP spid="14" grpId="0"/>
      <p:bldP spid="15" grpId="0"/>
      <p:bldP spid="16" grpId="0" animBg="1"/>
      <p:bldP spid="17" grpId="0" animBg="1"/>
      <p:bldP spid="22" grpId="0" animBg="1"/>
      <p:bldP spid="23" grpId="0"/>
      <p:bldP spid="27" grpId="0" animBg="1"/>
      <p:bldP spid="30" grpId="0" animBg="1"/>
      <p:bldP spid="32" grpId="0" animBg="1"/>
      <p:bldP spid="34" grpId="0" animBg="1"/>
      <p:bldP spid="37" grpId="0" animBg="1"/>
      <p:bldP spid="38" grpId="0"/>
      <p:bldP spid="39" grpId="0" animBg="1"/>
      <p:bldP spid="42" grpId="0" animBg="1"/>
      <p:bldP spid="44" grpId="0" animBg="1"/>
      <p:bldP spid="45" grpId="0" animBg="1"/>
      <p:bldP spid="46" grpId="0"/>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359241" y="1853024"/>
            <a:ext cx="1663372" cy="404085"/>
          </a:xfrm>
          <a:prstGeom prst="rect">
            <a:avLst/>
          </a:prstGeom>
          <a:noFill/>
          <a:ln>
            <a:solidFill>
              <a:schemeClr val="tx1"/>
            </a:solidFill>
          </a:ln>
        </p:spPr>
        <p:txBody>
          <a:bodyPr wrap="square" rtlCol="0">
            <a:spAutoFit/>
          </a:bodyPr>
          <a:lstStyle/>
          <a:p>
            <a:pPr algn="ctr"/>
            <a:r>
              <a:rPr lang="en-US" sz="1013" dirty="0">
                <a:cs typeface="Times New Roman" panose="02020603050405020304" pitchFamily="18" charset="0"/>
              </a:rPr>
              <a:t>Random porous structure generation</a:t>
            </a:r>
          </a:p>
        </p:txBody>
      </p:sp>
      <p:sp>
        <p:nvSpPr>
          <p:cNvPr id="6" name="TextBox 5"/>
          <p:cNvSpPr txBox="1"/>
          <p:nvPr/>
        </p:nvSpPr>
        <p:spPr>
          <a:xfrm>
            <a:off x="2334789" y="3125565"/>
            <a:ext cx="1356603" cy="404085"/>
          </a:xfrm>
          <a:prstGeom prst="rect">
            <a:avLst/>
          </a:prstGeom>
          <a:noFill/>
          <a:ln>
            <a:solidFill>
              <a:schemeClr val="tx1"/>
            </a:solidFill>
          </a:ln>
        </p:spPr>
        <p:txBody>
          <a:bodyPr wrap="square" rtlCol="0">
            <a:spAutoFit/>
          </a:bodyPr>
          <a:lstStyle/>
          <a:p>
            <a:pPr algn="ctr"/>
            <a:r>
              <a:rPr lang="en-US" sz="1013" dirty="0">
                <a:cs typeface="Times New Roman" panose="02020603050405020304" pitchFamily="18" charset="0"/>
              </a:rPr>
              <a:t>Morphological characterization</a:t>
            </a:r>
          </a:p>
        </p:txBody>
      </p:sp>
      <p:sp>
        <p:nvSpPr>
          <p:cNvPr id="7" name="TextBox 6"/>
          <p:cNvSpPr txBox="1"/>
          <p:nvPr/>
        </p:nvSpPr>
        <p:spPr>
          <a:xfrm>
            <a:off x="3965713" y="2439764"/>
            <a:ext cx="1487621" cy="248209"/>
          </a:xfrm>
          <a:prstGeom prst="rect">
            <a:avLst/>
          </a:prstGeom>
          <a:noFill/>
          <a:ln>
            <a:solidFill>
              <a:schemeClr val="tx1"/>
            </a:solidFill>
          </a:ln>
        </p:spPr>
        <p:txBody>
          <a:bodyPr wrap="square" rtlCol="0">
            <a:spAutoFit/>
          </a:bodyPr>
          <a:lstStyle/>
          <a:p>
            <a:pPr algn="ctr"/>
            <a:r>
              <a:rPr lang="en-US" sz="1013" dirty="0">
                <a:cs typeface="Times New Roman" panose="02020603050405020304" pitchFamily="18" charset="0"/>
              </a:rPr>
              <a:t>Correlation functions</a:t>
            </a:r>
          </a:p>
        </p:txBody>
      </p:sp>
      <p:sp>
        <p:nvSpPr>
          <p:cNvPr id="8" name="TextBox 7"/>
          <p:cNvSpPr txBox="1"/>
          <p:nvPr/>
        </p:nvSpPr>
        <p:spPr>
          <a:xfrm>
            <a:off x="3965712" y="3125564"/>
            <a:ext cx="1504265" cy="248209"/>
          </a:xfrm>
          <a:prstGeom prst="rect">
            <a:avLst/>
          </a:prstGeom>
          <a:noFill/>
          <a:ln>
            <a:solidFill>
              <a:schemeClr val="tx1"/>
            </a:solidFill>
          </a:ln>
        </p:spPr>
        <p:txBody>
          <a:bodyPr wrap="square" rtlCol="0">
            <a:spAutoFit/>
          </a:bodyPr>
          <a:lstStyle/>
          <a:p>
            <a:pPr algn="ctr"/>
            <a:r>
              <a:rPr lang="en-US" sz="1013" dirty="0">
                <a:cs typeface="Times New Roman" panose="02020603050405020304" pitchFamily="18" charset="0"/>
              </a:rPr>
              <a:t>Pore size distribution</a:t>
            </a:r>
          </a:p>
        </p:txBody>
      </p:sp>
      <p:sp>
        <p:nvSpPr>
          <p:cNvPr id="9" name="TextBox 8"/>
          <p:cNvSpPr txBox="1"/>
          <p:nvPr/>
        </p:nvSpPr>
        <p:spPr>
          <a:xfrm>
            <a:off x="3965712" y="3765644"/>
            <a:ext cx="1508760" cy="248209"/>
          </a:xfrm>
          <a:prstGeom prst="rect">
            <a:avLst/>
          </a:prstGeom>
          <a:noFill/>
          <a:ln>
            <a:solidFill>
              <a:schemeClr val="tx1"/>
            </a:solidFill>
          </a:ln>
        </p:spPr>
        <p:txBody>
          <a:bodyPr wrap="square" rtlCol="0">
            <a:spAutoFit/>
          </a:bodyPr>
          <a:lstStyle/>
          <a:p>
            <a:pPr algn="ctr"/>
            <a:r>
              <a:rPr lang="en-US" sz="1013" dirty="0">
                <a:cs typeface="Times New Roman" panose="02020603050405020304" pitchFamily="18" charset="0"/>
              </a:rPr>
              <a:t>Geodesic tortuosity</a:t>
            </a:r>
          </a:p>
        </p:txBody>
      </p:sp>
      <p:sp>
        <p:nvSpPr>
          <p:cNvPr id="10" name="TextBox 9"/>
          <p:cNvSpPr txBox="1"/>
          <p:nvPr/>
        </p:nvSpPr>
        <p:spPr>
          <a:xfrm>
            <a:off x="2274072" y="1197704"/>
            <a:ext cx="1394460" cy="404085"/>
          </a:xfrm>
          <a:prstGeom prst="rect">
            <a:avLst/>
          </a:prstGeom>
          <a:noFill/>
          <a:ln>
            <a:solidFill>
              <a:schemeClr val="tx1"/>
            </a:solidFill>
          </a:ln>
        </p:spPr>
        <p:txBody>
          <a:bodyPr wrap="square" rtlCol="0">
            <a:spAutoFit/>
          </a:bodyPr>
          <a:lstStyle/>
          <a:p>
            <a:pPr algn="ctr"/>
            <a:r>
              <a:rPr lang="en-US" sz="1013" dirty="0">
                <a:cs typeface="Times New Roman" panose="02020603050405020304" pitchFamily="18" charset="0"/>
              </a:rPr>
              <a:t>Direct pore-level simulation</a:t>
            </a:r>
          </a:p>
        </p:txBody>
      </p:sp>
      <p:sp>
        <p:nvSpPr>
          <p:cNvPr id="11" name="TextBox 10"/>
          <p:cNvSpPr txBox="1"/>
          <p:nvPr/>
        </p:nvSpPr>
        <p:spPr>
          <a:xfrm>
            <a:off x="3950472" y="833910"/>
            <a:ext cx="1013460" cy="248209"/>
          </a:xfrm>
          <a:prstGeom prst="rect">
            <a:avLst/>
          </a:prstGeom>
          <a:noFill/>
          <a:ln>
            <a:solidFill>
              <a:schemeClr val="tx1"/>
            </a:solidFill>
          </a:ln>
        </p:spPr>
        <p:txBody>
          <a:bodyPr wrap="square" rtlCol="0">
            <a:spAutoFit/>
          </a:bodyPr>
          <a:lstStyle/>
          <a:p>
            <a:pPr algn="ctr"/>
            <a:r>
              <a:rPr lang="en-US" sz="1013" dirty="0">
                <a:cs typeface="Times New Roman" panose="02020603050405020304" pitchFamily="18" charset="0"/>
              </a:rPr>
              <a:t>Conduction</a:t>
            </a:r>
          </a:p>
        </p:txBody>
      </p:sp>
      <p:sp>
        <p:nvSpPr>
          <p:cNvPr id="12" name="TextBox 11"/>
          <p:cNvSpPr txBox="1"/>
          <p:nvPr/>
        </p:nvSpPr>
        <p:spPr>
          <a:xfrm>
            <a:off x="3950473" y="1294798"/>
            <a:ext cx="1021079" cy="248209"/>
          </a:xfrm>
          <a:prstGeom prst="rect">
            <a:avLst/>
          </a:prstGeom>
          <a:noFill/>
          <a:ln>
            <a:solidFill>
              <a:schemeClr val="tx1"/>
            </a:solidFill>
          </a:ln>
        </p:spPr>
        <p:txBody>
          <a:bodyPr wrap="square" rtlCol="0">
            <a:spAutoFit/>
          </a:bodyPr>
          <a:lstStyle/>
          <a:p>
            <a:pPr algn="ctr"/>
            <a:r>
              <a:rPr lang="en-US" sz="1013" dirty="0">
                <a:cs typeface="Times New Roman" panose="02020603050405020304" pitchFamily="18" charset="0"/>
              </a:rPr>
              <a:t>Convection</a:t>
            </a:r>
          </a:p>
        </p:txBody>
      </p:sp>
      <p:sp>
        <p:nvSpPr>
          <p:cNvPr id="13" name="TextBox 12"/>
          <p:cNvSpPr txBox="1"/>
          <p:nvPr/>
        </p:nvSpPr>
        <p:spPr>
          <a:xfrm>
            <a:off x="3950473" y="1814679"/>
            <a:ext cx="1013459" cy="248209"/>
          </a:xfrm>
          <a:prstGeom prst="rect">
            <a:avLst/>
          </a:prstGeom>
          <a:noFill/>
          <a:ln>
            <a:solidFill>
              <a:schemeClr val="tx1"/>
            </a:solidFill>
          </a:ln>
        </p:spPr>
        <p:txBody>
          <a:bodyPr wrap="square" rtlCol="0">
            <a:spAutoFit/>
          </a:bodyPr>
          <a:lstStyle/>
          <a:p>
            <a:pPr algn="ctr"/>
            <a:r>
              <a:rPr lang="en-US" sz="1013" dirty="0">
                <a:cs typeface="Times New Roman" panose="02020603050405020304" pitchFamily="18" charset="0"/>
              </a:rPr>
              <a:t>Radiation</a:t>
            </a:r>
          </a:p>
        </p:txBody>
      </p:sp>
      <p:sp>
        <p:nvSpPr>
          <p:cNvPr id="14" name="TextBox 13"/>
          <p:cNvSpPr txBox="1"/>
          <p:nvPr/>
        </p:nvSpPr>
        <p:spPr>
          <a:xfrm>
            <a:off x="7125058" y="1084634"/>
            <a:ext cx="1686974" cy="404085"/>
          </a:xfrm>
          <a:prstGeom prst="rect">
            <a:avLst/>
          </a:prstGeom>
          <a:noFill/>
          <a:ln>
            <a:solidFill>
              <a:schemeClr val="tx1"/>
            </a:solidFill>
          </a:ln>
        </p:spPr>
        <p:txBody>
          <a:bodyPr wrap="square" rtlCol="0">
            <a:spAutoFit/>
          </a:bodyPr>
          <a:lstStyle/>
          <a:p>
            <a:pPr algn="ctr"/>
            <a:r>
              <a:rPr lang="en-US" sz="1013" dirty="0">
                <a:cs typeface="Times New Roman" panose="02020603050405020304" pitchFamily="18" charset="0"/>
              </a:rPr>
              <a:t>Continuum-level simulation</a:t>
            </a:r>
          </a:p>
        </p:txBody>
      </p:sp>
      <p:sp>
        <p:nvSpPr>
          <p:cNvPr id="15" name="TextBox 14"/>
          <p:cNvSpPr txBox="1"/>
          <p:nvPr/>
        </p:nvSpPr>
        <p:spPr>
          <a:xfrm>
            <a:off x="7106134" y="3008314"/>
            <a:ext cx="1840352" cy="404085"/>
          </a:xfrm>
          <a:prstGeom prst="rect">
            <a:avLst/>
          </a:prstGeom>
          <a:noFill/>
          <a:ln>
            <a:solidFill>
              <a:schemeClr val="tx1"/>
            </a:solidFill>
          </a:ln>
        </p:spPr>
        <p:txBody>
          <a:bodyPr wrap="square" rtlCol="0">
            <a:spAutoFit/>
          </a:bodyPr>
          <a:lstStyle/>
          <a:p>
            <a:pPr algn="ctr"/>
            <a:r>
              <a:rPr lang="en-US" sz="1013" dirty="0">
                <a:cs typeface="Times New Roman" panose="02020603050405020304" pitchFamily="18" charset="0"/>
              </a:rPr>
              <a:t>Multi-layer perceptron regression</a:t>
            </a:r>
          </a:p>
        </p:txBody>
      </p:sp>
      <p:cxnSp>
        <p:nvCxnSpPr>
          <p:cNvPr id="16" name="Straight Arrow Connector 15"/>
          <p:cNvCxnSpPr>
            <a:stCxn id="5" idx="3"/>
            <a:endCxn id="10" idx="1"/>
          </p:cNvCxnSpPr>
          <p:nvPr/>
        </p:nvCxnSpPr>
        <p:spPr>
          <a:xfrm flipV="1">
            <a:off x="2022613" y="1399747"/>
            <a:ext cx="251459" cy="655320"/>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17" name="Straight Arrow Connector 16"/>
          <p:cNvCxnSpPr>
            <a:stCxn id="5" idx="3"/>
            <a:endCxn id="6" idx="1"/>
          </p:cNvCxnSpPr>
          <p:nvPr/>
        </p:nvCxnSpPr>
        <p:spPr>
          <a:xfrm>
            <a:off x="2022613" y="2055067"/>
            <a:ext cx="312176" cy="1272541"/>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18" name="Straight Arrow Connector 17"/>
          <p:cNvCxnSpPr>
            <a:stCxn id="10" idx="3"/>
            <a:endCxn id="11" idx="1"/>
          </p:cNvCxnSpPr>
          <p:nvPr/>
        </p:nvCxnSpPr>
        <p:spPr>
          <a:xfrm flipV="1">
            <a:off x="3668532" y="958015"/>
            <a:ext cx="281940" cy="441732"/>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19" name="Straight Arrow Connector 18"/>
          <p:cNvCxnSpPr>
            <a:stCxn id="10" idx="3"/>
            <a:endCxn id="12" idx="1"/>
          </p:cNvCxnSpPr>
          <p:nvPr/>
        </p:nvCxnSpPr>
        <p:spPr>
          <a:xfrm>
            <a:off x="3668532" y="1399747"/>
            <a:ext cx="281941" cy="19156"/>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20" name="Straight Arrow Connector 19"/>
          <p:cNvCxnSpPr>
            <a:stCxn id="10" idx="3"/>
            <a:endCxn id="13" idx="1"/>
          </p:cNvCxnSpPr>
          <p:nvPr/>
        </p:nvCxnSpPr>
        <p:spPr>
          <a:xfrm>
            <a:off x="3668532" y="1399747"/>
            <a:ext cx="281941" cy="539037"/>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21" name="Straight Arrow Connector 20"/>
          <p:cNvCxnSpPr>
            <a:stCxn id="6" idx="3"/>
            <a:endCxn id="7" idx="1"/>
          </p:cNvCxnSpPr>
          <p:nvPr/>
        </p:nvCxnSpPr>
        <p:spPr>
          <a:xfrm flipV="1">
            <a:off x="3691392" y="2563869"/>
            <a:ext cx="274321" cy="763739"/>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22" name="Straight Arrow Connector 21"/>
          <p:cNvCxnSpPr>
            <a:stCxn id="6" idx="3"/>
            <a:endCxn id="8" idx="1"/>
          </p:cNvCxnSpPr>
          <p:nvPr/>
        </p:nvCxnSpPr>
        <p:spPr>
          <a:xfrm flipV="1">
            <a:off x="3691392" y="3249669"/>
            <a:ext cx="274320" cy="77939"/>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23" name="Straight Arrow Connector 22"/>
          <p:cNvCxnSpPr>
            <a:stCxn id="6" idx="3"/>
            <a:endCxn id="9" idx="1"/>
          </p:cNvCxnSpPr>
          <p:nvPr/>
        </p:nvCxnSpPr>
        <p:spPr>
          <a:xfrm>
            <a:off x="3691392" y="3327608"/>
            <a:ext cx="274320" cy="562141"/>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graphicFrame>
        <p:nvGraphicFramePr>
          <p:cNvPr id="24" name="Object 23"/>
          <p:cNvGraphicFramePr>
            <a:graphicFrameLocks noChangeAspect="1"/>
          </p:cNvGraphicFramePr>
          <p:nvPr/>
        </p:nvGraphicFramePr>
        <p:xfrm>
          <a:off x="5247655" y="815474"/>
          <a:ext cx="1232543" cy="331839"/>
        </p:xfrm>
        <a:graphic>
          <a:graphicData uri="http://schemas.openxmlformats.org/presentationml/2006/ole">
            <mc:AlternateContent xmlns:mc="http://schemas.openxmlformats.org/markup-compatibility/2006">
              <mc:Choice xmlns:v="urn:schemas-microsoft-com:vml" Requires="v">
                <p:oleObj name="Equation" r:id="rId3" imgW="990360" imgH="266400" progId="Equation.DSMT4">
                  <p:embed/>
                </p:oleObj>
              </mc:Choice>
              <mc:Fallback>
                <p:oleObj name="Equation" r:id="rId3" imgW="990360" imgH="266400" progId="Equation.DSMT4">
                  <p:embed/>
                  <p:pic>
                    <p:nvPicPr>
                      <p:cNvPr id="24" name="Object 23"/>
                      <p:cNvPicPr/>
                      <p:nvPr/>
                    </p:nvPicPr>
                    <p:blipFill>
                      <a:blip r:embed="rId4"/>
                      <a:stretch>
                        <a:fillRect/>
                      </a:stretch>
                    </p:blipFill>
                    <p:spPr>
                      <a:xfrm>
                        <a:off x="5247655" y="815474"/>
                        <a:ext cx="1232543" cy="331839"/>
                      </a:xfrm>
                      <a:prstGeom prst="rect">
                        <a:avLst/>
                      </a:prstGeom>
                    </p:spPr>
                  </p:pic>
                </p:oleObj>
              </mc:Fallback>
            </mc:AlternateContent>
          </a:graphicData>
        </a:graphic>
      </p:graphicFrame>
      <p:graphicFrame>
        <p:nvGraphicFramePr>
          <p:cNvPr id="25" name="Object 24"/>
          <p:cNvGraphicFramePr>
            <a:graphicFrameLocks noChangeAspect="1"/>
          </p:cNvGraphicFramePr>
          <p:nvPr/>
        </p:nvGraphicFramePr>
        <p:xfrm>
          <a:off x="5247315" y="1206768"/>
          <a:ext cx="249926" cy="206017"/>
        </p:xfrm>
        <a:graphic>
          <a:graphicData uri="http://schemas.openxmlformats.org/presentationml/2006/ole">
            <mc:AlternateContent xmlns:mc="http://schemas.openxmlformats.org/markup-compatibility/2006">
              <mc:Choice xmlns:v="urn:schemas-microsoft-com:vml" Requires="v">
                <p:oleObj name="Equation" r:id="rId5" imgW="190440" imgH="177480" progId="Equation.DSMT4">
                  <p:embed/>
                </p:oleObj>
              </mc:Choice>
              <mc:Fallback>
                <p:oleObj name="Equation" r:id="rId5" imgW="190440" imgH="177480" progId="Equation.DSMT4">
                  <p:embed/>
                  <p:pic>
                    <p:nvPicPr>
                      <p:cNvPr id="25" name="Object 24"/>
                      <p:cNvPicPr/>
                      <p:nvPr/>
                    </p:nvPicPr>
                    <p:blipFill>
                      <a:blip r:embed="rId6"/>
                      <a:stretch>
                        <a:fillRect/>
                      </a:stretch>
                    </p:blipFill>
                    <p:spPr>
                      <a:xfrm>
                        <a:off x="5247315" y="1206768"/>
                        <a:ext cx="249926" cy="206017"/>
                      </a:xfrm>
                      <a:prstGeom prst="rect">
                        <a:avLst/>
                      </a:prstGeom>
                    </p:spPr>
                  </p:pic>
                </p:oleObj>
              </mc:Fallback>
            </mc:AlternateContent>
          </a:graphicData>
        </a:graphic>
      </p:graphicFrame>
      <p:graphicFrame>
        <p:nvGraphicFramePr>
          <p:cNvPr id="26" name="Object 25"/>
          <p:cNvGraphicFramePr>
            <a:graphicFrameLocks noChangeAspect="1"/>
          </p:cNvGraphicFramePr>
          <p:nvPr/>
        </p:nvGraphicFramePr>
        <p:xfrm>
          <a:off x="5216553" y="1478576"/>
          <a:ext cx="1403984" cy="280797"/>
        </p:xfrm>
        <a:graphic>
          <a:graphicData uri="http://schemas.openxmlformats.org/presentationml/2006/ole">
            <mc:AlternateContent xmlns:mc="http://schemas.openxmlformats.org/markup-compatibility/2006">
              <mc:Choice xmlns:v="urn:schemas-microsoft-com:vml" Requires="v">
                <p:oleObj name="Equation" r:id="rId7" imgW="1143000" imgH="228600" progId="Equation.DSMT4">
                  <p:embed/>
                </p:oleObj>
              </mc:Choice>
              <mc:Fallback>
                <p:oleObj name="Equation" r:id="rId7" imgW="1143000" imgH="228600" progId="Equation.DSMT4">
                  <p:embed/>
                  <p:pic>
                    <p:nvPicPr>
                      <p:cNvPr id="26" name="Object 25"/>
                      <p:cNvPicPr/>
                      <p:nvPr/>
                    </p:nvPicPr>
                    <p:blipFill>
                      <a:blip r:embed="rId8"/>
                      <a:stretch>
                        <a:fillRect/>
                      </a:stretch>
                    </p:blipFill>
                    <p:spPr>
                      <a:xfrm>
                        <a:off x="5216553" y="1478576"/>
                        <a:ext cx="1403984" cy="280797"/>
                      </a:xfrm>
                      <a:prstGeom prst="rect">
                        <a:avLst/>
                      </a:prstGeom>
                    </p:spPr>
                  </p:pic>
                </p:oleObj>
              </mc:Fallback>
            </mc:AlternateContent>
          </a:graphicData>
        </a:graphic>
      </p:graphicFrame>
      <p:graphicFrame>
        <p:nvGraphicFramePr>
          <p:cNvPr id="27" name="Object 26"/>
          <p:cNvGraphicFramePr>
            <a:graphicFrameLocks noChangeAspect="1"/>
          </p:cNvGraphicFramePr>
          <p:nvPr/>
        </p:nvGraphicFramePr>
        <p:xfrm>
          <a:off x="5173759" y="1834035"/>
          <a:ext cx="225989" cy="295523"/>
        </p:xfrm>
        <a:graphic>
          <a:graphicData uri="http://schemas.openxmlformats.org/presentationml/2006/ole">
            <mc:AlternateContent xmlns:mc="http://schemas.openxmlformats.org/markup-compatibility/2006">
              <mc:Choice xmlns:v="urn:schemas-microsoft-com:vml" Requires="v">
                <p:oleObj name="Equation" r:id="rId9" imgW="164880" imgH="215640" progId="Equation.DSMT4">
                  <p:embed/>
                </p:oleObj>
              </mc:Choice>
              <mc:Fallback>
                <p:oleObj name="Equation" r:id="rId9" imgW="164880" imgH="215640" progId="Equation.DSMT4">
                  <p:embed/>
                  <p:pic>
                    <p:nvPicPr>
                      <p:cNvPr id="27" name="Object 26"/>
                      <p:cNvPicPr/>
                      <p:nvPr/>
                    </p:nvPicPr>
                    <p:blipFill>
                      <a:blip r:embed="rId10"/>
                      <a:stretch>
                        <a:fillRect/>
                      </a:stretch>
                    </p:blipFill>
                    <p:spPr>
                      <a:xfrm>
                        <a:off x="5173759" y="1834035"/>
                        <a:ext cx="225989" cy="295523"/>
                      </a:xfrm>
                      <a:prstGeom prst="rect">
                        <a:avLst/>
                      </a:prstGeom>
                    </p:spPr>
                  </p:pic>
                </p:oleObj>
              </mc:Fallback>
            </mc:AlternateContent>
          </a:graphicData>
        </a:graphic>
      </p:graphicFrame>
      <p:sp>
        <p:nvSpPr>
          <p:cNvPr id="28" name="Left Brace 27"/>
          <p:cNvSpPr/>
          <p:nvPr/>
        </p:nvSpPr>
        <p:spPr>
          <a:xfrm>
            <a:off x="5007194" y="1257927"/>
            <a:ext cx="117987" cy="376084"/>
          </a:xfrm>
          <a:prstGeom prst="leftBrace">
            <a:avLst/>
          </a:prstGeom>
        </p:spPr>
        <p:style>
          <a:lnRef idx="1">
            <a:schemeClr val="dk1"/>
          </a:lnRef>
          <a:fillRef idx="0">
            <a:schemeClr val="dk1"/>
          </a:fillRef>
          <a:effectRef idx="0">
            <a:schemeClr val="dk1"/>
          </a:effectRef>
          <a:fontRef idx="minor">
            <a:schemeClr val="tx1"/>
          </a:fontRef>
        </p:style>
        <p:txBody>
          <a:bodyPr rtlCol="0" anchor="ctr"/>
          <a:lstStyle/>
          <a:p>
            <a:pPr algn="ctr"/>
            <a:endParaRPr lang="en-US" sz="1013" dirty="0">
              <a:cs typeface="Times New Roman" panose="02020603050405020304" pitchFamily="18" charset="0"/>
            </a:endParaRPr>
          </a:p>
        </p:txBody>
      </p:sp>
      <p:graphicFrame>
        <p:nvGraphicFramePr>
          <p:cNvPr id="29" name="Object 28"/>
          <p:cNvGraphicFramePr>
            <a:graphicFrameLocks noChangeAspect="1"/>
          </p:cNvGraphicFramePr>
          <p:nvPr/>
        </p:nvGraphicFramePr>
        <p:xfrm>
          <a:off x="5591768" y="2100526"/>
          <a:ext cx="600459" cy="307928"/>
        </p:xfrm>
        <a:graphic>
          <a:graphicData uri="http://schemas.openxmlformats.org/presentationml/2006/ole">
            <mc:AlternateContent xmlns:mc="http://schemas.openxmlformats.org/markup-compatibility/2006">
              <mc:Choice xmlns:v="urn:schemas-microsoft-com:vml" Requires="v">
                <p:oleObj name="Equation" r:id="rId11" imgW="469800" imgH="241200" progId="Equation.DSMT4">
                  <p:embed/>
                </p:oleObj>
              </mc:Choice>
              <mc:Fallback>
                <p:oleObj name="Equation" r:id="rId11" imgW="469800" imgH="241200" progId="Equation.DSMT4">
                  <p:embed/>
                  <p:pic>
                    <p:nvPicPr>
                      <p:cNvPr id="29" name="Object 28"/>
                      <p:cNvPicPr/>
                      <p:nvPr/>
                    </p:nvPicPr>
                    <p:blipFill>
                      <a:blip r:embed="rId12"/>
                      <a:stretch>
                        <a:fillRect/>
                      </a:stretch>
                    </p:blipFill>
                    <p:spPr>
                      <a:xfrm>
                        <a:off x="5591768" y="2100526"/>
                        <a:ext cx="600459" cy="307928"/>
                      </a:xfrm>
                      <a:prstGeom prst="rect">
                        <a:avLst/>
                      </a:prstGeom>
                    </p:spPr>
                  </p:pic>
                </p:oleObj>
              </mc:Fallback>
            </mc:AlternateContent>
          </a:graphicData>
        </a:graphic>
      </p:graphicFrame>
      <p:graphicFrame>
        <p:nvGraphicFramePr>
          <p:cNvPr id="30" name="Object 29"/>
          <p:cNvGraphicFramePr>
            <a:graphicFrameLocks noChangeAspect="1"/>
          </p:cNvGraphicFramePr>
          <p:nvPr/>
        </p:nvGraphicFramePr>
        <p:xfrm>
          <a:off x="5662438" y="2874517"/>
          <a:ext cx="581798" cy="308074"/>
        </p:xfrm>
        <a:graphic>
          <a:graphicData uri="http://schemas.openxmlformats.org/presentationml/2006/ole">
            <mc:AlternateContent xmlns:mc="http://schemas.openxmlformats.org/markup-compatibility/2006">
              <mc:Choice xmlns:v="urn:schemas-microsoft-com:vml" Requires="v">
                <p:oleObj name="Equation" r:id="rId13" imgW="457200" imgH="241200" progId="Equation.DSMT4">
                  <p:embed/>
                </p:oleObj>
              </mc:Choice>
              <mc:Fallback>
                <p:oleObj name="Equation" r:id="rId13" imgW="457200" imgH="241200" progId="Equation.DSMT4">
                  <p:embed/>
                  <p:pic>
                    <p:nvPicPr>
                      <p:cNvPr id="30" name="Object 29"/>
                      <p:cNvPicPr/>
                      <p:nvPr/>
                    </p:nvPicPr>
                    <p:blipFill>
                      <a:blip r:embed="rId14"/>
                      <a:stretch>
                        <a:fillRect/>
                      </a:stretch>
                    </p:blipFill>
                    <p:spPr>
                      <a:xfrm>
                        <a:off x="5662438" y="2874517"/>
                        <a:ext cx="581798" cy="308074"/>
                      </a:xfrm>
                      <a:prstGeom prst="rect">
                        <a:avLst/>
                      </a:prstGeom>
                    </p:spPr>
                  </p:pic>
                </p:oleObj>
              </mc:Fallback>
            </mc:AlternateContent>
          </a:graphicData>
        </a:graphic>
      </p:graphicFrame>
      <p:graphicFrame>
        <p:nvGraphicFramePr>
          <p:cNvPr id="31" name="Object 30"/>
          <p:cNvGraphicFramePr>
            <a:graphicFrameLocks noChangeAspect="1"/>
          </p:cNvGraphicFramePr>
          <p:nvPr/>
        </p:nvGraphicFramePr>
        <p:xfrm>
          <a:off x="5626757" y="2484373"/>
          <a:ext cx="594967" cy="323618"/>
        </p:xfrm>
        <a:graphic>
          <a:graphicData uri="http://schemas.openxmlformats.org/presentationml/2006/ole">
            <mc:AlternateContent xmlns:mc="http://schemas.openxmlformats.org/markup-compatibility/2006">
              <mc:Choice xmlns:v="urn:schemas-microsoft-com:vml" Requires="v">
                <p:oleObj name="Equation" r:id="rId15" imgW="444240" imgH="241200" progId="Equation.DSMT4">
                  <p:embed/>
                </p:oleObj>
              </mc:Choice>
              <mc:Fallback>
                <p:oleObj name="Equation" r:id="rId15" imgW="444240" imgH="241200" progId="Equation.DSMT4">
                  <p:embed/>
                  <p:pic>
                    <p:nvPicPr>
                      <p:cNvPr id="31" name="Object 30"/>
                      <p:cNvPicPr/>
                      <p:nvPr/>
                    </p:nvPicPr>
                    <p:blipFill>
                      <a:blip r:embed="rId16"/>
                      <a:stretch>
                        <a:fillRect/>
                      </a:stretch>
                    </p:blipFill>
                    <p:spPr>
                      <a:xfrm>
                        <a:off x="5626757" y="2484373"/>
                        <a:ext cx="594967" cy="323618"/>
                      </a:xfrm>
                      <a:prstGeom prst="rect">
                        <a:avLst/>
                      </a:prstGeom>
                    </p:spPr>
                  </p:pic>
                </p:oleObj>
              </mc:Fallback>
            </mc:AlternateContent>
          </a:graphicData>
        </a:graphic>
      </p:graphicFrame>
      <p:sp>
        <p:nvSpPr>
          <p:cNvPr id="32" name="Left Brace 31"/>
          <p:cNvSpPr/>
          <p:nvPr/>
        </p:nvSpPr>
        <p:spPr>
          <a:xfrm>
            <a:off x="5481866" y="2209294"/>
            <a:ext cx="172310" cy="888590"/>
          </a:xfrm>
          <a:prstGeom prst="leftBrace">
            <a:avLst>
              <a:gd name="adj1" fmla="val 8333"/>
              <a:gd name="adj2" fmla="val 54288"/>
            </a:avLst>
          </a:prstGeom>
        </p:spPr>
        <p:style>
          <a:lnRef idx="1">
            <a:schemeClr val="dk1"/>
          </a:lnRef>
          <a:fillRef idx="0">
            <a:schemeClr val="dk1"/>
          </a:fillRef>
          <a:effectRef idx="0">
            <a:schemeClr val="dk1"/>
          </a:effectRef>
          <a:fontRef idx="minor">
            <a:schemeClr val="tx1"/>
          </a:fontRef>
        </p:style>
        <p:txBody>
          <a:bodyPr rtlCol="0" anchor="ctr"/>
          <a:lstStyle/>
          <a:p>
            <a:pPr algn="ctr"/>
            <a:endParaRPr lang="en-US" sz="1013" dirty="0">
              <a:cs typeface="Times New Roman" panose="02020603050405020304" pitchFamily="18" charset="0"/>
            </a:endParaRPr>
          </a:p>
        </p:txBody>
      </p:sp>
      <p:graphicFrame>
        <p:nvGraphicFramePr>
          <p:cNvPr id="33" name="Object 32"/>
          <p:cNvGraphicFramePr>
            <a:graphicFrameLocks noChangeAspect="1"/>
          </p:cNvGraphicFramePr>
          <p:nvPr/>
        </p:nvGraphicFramePr>
        <p:xfrm>
          <a:off x="5713519" y="3267240"/>
          <a:ext cx="508205" cy="285865"/>
        </p:xfrm>
        <a:graphic>
          <a:graphicData uri="http://schemas.openxmlformats.org/presentationml/2006/ole">
            <mc:AlternateContent xmlns:mc="http://schemas.openxmlformats.org/markup-compatibility/2006">
              <mc:Choice xmlns:v="urn:schemas-microsoft-com:vml" Requires="v">
                <p:oleObj name="Equation" r:id="rId17" imgW="406080" imgH="228600" progId="Equation.DSMT4">
                  <p:embed/>
                </p:oleObj>
              </mc:Choice>
              <mc:Fallback>
                <p:oleObj name="Equation" r:id="rId17" imgW="406080" imgH="228600" progId="Equation.DSMT4">
                  <p:embed/>
                  <p:pic>
                    <p:nvPicPr>
                      <p:cNvPr id="33" name="Object 32"/>
                      <p:cNvPicPr/>
                      <p:nvPr/>
                    </p:nvPicPr>
                    <p:blipFill>
                      <a:blip r:embed="rId18"/>
                      <a:stretch>
                        <a:fillRect/>
                      </a:stretch>
                    </p:blipFill>
                    <p:spPr>
                      <a:xfrm>
                        <a:off x="5713519" y="3267240"/>
                        <a:ext cx="508205" cy="285865"/>
                      </a:xfrm>
                      <a:prstGeom prst="rect">
                        <a:avLst/>
                      </a:prstGeom>
                    </p:spPr>
                  </p:pic>
                </p:oleObj>
              </mc:Fallback>
            </mc:AlternateContent>
          </a:graphicData>
        </a:graphic>
      </p:graphicFrame>
      <p:graphicFrame>
        <p:nvGraphicFramePr>
          <p:cNvPr id="34" name="Object 33"/>
          <p:cNvGraphicFramePr>
            <a:graphicFrameLocks noChangeAspect="1"/>
          </p:cNvGraphicFramePr>
          <p:nvPr/>
        </p:nvGraphicFramePr>
        <p:xfrm>
          <a:off x="5713520" y="3822012"/>
          <a:ext cx="241198" cy="289438"/>
        </p:xfrm>
        <a:graphic>
          <a:graphicData uri="http://schemas.openxmlformats.org/presentationml/2006/ole">
            <mc:AlternateContent xmlns:mc="http://schemas.openxmlformats.org/markup-compatibility/2006">
              <mc:Choice xmlns:v="urn:schemas-microsoft-com:vml" Requires="v">
                <p:oleObj name="Equation" r:id="rId19" imgW="126720" imgH="152280" progId="Equation.DSMT4">
                  <p:embed/>
                </p:oleObj>
              </mc:Choice>
              <mc:Fallback>
                <p:oleObj name="Equation" r:id="rId19" imgW="126720" imgH="152280" progId="Equation.DSMT4">
                  <p:embed/>
                  <p:pic>
                    <p:nvPicPr>
                      <p:cNvPr id="34" name="Object 33"/>
                      <p:cNvPicPr/>
                      <p:nvPr/>
                    </p:nvPicPr>
                    <p:blipFill>
                      <a:blip r:embed="rId20"/>
                      <a:stretch>
                        <a:fillRect/>
                      </a:stretch>
                    </p:blipFill>
                    <p:spPr>
                      <a:xfrm>
                        <a:off x="5713520" y="3822012"/>
                        <a:ext cx="241198" cy="289438"/>
                      </a:xfrm>
                      <a:prstGeom prst="rect">
                        <a:avLst/>
                      </a:prstGeom>
                    </p:spPr>
                  </p:pic>
                </p:oleObj>
              </mc:Fallback>
            </mc:AlternateContent>
          </a:graphicData>
        </a:graphic>
      </p:graphicFrame>
      <p:graphicFrame>
        <p:nvGraphicFramePr>
          <p:cNvPr id="35" name="Object 34"/>
          <p:cNvGraphicFramePr>
            <a:graphicFrameLocks noChangeAspect="1"/>
          </p:cNvGraphicFramePr>
          <p:nvPr/>
        </p:nvGraphicFramePr>
        <p:xfrm>
          <a:off x="4932469" y="892074"/>
          <a:ext cx="290840" cy="203866"/>
        </p:xfrm>
        <a:graphic>
          <a:graphicData uri="http://schemas.openxmlformats.org/presentationml/2006/ole">
            <mc:AlternateContent xmlns:mc="http://schemas.openxmlformats.org/markup-compatibility/2006">
              <mc:Choice xmlns:v="urn:schemas-microsoft-com:vml" Requires="v">
                <p:oleObj name="Equation" r:id="rId21" imgW="215640" imgH="152280" progId="Equation.DSMT4">
                  <p:embed/>
                </p:oleObj>
              </mc:Choice>
              <mc:Fallback>
                <p:oleObj name="Equation" r:id="rId21" imgW="215640" imgH="152280" progId="Equation.DSMT4">
                  <p:embed/>
                  <p:pic>
                    <p:nvPicPr>
                      <p:cNvPr id="35" name="Object 34"/>
                      <p:cNvPicPr/>
                      <p:nvPr/>
                    </p:nvPicPr>
                    <p:blipFill>
                      <a:blip r:embed="rId22"/>
                      <a:stretch>
                        <a:fillRect/>
                      </a:stretch>
                    </p:blipFill>
                    <p:spPr>
                      <a:xfrm>
                        <a:off x="4932469" y="892074"/>
                        <a:ext cx="290840" cy="203866"/>
                      </a:xfrm>
                      <a:prstGeom prst="rect">
                        <a:avLst/>
                      </a:prstGeom>
                    </p:spPr>
                  </p:pic>
                </p:oleObj>
              </mc:Fallback>
            </mc:AlternateContent>
          </a:graphicData>
        </a:graphic>
      </p:graphicFrame>
      <p:graphicFrame>
        <p:nvGraphicFramePr>
          <p:cNvPr id="36" name="Object 35"/>
          <p:cNvGraphicFramePr>
            <a:graphicFrameLocks noChangeAspect="1"/>
          </p:cNvGraphicFramePr>
          <p:nvPr/>
        </p:nvGraphicFramePr>
        <p:xfrm>
          <a:off x="4936526" y="1868236"/>
          <a:ext cx="285750" cy="194072"/>
        </p:xfrm>
        <a:graphic>
          <a:graphicData uri="http://schemas.openxmlformats.org/presentationml/2006/ole">
            <mc:AlternateContent xmlns:mc="http://schemas.openxmlformats.org/markup-compatibility/2006">
              <mc:Choice xmlns:v="urn:schemas-microsoft-com:vml" Requires="v">
                <p:oleObj name="Equation" r:id="rId21" imgW="381148" imgH="259185" progId="Equation.DSMT4">
                  <p:embed/>
                </p:oleObj>
              </mc:Choice>
              <mc:Fallback>
                <p:oleObj name="Equation" r:id="rId21" imgW="381148" imgH="259185" progId="Equation.DSMT4">
                  <p:embed/>
                  <p:pic>
                    <p:nvPicPr>
                      <p:cNvPr id="36" name="Object 35"/>
                      <p:cNvPicPr/>
                      <p:nvPr/>
                    </p:nvPicPr>
                    <p:blipFill>
                      <a:blip r:embed="rId23"/>
                      <a:stretch>
                        <a:fillRect/>
                      </a:stretch>
                    </p:blipFill>
                    <p:spPr>
                      <a:xfrm>
                        <a:off x="4936526" y="1868236"/>
                        <a:ext cx="285750" cy="194072"/>
                      </a:xfrm>
                      <a:prstGeom prst="rect">
                        <a:avLst/>
                      </a:prstGeom>
                    </p:spPr>
                  </p:pic>
                </p:oleObj>
              </mc:Fallback>
            </mc:AlternateContent>
          </a:graphicData>
        </a:graphic>
      </p:graphicFrame>
      <p:graphicFrame>
        <p:nvGraphicFramePr>
          <p:cNvPr id="37" name="Object 36"/>
          <p:cNvGraphicFramePr>
            <a:graphicFrameLocks noChangeAspect="1"/>
          </p:cNvGraphicFramePr>
          <p:nvPr/>
        </p:nvGraphicFramePr>
        <p:xfrm>
          <a:off x="5450407" y="3321559"/>
          <a:ext cx="279797" cy="188119"/>
        </p:xfrm>
        <a:graphic>
          <a:graphicData uri="http://schemas.openxmlformats.org/presentationml/2006/ole">
            <mc:AlternateContent xmlns:mc="http://schemas.openxmlformats.org/markup-compatibility/2006">
              <mc:Choice xmlns:v="urn:schemas-microsoft-com:vml" Requires="v">
                <p:oleObj name="Equation" r:id="rId21" imgW="373572" imgH="251618" progId="Equation.DSMT4">
                  <p:embed/>
                </p:oleObj>
              </mc:Choice>
              <mc:Fallback>
                <p:oleObj name="Equation" r:id="rId21" imgW="373572" imgH="251618" progId="Equation.DSMT4">
                  <p:embed/>
                  <p:pic>
                    <p:nvPicPr>
                      <p:cNvPr id="37" name="Object 36"/>
                      <p:cNvPicPr/>
                      <p:nvPr/>
                    </p:nvPicPr>
                    <p:blipFill>
                      <a:blip r:embed="rId24"/>
                      <a:stretch>
                        <a:fillRect/>
                      </a:stretch>
                    </p:blipFill>
                    <p:spPr>
                      <a:xfrm>
                        <a:off x="5450407" y="3321559"/>
                        <a:ext cx="279797" cy="188119"/>
                      </a:xfrm>
                      <a:prstGeom prst="rect">
                        <a:avLst/>
                      </a:prstGeom>
                    </p:spPr>
                  </p:pic>
                </p:oleObj>
              </mc:Fallback>
            </mc:AlternateContent>
          </a:graphicData>
        </a:graphic>
      </p:graphicFrame>
      <p:graphicFrame>
        <p:nvGraphicFramePr>
          <p:cNvPr id="38" name="Object 37"/>
          <p:cNvGraphicFramePr>
            <a:graphicFrameLocks noChangeAspect="1"/>
          </p:cNvGraphicFramePr>
          <p:nvPr/>
        </p:nvGraphicFramePr>
        <p:xfrm>
          <a:off x="5458910" y="3833987"/>
          <a:ext cx="275035" cy="183356"/>
        </p:xfrm>
        <a:graphic>
          <a:graphicData uri="http://schemas.openxmlformats.org/presentationml/2006/ole">
            <mc:AlternateContent xmlns:mc="http://schemas.openxmlformats.org/markup-compatibility/2006">
              <mc:Choice xmlns:v="urn:schemas-microsoft-com:vml" Requires="v">
                <p:oleObj name="Equation" r:id="rId21" imgW="365997" imgH="244050" progId="Equation.DSMT4">
                  <p:embed/>
                </p:oleObj>
              </mc:Choice>
              <mc:Fallback>
                <p:oleObj name="Equation" r:id="rId21" imgW="365997" imgH="244050" progId="Equation.DSMT4">
                  <p:embed/>
                  <p:pic>
                    <p:nvPicPr>
                      <p:cNvPr id="38" name="Object 37"/>
                      <p:cNvPicPr/>
                      <p:nvPr/>
                    </p:nvPicPr>
                    <p:blipFill>
                      <a:blip r:embed="rId25"/>
                      <a:stretch>
                        <a:fillRect/>
                      </a:stretch>
                    </p:blipFill>
                    <p:spPr>
                      <a:xfrm>
                        <a:off x="5458910" y="3833987"/>
                        <a:ext cx="275035" cy="183356"/>
                      </a:xfrm>
                      <a:prstGeom prst="rect">
                        <a:avLst/>
                      </a:prstGeom>
                    </p:spPr>
                  </p:pic>
                </p:oleObj>
              </mc:Fallback>
            </mc:AlternateContent>
          </a:graphicData>
        </a:graphic>
      </p:graphicFrame>
      <p:graphicFrame>
        <p:nvGraphicFramePr>
          <p:cNvPr id="39" name="Object 38"/>
          <p:cNvGraphicFramePr>
            <a:graphicFrameLocks noChangeAspect="1"/>
          </p:cNvGraphicFramePr>
          <p:nvPr/>
        </p:nvGraphicFramePr>
        <p:xfrm>
          <a:off x="6403467" y="2115944"/>
          <a:ext cx="238586" cy="260276"/>
        </p:xfrm>
        <a:graphic>
          <a:graphicData uri="http://schemas.openxmlformats.org/presentationml/2006/ole">
            <mc:AlternateContent xmlns:mc="http://schemas.openxmlformats.org/markup-compatibility/2006">
              <mc:Choice xmlns:v="urn:schemas-microsoft-com:vml" Requires="v">
                <p:oleObj name="Equation" r:id="rId26" imgW="139680" imgH="152280" progId="Equation.DSMT4">
                  <p:embed/>
                </p:oleObj>
              </mc:Choice>
              <mc:Fallback>
                <p:oleObj name="Equation" r:id="rId26" imgW="139680" imgH="152280" progId="Equation.DSMT4">
                  <p:embed/>
                  <p:pic>
                    <p:nvPicPr>
                      <p:cNvPr id="39" name="Object 38"/>
                      <p:cNvPicPr/>
                      <p:nvPr/>
                    </p:nvPicPr>
                    <p:blipFill>
                      <a:blip r:embed="rId27"/>
                      <a:stretch>
                        <a:fillRect/>
                      </a:stretch>
                    </p:blipFill>
                    <p:spPr>
                      <a:xfrm>
                        <a:off x="6403467" y="2115944"/>
                        <a:ext cx="238586" cy="260276"/>
                      </a:xfrm>
                      <a:prstGeom prst="rect">
                        <a:avLst/>
                      </a:prstGeom>
                    </p:spPr>
                  </p:pic>
                </p:oleObj>
              </mc:Fallback>
            </mc:AlternateContent>
          </a:graphicData>
        </a:graphic>
      </p:graphicFrame>
      <p:graphicFrame>
        <p:nvGraphicFramePr>
          <p:cNvPr id="40" name="Object 39"/>
          <p:cNvGraphicFramePr>
            <a:graphicFrameLocks noChangeAspect="1"/>
          </p:cNvGraphicFramePr>
          <p:nvPr/>
        </p:nvGraphicFramePr>
        <p:xfrm>
          <a:off x="6409843" y="2506623"/>
          <a:ext cx="254333" cy="302020"/>
        </p:xfrm>
        <a:graphic>
          <a:graphicData uri="http://schemas.openxmlformats.org/presentationml/2006/ole">
            <mc:AlternateContent xmlns:mc="http://schemas.openxmlformats.org/markup-compatibility/2006">
              <mc:Choice xmlns:v="urn:schemas-microsoft-com:vml" Requires="v">
                <p:oleObj name="Equation" r:id="rId28" imgW="203040" imgH="241200" progId="Equation.DSMT4">
                  <p:embed/>
                </p:oleObj>
              </mc:Choice>
              <mc:Fallback>
                <p:oleObj name="Equation" r:id="rId28" imgW="203040" imgH="241200" progId="Equation.DSMT4">
                  <p:embed/>
                  <p:pic>
                    <p:nvPicPr>
                      <p:cNvPr id="40" name="Object 39"/>
                      <p:cNvPicPr/>
                      <p:nvPr/>
                    </p:nvPicPr>
                    <p:blipFill>
                      <a:blip r:embed="rId29"/>
                      <a:stretch>
                        <a:fillRect/>
                      </a:stretch>
                    </p:blipFill>
                    <p:spPr>
                      <a:xfrm>
                        <a:off x="6409843" y="2506623"/>
                        <a:ext cx="254333" cy="302020"/>
                      </a:xfrm>
                      <a:prstGeom prst="rect">
                        <a:avLst/>
                      </a:prstGeom>
                    </p:spPr>
                  </p:pic>
                </p:oleObj>
              </mc:Fallback>
            </mc:AlternateContent>
          </a:graphicData>
        </a:graphic>
      </p:graphicFrame>
      <p:graphicFrame>
        <p:nvGraphicFramePr>
          <p:cNvPr id="41" name="Object 40"/>
          <p:cNvGraphicFramePr>
            <a:graphicFrameLocks noChangeAspect="1"/>
          </p:cNvGraphicFramePr>
          <p:nvPr/>
        </p:nvGraphicFramePr>
        <p:xfrm>
          <a:off x="6164727" y="2173479"/>
          <a:ext cx="275035" cy="183356"/>
        </p:xfrm>
        <a:graphic>
          <a:graphicData uri="http://schemas.openxmlformats.org/presentationml/2006/ole">
            <mc:AlternateContent xmlns:mc="http://schemas.openxmlformats.org/markup-compatibility/2006">
              <mc:Choice xmlns:v="urn:schemas-microsoft-com:vml" Requires="v">
                <p:oleObj name="Equation" r:id="rId21" imgW="365997" imgH="244050" progId="Equation.DSMT4">
                  <p:embed/>
                </p:oleObj>
              </mc:Choice>
              <mc:Fallback>
                <p:oleObj name="Equation" r:id="rId21" imgW="365997" imgH="244050" progId="Equation.DSMT4">
                  <p:embed/>
                  <p:pic>
                    <p:nvPicPr>
                      <p:cNvPr id="41" name="Object 40"/>
                      <p:cNvPicPr/>
                      <p:nvPr/>
                    </p:nvPicPr>
                    <p:blipFill>
                      <a:blip r:embed="rId30"/>
                      <a:stretch>
                        <a:fillRect/>
                      </a:stretch>
                    </p:blipFill>
                    <p:spPr>
                      <a:xfrm>
                        <a:off x="6164727" y="2173479"/>
                        <a:ext cx="275035" cy="183356"/>
                      </a:xfrm>
                      <a:prstGeom prst="rect">
                        <a:avLst/>
                      </a:prstGeom>
                    </p:spPr>
                  </p:pic>
                </p:oleObj>
              </mc:Fallback>
            </mc:AlternateContent>
          </a:graphicData>
        </a:graphic>
      </p:graphicFrame>
      <p:graphicFrame>
        <p:nvGraphicFramePr>
          <p:cNvPr id="42" name="Object 41"/>
          <p:cNvGraphicFramePr>
            <a:graphicFrameLocks noChangeAspect="1"/>
          </p:cNvGraphicFramePr>
          <p:nvPr/>
        </p:nvGraphicFramePr>
        <p:xfrm>
          <a:off x="6201598" y="2582631"/>
          <a:ext cx="275035" cy="177403"/>
        </p:xfrm>
        <a:graphic>
          <a:graphicData uri="http://schemas.openxmlformats.org/presentationml/2006/ole">
            <mc:AlternateContent xmlns:mc="http://schemas.openxmlformats.org/markup-compatibility/2006">
              <mc:Choice xmlns:v="urn:schemas-microsoft-com:vml" Requires="v">
                <p:oleObj name="Equation" r:id="rId21" imgW="365997" imgH="236010" progId="Equation.DSMT4">
                  <p:embed/>
                </p:oleObj>
              </mc:Choice>
              <mc:Fallback>
                <p:oleObj name="Equation" r:id="rId21" imgW="365997" imgH="236010" progId="Equation.DSMT4">
                  <p:embed/>
                  <p:pic>
                    <p:nvPicPr>
                      <p:cNvPr id="42" name="Object 41"/>
                      <p:cNvPicPr/>
                      <p:nvPr/>
                    </p:nvPicPr>
                    <p:blipFill>
                      <a:blip r:embed="rId31"/>
                      <a:stretch>
                        <a:fillRect/>
                      </a:stretch>
                    </p:blipFill>
                    <p:spPr>
                      <a:xfrm>
                        <a:off x="6201598" y="2582631"/>
                        <a:ext cx="275035" cy="177403"/>
                      </a:xfrm>
                      <a:prstGeom prst="rect">
                        <a:avLst/>
                      </a:prstGeom>
                    </p:spPr>
                  </p:pic>
                </p:oleObj>
              </mc:Fallback>
            </mc:AlternateContent>
          </a:graphicData>
        </a:graphic>
      </p:graphicFrame>
      <p:sp>
        <p:nvSpPr>
          <p:cNvPr id="43" name="TextBox 42"/>
          <p:cNvSpPr txBox="1"/>
          <p:nvPr/>
        </p:nvSpPr>
        <p:spPr>
          <a:xfrm>
            <a:off x="7306652" y="2133665"/>
            <a:ext cx="1340967" cy="248209"/>
          </a:xfrm>
          <a:prstGeom prst="rect">
            <a:avLst/>
          </a:prstGeom>
          <a:noFill/>
          <a:ln>
            <a:solidFill>
              <a:schemeClr val="tx1"/>
            </a:solidFill>
          </a:ln>
        </p:spPr>
        <p:txBody>
          <a:bodyPr wrap="square" rtlCol="0">
            <a:spAutoFit/>
          </a:bodyPr>
          <a:lstStyle/>
          <a:p>
            <a:pPr algn="ctr"/>
            <a:r>
              <a:rPr lang="en-US" sz="1013" dirty="0">
                <a:cs typeface="Times New Roman" panose="02020603050405020304" pitchFamily="18" charset="0"/>
              </a:rPr>
              <a:t>Fuel production </a:t>
            </a:r>
          </a:p>
        </p:txBody>
      </p:sp>
      <p:sp>
        <p:nvSpPr>
          <p:cNvPr id="44" name="Right Brace 43"/>
          <p:cNvSpPr/>
          <p:nvPr/>
        </p:nvSpPr>
        <p:spPr>
          <a:xfrm>
            <a:off x="6671550" y="815475"/>
            <a:ext cx="258097" cy="1806677"/>
          </a:xfrm>
          <a:prstGeom prst="rightBrace">
            <a:avLst>
              <a:gd name="adj1" fmla="val 87121"/>
              <a:gd name="adj2" fmla="val 28034"/>
            </a:avLst>
          </a:prstGeom>
          <a:ln w="28575"/>
        </p:spPr>
        <p:style>
          <a:lnRef idx="1">
            <a:schemeClr val="dk1"/>
          </a:lnRef>
          <a:fillRef idx="0">
            <a:schemeClr val="dk1"/>
          </a:fillRef>
          <a:effectRef idx="0">
            <a:schemeClr val="dk1"/>
          </a:effectRef>
          <a:fontRef idx="minor">
            <a:schemeClr val="tx1"/>
          </a:fontRef>
        </p:style>
        <p:txBody>
          <a:bodyPr rtlCol="0" anchor="ctr"/>
          <a:lstStyle/>
          <a:p>
            <a:pPr algn="ctr"/>
            <a:endParaRPr lang="en-US" sz="1013" dirty="0">
              <a:cs typeface="Times New Roman" panose="02020603050405020304" pitchFamily="18" charset="0"/>
            </a:endParaRPr>
          </a:p>
        </p:txBody>
      </p:sp>
      <p:sp>
        <p:nvSpPr>
          <p:cNvPr id="45" name="Right Brace 44"/>
          <p:cNvSpPr/>
          <p:nvPr/>
        </p:nvSpPr>
        <p:spPr>
          <a:xfrm>
            <a:off x="6675237" y="2183387"/>
            <a:ext cx="258097" cy="1935726"/>
          </a:xfrm>
          <a:prstGeom prst="rightBrace">
            <a:avLst>
              <a:gd name="adj1" fmla="val 87121"/>
              <a:gd name="adj2" fmla="val 52796"/>
            </a:avLst>
          </a:prstGeom>
          <a:ln w="28575">
            <a:prstDash val="dash"/>
          </a:ln>
        </p:spPr>
        <p:style>
          <a:lnRef idx="1">
            <a:schemeClr val="dk1"/>
          </a:lnRef>
          <a:fillRef idx="0">
            <a:schemeClr val="dk1"/>
          </a:fillRef>
          <a:effectRef idx="0">
            <a:schemeClr val="dk1"/>
          </a:effectRef>
          <a:fontRef idx="minor">
            <a:schemeClr val="tx1"/>
          </a:fontRef>
        </p:style>
        <p:txBody>
          <a:bodyPr rtlCol="0" anchor="ctr"/>
          <a:lstStyle/>
          <a:p>
            <a:pPr algn="ctr"/>
            <a:endParaRPr lang="en-US" sz="1013" dirty="0">
              <a:cs typeface="Times New Roman" panose="02020603050405020304" pitchFamily="18" charset="0"/>
            </a:endParaRPr>
          </a:p>
        </p:txBody>
      </p:sp>
      <p:sp>
        <p:nvSpPr>
          <p:cNvPr id="46" name="Down Arrow 45"/>
          <p:cNvSpPr/>
          <p:nvPr/>
        </p:nvSpPr>
        <p:spPr>
          <a:xfrm>
            <a:off x="7780504" y="1649906"/>
            <a:ext cx="376083" cy="353961"/>
          </a:xfrm>
          <a:prstGeom prst="downArrow">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US" sz="1013" dirty="0">
              <a:cs typeface="Times New Roman" panose="02020603050405020304" pitchFamily="18" charset="0"/>
            </a:endParaRPr>
          </a:p>
        </p:txBody>
      </p:sp>
      <p:sp>
        <p:nvSpPr>
          <p:cNvPr id="47" name="Up Arrow 46"/>
          <p:cNvSpPr/>
          <p:nvPr/>
        </p:nvSpPr>
        <p:spPr>
          <a:xfrm>
            <a:off x="7808378" y="2486977"/>
            <a:ext cx="383459" cy="368710"/>
          </a:xfrm>
          <a:prstGeom prst="upArrow">
            <a:avLst>
              <a:gd name="adj1" fmla="val 50000"/>
              <a:gd name="adj2" fmla="val 47645"/>
            </a:avLst>
          </a:prstGeom>
          <a:solidFill>
            <a:schemeClr val="accent3"/>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US" sz="1013" dirty="0">
              <a:cs typeface="Times New Roman" panose="02020603050405020304" pitchFamily="18" charset="0"/>
            </a:endParaRPr>
          </a:p>
        </p:txBody>
      </p:sp>
      <p:cxnSp>
        <p:nvCxnSpPr>
          <p:cNvPr id="60" name="Straight Arrow Connector 59"/>
          <p:cNvCxnSpPr>
            <a:stCxn id="5" idx="2"/>
          </p:cNvCxnSpPr>
          <p:nvPr/>
        </p:nvCxnSpPr>
        <p:spPr>
          <a:xfrm flipH="1">
            <a:off x="1190926" y="2257109"/>
            <a:ext cx="1" cy="259577"/>
          </a:xfrm>
          <a:prstGeom prst="straightConnector1">
            <a:avLst/>
          </a:prstGeom>
          <a:ln w="38100">
            <a:tailEnd type="triangle"/>
          </a:ln>
        </p:spPr>
        <p:style>
          <a:lnRef idx="1">
            <a:schemeClr val="accent1"/>
          </a:lnRef>
          <a:fillRef idx="0">
            <a:schemeClr val="accent1"/>
          </a:fillRef>
          <a:effectRef idx="0">
            <a:schemeClr val="accent1"/>
          </a:effectRef>
          <a:fontRef idx="minor">
            <a:schemeClr val="tx1"/>
          </a:fontRef>
        </p:style>
      </p:cxnSp>
      <p:sp>
        <p:nvSpPr>
          <p:cNvPr id="62" name="TextBox 61"/>
          <p:cNvSpPr txBox="1"/>
          <p:nvPr/>
        </p:nvSpPr>
        <p:spPr>
          <a:xfrm>
            <a:off x="272710" y="3530356"/>
            <a:ext cx="2001362" cy="1061829"/>
          </a:xfrm>
          <a:prstGeom prst="rect">
            <a:avLst/>
          </a:prstGeom>
          <a:solidFill>
            <a:schemeClr val="bg1"/>
          </a:solidFill>
          <a:ln>
            <a:solidFill>
              <a:schemeClr val="accent1"/>
            </a:solidFill>
          </a:ln>
        </p:spPr>
        <p:txBody>
          <a:bodyPr wrap="square" rtlCol="0">
            <a:spAutoFit/>
          </a:bodyPr>
          <a:lstStyle/>
          <a:p>
            <a:pPr algn="ctr"/>
            <a:r>
              <a:rPr lang="en-US" sz="1050" dirty="0">
                <a:cs typeface="Times New Roman" panose="02020603050405020304" pitchFamily="18" charset="0"/>
              </a:rPr>
              <a:t>Random noise + Gaussian filter</a:t>
            </a:r>
          </a:p>
          <a:p>
            <a:pPr algn="ctr"/>
            <a:r>
              <a:rPr lang="en-US" sz="1050" dirty="0">
                <a:cs typeface="Times New Roman" panose="02020603050405020304" pitchFamily="18" charset="0"/>
              </a:rPr>
              <a:t>The random structure is isotropic</a:t>
            </a:r>
          </a:p>
          <a:p>
            <a:pPr algn="ctr"/>
            <a:r>
              <a:rPr lang="en-US" sz="1050" dirty="0">
                <a:cs typeface="Times New Roman" panose="02020603050405020304" pitchFamily="18" charset="0"/>
              </a:rPr>
              <a:t>200 x 200 x 200 voxels</a:t>
            </a:r>
          </a:p>
          <a:p>
            <a:pPr algn="ctr"/>
            <a:r>
              <a:rPr lang="en-US" sz="1050" dirty="0">
                <a:cs typeface="Times New Roman" panose="02020603050405020304" pitchFamily="18" charset="0"/>
              </a:rPr>
              <a:t>10 x 10 x 10 mm</a:t>
            </a:r>
            <a:r>
              <a:rPr lang="en-US" sz="1050" baseline="30000" dirty="0">
                <a:cs typeface="Times New Roman" panose="02020603050405020304" pitchFamily="18" charset="0"/>
              </a:rPr>
              <a:t>3</a:t>
            </a:r>
          </a:p>
        </p:txBody>
      </p:sp>
      <p:pic>
        <p:nvPicPr>
          <p:cNvPr id="63" name="Picture 62"/>
          <p:cNvPicPr>
            <a:picLocks noChangeAspect="1"/>
          </p:cNvPicPr>
          <p:nvPr/>
        </p:nvPicPr>
        <p:blipFill>
          <a:blip r:embed="rId32">
            <a:extLst>
              <a:ext uri="{28A0092B-C50C-407E-A947-70E740481C1C}">
                <a14:useLocalDpi xmlns:a14="http://schemas.microsoft.com/office/drawing/2010/main" val="0"/>
              </a:ext>
            </a:extLst>
          </a:blip>
          <a:stretch>
            <a:fillRect/>
          </a:stretch>
        </p:blipFill>
        <p:spPr>
          <a:xfrm>
            <a:off x="1285521" y="2864451"/>
            <a:ext cx="638725" cy="638725"/>
          </a:xfrm>
          <a:prstGeom prst="rect">
            <a:avLst/>
          </a:prstGeom>
        </p:spPr>
      </p:pic>
      <p:pic>
        <p:nvPicPr>
          <p:cNvPr id="64" name="Picture 63"/>
          <p:cNvPicPr>
            <a:picLocks noChangeAspect="1"/>
          </p:cNvPicPr>
          <p:nvPr/>
        </p:nvPicPr>
        <p:blipFill rotWithShape="1">
          <a:blip r:embed="rId33"/>
          <a:srcRect l="2244" t="3001" r="7977" b="3001"/>
          <a:stretch/>
        </p:blipFill>
        <p:spPr>
          <a:xfrm>
            <a:off x="701889" y="2596031"/>
            <a:ext cx="782043" cy="782043"/>
          </a:xfrm>
          <a:prstGeom prst="rect">
            <a:avLst/>
          </a:prstGeom>
        </p:spPr>
      </p:pic>
      <p:sp>
        <p:nvSpPr>
          <p:cNvPr id="49" name="Title 48"/>
          <p:cNvSpPr>
            <a:spLocks noGrp="1"/>
          </p:cNvSpPr>
          <p:nvPr>
            <p:ph type="title"/>
          </p:nvPr>
        </p:nvSpPr>
        <p:spPr/>
        <p:txBody>
          <a:bodyPr/>
          <a:lstStyle/>
          <a:p>
            <a:r>
              <a:rPr lang="de-CH" dirty="0"/>
              <a:t>Machine Learning in Solar Thermochemistry</a:t>
            </a:r>
            <a:endParaRPr lang="en-US" dirty="0"/>
          </a:p>
        </p:txBody>
      </p:sp>
      <p:sp>
        <p:nvSpPr>
          <p:cNvPr id="2" name="Textfeld 74">
            <a:extLst>
              <a:ext uri="{FF2B5EF4-FFF2-40B4-BE49-F238E27FC236}">
                <a16:creationId xmlns:a16="http://schemas.microsoft.com/office/drawing/2014/main" id="{AEC1725A-E8E7-7A18-7DE5-32580DE4AE71}"/>
              </a:ext>
            </a:extLst>
          </p:cNvPr>
          <p:cNvSpPr txBox="1"/>
          <p:nvPr/>
        </p:nvSpPr>
        <p:spPr bwMode="auto">
          <a:xfrm>
            <a:off x="425084" y="4959127"/>
            <a:ext cx="5511096" cy="200055"/>
          </a:xfrm>
          <a:prstGeom prst="rect">
            <a:avLst/>
          </a:prstGeom>
          <a:noFill/>
        </p:spPr>
        <p:txBody>
          <a:bodyPr wrap="square" rtlCol="0">
            <a:spAutoFit/>
          </a:bodyPr>
          <a:lstStyle/>
          <a:p>
            <a:r>
              <a:rPr lang="de-CH" sz="700" dirty="0">
                <a:cs typeface="Arial" panose="020B0604020202020204" pitchFamily="34" charset="0"/>
              </a:rPr>
              <a:t>Dai, PhD </a:t>
            </a:r>
            <a:r>
              <a:rPr lang="de-CH" sz="700" dirty="0" err="1">
                <a:cs typeface="Arial" panose="020B0604020202020204" pitchFamily="34" charset="0"/>
              </a:rPr>
              <a:t>thesis</a:t>
            </a:r>
            <a:r>
              <a:rPr lang="de-CH" sz="700" dirty="0">
                <a:cs typeface="Arial" panose="020B0604020202020204" pitchFamily="34" charset="0"/>
              </a:rPr>
              <a:t>, EPFL, 2022</a:t>
            </a:r>
            <a:endParaRPr lang="en-US" sz="700" dirty="0">
              <a:cs typeface="Arial" panose="020B0604020202020204" pitchFamily="34" charset="0"/>
            </a:endParaRPr>
          </a:p>
        </p:txBody>
      </p:sp>
    </p:spTree>
    <p:extLst>
      <p:ext uri="{BB962C8B-B14F-4D97-AF65-F5344CB8AC3E}">
        <p14:creationId xmlns:p14="http://schemas.microsoft.com/office/powerpoint/2010/main" val="3927208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2"/>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60"/>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64"/>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63"/>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grpId="0" nodeType="clickEffect">
                                  <p:stCondLst>
                                    <p:cond delay="0"/>
                                  </p:stCondLst>
                                  <p:childTnLst>
                                    <p:set>
                                      <p:cBhvr>
                                        <p:cTn id="20" dur="1" fill="hold">
                                          <p:stCondLst>
                                            <p:cond delay="0"/>
                                          </p:stCondLst>
                                        </p:cTn>
                                        <p:tgtEl>
                                          <p:spTgt spid="10"/>
                                        </p:tgtEl>
                                        <p:attrNameLst>
                                          <p:attrName>style.visibility</p:attrName>
                                        </p:attrNameLst>
                                      </p:cBhvr>
                                      <p:to>
                                        <p:strVal val="visible"/>
                                      </p:to>
                                    </p:set>
                                  </p:childTnLst>
                                </p:cTn>
                              </p:par>
                              <p:par>
                                <p:cTn id="21" presetID="1" presetClass="entr" presetSubtype="0" fill="hold" grpId="0" nodeType="withEffect">
                                  <p:stCondLst>
                                    <p:cond delay="0"/>
                                  </p:stCondLst>
                                  <p:childTnLst>
                                    <p:set>
                                      <p:cBhvr>
                                        <p:cTn id="22" dur="1" fill="hold">
                                          <p:stCondLst>
                                            <p:cond delay="0"/>
                                          </p:stCondLst>
                                        </p:cTn>
                                        <p:tgtEl>
                                          <p:spTgt spid="6"/>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16"/>
                                        </p:tgtEl>
                                        <p:attrNameLst>
                                          <p:attrName>style.visibility</p:attrName>
                                        </p:attrNameLst>
                                      </p:cBhvr>
                                      <p:to>
                                        <p:strVal val="visible"/>
                                      </p:to>
                                    </p:set>
                                  </p:childTnLst>
                                </p:cTn>
                              </p:par>
                              <p:par>
                                <p:cTn id="25" presetID="1" presetClass="entr" presetSubtype="0" fill="hold" nodeType="withEffect">
                                  <p:stCondLst>
                                    <p:cond delay="0"/>
                                  </p:stCondLst>
                                  <p:childTnLst>
                                    <p:set>
                                      <p:cBhvr>
                                        <p:cTn id="26" dur="1" fill="hold">
                                          <p:stCondLst>
                                            <p:cond delay="0"/>
                                          </p:stCondLst>
                                        </p:cTn>
                                        <p:tgtEl>
                                          <p:spTgt spid="17"/>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18"/>
                                        </p:tgtEl>
                                        <p:attrNameLst>
                                          <p:attrName>style.visibility</p:attrName>
                                        </p:attrNameLst>
                                      </p:cBhvr>
                                      <p:to>
                                        <p:strVal val="visible"/>
                                      </p:to>
                                    </p:set>
                                  </p:childTnLst>
                                </p:cTn>
                              </p:par>
                              <p:par>
                                <p:cTn id="31" presetID="1" presetClass="entr" presetSubtype="0" fill="hold" grpId="0" nodeType="withEffect">
                                  <p:stCondLst>
                                    <p:cond delay="0"/>
                                  </p:stCondLst>
                                  <p:childTnLst>
                                    <p:set>
                                      <p:cBhvr>
                                        <p:cTn id="32" dur="1" fill="hold">
                                          <p:stCondLst>
                                            <p:cond delay="0"/>
                                          </p:stCondLst>
                                        </p:cTn>
                                        <p:tgtEl>
                                          <p:spTgt spid="11"/>
                                        </p:tgtEl>
                                        <p:attrNameLst>
                                          <p:attrName>style.visibility</p:attrName>
                                        </p:attrNameLst>
                                      </p:cBhvr>
                                      <p:to>
                                        <p:strVal val="visible"/>
                                      </p:to>
                                    </p:set>
                                  </p:childTnLst>
                                </p:cTn>
                              </p:par>
                              <p:par>
                                <p:cTn id="33" presetID="1" presetClass="entr" presetSubtype="0" fill="hold" nodeType="withEffect">
                                  <p:stCondLst>
                                    <p:cond delay="0"/>
                                  </p:stCondLst>
                                  <p:childTnLst>
                                    <p:set>
                                      <p:cBhvr>
                                        <p:cTn id="34" dur="1" fill="hold">
                                          <p:stCondLst>
                                            <p:cond delay="0"/>
                                          </p:stCondLst>
                                        </p:cTn>
                                        <p:tgtEl>
                                          <p:spTgt spid="35"/>
                                        </p:tgtEl>
                                        <p:attrNameLst>
                                          <p:attrName>style.visibility</p:attrName>
                                        </p:attrNameLst>
                                      </p:cBhvr>
                                      <p:to>
                                        <p:strVal val="visible"/>
                                      </p:to>
                                    </p:set>
                                  </p:childTnLst>
                                </p:cTn>
                              </p:par>
                              <p:par>
                                <p:cTn id="35" presetID="1" presetClass="entr" presetSubtype="0" fill="hold" nodeType="withEffect">
                                  <p:stCondLst>
                                    <p:cond delay="0"/>
                                  </p:stCondLst>
                                  <p:childTnLst>
                                    <p:set>
                                      <p:cBhvr>
                                        <p:cTn id="36" dur="1" fill="hold">
                                          <p:stCondLst>
                                            <p:cond delay="0"/>
                                          </p:stCondLst>
                                        </p:cTn>
                                        <p:tgtEl>
                                          <p:spTgt spid="24"/>
                                        </p:tgtEl>
                                        <p:attrNameLst>
                                          <p:attrName>style.visibility</p:attrName>
                                        </p:attrNameLst>
                                      </p:cBhvr>
                                      <p:to>
                                        <p:strVal val="visible"/>
                                      </p:to>
                                    </p:set>
                                  </p:childTnLst>
                                </p:cTn>
                              </p:par>
                            </p:childTnLst>
                          </p:cTn>
                        </p:par>
                      </p:childTnLst>
                    </p:cTn>
                  </p:par>
                  <p:par>
                    <p:cTn id="37" fill="hold">
                      <p:stCondLst>
                        <p:cond delay="indefinite"/>
                      </p:stCondLst>
                      <p:childTnLst>
                        <p:par>
                          <p:cTn id="38" fill="hold">
                            <p:stCondLst>
                              <p:cond delay="0"/>
                            </p:stCondLst>
                            <p:childTnLst>
                              <p:par>
                                <p:cTn id="39" presetID="1" presetClass="entr" presetSubtype="0" fill="hold" nodeType="clickEffect">
                                  <p:stCondLst>
                                    <p:cond delay="0"/>
                                  </p:stCondLst>
                                  <p:childTnLst>
                                    <p:set>
                                      <p:cBhvr>
                                        <p:cTn id="40" dur="1" fill="hold">
                                          <p:stCondLst>
                                            <p:cond delay="0"/>
                                          </p:stCondLst>
                                        </p:cTn>
                                        <p:tgtEl>
                                          <p:spTgt spid="19"/>
                                        </p:tgtEl>
                                        <p:attrNameLst>
                                          <p:attrName>style.visibility</p:attrName>
                                        </p:attrNameLst>
                                      </p:cBhvr>
                                      <p:to>
                                        <p:strVal val="visible"/>
                                      </p:to>
                                    </p:set>
                                  </p:childTnLst>
                                </p:cTn>
                              </p:par>
                              <p:par>
                                <p:cTn id="41" presetID="1" presetClass="entr" presetSubtype="0" fill="hold" grpId="0" nodeType="withEffect">
                                  <p:stCondLst>
                                    <p:cond delay="0"/>
                                  </p:stCondLst>
                                  <p:childTnLst>
                                    <p:set>
                                      <p:cBhvr>
                                        <p:cTn id="42" dur="1" fill="hold">
                                          <p:stCondLst>
                                            <p:cond delay="0"/>
                                          </p:stCondLst>
                                        </p:cTn>
                                        <p:tgtEl>
                                          <p:spTgt spid="12"/>
                                        </p:tgtEl>
                                        <p:attrNameLst>
                                          <p:attrName>style.visibility</p:attrName>
                                        </p:attrNameLst>
                                      </p:cBhvr>
                                      <p:to>
                                        <p:strVal val="visible"/>
                                      </p:to>
                                    </p:set>
                                  </p:childTnLst>
                                </p:cTn>
                              </p:par>
                              <p:par>
                                <p:cTn id="43" presetID="1" presetClass="entr" presetSubtype="0" fill="hold" nodeType="withEffect">
                                  <p:stCondLst>
                                    <p:cond delay="0"/>
                                  </p:stCondLst>
                                  <p:childTnLst>
                                    <p:set>
                                      <p:cBhvr>
                                        <p:cTn id="44" dur="1" fill="hold">
                                          <p:stCondLst>
                                            <p:cond delay="0"/>
                                          </p:stCondLst>
                                        </p:cTn>
                                        <p:tgtEl>
                                          <p:spTgt spid="25"/>
                                        </p:tgtEl>
                                        <p:attrNameLst>
                                          <p:attrName>style.visibility</p:attrName>
                                        </p:attrNameLst>
                                      </p:cBhvr>
                                      <p:to>
                                        <p:strVal val="visible"/>
                                      </p:to>
                                    </p:set>
                                  </p:childTnLst>
                                </p:cTn>
                              </p:par>
                              <p:par>
                                <p:cTn id="45" presetID="1" presetClass="entr" presetSubtype="0" fill="hold" nodeType="withEffect">
                                  <p:stCondLst>
                                    <p:cond delay="0"/>
                                  </p:stCondLst>
                                  <p:childTnLst>
                                    <p:set>
                                      <p:cBhvr>
                                        <p:cTn id="46" dur="1" fill="hold">
                                          <p:stCondLst>
                                            <p:cond delay="0"/>
                                          </p:stCondLst>
                                        </p:cTn>
                                        <p:tgtEl>
                                          <p:spTgt spid="26"/>
                                        </p:tgtEl>
                                        <p:attrNameLst>
                                          <p:attrName>style.visibility</p:attrName>
                                        </p:attrNameLst>
                                      </p:cBhvr>
                                      <p:to>
                                        <p:strVal val="visible"/>
                                      </p:to>
                                    </p:set>
                                  </p:childTnLst>
                                </p:cTn>
                              </p:par>
                              <p:par>
                                <p:cTn id="47" presetID="1" presetClass="entr" presetSubtype="0" fill="hold" grpId="0" nodeType="withEffect">
                                  <p:stCondLst>
                                    <p:cond delay="0"/>
                                  </p:stCondLst>
                                  <p:childTnLst>
                                    <p:set>
                                      <p:cBhvr>
                                        <p:cTn id="48" dur="1" fill="hold">
                                          <p:stCondLst>
                                            <p:cond delay="0"/>
                                          </p:stCondLst>
                                        </p:cTn>
                                        <p:tgtEl>
                                          <p:spTgt spid="28"/>
                                        </p:tgtEl>
                                        <p:attrNameLst>
                                          <p:attrName>style.visibility</p:attrName>
                                        </p:attrNameLst>
                                      </p:cBhvr>
                                      <p:to>
                                        <p:strVal val="visible"/>
                                      </p:to>
                                    </p:set>
                                  </p:childTnLst>
                                </p:cTn>
                              </p:par>
                            </p:childTnLst>
                          </p:cTn>
                        </p:par>
                      </p:childTnLst>
                    </p:cTn>
                  </p:par>
                  <p:par>
                    <p:cTn id="49" fill="hold">
                      <p:stCondLst>
                        <p:cond delay="indefinite"/>
                      </p:stCondLst>
                      <p:childTnLst>
                        <p:par>
                          <p:cTn id="50" fill="hold">
                            <p:stCondLst>
                              <p:cond delay="0"/>
                            </p:stCondLst>
                            <p:childTnLst>
                              <p:par>
                                <p:cTn id="51" presetID="1" presetClass="entr" presetSubtype="0" fill="hold" nodeType="clickEffect">
                                  <p:stCondLst>
                                    <p:cond delay="0"/>
                                  </p:stCondLst>
                                  <p:childTnLst>
                                    <p:set>
                                      <p:cBhvr>
                                        <p:cTn id="52" dur="1" fill="hold">
                                          <p:stCondLst>
                                            <p:cond delay="0"/>
                                          </p:stCondLst>
                                        </p:cTn>
                                        <p:tgtEl>
                                          <p:spTgt spid="20"/>
                                        </p:tgtEl>
                                        <p:attrNameLst>
                                          <p:attrName>style.visibility</p:attrName>
                                        </p:attrNameLst>
                                      </p:cBhvr>
                                      <p:to>
                                        <p:strVal val="visible"/>
                                      </p:to>
                                    </p:set>
                                  </p:childTnLst>
                                </p:cTn>
                              </p:par>
                              <p:par>
                                <p:cTn id="53" presetID="1" presetClass="entr" presetSubtype="0" fill="hold" grpId="0" nodeType="withEffect">
                                  <p:stCondLst>
                                    <p:cond delay="0"/>
                                  </p:stCondLst>
                                  <p:childTnLst>
                                    <p:set>
                                      <p:cBhvr>
                                        <p:cTn id="54" dur="1" fill="hold">
                                          <p:stCondLst>
                                            <p:cond delay="0"/>
                                          </p:stCondLst>
                                        </p:cTn>
                                        <p:tgtEl>
                                          <p:spTgt spid="13"/>
                                        </p:tgtEl>
                                        <p:attrNameLst>
                                          <p:attrName>style.visibility</p:attrName>
                                        </p:attrNameLst>
                                      </p:cBhvr>
                                      <p:to>
                                        <p:strVal val="visible"/>
                                      </p:to>
                                    </p:set>
                                  </p:childTnLst>
                                </p:cTn>
                              </p:par>
                              <p:par>
                                <p:cTn id="55" presetID="1" presetClass="entr" presetSubtype="0" fill="hold" nodeType="withEffect">
                                  <p:stCondLst>
                                    <p:cond delay="0"/>
                                  </p:stCondLst>
                                  <p:childTnLst>
                                    <p:set>
                                      <p:cBhvr>
                                        <p:cTn id="56" dur="1" fill="hold">
                                          <p:stCondLst>
                                            <p:cond delay="0"/>
                                          </p:stCondLst>
                                        </p:cTn>
                                        <p:tgtEl>
                                          <p:spTgt spid="36"/>
                                        </p:tgtEl>
                                        <p:attrNameLst>
                                          <p:attrName>style.visibility</p:attrName>
                                        </p:attrNameLst>
                                      </p:cBhvr>
                                      <p:to>
                                        <p:strVal val="visible"/>
                                      </p:to>
                                    </p:set>
                                  </p:childTnLst>
                                </p:cTn>
                              </p:par>
                              <p:par>
                                <p:cTn id="57" presetID="1" presetClass="entr" presetSubtype="0" fill="hold" nodeType="withEffect">
                                  <p:stCondLst>
                                    <p:cond delay="0"/>
                                  </p:stCondLst>
                                  <p:childTnLst>
                                    <p:set>
                                      <p:cBhvr>
                                        <p:cTn id="58" dur="1" fill="hold">
                                          <p:stCondLst>
                                            <p:cond delay="0"/>
                                          </p:stCondLst>
                                        </p:cTn>
                                        <p:tgtEl>
                                          <p:spTgt spid="27"/>
                                        </p:tgtEl>
                                        <p:attrNameLst>
                                          <p:attrName>style.visibility</p:attrName>
                                        </p:attrNameLst>
                                      </p:cBhvr>
                                      <p:to>
                                        <p:strVal val="visible"/>
                                      </p:to>
                                    </p:set>
                                  </p:childTnLst>
                                </p:cTn>
                              </p:par>
                            </p:childTnLst>
                          </p:cTn>
                        </p:par>
                      </p:childTnLst>
                    </p:cTn>
                  </p:par>
                  <p:par>
                    <p:cTn id="59" fill="hold">
                      <p:stCondLst>
                        <p:cond delay="indefinite"/>
                      </p:stCondLst>
                      <p:childTnLst>
                        <p:par>
                          <p:cTn id="60" fill="hold">
                            <p:stCondLst>
                              <p:cond delay="0"/>
                            </p:stCondLst>
                            <p:childTnLst>
                              <p:par>
                                <p:cTn id="61" presetID="1" presetClass="entr" presetSubtype="0" fill="hold" nodeType="clickEffect">
                                  <p:stCondLst>
                                    <p:cond delay="0"/>
                                  </p:stCondLst>
                                  <p:childTnLst>
                                    <p:set>
                                      <p:cBhvr>
                                        <p:cTn id="62" dur="1" fill="hold">
                                          <p:stCondLst>
                                            <p:cond delay="0"/>
                                          </p:stCondLst>
                                        </p:cTn>
                                        <p:tgtEl>
                                          <p:spTgt spid="21"/>
                                        </p:tgtEl>
                                        <p:attrNameLst>
                                          <p:attrName>style.visibility</p:attrName>
                                        </p:attrNameLst>
                                      </p:cBhvr>
                                      <p:to>
                                        <p:strVal val="visible"/>
                                      </p:to>
                                    </p:set>
                                  </p:childTnLst>
                                </p:cTn>
                              </p:par>
                              <p:par>
                                <p:cTn id="63" presetID="1" presetClass="entr" presetSubtype="0" fill="hold" grpId="0" nodeType="withEffect">
                                  <p:stCondLst>
                                    <p:cond delay="0"/>
                                  </p:stCondLst>
                                  <p:childTnLst>
                                    <p:set>
                                      <p:cBhvr>
                                        <p:cTn id="64" dur="1" fill="hold">
                                          <p:stCondLst>
                                            <p:cond delay="0"/>
                                          </p:stCondLst>
                                        </p:cTn>
                                        <p:tgtEl>
                                          <p:spTgt spid="7"/>
                                        </p:tgtEl>
                                        <p:attrNameLst>
                                          <p:attrName>style.visibility</p:attrName>
                                        </p:attrNameLst>
                                      </p:cBhvr>
                                      <p:to>
                                        <p:strVal val="visible"/>
                                      </p:to>
                                    </p:set>
                                  </p:childTnLst>
                                </p:cTn>
                              </p:par>
                              <p:par>
                                <p:cTn id="65" presetID="1" presetClass="entr" presetSubtype="0" fill="hold" nodeType="withEffect">
                                  <p:stCondLst>
                                    <p:cond delay="0"/>
                                  </p:stCondLst>
                                  <p:childTnLst>
                                    <p:set>
                                      <p:cBhvr>
                                        <p:cTn id="66" dur="1" fill="hold">
                                          <p:stCondLst>
                                            <p:cond delay="0"/>
                                          </p:stCondLst>
                                        </p:cTn>
                                        <p:tgtEl>
                                          <p:spTgt spid="29"/>
                                        </p:tgtEl>
                                        <p:attrNameLst>
                                          <p:attrName>style.visibility</p:attrName>
                                        </p:attrNameLst>
                                      </p:cBhvr>
                                      <p:to>
                                        <p:strVal val="visible"/>
                                      </p:to>
                                    </p:set>
                                  </p:childTnLst>
                                </p:cTn>
                              </p:par>
                              <p:par>
                                <p:cTn id="67" presetID="1" presetClass="entr" presetSubtype="0" fill="hold" nodeType="withEffect">
                                  <p:stCondLst>
                                    <p:cond delay="0"/>
                                  </p:stCondLst>
                                  <p:childTnLst>
                                    <p:set>
                                      <p:cBhvr>
                                        <p:cTn id="68" dur="1" fill="hold">
                                          <p:stCondLst>
                                            <p:cond delay="0"/>
                                          </p:stCondLst>
                                        </p:cTn>
                                        <p:tgtEl>
                                          <p:spTgt spid="39"/>
                                        </p:tgtEl>
                                        <p:attrNameLst>
                                          <p:attrName>style.visibility</p:attrName>
                                        </p:attrNameLst>
                                      </p:cBhvr>
                                      <p:to>
                                        <p:strVal val="visible"/>
                                      </p:to>
                                    </p:set>
                                  </p:childTnLst>
                                </p:cTn>
                              </p:par>
                              <p:par>
                                <p:cTn id="69" presetID="1" presetClass="entr" presetSubtype="0" fill="hold" nodeType="withEffect">
                                  <p:stCondLst>
                                    <p:cond delay="0"/>
                                  </p:stCondLst>
                                  <p:childTnLst>
                                    <p:set>
                                      <p:cBhvr>
                                        <p:cTn id="70" dur="1" fill="hold">
                                          <p:stCondLst>
                                            <p:cond delay="0"/>
                                          </p:stCondLst>
                                        </p:cTn>
                                        <p:tgtEl>
                                          <p:spTgt spid="41"/>
                                        </p:tgtEl>
                                        <p:attrNameLst>
                                          <p:attrName>style.visibility</p:attrName>
                                        </p:attrNameLst>
                                      </p:cBhvr>
                                      <p:to>
                                        <p:strVal val="visible"/>
                                      </p:to>
                                    </p:set>
                                  </p:childTnLst>
                                </p:cTn>
                              </p:par>
                              <p:par>
                                <p:cTn id="71" presetID="1" presetClass="entr" presetSubtype="0" fill="hold" nodeType="withEffect">
                                  <p:stCondLst>
                                    <p:cond delay="0"/>
                                  </p:stCondLst>
                                  <p:childTnLst>
                                    <p:set>
                                      <p:cBhvr>
                                        <p:cTn id="72" dur="1" fill="hold">
                                          <p:stCondLst>
                                            <p:cond delay="0"/>
                                          </p:stCondLst>
                                        </p:cTn>
                                        <p:tgtEl>
                                          <p:spTgt spid="40"/>
                                        </p:tgtEl>
                                        <p:attrNameLst>
                                          <p:attrName>style.visibility</p:attrName>
                                        </p:attrNameLst>
                                      </p:cBhvr>
                                      <p:to>
                                        <p:strVal val="visible"/>
                                      </p:to>
                                    </p:set>
                                  </p:childTnLst>
                                </p:cTn>
                              </p:par>
                              <p:par>
                                <p:cTn id="73" presetID="1" presetClass="entr" presetSubtype="0" fill="hold" nodeType="withEffect">
                                  <p:stCondLst>
                                    <p:cond delay="0"/>
                                  </p:stCondLst>
                                  <p:childTnLst>
                                    <p:set>
                                      <p:cBhvr>
                                        <p:cTn id="74" dur="1" fill="hold">
                                          <p:stCondLst>
                                            <p:cond delay="0"/>
                                          </p:stCondLst>
                                        </p:cTn>
                                        <p:tgtEl>
                                          <p:spTgt spid="42"/>
                                        </p:tgtEl>
                                        <p:attrNameLst>
                                          <p:attrName>style.visibility</p:attrName>
                                        </p:attrNameLst>
                                      </p:cBhvr>
                                      <p:to>
                                        <p:strVal val="visible"/>
                                      </p:to>
                                    </p:set>
                                  </p:childTnLst>
                                </p:cTn>
                              </p:par>
                              <p:par>
                                <p:cTn id="75" presetID="1" presetClass="entr" presetSubtype="0" fill="hold" nodeType="withEffect">
                                  <p:stCondLst>
                                    <p:cond delay="0"/>
                                  </p:stCondLst>
                                  <p:childTnLst>
                                    <p:set>
                                      <p:cBhvr>
                                        <p:cTn id="76" dur="1" fill="hold">
                                          <p:stCondLst>
                                            <p:cond delay="0"/>
                                          </p:stCondLst>
                                        </p:cTn>
                                        <p:tgtEl>
                                          <p:spTgt spid="31"/>
                                        </p:tgtEl>
                                        <p:attrNameLst>
                                          <p:attrName>style.visibility</p:attrName>
                                        </p:attrNameLst>
                                      </p:cBhvr>
                                      <p:to>
                                        <p:strVal val="visible"/>
                                      </p:to>
                                    </p:set>
                                  </p:childTnLst>
                                </p:cTn>
                              </p:par>
                              <p:par>
                                <p:cTn id="77" presetID="1" presetClass="entr" presetSubtype="0" fill="hold" grpId="0" nodeType="withEffect">
                                  <p:stCondLst>
                                    <p:cond delay="0"/>
                                  </p:stCondLst>
                                  <p:childTnLst>
                                    <p:set>
                                      <p:cBhvr>
                                        <p:cTn id="78" dur="1" fill="hold">
                                          <p:stCondLst>
                                            <p:cond delay="0"/>
                                          </p:stCondLst>
                                        </p:cTn>
                                        <p:tgtEl>
                                          <p:spTgt spid="32"/>
                                        </p:tgtEl>
                                        <p:attrNameLst>
                                          <p:attrName>style.visibility</p:attrName>
                                        </p:attrNameLst>
                                      </p:cBhvr>
                                      <p:to>
                                        <p:strVal val="visible"/>
                                      </p:to>
                                    </p:set>
                                  </p:childTnLst>
                                </p:cTn>
                              </p:par>
                              <p:par>
                                <p:cTn id="79" presetID="1" presetClass="entr" presetSubtype="0" fill="hold" nodeType="withEffect">
                                  <p:stCondLst>
                                    <p:cond delay="0"/>
                                  </p:stCondLst>
                                  <p:childTnLst>
                                    <p:set>
                                      <p:cBhvr>
                                        <p:cTn id="80" dur="1" fill="hold">
                                          <p:stCondLst>
                                            <p:cond delay="0"/>
                                          </p:stCondLst>
                                        </p:cTn>
                                        <p:tgtEl>
                                          <p:spTgt spid="30"/>
                                        </p:tgtEl>
                                        <p:attrNameLst>
                                          <p:attrName>style.visibility</p:attrName>
                                        </p:attrNameLst>
                                      </p:cBhvr>
                                      <p:to>
                                        <p:strVal val="visible"/>
                                      </p:to>
                                    </p:set>
                                  </p:childTnLst>
                                </p:cTn>
                              </p:par>
                            </p:childTnLst>
                          </p:cTn>
                        </p:par>
                      </p:childTnLst>
                    </p:cTn>
                  </p:par>
                  <p:par>
                    <p:cTn id="81" fill="hold">
                      <p:stCondLst>
                        <p:cond delay="indefinite"/>
                      </p:stCondLst>
                      <p:childTnLst>
                        <p:par>
                          <p:cTn id="82" fill="hold">
                            <p:stCondLst>
                              <p:cond delay="0"/>
                            </p:stCondLst>
                            <p:childTnLst>
                              <p:par>
                                <p:cTn id="83" presetID="1" presetClass="entr" presetSubtype="0" fill="hold" nodeType="clickEffect">
                                  <p:stCondLst>
                                    <p:cond delay="0"/>
                                  </p:stCondLst>
                                  <p:childTnLst>
                                    <p:set>
                                      <p:cBhvr>
                                        <p:cTn id="84" dur="1" fill="hold">
                                          <p:stCondLst>
                                            <p:cond delay="0"/>
                                          </p:stCondLst>
                                        </p:cTn>
                                        <p:tgtEl>
                                          <p:spTgt spid="22"/>
                                        </p:tgtEl>
                                        <p:attrNameLst>
                                          <p:attrName>style.visibility</p:attrName>
                                        </p:attrNameLst>
                                      </p:cBhvr>
                                      <p:to>
                                        <p:strVal val="visible"/>
                                      </p:to>
                                    </p:set>
                                  </p:childTnLst>
                                </p:cTn>
                              </p:par>
                              <p:par>
                                <p:cTn id="85" presetID="1" presetClass="entr" presetSubtype="0" fill="hold" grpId="0" nodeType="withEffect">
                                  <p:stCondLst>
                                    <p:cond delay="0"/>
                                  </p:stCondLst>
                                  <p:childTnLst>
                                    <p:set>
                                      <p:cBhvr>
                                        <p:cTn id="86" dur="1" fill="hold">
                                          <p:stCondLst>
                                            <p:cond delay="0"/>
                                          </p:stCondLst>
                                        </p:cTn>
                                        <p:tgtEl>
                                          <p:spTgt spid="8"/>
                                        </p:tgtEl>
                                        <p:attrNameLst>
                                          <p:attrName>style.visibility</p:attrName>
                                        </p:attrNameLst>
                                      </p:cBhvr>
                                      <p:to>
                                        <p:strVal val="visible"/>
                                      </p:to>
                                    </p:set>
                                  </p:childTnLst>
                                </p:cTn>
                              </p:par>
                              <p:par>
                                <p:cTn id="87" presetID="1" presetClass="entr" presetSubtype="0" fill="hold" nodeType="withEffect">
                                  <p:stCondLst>
                                    <p:cond delay="0"/>
                                  </p:stCondLst>
                                  <p:childTnLst>
                                    <p:set>
                                      <p:cBhvr>
                                        <p:cTn id="88" dur="1" fill="hold">
                                          <p:stCondLst>
                                            <p:cond delay="0"/>
                                          </p:stCondLst>
                                        </p:cTn>
                                        <p:tgtEl>
                                          <p:spTgt spid="37"/>
                                        </p:tgtEl>
                                        <p:attrNameLst>
                                          <p:attrName>style.visibility</p:attrName>
                                        </p:attrNameLst>
                                      </p:cBhvr>
                                      <p:to>
                                        <p:strVal val="visible"/>
                                      </p:to>
                                    </p:set>
                                  </p:childTnLst>
                                </p:cTn>
                              </p:par>
                              <p:par>
                                <p:cTn id="89" presetID="1" presetClass="entr" presetSubtype="0" fill="hold" nodeType="withEffect">
                                  <p:stCondLst>
                                    <p:cond delay="0"/>
                                  </p:stCondLst>
                                  <p:childTnLst>
                                    <p:set>
                                      <p:cBhvr>
                                        <p:cTn id="90" dur="1" fill="hold">
                                          <p:stCondLst>
                                            <p:cond delay="0"/>
                                          </p:stCondLst>
                                        </p:cTn>
                                        <p:tgtEl>
                                          <p:spTgt spid="33"/>
                                        </p:tgtEl>
                                        <p:attrNameLst>
                                          <p:attrName>style.visibility</p:attrName>
                                        </p:attrNameLst>
                                      </p:cBhvr>
                                      <p:to>
                                        <p:strVal val="visible"/>
                                      </p:to>
                                    </p:set>
                                  </p:childTnLst>
                                </p:cTn>
                              </p:par>
                            </p:childTnLst>
                          </p:cTn>
                        </p:par>
                      </p:childTnLst>
                    </p:cTn>
                  </p:par>
                  <p:par>
                    <p:cTn id="91" fill="hold">
                      <p:stCondLst>
                        <p:cond delay="indefinite"/>
                      </p:stCondLst>
                      <p:childTnLst>
                        <p:par>
                          <p:cTn id="92" fill="hold">
                            <p:stCondLst>
                              <p:cond delay="0"/>
                            </p:stCondLst>
                            <p:childTnLst>
                              <p:par>
                                <p:cTn id="93" presetID="1" presetClass="entr" presetSubtype="0" fill="hold" nodeType="clickEffect">
                                  <p:stCondLst>
                                    <p:cond delay="0"/>
                                  </p:stCondLst>
                                  <p:childTnLst>
                                    <p:set>
                                      <p:cBhvr>
                                        <p:cTn id="94" dur="1" fill="hold">
                                          <p:stCondLst>
                                            <p:cond delay="0"/>
                                          </p:stCondLst>
                                        </p:cTn>
                                        <p:tgtEl>
                                          <p:spTgt spid="23"/>
                                        </p:tgtEl>
                                        <p:attrNameLst>
                                          <p:attrName>style.visibility</p:attrName>
                                        </p:attrNameLst>
                                      </p:cBhvr>
                                      <p:to>
                                        <p:strVal val="visible"/>
                                      </p:to>
                                    </p:set>
                                  </p:childTnLst>
                                </p:cTn>
                              </p:par>
                              <p:par>
                                <p:cTn id="95" presetID="1" presetClass="entr" presetSubtype="0" fill="hold" grpId="0" nodeType="withEffect">
                                  <p:stCondLst>
                                    <p:cond delay="0"/>
                                  </p:stCondLst>
                                  <p:childTnLst>
                                    <p:set>
                                      <p:cBhvr>
                                        <p:cTn id="96" dur="1" fill="hold">
                                          <p:stCondLst>
                                            <p:cond delay="0"/>
                                          </p:stCondLst>
                                        </p:cTn>
                                        <p:tgtEl>
                                          <p:spTgt spid="9"/>
                                        </p:tgtEl>
                                        <p:attrNameLst>
                                          <p:attrName>style.visibility</p:attrName>
                                        </p:attrNameLst>
                                      </p:cBhvr>
                                      <p:to>
                                        <p:strVal val="visible"/>
                                      </p:to>
                                    </p:set>
                                  </p:childTnLst>
                                </p:cTn>
                              </p:par>
                              <p:par>
                                <p:cTn id="97" presetID="1" presetClass="entr" presetSubtype="0" fill="hold" nodeType="withEffect">
                                  <p:stCondLst>
                                    <p:cond delay="0"/>
                                  </p:stCondLst>
                                  <p:childTnLst>
                                    <p:set>
                                      <p:cBhvr>
                                        <p:cTn id="98" dur="1" fill="hold">
                                          <p:stCondLst>
                                            <p:cond delay="0"/>
                                          </p:stCondLst>
                                        </p:cTn>
                                        <p:tgtEl>
                                          <p:spTgt spid="38"/>
                                        </p:tgtEl>
                                        <p:attrNameLst>
                                          <p:attrName>style.visibility</p:attrName>
                                        </p:attrNameLst>
                                      </p:cBhvr>
                                      <p:to>
                                        <p:strVal val="visible"/>
                                      </p:to>
                                    </p:set>
                                  </p:childTnLst>
                                </p:cTn>
                              </p:par>
                              <p:par>
                                <p:cTn id="99" presetID="1" presetClass="entr" presetSubtype="0" fill="hold" nodeType="withEffect">
                                  <p:stCondLst>
                                    <p:cond delay="0"/>
                                  </p:stCondLst>
                                  <p:childTnLst>
                                    <p:set>
                                      <p:cBhvr>
                                        <p:cTn id="100" dur="1" fill="hold">
                                          <p:stCondLst>
                                            <p:cond delay="0"/>
                                          </p:stCondLst>
                                        </p:cTn>
                                        <p:tgtEl>
                                          <p:spTgt spid="34"/>
                                        </p:tgtEl>
                                        <p:attrNameLst>
                                          <p:attrName>style.visibility</p:attrName>
                                        </p:attrNameLst>
                                      </p:cBhvr>
                                      <p:to>
                                        <p:strVal val="visible"/>
                                      </p:to>
                                    </p:set>
                                  </p:childTnLst>
                                </p:cTn>
                              </p:par>
                            </p:childTnLst>
                          </p:cTn>
                        </p:par>
                      </p:childTnLst>
                    </p:cTn>
                  </p:par>
                  <p:par>
                    <p:cTn id="101" fill="hold">
                      <p:stCondLst>
                        <p:cond delay="indefinite"/>
                      </p:stCondLst>
                      <p:childTnLst>
                        <p:par>
                          <p:cTn id="102" fill="hold">
                            <p:stCondLst>
                              <p:cond delay="0"/>
                            </p:stCondLst>
                            <p:childTnLst>
                              <p:par>
                                <p:cTn id="103" presetID="1" presetClass="entr" presetSubtype="0" fill="hold" grpId="0" nodeType="clickEffect">
                                  <p:stCondLst>
                                    <p:cond delay="0"/>
                                  </p:stCondLst>
                                  <p:childTnLst>
                                    <p:set>
                                      <p:cBhvr>
                                        <p:cTn id="104" dur="1" fill="hold">
                                          <p:stCondLst>
                                            <p:cond delay="0"/>
                                          </p:stCondLst>
                                        </p:cTn>
                                        <p:tgtEl>
                                          <p:spTgt spid="44"/>
                                        </p:tgtEl>
                                        <p:attrNameLst>
                                          <p:attrName>style.visibility</p:attrName>
                                        </p:attrNameLst>
                                      </p:cBhvr>
                                      <p:to>
                                        <p:strVal val="visible"/>
                                      </p:to>
                                    </p:set>
                                  </p:childTnLst>
                                </p:cTn>
                              </p:par>
                              <p:par>
                                <p:cTn id="105" presetID="1" presetClass="entr" presetSubtype="0" fill="hold" grpId="0" nodeType="withEffect">
                                  <p:stCondLst>
                                    <p:cond delay="0"/>
                                  </p:stCondLst>
                                  <p:childTnLst>
                                    <p:set>
                                      <p:cBhvr>
                                        <p:cTn id="106" dur="1" fill="hold">
                                          <p:stCondLst>
                                            <p:cond delay="0"/>
                                          </p:stCondLst>
                                        </p:cTn>
                                        <p:tgtEl>
                                          <p:spTgt spid="14"/>
                                        </p:tgtEl>
                                        <p:attrNameLst>
                                          <p:attrName>style.visibility</p:attrName>
                                        </p:attrNameLst>
                                      </p:cBhvr>
                                      <p:to>
                                        <p:strVal val="visible"/>
                                      </p:to>
                                    </p:set>
                                  </p:childTnLst>
                                </p:cTn>
                              </p:par>
                              <p:par>
                                <p:cTn id="107" presetID="1" presetClass="entr" presetSubtype="0" fill="hold" grpId="0" nodeType="withEffect">
                                  <p:stCondLst>
                                    <p:cond delay="0"/>
                                  </p:stCondLst>
                                  <p:childTnLst>
                                    <p:set>
                                      <p:cBhvr>
                                        <p:cTn id="108" dur="1" fill="hold">
                                          <p:stCondLst>
                                            <p:cond delay="0"/>
                                          </p:stCondLst>
                                        </p:cTn>
                                        <p:tgtEl>
                                          <p:spTgt spid="46"/>
                                        </p:tgtEl>
                                        <p:attrNameLst>
                                          <p:attrName>style.visibility</p:attrName>
                                        </p:attrNameLst>
                                      </p:cBhvr>
                                      <p:to>
                                        <p:strVal val="visible"/>
                                      </p:to>
                                    </p:set>
                                  </p:childTnLst>
                                </p:cTn>
                              </p:par>
                              <p:par>
                                <p:cTn id="109" presetID="1" presetClass="entr" presetSubtype="0" fill="hold" grpId="0" nodeType="withEffect">
                                  <p:stCondLst>
                                    <p:cond delay="0"/>
                                  </p:stCondLst>
                                  <p:childTnLst>
                                    <p:set>
                                      <p:cBhvr>
                                        <p:cTn id="110" dur="1" fill="hold">
                                          <p:stCondLst>
                                            <p:cond delay="0"/>
                                          </p:stCondLst>
                                        </p:cTn>
                                        <p:tgtEl>
                                          <p:spTgt spid="43"/>
                                        </p:tgtEl>
                                        <p:attrNameLst>
                                          <p:attrName>style.visibility</p:attrName>
                                        </p:attrNameLst>
                                      </p:cBhvr>
                                      <p:to>
                                        <p:strVal val="visible"/>
                                      </p:to>
                                    </p:set>
                                  </p:childTnLst>
                                </p:cTn>
                              </p:par>
                            </p:childTnLst>
                          </p:cTn>
                        </p:par>
                      </p:childTnLst>
                    </p:cTn>
                  </p:par>
                  <p:par>
                    <p:cTn id="111" fill="hold">
                      <p:stCondLst>
                        <p:cond delay="indefinite"/>
                      </p:stCondLst>
                      <p:childTnLst>
                        <p:par>
                          <p:cTn id="112" fill="hold">
                            <p:stCondLst>
                              <p:cond delay="0"/>
                            </p:stCondLst>
                            <p:childTnLst>
                              <p:par>
                                <p:cTn id="113" presetID="1" presetClass="entr" presetSubtype="0" fill="hold" grpId="0" nodeType="clickEffect">
                                  <p:stCondLst>
                                    <p:cond delay="0"/>
                                  </p:stCondLst>
                                  <p:childTnLst>
                                    <p:set>
                                      <p:cBhvr>
                                        <p:cTn id="114" dur="1" fill="hold">
                                          <p:stCondLst>
                                            <p:cond delay="0"/>
                                          </p:stCondLst>
                                        </p:cTn>
                                        <p:tgtEl>
                                          <p:spTgt spid="45"/>
                                        </p:tgtEl>
                                        <p:attrNameLst>
                                          <p:attrName>style.visibility</p:attrName>
                                        </p:attrNameLst>
                                      </p:cBhvr>
                                      <p:to>
                                        <p:strVal val="visible"/>
                                      </p:to>
                                    </p:set>
                                  </p:childTnLst>
                                </p:cTn>
                              </p:par>
                              <p:par>
                                <p:cTn id="115" presetID="1" presetClass="entr" presetSubtype="0" fill="hold" grpId="0" nodeType="withEffect">
                                  <p:stCondLst>
                                    <p:cond delay="0"/>
                                  </p:stCondLst>
                                  <p:childTnLst>
                                    <p:set>
                                      <p:cBhvr>
                                        <p:cTn id="116" dur="1" fill="hold">
                                          <p:stCondLst>
                                            <p:cond delay="0"/>
                                          </p:stCondLst>
                                        </p:cTn>
                                        <p:tgtEl>
                                          <p:spTgt spid="15"/>
                                        </p:tgtEl>
                                        <p:attrNameLst>
                                          <p:attrName>style.visibility</p:attrName>
                                        </p:attrNameLst>
                                      </p:cBhvr>
                                      <p:to>
                                        <p:strVal val="visible"/>
                                      </p:to>
                                    </p:set>
                                  </p:childTnLst>
                                </p:cTn>
                              </p:par>
                              <p:par>
                                <p:cTn id="117" presetID="1" presetClass="entr" presetSubtype="0" fill="hold" grpId="0" nodeType="withEffect">
                                  <p:stCondLst>
                                    <p:cond delay="0"/>
                                  </p:stCondLst>
                                  <p:childTnLst>
                                    <p:set>
                                      <p:cBhvr>
                                        <p:cTn id="118" dur="1" fill="hold">
                                          <p:stCondLst>
                                            <p:cond delay="0"/>
                                          </p:stCondLst>
                                        </p:cTn>
                                        <p:tgtEl>
                                          <p:spTgt spid="4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6" grpId="0" animBg="1"/>
      <p:bldP spid="7" grpId="0" animBg="1"/>
      <p:bldP spid="8" grpId="0" animBg="1"/>
      <p:bldP spid="9" grpId="0" animBg="1"/>
      <p:bldP spid="10" grpId="0" animBg="1"/>
      <p:bldP spid="11" grpId="0" animBg="1"/>
      <p:bldP spid="12" grpId="0" animBg="1"/>
      <p:bldP spid="13" grpId="0" animBg="1"/>
      <p:bldP spid="14" grpId="0" animBg="1"/>
      <p:bldP spid="15" grpId="0" animBg="1"/>
      <p:bldP spid="28" grpId="0" animBg="1"/>
      <p:bldP spid="32" grpId="0" animBg="1"/>
      <p:bldP spid="43" grpId="0" animBg="1"/>
      <p:bldP spid="44" grpId="0" animBg="1"/>
      <p:bldP spid="45" grpId="0" animBg="1"/>
      <p:bldP spid="46" grpId="0" animBg="1"/>
      <p:bldP spid="47" grpId="0" animBg="1"/>
      <p:bldP spid="62" grpId="0" animBg="1"/>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2" name="Picture 21"/>
          <p:cNvPicPr>
            <a:picLocks noChangeAspect="1"/>
          </p:cNvPicPr>
          <p:nvPr/>
        </p:nvPicPr>
        <p:blipFill rotWithShape="1">
          <a:blip r:embed="rId3"/>
          <a:srcRect l="4910" r="3555"/>
          <a:stretch/>
        </p:blipFill>
        <p:spPr>
          <a:xfrm>
            <a:off x="4780671" y="2702439"/>
            <a:ext cx="3184954" cy="1893789"/>
          </a:xfrm>
          <a:prstGeom prst="rect">
            <a:avLst/>
          </a:prstGeom>
        </p:spPr>
      </p:pic>
      <p:pic>
        <p:nvPicPr>
          <p:cNvPr id="23" name="Picture 22"/>
          <p:cNvPicPr>
            <a:picLocks noChangeAspect="1"/>
          </p:cNvPicPr>
          <p:nvPr/>
        </p:nvPicPr>
        <p:blipFill>
          <a:blip r:embed="rId4"/>
          <a:stretch>
            <a:fillRect/>
          </a:stretch>
        </p:blipFill>
        <p:spPr>
          <a:xfrm>
            <a:off x="4714276" y="2310829"/>
            <a:ext cx="3134179" cy="349212"/>
          </a:xfrm>
          <a:prstGeom prst="rect">
            <a:avLst/>
          </a:prstGeom>
        </p:spPr>
      </p:pic>
      <p:sp>
        <p:nvSpPr>
          <p:cNvPr id="24" name="TextBox 23"/>
          <p:cNvSpPr txBox="1"/>
          <p:nvPr/>
        </p:nvSpPr>
        <p:spPr>
          <a:xfrm>
            <a:off x="4550125" y="2074607"/>
            <a:ext cx="3415499" cy="248209"/>
          </a:xfrm>
          <a:prstGeom prst="rect">
            <a:avLst/>
          </a:prstGeom>
          <a:noFill/>
        </p:spPr>
        <p:txBody>
          <a:bodyPr wrap="square" rtlCol="0">
            <a:spAutoFit/>
          </a:bodyPr>
          <a:lstStyle/>
          <a:p>
            <a:pPr algn="ctr"/>
            <a:r>
              <a:rPr lang="en-US" sz="1013" dirty="0">
                <a:cs typeface="Times" panose="02020603050405020304" pitchFamily="18" charset="0"/>
              </a:rPr>
              <a:t>Mean absolute percentage error (MAPE):</a:t>
            </a:r>
          </a:p>
        </p:txBody>
      </p:sp>
      <p:sp>
        <p:nvSpPr>
          <p:cNvPr id="26" name="Content Placeholder 13"/>
          <p:cNvSpPr txBox="1">
            <a:spLocks/>
          </p:cNvSpPr>
          <p:nvPr/>
        </p:nvSpPr>
        <p:spPr>
          <a:xfrm>
            <a:off x="486736" y="652132"/>
            <a:ext cx="3713708" cy="1493139"/>
          </a:xfrm>
          <a:prstGeom prst="rect">
            <a:avLst/>
          </a:prstGeom>
        </p:spPr>
        <p:txBody>
          <a:bodyPr vert="horz" lIns="135000" tIns="34290" rIns="68580" bIns="34290" rtlCol="0">
            <a:normAutofit/>
          </a:bodyPr>
          <a:lstStyle>
            <a:lvl1pPr marL="228584" indent="-228584" algn="l" defTabSz="914332" rtl="0" eaLnBrk="1" latinLnBrk="0" hangingPunct="1">
              <a:lnSpc>
                <a:spcPct val="90000"/>
              </a:lnSpc>
              <a:spcBef>
                <a:spcPts val="1001"/>
              </a:spcBef>
              <a:buClr>
                <a:schemeClr val="accent1"/>
              </a:buClr>
              <a:buSzPct val="90000"/>
              <a:buFont typeface="Wingdings" pitchFamily="2" charset="2"/>
              <a:buChar char="§"/>
              <a:defRPr sz="2400" b="0" i="0" kern="1200">
                <a:solidFill>
                  <a:schemeClr val="tx1"/>
                </a:solidFill>
                <a:latin typeface="Arial" panose="020B0604020202020204" pitchFamily="34" charset="0"/>
                <a:ea typeface="+mn-ea"/>
                <a:cs typeface="Arial" panose="020B0604020202020204" pitchFamily="34" charset="0"/>
              </a:defRPr>
            </a:lvl1pPr>
            <a:lvl2pPr marL="685751" indent="-228584" algn="l" defTabSz="914332" rtl="0" eaLnBrk="1" latinLnBrk="0" hangingPunct="1">
              <a:lnSpc>
                <a:spcPct val="90000"/>
              </a:lnSpc>
              <a:spcBef>
                <a:spcPts val="500"/>
              </a:spcBef>
              <a:buClr>
                <a:schemeClr val="accent1"/>
              </a:buClr>
              <a:buSzPct val="100000"/>
              <a:buFont typeface="Arial" panose="020B0604020202020204" pitchFamily="34" charset="0"/>
              <a:buChar char="•"/>
              <a:defRPr sz="2133" b="0" i="0" kern="1200">
                <a:solidFill>
                  <a:schemeClr val="tx1"/>
                </a:solidFill>
                <a:latin typeface="Arial" panose="020B0604020202020204" pitchFamily="34" charset="0"/>
                <a:ea typeface="+mn-ea"/>
                <a:cs typeface="Arial" panose="020B0604020202020204" pitchFamily="34" charset="0"/>
              </a:defRPr>
            </a:lvl2pPr>
            <a:lvl3pPr marL="1142915" indent="-228584" algn="l" defTabSz="914332" rtl="0" eaLnBrk="1" latinLnBrk="0" hangingPunct="1">
              <a:lnSpc>
                <a:spcPct val="90000"/>
              </a:lnSpc>
              <a:spcBef>
                <a:spcPts val="500"/>
              </a:spcBef>
              <a:buSzPct val="90000"/>
              <a:buFont typeface="Wingdings" pitchFamily="2" charset="2"/>
              <a:buChar char="§"/>
              <a:defRPr sz="2000" b="0" i="0" kern="1200">
                <a:solidFill>
                  <a:schemeClr val="tx1"/>
                </a:solidFill>
                <a:latin typeface="Arial" panose="020B0604020202020204" pitchFamily="34" charset="0"/>
                <a:ea typeface="+mn-ea"/>
                <a:cs typeface="Arial" panose="020B0604020202020204" pitchFamily="34" charset="0"/>
              </a:defRPr>
            </a:lvl3pPr>
            <a:lvl4pPr marL="1600081" indent="-228584" algn="l" defTabSz="914332" rtl="0" eaLnBrk="1" latinLnBrk="0" hangingPunct="1">
              <a:lnSpc>
                <a:spcPct val="90000"/>
              </a:lnSpc>
              <a:spcBef>
                <a:spcPts val="500"/>
              </a:spcBef>
              <a:buFont typeface="Arial" panose="020B0604020202020204" pitchFamily="34" charset="0"/>
              <a:buChar char="•"/>
              <a:defRPr sz="1801" kern="1200">
                <a:solidFill>
                  <a:schemeClr val="tx1"/>
                </a:solidFill>
                <a:latin typeface="+mn-lt"/>
                <a:ea typeface="+mn-ea"/>
                <a:cs typeface="+mn-cs"/>
              </a:defRPr>
            </a:lvl4pPr>
            <a:lvl5pPr marL="2057246" indent="-228584" algn="l" defTabSz="914332" rtl="0" eaLnBrk="1" latinLnBrk="0" hangingPunct="1">
              <a:lnSpc>
                <a:spcPct val="90000"/>
              </a:lnSpc>
              <a:spcBef>
                <a:spcPts val="500"/>
              </a:spcBef>
              <a:buFont typeface="Arial" panose="020B0604020202020204" pitchFamily="34" charset="0"/>
              <a:buChar char="•"/>
              <a:defRPr sz="1801" kern="1200">
                <a:solidFill>
                  <a:schemeClr val="tx1"/>
                </a:solidFill>
                <a:latin typeface="+mn-lt"/>
                <a:ea typeface="+mn-ea"/>
                <a:cs typeface="+mn-cs"/>
              </a:defRPr>
            </a:lvl5pPr>
            <a:lvl6pPr marL="2514413" indent="-228584" algn="l" defTabSz="914332" rtl="0" eaLnBrk="1" latinLnBrk="0" hangingPunct="1">
              <a:lnSpc>
                <a:spcPct val="90000"/>
              </a:lnSpc>
              <a:spcBef>
                <a:spcPts val="500"/>
              </a:spcBef>
              <a:buFont typeface="Arial" panose="020B0604020202020204" pitchFamily="34" charset="0"/>
              <a:buChar char="•"/>
              <a:defRPr sz="1801" kern="1200">
                <a:solidFill>
                  <a:schemeClr val="tx1"/>
                </a:solidFill>
                <a:latin typeface="+mn-lt"/>
                <a:ea typeface="+mn-ea"/>
                <a:cs typeface="+mn-cs"/>
              </a:defRPr>
            </a:lvl6pPr>
            <a:lvl7pPr marL="2971578" indent="-228584" algn="l" defTabSz="914332" rtl="0" eaLnBrk="1" latinLnBrk="0" hangingPunct="1">
              <a:lnSpc>
                <a:spcPct val="90000"/>
              </a:lnSpc>
              <a:spcBef>
                <a:spcPts val="500"/>
              </a:spcBef>
              <a:buFont typeface="Arial" panose="020B0604020202020204" pitchFamily="34" charset="0"/>
              <a:buChar char="•"/>
              <a:defRPr sz="1801" kern="1200">
                <a:solidFill>
                  <a:schemeClr val="tx1"/>
                </a:solidFill>
                <a:latin typeface="+mn-lt"/>
                <a:ea typeface="+mn-ea"/>
                <a:cs typeface="+mn-cs"/>
              </a:defRPr>
            </a:lvl7pPr>
            <a:lvl8pPr marL="3428744" indent="-228584" algn="l" defTabSz="914332" rtl="0" eaLnBrk="1" latinLnBrk="0" hangingPunct="1">
              <a:lnSpc>
                <a:spcPct val="90000"/>
              </a:lnSpc>
              <a:spcBef>
                <a:spcPts val="500"/>
              </a:spcBef>
              <a:buFont typeface="Arial" panose="020B0604020202020204" pitchFamily="34" charset="0"/>
              <a:buChar char="•"/>
              <a:defRPr sz="1801" kern="1200">
                <a:solidFill>
                  <a:schemeClr val="tx1"/>
                </a:solidFill>
                <a:latin typeface="+mn-lt"/>
                <a:ea typeface="+mn-ea"/>
                <a:cs typeface="+mn-cs"/>
              </a:defRPr>
            </a:lvl8pPr>
            <a:lvl9pPr marL="3885911" indent="-228584" algn="l" defTabSz="914332" rtl="0" eaLnBrk="1" latinLnBrk="0" hangingPunct="1">
              <a:lnSpc>
                <a:spcPct val="90000"/>
              </a:lnSpc>
              <a:spcBef>
                <a:spcPts val="500"/>
              </a:spcBef>
              <a:buFont typeface="Arial" panose="020B0604020202020204" pitchFamily="34" charset="0"/>
              <a:buChar char="•"/>
              <a:defRPr sz="1801" kern="1200">
                <a:solidFill>
                  <a:schemeClr val="tx1"/>
                </a:solidFill>
                <a:latin typeface="+mn-lt"/>
                <a:ea typeface="+mn-ea"/>
                <a:cs typeface="+mn-cs"/>
              </a:defRPr>
            </a:lvl9pPr>
          </a:lstStyle>
          <a:p>
            <a:r>
              <a:rPr lang="en-US" sz="1800" dirty="0">
                <a:latin typeface="+mn-lt"/>
                <a:cs typeface="Times" panose="02020603050405020304" pitchFamily="18" charset="0"/>
              </a:rPr>
              <a:t>Integral O</a:t>
            </a:r>
            <a:r>
              <a:rPr lang="en-US" sz="1800" baseline="-25000" dirty="0">
                <a:latin typeface="+mn-lt"/>
                <a:cs typeface="Times" panose="02020603050405020304" pitchFamily="18" charset="0"/>
              </a:rPr>
              <a:t>2</a:t>
            </a:r>
            <a:r>
              <a:rPr lang="en-US" sz="1800" dirty="0">
                <a:latin typeface="+mn-lt"/>
                <a:cs typeface="Times" panose="02020603050405020304" pitchFamily="18" charset="0"/>
              </a:rPr>
              <a:t> production under identical operation condition:</a:t>
            </a:r>
          </a:p>
          <a:p>
            <a:pPr lvl="1"/>
            <a:r>
              <a:rPr lang="en-US" sz="1500" dirty="0">
                <a:latin typeface="+mn-lt"/>
                <a:cs typeface="Times" panose="02020603050405020304" pitchFamily="18" charset="0"/>
              </a:rPr>
              <a:t>Sun concentration ratio = 750 [-]</a:t>
            </a:r>
          </a:p>
          <a:p>
            <a:pPr lvl="1"/>
            <a:r>
              <a:rPr lang="en-US" sz="1500" dirty="0">
                <a:latin typeface="+mn-lt"/>
                <a:cs typeface="Times" panose="02020603050405020304" pitchFamily="18" charset="0"/>
              </a:rPr>
              <a:t>O</a:t>
            </a:r>
            <a:r>
              <a:rPr lang="en-US" sz="1500" baseline="-25000" dirty="0">
                <a:latin typeface="+mn-lt"/>
                <a:cs typeface="Times" panose="02020603050405020304" pitchFamily="18" charset="0"/>
              </a:rPr>
              <a:t>2</a:t>
            </a:r>
            <a:r>
              <a:rPr lang="en-US" sz="1500" dirty="0">
                <a:latin typeface="+mn-lt"/>
                <a:cs typeface="Times" panose="02020603050405020304" pitchFamily="18" charset="0"/>
              </a:rPr>
              <a:t> partial pressure = 10</a:t>
            </a:r>
            <a:r>
              <a:rPr lang="en-US" sz="1500" baseline="30000" dirty="0">
                <a:latin typeface="+mn-lt"/>
                <a:cs typeface="Times" panose="02020603050405020304" pitchFamily="18" charset="0"/>
              </a:rPr>
              <a:t>-5</a:t>
            </a:r>
            <a:r>
              <a:rPr lang="en-US" sz="1500" dirty="0">
                <a:latin typeface="+mn-lt"/>
                <a:cs typeface="Times" panose="02020603050405020304" pitchFamily="18" charset="0"/>
              </a:rPr>
              <a:t> [-]</a:t>
            </a:r>
          </a:p>
          <a:p>
            <a:pPr lvl="1"/>
            <a:r>
              <a:rPr lang="en-US" sz="1500" dirty="0">
                <a:latin typeface="+mn-lt"/>
                <a:cs typeface="Times" panose="02020603050405020304" pitchFamily="18" charset="0"/>
              </a:rPr>
              <a:t>Reduction duration </a:t>
            </a:r>
            <a:r>
              <a:rPr lang="en-US" sz="1500" i="1" dirty="0">
                <a:latin typeface="+mn-lt"/>
                <a:cs typeface="Times" panose="02020603050405020304" pitchFamily="18" charset="0"/>
              </a:rPr>
              <a:t>t</a:t>
            </a:r>
            <a:r>
              <a:rPr lang="en-US" sz="1500" dirty="0">
                <a:latin typeface="+mn-lt"/>
                <a:cs typeface="Times" panose="02020603050405020304" pitchFamily="18" charset="0"/>
              </a:rPr>
              <a:t> = 600 [s]</a:t>
            </a:r>
          </a:p>
        </p:txBody>
      </p:sp>
      <p:pic>
        <p:nvPicPr>
          <p:cNvPr id="27" name="Picture 26"/>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574685" y="2137548"/>
            <a:ext cx="3108038" cy="2486430"/>
          </a:xfrm>
          <a:prstGeom prst="rect">
            <a:avLst/>
          </a:prstGeom>
        </p:spPr>
      </p:pic>
      <p:sp>
        <p:nvSpPr>
          <p:cNvPr id="2" name="Title 1"/>
          <p:cNvSpPr>
            <a:spLocks noGrp="1"/>
          </p:cNvSpPr>
          <p:nvPr>
            <p:ph type="title"/>
          </p:nvPr>
        </p:nvSpPr>
        <p:spPr/>
        <p:txBody>
          <a:bodyPr/>
          <a:lstStyle/>
          <a:p>
            <a:r>
              <a:rPr lang="en-US" noProof="0" dirty="0"/>
              <a:t>Structural Drivers</a:t>
            </a:r>
          </a:p>
        </p:txBody>
      </p:sp>
      <p:sp>
        <p:nvSpPr>
          <p:cNvPr id="15" name="Rectangle 14"/>
          <p:cNvSpPr/>
          <p:nvPr/>
        </p:nvSpPr>
        <p:spPr>
          <a:xfrm>
            <a:off x="4826640" y="4371654"/>
            <a:ext cx="3084500" cy="173000"/>
          </a:xfrm>
          <a:prstGeom prst="rect">
            <a:avLst/>
          </a:prstGeom>
          <a:solidFill>
            <a:srgbClr val="E30613">
              <a:alpha val="30196"/>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013"/>
          </a:p>
        </p:txBody>
      </p:sp>
      <p:sp>
        <p:nvSpPr>
          <p:cNvPr id="16" name="Rectangle 15"/>
          <p:cNvSpPr/>
          <p:nvPr/>
        </p:nvSpPr>
        <p:spPr>
          <a:xfrm>
            <a:off x="2087724" y="2522456"/>
            <a:ext cx="811906" cy="394842"/>
          </a:xfrm>
          <a:prstGeom prst="rect">
            <a:avLst/>
          </a:prstGeom>
          <a:solidFill>
            <a:srgbClr val="92D050">
              <a:alpha val="30196"/>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013"/>
          </a:p>
        </p:txBody>
      </p:sp>
      <p:sp>
        <p:nvSpPr>
          <p:cNvPr id="3" name="TextBox 2">
            <a:extLst>
              <a:ext uri="{FF2B5EF4-FFF2-40B4-BE49-F238E27FC236}">
                <a16:creationId xmlns:a16="http://schemas.microsoft.com/office/drawing/2014/main" id="{C775E338-1724-E8FB-FDD3-6B2019D7988C}"/>
              </a:ext>
            </a:extLst>
          </p:cNvPr>
          <p:cNvSpPr txBox="1"/>
          <p:nvPr/>
        </p:nvSpPr>
        <p:spPr>
          <a:xfrm>
            <a:off x="1951008" y="3130144"/>
            <a:ext cx="5251623" cy="664012"/>
          </a:xfrm>
          <a:prstGeom prst="roundRect">
            <a:avLst/>
          </a:prstGeom>
        </p:spPr>
        <p:style>
          <a:lnRef idx="2">
            <a:schemeClr val="accent6"/>
          </a:lnRef>
          <a:fillRef idx="1">
            <a:schemeClr val="lt1"/>
          </a:fillRef>
          <a:effectRef idx="0">
            <a:schemeClr val="accent6"/>
          </a:effectRef>
          <a:fontRef idx="minor">
            <a:schemeClr val="dk1"/>
          </a:fontRef>
        </p:style>
        <p:txBody>
          <a:bodyPr wrap="square" rtlCol="0">
            <a:spAutoFit/>
          </a:bodyPr>
          <a:lstStyle/>
          <a:p>
            <a:pPr algn="ctr"/>
            <a:r>
              <a:rPr lang="en-US" sz="1650" noProof="0" dirty="0">
                <a:latin typeface="Arial" panose="020B0604020202020204" pitchFamily="34" charset="0"/>
                <a:cs typeface="Arial" panose="020B0604020202020204" pitchFamily="34" charset="0"/>
              </a:rPr>
              <a:t>Porosity and surface area not the morphological descriptors for performance</a:t>
            </a:r>
          </a:p>
        </p:txBody>
      </p:sp>
      <p:sp>
        <p:nvSpPr>
          <p:cNvPr id="4" name="Textfeld 74">
            <a:extLst>
              <a:ext uri="{FF2B5EF4-FFF2-40B4-BE49-F238E27FC236}">
                <a16:creationId xmlns:a16="http://schemas.microsoft.com/office/drawing/2014/main" id="{69D72B36-E54D-B4B8-7604-7332AED81D05}"/>
              </a:ext>
            </a:extLst>
          </p:cNvPr>
          <p:cNvSpPr txBox="1"/>
          <p:nvPr/>
        </p:nvSpPr>
        <p:spPr bwMode="auto">
          <a:xfrm>
            <a:off x="425084" y="4959127"/>
            <a:ext cx="5511096" cy="200055"/>
          </a:xfrm>
          <a:prstGeom prst="rect">
            <a:avLst/>
          </a:prstGeom>
          <a:noFill/>
        </p:spPr>
        <p:txBody>
          <a:bodyPr wrap="square" rtlCol="0">
            <a:spAutoFit/>
          </a:bodyPr>
          <a:lstStyle/>
          <a:p>
            <a:r>
              <a:rPr lang="de-CH" sz="700" dirty="0">
                <a:cs typeface="Arial" panose="020B0604020202020204" pitchFamily="34" charset="0"/>
              </a:rPr>
              <a:t>Dai, PhD </a:t>
            </a:r>
            <a:r>
              <a:rPr lang="de-CH" sz="700" dirty="0" err="1">
                <a:cs typeface="Arial" panose="020B0604020202020204" pitchFamily="34" charset="0"/>
              </a:rPr>
              <a:t>thesis</a:t>
            </a:r>
            <a:r>
              <a:rPr lang="de-CH" sz="700" dirty="0">
                <a:cs typeface="Arial" panose="020B0604020202020204" pitchFamily="34" charset="0"/>
              </a:rPr>
              <a:t>, EPFL, 2022</a:t>
            </a:r>
            <a:endParaRPr lang="en-US" sz="700" dirty="0">
              <a:cs typeface="Arial" panose="020B0604020202020204" pitchFamily="34" charset="0"/>
            </a:endParaRPr>
          </a:p>
        </p:txBody>
      </p:sp>
    </p:spTree>
    <p:extLst>
      <p:ext uri="{BB962C8B-B14F-4D97-AF65-F5344CB8AC3E}">
        <p14:creationId xmlns:p14="http://schemas.microsoft.com/office/powerpoint/2010/main" val="8924232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6"/>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27"/>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22"/>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24"/>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23"/>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grpId="0" nodeType="clickEffect">
                                  <p:stCondLst>
                                    <p:cond delay="0"/>
                                  </p:stCondLst>
                                  <p:childTnLst>
                                    <p:set>
                                      <p:cBhvr>
                                        <p:cTn id="20" dur="1" fill="hold">
                                          <p:stCondLst>
                                            <p:cond delay="0"/>
                                          </p:stCondLst>
                                        </p:cTn>
                                        <p:tgtEl>
                                          <p:spTgt spid="15"/>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grpId="0" nodeType="clickEffect">
                                  <p:stCondLst>
                                    <p:cond delay="0"/>
                                  </p:stCondLst>
                                  <p:childTnLst>
                                    <p:set>
                                      <p:cBhvr>
                                        <p:cTn id="24" dur="1" fill="hold">
                                          <p:stCondLst>
                                            <p:cond delay="0"/>
                                          </p:stCondLst>
                                        </p:cTn>
                                        <p:tgtEl>
                                          <p:spTgt spid="16"/>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grpId="0" nodeType="clickEffect">
                                  <p:stCondLst>
                                    <p:cond delay="0"/>
                                  </p:stCondLst>
                                  <p:childTnLst>
                                    <p:set>
                                      <p:cBhvr>
                                        <p:cTn id="28"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4" grpId="0"/>
      <p:bldP spid="26" grpId="0"/>
      <p:bldP spid="15" grpId="0" animBg="1"/>
      <p:bldP spid="16" grpId="0" animBg="1"/>
      <p:bldP spid="3" grpId="0" animBg="1"/>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4" name="Content Placeholder 1"/>
          <p:cNvSpPr txBox="1">
            <a:spLocks/>
          </p:cNvSpPr>
          <p:nvPr/>
        </p:nvSpPr>
        <p:spPr>
          <a:xfrm>
            <a:off x="419314" y="2376193"/>
            <a:ext cx="3156644" cy="325019"/>
          </a:xfrm>
          <a:prstGeom prst="rect">
            <a:avLst/>
          </a:prstGeom>
        </p:spPr>
        <p:txBody>
          <a:bodyPr vert="horz" lIns="135000" tIns="34290" rIns="68580" bIns="34290" rtlCol="0">
            <a:normAutofit/>
          </a:bodyPr>
          <a:lstStyle>
            <a:lvl1pPr marL="228594" indent="-228594" algn="l" defTabSz="914377" rtl="0" eaLnBrk="1" latinLnBrk="0" hangingPunct="1">
              <a:lnSpc>
                <a:spcPct val="90000"/>
              </a:lnSpc>
              <a:spcBef>
                <a:spcPts val="1000"/>
              </a:spcBef>
              <a:buClr>
                <a:schemeClr val="accent1"/>
              </a:buClr>
              <a:buSzPct val="90000"/>
              <a:buFont typeface="Wingdings" pitchFamily="2" charset="2"/>
              <a:buChar char="§"/>
              <a:defRPr sz="2400" b="0" i="0" kern="1200">
                <a:solidFill>
                  <a:schemeClr val="tx1"/>
                </a:solidFill>
                <a:latin typeface="Arial" panose="020B0604020202020204" pitchFamily="34" charset="0"/>
                <a:ea typeface="+mn-ea"/>
                <a:cs typeface="Arial" panose="020B0604020202020204" pitchFamily="34" charset="0"/>
              </a:defRPr>
            </a:lvl1pPr>
            <a:lvl2pPr marL="685783" indent="-228594" algn="l" defTabSz="914377" rtl="0" eaLnBrk="1" latinLnBrk="0" hangingPunct="1">
              <a:lnSpc>
                <a:spcPct val="90000"/>
              </a:lnSpc>
              <a:spcBef>
                <a:spcPts val="500"/>
              </a:spcBef>
              <a:buClr>
                <a:schemeClr val="accent1"/>
              </a:buClr>
              <a:buSzPct val="100000"/>
              <a:buFont typeface="Arial" panose="020B0604020202020204" pitchFamily="34" charset="0"/>
              <a:buChar char="•"/>
              <a:defRPr sz="2133" b="0" i="0" kern="1200">
                <a:solidFill>
                  <a:schemeClr val="tx1"/>
                </a:solidFill>
                <a:latin typeface="Arial" panose="020B0604020202020204" pitchFamily="34" charset="0"/>
                <a:ea typeface="+mn-ea"/>
                <a:cs typeface="Arial" panose="020B0604020202020204" pitchFamily="34" charset="0"/>
              </a:defRPr>
            </a:lvl2pPr>
            <a:lvl3pPr marL="1142971" indent="-228594" algn="l" defTabSz="914377" rtl="0" eaLnBrk="1" latinLnBrk="0" hangingPunct="1">
              <a:lnSpc>
                <a:spcPct val="90000"/>
              </a:lnSpc>
              <a:spcBef>
                <a:spcPts val="500"/>
              </a:spcBef>
              <a:buSzPct val="90000"/>
              <a:buFont typeface="Wingdings" pitchFamily="2" charset="2"/>
              <a:buChar char="§"/>
              <a:defRPr sz="2000" b="0" i="0" kern="1200">
                <a:solidFill>
                  <a:schemeClr val="tx1"/>
                </a:solidFill>
                <a:latin typeface="Arial" panose="020B0604020202020204" pitchFamily="34" charset="0"/>
                <a:ea typeface="+mn-ea"/>
                <a:cs typeface="Arial" panose="020B0604020202020204" pitchFamily="34" charset="0"/>
              </a:defRPr>
            </a:lvl3pPr>
            <a:lvl4pPr marL="1600160"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349"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537"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726"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8914"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103"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sz="1350" dirty="0">
                <a:latin typeface="Times New Roman" panose="02020603050405020304" pitchFamily="18" charset="0"/>
                <a:cs typeface="Times New Roman" panose="02020603050405020304" pitchFamily="18" charset="0"/>
              </a:rPr>
              <a:t>Uniform porosity distribution</a:t>
            </a:r>
          </a:p>
          <a:p>
            <a:pPr marL="0" indent="0">
              <a:buNone/>
            </a:pPr>
            <a:endParaRPr lang="en-US" sz="1350" dirty="0"/>
          </a:p>
          <a:p>
            <a:pPr marL="0" indent="0">
              <a:buNone/>
            </a:pPr>
            <a:endParaRPr lang="en-US" sz="1350" dirty="0"/>
          </a:p>
        </p:txBody>
      </p:sp>
      <p:graphicFrame>
        <p:nvGraphicFramePr>
          <p:cNvPr id="65" name="Object 64"/>
          <p:cNvGraphicFramePr>
            <a:graphicFrameLocks noChangeAspect="1"/>
          </p:cNvGraphicFramePr>
          <p:nvPr/>
        </p:nvGraphicFramePr>
        <p:xfrm>
          <a:off x="598451" y="3882087"/>
          <a:ext cx="3206354" cy="227410"/>
        </p:xfrm>
        <a:graphic>
          <a:graphicData uri="http://schemas.openxmlformats.org/presentationml/2006/ole">
            <mc:AlternateContent xmlns:mc="http://schemas.openxmlformats.org/markup-compatibility/2006">
              <mc:Choice xmlns:v="urn:schemas-microsoft-com:vml" Requires="v">
                <p:oleObj name="Equation" r:id="rId3" imgW="3581280" imgH="253800" progId="Equation.DSMT4">
                  <p:embed/>
                </p:oleObj>
              </mc:Choice>
              <mc:Fallback>
                <p:oleObj name="Equation" r:id="rId3" imgW="3581280" imgH="253800" progId="Equation.DSMT4">
                  <p:embed/>
                  <p:pic>
                    <p:nvPicPr>
                      <p:cNvPr id="65" name="Object 64"/>
                      <p:cNvPicPr/>
                      <p:nvPr/>
                    </p:nvPicPr>
                    <p:blipFill>
                      <a:blip r:embed="rId4"/>
                      <a:stretch>
                        <a:fillRect/>
                      </a:stretch>
                    </p:blipFill>
                    <p:spPr>
                      <a:xfrm>
                        <a:off x="598451" y="3882087"/>
                        <a:ext cx="3206354" cy="227410"/>
                      </a:xfrm>
                      <a:prstGeom prst="rect">
                        <a:avLst/>
                      </a:prstGeom>
                    </p:spPr>
                  </p:pic>
                </p:oleObj>
              </mc:Fallback>
            </mc:AlternateContent>
          </a:graphicData>
        </a:graphic>
      </p:graphicFrame>
      <p:graphicFrame>
        <p:nvGraphicFramePr>
          <p:cNvPr id="66" name="Object 65"/>
          <p:cNvGraphicFramePr>
            <a:graphicFrameLocks noChangeAspect="1"/>
          </p:cNvGraphicFramePr>
          <p:nvPr/>
        </p:nvGraphicFramePr>
        <p:xfrm>
          <a:off x="597153" y="4160586"/>
          <a:ext cx="3425428" cy="244078"/>
        </p:xfrm>
        <a:graphic>
          <a:graphicData uri="http://schemas.openxmlformats.org/presentationml/2006/ole">
            <mc:AlternateContent xmlns:mc="http://schemas.openxmlformats.org/markup-compatibility/2006">
              <mc:Choice xmlns:v="urn:schemas-microsoft-com:vml" Requires="v">
                <p:oleObj name="Equation" r:id="rId5" imgW="3581280" imgH="253800" progId="Equation.DSMT4">
                  <p:embed/>
                </p:oleObj>
              </mc:Choice>
              <mc:Fallback>
                <p:oleObj name="Equation" r:id="rId5" imgW="3581280" imgH="253800" progId="Equation.DSMT4">
                  <p:embed/>
                  <p:pic>
                    <p:nvPicPr>
                      <p:cNvPr id="66" name="Object 65"/>
                      <p:cNvPicPr/>
                      <p:nvPr/>
                    </p:nvPicPr>
                    <p:blipFill>
                      <a:blip r:embed="rId6"/>
                      <a:stretch>
                        <a:fillRect/>
                      </a:stretch>
                    </p:blipFill>
                    <p:spPr>
                      <a:xfrm>
                        <a:off x="597153" y="4160586"/>
                        <a:ext cx="3425428" cy="244078"/>
                      </a:xfrm>
                      <a:prstGeom prst="rect">
                        <a:avLst/>
                      </a:prstGeom>
                    </p:spPr>
                  </p:pic>
                </p:oleObj>
              </mc:Fallback>
            </mc:AlternateContent>
          </a:graphicData>
        </a:graphic>
      </p:graphicFrame>
      <p:graphicFrame>
        <p:nvGraphicFramePr>
          <p:cNvPr id="67" name="Object 66"/>
          <p:cNvGraphicFramePr>
            <a:graphicFrameLocks noChangeAspect="1"/>
          </p:cNvGraphicFramePr>
          <p:nvPr/>
        </p:nvGraphicFramePr>
        <p:xfrm>
          <a:off x="579121" y="4437936"/>
          <a:ext cx="3661172" cy="253603"/>
        </p:xfrm>
        <a:graphic>
          <a:graphicData uri="http://schemas.openxmlformats.org/presentationml/2006/ole">
            <mc:AlternateContent xmlns:mc="http://schemas.openxmlformats.org/markup-compatibility/2006">
              <mc:Choice xmlns:v="urn:schemas-microsoft-com:vml" Requires="v">
                <p:oleObj name="Equation" r:id="rId7" imgW="3670200" imgH="253800" progId="Equation.DSMT4">
                  <p:embed/>
                </p:oleObj>
              </mc:Choice>
              <mc:Fallback>
                <p:oleObj name="Equation" r:id="rId7" imgW="3670200" imgH="253800" progId="Equation.DSMT4">
                  <p:embed/>
                  <p:pic>
                    <p:nvPicPr>
                      <p:cNvPr id="67" name="Object 66"/>
                      <p:cNvPicPr/>
                      <p:nvPr/>
                    </p:nvPicPr>
                    <p:blipFill>
                      <a:blip r:embed="rId8"/>
                      <a:stretch>
                        <a:fillRect/>
                      </a:stretch>
                    </p:blipFill>
                    <p:spPr>
                      <a:xfrm>
                        <a:off x="579121" y="4437936"/>
                        <a:ext cx="3661172" cy="253603"/>
                      </a:xfrm>
                      <a:prstGeom prst="rect">
                        <a:avLst/>
                      </a:prstGeom>
                    </p:spPr>
                  </p:pic>
                </p:oleObj>
              </mc:Fallback>
            </mc:AlternateContent>
          </a:graphicData>
        </a:graphic>
      </p:graphicFrame>
      <p:graphicFrame>
        <p:nvGraphicFramePr>
          <p:cNvPr id="68" name="Object 67"/>
          <p:cNvGraphicFramePr>
            <a:graphicFrameLocks noChangeAspect="1"/>
          </p:cNvGraphicFramePr>
          <p:nvPr/>
        </p:nvGraphicFramePr>
        <p:xfrm>
          <a:off x="621291" y="3194771"/>
          <a:ext cx="2241947" cy="320279"/>
        </p:xfrm>
        <a:graphic>
          <a:graphicData uri="http://schemas.openxmlformats.org/presentationml/2006/ole">
            <mc:AlternateContent xmlns:mc="http://schemas.openxmlformats.org/markup-compatibility/2006">
              <mc:Choice xmlns:v="urn:schemas-microsoft-com:vml" Requires="v">
                <p:oleObj name="Equation" r:id="rId9" imgW="2755800" imgH="393480" progId="Equation.DSMT4">
                  <p:embed/>
                </p:oleObj>
              </mc:Choice>
              <mc:Fallback>
                <p:oleObj name="Equation" r:id="rId9" imgW="2755800" imgH="393480" progId="Equation.DSMT4">
                  <p:embed/>
                  <p:pic>
                    <p:nvPicPr>
                      <p:cNvPr id="68" name="Object 67"/>
                      <p:cNvPicPr/>
                      <p:nvPr/>
                    </p:nvPicPr>
                    <p:blipFill>
                      <a:blip r:embed="rId10"/>
                      <a:stretch>
                        <a:fillRect/>
                      </a:stretch>
                    </p:blipFill>
                    <p:spPr>
                      <a:xfrm>
                        <a:off x="621291" y="3194771"/>
                        <a:ext cx="2241947" cy="320279"/>
                      </a:xfrm>
                      <a:prstGeom prst="rect">
                        <a:avLst/>
                      </a:prstGeom>
                    </p:spPr>
                  </p:pic>
                </p:oleObj>
              </mc:Fallback>
            </mc:AlternateContent>
          </a:graphicData>
        </a:graphic>
      </p:graphicFrame>
      <p:graphicFrame>
        <p:nvGraphicFramePr>
          <p:cNvPr id="69" name="Object 68"/>
          <p:cNvGraphicFramePr>
            <a:graphicFrameLocks noChangeAspect="1"/>
          </p:cNvGraphicFramePr>
          <p:nvPr/>
        </p:nvGraphicFramePr>
        <p:xfrm>
          <a:off x="599859" y="3479114"/>
          <a:ext cx="2726531" cy="352425"/>
        </p:xfrm>
        <a:graphic>
          <a:graphicData uri="http://schemas.openxmlformats.org/presentationml/2006/ole">
            <mc:AlternateContent xmlns:mc="http://schemas.openxmlformats.org/markup-compatibility/2006">
              <mc:Choice xmlns:v="urn:schemas-microsoft-com:vml" Requires="v">
                <p:oleObj name="Equation" r:id="rId11" imgW="3251160" imgH="419040" progId="Equation.DSMT4">
                  <p:embed/>
                </p:oleObj>
              </mc:Choice>
              <mc:Fallback>
                <p:oleObj name="Equation" r:id="rId11" imgW="3251160" imgH="419040" progId="Equation.DSMT4">
                  <p:embed/>
                  <p:pic>
                    <p:nvPicPr>
                      <p:cNvPr id="69" name="Object 68"/>
                      <p:cNvPicPr/>
                      <p:nvPr/>
                    </p:nvPicPr>
                    <p:blipFill>
                      <a:blip r:embed="rId12"/>
                      <a:stretch>
                        <a:fillRect/>
                      </a:stretch>
                    </p:blipFill>
                    <p:spPr>
                      <a:xfrm>
                        <a:off x="599859" y="3479114"/>
                        <a:ext cx="2726531" cy="352425"/>
                      </a:xfrm>
                      <a:prstGeom prst="rect">
                        <a:avLst/>
                      </a:prstGeom>
                    </p:spPr>
                  </p:pic>
                </p:oleObj>
              </mc:Fallback>
            </mc:AlternateContent>
          </a:graphicData>
        </a:graphic>
      </p:graphicFrame>
      <p:graphicFrame>
        <p:nvGraphicFramePr>
          <p:cNvPr id="70" name="Object 69"/>
          <p:cNvGraphicFramePr>
            <a:graphicFrameLocks noChangeAspect="1"/>
          </p:cNvGraphicFramePr>
          <p:nvPr/>
        </p:nvGraphicFramePr>
        <p:xfrm>
          <a:off x="744383" y="2610804"/>
          <a:ext cx="929895" cy="263701"/>
        </p:xfrm>
        <a:graphic>
          <a:graphicData uri="http://schemas.openxmlformats.org/presentationml/2006/ole">
            <mc:AlternateContent xmlns:mc="http://schemas.openxmlformats.org/markup-compatibility/2006">
              <mc:Choice xmlns:v="urn:schemas-microsoft-com:vml" Requires="v">
                <p:oleObj name="Equation" r:id="rId13" imgW="850680" imgH="241200" progId="Equation.DSMT4">
                  <p:embed/>
                </p:oleObj>
              </mc:Choice>
              <mc:Fallback>
                <p:oleObj name="Equation" r:id="rId13" imgW="850680" imgH="241200" progId="Equation.DSMT4">
                  <p:embed/>
                  <p:pic>
                    <p:nvPicPr>
                      <p:cNvPr id="70" name="Object 69"/>
                      <p:cNvPicPr/>
                      <p:nvPr/>
                    </p:nvPicPr>
                    <p:blipFill>
                      <a:blip r:embed="rId14"/>
                      <a:stretch>
                        <a:fillRect/>
                      </a:stretch>
                    </p:blipFill>
                    <p:spPr>
                      <a:xfrm>
                        <a:off x="744383" y="2610804"/>
                        <a:ext cx="929895" cy="263701"/>
                      </a:xfrm>
                      <a:prstGeom prst="rect">
                        <a:avLst/>
                      </a:prstGeom>
                    </p:spPr>
                  </p:pic>
                </p:oleObj>
              </mc:Fallback>
            </mc:AlternateContent>
          </a:graphicData>
        </a:graphic>
      </p:graphicFrame>
      <p:sp>
        <p:nvSpPr>
          <p:cNvPr id="73" name="Content Placeholder 1"/>
          <p:cNvSpPr txBox="1">
            <a:spLocks/>
          </p:cNvSpPr>
          <p:nvPr/>
        </p:nvSpPr>
        <p:spPr>
          <a:xfrm>
            <a:off x="450245" y="2922716"/>
            <a:ext cx="3566445" cy="360575"/>
          </a:xfrm>
          <a:prstGeom prst="rect">
            <a:avLst/>
          </a:prstGeom>
        </p:spPr>
        <p:txBody>
          <a:bodyPr vert="horz" lIns="135000" tIns="34290" rIns="68580" bIns="34290" rtlCol="0">
            <a:normAutofit/>
          </a:bodyPr>
          <a:lstStyle>
            <a:lvl1pPr marL="171442" indent="-171442" algn="l" defTabSz="685766" rtl="0" eaLnBrk="1" latinLnBrk="0" hangingPunct="1">
              <a:lnSpc>
                <a:spcPct val="90000"/>
              </a:lnSpc>
              <a:spcBef>
                <a:spcPts val="751"/>
              </a:spcBef>
              <a:buClr>
                <a:schemeClr val="accent1"/>
              </a:buClr>
              <a:buSzPct val="90000"/>
              <a:buFont typeface="Wingdings" pitchFamily="2" charset="2"/>
              <a:buChar char="§"/>
              <a:defRPr sz="1800" b="0" i="0" kern="1200">
                <a:solidFill>
                  <a:schemeClr val="tx1"/>
                </a:solidFill>
                <a:latin typeface="Arial" panose="020B0604020202020204" pitchFamily="34" charset="0"/>
                <a:ea typeface="+mn-ea"/>
                <a:cs typeface="Arial" panose="020B0604020202020204" pitchFamily="34" charset="0"/>
              </a:defRPr>
            </a:lvl1pPr>
            <a:lvl2pPr marL="514326" indent="-171442" algn="l" defTabSz="685766" rtl="0" eaLnBrk="1" latinLnBrk="0" hangingPunct="1">
              <a:lnSpc>
                <a:spcPct val="90000"/>
              </a:lnSpc>
              <a:spcBef>
                <a:spcPts val="375"/>
              </a:spcBef>
              <a:buClr>
                <a:schemeClr val="accent1"/>
              </a:buClr>
              <a:buSzPct val="100000"/>
              <a:buFont typeface="Arial" panose="020B0604020202020204" pitchFamily="34" charset="0"/>
              <a:buChar char="•"/>
              <a:defRPr sz="1600" b="0" i="0" kern="1200">
                <a:solidFill>
                  <a:schemeClr val="tx1"/>
                </a:solidFill>
                <a:latin typeface="Arial" panose="020B0604020202020204" pitchFamily="34" charset="0"/>
                <a:ea typeface="+mn-ea"/>
                <a:cs typeface="Arial" panose="020B0604020202020204" pitchFamily="34" charset="0"/>
              </a:defRPr>
            </a:lvl2pPr>
            <a:lvl3pPr marL="857208" indent="-171442" algn="l" defTabSz="685766" rtl="0" eaLnBrk="1" latinLnBrk="0" hangingPunct="1">
              <a:lnSpc>
                <a:spcPct val="90000"/>
              </a:lnSpc>
              <a:spcBef>
                <a:spcPts val="375"/>
              </a:spcBef>
              <a:buSzPct val="90000"/>
              <a:buFont typeface="Wingdings" pitchFamily="2" charset="2"/>
              <a:buChar char="§"/>
              <a:defRPr sz="1500" b="0" i="0" kern="1200">
                <a:solidFill>
                  <a:schemeClr val="tx1"/>
                </a:solidFill>
                <a:latin typeface="Arial" panose="020B0604020202020204" pitchFamily="34" charset="0"/>
                <a:ea typeface="+mn-ea"/>
                <a:cs typeface="Arial" panose="020B0604020202020204" pitchFamily="34" charset="0"/>
              </a:defRPr>
            </a:lvl3pPr>
            <a:lvl4pPr marL="1200091" indent="-171442" algn="l" defTabSz="685766" rtl="0" eaLnBrk="1" latinLnBrk="0" hangingPunct="1">
              <a:lnSpc>
                <a:spcPct val="90000"/>
              </a:lnSpc>
              <a:spcBef>
                <a:spcPts val="375"/>
              </a:spcBef>
              <a:buFont typeface="Arial" panose="020B0604020202020204" pitchFamily="34" charset="0"/>
              <a:buChar char="•"/>
              <a:defRPr sz="1351" kern="1200">
                <a:solidFill>
                  <a:schemeClr val="tx1"/>
                </a:solidFill>
                <a:latin typeface="+mn-lt"/>
                <a:ea typeface="+mn-ea"/>
                <a:cs typeface="+mn-cs"/>
              </a:defRPr>
            </a:lvl4pPr>
            <a:lvl5pPr marL="1542973" indent="-171442" algn="l" defTabSz="685766" rtl="0" eaLnBrk="1" latinLnBrk="0" hangingPunct="1">
              <a:lnSpc>
                <a:spcPct val="90000"/>
              </a:lnSpc>
              <a:spcBef>
                <a:spcPts val="375"/>
              </a:spcBef>
              <a:buFont typeface="Arial" panose="020B0604020202020204" pitchFamily="34" charset="0"/>
              <a:buChar char="•"/>
              <a:defRPr sz="1351" kern="1200">
                <a:solidFill>
                  <a:schemeClr val="tx1"/>
                </a:solidFill>
                <a:latin typeface="+mn-lt"/>
                <a:ea typeface="+mn-ea"/>
                <a:cs typeface="+mn-cs"/>
              </a:defRPr>
            </a:lvl5pPr>
            <a:lvl6pPr marL="1885857" indent="-171442" algn="l" defTabSz="685766" rtl="0" eaLnBrk="1" latinLnBrk="0" hangingPunct="1">
              <a:lnSpc>
                <a:spcPct val="90000"/>
              </a:lnSpc>
              <a:spcBef>
                <a:spcPts val="375"/>
              </a:spcBef>
              <a:buFont typeface="Arial" panose="020B0604020202020204" pitchFamily="34" charset="0"/>
              <a:buChar char="•"/>
              <a:defRPr sz="1351" kern="1200">
                <a:solidFill>
                  <a:schemeClr val="tx1"/>
                </a:solidFill>
                <a:latin typeface="+mn-lt"/>
                <a:ea typeface="+mn-ea"/>
                <a:cs typeface="+mn-cs"/>
              </a:defRPr>
            </a:lvl6pPr>
            <a:lvl7pPr marL="2228739" indent="-171442" algn="l" defTabSz="685766" rtl="0" eaLnBrk="1" latinLnBrk="0" hangingPunct="1">
              <a:lnSpc>
                <a:spcPct val="90000"/>
              </a:lnSpc>
              <a:spcBef>
                <a:spcPts val="375"/>
              </a:spcBef>
              <a:buFont typeface="Arial" panose="020B0604020202020204" pitchFamily="34" charset="0"/>
              <a:buChar char="•"/>
              <a:defRPr sz="1351" kern="1200">
                <a:solidFill>
                  <a:schemeClr val="tx1"/>
                </a:solidFill>
                <a:latin typeface="+mn-lt"/>
                <a:ea typeface="+mn-ea"/>
                <a:cs typeface="+mn-cs"/>
              </a:defRPr>
            </a:lvl7pPr>
            <a:lvl8pPr marL="2571622" indent="-171442" algn="l" defTabSz="685766" rtl="0" eaLnBrk="1" latinLnBrk="0" hangingPunct="1">
              <a:lnSpc>
                <a:spcPct val="90000"/>
              </a:lnSpc>
              <a:spcBef>
                <a:spcPts val="375"/>
              </a:spcBef>
              <a:buFont typeface="Arial" panose="020B0604020202020204" pitchFamily="34" charset="0"/>
              <a:buChar char="•"/>
              <a:defRPr sz="1351" kern="1200">
                <a:solidFill>
                  <a:schemeClr val="tx1"/>
                </a:solidFill>
                <a:latin typeface="+mn-lt"/>
                <a:ea typeface="+mn-ea"/>
                <a:cs typeface="+mn-cs"/>
              </a:defRPr>
            </a:lvl8pPr>
            <a:lvl9pPr marL="2914506" indent="-171442" algn="l" defTabSz="685766" rtl="0" eaLnBrk="1" latinLnBrk="0" hangingPunct="1">
              <a:lnSpc>
                <a:spcPct val="90000"/>
              </a:lnSpc>
              <a:spcBef>
                <a:spcPts val="375"/>
              </a:spcBef>
              <a:buFont typeface="Arial" panose="020B0604020202020204" pitchFamily="34" charset="0"/>
              <a:buChar char="•"/>
              <a:defRPr sz="1351" kern="1200">
                <a:solidFill>
                  <a:schemeClr val="tx1"/>
                </a:solidFill>
                <a:latin typeface="+mn-lt"/>
                <a:ea typeface="+mn-ea"/>
                <a:cs typeface="+mn-cs"/>
              </a:defRPr>
            </a:lvl9pPr>
          </a:lstStyle>
          <a:p>
            <a:r>
              <a:rPr lang="en-US" sz="1350" dirty="0">
                <a:latin typeface="Times New Roman" panose="02020603050405020304" pitchFamily="18" charset="0"/>
                <a:cs typeface="Times New Roman" panose="02020603050405020304" pitchFamily="18" charset="0"/>
              </a:rPr>
              <a:t>Non-uniform porosity distributions</a:t>
            </a:r>
          </a:p>
        </p:txBody>
      </p:sp>
      <p:graphicFrame>
        <p:nvGraphicFramePr>
          <p:cNvPr id="75" name="Object 74"/>
          <p:cNvGraphicFramePr>
            <a:graphicFrameLocks noChangeAspect="1"/>
          </p:cNvGraphicFramePr>
          <p:nvPr/>
        </p:nvGraphicFramePr>
        <p:xfrm>
          <a:off x="596027" y="4768929"/>
          <a:ext cx="4580936" cy="267891"/>
        </p:xfrm>
        <a:graphic>
          <a:graphicData uri="http://schemas.openxmlformats.org/presentationml/2006/ole">
            <mc:AlternateContent xmlns:mc="http://schemas.openxmlformats.org/markup-compatibility/2006">
              <mc:Choice xmlns:v="urn:schemas-microsoft-com:vml" Requires="v">
                <p:oleObj name="Equation" r:id="rId15" imgW="4343400" imgH="253800" progId="Equation.DSMT4">
                  <p:embed/>
                </p:oleObj>
              </mc:Choice>
              <mc:Fallback>
                <p:oleObj name="Equation" r:id="rId15" imgW="4343400" imgH="253800" progId="Equation.DSMT4">
                  <p:embed/>
                  <p:pic>
                    <p:nvPicPr>
                      <p:cNvPr id="75" name="Object 74"/>
                      <p:cNvPicPr/>
                      <p:nvPr/>
                    </p:nvPicPr>
                    <p:blipFill>
                      <a:blip r:embed="rId16"/>
                      <a:stretch>
                        <a:fillRect/>
                      </a:stretch>
                    </p:blipFill>
                    <p:spPr>
                      <a:xfrm>
                        <a:off x="596027" y="4768929"/>
                        <a:ext cx="4580936" cy="267891"/>
                      </a:xfrm>
                      <a:prstGeom prst="rect">
                        <a:avLst/>
                      </a:prstGeom>
                      <a:solidFill>
                        <a:schemeClr val="tx1">
                          <a:lumMod val="75000"/>
                        </a:schemeClr>
                      </a:solidFill>
                    </p:spPr>
                  </p:pic>
                </p:oleObj>
              </mc:Fallback>
            </mc:AlternateContent>
          </a:graphicData>
        </a:graphic>
      </p:graphicFrame>
      <p:pic>
        <p:nvPicPr>
          <p:cNvPr id="63" name="Picture 62"/>
          <p:cNvPicPr>
            <a:picLocks noChangeAspect="1"/>
          </p:cNvPicPr>
          <p:nvPr/>
        </p:nvPicPr>
        <p:blipFill>
          <a:blip r:embed="rId17">
            <a:extLst>
              <a:ext uri="{28A0092B-C50C-407E-A947-70E740481C1C}">
                <a14:useLocalDpi xmlns:a14="http://schemas.microsoft.com/office/drawing/2010/main" val="0"/>
              </a:ext>
            </a:extLst>
          </a:blip>
          <a:stretch>
            <a:fillRect/>
          </a:stretch>
        </p:blipFill>
        <p:spPr>
          <a:xfrm>
            <a:off x="4732941" y="1403524"/>
            <a:ext cx="4130993" cy="3098246"/>
          </a:xfrm>
          <a:prstGeom prst="rect">
            <a:avLst/>
          </a:prstGeom>
        </p:spPr>
      </p:pic>
      <p:pic>
        <p:nvPicPr>
          <p:cNvPr id="71" name="Picture 70"/>
          <p:cNvPicPr>
            <a:picLocks noChangeAspect="1"/>
          </p:cNvPicPr>
          <p:nvPr/>
        </p:nvPicPr>
        <p:blipFill>
          <a:blip r:embed="rId18" cstate="print">
            <a:extLst>
              <a:ext uri="{28A0092B-C50C-407E-A947-70E740481C1C}">
                <a14:useLocalDpi xmlns:a14="http://schemas.microsoft.com/office/drawing/2010/main" val="0"/>
              </a:ext>
            </a:extLst>
          </a:blip>
          <a:stretch>
            <a:fillRect/>
          </a:stretch>
        </p:blipFill>
        <p:spPr>
          <a:xfrm>
            <a:off x="4669876" y="1363755"/>
            <a:ext cx="4262639" cy="3196978"/>
          </a:xfrm>
          <a:prstGeom prst="rect">
            <a:avLst/>
          </a:prstGeom>
        </p:spPr>
      </p:pic>
      <p:pic>
        <p:nvPicPr>
          <p:cNvPr id="72" name="Picture 71"/>
          <p:cNvPicPr>
            <a:picLocks noChangeAspect="1"/>
          </p:cNvPicPr>
          <p:nvPr/>
        </p:nvPicPr>
        <p:blipFill>
          <a:blip r:embed="rId19" cstate="print">
            <a:extLst>
              <a:ext uri="{28A0092B-C50C-407E-A947-70E740481C1C}">
                <a14:useLocalDpi xmlns:a14="http://schemas.microsoft.com/office/drawing/2010/main" val="0"/>
              </a:ext>
            </a:extLst>
          </a:blip>
          <a:stretch>
            <a:fillRect/>
          </a:stretch>
        </p:blipFill>
        <p:spPr>
          <a:xfrm>
            <a:off x="4679707" y="1406420"/>
            <a:ext cx="4237568" cy="3178177"/>
          </a:xfrm>
          <a:prstGeom prst="rect">
            <a:avLst/>
          </a:prstGeom>
        </p:spPr>
      </p:pic>
      <p:pic>
        <p:nvPicPr>
          <p:cNvPr id="74" name="Picture 73"/>
          <p:cNvPicPr>
            <a:picLocks noChangeAspect="1"/>
          </p:cNvPicPr>
          <p:nvPr/>
        </p:nvPicPr>
        <p:blipFill>
          <a:blip r:embed="rId20" cstate="print">
            <a:extLst>
              <a:ext uri="{28A0092B-C50C-407E-A947-70E740481C1C}">
                <a14:useLocalDpi xmlns:a14="http://schemas.microsoft.com/office/drawing/2010/main" val="0"/>
              </a:ext>
            </a:extLst>
          </a:blip>
          <a:stretch>
            <a:fillRect/>
          </a:stretch>
        </p:blipFill>
        <p:spPr>
          <a:xfrm>
            <a:off x="4696086" y="1384253"/>
            <a:ext cx="4359885" cy="3269916"/>
          </a:xfrm>
          <a:prstGeom prst="rect">
            <a:avLst/>
          </a:prstGeom>
        </p:spPr>
      </p:pic>
      <p:pic>
        <p:nvPicPr>
          <p:cNvPr id="76" name="Picture 75"/>
          <p:cNvPicPr>
            <a:picLocks noChangeAspect="1"/>
          </p:cNvPicPr>
          <p:nvPr/>
        </p:nvPicPr>
        <p:blipFill>
          <a:blip r:embed="rId21" cstate="print">
            <a:extLst>
              <a:ext uri="{28A0092B-C50C-407E-A947-70E740481C1C}">
                <a14:useLocalDpi xmlns:a14="http://schemas.microsoft.com/office/drawing/2010/main" val="0"/>
              </a:ext>
            </a:extLst>
          </a:blip>
          <a:stretch>
            <a:fillRect/>
          </a:stretch>
        </p:blipFill>
        <p:spPr>
          <a:xfrm>
            <a:off x="4683271" y="1415670"/>
            <a:ext cx="4260707" cy="3195529"/>
          </a:xfrm>
          <a:prstGeom prst="rect">
            <a:avLst/>
          </a:prstGeom>
        </p:spPr>
      </p:pic>
      <p:pic>
        <p:nvPicPr>
          <p:cNvPr id="77" name="Picture 76"/>
          <p:cNvPicPr>
            <a:picLocks noChangeAspect="1"/>
          </p:cNvPicPr>
          <p:nvPr/>
        </p:nvPicPr>
        <p:blipFill>
          <a:blip r:embed="rId22" cstate="print">
            <a:extLst>
              <a:ext uri="{28A0092B-C50C-407E-A947-70E740481C1C}">
                <a14:useLocalDpi xmlns:a14="http://schemas.microsoft.com/office/drawing/2010/main" val="0"/>
              </a:ext>
            </a:extLst>
          </a:blip>
          <a:stretch>
            <a:fillRect/>
          </a:stretch>
        </p:blipFill>
        <p:spPr>
          <a:xfrm>
            <a:off x="4757119" y="1458461"/>
            <a:ext cx="4236356" cy="3177267"/>
          </a:xfrm>
          <a:prstGeom prst="rect">
            <a:avLst/>
          </a:prstGeom>
        </p:spPr>
      </p:pic>
      <p:pic>
        <p:nvPicPr>
          <p:cNvPr id="78" name="Picture 77"/>
          <p:cNvPicPr>
            <a:picLocks noChangeAspect="1"/>
          </p:cNvPicPr>
          <p:nvPr/>
        </p:nvPicPr>
        <p:blipFill>
          <a:blip r:embed="rId23">
            <a:extLst>
              <a:ext uri="{28A0092B-C50C-407E-A947-70E740481C1C}">
                <a14:useLocalDpi xmlns:a14="http://schemas.microsoft.com/office/drawing/2010/main" val="0"/>
              </a:ext>
            </a:extLst>
          </a:blip>
          <a:stretch>
            <a:fillRect/>
          </a:stretch>
        </p:blipFill>
        <p:spPr>
          <a:xfrm>
            <a:off x="4675162" y="1432764"/>
            <a:ext cx="4291013" cy="3218260"/>
          </a:xfrm>
          <a:prstGeom prst="rect">
            <a:avLst/>
          </a:prstGeom>
        </p:spPr>
      </p:pic>
      <p:sp>
        <p:nvSpPr>
          <p:cNvPr id="93" name="TextBox 92"/>
          <p:cNvSpPr txBox="1"/>
          <p:nvPr/>
        </p:nvSpPr>
        <p:spPr>
          <a:xfrm>
            <a:off x="4189544" y="2681565"/>
            <a:ext cx="1575618" cy="248209"/>
          </a:xfrm>
          <a:prstGeom prst="rect">
            <a:avLst/>
          </a:prstGeom>
          <a:noFill/>
        </p:spPr>
        <p:txBody>
          <a:bodyPr wrap="square" rtlCol="0">
            <a:spAutoFit/>
          </a:bodyPr>
          <a:lstStyle/>
          <a:p>
            <a:r>
              <a:rPr lang="en-US" sz="1013" dirty="0">
                <a:latin typeface="Times New Roman" panose="02020603050405020304" pitchFamily="18" charset="0"/>
                <a:cs typeface="Times New Roman" panose="02020603050405020304" pitchFamily="18" charset="0"/>
              </a:rPr>
              <a:t>P-1 radiation model:</a:t>
            </a:r>
          </a:p>
        </p:txBody>
      </p:sp>
      <p:sp>
        <p:nvSpPr>
          <p:cNvPr id="94" name="TextBox 93"/>
          <p:cNvSpPr txBox="1"/>
          <p:nvPr/>
        </p:nvSpPr>
        <p:spPr>
          <a:xfrm>
            <a:off x="4196591" y="1366595"/>
            <a:ext cx="2551549" cy="559961"/>
          </a:xfrm>
          <a:prstGeom prst="rect">
            <a:avLst/>
          </a:prstGeom>
          <a:noFill/>
        </p:spPr>
        <p:txBody>
          <a:bodyPr wrap="square" rtlCol="0">
            <a:spAutoFit/>
          </a:bodyPr>
          <a:lstStyle/>
          <a:p>
            <a:r>
              <a:rPr lang="en-US" sz="1013" b="1" i="1" dirty="0">
                <a:latin typeface="Times New Roman" panose="02020603050405020304" pitchFamily="18" charset="0"/>
                <a:cs typeface="Times New Roman" panose="02020603050405020304" pitchFamily="18" charset="0"/>
              </a:rPr>
              <a:t>Energy</a:t>
            </a:r>
            <a:r>
              <a:rPr lang="en-US" sz="1013" dirty="0">
                <a:latin typeface="Times New Roman" panose="02020603050405020304" pitchFamily="18" charset="0"/>
                <a:cs typeface="Times New Roman" panose="02020603050405020304" pitchFamily="18" charset="0"/>
              </a:rPr>
              <a:t> conservation: </a:t>
            </a:r>
          </a:p>
          <a:p>
            <a:r>
              <a:rPr lang="en-US" sz="1013" dirty="0">
                <a:latin typeface="Times New Roman" panose="02020603050405020304" pitchFamily="18" charset="0"/>
                <a:cs typeface="Times New Roman" panose="02020603050405020304" pitchFamily="18" charset="0"/>
              </a:rPr>
              <a:t>Non-local thermal equilibrium</a:t>
            </a:r>
          </a:p>
          <a:p>
            <a:r>
              <a:rPr lang="en-US" sz="1013" dirty="0">
                <a:latin typeface="Times New Roman" panose="02020603050405020304" pitchFamily="18" charset="0"/>
                <a:cs typeface="Times New Roman" panose="02020603050405020304" pitchFamily="18" charset="0"/>
              </a:rPr>
              <a:t>Solid:</a:t>
            </a:r>
          </a:p>
        </p:txBody>
      </p:sp>
      <p:sp>
        <p:nvSpPr>
          <p:cNvPr id="95" name="Rectangle 94"/>
          <p:cNvSpPr/>
          <p:nvPr/>
        </p:nvSpPr>
        <p:spPr>
          <a:xfrm>
            <a:off x="4189544" y="3644616"/>
            <a:ext cx="2033699" cy="248209"/>
          </a:xfrm>
          <a:prstGeom prst="rect">
            <a:avLst/>
          </a:prstGeom>
        </p:spPr>
        <p:txBody>
          <a:bodyPr wrap="square">
            <a:spAutoFit/>
          </a:bodyPr>
          <a:lstStyle/>
          <a:p>
            <a:r>
              <a:rPr lang="en-US" sz="1013" b="1" i="1" dirty="0">
                <a:latin typeface="Times New Roman" panose="02020603050405020304" pitchFamily="18" charset="0"/>
                <a:cs typeface="Times New Roman" panose="02020603050405020304" pitchFamily="18" charset="0"/>
              </a:rPr>
              <a:t>Species</a:t>
            </a:r>
            <a:r>
              <a:rPr lang="en-US" sz="1013" dirty="0">
                <a:latin typeface="Times New Roman" panose="02020603050405020304" pitchFamily="18" charset="0"/>
                <a:cs typeface="Times New Roman" panose="02020603050405020304" pitchFamily="18" charset="0"/>
              </a:rPr>
              <a:t> conservation: </a:t>
            </a:r>
            <a:endParaRPr lang="en-US" sz="1013" dirty="0"/>
          </a:p>
        </p:txBody>
      </p:sp>
      <p:sp>
        <p:nvSpPr>
          <p:cNvPr id="96" name="Rectangle 95"/>
          <p:cNvSpPr/>
          <p:nvPr/>
        </p:nvSpPr>
        <p:spPr>
          <a:xfrm>
            <a:off x="4189594" y="3149237"/>
            <a:ext cx="1928730" cy="248209"/>
          </a:xfrm>
          <a:prstGeom prst="rect">
            <a:avLst/>
          </a:prstGeom>
        </p:spPr>
        <p:txBody>
          <a:bodyPr wrap="square">
            <a:spAutoFit/>
          </a:bodyPr>
          <a:lstStyle/>
          <a:p>
            <a:r>
              <a:rPr lang="en-US" sz="1013" b="1" i="1" dirty="0">
                <a:latin typeface="Times New Roman" panose="02020603050405020304" pitchFamily="18" charset="0"/>
                <a:cs typeface="Times New Roman" panose="02020603050405020304" pitchFamily="18" charset="0"/>
              </a:rPr>
              <a:t>Mass</a:t>
            </a:r>
            <a:r>
              <a:rPr lang="en-US" sz="1013" dirty="0">
                <a:latin typeface="Times New Roman" panose="02020603050405020304" pitchFamily="18" charset="0"/>
                <a:cs typeface="Times New Roman" panose="02020603050405020304" pitchFamily="18" charset="0"/>
              </a:rPr>
              <a:t> conservation: </a:t>
            </a:r>
            <a:endParaRPr lang="en-US" sz="1013" dirty="0"/>
          </a:p>
        </p:txBody>
      </p:sp>
      <p:sp>
        <p:nvSpPr>
          <p:cNvPr id="97" name="Rectangle 96"/>
          <p:cNvSpPr/>
          <p:nvPr/>
        </p:nvSpPr>
        <p:spPr>
          <a:xfrm>
            <a:off x="4189543" y="4189652"/>
            <a:ext cx="2278628" cy="248209"/>
          </a:xfrm>
          <a:prstGeom prst="rect">
            <a:avLst/>
          </a:prstGeom>
        </p:spPr>
        <p:txBody>
          <a:bodyPr wrap="square">
            <a:spAutoFit/>
          </a:bodyPr>
          <a:lstStyle/>
          <a:p>
            <a:r>
              <a:rPr lang="en-US" sz="1013" b="1" i="1" dirty="0">
                <a:latin typeface="Times New Roman" panose="02020603050405020304" pitchFamily="18" charset="0"/>
                <a:cs typeface="Times New Roman" panose="02020603050405020304" pitchFamily="18" charset="0"/>
              </a:rPr>
              <a:t>Momentum</a:t>
            </a:r>
            <a:r>
              <a:rPr lang="en-US" sz="1013" dirty="0">
                <a:latin typeface="Times New Roman" panose="02020603050405020304" pitchFamily="18" charset="0"/>
                <a:cs typeface="Times New Roman" panose="02020603050405020304" pitchFamily="18" charset="0"/>
              </a:rPr>
              <a:t> conservation: </a:t>
            </a:r>
            <a:endParaRPr lang="en-US" sz="1013" dirty="0"/>
          </a:p>
        </p:txBody>
      </p:sp>
      <p:sp>
        <p:nvSpPr>
          <p:cNvPr id="98" name="Rectangle 97"/>
          <p:cNvSpPr/>
          <p:nvPr/>
        </p:nvSpPr>
        <p:spPr>
          <a:xfrm>
            <a:off x="4231580" y="2270114"/>
            <a:ext cx="562965" cy="248209"/>
          </a:xfrm>
          <a:prstGeom prst="rect">
            <a:avLst/>
          </a:prstGeom>
        </p:spPr>
        <p:txBody>
          <a:bodyPr wrap="square">
            <a:spAutoFit/>
          </a:bodyPr>
          <a:lstStyle/>
          <a:p>
            <a:r>
              <a:rPr lang="en-US" sz="1013" dirty="0">
                <a:latin typeface="Times New Roman" panose="02020603050405020304" pitchFamily="18" charset="0"/>
                <a:cs typeface="Times New Roman" panose="02020603050405020304" pitchFamily="18" charset="0"/>
              </a:rPr>
              <a:t>Fluid: </a:t>
            </a:r>
            <a:endParaRPr lang="en-US" sz="1013" dirty="0"/>
          </a:p>
        </p:txBody>
      </p:sp>
      <p:graphicFrame>
        <p:nvGraphicFramePr>
          <p:cNvPr id="99" name="Object 98"/>
          <p:cNvGraphicFramePr>
            <a:graphicFrameLocks noChangeAspect="1"/>
          </p:cNvGraphicFramePr>
          <p:nvPr/>
        </p:nvGraphicFramePr>
        <p:xfrm>
          <a:off x="4771696" y="1818587"/>
          <a:ext cx="3776663" cy="319088"/>
        </p:xfrm>
        <a:graphic>
          <a:graphicData uri="http://schemas.openxmlformats.org/presentationml/2006/ole">
            <mc:AlternateContent xmlns:mc="http://schemas.openxmlformats.org/markup-compatibility/2006">
              <mc:Choice xmlns:v="urn:schemas-microsoft-com:vml" Requires="v">
                <p:oleObj name="Equation" r:id="rId24" imgW="4660560" imgH="393480" progId="Equation.DSMT4">
                  <p:embed/>
                </p:oleObj>
              </mc:Choice>
              <mc:Fallback>
                <p:oleObj name="Equation" r:id="rId24" imgW="4660560" imgH="393480" progId="Equation.DSMT4">
                  <p:embed/>
                  <p:pic>
                    <p:nvPicPr>
                      <p:cNvPr id="99" name="Object 98"/>
                      <p:cNvPicPr/>
                      <p:nvPr/>
                    </p:nvPicPr>
                    <p:blipFill>
                      <a:blip r:embed="rId25"/>
                      <a:stretch>
                        <a:fillRect/>
                      </a:stretch>
                    </p:blipFill>
                    <p:spPr>
                      <a:xfrm>
                        <a:off x="4771696" y="1818587"/>
                        <a:ext cx="3776663" cy="319088"/>
                      </a:xfrm>
                      <a:prstGeom prst="rect">
                        <a:avLst/>
                      </a:prstGeom>
                      <a:solidFill>
                        <a:schemeClr val="bg1"/>
                      </a:solidFill>
                    </p:spPr>
                  </p:pic>
                </p:oleObj>
              </mc:Fallback>
            </mc:AlternateContent>
          </a:graphicData>
        </a:graphic>
      </p:graphicFrame>
      <p:graphicFrame>
        <p:nvGraphicFramePr>
          <p:cNvPr id="100" name="Object 99"/>
          <p:cNvGraphicFramePr>
            <a:graphicFrameLocks noChangeAspect="1"/>
          </p:cNvGraphicFramePr>
          <p:nvPr/>
        </p:nvGraphicFramePr>
        <p:xfrm>
          <a:off x="4812630" y="2323727"/>
          <a:ext cx="3817144" cy="340519"/>
        </p:xfrm>
        <a:graphic>
          <a:graphicData uri="http://schemas.openxmlformats.org/presentationml/2006/ole">
            <mc:AlternateContent xmlns:mc="http://schemas.openxmlformats.org/markup-compatibility/2006">
              <mc:Choice xmlns:v="urn:schemas-microsoft-com:vml" Requires="v">
                <p:oleObj name="Equation" r:id="rId26" imgW="4419360" imgH="393480" progId="Equation.DSMT4">
                  <p:embed/>
                </p:oleObj>
              </mc:Choice>
              <mc:Fallback>
                <p:oleObj name="Equation" r:id="rId26" imgW="4419360" imgH="393480" progId="Equation.DSMT4">
                  <p:embed/>
                  <p:pic>
                    <p:nvPicPr>
                      <p:cNvPr id="100" name="Object 99"/>
                      <p:cNvPicPr/>
                      <p:nvPr/>
                    </p:nvPicPr>
                    <p:blipFill>
                      <a:blip r:embed="rId27"/>
                      <a:stretch>
                        <a:fillRect/>
                      </a:stretch>
                    </p:blipFill>
                    <p:spPr>
                      <a:xfrm>
                        <a:off x="4812630" y="2323727"/>
                        <a:ext cx="3817144" cy="340519"/>
                      </a:xfrm>
                      <a:prstGeom prst="rect">
                        <a:avLst/>
                      </a:prstGeom>
                      <a:solidFill>
                        <a:schemeClr val="bg1"/>
                      </a:solidFill>
                    </p:spPr>
                  </p:pic>
                </p:oleObj>
              </mc:Fallback>
            </mc:AlternateContent>
          </a:graphicData>
        </a:graphic>
      </p:graphicFrame>
      <p:graphicFrame>
        <p:nvGraphicFramePr>
          <p:cNvPr id="101" name="Object 100"/>
          <p:cNvGraphicFramePr>
            <a:graphicFrameLocks noChangeAspect="1"/>
          </p:cNvGraphicFramePr>
          <p:nvPr/>
        </p:nvGraphicFramePr>
        <p:xfrm>
          <a:off x="5843587" y="2681288"/>
          <a:ext cx="2100263" cy="381000"/>
        </p:xfrm>
        <a:graphic>
          <a:graphicData uri="http://schemas.openxmlformats.org/presentationml/2006/ole">
            <mc:AlternateContent xmlns:mc="http://schemas.openxmlformats.org/markup-compatibility/2006">
              <mc:Choice xmlns:v="urn:schemas-microsoft-com:vml" Requires="v">
                <p:oleObj name="Equation" r:id="rId28" imgW="2323800" imgH="419040" progId="Equation.DSMT4">
                  <p:embed/>
                </p:oleObj>
              </mc:Choice>
              <mc:Fallback>
                <p:oleObj name="Equation" r:id="rId28" imgW="2323800" imgH="419040" progId="Equation.DSMT4">
                  <p:embed/>
                  <p:pic>
                    <p:nvPicPr>
                      <p:cNvPr id="101" name="Object 100"/>
                      <p:cNvPicPr/>
                      <p:nvPr/>
                    </p:nvPicPr>
                    <p:blipFill>
                      <a:blip r:embed="rId29"/>
                      <a:stretch>
                        <a:fillRect/>
                      </a:stretch>
                    </p:blipFill>
                    <p:spPr>
                      <a:xfrm>
                        <a:off x="5843587" y="2681288"/>
                        <a:ext cx="2100263" cy="381000"/>
                      </a:xfrm>
                      <a:prstGeom prst="rect">
                        <a:avLst/>
                      </a:prstGeom>
                      <a:solidFill>
                        <a:schemeClr val="bg1"/>
                      </a:solidFill>
                    </p:spPr>
                  </p:pic>
                </p:oleObj>
              </mc:Fallback>
            </mc:AlternateContent>
          </a:graphicData>
        </a:graphic>
      </p:graphicFrame>
      <p:graphicFrame>
        <p:nvGraphicFramePr>
          <p:cNvPr id="102" name="Object 101"/>
          <p:cNvGraphicFramePr>
            <a:graphicFrameLocks noChangeAspect="1"/>
          </p:cNvGraphicFramePr>
          <p:nvPr/>
        </p:nvGraphicFramePr>
        <p:xfrm>
          <a:off x="5886531" y="3237451"/>
          <a:ext cx="923925" cy="358378"/>
        </p:xfrm>
        <a:graphic>
          <a:graphicData uri="http://schemas.openxmlformats.org/presentationml/2006/ole">
            <mc:AlternateContent xmlns:mc="http://schemas.openxmlformats.org/markup-compatibility/2006">
              <mc:Choice xmlns:v="urn:schemas-microsoft-com:vml" Requires="v">
                <p:oleObj name="Equation" r:id="rId30" imgW="1079280" imgH="419040" progId="Equation.DSMT4">
                  <p:embed/>
                </p:oleObj>
              </mc:Choice>
              <mc:Fallback>
                <p:oleObj name="Equation" r:id="rId30" imgW="1079280" imgH="419040" progId="Equation.DSMT4">
                  <p:embed/>
                  <p:pic>
                    <p:nvPicPr>
                      <p:cNvPr id="102" name="Object 101"/>
                      <p:cNvPicPr/>
                      <p:nvPr/>
                    </p:nvPicPr>
                    <p:blipFill>
                      <a:blip r:embed="rId31"/>
                      <a:stretch>
                        <a:fillRect/>
                      </a:stretch>
                    </p:blipFill>
                    <p:spPr>
                      <a:xfrm>
                        <a:off x="5886531" y="3237451"/>
                        <a:ext cx="923925" cy="358378"/>
                      </a:xfrm>
                      <a:prstGeom prst="rect">
                        <a:avLst/>
                      </a:prstGeom>
                      <a:solidFill>
                        <a:schemeClr val="bg1"/>
                      </a:solidFill>
                    </p:spPr>
                  </p:pic>
                </p:oleObj>
              </mc:Fallback>
            </mc:AlternateContent>
          </a:graphicData>
        </a:graphic>
      </p:graphicFrame>
      <p:graphicFrame>
        <p:nvGraphicFramePr>
          <p:cNvPr id="103" name="Object 102"/>
          <p:cNvGraphicFramePr>
            <a:graphicFrameLocks noChangeAspect="1"/>
          </p:cNvGraphicFramePr>
          <p:nvPr/>
        </p:nvGraphicFramePr>
        <p:xfrm>
          <a:off x="7155100" y="3259277"/>
          <a:ext cx="1422797" cy="346472"/>
        </p:xfrm>
        <a:graphic>
          <a:graphicData uri="http://schemas.openxmlformats.org/presentationml/2006/ole">
            <mc:AlternateContent xmlns:mc="http://schemas.openxmlformats.org/markup-compatibility/2006">
              <mc:Choice xmlns:v="urn:schemas-microsoft-com:vml" Requires="v">
                <p:oleObj name="Equation" r:id="rId32" imgW="1714320" imgH="419040" progId="Equation.DSMT4">
                  <p:embed/>
                </p:oleObj>
              </mc:Choice>
              <mc:Fallback>
                <p:oleObj name="Equation" r:id="rId32" imgW="1714320" imgH="419040" progId="Equation.DSMT4">
                  <p:embed/>
                  <p:pic>
                    <p:nvPicPr>
                      <p:cNvPr id="103" name="Object 102"/>
                      <p:cNvPicPr/>
                      <p:nvPr/>
                    </p:nvPicPr>
                    <p:blipFill>
                      <a:blip r:embed="rId33"/>
                      <a:stretch>
                        <a:fillRect/>
                      </a:stretch>
                    </p:blipFill>
                    <p:spPr>
                      <a:xfrm>
                        <a:off x="7155100" y="3259277"/>
                        <a:ext cx="1422797" cy="346472"/>
                      </a:xfrm>
                      <a:prstGeom prst="rect">
                        <a:avLst/>
                      </a:prstGeom>
                      <a:solidFill>
                        <a:schemeClr val="bg1"/>
                      </a:solidFill>
                    </p:spPr>
                  </p:pic>
                </p:oleObj>
              </mc:Fallback>
            </mc:AlternateContent>
          </a:graphicData>
        </a:graphic>
      </p:graphicFrame>
      <p:graphicFrame>
        <p:nvGraphicFramePr>
          <p:cNvPr id="104" name="Object 103"/>
          <p:cNvGraphicFramePr>
            <a:graphicFrameLocks noChangeAspect="1"/>
          </p:cNvGraphicFramePr>
          <p:nvPr/>
        </p:nvGraphicFramePr>
        <p:xfrm>
          <a:off x="4694622" y="3925536"/>
          <a:ext cx="4125516" cy="361950"/>
        </p:xfrm>
        <a:graphic>
          <a:graphicData uri="http://schemas.openxmlformats.org/presentationml/2006/ole">
            <mc:AlternateContent xmlns:mc="http://schemas.openxmlformats.org/markup-compatibility/2006">
              <mc:Choice xmlns:v="urn:schemas-microsoft-com:vml" Requires="v">
                <p:oleObj name="Equation" r:id="rId34" imgW="4787640" imgH="419040" progId="Equation.DSMT4">
                  <p:embed/>
                </p:oleObj>
              </mc:Choice>
              <mc:Fallback>
                <p:oleObj name="Equation" r:id="rId34" imgW="4787640" imgH="419040" progId="Equation.DSMT4">
                  <p:embed/>
                  <p:pic>
                    <p:nvPicPr>
                      <p:cNvPr id="104" name="Object 103"/>
                      <p:cNvPicPr/>
                      <p:nvPr/>
                    </p:nvPicPr>
                    <p:blipFill>
                      <a:blip r:embed="rId35"/>
                      <a:stretch>
                        <a:fillRect/>
                      </a:stretch>
                    </p:blipFill>
                    <p:spPr>
                      <a:xfrm>
                        <a:off x="4694622" y="3925536"/>
                        <a:ext cx="4125516" cy="361950"/>
                      </a:xfrm>
                      <a:prstGeom prst="rect">
                        <a:avLst/>
                      </a:prstGeom>
                      <a:solidFill>
                        <a:schemeClr val="bg1"/>
                      </a:solidFill>
                    </p:spPr>
                  </p:pic>
                </p:oleObj>
              </mc:Fallback>
            </mc:AlternateContent>
          </a:graphicData>
        </a:graphic>
      </p:graphicFrame>
      <p:graphicFrame>
        <p:nvGraphicFramePr>
          <p:cNvPr id="105" name="Object 104"/>
          <p:cNvGraphicFramePr>
            <a:graphicFrameLocks noChangeAspect="1"/>
          </p:cNvGraphicFramePr>
          <p:nvPr/>
        </p:nvGraphicFramePr>
        <p:xfrm>
          <a:off x="5129840" y="4495584"/>
          <a:ext cx="3490913" cy="342900"/>
        </p:xfrm>
        <a:graphic>
          <a:graphicData uri="http://schemas.openxmlformats.org/presentationml/2006/ole">
            <mc:AlternateContent xmlns:mc="http://schemas.openxmlformats.org/markup-compatibility/2006">
              <mc:Choice xmlns:v="urn:schemas-microsoft-com:vml" Requires="v">
                <p:oleObj name="Equation" r:id="rId36" imgW="4267080" imgH="419040" progId="Equation.DSMT4">
                  <p:embed/>
                </p:oleObj>
              </mc:Choice>
              <mc:Fallback>
                <p:oleObj name="Equation" r:id="rId36" imgW="4267080" imgH="419040" progId="Equation.DSMT4">
                  <p:embed/>
                  <p:pic>
                    <p:nvPicPr>
                      <p:cNvPr id="105" name="Object 104"/>
                      <p:cNvPicPr/>
                      <p:nvPr/>
                    </p:nvPicPr>
                    <p:blipFill>
                      <a:blip r:embed="rId37"/>
                      <a:stretch>
                        <a:fillRect/>
                      </a:stretch>
                    </p:blipFill>
                    <p:spPr>
                      <a:xfrm>
                        <a:off x="5129840" y="4495584"/>
                        <a:ext cx="3490913" cy="342900"/>
                      </a:xfrm>
                      <a:prstGeom prst="rect">
                        <a:avLst/>
                      </a:prstGeom>
                      <a:solidFill>
                        <a:schemeClr val="bg1"/>
                      </a:solidFill>
                    </p:spPr>
                  </p:pic>
                </p:oleObj>
              </mc:Fallback>
            </mc:AlternateContent>
          </a:graphicData>
        </a:graphic>
      </p:graphicFrame>
      <p:sp>
        <p:nvSpPr>
          <p:cNvPr id="106" name="Oval 105"/>
          <p:cNvSpPr/>
          <p:nvPr/>
        </p:nvSpPr>
        <p:spPr>
          <a:xfrm>
            <a:off x="5094255" y="1896915"/>
            <a:ext cx="82708" cy="191111"/>
          </a:xfrm>
          <a:prstGeom prst="ellipse">
            <a:avLst/>
          </a:prstGeom>
          <a:noFill/>
          <a:ln w="28575">
            <a:solidFill>
              <a:srgbClr val="FFC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013" dirty="0"/>
          </a:p>
        </p:txBody>
      </p:sp>
      <p:sp>
        <p:nvSpPr>
          <p:cNvPr id="107" name="Oval 106"/>
          <p:cNvSpPr/>
          <p:nvPr/>
        </p:nvSpPr>
        <p:spPr>
          <a:xfrm>
            <a:off x="6118324" y="1882446"/>
            <a:ext cx="180609" cy="225156"/>
          </a:xfrm>
          <a:prstGeom prst="ellipse">
            <a:avLst/>
          </a:prstGeom>
          <a:noFill/>
          <a:ln w="28575">
            <a:solidFill>
              <a:srgbClr val="FFC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013" dirty="0"/>
          </a:p>
        </p:txBody>
      </p:sp>
      <p:sp>
        <p:nvSpPr>
          <p:cNvPr id="108" name="Oval 107"/>
          <p:cNvSpPr/>
          <p:nvPr/>
        </p:nvSpPr>
        <p:spPr>
          <a:xfrm>
            <a:off x="7144375" y="1879892"/>
            <a:ext cx="294538" cy="245498"/>
          </a:xfrm>
          <a:prstGeom prst="ellipse">
            <a:avLst/>
          </a:prstGeom>
          <a:noFill/>
          <a:ln w="28575">
            <a:solidFill>
              <a:srgbClr val="FFC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013" dirty="0"/>
          </a:p>
        </p:txBody>
      </p:sp>
      <p:sp>
        <p:nvSpPr>
          <p:cNvPr id="109" name="Oval 108"/>
          <p:cNvSpPr/>
          <p:nvPr/>
        </p:nvSpPr>
        <p:spPr>
          <a:xfrm>
            <a:off x="4977353" y="2389223"/>
            <a:ext cx="116903" cy="221582"/>
          </a:xfrm>
          <a:prstGeom prst="ellipse">
            <a:avLst/>
          </a:prstGeom>
          <a:noFill/>
          <a:ln w="28575">
            <a:solidFill>
              <a:srgbClr val="FFC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013" dirty="0"/>
          </a:p>
        </p:txBody>
      </p:sp>
      <p:sp>
        <p:nvSpPr>
          <p:cNvPr id="110" name="Oval 109"/>
          <p:cNvSpPr/>
          <p:nvPr/>
        </p:nvSpPr>
        <p:spPr>
          <a:xfrm>
            <a:off x="7112700" y="2406739"/>
            <a:ext cx="116903" cy="221582"/>
          </a:xfrm>
          <a:prstGeom prst="ellipse">
            <a:avLst/>
          </a:prstGeom>
          <a:noFill/>
          <a:ln w="28575">
            <a:solidFill>
              <a:srgbClr val="FFC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013" dirty="0"/>
          </a:p>
        </p:txBody>
      </p:sp>
      <p:sp>
        <p:nvSpPr>
          <p:cNvPr id="111" name="Oval 110"/>
          <p:cNvSpPr/>
          <p:nvPr/>
        </p:nvSpPr>
        <p:spPr>
          <a:xfrm>
            <a:off x="7749596" y="2376193"/>
            <a:ext cx="310571" cy="234611"/>
          </a:xfrm>
          <a:prstGeom prst="ellipse">
            <a:avLst/>
          </a:prstGeom>
          <a:noFill/>
          <a:ln w="28575">
            <a:solidFill>
              <a:srgbClr val="FFC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013" dirty="0"/>
          </a:p>
        </p:txBody>
      </p:sp>
      <p:sp>
        <p:nvSpPr>
          <p:cNvPr id="112" name="Oval 111"/>
          <p:cNvSpPr/>
          <p:nvPr/>
        </p:nvSpPr>
        <p:spPr>
          <a:xfrm>
            <a:off x="6123520" y="2877523"/>
            <a:ext cx="153023" cy="186509"/>
          </a:xfrm>
          <a:prstGeom prst="ellipse">
            <a:avLst/>
          </a:prstGeom>
          <a:noFill/>
          <a:ln w="28575">
            <a:solidFill>
              <a:srgbClr val="FFC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013" dirty="0"/>
          </a:p>
        </p:txBody>
      </p:sp>
      <p:sp>
        <p:nvSpPr>
          <p:cNvPr id="113" name="Oval 112"/>
          <p:cNvSpPr/>
          <p:nvPr/>
        </p:nvSpPr>
        <p:spPr>
          <a:xfrm>
            <a:off x="6604500" y="2783397"/>
            <a:ext cx="153023" cy="186509"/>
          </a:xfrm>
          <a:prstGeom prst="ellipse">
            <a:avLst/>
          </a:prstGeom>
          <a:noFill/>
          <a:ln w="28575">
            <a:solidFill>
              <a:srgbClr val="FFC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013" dirty="0"/>
          </a:p>
        </p:txBody>
      </p:sp>
      <p:sp>
        <p:nvSpPr>
          <p:cNvPr id="114" name="Oval 113"/>
          <p:cNvSpPr/>
          <p:nvPr/>
        </p:nvSpPr>
        <p:spPr>
          <a:xfrm>
            <a:off x="6154919" y="3246004"/>
            <a:ext cx="153023" cy="186509"/>
          </a:xfrm>
          <a:prstGeom prst="ellipse">
            <a:avLst/>
          </a:prstGeom>
          <a:noFill/>
          <a:ln w="28575">
            <a:solidFill>
              <a:srgbClr val="FFC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013" dirty="0"/>
          </a:p>
        </p:txBody>
      </p:sp>
      <p:sp>
        <p:nvSpPr>
          <p:cNvPr id="115" name="Oval 114"/>
          <p:cNvSpPr/>
          <p:nvPr/>
        </p:nvSpPr>
        <p:spPr>
          <a:xfrm>
            <a:off x="7237792" y="3261656"/>
            <a:ext cx="153023" cy="186509"/>
          </a:xfrm>
          <a:prstGeom prst="ellipse">
            <a:avLst/>
          </a:prstGeom>
          <a:noFill/>
          <a:ln w="28575">
            <a:solidFill>
              <a:srgbClr val="FFC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013" dirty="0"/>
          </a:p>
        </p:txBody>
      </p:sp>
      <p:sp>
        <p:nvSpPr>
          <p:cNvPr id="116" name="Oval 115"/>
          <p:cNvSpPr/>
          <p:nvPr/>
        </p:nvSpPr>
        <p:spPr>
          <a:xfrm>
            <a:off x="7778761" y="3351218"/>
            <a:ext cx="153023" cy="186509"/>
          </a:xfrm>
          <a:prstGeom prst="ellipse">
            <a:avLst/>
          </a:prstGeom>
          <a:noFill/>
          <a:ln w="28575">
            <a:solidFill>
              <a:srgbClr val="FFC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013" dirty="0"/>
          </a:p>
        </p:txBody>
      </p:sp>
      <p:sp>
        <p:nvSpPr>
          <p:cNvPr id="117" name="Oval 116"/>
          <p:cNvSpPr/>
          <p:nvPr/>
        </p:nvSpPr>
        <p:spPr>
          <a:xfrm>
            <a:off x="4754341" y="3917233"/>
            <a:ext cx="153023" cy="186509"/>
          </a:xfrm>
          <a:prstGeom prst="ellipse">
            <a:avLst/>
          </a:prstGeom>
          <a:noFill/>
          <a:ln w="28575">
            <a:solidFill>
              <a:srgbClr val="FFC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013" dirty="0"/>
          </a:p>
        </p:txBody>
      </p:sp>
      <p:sp>
        <p:nvSpPr>
          <p:cNvPr id="118" name="Oval 117"/>
          <p:cNvSpPr/>
          <p:nvPr/>
        </p:nvSpPr>
        <p:spPr>
          <a:xfrm>
            <a:off x="5548976" y="4022013"/>
            <a:ext cx="153023" cy="186509"/>
          </a:xfrm>
          <a:prstGeom prst="ellipse">
            <a:avLst/>
          </a:prstGeom>
          <a:noFill/>
          <a:ln w="28575">
            <a:solidFill>
              <a:srgbClr val="FFC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013" dirty="0"/>
          </a:p>
        </p:txBody>
      </p:sp>
      <p:sp>
        <p:nvSpPr>
          <p:cNvPr id="119" name="Oval 118"/>
          <p:cNvSpPr/>
          <p:nvPr/>
        </p:nvSpPr>
        <p:spPr>
          <a:xfrm>
            <a:off x="6538242" y="4015371"/>
            <a:ext cx="153023" cy="186509"/>
          </a:xfrm>
          <a:prstGeom prst="ellipse">
            <a:avLst/>
          </a:prstGeom>
          <a:noFill/>
          <a:ln w="28575">
            <a:solidFill>
              <a:srgbClr val="FFC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013" dirty="0"/>
          </a:p>
        </p:txBody>
      </p:sp>
      <p:sp>
        <p:nvSpPr>
          <p:cNvPr id="120" name="Oval 119"/>
          <p:cNvSpPr/>
          <p:nvPr/>
        </p:nvSpPr>
        <p:spPr>
          <a:xfrm>
            <a:off x="5273162" y="4591001"/>
            <a:ext cx="153023" cy="186509"/>
          </a:xfrm>
          <a:prstGeom prst="ellipse">
            <a:avLst/>
          </a:prstGeom>
          <a:noFill/>
          <a:ln w="28575">
            <a:solidFill>
              <a:srgbClr val="FFC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013" dirty="0"/>
          </a:p>
        </p:txBody>
      </p:sp>
      <p:sp>
        <p:nvSpPr>
          <p:cNvPr id="121" name="Oval 120"/>
          <p:cNvSpPr/>
          <p:nvPr/>
        </p:nvSpPr>
        <p:spPr>
          <a:xfrm>
            <a:off x="6041812" y="4600484"/>
            <a:ext cx="153023" cy="186509"/>
          </a:xfrm>
          <a:prstGeom prst="ellipse">
            <a:avLst/>
          </a:prstGeom>
          <a:noFill/>
          <a:ln w="28575">
            <a:solidFill>
              <a:srgbClr val="FFC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013" dirty="0"/>
          </a:p>
        </p:txBody>
      </p:sp>
      <p:sp>
        <p:nvSpPr>
          <p:cNvPr id="122" name="Oval 121"/>
          <p:cNvSpPr/>
          <p:nvPr/>
        </p:nvSpPr>
        <p:spPr>
          <a:xfrm>
            <a:off x="7390814" y="4683103"/>
            <a:ext cx="153023" cy="186509"/>
          </a:xfrm>
          <a:prstGeom prst="ellipse">
            <a:avLst/>
          </a:prstGeom>
          <a:noFill/>
          <a:ln w="28575">
            <a:solidFill>
              <a:srgbClr val="FFC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013" dirty="0"/>
          </a:p>
        </p:txBody>
      </p:sp>
      <p:graphicFrame>
        <p:nvGraphicFramePr>
          <p:cNvPr id="131" name="Object 130"/>
          <p:cNvGraphicFramePr>
            <a:graphicFrameLocks noChangeAspect="1"/>
          </p:cNvGraphicFramePr>
          <p:nvPr/>
        </p:nvGraphicFramePr>
        <p:xfrm>
          <a:off x="4748039" y="1817857"/>
          <a:ext cx="4326731" cy="322659"/>
        </p:xfrm>
        <a:graphic>
          <a:graphicData uri="http://schemas.openxmlformats.org/presentationml/2006/ole">
            <mc:AlternateContent xmlns:mc="http://schemas.openxmlformats.org/markup-compatibility/2006">
              <mc:Choice xmlns:v="urn:schemas-microsoft-com:vml" Requires="v">
                <p:oleObj name="Equation" r:id="rId38" imgW="5283000" imgH="393480" progId="Equation.DSMT4">
                  <p:embed/>
                </p:oleObj>
              </mc:Choice>
              <mc:Fallback>
                <p:oleObj name="Equation" r:id="rId38" imgW="5283000" imgH="393480" progId="Equation.DSMT4">
                  <p:embed/>
                  <p:pic>
                    <p:nvPicPr>
                      <p:cNvPr id="131" name="Object 130"/>
                      <p:cNvPicPr/>
                      <p:nvPr/>
                    </p:nvPicPr>
                    <p:blipFill>
                      <a:blip r:embed="rId39"/>
                      <a:stretch>
                        <a:fillRect/>
                      </a:stretch>
                    </p:blipFill>
                    <p:spPr>
                      <a:xfrm>
                        <a:off x="4748039" y="1817857"/>
                        <a:ext cx="4326731" cy="322659"/>
                      </a:xfrm>
                      <a:prstGeom prst="rect">
                        <a:avLst/>
                      </a:prstGeom>
                      <a:solidFill>
                        <a:schemeClr val="bg1"/>
                      </a:solidFill>
                    </p:spPr>
                  </p:pic>
                </p:oleObj>
              </mc:Fallback>
            </mc:AlternateContent>
          </a:graphicData>
        </a:graphic>
      </p:graphicFrame>
      <p:graphicFrame>
        <p:nvGraphicFramePr>
          <p:cNvPr id="132" name="Object 131"/>
          <p:cNvGraphicFramePr>
            <a:graphicFrameLocks noChangeAspect="1"/>
          </p:cNvGraphicFramePr>
          <p:nvPr/>
        </p:nvGraphicFramePr>
        <p:xfrm>
          <a:off x="4726107" y="2282218"/>
          <a:ext cx="4413647" cy="338138"/>
        </p:xfrm>
        <a:graphic>
          <a:graphicData uri="http://schemas.openxmlformats.org/presentationml/2006/ole">
            <mc:AlternateContent xmlns:mc="http://schemas.openxmlformats.org/markup-compatibility/2006">
              <mc:Choice xmlns:v="urn:schemas-microsoft-com:vml" Requires="v">
                <p:oleObj name="Equation" r:id="rId40" imgW="5130720" imgH="393480" progId="Equation.DSMT4">
                  <p:embed/>
                </p:oleObj>
              </mc:Choice>
              <mc:Fallback>
                <p:oleObj name="Equation" r:id="rId40" imgW="5130720" imgH="393480" progId="Equation.DSMT4">
                  <p:embed/>
                  <p:pic>
                    <p:nvPicPr>
                      <p:cNvPr id="132" name="Object 131"/>
                      <p:cNvPicPr/>
                      <p:nvPr/>
                    </p:nvPicPr>
                    <p:blipFill>
                      <a:blip r:embed="rId41"/>
                      <a:stretch>
                        <a:fillRect/>
                      </a:stretch>
                    </p:blipFill>
                    <p:spPr>
                      <a:xfrm>
                        <a:off x="4726107" y="2282218"/>
                        <a:ext cx="4413647" cy="338138"/>
                      </a:xfrm>
                      <a:prstGeom prst="rect">
                        <a:avLst/>
                      </a:prstGeom>
                      <a:solidFill>
                        <a:schemeClr val="bg1"/>
                      </a:solidFill>
                    </p:spPr>
                  </p:pic>
                </p:oleObj>
              </mc:Fallback>
            </mc:AlternateContent>
          </a:graphicData>
        </a:graphic>
      </p:graphicFrame>
      <p:graphicFrame>
        <p:nvGraphicFramePr>
          <p:cNvPr id="133" name="Object 132"/>
          <p:cNvGraphicFramePr>
            <a:graphicFrameLocks noChangeAspect="1"/>
          </p:cNvGraphicFramePr>
          <p:nvPr/>
        </p:nvGraphicFramePr>
        <p:xfrm>
          <a:off x="5774242" y="2674883"/>
          <a:ext cx="2642693" cy="383823"/>
        </p:xfrm>
        <a:graphic>
          <a:graphicData uri="http://schemas.openxmlformats.org/presentationml/2006/ole">
            <mc:AlternateContent xmlns:mc="http://schemas.openxmlformats.org/markup-compatibility/2006">
              <mc:Choice xmlns:v="urn:schemas-microsoft-com:vml" Requires="v">
                <p:oleObj name="Equation" r:id="rId42" imgW="2882880" imgH="419040" progId="Equation.DSMT4">
                  <p:embed/>
                </p:oleObj>
              </mc:Choice>
              <mc:Fallback>
                <p:oleObj name="Equation" r:id="rId42" imgW="2882880" imgH="419040" progId="Equation.DSMT4">
                  <p:embed/>
                  <p:pic>
                    <p:nvPicPr>
                      <p:cNvPr id="133" name="Object 132"/>
                      <p:cNvPicPr/>
                      <p:nvPr/>
                    </p:nvPicPr>
                    <p:blipFill>
                      <a:blip r:embed="rId43"/>
                      <a:stretch>
                        <a:fillRect/>
                      </a:stretch>
                    </p:blipFill>
                    <p:spPr>
                      <a:xfrm>
                        <a:off x="5774242" y="2674883"/>
                        <a:ext cx="2642693" cy="383823"/>
                      </a:xfrm>
                      <a:prstGeom prst="rect">
                        <a:avLst/>
                      </a:prstGeom>
                      <a:solidFill>
                        <a:schemeClr val="bg1"/>
                      </a:solidFill>
                    </p:spPr>
                  </p:pic>
                </p:oleObj>
              </mc:Fallback>
            </mc:AlternateContent>
          </a:graphicData>
        </a:graphic>
      </p:graphicFrame>
      <p:graphicFrame>
        <p:nvGraphicFramePr>
          <p:cNvPr id="134" name="Object 133"/>
          <p:cNvGraphicFramePr>
            <a:graphicFrameLocks noChangeAspect="1"/>
          </p:cNvGraphicFramePr>
          <p:nvPr/>
        </p:nvGraphicFramePr>
        <p:xfrm>
          <a:off x="5689720" y="3217412"/>
          <a:ext cx="1194809" cy="398270"/>
        </p:xfrm>
        <a:graphic>
          <a:graphicData uri="http://schemas.openxmlformats.org/presentationml/2006/ole">
            <mc:AlternateContent xmlns:mc="http://schemas.openxmlformats.org/markup-compatibility/2006">
              <mc:Choice xmlns:v="urn:schemas-microsoft-com:vml" Requires="v">
                <p:oleObj name="Equation" r:id="rId44" imgW="1257120" imgH="419040" progId="Equation.DSMT4">
                  <p:embed/>
                </p:oleObj>
              </mc:Choice>
              <mc:Fallback>
                <p:oleObj name="Equation" r:id="rId44" imgW="1257120" imgH="419040" progId="Equation.DSMT4">
                  <p:embed/>
                  <p:pic>
                    <p:nvPicPr>
                      <p:cNvPr id="134" name="Object 133"/>
                      <p:cNvPicPr/>
                      <p:nvPr/>
                    </p:nvPicPr>
                    <p:blipFill>
                      <a:blip r:embed="rId45"/>
                      <a:stretch>
                        <a:fillRect/>
                      </a:stretch>
                    </p:blipFill>
                    <p:spPr>
                      <a:xfrm>
                        <a:off x="5689720" y="3217412"/>
                        <a:ext cx="1194809" cy="398270"/>
                      </a:xfrm>
                      <a:prstGeom prst="rect">
                        <a:avLst/>
                      </a:prstGeom>
                      <a:solidFill>
                        <a:schemeClr val="bg1"/>
                      </a:solidFill>
                    </p:spPr>
                  </p:pic>
                </p:oleObj>
              </mc:Fallback>
            </mc:AlternateContent>
          </a:graphicData>
        </a:graphic>
      </p:graphicFrame>
      <p:graphicFrame>
        <p:nvGraphicFramePr>
          <p:cNvPr id="135" name="Object 134"/>
          <p:cNvGraphicFramePr>
            <a:graphicFrameLocks noChangeAspect="1"/>
          </p:cNvGraphicFramePr>
          <p:nvPr/>
        </p:nvGraphicFramePr>
        <p:xfrm>
          <a:off x="6873195" y="3248351"/>
          <a:ext cx="1945481" cy="396265"/>
        </p:xfrm>
        <a:graphic>
          <a:graphicData uri="http://schemas.openxmlformats.org/presentationml/2006/ole">
            <mc:AlternateContent xmlns:mc="http://schemas.openxmlformats.org/markup-compatibility/2006">
              <mc:Choice xmlns:v="urn:schemas-microsoft-com:vml" Requires="v">
                <p:oleObj name="Equation" r:id="rId46" imgW="3101266" imgH="632355" progId="Equation.DSMT4">
                  <p:embed/>
                </p:oleObj>
              </mc:Choice>
              <mc:Fallback>
                <p:oleObj name="Equation" r:id="rId46" imgW="3101266" imgH="632355" progId="Equation.DSMT4">
                  <p:embed/>
                  <p:pic>
                    <p:nvPicPr>
                      <p:cNvPr id="135" name="Object 134"/>
                      <p:cNvPicPr/>
                      <p:nvPr/>
                    </p:nvPicPr>
                    <p:blipFill>
                      <a:blip r:embed="rId47"/>
                      <a:stretch>
                        <a:fillRect/>
                      </a:stretch>
                    </p:blipFill>
                    <p:spPr>
                      <a:xfrm>
                        <a:off x="6873195" y="3248351"/>
                        <a:ext cx="1945481" cy="396265"/>
                      </a:xfrm>
                      <a:prstGeom prst="rect">
                        <a:avLst/>
                      </a:prstGeom>
                      <a:solidFill>
                        <a:schemeClr val="bg1"/>
                      </a:solidFill>
                    </p:spPr>
                  </p:pic>
                </p:oleObj>
              </mc:Fallback>
            </mc:AlternateContent>
          </a:graphicData>
        </a:graphic>
      </p:graphicFrame>
      <p:graphicFrame>
        <p:nvGraphicFramePr>
          <p:cNvPr id="136" name="Object 135"/>
          <p:cNvGraphicFramePr>
            <a:graphicFrameLocks noChangeAspect="1"/>
          </p:cNvGraphicFramePr>
          <p:nvPr/>
        </p:nvGraphicFramePr>
        <p:xfrm>
          <a:off x="4677288" y="3921615"/>
          <a:ext cx="4313783" cy="349766"/>
        </p:xfrm>
        <a:graphic>
          <a:graphicData uri="http://schemas.openxmlformats.org/presentationml/2006/ole">
            <mc:AlternateContent xmlns:mc="http://schemas.openxmlformats.org/markup-compatibility/2006">
              <mc:Choice xmlns:v="urn:schemas-microsoft-com:vml" Requires="v">
                <p:oleObj name="Equation" r:id="rId48" imgW="5638622" imgH="457358" progId="Equation.DSMT4">
                  <p:embed/>
                </p:oleObj>
              </mc:Choice>
              <mc:Fallback>
                <p:oleObj name="Equation" r:id="rId48" imgW="5638622" imgH="457358" progId="Equation.DSMT4">
                  <p:embed/>
                  <p:pic>
                    <p:nvPicPr>
                      <p:cNvPr id="136" name="Object 135"/>
                      <p:cNvPicPr/>
                      <p:nvPr/>
                    </p:nvPicPr>
                    <p:blipFill>
                      <a:blip r:embed="rId49"/>
                      <a:stretch>
                        <a:fillRect/>
                      </a:stretch>
                    </p:blipFill>
                    <p:spPr>
                      <a:xfrm>
                        <a:off x="4677288" y="3921615"/>
                        <a:ext cx="4313783" cy="349766"/>
                      </a:xfrm>
                      <a:prstGeom prst="rect">
                        <a:avLst/>
                      </a:prstGeom>
                      <a:solidFill>
                        <a:schemeClr val="bg1"/>
                      </a:solidFill>
                    </p:spPr>
                  </p:pic>
                </p:oleObj>
              </mc:Fallback>
            </mc:AlternateContent>
          </a:graphicData>
        </a:graphic>
      </p:graphicFrame>
      <p:graphicFrame>
        <p:nvGraphicFramePr>
          <p:cNvPr id="137" name="Object 136"/>
          <p:cNvGraphicFramePr>
            <a:graphicFrameLocks noChangeAspect="1"/>
          </p:cNvGraphicFramePr>
          <p:nvPr/>
        </p:nvGraphicFramePr>
        <p:xfrm>
          <a:off x="5114600" y="4476559"/>
          <a:ext cx="3899651" cy="354647"/>
        </p:xfrm>
        <a:graphic>
          <a:graphicData uri="http://schemas.openxmlformats.org/presentationml/2006/ole">
            <mc:AlternateContent xmlns:mc="http://schemas.openxmlformats.org/markup-compatibility/2006">
              <mc:Choice xmlns:v="urn:schemas-microsoft-com:vml" Requires="v">
                <p:oleObj name="Equation" r:id="rId50" imgW="4863960" imgH="444240" progId="Equation.DSMT4">
                  <p:embed/>
                </p:oleObj>
              </mc:Choice>
              <mc:Fallback>
                <p:oleObj name="Equation" r:id="rId50" imgW="4863960" imgH="444240" progId="Equation.DSMT4">
                  <p:embed/>
                  <p:pic>
                    <p:nvPicPr>
                      <p:cNvPr id="137" name="Object 136"/>
                      <p:cNvPicPr/>
                      <p:nvPr/>
                    </p:nvPicPr>
                    <p:blipFill>
                      <a:blip r:embed="rId51"/>
                      <a:stretch>
                        <a:fillRect/>
                      </a:stretch>
                    </p:blipFill>
                    <p:spPr>
                      <a:xfrm>
                        <a:off x="5114600" y="4476559"/>
                        <a:ext cx="3899651" cy="354647"/>
                      </a:xfrm>
                      <a:prstGeom prst="rect">
                        <a:avLst/>
                      </a:prstGeom>
                      <a:solidFill>
                        <a:schemeClr val="bg1"/>
                      </a:solidFill>
                    </p:spPr>
                  </p:pic>
                </p:oleObj>
              </mc:Fallback>
            </mc:AlternateContent>
          </a:graphicData>
        </a:graphic>
      </p:graphicFrame>
      <p:pic>
        <p:nvPicPr>
          <p:cNvPr id="138" name="Picture 137"/>
          <p:cNvPicPr>
            <a:picLocks noChangeAspect="1"/>
          </p:cNvPicPr>
          <p:nvPr/>
        </p:nvPicPr>
        <p:blipFill>
          <a:blip r:embed="rId52"/>
          <a:stretch>
            <a:fillRect/>
          </a:stretch>
        </p:blipFill>
        <p:spPr>
          <a:xfrm>
            <a:off x="27108" y="2294068"/>
            <a:ext cx="4226623" cy="1818194"/>
          </a:xfrm>
          <a:prstGeom prst="rect">
            <a:avLst/>
          </a:prstGeom>
        </p:spPr>
      </p:pic>
      <p:sp>
        <p:nvSpPr>
          <p:cNvPr id="145" name="Oval 144"/>
          <p:cNvSpPr/>
          <p:nvPr/>
        </p:nvSpPr>
        <p:spPr>
          <a:xfrm>
            <a:off x="5088930" y="1855986"/>
            <a:ext cx="234925" cy="259324"/>
          </a:xfrm>
          <a:prstGeom prst="ellipse">
            <a:avLst/>
          </a:prstGeom>
          <a:noFill/>
          <a:ln w="28575">
            <a:solidFill>
              <a:schemeClr val="accent5">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013"/>
          </a:p>
        </p:txBody>
      </p:sp>
      <p:sp>
        <p:nvSpPr>
          <p:cNvPr id="146" name="Oval 145"/>
          <p:cNvSpPr/>
          <p:nvPr/>
        </p:nvSpPr>
        <p:spPr>
          <a:xfrm>
            <a:off x="6285030" y="1850351"/>
            <a:ext cx="234925" cy="259324"/>
          </a:xfrm>
          <a:prstGeom prst="ellipse">
            <a:avLst/>
          </a:prstGeom>
          <a:noFill/>
          <a:ln w="28575">
            <a:solidFill>
              <a:schemeClr val="accent5">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013"/>
          </a:p>
        </p:txBody>
      </p:sp>
      <p:sp>
        <p:nvSpPr>
          <p:cNvPr id="147" name="Oval 146"/>
          <p:cNvSpPr/>
          <p:nvPr/>
        </p:nvSpPr>
        <p:spPr>
          <a:xfrm>
            <a:off x="7457714" y="1862808"/>
            <a:ext cx="302665" cy="283882"/>
          </a:xfrm>
          <a:prstGeom prst="ellipse">
            <a:avLst/>
          </a:prstGeom>
          <a:noFill/>
          <a:ln w="28575">
            <a:solidFill>
              <a:schemeClr val="accent5">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013"/>
          </a:p>
        </p:txBody>
      </p:sp>
      <p:sp>
        <p:nvSpPr>
          <p:cNvPr id="148" name="Oval 147"/>
          <p:cNvSpPr/>
          <p:nvPr/>
        </p:nvSpPr>
        <p:spPr>
          <a:xfrm>
            <a:off x="7758195" y="1850351"/>
            <a:ext cx="302665" cy="283882"/>
          </a:xfrm>
          <a:prstGeom prst="ellipse">
            <a:avLst/>
          </a:prstGeom>
          <a:noFill/>
          <a:ln w="28575">
            <a:solidFill>
              <a:schemeClr val="accent5">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013"/>
          </a:p>
        </p:txBody>
      </p:sp>
      <p:sp>
        <p:nvSpPr>
          <p:cNvPr id="149" name="Oval 148"/>
          <p:cNvSpPr/>
          <p:nvPr/>
        </p:nvSpPr>
        <p:spPr>
          <a:xfrm>
            <a:off x="4858744" y="2321244"/>
            <a:ext cx="302665" cy="283882"/>
          </a:xfrm>
          <a:prstGeom prst="ellipse">
            <a:avLst/>
          </a:prstGeom>
          <a:noFill/>
          <a:ln w="28575">
            <a:solidFill>
              <a:schemeClr val="accent5">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013"/>
          </a:p>
        </p:txBody>
      </p:sp>
      <p:sp>
        <p:nvSpPr>
          <p:cNvPr id="150" name="Oval 149"/>
          <p:cNvSpPr/>
          <p:nvPr/>
        </p:nvSpPr>
        <p:spPr>
          <a:xfrm>
            <a:off x="7142992" y="2301357"/>
            <a:ext cx="302665" cy="283882"/>
          </a:xfrm>
          <a:prstGeom prst="ellipse">
            <a:avLst/>
          </a:prstGeom>
          <a:noFill/>
          <a:ln w="28575">
            <a:solidFill>
              <a:schemeClr val="accent5">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013"/>
          </a:p>
        </p:txBody>
      </p:sp>
      <p:sp>
        <p:nvSpPr>
          <p:cNvPr id="151" name="Oval 150"/>
          <p:cNvSpPr/>
          <p:nvPr/>
        </p:nvSpPr>
        <p:spPr>
          <a:xfrm>
            <a:off x="7950726" y="2325989"/>
            <a:ext cx="302665" cy="283882"/>
          </a:xfrm>
          <a:prstGeom prst="ellipse">
            <a:avLst/>
          </a:prstGeom>
          <a:noFill/>
          <a:ln w="28575">
            <a:solidFill>
              <a:schemeClr val="accent5">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013"/>
          </a:p>
        </p:txBody>
      </p:sp>
      <p:sp>
        <p:nvSpPr>
          <p:cNvPr id="152" name="Oval 151"/>
          <p:cNvSpPr/>
          <p:nvPr/>
        </p:nvSpPr>
        <p:spPr>
          <a:xfrm>
            <a:off x="8252009" y="2305285"/>
            <a:ext cx="302665" cy="283882"/>
          </a:xfrm>
          <a:prstGeom prst="ellipse">
            <a:avLst/>
          </a:prstGeom>
          <a:noFill/>
          <a:ln w="28575">
            <a:solidFill>
              <a:schemeClr val="accent5">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013"/>
          </a:p>
        </p:txBody>
      </p:sp>
      <p:sp>
        <p:nvSpPr>
          <p:cNvPr id="153" name="Oval 152"/>
          <p:cNvSpPr/>
          <p:nvPr/>
        </p:nvSpPr>
        <p:spPr>
          <a:xfrm>
            <a:off x="6118324" y="2829138"/>
            <a:ext cx="302665" cy="283882"/>
          </a:xfrm>
          <a:prstGeom prst="ellipse">
            <a:avLst/>
          </a:prstGeom>
          <a:noFill/>
          <a:ln w="28575">
            <a:solidFill>
              <a:schemeClr val="accent5">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013"/>
          </a:p>
        </p:txBody>
      </p:sp>
      <p:sp>
        <p:nvSpPr>
          <p:cNvPr id="154" name="Oval 153"/>
          <p:cNvSpPr/>
          <p:nvPr/>
        </p:nvSpPr>
        <p:spPr>
          <a:xfrm>
            <a:off x="6753123" y="2735424"/>
            <a:ext cx="302665" cy="262742"/>
          </a:xfrm>
          <a:prstGeom prst="ellipse">
            <a:avLst/>
          </a:prstGeom>
          <a:noFill/>
          <a:ln w="28575">
            <a:solidFill>
              <a:schemeClr val="accent5">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013"/>
          </a:p>
        </p:txBody>
      </p:sp>
      <p:sp>
        <p:nvSpPr>
          <p:cNvPr id="156" name="Oval 155"/>
          <p:cNvSpPr/>
          <p:nvPr/>
        </p:nvSpPr>
        <p:spPr>
          <a:xfrm>
            <a:off x="6008883" y="3159876"/>
            <a:ext cx="302665" cy="283882"/>
          </a:xfrm>
          <a:prstGeom prst="ellipse">
            <a:avLst/>
          </a:prstGeom>
          <a:noFill/>
          <a:ln w="28575">
            <a:solidFill>
              <a:schemeClr val="accent5">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013"/>
          </a:p>
        </p:txBody>
      </p:sp>
      <p:sp>
        <p:nvSpPr>
          <p:cNvPr id="157" name="Oval 156"/>
          <p:cNvSpPr/>
          <p:nvPr/>
        </p:nvSpPr>
        <p:spPr>
          <a:xfrm>
            <a:off x="7984466" y="2708559"/>
            <a:ext cx="250285" cy="296456"/>
          </a:xfrm>
          <a:prstGeom prst="ellipse">
            <a:avLst/>
          </a:prstGeom>
          <a:noFill/>
          <a:ln w="28575">
            <a:solidFill>
              <a:schemeClr val="accent5">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013"/>
          </a:p>
        </p:txBody>
      </p:sp>
      <p:sp>
        <p:nvSpPr>
          <p:cNvPr id="158" name="Oval 157"/>
          <p:cNvSpPr/>
          <p:nvPr/>
        </p:nvSpPr>
        <p:spPr>
          <a:xfrm>
            <a:off x="6979318" y="3180499"/>
            <a:ext cx="250285" cy="296456"/>
          </a:xfrm>
          <a:prstGeom prst="ellipse">
            <a:avLst/>
          </a:prstGeom>
          <a:noFill/>
          <a:ln w="28575">
            <a:solidFill>
              <a:schemeClr val="accent5">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013"/>
          </a:p>
        </p:txBody>
      </p:sp>
      <p:sp>
        <p:nvSpPr>
          <p:cNvPr id="159" name="Oval 158"/>
          <p:cNvSpPr/>
          <p:nvPr/>
        </p:nvSpPr>
        <p:spPr>
          <a:xfrm>
            <a:off x="7755388" y="3335706"/>
            <a:ext cx="274636" cy="255218"/>
          </a:xfrm>
          <a:prstGeom prst="ellipse">
            <a:avLst/>
          </a:prstGeom>
          <a:noFill/>
          <a:ln w="28575">
            <a:solidFill>
              <a:schemeClr val="accent5">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013"/>
          </a:p>
        </p:txBody>
      </p:sp>
      <p:sp>
        <p:nvSpPr>
          <p:cNvPr id="160" name="Oval 159"/>
          <p:cNvSpPr/>
          <p:nvPr/>
        </p:nvSpPr>
        <p:spPr>
          <a:xfrm>
            <a:off x="4731924" y="3915210"/>
            <a:ext cx="274636" cy="200088"/>
          </a:xfrm>
          <a:prstGeom prst="ellipse">
            <a:avLst/>
          </a:prstGeom>
          <a:noFill/>
          <a:ln w="28575">
            <a:solidFill>
              <a:schemeClr val="accent5">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013"/>
          </a:p>
        </p:txBody>
      </p:sp>
      <p:sp>
        <p:nvSpPr>
          <p:cNvPr id="161" name="Oval 160"/>
          <p:cNvSpPr/>
          <p:nvPr/>
        </p:nvSpPr>
        <p:spPr>
          <a:xfrm flipH="1">
            <a:off x="5655518" y="4014139"/>
            <a:ext cx="259790" cy="194383"/>
          </a:xfrm>
          <a:prstGeom prst="ellipse">
            <a:avLst/>
          </a:prstGeom>
          <a:noFill/>
          <a:ln w="28575">
            <a:solidFill>
              <a:schemeClr val="accent5">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013"/>
          </a:p>
        </p:txBody>
      </p:sp>
      <p:sp>
        <p:nvSpPr>
          <p:cNvPr id="162" name="Oval 161"/>
          <p:cNvSpPr/>
          <p:nvPr/>
        </p:nvSpPr>
        <p:spPr>
          <a:xfrm flipH="1">
            <a:off x="6764729" y="4015254"/>
            <a:ext cx="259790" cy="194383"/>
          </a:xfrm>
          <a:prstGeom prst="ellipse">
            <a:avLst/>
          </a:prstGeom>
          <a:noFill/>
          <a:ln w="28575">
            <a:solidFill>
              <a:schemeClr val="accent5">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013"/>
          </a:p>
        </p:txBody>
      </p:sp>
      <p:sp>
        <p:nvSpPr>
          <p:cNvPr id="163" name="Oval 162"/>
          <p:cNvSpPr/>
          <p:nvPr/>
        </p:nvSpPr>
        <p:spPr>
          <a:xfrm flipH="1">
            <a:off x="5265486" y="4556314"/>
            <a:ext cx="259790" cy="194383"/>
          </a:xfrm>
          <a:prstGeom prst="ellipse">
            <a:avLst/>
          </a:prstGeom>
          <a:noFill/>
          <a:ln w="28575">
            <a:solidFill>
              <a:schemeClr val="accent5">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013"/>
          </a:p>
        </p:txBody>
      </p:sp>
      <p:sp>
        <p:nvSpPr>
          <p:cNvPr id="164" name="Oval 163"/>
          <p:cNvSpPr/>
          <p:nvPr/>
        </p:nvSpPr>
        <p:spPr>
          <a:xfrm flipH="1">
            <a:off x="6139793" y="4565936"/>
            <a:ext cx="259790" cy="194383"/>
          </a:xfrm>
          <a:prstGeom prst="ellipse">
            <a:avLst/>
          </a:prstGeom>
          <a:noFill/>
          <a:ln w="28575">
            <a:solidFill>
              <a:schemeClr val="accent5">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013"/>
          </a:p>
        </p:txBody>
      </p:sp>
      <p:sp>
        <p:nvSpPr>
          <p:cNvPr id="165" name="Oval 164"/>
          <p:cNvSpPr/>
          <p:nvPr/>
        </p:nvSpPr>
        <p:spPr>
          <a:xfrm flipH="1">
            <a:off x="7601656" y="4658069"/>
            <a:ext cx="259790" cy="194383"/>
          </a:xfrm>
          <a:prstGeom prst="ellipse">
            <a:avLst/>
          </a:prstGeom>
          <a:noFill/>
          <a:ln w="28575">
            <a:solidFill>
              <a:schemeClr val="accent5">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013"/>
          </a:p>
        </p:txBody>
      </p:sp>
      <p:sp>
        <p:nvSpPr>
          <p:cNvPr id="166" name="Oval 165"/>
          <p:cNvSpPr/>
          <p:nvPr/>
        </p:nvSpPr>
        <p:spPr>
          <a:xfrm flipH="1">
            <a:off x="8137204" y="4541148"/>
            <a:ext cx="259790" cy="194383"/>
          </a:xfrm>
          <a:prstGeom prst="ellipse">
            <a:avLst/>
          </a:prstGeom>
          <a:noFill/>
          <a:ln w="28575">
            <a:solidFill>
              <a:schemeClr val="accent5">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013"/>
          </a:p>
        </p:txBody>
      </p:sp>
      <p:sp>
        <p:nvSpPr>
          <p:cNvPr id="167" name="Oval 166"/>
          <p:cNvSpPr/>
          <p:nvPr/>
        </p:nvSpPr>
        <p:spPr>
          <a:xfrm>
            <a:off x="6287124" y="1845420"/>
            <a:ext cx="257545" cy="287652"/>
          </a:xfrm>
          <a:prstGeom prst="ellipse">
            <a:avLst/>
          </a:prstGeom>
          <a:noFill/>
          <a:ln w="38100">
            <a:solidFill>
              <a:srgbClr val="C0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013"/>
          </a:p>
        </p:txBody>
      </p:sp>
      <p:sp>
        <p:nvSpPr>
          <p:cNvPr id="168" name="Oval 167"/>
          <p:cNvSpPr/>
          <p:nvPr/>
        </p:nvSpPr>
        <p:spPr>
          <a:xfrm>
            <a:off x="7457714" y="1840491"/>
            <a:ext cx="302665" cy="292581"/>
          </a:xfrm>
          <a:prstGeom prst="ellipse">
            <a:avLst/>
          </a:prstGeom>
          <a:noFill/>
          <a:ln w="38100">
            <a:solidFill>
              <a:srgbClr val="C0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013"/>
          </a:p>
        </p:txBody>
      </p:sp>
      <p:sp>
        <p:nvSpPr>
          <p:cNvPr id="169" name="Oval 168"/>
          <p:cNvSpPr/>
          <p:nvPr/>
        </p:nvSpPr>
        <p:spPr>
          <a:xfrm>
            <a:off x="6141591" y="2842532"/>
            <a:ext cx="302665" cy="292581"/>
          </a:xfrm>
          <a:prstGeom prst="ellipse">
            <a:avLst/>
          </a:prstGeom>
          <a:noFill/>
          <a:ln w="38100">
            <a:solidFill>
              <a:srgbClr val="C0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013"/>
          </a:p>
        </p:txBody>
      </p:sp>
      <p:sp>
        <p:nvSpPr>
          <p:cNvPr id="170" name="Oval 169"/>
          <p:cNvSpPr/>
          <p:nvPr/>
        </p:nvSpPr>
        <p:spPr>
          <a:xfrm>
            <a:off x="7595562" y="4649080"/>
            <a:ext cx="302665" cy="217586"/>
          </a:xfrm>
          <a:prstGeom prst="ellipse">
            <a:avLst/>
          </a:prstGeom>
          <a:noFill/>
          <a:ln w="38100">
            <a:solidFill>
              <a:srgbClr val="C0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013"/>
          </a:p>
        </p:txBody>
      </p:sp>
      <p:sp>
        <p:nvSpPr>
          <p:cNvPr id="171" name="Oval 170"/>
          <p:cNvSpPr/>
          <p:nvPr/>
        </p:nvSpPr>
        <p:spPr>
          <a:xfrm>
            <a:off x="8120385" y="4524837"/>
            <a:ext cx="302665" cy="241074"/>
          </a:xfrm>
          <a:prstGeom prst="ellipse">
            <a:avLst/>
          </a:prstGeom>
          <a:noFill/>
          <a:ln w="38100">
            <a:solidFill>
              <a:srgbClr val="C0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013"/>
          </a:p>
        </p:txBody>
      </p:sp>
      <p:sp>
        <p:nvSpPr>
          <p:cNvPr id="172" name="Oval 171"/>
          <p:cNvSpPr/>
          <p:nvPr/>
        </p:nvSpPr>
        <p:spPr>
          <a:xfrm>
            <a:off x="1622047" y="2486960"/>
            <a:ext cx="270220" cy="207743"/>
          </a:xfrm>
          <a:prstGeom prst="ellipse">
            <a:avLst/>
          </a:prstGeom>
          <a:noFill/>
          <a:ln w="38100">
            <a:solidFill>
              <a:srgbClr val="C0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013"/>
          </a:p>
        </p:txBody>
      </p:sp>
      <p:sp>
        <p:nvSpPr>
          <p:cNvPr id="173" name="Oval 172"/>
          <p:cNvSpPr/>
          <p:nvPr/>
        </p:nvSpPr>
        <p:spPr>
          <a:xfrm>
            <a:off x="1639722" y="2654963"/>
            <a:ext cx="270220" cy="207743"/>
          </a:xfrm>
          <a:prstGeom prst="ellipse">
            <a:avLst/>
          </a:prstGeom>
          <a:noFill/>
          <a:ln w="38100">
            <a:solidFill>
              <a:srgbClr val="C0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013"/>
          </a:p>
        </p:txBody>
      </p:sp>
      <p:sp>
        <p:nvSpPr>
          <p:cNvPr id="174" name="Oval 173"/>
          <p:cNvSpPr/>
          <p:nvPr/>
        </p:nvSpPr>
        <p:spPr>
          <a:xfrm>
            <a:off x="1642749" y="2910340"/>
            <a:ext cx="270220" cy="207743"/>
          </a:xfrm>
          <a:prstGeom prst="ellipse">
            <a:avLst/>
          </a:prstGeom>
          <a:noFill/>
          <a:ln w="38100">
            <a:solidFill>
              <a:srgbClr val="C0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013"/>
          </a:p>
        </p:txBody>
      </p:sp>
      <p:sp>
        <p:nvSpPr>
          <p:cNvPr id="175" name="Oval 174"/>
          <p:cNvSpPr/>
          <p:nvPr/>
        </p:nvSpPr>
        <p:spPr>
          <a:xfrm>
            <a:off x="1622047" y="3233278"/>
            <a:ext cx="270220" cy="229200"/>
          </a:xfrm>
          <a:prstGeom prst="ellipse">
            <a:avLst/>
          </a:prstGeom>
          <a:noFill/>
          <a:ln w="38100">
            <a:solidFill>
              <a:srgbClr val="C0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013"/>
          </a:p>
        </p:txBody>
      </p:sp>
      <p:sp>
        <p:nvSpPr>
          <p:cNvPr id="176" name="Oval 175"/>
          <p:cNvSpPr/>
          <p:nvPr/>
        </p:nvSpPr>
        <p:spPr>
          <a:xfrm>
            <a:off x="1605753" y="3885259"/>
            <a:ext cx="270220" cy="213830"/>
          </a:xfrm>
          <a:prstGeom prst="ellipse">
            <a:avLst/>
          </a:prstGeom>
          <a:noFill/>
          <a:ln w="38100">
            <a:solidFill>
              <a:srgbClr val="C0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013"/>
          </a:p>
        </p:txBody>
      </p:sp>
      <p:sp>
        <p:nvSpPr>
          <p:cNvPr id="124" name="TextBox 123"/>
          <p:cNvSpPr txBox="1"/>
          <p:nvPr/>
        </p:nvSpPr>
        <p:spPr>
          <a:xfrm>
            <a:off x="7056381" y="4941713"/>
            <a:ext cx="1770748" cy="207749"/>
          </a:xfrm>
          <a:prstGeom prst="rect">
            <a:avLst/>
          </a:prstGeom>
          <a:noFill/>
        </p:spPr>
        <p:txBody>
          <a:bodyPr wrap="square" rtlCol="0">
            <a:spAutoFit/>
          </a:bodyPr>
          <a:lstStyle/>
          <a:p>
            <a:pPr algn="just"/>
            <a:r>
              <a:rPr lang="de-CH" sz="750" dirty="0">
                <a:latin typeface="Times" panose="02020603050405020304" pitchFamily="18" charset="0"/>
                <a:cs typeface="Times" panose="02020603050405020304" pitchFamily="18" charset="0"/>
              </a:rPr>
              <a:t>Dai et al., in revision</a:t>
            </a:r>
            <a:r>
              <a:rPr lang="en-US" sz="750" dirty="0">
                <a:latin typeface="Times" panose="02020603050405020304" pitchFamily="18" charset="0"/>
                <a:cs typeface="Times" panose="02020603050405020304" pitchFamily="18" charset="0"/>
              </a:rPr>
              <a:t>, 2021</a:t>
            </a:r>
            <a:r>
              <a:rPr lang="de-CH" sz="750" dirty="0">
                <a:latin typeface="Times" panose="02020603050405020304" pitchFamily="18" charset="0"/>
                <a:cs typeface="Times" panose="02020603050405020304" pitchFamily="18" charset="0"/>
              </a:rPr>
              <a:t> </a:t>
            </a:r>
            <a:endParaRPr lang="en-US" sz="750" dirty="0">
              <a:latin typeface="Times" panose="02020603050405020304" pitchFamily="18" charset="0"/>
              <a:cs typeface="Times" panose="02020603050405020304" pitchFamily="18" charset="0"/>
            </a:endParaRPr>
          </a:p>
        </p:txBody>
      </p:sp>
      <p:pic>
        <p:nvPicPr>
          <p:cNvPr id="79" name="Picture 78"/>
          <p:cNvPicPr>
            <a:picLocks noChangeAspect="1"/>
          </p:cNvPicPr>
          <p:nvPr/>
        </p:nvPicPr>
        <p:blipFill>
          <a:blip r:embed="rId53"/>
          <a:stretch>
            <a:fillRect/>
          </a:stretch>
        </p:blipFill>
        <p:spPr>
          <a:xfrm>
            <a:off x="310226" y="741948"/>
            <a:ext cx="3782805" cy="1480536"/>
          </a:xfrm>
          <a:prstGeom prst="rect">
            <a:avLst/>
          </a:prstGeom>
        </p:spPr>
      </p:pic>
      <p:sp>
        <p:nvSpPr>
          <p:cNvPr id="10" name="Title 1">
            <a:extLst>
              <a:ext uri="{FF2B5EF4-FFF2-40B4-BE49-F238E27FC236}">
                <a16:creationId xmlns:a16="http://schemas.microsoft.com/office/drawing/2014/main" id="{92443100-BA63-B6C2-C1FB-3F1B4361FBBA}"/>
              </a:ext>
            </a:extLst>
          </p:cNvPr>
          <p:cNvSpPr txBox="1">
            <a:spLocks/>
          </p:cNvSpPr>
          <p:nvPr/>
        </p:nvSpPr>
        <p:spPr>
          <a:xfrm>
            <a:off x="725446" y="39602"/>
            <a:ext cx="8033200" cy="507699"/>
          </a:xfrm>
          <a:prstGeom prst="rect">
            <a:avLst/>
          </a:prstGeom>
        </p:spPr>
        <p:txBody>
          <a:bodyPr/>
          <a:lstStyle>
            <a:lvl1pPr algn="l" defTabSz="685766" rtl="0" eaLnBrk="1" latinLnBrk="0" hangingPunct="1">
              <a:lnSpc>
                <a:spcPct val="90000"/>
              </a:lnSpc>
              <a:spcBef>
                <a:spcPct val="0"/>
              </a:spcBef>
              <a:buNone/>
              <a:defRPr sz="3200" b="1" i="0" kern="1000" spc="-71" baseline="0">
                <a:solidFill>
                  <a:schemeClr val="tx1"/>
                </a:solidFill>
                <a:latin typeface="Franklin Gothic Demi Cond" panose="020B0706030402020204" pitchFamily="34" charset="0"/>
                <a:ea typeface="Roboto Black" panose="02000000000000000000" pitchFamily="2" charset="0"/>
                <a:cs typeface="Arial" panose="020B0604020202020204" pitchFamily="34" charset="0"/>
              </a:defRPr>
            </a:lvl1pPr>
          </a:lstStyle>
          <a:p>
            <a:r>
              <a:rPr lang="de-CH" dirty="0" err="1"/>
              <a:t>Towards</a:t>
            </a:r>
            <a:r>
              <a:rPr lang="de-CH" dirty="0"/>
              <a:t> Non-Uniform </a:t>
            </a:r>
            <a:r>
              <a:rPr lang="de-CH" dirty="0" err="1"/>
              <a:t>Porous</a:t>
            </a:r>
            <a:r>
              <a:rPr lang="de-CH" dirty="0"/>
              <a:t> Media</a:t>
            </a:r>
            <a:endParaRPr lang="en-US" dirty="0"/>
          </a:p>
        </p:txBody>
      </p:sp>
    </p:spTree>
    <p:extLst>
      <p:ext uri="{BB962C8B-B14F-4D97-AF65-F5344CB8AC3E}">
        <p14:creationId xmlns:p14="http://schemas.microsoft.com/office/powerpoint/2010/main" val="9020516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79"/>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4">
                                            <p:txEl>
                                              <p:pRg st="0" end="0"/>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70"/>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63"/>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73"/>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68"/>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71"/>
                                        </p:tgtEl>
                                        <p:attrNameLst>
                                          <p:attrName>style.visibility</p:attrName>
                                        </p:attrNameLst>
                                      </p:cBhvr>
                                      <p:to>
                                        <p:strVal val="visible"/>
                                      </p:to>
                                    </p:set>
                                  </p:childTnLst>
                                </p:cTn>
                              </p:par>
                              <p:par>
                                <p:cTn id="23" presetID="1" presetClass="exit" presetSubtype="0" fill="hold" nodeType="withEffect">
                                  <p:stCondLst>
                                    <p:cond delay="0"/>
                                  </p:stCondLst>
                                  <p:childTnLst>
                                    <p:set>
                                      <p:cBhvr>
                                        <p:cTn id="24" dur="1" fill="hold">
                                          <p:stCondLst>
                                            <p:cond delay="0"/>
                                          </p:stCondLst>
                                        </p:cTn>
                                        <p:tgtEl>
                                          <p:spTgt spid="63"/>
                                        </p:tgtEl>
                                        <p:attrNameLst>
                                          <p:attrName>style.visibility</p:attrName>
                                        </p:attrNameLst>
                                      </p:cBhvr>
                                      <p:to>
                                        <p:strVal val="hidden"/>
                                      </p:to>
                                    </p:se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nodeType="clickEffect">
                                  <p:stCondLst>
                                    <p:cond delay="0"/>
                                  </p:stCondLst>
                                  <p:childTnLst>
                                    <p:set>
                                      <p:cBhvr>
                                        <p:cTn id="28" dur="1" fill="hold">
                                          <p:stCondLst>
                                            <p:cond delay="0"/>
                                          </p:stCondLst>
                                        </p:cTn>
                                        <p:tgtEl>
                                          <p:spTgt spid="69"/>
                                        </p:tgtEl>
                                        <p:attrNameLst>
                                          <p:attrName>style.visibility</p:attrName>
                                        </p:attrNameLst>
                                      </p:cBhvr>
                                      <p:to>
                                        <p:strVal val="visible"/>
                                      </p:to>
                                    </p:set>
                                  </p:childTnLst>
                                </p:cTn>
                              </p:par>
                              <p:par>
                                <p:cTn id="29" presetID="1" presetClass="entr" presetSubtype="0" fill="hold" nodeType="withEffect">
                                  <p:stCondLst>
                                    <p:cond delay="0"/>
                                  </p:stCondLst>
                                  <p:childTnLst>
                                    <p:set>
                                      <p:cBhvr>
                                        <p:cTn id="30" dur="1" fill="hold">
                                          <p:stCondLst>
                                            <p:cond delay="0"/>
                                          </p:stCondLst>
                                        </p:cTn>
                                        <p:tgtEl>
                                          <p:spTgt spid="72"/>
                                        </p:tgtEl>
                                        <p:attrNameLst>
                                          <p:attrName>style.visibility</p:attrName>
                                        </p:attrNameLst>
                                      </p:cBhvr>
                                      <p:to>
                                        <p:strVal val="visible"/>
                                      </p:to>
                                    </p:set>
                                  </p:childTnLst>
                                </p:cTn>
                              </p:par>
                              <p:par>
                                <p:cTn id="31" presetID="1" presetClass="exit" presetSubtype="0" fill="hold" nodeType="withEffect">
                                  <p:stCondLst>
                                    <p:cond delay="0"/>
                                  </p:stCondLst>
                                  <p:childTnLst>
                                    <p:set>
                                      <p:cBhvr>
                                        <p:cTn id="32" dur="1" fill="hold">
                                          <p:stCondLst>
                                            <p:cond delay="0"/>
                                          </p:stCondLst>
                                        </p:cTn>
                                        <p:tgtEl>
                                          <p:spTgt spid="71"/>
                                        </p:tgtEl>
                                        <p:attrNameLst>
                                          <p:attrName>style.visibility</p:attrName>
                                        </p:attrNameLst>
                                      </p:cBhvr>
                                      <p:to>
                                        <p:strVal val="hidden"/>
                                      </p:to>
                                    </p:set>
                                  </p:childTnLst>
                                </p:cTn>
                              </p:par>
                            </p:childTnLst>
                          </p:cTn>
                        </p:par>
                      </p:childTnLst>
                    </p:cTn>
                  </p:par>
                  <p:par>
                    <p:cTn id="33" fill="hold">
                      <p:stCondLst>
                        <p:cond delay="indefinite"/>
                      </p:stCondLst>
                      <p:childTnLst>
                        <p:par>
                          <p:cTn id="34" fill="hold">
                            <p:stCondLst>
                              <p:cond delay="0"/>
                            </p:stCondLst>
                            <p:childTnLst>
                              <p:par>
                                <p:cTn id="35" presetID="1" presetClass="entr" presetSubtype="0" fill="hold" nodeType="clickEffect">
                                  <p:stCondLst>
                                    <p:cond delay="0"/>
                                  </p:stCondLst>
                                  <p:childTnLst>
                                    <p:set>
                                      <p:cBhvr>
                                        <p:cTn id="36" dur="1" fill="hold">
                                          <p:stCondLst>
                                            <p:cond delay="0"/>
                                          </p:stCondLst>
                                        </p:cTn>
                                        <p:tgtEl>
                                          <p:spTgt spid="65"/>
                                        </p:tgtEl>
                                        <p:attrNameLst>
                                          <p:attrName>style.visibility</p:attrName>
                                        </p:attrNameLst>
                                      </p:cBhvr>
                                      <p:to>
                                        <p:strVal val="visible"/>
                                      </p:to>
                                    </p:set>
                                  </p:childTnLst>
                                </p:cTn>
                              </p:par>
                              <p:par>
                                <p:cTn id="37" presetID="1" presetClass="entr" presetSubtype="0" fill="hold" nodeType="withEffect">
                                  <p:stCondLst>
                                    <p:cond delay="0"/>
                                  </p:stCondLst>
                                  <p:childTnLst>
                                    <p:set>
                                      <p:cBhvr>
                                        <p:cTn id="38" dur="1" fill="hold">
                                          <p:stCondLst>
                                            <p:cond delay="0"/>
                                          </p:stCondLst>
                                        </p:cTn>
                                        <p:tgtEl>
                                          <p:spTgt spid="74"/>
                                        </p:tgtEl>
                                        <p:attrNameLst>
                                          <p:attrName>style.visibility</p:attrName>
                                        </p:attrNameLst>
                                      </p:cBhvr>
                                      <p:to>
                                        <p:strVal val="visible"/>
                                      </p:to>
                                    </p:set>
                                  </p:childTnLst>
                                </p:cTn>
                              </p:par>
                              <p:par>
                                <p:cTn id="39" presetID="1" presetClass="exit" presetSubtype="0" fill="hold" nodeType="withEffect">
                                  <p:stCondLst>
                                    <p:cond delay="0"/>
                                  </p:stCondLst>
                                  <p:childTnLst>
                                    <p:set>
                                      <p:cBhvr>
                                        <p:cTn id="40" dur="1" fill="hold">
                                          <p:stCondLst>
                                            <p:cond delay="0"/>
                                          </p:stCondLst>
                                        </p:cTn>
                                        <p:tgtEl>
                                          <p:spTgt spid="72"/>
                                        </p:tgtEl>
                                        <p:attrNameLst>
                                          <p:attrName>style.visibility</p:attrName>
                                        </p:attrNameLst>
                                      </p:cBhvr>
                                      <p:to>
                                        <p:strVal val="hidden"/>
                                      </p:to>
                                    </p:set>
                                  </p:childTnLst>
                                </p:cTn>
                              </p:par>
                            </p:childTnLst>
                          </p:cTn>
                        </p:par>
                      </p:childTnLst>
                    </p:cTn>
                  </p:par>
                  <p:par>
                    <p:cTn id="41" fill="hold">
                      <p:stCondLst>
                        <p:cond delay="indefinite"/>
                      </p:stCondLst>
                      <p:childTnLst>
                        <p:par>
                          <p:cTn id="42" fill="hold">
                            <p:stCondLst>
                              <p:cond delay="0"/>
                            </p:stCondLst>
                            <p:childTnLst>
                              <p:par>
                                <p:cTn id="43" presetID="1" presetClass="entr" presetSubtype="0" fill="hold" nodeType="clickEffect">
                                  <p:stCondLst>
                                    <p:cond delay="0"/>
                                  </p:stCondLst>
                                  <p:childTnLst>
                                    <p:set>
                                      <p:cBhvr>
                                        <p:cTn id="44" dur="1" fill="hold">
                                          <p:stCondLst>
                                            <p:cond delay="0"/>
                                          </p:stCondLst>
                                        </p:cTn>
                                        <p:tgtEl>
                                          <p:spTgt spid="66"/>
                                        </p:tgtEl>
                                        <p:attrNameLst>
                                          <p:attrName>style.visibility</p:attrName>
                                        </p:attrNameLst>
                                      </p:cBhvr>
                                      <p:to>
                                        <p:strVal val="visible"/>
                                      </p:to>
                                    </p:set>
                                  </p:childTnLst>
                                </p:cTn>
                              </p:par>
                              <p:par>
                                <p:cTn id="45" presetID="1" presetClass="entr" presetSubtype="0" fill="hold" nodeType="withEffect">
                                  <p:stCondLst>
                                    <p:cond delay="0"/>
                                  </p:stCondLst>
                                  <p:childTnLst>
                                    <p:set>
                                      <p:cBhvr>
                                        <p:cTn id="46" dur="1" fill="hold">
                                          <p:stCondLst>
                                            <p:cond delay="0"/>
                                          </p:stCondLst>
                                        </p:cTn>
                                        <p:tgtEl>
                                          <p:spTgt spid="76"/>
                                        </p:tgtEl>
                                        <p:attrNameLst>
                                          <p:attrName>style.visibility</p:attrName>
                                        </p:attrNameLst>
                                      </p:cBhvr>
                                      <p:to>
                                        <p:strVal val="visible"/>
                                      </p:to>
                                    </p:set>
                                  </p:childTnLst>
                                </p:cTn>
                              </p:par>
                              <p:par>
                                <p:cTn id="47" presetID="1" presetClass="exit" presetSubtype="0" fill="hold" nodeType="withEffect">
                                  <p:stCondLst>
                                    <p:cond delay="0"/>
                                  </p:stCondLst>
                                  <p:childTnLst>
                                    <p:set>
                                      <p:cBhvr>
                                        <p:cTn id="48" dur="1" fill="hold">
                                          <p:stCondLst>
                                            <p:cond delay="0"/>
                                          </p:stCondLst>
                                        </p:cTn>
                                        <p:tgtEl>
                                          <p:spTgt spid="74"/>
                                        </p:tgtEl>
                                        <p:attrNameLst>
                                          <p:attrName>style.visibility</p:attrName>
                                        </p:attrNameLst>
                                      </p:cBhvr>
                                      <p:to>
                                        <p:strVal val="hidden"/>
                                      </p:to>
                                    </p:set>
                                  </p:childTnLst>
                                </p:cTn>
                              </p:par>
                            </p:childTnLst>
                          </p:cTn>
                        </p:par>
                      </p:childTnLst>
                    </p:cTn>
                  </p:par>
                  <p:par>
                    <p:cTn id="49" fill="hold">
                      <p:stCondLst>
                        <p:cond delay="indefinite"/>
                      </p:stCondLst>
                      <p:childTnLst>
                        <p:par>
                          <p:cTn id="50" fill="hold">
                            <p:stCondLst>
                              <p:cond delay="0"/>
                            </p:stCondLst>
                            <p:childTnLst>
                              <p:par>
                                <p:cTn id="51" presetID="1" presetClass="entr" presetSubtype="0" fill="hold" nodeType="clickEffect">
                                  <p:stCondLst>
                                    <p:cond delay="0"/>
                                  </p:stCondLst>
                                  <p:childTnLst>
                                    <p:set>
                                      <p:cBhvr>
                                        <p:cTn id="52" dur="1" fill="hold">
                                          <p:stCondLst>
                                            <p:cond delay="0"/>
                                          </p:stCondLst>
                                        </p:cTn>
                                        <p:tgtEl>
                                          <p:spTgt spid="67"/>
                                        </p:tgtEl>
                                        <p:attrNameLst>
                                          <p:attrName>style.visibility</p:attrName>
                                        </p:attrNameLst>
                                      </p:cBhvr>
                                      <p:to>
                                        <p:strVal val="visible"/>
                                      </p:to>
                                    </p:set>
                                  </p:childTnLst>
                                </p:cTn>
                              </p:par>
                              <p:par>
                                <p:cTn id="53" presetID="1" presetClass="entr" presetSubtype="0" fill="hold" nodeType="withEffect">
                                  <p:stCondLst>
                                    <p:cond delay="0"/>
                                  </p:stCondLst>
                                  <p:childTnLst>
                                    <p:set>
                                      <p:cBhvr>
                                        <p:cTn id="54" dur="1" fill="hold">
                                          <p:stCondLst>
                                            <p:cond delay="0"/>
                                          </p:stCondLst>
                                        </p:cTn>
                                        <p:tgtEl>
                                          <p:spTgt spid="77"/>
                                        </p:tgtEl>
                                        <p:attrNameLst>
                                          <p:attrName>style.visibility</p:attrName>
                                        </p:attrNameLst>
                                      </p:cBhvr>
                                      <p:to>
                                        <p:strVal val="visible"/>
                                      </p:to>
                                    </p:set>
                                  </p:childTnLst>
                                </p:cTn>
                              </p:par>
                              <p:par>
                                <p:cTn id="55" presetID="1" presetClass="exit" presetSubtype="0" fill="hold" nodeType="withEffect">
                                  <p:stCondLst>
                                    <p:cond delay="0"/>
                                  </p:stCondLst>
                                  <p:childTnLst>
                                    <p:set>
                                      <p:cBhvr>
                                        <p:cTn id="56" dur="1" fill="hold">
                                          <p:stCondLst>
                                            <p:cond delay="0"/>
                                          </p:stCondLst>
                                        </p:cTn>
                                        <p:tgtEl>
                                          <p:spTgt spid="76"/>
                                        </p:tgtEl>
                                        <p:attrNameLst>
                                          <p:attrName>style.visibility</p:attrName>
                                        </p:attrNameLst>
                                      </p:cBhvr>
                                      <p:to>
                                        <p:strVal val="hidden"/>
                                      </p:to>
                                    </p:set>
                                  </p:childTnLst>
                                </p:cTn>
                              </p:par>
                            </p:childTnLst>
                          </p:cTn>
                        </p:par>
                      </p:childTnLst>
                    </p:cTn>
                  </p:par>
                  <p:par>
                    <p:cTn id="57" fill="hold">
                      <p:stCondLst>
                        <p:cond delay="indefinite"/>
                      </p:stCondLst>
                      <p:childTnLst>
                        <p:par>
                          <p:cTn id="58" fill="hold">
                            <p:stCondLst>
                              <p:cond delay="0"/>
                            </p:stCondLst>
                            <p:childTnLst>
                              <p:par>
                                <p:cTn id="59" presetID="1" presetClass="entr" presetSubtype="0" fill="hold" nodeType="clickEffect">
                                  <p:stCondLst>
                                    <p:cond delay="0"/>
                                  </p:stCondLst>
                                  <p:childTnLst>
                                    <p:set>
                                      <p:cBhvr>
                                        <p:cTn id="60" dur="1" fill="hold">
                                          <p:stCondLst>
                                            <p:cond delay="0"/>
                                          </p:stCondLst>
                                        </p:cTn>
                                        <p:tgtEl>
                                          <p:spTgt spid="75"/>
                                        </p:tgtEl>
                                        <p:attrNameLst>
                                          <p:attrName>style.visibility</p:attrName>
                                        </p:attrNameLst>
                                      </p:cBhvr>
                                      <p:to>
                                        <p:strVal val="visible"/>
                                      </p:to>
                                    </p:set>
                                  </p:childTnLst>
                                </p:cTn>
                              </p:par>
                              <p:par>
                                <p:cTn id="61" presetID="1" presetClass="entr" presetSubtype="0" fill="hold" nodeType="withEffect">
                                  <p:stCondLst>
                                    <p:cond delay="0"/>
                                  </p:stCondLst>
                                  <p:childTnLst>
                                    <p:set>
                                      <p:cBhvr>
                                        <p:cTn id="62" dur="1" fill="hold">
                                          <p:stCondLst>
                                            <p:cond delay="0"/>
                                          </p:stCondLst>
                                        </p:cTn>
                                        <p:tgtEl>
                                          <p:spTgt spid="78"/>
                                        </p:tgtEl>
                                        <p:attrNameLst>
                                          <p:attrName>style.visibility</p:attrName>
                                        </p:attrNameLst>
                                      </p:cBhvr>
                                      <p:to>
                                        <p:strVal val="visible"/>
                                      </p:to>
                                    </p:set>
                                  </p:childTnLst>
                                </p:cTn>
                              </p:par>
                              <p:par>
                                <p:cTn id="63" presetID="1" presetClass="exit" presetSubtype="0" fill="hold" nodeType="withEffect">
                                  <p:stCondLst>
                                    <p:cond delay="0"/>
                                  </p:stCondLst>
                                  <p:childTnLst>
                                    <p:set>
                                      <p:cBhvr>
                                        <p:cTn id="64" dur="1" fill="hold">
                                          <p:stCondLst>
                                            <p:cond delay="0"/>
                                          </p:stCondLst>
                                        </p:cTn>
                                        <p:tgtEl>
                                          <p:spTgt spid="77"/>
                                        </p:tgtEl>
                                        <p:attrNameLst>
                                          <p:attrName>style.visibility</p:attrName>
                                        </p:attrNameLst>
                                      </p:cBhvr>
                                      <p:to>
                                        <p:strVal val="hidden"/>
                                      </p:to>
                                    </p:set>
                                  </p:childTnLst>
                                </p:cTn>
                              </p:par>
                            </p:childTnLst>
                          </p:cTn>
                        </p:par>
                      </p:childTnLst>
                    </p:cTn>
                  </p:par>
                  <p:par>
                    <p:cTn id="65" fill="hold">
                      <p:stCondLst>
                        <p:cond delay="indefinite"/>
                      </p:stCondLst>
                      <p:childTnLst>
                        <p:par>
                          <p:cTn id="66" fill="hold">
                            <p:stCondLst>
                              <p:cond delay="0"/>
                            </p:stCondLst>
                            <p:childTnLst>
                              <p:par>
                                <p:cTn id="67" presetID="1" presetClass="entr" presetSubtype="0" fill="hold" grpId="0" nodeType="clickEffect">
                                  <p:stCondLst>
                                    <p:cond delay="0"/>
                                  </p:stCondLst>
                                  <p:childTnLst>
                                    <p:set>
                                      <p:cBhvr>
                                        <p:cTn id="68" dur="1" fill="hold">
                                          <p:stCondLst>
                                            <p:cond delay="0"/>
                                          </p:stCondLst>
                                        </p:cTn>
                                        <p:tgtEl>
                                          <p:spTgt spid="93"/>
                                        </p:tgtEl>
                                        <p:attrNameLst>
                                          <p:attrName>style.visibility</p:attrName>
                                        </p:attrNameLst>
                                      </p:cBhvr>
                                      <p:to>
                                        <p:strVal val="visible"/>
                                      </p:to>
                                    </p:set>
                                  </p:childTnLst>
                                </p:cTn>
                              </p:par>
                              <p:par>
                                <p:cTn id="69" presetID="1" presetClass="exit" presetSubtype="0" fill="hold" nodeType="withEffect">
                                  <p:stCondLst>
                                    <p:cond delay="0"/>
                                  </p:stCondLst>
                                  <p:childTnLst>
                                    <p:set>
                                      <p:cBhvr>
                                        <p:cTn id="70" dur="1" fill="hold">
                                          <p:stCondLst>
                                            <p:cond delay="0"/>
                                          </p:stCondLst>
                                        </p:cTn>
                                        <p:tgtEl>
                                          <p:spTgt spid="78"/>
                                        </p:tgtEl>
                                        <p:attrNameLst>
                                          <p:attrName>style.visibility</p:attrName>
                                        </p:attrNameLst>
                                      </p:cBhvr>
                                      <p:to>
                                        <p:strVal val="hidden"/>
                                      </p:to>
                                    </p:set>
                                  </p:childTnLst>
                                </p:cTn>
                              </p:par>
                              <p:par>
                                <p:cTn id="71" presetID="1" presetClass="entr" presetSubtype="0" fill="hold" grpId="0" nodeType="withEffect">
                                  <p:stCondLst>
                                    <p:cond delay="0"/>
                                  </p:stCondLst>
                                  <p:childTnLst>
                                    <p:set>
                                      <p:cBhvr>
                                        <p:cTn id="72" dur="1" fill="hold">
                                          <p:stCondLst>
                                            <p:cond delay="0"/>
                                          </p:stCondLst>
                                        </p:cTn>
                                        <p:tgtEl>
                                          <p:spTgt spid="94"/>
                                        </p:tgtEl>
                                        <p:attrNameLst>
                                          <p:attrName>style.visibility</p:attrName>
                                        </p:attrNameLst>
                                      </p:cBhvr>
                                      <p:to>
                                        <p:strVal val="visible"/>
                                      </p:to>
                                    </p:set>
                                  </p:childTnLst>
                                </p:cTn>
                              </p:par>
                              <p:par>
                                <p:cTn id="73" presetID="1" presetClass="entr" presetSubtype="0" fill="hold" grpId="0" nodeType="withEffect">
                                  <p:stCondLst>
                                    <p:cond delay="0"/>
                                  </p:stCondLst>
                                  <p:childTnLst>
                                    <p:set>
                                      <p:cBhvr>
                                        <p:cTn id="74" dur="1" fill="hold">
                                          <p:stCondLst>
                                            <p:cond delay="0"/>
                                          </p:stCondLst>
                                        </p:cTn>
                                        <p:tgtEl>
                                          <p:spTgt spid="95"/>
                                        </p:tgtEl>
                                        <p:attrNameLst>
                                          <p:attrName>style.visibility</p:attrName>
                                        </p:attrNameLst>
                                      </p:cBhvr>
                                      <p:to>
                                        <p:strVal val="visible"/>
                                      </p:to>
                                    </p:set>
                                  </p:childTnLst>
                                </p:cTn>
                              </p:par>
                              <p:par>
                                <p:cTn id="75" presetID="1" presetClass="entr" presetSubtype="0" fill="hold" grpId="0" nodeType="withEffect">
                                  <p:stCondLst>
                                    <p:cond delay="0"/>
                                  </p:stCondLst>
                                  <p:childTnLst>
                                    <p:set>
                                      <p:cBhvr>
                                        <p:cTn id="76" dur="1" fill="hold">
                                          <p:stCondLst>
                                            <p:cond delay="0"/>
                                          </p:stCondLst>
                                        </p:cTn>
                                        <p:tgtEl>
                                          <p:spTgt spid="96"/>
                                        </p:tgtEl>
                                        <p:attrNameLst>
                                          <p:attrName>style.visibility</p:attrName>
                                        </p:attrNameLst>
                                      </p:cBhvr>
                                      <p:to>
                                        <p:strVal val="visible"/>
                                      </p:to>
                                    </p:set>
                                  </p:childTnLst>
                                </p:cTn>
                              </p:par>
                              <p:par>
                                <p:cTn id="77" presetID="1" presetClass="entr" presetSubtype="0" fill="hold" grpId="0" nodeType="withEffect">
                                  <p:stCondLst>
                                    <p:cond delay="0"/>
                                  </p:stCondLst>
                                  <p:childTnLst>
                                    <p:set>
                                      <p:cBhvr>
                                        <p:cTn id="78" dur="1" fill="hold">
                                          <p:stCondLst>
                                            <p:cond delay="0"/>
                                          </p:stCondLst>
                                        </p:cTn>
                                        <p:tgtEl>
                                          <p:spTgt spid="97"/>
                                        </p:tgtEl>
                                        <p:attrNameLst>
                                          <p:attrName>style.visibility</p:attrName>
                                        </p:attrNameLst>
                                      </p:cBhvr>
                                      <p:to>
                                        <p:strVal val="visible"/>
                                      </p:to>
                                    </p:set>
                                  </p:childTnLst>
                                </p:cTn>
                              </p:par>
                              <p:par>
                                <p:cTn id="79" presetID="1" presetClass="entr" presetSubtype="0" fill="hold" grpId="0" nodeType="withEffect">
                                  <p:stCondLst>
                                    <p:cond delay="0"/>
                                  </p:stCondLst>
                                  <p:childTnLst>
                                    <p:set>
                                      <p:cBhvr>
                                        <p:cTn id="80" dur="1" fill="hold">
                                          <p:stCondLst>
                                            <p:cond delay="0"/>
                                          </p:stCondLst>
                                        </p:cTn>
                                        <p:tgtEl>
                                          <p:spTgt spid="98"/>
                                        </p:tgtEl>
                                        <p:attrNameLst>
                                          <p:attrName>style.visibility</p:attrName>
                                        </p:attrNameLst>
                                      </p:cBhvr>
                                      <p:to>
                                        <p:strVal val="visible"/>
                                      </p:to>
                                    </p:set>
                                  </p:childTnLst>
                                </p:cTn>
                              </p:par>
                              <p:par>
                                <p:cTn id="81" presetID="1" presetClass="entr" presetSubtype="0" fill="hold" nodeType="withEffect">
                                  <p:stCondLst>
                                    <p:cond delay="0"/>
                                  </p:stCondLst>
                                  <p:childTnLst>
                                    <p:set>
                                      <p:cBhvr>
                                        <p:cTn id="82" dur="1" fill="hold">
                                          <p:stCondLst>
                                            <p:cond delay="0"/>
                                          </p:stCondLst>
                                        </p:cTn>
                                        <p:tgtEl>
                                          <p:spTgt spid="99"/>
                                        </p:tgtEl>
                                        <p:attrNameLst>
                                          <p:attrName>style.visibility</p:attrName>
                                        </p:attrNameLst>
                                      </p:cBhvr>
                                      <p:to>
                                        <p:strVal val="visible"/>
                                      </p:to>
                                    </p:set>
                                  </p:childTnLst>
                                </p:cTn>
                              </p:par>
                              <p:par>
                                <p:cTn id="83" presetID="1" presetClass="entr" presetSubtype="0" fill="hold" nodeType="withEffect">
                                  <p:stCondLst>
                                    <p:cond delay="0"/>
                                  </p:stCondLst>
                                  <p:childTnLst>
                                    <p:set>
                                      <p:cBhvr>
                                        <p:cTn id="84" dur="1" fill="hold">
                                          <p:stCondLst>
                                            <p:cond delay="0"/>
                                          </p:stCondLst>
                                        </p:cTn>
                                        <p:tgtEl>
                                          <p:spTgt spid="100"/>
                                        </p:tgtEl>
                                        <p:attrNameLst>
                                          <p:attrName>style.visibility</p:attrName>
                                        </p:attrNameLst>
                                      </p:cBhvr>
                                      <p:to>
                                        <p:strVal val="visible"/>
                                      </p:to>
                                    </p:set>
                                  </p:childTnLst>
                                </p:cTn>
                              </p:par>
                              <p:par>
                                <p:cTn id="85" presetID="1" presetClass="entr" presetSubtype="0" fill="hold" nodeType="withEffect">
                                  <p:stCondLst>
                                    <p:cond delay="0"/>
                                  </p:stCondLst>
                                  <p:childTnLst>
                                    <p:set>
                                      <p:cBhvr>
                                        <p:cTn id="86" dur="1" fill="hold">
                                          <p:stCondLst>
                                            <p:cond delay="0"/>
                                          </p:stCondLst>
                                        </p:cTn>
                                        <p:tgtEl>
                                          <p:spTgt spid="101"/>
                                        </p:tgtEl>
                                        <p:attrNameLst>
                                          <p:attrName>style.visibility</p:attrName>
                                        </p:attrNameLst>
                                      </p:cBhvr>
                                      <p:to>
                                        <p:strVal val="visible"/>
                                      </p:to>
                                    </p:set>
                                  </p:childTnLst>
                                </p:cTn>
                              </p:par>
                              <p:par>
                                <p:cTn id="87" presetID="1" presetClass="entr" presetSubtype="0" fill="hold" nodeType="withEffect">
                                  <p:stCondLst>
                                    <p:cond delay="0"/>
                                  </p:stCondLst>
                                  <p:childTnLst>
                                    <p:set>
                                      <p:cBhvr>
                                        <p:cTn id="88" dur="1" fill="hold">
                                          <p:stCondLst>
                                            <p:cond delay="0"/>
                                          </p:stCondLst>
                                        </p:cTn>
                                        <p:tgtEl>
                                          <p:spTgt spid="102"/>
                                        </p:tgtEl>
                                        <p:attrNameLst>
                                          <p:attrName>style.visibility</p:attrName>
                                        </p:attrNameLst>
                                      </p:cBhvr>
                                      <p:to>
                                        <p:strVal val="visible"/>
                                      </p:to>
                                    </p:set>
                                  </p:childTnLst>
                                </p:cTn>
                              </p:par>
                              <p:par>
                                <p:cTn id="89" presetID="1" presetClass="entr" presetSubtype="0" fill="hold" nodeType="withEffect">
                                  <p:stCondLst>
                                    <p:cond delay="0"/>
                                  </p:stCondLst>
                                  <p:childTnLst>
                                    <p:set>
                                      <p:cBhvr>
                                        <p:cTn id="90" dur="1" fill="hold">
                                          <p:stCondLst>
                                            <p:cond delay="0"/>
                                          </p:stCondLst>
                                        </p:cTn>
                                        <p:tgtEl>
                                          <p:spTgt spid="103"/>
                                        </p:tgtEl>
                                        <p:attrNameLst>
                                          <p:attrName>style.visibility</p:attrName>
                                        </p:attrNameLst>
                                      </p:cBhvr>
                                      <p:to>
                                        <p:strVal val="visible"/>
                                      </p:to>
                                    </p:set>
                                  </p:childTnLst>
                                </p:cTn>
                              </p:par>
                              <p:par>
                                <p:cTn id="91" presetID="1" presetClass="entr" presetSubtype="0" fill="hold" nodeType="withEffect">
                                  <p:stCondLst>
                                    <p:cond delay="0"/>
                                  </p:stCondLst>
                                  <p:childTnLst>
                                    <p:set>
                                      <p:cBhvr>
                                        <p:cTn id="92" dur="1" fill="hold">
                                          <p:stCondLst>
                                            <p:cond delay="0"/>
                                          </p:stCondLst>
                                        </p:cTn>
                                        <p:tgtEl>
                                          <p:spTgt spid="104"/>
                                        </p:tgtEl>
                                        <p:attrNameLst>
                                          <p:attrName>style.visibility</p:attrName>
                                        </p:attrNameLst>
                                      </p:cBhvr>
                                      <p:to>
                                        <p:strVal val="visible"/>
                                      </p:to>
                                    </p:set>
                                  </p:childTnLst>
                                </p:cTn>
                              </p:par>
                              <p:par>
                                <p:cTn id="93" presetID="1" presetClass="entr" presetSubtype="0" fill="hold" nodeType="withEffect">
                                  <p:stCondLst>
                                    <p:cond delay="0"/>
                                  </p:stCondLst>
                                  <p:childTnLst>
                                    <p:set>
                                      <p:cBhvr>
                                        <p:cTn id="94" dur="1" fill="hold">
                                          <p:stCondLst>
                                            <p:cond delay="0"/>
                                          </p:stCondLst>
                                        </p:cTn>
                                        <p:tgtEl>
                                          <p:spTgt spid="105"/>
                                        </p:tgtEl>
                                        <p:attrNameLst>
                                          <p:attrName>style.visibility</p:attrName>
                                        </p:attrNameLst>
                                      </p:cBhvr>
                                      <p:to>
                                        <p:strVal val="visible"/>
                                      </p:to>
                                    </p:set>
                                  </p:childTnLst>
                                </p:cTn>
                              </p:par>
                            </p:childTnLst>
                          </p:cTn>
                        </p:par>
                      </p:childTnLst>
                    </p:cTn>
                  </p:par>
                  <p:par>
                    <p:cTn id="95" fill="hold">
                      <p:stCondLst>
                        <p:cond delay="indefinite"/>
                      </p:stCondLst>
                      <p:childTnLst>
                        <p:par>
                          <p:cTn id="96" fill="hold">
                            <p:stCondLst>
                              <p:cond delay="0"/>
                            </p:stCondLst>
                            <p:childTnLst>
                              <p:par>
                                <p:cTn id="97" presetID="1" presetClass="entr" presetSubtype="0" fill="hold" grpId="0" nodeType="clickEffect">
                                  <p:stCondLst>
                                    <p:cond delay="0"/>
                                  </p:stCondLst>
                                  <p:childTnLst>
                                    <p:set>
                                      <p:cBhvr>
                                        <p:cTn id="98" dur="1" fill="hold">
                                          <p:stCondLst>
                                            <p:cond delay="0"/>
                                          </p:stCondLst>
                                        </p:cTn>
                                        <p:tgtEl>
                                          <p:spTgt spid="106"/>
                                        </p:tgtEl>
                                        <p:attrNameLst>
                                          <p:attrName>style.visibility</p:attrName>
                                        </p:attrNameLst>
                                      </p:cBhvr>
                                      <p:to>
                                        <p:strVal val="visible"/>
                                      </p:to>
                                    </p:set>
                                  </p:childTnLst>
                                </p:cTn>
                              </p:par>
                              <p:par>
                                <p:cTn id="99" presetID="1" presetClass="entr" presetSubtype="0" fill="hold" grpId="0" nodeType="withEffect">
                                  <p:stCondLst>
                                    <p:cond delay="0"/>
                                  </p:stCondLst>
                                  <p:childTnLst>
                                    <p:set>
                                      <p:cBhvr>
                                        <p:cTn id="100" dur="1" fill="hold">
                                          <p:stCondLst>
                                            <p:cond delay="0"/>
                                          </p:stCondLst>
                                        </p:cTn>
                                        <p:tgtEl>
                                          <p:spTgt spid="107"/>
                                        </p:tgtEl>
                                        <p:attrNameLst>
                                          <p:attrName>style.visibility</p:attrName>
                                        </p:attrNameLst>
                                      </p:cBhvr>
                                      <p:to>
                                        <p:strVal val="visible"/>
                                      </p:to>
                                    </p:set>
                                  </p:childTnLst>
                                </p:cTn>
                              </p:par>
                              <p:par>
                                <p:cTn id="101" presetID="1" presetClass="entr" presetSubtype="0" fill="hold" grpId="0" nodeType="withEffect">
                                  <p:stCondLst>
                                    <p:cond delay="0"/>
                                  </p:stCondLst>
                                  <p:childTnLst>
                                    <p:set>
                                      <p:cBhvr>
                                        <p:cTn id="102" dur="1" fill="hold">
                                          <p:stCondLst>
                                            <p:cond delay="0"/>
                                          </p:stCondLst>
                                        </p:cTn>
                                        <p:tgtEl>
                                          <p:spTgt spid="108"/>
                                        </p:tgtEl>
                                        <p:attrNameLst>
                                          <p:attrName>style.visibility</p:attrName>
                                        </p:attrNameLst>
                                      </p:cBhvr>
                                      <p:to>
                                        <p:strVal val="visible"/>
                                      </p:to>
                                    </p:set>
                                  </p:childTnLst>
                                </p:cTn>
                              </p:par>
                              <p:par>
                                <p:cTn id="103" presetID="1" presetClass="entr" presetSubtype="0" fill="hold" grpId="0" nodeType="withEffect">
                                  <p:stCondLst>
                                    <p:cond delay="0"/>
                                  </p:stCondLst>
                                  <p:childTnLst>
                                    <p:set>
                                      <p:cBhvr>
                                        <p:cTn id="104" dur="1" fill="hold">
                                          <p:stCondLst>
                                            <p:cond delay="0"/>
                                          </p:stCondLst>
                                        </p:cTn>
                                        <p:tgtEl>
                                          <p:spTgt spid="109"/>
                                        </p:tgtEl>
                                        <p:attrNameLst>
                                          <p:attrName>style.visibility</p:attrName>
                                        </p:attrNameLst>
                                      </p:cBhvr>
                                      <p:to>
                                        <p:strVal val="visible"/>
                                      </p:to>
                                    </p:set>
                                  </p:childTnLst>
                                </p:cTn>
                              </p:par>
                              <p:par>
                                <p:cTn id="105" presetID="1" presetClass="entr" presetSubtype="0" fill="hold" grpId="0" nodeType="withEffect">
                                  <p:stCondLst>
                                    <p:cond delay="0"/>
                                  </p:stCondLst>
                                  <p:childTnLst>
                                    <p:set>
                                      <p:cBhvr>
                                        <p:cTn id="106" dur="1" fill="hold">
                                          <p:stCondLst>
                                            <p:cond delay="0"/>
                                          </p:stCondLst>
                                        </p:cTn>
                                        <p:tgtEl>
                                          <p:spTgt spid="110"/>
                                        </p:tgtEl>
                                        <p:attrNameLst>
                                          <p:attrName>style.visibility</p:attrName>
                                        </p:attrNameLst>
                                      </p:cBhvr>
                                      <p:to>
                                        <p:strVal val="visible"/>
                                      </p:to>
                                    </p:set>
                                  </p:childTnLst>
                                </p:cTn>
                              </p:par>
                              <p:par>
                                <p:cTn id="107" presetID="1" presetClass="entr" presetSubtype="0" fill="hold" grpId="0" nodeType="withEffect">
                                  <p:stCondLst>
                                    <p:cond delay="0"/>
                                  </p:stCondLst>
                                  <p:childTnLst>
                                    <p:set>
                                      <p:cBhvr>
                                        <p:cTn id="108" dur="1" fill="hold">
                                          <p:stCondLst>
                                            <p:cond delay="0"/>
                                          </p:stCondLst>
                                        </p:cTn>
                                        <p:tgtEl>
                                          <p:spTgt spid="111"/>
                                        </p:tgtEl>
                                        <p:attrNameLst>
                                          <p:attrName>style.visibility</p:attrName>
                                        </p:attrNameLst>
                                      </p:cBhvr>
                                      <p:to>
                                        <p:strVal val="visible"/>
                                      </p:to>
                                    </p:set>
                                  </p:childTnLst>
                                </p:cTn>
                              </p:par>
                              <p:par>
                                <p:cTn id="109" presetID="1" presetClass="entr" presetSubtype="0" fill="hold" grpId="0" nodeType="withEffect">
                                  <p:stCondLst>
                                    <p:cond delay="0"/>
                                  </p:stCondLst>
                                  <p:childTnLst>
                                    <p:set>
                                      <p:cBhvr>
                                        <p:cTn id="110" dur="1" fill="hold">
                                          <p:stCondLst>
                                            <p:cond delay="0"/>
                                          </p:stCondLst>
                                        </p:cTn>
                                        <p:tgtEl>
                                          <p:spTgt spid="112"/>
                                        </p:tgtEl>
                                        <p:attrNameLst>
                                          <p:attrName>style.visibility</p:attrName>
                                        </p:attrNameLst>
                                      </p:cBhvr>
                                      <p:to>
                                        <p:strVal val="visible"/>
                                      </p:to>
                                    </p:set>
                                  </p:childTnLst>
                                </p:cTn>
                              </p:par>
                              <p:par>
                                <p:cTn id="111" presetID="1" presetClass="entr" presetSubtype="0" fill="hold" grpId="0" nodeType="withEffect">
                                  <p:stCondLst>
                                    <p:cond delay="0"/>
                                  </p:stCondLst>
                                  <p:childTnLst>
                                    <p:set>
                                      <p:cBhvr>
                                        <p:cTn id="112" dur="1" fill="hold">
                                          <p:stCondLst>
                                            <p:cond delay="0"/>
                                          </p:stCondLst>
                                        </p:cTn>
                                        <p:tgtEl>
                                          <p:spTgt spid="113"/>
                                        </p:tgtEl>
                                        <p:attrNameLst>
                                          <p:attrName>style.visibility</p:attrName>
                                        </p:attrNameLst>
                                      </p:cBhvr>
                                      <p:to>
                                        <p:strVal val="visible"/>
                                      </p:to>
                                    </p:set>
                                  </p:childTnLst>
                                </p:cTn>
                              </p:par>
                              <p:par>
                                <p:cTn id="113" presetID="1" presetClass="entr" presetSubtype="0" fill="hold" grpId="0" nodeType="withEffect">
                                  <p:stCondLst>
                                    <p:cond delay="0"/>
                                  </p:stCondLst>
                                  <p:childTnLst>
                                    <p:set>
                                      <p:cBhvr>
                                        <p:cTn id="114" dur="1" fill="hold">
                                          <p:stCondLst>
                                            <p:cond delay="0"/>
                                          </p:stCondLst>
                                        </p:cTn>
                                        <p:tgtEl>
                                          <p:spTgt spid="114"/>
                                        </p:tgtEl>
                                        <p:attrNameLst>
                                          <p:attrName>style.visibility</p:attrName>
                                        </p:attrNameLst>
                                      </p:cBhvr>
                                      <p:to>
                                        <p:strVal val="visible"/>
                                      </p:to>
                                    </p:set>
                                  </p:childTnLst>
                                </p:cTn>
                              </p:par>
                              <p:par>
                                <p:cTn id="115" presetID="1" presetClass="entr" presetSubtype="0" fill="hold" grpId="0" nodeType="withEffect">
                                  <p:stCondLst>
                                    <p:cond delay="0"/>
                                  </p:stCondLst>
                                  <p:childTnLst>
                                    <p:set>
                                      <p:cBhvr>
                                        <p:cTn id="116" dur="1" fill="hold">
                                          <p:stCondLst>
                                            <p:cond delay="0"/>
                                          </p:stCondLst>
                                        </p:cTn>
                                        <p:tgtEl>
                                          <p:spTgt spid="115"/>
                                        </p:tgtEl>
                                        <p:attrNameLst>
                                          <p:attrName>style.visibility</p:attrName>
                                        </p:attrNameLst>
                                      </p:cBhvr>
                                      <p:to>
                                        <p:strVal val="visible"/>
                                      </p:to>
                                    </p:set>
                                  </p:childTnLst>
                                </p:cTn>
                              </p:par>
                              <p:par>
                                <p:cTn id="117" presetID="1" presetClass="entr" presetSubtype="0" fill="hold" grpId="0" nodeType="withEffect">
                                  <p:stCondLst>
                                    <p:cond delay="0"/>
                                  </p:stCondLst>
                                  <p:childTnLst>
                                    <p:set>
                                      <p:cBhvr>
                                        <p:cTn id="118" dur="1" fill="hold">
                                          <p:stCondLst>
                                            <p:cond delay="0"/>
                                          </p:stCondLst>
                                        </p:cTn>
                                        <p:tgtEl>
                                          <p:spTgt spid="116"/>
                                        </p:tgtEl>
                                        <p:attrNameLst>
                                          <p:attrName>style.visibility</p:attrName>
                                        </p:attrNameLst>
                                      </p:cBhvr>
                                      <p:to>
                                        <p:strVal val="visible"/>
                                      </p:to>
                                    </p:set>
                                  </p:childTnLst>
                                </p:cTn>
                              </p:par>
                              <p:par>
                                <p:cTn id="119" presetID="1" presetClass="entr" presetSubtype="0" fill="hold" grpId="0" nodeType="withEffect">
                                  <p:stCondLst>
                                    <p:cond delay="0"/>
                                  </p:stCondLst>
                                  <p:childTnLst>
                                    <p:set>
                                      <p:cBhvr>
                                        <p:cTn id="120" dur="1" fill="hold">
                                          <p:stCondLst>
                                            <p:cond delay="0"/>
                                          </p:stCondLst>
                                        </p:cTn>
                                        <p:tgtEl>
                                          <p:spTgt spid="117"/>
                                        </p:tgtEl>
                                        <p:attrNameLst>
                                          <p:attrName>style.visibility</p:attrName>
                                        </p:attrNameLst>
                                      </p:cBhvr>
                                      <p:to>
                                        <p:strVal val="visible"/>
                                      </p:to>
                                    </p:set>
                                  </p:childTnLst>
                                </p:cTn>
                              </p:par>
                              <p:par>
                                <p:cTn id="121" presetID="1" presetClass="entr" presetSubtype="0" fill="hold" grpId="0" nodeType="withEffect">
                                  <p:stCondLst>
                                    <p:cond delay="0"/>
                                  </p:stCondLst>
                                  <p:childTnLst>
                                    <p:set>
                                      <p:cBhvr>
                                        <p:cTn id="122" dur="1" fill="hold">
                                          <p:stCondLst>
                                            <p:cond delay="0"/>
                                          </p:stCondLst>
                                        </p:cTn>
                                        <p:tgtEl>
                                          <p:spTgt spid="118"/>
                                        </p:tgtEl>
                                        <p:attrNameLst>
                                          <p:attrName>style.visibility</p:attrName>
                                        </p:attrNameLst>
                                      </p:cBhvr>
                                      <p:to>
                                        <p:strVal val="visible"/>
                                      </p:to>
                                    </p:set>
                                  </p:childTnLst>
                                </p:cTn>
                              </p:par>
                              <p:par>
                                <p:cTn id="123" presetID="1" presetClass="entr" presetSubtype="0" fill="hold" grpId="0" nodeType="withEffect">
                                  <p:stCondLst>
                                    <p:cond delay="0"/>
                                  </p:stCondLst>
                                  <p:childTnLst>
                                    <p:set>
                                      <p:cBhvr>
                                        <p:cTn id="124" dur="1" fill="hold">
                                          <p:stCondLst>
                                            <p:cond delay="0"/>
                                          </p:stCondLst>
                                        </p:cTn>
                                        <p:tgtEl>
                                          <p:spTgt spid="119"/>
                                        </p:tgtEl>
                                        <p:attrNameLst>
                                          <p:attrName>style.visibility</p:attrName>
                                        </p:attrNameLst>
                                      </p:cBhvr>
                                      <p:to>
                                        <p:strVal val="visible"/>
                                      </p:to>
                                    </p:set>
                                  </p:childTnLst>
                                </p:cTn>
                              </p:par>
                              <p:par>
                                <p:cTn id="125" presetID="1" presetClass="entr" presetSubtype="0" fill="hold" grpId="0" nodeType="withEffect">
                                  <p:stCondLst>
                                    <p:cond delay="0"/>
                                  </p:stCondLst>
                                  <p:childTnLst>
                                    <p:set>
                                      <p:cBhvr>
                                        <p:cTn id="126" dur="1" fill="hold">
                                          <p:stCondLst>
                                            <p:cond delay="0"/>
                                          </p:stCondLst>
                                        </p:cTn>
                                        <p:tgtEl>
                                          <p:spTgt spid="120"/>
                                        </p:tgtEl>
                                        <p:attrNameLst>
                                          <p:attrName>style.visibility</p:attrName>
                                        </p:attrNameLst>
                                      </p:cBhvr>
                                      <p:to>
                                        <p:strVal val="visible"/>
                                      </p:to>
                                    </p:set>
                                  </p:childTnLst>
                                </p:cTn>
                              </p:par>
                              <p:par>
                                <p:cTn id="127" presetID="1" presetClass="entr" presetSubtype="0" fill="hold" grpId="0" nodeType="withEffect">
                                  <p:stCondLst>
                                    <p:cond delay="0"/>
                                  </p:stCondLst>
                                  <p:childTnLst>
                                    <p:set>
                                      <p:cBhvr>
                                        <p:cTn id="128" dur="1" fill="hold">
                                          <p:stCondLst>
                                            <p:cond delay="0"/>
                                          </p:stCondLst>
                                        </p:cTn>
                                        <p:tgtEl>
                                          <p:spTgt spid="121"/>
                                        </p:tgtEl>
                                        <p:attrNameLst>
                                          <p:attrName>style.visibility</p:attrName>
                                        </p:attrNameLst>
                                      </p:cBhvr>
                                      <p:to>
                                        <p:strVal val="visible"/>
                                      </p:to>
                                    </p:set>
                                  </p:childTnLst>
                                </p:cTn>
                              </p:par>
                              <p:par>
                                <p:cTn id="129" presetID="1" presetClass="entr" presetSubtype="0" fill="hold" grpId="0" nodeType="withEffect">
                                  <p:stCondLst>
                                    <p:cond delay="0"/>
                                  </p:stCondLst>
                                  <p:childTnLst>
                                    <p:set>
                                      <p:cBhvr>
                                        <p:cTn id="130" dur="1" fill="hold">
                                          <p:stCondLst>
                                            <p:cond delay="0"/>
                                          </p:stCondLst>
                                        </p:cTn>
                                        <p:tgtEl>
                                          <p:spTgt spid="122"/>
                                        </p:tgtEl>
                                        <p:attrNameLst>
                                          <p:attrName>style.visibility</p:attrName>
                                        </p:attrNameLst>
                                      </p:cBhvr>
                                      <p:to>
                                        <p:strVal val="visible"/>
                                      </p:to>
                                    </p:set>
                                  </p:childTnLst>
                                </p:cTn>
                              </p:par>
                            </p:childTnLst>
                          </p:cTn>
                        </p:par>
                      </p:childTnLst>
                    </p:cTn>
                  </p:par>
                  <p:par>
                    <p:cTn id="131" fill="hold">
                      <p:stCondLst>
                        <p:cond delay="indefinite"/>
                      </p:stCondLst>
                      <p:childTnLst>
                        <p:par>
                          <p:cTn id="132" fill="hold">
                            <p:stCondLst>
                              <p:cond delay="0"/>
                            </p:stCondLst>
                            <p:childTnLst>
                              <p:par>
                                <p:cTn id="133" presetID="1" presetClass="exit" presetSubtype="0" fill="hold" nodeType="clickEffect">
                                  <p:stCondLst>
                                    <p:cond delay="0"/>
                                  </p:stCondLst>
                                  <p:childTnLst>
                                    <p:set>
                                      <p:cBhvr>
                                        <p:cTn id="134" dur="1" fill="hold">
                                          <p:stCondLst>
                                            <p:cond delay="0"/>
                                          </p:stCondLst>
                                        </p:cTn>
                                        <p:tgtEl>
                                          <p:spTgt spid="99"/>
                                        </p:tgtEl>
                                        <p:attrNameLst>
                                          <p:attrName>style.visibility</p:attrName>
                                        </p:attrNameLst>
                                      </p:cBhvr>
                                      <p:to>
                                        <p:strVal val="hidden"/>
                                      </p:to>
                                    </p:set>
                                  </p:childTnLst>
                                </p:cTn>
                              </p:par>
                              <p:par>
                                <p:cTn id="135" presetID="1" presetClass="exit" presetSubtype="0" fill="hold" nodeType="withEffect">
                                  <p:stCondLst>
                                    <p:cond delay="0"/>
                                  </p:stCondLst>
                                  <p:childTnLst>
                                    <p:set>
                                      <p:cBhvr>
                                        <p:cTn id="136" dur="1" fill="hold">
                                          <p:stCondLst>
                                            <p:cond delay="0"/>
                                          </p:stCondLst>
                                        </p:cTn>
                                        <p:tgtEl>
                                          <p:spTgt spid="100"/>
                                        </p:tgtEl>
                                        <p:attrNameLst>
                                          <p:attrName>style.visibility</p:attrName>
                                        </p:attrNameLst>
                                      </p:cBhvr>
                                      <p:to>
                                        <p:strVal val="hidden"/>
                                      </p:to>
                                    </p:set>
                                  </p:childTnLst>
                                </p:cTn>
                              </p:par>
                              <p:par>
                                <p:cTn id="137" presetID="1" presetClass="exit" presetSubtype="0" fill="hold" nodeType="withEffect">
                                  <p:stCondLst>
                                    <p:cond delay="0"/>
                                  </p:stCondLst>
                                  <p:childTnLst>
                                    <p:set>
                                      <p:cBhvr>
                                        <p:cTn id="138" dur="1" fill="hold">
                                          <p:stCondLst>
                                            <p:cond delay="0"/>
                                          </p:stCondLst>
                                        </p:cTn>
                                        <p:tgtEl>
                                          <p:spTgt spid="101"/>
                                        </p:tgtEl>
                                        <p:attrNameLst>
                                          <p:attrName>style.visibility</p:attrName>
                                        </p:attrNameLst>
                                      </p:cBhvr>
                                      <p:to>
                                        <p:strVal val="hidden"/>
                                      </p:to>
                                    </p:set>
                                  </p:childTnLst>
                                </p:cTn>
                              </p:par>
                              <p:par>
                                <p:cTn id="139" presetID="1" presetClass="exit" presetSubtype="0" fill="hold" nodeType="withEffect">
                                  <p:stCondLst>
                                    <p:cond delay="0"/>
                                  </p:stCondLst>
                                  <p:childTnLst>
                                    <p:set>
                                      <p:cBhvr>
                                        <p:cTn id="140" dur="1" fill="hold">
                                          <p:stCondLst>
                                            <p:cond delay="0"/>
                                          </p:stCondLst>
                                        </p:cTn>
                                        <p:tgtEl>
                                          <p:spTgt spid="102"/>
                                        </p:tgtEl>
                                        <p:attrNameLst>
                                          <p:attrName>style.visibility</p:attrName>
                                        </p:attrNameLst>
                                      </p:cBhvr>
                                      <p:to>
                                        <p:strVal val="hidden"/>
                                      </p:to>
                                    </p:set>
                                  </p:childTnLst>
                                </p:cTn>
                              </p:par>
                              <p:par>
                                <p:cTn id="141" presetID="1" presetClass="exit" presetSubtype="0" fill="hold" nodeType="withEffect">
                                  <p:stCondLst>
                                    <p:cond delay="0"/>
                                  </p:stCondLst>
                                  <p:childTnLst>
                                    <p:set>
                                      <p:cBhvr>
                                        <p:cTn id="142" dur="1" fill="hold">
                                          <p:stCondLst>
                                            <p:cond delay="0"/>
                                          </p:stCondLst>
                                        </p:cTn>
                                        <p:tgtEl>
                                          <p:spTgt spid="103"/>
                                        </p:tgtEl>
                                        <p:attrNameLst>
                                          <p:attrName>style.visibility</p:attrName>
                                        </p:attrNameLst>
                                      </p:cBhvr>
                                      <p:to>
                                        <p:strVal val="hidden"/>
                                      </p:to>
                                    </p:set>
                                  </p:childTnLst>
                                </p:cTn>
                              </p:par>
                              <p:par>
                                <p:cTn id="143" presetID="1" presetClass="exit" presetSubtype="0" fill="hold" nodeType="withEffect">
                                  <p:stCondLst>
                                    <p:cond delay="0"/>
                                  </p:stCondLst>
                                  <p:childTnLst>
                                    <p:set>
                                      <p:cBhvr>
                                        <p:cTn id="144" dur="1" fill="hold">
                                          <p:stCondLst>
                                            <p:cond delay="0"/>
                                          </p:stCondLst>
                                        </p:cTn>
                                        <p:tgtEl>
                                          <p:spTgt spid="104"/>
                                        </p:tgtEl>
                                        <p:attrNameLst>
                                          <p:attrName>style.visibility</p:attrName>
                                        </p:attrNameLst>
                                      </p:cBhvr>
                                      <p:to>
                                        <p:strVal val="hidden"/>
                                      </p:to>
                                    </p:set>
                                  </p:childTnLst>
                                </p:cTn>
                              </p:par>
                              <p:par>
                                <p:cTn id="145" presetID="1" presetClass="exit" presetSubtype="0" fill="hold" nodeType="withEffect">
                                  <p:stCondLst>
                                    <p:cond delay="0"/>
                                  </p:stCondLst>
                                  <p:childTnLst>
                                    <p:set>
                                      <p:cBhvr>
                                        <p:cTn id="146" dur="1" fill="hold">
                                          <p:stCondLst>
                                            <p:cond delay="0"/>
                                          </p:stCondLst>
                                        </p:cTn>
                                        <p:tgtEl>
                                          <p:spTgt spid="105"/>
                                        </p:tgtEl>
                                        <p:attrNameLst>
                                          <p:attrName>style.visibility</p:attrName>
                                        </p:attrNameLst>
                                      </p:cBhvr>
                                      <p:to>
                                        <p:strVal val="hidden"/>
                                      </p:to>
                                    </p:set>
                                  </p:childTnLst>
                                </p:cTn>
                              </p:par>
                              <p:par>
                                <p:cTn id="147" presetID="1" presetClass="exit" presetSubtype="0" fill="hold" grpId="1" nodeType="withEffect">
                                  <p:stCondLst>
                                    <p:cond delay="0"/>
                                  </p:stCondLst>
                                  <p:childTnLst>
                                    <p:set>
                                      <p:cBhvr>
                                        <p:cTn id="148" dur="1" fill="hold">
                                          <p:stCondLst>
                                            <p:cond delay="0"/>
                                          </p:stCondLst>
                                        </p:cTn>
                                        <p:tgtEl>
                                          <p:spTgt spid="106"/>
                                        </p:tgtEl>
                                        <p:attrNameLst>
                                          <p:attrName>style.visibility</p:attrName>
                                        </p:attrNameLst>
                                      </p:cBhvr>
                                      <p:to>
                                        <p:strVal val="hidden"/>
                                      </p:to>
                                    </p:set>
                                  </p:childTnLst>
                                </p:cTn>
                              </p:par>
                              <p:par>
                                <p:cTn id="149" presetID="1" presetClass="exit" presetSubtype="0" fill="hold" grpId="1" nodeType="withEffect">
                                  <p:stCondLst>
                                    <p:cond delay="0"/>
                                  </p:stCondLst>
                                  <p:childTnLst>
                                    <p:set>
                                      <p:cBhvr>
                                        <p:cTn id="150" dur="1" fill="hold">
                                          <p:stCondLst>
                                            <p:cond delay="0"/>
                                          </p:stCondLst>
                                        </p:cTn>
                                        <p:tgtEl>
                                          <p:spTgt spid="107"/>
                                        </p:tgtEl>
                                        <p:attrNameLst>
                                          <p:attrName>style.visibility</p:attrName>
                                        </p:attrNameLst>
                                      </p:cBhvr>
                                      <p:to>
                                        <p:strVal val="hidden"/>
                                      </p:to>
                                    </p:set>
                                  </p:childTnLst>
                                </p:cTn>
                              </p:par>
                              <p:par>
                                <p:cTn id="151" presetID="1" presetClass="exit" presetSubtype="0" fill="hold" grpId="1" nodeType="withEffect">
                                  <p:stCondLst>
                                    <p:cond delay="0"/>
                                  </p:stCondLst>
                                  <p:childTnLst>
                                    <p:set>
                                      <p:cBhvr>
                                        <p:cTn id="152" dur="1" fill="hold">
                                          <p:stCondLst>
                                            <p:cond delay="0"/>
                                          </p:stCondLst>
                                        </p:cTn>
                                        <p:tgtEl>
                                          <p:spTgt spid="108"/>
                                        </p:tgtEl>
                                        <p:attrNameLst>
                                          <p:attrName>style.visibility</p:attrName>
                                        </p:attrNameLst>
                                      </p:cBhvr>
                                      <p:to>
                                        <p:strVal val="hidden"/>
                                      </p:to>
                                    </p:set>
                                  </p:childTnLst>
                                </p:cTn>
                              </p:par>
                              <p:par>
                                <p:cTn id="153" presetID="1" presetClass="exit" presetSubtype="0" fill="hold" grpId="1" nodeType="withEffect">
                                  <p:stCondLst>
                                    <p:cond delay="0"/>
                                  </p:stCondLst>
                                  <p:childTnLst>
                                    <p:set>
                                      <p:cBhvr>
                                        <p:cTn id="154" dur="1" fill="hold">
                                          <p:stCondLst>
                                            <p:cond delay="0"/>
                                          </p:stCondLst>
                                        </p:cTn>
                                        <p:tgtEl>
                                          <p:spTgt spid="109"/>
                                        </p:tgtEl>
                                        <p:attrNameLst>
                                          <p:attrName>style.visibility</p:attrName>
                                        </p:attrNameLst>
                                      </p:cBhvr>
                                      <p:to>
                                        <p:strVal val="hidden"/>
                                      </p:to>
                                    </p:set>
                                  </p:childTnLst>
                                </p:cTn>
                              </p:par>
                              <p:par>
                                <p:cTn id="155" presetID="1" presetClass="exit" presetSubtype="0" fill="hold" grpId="1" nodeType="withEffect">
                                  <p:stCondLst>
                                    <p:cond delay="0"/>
                                  </p:stCondLst>
                                  <p:childTnLst>
                                    <p:set>
                                      <p:cBhvr>
                                        <p:cTn id="156" dur="1" fill="hold">
                                          <p:stCondLst>
                                            <p:cond delay="0"/>
                                          </p:stCondLst>
                                        </p:cTn>
                                        <p:tgtEl>
                                          <p:spTgt spid="110"/>
                                        </p:tgtEl>
                                        <p:attrNameLst>
                                          <p:attrName>style.visibility</p:attrName>
                                        </p:attrNameLst>
                                      </p:cBhvr>
                                      <p:to>
                                        <p:strVal val="hidden"/>
                                      </p:to>
                                    </p:set>
                                  </p:childTnLst>
                                </p:cTn>
                              </p:par>
                              <p:par>
                                <p:cTn id="157" presetID="1" presetClass="exit" presetSubtype="0" fill="hold" grpId="1" nodeType="withEffect">
                                  <p:stCondLst>
                                    <p:cond delay="0"/>
                                  </p:stCondLst>
                                  <p:childTnLst>
                                    <p:set>
                                      <p:cBhvr>
                                        <p:cTn id="158" dur="1" fill="hold">
                                          <p:stCondLst>
                                            <p:cond delay="0"/>
                                          </p:stCondLst>
                                        </p:cTn>
                                        <p:tgtEl>
                                          <p:spTgt spid="111"/>
                                        </p:tgtEl>
                                        <p:attrNameLst>
                                          <p:attrName>style.visibility</p:attrName>
                                        </p:attrNameLst>
                                      </p:cBhvr>
                                      <p:to>
                                        <p:strVal val="hidden"/>
                                      </p:to>
                                    </p:set>
                                  </p:childTnLst>
                                </p:cTn>
                              </p:par>
                              <p:par>
                                <p:cTn id="159" presetID="1" presetClass="exit" presetSubtype="0" fill="hold" grpId="1" nodeType="withEffect">
                                  <p:stCondLst>
                                    <p:cond delay="0"/>
                                  </p:stCondLst>
                                  <p:childTnLst>
                                    <p:set>
                                      <p:cBhvr>
                                        <p:cTn id="160" dur="1" fill="hold">
                                          <p:stCondLst>
                                            <p:cond delay="0"/>
                                          </p:stCondLst>
                                        </p:cTn>
                                        <p:tgtEl>
                                          <p:spTgt spid="112"/>
                                        </p:tgtEl>
                                        <p:attrNameLst>
                                          <p:attrName>style.visibility</p:attrName>
                                        </p:attrNameLst>
                                      </p:cBhvr>
                                      <p:to>
                                        <p:strVal val="hidden"/>
                                      </p:to>
                                    </p:set>
                                  </p:childTnLst>
                                </p:cTn>
                              </p:par>
                              <p:par>
                                <p:cTn id="161" presetID="1" presetClass="exit" presetSubtype="0" fill="hold" grpId="1" nodeType="withEffect">
                                  <p:stCondLst>
                                    <p:cond delay="0"/>
                                  </p:stCondLst>
                                  <p:childTnLst>
                                    <p:set>
                                      <p:cBhvr>
                                        <p:cTn id="162" dur="1" fill="hold">
                                          <p:stCondLst>
                                            <p:cond delay="0"/>
                                          </p:stCondLst>
                                        </p:cTn>
                                        <p:tgtEl>
                                          <p:spTgt spid="113"/>
                                        </p:tgtEl>
                                        <p:attrNameLst>
                                          <p:attrName>style.visibility</p:attrName>
                                        </p:attrNameLst>
                                      </p:cBhvr>
                                      <p:to>
                                        <p:strVal val="hidden"/>
                                      </p:to>
                                    </p:set>
                                  </p:childTnLst>
                                </p:cTn>
                              </p:par>
                              <p:par>
                                <p:cTn id="163" presetID="1" presetClass="exit" presetSubtype="0" fill="hold" grpId="1" nodeType="withEffect">
                                  <p:stCondLst>
                                    <p:cond delay="0"/>
                                  </p:stCondLst>
                                  <p:childTnLst>
                                    <p:set>
                                      <p:cBhvr>
                                        <p:cTn id="164" dur="1" fill="hold">
                                          <p:stCondLst>
                                            <p:cond delay="0"/>
                                          </p:stCondLst>
                                        </p:cTn>
                                        <p:tgtEl>
                                          <p:spTgt spid="114"/>
                                        </p:tgtEl>
                                        <p:attrNameLst>
                                          <p:attrName>style.visibility</p:attrName>
                                        </p:attrNameLst>
                                      </p:cBhvr>
                                      <p:to>
                                        <p:strVal val="hidden"/>
                                      </p:to>
                                    </p:set>
                                  </p:childTnLst>
                                </p:cTn>
                              </p:par>
                              <p:par>
                                <p:cTn id="165" presetID="1" presetClass="exit" presetSubtype="0" fill="hold" grpId="1" nodeType="withEffect">
                                  <p:stCondLst>
                                    <p:cond delay="0"/>
                                  </p:stCondLst>
                                  <p:childTnLst>
                                    <p:set>
                                      <p:cBhvr>
                                        <p:cTn id="166" dur="1" fill="hold">
                                          <p:stCondLst>
                                            <p:cond delay="0"/>
                                          </p:stCondLst>
                                        </p:cTn>
                                        <p:tgtEl>
                                          <p:spTgt spid="115"/>
                                        </p:tgtEl>
                                        <p:attrNameLst>
                                          <p:attrName>style.visibility</p:attrName>
                                        </p:attrNameLst>
                                      </p:cBhvr>
                                      <p:to>
                                        <p:strVal val="hidden"/>
                                      </p:to>
                                    </p:set>
                                  </p:childTnLst>
                                </p:cTn>
                              </p:par>
                              <p:par>
                                <p:cTn id="167" presetID="1" presetClass="exit" presetSubtype="0" fill="hold" grpId="1" nodeType="withEffect">
                                  <p:stCondLst>
                                    <p:cond delay="0"/>
                                  </p:stCondLst>
                                  <p:childTnLst>
                                    <p:set>
                                      <p:cBhvr>
                                        <p:cTn id="168" dur="1" fill="hold">
                                          <p:stCondLst>
                                            <p:cond delay="0"/>
                                          </p:stCondLst>
                                        </p:cTn>
                                        <p:tgtEl>
                                          <p:spTgt spid="116"/>
                                        </p:tgtEl>
                                        <p:attrNameLst>
                                          <p:attrName>style.visibility</p:attrName>
                                        </p:attrNameLst>
                                      </p:cBhvr>
                                      <p:to>
                                        <p:strVal val="hidden"/>
                                      </p:to>
                                    </p:set>
                                  </p:childTnLst>
                                </p:cTn>
                              </p:par>
                              <p:par>
                                <p:cTn id="169" presetID="1" presetClass="exit" presetSubtype="0" fill="hold" grpId="1" nodeType="withEffect">
                                  <p:stCondLst>
                                    <p:cond delay="0"/>
                                  </p:stCondLst>
                                  <p:childTnLst>
                                    <p:set>
                                      <p:cBhvr>
                                        <p:cTn id="170" dur="1" fill="hold">
                                          <p:stCondLst>
                                            <p:cond delay="0"/>
                                          </p:stCondLst>
                                        </p:cTn>
                                        <p:tgtEl>
                                          <p:spTgt spid="117"/>
                                        </p:tgtEl>
                                        <p:attrNameLst>
                                          <p:attrName>style.visibility</p:attrName>
                                        </p:attrNameLst>
                                      </p:cBhvr>
                                      <p:to>
                                        <p:strVal val="hidden"/>
                                      </p:to>
                                    </p:set>
                                  </p:childTnLst>
                                </p:cTn>
                              </p:par>
                              <p:par>
                                <p:cTn id="171" presetID="1" presetClass="exit" presetSubtype="0" fill="hold" grpId="1" nodeType="withEffect">
                                  <p:stCondLst>
                                    <p:cond delay="0"/>
                                  </p:stCondLst>
                                  <p:childTnLst>
                                    <p:set>
                                      <p:cBhvr>
                                        <p:cTn id="172" dur="1" fill="hold">
                                          <p:stCondLst>
                                            <p:cond delay="0"/>
                                          </p:stCondLst>
                                        </p:cTn>
                                        <p:tgtEl>
                                          <p:spTgt spid="118"/>
                                        </p:tgtEl>
                                        <p:attrNameLst>
                                          <p:attrName>style.visibility</p:attrName>
                                        </p:attrNameLst>
                                      </p:cBhvr>
                                      <p:to>
                                        <p:strVal val="hidden"/>
                                      </p:to>
                                    </p:set>
                                  </p:childTnLst>
                                </p:cTn>
                              </p:par>
                              <p:par>
                                <p:cTn id="173" presetID="1" presetClass="exit" presetSubtype="0" fill="hold" grpId="1" nodeType="withEffect">
                                  <p:stCondLst>
                                    <p:cond delay="0"/>
                                  </p:stCondLst>
                                  <p:childTnLst>
                                    <p:set>
                                      <p:cBhvr>
                                        <p:cTn id="174" dur="1" fill="hold">
                                          <p:stCondLst>
                                            <p:cond delay="0"/>
                                          </p:stCondLst>
                                        </p:cTn>
                                        <p:tgtEl>
                                          <p:spTgt spid="119"/>
                                        </p:tgtEl>
                                        <p:attrNameLst>
                                          <p:attrName>style.visibility</p:attrName>
                                        </p:attrNameLst>
                                      </p:cBhvr>
                                      <p:to>
                                        <p:strVal val="hidden"/>
                                      </p:to>
                                    </p:set>
                                  </p:childTnLst>
                                </p:cTn>
                              </p:par>
                              <p:par>
                                <p:cTn id="175" presetID="1" presetClass="exit" presetSubtype="0" fill="hold" grpId="1" nodeType="withEffect">
                                  <p:stCondLst>
                                    <p:cond delay="0"/>
                                  </p:stCondLst>
                                  <p:childTnLst>
                                    <p:set>
                                      <p:cBhvr>
                                        <p:cTn id="176" dur="1" fill="hold">
                                          <p:stCondLst>
                                            <p:cond delay="0"/>
                                          </p:stCondLst>
                                        </p:cTn>
                                        <p:tgtEl>
                                          <p:spTgt spid="120"/>
                                        </p:tgtEl>
                                        <p:attrNameLst>
                                          <p:attrName>style.visibility</p:attrName>
                                        </p:attrNameLst>
                                      </p:cBhvr>
                                      <p:to>
                                        <p:strVal val="hidden"/>
                                      </p:to>
                                    </p:set>
                                  </p:childTnLst>
                                </p:cTn>
                              </p:par>
                              <p:par>
                                <p:cTn id="177" presetID="1" presetClass="exit" presetSubtype="0" fill="hold" grpId="1" nodeType="withEffect">
                                  <p:stCondLst>
                                    <p:cond delay="0"/>
                                  </p:stCondLst>
                                  <p:childTnLst>
                                    <p:set>
                                      <p:cBhvr>
                                        <p:cTn id="178" dur="1" fill="hold">
                                          <p:stCondLst>
                                            <p:cond delay="0"/>
                                          </p:stCondLst>
                                        </p:cTn>
                                        <p:tgtEl>
                                          <p:spTgt spid="121"/>
                                        </p:tgtEl>
                                        <p:attrNameLst>
                                          <p:attrName>style.visibility</p:attrName>
                                        </p:attrNameLst>
                                      </p:cBhvr>
                                      <p:to>
                                        <p:strVal val="hidden"/>
                                      </p:to>
                                    </p:set>
                                  </p:childTnLst>
                                </p:cTn>
                              </p:par>
                              <p:par>
                                <p:cTn id="179" presetID="1" presetClass="exit" presetSubtype="0" fill="hold" grpId="1" nodeType="withEffect">
                                  <p:stCondLst>
                                    <p:cond delay="0"/>
                                  </p:stCondLst>
                                  <p:childTnLst>
                                    <p:set>
                                      <p:cBhvr>
                                        <p:cTn id="180" dur="1" fill="hold">
                                          <p:stCondLst>
                                            <p:cond delay="0"/>
                                          </p:stCondLst>
                                        </p:cTn>
                                        <p:tgtEl>
                                          <p:spTgt spid="122"/>
                                        </p:tgtEl>
                                        <p:attrNameLst>
                                          <p:attrName>style.visibility</p:attrName>
                                        </p:attrNameLst>
                                      </p:cBhvr>
                                      <p:to>
                                        <p:strVal val="hidden"/>
                                      </p:to>
                                    </p:set>
                                  </p:childTnLst>
                                </p:cTn>
                              </p:par>
                              <p:par>
                                <p:cTn id="181" presetID="1" presetClass="entr" presetSubtype="0" fill="hold" nodeType="withEffect">
                                  <p:stCondLst>
                                    <p:cond delay="0"/>
                                  </p:stCondLst>
                                  <p:childTnLst>
                                    <p:set>
                                      <p:cBhvr>
                                        <p:cTn id="182" dur="1" fill="hold">
                                          <p:stCondLst>
                                            <p:cond delay="0"/>
                                          </p:stCondLst>
                                        </p:cTn>
                                        <p:tgtEl>
                                          <p:spTgt spid="137"/>
                                        </p:tgtEl>
                                        <p:attrNameLst>
                                          <p:attrName>style.visibility</p:attrName>
                                        </p:attrNameLst>
                                      </p:cBhvr>
                                      <p:to>
                                        <p:strVal val="visible"/>
                                      </p:to>
                                    </p:set>
                                  </p:childTnLst>
                                </p:cTn>
                              </p:par>
                              <p:par>
                                <p:cTn id="183" presetID="1" presetClass="entr" presetSubtype="0" fill="hold" nodeType="withEffect">
                                  <p:stCondLst>
                                    <p:cond delay="0"/>
                                  </p:stCondLst>
                                  <p:childTnLst>
                                    <p:set>
                                      <p:cBhvr>
                                        <p:cTn id="184" dur="1" fill="hold">
                                          <p:stCondLst>
                                            <p:cond delay="0"/>
                                          </p:stCondLst>
                                        </p:cTn>
                                        <p:tgtEl>
                                          <p:spTgt spid="136"/>
                                        </p:tgtEl>
                                        <p:attrNameLst>
                                          <p:attrName>style.visibility</p:attrName>
                                        </p:attrNameLst>
                                      </p:cBhvr>
                                      <p:to>
                                        <p:strVal val="visible"/>
                                      </p:to>
                                    </p:set>
                                  </p:childTnLst>
                                </p:cTn>
                              </p:par>
                              <p:par>
                                <p:cTn id="185" presetID="1" presetClass="entr" presetSubtype="0" fill="hold" nodeType="withEffect">
                                  <p:stCondLst>
                                    <p:cond delay="0"/>
                                  </p:stCondLst>
                                  <p:childTnLst>
                                    <p:set>
                                      <p:cBhvr>
                                        <p:cTn id="186" dur="1" fill="hold">
                                          <p:stCondLst>
                                            <p:cond delay="0"/>
                                          </p:stCondLst>
                                        </p:cTn>
                                        <p:tgtEl>
                                          <p:spTgt spid="135"/>
                                        </p:tgtEl>
                                        <p:attrNameLst>
                                          <p:attrName>style.visibility</p:attrName>
                                        </p:attrNameLst>
                                      </p:cBhvr>
                                      <p:to>
                                        <p:strVal val="visible"/>
                                      </p:to>
                                    </p:set>
                                  </p:childTnLst>
                                </p:cTn>
                              </p:par>
                              <p:par>
                                <p:cTn id="187" presetID="1" presetClass="entr" presetSubtype="0" fill="hold" nodeType="withEffect">
                                  <p:stCondLst>
                                    <p:cond delay="0"/>
                                  </p:stCondLst>
                                  <p:childTnLst>
                                    <p:set>
                                      <p:cBhvr>
                                        <p:cTn id="188" dur="1" fill="hold">
                                          <p:stCondLst>
                                            <p:cond delay="0"/>
                                          </p:stCondLst>
                                        </p:cTn>
                                        <p:tgtEl>
                                          <p:spTgt spid="134"/>
                                        </p:tgtEl>
                                        <p:attrNameLst>
                                          <p:attrName>style.visibility</p:attrName>
                                        </p:attrNameLst>
                                      </p:cBhvr>
                                      <p:to>
                                        <p:strVal val="visible"/>
                                      </p:to>
                                    </p:set>
                                  </p:childTnLst>
                                </p:cTn>
                              </p:par>
                              <p:par>
                                <p:cTn id="189" presetID="1" presetClass="entr" presetSubtype="0" fill="hold" nodeType="withEffect">
                                  <p:stCondLst>
                                    <p:cond delay="0"/>
                                  </p:stCondLst>
                                  <p:childTnLst>
                                    <p:set>
                                      <p:cBhvr>
                                        <p:cTn id="190" dur="1" fill="hold">
                                          <p:stCondLst>
                                            <p:cond delay="0"/>
                                          </p:stCondLst>
                                        </p:cTn>
                                        <p:tgtEl>
                                          <p:spTgt spid="133"/>
                                        </p:tgtEl>
                                        <p:attrNameLst>
                                          <p:attrName>style.visibility</p:attrName>
                                        </p:attrNameLst>
                                      </p:cBhvr>
                                      <p:to>
                                        <p:strVal val="visible"/>
                                      </p:to>
                                    </p:set>
                                  </p:childTnLst>
                                </p:cTn>
                              </p:par>
                              <p:par>
                                <p:cTn id="191" presetID="1" presetClass="entr" presetSubtype="0" fill="hold" nodeType="withEffect">
                                  <p:stCondLst>
                                    <p:cond delay="0"/>
                                  </p:stCondLst>
                                  <p:childTnLst>
                                    <p:set>
                                      <p:cBhvr>
                                        <p:cTn id="192" dur="1" fill="hold">
                                          <p:stCondLst>
                                            <p:cond delay="0"/>
                                          </p:stCondLst>
                                        </p:cTn>
                                        <p:tgtEl>
                                          <p:spTgt spid="132"/>
                                        </p:tgtEl>
                                        <p:attrNameLst>
                                          <p:attrName>style.visibility</p:attrName>
                                        </p:attrNameLst>
                                      </p:cBhvr>
                                      <p:to>
                                        <p:strVal val="visible"/>
                                      </p:to>
                                    </p:set>
                                  </p:childTnLst>
                                </p:cTn>
                              </p:par>
                              <p:par>
                                <p:cTn id="193" presetID="1" presetClass="entr" presetSubtype="0" fill="hold" nodeType="withEffect">
                                  <p:stCondLst>
                                    <p:cond delay="0"/>
                                  </p:stCondLst>
                                  <p:childTnLst>
                                    <p:set>
                                      <p:cBhvr>
                                        <p:cTn id="194" dur="1" fill="hold">
                                          <p:stCondLst>
                                            <p:cond delay="0"/>
                                          </p:stCondLst>
                                        </p:cTn>
                                        <p:tgtEl>
                                          <p:spTgt spid="131"/>
                                        </p:tgtEl>
                                        <p:attrNameLst>
                                          <p:attrName>style.visibility</p:attrName>
                                        </p:attrNameLst>
                                      </p:cBhvr>
                                      <p:to>
                                        <p:strVal val="visible"/>
                                      </p:to>
                                    </p:set>
                                  </p:childTnLst>
                                </p:cTn>
                              </p:par>
                              <p:par>
                                <p:cTn id="195" presetID="1" presetClass="entr" presetSubtype="0" fill="hold" grpId="0" nodeType="withEffect">
                                  <p:stCondLst>
                                    <p:cond delay="0"/>
                                  </p:stCondLst>
                                  <p:childTnLst>
                                    <p:set>
                                      <p:cBhvr>
                                        <p:cTn id="196" dur="1" fill="hold">
                                          <p:stCondLst>
                                            <p:cond delay="0"/>
                                          </p:stCondLst>
                                        </p:cTn>
                                        <p:tgtEl>
                                          <p:spTgt spid="145"/>
                                        </p:tgtEl>
                                        <p:attrNameLst>
                                          <p:attrName>style.visibility</p:attrName>
                                        </p:attrNameLst>
                                      </p:cBhvr>
                                      <p:to>
                                        <p:strVal val="visible"/>
                                      </p:to>
                                    </p:set>
                                  </p:childTnLst>
                                </p:cTn>
                              </p:par>
                              <p:par>
                                <p:cTn id="197" presetID="1" presetClass="entr" presetSubtype="0" fill="hold" grpId="0" nodeType="withEffect">
                                  <p:stCondLst>
                                    <p:cond delay="0"/>
                                  </p:stCondLst>
                                  <p:childTnLst>
                                    <p:set>
                                      <p:cBhvr>
                                        <p:cTn id="198" dur="1" fill="hold">
                                          <p:stCondLst>
                                            <p:cond delay="0"/>
                                          </p:stCondLst>
                                        </p:cTn>
                                        <p:tgtEl>
                                          <p:spTgt spid="146"/>
                                        </p:tgtEl>
                                        <p:attrNameLst>
                                          <p:attrName>style.visibility</p:attrName>
                                        </p:attrNameLst>
                                      </p:cBhvr>
                                      <p:to>
                                        <p:strVal val="visible"/>
                                      </p:to>
                                    </p:set>
                                  </p:childTnLst>
                                </p:cTn>
                              </p:par>
                              <p:par>
                                <p:cTn id="199" presetID="1" presetClass="entr" presetSubtype="0" fill="hold" grpId="0" nodeType="withEffect">
                                  <p:stCondLst>
                                    <p:cond delay="0"/>
                                  </p:stCondLst>
                                  <p:childTnLst>
                                    <p:set>
                                      <p:cBhvr>
                                        <p:cTn id="200" dur="1" fill="hold">
                                          <p:stCondLst>
                                            <p:cond delay="0"/>
                                          </p:stCondLst>
                                        </p:cTn>
                                        <p:tgtEl>
                                          <p:spTgt spid="147"/>
                                        </p:tgtEl>
                                        <p:attrNameLst>
                                          <p:attrName>style.visibility</p:attrName>
                                        </p:attrNameLst>
                                      </p:cBhvr>
                                      <p:to>
                                        <p:strVal val="visible"/>
                                      </p:to>
                                    </p:set>
                                  </p:childTnLst>
                                </p:cTn>
                              </p:par>
                              <p:par>
                                <p:cTn id="201" presetID="1" presetClass="entr" presetSubtype="0" fill="hold" grpId="0" nodeType="withEffect">
                                  <p:stCondLst>
                                    <p:cond delay="0"/>
                                  </p:stCondLst>
                                  <p:childTnLst>
                                    <p:set>
                                      <p:cBhvr>
                                        <p:cTn id="202" dur="1" fill="hold">
                                          <p:stCondLst>
                                            <p:cond delay="0"/>
                                          </p:stCondLst>
                                        </p:cTn>
                                        <p:tgtEl>
                                          <p:spTgt spid="148"/>
                                        </p:tgtEl>
                                        <p:attrNameLst>
                                          <p:attrName>style.visibility</p:attrName>
                                        </p:attrNameLst>
                                      </p:cBhvr>
                                      <p:to>
                                        <p:strVal val="visible"/>
                                      </p:to>
                                    </p:set>
                                  </p:childTnLst>
                                </p:cTn>
                              </p:par>
                              <p:par>
                                <p:cTn id="203" presetID="1" presetClass="entr" presetSubtype="0" fill="hold" grpId="0" nodeType="withEffect">
                                  <p:stCondLst>
                                    <p:cond delay="0"/>
                                  </p:stCondLst>
                                  <p:childTnLst>
                                    <p:set>
                                      <p:cBhvr>
                                        <p:cTn id="204" dur="1" fill="hold">
                                          <p:stCondLst>
                                            <p:cond delay="0"/>
                                          </p:stCondLst>
                                        </p:cTn>
                                        <p:tgtEl>
                                          <p:spTgt spid="149"/>
                                        </p:tgtEl>
                                        <p:attrNameLst>
                                          <p:attrName>style.visibility</p:attrName>
                                        </p:attrNameLst>
                                      </p:cBhvr>
                                      <p:to>
                                        <p:strVal val="visible"/>
                                      </p:to>
                                    </p:set>
                                  </p:childTnLst>
                                </p:cTn>
                              </p:par>
                              <p:par>
                                <p:cTn id="205" presetID="1" presetClass="entr" presetSubtype="0" fill="hold" grpId="0" nodeType="withEffect">
                                  <p:stCondLst>
                                    <p:cond delay="0"/>
                                  </p:stCondLst>
                                  <p:childTnLst>
                                    <p:set>
                                      <p:cBhvr>
                                        <p:cTn id="206" dur="1" fill="hold">
                                          <p:stCondLst>
                                            <p:cond delay="0"/>
                                          </p:stCondLst>
                                        </p:cTn>
                                        <p:tgtEl>
                                          <p:spTgt spid="150"/>
                                        </p:tgtEl>
                                        <p:attrNameLst>
                                          <p:attrName>style.visibility</p:attrName>
                                        </p:attrNameLst>
                                      </p:cBhvr>
                                      <p:to>
                                        <p:strVal val="visible"/>
                                      </p:to>
                                    </p:set>
                                  </p:childTnLst>
                                </p:cTn>
                              </p:par>
                              <p:par>
                                <p:cTn id="207" presetID="1" presetClass="entr" presetSubtype="0" fill="hold" grpId="0" nodeType="withEffect">
                                  <p:stCondLst>
                                    <p:cond delay="0"/>
                                  </p:stCondLst>
                                  <p:childTnLst>
                                    <p:set>
                                      <p:cBhvr>
                                        <p:cTn id="208" dur="1" fill="hold">
                                          <p:stCondLst>
                                            <p:cond delay="0"/>
                                          </p:stCondLst>
                                        </p:cTn>
                                        <p:tgtEl>
                                          <p:spTgt spid="151"/>
                                        </p:tgtEl>
                                        <p:attrNameLst>
                                          <p:attrName>style.visibility</p:attrName>
                                        </p:attrNameLst>
                                      </p:cBhvr>
                                      <p:to>
                                        <p:strVal val="visible"/>
                                      </p:to>
                                    </p:set>
                                  </p:childTnLst>
                                </p:cTn>
                              </p:par>
                              <p:par>
                                <p:cTn id="209" presetID="1" presetClass="entr" presetSubtype="0" fill="hold" grpId="0" nodeType="withEffect">
                                  <p:stCondLst>
                                    <p:cond delay="0"/>
                                  </p:stCondLst>
                                  <p:childTnLst>
                                    <p:set>
                                      <p:cBhvr>
                                        <p:cTn id="210" dur="1" fill="hold">
                                          <p:stCondLst>
                                            <p:cond delay="0"/>
                                          </p:stCondLst>
                                        </p:cTn>
                                        <p:tgtEl>
                                          <p:spTgt spid="152"/>
                                        </p:tgtEl>
                                        <p:attrNameLst>
                                          <p:attrName>style.visibility</p:attrName>
                                        </p:attrNameLst>
                                      </p:cBhvr>
                                      <p:to>
                                        <p:strVal val="visible"/>
                                      </p:to>
                                    </p:set>
                                  </p:childTnLst>
                                </p:cTn>
                              </p:par>
                              <p:par>
                                <p:cTn id="211" presetID="1" presetClass="entr" presetSubtype="0" fill="hold" grpId="0" nodeType="withEffect">
                                  <p:stCondLst>
                                    <p:cond delay="0"/>
                                  </p:stCondLst>
                                  <p:childTnLst>
                                    <p:set>
                                      <p:cBhvr>
                                        <p:cTn id="212" dur="1" fill="hold">
                                          <p:stCondLst>
                                            <p:cond delay="0"/>
                                          </p:stCondLst>
                                        </p:cTn>
                                        <p:tgtEl>
                                          <p:spTgt spid="153"/>
                                        </p:tgtEl>
                                        <p:attrNameLst>
                                          <p:attrName>style.visibility</p:attrName>
                                        </p:attrNameLst>
                                      </p:cBhvr>
                                      <p:to>
                                        <p:strVal val="visible"/>
                                      </p:to>
                                    </p:set>
                                  </p:childTnLst>
                                </p:cTn>
                              </p:par>
                              <p:par>
                                <p:cTn id="213" presetID="1" presetClass="entr" presetSubtype="0" fill="hold" grpId="0" nodeType="withEffect">
                                  <p:stCondLst>
                                    <p:cond delay="0"/>
                                  </p:stCondLst>
                                  <p:childTnLst>
                                    <p:set>
                                      <p:cBhvr>
                                        <p:cTn id="214" dur="1" fill="hold">
                                          <p:stCondLst>
                                            <p:cond delay="0"/>
                                          </p:stCondLst>
                                        </p:cTn>
                                        <p:tgtEl>
                                          <p:spTgt spid="154"/>
                                        </p:tgtEl>
                                        <p:attrNameLst>
                                          <p:attrName>style.visibility</p:attrName>
                                        </p:attrNameLst>
                                      </p:cBhvr>
                                      <p:to>
                                        <p:strVal val="visible"/>
                                      </p:to>
                                    </p:set>
                                  </p:childTnLst>
                                </p:cTn>
                              </p:par>
                              <p:par>
                                <p:cTn id="215" presetID="1" presetClass="entr" presetSubtype="0" fill="hold" grpId="0" nodeType="withEffect">
                                  <p:stCondLst>
                                    <p:cond delay="0"/>
                                  </p:stCondLst>
                                  <p:childTnLst>
                                    <p:set>
                                      <p:cBhvr>
                                        <p:cTn id="216" dur="1" fill="hold">
                                          <p:stCondLst>
                                            <p:cond delay="0"/>
                                          </p:stCondLst>
                                        </p:cTn>
                                        <p:tgtEl>
                                          <p:spTgt spid="156"/>
                                        </p:tgtEl>
                                        <p:attrNameLst>
                                          <p:attrName>style.visibility</p:attrName>
                                        </p:attrNameLst>
                                      </p:cBhvr>
                                      <p:to>
                                        <p:strVal val="visible"/>
                                      </p:to>
                                    </p:set>
                                  </p:childTnLst>
                                </p:cTn>
                              </p:par>
                              <p:par>
                                <p:cTn id="217" presetID="1" presetClass="entr" presetSubtype="0" fill="hold" grpId="0" nodeType="withEffect">
                                  <p:stCondLst>
                                    <p:cond delay="0"/>
                                  </p:stCondLst>
                                  <p:childTnLst>
                                    <p:set>
                                      <p:cBhvr>
                                        <p:cTn id="218" dur="1" fill="hold">
                                          <p:stCondLst>
                                            <p:cond delay="0"/>
                                          </p:stCondLst>
                                        </p:cTn>
                                        <p:tgtEl>
                                          <p:spTgt spid="157"/>
                                        </p:tgtEl>
                                        <p:attrNameLst>
                                          <p:attrName>style.visibility</p:attrName>
                                        </p:attrNameLst>
                                      </p:cBhvr>
                                      <p:to>
                                        <p:strVal val="visible"/>
                                      </p:to>
                                    </p:set>
                                  </p:childTnLst>
                                </p:cTn>
                              </p:par>
                              <p:par>
                                <p:cTn id="219" presetID="1" presetClass="entr" presetSubtype="0" fill="hold" grpId="0" nodeType="withEffect">
                                  <p:stCondLst>
                                    <p:cond delay="0"/>
                                  </p:stCondLst>
                                  <p:childTnLst>
                                    <p:set>
                                      <p:cBhvr>
                                        <p:cTn id="220" dur="1" fill="hold">
                                          <p:stCondLst>
                                            <p:cond delay="0"/>
                                          </p:stCondLst>
                                        </p:cTn>
                                        <p:tgtEl>
                                          <p:spTgt spid="158"/>
                                        </p:tgtEl>
                                        <p:attrNameLst>
                                          <p:attrName>style.visibility</p:attrName>
                                        </p:attrNameLst>
                                      </p:cBhvr>
                                      <p:to>
                                        <p:strVal val="visible"/>
                                      </p:to>
                                    </p:set>
                                  </p:childTnLst>
                                </p:cTn>
                              </p:par>
                              <p:par>
                                <p:cTn id="221" presetID="1" presetClass="entr" presetSubtype="0" fill="hold" grpId="0" nodeType="withEffect">
                                  <p:stCondLst>
                                    <p:cond delay="0"/>
                                  </p:stCondLst>
                                  <p:childTnLst>
                                    <p:set>
                                      <p:cBhvr>
                                        <p:cTn id="222" dur="1" fill="hold">
                                          <p:stCondLst>
                                            <p:cond delay="0"/>
                                          </p:stCondLst>
                                        </p:cTn>
                                        <p:tgtEl>
                                          <p:spTgt spid="159"/>
                                        </p:tgtEl>
                                        <p:attrNameLst>
                                          <p:attrName>style.visibility</p:attrName>
                                        </p:attrNameLst>
                                      </p:cBhvr>
                                      <p:to>
                                        <p:strVal val="visible"/>
                                      </p:to>
                                    </p:set>
                                  </p:childTnLst>
                                </p:cTn>
                              </p:par>
                              <p:par>
                                <p:cTn id="223" presetID="1" presetClass="entr" presetSubtype="0" fill="hold" grpId="0" nodeType="withEffect">
                                  <p:stCondLst>
                                    <p:cond delay="0"/>
                                  </p:stCondLst>
                                  <p:childTnLst>
                                    <p:set>
                                      <p:cBhvr>
                                        <p:cTn id="224" dur="1" fill="hold">
                                          <p:stCondLst>
                                            <p:cond delay="0"/>
                                          </p:stCondLst>
                                        </p:cTn>
                                        <p:tgtEl>
                                          <p:spTgt spid="160"/>
                                        </p:tgtEl>
                                        <p:attrNameLst>
                                          <p:attrName>style.visibility</p:attrName>
                                        </p:attrNameLst>
                                      </p:cBhvr>
                                      <p:to>
                                        <p:strVal val="visible"/>
                                      </p:to>
                                    </p:set>
                                  </p:childTnLst>
                                </p:cTn>
                              </p:par>
                              <p:par>
                                <p:cTn id="225" presetID="1" presetClass="entr" presetSubtype="0" fill="hold" grpId="0" nodeType="withEffect">
                                  <p:stCondLst>
                                    <p:cond delay="0"/>
                                  </p:stCondLst>
                                  <p:childTnLst>
                                    <p:set>
                                      <p:cBhvr>
                                        <p:cTn id="226" dur="1" fill="hold">
                                          <p:stCondLst>
                                            <p:cond delay="0"/>
                                          </p:stCondLst>
                                        </p:cTn>
                                        <p:tgtEl>
                                          <p:spTgt spid="161"/>
                                        </p:tgtEl>
                                        <p:attrNameLst>
                                          <p:attrName>style.visibility</p:attrName>
                                        </p:attrNameLst>
                                      </p:cBhvr>
                                      <p:to>
                                        <p:strVal val="visible"/>
                                      </p:to>
                                    </p:set>
                                  </p:childTnLst>
                                </p:cTn>
                              </p:par>
                              <p:par>
                                <p:cTn id="227" presetID="1" presetClass="entr" presetSubtype="0" fill="hold" grpId="0" nodeType="withEffect">
                                  <p:stCondLst>
                                    <p:cond delay="0"/>
                                  </p:stCondLst>
                                  <p:childTnLst>
                                    <p:set>
                                      <p:cBhvr>
                                        <p:cTn id="228" dur="1" fill="hold">
                                          <p:stCondLst>
                                            <p:cond delay="0"/>
                                          </p:stCondLst>
                                        </p:cTn>
                                        <p:tgtEl>
                                          <p:spTgt spid="162"/>
                                        </p:tgtEl>
                                        <p:attrNameLst>
                                          <p:attrName>style.visibility</p:attrName>
                                        </p:attrNameLst>
                                      </p:cBhvr>
                                      <p:to>
                                        <p:strVal val="visible"/>
                                      </p:to>
                                    </p:set>
                                  </p:childTnLst>
                                </p:cTn>
                              </p:par>
                              <p:par>
                                <p:cTn id="229" presetID="1" presetClass="entr" presetSubtype="0" fill="hold" grpId="0" nodeType="withEffect">
                                  <p:stCondLst>
                                    <p:cond delay="0"/>
                                  </p:stCondLst>
                                  <p:childTnLst>
                                    <p:set>
                                      <p:cBhvr>
                                        <p:cTn id="230" dur="1" fill="hold">
                                          <p:stCondLst>
                                            <p:cond delay="0"/>
                                          </p:stCondLst>
                                        </p:cTn>
                                        <p:tgtEl>
                                          <p:spTgt spid="163"/>
                                        </p:tgtEl>
                                        <p:attrNameLst>
                                          <p:attrName>style.visibility</p:attrName>
                                        </p:attrNameLst>
                                      </p:cBhvr>
                                      <p:to>
                                        <p:strVal val="visible"/>
                                      </p:to>
                                    </p:set>
                                  </p:childTnLst>
                                </p:cTn>
                              </p:par>
                              <p:par>
                                <p:cTn id="231" presetID="1" presetClass="entr" presetSubtype="0" fill="hold" grpId="0" nodeType="withEffect">
                                  <p:stCondLst>
                                    <p:cond delay="0"/>
                                  </p:stCondLst>
                                  <p:childTnLst>
                                    <p:set>
                                      <p:cBhvr>
                                        <p:cTn id="232" dur="1" fill="hold">
                                          <p:stCondLst>
                                            <p:cond delay="0"/>
                                          </p:stCondLst>
                                        </p:cTn>
                                        <p:tgtEl>
                                          <p:spTgt spid="164"/>
                                        </p:tgtEl>
                                        <p:attrNameLst>
                                          <p:attrName>style.visibility</p:attrName>
                                        </p:attrNameLst>
                                      </p:cBhvr>
                                      <p:to>
                                        <p:strVal val="visible"/>
                                      </p:to>
                                    </p:set>
                                  </p:childTnLst>
                                </p:cTn>
                              </p:par>
                              <p:par>
                                <p:cTn id="233" presetID="1" presetClass="entr" presetSubtype="0" fill="hold" grpId="0" nodeType="withEffect">
                                  <p:stCondLst>
                                    <p:cond delay="0"/>
                                  </p:stCondLst>
                                  <p:childTnLst>
                                    <p:set>
                                      <p:cBhvr>
                                        <p:cTn id="234" dur="1" fill="hold">
                                          <p:stCondLst>
                                            <p:cond delay="0"/>
                                          </p:stCondLst>
                                        </p:cTn>
                                        <p:tgtEl>
                                          <p:spTgt spid="165"/>
                                        </p:tgtEl>
                                        <p:attrNameLst>
                                          <p:attrName>style.visibility</p:attrName>
                                        </p:attrNameLst>
                                      </p:cBhvr>
                                      <p:to>
                                        <p:strVal val="visible"/>
                                      </p:to>
                                    </p:set>
                                  </p:childTnLst>
                                </p:cTn>
                              </p:par>
                              <p:par>
                                <p:cTn id="235" presetID="1" presetClass="entr" presetSubtype="0" fill="hold" grpId="0" nodeType="withEffect">
                                  <p:stCondLst>
                                    <p:cond delay="0"/>
                                  </p:stCondLst>
                                  <p:childTnLst>
                                    <p:set>
                                      <p:cBhvr>
                                        <p:cTn id="236" dur="1" fill="hold">
                                          <p:stCondLst>
                                            <p:cond delay="0"/>
                                          </p:stCondLst>
                                        </p:cTn>
                                        <p:tgtEl>
                                          <p:spTgt spid="166"/>
                                        </p:tgtEl>
                                        <p:attrNameLst>
                                          <p:attrName>style.visibility</p:attrName>
                                        </p:attrNameLst>
                                      </p:cBhvr>
                                      <p:to>
                                        <p:strVal val="visible"/>
                                      </p:to>
                                    </p:set>
                                  </p:childTnLst>
                                </p:cTn>
                              </p:par>
                            </p:childTnLst>
                          </p:cTn>
                        </p:par>
                      </p:childTnLst>
                    </p:cTn>
                  </p:par>
                  <p:par>
                    <p:cTn id="237" fill="hold">
                      <p:stCondLst>
                        <p:cond delay="indefinite"/>
                      </p:stCondLst>
                      <p:childTnLst>
                        <p:par>
                          <p:cTn id="238" fill="hold">
                            <p:stCondLst>
                              <p:cond delay="0"/>
                            </p:stCondLst>
                            <p:childTnLst>
                              <p:par>
                                <p:cTn id="239" presetID="1" presetClass="entr" presetSubtype="0" fill="hold" nodeType="clickEffect">
                                  <p:stCondLst>
                                    <p:cond delay="0"/>
                                  </p:stCondLst>
                                  <p:childTnLst>
                                    <p:set>
                                      <p:cBhvr>
                                        <p:cTn id="240" dur="1" fill="hold">
                                          <p:stCondLst>
                                            <p:cond delay="0"/>
                                          </p:stCondLst>
                                        </p:cTn>
                                        <p:tgtEl>
                                          <p:spTgt spid="138"/>
                                        </p:tgtEl>
                                        <p:attrNameLst>
                                          <p:attrName>style.visibility</p:attrName>
                                        </p:attrNameLst>
                                      </p:cBhvr>
                                      <p:to>
                                        <p:strVal val="visible"/>
                                      </p:to>
                                    </p:set>
                                  </p:childTnLst>
                                </p:cTn>
                              </p:par>
                              <p:par>
                                <p:cTn id="241" presetID="1" presetClass="exit" presetSubtype="0" fill="hold" grpId="1" nodeType="withEffect">
                                  <p:stCondLst>
                                    <p:cond delay="0"/>
                                  </p:stCondLst>
                                  <p:childTnLst>
                                    <p:set>
                                      <p:cBhvr>
                                        <p:cTn id="242" dur="1" fill="hold">
                                          <p:stCondLst>
                                            <p:cond delay="0"/>
                                          </p:stCondLst>
                                        </p:cTn>
                                        <p:tgtEl>
                                          <p:spTgt spid="64">
                                            <p:txEl>
                                              <p:pRg st="0" end="0"/>
                                            </p:txEl>
                                          </p:spTgt>
                                        </p:tgtEl>
                                        <p:attrNameLst>
                                          <p:attrName>style.visibility</p:attrName>
                                        </p:attrNameLst>
                                      </p:cBhvr>
                                      <p:to>
                                        <p:strVal val="hidden"/>
                                      </p:to>
                                    </p:set>
                                  </p:childTnLst>
                                </p:cTn>
                              </p:par>
                              <p:par>
                                <p:cTn id="243" presetID="1" presetClass="exit" presetSubtype="0" fill="hold" nodeType="withEffect">
                                  <p:stCondLst>
                                    <p:cond delay="0"/>
                                  </p:stCondLst>
                                  <p:childTnLst>
                                    <p:set>
                                      <p:cBhvr>
                                        <p:cTn id="244" dur="1" fill="hold">
                                          <p:stCondLst>
                                            <p:cond delay="0"/>
                                          </p:stCondLst>
                                        </p:cTn>
                                        <p:tgtEl>
                                          <p:spTgt spid="70"/>
                                        </p:tgtEl>
                                        <p:attrNameLst>
                                          <p:attrName>style.visibility</p:attrName>
                                        </p:attrNameLst>
                                      </p:cBhvr>
                                      <p:to>
                                        <p:strVal val="hidden"/>
                                      </p:to>
                                    </p:set>
                                  </p:childTnLst>
                                </p:cTn>
                              </p:par>
                              <p:par>
                                <p:cTn id="245" presetID="1" presetClass="exit" presetSubtype="0" fill="hold" grpId="1" nodeType="withEffect">
                                  <p:stCondLst>
                                    <p:cond delay="0"/>
                                  </p:stCondLst>
                                  <p:childTnLst>
                                    <p:set>
                                      <p:cBhvr>
                                        <p:cTn id="246" dur="1" fill="hold">
                                          <p:stCondLst>
                                            <p:cond delay="0"/>
                                          </p:stCondLst>
                                        </p:cTn>
                                        <p:tgtEl>
                                          <p:spTgt spid="73"/>
                                        </p:tgtEl>
                                        <p:attrNameLst>
                                          <p:attrName>style.visibility</p:attrName>
                                        </p:attrNameLst>
                                      </p:cBhvr>
                                      <p:to>
                                        <p:strVal val="hidden"/>
                                      </p:to>
                                    </p:set>
                                  </p:childTnLst>
                                </p:cTn>
                              </p:par>
                              <p:par>
                                <p:cTn id="247" presetID="1" presetClass="exit" presetSubtype="0" fill="hold" nodeType="withEffect">
                                  <p:stCondLst>
                                    <p:cond delay="0"/>
                                  </p:stCondLst>
                                  <p:childTnLst>
                                    <p:set>
                                      <p:cBhvr>
                                        <p:cTn id="248" dur="1" fill="hold">
                                          <p:stCondLst>
                                            <p:cond delay="0"/>
                                          </p:stCondLst>
                                        </p:cTn>
                                        <p:tgtEl>
                                          <p:spTgt spid="68"/>
                                        </p:tgtEl>
                                        <p:attrNameLst>
                                          <p:attrName>style.visibility</p:attrName>
                                        </p:attrNameLst>
                                      </p:cBhvr>
                                      <p:to>
                                        <p:strVal val="hidden"/>
                                      </p:to>
                                    </p:set>
                                  </p:childTnLst>
                                </p:cTn>
                              </p:par>
                              <p:par>
                                <p:cTn id="249" presetID="1" presetClass="exit" presetSubtype="0" fill="hold" nodeType="withEffect">
                                  <p:stCondLst>
                                    <p:cond delay="0"/>
                                  </p:stCondLst>
                                  <p:childTnLst>
                                    <p:set>
                                      <p:cBhvr>
                                        <p:cTn id="250" dur="1" fill="hold">
                                          <p:stCondLst>
                                            <p:cond delay="0"/>
                                          </p:stCondLst>
                                        </p:cTn>
                                        <p:tgtEl>
                                          <p:spTgt spid="69"/>
                                        </p:tgtEl>
                                        <p:attrNameLst>
                                          <p:attrName>style.visibility</p:attrName>
                                        </p:attrNameLst>
                                      </p:cBhvr>
                                      <p:to>
                                        <p:strVal val="hidden"/>
                                      </p:to>
                                    </p:set>
                                  </p:childTnLst>
                                </p:cTn>
                              </p:par>
                              <p:par>
                                <p:cTn id="251" presetID="1" presetClass="exit" presetSubtype="0" fill="hold" nodeType="withEffect">
                                  <p:stCondLst>
                                    <p:cond delay="0"/>
                                  </p:stCondLst>
                                  <p:childTnLst>
                                    <p:set>
                                      <p:cBhvr>
                                        <p:cTn id="252" dur="1" fill="hold">
                                          <p:stCondLst>
                                            <p:cond delay="0"/>
                                          </p:stCondLst>
                                        </p:cTn>
                                        <p:tgtEl>
                                          <p:spTgt spid="65"/>
                                        </p:tgtEl>
                                        <p:attrNameLst>
                                          <p:attrName>style.visibility</p:attrName>
                                        </p:attrNameLst>
                                      </p:cBhvr>
                                      <p:to>
                                        <p:strVal val="hidden"/>
                                      </p:to>
                                    </p:set>
                                  </p:childTnLst>
                                </p:cTn>
                              </p:par>
                              <p:par>
                                <p:cTn id="253" presetID="1" presetClass="exit" presetSubtype="0" fill="hold" nodeType="withEffect">
                                  <p:stCondLst>
                                    <p:cond delay="0"/>
                                  </p:stCondLst>
                                  <p:childTnLst>
                                    <p:set>
                                      <p:cBhvr>
                                        <p:cTn id="254" dur="1" fill="hold">
                                          <p:stCondLst>
                                            <p:cond delay="0"/>
                                          </p:stCondLst>
                                        </p:cTn>
                                        <p:tgtEl>
                                          <p:spTgt spid="66"/>
                                        </p:tgtEl>
                                        <p:attrNameLst>
                                          <p:attrName>style.visibility</p:attrName>
                                        </p:attrNameLst>
                                      </p:cBhvr>
                                      <p:to>
                                        <p:strVal val="hidden"/>
                                      </p:to>
                                    </p:set>
                                  </p:childTnLst>
                                </p:cTn>
                              </p:par>
                              <p:par>
                                <p:cTn id="255" presetID="1" presetClass="exit" presetSubtype="0" fill="hold" nodeType="withEffect">
                                  <p:stCondLst>
                                    <p:cond delay="0"/>
                                  </p:stCondLst>
                                  <p:childTnLst>
                                    <p:set>
                                      <p:cBhvr>
                                        <p:cTn id="256" dur="1" fill="hold">
                                          <p:stCondLst>
                                            <p:cond delay="0"/>
                                          </p:stCondLst>
                                        </p:cTn>
                                        <p:tgtEl>
                                          <p:spTgt spid="67"/>
                                        </p:tgtEl>
                                        <p:attrNameLst>
                                          <p:attrName>style.visibility</p:attrName>
                                        </p:attrNameLst>
                                      </p:cBhvr>
                                      <p:to>
                                        <p:strVal val="hidden"/>
                                      </p:to>
                                    </p:set>
                                  </p:childTnLst>
                                </p:cTn>
                              </p:par>
                              <p:par>
                                <p:cTn id="257" presetID="1" presetClass="exit" presetSubtype="0" fill="hold" nodeType="withEffect">
                                  <p:stCondLst>
                                    <p:cond delay="0"/>
                                  </p:stCondLst>
                                  <p:childTnLst>
                                    <p:set>
                                      <p:cBhvr>
                                        <p:cTn id="258" dur="1" fill="hold">
                                          <p:stCondLst>
                                            <p:cond delay="0"/>
                                          </p:stCondLst>
                                        </p:cTn>
                                        <p:tgtEl>
                                          <p:spTgt spid="75"/>
                                        </p:tgtEl>
                                        <p:attrNameLst>
                                          <p:attrName>style.visibility</p:attrName>
                                        </p:attrNameLst>
                                      </p:cBhvr>
                                      <p:to>
                                        <p:strVal val="hidden"/>
                                      </p:to>
                                    </p:set>
                                  </p:childTnLst>
                                </p:cTn>
                              </p:par>
                              <p:par>
                                <p:cTn id="259" presetID="1" presetClass="exit" presetSubtype="0" fill="hold" grpId="1" nodeType="withEffect">
                                  <p:stCondLst>
                                    <p:cond delay="0"/>
                                  </p:stCondLst>
                                  <p:childTnLst>
                                    <p:set>
                                      <p:cBhvr>
                                        <p:cTn id="260" dur="1" fill="hold">
                                          <p:stCondLst>
                                            <p:cond delay="0"/>
                                          </p:stCondLst>
                                        </p:cTn>
                                        <p:tgtEl>
                                          <p:spTgt spid="145"/>
                                        </p:tgtEl>
                                        <p:attrNameLst>
                                          <p:attrName>style.visibility</p:attrName>
                                        </p:attrNameLst>
                                      </p:cBhvr>
                                      <p:to>
                                        <p:strVal val="hidden"/>
                                      </p:to>
                                    </p:set>
                                  </p:childTnLst>
                                </p:cTn>
                              </p:par>
                              <p:par>
                                <p:cTn id="261" presetID="1" presetClass="exit" presetSubtype="0" fill="hold" grpId="1" nodeType="withEffect">
                                  <p:stCondLst>
                                    <p:cond delay="0"/>
                                  </p:stCondLst>
                                  <p:childTnLst>
                                    <p:set>
                                      <p:cBhvr>
                                        <p:cTn id="262" dur="1" fill="hold">
                                          <p:stCondLst>
                                            <p:cond delay="0"/>
                                          </p:stCondLst>
                                        </p:cTn>
                                        <p:tgtEl>
                                          <p:spTgt spid="146"/>
                                        </p:tgtEl>
                                        <p:attrNameLst>
                                          <p:attrName>style.visibility</p:attrName>
                                        </p:attrNameLst>
                                      </p:cBhvr>
                                      <p:to>
                                        <p:strVal val="hidden"/>
                                      </p:to>
                                    </p:set>
                                  </p:childTnLst>
                                </p:cTn>
                              </p:par>
                              <p:par>
                                <p:cTn id="263" presetID="1" presetClass="exit" presetSubtype="0" fill="hold" grpId="1" nodeType="withEffect">
                                  <p:stCondLst>
                                    <p:cond delay="0"/>
                                  </p:stCondLst>
                                  <p:childTnLst>
                                    <p:set>
                                      <p:cBhvr>
                                        <p:cTn id="264" dur="1" fill="hold">
                                          <p:stCondLst>
                                            <p:cond delay="0"/>
                                          </p:stCondLst>
                                        </p:cTn>
                                        <p:tgtEl>
                                          <p:spTgt spid="147"/>
                                        </p:tgtEl>
                                        <p:attrNameLst>
                                          <p:attrName>style.visibility</p:attrName>
                                        </p:attrNameLst>
                                      </p:cBhvr>
                                      <p:to>
                                        <p:strVal val="hidden"/>
                                      </p:to>
                                    </p:set>
                                  </p:childTnLst>
                                </p:cTn>
                              </p:par>
                              <p:par>
                                <p:cTn id="265" presetID="1" presetClass="exit" presetSubtype="0" fill="hold" grpId="1" nodeType="withEffect">
                                  <p:stCondLst>
                                    <p:cond delay="0"/>
                                  </p:stCondLst>
                                  <p:childTnLst>
                                    <p:set>
                                      <p:cBhvr>
                                        <p:cTn id="266" dur="1" fill="hold">
                                          <p:stCondLst>
                                            <p:cond delay="0"/>
                                          </p:stCondLst>
                                        </p:cTn>
                                        <p:tgtEl>
                                          <p:spTgt spid="148"/>
                                        </p:tgtEl>
                                        <p:attrNameLst>
                                          <p:attrName>style.visibility</p:attrName>
                                        </p:attrNameLst>
                                      </p:cBhvr>
                                      <p:to>
                                        <p:strVal val="hidden"/>
                                      </p:to>
                                    </p:set>
                                  </p:childTnLst>
                                </p:cTn>
                              </p:par>
                              <p:par>
                                <p:cTn id="267" presetID="1" presetClass="exit" presetSubtype="0" fill="hold" grpId="1" nodeType="withEffect">
                                  <p:stCondLst>
                                    <p:cond delay="0"/>
                                  </p:stCondLst>
                                  <p:childTnLst>
                                    <p:set>
                                      <p:cBhvr>
                                        <p:cTn id="268" dur="1" fill="hold">
                                          <p:stCondLst>
                                            <p:cond delay="0"/>
                                          </p:stCondLst>
                                        </p:cTn>
                                        <p:tgtEl>
                                          <p:spTgt spid="149"/>
                                        </p:tgtEl>
                                        <p:attrNameLst>
                                          <p:attrName>style.visibility</p:attrName>
                                        </p:attrNameLst>
                                      </p:cBhvr>
                                      <p:to>
                                        <p:strVal val="hidden"/>
                                      </p:to>
                                    </p:set>
                                  </p:childTnLst>
                                </p:cTn>
                              </p:par>
                              <p:par>
                                <p:cTn id="269" presetID="1" presetClass="exit" presetSubtype="0" fill="hold" grpId="1" nodeType="withEffect">
                                  <p:stCondLst>
                                    <p:cond delay="0"/>
                                  </p:stCondLst>
                                  <p:childTnLst>
                                    <p:set>
                                      <p:cBhvr>
                                        <p:cTn id="270" dur="1" fill="hold">
                                          <p:stCondLst>
                                            <p:cond delay="0"/>
                                          </p:stCondLst>
                                        </p:cTn>
                                        <p:tgtEl>
                                          <p:spTgt spid="150"/>
                                        </p:tgtEl>
                                        <p:attrNameLst>
                                          <p:attrName>style.visibility</p:attrName>
                                        </p:attrNameLst>
                                      </p:cBhvr>
                                      <p:to>
                                        <p:strVal val="hidden"/>
                                      </p:to>
                                    </p:set>
                                  </p:childTnLst>
                                </p:cTn>
                              </p:par>
                              <p:par>
                                <p:cTn id="271" presetID="1" presetClass="exit" presetSubtype="0" fill="hold" grpId="1" nodeType="withEffect">
                                  <p:stCondLst>
                                    <p:cond delay="0"/>
                                  </p:stCondLst>
                                  <p:childTnLst>
                                    <p:set>
                                      <p:cBhvr>
                                        <p:cTn id="272" dur="1" fill="hold">
                                          <p:stCondLst>
                                            <p:cond delay="0"/>
                                          </p:stCondLst>
                                        </p:cTn>
                                        <p:tgtEl>
                                          <p:spTgt spid="151"/>
                                        </p:tgtEl>
                                        <p:attrNameLst>
                                          <p:attrName>style.visibility</p:attrName>
                                        </p:attrNameLst>
                                      </p:cBhvr>
                                      <p:to>
                                        <p:strVal val="hidden"/>
                                      </p:to>
                                    </p:set>
                                  </p:childTnLst>
                                </p:cTn>
                              </p:par>
                              <p:par>
                                <p:cTn id="273" presetID="1" presetClass="exit" presetSubtype="0" fill="hold" grpId="1" nodeType="withEffect">
                                  <p:stCondLst>
                                    <p:cond delay="0"/>
                                  </p:stCondLst>
                                  <p:childTnLst>
                                    <p:set>
                                      <p:cBhvr>
                                        <p:cTn id="274" dur="1" fill="hold">
                                          <p:stCondLst>
                                            <p:cond delay="0"/>
                                          </p:stCondLst>
                                        </p:cTn>
                                        <p:tgtEl>
                                          <p:spTgt spid="152"/>
                                        </p:tgtEl>
                                        <p:attrNameLst>
                                          <p:attrName>style.visibility</p:attrName>
                                        </p:attrNameLst>
                                      </p:cBhvr>
                                      <p:to>
                                        <p:strVal val="hidden"/>
                                      </p:to>
                                    </p:set>
                                  </p:childTnLst>
                                </p:cTn>
                              </p:par>
                              <p:par>
                                <p:cTn id="275" presetID="1" presetClass="exit" presetSubtype="0" fill="hold" grpId="1" nodeType="withEffect">
                                  <p:stCondLst>
                                    <p:cond delay="0"/>
                                  </p:stCondLst>
                                  <p:childTnLst>
                                    <p:set>
                                      <p:cBhvr>
                                        <p:cTn id="276" dur="1" fill="hold">
                                          <p:stCondLst>
                                            <p:cond delay="0"/>
                                          </p:stCondLst>
                                        </p:cTn>
                                        <p:tgtEl>
                                          <p:spTgt spid="153"/>
                                        </p:tgtEl>
                                        <p:attrNameLst>
                                          <p:attrName>style.visibility</p:attrName>
                                        </p:attrNameLst>
                                      </p:cBhvr>
                                      <p:to>
                                        <p:strVal val="hidden"/>
                                      </p:to>
                                    </p:set>
                                  </p:childTnLst>
                                </p:cTn>
                              </p:par>
                              <p:par>
                                <p:cTn id="277" presetID="1" presetClass="exit" presetSubtype="0" fill="hold" grpId="1" nodeType="withEffect">
                                  <p:stCondLst>
                                    <p:cond delay="0"/>
                                  </p:stCondLst>
                                  <p:childTnLst>
                                    <p:set>
                                      <p:cBhvr>
                                        <p:cTn id="278" dur="1" fill="hold">
                                          <p:stCondLst>
                                            <p:cond delay="0"/>
                                          </p:stCondLst>
                                        </p:cTn>
                                        <p:tgtEl>
                                          <p:spTgt spid="154"/>
                                        </p:tgtEl>
                                        <p:attrNameLst>
                                          <p:attrName>style.visibility</p:attrName>
                                        </p:attrNameLst>
                                      </p:cBhvr>
                                      <p:to>
                                        <p:strVal val="hidden"/>
                                      </p:to>
                                    </p:set>
                                  </p:childTnLst>
                                </p:cTn>
                              </p:par>
                              <p:par>
                                <p:cTn id="279" presetID="1" presetClass="exit" presetSubtype="0" fill="hold" grpId="1" nodeType="withEffect">
                                  <p:stCondLst>
                                    <p:cond delay="0"/>
                                  </p:stCondLst>
                                  <p:childTnLst>
                                    <p:set>
                                      <p:cBhvr>
                                        <p:cTn id="280" dur="1" fill="hold">
                                          <p:stCondLst>
                                            <p:cond delay="0"/>
                                          </p:stCondLst>
                                        </p:cTn>
                                        <p:tgtEl>
                                          <p:spTgt spid="156"/>
                                        </p:tgtEl>
                                        <p:attrNameLst>
                                          <p:attrName>style.visibility</p:attrName>
                                        </p:attrNameLst>
                                      </p:cBhvr>
                                      <p:to>
                                        <p:strVal val="hidden"/>
                                      </p:to>
                                    </p:set>
                                  </p:childTnLst>
                                </p:cTn>
                              </p:par>
                              <p:par>
                                <p:cTn id="281" presetID="1" presetClass="exit" presetSubtype="0" fill="hold" grpId="1" nodeType="withEffect">
                                  <p:stCondLst>
                                    <p:cond delay="0"/>
                                  </p:stCondLst>
                                  <p:childTnLst>
                                    <p:set>
                                      <p:cBhvr>
                                        <p:cTn id="282" dur="1" fill="hold">
                                          <p:stCondLst>
                                            <p:cond delay="0"/>
                                          </p:stCondLst>
                                        </p:cTn>
                                        <p:tgtEl>
                                          <p:spTgt spid="157"/>
                                        </p:tgtEl>
                                        <p:attrNameLst>
                                          <p:attrName>style.visibility</p:attrName>
                                        </p:attrNameLst>
                                      </p:cBhvr>
                                      <p:to>
                                        <p:strVal val="hidden"/>
                                      </p:to>
                                    </p:set>
                                  </p:childTnLst>
                                </p:cTn>
                              </p:par>
                              <p:par>
                                <p:cTn id="283" presetID="1" presetClass="exit" presetSubtype="0" fill="hold" grpId="1" nodeType="withEffect">
                                  <p:stCondLst>
                                    <p:cond delay="0"/>
                                  </p:stCondLst>
                                  <p:childTnLst>
                                    <p:set>
                                      <p:cBhvr>
                                        <p:cTn id="284" dur="1" fill="hold">
                                          <p:stCondLst>
                                            <p:cond delay="0"/>
                                          </p:stCondLst>
                                        </p:cTn>
                                        <p:tgtEl>
                                          <p:spTgt spid="158"/>
                                        </p:tgtEl>
                                        <p:attrNameLst>
                                          <p:attrName>style.visibility</p:attrName>
                                        </p:attrNameLst>
                                      </p:cBhvr>
                                      <p:to>
                                        <p:strVal val="hidden"/>
                                      </p:to>
                                    </p:set>
                                  </p:childTnLst>
                                </p:cTn>
                              </p:par>
                              <p:par>
                                <p:cTn id="285" presetID="1" presetClass="exit" presetSubtype="0" fill="hold" grpId="1" nodeType="withEffect">
                                  <p:stCondLst>
                                    <p:cond delay="0"/>
                                  </p:stCondLst>
                                  <p:childTnLst>
                                    <p:set>
                                      <p:cBhvr>
                                        <p:cTn id="286" dur="1" fill="hold">
                                          <p:stCondLst>
                                            <p:cond delay="0"/>
                                          </p:stCondLst>
                                        </p:cTn>
                                        <p:tgtEl>
                                          <p:spTgt spid="159"/>
                                        </p:tgtEl>
                                        <p:attrNameLst>
                                          <p:attrName>style.visibility</p:attrName>
                                        </p:attrNameLst>
                                      </p:cBhvr>
                                      <p:to>
                                        <p:strVal val="hidden"/>
                                      </p:to>
                                    </p:set>
                                  </p:childTnLst>
                                </p:cTn>
                              </p:par>
                              <p:par>
                                <p:cTn id="287" presetID="1" presetClass="exit" presetSubtype="0" fill="hold" grpId="1" nodeType="withEffect">
                                  <p:stCondLst>
                                    <p:cond delay="0"/>
                                  </p:stCondLst>
                                  <p:childTnLst>
                                    <p:set>
                                      <p:cBhvr>
                                        <p:cTn id="288" dur="1" fill="hold">
                                          <p:stCondLst>
                                            <p:cond delay="0"/>
                                          </p:stCondLst>
                                        </p:cTn>
                                        <p:tgtEl>
                                          <p:spTgt spid="160"/>
                                        </p:tgtEl>
                                        <p:attrNameLst>
                                          <p:attrName>style.visibility</p:attrName>
                                        </p:attrNameLst>
                                      </p:cBhvr>
                                      <p:to>
                                        <p:strVal val="hidden"/>
                                      </p:to>
                                    </p:set>
                                  </p:childTnLst>
                                </p:cTn>
                              </p:par>
                              <p:par>
                                <p:cTn id="289" presetID="1" presetClass="exit" presetSubtype="0" fill="hold" grpId="1" nodeType="withEffect">
                                  <p:stCondLst>
                                    <p:cond delay="0"/>
                                  </p:stCondLst>
                                  <p:childTnLst>
                                    <p:set>
                                      <p:cBhvr>
                                        <p:cTn id="290" dur="1" fill="hold">
                                          <p:stCondLst>
                                            <p:cond delay="0"/>
                                          </p:stCondLst>
                                        </p:cTn>
                                        <p:tgtEl>
                                          <p:spTgt spid="161"/>
                                        </p:tgtEl>
                                        <p:attrNameLst>
                                          <p:attrName>style.visibility</p:attrName>
                                        </p:attrNameLst>
                                      </p:cBhvr>
                                      <p:to>
                                        <p:strVal val="hidden"/>
                                      </p:to>
                                    </p:set>
                                  </p:childTnLst>
                                </p:cTn>
                              </p:par>
                              <p:par>
                                <p:cTn id="291" presetID="1" presetClass="exit" presetSubtype="0" fill="hold" grpId="1" nodeType="withEffect">
                                  <p:stCondLst>
                                    <p:cond delay="0"/>
                                  </p:stCondLst>
                                  <p:childTnLst>
                                    <p:set>
                                      <p:cBhvr>
                                        <p:cTn id="292" dur="1" fill="hold">
                                          <p:stCondLst>
                                            <p:cond delay="0"/>
                                          </p:stCondLst>
                                        </p:cTn>
                                        <p:tgtEl>
                                          <p:spTgt spid="162"/>
                                        </p:tgtEl>
                                        <p:attrNameLst>
                                          <p:attrName>style.visibility</p:attrName>
                                        </p:attrNameLst>
                                      </p:cBhvr>
                                      <p:to>
                                        <p:strVal val="hidden"/>
                                      </p:to>
                                    </p:set>
                                  </p:childTnLst>
                                </p:cTn>
                              </p:par>
                              <p:par>
                                <p:cTn id="293" presetID="1" presetClass="exit" presetSubtype="0" fill="hold" grpId="1" nodeType="withEffect">
                                  <p:stCondLst>
                                    <p:cond delay="0"/>
                                  </p:stCondLst>
                                  <p:childTnLst>
                                    <p:set>
                                      <p:cBhvr>
                                        <p:cTn id="294" dur="1" fill="hold">
                                          <p:stCondLst>
                                            <p:cond delay="0"/>
                                          </p:stCondLst>
                                        </p:cTn>
                                        <p:tgtEl>
                                          <p:spTgt spid="163"/>
                                        </p:tgtEl>
                                        <p:attrNameLst>
                                          <p:attrName>style.visibility</p:attrName>
                                        </p:attrNameLst>
                                      </p:cBhvr>
                                      <p:to>
                                        <p:strVal val="hidden"/>
                                      </p:to>
                                    </p:set>
                                  </p:childTnLst>
                                </p:cTn>
                              </p:par>
                              <p:par>
                                <p:cTn id="295" presetID="1" presetClass="exit" presetSubtype="0" fill="hold" grpId="1" nodeType="withEffect">
                                  <p:stCondLst>
                                    <p:cond delay="0"/>
                                  </p:stCondLst>
                                  <p:childTnLst>
                                    <p:set>
                                      <p:cBhvr>
                                        <p:cTn id="296" dur="1" fill="hold">
                                          <p:stCondLst>
                                            <p:cond delay="0"/>
                                          </p:stCondLst>
                                        </p:cTn>
                                        <p:tgtEl>
                                          <p:spTgt spid="164"/>
                                        </p:tgtEl>
                                        <p:attrNameLst>
                                          <p:attrName>style.visibility</p:attrName>
                                        </p:attrNameLst>
                                      </p:cBhvr>
                                      <p:to>
                                        <p:strVal val="hidden"/>
                                      </p:to>
                                    </p:set>
                                  </p:childTnLst>
                                </p:cTn>
                              </p:par>
                              <p:par>
                                <p:cTn id="297" presetID="1" presetClass="exit" presetSubtype="0" fill="hold" grpId="1" nodeType="withEffect">
                                  <p:stCondLst>
                                    <p:cond delay="0"/>
                                  </p:stCondLst>
                                  <p:childTnLst>
                                    <p:set>
                                      <p:cBhvr>
                                        <p:cTn id="298" dur="1" fill="hold">
                                          <p:stCondLst>
                                            <p:cond delay="0"/>
                                          </p:stCondLst>
                                        </p:cTn>
                                        <p:tgtEl>
                                          <p:spTgt spid="165"/>
                                        </p:tgtEl>
                                        <p:attrNameLst>
                                          <p:attrName>style.visibility</p:attrName>
                                        </p:attrNameLst>
                                      </p:cBhvr>
                                      <p:to>
                                        <p:strVal val="hidden"/>
                                      </p:to>
                                    </p:set>
                                  </p:childTnLst>
                                </p:cTn>
                              </p:par>
                              <p:par>
                                <p:cTn id="299" presetID="1" presetClass="exit" presetSubtype="0" fill="hold" grpId="1" nodeType="withEffect">
                                  <p:stCondLst>
                                    <p:cond delay="0"/>
                                  </p:stCondLst>
                                  <p:childTnLst>
                                    <p:set>
                                      <p:cBhvr>
                                        <p:cTn id="300" dur="1" fill="hold">
                                          <p:stCondLst>
                                            <p:cond delay="0"/>
                                          </p:stCondLst>
                                        </p:cTn>
                                        <p:tgtEl>
                                          <p:spTgt spid="166"/>
                                        </p:tgtEl>
                                        <p:attrNameLst>
                                          <p:attrName>style.visibility</p:attrName>
                                        </p:attrNameLst>
                                      </p:cBhvr>
                                      <p:to>
                                        <p:strVal val="hidden"/>
                                      </p:to>
                                    </p:set>
                                  </p:childTnLst>
                                </p:cTn>
                              </p:par>
                            </p:childTnLst>
                          </p:cTn>
                        </p:par>
                      </p:childTnLst>
                    </p:cTn>
                  </p:par>
                  <p:par>
                    <p:cTn id="301" fill="hold">
                      <p:stCondLst>
                        <p:cond delay="indefinite"/>
                      </p:stCondLst>
                      <p:childTnLst>
                        <p:par>
                          <p:cTn id="302" fill="hold">
                            <p:stCondLst>
                              <p:cond delay="0"/>
                            </p:stCondLst>
                            <p:childTnLst>
                              <p:par>
                                <p:cTn id="303" presetID="1" presetClass="entr" presetSubtype="0" fill="hold" grpId="0" nodeType="clickEffect">
                                  <p:stCondLst>
                                    <p:cond delay="0"/>
                                  </p:stCondLst>
                                  <p:childTnLst>
                                    <p:set>
                                      <p:cBhvr>
                                        <p:cTn id="304" dur="1" fill="hold">
                                          <p:stCondLst>
                                            <p:cond delay="0"/>
                                          </p:stCondLst>
                                        </p:cTn>
                                        <p:tgtEl>
                                          <p:spTgt spid="167"/>
                                        </p:tgtEl>
                                        <p:attrNameLst>
                                          <p:attrName>style.visibility</p:attrName>
                                        </p:attrNameLst>
                                      </p:cBhvr>
                                      <p:to>
                                        <p:strVal val="visible"/>
                                      </p:to>
                                    </p:set>
                                  </p:childTnLst>
                                </p:cTn>
                              </p:par>
                              <p:par>
                                <p:cTn id="305" presetID="1" presetClass="entr" presetSubtype="0" fill="hold" grpId="0" nodeType="withEffect">
                                  <p:stCondLst>
                                    <p:cond delay="0"/>
                                  </p:stCondLst>
                                  <p:childTnLst>
                                    <p:set>
                                      <p:cBhvr>
                                        <p:cTn id="306" dur="1" fill="hold">
                                          <p:stCondLst>
                                            <p:cond delay="0"/>
                                          </p:stCondLst>
                                        </p:cTn>
                                        <p:tgtEl>
                                          <p:spTgt spid="168"/>
                                        </p:tgtEl>
                                        <p:attrNameLst>
                                          <p:attrName>style.visibility</p:attrName>
                                        </p:attrNameLst>
                                      </p:cBhvr>
                                      <p:to>
                                        <p:strVal val="visible"/>
                                      </p:to>
                                    </p:set>
                                  </p:childTnLst>
                                </p:cTn>
                              </p:par>
                              <p:par>
                                <p:cTn id="307" presetID="1" presetClass="entr" presetSubtype="0" fill="hold" grpId="0" nodeType="withEffect">
                                  <p:stCondLst>
                                    <p:cond delay="0"/>
                                  </p:stCondLst>
                                  <p:childTnLst>
                                    <p:set>
                                      <p:cBhvr>
                                        <p:cTn id="308" dur="1" fill="hold">
                                          <p:stCondLst>
                                            <p:cond delay="0"/>
                                          </p:stCondLst>
                                        </p:cTn>
                                        <p:tgtEl>
                                          <p:spTgt spid="169"/>
                                        </p:tgtEl>
                                        <p:attrNameLst>
                                          <p:attrName>style.visibility</p:attrName>
                                        </p:attrNameLst>
                                      </p:cBhvr>
                                      <p:to>
                                        <p:strVal val="visible"/>
                                      </p:to>
                                    </p:set>
                                  </p:childTnLst>
                                </p:cTn>
                              </p:par>
                              <p:par>
                                <p:cTn id="309" presetID="1" presetClass="entr" presetSubtype="0" fill="hold" grpId="0" nodeType="withEffect">
                                  <p:stCondLst>
                                    <p:cond delay="0"/>
                                  </p:stCondLst>
                                  <p:childTnLst>
                                    <p:set>
                                      <p:cBhvr>
                                        <p:cTn id="310" dur="1" fill="hold">
                                          <p:stCondLst>
                                            <p:cond delay="0"/>
                                          </p:stCondLst>
                                        </p:cTn>
                                        <p:tgtEl>
                                          <p:spTgt spid="170"/>
                                        </p:tgtEl>
                                        <p:attrNameLst>
                                          <p:attrName>style.visibility</p:attrName>
                                        </p:attrNameLst>
                                      </p:cBhvr>
                                      <p:to>
                                        <p:strVal val="visible"/>
                                      </p:to>
                                    </p:set>
                                  </p:childTnLst>
                                </p:cTn>
                              </p:par>
                              <p:par>
                                <p:cTn id="311" presetID="1" presetClass="entr" presetSubtype="0" fill="hold" grpId="0" nodeType="withEffect">
                                  <p:stCondLst>
                                    <p:cond delay="0"/>
                                  </p:stCondLst>
                                  <p:childTnLst>
                                    <p:set>
                                      <p:cBhvr>
                                        <p:cTn id="312" dur="1" fill="hold">
                                          <p:stCondLst>
                                            <p:cond delay="0"/>
                                          </p:stCondLst>
                                        </p:cTn>
                                        <p:tgtEl>
                                          <p:spTgt spid="171"/>
                                        </p:tgtEl>
                                        <p:attrNameLst>
                                          <p:attrName>style.visibility</p:attrName>
                                        </p:attrNameLst>
                                      </p:cBhvr>
                                      <p:to>
                                        <p:strVal val="visible"/>
                                      </p:to>
                                    </p:set>
                                  </p:childTnLst>
                                </p:cTn>
                              </p:par>
                              <p:par>
                                <p:cTn id="313" presetID="1" presetClass="entr" presetSubtype="0" fill="hold" grpId="0" nodeType="withEffect">
                                  <p:stCondLst>
                                    <p:cond delay="0"/>
                                  </p:stCondLst>
                                  <p:childTnLst>
                                    <p:set>
                                      <p:cBhvr>
                                        <p:cTn id="314" dur="1" fill="hold">
                                          <p:stCondLst>
                                            <p:cond delay="0"/>
                                          </p:stCondLst>
                                        </p:cTn>
                                        <p:tgtEl>
                                          <p:spTgt spid="172"/>
                                        </p:tgtEl>
                                        <p:attrNameLst>
                                          <p:attrName>style.visibility</p:attrName>
                                        </p:attrNameLst>
                                      </p:cBhvr>
                                      <p:to>
                                        <p:strVal val="visible"/>
                                      </p:to>
                                    </p:set>
                                  </p:childTnLst>
                                </p:cTn>
                              </p:par>
                              <p:par>
                                <p:cTn id="315" presetID="1" presetClass="entr" presetSubtype="0" fill="hold" grpId="0" nodeType="withEffect">
                                  <p:stCondLst>
                                    <p:cond delay="0"/>
                                  </p:stCondLst>
                                  <p:childTnLst>
                                    <p:set>
                                      <p:cBhvr>
                                        <p:cTn id="316" dur="1" fill="hold">
                                          <p:stCondLst>
                                            <p:cond delay="0"/>
                                          </p:stCondLst>
                                        </p:cTn>
                                        <p:tgtEl>
                                          <p:spTgt spid="173"/>
                                        </p:tgtEl>
                                        <p:attrNameLst>
                                          <p:attrName>style.visibility</p:attrName>
                                        </p:attrNameLst>
                                      </p:cBhvr>
                                      <p:to>
                                        <p:strVal val="visible"/>
                                      </p:to>
                                    </p:set>
                                  </p:childTnLst>
                                </p:cTn>
                              </p:par>
                              <p:par>
                                <p:cTn id="317" presetID="1" presetClass="entr" presetSubtype="0" fill="hold" grpId="0" nodeType="withEffect">
                                  <p:stCondLst>
                                    <p:cond delay="0"/>
                                  </p:stCondLst>
                                  <p:childTnLst>
                                    <p:set>
                                      <p:cBhvr>
                                        <p:cTn id="318" dur="1" fill="hold">
                                          <p:stCondLst>
                                            <p:cond delay="0"/>
                                          </p:stCondLst>
                                        </p:cTn>
                                        <p:tgtEl>
                                          <p:spTgt spid="174"/>
                                        </p:tgtEl>
                                        <p:attrNameLst>
                                          <p:attrName>style.visibility</p:attrName>
                                        </p:attrNameLst>
                                      </p:cBhvr>
                                      <p:to>
                                        <p:strVal val="visible"/>
                                      </p:to>
                                    </p:set>
                                  </p:childTnLst>
                                </p:cTn>
                              </p:par>
                              <p:par>
                                <p:cTn id="319" presetID="1" presetClass="entr" presetSubtype="0" fill="hold" grpId="0" nodeType="withEffect">
                                  <p:stCondLst>
                                    <p:cond delay="0"/>
                                  </p:stCondLst>
                                  <p:childTnLst>
                                    <p:set>
                                      <p:cBhvr>
                                        <p:cTn id="320" dur="1" fill="hold">
                                          <p:stCondLst>
                                            <p:cond delay="0"/>
                                          </p:stCondLst>
                                        </p:cTn>
                                        <p:tgtEl>
                                          <p:spTgt spid="175"/>
                                        </p:tgtEl>
                                        <p:attrNameLst>
                                          <p:attrName>style.visibility</p:attrName>
                                        </p:attrNameLst>
                                      </p:cBhvr>
                                      <p:to>
                                        <p:strVal val="visible"/>
                                      </p:to>
                                    </p:set>
                                  </p:childTnLst>
                                </p:cTn>
                              </p:par>
                              <p:par>
                                <p:cTn id="321" presetID="1" presetClass="entr" presetSubtype="0" fill="hold" grpId="0" nodeType="withEffect">
                                  <p:stCondLst>
                                    <p:cond delay="0"/>
                                  </p:stCondLst>
                                  <p:childTnLst>
                                    <p:set>
                                      <p:cBhvr>
                                        <p:cTn id="322" dur="1" fill="hold">
                                          <p:stCondLst>
                                            <p:cond delay="0"/>
                                          </p:stCondLst>
                                        </p:cTn>
                                        <p:tgtEl>
                                          <p:spTgt spid="176"/>
                                        </p:tgtEl>
                                        <p:attrNameLst>
                                          <p:attrName>style.visibility</p:attrName>
                                        </p:attrNameLst>
                                      </p:cBhvr>
                                      <p:to>
                                        <p:strVal val="visible"/>
                                      </p:to>
                                    </p:set>
                                  </p:childTnLst>
                                </p:cTn>
                              </p:par>
                              <p:par>
                                <p:cTn id="323" presetID="1" presetClass="entr" presetSubtype="0" fill="hold" grpId="0" nodeType="withEffect">
                                  <p:stCondLst>
                                    <p:cond delay="0"/>
                                  </p:stCondLst>
                                  <p:childTnLst>
                                    <p:set>
                                      <p:cBhvr>
                                        <p:cTn id="324" dur="1" fill="hold">
                                          <p:stCondLst>
                                            <p:cond delay="0"/>
                                          </p:stCondLst>
                                        </p:cTn>
                                        <p:tgtEl>
                                          <p:spTgt spid="12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4" grpId="0" build="p"/>
      <p:bldP spid="64" grpId="1" build="allAtOnce"/>
      <p:bldP spid="73" grpId="0"/>
      <p:bldP spid="73" grpId="1"/>
      <p:bldP spid="93" grpId="0"/>
      <p:bldP spid="94" grpId="0"/>
      <p:bldP spid="95" grpId="0"/>
      <p:bldP spid="96" grpId="0"/>
      <p:bldP spid="97" grpId="0"/>
      <p:bldP spid="98" grpId="0"/>
      <p:bldP spid="106" grpId="0" animBg="1"/>
      <p:bldP spid="106" grpId="1" animBg="1"/>
      <p:bldP spid="107" grpId="0" animBg="1"/>
      <p:bldP spid="107" grpId="1" animBg="1"/>
      <p:bldP spid="108" grpId="0" animBg="1"/>
      <p:bldP spid="108" grpId="1" animBg="1"/>
      <p:bldP spid="109" grpId="0" animBg="1"/>
      <p:bldP spid="109" grpId="1" animBg="1"/>
      <p:bldP spid="110" grpId="0" animBg="1"/>
      <p:bldP spid="110" grpId="1" animBg="1"/>
      <p:bldP spid="111" grpId="0" animBg="1"/>
      <p:bldP spid="111" grpId="1" animBg="1"/>
      <p:bldP spid="112" grpId="0" animBg="1"/>
      <p:bldP spid="112" grpId="1" animBg="1"/>
      <p:bldP spid="113" grpId="0" animBg="1"/>
      <p:bldP spid="113" grpId="1" animBg="1"/>
      <p:bldP spid="114" grpId="0" animBg="1"/>
      <p:bldP spid="114" grpId="1" animBg="1"/>
      <p:bldP spid="115" grpId="0" animBg="1"/>
      <p:bldP spid="115" grpId="1" animBg="1"/>
      <p:bldP spid="116" grpId="0" animBg="1"/>
      <p:bldP spid="116" grpId="1" animBg="1"/>
      <p:bldP spid="117" grpId="0" animBg="1"/>
      <p:bldP spid="117" grpId="1" animBg="1"/>
      <p:bldP spid="118" grpId="0" animBg="1"/>
      <p:bldP spid="118" grpId="1" animBg="1"/>
      <p:bldP spid="119" grpId="0" animBg="1"/>
      <p:bldP spid="119" grpId="1" animBg="1"/>
      <p:bldP spid="120" grpId="0" animBg="1"/>
      <p:bldP spid="120" grpId="1" animBg="1"/>
      <p:bldP spid="121" grpId="0" animBg="1"/>
      <p:bldP spid="121" grpId="1" animBg="1"/>
      <p:bldP spid="122" grpId="0" animBg="1"/>
      <p:bldP spid="122" grpId="1" animBg="1"/>
      <p:bldP spid="145" grpId="0" animBg="1"/>
      <p:bldP spid="145" grpId="1" animBg="1"/>
      <p:bldP spid="146" grpId="0" animBg="1"/>
      <p:bldP spid="146" grpId="1" animBg="1"/>
      <p:bldP spid="147" grpId="0" animBg="1"/>
      <p:bldP spid="147" grpId="1" animBg="1"/>
      <p:bldP spid="148" grpId="0" animBg="1"/>
      <p:bldP spid="148" grpId="1" animBg="1"/>
      <p:bldP spid="149" grpId="0" animBg="1"/>
      <p:bldP spid="149" grpId="1" animBg="1"/>
      <p:bldP spid="150" grpId="0" animBg="1"/>
      <p:bldP spid="150" grpId="1" animBg="1"/>
      <p:bldP spid="151" grpId="0" animBg="1"/>
      <p:bldP spid="151" grpId="1" animBg="1"/>
      <p:bldP spid="152" grpId="0" animBg="1"/>
      <p:bldP spid="152" grpId="1" animBg="1"/>
      <p:bldP spid="153" grpId="0" animBg="1"/>
      <p:bldP spid="153" grpId="1" animBg="1"/>
      <p:bldP spid="154" grpId="0" animBg="1"/>
      <p:bldP spid="154" grpId="1" animBg="1"/>
      <p:bldP spid="156" grpId="0" animBg="1"/>
      <p:bldP spid="156" grpId="1" animBg="1"/>
      <p:bldP spid="157" grpId="0" animBg="1"/>
      <p:bldP spid="157" grpId="1" animBg="1"/>
      <p:bldP spid="158" grpId="0" animBg="1"/>
      <p:bldP spid="158" grpId="1" animBg="1"/>
      <p:bldP spid="159" grpId="0" animBg="1"/>
      <p:bldP spid="159" grpId="1" animBg="1"/>
      <p:bldP spid="160" grpId="0" animBg="1"/>
      <p:bldP spid="160" grpId="1" animBg="1"/>
      <p:bldP spid="161" grpId="0" animBg="1"/>
      <p:bldP spid="161" grpId="1" animBg="1"/>
      <p:bldP spid="162" grpId="0" animBg="1"/>
      <p:bldP spid="162" grpId="1" animBg="1"/>
      <p:bldP spid="163" grpId="0" animBg="1"/>
      <p:bldP spid="163" grpId="1" animBg="1"/>
      <p:bldP spid="164" grpId="0" animBg="1"/>
      <p:bldP spid="164" grpId="1" animBg="1"/>
      <p:bldP spid="165" grpId="0" animBg="1"/>
      <p:bldP spid="165" grpId="1" animBg="1"/>
      <p:bldP spid="166" grpId="0" animBg="1"/>
      <p:bldP spid="166" grpId="1" animBg="1"/>
      <p:bldP spid="167" grpId="0" animBg="1"/>
      <p:bldP spid="168" grpId="0" animBg="1"/>
      <p:bldP spid="169" grpId="0" animBg="1"/>
      <p:bldP spid="170" grpId="0" animBg="1"/>
      <p:bldP spid="171" grpId="0" animBg="1"/>
      <p:bldP spid="172" grpId="0" animBg="1"/>
      <p:bldP spid="173" grpId="0" animBg="1"/>
      <p:bldP spid="174" grpId="0" animBg="1"/>
      <p:bldP spid="175" grpId="0" animBg="1"/>
      <p:bldP spid="176" grpId="0" animBg="1"/>
      <p:bldP spid="124" grpId="0"/>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de-CH" dirty="0"/>
              <a:t>Effect Porous Media Inhomogeneity</a:t>
            </a:r>
            <a:endParaRPr lang="en-US" dirty="0"/>
          </a:p>
        </p:txBody>
      </p:sp>
      <p:pic>
        <p:nvPicPr>
          <p:cNvPr id="20" name="Picture 19"/>
          <p:cNvPicPr>
            <a:picLocks noChangeAspect="1"/>
          </p:cNvPicPr>
          <p:nvPr/>
        </p:nvPicPr>
        <p:blipFill rotWithShape="1">
          <a:blip r:embed="rId2"/>
          <a:srcRect l="5595" t="5986" r="8341"/>
          <a:stretch/>
        </p:blipFill>
        <p:spPr>
          <a:xfrm>
            <a:off x="1858025" y="963041"/>
            <a:ext cx="7025052" cy="4110404"/>
          </a:xfrm>
          <a:prstGeom prst="rect">
            <a:avLst/>
          </a:prstGeom>
        </p:spPr>
      </p:pic>
      <p:pic>
        <p:nvPicPr>
          <p:cNvPr id="24" name="Picture 23"/>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5103002" y="273846"/>
            <a:ext cx="2390748" cy="1809923"/>
          </a:xfrm>
          <a:prstGeom prst="rect">
            <a:avLst/>
          </a:prstGeom>
          <a:ln>
            <a:noFill/>
          </a:ln>
          <a:effectLst>
            <a:outerShdw blurRad="292100" dist="139700" dir="2700000" algn="tl" rotWithShape="0">
              <a:srgbClr val="333333">
                <a:alpha val="65000"/>
              </a:srgbClr>
            </a:outerShdw>
          </a:effectLst>
        </p:spPr>
      </p:pic>
      <p:sp>
        <p:nvSpPr>
          <p:cNvPr id="25" name="Rectangle 24"/>
          <p:cNvSpPr/>
          <p:nvPr/>
        </p:nvSpPr>
        <p:spPr>
          <a:xfrm>
            <a:off x="295341" y="3273828"/>
            <a:ext cx="1555863" cy="646331"/>
          </a:xfrm>
          <a:prstGeom prst="rect">
            <a:avLst/>
          </a:prstGeom>
        </p:spPr>
        <p:txBody>
          <a:bodyPr wrap="square">
            <a:spAutoFit/>
          </a:bodyPr>
          <a:lstStyle/>
          <a:p>
            <a:r>
              <a:rPr lang="en-US" sz="1200" dirty="0">
                <a:cs typeface="Times New Roman" panose="02020603050405020304" pitchFamily="18" charset="0"/>
              </a:rPr>
              <a:t>7 times increase in fuel production is observed in </a:t>
            </a:r>
            <a:r>
              <a:rPr lang="en-US" sz="1200" i="1" dirty="0">
                <a:cs typeface="Times New Roman" panose="02020603050405020304" pitchFamily="18" charset="0"/>
              </a:rPr>
              <a:t>f</a:t>
            </a:r>
            <a:r>
              <a:rPr lang="en-US" sz="1200" baseline="-25000" dirty="0">
                <a:cs typeface="Times New Roman" panose="02020603050405020304" pitchFamily="18" charset="0"/>
              </a:rPr>
              <a:t>2</a:t>
            </a:r>
            <a:r>
              <a:rPr lang="en-US" sz="1200" dirty="0">
                <a:cs typeface="Times New Roman" panose="02020603050405020304" pitchFamily="18" charset="0"/>
              </a:rPr>
              <a:t>.</a:t>
            </a:r>
          </a:p>
        </p:txBody>
      </p:sp>
      <p:pic>
        <p:nvPicPr>
          <p:cNvPr id="26" name="Picture 25"/>
          <p:cNvPicPr>
            <a:picLocks noChangeAspect="1"/>
          </p:cNvPicPr>
          <p:nvPr/>
        </p:nvPicPr>
        <p:blipFill rotWithShape="1">
          <a:blip r:embed="rId4"/>
          <a:srcRect l="52898" r="1320"/>
          <a:stretch/>
        </p:blipFill>
        <p:spPr>
          <a:xfrm>
            <a:off x="375877" y="1509704"/>
            <a:ext cx="1468507" cy="1255814"/>
          </a:xfrm>
          <a:prstGeom prst="rect">
            <a:avLst/>
          </a:prstGeom>
        </p:spPr>
      </p:pic>
      <p:cxnSp>
        <p:nvCxnSpPr>
          <p:cNvPr id="29" name="Straight Arrow Connector 28"/>
          <p:cNvCxnSpPr>
            <a:stCxn id="31" idx="1"/>
            <a:endCxn id="24" idx="3"/>
          </p:cNvCxnSpPr>
          <p:nvPr/>
        </p:nvCxnSpPr>
        <p:spPr>
          <a:xfrm flipH="1">
            <a:off x="7493751" y="1014254"/>
            <a:ext cx="1137487" cy="164554"/>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31" name="Rectangle 30"/>
          <p:cNvSpPr/>
          <p:nvPr/>
        </p:nvSpPr>
        <p:spPr>
          <a:xfrm>
            <a:off x="8631237" y="906049"/>
            <a:ext cx="355587" cy="216410"/>
          </a:xfrm>
          <a:prstGeom prst="rect">
            <a:avLst/>
          </a:prstGeom>
          <a:noFill/>
          <a:ln w="57150">
            <a:solidFill>
              <a:srgbClr val="FFC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013"/>
          </a:p>
        </p:txBody>
      </p:sp>
      <p:sp>
        <p:nvSpPr>
          <p:cNvPr id="33" name="Textfeld 74"/>
          <p:cNvSpPr txBox="1"/>
          <p:nvPr/>
        </p:nvSpPr>
        <p:spPr bwMode="auto">
          <a:xfrm>
            <a:off x="425084" y="4959127"/>
            <a:ext cx="5511096" cy="200055"/>
          </a:xfrm>
          <a:prstGeom prst="rect">
            <a:avLst/>
          </a:prstGeom>
          <a:noFill/>
        </p:spPr>
        <p:txBody>
          <a:bodyPr wrap="square" rtlCol="0">
            <a:spAutoFit/>
          </a:bodyPr>
          <a:lstStyle/>
          <a:p>
            <a:r>
              <a:rPr lang="de-CH" sz="700" dirty="0">
                <a:cs typeface="Arial" panose="020B0604020202020204" pitchFamily="34" charset="0"/>
              </a:rPr>
              <a:t>Dai et al., </a:t>
            </a:r>
            <a:r>
              <a:rPr lang="de-CH" sz="700" i="1" dirty="0">
                <a:cs typeface="Arial" panose="020B0604020202020204" pitchFamily="34" charset="0"/>
              </a:rPr>
              <a:t>Journal of Solar Energy Engineering</a:t>
            </a:r>
            <a:r>
              <a:rPr lang="de-CH" sz="700" dirty="0">
                <a:cs typeface="Arial" panose="020B0604020202020204" pitchFamily="34" charset="0"/>
              </a:rPr>
              <a:t>, 2022</a:t>
            </a:r>
            <a:endParaRPr lang="en-US" sz="700" dirty="0">
              <a:cs typeface="Arial" panose="020B0604020202020204" pitchFamily="34" charset="0"/>
            </a:endParaRPr>
          </a:p>
        </p:txBody>
      </p:sp>
      <p:sp>
        <p:nvSpPr>
          <p:cNvPr id="35" name="Rectangle 34"/>
          <p:cNvSpPr/>
          <p:nvPr/>
        </p:nvSpPr>
        <p:spPr>
          <a:xfrm>
            <a:off x="6352383" y="880764"/>
            <a:ext cx="811906" cy="394842"/>
          </a:xfrm>
          <a:prstGeom prst="rect">
            <a:avLst/>
          </a:prstGeom>
          <a:solidFill>
            <a:srgbClr val="92D050">
              <a:alpha val="30196"/>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013"/>
          </a:p>
        </p:txBody>
      </p:sp>
    </p:spTree>
    <p:extLst>
      <p:ext uri="{BB962C8B-B14F-4D97-AF65-F5344CB8AC3E}">
        <p14:creationId xmlns:p14="http://schemas.microsoft.com/office/powerpoint/2010/main" val="4248526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0"/>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5"/>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31"/>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29"/>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24"/>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grpId="0" nodeType="clickEffect">
                                  <p:stCondLst>
                                    <p:cond delay="0"/>
                                  </p:stCondLst>
                                  <p:childTnLst>
                                    <p:set>
                                      <p:cBhvr>
                                        <p:cTn id="24" dur="1" fill="hold">
                                          <p:stCondLst>
                                            <p:cond delay="0"/>
                                          </p:stCondLst>
                                        </p:cTn>
                                        <p:tgtEl>
                                          <p:spTgt spid="3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5" grpId="0"/>
      <p:bldP spid="31" grpId="0" animBg="1"/>
      <p:bldP spid="35" grpId="0" animBg="1"/>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8F23BB1-EEE6-55D3-5F68-976D461313FB}"/>
            </a:ext>
          </a:extLst>
        </p:cNvPr>
        <p:cNvGrpSpPr/>
        <p:nvPr/>
      </p:nvGrpSpPr>
      <p:grpSpPr>
        <a:xfrm>
          <a:off x="0" y="0"/>
          <a:ext cx="0" cy="0"/>
          <a:chOff x="0" y="0"/>
          <a:chExt cx="0" cy="0"/>
        </a:xfrm>
      </p:grpSpPr>
      <p:pic>
        <p:nvPicPr>
          <p:cNvPr id="3" name="Picture 2">
            <a:extLst>
              <a:ext uri="{FF2B5EF4-FFF2-40B4-BE49-F238E27FC236}">
                <a16:creationId xmlns:a16="http://schemas.microsoft.com/office/drawing/2014/main" id="{79480FED-AAF8-45A2-1630-7B776F4F3338}"/>
              </a:ext>
            </a:extLst>
          </p:cNvPr>
          <p:cNvPicPr>
            <a:picLocks noChangeAspect="1"/>
          </p:cNvPicPr>
          <p:nvPr/>
        </p:nvPicPr>
        <p:blipFill>
          <a:blip r:embed="rId2"/>
          <a:srcRect t="1821" r="5509" b="1296"/>
          <a:stretch>
            <a:fillRect/>
          </a:stretch>
        </p:blipFill>
        <p:spPr>
          <a:xfrm>
            <a:off x="1261052" y="803035"/>
            <a:ext cx="2615632" cy="1900281"/>
          </a:xfrm>
          <a:prstGeom prst="rect">
            <a:avLst/>
          </a:prstGeom>
        </p:spPr>
      </p:pic>
      <p:sp>
        <p:nvSpPr>
          <p:cNvPr id="7" name="TextBox 6">
            <a:extLst>
              <a:ext uri="{FF2B5EF4-FFF2-40B4-BE49-F238E27FC236}">
                <a16:creationId xmlns:a16="http://schemas.microsoft.com/office/drawing/2014/main" id="{50680292-5836-7A92-6A5D-C1ADE524AF99}"/>
              </a:ext>
            </a:extLst>
          </p:cNvPr>
          <p:cNvSpPr txBox="1"/>
          <p:nvPr/>
        </p:nvSpPr>
        <p:spPr>
          <a:xfrm>
            <a:off x="673053" y="517241"/>
            <a:ext cx="3801041" cy="300082"/>
          </a:xfrm>
          <a:prstGeom prst="rect">
            <a:avLst/>
          </a:prstGeom>
          <a:noFill/>
        </p:spPr>
        <p:txBody>
          <a:bodyPr wrap="none" rtlCol="0">
            <a:spAutoFit/>
          </a:bodyPr>
          <a:lstStyle/>
          <a:p>
            <a:r>
              <a:rPr lang="en-US" b="1" i="1" dirty="0">
                <a:solidFill>
                  <a:schemeClr val="tx1">
                    <a:lumMod val="50000"/>
                  </a:schemeClr>
                </a:solidFill>
              </a:rPr>
              <a:t>Photoelectrochemical Hydrogen Generation</a:t>
            </a:r>
            <a:endParaRPr lang="en-CH" b="1" i="1" dirty="0">
              <a:solidFill>
                <a:schemeClr val="tx1">
                  <a:lumMod val="50000"/>
                </a:schemeClr>
              </a:solidFill>
            </a:endParaRPr>
          </a:p>
        </p:txBody>
      </p:sp>
      <p:pic>
        <p:nvPicPr>
          <p:cNvPr id="8" name="Picture 7">
            <a:extLst>
              <a:ext uri="{FF2B5EF4-FFF2-40B4-BE49-F238E27FC236}">
                <a16:creationId xmlns:a16="http://schemas.microsoft.com/office/drawing/2014/main" id="{3A3F7B14-E669-D986-F421-A1DBC3104CC2}"/>
              </a:ext>
            </a:extLst>
          </p:cNvPr>
          <p:cNvPicPr>
            <a:picLocks noChangeAspect="1"/>
          </p:cNvPicPr>
          <p:nvPr/>
        </p:nvPicPr>
        <p:blipFill>
          <a:blip r:embed="rId3"/>
          <a:stretch>
            <a:fillRect/>
          </a:stretch>
        </p:blipFill>
        <p:spPr>
          <a:xfrm>
            <a:off x="5188351" y="876762"/>
            <a:ext cx="2903192" cy="1760446"/>
          </a:xfrm>
          <a:prstGeom prst="rect">
            <a:avLst/>
          </a:prstGeom>
        </p:spPr>
      </p:pic>
      <p:sp>
        <p:nvSpPr>
          <p:cNvPr id="9" name="TextBox 8">
            <a:extLst>
              <a:ext uri="{FF2B5EF4-FFF2-40B4-BE49-F238E27FC236}">
                <a16:creationId xmlns:a16="http://schemas.microsoft.com/office/drawing/2014/main" id="{ACE4F5C9-08B4-A50D-8AA8-624F4F0A1385}"/>
              </a:ext>
            </a:extLst>
          </p:cNvPr>
          <p:cNvSpPr txBox="1"/>
          <p:nvPr/>
        </p:nvSpPr>
        <p:spPr>
          <a:xfrm>
            <a:off x="5212356" y="510950"/>
            <a:ext cx="2778325" cy="300082"/>
          </a:xfrm>
          <a:prstGeom prst="rect">
            <a:avLst/>
          </a:prstGeom>
          <a:noFill/>
        </p:spPr>
        <p:txBody>
          <a:bodyPr wrap="none" rtlCol="0">
            <a:spAutoFit/>
          </a:bodyPr>
          <a:lstStyle/>
          <a:p>
            <a:r>
              <a:rPr lang="en-US" b="1" i="1" dirty="0">
                <a:solidFill>
                  <a:schemeClr val="tx1">
                    <a:lumMod val="50000"/>
                  </a:schemeClr>
                </a:solidFill>
              </a:rPr>
              <a:t>Electrochemical CO</a:t>
            </a:r>
            <a:r>
              <a:rPr lang="en-US" b="1" i="1" baseline="-25000" dirty="0">
                <a:solidFill>
                  <a:schemeClr val="tx1">
                    <a:lumMod val="50000"/>
                  </a:schemeClr>
                </a:solidFill>
              </a:rPr>
              <a:t>2</a:t>
            </a:r>
            <a:r>
              <a:rPr lang="en-US" b="1" i="1" dirty="0">
                <a:solidFill>
                  <a:schemeClr val="tx1">
                    <a:lumMod val="50000"/>
                  </a:schemeClr>
                </a:solidFill>
              </a:rPr>
              <a:t> Reduction</a:t>
            </a:r>
            <a:endParaRPr lang="en-CH" b="1" i="1" dirty="0">
              <a:solidFill>
                <a:schemeClr val="tx1">
                  <a:lumMod val="50000"/>
                </a:schemeClr>
              </a:solidFill>
            </a:endParaRPr>
          </a:p>
        </p:txBody>
      </p:sp>
      <p:pic>
        <p:nvPicPr>
          <p:cNvPr id="10" name="Picture 9" descr="CSP Technology: Exploring Types and Functions in Solar Plants">
            <a:extLst>
              <a:ext uri="{FF2B5EF4-FFF2-40B4-BE49-F238E27FC236}">
                <a16:creationId xmlns:a16="http://schemas.microsoft.com/office/drawing/2014/main" id="{32BE7F58-DF7A-DAF5-11DF-D94B2ED561A8}"/>
              </a:ext>
            </a:extLst>
          </p:cNvPr>
          <p:cNvPicPr>
            <a:picLocks noChangeAspect="1"/>
          </p:cNvPicPr>
          <p:nvPr/>
        </p:nvPicPr>
        <p:blipFill>
          <a:blip r:embed="rId4"/>
          <a:srcRect l="4803" t="7199" r="5217" b="8401"/>
          <a:stretch>
            <a:fillRect/>
          </a:stretch>
        </p:blipFill>
        <p:spPr>
          <a:xfrm>
            <a:off x="1089631" y="3172024"/>
            <a:ext cx="2917116" cy="1820795"/>
          </a:xfrm>
          <a:prstGeom prst="rect">
            <a:avLst/>
          </a:prstGeom>
        </p:spPr>
      </p:pic>
      <p:pic>
        <p:nvPicPr>
          <p:cNvPr id="11" name="Picture 10">
            <a:extLst>
              <a:ext uri="{FF2B5EF4-FFF2-40B4-BE49-F238E27FC236}">
                <a16:creationId xmlns:a16="http://schemas.microsoft.com/office/drawing/2014/main" id="{1073F0FF-90D1-EADB-A620-89783211ED38}"/>
              </a:ext>
            </a:extLst>
          </p:cNvPr>
          <p:cNvPicPr>
            <a:picLocks noChangeAspect="1"/>
          </p:cNvPicPr>
          <p:nvPr/>
        </p:nvPicPr>
        <p:blipFill>
          <a:blip r:embed="rId5"/>
          <a:srcRect t="15489" b="57266"/>
          <a:stretch>
            <a:fillRect/>
          </a:stretch>
        </p:blipFill>
        <p:spPr>
          <a:xfrm>
            <a:off x="4772174" y="3148291"/>
            <a:ext cx="3721791" cy="2022290"/>
          </a:xfrm>
          <a:prstGeom prst="snip2DiagRect">
            <a:avLst>
              <a:gd name="adj1" fmla="val 8570"/>
              <a:gd name="adj2" fmla="val 50000"/>
            </a:avLst>
          </a:prstGeom>
        </p:spPr>
      </p:pic>
      <p:sp>
        <p:nvSpPr>
          <p:cNvPr id="15" name="Title 14">
            <a:extLst>
              <a:ext uri="{FF2B5EF4-FFF2-40B4-BE49-F238E27FC236}">
                <a16:creationId xmlns:a16="http://schemas.microsoft.com/office/drawing/2014/main" id="{AD372991-6751-7D34-5C5A-50A918E17369}"/>
              </a:ext>
            </a:extLst>
          </p:cNvPr>
          <p:cNvSpPr>
            <a:spLocks noGrp="1"/>
          </p:cNvSpPr>
          <p:nvPr>
            <p:ph type="title"/>
          </p:nvPr>
        </p:nvSpPr>
        <p:spPr/>
        <p:txBody>
          <a:bodyPr/>
          <a:lstStyle/>
          <a:p>
            <a:r>
              <a:rPr lang="en-US" dirty="0"/>
              <a:t>Porous Media in Energy Application</a:t>
            </a:r>
            <a:endParaRPr lang="en-CH" dirty="0"/>
          </a:p>
        </p:txBody>
      </p:sp>
      <p:sp>
        <p:nvSpPr>
          <p:cNvPr id="17" name="TextBox 16">
            <a:extLst>
              <a:ext uri="{FF2B5EF4-FFF2-40B4-BE49-F238E27FC236}">
                <a16:creationId xmlns:a16="http://schemas.microsoft.com/office/drawing/2014/main" id="{A28DA83F-04BC-48B9-8271-271624A0BC56}"/>
              </a:ext>
            </a:extLst>
          </p:cNvPr>
          <p:cNvSpPr txBox="1"/>
          <p:nvPr/>
        </p:nvSpPr>
        <p:spPr>
          <a:xfrm>
            <a:off x="718119" y="2849785"/>
            <a:ext cx="3665478" cy="300082"/>
          </a:xfrm>
          <a:prstGeom prst="rect">
            <a:avLst/>
          </a:prstGeom>
          <a:noFill/>
        </p:spPr>
        <p:txBody>
          <a:bodyPr wrap="square" rtlCol="0">
            <a:spAutoFit/>
          </a:bodyPr>
          <a:lstStyle/>
          <a:p>
            <a:r>
              <a:rPr lang="en-US" b="1" i="1" dirty="0">
                <a:solidFill>
                  <a:schemeClr val="tx1">
                    <a:lumMod val="50000"/>
                  </a:schemeClr>
                </a:solidFill>
              </a:rPr>
              <a:t>Solar Thermochemical Syngas Generation </a:t>
            </a:r>
            <a:endParaRPr lang="en-CH" b="1" i="1" dirty="0">
              <a:solidFill>
                <a:schemeClr val="tx1">
                  <a:lumMod val="50000"/>
                </a:schemeClr>
              </a:solidFill>
            </a:endParaRPr>
          </a:p>
        </p:txBody>
      </p:sp>
      <p:sp>
        <p:nvSpPr>
          <p:cNvPr id="18" name="TextBox 17">
            <a:extLst>
              <a:ext uri="{FF2B5EF4-FFF2-40B4-BE49-F238E27FC236}">
                <a16:creationId xmlns:a16="http://schemas.microsoft.com/office/drawing/2014/main" id="{3B069A47-BF7F-8173-E3BA-E4A2E0553D63}"/>
              </a:ext>
            </a:extLst>
          </p:cNvPr>
          <p:cNvSpPr txBox="1"/>
          <p:nvPr/>
        </p:nvSpPr>
        <p:spPr>
          <a:xfrm>
            <a:off x="5590994" y="2841413"/>
            <a:ext cx="2185214" cy="300082"/>
          </a:xfrm>
          <a:prstGeom prst="rect">
            <a:avLst/>
          </a:prstGeom>
          <a:noFill/>
        </p:spPr>
        <p:txBody>
          <a:bodyPr wrap="none" rtlCol="0">
            <a:spAutoFit/>
          </a:bodyPr>
          <a:lstStyle/>
          <a:p>
            <a:r>
              <a:rPr lang="en-US" b="1" i="1" dirty="0">
                <a:solidFill>
                  <a:schemeClr val="tx1">
                    <a:lumMod val="50000"/>
                  </a:schemeClr>
                </a:solidFill>
              </a:rPr>
              <a:t>Thermal Energy Storage</a:t>
            </a:r>
            <a:endParaRPr lang="en-CH" b="1" i="1" dirty="0">
              <a:solidFill>
                <a:schemeClr val="tx1">
                  <a:lumMod val="50000"/>
                </a:schemeClr>
              </a:solidFill>
            </a:endParaRPr>
          </a:p>
        </p:txBody>
      </p:sp>
      <p:sp>
        <p:nvSpPr>
          <p:cNvPr id="22" name="Rectangle: Rounded Corners 21">
            <a:extLst>
              <a:ext uri="{FF2B5EF4-FFF2-40B4-BE49-F238E27FC236}">
                <a16:creationId xmlns:a16="http://schemas.microsoft.com/office/drawing/2014/main" id="{53BF0C40-B03E-0EC5-18A2-C46234669CC9}"/>
              </a:ext>
            </a:extLst>
          </p:cNvPr>
          <p:cNvSpPr/>
          <p:nvPr/>
        </p:nvSpPr>
        <p:spPr>
          <a:xfrm>
            <a:off x="657236" y="2838453"/>
            <a:ext cx="3781016" cy="2270216"/>
          </a:xfrm>
          <a:prstGeom prst="roundRect">
            <a:avLst>
              <a:gd name="adj" fmla="val 9954"/>
            </a:avLst>
          </a:prstGeom>
          <a:noFill/>
        </p:spPr>
        <p:style>
          <a:lnRef idx="2">
            <a:schemeClr val="accent6"/>
          </a:lnRef>
          <a:fillRef idx="1">
            <a:schemeClr val="lt1"/>
          </a:fillRef>
          <a:effectRef idx="0">
            <a:schemeClr val="accent6"/>
          </a:effectRef>
          <a:fontRef idx="minor">
            <a:schemeClr val="dk1"/>
          </a:fontRef>
        </p:style>
        <p:txBody>
          <a:bodyPr rtlCol="0" anchor="ctr"/>
          <a:lstStyle/>
          <a:p>
            <a:pPr algn="ctr"/>
            <a:endParaRPr lang="en-CH"/>
          </a:p>
        </p:txBody>
      </p:sp>
      <p:sp>
        <p:nvSpPr>
          <p:cNvPr id="23" name="Rectangle: Rounded Corners 22">
            <a:extLst>
              <a:ext uri="{FF2B5EF4-FFF2-40B4-BE49-F238E27FC236}">
                <a16:creationId xmlns:a16="http://schemas.microsoft.com/office/drawing/2014/main" id="{11C1A6D0-160C-5CF6-AB2D-40C64721CCC7}"/>
              </a:ext>
            </a:extLst>
          </p:cNvPr>
          <p:cNvSpPr/>
          <p:nvPr/>
        </p:nvSpPr>
        <p:spPr>
          <a:xfrm>
            <a:off x="4749439" y="501760"/>
            <a:ext cx="3781016" cy="2270216"/>
          </a:xfrm>
          <a:prstGeom prst="roundRect">
            <a:avLst>
              <a:gd name="adj" fmla="val 9954"/>
            </a:avLst>
          </a:prstGeom>
          <a:noFill/>
        </p:spPr>
        <p:style>
          <a:lnRef idx="2">
            <a:schemeClr val="accent6"/>
          </a:lnRef>
          <a:fillRef idx="1">
            <a:schemeClr val="lt1"/>
          </a:fillRef>
          <a:effectRef idx="0">
            <a:schemeClr val="accent6"/>
          </a:effectRef>
          <a:fontRef idx="minor">
            <a:schemeClr val="dk1"/>
          </a:fontRef>
        </p:style>
        <p:txBody>
          <a:bodyPr rtlCol="0" anchor="ctr"/>
          <a:lstStyle/>
          <a:p>
            <a:pPr algn="ctr"/>
            <a:endParaRPr lang="en-CH"/>
          </a:p>
        </p:txBody>
      </p:sp>
      <p:sp>
        <p:nvSpPr>
          <p:cNvPr id="19" name="Rectangle: Rounded Corners 18">
            <a:extLst>
              <a:ext uri="{FF2B5EF4-FFF2-40B4-BE49-F238E27FC236}">
                <a16:creationId xmlns:a16="http://schemas.microsoft.com/office/drawing/2014/main" id="{85F33452-FE95-B3E3-DCD7-E1970B7548CF}"/>
              </a:ext>
            </a:extLst>
          </p:cNvPr>
          <p:cNvSpPr/>
          <p:nvPr/>
        </p:nvSpPr>
        <p:spPr>
          <a:xfrm>
            <a:off x="657236" y="509591"/>
            <a:ext cx="3781016" cy="2270216"/>
          </a:xfrm>
          <a:prstGeom prst="roundRect">
            <a:avLst>
              <a:gd name="adj" fmla="val 9954"/>
            </a:avLst>
          </a:prstGeom>
          <a:noFill/>
        </p:spPr>
        <p:style>
          <a:lnRef idx="2">
            <a:schemeClr val="accent6"/>
          </a:lnRef>
          <a:fillRef idx="1">
            <a:schemeClr val="lt1"/>
          </a:fillRef>
          <a:effectRef idx="0">
            <a:schemeClr val="accent6"/>
          </a:effectRef>
          <a:fontRef idx="minor">
            <a:schemeClr val="dk1"/>
          </a:fontRef>
        </p:style>
        <p:txBody>
          <a:bodyPr rtlCol="0" anchor="ctr"/>
          <a:lstStyle/>
          <a:p>
            <a:pPr algn="ctr"/>
            <a:endParaRPr lang="en-CH"/>
          </a:p>
        </p:txBody>
      </p:sp>
      <p:sp>
        <p:nvSpPr>
          <p:cNvPr id="12" name="Freeform: Shape 11">
            <a:extLst>
              <a:ext uri="{FF2B5EF4-FFF2-40B4-BE49-F238E27FC236}">
                <a16:creationId xmlns:a16="http://schemas.microsoft.com/office/drawing/2014/main" id="{A9617EDE-1ABD-D491-2AEB-62A278E55DAB}"/>
              </a:ext>
            </a:extLst>
          </p:cNvPr>
          <p:cNvSpPr/>
          <p:nvPr/>
        </p:nvSpPr>
        <p:spPr>
          <a:xfrm>
            <a:off x="4784284" y="3860309"/>
            <a:ext cx="1820214" cy="1451020"/>
          </a:xfrm>
          <a:custGeom>
            <a:avLst/>
            <a:gdLst>
              <a:gd name="csX0" fmla="*/ 81566 w 1820214"/>
              <a:gd name="csY0" fmla="*/ 0 h 1451020"/>
              <a:gd name="csX1" fmla="*/ 339143 w 1820214"/>
              <a:gd name="csY1" fmla="*/ 81566 h 1451020"/>
              <a:gd name="csX2" fmla="*/ 983087 w 1820214"/>
              <a:gd name="csY2" fmla="*/ 364902 h 1451020"/>
              <a:gd name="csX3" fmla="*/ 1794456 w 1820214"/>
              <a:gd name="csY3" fmla="*/ 1021724 h 1451020"/>
              <a:gd name="csX4" fmla="*/ 1820214 w 1820214"/>
              <a:gd name="csY4" fmla="*/ 1347989 h 1451020"/>
              <a:gd name="csX5" fmla="*/ 0 w 1820214"/>
              <a:gd name="csY5" fmla="*/ 1451020 h 1451020"/>
              <a:gd name="csX6" fmla="*/ 81566 w 1820214"/>
              <a:gd name="csY6" fmla="*/ 0 h 1451020"/>
            </a:gdLst>
            <a:ahLst/>
            <a:cxnLst>
              <a:cxn ang="0">
                <a:pos x="csX0" y="csY0"/>
              </a:cxn>
              <a:cxn ang="0">
                <a:pos x="csX1" y="csY1"/>
              </a:cxn>
              <a:cxn ang="0">
                <a:pos x="csX2" y="csY2"/>
              </a:cxn>
              <a:cxn ang="0">
                <a:pos x="csX3" y="csY3"/>
              </a:cxn>
              <a:cxn ang="0">
                <a:pos x="csX4" y="csY4"/>
              </a:cxn>
              <a:cxn ang="0">
                <a:pos x="csX5" y="csY5"/>
              </a:cxn>
              <a:cxn ang="0">
                <a:pos x="csX6" y="csY6"/>
              </a:cxn>
            </a:cxnLst>
            <a:rect l="l" t="t" r="r" b="b"/>
            <a:pathLst>
              <a:path w="1820214" h="1451020">
                <a:moveTo>
                  <a:pt x="81566" y="0"/>
                </a:moveTo>
                <a:lnTo>
                  <a:pt x="339143" y="81566"/>
                </a:lnTo>
                <a:lnTo>
                  <a:pt x="983087" y="364902"/>
                </a:lnTo>
                <a:lnTo>
                  <a:pt x="1794456" y="1021724"/>
                </a:lnTo>
                <a:lnTo>
                  <a:pt x="1820214" y="1347989"/>
                </a:lnTo>
                <a:lnTo>
                  <a:pt x="0" y="1451020"/>
                </a:lnTo>
                <a:lnTo>
                  <a:pt x="81566" y="0"/>
                </a:lnTo>
                <a:close/>
              </a:path>
            </a:pathLst>
          </a:custGeom>
          <a:solidFill>
            <a:schemeClr val="bg1"/>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CH"/>
          </a:p>
        </p:txBody>
      </p:sp>
      <p:sp>
        <p:nvSpPr>
          <p:cNvPr id="24" name="Rectangle: Rounded Corners 23">
            <a:extLst>
              <a:ext uri="{FF2B5EF4-FFF2-40B4-BE49-F238E27FC236}">
                <a16:creationId xmlns:a16="http://schemas.microsoft.com/office/drawing/2014/main" id="{3E5ADFE6-8F8F-6D52-3468-EA4FBB6378CA}"/>
              </a:ext>
            </a:extLst>
          </p:cNvPr>
          <p:cNvSpPr/>
          <p:nvPr/>
        </p:nvSpPr>
        <p:spPr>
          <a:xfrm>
            <a:off x="4749439" y="2836373"/>
            <a:ext cx="3781016" cy="2270216"/>
          </a:xfrm>
          <a:prstGeom prst="roundRect">
            <a:avLst>
              <a:gd name="adj" fmla="val 9954"/>
            </a:avLst>
          </a:prstGeom>
          <a:noFill/>
        </p:spPr>
        <p:style>
          <a:lnRef idx="2">
            <a:schemeClr val="accent6"/>
          </a:lnRef>
          <a:fillRef idx="1">
            <a:schemeClr val="lt1"/>
          </a:fillRef>
          <a:effectRef idx="0">
            <a:schemeClr val="accent6"/>
          </a:effectRef>
          <a:fontRef idx="minor">
            <a:schemeClr val="dk1"/>
          </a:fontRef>
        </p:style>
        <p:txBody>
          <a:bodyPr rtlCol="0" anchor="ctr"/>
          <a:lstStyle/>
          <a:p>
            <a:pPr algn="ctr"/>
            <a:endParaRPr lang="en-CH"/>
          </a:p>
        </p:txBody>
      </p:sp>
    </p:spTree>
    <p:extLst>
      <p:ext uri="{BB962C8B-B14F-4D97-AF65-F5344CB8AC3E}">
        <p14:creationId xmlns:p14="http://schemas.microsoft.com/office/powerpoint/2010/main" val="37858672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mph" presetSubtype="0" fill="hold" grpId="0" nodeType="clickEffect">
                                  <p:stCondLst>
                                    <p:cond delay="0"/>
                                  </p:stCondLst>
                                  <p:childTnLst>
                                    <p:animEffect transition="out" filter="fade">
                                      <p:cBhvr>
                                        <p:cTn id="6" dur="500" tmFilter="0, 0; .2, .5; .8, .5; 1, 0"/>
                                        <p:tgtEl>
                                          <p:spTgt spid="18"/>
                                        </p:tgtEl>
                                      </p:cBhvr>
                                    </p:animEffect>
                                    <p:animScale>
                                      <p:cBhvr>
                                        <p:cTn id="7" dur="250" autoRev="1" fill="hold"/>
                                        <p:tgtEl>
                                          <p:spTgt spid="18"/>
                                        </p:tgtEl>
                                      </p:cBhvr>
                                      <p:by x="105000" y="105000"/>
                                    </p:animScale>
                                  </p:childTnLst>
                                </p:cTn>
                              </p:par>
                              <p:par>
                                <p:cTn id="8" presetID="26" presetClass="emph" presetSubtype="0" fill="hold" grpId="0" nodeType="withEffect">
                                  <p:stCondLst>
                                    <p:cond delay="0"/>
                                  </p:stCondLst>
                                  <p:childTnLst>
                                    <p:animEffect transition="out" filter="fade">
                                      <p:cBhvr>
                                        <p:cTn id="9" dur="500" tmFilter="0, 0; .2, .5; .8, .5; 1, 0"/>
                                        <p:tgtEl>
                                          <p:spTgt spid="24"/>
                                        </p:tgtEl>
                                      </p:cBhvr>
                                    </p:animEffect>
                                    <p:animScale>
                                      <p:cBhvr>
                                        <p:cTn id="10" dur="250" autoRev="1" fill="hold"/>
                                        <p:tgtEl>
                                          <p:spTgt spid="24"/>
                                        </p:tgtEl>
                                      </p:cBhvr>
                                      <p:by x="105000" y="105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p:bldP spid="24" grpId="0" animBg="1"/>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31B4BB-B8B3-EF43-E691-58E6F3BFBAF4}"/>
              </a:ext>
            </a:extLst>
          </p:cNvPr>
          <p:cNvSpPr>
            <a:spLocks noGrp="1"/>
          </p:cNvSpPr>
          <p:nvPr>
            <p:ph type="title"/>
          </p:nvPr>
        </p:nvSpPr>
        <p:spPr/>
        <p:txBody>
          <a:bodyPr/>
          <a:lstStyle/>
          <a:p>
            <a:r>
              <a:rPr lang="en-US" dirty="0"/>
              <a:t>Thermal Energy Storage</a:t>
            </a:r>
            <a:endParaRPr lang="en-CH" dirty="0"/>
          </a:p>
        </p:txBody>
      </p:sp>
      <p:sp>
        <p:nvSpPr>
          <p:cNvPr id="3" name="Content Placeholder 2">
            <a:extLst>
              <a:ext uri="{FF2B5EF4-FFF2-40B4-BE49-F238E27FC236}">
                <a16:creationId xmlns:a16="http://schemas.microsoft.com/office/drawing/2014/main" id="{4166DDD4-7928-989C-8108-4EACDBFB8F52}"/>
              </a:ext>
            </a:extLst>
          </p:cNvPr>
          <p:cNvSpPr>
            <a:spLocks noGrp="1"/>
          </p:cNvSpPr>
          <p:nvPr>
            <p:ph idx="1"/>
          </p:nvPr>
        </p:nvSpPr>
        <p:spPr/>
        <p:txBody>
          <a:bodyPr/>
          <a:lstStyle/>
          <a:p>
            <a:r>
              <a:rPr lang="en-US" dirty="0"/>
              <a:t>Heat demand is large:</a:t>
            </a:r>
          </a:p>
          <a:p>
            <a:pPr marL="342884" lvl="1" indent="0">
              <a:buNone/>
            </a:pPr>
            <a:endParaRPr lang="en-US" dirty="0"/>
          </a:p>
          <a:p>
            <a:pPr marL="342884" lvl="1" indent="0">
              <a:buNone/>
            </a:pPr>
            <a:r>
              <a:rPr lang="en-US" dirty="0"/>
              <a:t>Global final energy demand			How to store:</a:t>
            </a:r>
            <a:endParaRPr lang="en-CH" dirty="0"/>
          </a:p>
        </p:txBody>
      </p:sp>
      <p:sp>
        <p:nvSpPr>
          <p:cNvPr id="5" name="TextBox 4">
            <a:extLst>
              <a:ext uri="{FF2B5EF4-FFF2-40B4-BE49-F238E27FC236}">
                <a16:creationId xmlns:a16="http://schemas.microsoft.com/office/drawing/2014/main" id="{680132B0-0380-AB41-7DDD-C1F29765804D}"/>
              </a:ext>
            </a:extLst>
          </p:cNvPr>
          <p:cNvSpPr txBox="1"/>
          <p:nvPr/>
        </p:nvSpPr>
        <p:spPr>
          <a:xfrm>
            <a:off x="2297953" y="2357088"/>
            <a:ext cx="4595906" cy="300082"/>
          </a:xfrm>
          <a:prstGeom prst="rect">
            <a:avLst/>
          </a:prstGeom>
          <a:noFill/>
        </p:spPr>
        <p:txBody>
          <a:bodyPr wrap="square">
            <a:spAutoFit/>
          </a:bodyPr>
          <a:lstStyle/>
          <a:p>
            <a:endParaRPr lang="en-CH" dirty="0"/>
          </a:p>
        </p:txBody>
      </p:sp>
      <p:pic>
        <p:nvPicPr>
          <p:cNvPr id="11" name="Picture 10">
            <a:extLst>
              <a:ext uri="{FF2B5EF4-FFF2-40B4-BE49-F238E27FC236}">
                <a16:creationId xmlns:a16="http://schemas.microsoft.com/office/drawing/2014/main" id="{73A2AC7F-DF8D-3165-54C2-395ACE24FA4F}"/>
              </a:ext>
            </a:extLst>
          </p:cNvPr>
          <p:cNvPicPr>
            <a:picLocks noChangeAspect="1"/>
          </p:cNvPicPr>
          <p:nvPr/>
        </p:nvPicPr>
        <p:blipFill>
          <a:blip r:embed="rId2"/>
          <a:srcRect l="2074" t="4366" r="2482" b="2669"/>
          <a:stretch>
            <a:fillRect/>
          </a:stretch>
        </p:blipFill>
        <p:spPr>
          <a:xfrm>
            <a:off x="5037122" y="1411633"/>
            <a:ext cx="3683123" cy="2662960"/>
          </a:xfrm>
          <a:prstGeom prst="snip2SameRect">
            <a:avLst>
              <a:gd name="adj1" fmla="val 22602"/>
              <a:gd name="adj2" fmla="val 0"/>
            </a:avLst>
          </a:prstGeom>
        </p:spPr>
      </p:pic>
      <p:sp>
        <p:nvSpPr>
          <p:cNvPr id="13" name="TextBox 12">
            <a:extLst>
              <a:ext uri="{FF2B5EF4-FFF2-40B4-BE49-F238E27FC236}">
                <a16:creationId xmlns:a16="http://schemas.microsoft.com/office/drawing/2014/main" id="{37E7022C-2B55-B6E9-15D1-901B6436FDE7}"/>
              </a:ext>
            </a:extLst>
          </p:cNvPr>
          <p:cNvSpPr txBox="1"/>
          <p:nvPr/>
        </p:nvSpPr>
        <p:spPr>
          <a:xfrm>
            <a:off x="5438934" y="4036313"/>
            <a:ext cx="4595906" cy="215444"/>
          </a:xfrm>
          <a:prstGeom prst="rect">
            <a:avLst/>
          </a:prstGeom>
          <a:noFill/>
        </p:spPr>
        <p:txBody>
          <a:bodyPr wrap="square">
            <a:spAutoFit/>
          </a:bodyPr>
          <a:lstStyle/>
          <a:p>
            <a:r>
              <a:rPr lang="en-CH" sz="800" dirty="0"/>
              <a:t>Karyappa et al. Energy Mater.</a:t>
            </a:r>
            <a:r>
              <a:rPr lang="en-US" sz="800" dirty="0"/>
              <a:t>, </a:t>
            </a:r>
            <a:r>
              <a:rPr lang="en-CH" sz="800" dirty="0"/>
              <a:t>10.20517/energymater.2024.149</a:t>
            </a:r>
            <a:r>
              <a:rPr lang="en-US" sz="800" dirty="0"/>
              <a:t>, 2025</a:t>
            </a:r>
            <a:endParaRPr lang="en-CH" sz="800" dirty="0"/>
          </a:p>
        </p:txBody>
      </p:sp>
      <p:sp>
        <p:nvSpPr>
          <p:cNvPr id="18" name="Rectangle 17">
            <a:extLst>
              <a:ext uri="{FF2B5EF4-FFF2-40B4-BE49-F238E27FC236}">
                <a16:creationId xmlns:a16="http://schemas.microsoft.com/office/drawing/2014/main" id="{FB90312F-C2AD-F275-5E1E-0F290DB1C078}"/>
              </a:ext>
            </a:extLst>
          </p:cNvPr>
          <p:cNvSpPr/>
          <p:nvPr/>
        </p:nvSpPr>
        <p:spPr>
          <a:xfrm>
            <a:off x="5271247" y="902450"/>
            <a:ext cx="1721224" cy="533084"/>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CH"/>
          </a:p>
        </p:txBody>
      </p:sp>
      <p:pic>
        <p:nvPicPr>
          <p:cNvPr id="25" name="Picture 24">
            <a:extLst>
              <a:ext uri="{FF2B5EF4-FFF2-40B4-BE49-F238E27FC236}">
                <a16:creationId xmlns:a16="http://schemas.microsoft.com/office/drawing/2014/main" id="{B7B130BC-A2E0-2D1D-9C3E-730AEFB63441}"/>
              </a:ext>
            </a:extLst>
          </p:cNvPr>
          <p:cNvPicPr>
            <a:picLocks noChangeAspect="1"/>
          </p:cNvPicPr>
          <p:nvPr/>
        </p:nvPicPr>
        <p:blipFill>
          <a:blip r:embed="rId3"/>
          <a:stretch>
            <a:fillRect/>
          </a:stretch>
        </p:blipFill>
        <p:spPr>
          <a:xfrm>
            <a:off x="725446" y="1390405"/>
            <a:ext cx="3577613" cy="3661682"/>
          </a:xfrm>
          <a:prstGeom prst="rect">
            <a:avLst/>
          </a:prstGeom>
        </p:spPr>
      </p:pic>
      <p:sp>
        <p:nvSpPr>
          <p:cNvPr id="26" name="Rectangle 25">
            <a:extLst>
              <a:ext uri="{FF2B5EF4-FFF2-40B4-BE49-F238E27FC236}">
                <a16:creationId xmlns:a16="http://schemas.microsoft.com/office/drawing/2014/main" id="{4B61F934-D725-29AD-3DE7-4DFAAD9C191F}"/>
              </a:ext>
            </a:extLst>
          </p:cNvPr>
          <p:cNvSpPr/>
          <p:nvPr/>
        </p:nvSpPr>
        <p:spPr>
          <a:xfrm>
            <a:off x="639482" y="1392513"/>
            <a:ext cx="1804894" cy="300082"/>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CH"/>
          </a:p>
        </p:txBody>
      </p:sp>
    </p:spTree>
    <p:extLst>
      <p:ext uri="{BB962C8B-B14F-4D97-AF65-F5344CB8AC3E}">
        <p14:creationId xmlns:p14="http://schemas.microsoft.com/office/powerpoint/2010/main" val="334768014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25"/>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xit" presetSubtype="0" fill="hold" grpId="0" nodeType="clickEffect">
                                  <p:stCondLst>
                                    <p:cond delay="0"/>
                                  </p:stCondLst>
                                  <p:childTnLst>
                                    <p:set>
                                      <p:cBhvr>
                                        <p:cTn id="12" dur="1" fill="hold">
                                          <p:stCondLst>
                                            <p:cond delay="0"/>
                                          </p:stCondLst>
                                        </p:cTn>
                                        <p:tgtEl>
                                          <p:spTgt spid="18"/>
                                        </p:tgtEl>
                                        <p:attrNameLst>
                                          <p:attrName>style.visibility</p:attrName>
                                        </p:attrNameLst>
                                      </p:cBhvr>
                                      <p:to>
                                        <p:strVal val="hidden"/>
                                      </p:to>
                                    </p:set>
                                  </p:childTnLst>
                                </p:cTn>
                              </p:par>
                              <p:par>
                                <p:cTn id="13" presetID="1" presetClass="entr" presetSubtype="0" fill="hold" nodeType="withEffect">
                                  <p:stCondLst>
                                    <p:cond delay="0"/>
                                  </p:stCondLst>
                                  <p:childTnLst>
                                    <p:set>
                                      <p:cBhvr>
                                        <p:cTn id="14" dur="1" fill="hold">
                                          <p:stCondLst>
                                            <p:cond delay="0"/>
                                          </p:stCondLst>
                                        </p:cTn>
                                        <p:tgtEl>
                                          <p:spTgt spid="11"/>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1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 grpId="0"/>
      <p:bldP spid="18" grpId="0" animBg="1"/>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49EAD38F-80C6-4986-B1AF-86AE65FBF425}"/>
              </a:ext>
            </a:extLst>
          </p:cNvPr>
          <p:cNvSpPr/>
          <p:nvPr/>
        </p:nvSpPr>
        <p:spPr>
          <a:xfrm>
            <a:off x="1780922" y="1374537"/>
            <a:ext cx="872552" cy="2672049"/>
          </a:xfrm>
          <a:prstGeom prst="rect">
            <a:avLst/>
          </a:prstGeom>
          <a:solidFill>
            <a:srgbClr val="FFFFC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050" noProof="0" dirty="0"/>
          </a:p>
        </p:txBody>
      </p:sp>
      <p:sp>
        <p:nvSpPr>
          <p:cNvPr id="8" name="Title 7">
            <a:extLst>
              <a:ext uri="{FF2B5EF4-FFF2-40B4-BE49-F238E27FC236}">
                <a16:creationId xmlns:a16="http://schemas.microsoft.com/office/drawing/2014/main" id="{34B622D9-9BCD-48C8-8C85-D3ED9028B9B1}"/>
              </a:ext>
            </a:extLst>
          </p:cNvPr>
          <p:cNvSpPr>
            <a:spLocks noGrp="1"/>
          </p:cNvSpPr>
          <p:nvPr>
            <p:ph type="title"/>
          </p:nvPr>
        </p:nvSpPr>
        <p:spPr/>
        <p:txBody>
          <a:bodyPr>
            <a:normAutofit/>
          </a:bodyPr>
          <a:lstStyle/>
          <a:p>
            <a:r>
              <a:rPr lang="en-US" noProof="0" dirty="0"/>
              <a:t>Typical Storage Design – Latent Heat</a:t>
            </a:r>
          </a:p>
        </p:txBody>
      </p:sp>
      <p:grpSp>
        <p:nvGrpSpPr>
          <p:cNvPr id="39" name="Group 38">
            <a:extLst>
              <a:ext uri="{FF2B5EF4-FFF2-40B4-BE49-F238E27FC236}">
                <a16:creationId xmlns:a16="http://schemas.microsoft.com/office/drawing/2014/main" id="{110CE2EB-9501-4FB7-8A58-4C9336A376DB}"/>
              </a:ext>
            </a:extLst>
          </p:cNvPr>
          <p:cNvGrpSpPr/>
          <p:nvPr/>
        </p:nvGrpSpPr>
        <p:grpSpPr>
          <a:xfrm>
            <a:off x="1820458" y="1852469"/>
            <a:ext cx="734496" cy="352538"/>
            <a:chOff x="2498723" y="1931526"/>
            <a:chExt cx="671683" cy="322390"/>
          </a:xfrm>
        </p:grpSpPr>
        <p:cxnSp>
          <p:nvCxnSpPr>
            <p:cNvPr id="24" name="Straight Arrow Connector 23">
              <a:extLst>
                <a:ext uri="{FF2B5EF4-FFF2-40B4-BE49-F238E27FC236}">
                  <a16:creationId xmlns:a16="http://schemas.microsoft.com/office/drawing/2014/main" id="{B0DBE848-9537-4C14-9DB8-F262084E0515}"/>
                </a:ext>
              </a:extLst>
            </p:cNvPr>
            <p:cNvCxnSpPr/>
            <p:nvPr/>
          </p:nvCxnSpPr>
          <p:spPr>
            <a:xfrm>
              <a:off x="2598821" y="2253916"/>
              <a:ext cx="534301" cy="0"/>
            </a:xfrm>
            <a:prstGeom prst="straightConnector1">
              <a:avLst/>
            </a:prstGeom>
            <a:ln w="57150">
              <a:solidFill>
                <a:schemeClr val="accent1"/>
              </a:solidFill>
              <a:tailEnd type="triangle"/>
            </a:ln>
          </p:spPr>
          <p:style>
            <a:lnRef idx="1">
              <a:schemeClr val="accent1"/>
            </a:lnRef>
            <a:fillRef idx="0">
              <a:schemeClr val="accent1"/>
            </a:fillRef>
            <a:effectRef idx="0">
              <a:schemeClr val="accent1"/>
            </a:effectRef>
            <a:fontRef idx="minor">
              <a:schemeClr val="tx1"/>
            </a:fontRef>
          </p:style>
        </p:cxnSp>
        <p:sp>
          <p:nvSpPr>
            <p:cNvPr id="26" name="TextBox 25">
              <a:extLst>
                <a:ext uri="{FF2B5EF4-FFF2-40B4-BE49-F238E27FC236}">
                  <a16:creationId xmlns:a16="http://schemas.microsoft.com/office/drawing/2014/main" id="{C0201402-F71B-4B9B-8C70-A084756400D1}"/>
                </a:ext>
              </a:extLst>
            </p:cNvPr>
            <p:cNvSpPr txBox="1"/>
            <p:nvPr/>
          </p:nvSpPr>
          <p:spPr>
            <a:xfrm>
              <a:off x="2498723" y="1931526"/>
              <a:ext cx="671683" cy="232202"/>
            </a:xfrm>
            <a:prstGeom prst="rect">
              <a:avLst/>
            </a:prstGeom>
            <a:noFill/>
          </p:spPr>
          <p:txBody>
            <a:bodyPr wrap="none" rtlCol="0">
              <a:spAutoFit/>
            </a:bodyPr>
            <a:lstStyle/>
            <a:p>
              <a:r>
                <a:rPr lang="en-US" sz="1050" noProof="0" dirty="0">
                  <a:solidFill>
                    <a:srgbClr val="FF0000"/>
                  </a:solidFill>
                </a:rPr>
                <a:t>Charging</a:t>
              </a:r>
            </a:p>
          </p:txBody>
        </p:sp>
      </p:grpSp>
      <p:grpSp>
        <p:nvGrpSpPr>
          <p:cNvPr id="38" name="Group 37">
            <a:extLst>
              <a:ext uri="{FF2B5EF4-FFF2-40B4-BE49-F238E27FC236}">
                <a16:creationId xmlns:a16="http://schemas.microsoft.com/office/drawing/2014/main" id="{C9AE6A95-8568-444F-8A6F-6F69F2A98089}"/>
              </a:ext>
            </a:extLst>
          </p:cNvPr>
          <p:cNvGrpSpPr/>
          <p:nvPr/>
        </p:nvGrpSpPr>
        <p:grpSpPr>
          <a:xfrm>
            <a:off x="1808380" y="2961271"/>
            <a:ext cx="899605" cy="349920"/>
            <a:chOff x="2425410" y="2931695"/>
            <a:chExt cx="822675" cy="319997"/>
          </a:xfrm>
        </p:grpSpPr>
        <p:cxnSp>
          <p:nvCxnSpPr>
            <p:cNvPr id="25" name="Straight Arrow Connector 24">
              <a:extLst>
                <a:ext uri="{FF2B5EF4-FFF2-40B4-BE49-F238E27FC236}">
                  <a16:creationId xmlns:a16="http://schemas.microsoft.com/office/drawing/2014/main" id="{FD46438B-7124-486F-AC75-86B0015884D8}"/>
                </a:ext>
              </a:extLst>
            </p:cNvPr>
            <p:cNvCxnSpPr>
              <a:cxnSpLocks/>
            </p:cNvCxnSpPr>
            <p:nvPr/>
          </p:nvCxnSpPr>
          <p:spPr>
            <a:xfrm flipH="1">
              <a:off x="2517466" y="2931695"/>
              <a:ext cx="534301" cy="0"/>
            </a:xfrm>
            <a:prstGeom prst="straightConnector1">
              <a:avLst/>
            </a:prstGeom>
            <a:ln w="57150">
              <a:solidFill>
                <a:srgbClr val="00A79F"/>
              </a:solidFill>
              <a:tailEnd type="triangle"/>
            </a:ln>
          </p:spPr>
          <p:style>
            <a:lnRef idx="1">
              <a:schemeClr val="accent1"/>
            </a:lnRef>
            <a:fillRef idx="0">
              <a:schemeClr val="accent1"/>
            </a:fillRef>
            <a:effectRef idx="0">
              <a:schemeClr val="accent1"/>
            </a:effectRef>
            <a:fontRef idx="minor">
              <a:schemeClr val="tx1"/>
            </a:fontRef>
          </p:style>
        </p:cxnSp>
        <p:sp>
          <p:nvSpPr>
            <p:cNvPr id="27" name="TextBox 26">
              <a:extLst>
                <a:ext uri="{FF2B5EF4-FFF2-40B4-BE49-F238E27FC236}">
                  <a16:creationId xmlns:a16="http://schemas.microsoft.com/office/drawing/2014/main" id="{BF7D6AE0-430B-42C2-959C-FE82201F96A9}"/>
                </a:ext>
              </a:extLst>
            </p:cNvPr>
            <p:cNvSpPr txBox="1"/>
            <p:nvPr/>
          </p:nvSpPr>
          <p:spPr>
            <a:xfrm>
              <a:off x="2425410" y="3019490"/>
              <a:ext cx="822675" cy="232202"/>
            </a:xfrm>
            <a:prstGeom prst="rect">
              <a:avLst/>
            </a:prstGeom>
            <a:noFill/>
          </p:spPr>
          <p:txBody>
            <a:bodyPr wrap="none" rtlCol="0">
              <a:spAutoFit/>
            </a:bodyPr>
            <a:lstStyle/>
            <a:p>
              <a:r>
                <a:rPr lang="en-US" sz="1050" noProof="0" dirty="0">
                  <a:solidFill>
                    <a:srgbClr val="00A79F"/>
                  </a:solidFill>
                </a:rPr>
                <a:t>Discharging</a:t>
              </a:r>
            </a:p>
          </p:txBody>
        </p:sp>
      </p:grpSp>
      <p:grpSp>
        <p:nvGrpSpPr>
          <p:cNvPr id="32" name="Group 31">
            <a:extLst>
              <a:ext uri="{FF2B5EF4-FFF2-40B4-BE49-F238E27FC236}">
                <a16:creationId xmlns:a16="http://schemas.microsoft.com/office/drawing/2014/main" id="{651BD74C-6251-468C-ABA1-D60FA25F39D7}"/>
              </a:ext>
            </a:extLst>
          </p:cNvPr>
          <p:cNvGrpSpPr/>
          <p:nvPr/>
        </p:nvGrpSpPr>
        <p:grpSpPr>
          <a:xfrm>
            <a:off x="818299" y="1372175"/>
            <a:ext cx="2653470" cy="2951409"/>
            <a:chOff x="208016" y="1879607"/>
            <a:chExt cx="2953778" cy="3285435"/>
          </a:xfrm>
        </p:grpSpPr>
        <p:grpSp>
          <p:nvGrpSpPr>
            <p:cNvPr id="9" name="Group 8">
              <a:extLst>
                <a:ext uri="{FF2B5EF4-FFF2-40B4-BE49-F238E27FC236}">
                  <a16:creationId xmlns:a16="http://schemas.microsoft.com/office/drawing/2014/main" id="{72381B86-E612-4C37-87F5-06E9C540BDFC}"/>
                </a:ext>
              </a:extLst>
            </p:cNvPr>
            <p:cNvGrpSpPr/>
            <p:nvPr/>
          </p:nvGrpSpPr>
          <p:grpSpPr>
            <a:xfrm>
              <a:off x="208016" y="1879607"/>
              <a:ext cx="2953778" cy="3285435"/>
              <a:chOff x="208016" y="1879607"/>
              <a:chExt cx="2953778" cy="3285435"/>
            </a:xfrm>
          </p:grpSpPr>
          <p:grpSp>
            <p:nvGrpSpPr>
              <p:cNvPr id="12" name="Group 11">
                <a:extLst>
                  <a:ext uri="{FF2B5EF4-FFF2-40B4-BE49-F238E27FC236}">
                    <a16:creationId xmlns:a16="http://schemas.microsoft.com/office/drawing/2014/main" id="{42D16D0A-3F98-4977-A3DE-75AB6C71BABC}"/>
                  </a:ext>
                </a:extLst>
              </p:cNvPr>
              <p:cNvGrpSpPr/>
              <p:nvPr/>
            </p:nvGrpSpPr>
            <p:grpSpPr>
              <a:xfrm>
                <a:off x="541022" y="1879607"/>
                <a:ext cx="2484345" cy="2974483"/>
                <a:chOff x="904875" y="1520809"/>
                <a:chExt cx="2360839" cy="2681077"/>
              </a:xfrm>
            </p:grpSpPr>
            <p:cxnSp>
              <p:nvCxnSpPr>
                <p:cNvPr id="22" name="Straight Arrow Connector 21">
                  <a:extLst>
                    <a:ext uri="{FF2B5EF4-FFF2-40B4-BE49-F238E27FC236}">
                      <a16:creationId xmlns:a16="http://schemas.microsoft.com/office/drawing/2014/main" id="{208DA0DF-8B42-47D1-964A-E6DAB11E70E7}"/>
                    </a:ext>
                  </a:extLst>
                </p:cNvPr>
                <p:cNvCxnSpPr>
                  <a:cxnSpLocks/>
                </p:cNvCxnSpPr>
                <p:nvPr/>
              </p:nvCxnSpPr>
              <p:spPr>
                <a:xfrm>
                  <a:off x="904875" y="4201886"/>
                  <a:ext cx="2360839" cy="0"/>
                </a:xfrm>
                <a:prstGeom prst="straightConnector1">
                  <a:avLst/>
                </a:prstGeom>
                <a:ln w="19050">
                  <a:solidFill>
                    <a:schemeClr val="tx1"/>
                  </a:solidFill>
                  <a:tailEnd type="stealth" w="med" len="lg"/>
                </a:ln>
              </p:spPr>
              <p:style>
                <a:lnRef idx="1">
                  <a:schemeClr val="accent1"/>
                </a:lnRef>
                <a:fillRef idx="0">
                  <a:schemeClr val="accent1"/>
                </a:fillRef>
                <a:effectRef idx="0">
                  <a:schemeClr val="accent1"/>
                </a:effectRef>
                <a:fontRef idx="minor">
                  <a:schemeClr val="tx1"/>
                </a:fontRef>
              </p:style>
            </p:cxnSp>
            <p:cxnSp>
              <p:nvCxnSpPr>
                <p:cNvPr id="23" name="Straight Arrow Connector 22">
                  <a:extLst>
                    <a:ext uri="{FF2B5EF4-FFF2-40B4-BE49-F238E27FC236}">
                      <a16:creationId xmlns:a16="http://schemas.microsoft.com/office/drawing/2014/main" id="{8E290D9C-3CF8-4137-B357-A1E960DD9028}"/>
                    </a:ext>
                  </a:extLst>
                </p:cNvPr>
                <p:cNvCxnSpPr>
                  <a:cxnSpLocks/>
                </p:cNvCxnSpPr>
                <p:nvPr/>
              </p:nvCxnSpPr>
              <p:spPr>
                <a:xfrm flipV="1">
                  <a:off x="904875" y="1520809"/>
                  <a:ext cx="0" cy="2681077"/>
                </a:xfrm>
                <a:prstGeom prst="straightConnector1">
                  <a:avLst/>
                </a:prstGeom>
                <a:ln w="19050">
                  <a:solidFill>
                    <a:schemeClr val="tx1"/>
                  </a:solidFill>
                  <a:tailEnd type="stealth" w="med" len="lg"/>
                </a:ln>
              </p:spPr>
              <p:style>
                <a:lnRef idx="1">
                  <a:schemeClr val="accent1"/>
                </a:lnRef>
                <a:fillRef idx="0">
                  <a:schemeClr val="accent1"/>
                </a:fillRef>
                <a:effectRef idx="0">
                  <a:schemeClr val="accent1"/>
                </a:effectRef>
                <a:fontRef idx="minor">
                  <a:schemeClr val="tx1"/>
                </a:fontRef>
              </p:style>
            </p:cxnSp>
          </p:grpSp>
          <p:cxnSp>
            <p:nvCxnSpPr>
              <p:cNvPr id="20" name="Straight Connector 19">
                <a:extLst>
                  <a:ext uri="{FF2B5EF4-FFF2-40B4-BE49-F238E27FC236}">
                    <a16:creationId xmlns:a16="http://schemas.microsoft.com/office/drawing/2014/main" id="{F87A3B49-BBAC-48F3-A686-B741DE43ADD7}"/>
                  </a:ext>
                </a:extLst>
              </p:cNvPr>
              <p:cNvCxnSpPr>
                <a:cxnSpLocks/>
              </p:cNvCxnSpPr>
              <p:nvPr/>
            </p:nvCxnSpPr>
            <p:spPr>
              <a:xfrm flipV="1">
                <a:off x="1276540" y="3056241"/>
                <a:ext cx="973202" cy="159101"/>
              </a:xfrm>
              <a:prstGeom prst="line">
                <a:avLst/>
              </a:prstGeom>
              <a:noFill/>
            </p:spPr>
            <p:style>
              <a:lnRef idx="2">
                <a:schemeClr val="accent1">
                  <a:shade val="50000"/>
                </a:schemeClr>
              </a:lnRef>
              <a:fillRef idx="1">
                <a:schemeClr val="accent1"/>
              </a:fillRef>
              <a:effectRef idx="0">
                <a:schemeClr val="accent1"/>
              </a:effectRef>
              <a:fontRef idx="minor">
                <a:schemeClr val="lt1"/>
              </a:fontRef>
            </p:style>
          </p:cxnSp>
          <p:sp>
            <p:nvSpPr>
              <p:cNvPr id="14" name="TextBox 13">
                <a:extLst>
                  <a:ext uri="{FF2B5EF4-FFF2-40B4-BE49-F238E27FC236}">
                    <a16:creationId xmlns:a16="http://schemas.microsoft.com/office/drawing/2014/main" id="{7CEC96CE-AD18-4431-A29F-39B44C901552}"/>
                  </a:ext>
                </a:extLst>
              </p:cNvPr>
              <p:cNvSpPr txBox="1"/>
              <p:nvPr/>
            </p:nvSpPr>
            <p:spPr>
              <a:xfrm>
                <a:off x="1399292" y="3196283"/>
                <a:ext cx="680223" cy="308348"/>
              </a:xfrm>
              <a:prstGeom prst="rect">
                <a:avLst/>
              </a:prstGeom>
              <a:noFill/>
            </p:spPr>
            <p:txBody>
              <a:bodyPr wrap="none" rtlCol="0">
                <a:spAutoFit/>
              </a:bodyPr>
              <a:lstStyle/>
              <a:p>
                <a:r>
                  <a:rPr lang="en-US" sz="1200" noProof="0" dirty="0"/>
                  <a:t>Latent</a:t>
                </a:r>
              </a:p>
            </p:txBody>
          </p:sp>
          <p:sp>
            <p:nvSpPr>
              <p:cNvPr id="15" name="TextBox 14">
                <a:extLst>
                  <a:ext uri="{FF2B5EF4-FFF2-40B4-BE49-F238E27FC236}">
                    <a16:creationId xmlns:a16="http://schemas.microsoft.com/office/drawing/2014/main" id="{72763B9A-8B38-463C-A584-ED53D775B9DB}"/>
                  </a:ext>
                </a:extLst>
              </p:cNvPr>
              <p:cNvSpPr txBox="1"/>
              <p:nvPr/>
            </p:nvSpPr>
            <p:spPr>
              <a:xfrm>
                <a:off x="2303129" y="2836030"/>
                <a:ext cx="858665" cy="308348"/>
              </a:xfrm>
              <a:prstGeom prst="rect">
                <a:avLst/>
              </a:prstGeom>
              <a:noFill/>
            </p:spPr>
            <p:txBody>
              <a:bodyPr wrap="none" rtlCol="0">
                <a:spAutoFit/>
              </a:bodyPr>
              <a:lstStyle/>
              <a:p>
                <a:r>
                  <a:rPr lang="en-US" sz="1200" noProof="0" dirty="0"/>
                  <a:t>Sensible</a:t>
                </a:r>
              </a:p>
            </p:txBody>
          </p:sp>
          <p:sp>
            <p:nvSpPr>
              <p:cNvPr id="16" name="TextBox 15">
                <a:extLst>
                  <a:ext uri="{FF2B5EF4-FFF2-40B4-BE49-F238E27FC236}">
                    <a16:creationId xmlns:a16="http://schemas.microsoft.com/office/drawing/2014/main" id="{41474699-B0B0-42D4-980F-30D4F7AFCC66}"/>
                  </a:ext>
                </a:extLst>
              </p:cNvPr>
              <p:cNvSpPr txBox="1"/>
              <p:nvPr/>
            </p:nvSpPr>
            <p:spPr>
              <a:xfrm>
                <a:off x="518971" y="4518069"/>
                <a:ext cx="858665" cy="308348"/>
              </a:xfrm>
              <a:prstGeom prst="rect">
                <a:avLst/>
              </a:prstGeom>
              <a:noFill/>
            </p:spPr>
            <p:txBody>
              <a:bodyPr wrap="none" rtlCol="0">
                <a:spAutoFit/>
              </a:bodyPr>
              <a:lstStyle/>
              <a:p>
                <a:r>
                  <a:rPr lang="en-US" sz="1200" noProof="0" dirty="0"/>
                  <a:t>Sensible</a:t>
                </a:r>
              </a:p>
            </p:txBody>
          </p:sp>
          <p:sp>
            <p:nvSpPr>
              <p:cNvPr id="17" name="TextBox 16">
                <a:extLst>
                  <a:ext uri="{FF2B5EF4-FFF2-40B4-BE49-F238E27FC236}">
                    <a16:creationId xmlns:a16="http://schemas.microsoft.com/office/drawing/2014/main" id="{C2DB242A-E24F-4B5E-8242-96A4C350BAF1}"/>
                  </a:ext>
                </a:extLst>
              </p:cNvPr>
              <p:cNvSpPr txBox="1"/>
              <p:nvPr/>
            </p:nvSpPr>
            <p:spPr>
              <a:xfrm rot="16200000">
                <a:off x="-220031" y="3798167"/>
                <a:ext cx="1164444" cy="308349"/>
              </a:xfrm>
              <a:prstGeom prst="rect">
                <a:avLst/>
              </a:prstGeom>
              <a:noFill/>
            </p:spPr>
            <p:txBody>
              <a:bodyPr wrap="none" rtlCol="0">
                <a:spAutoFit/>
              </a:bodyPr>
              <a:lstStyle/>
              <a:p>
                <a:r>
                  <a:rPr lang="en-US" sz="1200" noProof="0" dirty="0"/>
                  <a:t>Temperature</a:t>
                </a:r>
              </a:p>
            </p:txBody>
          </p:sp>
          <p:sp>
            <p:nvSpPr>
              <p:cNvPr id="18" name="TextBox 17">
                <a:extLst>
                  <a:ext uri="{FF2B5EF4-FFF2-40B4-BE49-F238E27FC236}">
                    <a16:creationId xmlns:a16="http://schemas.microsoft.com/office/drawing/2014/main" id="{8D955414-C8AB-4AA5-878C-B7E2A83BAC5C}"/>
                  </a:ext>
                </a:extLst>
              </p:cNvPr>
              <p:cNvSpPr txBox="1"/>
              <p:nvPr/>
            </p:nvSpPr>
            <p:spPr>
              <a:xfrm>
                <a:off x="865905" y="4856694"/>
                <a:ext cx="1969076" cy="308348"/>
              </a:xfrm>
              <a:prstGeom prst="rect">
                <a:avLst/>
              </a:prstGeom>
              <a:noFill/>
            </p:spPr>
            <p:txBody>
              <a:bodyPr wrap="none" rtlCol="0">
                <a:spAutoFit/>
              </a:bodyPr>
              <a:lstStyle/>
              <a:p>
                <a:r>
                  <a:rPr lang="en-US" sz="1200" noProof="0" dirty="0"/>
                  <a:t>Stored Thermal Energy</a:t>
                </a:r>
              </a:p>
            </p:txBody>
          </p:sp>
          <p:sp>
            <p:nvSpPr>
              <p:cNvPr id="4" name="Freeform: Shape 3">
                <a:extLst>
                  <a:ext uri="{FF2B5EF4-FFF2-40B4-BE49-F238E27FC236}">
                    <a16:creationId xmlns:a16="http://schemas.microsoft.com/office/drawing/2014/main" id="{97EC60F7-09E8-4D44-A146-97A4B70453F9}"/>
                  </a:ext>
                </a:extLst>
              </p:cNvPr>
              <p:cNvSpPr/>
              <p:nvPr/>
            </p:nvSpPr>
            <p:spPr>
              <a:xfrm>
                <a:off x="542925" y="3210578"/>
                <a:ext cx="742909" cy="1442383"/>
              </a:xfrm>
              <a:custGeom>
                <a:avLst/>
                <a:gdLst>
                  <a:gd name="connsiteX0" fmla="*/ 0 w 733425"/>
                  <a:gd name="connsiteY0" fmla="*/ 1447800 h 1447800"/>
                  <a:gd name="connsiteX1" fmla="*/ 304800 w 733425"/>
                  <a:gd name="connsiteY1" fmla="*/ 966788 h 1447800"/>
                  <a:gd name="connsiteX2" fmla="*/ 542925 w 733425"/>
                  <a:gd name="connsiteY2" fmla="*/ 266700 h 1447800"/>
                  <a:gd name="connsiteX3" fmla="*/ 733425 w 733425"/>
                  <a:gd name="connsiteY3" fmla="*/ 0 h 1447800"/>
                  <a:gd name="connsiteX0" fmla="*/ 0 w 733425"/>
                  <a:gd name="connsiteY0" fmla="*/ 1447800 h 1447800"/>
                  <a:gd name="connsiteX1" fmla="*/ 304800 w 733425"/>
                  <a:gd name="connsiteY1" fmla="*/ 966788 h 1447800"/>
                  <a:gd name="connsiteX2" fmla="*/ 566434 w 733425"/>
                  <a:gd name="connsiteY2" fmla="*/ 285821 h 1447800"/>
                  <a:gd name="connsiteX3" fmla="*/ 733425 w 733425"/>
                  <a:gd name="connsiteY3" fmla="*/ 0 h 1447800"/>
                </a:gdLst>
                <a:ahLst/>
                <a:cxnLst>
                  <a:cxn ang="0">
                    <a:pos x="connsiteX0" y="connsiteY0"/>
                  </a:cxn>
                  <a:cxn ang="0">
                    <a:pos x="connsiteX1" y="connsiteY1"/>
                  </a:cxn>
                  <a:cxn ang="0">
                    <a:pos x="connsiteX2" y="connsiteY2"/>
                  </a:cxn>
                  <a:cxn ang="0">
                    <a:pos x="connsiteX3" y="connsiteY3"/>
                  </a:cxn>
                </a:cxnLst>
                <a:rect l="l" t="t" r="r" b="b"/>
                <a:pathLst>
                  <a:path w="733425" h="1447800">
                    <a:moveTo>
                      <a:pt x="0" y="1447800"/>
                    </a:moveTo>
                    <a:cubicBezTo>
                      <a:pt x="107156" y="1305719"/>
                      <a:pt x="210394" y="1160451"/>
                      <a:pt x="304800" y="966788"/>
                    </a:cubicBezTo>
                    <a:cubicBezTo>
                      <a:pt x="399206" y="773125"/>
                      <a:pt x="494997" y="446952"/>
                      <a:pt x="566434" y="285821"/>
                    </a:cubicBezTo>
                    <a:cubicBezTo>
                      <a:pt x="637871" y="124690"/>
                      <a:pt x="673893" y="52784"/>
                      <a:pt x="733425" y="0"/>
                    </a:cubicBezTo>
                  </a:path>
                </a:pathLst>
              </a:cu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500" noProof="0" dirty="0"/>
              </a:p>
            </p:txBody>
          </p:sp>
          <p:sp>
            <p:nvSpPr>
              <p:cNvPr id="159" name="Freeform: Shape 158">
                <a:extLst>
                  <a:ext uri="{FF2B5EF4-FFF2-40B4-BE49-F238E27FC236}">
                    <a16:creationId xmlns:a16="http://schemas.microsoft.com/office/drawing/2014/main" id="{7F4308F5-5F33-42F1-93D5-3B62BF1533EA}"/>
                  </a:ext>
                </a:extLst>
              </p:cNvPr>
              <p:cNvSpPr/>
              <p:nvPr/>
            </p:nvSpPr>
            <p:spPr>
              <a:xfrm>
                <a:off x="2247846" y="2282392"/>
                <a:ext cx="680997" cy="767947"/>
              </a:xfrm>
              <a:custGeom>
                <a:avLst/>
                <a:gdLst>
                  <a:gd name="connsiteX0" fmla="*/ 0 w 733425"/>
                  <a:gd name="connsiteY0" fmla="*/ 1447800 h 1447800"/>
                  <a:gd name="connsiteX1" fmla="*/ 304800 w 733425"/>
                  <a:gd name="connsiteY1" fmla="*/ 966788 h 1447800"/>
                  <a:gd name="connsiteX2" fmla="*/ 542925 w 733425"/>
                  <a:gd name="connsiteY2" fmla="*/ 266700 h 1447800"/>
                  <a:gd name="connsiteX3" fmla="*/ 733425 w 733425"/>
                  <a:gd name="connsiteY3" fmla="*/ 0 h 1447800"/>
                  <a:gd name="connsiteX0" fmla="*/ 0 w 733425"/>
                  <a:gd name="connsiteY0" fmla="*/ 1447800 h 1447800"/>
                  <a:gd name="connsiteX1" fmla="*/ 295396 w 733425"/>
                  <a:gd name="connsiteY1" fmla="*/ 868214 h 1447800"/>
                  <a:gd name="connsiteX2" fmla="*/ 542925 w 733425"/>
                  <a:gd name="connsiteY2" fmla="*/ 266700 h 1447800"/>
                  <a:gd name="connsiteX3" fmla="*/ 733425 w 733425"/>
                  <a:gd name="connsiteY3" fmla="*/ 0 h 1447800"/>
                  <a:gd name="connsiteX0" fmla="*/ 0 w 733425"/>
                  <a:gd name="connsiteY0" fmla="*/ 1447800 h 1447800"/>
                  <a:gd name="connsiteX1" fmla="*/ 215468 w 733425"/>
                  <a:gd name="connsiteY1" fmla="*/ 999647 h 1447800"/>
                  <a:gd name="connsiteX2" fmla="*/ 542925 w 733425"/>
                  <a:gd name="connsiteY2" fmla="*/ 266700 h 1447800"/>
                  <a:gd name="connsiteX3" fmla="*/ 733425 w 733425"/>
                  <a:gd name="connsiteY3" fmla="*/ 0 h 1447800"/>
                  <a:gd name="connsiteX0" fmla="*/ 0 w 733425"/>
                  <a:gd name="connsiteY0" fmla="*/ 1447800 h 1447800"/>
                  <a:gd name="connsiteX1" fmla="*/ 215468 w 733425"/>
                  <a:gd name="connsiteY1" fmla="*/ 999647 h 1447800"/>
                  <a:gd name="connsiteX2" fmla="*/ 420681 w 733425"/>
                  <a:gd name="connsiteY2" fmla="*/ 472065 h 1447800"/>
                  <a:gd name="connsiteX3" fmla="*/ 733425 w 733425"/>
                  <a:gd name="connsiteY3" fmla="*/ 0 h 1447800"/>
                  <a:gd name="connsiteX0" fmla="*/ 0 w 672303"/>
                  <a:gd name="connsiteY0" fmla="*/ 1324581 h 1324581"/>
                  <a:gd name="connsiteX1" fmla="*/ 215468 w 672303"/>
                  <a:gd name="connsiteY1" fmla="*/ 876428 h 1324581"/>
                  <a:gd name="connsiteX2" fmla="*/ 420681 w 672303"/>
                  <a:gd name="connsiteY2" fmla="*/ 348846 h 1324581"/>
                  <a:gd name="connsiteX3" fmla="*/ 672303 w 672303"/>
                  <a:gd name="connsiteY3" fmla="*/ 0 h 1324581"/>
                </a:gdLst>
                <a:ahLst/>
                <a:cxnLst>
                  <a:cxn ang="0">
                    <a:pos x="connsiteX0" y="connsiteY0"/>
                  </a:cxn>
                  <a:cxn ang="0">
                    <a:pos x="connsiteX1" y="connsiteY1"/>
                  </a:cxn>
                  <a:cxn ang="0">
                    <a:pos x="connsiteX2" y="connsiteY2"/>
                  </a:cxn>
                  <a:cxn ang="0">
                    <a:pos x="connsiteX3" y="connsiteY3"/>
                  </a:cxn>
                </a:cxnLst>
                <a:rect l="l" t="t" r="r" b="b"/>
                <a:pathLst>
                  <a:path w="672303" h="1324581">
                    <a:moveTo>
                      <a:pt x="0" y="1324581"/>
                    </a:moveTo>
                    <a:cubicBezTo>
                      <a:pt x="107156" y="1182500"/>
                      <a:pt x="145355" y="1039050"/>
                      <a:pt x="215468" y="876428"/>
                    </a:cubicBezTo>
                    <a:cubicBezTo>
                      <a:pt x="285581" y="713806"/>
                      <a:pt x="349244" y="509977"/>
                      <a:pt x="420681" y="348846"/>
                    </a:cubicBezTo>
                    <a:cubicBezTo>
                      <a:pt x="492118" y="187715"/>
                      <a:pt x="612771" y="52784"/>
                      <a:pt x="672303" y="0"/>
                    </a:cubicBezTo>
                  </a:path>
                </a:pathLst>
              </a:cu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500" noProof="0" dirty="0"/>
              </a:p>
            </p:txBody>
          </p:sp>
        </p:grpSp>
        <p:cxnSp>
          <p:nvCxnSpPr>
            <p:cNvPr id="3" name="Straight Connector 2">
              <a:extLst>
                <a:ext uri="{FF2B5EF4-FFF2-40B4-BE49-F238E27FC236}">
                  <a16:creationId xmlns:a16="http://schemas.microsoft.com/office/drawing/2014/main" id="{0DC3DD8F-D3D7-45D3-9A69-E8BDC594842D}"/>
                </a:ext>
              </a:extLst>
            </p:cNvPr>
            <p:cNvCxnSpPr>
              <a:stCxn id="4" idx="3"/>
            </p:cNvCxnSpPr>
            <p:nvPr/>
          </p:nvCxnSpPr>
          <p:spPr>
            <a:xfrm flipH="1">
              <a:off x="542925" y="3210578"/>
              <a:ext cx="742909" cy="4764"/>
            </a:xfrm>
            <a:prstGeom prst="line">
              <a:avLst/>
            </a:prstGeom>
            <a:ln w="12700">
              <a:solidFill>
                <a:schemeClr val="tx1"/>
              </a:solidFill>
              <a:prstDash val="dash"/>
            </a:ln>
          </p:spPr>
          <p:style>
            <a:lnRef idx="1">
              <a:schemeClr val="accent1"/>
            </a:lnRef>
            <a:fillRef idx="0">
              <a:schemeClr val="accent1"/>
            </a:fillRef>
            <a:effectRef idx="0">
              <a:schemeClr val="accent1"/>
            </a:effectRef>
            <a:fontRef idx="minor">
              <a:schemeClr val="tx1"/>
            </a:fontRef>
          </p:style>
        </p:cxnSp>
        <p:cxnSp>
          <p:nvCxnSpPr>
            <p:cNvPr id="160" name="Straight Connector 159">
              <a:extLst>
                <a:ext uri="{FF2B5EF4-FFF2-40B4-BE49-F238E27FC236}">
                  <a16:creationId xmlns:a16="http://schemas.microsoft.com/office/drawing/2014/main" id="{8FC1AF2D-B64C-434C-A646-EDEF81C5C967}"/>
                </a:ext>
              </a:extLst>
            </p:cNvPr>
            <p:cNvCxnSpPr>
              <a:cxnSpLocks/>
              <a:stCxn id="159" idx="0"/>
            </p:cNvCxnSpPr>
            <p:nvPr/>
          </p:nvCxnSpPr>
          <p:spPr>
            <a:xfrm flipH="1">
              <a:off x="537980" y="3050339"/>
              <a:ext cx="1709866" cy="8827"/>
            </a:xfrm>
            <a:prstGeom prst="line">
              <a:avLst/>
            </a:prstGeom>
            <a:ln w="12700">
              <a:solidFill>
                <a:schemeClr val="tx1"/>
              </a:solidFill>
              <a:prstDash val="dash"/>
            </a:ln>
          </p:spPr>
          <p:style>
            <a:lnRef idx="1">
              <a:schemeClr val="accent1"/>
            </a:lnRef>
            <a:fillRef idx="0">
              <a:schemeClr val="accent1"/>
            </a:fillRef>
            <a:effectRef idx="0">
              <a:schemeClr val="accent1"/>
            </a:effectRef>
            <a:fontRef idx="minor">
              <a:schemeClr val="tx1"/>
            </a:fontRef>
          </p:style>
        </p:cxnSp>
        <mc:AlternateContent xmlns:mc="http://schemas.openxmlformats.org/markup-compatibility/2006">
          <mc:Choice xmlns:a14="http://schemas.microsoft.com/office/drawing/2010/main" Requires="a14">
            <p:sp>
              <p:nvSpPr>
                <p:cNvPr id="31" name="TextBox 30">
                  <a:extLst>
                    <a:ext uri="{FF2B5EF4-FFF2-40B4-BE49-F238E27FC236}">
                      <a16:creationId xmlns:a16="http://schemas.microsoft.com/office/drawing/2014/main" id="{D5C52542-E057-4CE3-932F-2CBE845D2559}"/>
                    </a:ext>
                  </a:extLst>
                </p:cNvPr>
                <p:cNvSpPr txBox="1"/>
                <p:nvPr/>
              </p:nvSpPr>
              <p:spPr>
                <a:xfrm>
                  <a:off x="289207" y="2840336"/>
                  <a:ext cx="158243" cy="173518"/>
                </a:xfrm>
                <a:prstGeom prst="rect">
                  <a:avLst/>
                </a:prstGeom>
                <a:noFill/>
              </p:spPr>
              <p:txBody>
                <a:bodyPr wrap="none" lIns="0" tIns="0" rIns="0" bIns="0" rtlCol="0">
                  <a:spAutoFit/>
                </a:bodyPr>
                <a:lstStyle/>
                <a:p>
                  <a:pPr/>
                  <a14:m>
                    <m:oMathPara xmlns:m="http://schemas.openxmlformats.org/officeDocument/2006/math">
                      <m:oMathParaPr>
                        <m:jc m:val="centerGroup"/>
                      </m:oMathParaPr>
                      <m:oMath xmlns:m="http://schemas.openxmlformats.org/officeDocument/2006/math">
                        <m:sSub>
                          <m:sSubPr>
                            <m:ctrlPr>
                              <a:rPr lang="en-US" sz="1013" i="1" noProof="0">
                                <a:latin typeface="Cambria Math" panose="02040503050406030204" pitchFamily="18" charset="0"/>
                              </a:rPr>
                            </m:ctrlPr>
                          </m:sSubPr>
                          <m:e>
                            <m:r>
                              <a:rPr lang="en-US" sz="1013" i="1" noProof="0">
                                <a:latin typeface="Cambria Math" panose="02040503050406030204" pitchFamily="18" charset="0"/>
                              </a:rPr>
                              <m:t>𝑇</m:t>
                            </m:r>
                          </m:e>
                          <m:sub>
                            <m:r>
                              <a:rPr lang="en-US" sz="1013" i="1" noProof="0">
                                <a:latin typeface="Cambria Math" panose="02040503050406030204" pitchFamily="18" charset="0"/>
                              </a:rPr>
                              <m:t>𝑙</m:t>
                            </m:r>
                          </m:sub>
                        </m:sSub>
                      </m:oMath>
                    </m:oMathPara>
                  </a14:m>
                  <a:endParaRPr lang="en-US" sz="1013" noProof="0" dirty="0"/>
                </a:p>
              </p:txBody>
            </p:sp>
          </mc:Choice>
          <mc:Fallback>
            <p:sp>
              <p:nvSpPr>
                <p:cNvPr id="31" name="TextBox 30">
                  <a:extLst>
                    <a:ext uri="{FF2B5EF4-FFF2-40B4-BE49-F238E27FC236}">
                      <a16:creationId xmlns:a16="http://schemas.microsoft.com/office/drawing/2014/main" id="{D5C52542-E057-4CE3-932F-2CBE845D2559}"/>
                    </a:ext>
                  </a:extLst>
                </p:cNvPr>
                <p:cNvSpPr txBox="1">
                  <a:spLocks noRot="1" noChangeAspect="1" noMove="1" noResize="1" noEditPoints="1" noAdjustHandles="1" noChangeArrowheads="1" noChangeShapeType="1" noTextEdit="1"/>
                </p:cNvSpPr>
                <p:nvPr/>
              </p:nvSpPr>
              <p:spPr>
                <a:xfrm>
                  <a:off x="289207" y="2840336"/>
                  <a:ext cx="158243" cy="173518"/>
                </a:xfrm>
                <a:prstGeom prst="rect">
                  <a:avLst/>
                </a:prstGeom>
                <a:blipFill>
                  <a:blip r:embed="rId3"/>
                  <a:stretch>
                    <a:fillRect l="-16667" r="-4167" b="-20000"/>
                  </a:stretch>
                </a:blipFill>
              </p:spPr>
              <p:txBody>
                <a:bodyPr/>
                <a:lstStyle/>
                <a:p>
                  <a:r>
                    <a:rPr lang="en-CH">
                      <a:noFill/>
                    </a:rPr>
                    <a:t> </a:t>
                  </a:r>
                </a:p>
              </p:txBody>
            </p:sp>
          </mc:Fallback>
        </mc:AlternateContent>
        <mc:AlternateContent xmlns:mc="http://schemas.openxmlformats.org/markup-compatibility/2006">
          <mc:Choice xmlns:a14="http://schemas.microsoft.com/office/drawing/2010/main" Requires="a14">
            <p:sp>
              <p:nvSpPr>
                <p:cNvPr id="162" name="TextBox 161">
                  <a:extLst>
                    <a:ext uri="{FF2B5EF4-FFF2-40B4-BE49-F238E27FC236}">
                      <a16:creationId xmlns:a16="http://schemas.microsoft.com/office/drawing/2014/main" id="{BA74787B-001B-4654-A093-00DEA07AD3A1}"/>
                    </a:ext>
                  </a:extLst>
                </p:cNvPr>
                <p:cNvSpPr txBox="1"/>
                <p:nvPr/>
              </p:nvSpPr>
              <p:spPr>
                <a:xfrm>
                  <a:off x="289207" y="3087472"/>
                  <a:ext cx="166737" cy="173518"/>
                </a:xfrm>
                <a:prstGeom prst="rect">
                  <a:avLst/>
                </a:prstGeom>
                <a:noFill/>
              </p:spPr>
              <p:txBody>
                <a:bodyPr wrap="none" lIns="0" tIns="0" rIns="0" bIns="0" rtlCol="0">
                  <a:spAutoFit/>
                </a:bodyPr>
                <a:lstStyle/>
                <a:p>
                  <a:pPr/>
                  <a14:m>
                    <m:oMathPara xmlns:m="http://schemas.openxmlformats.org/officeDocument/2006/math">
                      <m:oMathParaPr>
                        <m:jc m:val="centerGroup"/>
                      </m:oMathParaPr>
                      <m:oMath xmlns:m="http://schemas.openxmlformats.org/officeDocument/2006/math">
                        <m:sSub>
                          <m:sSubPr>
                            <m:ctrlPr>
                              <a:rPr lang="en-US" sz="1013" i="1" noProof="0">
                                <a:latin typeface="Cambria Math" panose="02040503050406030204" pitchFamily="18" charset="0"/>
                              </a:rPr>
                            </m:ctrlPr>
                          </m:sSubPr>
                          <m:e>
                            <m:r>
                              <a:rPr lang="en-US" sz="1013" i="1" noProof="0">
                                <a:latin typeface="Cambria Math" panose="02040503050406030204" pitchFamily="18" charset="0"/>
                              </a:rPr>
                              <m:t>𝑇</m:t>
                            </m:r>
                          </m:e>
                          <m:sub>
                            <m:r>
                              <a:rPr lang="en-US" sz="1013" i="1" noProof="0">
                                <a:latin typeface="Cambria Math" panose="02040503050406030204" pitchFamily="18" charset="0"/>
                              </a:rPr>
                              <m:t>𝑠</m:t>
                            </m:r>
                          </m:sub>
                        </m:sSub>
                      </m:oMath>
                    </m:oMathPara>
                  </a14:m>
                  <a:endParaRPr lang="en-US" sz="1013" noProof="0" dirty="0"/>
                </a:p>
              </p:txBody>
            </p:sp>
          </mc:Choice>
          <mc:Fallback>
            <p:sp>
              <p:nvSpPr>
                <p:cNvPr id="162" name="TextBox 161">
                  <a:extLst>
                    <a:ext uri="{FF2B5EF4-FFF2-40B4-BE49-F238E27FC236}">
                      <a16:creationId xmlns:a16="http://schemas.microsoft.com/office/drawing/2014/main" id="{BA74787B-001B-4654-A093-00DEA07AD3A1}"/>
                    </a:ext>
                  </a:extLst>
                </p:cNvPr>
                <p:cNvSpPr txBox="1">
                  <a:spLocks noRot="1" noChangeAspect="1" noMove="1" noResize="1" noEditPoints="1" noAdjustHandles="1" noChangeArrowheads="1" noChangeShapeType="1" noTextEdit="1"/>
                </p:cNvSpPr>
                <p:nvPr/>
              </p:nvSpPr>
              <p:spPr>
                <a:xfrm>
                  <a:off x="289207" y="3087472"/>
                  <a:ext cx="166737" cy="173518"/>
                </a:xfrm>
                <a:prstGeom prst="rect">
                  <a:avLst/>
                </a:prstGeom>
                <a:blipFill>
                  <a:blip r:embed="rId4"/>
                  <a:stretch>
                    <a:fillRect l="-16000" b="-11538"/>
                  </a:stretch>
                </a:blipFill>
              </p:spPr>
              <p:txBody>
                <a:bodyPr/>
                <a:lstStyle/>
                <a:p>
                  <a:r>
                    <a:rPr lang="en-CH">
                      <a:noFill/>
                    </a:rPr>
                    <a:t> </a:t>
                  </a:r>
                </a:p>
              </p:txBody>
            </p:sp>
          </mc:Fallback>
        </mc:AlternateContent>
      </p:grpSp>
      <p:grpSp>
        <p:nvGrpSpPr>
          <p:cNvPr id="21" name="Group 20">
            <a:extLst>
              <a:ext uri="{FF2B5EF4-FFF2-40B4-BE49-F238E27FC236}">
                <a16:creationId xmlns:a16="http://schemas.microsoft.com/office/drawing/2014/main" id="{D61E5F68-A5C6-0BEA-2230-670E7632B0C0}"/>
              </a:ext>
            </a:extLst>
          </p:cNvPr>
          <p:cNvGrpSpPr/>
          <p:nvPr/>
        </p:nvGrpSpPr>
        <p:grpSpPr>
          <a:xfrm>
            <a:off x="4839495" y="980685"/>
            <a:ext cx="2954847" cy="3722093"/>
            <a:chOff x="6938143" y="1357619"/>
            <a:chExt cx="3939796" cy="4962791"/>
          </a:xfrm>
        </p:grpSpPr>
        <p:grpSp>
          <p:nvGrpSpPr>
            <p:cNvPr id="154" name="Group 153">
              <a:extLst>
                <a:ext uri="{FF2B5EF4-FFF2-40B4-BE49-F238E27FC236}">
                  <a16:creationId xmlns:a16="http://schemas.microsoft.com/office/drawing/2014/main" id="{35A91D00-2DEE-4B50-9004-6CBC131AA627}"/>
                </a:ext>
              </a:extLst>
            </p:cNvPr>
            <p:cNvGrpSpPr/>
            <p:nvPr/>
          </p:nvGrpSpPr>
          <p:grpSpPr>
            <a:xfrm>
              <a:off x="7157888" y="5178217"/>
              <a:ext cx="3656873" cy="1142193"/>
              <a:chOff x="3173218" y="3708852"/>
              <a:chExt cx="2892302" cy="965568"/>
            </a:xfrm>
          </p:grpSpPr>
          <p:sp>
            <p:nvSpPr>
              <p:cNvPr id="155" name="TextBox 154">
                <a:extLst>
                  <a:ext uri="{FF2B5EF4-FFF2-40B4-BE49-F238E27FC236}">
                    <a16:creationId xmlns:a16="http://schemas.microsoft.com/office/drawing/2014/main" id="{78751C3E-264B-446C-8F06-B7F73A61EECE}"/>
                  </a:ext>
                </a:extLst>
              </p:cNvPr>
              <p:cNvSpPr txBox="1"/>
              <p:nvPr/>
            </p:nvSpPr>
            <p:spPr>
              <a:xfrm>
                <a:off x="3398108" y="3708852"/>
                <a:ext cx="2667412" cy="965568"/>
              </a:xfrm>
              <a:prstGeom prst="rect">
                <a:avLst/>
              </a:prstGeom>
              <a:noFill/>
            </p:spPr>
            <p:txBody>
              <a:bodyPr wrap="square" rtlCol="0">
                <a:spAutoFit/>
              </a:bodyPr>
              <a:lstStyle/>
              <a:p>
                <a:pPr>
                  <a:spcBef>
                    <a:spcPts val="1000"/>
                  </a:spcBef>
                  <a:defRPr/>
                </a:pPr>
                <a:r>
                  <a:rPr lang="en-US" sz="1100" kern="0" noProof="0" dirty="0">
                    <a:solidFill>
                      <a:srgbClr val="413C3A"/>
                    </a:solidFill>
                    <a:latin typeface="Arial"/>
                  </a:rPr>
                  <a:t>Phase Change Material (PCM)</a:t>
                </a:r>
              </a:p>
              <a:p>
                <a:pPr>
                  <a:spcBef>
                    <a:spcPts val="1000"/>
                  </a:spcBef>
                  <a:defRPr/>
                </a:pPr>
                <a:r>
                  <a:rPr lang="en-US" sz="1100" kern="0" noProof="0" dirty="0">
                    <a:solidFill>
                      <a:srgbClr val="413C3A"/>
                    </a:solidFill>
                    <a:latin typeface="Arial"/>
                  </a:rPr>
                  <a:t>Heat Transfer Fluid (HTF)</a:t>
                </a:r>
              </a:p>
              <a:p>
                <a:pPr>
                  <a:spcBef>
                    <a:spcPts val="1000"/>
                  </a:spcBef>
                  <a:defRPr/>
                </a:pPr>
                <a:r>
                  <a:rPr lang="en-US" sz="1100" kern="0" noProof="0" dirty="0">
                    <a:solidFill>
                      <a:srgbClr val="413C3A"/>
                    </a:solidFill>
                    <a:latin typeface="Arial"/>
                  </a:rPr>
                  <a:t>Insulation</a:t>
                </a:r>
              </a:p>
            </p:txBody>
          </p:sp>
          <p:sp>
            <p:nvSpPr>
              <p:cNvPr id="156" name="Rectangle 155">
                <a:extLst>
                  <a:ext uri="{FF2B5EF4-FFF2-40B4-BE49-F238E27FC236}">
                    <a16:creationId xmlns:a16="http://schemas.microsoft.com/office/drawing/2014/main" id="{165C13ED-4A65-4EE7-8566-279BBC0F01E0}"/>
                  </a:ext>
                </a:extLst>
              </p:cNvPr>
              <p:cNvSpPr/>
              <p:nvPr/>
            </p:nvSpPr>
            <p:spPr>
              <a:xfrm>
                <a:off x="3173218" y="3728225"/>
                <a:ext cx="224890" cy="224890"/>
              </a:xfrm>
              <a:prstGeom prst="rect">
                <a:avLst/>
              </a:prstGeom>
              <a:solidFill>
                <a:srgbClr val="F39869"/>
              </a:solidFill>
              <a:ln w="12700" cap="flat" cmpd="sng" algn="ctr">
                <a:noFill/>
                <a:prstDash val="solid"/>
                <a:miter lim="800000"/>
              </a:ln>
              <a:effectLst/>
            </p:spPr>
            <p:txBody>
              <a:bodyPr rtlCol="0" anchor="ctr"/>
              <a:lstStyle/>
              <a:p>
                <a:pPr algn="ctr">
                  <a:defRPr/>
                </a:pPr>
                <a:endParaRPr lang="en-US" sz="1200" kern="0" noProof="0" dirty="0">
                  <a:solidFill>
                    <a:srgbClr val="FFFFFF"/>
                  </a:solidFill>
                  <a:latin typeface="Arial"/>
                </a:endParaRPr>
              </a:p>
            </p:txBody>
          </p:sp>
          <p:sp>
            <p:nvSpPr>
              <p:cNvPr id="157" name="Rectangle 156">
                <a:extLst>
                  <a:ext uri="{FF2B5EF4-FFF2-40B4-BE49-F238E27FC236}">
                    <a16:creationId xmlns:a16="http://schemas.microsoft.com/office/drawing/2014/main" id="{A44DAF0E-14DB-4FFC-A03C-722B386783E4}"/>
                  </a:ext>
                </a:extLst>
              </p:cNvPr>
              <p:cNvSpPr/>
              <p:nvPr/>
            </p:nvSpPr>
            <p:spPr>
              <a:xfrm>
                <a:off x="3173218" y="4062312"/>
                <a:ext cx="224890" cy="224890"/>
              </a:xfrm>
              <a:prstGeom prst="rect">
                <a:avLst/>
              </a:prstGeom>
              <a:gradFill>
                <a:gsLst>
                  <a:gs pos="0">
                    <a:srgbClr val="E30613"/>
                  </a:gs>
                  <a:gs pos="100000">
                    <a:srgbClr val="00B0F0"/>
                  </a:gs>
                </a:gsLst>
                <a:lin ang="5400000" scaled="1"/>
              </a:gradFill>
              <a:ln w="12700" cap="flat" cmpd="sng" algn="ctr">
                <a:noFill/>
                <a:prstDash val="solid"/>
                <a:miter lim="800000"/>
              </a:ln>
              <a:effectLst/>
            </p:spPr>
            <p:txBody>
              <a:bodyPr rtlCol="0" anchor="ctr"/>
              <a:lstStyle/>
              <a:p>
                <a:pPr algn="ctr">
                  <a:defRPr/>
                </a:pPr>
                <a:endParaRPr lang="en-US" sz="1200" kern="0" noProof="0" dirty="0">
                  <a:solidFill>
                    <a:srgbClr val="FFFFFF"/>
                  </a:solidFill>
                  <a:latin typeface="Arial"/>
                </a:endParaRPr>
              </a:p>
            </p:txBody>
          </p:sp>
          <p:sp>
            <p:nvSpPr>
              <p:cNvPr id="158" name="Rectangle 157">
                <a:extLst>
                  <a:ext uri="{FF2B5EF4-FFF2-40B4-BE49-F238E27FC236}">
                    <a16:creationId xmlns:a16="http://schemas.microsoft.com/office/drawing/2014/main" id="{5F349AEA-5049-4D92-A791-723F909F33A2}"/>
                  </a:ext>
                </a:extLst>
              </p:cNvPr>
              <p:cNvSpPr/>
              <p:nvPr/>
            </p:nvSpPr>
            <p:spPr>
              <a:xfrm>
                <a:off x="3173218" y="4397124"/>
                <a:ext cx="224890" cy="224890"/>
              </a:xfrm>
              <a:prstGeom prst="rect">
                <a:avLst/>
              </a:prstGeom>
              <a:solidFill>
                <a:srgbClr val="CAC7C7"/>
              </a:solidFill>
              <a:ln w="12700" cap="flat" cmpd="sng" algn="ctr">
                <a:noFill/>
                <a:prstDash val="solid"/>
                <a:miter lim="800000"/>
              </a:ln>
              <a:effectLst/>
            </p:spPr>
            <p:txBody>
              <a:bodyPr rtlCol="0" anchor="ctr"/>
              <a:lstStyle/>
              <a:p>
                <a:pPr algn="ctr">
                  <a:defRPr/>
                </a:pPr>
                <a:endParaRPr lang="en-US" sz="1200" kern="0" noProof="0" dirty="0">
                  <a:solidFill>
                    <a:srgbClr val="FFFFFF"/>
                  </a:solidFill>
                  <a:latin typeface="Arial"/>
                </a:endParaRPr>
              </a:p>
            </p:txBody>
          </p:sp>
        </p:grpSp>
        <p:grpSp>
          <p:nvGrpSpPr>
            <p:cNvPr id="10" name="Group 9">
              <a:extLst>
                <a:ext uri="{FF2B5EF4-FFF2-40B4-BE49-F238E27FC236}">
                  <a16:creationId xmlns:a16="http://schemas.microsoft.com/office/drawing/2014/main" id="{6FC06C19-3035-4172-9758-B2FB0A8A5A62}"/>
                </a:ext>
              </a:extLst>
            </p:cNvPr>
            <p:cNvGrpSpPr/>
            <p:nvPr/>
          </p:nvGrpSpPr>
          <p:grpSpPr>
            <a:xfrm>
              <a:off x="6938143" y="1357619"/>
              <a:ext cx="3939796" cy="3669971"/>
              <a:chOff x="9483161" y="2462921"/>
              <a:chExt cx="2382564" cy="2219390"/>
            </a:xfrm>
          </p:grpSpPr>
          <p:grpSp>
            <p:nvGrpSpPr>
              <p:cNvPr id="86" name="Group 85">
                <a:extLst>
                  <a:ext uri="{FF2B5EF4-FFF2-40B4-BE49-F238E27FC236}">
                    <a16:creationId xmlns:a16="http://schemas.microsoft.com/office/drawing/2014/main" id="{C278F3B5-8345-4018-8087-64F3DF0B7C32}"/>
                  </a:ext>
                </a:extLst>
              </p:cNvPr>
              <p:cNvGrpSpPr/>
              <p:nvPr/>
            </p:nvGrpSpPr>
            <p:grpSpPr>
              <a:xfrm>
                <a:off x="9483161" y="2462921"/>
                <a:ext cx="1923180" cy="1923180"/>
                <a:chOff x="2683257" y="1299881"/>
                <a:chExt cx="1748118" cy="1748118"/>
              </a:xfrm>
            </p:grpSpPr>
            <p:grpSp>
              <p:nvGrpSpPr>
                <p:cNvPr id="87" name="Group 86">
                  <a:extLst>
                    <a:ext uri="{FF2B5EF4-FFF2-40B4-BE49-F238E27FC236}">
                      <a16:creationId xmlns:a16="http://schemas.microsoft.com/office/drawing/2014/main" id="{1DB4333E-4E9F-4641-AA10-C66BD77C6780}"/>
                    </a:ext>
                  </a:extLst>
                </p:cNvPr>
                <p:cNvGrpSpPr/>
                <p:nvPr/>
              </p:nvGrpSpPr>
              <p:grpSpPr>
                <a:xfrm>
                  <a:off x="2683257" y="1299881"/>
                  <a:ext cx="1748118" cy="1748118"/>
                  <a:chOff x="600635" y="1299882"/>
                  <a:chExt cx="1748118" cy="1748118"/>
                </a:xfrm>
              </p:grpSpPr>
              <p:sp>
                <p:nvSpPr>
                  <p:cNvPr id="102" name="Rectangle 101">
                    <a:extLst>
                      <a:ext uri="{FF2B5EF4-FFF2-40B4-BE49-F238E27FC236}">
                        <a16:creationId xmlns:a16="http://schemas.microsoft.com/office/drawing/2014/main" id="{B81204BD-D0A8-4716-A545-DB45CE82F822}"/>
                      </a:ext>
                    </a:extLst>
                  </p:cNvPr>
                  <p:cNvSpPr/>
                  <p:nvPr/>
                </p:nvSpPr>
                <p:spPr>
                  <a:xfrm>
                    <a:off x="600635" y="1299882"/>
                    <a:ext cx="1748118" cy="1748118"/>
                  </a:xfrm>
                  <a:prstGeom prst="rect">
                    <a:avLst/>
                  </a:prstGeom>
                  <a:solidFill>
                    <a:srgbClr val="CAC7C7"/>
                  </a:solidFill>
                  <a:ln w="12700" cap="flat" cmpd="sng" algn="ctr">
                    <a:noFill/>
                    <a:prstDash val="solid"/>
                    <a:miter lim="800000"/>
                  </a:ln>
                  <a:effectLst/>
                </p:spPr>
                <p:txBody>
                  <a:bodyPr rtlCol="0" anchor="ctr"/>
                  <a:lstStyle/>
                  <a:p>
                    <a:pPr algn="ctr">
                      <a:defRPr/>
                    </a:pPr>
                    <a:endParaRPr lang="en-US" sz="1200" kern="0" noProof="0" dirty="0">
                      <a:solidFill>
                        <a:srgbClr val="FFFFFF"/>
                      </a:solidFill>
                      <a:latin typeface="Arial"/>
                    </a:endParaRPr>
                  </a:p>
                </p:txBody>
              </p:sp>
              <p:grpSp>
                <p:nvGrpSpPr>
                  <p:cNvPr id="103" name="Group 102">
                    <a:extLst>
                      <a:ext uri="{FF2B5EF4-FFF2-40B4-BE49-F238E27FC236}">
                        <a16:creationId xmlns:a16="http://schemas.microsoft.com/office/drawing/2014/main" id="{E8DC5265-B0A8-49FE-80D9-5A8AE141A953}"/>
                      </a:ext>
                    </a:extLst>
                  </p:cNvPr>
                  <p:cNvGrpSpPr/>
                  <p:nvPr/>
                </p:nvGrpSpPr>
                <p:grpSpPr>
                  <a:xfrm>
                    <a:off x="600635" y="1496450"/>
                    <a:ext cx="1748118" cy="1354982"/>
                    <a:chOff x="600635" y="1454664"/>
                    <a:chExt cx="1748118" cy="1354982"/>
                  </a:xfrm>
                </p:grpSpPr>
                <p:sp>
                  <p:nvSpPr>
                    <p:cNvPr id="104" name="Rectangle 103">
                      <a:extLst>
                        <a:ext uri="{FF2B5EF4-FFF2-40B4-BE49-F238E27FC236}">
                          <a16:creationId xmlns:a16="http://schemas.microsoft.com/office/drawing/2014/main" id="{4D16857F-E3A6-4F77-B124-350DFB01B6F7}"/>
                        </a:ext>
                      </a:extLst>
                    </p:cNvPr>
                    <p:cNvSpPr/>
                    <p:nvPr/>
                  </p:nvSpPr>
                  <p:spPr>
                    <a:xfrm>
                      <a:off x="797203" y="1454664"/>
                      <a:ext cx="1354981" cy="1354981"/>
                    </a:xfrm>
                    <a:prstGeom prst="rect">
                      <a:avLst/>
                    </a:prstGeom>
                    <a:gradFill>
                      <a:gsLst>
                        <a:gs pos="0">
                          <a:srgbClr val="E30613"/>
                        </a:gs>
                        <a:gs pos="100000">
                          <a:srgbClr val="00B0F0"/>
                        </a:gs>
                      </a:gsLst>
                      <a:lin ang="5400000" scaled="1"/>
                    </a:gradFill>
                    <a:ln w="12700" cap="flat" cmpd="sng" algn="ctr">
                      <a:noFill/>
                      <a:prstDash val="solid"/>
                      <a:miter lim="800000"/>
                    </a:ln>
                    <a:effectLst/>
                  </p:spPr>
                  <p:txBody>
                    <a:bodyPr rtlCol="0" anchor="ctr"/>
                    <a:lstStyle/>
                    <a:p>
                      <a:pPr algn="ctr">
                        <a:defRPr/>
                      </a:pPr>
                      <a:endParaRPr lang="en-US" sz="1200" kern="0" noProof="0" dirty="0">
                        <a:solidFill>
                          <a:srgbClr val="FFFFFF"/>
                        </a:solidFill>
                        <a:latin typeface="Arial"/>
                      </a:endParaRPr>
                    </a:p>
                  </p:txBody>
                </p:sp>
                <p:sp>
                  <p:nvSpPr>
                    <p:cNvPr id="105" name="Rectangle 104">
                      <a:extLst>
                        <a:ext uri="{FF2B5EF4-FFF2-40B4-BE49-F238E27FC236}">
                          <a16:creationId xmlns:a16="http://schemas.microsoft.com/office/drawing/2014/main" id="{71CAB707-33A9-4676-9A2E-57B91525F43B}"/>
                        </a:ext>
                      </a:extLst>
                    </p:cNvPr>
                    <p:cNvSpPr/>
                    <p:nvPr/>
                  </p:nvSpPr>
                  <p:spPr>
                    <a:xfrm>
                      <a:off x="2152184" y="2671950"/>
                      <a:ext cx="196569" cy="137696"/>
                    </a:xfrm>
                    <a:prstGeom prst="rect">
                      <a:avLst/>
                    </a:prstGeom>
                    <a:solidFill>
                      <a:srgbClr val="0AB0F0"/>
                    </a:solidFill>
                    <a:ln w="12700" cap="flat" cmpd="sng" algn="ctr">
                      <a:noFill/>
                      <a:prstDash val="solid"/>
                      <a:miter lim="800000"/>
                    </a:ln>
                    <a:effectLst/>
                  </p:spPr>
                  <p:txBody>
                    <a:bodyPr rtlCol="0" anchor="ctr"/>
                    <a:lstStyle/>
                    <a:p>
                      <a:pPr algn="ctr">
                        <a:defRPr/>
                      </a:pPr>
                      <a:endParaRPr lang="en-US" sz="1200" kern="0" noProof="0" dirty="0">
                        <a:solidFill>
                          <a:srgbClr val="FFFFFF"/>
                        </a:solidFill>
                        <a:latin typeface="Arial"/>
                      </a:endParaRPr>
                    </a:p>
                  </p:txBody>
                </p:sp>
                <p:sp>
                  <p:nvSpPr>
                    <p:cNvPr id="106" name="Rectangle 105">
                      <a:extLst>
                        <a:ext uri="{FF2B5EF4-FFF2-40B4-BE49-F238E27FC236}">
                          <a16:creationId xmlns:a16="http://schemas.microsoft.com/office/drawing/2014/main" id="{CB397A4E-F51F-42EF-BD03-CA10B09E7C37}"/>
                        </a:ext>
                      </a:extLst>
                    </p:cNvPr>
                    <p:cNvSpPr/>
                    <p:nvPr/>
                  </p:nvSpPr>
                  <p:spPr>
                    <a:xfrm>
                      <a:off x="600635" y="1454711"/>
                      <a:ext cx="196568" cy="137695"/>
                    </a:xfrm>
                    <a:prstGeom prst="rect">
                      <a:avLst/>
                    </a:prstGeom>
                    <a:solidFill>
                      <a:srgbClr val="E31222"/>
                    </a:solidFill>
                    <a:ln w="12700" cap="flat" cmpd="sng" algn="ctr">
                      <a:noFill/>
                      <a:prstDash val="solid"/>
                      <a:miter lim="800000"/>
                    </a:ln>
                    <a:effectLst/>
                  </p:spPr>
                  <p:txBody>
                    <a:bodyPr rtlCol="0" anchor="ctr"/>
                    <a:lstStyle/>
                    <a:p>
                      <a:pPr algn="ctr">
                        <a:defRPr/>
                      </a:pPr>
                      <a:endParaRPr lang="en-US" sz="1200" kern="0" noProof="0" dirty="0">
                        <a:solidFill>
                          <a:srgbClr val="FFFFFF"/>
                        </a:solidFill>
                        <a:latin typeface="Arial"/>
                      </a:endParaRPr>
                    </a:p>
                  </p:txBody>
                </p:sp>
              </p:grpSp>
            </p:grpSp>
            <p:sp>
              <p:nvSpPr>
                <p:cNvPr id="88" name="Rectangle: Rounded Corners 87">
                  <a:extLst>
                    <a:ext uri="{FF2B5EF4-FFF2-40B4-BE49-F238E27FC236}">
                      <a16:creationId xmlns:a16="http://schemas.microsoft.com/office/drawing/2014/main" id="{8BF1E48A-9E6D-4B58-BD92-5342E860A395}"/>
                    </a:ext>
                  </a:extLst>
                </p:cNvPr>
                <p:cNvSpPr/>
                <p:nvPr/>
              </p:nvSpPr>
              <p:spPr>
                <a:xfrm rot="20490260">
                  <a:off x="3021760" y="1664195"/>
                  <a:ext cx="182880" cy="327660"/>
                </a:xfrm>
                <a:prstGeom prst="roundRect">
                  <a:avLst/>
                </a:prstGeom>
                <a:solidFill>
                  <a:srgbClr val="F39869"/>
                </a:solidFill>
                <a:ln w="12700" cap="flat" cmpd="sng" algn="ctr">
                  <a:solidFill>
                    <a:srgbClr val="413C3A"/>
                  </a:solidFill>
                  <a:prstDash val="solid"/>
                  <a:miter lim="800000"/>
                </a:ln>
                <a:effectLst/>
              </p:spPr>
              <p:txBody>
                <a:bodyPr rtlCol="0" anchor="ctr"/>
                <a:lstStyle/>
                <a:p>
                  <a:pPr algn="ctr">
                    <a:defRPr/>
                  </a:pPr>
                  <a:endParaRPr lang="en-US" sz="1200" kern="0" noProof="0" dirty="0">
                    <a:solidFill>
                      <a:srgbClr val="FFFFFF"/>
                    </a:solidFill>
                    <a:latin typeface="Arial"/>
                  </a:endParaRPr>
                </a:p>
              </p:txBody>
            </p:sp>
            <p:sp>
              <p:nvSpPr>
                <p:cNvPr id="89" name="Rectangle: Rounded Corners 88">
                  <a:extLst>
                    <a:ext uri="{FF2B5EF4-FFF2-40B4-BE49-F238E27FC236}">
                      <a16:creationId xmlns:a16="http://schemas.microsoft.com/office/drawing/2014/main" id="{B6BB6873-77D1-41FB-A2CD-66CC455EA699}"/>
                    </a:ext>
                  </a:extLst>
                </p:cNvPr>
                <p:cNvSpPr/>
                <p:nvPr/>
              </p:nvSpPr>
              <p:spPr>
                <a:xfrm rot="16806308">
                  <a:off x="3320701" y="1518625"/>
                  <a:ext cx="182880" cy="327660"/>
                </a:xfrm>
                <a:prstGeom prst="roundRect">
                  <a:avLst/>
                </a:prstGeom>
                <a:solidFill>
                  <a:srgbClr val="F39869"/>
                </a:solidFill>
                <a:ln w="12700" cap="flat" cmpd="sng" algn="ctr">
                  <a:solidFill>
                    <a:srgbClr val="413C3A"/>
                  </a:solidFill>
                  <a:prstDash val="solid"/>
                  <a:miter lim="800000"/>
                </a:ln>
                <a:effectLst/>
              </p:spPr>
              <p:txBody>
                <a:bodyPr rtlCol="0" anchor="ctr"/>
                <a:lstStyle/>
                <a:p>
                  <a:pPr algn="ctr">
                    <a:defRPr/>
                  </a:pPr>
                  <a:endParaRPr lang="en-US" sz="1200" kern="0" noProof="0" dirty="0">
                    <a:solidFill>
                      <a:srgbClr val="FFFFFF"/>
                    </a:solidFill>
                    <a:latin typeface="Arial"/>
                  </a:endParaRPr>
                </a:p>
              </p:txBody>
            </p:sp>
            <p:sp>
              <p:nvSpPr>
                <p:cNvPr id="90" name="Rectangle: Rounded Corners 89">
                  <a:extLst>
                    <a:ext uri="{FF2B5EF4-FFF2-40B4-BE49-F238E27FC236}">
                      <a16:creationId xmlns:a16="http://schemas.microsoft.com/office/drawing/2014/main" id="{CCB61776-6400-4897-BE12-01F6C83FC944}"/>
                    </a:ext>
                  </a:extLst>
                </p:cNvPr>
                <p:cNvSpPr/>
                <p:nvPr/>
              </p:nvSpPr>
              <p:spPr>
                <a:xfrm rot="16200000">
                  <a:off x="3028428" y="1977128"/>
                  <a:ext cx="182880" cy="327660"/>
                </a:xfrm>
                <a:prstGeom prst="roundRect">
                  <a:avLst/>
                </a:prstGeom>
                <a:solidFill>
                  <a:srgbClr val="F39869"/>
                </a:solidFill>
                <a:ln w="12700" cap="flat" cmpd="sng" algn="ctr">
                  <a:solidFill>
                    <a:srgbClr val="413C3A"/>
                  </a:solidFill>
                  <a:prstDash val="solid"/>
                  <a:miter lim="800000"/>
                </a:ln>
                <a:effectLst/>
              </p:spPr>
              <p:txBody>
                <a:bodyPr rtlCol="0" anchor="ctr"/>
                <a:lstStyle/>
                <a:p>
                  <a:pPr algn="ctr">
                    <a:defRPr/>
                  </a:pPr>
                  <a:endParaRPr lang="en-US" sz="1200" kern="0" noProof="0" dirty="0">
                    <a:solidFill>
                      <a:srgbClr val="FFFFFF"/>
                    </a:solidFill>
                    <a:latin typeface="Arial"/>
                  </a:endParaRPr>
                </a:p>
              </p:txBody>
            </p:sp>
            <p:sp>
              <p:nvSpPr>
                <p:cNvPr id="91" name="Rectangle: Rounded Corners 90">
                  <a:extLst>
                    <a:ext uri="{FF2B5EF4-FFF2-40B4-BE49-F238E27FC236}">
                      <a16:creationId xmlns:a16="http://schemas.microsoft.com/office/drawing/2014/main" id="{8AEB20EB-818A-47E0-8F55-B7FE7EAAC66F}"/>
                    </a:ext>
                  </a:extLst>
                </p:cNvPr>
                <p:cNvSpPr/>
                <p:nvPr/>
              </p:nvSpPr>
              <p:spPr>
                <a:xfrm rot="19770919">
                  <a:off x="3338795" y="1838473"/>
                  <a:ext cx="182880" cy="327660"/>
                </a:xfrm>
                <a:prstGeom prst="roundRect">
                  <a:avLst/>
                </a:prstGeom>
                <a:solidFill>
                  <a:srgbClr val="F39869"/>
                </a:solidFill>
                <a:ln w="12700" cap="flat" cmpd="sng" algn="ctr">
                  <a:solidFill>
                    <a:srgbClr val="413C3A"/>
                  </a:solidFill>
                  <a:prstDash val="solid"/>
                  <a:miter lim="800000"/>
                </a:ln>
                <a:effectLst/>
              </p:spPr>
              <p:txBody>
                <a:bodyPr rtlCol="0" anchor="ctr"/>
                <a:lstStyle/>
                <a:p>
                  <a:pPr algn="ctr">
                    <a:defRPr/>
                  </a:pPr>
                  <a:endParaRPr lang="en-US" sz="1200" kern="0" noProof="0" dirty="0">
                    <a:solidFill>
                      <a:srgbClr val="FFFFFF"/>
                    </a:solidFill>
                    <a:latin typeface="Arial"/>
                  </a:endParaRPr>
                </a:p>
              </p:txBody>
            </p:sp>
            <p:sp>
              <p:nvSpPr>
                <p:cNvPr id="92" name="Rectangle: Rounded Corners 91">
                  <a:extLst>
                    <a:ext uri="{FF2B5EF4-FFF2-40B4-BE49-F238E27FC236}">
                      <a16:creationId xmlns:a16="http://schemas.microsoft.com/office/drawing/2014/main" id="{35A0E06E-F74D-4BCD-81DC-AD85EB9601D9}"/>
                    </a:ext>
                  </a:extLst>
                </p:cNvPr>
                <p:cNvSpPr/>
                <p:nvPr/>
              </p:nvSpPr>
              <p:spPr>
                <a:xfrm rot="16200000">
                  <a:off x="3039999" y="2471917"/>
                  <a:ext cx="182880" cy="327660"/>
                </a:xfrm>
                <a:prstGeom prst="roundRect">
                  <a:avLst/>
                </a:prstGeom>
                <a:solidFill>
                  <a:srgbClr val="F39869"/>
                </a:solidFill>
                <a:ln w="12700" cap="flat" cmpd="sng" algn="ctr">
                  <a:solidFill>
                    <a:srgbClr val="413C3A"/>
                  </a:solidFill>
                  <a:prstDash val="solid"/>
                  <a:miter lim="800000"/>
                </a:ln>
                <a:effectLst/>
              </p:spPr>
              <p:txBody>
                <a:bodyPr rtlCol="0" anchor="ctr"/>
                <a:lstStyle/>
                <a:p>
                  <a:pPr algn="ctr">
                    <a:defRPr/>
                  </a:pPr>
                  <a:endParaRPr lang="en-US" sz="1200" kern="0" noProof="0" dirty="0">
                    <a:solidFill>
                      <a:srgbClr val="FFFFFF"/>
                    </a:solidFill>
                    <a:latin typeface="Arial"/>
                  </a:endParaRPr>
                </a:p>
              </p:txBody>
            </p:sp>
            <p:sp>
              <p:nvSpPr>
                <p:cNvPr id="93" name="Rectangle: Rounded Corners 92">
                  <a:extLst>
                    <a:ext uri="{FF2B5EF4-FFF2-40B4-BE49-F238E27FC236}">
                      <a16:creationId xmlns:a16="http://schemas.microsoft.com/office/drawing/2014/main" id="{C9A7B704-8D37-440E-B56F-C2CE26B333FE}"/>
                    </a:ext>
                  </a:extLst>
                </p:cNvPr>
                <p:cNvSpPr/>
                <p:nvPr/>
              </p:nvSpPr>
              <p:spPr>
                <a:xfrm rot="15300000">
                  <a:off x="3105655" y="2216113"/>
                  <a:ext cx="182880" cy="327660"/>
                </a:xfrm>
                <a:prstGeom prst="roundRect">
                  <a:avLst/>
                </a:prstGeom>
                <a:solidFill>
                  <a:srgbClr val="F39869"/>
                </a:solidFill>
                <a:ln w="12700" cap="flat" cmpd="sng" algn="ctr">
                  <a:solidFill>
                    <a:srgbClr val="413C3A"/>
                  </a:solidFill>
                  <a:prstDash val="solid"/>
                  <a:miter lim="800000"/>
                </a:ln>
                <a:effectLst/>
              </p:spPr>
              <p:txBody>
                <a:bodyPr rtlCol="0" anchor="ctr"/>
                <a:lstStyle/>
                <a:p>
                  <a:pPr algn="ctr">
                    <a:defRPr/>
                  </a:pPr>
                  <a:endParaRPr lang="en-US" sz="1200" kern="0" noProof="0" dirty="0">
                    <a:solidFill>
                      <a:srgbClr val="FFFFFF"/>
                    </a:solidFill>
                    <a:latin typeface="Arial"/>
                  </a:endParaRPr>
                </a:p>
              </p:txBody>
            </p:sp>
            <p:sp>
              <p:nvSpPr>
                <p:cNvPr id="94" name="Rectangle: Rounded Corners 93">
                  <a:extLst>
                    <a:ext uri="{FF2B5EF4-FFF2-40B4-BE49-F238E27FC236}">
                      <a16:creationId xmlns:a16="http://schemas.microsoft.com/office/drawing/2014/main" id="{D55E1571-40EB-47E6-9BF8-0DCF5EA9C474}"/>
                    </a:ext>
                  </a:extLst>
                </p:cNvPr>
                <p:cNvSpPr/>
                <p:nvPr/>
              </p:nvSpPr>
              <p:spPr>
                <a:xfrm rot="20490260">
                  <a:off x="3418730" y="2197786"/>
                  <a:ext cx="182880" cy="327660"/>
                </a:xfrm>
                <a:prstGeom prst="roundRect">
                  <a:avLst/>
                </a:prstGeom>
                <a:solidFill>
                  <a:srgbClr val="F39869"/>
                </a:solidFill>
                <a:ln w="12700" cap="flat" cmpd="sng" algn="ctr">
                  <a:solidFill>
                    <a:srgbClr val="413C3A"/>
                  </a:solidFill>
                  <a:prstDash val="solid"/>
                  <a:miter lim="800000"/>
                </a:ln>
                <a:effectLst/>
              </p:spPr>
              <p:txBody>
                <a:bodyPr rtlCol="0" anchor="ctr"/>
                <a:lstStyle/>
                <a:p>
                  <a:pPr algn="ctr">
                    <a:defRPr/>
                  </a:pPr>
                  <a:endParaRPr lang="en-US" sz="1200" kern="0" noProof="0" dirty="0">
                    <a:solidFill>
                      <a:srgbClr val="FFFFFF"/>
                    </a:solidFill>
                    <a:latin typeface="Arial"/>
                  </a:endParaRPr>
                </a:p>
              </p:txBody>
            </p:sp>
            <p:sp>
              <p:nvSpPr>
                <p:cNvPr id="95" name="Rectangle: Rounded Corners 94">
                  <a:extLst>
                    <a:ext uri="{FF2B5EF4-FFF2-40B4-BE49-F238E27FC236}">
                      <a16:creationId xmlns:a16="http://schemas.microsoft.com/office/drawing/2014/main" id="{2EE78922-F3C8-4F6A-8FE0-EA3D2F33AC25}"/>
                    </a:ext>
                  </a:extLst>
                </p:cNvPr>
                <p:cNvSpPr/>
                <p:nvPr/>
              </p:nvSpPr>
              <p:spPr>
                <a:xfrm rot="15300000">
                  <a:off x="3421598" y="2511202"/>
                  <a:ext cx="182880" cy="327660"/>
                </a:xfrm>
                <a:prstGeom prst="roundRect">
                  <a:avLst/>
                </a:prstGeom>
                <a:solidFill>
                  <a:srgbClr val="F39869"/>
                </a:solidFill>
                <a:ln w="12700" cap="flat" cmpd="sng" algn="ctr">
                  <a:solidFill>
                    <a:srgbClr val="413C3A"/>
                  </a:solidFill>
                  <a:prstDash val="solid"/>
                  <a:miter lim="800000"/>
                </a:ln>
                <a:effectLst/>
              </p:spPr>
              <p:txBody>
                <a:bodyPr rtlCol="0" anchor="ctr"/>
                <a:lstStyle/>
                <a:p>
                  <a:pPr algn="ctr">
                    <a:defRPr/>
                  </a:pPr>
                  <a:endParaRPr lang="en-US" sz="1200" kern="0" noProof="0" dirty="0">
                    <a:solidFill>
                      <a:srgbClr val="FFFFFF"/>
                    </a:solidFill>
                    <a:latin typeface="Arial"/>
                  </a:endParaRPr>
                </a:p>
              </p:txBody>
            </p:sp>
            <p:sp>
              <p:nvSpPr>
                <p:cNvPr id="96" name="Rectangle: Rounded Corners 95">
                  <a:extLst>
                    <a:ext uri="{FF2B5EF4-FFF2-40B4-BE49-F238E27FC236}">
                      <a16:creationId xmlns:a16="http://schemas.microsoft.com/office/drawing/2014/main" id="{9D84B637-EFB2-4199-815E-A585A7DE3B4A}"/>
                    </a:ext>
                  </a:extLst>
                </p:cNvPr>
                <p:cNvSpPr/>
                <p:nvPr/>
              </p:nvSpPr>
              <p:spPr>
                <a:xfrm rot="15180921">
                  <a:off x="3938248" y="1502083"/>
                  <a:ext cx="182880" cy="327660"/>
                </a:xfrm>
                <a:prstGeom prst="roundRect">
                  <a:avLst/>
                </a:prstGeom>
                <a:solidFill>
                  <a:srgbClr val="F39869"/>
                </a:solidFill>
                <a:ln w="12700" cap="flat" cmpd="sng" algn="ctr">
                  <a:solidFill>
                    <a:srgbClr val="413C3A"/>
                  </a:solidFill>
                  <a:prstDash val="solid"/>
                  <a:miter lim="800000"/>
                </a:ln>
                <a:effectLst/>
              </p:spPr>
              <p:txBody>
                <a:bodyPr rtlCol="0" anchor="ctr"/>
                <a:lstStyle/>
                <a:p>
                  <a:pPr algn="ctr">
                    <a:defRPr/>
                  </a:pPr>
                  <a:endParaRPr lang="en-US" sz="1200" kern="0" noProof="0" dirty="0">
                    <a:solidFill>
                      <a:srgbClr val="FFFFFF"/>
                    </a:solidFill>
                    <a:latin typeface="Arial"/>
                  </a:endParaRPr>
                </a:p>
              </p:txBody>
            </p:sp>
            <p:sp>
              <p:nvSpPr>
                <p:cNvPr id="97" name="Rectangle: Rounded Corners 96">
                  <a:extLst>
                    <a:ext uri="{FF2B5EF4-FFF2-40B4-BE49-F238E27FC236}">
                      <a16:creationId xmlns:a16="http://schemas.microsoft.com/office/drawing/2014/main" id="{1E3661E3-378B-45F9-A740-7D2EE385CC6B}"/>
                    </a:ext>
                  </a:extLst>
                </p:cNvPr>
                <p:cNvSpPr/>
                <p:nvPr/>
              </p:nvSpPr>
              <p:spPr>
                <a:xfrm rot="1727238">
                  <a:off x="3617815" y="1680481"/>
                  <a:ext cx="182880" cy="327660"/>
                </a:xfrm>
                <a:prstGeom prst="roundRect">
                  <a:avLst/>
                </a:prstGeom>
                <a:solidFill>
                  <a:srgbClr val="F39869"/>
                </a:solidFill>
                <a:ln w="12700" cap="flat" cmpd="sng" algn="ctr">
                  <a:solidFill>
                    <a:srgbClr val="413C3A"/>
                  </a:solidFill>
                  <a:prstDash val="solid"/>
                  <a:miter lim="800000"/>
                </a:ln>
                <a:effectLst/>
              </p:spPr>
              <p:txBody>
                <a:bodyPr rtlCol="0" anchor="ctr"/>
                <a:lstStyle/>
                <a:p>
                  <a:pPr algn="ctr">
                    <a:defRPr/>
                  </a:pPr>
                  <a:endParaRPr lang="en-US" sz="1200" kern="0" noProof="0" dirty="0">
                    <a:solidFill>
                      <a:srgbClr val="FFFFFF"/>
                    </a:solidFill>
                    <a:latin typeface="Arial"/>
                  </a:endParaRPr>
                </a:p>
              </p:txBody>
            </p:sp>
            <p:sp>
              <p:nvSpPr>
                <p:cNvPr id="98" name="Rectangle: Rounded Corners 97">
                  <a:extLst>
                    <a:ext uri="{FF2B5EF4-FFF2-40B4-BE49-F238E27FC236}">
                      <a16:creationId xmlns:a16="http://schemas.microsoft.com/office/drawing/2014/main" id="{122E36DB-1F3A-4866-972E-B9E132032DA0}"/>
                    </a:ext>
                  </a:extLst>
                </p:cNvPr>
                <p:cNvSpPr/>
                <p:nvPr/>
              </p:nvSpPr>
              <p:spPr>
                <a:xfrm rot="15300000">
                  <a:off x="3720674" y="2039715"/>
                  <a:ext cx="182880" cy="327660"/>
                </a:xfrm>
                <a:prstGeom prst="roundRect">
                  <a:avLst/>
                </a:prstGeom>
                <a:solidFill>
                  <a:srgbClr val="F39869"/>
                </a:solidFill>
                <a:ln w="12700" cap="flat" cmpd="sng" algn="ctr">
                  <a:solidFill>
                    <a:srgbClr val="413C3A"/>
                  </a:solidFill>
                  <a:prstDash val="solid"/>
                  <a:miter lim="800000"/>
                </a:ln>
                <a:effectLst/>
              </p:spPr>
              <p:txBody>
                <a:bodyPr rtlCol="0" anchor="ctr"/>
                <a:lstStyle/>
                <a:p>
                  <a:pPr algn="ctr">
                    <a:defRPr/>
                  </a:pPr>
                  <a:endParaRPr lang="en-US" sz="1200" kern="0" noProof="0" dirty="0">
                    <a:solidFill>
                      <a:srgbClr val="FFFFFF"/>
                    </a:solidFill>
                    <a:latin typeface="Arial"/>
                  </a:endParaRPr>
                </a:p>
              </p:txBody>
            </p:sp>
            <p:sp>
              <p:nvSpPr>
                <p:cNvPr id="99" name="Rectangle: Rounded Corners 98">
                  <a:extLst>
                    <a:ext uri="{FF2B5EF4-FFF2-40B4-BE49-F238E27FC236}">
                      <a16:creationId xmlns:a16="http://schemas.microsoft.com/office/drawing/2014/main" id="{5D6206F9-C1EE-47AB-B83A-6971C15AF550}"/>
                    </a:ext>
                  </a:extLst>
                </p:cNvPr>
                <p:cNvSpPr/>
                <p:nvPr/>
              </p:nvSpPr>
              <p:spPr>
                <a:xfrm rot="16399108">
                  <a:off x="3923700" y="1778791"/>
                  <a:ext cx="182880" cy="327660"/>
                </a:xfrm>
                <a:prstGeom prst="roundRect">
                  <a:avLst/>
                </a:prstGeom>
                <a:solidFill>
                  <a:srgbClr val="F39869"/>
                </a:solidFill>
                <a:ln w="12700" cap="flat" cmpd="sng" algn="ctr">
                  <a:solidFill>
                    <a:srgbClr val="413C3A"/>
                  </a:solidFill>
                  <a:prstDash val="solid"/>
                  <a:miter lim="800000"/>
                </a:ln>
                <a:effectLst/>
              </p:spPr>
              <p:txBody>
                <a:bodyPr rtlCol="0" anchor="ctr"/>
                <a:lstStyle/>
                <a:p>
                  <a:pPr algn="ctr">
                    <a:defRPr/>
                  </a:pPr>
                  <a:endParaRPr lang="en-US" sz="1200" kern="0" noProof="0" dirty="0">
                    <a:solidFill>
                      <a:srgbClr val="FFFFFF"/>
                    </a:solidFill>
                    <a:latin typeface="Arial"/>
                  </a:endParaRPr>
                </a:p>
              </p:txBody>
            </p:sp>
            <p:sp>
              <p:nvSpPr>
                <p:cNvPr id="100" name="Rectangle: Rounded Corners 99">
                  <a:extLst>
                    <a:ext uri="{FF2B5EF4-FFF2-40B4-BE49-F238E27FC236}">
                      <a16:creationId xmlns:a16="http://schemas.microsoft.com/office/drawing/2014/main" id="{960DE555-4903-488B-B3B7-13F228CEC7DD}"/>
                    </a:ext>
                  </a:extLst>
                </p:cNvPr>
                <p:cNvSpPr/>
                <p:nvPr/>
              </p:nvSpPr>
              <p:spPr>
                <a:xfrm rot="487367">
                  <a:off x="4004680" y="2207056"/>
                  <a:ext cx="182880" cy="327660"/>
                </a:xfrm>
                <a:prstGeom prst="roundRect">
                  <a:avLst/>
                </a:prstGeom>
                <a:solidFill>
                  <a:srgbClr val="F39869"/>
                </a:solidFill>
                <a:ln w="12700" cap="flat" cmpd="sng" algn="ctr">
                  <a:solidFill>
                    <a:srgbClr val="413C3A"/>
                  </a:solidFill>
                  <a:prstDash val="solid"/>
                  <a:miter lim="800000"/>
                </a:ln>
                <a:effectLst/>
              </p:spPr>
              <p:txBody>
                <a:bodyPr rtlCol="0" anchor="ctr"/>
                <a:lstStyle/>
                <a:p>
                  <a:pPr algn="ctr">
                    <a:defRPr/>
                  </a:pPr>
                  <a:endParaRPr lang="en-US" sz="1200" kern="0" noProof="0" dirty="0">
                    <a:solidFill>
                      <a:srgbClr val="FFFFFF"/>
                    </a:solidFill>
                    <a:latin typeface="Arial"/>
                  </a:endParaRPr>
                </a:p>
              </p:txBody>
            </p:sp>
            <p:sp>
              <p:nvSpPr>
                <p:cNvPr id="101" name="Rectangle: Rounded Corners 100">
                  <a:extLst>
                    <a:ext uri="{FF2B5EF4-FFF2-40B4-BE49-F238E27FC236}">
                      <a16:creationId xmlns:a16="http://schemas.microsoft.com/office/drawing/2014/main" id="{5347F2A0-34B3-4912-BB1F-330DF7954143}"/>
                    </a:ext>
                  </a:extLst>
                </p:cNvPr>
                <p:cNvSpPr/>
                <p:nvPr/>
              </p:nvSpPr>
              <p:spPr>
                <a:xfrm rot="20490260">
                  <a:off x="3783203" y="2392177"/>
                  <a:ext cx="182880" cy="327660"/>
                </a:xfrm>
                <a:prstGeom prst="roundRect">
                  <a:avLst/>
                </a:prstGeom>
                <a:solidFill>
                  <a:srgbClr val="F39869"/>
                </a:solidFill>
                <a:ln w="12700" cap="flat" cmpd="sng" algn="ctr">
                  <a:solidFill>
                    <a:srgbClr val="413C3A"/>
                  </a:solidFill>
                  <a:prstDash val="solid"/>
                  <a:miter lim="800000"/>
                </a:ln>
                <a:effectLst/>
              </p:spPr>
              <p:txBody>
                <a:bodyPr rtlCol="0" anchor="ctr"/>
                <a:lstStyle/>
                <a:p>
                  <a:pPr algn="ctr">
                    <a:defRPr/>
                  </a:pPr>
                  <a:endParaRPr lang="en-US" sz="1200" kern="0" noProof="0" dirty="0">
                    <a:solidFill>
                      <a:srgbClr val="FFFFFF"/>
                    </a:solidFill>
                    <a:latin typeface="Arial"/>
                  </a:endParaRPr>
                </a:p>
              </p:txBody>
            </p:sp>
          </p:grpSp>
          <p:grpSp>
            <p:nvGrpSpPr>
              <p:cNvPr id="82" name="Group 81">
                <a:extLst>
                  <a:ext uri="{FF2B5EF4-FFF2-40B4-BE49-F238E27FC236}">
                    <a16:creationId xmlns:a16="http://schemas.microsoft.com/office/drawing/2014/main" id="{10D50691-C5D0-4384-AA53-9F3310A9E7BE}"/>
                  </a:ext>
                </a:extLst>
              </p:cNvPr>
              <p:cNvGrpSpPr/>
              <p:nvPr/>
            </p:nvGrpSpPr>
            <p:grpSpPr>
              <a:xfrm>
                <a:off x="10422076" y="4049911"/>
                <a:ext cx="1443649" cy="632400"/>
                <a:chOff x="7011225" y="2903328"/>
                <a:chExt cx="1312238" cy="574835"/>
              </a:xfrm>
            </p:grpSpPr>
            <p:sp>
              <p:nvSpPr>
                <p:cNvPr id="83" name="TextBox 82">
                  <a:extLst>
                    <a:ext uri="{FF2B5EF4-FFF2-40B4-BE49-F238E27FC236}">
                      <a16:creationId xmlns:a16="http://schemas.microsoft.com/office/drawing/2014/main" id="{FFA56A47-2206-4CEE-8CF1-2A531566CC41}"/>
                    </a:ext>
                  </a:extLst>
                </p:cNvPr>
                <p:cNvSpPr txBox="1"/>
                <p:nvPr/>
              </p:nvSpPr>
              <p:spPr>
                <a:xfrm>
                  <a:off x="7011225" y="3275143"/>
                  <a:ext cx="1312238" cy="203020"/>
                </a:xfrm>
                <a:prstGeom prst="rect">
                  <a:avLst/>
                </a:prstGeom>
                <a:noFill/>
              </p:spPr>
              <p:txBody>
                <a:bodyPr wrap="square">
                  <a:spAutoFit/>
                </a:bodyPr>
                <a:lstStyle/>
                <a:p>
                  <a:pPr>
                    <a:spcBef>
                      <a:spcPts val="1000"/>
                    </a:spcBef>
                    <a:defRPr/>
                  </a:pPr>
                  <a:r>
                    <a:rPr lang="en-US" sz="1200" kern="0" noProof="0" dirty="0">
                      <a:solidFill>
                        <a:srgbClr val="413C3A"/>
                      </a:solidFill>
                      <a:latin typeface="Arial"/>
                    </a:rPr>
                    <a:t>Encapsulation</a:t>
                  </a:r>
                </a:p>
              </p:txBody>
            </p:sp>
            <p:cxnSp>
              <p:nvCxnSpPr>
                <p:cNvPr id="84" name="Straight Arrow Connector 83">
                  <a:extLst>
                    <a:ext uri="{FF2B5EF4-FFF2-40B4-BE49-F238E27FC236}">
                      <a16:creationId xmlns:a16="http://schemas.microsoft.com/office/drawing/2014/main" id="{A5D03A43-3E1F-42A2-8290-A215BE9E9181}"/>
                    </a:ext>
                  </a:extLst>
                </p:cNvPr>
                <p:cNvCxnSpPr>
                  <a:cxnSpLocks/>
                </p:cNvCxnSpPr>
                <p:nvPr/>
              </p:nvCxnSpPr>
              <p:spPr>
                <a:xfrm>
                  <a:off x="7069217" y="2903328"/>
                  <a:ext cx="275409" cy="403545"/>
                </a:xfrm>
                <a:prstGeom prst="straightConnector1">
                  <a:avLst/>
                </a:prstGeom>
                <a:noFill/>
                <a:ln w="28575" cap="flat" cmpd="sng" algn="ctr">
                  <a:solidFill>
                    <a:srgbClr val="413C3A"/>
                  </a:solidFill>
                  <a:prstDash val="solid"/>
                  <a:miter lim="800000"/>
                  <a:tailEnd type="triangle"/>
                </a:ln>
                <a:effectLst/>
              </p:spPr>
            </p:cxnSp>
          </p:grpSp>
        </p:grpSp>
      </p:grpSp>
      <p:grpSp>
        <p:nvGrpSpPr>
          <p:cNvPr id="2" name="Group 1">
            <a:extLst>
              <a:ext uri="{FF2B5EF4-FFF2-40B4-BE49-F238E27FC236}">
                <a16:creationId xmlns:a16="http://schemas.microsoft.com/office/drawing/2014/main" id="{AFA44434-8184-A774-A2E3-CE587B4869B0}"/>
              </a:ext>
            </a:extLst>
          </p:cNvPr>
          <p:cNvGrpSpPr/>
          <p:nvPr/>
        </p:nvGrpSpPr>
        <p:grpSpPr>
          <a:xfrm>
            <a:off x="4479161" y="1168242"/>
            <a:ext cx="3093007" cy="2023474"/>
            <a:chOff x="6457697" y="1607694"/>
            <a:chExt cx="4124009" cy="2697965"/>
          </a:xfrm>
        </p:grpSpPr>
        <p:sp>
          <p:nvSpPr>
            <p:cNvPr id="163" name="Arrow: Right 162">
              <a:extLst>
                <a:ext uri="{FF2B5EF4-FFF2-40B4-BE49-F238E27FC236}">
                  <a16:creationId xmlns:a16="http://schemas.microsoft.com/office/drawing/2014/main" id="{F88DE13A-9D10-334A-9431-D285AAF56AB7}"/>
                </a:ext>
              </a:extLst>
            </p:cNvPr>
            <p:cNvSpPr/>
            <p:nvPr/>
          </p:nvSpPr>
          <p:spPr>
            <a:xfrm>
              <a:off x="10118304" y="3806107"/>
              <a:ext cx="463402" cy="499552"/>
            </a:xfrm>
            <a:prstGeom prst="rightArrow">
              <a:avLst/>
            </a:prstGeom>
            <a:solidFill>
              <a:srgbClr val="08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013" noProof="0" dirty="0"/>
            </a:p>
          </p:txBody>
        </p:sp>
        <p:sp>
          <p:nvSpPr>
            <p:cNvPr id="164" name="Arrow: Right 163">
              <a:extLst>
                <a:ext uri="{FF2B5EF4-FFF2-40B4-BE49-F238E27FC236}">
                  <a16:creationId xmlns:a16="http://schemas.microsoft.com/office/drawing/2014/main" id="{F90E1920-1283-7A9F-0A39-0218E033BADD}"/>
                </a:ext>
              </a:extLst>
            </p:cNvPr>
            <p:cNvSpPr/>
            <p:nvPr/>
          </p:nvSpPr>
          <p:spPr>
            <a:xfrm>
              <a:off x="6457697" y="1607694"/>
              <a:ext cx="463402" cy="477304"/>
            </a:xfrm>
            <a:prstGeom prst="rightArrow">
              <a:avLst/>
            </a:prstGeom>
            <a:solidFill>
              <a:srgbClr val="E3122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013" noProof="0" dirty="0"/>
            </a:p>
          </p:txBody>
        </p:sp>
      </p:grpSp>
      <p:sp>
        <p:nvSpPr>
          <p:cNvPr id="66" name="TextBox 65">
            <a:extLst>
              <a:ext uri="{FF2B5EF4-FFF2-40B4-BE49-F238E27FC236}">
                <a16:creationId xmlns:a16="http://schemas.microsoft.com/office/drawing/2014/main" id="{3F17B94F-7186-EDCC-E317-3DAED47695DB}"/>
              </a:ext>
            </a:extLst>
          </p:cNvPr>
          <p:cNvSpPr txBox="1"/>
          <p:nvPr/>
        </p:nvSpPr>
        <p:spPr>
          <a:xfrm>
            <a:off x="7172993" y="3721141"/>
            <a:ext cx="1217301" cy="461665"/>
          </a:xfrm>
          <a:prstGeom prst="rect">
            <a:avLst/>
          </a:prstGeom>
          <a:noFill/>
        </p:spPr>
        <p:txBody>
          <a:bodyPr wrap="square" rtlCol="0">
            <a:spAutoFit/>
          </a:bodyPr>
          <a:lstStyle/>
          <a:p>
            <a:pPr>
              <a:defRPr/>
            </a:pPr>
            <a:r>
              <a:rPr lang="en-US" sz="1200" kern="0" noProof="0" dirty="0">
                <a:solidFill>
                  <a:srgbClr val="FF0000"/>
                </a:solidFill>
                <a:latin typeface="Arial"/>
              </a:rPr>
              <a:t>Al</a:t>
            </a:r>
            <a:r>
              <a:rPr lang="en-US" sz="1200" kern="0" baseline="-25000" noProof="0" dirty="0">
                <a:solidFill>
                  <a:srgbClr val="FF0000"/>
                </a:solidFill>
                <a:latin typeface="Arial"/>
              </a:rPr>
              <a:t>87.4</a:t>
            </a:r>
            <a:r>
              <a:rPr lang="en-US" sz="1200" kern="0" noProof="0" dirty="0">
                <a:solidFill>
                  <a:srgbClr val="FF0000"/>
                </a:solidFill>
                <a:latin typeface="Arial"/>
              </a:rPr>
              <a:t>Si</a:t>
            </a:r>
            <a:r>
              <a:rPr lang="en-US" sz="1200" kern="0" baseline="-25000" noProof="0" dirty="0">
                <a:solidFill>
                  <a:srgbClr val="FF0000"/>
                </a:solidFill>
                <a:latin typeface="Arial"/>
              </a:rPr>
              <a:t>12.6 </a:t>
            </a:r>
          </a:p>
          <a:p>
            <a:pPr>
              <a:defRPr/>
            </a:pPr>
            <a:r>
              <a:rPr lang="en-US" sz="1200" kern="0" noProof="0" dirty="0">
                <a:solidFill>
                  <a:srgbClr val="FF0000"/>
                </a:solidFill>
                <a:latin typeface="Arial"/>
              </a:rPr>
              <a:t>Al</a:t>
            </a:r>
            <a:r>
              <a:rPr lang="en-US" sz="1200" kern="0" baseline="-25000" noProof="0" dirty="0">
                <a:solidFill>
                  <a:srgbClr val="FF0000"/>
                </a:solidFill>
                <a:latin typeface="Arial"/>
              </a:rPr>
              <a:t>68.5</a:t>
            </a:r>
            <a:r>
              <a:rPr lang="en-US" sz="1200" kern="0" noProof="0" dirty="0">
                <a:solidFill>
                  <a:srgbClr val="FF0000"/>
                </a:solidFill>
                <a:latin typeface="Arial"/>
              </a:rPr>
              <a:t>Cu</a:t>
            </a:r>
            <a:r>
              <a:rPr lang="en-US" sz="1200" kern="0" baseline="-25000" noProof="0" dirty="0">
                <a:solidFill>
                  <a:srgbClr val="FF0000"/>
                </a:solidFill>
                <a:latin typeface="Arial"/>
              </a:rPr>
              <a:t>26.5</a:t>
            </a:r>
            <a:r>
              <a:rPr lang="en-US" sz="1200" kern="0" noProof="0" dirty="0">
                <a:solidFill>
                  <a:srgbClr val="FF0000"/>
                </a:solidFill>
                <a:latin typeface="Arial"/>
              </a:rPr>
              <a:t>Si</a:t>
            </a:r>
            <a:r>
              <a:rPr lang="en-US" sz="1200" kern="0" baseline="-25000" noProof="0" dirty="0">
                <a:solidFill>
                  <a:srgbClr val="FF0000"/>
                </a:solidFill>
                <a:latin typeface="Arial"/>
              </a:rPr>
              <a:t>5</a:t>
            </a:r>
          </a:p>
        </p:txBody>
      </p:sp>
      <p:sp>
        <p:nvSpPr>
          <p:cNvPr id="67" name="TextBox 66">
            <a:extLst>
              <a:ext uri="{FF2B5EF4-FFF2-40B4-BE49-F238E27FC236}">
                <a16:creationId xmlns:a16="http://schemas.microsoft.com/office/drawing/2014/main" id="{E2783484-AB44-4CCD-F868-8FFD5BDB6907}"/>
              </a:ext>
            </a:extLst>
          </p:cNvPr>
          <p:cNvSpPr txBox="1"/>
          <p:nvPr/>
        </p:nvSpPr>
        <p:spPr>
          <a:xfrm>
            <a:off x="6870751" y="4125152"/>
            <a:ext cx="399175" cy="276999"/>
          </a:xfrm>
          <a:prstGeom prst="rect">
            <a:avLst/>
          </a:prstGeom>
          <a:noFill/>
        </p:spPr>
        <p:txBody>
          <a:bodyPr wrap="square" rtlCol="0">
            <a:spAutoFit/>
          </a:bodyPr>
          <a:lstStyle/>
          <a:p>
            <a:pPr>
              <a:spcBef>
                <a:spcPts val="1000"/>
              </a:spcBef>
              <a:defRPr/>
            </a:pPr>
            <a:r>
              <a:rPr lang="en-US" sz="1200" kern="0" noProof="0" dirty="0">
                <a:solidFill>
                  <a:srgbClr val="FF0000"/>
                </a:solidFill>
                <a:latin typeface="Arial"/>
              </a:rPr>
              <a:t>Air</a:t>
            </a:r>
            <a:endParaRPr lang="en-US" sz="1200" kern="0" baseline="-25000" noProof="0" dirty="0">
              <a:solidFill>
                <a:srgbClr val="FF0000"/>
              </a:solidFill>
              <a:latin typeface="Arial"/>
            </a:endParaRPr>
          </a:p>
        </p:txBody>
      </p:sp>
      <p:sp>
        <p:nvSpPr>
          <p:cNvPr id="69" name="TextBox 68">
            <a:extLst>
              <a:ext uri="{FF2B5EF4-FFF2-40B4-BE49-F238E27FC236}">
                <a16:creationId xmlns:a16="http://schemas.microsoft.com/office/drawing/2014/main" id="{91C0503C-D6AB-5206-4AFF-157B98EF3C30}"/>
              </a:ext>
            </a:extLst>
          </p:cNvPr>
          <p:cNvSpPr txBox="1"/>
          <p:nvPr/>
        </p:nvSpPr>
        <p:spPr>
          <a:xfrm>
            <a:off x="7045571" y="3454676"/>
            <a:ext cx="1174172" cy="276999"/>
          </a:xfrm>
          <a:prstGeom prst="rect">
            <a:avLst/>
          </a:prstGeom>
          <a:noFill/>
        </p:spPr>
        <p:txBody>
          <a:bodyPr wrap="square" rtlCol="0">
            <a:spAutoFit/>
          </a:bodyPr>
          <a:lstStyle/>
          <a:p>
            <a:pPr>
              <a:spcBef>
                <a:spcPts val="1000"/>
              </a:spcBef>
              <a:defRPr/>
            </a:pPr>
            <a:r>
              <a:rPr lang="en-US" sz="1200" kern="0" noProof="0" dirty="0">
                <a:solidFill>
                  <a:srgbClr val="FF0000"/>
                </a:solidFill>
                <a:latin typeface="Arial"/>
              </a:rPr>
              <a:t>Stainless steel</a:t>
            </a:r>
            <a:endParaRPr lang="en-US" sz="1200" kern="0" baseline="-25000" noProof="0" dirty="0">
              <a:solidFill>
                <a:srgbClr val="FF0000"/>
              </a:solidFill>
              <a:latin typeface="Arial"/>
            </a:endParaRPr>
          </a:p>
        </p:txBody>
      </p:sp>
      <p:sp>
        <p:nvSpPr>
          <p:cNvPr id="13" name="TextBox 12">
            <a:extLst>
              <a:ext uri="{FF2B5EF4-FFF2-40B4-BE49-F238E27FC236}">
                <a16:creationId xmlns:a16="http://schemas.microsoft.com/office/drawing/2014/main" id="{BCD3095E-51E4-6B67-2372-730763FE3D96}"/>
              </a:ext>
            </a:extLst>
          </p:cNvPr>
          <p:cNvSpPr txBox="1"/>
          <p:nvPr/>
        </p:nvSpPr>
        <p:spPr>
          <a:xfrm>
            <a:off x="4180304" y="1678720"/>
            <a:ext cx="4398791" cy="944940"/>
          </a:xfrm>
          <a:prstGeom prst="roundRect">
            <a:avLst/>
          </a:prstGeom>
        </p:spPr>
        <p:style>
          <a:lnRef idx="2">
            <a:schemeClr val="accent6"/>
          </a:lnRef>
          <a:fillRef idx="1">
            <a:schemeClr val="lt1"/>
          </a:fillRef>
          <a:effectRef idx="0">
            <a:schemeClr val="accent6"/>
          </a:effectRef>
          <a:fontRef idx="minor">
            <a:schemeClr val="dk1"/>
          </a:fontRef>
        </p:style>
        <p:txBody>
          <a:bodyPr wrap="square" rtlCol="0">
            <a:spAutoFit/>
          </a:bodyPr>
          <a:lstStyle/>
          <a:p>
            <a:pPr algn="ctr"/>
            <a:r>
              <a:rPr lang="en-US" sz="1650" noProof="0" dirty="0">
                <a:latin typeface="Arial" panose="020B0604020202020204" pitchFamily="34" charset="0"/>
                <a:cs typeface="Arial" panose="020B0604020202020204" pitchFamily="34" charset="0"/>
              </a:rPr>
              <a:t>Want fast (dis)charging, low pressure loss, high energy capacity, high power density, long discharge time at constant temperature</a:t>
            </a:r>
          </a:p>
        </p:txBody>
      </p:sp>
    </p:spTree>
    <p:extLst>
      <p:ext uri="{BB962C8B-B14F-4D97-AF65-F5344CB8AC3E}">
        <p14:creationId xmlns:p14="http://schemas.microsoft.com/office/powerpoint/2010/main" val="13017018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1"/>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9"/>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8"/>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0" presetClass="entr" presetSubtype="0" fill="hold" nodeType="clickEffect">
                                  <p:stCondLst>
                                    <p:cond delay="0"/>
                                  </p:stCondLst>
                                  <p:childTnLst>
                                    <p:set>
                                      <p:cBhvr>
                                        <p:cTn id="18" dur="1" fill="hold">
                                          <p:stCondLst>
                                            <p:cond delay="0"/>
                                          </p:stCondLst>
                                        </p:cTn>
                                        <p:tgtEl>
                                          <p:spTgt spid="21"/>
                                        </p:tgtEl>
                                        <p:attrNameLst>
                                          <p:attrName>style.visibility</p:attrName>
                                        </p:attrNameLst>
                                      </p:cBhvr>
                                      <p:to>
                                        <p:strVal val="visible"/>
                                      </p:to>
                                    </p:set>
                                    <p:animEffect transition="in" filter="fade">
                                      <p:cBhvr>
                                        <p:cTn id="19" dur="500"/>
                                        <p:tgtEl>
                                          <p:spTgt spid="21"/>
                                        </p:tgtEl>
                                      </p:cBhvr>
                                    </p:animEffect>
                                  </p:childTnLst>
                                </p:cTn>
                              </p:par>
                            </p:childTnLst>
                          </p:cTn>
                        </p:par>
                      </p:childTnLst>
                    </p:cTn>
                  </p:par>
                  <p:par>
                    <p:cTn id="20" fill="hold">
                      <p:stCondLst>
                        <p:cond delay="indefinite"/>
                      </p:stCondLst>
                      <p:childTnLst>
                        <p:par>
                          <p:cTn id="21" fill="hold">
                            <p:stCondLst>
                              <p:cond delay="0"/>
                            </p:stCondLst>
                            <p:childTnLst>
                              <p:par>
                                <p:cTn id="22" presetID="10" presetClass="entr" presetSubtype="0" fill="hold" nodeType="clickEffect">
                                  <p:stCondLst>
                                    <p:cond delay="0"/>
                                  </p:stCondLst>
                                  <p:childTnLst>
                                    <p:set>
                                      <p:cBhvr>
                                        <p:cTn id="23" dur="1" fill="hold">
                                          <p:stCondLst>
                                            <p:cond delay="0"/>
                                          </p:stCondLst>
                                        </p:cTn>
                                        <p:tgtEl>
                                          <p:spTgt spid="2"/>
                                        </p:tgtEl>
                                        <p:attrNameLst>
                                          <p:attrName>style.visibility</p:attrName>
                                        </p:attrNameLst>
                                      </p:cBhvr>
                                      <p:to>
                                        <p:strVal val="visible"/>
                                      </p:to>
                                    </p:set>
                                    <p:animEffect transition="in" filter="fade">
                                      <p:cBhvr>
                                        <p:cTn id="24" dur="500"/>
                                        <p:tgtEl>
                                          <p:spTgt spid="2"/>
                                        </p:tgtEl>
                                      </p:cBhvr>
                                    </p:animEffect>
                                  </p:childTnLst>
                                </p:cTn>
                              </p:par>
                            </p:childTnLst>
                          </p:cTn>
                        </p:par>
                      </p:childTnLst>
                    </p:cTn>
                  </p:par>
                  <p:par>
                    <p:cTn id="25" fill="hold">
                      <p:stCondLst>
                        <p:cond delay="indefinite"/>
                      </p:stCondLst>
                      <p:childTnLst>
                        <p:par>
                          <p:cTn id="26" fill="hold">
                            <p:stCondLst>
                              <p:cond delay="0"/>
                            </p:stCondLst>
                            <p:childTnLst>
                              <p:par>
                                <p:cTn id="27" presetID="10" presetClass="entr" presetSubtype="0" fill="hold" grpId="0" nodeType="clickEffect">
                                  <p:stCondLst>
                                    <p:cond delay="0"/>
                                  </p:stCondLst>
                                  <p:childTnLst>
                                    <p:set>
                                      <p:cBhvr>
                                        <p:cTn id="28" dur="1" fill="hold">
                                          <p:stCondLst>
                                            <p:cond delay="0"/>
                                          </p:stCondLst>
                                        </p:cTn>
                                        <p:tgtEl>
                                          <p:spTgt spid="66"/>
                                        </p:tgtEl>
                                        <p:attrNameLst>
                                          <p:attrName>style.visibility</p:attrName>
                                        </p:attrNameLst>
                                      </p:cBhvr>
                                      <p:to>
                                        <p:strVal val="visible"/>
                                      </p:to>
                                    </p:set>
                                    <p:animEffect transition="in" filter="fade">
                                      <p:cBhvr>
                                        <p:cTn id="29" dur="500"/>
                                        <p:tgtEl>
                                          <p:spTgt spid="66"/>
                                        </p:tgtEl>
                                      </p:cBhvr>
                                    </p:animEffect>
                                  </p:childTnLst>
                                </p:cTn>
                              </p:par>
                            </p:childTnLst>
                          </p:cTn>
                        </p:par>
                      </p:childTnLst>
                    </p:cTn>
                  </p:par>
                  <p:par>
                    <p:cTn id="30" fill="hold">
                      <p:stCondLst>
                        <p:cond delay="indefinite"/>
                      </p:stCondLst>
                      <p:childTnLst>
                        <p:par>
                          <p:cTn id="31" fill="hold">
                            <p:stCondLst>
                              <p:cond delay="0"/>
                            </p:stCondLst>
                            <p:childTnLst>
                              <p:par>
                                <p:cTn id="32" presetID="10" presetClass="entr" presetSubtype="0" fill="hold" grpId="0" nodeType="clickEffect">
                                  <p:stCondLst>
                                    <p:cond delay="0"/>
                                  </p:stCondLst>
                                  <p:childTnLst>
                                    <p:set>
                                      <p:cBhvr>
                                        <p:cTn id="33" dur="1" fill="hold">
                                          <p:stCondLst>
                                            <p:cond delay="0"/>
                                          </p:stCondLst>
                                        </p:cTn>
                                        <p:tgtEl>
                                          <p:spTgt spid="69"/>
                                        </p:tgtEl>
                                        <p:attrNameLst>
                                          <p:attrName>style.visibility</p:attrName>
                                        </p:attrNameLst>
                                      </p:cBhvr>
                                      <p:to>
                                        <p:strVal val="visible"/>
                                      </p:to>
                                    </p:set>
                                    <p:animEffect transition="in" filter="fade">
                                      <p:cBhvr>
                                        <p:cTn id="34" dur="500"/>
                                        <p:tgtEl>
                                          <p:spTgt spid="69"/>
                                        </p:tgtEl>
                                      </p:cBhvr>
                                    </p:animEffect>
                                  </p:childTnLst>
                                </p:cTn>
                              </p:par>
                            </p:childTnLst>
                          </p:cTn>
                        </p:par>
                      </p:childTnLst>
                    </p:cTn>
                  </p:par>
                  <p:par>
                    <p:cTn id="35" fill="hold">
                      <p:stCondLst>
                        <p:cond delay="indefinite"/>
                      </p:stCondLst>
                      <p:childTnLst>
                        <p:par>
                          <p:cTn id="36" fill="hold">
                            <p:stCondLst>
                              <p:cond delay="0"/>
                            </p:stCondLst>
                            <p:childTnLst>
                              <p:par>
                                <p:cTn id="37" presetID="10" presetClass="entr" presetSubtype="0" fill="hold" grpId="0" nodeType="clickEffect">
                                  <p:stCondLst>
                                    <p:cond delay="0"/>
                                  </p:stCondLst>
                                  <p:childTnLst>
                                    <p:set>
                                      <p:cBhvr>
                                        <p:cTn id="38" dur="1" fill="hold">
                                          <p:stCondLst>
                                            <p:cond delay="0"/>
                                          </p:stCondLst>
                                        </p:cTn>
                                        <p:tgtEl>
                                          <p:spTgt spid="67"/>
                                        </p:tgtEl>
                                        <p:attrNameLst>
                                          <p:attrName>style.visibility</p:attrName>
                                        </p:attrNameLst>
                                      </p:cBhvr>
                                      <p:to>
                                        <p:strVal val="visible"/>
                                      </p:to>
                                    </p:set>
                                    <p:animEffect transition="in" filter="fade">
                                      <p:cBhvr>
                                        <p:cTn id="39" dur="500"/>
                                        <p:tgtEl>
                                          <p:spTgt spid="67"/>
                                        </p:tgtEl>
                                      </p:cBhvr>
                                    </p:animEffect>
                                  </p:childTnLst>
                                </p:cTn>
                              </p:par>
                            </p:childTnLst>
                          </p:cTn>
                        </p:par>
                      </p:childTnLst>
                    </p:cTn>
                  </p:par>
                  <p:par>
                    <p:cTn id="40" fill="hold">
                      <p:stCondLst>
                        <p:cond delay="indefinite"/>
                      </p:stCondLst>
                      <p:childTnLst>
                        <p:par>
                          <p:cTn id="41" fill="hold">
                            <p:stCondLst>
                              <p:cond delay="0"/>
                            </p:stCondLst>
                            <p:childTnLst>
                              <p:par>
                                <p:cTn id="42" presetID="1" presetClass="entr" presetSubtype="0" fill="hold" grpId="0" nodeType="clickEffect">
                                  <p:stCondLst>
                                    <p:cond delay="0"/>
                                  </p:stCondLst>
                                  <p:childTnLst>
                                    <p:set>
                                      <p:cBhvr>
                                        <p:cTn id="43" dur="1" fill="hold">
                                          <p:stCondLst>
                                            <p:cond delay="0"/>
                                          </p:stCondLst>
                                        </p:cTn>
                                        <p:tgtEl>
                                          <p:spTgt spid="1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animBg="1"/>
      <p:bldP spid="66" grpId="0"/>
      <p:bldP spid="67" grpId="0"/>
      <p:bldP spid="69" grpId="0"/>
      <p:bldP spid="13" grpId="0" animBg="1"/>
    </p:bld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8" name="Group 27">
            <a:extLst>
              <a:ext uri="{FF2B5EF4-FFF2-40B4-BE49-F238E27FC236}">
                <a16:creationId xmlns:a16="http://schemas.microsoft.com/office/drawing/2014/main" id="{6FC45130-24CE-1739-779B-F0BE6F53C44D}"/>
              </a:ext>
            </a:extLst>
          </p:cNvPr>
          <p:cNvGrpSpPr/>
          <p:nvPr/>
        </p:nvGrpSpPr>
        <p:grpSpPr>
          <a:xfrm>
            <a:off x="1319235" y="958328"/>
            <a:ext cx="4125679" cy="4057772"/>
            <a:chOff x="1758980" y="1277770"/>
            <a:chExt cx="5500905" cy="5410363"/>
          </a:xfrm>
        </p:grpSpPr>
        <p:pic>
          <p:nvPicPr>
            <p:cNvPr id="7" name="Picture 6">
              <a:extLst>
                <a:ext uri="{FF2B5EF4-FFF2-40B4-BE49-F238E27FC236}">
                  <a16:creationId xmlns:a16="http://schemas.microsoft.com/office/drawing/2014/main" id="{ECF4C146-103B-51BD-584D-752C7C5FB033}"/>
                </a:ext>
              </a:extLst>
            </p:cNvPr>
            <p:cNvPicPr>
              <a:picLocks noChangeAspect="1"/>
            </p:cNvPicPr>
            <p:nvPr/>
          </p:nvPicPr>
          <p:blipFill>
            <a:blip r:embed="rId3"/>
            <a:stretch>
              <a:fillRect/>
            </a:stretch>
          </p:blipFill>
          <p:spPr>
            <a:xfrm>
              <a:off x="1758980" y="1277770"/>
              <a:ext cx="5480647" cy="2706670"/>
            </a:xfrm>
            <a:prstGeom prst="rect">
              <a:avLst/>
            </a:prstGeom>
          </p:spPr>
        </p:pic>
        <p:pic>
          <p:nvPicPr>
            <p:cNvPr id="13" name="Picture 12">
              <a:extLst>
                <a:ext uri="{FF2B5EF4-FFF2-40B4-BE49-F238E27FC236}">
                  <a16:creationId xmlns:a16="http://schemas.microsoft.com/office/drawing/2014/main" id="{C6DBC142-697B-EA0C-1460-F03D552C3614}"/>
                </a:ext>
              </a:extLst>
            </p:cNvPr>
            <p:cNvPicPr>
              <a:picLocks noChangeAspect="1"/>
            </p:cNvPicPr>
            <p:nvPr/>
          </p:nvPicPr>
          <p:blipFill>
            <a:blip r:embed="rId4"/>
            <a:stretch>
              <a:fillRect/>
            </a:stretch>
          </p:blipFill>
          <p:spPr>
            <a:xfrm>
              <a:off x="1775690" y="3979711"/>
              <a:ext cx="5484195" cy="2708422"/>
            </a:xfrm>
            <a:prstGeom prst="rect">
              <a:avLst/>
            </a:prstGeom>
          </p:spPr>
        </p:pic>
      </p:grpSp>
      <p:grpSp>
        <p:nvGrpSpPr>
          <p:cNvPr id="27" name="Group 26">
            <a:extLst>
              <a:ext uri="{FF2B5EF4-FFF2-40B4-BE49-F238E27FC236}">
                <a16:creationId xmlns:a16="http://schemas.microsoft.com/office/drawing/2014/main" id="{3E17619A-7401-E56F-AF6F-70984BF74EB3}"/>
              </a:ext>
            </a:extLst>
          </p:cNvPr>
          <p:cNvGrpSpPr/>
          <p:nvPr/>
        </p:nvGrpSpPr>
        <p:grpSpPr>
          <a:xfrm>
            <a:off x="1318652" y="958328"/>
            <a:ext cx="4120762" cy="4054444"/>
            <a:chOff x="1758202" y="1277770"/>
            <a:chExt cx="5494349" cy="5405925"/>
          </a:xfrm>
        </p:grpSpPr>
        <p:pic>
          <p:nvPicPr>
            <p:cNvPr id="8" name="Picture 7">
              <a:extLst>
                <a:ext uri="{FF2B5EF4-FFF2-40B4-BE49-F238E27FC236}">
                  <a16:creationId xmlns:a16="http://schemas.microsoft.com/office/drawing/2014/main" id="{2EF742CA-CBFD-66BE-6A90-5E229EF81DAE}"/>
                </a:ext>
              </a:extLst>
            </p:cNvPr>
            <p:cNvPicPr>
              <a:picLocks noChangeAspect="1"/>
            </p:cNvPicPr>
            <p:nvPr/>
          </p:nvPicPr>
          <p:blipFill>
            <a:blip r:embed="rId5"/>
            <a:stretch>
              <a:fillRect/>
            </a:stretch>
          </p:blipFill>
          <p:spPr>
            <a:xfrm>
              <a:off x="1758202" y="1277770"/>
              <a:ext cx="5480647" cy="2706670"/>
            </a:xfrm>
            <a:prstGeom prst="rect">
              <a:avLst/>
            </a:prstGeom>
          </p:spPr>
        </p:pic>
        <p:pic>
          <p:nvPicPr>
            <p:cNvPr id="14" name="Picture 14">
              <a:extLst>
                <a:ext uri="{FF2B5EF4-FFF2-40B4-BE49-F238E27FC236}">
                  <a16:creationId xmlns:a16="http://schemas.microsoft.com/office/drawing/2014/main" id="{29F3C4AA-B07F-4E6A-7DB5-A733ACAE4FF7}"/>
                </a:ext>
              </a:extLst>
            </p:cNvPr>
            <p:cNvPicPr>
              <a:picLocks noChangeAspect="1"/>
            </p:cNvPicPr>
            <p:nvPr/>
          </p:nvPicPr>
          <p:blipFill>
            <a:blip>
              <a:extLst>
                <a:ext uri="{96DAC541-7B7A-43D3-8B79-37D633B846F1}">
                  <asvg:svgBlip xmlns:asvg="http://schemas.microsoft.com/office/drawing/2016/SVG/main" r:embed="rId6"/>
                </a:ext>
              </a:extLst>
            </a:blip>
            <a:srcRect/>
            <a:stretch/>
          </p:blipFill>
          <p:spPr>
            <a:xfrm>
              <a:off x="1785412" y="3980082"/>
              <a:ext cx="5467139" cy="2703613"/>
            </a:xfrm>
            <a:prstGeom prst="rect">
              <a:avLst/>
            </a:prstGeom>
          </p:spPr>
        </p:pic>
      </p:grpSp>
      <p:grpSp>
        <p:nvGrpSpPr>
          <p:cNvPr id="26" name="Group 25">
            <a:extLst>
              <a:ext uri="{FF2B5EF4-FFF2-40B4-BE49-F238E27FC236}">
                <a16:creationId xmlns:a16="http://schemas.microsoft.com/office/drawing/2014/main" id="{A03FFBC1-43F5-6675-558B-F677C9137C55}"/>
              </a:ext>
            </a:extLst>
          </p:cNvPr>
          <p:cNvGrpSpPr/>
          <p:nvPr/>
        </p:nvGrpSpPr>
        <p:grpSpPr>
          <a:xfrm>
            <a:off x="1296702" y="771073"/>
            <a:ext cx="4473671" cy="4293773"/>
            <a:chOff x="1728936" y="1028098"/>
            <a:chExt cx="5964894" cy="5725030"/>
          </a:xfrm>
        </p:grpSpPr>
        <p:pic>
          <p:nvPicPr>
            <p:cNvPr id="9" name="Picture 8">
              <a:extLst>
                <a:ext uri="{FF2B5EF4-FFF2-40B4-BE49-F238E27FC236}">
                  <a16:creationId xmlns:a16="http://schemas.microsoft.com/office/drawing/2014/main" id="{78A9070F-4990-C6A3-4699-7D47F30EDEAC}"/>
                </a:ext>
              </a:extLst>
            </p:cNvPr>
            <p:cNvPicPr>
              <a:picLocks noChangeAspect="1"/>
            </p:cNvPicPr>
            <p:nvPr/>
          </p:nvPicPr>
          <p:blipFill>
            <a:blip r:embed="rId7"/>
            <a:stretch>
              <a:fillRect/>
            </a:stretch>
          </p:blipFill>
          <p:spPr>
            <a:xfrm>
              <a:off x="1728936" y="1028098"/>
              <a:ext cx="5946983" cy="3014356"/>
            </a:xfrm>
            <a:prstGeom prst="rect">
              <a:avLst/>
            </a:prstGeom>
          </p:spPr>
        </p:pic>
        <p:pic>
          <p:nvPicPr>
            <p:cNvPr id="15" name="Picture 14">
              <a:extLst>
                <a:ext uri="{FF2B5EF4-FFF2-40B4-BE49-F238E27FC236}">
                  <a16:creationId xmlns:a16="http://schemas.microsoft.com/office/drawing/2014/main" id="{CC9FEEC2-14D3-4513-F714-8E70E8E8880F}"/>
                </a:ext>
              </a:extLst>
            </p:cNvPr>
            <p:cNvPicPr>
              <a:picLocks noChangeAspect="1"/>
            </p:cNvPicPr>
            <p:nvPr/>
          </p:nvPicPr>
          <p:blipFill>
            <a:blip r:embed="rId8"/>
            <a:stretch>
              <a:fillRect/>
            </a:stretch>
          </p:blipFill>
          <p:spPr>
            <a:xfrm>
              <a:off x="1739633" y="3735117"/>
              <a:ext cx="5954197" cy="3018011"/>
            </a:xfrm>
            <a:prstGeom prst="rect">
              <a:avLst/>
            </a:prstGeom>
          </p:spPr>
        </p:pic>
      </p:grpSp>
      <p:grpSp>
        <p:nvGrpSpPr>
          <p:cNvPr id="25" name="Group 24">
            <a:extLst>
              <a:ext uri="{FF2B5EF4-FFF2-40B4-BE49-F238E27FC236}">
                <a16:creationId xmlns:a16="http://schemas.microsoft.com/office/drawing/2014/main" id="{6D907193-C024-B86E-70BB-15ADE7228F5A}"/>
              </a:ext>
            </a:extLst>
          </p:cNvPr>
          <p:cNvGrpSpPr/>
          <p:nvPr/>
        </p:nvGrpSpPr>
        <p:grpSpPr>
          <a:xfrm>
            <a:off x="827726" y="923170"/>
            <a:ext cx="5313020" cy="4173764"/>
            <a:chOff x="1103634" y="1230893"/>
            <a:chExt cx="7084027" cy="5565018"/>
          </a:xfrm>
        </p:grpSpPr>
        <p:pic>
          <p:nvPicPr>
            <p:cNvPr id="10" name="Picture 9">
              <a:extLst>
                <a:ext uri="{FF2B5EF4-FFF2-40B4-BE49-F238E27FC236}">
                  <a16:creationId xmlns:a16="http://schemas.microsoft.com/office/drawing/2014/main" id="{113F50D9-850B-DD5F-F58C-267D567E807C}"/>
                </a:ext>
              </a:extLst>
            </p:cNvPr>
            <p:cNvPicPr>
              <a:picLocks noChangeAspect="1"/>
            </p:cNvPicPr>
            <p:nvPr/>
          </p:nvPicPr>
          <p:blipFill>
            <a:blip r:embed="rId9"/>
            <a:stretch>
              <a:fillRect/>
            </a:stretch>
          </p:blipFill>
          <p:spPr>
            <a:xfrm>
              <a:off x="1103634" y="1230893"/>
              <a:ext cx="7076765" cy="2860512"/>
            </a:xfrm>
            <a:prstGeom prst="rect">
              <a:avLst/>
            </a:prstGeom>
          </p:spPr>
        </p:pic>
        <p:pic>
          <p:nvPicPr>
            <p:cNvPr id="16" name="Picture 15">
              <a:extLst>
                <a:ext uri="{FF2B5EF4-FFF2-40B4-BE49-F238E27FC236}">
                  <a16:creationId xmlns:a16="http://schemas.microsoft.com/office/drawing/2014/main" id="{FA217631-5912-188E-D751-ED56DF7FE5D4}"/>
                </a:ext>
              </a:extLst>
            </p:cNvPr>
            <p:cNvPicPr>
              <a:picLocks noChangeAspect="1"/>
            </p:cNvPicPr>
            <p:nvPr/>
          </p:nvPicPr>
          <p:blipFill>
            <a:blip r:embed="rId10"/>
            <a:stretch>
              <a:fillRect/>
            </a:stretch>
          </p:blipFill>
          <p:spPr>
            <a:xfrm>
              <a:off x="1116410" y="3937628"/>
              <a:ext cx="7071251" cy="2858283"/>
            </a:xfrm>
            <a:prstGeom prst="rect">
              <a:avLst/>
            </a:prstGeom>
          </p:spPr>
        </p:pic>
      </p:grpSp>
      <p:grpSp>
        <p:nvGrpSpPr>
          <p:cNvPr id="24" name="Group 23">
            <a:extLst>
              <a:ext uri="{FF2B5EF4-FFF2-40B4-BE49-F238E27FC236}">
                <a16:creationId xmlns:a16="http://schemas.microsoft.com/office/drawing/2014/main" id="{A215708D-5AA1-A6B0-6F9B-CBFC27214449}"/>
              </a:ext>
            </a:extLst>
          </p:cNvPr>
          <p:cNvGrpSpPr/>
          <p:nvPr/>
        </p:nvGrpSpPr>
        <p:grpSpPr>
          <a:xfrm>
            <a:off x="821507" y="917535"/>
            <a:ext cx="5328806" cy="4180995"/>
            <a:chOff x="1095342" y="1223380"/>
            <a:chExt cx="7105075" cy="5574660"/>
          </a:xfrm>
        </p:grpSpPr>
        <p:pic>
          <p:nvPicPr>
            <p:cNvPr id="11" name="Picture 10">
              <a:extLst>
                <a:ext uri="{FF2B5EF4-FFF2-40B4-BE49-F238E27FC236}">
                  <a16:creationId xmlns:a16="http://schemas.microsoft.com/office/drawing/2014/main" id="{6DE69607-89C7-58A9-BE59-60AFF8CAD816}"/>
                </a:ext>
              </a:extLst>
            </p:cNvPr>
            <p:cNvPicPr>
              <a:picLocks noChangeAspect="1"/>
            </p:cNvPicPr>
            <p:nvPr/>
          </p:nvPicPr>
          <p:blipFill>
            <a:blip r:embed="rId11"/>
            <a:stretch>
              <a:fillRect/>
            </a:stretch>
          </p:blipFill>
          <p:spPr>
            <a:xfrm>
              <a:off x="1095342" y="1223380"/>
              <a:ext cx="7095347" cy="2868023"/>
            </a:xfrm>
            <a:prstGeom prst="rect">
              <a:avLst/>
            </a:prstGeom>
          </p:spPr>
        </p:pic>
        <p:pic>
          <p:nvPicPr>
            <p:cNvPr id="17" name="Picture 16">
              <a:extLst>
                <a:ext uri="{FF2B5EF4-FFF2-40B4-BE49-F238E27FC236}">
                  <a16:creationId xmlns:a16="http://schemas.microsoft.com/office/drawing/2014/main" id="{32AA299D-99C5-42DF-12A7-27AFD2176A93}"/>
                </a:ext>
              </a:extLst>
            </p:cNvPr>
            <p:cNvPicPr>
              <a:picLocks noChangeAspect="1"/>
            </p:cNvPicPr>
            <p:nvPr/>
          </p:nvPicPr>
          <p:blipFill>
            <a:blip r:embed="rId12"/>
            <a:stretch>
              <a:fillRect/>
            </a:stretch>
          </p:blipFill>
          <p:spPr>
            <a:xfrm>
              <a:off x="1113362" y="3933370"/>
              <a:ext cx="7087055" cy="2864670"/>
            </a:xfrm>
            <a:prstGeom prst="rect">
              <a:avLst/>
            </a:prstGeom>
          </p:spPr>
        </p:pic>
      </p:grpSp>
      <p:sp>
        <p:nvSpPr>
          <p:cNvPr id="3" name="Title 2">
            <a:extLst>
              <a:ext uri="{FF2B5EF4-FFF2-40B4-BE49-F238E27FC236}">
                <a16:creationId xmlns:a16="http://schemas.microsoft.com/office/drawing/2014/main" id="{E7E4BA64-BCE0-38B9-8728-8301DA1FF24F}"/>
              </a:ext>
            </a:extLst>
          </p:cNvPr>
          <p:cNvSpPr>
            <a:spLocks noGrp="1"/>
          </p:cNvSpPr>
          <p:nvPr>
            <p:ph type="title"/>
          </p:nvPr>
        </p:nvSpPr>
        <p:spPr/>
        <p:txBody>
          <a:bodyPr>
            <a:normAutofit/>
          </a:bodyPr>
          <a:lstStyle/>
          <a:p>
            <a:r>
              <a:rPr lang="en-US" spc="-70" dirty="0">
                <a:solidFill>
                  <a:srgbClr val="413C3A"/>
                </a:solidFill>
              </a:rPr>
              <a:t>Using AI to Support Design - Method</a:t>
            </a:r>
            <a:endParaRPr lang="en-GB" dirty="0"/>
          </a:p>
        </p:txBody>
      </p:sp>
      <mc:AlternateContent xmlns:mc="http://schemas.openxmlformats.org/markup-compatibility/2006">
        <mc:Choice xmlns:a14="http://schemas.microsoft.com/office/drawing/2010/main" Requires="a14">
          <p:sp>
            <p:nvSpPr>
              <p:cNvPr id="30" name="Content Placeholder 6">
                <a:extLst>
                  <a:ext uri="{FF2B5EF4-FFF2-40B4-BE49-F238E27FC236}">
                    <a16:creationId xmlns:a16="http://schemas.microsoft.com/office/drawing/2014/main" id="{7728F0D2-A881-9181-E7F5-FB44C2FD8734}"/>
                  </a:ext>
                </a:extLst>
              </p:cNvPr>
              <p:cNvSpPr>
                <a:spLocks noGrp="1"/>
              </p:cNvSpPr>
              <p:nvPr>
                <p:ph idx="1"/>
              </p:nvPr>
            </p:nvSpPr>
            <p:spPr>
              <a:xfrm>
                <a:off x="6422385" y="924366"/>
                <a:ext cx="2906879" cy="4311725"/>
              </a:xfrm>
            </p:spPr>
            <p:txBody>
              <a:bodyPr>
                <a:normAutofit/>
              </a:bodyPr>
              <a:lstStyle/>
              <a:p>
                <a:r>
                  <a:rPr lang="en-US" dirty="0">
                    <a:solidFill>
                      <a:schemeClr val="tx1"/>
                    </a:solidFill>
                  </a:rPr>
                  <a:t>Output scalars:</a:t>
                </a:r>
              </a:p>
              <a:p>
                <a:pPr lvl="1"/>
                <a:r>
                  <a:rPr lang="en-US" dirty="0">
                    <a:solidFill>
                      <a:schemeClr val="tx1"/>
                    </a:solidFill>
                  </a:rPr>
                  <a:t>Melt time </a:t>
                </a:r>
                <a14:m>
                  <m:oMath xmlns:m="http://schemas.openxmlformats.org/officeDocument/2006/math">
                    <m:sSub>
                      <m:sSubPr>
                        <m:ctrlPr>
                          <a:rPr lang="en-US" b="0" i="1" smtClean="0">
                            <a:solidFill>
                              <a:schemeClr val="tx1"/>
                            </a:solidFill>
                            <a:latin typeface="Cambria Math" panose="02040503050406030204" pitchFamily="18" charset="0"/>
                          </a:rPr>
                        </m:ctrlPr>
                      </m:sSubPr>
                      <m:e>
                        <m:r>
                          <a:rPr lang="en-US" b="0" i="1" smtClean="0">
                            <a:solidFill>
                              <a:schemeClr val="tx1"/>
                            </a:solidFill>
                            <a:latin typeface="Cambria Math" panose="02040503050406030204" pitchFamily="18" charset="0"/>
                          </a:rPr>
                          <m:t>𝑡</m:t>
                        </m:r>
                      </m:e>
                      <m:sub>
                        <m:r>
                          <m:rPr>
                            <m:sty m:val="p"/>
                          </m:rPr>
                          <a:rPr lang="en-US" b="0" i="0" smtClean="0">
                            <a:solidFill>
                              <a:schemeClr val="tx1"/>
                            </a:solidFill>
                            <a:latin typeface="Cambria Math" panose="02040503050406030204" pitchFamily="18" charset="0"/>
                          </a:rPr>
                          <m:t>melt</m:t>
                        </m:r>
                      </m:sub>
                    </m:sSub>
                  </m:oMath>
                </a14:m>
                <a:endParaRPr lang="en-US" dirty="0">
                  <a:solidFill>
                    <a:schemeClr val="tx1"/>
                  </a:solidFill>
                </a:endParaRPr>
              </a:p>
              <a:p>
                <a:pPr lvl="1"/>
                <a:r>
                  <a:rPr lang="en-US" dirty="0">
                    <a:solidFill>
                      <a:schemeClr val="tx1"/>
                    </a:solidFill>
                  </a:rPr>
                  <a:t>Normalized melt time</a:t>
                </a:r>
                <a:endParaRPr lang="en-GB" dirty="0">
                  <a:solidFill>
                    <a:schemeClr val="tx1"/>
                  </a:solidFill>
                </a:endParaRPr>
              </a:p>
              <a:p>
                <a:pPr lvl="1"/>
                <a:r>
                  <a:rPr lang="en-US" dirty="0">
                    <a:solidFill>
                      <a:schemeClr val="tx1"/>
                    </a:solidFill>
                  </a:rPr>
                  <a:t>Pressure drop </a:t>
                </a:r>
                <a14:m>
                  <m:oMath xmlns:m="http://schemas.openxmlformats.org/officeDocument/2006/math">
                    <m:r>
                      <m:rPr>
                        <m:sty m:val="p"/>
                      </m:rPr>
                      <a:rPr lang="en-US" b="0" i="0" smtClean="0">
                        <a:solidFill>
                          <a:schemeClr val="tx1"/>
                        </a:solidFill>
                        <a:latin typeface="Cambria Math" panose="02040503050406030204" pitchFamily="18" charset="0"/>
                      </a:rPr>
                      <m:t>Δ</m:t>
                    </m:r>
                    <m:r>
                      <a:rPr lang="en-US" b="0" i="1" smtClean="0">
                        <a:solidFill>
                          <a:schemeClr val="tx1"/>
                        </a:solidFill>
                        <a:latin typeface="Cambria Math" panose="02040503050406030204" pitchFamily="18" charset="0"/>
                      </a:rPr>
                      <m:t>𝑃</m:t>
                    </m:r>
                  </m:oMath>
                </a14:m>
                <a:endParaRPr lang="en-US" dirty="0">
                  <a:solidFill>
                    <a:schemeClr val="tx1"/>
                  </a:solidFill>
                </a:endParaRPr>
              </a:p>
              <a:p>
                <a:r>
                  <a:rPr lang="en-US" dirty="0">
                    <a:solidFill>
                      <a:schemeClr val="tx1"/>
                    </a:solidFill>
                  </a:rPr>
                  <a:t>Volume fields:</a:t>
                </a:r>
              </a:p>
              <a:p>
                <a:pPr lvl="1"/>
                <a:r>
                  <a:rPr lang="en-US" dirty="0">
                    <a:solidFill>
                      <a:schemeClr val="tx1"/>
                    </a:solidFill>
                  </a:rPr>
                  <a:t>Temperature </a:t>
                </a:r>
                <a14:m>
                  <m:oMath xmlns:m="http://schemas.openxmlformats.org/officeDocument/2006/math">
                    <m:r>
                      <a:rPr lang="en-US" b="0" i="1" smtClean="0">
                        <a:solidFill>
                          <a:schemeClr val="tx1"/>
                        </a:solidFill>
                        <a:latin typeface="Cambria Math" panose="02040503050406030204" pitchFamily="18" charset="0"/>
                      </a:rPr>
                      <m:t>𝑇</m:t>
                    </m:r>
                  </m:oMath>
                </a14:m>
                <a:endParaRPr lang="en-US" b="0" dirty="0">
                  <a:solidFill>
                    <a:schemeClr val="tx1"/>
                  </a:solidFill>
                </a:endParaRPr>
              </a:p>
              <a:p>
                <a:pPr lvl="1"/>
                <a:r>
                  <a:rPr lang="en-US" dirty="0">
                    <a:solidFill>
                      <a:schemeClr val="tx1"/>
                    </a:solidFill>
                  </a:rPr>
                  <a:t>Pressure </a:t>
                </a:r>
                <a14:m>
                  <m:oMath xmlns:m="http://schemas.openxmlformats.org/officeDocument/2006/math">
                    <m:r>
                      <a:rPr lang="en-US" b="0" i="1" smtClean="0">
                        <a:solidFill>
                          <a:schemeClr val="tx1"/>
                        </a:solidFill>
                        <a:latin typeface="Cambria Math" panose="02040503050406030204" pitchFamily="18" charset="0"/>
                      </a:rPr>
                      <m:t>𝑃</m:t>
                    </m:r>
                  </m:oMath>
                </a14:m>
                <a:r>
                  <a:rPr lang="en-US" dirty="0">
                    <a:solidFill>
                      <a:schemeClr val="tx1"/>
                    </a:solidFill>
                  </a:rPr>
                  <a:t> </a:t>
                </a:r>
              </a:p>
              <a:p>
                <a:pPr lvl="1"/>
                <a:r>
                  <a:rPr lang="en-US" dirty="0">
                    <a:solidFill>
                      <a:schemeClr val="tx1"/>
                    </a:solidFill>
                  </a:rPr>
                  <a:t>Velocity </a:t>
                </a:r>
                <a14:m>
                  <m:oMath xmlns:m="http://schemas.openxmlformats.org/officeDocument/2006/math">
                    <m:r>
                      <a:rPr lang="en-US" b="0" i="1" smtClean="0">
                        <a:solidFill>
                          <a:schemeClr val="tx1"/>
                        </a:solidFill>
                        <a:latin typeface="Cambria Math" panose="02040503050406030204" pitchFamily="18" charset="0"/>
                      </a:rPr>
                      <m:t>𝑢</m:t>
                    </m:r>
                  </m:oMath>
                </a14:m>
                <a:endParaRPr lang="en-US" dirty="0">
                  <a:solidFill>
                    <a:schemeClr val="tx1"/>
                  </a:solidFill>
                </a:endParaRPr>
              </a:p>
              <a:p>
                <a:r>
                  <a:rPr lang="en-US" dirty="0">
                    <a:solidFill>
                      <a:schemeClr val="tx1"/>
                    </a:solidFill>
                  </a:rPr>
                  <a:t>Surface fields:</a:t>
                </a:r>
              </a:p>
              <a:p>
                <a:pPr lvl="1"/>
                <a:r>
                  <a:rPr lang="en-US" dirty="0">
                    <a:solidFill>
                      <a:schemeClr val="tx1"/>
                    </a:solidFill>
                  </a:rPr>
                  <a:t>Heat flux </a:t>
                </a:r>
                <a14:m>
                  <m:oMath xmlns:m="http://schemas.openxmlformats.org/officeDocument/2006/math">
                    <m:acc>
                      <m:accPr>
                        <m:chr m:val="̇"/>
                        <m:ctrlPr>
                          <a:rPr lang="en-US" b="0" i="1" smtClean="0">
                            <a:solidFill>
                              <a:schemeClr val="tx1"/>
                            </a:solidFill>
                            <a:latin typeface="Cambria Math" panose="02040503050406030204" pitchFamily="18" charset="0"/>
                          </a:rPr>
                        </m:ctrlPr>
                      </m:accPr>
                      <m:e>
                        <m:r>
                          <a:rPr lang="en-US" b="0" i="1" smtClean="0">
                            <a:solidFill>
                              <a:schemeClr val="tx1"/>
                            </a:solidFill>
                            <a:latin typeface="Cambria Math" panose="02040503050406030204" pitchFamily="18" charset="0"/>
                          </a:rPr>
                          <m:t>𝑞</m:t>
                        </m:r>
                      </m:e>
                    </m:acc>
                  </m:oMath>
                </a14:m>
                <a:r>
                  <a:rPr lang="en-US" dirty="0">
                    <a:solidFill>
                      <a:schemeClr val="tx1"/>
                    </a:solidFill>
                  </a:rPr>
                  <a:t> </a:t>
                </a:r>
              </a:p>
              <a:p>
                <a:pPr lvl="1"/>
                <a:r>
                  <a:rPr lang="en-US" dirty="0">
                    <a:solidFill>
                      <a:schemeClr val="tx1"/>
                    </a:solidFill>
                  </a:rPr>
                  <a:t>Shear stress </a:t>
                </a:r>
                <a14:m>
                  <m:oMath xmlns:m="http://schemas.openxmlformats.org/officeDocument/2006/math">
                    <m:r>
                      <a:rPr lang="en-US" b="0" i="1" smtClean="0">
                        <a:solidFill>
                          <a:schemeClr val="tx1"/>
                        </a:solidFill>
                        <a:latin typeface="Cambria Math" panose="02040503050406030204" pitchFamily="18" charset="0"/>
                      </a:rPr>
                      <m:t>𝜏</m:t>
                    </m:r>
                  </m:oMath>
                </a14:m>
                <a:endParaRPr lang="en-US" dirty="0">
                  <a:solidFill>
                    <a:schemeClr val="tx1"/>
                  </a:solidFill>
                </a:endParaRPr>
              </a:p>
            </p:txBody>
          </p:sp>
        </mc:Choice>
        <mc:Fallback>
          <p:sp>
            <p:nvSpPr>
              <p:cNvPr id="30" name="Content Placeholder 6">
                <a:extLst>
                  <a:ext uri="{FF2B5EF4-FFF2-40B4-BE49-F238E27FC236}">
                    <a16:creationId xmlns:a16="http://schemas.microsoft.com/office/drawing/2014/main" id="{7728F0D2-A881-9181-E7F5-FB44C2FD8734}"/>
                  </a:ext>
                </a:extLst>
              </p:cNvPr>
              <p:cNvSpPr>
                <a:spLocks noGrp="1" noRot="1" noChangeAspect="1" noMove="1" noResize="1" noEditPoints="1" noAdjustHandles="1" noChangeArrowheads="1" noChangeShapeType="1" noTextEdit="1"/>
              </p:cNvSpPr>
              <p:nvPr>
                <p:ph idx="1"/>
              </p:nvPr>
            </p:nvSpPr>
            <p:spPr>
              <a:xfrm>
                <a:off x="6422385" y="924366"/>
                <a:ext cx="2906879" cy="4311725"/>
              </a:xfrm>
              <a:blipFill>
                <a:blip r:embed="rId13"/>
                <a:stretch>
                  <a:fillRect t="-1414"/>
                </a:stretch>
              </a:blipFill>
            </p:spPr>
            <p:txBody>
              <a:bodyPr/>
              <a:lstStyle/>
              <a:p>
                <a:r>
                  <a:rPr lang="en-CH">
                    <a:noFill/>
                  </a:rPr>
                  <a:t> </a:t>
                </a:r>
              </a:p>
            </p:txBody>
          </p:sp>
        </mc:Fallback>
      </mc:AlternateContent>
      <p:sp>
        <p:nvSpPr>
          <p:cNvPr id="29" name="Content Placeholder 6">
            <a:extLst>
              <a:ext uri="{FF2B5EF4-FFF2-40B4-BE49-F238E27FC236}">
                <a16:creationId xmlns:a16="http://schemas.microsoft.com/office/drawing/2014/main" id="{B0F9AD26-1BF3-5351-D00D-2E32D6813CCD}"/>
              </a:ext>
            </a:extLst>
          </p:cNvPr>
          <p:cNvSpPr txBox="1">
            <a:spLocks/>
          </p:cNvSpPr>
          <p:nvPr/>
        </p:nvSpPr>
        <p:spPr>
          <a:xfrm>
            <a:off x="-89647" y="1316246"/>
            <a:ext cx="2042456" cy="605171"/>
          </a:xfrm>
          <a:prstGeom prst="rect">
            <a:avLst/>
          </a:prstGeom>
        </p:spPr>
        <p:txBody>
          <a:bodyPr vert="horz" lIns="135000" tIns="34290" rIns="68580" bIns="34290" rtlCol="0">
            <a:noAutofit/>
          </a:bodyPr>
          <a:lstStyle>
            <a:lvl1pPr marL="228594" indent="-228594" algn="l" defTabSz="914377" rtl="0" eaLnBrk="1" latinLnBrk="0" hangingPunct="1">
              <a:lnSpc>
                <a:spcPct val="90000"/>
              </a:lnSpc>
              <a:spcBef>
                <a:spcPts val="1000"/>
              </a:spcBef>
              <a:buClr>
                <a:schemeClr val="accent1"/>
              </a:buClr>
              <a:buSzPct val="90000"/>
              <a:buFont typeface="Wingdings" pitchFamily="2" charset="2"/>
              <a:buChar char="§"/>
              <a:defRPr sz="2400" b="0" i="0" kern="1200">
                <a:solidFill>
                  <a:schemeClr val="tx1"/>
                </a:solidFill>
                <a:latin typeface="Calibri Light" panose="020F0302020204030204" pitchFamily="34" charset="0"/>
                <a:ea typeface="+mn-ea"/>
                <a:cs typeface="Calibri Light" panose="020F0302020204030204" pitchFamily="34" charset="0"/>
              </a:defRPr>
            </a:lvl1pPr>
            <a:lvl2pPr marL="685783" indent="-228594" algn="l" defTabSz="914377" rtl="0" eaLnBrk="1" latinLnBrk="0" hangingPunct="1">
              <a:lnSpc>
                <a:spcPct val="90000"/>
              </a:lnSpc>
              <a:spcBef>
                <a:spcPts val="500"/>
              </a:spcBef>
              <a:buClr>
                <a:schemeClr val="accent1"/>
              </a:buClr>
              <a:buSzPct val="100000"/>
              <a:buFont typeface="Arial" panose="020B0604020202020204" pitchFamily="34" charset="0"/>
              <a:buChar char="•"/>
              <a:defRPr sz="2133" b="0" i="0" kern="1200">
                <a:solidFill>
                  <a:schemeClr val="tx1"/>
                </a:solidFill>
                <a:latin typeface="Calibri Light" panose="020F0302020204030204" pitchFamily="34" charset="0"/>
                <a:ea typeface="+mn-ea"/>
                <a:cs typeface="Calibri Light" panose="020F0302020204030204" pitchFamily="34" charset="0"/>
              </a:defRPr>
            </a:lvl2pPr>
            <a:lvl3pPr marL="1142971" indent="-228594" algn="l" defTabSz="914377" rtl="0" eaLnBrk="1" latinLnBrk="0" hangingPunct="1">
              <a:lnSpc>
                <a:spcPct val="90000"/>
              </a:lnSpc>
              <a:spcBef>
                <a:spcPts val="500"/>
              </a:spcBef>
              <a:buSzPct val="90000"/>
              <a:buFont typeface="Wingdings" pitchFamily="2" charset="2"/>
              <a:buChar char="§"/>
              <a:defRPr sz="2000" b="0" i="0" kern="1200">
                <a:solidFill>
                  <a:schemeClr val="tx1"/>
                </a:solidFill>
                <a:latin typeface="Calibri Light" panose="020F0302020204030204" pitchFamily="34" charset="0"/>
                <a:ea typeface="+mn-ea"/>
                <a:cs typeface="Calibri Light" panose="020F0302020204030204" pitchFamily="34" charset="0"/>
              </a:defRPr>
            </a:lvl3pPr>
            <a:lvl4pPr marL="1600160"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349"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537"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726"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8914"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103"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US" sz="1275" b="1" dirty="0"/>
              <a:t>1163</a:t>
            </a:r>
          </a:p>
        </p:txBody>
      </p:sp>
      <p:sp>
        <p:nvSpPr>
          <p:cNvPr id="33" name="Content Placeholder 6">
            <a:extLst>
              <a:ext uri="{FF2B5EF4-FFF2-40B4-BE49-F238E27FC236}">
                <a16:creationId xmlns:a16="http://schemas.microsoft.com/office/drawing/2014/main" id="{FB7A2FD2-03B5-952B-C164-6B466ED2BDC1}"/>
              </a:ext>
            </a:extLst>
          </p:cNvPr>
          <p:cNvSpPr txBox="1">
            <a:spLocks/>
          </p:cNvSpPr>
          <p:nvPr/>
        </p:nvSpPr>
        <p:spPr>
          <a:xfrm>
            <a:off x="-89064" y="1465034"/>
            <a:ext cx="2042456" cy="2507996"/>
          </a:xfrm>
          <a:prstGeom prst="rect">
            <a:avLst/>
          </a:prstGeom>
        </p:spPr>
        <p:txBody>
          <a:bodyPr vert="horz" lIns="135000" tIns="34290" rIns="68580" bIns="34290" rtlCol="0">
            <a:noAutofit/>
          </a:bodyPr>
          <a:lstStyle>
            <a:lvl1pPr marL="228594" indent="-228594" algn="l" defTabSz="914377" rtl="0" eaLnBrk="1" latinLnBrk="0" hangingPunct="1">
              <a:lnSpc>
                <a:spcPct val="90000"/>
              </a:lnSpc>
              <a:spcBef>
                <a:spcPts val="1000"/>
              </a:spcBef>
              <a:buClr>
                <a:schemeClr val="accent1"/>
              </a:buClr>
              <a:buSzPct val="90000"/>
              <a:buFont typeface="Wingdings" pitchFamily="2" charset="2"/>
              <a:buChar char="§"/>
              <a:defRPr sz="2400" b="0" i="0" kern="1200">
                <a:solidFill>
                  <a:schemeClr val="tx1"/>
                </a:solidFill>
                <a:latin typeface="Calibri Light" panose="020F0302020204030204" pitchFamily="34" charset="0"/>
                <a:ea typeface="+mn-ea"/>
                <a:cs typeface="Calibri Light" panose="020F0302020204030204" pitchFamily="34" charset="0"/>
              </a:defRPr>
            </a:lvl1pPr>
            <a:lvl2pPr marL="685783" indent="-228594" algn="l" defTabSz="914377" rtl="0" eaLnBrk="1" latinLnBrk="0" hangingPunct="1">
              <a:lnSpc>
                <a:spcPct val="90000"/>
              </a:lnSpc>
              <a:spcBef>
                <a:spcPts val="500"/>
              </a:spcBef>
              <a:buClr>
                <a:schemeClr val="accent1"/>
              </a:buClr>
              <a:buSzPct val="100000"/>
              <a:buFont typeface="Arial" panose="020B0604020202020204" pitchFamily="34" charset="0"/>
              <a:buChar char="•"/>
              <a:defRPr sz="2133" b="0" i="0" kern="1200">
                <a:solidFill>
                  <a:schemeClr val="tx1"/>
                </a:solidFill>
                <a:latin typeface="Calibri Light" panose="020F0302020204030204" pitchFamily="34" charset="0"/>
                <a:ea typeface="+mn-ea"/>
                <a:cs typeface="Calibri Light" panose="020F0302020204030204" pitchFamily="34" charset="0"/>
              </a:defRPr>
            </a:lvl2pPr>
            <a:lvl3pPr marL="1142971" indent="-228594" algn="l" defTabSz="914377" rtl="0" eaLnBrk="1" latinLnBrk="0" hangingPunct="1">
              <a:lnSpc>
                <a:spcPct val="90000"/>
              </a:lnSpc>
              <a:spcBef>
                <a:spcPts val="500"/>
              </a:spcBef>
              <a:buSzPct val="90000"/>
              <a:buFont typeface="Wingdings" pitchFamily="2" charset="2"/>
              <a:buChar char="§"/>
              <a:defRPr sz="2000" b="0" i="0" kern="1200">
                <a:solidFill>
                  <a:schemeClr val="tx1"/>
                </a:solidFill>
                <a:latin typeface="Calibri Light" panose="020F0302020204030204" pitchFamily="34" charset="0"/>
                <a:ea typeface="+mn-ea"/>
                <a:cs typeface="Calibri Light" panose="020F0302020204030204" pitchFamily="34" charset="0"/>
              </a:defRPr>
            </a:lvl3pPr>
            <a:lvl4pPr marL="1600160"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349"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537"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726"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8914"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103"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US" sz="1275" dirty="0"/>
              <a:t>Random structures</a:t>
            </a:r>
          </a:p>
          <a:p>
            <a:pPr marL="0" indent="0">
              <a:buNone/>
            </a:pPr>
            <a:endParaRPr lang="en-US" sz="1275" dirty="0"/>
          </a:p>
          <a:p>
            <a:pPr marL="0" indent="0">
              <a:buNone/>
            </a:pPr>
            <a:endParaRPr lang="en-US" sz="1275" dirty="0"/>
          </a:p>
          <a:p>
            <a:pPr marL="0" indent="0">
              <a:buNone/>
            </a:pPr>
            <a:endParaRPr lang="en-US" sz="1275" dirty="0"/>
          </a:p>
          <a:p>
            <a:pPr marL="0" indent="0">
              <a:buNone/>
            </a:pPr>
            <a:endParaRPr lang="en-US" sz="1275" dirty="0"/>
          </a:p>
          <a:p>
            <a:pPr marL="0" indent="0">
              <a:buNone/>
            </a:pPr>
            <a:endParaRPr lang="en-US" sz="1275" dirty="0"/>
          </a:p>
          <a:p>
            <a:pPr marL="0" indent="0">
              <a:buNone/>
            </a:pPr>
            <a:endParaRPr lang="en-US" sz="1275" dirty="0"/>
          </a:p>
          <a:p>
            <a:pPr marL="0" indent="0">
              <a:buNone/>
            </a:pPr>
            <a:r>
              <a:rPr lang="en-US" sz="1275" dirty="0"/>
              <a:t>Ordered structures</a:t>
            </a:r>
          </a:p>
        </p:txBody>
      </p:sp>
      <p:sp>
        <p:nvSpPr>
          <p:cNvPr id="34" name="Content Placeholder 6">
            <a:extLst>
              <a:ext uri="{FF2B5EF4-FFF2-40B4-BE49-F238E27FC236}">
                <a16:creationId xmlns:a16="http://schemas.microsoft.com/office/drawing/2014/main" id="{211E5801-1D5C-0071-932B-A4F498DE35C9}"/>
              </a:ext>
            </a:extLst>
          </p:cNvPr>
          <p:cNvSpPr txBox="1">
            <a:spLocks/>
          </p:cNvSpPr>
          <p:nvPr/>
        </p:nvSpPr>
        <p:spPr>
          <a:xfrm>
            <a:off x="-83968" y="3432270"/>
            <a:ext cx="2042456" cy="605171"/>
          </a:xfrm>
          <a:prstGeom prst="rect">
            <a:avLst/>
          </a:prstGeom>
        </p:spPr>
        <p:txBody>
          <a:bodyPr vert="horz" lIns="135000" tIns="34290" rIns="68580" bIns="34290" rtlCol="0">
            <a:noAutofit/>
          </a:bodyPr>
          <a:lstStyle>
            <a:lvl1pPr marL="228594" indent="-228594" algn="l" defTabSz="914377" rtl="0" eaLnBrk="1" latinLnBrk="0" hangingPunct="1">
              <a:lnSpc>
                <a:spcPct val="90000"/>
              </a:lnSpc>
              <a:spcBef>
                <a:spcPts val="1000"/>
              </a:spcBef>
              <a:buClr>
                <a:schemeClr val="accent1"/>
              </a:buClr>
              <a:buSzPct val="90000"/>
              <a:buFont typeface="Wingdings" pitchFamily="2" charset="2"/>
              <a:buChar char="§"/>
              <a:defRPr sz="2400" b="0" i="0" kern="1200">
                <a:solidFill>
                  <a:schemeClr val="tx1"/>
                </a:solidFill>
                <a:latin typeface="Calibri Light" panose="020F0302020204030204" pitchFamily="34" charset="0"/>
                <a:ea typeface="+mn-ea"/>
                <a:cs typeface="Calibri Light" panose="020F0302020204030204" pitchFamily="34" charset="0"/>
              </a:defRPr>
            </a:lvl1pPr>
            <a:lvl2pPr marL="685783" indent="-228594" algn="l" defTabSz="914377" rtl="0" eaLnBrk="1" latinLnBrk="0" hangingPunct="1">
              <a:lnSpc>
                <a:spcPct val="90000"/>
              </a:lnSpc>
              <a:spcBef>
                <a:spcPts val="500"/>
              </a:spcBef>
              <a:buClr>
                <a:schemeClr val="accent1"/>
              </a:buClr>
              <a:buSzPct val="100000"/>
              <a:buFont typeface="Arial" panose="020B0604020202020204" pitchFamily="34" charset="0"/>
              <a:buChar char="•"/>
              <a:defRPr sz="2133" b="0" i="0" kern="1200">
                <a:solidFill>
                  <a:schemeClr val="tx1"/>
                </a:solidFill>
                <a:latin typeface="Calibri Light" panose="020F0302020204030204" pitchFamily="34" charset="0"/>
                <a:ea typeface="+mn-ea"/>
                <a:cs typeface="Calibri Light" panose="020F0302020204030204" pitchFamily="34" charset="0"/>
              </a:defRPr>
            </a:lvl2pPr>
            <a:lvl3pPr marL="1142971" indent="-228594" algn="l" defTabSz="914377" rtl="0" eaLnBrk="1" latinLnBrk="0" hangingPunct="1">
              <a:lnSpc>
                <a:spcPct val="90000"/>
              </a:lnSpc>
              <a:spcBef>
                <a:spcPts val="500"/>
              </a:spcBef>
              <a:buSzPct val="90000"/>
              <a:buFont typeface="Wingdings" pitchFamily="2" charset="2"/>
              <a:buChar char="§"/>
              <a:defRPr sz="2000" b="0" i="0" kern="1200">
                <a:solidFill>
                  <a:schemeClr val="tx1"/>
                </a:solidFill>
                <a:latin typeface="Calibri Light" panose="020F0302020204030204" pitchFamily="34" charset="0"/>
                <a:ea typeface="+mn-ea"/>
                <a:cs typeface="Calibri Light" panose="020F0302020204030204" pitchFamily="34" charset="0"/>
              </a:defRPr>
            </a:lvl3pPr>
            <a:lvl4pPr marL="1600160"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349"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537"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726"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8914"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103"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US" sz="1275" b="1" dirty="0"/>
              <a:t>68</a:t>
            </a:r>
          </a:p>
        </p:txBody>
      </p:sp>
      <p:sp>
        <p:nvSpPr>
          <p:cNvPr id="2" name="Textfeld 74">
            <a:extLst>
              <a:ext uri="{FF2B5EF4-FFF2-40B4-BE49-F238E27FC236}">
                <a16:creationId xmlns:a16="http://schemas.microsoft.com/office/drawing/2014/main" id="{94DE8E5F-7B9C-B59B-FE49-14463CC212A0}"/>
              </a:ext>
            </a:extLst>
          </p:cNvPr>
          <p:cNvSpPr txBox="1"/>
          <p:nvPr/>
        </p:nvSpPr>
        <p:spPr bwMode="auto">
          <a:xfrm>
            <a:off x="425084" y="4923271"/>
            <a:ext cx="5511096" cy="215444"/>
          </a:xfrm>
          <a:prstGeom prst="rect">
            <a:avLst/>
          </a:prstGeom>
          <a:noFill/>
        </p:spPr>
        <p:txBody>
          <a:bodyPr wrap="square" rtlCol="0">
            <a:spAutoFit/>
          </a:bodyPr>
          <a:lstStyle/>
          <a:p>
            <a:r>
              <a:rPr lang="de-CH" sz="700" dirty="0">
                <a:cs typeface="Arial" panose="020B0604020202020204" pitchFamily="34" charset="0"/>
              </a:rPr>
              <a:t>Mallya et al., </a:t>
            </a:r>
            <a:r>
              <a:rPr lang="de-CH" sz="700" i="1" dirty="0">
                <a:cs typeface="Arial" panose="020B0604020202020204" pitchFamily="34" charset="0"/>
              </a:rPr>
              <a:t>Journal Heat &amp; Mass Transfer</a:t>
            </a:r>
            <a:r>
              <a:rPr lang="de-CH" sz="700" dirty="0">
                <a:cs typeface="Arial" panose="020B0604020202020204" pitchFamily="34" charset="0"/>
              </a:rPr>
              <a:t>, </a:t>
            </a:r>
            <a:r>
              <a:rPr lang="en-CH" sz="800" dirty="0"/>
              <a:t>10.1115/1.4056663</a:t>
            </a:r>
            <a:r>
              <a:rPr lang="en-US" sz="800" dirty="0"/>
              <a:t>, 2023</a:t>
            </a:r>
            <a:endParaRPr lang="en-US" sz="700" dirty="0">
              <a:cs typeface="Arial" panose="020B0604020202020204" pitchFamily="34" charset="0"/>
            </a:endParaRPr>
          </a:p>
        </p:txBody>
      </p:sp>
    </p:spTree>
    <p:extLst>
      <p:ext uri="{BB962C8B-B14F-4D97-AF65-F5344CB8AC3E}">
        <p14:creationId xmlns:p14="http://schemas.microsoft.com/office/powerpoint/2010/main" val="42948202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27"/>
                                        </p:tgtEl>
                                        <p:attrNameLst>
                                          <p:attrName>style.visibility</p:attrName>
                                        </p:attrNameLst>
                                      </p:cBhvr>
                                      <p:to>
                                        <p:strVal val="visible"/>
                                      </p:to>
                                    </p:set>
                                    <p:animEffect transition="in" filter="fade">
                                      <p:cBhvr>
                                        <p:cTn id="7" dur="500"/>
                                        <p:tgtEl>
                                          <p:spTgt spid="27"/>
                                        </p:tgtEl>
                                      </p:cBhvr>
                                    </p:animEffect>
                                  </p:childTnLst>
                                </p:cTn>
                              </p:par>
                              <p:par>
                                <p:cTn id="8" presetID="10" presetClass="exit" presetSubtype="0" fill="hold" nodeType="withEffect">
                                  <p:stCondLst>
                                    <p:cond delay="0"/>
                                  </p:stCondLst>
                                  <p:childTnLst>
                                    <p:animEffect transition="out" filter="fade">
                                      <p:cBhvr>
                                        <p:cTn id="9" dur="500"/>
                                        <p:tgtEl>
                                          <p:spTgt spid="28"/>
                                        </p:tgtEl>
                                      </p:cBhvr>
                                    </p:animEffect>
                                    <p:set>
                                      <p:cBhvr>
                                        <p:cTn id="10" dur="1" fill="hold">
                                          <p:stCondLst>
                                            <p:cond delay="499"/>
                                          </p:stCondLst>
                                        </p:cTn>
                                        <p:tgtEl>
                                          <p:spTgt spid="28"/>
                                        </p:tgtEl>
                                        <p:attrNameLst>
                                          <p:attrName>style.visibility</p:attrName>
                                        </p:attrNameLst>
                                      </p:cBhvr>
                                      <p:to>
                                        <p:strVal val="hidden"/>
                                      </p:to>
                                    </p:se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nodeType="clickEffect">
                                  <p:stCondLst>
                                    <p:cond delay="0"/>
                                  </p:stCondLst>
                                  <p:childTnLst>
                                    <p:set>
                                      <p:cBhvr>
                                        <p:cTn id="14" dur="1" fill="hold">
                                          <p:stCondLst>
                                            <p:cond delay="0"/>
                                          </p:stCondLst>
                                        </p:cTn>
                                        <p:tgtEl>
                                          <p:spTgt spid="26"/>
                                        </p:tgtEl>
                                        <p:attrNameLst>
                                          <p:attrName>style.visibility</p:attrName>
                                        </p:attrNameLst>
                                      </p:cBhvr>
                                      <p:to>
                                        <p:strVal val="visible"/>
                                      </p:to>
                                    </p:set>
                                    <p:animEffect transition="in" filter="fade">
                                      <p:cBhvr>
                                        <p:cTn id="15" dur="500"/>
                                        <p:tgtEl>
                                          <p:spTgt spid="26"/>
                                        </p:tgtEl>
                                      </p:cBhvr>
                                    </p:animEffect>
                                  </p:childTnLst>
                                </p:cTn>
                              </p:par>
                              <p:par>
                                <p:cTn id="16" presetID="10" presetClass="exit" presetSubtype="0" fill="hold" nodeType="withEffect">
                                  <p:stCondLst>
                                    <p:cond delay="0"/>
                                  </p:stCondLst>
                                  <p:childTnLst>
                                    <p:animEffect transition="out" filter="fade">
                                      <p:cBhvr>
                                        <p:cTn id="17" dur="500"/>
                                        <p:tgtEl>
                                          <p:spTgt spid="27"/>
                                        </p:tgtEl>
                                      </p:cBhvr>
                                    </p:animEffect>
                                    <p:set>
                                      <p:cBhvr>
                                        <p:cTn id="18" dur="1" fill="hold">
                                          <p:stCondLst>
                                            <p:cond delay="499"/>
                                          </p:stCondLst>
                                        </p:cTn>
                                        <p:tgtEl>
                                          <p:spTgt spid="27"/>
                                        </p:tgtEl>
                                        <p:attrNameLst>
                                          <p:attrName>style.visibility</p:attrName>
                                        </p:attrNameLst>
                                      </p:cBhvr>
                                      <p:to>
                                        <p:strVal val="hidden"/>
                                      </p:to>
                                    </p:se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nodeType="clickEffect">
                                  <p:stCondLst>
                                    <p:cond delay="0"/>
                                  </p:stCondLst>
                                  <p:childTnLst>
                                    <p:set>
                                      <p:cBhvr>
                                        <p:cTn id="22" dur="1" fill="hold">
                                          <p:stCondLst>
                                            <p:cond delay="0"/>
                                          </p:stCondLst>
                                        </p:cTn>
                                        <p:tgtEl>
                                          <p:spTgt spid="25"/>
                                        </p:tgtEl>
                                        <p:attrNameLst>
                                          <p:attrName>style.visibility</p:attrName>
                                        </p:attrNameLst>
                                      </p:cBhvr>
                                      <p:to>
                                        <p:strVal val="visible"/>
                                      </p:to>
                                    </p:set>
                                    <p:animEffect transition="in" filter="fade">
                                      <p:cBhvr>
                                        <p:cTn id="23" dur="500"/>
                                        <p:tgtEl>
                                          <p:spTgt spid="25"/>
                                        </p:tgtEl>
                                      </p:cBhvr>
                                    </p:animEffect>
                                  </p:childTnLst>
                                </p:cTn>
                              </p:par>
                              <p:par>
                                <p:cTn id="24" presetID="10" presetClass="exit" presetSubtype="0" fill="hold" nodeType="withEffect">
                                  <p:stCondLst>
                                    <p:cond delay="0"/>
                                  </p:stCondLst>
                                  <p:childTnLst>
                                    <p:animEffect transition="out" filter="fade">
                                      <p:cBhvr>
                                        <p:cTn id="25" dur="500"/>
                                        <p:tgtEl>
                                          <p:spTgt spid="26"/>
                                        </p:tgtEl>
                                      </p:cBhvr>
                                    </p:animEffect>
                                    <p:set>
                                      <p:cBhvr>
                                        <p:cTn id="26" dur="1" fill="hold">
                                          <p:stCondLst>
                                            <p:cond delay="499"/>
                                          </p:stCondLst>
                                        </p:cTn>
                                        <p:tgtEl>
                                          <p:spTgt spid="26"/>
                                        </p:tgtEl>
                                        <p:attrNameLst>
                                          <p:attrName>style.visibility</p:attrName>
                                        </p:attrNameLst>
                                      </p:cBhvr>
                                      <p:to>
                                        <p:strVal val="hidden"/>
                                      </p:to>
                                    </p:set>
                                  </p:childTnLst>
                                </p:cTn>
                              </p:par>
                            </p:childTnLst>
                          </p:cTn>
                        </p:par>
                      </p:childTnLst>
                    </p:cTn>
                  </p:par>
                  <p:par>
                    <p:cTn id="27" fill="hold">
                      <p:stCondLst>
                        <p:cond delay="indefinite"/>
                      </p:stCondLst>
                      <p:childTnLst>
                        <p:par>
                          <p:cTn id="28" fill="hold">
                            <p:stCondLst>
                              <p:cond delay="0"/>
                            </p:stCondLst>
                            <p:childTnLst>
                              <p:par>
                                <p:cTn id="29" presetID="10" presetClass="entr" presetSubtype="0" fill="hold" nodeType="clickEffect">
                                  <p:stCondLst>
                                    <p:cond delay="0"/>
                                  </p:stCondLst>
                                  <p:childTnLst>
                                    <p:set>
                                      <p:cBhvr>
                                        <p:cTn id="30" dur="1" fill="hold">
                                          <p:stCondLst>
                                            <p:cond delay="0"/>
                                          </p:stCondLst>
                                        </p:cTn>
                                        <p:tgtEl>
                                          <p:spTgt spid="24"/>
                                        </p:tgtEl>
                                        <p:attrNameLst>
                                          <p:attrName>style.visibility</p:attrName>
                                        </p:attrNameLst>
                                      </p:cBhvr>
                                      <p:to>
                                        <p:strVal val="visible"/>
                                      </p:to>
                                    </p:set>
                                    <p:animEffect transition="in" filter="fade">
                                      <p:cBhvr>
                                        <p:cTn id="31" dur="500"/>
                                        <p:tgtEl>
                                          <p:spTgt spid="24"/>
                                        </p:tgtEl>
                                      </p:cBhvr>
                                    </p:animEffect>
                                  </p:childTnLst>
                                </p:cTn>
                              </p:par>
                              <p:par>
                                <p:cTn id="32" presetID="10" presetClass="exit" presetSubtype="0" fill="hold" nodeType="withEffect">
                                  <p:stCondLst>
                                    <p:cond delay="0"/>
                                  </p:stCondLst>
                                  <p:childTnLst>
                                    <p:animEffect transition="out" filter="fade">
                                      <p:cBhvr>
                                        <p:cTn id="33" dur="500"/>
                                        <p:tgtEl>
                                          <p:spTgt spid="25"/>
                                        </p:tgtEl>
                                      </p:cBhvr>
                                    </p:animEffect>
                                    <p:set>
                                      <p:cBhvr>
                                        <p:cTn id="34" dur="1" fill="hold">
                                          <p:stCondLst>
                                            <p:cond delay="499"/>
                                          </p:stCondLst>
                                        </p:cTn>
                                        <p:tgtEl>
                                          <p:spTgt spid="25"/>
                                        </p:tgtEl>
                                        <p:attrNameLst>
                                          <p:attrName>style.visibility</p:attrName>
                                        </p:attrNameLst>
                                      </p:cBhvr>
                                      <p:to>
                                        <p:strVal val="hidden"/>
                                      </p:to>
                                    </p:set>
                                  </p:childTnLst>
                                </p:cTn>
                              </p:par>
                            </p:childTnLst>
                          </p:cTn>
                        </p:par>
                      </p:childTnLst>
                    </p:cTn>
                  </p:par>
                  <p:par>
                    <p:cTn id="35" fill="hold">
                      <p:stCondLst>
                        <p:cond delay="indefinite"/>
                      </p:stCondLst>
                      <p:childTnLst>
                        <p:par>
                          <p:cTn id="36" fill="hold">
                            <p:stCondLst>
                              <p:cond delay="0"/>
                            </p:stCondLst>
                            <p:childTnLst>
                              <p:par>
                                <p:cTn id="37" presetID="10" presetClass="entr" presetSubtype="0" fill="hold" grpId="0" nodeType="clickEffect">
                                  <p:stCondLst>
                                    <p:cond delay="0"/>
                                  </p:stCondLst>
                                  <p:childTnLst>
                                    <p:set>
                                      <p:cBhvr>
                                        <p:cTn id="38" dur="1" fill="hold">
                                          <p:stCondLst>
                                            <p:cond delay="0"/>
                                          </p:stCondLst>
                                        </p:cTn>
                                        <p:tgtEl>
                                          <p:spTgt spid="29"/>
                                        </p:tgtEl>
                                        <p:attrNameLst>
                                          <p:attrName>style.visibility</p:attrName>
                                        </p:attrNameLst>
                                      </p:cBhvr>
                                      <p:to>
                                        <p:strVal val="visible"/>
                                      </p:to>
                                    </p:set>
                                    <p:animEffect transition="in" filter="fade">
                                      <p:cBhvr>
                                        <p:cTn id="39" dur="500"/>
                                        <p:tgtEl>
                                          <p:spTgt spid="29"/>
                                        </p:tgtEl>
                                      </p:cBhvr>
                                    </p:animEffect>
                                  </p:childTnLst>
                                </p:cTn>
                              </p:par>
                              <p:par>
                                <p:cTn id="40" presetID="10" presetClass="entr" presetSubtype="0" fill="hold" grpId="0" nodeType="withEffect">
                                  <p:stCondLst>
                                    <p:cond delay="0"/>
                                  </p:stCondLst>
                                  <p:childTnLst>
                                    <p:set>
                                      <p:cBhvr>
                                        <p:cTn id="41" dur="1" fill="hold">
                                          <p:stCondLst>
                                            <p:cond delay="0"/>
                                          </p:stCondLst>
                                        </p:cTn>
                                        <p:tgtEl>
                                          <p:spTgt spid="34"/>
                                        </p:tgtEl>
                                        <p:attrNameLst>
                                          <p:attrName>style.visibility</p:attrName>
                                        </p:attrNameLst>
                                      </p:cBhvr>
                                      <p:to>
                                        <p:strVal val="visible"/>
                                      </p:to>
                                    </p:set>
                                    <p:animEffect transition="in" filter="fade">
                                      <p:cBhvr>
                                        <p:cTn id="42" dur="500"/>
                                        <p:tgtEl>
                                          <p:spTgt spid="34"/>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nodeType="clickEffect">
                                  <p:stCondLst>
                                    <p:cond delay="0"/>
                                  </p:stCondLst>
                                  <p:childTnLst>
                                    <p:set>
                                      <p:cBhvr>
                                        <p:cTn id="46" dur="1" fill="hold">
                                          <p:stCondLst>
                                            <p:cond delay="0"/>
                                          </p:stCondLst>
                                        </p:cTn>
                                        <p:tgtEl>
                                          <p:spTgt spid="30">
                                            <p:txEl>
                                              <p:pRg st="0" end="0"/>
                                            </p:txEl>
                                          </p:spTgt>
                                        </p:tgtEl>
                                        <p:attrNameLst>
                                          <p:attrName>style.visibility</p:attrName>
                                        </p:attrNameLst>
                                      </p:cBhvr>
                                      <p:to>
                                        <p:strVal val="visible"/>
                                      </p:to>
                                    </p:set>
                                    <p:animEffect transition="in" filter="fade">
                                      <p:cBhvr>
                                        <p:cTn id="47" dur="500"/>
                                        <p:tgtEl>
                                          <p:spTgt spid="30">
                                            <p:txEl>
                                              <p:pRg st="0" end="0"/>
                                            </p:txEl>
                                          </p:spTgt>
                                        </p:tgtEl>
                                      </p:cBhvr>
                                    </p:animEffect>
                                  </p:childTnLst>
                                </p:cTn>
                              </p:par>
                            </p:childTnLst>
                          </p:cTn>
                        </p:par>
                      </p:childTnLst>
                    </p:cTn>
                  </p:par>
                  <p:par>
                    <p:cTn id="48" fill="hold">
                      <p:stCondLst>
                        <p:cond delay="indefinite"/>
                      </p:stCondLst>
                      <p:childTnLst>
                        <p:par>
                          <p:cTn id="49" fill="hold">
                            <p:stCondLst>
                              <p:cond delay="0"/>
                            </p:stCondLst>
                            <p:childTnLst>
                              <p:par>
                                <p:cTn id="50" presetID="10" presetClass="entr" presetSubtype="0" fill="hold" nodeType="clickEffect">
                                  <p:stCondLst>
                                    <p:cond delay="0"/>
                                  </p:stCondLst>
                                  <p:childTnLst>
                                    <p:set>
                                      <p:cBhvr>
                                        <p:cTn id="51" dur="1" fill="hold">
                                          <p:stCondLst>
                                            <p:cond delay="0"/>
                                          </p:stCondLst>
                                        </p:cTn>
                                        <p:tgtEl>
                                          <p:spTgt spid="30">
                                            <p:txEl>
                                              <p:pRg st="1" end="1"/>
                                            </p:txEl>
                                          </p:spTgt>
                                        </p:tgtEl>
                                        <p:attrNameLst>
                                          <p:attrName>style.visibility</p:attrName>
                                        </p:attrNameLst>
                                      </p:cBhvr>
                                      <p:to>
                                        <p:strVal val="visible"/>
                                      </p:to>
                                    </p:set>
                                    <p:animEffect transition="in" filter="fade">
                                      <p:cBhvr>
                                        <p:cTn id="52" dur="500"/>
                                        <p:tgtEl>
                                          <p:spTgt spid="30">
                                            <p:txEl>
                                              <p:pRg st="1" end="1"/>
                                            </p:txEl>
                                          </p:spTgt>
                                        </p:tgtEl>
                                      </p:cBhvr>
                                    </p:animEffect>
                                  </p:childTnLst>
                                </p:cTn>
                              </p:par>
                            </p:childTnLst>
                          </p:cTn>
                        </p:par>
                      </p:childTnLst>
                    </p:cTn>
                  </p:par>
                  <p:par>
                    <p:cTn id="53" fill="hold">
                      <p:stCondLst>
                        <p:cond delay="indefinite"/>
                      </p:stCondLst>
                      <p:childTnLst>
                        <p:par>
                          <p:cTn id="54" fill="hold">
                            <p:stCondLst>
                              <p:cond delay="0"/>
                            </p:stCondLst>
                            <p:childTnLst>
                              <p:par>
                                <p:cTn id="55" presetID="10" presetClass="entr" presetSubtype="0" fill="hold" nodeType="clickEffect">
                                  <p:stCondLst>
                                    <p:cond delay="0"/>
                                  </p:stCondLst>
                                  <p:childTnLst>
                                    <p:set>
                                      <p:cBhvr>
                                        <p:cTn id="56" dur="1" fill="hold">
                                          <p:stCondLst>
                                            <p:cond delay="0"/>
                                          </p:stCondLst>
                                        </p:cTn>
                                        <p:tgtEl>
                                          <p:spTgt spid="30">
                                            <p:txEl>
                                              <p:pRg st="2" end="2"/>
                                            </p:txEl>
                                          </p:spTgt>
                                        </p:tgtEl>
                                        <p:attrNameLst>
                                          <p:attrName>style.visibility</p:attrName>
                                        </p:attrNameLst>
                                      </p:cBhvr>
                                      <p:to>
                                        <p:strVal val="visible"/>
                                      </p:to>
                                    </p:set>
                                    <p:animEffect transition="in" filter="fade">
                                      <p:cBhvr>
                                        <p:cTn id="57" dur="500"/>
                                        <p:tgtEl>
                                          <p:spTgt spid="30">
                                            <p:txEl>
                                              <p:pRg st="2" end="2"/>
                                            </p:txEl>
                                          </p:spTgt>
                                        </p:tgtEl>
                                      </p:cBhvr>
                                    </p:animEffect>
                                  </p:childTnLst>
                                </p:cTn>
                              </p:par>
                            </p:childTnLst>
                          </p:cTn>
                        </p:par>
                      </p:childTnLst>
                    </p:cTn>
                  </p:par>
                  <p:par>
                    <p:cTn id="58" fill="hold">
                      <p:stCondLst>
                        <p:cond delay="indefinite"/>
                      </p:stCondLst>
                      <p:childTnLst>
                        <p:par>
                          <p:cTn id="59" fill="hold">
                            <p:stCondLst>
                              <p:cond delay="0"/>
                            </p:stCondLst>
                            <p:childTnLst>
                              <p:par>
                                <p:cTn id="60" presetID="10" presetClass="entr" presetSubtype="0" fill="hold" nodeType="clickEffect">
                                  <p:stCondLst>
                                    <p:cond delay="0"/>
                                  </p:stCondLst>
                                  <p:childTnLst>
                                    <p:set>
                                      <p:cBhvr>
                                        <p:cTn id="61" dur="1" fill="hold">
                                          <p:stCondLst>
                                            <p:cond delay="0"/>
                                          </p:stCondLst>
                                        </p:cTn>
                                        <p:tgtEl>
                                          <p:spTgt spid="30">
                                            <p:txEl>
                                              <p:pRg st="3" end="3"/>
                                            </p:txEl>
                                          </p:spTgt>
                                        </p:tgtEl>
                                        <p:attrNameLst>
                                          <p:attrName>style.visibility</p:attrName>
                                        </p:attrNameLst>
                                      </p:cBhvr>
                                      <p:to>
                                        <p:strVal val="visible"/>
                                      </p:to>
                                    </p:set>
                                    <p:animEffect transition="in" filter="fade">
                                      <p:cBhvr>
                                        <p:cTn id="62" dur="500"/>
                                        <p:tgtEl>
                                          <p:spTgt spid="30">
                                            <p:txEl>
                                              <p:pRg st="3" end="3"/>
                                            </p:txEl>
                                          </p:spTgt>
                                        </p:tgtEl>
                                      </p:cBhvr>
                                    </p:animEffect>
                                  </p:childTnLst>
                                </p:cTn>
                              </p:par>
                            </p:childTnLst>
                          </p:cTn>
                        </p:par>
                      </p:childTnLst>
                    </p:cTn>
                  </p:par>
                  <p:par>
                    <p:cTn id="63" fill="hold">
                      <p:stCondLst>
                        <p:cond delay="indefinite"/>
                      </p:stCondLst>
                      <p:childTnLst>
                        <p:par>
                          <p:cTn id="64" fill="hold">
                            <p:stCondLst>
                              <p:cond delay="0"/>
                            </p:stCondLst>
                            <p:childTnLst>
                              <p:par>
                                <p:cTn id="65" presetID="10" presetClass="entr" presetSubtype="0" fill="hold" nodeType="clickEffect">
                                  <p:stCondLst>
                                    <p:cond delay="0"/>
                                  </p:stCondLst>
                                  <p:childTnLst>
                                    <p:set>
                                      <p:cBhvr>
                                        <p:cTn id="66" dur="1" fill="hold">
                                          <p:stCondLst>
                                            <p:cond delay="0"/>
                                          </p:stCondLst>
                                        </p:cTn>
                                        <p:tgtEl>
                                          <p:spTgt spid="30">
                                            <p:txEl>
                                              <p:pRg st="4" end="4"/>
                                            </p:txEl>
                                          </p:spTgt>
                                        </p:tgtEl>
                                        <p:attrNameLst>
                                          <p:attrName>style.visibility</p:attrName>
                                        </p:attrNameLst>
                                      </p:cBhvr>
                                      <p:to>
                                        <p:strVal val="visible"/>
                                      </p:to>
                                    </p:set>
                                    <p:animEffect transition="in" filter="fade">
                                      <p:cBhvr>
                                        <p:cTn id="67" dur="500"/>
                                        <p:tgtEl>
                                          <p:spTgt spid="30">
                                            <p:txEl>
                                              <p:pRg st="4" end="4"/>
                                            </p:txEl>
                                          </p:spTgt>
                                        </p:tgtEl>
                                      </p:cBhvr>
                                    </p:animEffect>
                                  </p:childTnLst>
                                </p:cTn>
                              </p:par>
                            </p:childTnLst>
                          </p:cTn>
                        </p:par>
                      </p:childTnLst>
                    </p:cTn>
                  </p:par>
                  <p:par>
                    <p:cTn id="68" fill="hold">
                      <p:stCondLst>
                        <p:cond delay="indefinite"/>
                      </p:stCondLst>
                      <p:childTnLst>
                        <p:par>
                          <p:cTn id="69" fill="hold">
                            <p:stCondLst>
                              <p:cond delay="0"/>
                            </p:stCondLst>
                            <p:childTnLst>
                              <p:par>
                                <p:cTn id="70" presetID="10" presetClass="entr" presetSubtype="0" fill="hold" nodeType="clickEffect">
                                  <p:stCondLst>
                                    <p:cond delay="0"/>
                                  </p:stCondLst>
                                  <p:childTnLst>
                                    <p:set>
                                      <p:cBhvr>
                                        <p:cTn id="71" dur="1" fill="hold">
                                          <p:stCondLst>
                                            <p:cond delay="0"/>
                                          </p:stCondLst>
                                        </p:cTn>
                                        <p:tgtEl>
                                          <p:spTgt spid="30">
                                            <p:txEl>
                                              <p:pRg st="5" end="5"/>
                                            </p:txEl>
                                          </p:spTgt>
                                        </p:tgtEl>
                                        <p:attrNameLst>
                                          <p:attrName>style.visibility</p:attrName>
                                        </p:attrNameLst>
                                      </p:cBhvr>
                                      <p:to>
                                        <p:strVal val="visible"/>
                                      </p:to>
                                    </p:set>
                                    <p:animEffect transition="in" filter="fade">
                                      <p:cBhvr>
                                        <p:cTn id="72" dur="500"/>
                                        <p:tgtEl>
                                          <p:spTgt spid="30">
                                            <p:txEl>
                                              <p:pRg st="5" end="5"/>
                                            </p:txEl>
                                          </p:spTgt>
                                        </p:tgtEl>
                                      </p:cBhvr>
                                    </p:animEffect>
                                  </p:childTnLst>
                                </p:cTn>
                              </p:par>
                            </p:childTnLst>
                          </p:cTn>
                        </p:par>
                      </p:childTnLst>
                    </p:cTn>
                  </p:par>
                  <p:par>
                    <p:cTn id="73" fill="hold">
                      <p:stCondLst>
                        <p:cond delay="indefinite"/>
                      </p:stCondLst>
                      <p:childTnLst>
                        <p:par>
                          <p:cTn id="74" fill="hold">
                            <p:stCondLst>
                              <p:cond delay="0"/>
                            </p:stCondLst>
                            <p:childTnLst>
                              <p:par>
                                <p:cTn id="75" presetID="10" presetClass="entr" presetSubtype="0" fill="hold" nodeType="clickEffect">
                                  <p:stCondLst>
                                    <p:cond delay="0"/>
                                  </p:stCondLst>
                                  <p:childTnLst>
                                    <p:set>
                                      <p:cBhvr>
                                        <p:cTn id="76" dur="1" fill="hold">
                                          <p:stCondLst>
                                            <p:cond delay="0"/>
                                          </p:stCondLst>
                                        </p:cTn>
                                        <p:tgtEl>
                                          <p:spTgt spid="30">
                                            <p:txEl>
                                              <p:pRg st="6" end="6"/>
                                            </p:txEl>
                                          </p:spTgt>
                                        </p:tgtEl>
                                        <p:attrNameLst>
                                          <p:attrName>style.visibility</p:attrName>
                                        </p:attrNameLst>
                                      </p:cBhvr>
                                      <p:to>
                                        <p:strVal val="visible"/>
                                      </p:to>
                                    </p:set>
                                    <p:animEffect transition="in" filter="fade">
                                      <p:cBhvr>
                                        <p:cTn id="77" dur="500"/>
                                        <p:tgtEl>
                                          <p:spTgt spid="30">
                                            <p:txEl>
                                              <p:pRg st="6" end="6"/>
                                            </p:txEl>
                                          </p:spTgt>
                                        </p:tgtEl>
                                      </p:cBhvr>
                                    </p:animEffect>
                                  </p:childTnLst>
                                </p:cTn>
                              </p:par>
                            </p:childTnLst>
                          </p:cTn>
                        </p:par>
                      </p:childTnLst>
                    </p:cTn>
                  </p:par>
                  <p:par>
                    <p:cTn id="78" fill="hold">
                      <p:stCondLst>
                        <p:cond delay="indefinite"/>
                      </p:stCondLst>
                      <p:childTnLst>
                        <p:par>
                          <p:cTn id="79" fill="hold">
                            <p:stCondLst>
                              <p:cond delay="0"/>
                            </p:stCondLst>
                            <p:childTnLst>
                              <p:par>
                                <p:cTn id="80" presetID="10" presetClass="entr" presetSubtype="0" fill="hold" nodeType="clickEffect">
                                  <p:stCondLst>
                                    <p:cond delay="0"/>
                                  </p:stCondLst>
                                  <p:childTnLst>
                                    <p:set>
                                      <p:cBhvr>
                                        <p:cTn id="81" dur="1" fill="hold">
                                          <p:stCondLst>
                                            <p:cond delay="0"/>
                                          </p:stCondLst>
                                        </p:cTn>
                                        <p:tgtEl>
                                          <p:spTgt spid="30">
                                            <p:txEl>
                                              <p:pRg st="7" end="7"/>
                                            </p:txEl>
                                          </p:spTgt>
                                        </p:tgtEl>
                                        <p:attrNameLst>
                                          <p:attrName>style.visibility</p:attrName>
                                        </p:attrNameLst>
                                      </p:cBhvr>
                                      <p:to>
                                        <p:strVal val="visible"/>
                                      </p:to>
                                    </p:set>
                                    <p:animEffect transition="in" filter="fade">
                                      <p:cBhvr>
                                        <p:cTn id="82" dur="500"/>
                                        <p:tgtEl>
                                          <p:spTgt spid="30">
                                            <p:txEl>
                                              <p:pRg st="7" end="7"/>
                                            </p:txEl>
                                          </p:spTgt>
                                        </p:tgtEl>
                                      </p:cBhvr>
                                    </p:animEffect>
                                  </p:childTnLst>
                                </p:cTn>
                              </p:par>
                            </p:childTnLst>
                          </p:cTn>
                        </p:par>
                      </p:childTnLst>
                    </p:cTn>
                  </p:par>
                  <p:par>
                    <p:cTn id="83" fill="hold">
                      <p:stCondLst>
                        <p:cond delay="indefinite"/>
                      </p:stCondLst>
                      <p:childTnLst>
                        <p:par>
                          <p:cTn id="84" fill="hold">
                            <p:stCondLst>
                              <p:cond delay="0"/>
                            </p:stCondLst>
                            <p:childTnLst>
                              <p:par>
                                <p:cTn id="85" presetID="10" presetClass="entr" presetSubtype="0" fill="hold" nodeType="clickEffect">
                                  <p:stCondLst>
                                    <p:cond delay="0"/>
                                  </p:stCondLst>
                                  <p:childTnLst>
                                    <p:set>
                                      <p:cBhvr>
                                        <p:cTn id="86" dur="1" fill="hold">
                                          <p:stCondLst>
                                            <p:cond delay="0"/>
                                          </p:stCondLst>
                                        </p:cTn>
                                        <p:tgtEl>
                                          <p:spTgt spid="30">
                                            <p:txEl>
                                              <p:pRg st="8" end="8"/>
                                            </p:txEl>
                                          </p:spTgt>
                                        </p:tgtEl>
                                        <p:attrNameLst>
                                          <p:attrName>style.visibility</p:attrName>
                                        </p:attrNameLst>
                                      </p:cBhvr>
                                      <p:to>
                                        <p:strVal val="visible"/>
                                      </p:to>
                                    </p:set>
                                    <p:animEffect transition="in" filter="fade">
                                      <p:cBhvr>
                                        <p:cTn id="87" dur="500"/>
                                        <p:tgtEl>
                                          <p:spTgt spid="30">
                                            <p:txEl>
                                              <p:pRg st="8" end="8"/>
                                            </p:txEl>
                                          </p:spTgt>
                                        </p:tgtEl>
                                      </p:cBhvr>
                                    </p:animEffect>
                                  </p:childTnLst>
                                </p:cTn>
                              </p:par>
                            </p:childTnLst>
                          </p:cTn>
                        </p:par>
                      </p:childTnLst>
                    </p:cTn>
                  </p:par>
                  <p:par>
                    <p:cTn id="88" fill="hold">
                      <p:stCondLst>
                        <p:cond delay="indefinite"/>
                      </p:stCondLst>
                      <p:childTnLst>
                        <p:par>
                          <p:cTn id="89" fill="hold">
                            <p:stCondLst>
                              <p:cond delay="0"/>
                            </p:stCondLst>
                            <p:childTnLst>
                              <p:par>
                                <p:cTn id="90" presetID="10" presetClass="entr" presetSubtype="0" fill="hold" nodeType="clickEffect">
                                  <p:stCondLst>
                                    <p:cond delay="0"/>
                                  </p:stCondLst>
                                  <p:childTnLst>
                                    <p:set>
                                      <p:cBhvr>
                                        <p:cTn id="91" dur="1" fill="hold">
                                          <p:stCondLst>
                                            <p:cond delay="0"/>
                                          </p:stCondLst>
                                        </p:cTn>
                                        <p:tgtEl>
                                          <p:spTgt spid="30">
                                            <p:txEl>
                                              <p:pRg st="9" end="9"/>
                                            </p:txEl>
                                          </p:spTgt>
                                        </p:tgtEl>
                                        <p:attrNameLst>
                                          <p:attrName>style.visibility</p:attrName>
                                        </p:attrNameLst>
                                      </p:cBhvr>
                                      <p:to>
                                        <p:strVal val="visible"/>
                                      </p:to>
                                    </p:set>
                                    <p:animEffect transition="in" filter="fade">
                                      <p:cBhvr>
                                        <p:cTn id="92" dur="500"/>
                                        <p:tgtEl>
                                          <p:spTgt spid="30">
                                            <p:txEl>
                                              <p:pRg st="9" end="9"/>
                                            </p:txEl>
                                          </p:spTgt>
                                        </p:tgtEl>
                                      </p:cBhvr>
                                    </p:animEffect>
                                  </p:childTnLst>
                                </p:cTn>
                              </p:par>
                            </p:childTnLst>
                          </p:cTn>
                        </p:par>
                      </p:childTnLst>
                    </p:cTn>
                  </p:par>
                  <p:par>
                    <p:cTn id="93" fill="hold">
                      <p:stCondLst>
                        <p:cond delay="indefinite"/>
                      </p:stCondLst>
                      <p:childTnLst>
                        <p:par>
                          <p:cTn id="94" fill="hold">
                            <p:stCondLst>
                              <p:cond delay="0"/>
                            </p:stCondLst>
                            <p:childTnLst>
                              <p:par>
                                <p:cTn id="95" presetID="10" presetClass="entr" presetSubtype="0" fill="hold" nodeType="clickEffect">
                                  <p:stCondLst>
                                    <p:cond delay="0"/>
                                  </p:stCondLst>
                                  <p:childTnLst>
                                    <p:set>
                                      <p:cBhvr>
                                        <p:cTn id="96" dur="1" fill="hold">
                                          <p:stCondLst>
                                            <p:cond delay="0"/>
                                          </p:stCondLst>
                                        </p:cTn>
                                        <p:tgtEl>
                                          <p:spTgt spid="30">
                                            <p:txEl>
                                              <p:pRg st="10" end="10"/>
                                            </p:txEl>
                                          </p:spTgt>
                                        </p:tgtEl>
                                        <p:attrNameLst>
                                          <p:attrName>style.visibility</p:attrName>
                                        </p:attrNameLst>
                                      </p:cBhvr>
                                      <p:to>
                                        <p:strVal val="visible"/>
                                      </p:to>
                                    </p:set>
                                    <p:animEffect transition="in" filter="fade">
                                      <p:cBhvr>
                                        <p:cTn id="97" dur="500"/>
                                        <p:tgtEl>
                                          <p:spTgt spid="30">
                                            <p:txEl>
                                              <p:pRg st="10" end="1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9" grpId="0"/>
      <p:bldP spid="34" grpId="0"/>
    </p:bld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mc:AlternateContent xmlns:mc="http://schemas.openxmlformats.org/markup-compatibility/2006" xmlns:a14="http://schemas.microsoft.com/office/drawing/2010/main">
        <mc:Choice Requires="a14">
          <p:sp>
            <p:nvSpPr>
              <p:cNvPr id="10" name="TextBox 9">
                <a:extLst>
                  <a:ext uri="{FF2B5EF4-FFF2-40B4-BE49-F238E27FC236}">
                    <a16:creationId xmlns:a16="http://schemas.microsoft.com/office/drawing/2014/main" id="{486BFDD9-A55C-588D-E6F1-C5CC80254278}"/>
                  </a:ext>
                </a:extLst>
              </p:cNvPr>
              <p:cNvSpPr txBox="1"/>
              <p:nvPr/>
            </p:nvSpPr>
            <p:spPr>
              <a:xfrm>
                <a:off x="5252936" y="4706231"/>
                <a:ext cx="2290863" cy="411459"/>
              </a:xfrm>
              <a:prstGeom prst="rect">
                <a:avLst/>
              </a:prstGeom>
              <a:noFill/>
            </p:spPr>
            <p:txBody>
              <a:bodyPr wrap="square">
                <a:spAutoFit/>
              </a:bodyPr>
              <a:lstStyle/>
              <a:p>
                <a:pPr/>
                <a14:m>
                  <m:oMathPara xmlns:m="http://schemas.openxmlformats.org/officeDocument/2006/math">
                    <m:oMathParaPr>
                      <m:jc m:val="left"/>
                    </m:oMathParaPr>
                    <m:oMath xmlns:m="http://schemas.openxmlformats.org/officeDocument/2006/math">
                      <m:r>
                        <a:rPr lang="en-US" sz="1050">
                          <a:latin typeface="Cambria Math" panose="02040503050406030204" pitchFamily="18" charset="0"/>
                        </a:rPr>
                        <m:t>=</m:t>
                      </m:r>
                      <m:f>
                        <m:fPr>
                          <m:ctrlPr>
                            <a:rPr lang="en-US" sz="1050" i="1">
                              <a:latin typeface="Cambria Math" panose="02040503050406030204" pitchFamily="18" charset="0"/>
                            </a:rPr>
                          </m:ctrlPr>
                        </m:fPr>
                        <m:num>
                          <m:sSub>
                            <m:sSubPr>
                              <m:ctrlPr>
                                <a:rPr lang="en-US" sz="1050" i="1">
                                  <a:latin typeface="Cambria Math" panose="02040503050406030204" pitchFamily="18" charset="0"/>
                                </a:rPr>
                              </m:ctrlPr>
                            </m:sSubPr>
                            <m:e>
                              <m:r>
                                <a:rPr lang="en-US" sz="1050" i="1">
                                  <a:latin typeface="Cambria Math" panose="02040503050406030204" pitchFamily="18" charset="0"/>
                                </a:rPr>
                                <m:t>𝑡</m:t>
                              </m:r>
                            </m:e>
                            <m:sub>
                              <m:r>
                                <m:rPr>
                                  <m:sty m:val="p"/>
                                </m:rPr>
                                <a:rPr lang="en-US" sz="1050">
                                  <a:latin typeface="Cambria Math" panose="02040503050406030204" pitchFamily="18" charset="0"/>
                                </a:rPr>
                                <m:t>melt</m:t>
                              </m:r>
                            </m:sub>
                          </m:sSub>
                        </m:num>
                        <m:den>
                          <m:r>
                            <a:rPr lang="en-US" sz="1050" i="1">
                              <a:latin typeface="Cambria Math" panose="02040503050406030204" pitchFamily="18" charset="0"/>
                            </a:rPr>
                            <m:t>1−</m:t>
                          </m:r>
                          <m:r>
                            <a:rPr lang="en-US" sz="1050" i="1">
                              <a:latin typeface="Cambria Math" panose="02040503050406030204" pitchFamily="18" charset="0"/>
                            </a:rPr>
                            <m:t>𝜙</m:t>
                          </m:r>
                        </m:den>
                      </m:f>
                      <m:r>
                        <a:rPr lang="en-US" sz="1050" i="1">
                          <a:latin typeface="Cambria Math" panose="02040503050406030204" pitchFamily="18" charset="0"/>
                        </a:rPr>
                        <m:t>⋅</m:t>
                      </m:r>
                      <m:r>
                        <m:rPr>
                          <m:sty m:val="p"/>
                        </m:rPr>
                        <a:rPr lang="en-US" sz="1050">
                          <a:latin typeface="Cambria Math" panose="02040503050406030204" pitchFamily="18" charset="0"/>
                        </a:rPr>
                        <m:t>constant</m:t>
                      </m:r>
                    </m:oMath>
                  </m:oMathPara>
                </a14:m>
                <a:endParaRPr lang="en-GB" sz="1200" dirty="0"/>
              </a:p>
            </p:txBody>
          </p:sp>
        </mc:Choice>
        <mc:Fallback xmlns="">
          <p:sp>
            <p:nvSpPr>
              <p:cNvPr id="10" name="TextBox 9">
                <a:extLst>
                  <a:ext uri="{FF2B5EF4-FFF2-40B4-BE49-F238E27FC236}">
                    <a16:creationId xmlns:a16="http://schemas.microsoft.com/office/drawing/2014/main" id="{486BFDD9-A55C-588D-E6F1-C5CC80254278}"/>
                  </a:ext>
                </a:extLst>
              </p:cNvPr>
              <p:cNvSpPr txBox="1">
                <a:spLocks noRot="1" noChangeAspect="1" noMove="1" noResize="1" noEditPoints="1" noAdjustHandles="1" noChangeArrowheads="1" noChangeShapeType="1" noTextEdit="1"/>
              </p:cNvSpPr>
              <p:nvPr/>
            </p:nvSpPr>
            <p:spPr>
              <a:xfrm>
                <a:off x="5252936" y="4706231"/>
                <a:ext cx="2290863" cy="411459"/>
              </a:xfrm>
              <a:prstGeom prst="rect">
                <a:avLst/>
              </a:prstGeom>
              <a:blipFill>
                <a:blip r:embed="rId3"/>
                <a:stretch>
                  <a:fillRect b="-4412"/>
                </a:stretch>
              </a:blipFill>
            </p:spPr>
            <p:txBody>
              <a:bodyPr/>
              <a:lstStyle/>
              <a:p>
                <a:r>
                  <a:rPr lang="en-US">
                    <a:noFill/>
                  </a:rPr>
                  <a:t> </a:t>
                </a:r>
              </a:p>
            </p:txBody>
          </p:sp>
        </mc:Fallback>
      </mc:AlternateContent>
      <p:pic>
        <p:nvPicPr>
          <p:cNvPr id="8" name="Picture 7">
            <a:extLst>
              <a:ext uri="{FF2B5EF4-FFF2-40B4-BE49-F238E27FC236}">
                <a16:creationId xmlns:a16="http://schemas.microsoft.com/office/drawing/2014/main" id="{9FBC9D1A-54D9-DC2C-472F-B1F067323FAF}"/>
              </a:ext>
            </a:extLst>
          </p:cNvPr>
          <p:cNvPicPr>
            <a:picLocks noChangeAspect="1"/>
          </p:cNvPicPr>
          <p:nvPr/>
        </p:nvPicPr>
        <p:blipFill>
          <a:blip r:embed="rId4">
            <a:clrChange>
              <a:clrFrom>
                <a:srgbClr val="FFFFFF"/>
              </a:clrFrom>
              <a:clrTo>
                <a:srgbClr val="FFFFFF">
                  <a:alpha val="0"/>
                </a:srgbClr>
              </a:clrTo>
            </a:clrChange>
          </a:blip>
          <a:stretch>
            <a:fillRect/>
          </a:stretch>
        </p:blipFill>
        <p:spPr>
          <a:xfrm>
            <a:off x="2517039" y="708003"/>
            <a:ext cx="4528800" cy="4310222"/>
          </a:xfrm>
          <a:prstGeom prst="rect">
            <a:avLst/>
          </a:prstGeom>
        </p:spPr>
      </p:pic>
      <p:pic>
        <p:nvPicPr>
          <p:cNvPr id="32" name="Picture 31">
            <a:extLst>
              <a:ext uri="{FF2B5EF4-FFF2-40B4-BE49-F238E27FC236}">
                <a16:creationId xmlns:a16="http://schemas.microsoft.com/office/drawing/2014/main" id="{0F058648-0608-3D9F-2EEB-7D65E24C2C51}"/>
              </a:ext>
            </a:extLst>
          </p:cNvPr>
          <p:cNvPicPr>
            <a:picLocks noChangeAspect="1"/>
          </p:cNvPicPr>
          <p:nvPr/>
        </p:nvPicPr>
        <p:blipFill>
          <a:blip r:embed="rId5">
            <a:clrChange>
              <a:clrFrom>
                <a:srgbClr val="000000">
                  <a:alpha val="0"/>
                </a:srgbClr>
              </a:clrFrom>
              <a:clrTo>
                <a:srgbClr val="000000">
                  <a:alpha val="0"/>
                </a:srgbClr>
              </a:clrTo>
            </a:clrChange>
          </a:blip>
          <a:stretch>
            <a:fillRect/>
          </a:stretch>
        </p:blipFill>
        <p:spPr>
          <a:xfrm>
            <a:off x="2517039" y="706273"/>
            <a:ext cx="4528800" cy="4310222"/>
          </a:xfrm>
          <a:prstGeom prst="rect">
            <a:avLst/>
          </a:prstGeom>
        </p:spPr>
      </p:pic>
      <p:pic>
        <p:nvPicPr>
          <p:cNvPr id="33" name="Picture 32">
            <a:extLst>
              <a:ext uri="{FF2B5EF4-FFF2-40B4-BE49-F238E27FC236}">
                <a16:creationId xmlns:a16="http://schemas.microsoft.com/office/drawing/2014/main" id="{75B3BAB4-3FA7-47AC-3AB9-B32AE160DEEF}"/>
              </a:ext>
            </a:extLst>
          </p:cNvPr>
          <p:cNvPicPr>
            <a:picLocks noChangeAspect="1"/>
          </p:cNvPicPr>
          <p:nvPr/>
        </p:nvPicPr>
        <p:blipFill>
          <a:blip r:embed="rId6"/>
          <a:stretch>
            <a:fillRect/>
          </a:stretch>
        </p:blipFill>
        <p:spPr>
          <a:xfrm>
            <a:off x="2811396" y="1250137"/>
            <a:ext cx="3178980" cy="3201988"/>
          </a:xfrm>
          <a:prstGeom prst="rect">
            <a:avLst/>
          </a:prstGeom>
        </p:spPr>
      </p:pic>
      <p:sp>
        <p:nvSpPr>
          <p:cNvPr id="3" name="Title 2">
            <a:extLst>
              <a:ext uri="{FF2B5EF4-FFF2-40B4-BE49-F238E27FC236}">
                <a16:creationId xmlns:a16="http://schemas.microsoft.com/office/drawing/2014/main" id="{1107D241-244D-4F5E-9B51-9099745D1764}"/>
              </a:ext>
            </a:extLst>
          </p:cNvPr>
          <p:cNvSpPr>
            <a:spLocks noGrp="1"/>
          </p:cNvSpPr>
          <p:nvPr>
            <p:ph type="title"/>
          </p:nvPr>
        </p:nvSpPr>
        <p:spPr/>
        <p:txBody>
          <a:bodyPr>
            <a:normAutofit/>
          </a:bodyPr>
          <a:lstStyle/>
          <a:p>
            <a:r>
              <a:rPr lang="en-US" dirty="0"/>
              <a:t>“Best” Structure</a:t>
            </a:r>
            <a:endParaRPr lang="en-GB" dirty="0"/>
          </a:p>
        </p:txBody>
      </p:sp>
      <p:sp>
        <p:nvSpPr>
          <p:cNvPr id="4" name="Content Placeholder 3">
            <a:extLst>
              <a:ext uri="{FF2B5EF4-FFF2-40B4-BE49-F238E27FC236}">
                <a16:creationId xmlns:a16="http://schemas.microsoft.com/office/drawing/2014/main" id="{8C0CFC6A-1ED0-B4AF-5CAD-3C41FAD0B579}"/>
              </a:ext>
            </a:extLst>
          </p:cNvPr>
          <p:cNvSpPr>
            <a:spLocks noGrp="1"/>
          </p:cNvSpPr>
          <p:nvPr>
            <p:ph idx="1"/>
          </p:nvPr>
        </p:nvSpPr>
        <p:spPr/>
        <p:txBody>
          <a:bodyPr/>
          <a:lstStyle/>
          <a:p>
            <a:r>
              <a:rPr lang="en-US" dirty="0"/>
              <a:t>Characterization:</a:t>
            </a:r>
            <a:endParaRPr lang="en-CH" dirty="0"/>
          </a:p>
        </p:txBody>
      </p:sp>
      <p:sp>
        <p:nvSpPr>
          <p:cNvPr id="2" name="Rectangle 1">
            <a:extLst>
              <a:ext uri="{FF2B5EF4-FFF2-40B4-BE49-F238E27FC236}">
                <a16:creationId xmlns:a16="http://schemas.microsoft.com/office/drawing/2014/main" id="{8ABCDB8B-56A2-9E3C-86A5-C7F9D827C557}"/>
              </a:ext>
            </a:extLst>
          </p:cNvPr>
          <p:cNvSpPr/>
          <p:nvPr/>
        </p:nvSpPr>
        <p:spPr>
          <a:xfrm>
            <a:off x="3161786" y="853602"/>
            <a:ext cx="3792655" cy="3684351"/>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013"/>
          </a:p>
        </p:txBody>
      </p:sp>
      <p:sp>
        <p:nvSpPr>
          <p:cNvPr id="12" name="Content Placeholder 6">
            <a:extLst>
              <a:ext uri="{FF2B5EF4-FFF2-40B4-BE49-F238E27FC236}">
                <a16:creationId xmlns:a16="http://schemas.microsoft.com/office/drawing/2014/main" id="{2673D94A-12B7-672D-3EF6-34DEDE6E1B19}"/>
              </a:ext>
            </a:extLst>
          </p:cNvPr>
          <p:cNvSpPr txBox="1">
            <a:spLocks/>
          </p:cNvSpPr>
          <p:nvPr/>
        </p:nvSpPr>
        <p:spPr>
          <a:xfrm>
            <a:off x="7080342" y="4016921"/>
            <a:ext cx="1238073" cy="605171"/>
          </a:xfrm>
          <a:prstGeom prst="rect">
            <a:avLst/>
          </a:prstGeom>
        </p:spPr>
        <p:txBody>
          <a:bodyPr vert="horz" lIns="135000" tIns="34290" rIns="68580" bIns="34290" rtlCol="0">
            <a:noAutofit/>
          </a:bodyPr>
          <a:lstStyle>
            <a:lvl1pPr marL="228594" indent="-228594" algn="l" defTabSz="914377" rtl="0" eaLnBrk="1" latinLnBrk="0" hangingPunct="1">
              <a:lnSpc>
                <a:spcPct val="90000"/>
              </a:lnSpc>
              <a:spcBef>
                <a:spcPts val="1000"/>
              </a:spcBef>
              <a:buClr>
                <a:schemeClr val="accent1"/>
              </a:buClr>
              <a:buSzPct val="90000"/>
              <a:buFont typeface="Wingdings" pitchFamily="2" charset="2"/>
              <a:buChar char="§"/>
              <a:defRPr sz="2400" b="0" i="0" kern="1200">
                <a:solidFill>
                  <a:schemeClr val="tx1"/>
                </a:solidFill>
                <a:latin typeface="Calibri Light" panose="020F0302020204030204" pitchFamily="34" charset="0"/>
                <a:ea typeface="+mn-ea"/>
                <a:cs typeface="Calibri Light" panose="020F0302020204030204" pitchFamily="34" charset="0"/>
              </a:defRPr>
            </a:lvl1pPr>
            <a:lvl2pPr marL="685783" indent="-228594" algn="l" defTabSz="914377" rtl="0" eaLnBrk="1" latinLnBrk="0" hangingPunct="1">
              <a:lnSpc>
                <a:spcPct val="90000"/>
              </a:lnSpc>
              <a:spcBef>
                <a:spcPts val="500"/>
              </a:spcBef>
              <a:buClr>
                <a:schemeClr val="accent1"/>
              </a:buClr>
              <a:buSzPct val="100000"/>
              <a:buFont typeface="Arial" panose="020B0604020202020204" pitchFamily="34" charset="0"/>
              <a:buChar char="•"/>
              <a:defRPr sz="2133" b="0" i="0" kern="1200">
                <a:solidFill>
                  <a:schemeClr val="tx1"/>
                </a:solidFill>
                <a:latin typeface="Calibri Light" panose="020F0302020204030204" pitchFamily="34" charset="0"/>
                <a:ea typeface="+mn-ea"/>
                <a:cs typeface="Calibri Light" panose="020F0302020204030204" pitchFamily="34" charset="0"/>
              </a:defRPr>
            </a:lvl2pPr>
            <a:lvl3pPr marL="1142971" indent="-228594" algn="l" defTabSz="914377" rtl="0" eaLnBrk="1" latinLnBrk="0" hangingPunct="1">
              <a:lnSpc>
                <a:spcPct val="90000"/>
              </a:lnSpc>
              <a:spcBef>
                <a:spcPts val="500"/>
              </a:spcBef>
              <a:buSzPct val="90000"/>
              <a:buFont typeface="Wingdings" pitchFamily="2" charset="2"/>
              <a:buChar char="§"/>
              <a:defRPr sz="2000" b="0" i="0" kern="1200">
                <a:solidFill>
                  <a:schemeClr val="tx1"/>
                </a:solidFill>
                <a:latin typeface="Calibri Light" panose="020F0302020204030204" pitchFamily="34" charset="0"/>
                <a:ea typeface="+mn-ea"/>
                <a:cs typeface="Calibri Light" panose="020F0302020204030204" pitchFamily="34" charset="0"/>
              </a:defRPr>
            </a:lvl3pPr>
            <a:lvl4pPr marL="1600160"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349"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537"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726"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8914"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103"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buNone/>
            </a:pPr>
            <a:r>
              <a:rPr lang="en-US" sz="1275" dirty="0"/>
              <a:t>Train set: 90% </a:t>
            </a:r>
          </a:p>
          <a:p>
            <a:pPr marL="0" indent="0" algn="ctr">
              <a:buNone/>
            </a:pPr>
            <a:r>
              <a:rPr lang="en-US" sz="1275" dirty="0"/>
              <a:t>Test set: 10%</a:t>
            </a:r>
          </a:p>
        </p:txBody>
      </p:sp>
      <p:sp>
        <p:nvSpPr>
          <p:cNvPr id="5" name="Textfeld 74">
            <a:extLst>
              <a:ext uri="{FF2B5EF4-FFF2-40B4-BE49-F238E27FC236}">
                <a16:creationId xmlns:a16="http://schemas.microsoft.com/office/drawing/2014/main" id="{1B0273C6-B362-0290-C9F0-D374E43AB0D0}"/>
              </a:ext>
            </a:extLst>
          </p:cNvPr>
          <p:cNvSpPr txBox="1"/>
          <p:nvPr/>
        </p:nvSpPr>
        <p:spPr bwMode="auto">
          <a:xfrm>
            <a:off x="425084" y="4923271"/>
            <a:ext cx="5511096" cy="215444"/>
          </a:xfrm>
          <a:prstGeom prst="rect">
            <a:avLst/>
          </a:prstGeom>
          <a:noFill/>
        </p:spPr>
        <p:txBody>
          <a:bodyPr wrap="square" rtlCol="0">
            <a:spAutoFit/>
          </a:bodyPr>
          <a:lstStyle/>
          <a:p>
            <a:r>
              <a:rPr lang="de-CH" sz="700" dirty="0">
                <a:cs typeface="Arial" panose="020B0604020202020204" pitchFamily="34" charset="0"/>
              </a:rPr>
              <a:t>Mallya et al., </a:t>
            </a:r>
            <a:r>
              <a:rPr lang="de-CH" sz="700" i="1" dirty="0">
                <a:cs typeface="Arial" panose="020B0604020202020204" pitchFamily="34" charset="0"/>
              </a:rPr>
              <a:t>Journal Heat &amp; Mass Transfer</a:t>
            </a:r>
            <a:r>
              <a:rPr lang="de-CH" sz="700" dirty="0">
                <a:cs typeface="Arial" panose="020B0604020202020204" pitchFamily="34" charset="0"/>
              </a:rPr>
              <a:t>, </a:t>
            </a:r>
            <a:r>
              <a:rPr lang="en-CH" sz="800" dirty="0"/>
              <a:t>10.1115/1.4056663</a:t>
            </a:r>
            <a:r>
              <a:rPr lang="en-US" sz="800" dirty="0"/>
              <a:t>, 2023</a:t>
            </a:r>
            <a:endParaRPr lang="en-US" sz="700" dirty="0">
              <a:cs typeface="Arial" panose="020B0604020202020204" pitchFamily="34" charset="0"/>
            </a:endParaRPr>
          </a:p>
        </p:txBody>
      </p:sp>
    </p:spTree>
    <p:extLst>
      <p:ext uri="{BB962C8B-B14F-4D97-AF65-F5344CB8AC3E}">
        <p14:creationId xmlns:p14="http://schemas.microsoft.com/office/powerpoint/2010/main" val="20265552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xit" presetSubtype="0" fill="hold" grpId="0" nodeType="clickEffect">
                                  <p:stCondLst>
                                    <p:cond delay="0"/>
                                  </p:stCondLst>
                                  <p:childTnLst>
                                    <p:animEffect transition="out" filter="fade">
                                      <p:cBhvr>
                                        <p:cTn id="6" dur="500"/>
                                        <p:tgtEl>
                                          <p:spTgt spid="2"/>
                                        </p:tgtEl>
                                      </p:cBhvr>
                                    </p:animEffect>
                                    <p:set>
                                      <p:cBhvr>
                                        <p:cTn id="7" dur="1" fill="hold">
                                          <p:stCondLst>
                                            <p:cond delay="499"/>
                                          </p:stCondLst>
                                        </p:cTn>
                                        <p:tgtEl>
                                          <p:spTgt spid="2"/>
                                        </p:tgtEl>
                                        <p:attrNameLst>
                                          <p:attrName>style.visibility</p:attrName>
                                        </p:attrNameLst>
                                      </p:cBhvr>
                                      <p:to>
                                        <p:strVal val="hidden"/>
                                      </p:to>
                                    </p:se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2"/>
                                        </p:tgtEl>
                                        <p:attrNameLst>
                                          <p:attrName>style.visibility</p:attrName>
                                        </p:attrNameLst>
                                      </p:cBhvr>
                                      <p:to>
                                        <p:strVal val="visible"/>
                                      </p:to>
                                    </p:set>
                                    <p:animEffect transition="in" filter="fade">
                                      <p:cBhvr>
                                        <p:cTn id="12" dur="500"/>
                                        <p:tgtEl>
                                          <p:spTgt spid="32"/>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3"/>
                                        </p:tgtEl>
                                        <p:attrNameLst>
                                          <p:attrName>style.visibility</p:attrName>
                                        </p:attrNameLst>
                                      </p:cBhvr>
                                      <p:to>
                                        <p:strVal val="visible"/>
                                      </p:to>
                                    </p:set>
                                    <p:animEffect transition="in" filter="fade">
                                      <p:cBhvr>
                                        <p:cTn id="17" dur="500"/>
                                        <p:tgtEl>
                                          <p:spTgt spid="33"/>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12"/>
                                        </p:tgtEl>
                                        <p:attrNameLst>
                                          <p:attrName>style.visibility</p:attrName>
                                        </p:attrNameLst>
                                      </p:cBhvr>
                                      <p:to>
                                        <p:strVal val="visible"/>
                                      </p:to>
                                    </p:set>
                                    <p:animEffect transition="in" filter="fade">
                                      <p:cBhvr>
                                        <p:cTn id="22" dur="500"/>
                                        <p:tgtEl>
                                          <p:spTgt spid="1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12" grpId="0"/>
    </p:bld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 name="Picture 10">
            <a:extLst>
              <a:ext uri="{FF2B5EF4-FFF2-40B4-BE49-F238E27FC236}">
                <a16:creationId xmlns:a16="http://schemas.microsoft.com/office/drawing/2014/main" id="{2DD959F8-B731-E2E7-6D53-6AA7877F8FC3}"/>
              </a:ext>
            </a:extLst>
          </p:cNvPr>
          <p:cNvPicPr>
            <a:picLocks noChangeAspect="1"/>
          </p:cNvPicPr>
          <p:nvPr/>
        </p:nvPicPr>
        <p:blipFill>
          <a:blip r:embed="rId3"/>
          <a:stretch>
            <a:fillRect/>
          </a:stretch>
        </p:blipFill>
        <p:spPr>
          <a:xfrm>
            <a:off x="2053862" y="1127268"/>
            <a:ext cx="6058425" cy="3849958"/>
          </a:xfrm>
          <a:prstGeom prst="rect">
            <a:avLst/>
          </a:prstGeom>
        </p:spPr>
      </p:pic>
      <p:sp>
        <p:nvSpPr>
          <p:cNvPr id="3" name="Title 2">
            <a:extLst>
              <a:ext uri="{FF2B5EF4-FFF2-40B4-BE49-F238E27FC236}">
                <a16:creationId xmlns:a16="http://schemas.microsoft.com/office/drawing/2014/main" id="{1107D241-244D-4F5E-9B51-9099745D1764}"/>
              </a:ext>
            </a:extLst>
          </p:cNvPr>
          <p:cNvSpPr>
            <a:spLocks noGrp="1"/>
          </p:cNvSpPr>
          <p:nvPr>
            <p:ph type="title"/>
          </p:nvPr>
        </p:nvSpPr>
        <p:spPr>
          <a:xfrm>
            <a:off x="904875" y="131033"/>
            <a:ext cx="7207412" cy="1072753"/>
          </a:xfrm>
        </p:spPr>
        <p:txBody>
          <a:bodyPr>
            <a:normAutofit fontScale="90000"/>
          </a:bodyPr>
          <a:lstStyle/>
          <a:p>
            <a:r>
              <a:rPr lang="en-GB" dirty="0">
                <a:solidFill>
                  <a:srgbClr val="413C3A"/>
                </a:solidFill>
              </a:rPr>
              <a:t>Geodesic Convolutional Neural Network (GCNN)</a:t>
            </a:r>
            <a:br>
              <a:rPr lang="en-US" dirty="0"/>
            </a:br>
            <a:endParaRPr lang="en-GB" dirty="0"/>
          </a:p>
        </p:txBody>
      </p:sp>
      <p:pic>
        <p:nvPicPr>
          <p:cNvPr id="9" name="Picture 8">
            <a:extLst>
              <a:ext uri="{FF2B5EF4-FFF2-40B4-BE49-F238E27FC236}">
                <a16:creationId xmlns:a16="http://schemas.microsoft.com/office/drawing/2014/main" id="{ACD9E865-7273-918A-ACA4-0362EB9B8EFF}"/>
              </a:ext>
            </a:extLst>
          </p:cNvPr>
          <p:cNvPicPr>
            <a:picLocks noChangeAspect="1"/>
          </p:cNvPicPr>
          <p:nvPr/>
        </p:nvPicPr>
        <p:blipFill>
          <a:blip r:embed="rId4"/>
          <a:stretch>
            <a:fillRect/>
          </a:stretch>
        </p:blipFill>
        <p:spPr>
          <a:xfrm>
            <a:off x="530002" y="816701"/>
            <a:ext cx="8083997" cy="1833531"/>
          </a:xfrm>
          <a:prstGeom prst="rect">
            <a:avLst/>
          </a:prstGeom>
        </p:spPr>
      </p:pic>
      <p:pic>
        <p:nvPicPr>
          <p:cNvPr id="10" name="Picture 9">
            <a:extLst>
              <a:ext uri="{FF2B5EF4-FFF2-40B4-BE49-F238E27FC236}">
                <a16:creationId xmlns:a16="http://schemas.microsoft.com/office/drawing/2014/main" id="{3F8DA1CE-A40F-3475-1579-EEECD6689D9D}"/>
              </a:ext>
            </a:extLst>
          </p:cNvPr>
          <p:cNvPicPr>
            <a:picLocks noChangeAspect="1"/>
          </p:cNvPicPr>
          <p:nvPr/>
        </p:nvPicPr>
        <p:blipFill>
          <a:blip r:embed="rId5"/>
          <a:stretch>
            <a:fillRect/>
          </a:stretch>
        </p:blipFill>
        <p:spPr>
          <a:xfrm>
            <a:off x="769018" y="2507912"/>
            <a:ext cx="7343269" cy="1659780"/>
          </a:xfrm>
          <a:prstGeom prst="rect">
            <a:avLst/>
          </a:prstGeom>
        </p:spPr>
      </p:pic>
      <p:sp>
        <p:nvSpPr>
          <p:cNvPr id="2" name="Textfeld 74">
            <a:extLst>
              <a:ext uri="{FF2B5EF4-FFF2-40B4-BE49-F238E27FC236}">
                <a16:creationId xmlns:a16="http://schemas.microsoft.com/office/drawing/2014/main" id="{2D0E5855-447A-28F4-ADD8-A3C360C87D96}"/>
              </a:ext>
            </a:extLst>
          </p:cNvPr>
          <p:cNvSpPr txBox="1"/>
          <p:nvPr/>
        </p:nvSpPr>
        <p:spPr bwMode="auto">
          <a:xfrm>
            <a:off x="425084" y="4923271"/>
            <a:ext cx="5511096" cy="215444"/>
          </a:xfrm>
          <a:prstGeom prst="rect">
            <a:avLst/>
          </a:prstGeom>
          <a:noFill/>
        </p:spPr>
        <p:txBody>
          <a:bodyPr wrap="square" rtlCol="0">
            <a:spAutoFit/>
          </a:bodyPr>
          <a:lstStyle/>
          <a:p>
            <a:r>
              <a:rPr lang="de-CH" sz="700" dirty="0">
                <a:cs typeface="Arial" panose="020B0604020202020204" pitchFamily="34" charset="0"/>
              </a:rPr>
              <a:t>Mallya et al., </a:t>
            </a:r>
            <a:r>
              <a:rPr lang="de-CH" sz="700" i="1" dirty="0">
                <a:cs typeface="Arial" panose="020B0604020202020204" pitchFamily="34" charset="0"/>
              </a:rPr>
              <a:t>Journal Heat &amp; Mass Transfer</a:t>
            </a:r>
            <a:r>
              <a:rPr lang="de-CH" sz="700" dirty="0">
                <a:cs typeface="Arial" panose="020B0604020202020204" pitchFamily="34" charset="0"/>
              </a:rPr>
              <a:t>, </a:t>
            </a:r>
            <a:r>
              <a:rPr lang="en-CH" sz="800" dirty="0"/>
              <a:t>10.1115/1.4056663</a:t>
            </a:r>
            <a:r>
              <a:rPr lang="en-US" sz="800" dirty="0"/>
              <a:t>, 2023</a:t>
            </a:r>
            <a:endParaRPr lang="en-US" sz="700" dirty="0">
              <a:cs typeface="Arial" panose="020B0604020202020204" pitchFamily="34" charset="0"/>
            </a:endParaRPr>
          </a:p>
        </p:txBody>
      </p:sp>
    </p:spTree>
    <p:extLst>
      <p:ext uri="{BB962C8B-B14F-4D97-AF65-F5344CB8AC3E}">
        <p14:creationId xmlns:p14="http://schemas.microsoft.com/office/powerpoint/2010/main" val="7820523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fade">
                                      <p:cBhvr>
                                        <p:cTn id="7" dur="500"/>
                                        <p:tgtEl>
                                          <p:spTgt spid="9"/>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10"/>
                                        </p:tgtEl>
                                        <p:attrNameLst>
                                          <p:attrName>style.visibility</p:attrName>
                                        </p:attrNameLst>
                                      </p:cBhvr>
                                      <p:to>
                                        <p:strVal val="visible"/>
                                      </p:to>
                                    </p:set>
                                    <p:animEffect transition="in" filter="fade">
                                      <p:cBhvr>
                                        <p:cTn id="12" dur="500"/>
                                        <p:tgtEl>
                                          <p:spTgt spid="10"/>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11"/>
                                        </p:tgtEl>
                                        <p:attrNameLst>
                                          <p:attrName>style.visibility</p:attrName>
                                        </p:attrNameLst>
                                      </p:cBhvr>
                                      <p:to>
                                        <p:strVal val="visible"/>
                                      </p:to>
                                    </p:set>
                                    <p:animEffect transition="in" filter="fade">
                                      <p:cBhvr>
                                        <p:cTn id="17" dur="500"/>
                                        <p:tgtEl>
                                          <p:spTgt spid="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1107D241-244D-4F5E-9B51-9099745D1764}"/>
              </a:ext>
            </a:extLst>
          </p:cNvPr>
          <p:cNvSpPr>
            <a:spLocks noGrp="1"/>
          </p:cNvSpPr>
          <p:nvPr>
            <p:ph type="title"/>
          </p:nvPr>
        </p:nvSpPr>
        <p:spPr/>
        <p:txBody>
          <a:bodyPr>
            <a:normAutofit/>
          </a:bodyPr>
          <a:lstStyle/>
          <a:p>
            <a:r>
              <a:rPr lang="de-CH" dirty="0"/>
              <a:t>GCNN Can Act as CFD Emulator</a:t>
            </a:r>
            <a:endParaRPr lang="en-GB" dirty="0"/>
          </a:p>
        </p:txBody>
      </p:sp>
      <p:pic>
        <p:nvPicPr>
          <p:cNvPr id="7" name="Picture 6">
            <a:extLst>
              <a:ext uri="{FF2B5EF4-FFF2-40B4-BE49-F238E27FC236}">
                <a16:creationId xmlns:a16="http://schemas.microsoft.com/office/drawing/2014/main" id="{56B4949D-7516-EA0F-2F55-806376F4B3E3}"/>
              </a:ext>
            </a:extLst>
          </p:cNvPr>
          <p:cNvPicPr>
            <a:picLocks noChangeAspect="1"/>
          </p:cNvPicPr>
          <p:nvPr/>
        </p:nvPicPr>
        <p:blipFill>
          <a:blip r:embed="rId3"/>
          <a:srcRect/>
          <a:stretch/>
        </p:blipFill>
        <p:spPr>
          <a:xfrm>
            <a:off x="791045" y="657645"/>
            <a:ext cx="2117388" cy="4222912"/>
          </a:xfrm>
          <a:prstGeom prst="rect">
            <a:avLst/>
          </a:prstGeom>
        </p:spPr>
      </p:pic>
      <p:pic>
        <p:nvPicPr>
          <p:cNvPr id="8" name="Picture 7">
            <a:extLst>
              <a:ext uri="{FF2B5EF4-FFF2-40B4-BE49-F238E27FC236}">
                <a16:creationId xmlns:a16="http://schemas.microsoft.com/office/drawing/2014/main" id="{3E89CABB-6588-BBC2-34F4-958A2F8529C2}"/>
              </a:ext>
            </a:extLst>
          </p:cNvPr>
          <p:cNvPicPr>
            <a:picLocks noChangeAspect="1"/>
          </p:cNvPicPr>
          <p:nvPr/>
        </p:nvPicPr>
        <p:blipFill>
          <a:blip r:embed="rId4"/>
          <a:srcRect/>
          <a:stretch/>
        </p:blipFill>
        <p:spPr>
          <a:xfrm>
            <a:off x="3466106" y="657645"/>
            <a:ext cx="2137376" cy="4222912"/>
          </a:xfrm>
          <a:prstGeom prst="rect">
            <a:avLst/>
          </a:prstGeom>
        </p:spPr>
      </p:pic>
      <p:pic>
        <p:nvPicPr>
          <p:cNvPr id="9" name="Picture 8">
            <a:extLst>
              <a:ext uri="{FF2B5EF4-FFF2-40B4-BE49-F238E27FC236}">
                <a16:creationId xmlns:a16="http://schemas.microsoft.com/office/drawing/2014/main" id="{25298425-67FE-F46B-247F-22B468E15C22}"/>
              </a:ext>
            </a:extLst>
          </p:cNvPr>
          <p:cNvPicPr>
            <a:picLocks noChangeAspect="1"/>
          </p:cNvPicPr>
          <p:nvPr/>
        </p:nvPicPr>
        <p:blipFill>
          <a:blip r:embed="rId5"/>
          <a:srcRect/>
          <a:stretch/>
        </p:blipFill>
        <p:spPr>
          <a:xfrm>
            <a:off x="6050415" y="655314"/>
            <a:ext cx="2570105" cy="4225243"/>
          </a:xfrm>
          <a:prstGeom prst="rect">
            <a:avLst/>
          </a:prstGeom>
        </p:spPr>
      </p:pic>
      <p:sp>
        <p:nvSpPr>
          <p:cNvPr id="5" name="TextBox 4">
            <a:extLst>
              <a:ext uri="{FF2B5EF4-FFF2-40B4-BE49-F238E27FC236}">
                <a16:creationId xmlns:a16="http://schemas.microsoft.com/office/drawing/2014/main" id="{89F97C17-E3E8-E0E5-8FC2-1213806551DD}"/>
              </a:ext>
            </a:extLst>
          </p:cNvPr>
          <p:cNvSpPr txBox="1"/>
          <p:nvPr/>
        </p:nvSpPr>
        <p:spPr>
          <a:xfrm>
            <a:off x="2075530" y="2289203"/>
            <a:ext cx="5251623" cy="664012"/>
          </a:xfrm>
          <a:prstGeom prst="roundRect">
            <a:avLst/>
          </a:prstGeom>
        </p:spPr>
        <p:style>
          <a:lnRef idx="2">
            <a:schemeClr val="accent6"/>
          </a:lnRef>
          <a:fillRef idx="1">
            <a:schemeClr val="lt1"/>
          </a:fillRef>
          <a:effectRef idx="0">
            <a:schemeClr val="accent6"/>
          </a:effectRef>
          <a:fontRef idx="minor">
            <a:schemeClr val="dk1"/>
          </a:fontRef>
        </p:style>
        <p:txBody>
          <a:bodyPr wrap="square" rtlCol="0">
            <a:spAutoFit/>
          </a:bodyPr>
          <a:lstStyle/>
          <a:p>
            <a:pPr algn="ctr"/>
            <a:r>
              <a:rPr lang="en-US" sz="1650" noProof="0" dirty="0">
                <a:latin typeface="Arial" panose="020B0604020202020204" pitchFamily="34" charset="0"/>
                <a:cs typeface="Arial" panose="020B0604020202020204" pitchFamily="34" charset="0"/>
              </a:rPr>
              <a:t>With this emulator, optimized pore-scale engineering will now be possible</a:t>
            </a:r>
          </a:p>
        </p:txBody>
      </p:sp>
      <p:sp>
        <p:nvSpPr>
          <p:cNvPr id="6" name="Textfeld 74">
            <a:extLst>
              <a:ext uri="{FF2B5EF4-FFF2-40B4-BE49-F238E27FC236}">
                <a16:creationId xmlns:a16="http://schemas.microsoft.com/office/drawing/2014/main" id="{640E7A8B-2CDF-FA39-6B74-ACFEC3BB8E0A}"/>
              </a:ext>
            </a:extLst>
          </p:cNvPr>
          <p:cNvSpPr txBox="1"/>
          <p:nvPr/>
        </p:nvSpPr>
        <p:spPr bwMode="auto">
          <a:xfrm>
            <a:off x="425084" y="4923271"/>
            <a:ext cx="5511096" cy="215444"/>
          </a:xfrm>
          <a:prstGeom prst="rect">
            <a:avLst/>
          </a:prstGeom>
          <a:noFill/>
        </p:spPr>
        <p:txBody>
          <a:bodyPr wrap="square" rtlCol="0">
            <a:spAutoFit/>
          </a:bodyPr>
          <a:lstStyle/>
          <a:p>
            <a:r>
              <a:rPr lang="de-CH" sz="700" dirty="0">
                <a:cs typeface="Arial" panose="020B0604020202020204" pitchFamily="34" charset="0"/>
              </a:rPr>
              <a:t>Mallya et al., </a:t>
            </a:r>
            <a:r>
              <a:rPr lang="de-CH" sz="700" i="1" dirty="0">
                <a:cs typeface="Arial" panose="020B0604020202020204" pitchFamily="34" charset="0"/>
              </a:rPr>
              <a:t>Journal Heat &amp; Mass Transfer</a:t>
            </a:r>
            <a:r>
              <a:rPr lang="de-CH" sz="700" dirty="0">
                <a:cs typeface="Arial" panose="020B0604020202020204" pitchFamily="34" charset="0"/>
              </a:rPr>
              <a:t>, </a:t>
            </a:r>
            <a:r>
              <a:rPr lang="en-CH" sz="800" dirty="0"/>
              <a:t>10.1115/1.4056663</a:t>
            </a:r>
            <a:r>
              <a:rPr lang="en-US" sz="800" dirty="0"/>
              <a:t>, 2023</a:t>
            </a:r>
            <a:endParaRPr lang="en-US" sz="700" dirty="0">
              <a:cs typeface="Arial" panose="020B0604020202020204" pitchFamily="34" charset="0"/>
            </a:endParaRPr>
          </a:p>
        </p:txBody>
      </p:sp>
    </p:spTree>
    <p:extLst>
      <p:ext uri="{BB962C8B-B14F-4D97-AF65-F5344CB8AC3E}">
        <p14:creationId xmlns:p14="http://schemas.microsoft.com/office/powerpoint/2010/main" val="33955872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500"/>
                                        <p:tgtEl>
                                          <p:spTgt spid="8"/>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9"/>
                                        </p:tgtEl>
                                        <p:attrNameLst>
                                          <p:attrName>style.visibility</p:attrName>
                                        </p:attrNameLst>
                                      </p:cBhvr>
                                      <p:to>
                                        <p:strVal val="visible"/>
                                      </p:to>
                                    </p:set>
                                    <p:animEffect transition="in" filter="fade">
                                      <p:cBhvr>
                                        <p:cTn id="12" dur="500"/>
                                        <p:tgtEl>
                                          <p:spTgt spid="9"/>
                                        </p:tgtEl>
                                      </p:cBhvr>
                                    </p:animEffec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Titel 1"/>
          <p:cNvSpPr>
            <a:spLocks noGrp="1"/>
          </p:cNvSpPr>
          <p:nvPr>
            <p:ph type="title"/>
          </p:nvPr>
        </p:nvSpPr>
        <p:spPr/>
        <p:txBody>
          <a:bodyPr>
            <a:normAutofit/>
          </a:bodyPr>
          <a:lstStyle/>
          <a:p>
            <a:r>
              <a:rPr lang="en-US" noProof="0" dirty="0"/>
              <a:t>Acknowledgements</a:t>
            </a:r>
          </a:p>
        </p:txBody>
      </p:sp>
      <p:pic>
        <p:nvPicPr>
          <p:cNvPr id="11" name="Picture 2" descr="SNSF"/>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32755" y="4046370"/>
            <a:ext cx="2278856" cy="371476"/>
          </a:xfrm>
          <a:prstGeom prst="rect">
            <a:avLst/>
          </a:prstGeom>
          <a:noFill/>
          <a:extLst>
            <a:ext uri="{909E8E84-426E-40DD-AFC4-6F175D3DCCD1}">
              <a14:hiddenFill xmlns:a14="http://schemas.microsoft.com/office/drawing/2010/main">
                <a:solidFill>
                  <a:srgbClr val="FFFFFF"/>
                </a:solidFill>
              </a14:hiddenFill>
            </a:ext>
          </a:extLst>
        </p:spPr>
      </p:pic>
      <p:sp>
        <p:nvSpPr>
          <p:cNvPr id="20" name="Textfeld 3"/>
          <p:cNvSpPr txBox="1"/>
          <p:nvPr/>
        </p:nvSpPr>
        <p:spPr>
          <a:xfrm>
            <a:off x="6034837" y="74160"/>
            <a:ext cx="1933543" cy="438582"/>
          </a:xfrm>
          <a:prstGeom prst="rect">
            <a:avLst/>
          </a:prstGeom>
          <a:noFill/>
        </p:spPr>
        <p:txBody>
          <a:bodyPr wrap="none" rtlCol="0">
            <a:spAutoFit/>
          </a:bodyPr>
          <a:lstStyle/>
          <a:p>
            <a:r>
              <a:rPr lang="en-US" sz="1125" noProof="0" dirty="0">
                <a:ea typeface="CMU Serif" pitchFamily="50" charset="0"/>
                <a:cs typeface="Times New Roman" panose="02020603050405020304" pitchFamily="18" charset="0"/>
              </a:rPr>
              <a:t>sophia.haussener@epfl.ch </a:t>
            </a:r>
          </a:p>
          <a:p>
            <a:r>
              <a:rPr lang="en-US" sz="1125" noProof="0" dirty="0">
                <a:ea typeface="CMU Serif" pitchFamily="50" charset="0"/>
                <a:cs typeface="Times New Roman" panose="02020603050405020304" pitchFamily="18" charset="0"/>
              </a:rPr>
              <a:t>http://lrese.epfl.ch</a:t>
            </a:r>
          </a:p>
        </p:txBody>
      </p:sp>
      <p:pic>
        <p:nvPicPr>
          <p:cNvPr id="13" name="Image 3" descr="Une image contenant jeu&#10;&#10;Description générée automatiquement">
            <a:extLst>
              <a:ext uri="{FF2B5EF4-FFF2-40B4-BE49-F238E27FC236}">
                <a16:creationId xmlns:a16="http://schemas.microsoft.com/office/drawing/2014/main" id="{5283B5AD-A6D1-DB4B-8C04-8353AF69F27B}"/>
              </a:ext>
            </a:extLst>
          </p:cNvPr>
          <p:cNvPicPr>
            <a:picLocks noChangeAspect="1"/>
          </p:cNvPicPr>
          <p:nvPr/>
        </p:nvPicPr>
        <p:blipFill>
          <a:blip r:embed="rId4"/>
          <a:stretch>
            <a:fillRect/>
          </a:stretch>
        </p:blipFill>
        <p:spPr>
          <a:xfrm>
            <a:off x="779810" y="4529080"/>
            <a:ext cx="1476000" cy="411343"/>
          </a:xfrm>
          <a:prstGeom prst="rect">
            <a:avLst/>
          </a:prstGeom>
        </p:spPr>
      </p:pic>
      <p:pic>
        <p:nvPicPr>
          <p:cNvPr id="4" name="Picture 3"/>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2493470" y="4094185"/>
            <a:ext cx="921077" cy="640567"/>
          </a:xfrm>
          <a:prstGeom prst="rect">
            <a:avLst/>
          </a:prstGeom>
        </p:spPr>
      </p:pic>
      <p:pic>
        <p:nvPicPr>
          <p:cNvPr id="14" name="Graphic 16">
            <a:extLst>
              <a:ext uri="{FF2B5EF4-FFF2-40B4-BE49-F238E27FC236}">
                <a16:creationId xmlns:a16="http://schemas.microsoft.com/office/drawing/2014/main" id="{84C85409-1A19-40A6-B024-E804563C048A}"/>
              </a:ext>
            </a:extLst>
          </p:cNvPr>
          <p:cNvPicPr>
            <a:picLocks noChangeAspect="1"/>
          </p:cNvPicPr>
          <p:nvPr/>
        </p:nvPicPr>
        <p:blipFill rotWithShape="1">
          <a:blip>
            <a:extLst>
              <a:ext uri="{96DAC541-7B7A-43D3-8B79-37D633B846F1}">
                <asvg:svgBlip xmlns:asvg="http://schemas.microsoft.com/office/drawing/2016/SVG/main" r:embed="rId6"/>
              </a:ext>
            </a:extLst>
          </a:blip>
          <a:srcRect r="65388"/>
          <a:stretch/>
        </p:blipFill>
        <p:spPr>
          <a:xfrm>
            <a:off x="3589051" y="4192052"/>
            <a:ext cx="461987" cy="542700"/>
          </a:xfrm>
          <a:prstGeom prst="rect">
            <a:avLst/>
          </a:prstGeom>
        </p:spPr>
      </p:pic>
      <p:sp>
        <p:nvSpPr>
          <p:cNvPr id="8" name="Textfeld 3">
            <a:extLst>
              <a:ext uri="{FF2B5EF4-FFF2-40B4-BE49-F238E27FC236}">
                <a16:creationId xmlns:a16="http://schemas.microsoft.com/office/drawing/2014/main" id="{A6234580-5578-EAFC-9185-080E45DC5676}"/>
              </a:ext>
            </a:extLst>
          </p:cNvPr>
          <p:cNvSpPr txBox="1"/>
          <p:nvPr/>
        </p:nvSpPr>
        <p:spPr>
          <a:xfrm>
            <a:off x="6285369" y="2141589"/>
            <a:ext cx="2858631" cy="1446550"/>
          </a:xfrm>
          <a:prstGeom prst="rect">
            <a:avLst/>
          </a:prstGeom>
          <a:noFill/>
        </p:spPr>
        <p:txBody>
          <a:bodyPr wrap="square" rtlCol="0">
            <a:spAutoFit/>
          </a:bodyPr>
          <a:lstStyle/>
          <a:p>
            <a:r>
              <a:rPr lang="en-US" sz="1050" b="1" noProof="0" dirty="0">
                <a:latin typeface="Arial" panose="020B0604020202020204" pitchFamily="34" charset="0"/>
                <a:ea typeface="CMU Serif" pitchFamily="50" charset="0"/>
                <a:cs typeface="Arial" panose="020B0604020202020204" pitchFamily="34" charset="0"/>
              </a:rPr>
              <a:t>EPFL: </a:t>
            </a:r>
            <a:r>
              <a:rPr lang="en-US" sz="1050" noProof="0" dirty="0">
                <a:latin typeface="Arial" panose="020B0604020202020204" pitchFamily="34" charset="0"/>
                <a:ea typeface="CMU Serif" pitchFamily="50" charset="0"/>
                <a:cs typeface="Arial" panose="020B0604020202020204" pitchFamily="34" charset="0"/>
              </a:rPr>
              <a:t>LRESE team</a:t>
            </a:r>
          </a:p>
          <a:p>
            <a:r>
              <a:rPr lang="en-US" sz="1050" noProof="0" dirty="0">
                <a:latin typeface="Arial" panose="020B0604020202020204" pitchFamily="34" charset="0"/>
                <a:ea typeface="CMU Serif" pitchFamily="50" charset="0"/>
                <a:cs typeface="Arial" panose="020B0604020202020204" pitchFamily="34" charset="0"/>
              </a:rPr>
              <a:t>           Marco Cantoni</a:t>
            </a:r>
          </a:p>
          <a:p>
            <a:endParaRPr lang="en-US" sz="200" b="1" noProof="0" dirty="0">
              <a:latin typeface="Arial" panose="020B0604020202020204" pitchFamily="34" charset="0"/>
              <a:ea typeface="CMU Serif" pitchFamily="50" charset="0"/>
              <a:cs typeface="Arial" panose="020B0604020202020204" pitchFamily="34" charset="0"/>
            </a:endParaRPr>
          </a:p>
          <a:p>
            <a:endParaRPr lang="en-US" sz="200" b="1" noProof="0" dirty="0">
              <a:latin typeface="Arial" panose="020B0604020202020204" pitchFamily="34" charset="0"/>
              <a:ea typeface="CMU Serif" pitchFamily="50" charset="0"/>
              <a:cs typeface="Arial" panose="020B0604020202020204" pitchFamily="34" charset="0"/>
            </a:endParaRPr>
          </a:p>
          <a:p>
            <a:r>
              <a:rPr lang="en-US" sz="1050" b="1" noProof="0" dirty="0">
                <a:latin typeface="Arial" panose="020B0604020202020204" pitchFamily="34" charset="0"/>
                <a:ea typeface="CMU Serif" pitchFamily="50" charset="0"/>
                <a:cs typeface="Arial" panose="020B0604020202020204" pitchFamily="34" charset="0"/>
              </a:rPr>
              <a:t>University of Salzburg: </a:t>
            </a:r>
            <a:r>
              <a:rPr lang="en-US" sz="1050" noProof="0" dirty="0">
                <a:latin typeface="Arial" panose="020B0604020202020204" pitchFamily="34" charset="0"/>
                <a:ea typeface="CMU Serif" pitchFamily="50" charset="0"/>
                <a:cs typeface="Arial" panose="020B0604020202020204" pitchFamily="34" charset="0"/>
              </a:rPr>
              <a:t>Simone Pokrant</a:t>
            </a:r>
            <a:endParaRPr lang="en-US" sz="1050" b="1" noProof="0" dirty="0">
              <a:latin typeface="Arial" panose="020B0604020202020204" pitchFamily="34" charset="0"/>
              <a:ea typeface="CMU Serif" pitchFamily="50" charset="0"/>
              <a:cs typeface="Arial" panose="020B0604020202020204" pitchFamily="34" charset="0"/>
            </a:endParaRPr>
          </a:p>
          <a:p>
            <a:r>
              <a:rPr lang="en-US" sz="1050" b="1" noProof="0" dirty="0">
                <a:latin typeface="Arial" panose="020B0604020202020204" pitchFamily="34" charset="0"/>
                <a:ea typeface="CMU Serif" pitchFamily="50" charset="0"/>
                <a:cs typeface="Arial" panose="020B0604020202020204" pitchFamily="34" charset="0"/>
              </a:rPr>
              <a:t>TU Delft: </a:t>
            </a:r>
            <a:r>
              <a:rPr lang="en-US" sz="1050" noProof="0" dirty="0">
                <a:latin typeface="Arial" panose="020B0604020202020204" pitchFamily="34" charset="0"/>
                <a:ea typeface="CMU Serif" pitchFamily="50" charset="0"/>
                <a:cs typeface="Arial" panose="020B0604020202020204" pitchFamily="34" charset="0"/>
              </a:rPr>
              <a:t>Tom </a:t>
            </a:r>
            <a:r>
              <a:rPr lang="en-US" sz="1050" noProof="0" dirty="0" err="1">
                <a:latin typeface="Arial" panose="020B0604020202020204" pitchFamily="34" charset="0"/>
                <a:ea typeface="CMU Serif" pitchFamily="50" charset="0"/>
                <a:cs typeface="Arial" panose="020B0604020202020204" pitchFamily="34" charset="0"/>
              </a:rPr>
              <a:t>Burdyny</a:t>
            </a:r>
            <a:endParaRPr lang="en-US" sz="1050" noProof="0" dirty="0">
              <a:latin typeface="Arial" panose="020B0604020202020204" pitchFamily="34" charset="0"/>
              <a:ea typeface="CMU Serif" pitchFamily="50" charset="0"/>
              <a:cs typeface="Arial" panose="020B0604020202020204" pitchFamily="34" charset="0"/>
            </a:endParaRPr>
          </a:p>
          <a:p>
            <a:r>
              <a:rPr lang="de-CH" sz="1050" b="1" dirty="0" err="1">
                <a:ea typeface="CMU Serif" pitchFamily="50" charset="0"/>
                <a:cs typeface="Calibri" panose="020F0502020204030204" pitchFamily="34" charset="0"/>
              </a:rPr>
              <a:t>NeuralConcept</a:t>
            </a:r>
            <a:r>
              <a:rPr lang="de-CH" sz="1050" b="1" dirty="0">
                <a:ea typeface="CMU Serif" pitchFamily="50" charset="0"/>
                <a:cs typeface="Calibri" panose="020F0502020204030204" pitchFamily="34" charset="0"/>
              </a:rPr>
              <a:t>: </a:t>
            </a:r>
            <a:r>
              <a:rPr lang="de-CH" sz="1050" dirty="0">
                <a:ea typeface="CMU Serif" pitchFamily="50" charset="0"/>
                <a:cs typeface="Calibri" panose="020F0502020204030204" pitchFamily="34" charset="0"/>
              </a:rPr>
              <a:t>Pierre Baque, Pascal Fua, </a:t>
            </a:r>
          </a:p>
          <a:p>
            <a:r>
              <a:rPr lang="de-CH" sz="1050" dirty="0">
                <a:ea typeface="CMU Serif" pitchFamily="50" charset="0"/>
                <a:cs typeface="Calibri" panose="020F0502020204030204" pitchFamily="34" charset="0"/>
              </a:rPr>
              <a:t>                            Francois </a:t>
            </a:r>
            <a:r>
              <a:rPr lang="de-CH" sz="1050" dirty="0" err="1">
                <a:ea typeface="CMU Serif" pitchFamily="50" charset="0"/>
                <a:cs typeface="Calibri" panose="020F0502020204030204" pitchFamily="34" charset="0"/>
              </a:rPr>
              <a:t>Fleuret</a:t>
            </a:r>
            <a:endParaRPr lang="de-CH" sz="1050" dirty="0">
              <a:ea typeface="CMU Serif" pitchFamily="50" charset="0"/>
              <a:cs typeface="Calibri" panose="020F0502020204030204" pitchFamily="34" charset="0"/>
            </a:endParaRPr>
          </a:p>
          <a:p>
            <a:endParaRPr lang="en-US" sz="1050" b="1" noProof="0" dirty="0">
              <a:latin typeface="Arial" panose="020B0604020202020204" pitchFamily="34" charset="0"/>
              <a:ea typeface="CMU Serif" pitchFamily="50" charset="0"/>
              <a:cs typeface="Arial" panose="020B0604020202020204" pitchFamily="34" charset="0"/>
            </a:endParaRPr>
          </a:p>
          <a:p>
            <a:endParaRPr lang="en-US" sz="1050" b="1" noProof="0" dirty="0">
              <a:latin typeface="Arial" panose="020B0604020202020204" pitchFamily="34" charset="0"/>
              <a:ea typeface="CMU Serif" pitchFamily="50" charset="0"/>
              <a:cs typeface="Arial" panose="020B0604020202020204" pitchFamily="34" charset="0"/>
            </a:endParaRPr>
          </a:p>
        </p:txBody>
      </p:sp>
      <p:pic>
        <p:nvPicPr>
          <p:cNvPr id="15" name="Picture 14" descr="A blue and white logo&#10;&#10;AI-generated content may be incorrect.">
            <a:extLst>
              <a:ext uri="{FF2B5EF4-FFF2-40B4-BE49-F238E27FC236}">
                <a16:creationId xmlns:a16="http://schemas.microsoft.com/office/drawing/2014/main" id="{B4689D4A-113F-2A89-3B4E-C23FFED44D05}"/>
              </a:ext>
            </a:extLst>
          </p:cNvPr>
          <p:cNvPicPr>
            <a:picLocks noChangeAspect="1"/>
          </p:cNvPicPr>
          <p:nvPr/>
        </p:nvPicPr>
        <p:blipFill>
          <a:blip r:embed="rId7"/>
          <a:stretch>
            <a:fillRect/>
          </a:stretch>
        </p:blipFill>
        <p:spPr>
          <a:xfrm>
            <a:off x="4384128" y="4062990"/>
            <a:ext cx="1205899" cy="763227"/>
          </a:xfrm>
          <a:prstGeom prst="rect">
            <a:avLst/>
          </a:prstGeom>
        </p:spPr>
      </p:pic>
      <p:pic>
        <p:nvPicPr>
          <p:cNvPr id="2" name="Picture 1">
            <a:extLst>
              <a:ext uri="{FF2B5EF4-FFF2-40B4-BE49-F238E27FC236}">
                <a16:creationId xmlns:a16="http://schemas.microsoft.com/office/drawing/2014/main" id="{CE5B7C41-52B4-30BE-B9D1-98AE4F997CB0}"/>
              </a:ext>
            </a:extLst>
          </p:cNvPr>
          <p:cNvPicPr>
            <a:picLocks noChangeAspect="1"/>
          </p:cNvPicPr>
          <p:nvPr/>
        </p:nvPicPr>
        <p:blipFill>
          <a:blip r:embed="rId8"/>
          <a:srcRect b="7938"/>
          <a:stretch>
            <a:fillRect/>
          </a:stretch>
        </p:blipFill>
        <p:spPr>
          <a:xfrm>
            <a:off x="329851" y="754526"/>
            <a:ext cx="5826218" cy="2884803"/>
          </a:xfrm>
          <a:prstGeom prst="rect">
            <a:avLst/>
          </a:prstGeom>
        </p:spPr>
      </p:pic>
      <p:sp>
        <p:nvSpPr>
          <p:cNvPr id="18" name="Textfeld 3">
            <a:extLst>
              <a:ext uri="{FF2B5EF4-FFF2-40B4-BE49-F238E27FC236}">
                <a16:creationId xmlns:a16="http://schemas.microsoft.com/office/drawing/2014/main" id="{DDCC05D1-A068-B2B6-F868-C90C81251154}"/>
              </a:ext>
            </a:extLst>
          </p:cNvPr>
          <p:cNvSpPr txBox="1"/>
          <p:nvPr/>
        </p:nvSpPr>
        <p:spPr>
          <a:xfrm>
            <a:off x="6243534" y="1443799"/>
            <a:ext cx="2844808" cy="523220"/>
          </a:xfrm>
          <a:prstGeom prst="rect">
            <a:avLst/>
          </a:prstGeom>
          <a:solidFill>
            <a:srgbClr val="C00000"/>
          </a:solidFill>
        </p:spPr>
        <p:txBody>
          <a:bodyPr wrap="square" rtlCol="0">
            <a:spAutoFit/>
          </a:bodyPr>
          <a:lstStyle/>
          <a:p>
            <a:r>
              <a:rPr lang="en-US" sz="1400" noProof="0" dirty="0">
                <a:solidFill>
                  <a:schemeClr val="bg1"/>
                </a:solidFill>
                <a:ea typeface="CMU Serif" pitchFamily="50" charset="0"/>
                <a:cs typeface="Times New Roman" panose="02020603050405020304" pitchFamily="18" charset="0"/>
              </a:rPr>
              <a:t>Open PhD and </a:t>
            </a:r>
            <a:r>
              <a:rPr lang="en-US" sz="1400" noProof="0" dirty="0" err="1">
                <a:solidFill>
                  <a:schemeClr val="bg1"/>
                </a:solidFill>
                <a:ea typeface="CMU Serif" pitchFamily="50" charset="0"/>
                <a:cs typeface="Times New Roman" panose="02020603050405020304" pitchFamily="18" charset="0"/>
              </a:rPr>
              <a:t>Postoc</a:t>
            </a:r>
            <a:r>
              <a:rPr lang="en-US" sz="1400" noProof="0" dirty="0">
                <a:solidFill>
                  <a:schemeClr val="bg1"/>
                </a:solidFill>
                <a:ea typeface="CMU Serif" pitchFamily="50" charset="0"/>
                <a:cs typeface="Times New Roman" panose="02020603050405020304" pitchFamily="18" charset="0"/>
              </a:rPr>
              <a:t> positions:</a:t>
            </a:r>
          </a:p>
          <a:p>
            <a:r>
              <a:rPr lang="en-US" sz="1400" dirty="0">
                <a:solidFill>
                  <a:schemeClr val="bg1"/>
                </a:solidFill>
                <a:ea typeface="CMU Serif" pitchFamily="50" charset="0"/>
                <a:cs typeface="Times New Roman" panose="02020603050405020304" pitchFamily="18" charset="0"/>
              </a:rPr>
              <a:t>Apply now!</a:t>
            </a:r>
            <a:endParaRPr lang="en-US" sz="1400" noProof="0" dirty="0">
              <a:solidFill>
                <a:schemeClr val="bg1"/>
              </a:solidFill>
              <a:ea typeface="CMU Serif" pitchFamily="50" charset="0"/>
              <a:cs typeface="Times New Roman" panose="02020603050405020304" pitchFamily="18" charset="0"/>
            </a:endParaRPr>
          </a:p>
        </p:txBody>
      </p:sp>
      <p:pic>
        <p:nvPicPr>
          <p:cNvPr id="3" name="Picture 2" descr="\\win1.dti.supsi.ch\rezaei$\WINDOWS\Desktop\He-Storage cmyk.jpg">
            <a:extLst>
              <a:ext uri="{FF2B5EF4-FFF2-40B4-BE49-F238E27FC236}">
                <a16:creationId xmlns:a16="http://schemas.microsoft.com/office/drawing/2014/main" id="{D73D1941-AD82-AD5D-92F0-4DB31409950B}"/>
              </a:ext>
            </a:extLst>
          </p:cNvPr>
          <p:cNvPicPr>
            <a:picLocks noChangeAspect="1" noChangeArrowheads="1"/>
          </p:cNvPicPr>
          <p:nvPr/>
        </p:nvPicPr>
        <p:blipFill>
          <a:blip r:embed="rId9" cstate="print"/>
          <a:srcRect l="4552" t="11171" r="6067" b="11559"/>
          <a:stretch>
            <a:fillRect/>
          </a:stretch>
        </p:blipFill>
        <p:spPr bwMode="auto">
          <a:xfrm>
            <a:off x="5980924" y="3639329"/>
            <a:ext cx="1321241" cy="507699"/>
          </a:xfrm>
          <a:prstGeom prst="rect">
            <a:avLst/>
          </a:prstGeom>
          <a:noFill/>
        </p:spPr>
      </p:pic>
      <p:pic>
        <p:nvPicPr>
          <p:cNvPr id="5" name="Picture 4">
            <a:extLst>
              <a:ext uri="{FF2B5EF4-FFF2-40B4-BE49-F238E27FC236}">
                <a16:creationId xmlns:a16="http://schemas.microsoft.com/office/drawing/2014/main" id="{C1477DA2-F74A-A7BE-07A7-AE5C5E9F623D}"/>
              </a:ext>
            </a:extLst>
          </p:cNvPr>
          <p:cNvPicPr>
            <a:picLocks noChangeAspect="1"/>
          </p:cNvPicPr>
          <p:nvPr/>
        </p:nvPicPr>
        <p:blipFill rotWithShape="1">
          <a:blip r:embed="rId10" cstate="print">
            <a:extLst>
              <a:ext uri="{28A0092B-C50C-407E-A947-70E740481C1C}">
                <a14:useLocalDpi xmlns:a14="http://schemas.microsoft.com/office/drawing/2010/main" val="0"/>
              </a:ext>
            </a:extLst>
          </a:blip>
          <a:srcRect r="6080"/>
          <a:stretch/>
        </p:blipFill>
        <p:spPr>
          <a:xfrm>
            <a:off x="5980925" y="4147028"/>
            <a:ext cx="1587244" cy="956870"/>
          </a:xfrm>
          <a:prstGeom prst="rect">
            <a:avLst/>
          </a:prstGeom>
        </p:spPr>
      </p:pic>
    </p:spTree>
    <p:extLst>
      <p:ext uri="{BB962C8B-B14F-4D97-AF65-F5344CB8AC3E}">
        <p14:creationId xmlns:p14="http://schemas.microsoft.com/office/powerpoint/2010/main" val="3360081948"/>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Content Placeholder 7"/>
          <p:cNvSpPr>
            <a:spLocks noGrp="1"/>
          </p:cNvSpPr>
          <p:nvPr>
            <p:ph idx="1"/>
          </p:nvPr>
        </p:nvSpPr>
        <p:spPr>
          <a:xfrm>
            <a:off x="366878" y="560217"/>
            <a:ext cx="5688624" cy="367399"/>
          </a:xfrm>
        </p:spPr>
        <p:txBody>
          <a:bodyPr>
            <a:normAutofit/>
          </a:bodyPr>
          <a:lstStyle/>
          <a:p>
            <a:r>
              <a:rPr lang="en-US" dirty="0"/>
              <a:t>Morphology geometrical descriptors:</a:t>
            </a:r>
          </a:p>
          <a:p>
            <a:endParaRPr lang="en-US" dirty="0"/>
          </a:p>
          <a:p>
            <a:endParaRPr lang="en-US" dirty="0"/>
          </a:p>
        </p:txBody>
      </p:sp>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111664" y="975648"/>
            <a:ext cx="2213215" cy="1874233"/>
          </a:xfrm>
          <a:prstGeom prst="rect">
            <a:avLst/>
          </a:prstGeom>
        </p:spPr>
      </p:pic>
      <p:pic>
        <p:nvPicPr>
          <p:cNvPr id="10" name="Picture 9"/>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553200" y="930237"/>
            <a:ext cx="2667000" cy="2001253"/>
          </a:xfrm>
          <a:prstGeom prst="rect">
            <a:avLst/>
          </a:prstGeom>
        </p:spPr>
      </p:pic>
      <p:pic>
        <p:nvPicPr>
          <p:cNvPr id="11" name="Picture 10"/>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4324639" y="967740"/>
            <a:ext cx="2447333" cy="1836420"/>
          </a:xfrm>
          <a:prstGeom prst="rect">
            <a:avLst/>
          </a:prstGeom>
        </p:spPr>
      </p:pic>
      <p:pic>
        <p:nvPicPr>
          <p:cNvPr id="13" name="Picture 12"/>
          <p:cNvPicPr>
            <a:picLocks noChangeAspect="1"/>
          </p:cNvPicPr>
          <p:nvPr/>
        </p:nvPicPr>
        <p:blipFill rotWithShape="1">
          <a:blip r:embed="rId6"/>
          <a:srcRect l="6519" t="16578" r="18419" b="8657"/>
          <a:stretch/>
        </p:blipFill>
        <p:spPr>
          <a:xfrm>
            <a:off x="631177" y="4059913"/>
            <a:ext cx="633341" cy="633341"/>
          </a:xfrm>
          <a:prstGeom prst="rect">
            <a:avLst/>
          </a:prstGeom>
        </p:spPr>
      </p:pic>
      <p:pic>
        <p:nvPicPr>
          <p:cNvPr id="14" name="Picture 13"/>
          <p:cNvPicPr>
            <a:picLocks noChangeAspect="1"/>
          </p:cNvPicPr>
          <p:nvPr/>
        </p:nvPicPr>
        <p:blipFill rotWithShape="1">
          <a:blip r:embed="rId7"/>
          <a:srcRect t="7763" r="4905" b="1989"/>
          <a:stretch/>
        </p:blipFill>
        <p:spPr>
          <a:xfrm>
            <a:off x="613099" y="1139575"/>
            <a:ext cx="634550" cy="634550"/>
          </a:xfrm>
          <a:prstGeom prst="rect">
            <a:avLst/>
          </a:prstGeom>
        </p:spPr>
      </p:pic>
      <p:pic>
        <p:nvPicPr>
          <p:cNvPr id="15" name="Picture 14"/>
          <p:cNvPicPr>
            <a:picLocks noChangeAspect="1"/>
          </p:cNvPicPr>
          <p:nvPr/>
        </p:nvPicPr>
        <p:blipFill rotWithShape="1">
          <a:blip r:embed="rId8"/>
          <a:srcRect l="2244" t="3001" r="7977" b="3001"/>
          <a:stretch/>
        </p:blipFill>
        <p:spPr>
          <a:xfrm>
            <a:off x="649184" y="3069313"/>
            <a:ext cx="633615" cy="633615"/>
          </a:xfrm>
          <a:prstGeom prst="rect">
            <a:avLst/>
          </a:prstGeom>
        </p:spPr>
      </p:pic>
      <p:pic>
        <p:nvPicPr>
          <p:cNvPr id="16" name="Picture 15"/>
          <p:cNvPicPr>
            <a:picLocks noChangeAspect="1"/>
          </p:cNvPicPr>
          <p:nvPr/>
        </p:nvPicPr>
        <p:blipFill rotWithShape="1">
          <a:blip r:embed="rId9"/>
          <a:srcRect t="1595" r="2797" b="3454"/>
          <a:stretch/>
        </p:blipFill>
        <p:spPr>
          <a:xfrm>
            <a:off x="632594" y="2087994"/>
            <a:ext cx="633615" cy="633615"/>
          </a:xfrm>
          <a:prstGeom prst="rect">
            <a:avLst/>
          </a:prstGeom>
        </p:spPr>
      </p:pic>
      <p:pic>
        <p:nvPicPr>
          <p:cNvPr id="17" name="Picture 16"/>
          <p:cNvPicPr>
            <a:picLocks noChangeAspect="1"/>
          </p:cNvPicPr>
          <p:nvPr/>
        </p:nvPicPr>
        <p:blipFill>
          <a:blip r:embed="rId10">
            <a:extLst>
              <a:ext uri="{28A0092B-C50C-407E-A947-70E740481C1C}">
                <a14:useLocalDpi xmlns:a14="http://schemas.microsoft.com/office/drawing/2010/main" val="0"/>
              </a:ext>
            </a:extLst>
          </a:blip>
          <a:stretch>
            <a:fillRect/>
          </a:stretch>
        </p:blipFill>
        <p:spPr>
          <a:xfrm>
            <a:off x="1390339" y="1141136"/>
            <a:ext cx="634550" cy="634550"/>
          </a:xfrm>
          <a:prstGeom prst="rect">
            <a:avLst/>
          </a:prstGeom>
        </p:spPr>
      </p:pic>
      <p:pic>
        <p:nvPicPr>
          <p:cNvPr id="18" name="Picture 17"/>
          <p:cNvPicPr>
            <a:picLocks noChangeAspect="1"/>
          </p:cNvPicPr>
          <p:nvPr/>
        </p:nvPicPr>
        <p:blipFill>
          <a:blip r:embed="rId11">
            <a:extLst>
              <a:ext uri="{28A0092B-C50C-407E-A947-70E740481C1C}">
                <a14:useLocalDpi xmlns:a14="http://schemas.microsoft.com/office/drawing/2010/main" val="0"/>
              </a:ext>
            </a:extLst>
          </a:blip>
          <a:stretch>
            <a:fillRect/>
          </a:stretch>
        </p:blipFill>
        <p:spPr>
          <a:xfrm>
            <a:off x="1395944" y="3061376"/>
            <a:ext cx="633615" cy="633615"/>
          </a:xfrm>
          <a:prstGeom prst="rect">
            <a:avLst/>
          </a:prstGeom>
        </p:spPr>
      </p:pic>
      <p:pic>
        <p:nvPicPr>
          <p:cNvPr id="19" name="Picture 18"/>
          <p:cNvPicPr>
            <a:picLocks noChangeAspect="1"/>
          </p:cNvPicPr>
          <p:nvPr/>
        </p:nvPicPr>
        <p:blipFill>
          <a:blip r:embed="rId12">
            <a:extLst>
              <a:ext uri="{28A0092B-C50C-407E-A947-70E740481C1C}">
                <a14:useLocalDpi xmlns:a14="http://schemas.microsoft.com/office/drawing/2010/main" val="0"/>
              </a:ext>
            </a:extLst>
          </a:blip>
          <a:stretch>
            <a:fillRect/>
          </a:stretch>
        </p:blipFill>
        <p:spPr>
          <a:xfrm>
            <a:off x="1407942" y="4059596"/>
            <a:ext cx="633494" cy="633494"/>
          </a:xfrm>
          <a:prstGeom prst="rect">
            <a:avLst/>
          </a:prstGeom>
        </p:spPr>
      </p:pic>
      <p:pic>
        <p:nvPicPr>
          <p:cNvPr id="20" name="Picture 19"/>
          <p:cNvPicPr>
            <a:picLocks noChangeAspect="1"/>
          </p:cNvPicPr>
          <p:nvPr/>
        </p:nvPicPr>
        <p:blipFill>
          <a:blip r:embed="rId13">
            <a:extLst>
              <a:ext uri="{28A0092B-C50C-407E-A947-70E740481C1C}">
                <a14:useLocalDpi xmlns:a14="http://schemas.microsoft.com/office/drawing/2010/main" val="0"/>
              </a:ext>
            </a:extLst>
          </a:blip>
          <a:stretch>
            <a:fillRect/>
          </a:stretch>
        </p:blipFill>
        <p:spPr>
          <a:xfrm>
            <a:off x="1410210" y="2086016"/>
            <a:ext cx="633494" cy="633494"/>
          </a:xfrm>
          <a:prstGeom prst="rect">
            <a:avLst/>
          </a:prstGeom>
        </p:spPr>
      </p:pic>
      <p:graphicFrame>
        <p:nvGraphicFramePr>
          <p:cNvPr id="21" name="Object 20"/>
          <p:cNvGraphicFramePr>
            <a:graphicFrameLocks noChangeAspect="1"/>
          </p:cNvGraphicFramePr>
          <p:nvPr/>
        </p:nvGraphicFramePr>
        <p:xfrm>
          <a:off x="1311743" y="886900"/>
          <a:ext cx="784099" cy="186690"/>
        </p:xfrm>
        <a:graphic>
          <a:graphicData uri="http://schemas.openxmlformats.org/presentationml/2006/ole">
            <mc:AlternateContent xmlns:mc="http://schemas.openxmlformats.org/markup-compatibility/2006">
              <mc:Choice xmlns:v="urn:schemas-microsoft-com:vml" Requires="v">
                <p:oleObj name="Equation" r:id="rId14" imgW="799920" imgH="190440" progId="Equation.DSMT4">
                  <p:embed/>
                </p:oleObj>
              </mc:Choice>
              <mc:Fallback>
                <p:oleObj name="Equation" r:id="rId14" imgW="799920" imgH="190440" progId="Equation.DSMT4">
                  <p:embed/>
                  <p:pic>
                    <p:nvPicPr>
                      <p:cNvPr id="21" name="Object 20"/>
                      <p:cNvPicPr/>
                      <p:nvPr/>
                    </p:nvPicPr>
                    <p:blipFill>
                      <a:blip r:embed="rId15"/>
                      <a:stretch>
                        <a:fillRect/>
                      </a:stretch>
                    </p:blipFill>
                    <p:spPr>
                      <a:xfrm>
                        <a:off x="1311743" y="886900"/>
                        <a:ext cx="784099" cy="186690"/>
                      </a:xfrm>
                      <a:prstGeom prst="rect">
                        <a:avLst/>
                      </a:prstGeom>
                    </p:spPr>
                  </p:pic>
                </p:oleObj>
              </mc:Fallback>
            </mc:AlternateContent>
          </a:graphicData>
        </a:graphic>
      </p:graphicFrame>
      <p:graphicFrame>
        <p:nvGraphicFramePr>
          <p:cNvPr id="22" name="Object 21"/>
          <p:cNvGraphicFramePr>
            <a:graphicFrameLocks noChangeAspect="1"/>
          </p:cNvGraphicFramePr>
          <p:nvPr/>
        </p:nvGraphicFramePr>
        <p:xfrm>
          <a:off x="805966" y="861182"/>
          <a:ext cx="260985" cy="260985"/>
        </p:xfrm>
        <a:graphic>
          <a:graphicData uri="http://schemas.openxmlformats.org/presentationml/2006/ole">
            <mc:AlternateContent xmlns:mc="http://schemas.openxmlformats.org/markup-compatibility/2006">
              <mc:Choice xmlns:v="urn:schemas-microsoft-com:vml" Requires="v">
                <p:oleObj name="Equation" r:id="rId16" imgW="177480" imgH="177480" progId="Equation.DSMT4">
                  <p:embed/>
                </p:oleObj>
              </mc:Choice>
              <mc:Fallback>
                <p:oleObj name="Equation" r:id="rId16" imgW="177480" imgH="177480" progId="Equation.DSMT4">
                  <p:embed/>
                  <p:pic>
                    <p:nvPicPr>
                      <p:cNvPr id="22" name="Object 21"/>
                      <p:cNvPicPr/>
                      <p:nvPr/>
                    </p:nvPicPr>
                    <p:blipFill>
                      <a:blip r:embed="rId17"/>
                      <a:stretch>
                        <a:fillRect/>
                      </a:stretch>
                    </p:blipFill>
                    <p:spPr>
                      <a:xfrm>
                        <a:off x="805966" y="861182"/>
                        <a:ext cx="260985" cy="260985"/>
                      </a:xfrm>
                      <a:prstGeom prst="rect">
                        <a:avLst/>
                      </a:prstGeom>
                    </p:spPr>
                  </p:pic>
                </p:oleObj>
              </mc:Fallback>
            </mc:AlternateContent>
          </a:graphicData>
        </a:graphic>
      </p:graphicFrame>
      <p:graphicFrame>
        <p:nvGraphicFramePr>
          <p:cNvPr id="23" name="Object 22"/>
          <p:cNvGraphicFramePr>
            <a:graphicFrameLocks noChangeAspect="1"/>
          </p:cNvGraphicFramePr>
          <p:nvPr/>
        </p:nvGraphicFramePr>
        <p:xfrm>
          <a:off x="852401" y="1824398"/>
          <a:ext cx="208512" cy="224552"/>
        </p:xfrm>
        <a:graphic>
          <a:graphicData uri="http://schemas.openxmlformats.org/presentationml/2006/ole">
            <mc:AlternateContent xmlns:mc="http://schemas.openxmlformats.org/markup-compatibility/2006">
              <mc:Choice xmlns:v="urn:schemas-microsoft-com:vml" Requires="v">
                <p:oleObj name="Equation" r:id="rId18" imgW="164880" imgH="177480" progId="Equation.DSMT4">
                  <p:embed/>
                </p:oleObj>
              </mc:Choice>
              <mc:Fallback>
                <p:oleObj name="Equation" r:id="rId18" imgW="164880" imgH="177480" progId="Equation.DSMT4">
                  <p:embed/>
                  <p:pic>
                    <p:nvPicPr>
                      <p:cNvPr id="23" name="Object 22"/>
                      <p:cNvPicPr/>
                      <p:nvPr/>
                    </p:nvPicPr>
                    <p:blipFill>
                      <a:blip r:embed="rId19"/>
                      <a:stretch>
                        <a:fillRect/>
                      </a:stretch>
                    </p:blipFill>
                    <p:spPr>
                      <a:xfrm>
                        <a:off x="852401" y="1824398"/>
                        <a:ext cx="208512" cy="224552"/>
                      </a:xfrm>
                      <a:prstGeom prst="rect">
                        <a:avLst/>
                      </a:prstGeom>
                    </p:spPr>
                  </p:pic>
                </p:oleObj>
              </mc:Fallback>
            </mc:AlternateContent>
          </a:graphicData>
        </a:graphic>
      </p:graphicFrame>
      <p:graphicFrame>
        <p:nvGraphicFramePr>
          <p:cNvPr id="26" name="Object 25"/>
          <p:cNvGraphicFramePr>
            <a:graphicFrameLocks noChangeAspect="1"/>
          </p:cNvGraphicFramePr>
          <p:nvPr/>
        </p:nvGraphicFramePr>
        <p:xfrm>
          <a:off x="1361036" y="1812730"/>
          <a:ext cx="768096" cy="182880"/>
        </p:xfrm>
        <a:graphic>
          <a:graphicData uri="http://schemas.openxmlformats.org/presentationml/2006/ole">
            <mc:AlternateContent xmlns:mc="http://schemas.openxmlformats.org/markup-compatibility/2006">
              <mc:Choice xmlns:v="urn:schemas-microsoft-com:vml" Requires="v">
                <p:oleObj name="Equation" r:id="rId20" imgW="799920" imgH="190440" progId="Equation.DSMT4">
                  <p:embed/>
                </p:oleObj>
              </mc:Choice>
              <mc:Fallback>
                <p:oleObj name="Equation" r:id="rId20" imgW="799920" imgH="190440" progId="Equation.DSMT4">
                  <p:embed/>
                  <p:pic>
                    <p:nvPicPr>
                      <p:cNvPr id="26" name="Object 25"/>
                      <p:cNvPicPr/>
                      <p:nvPr/>
                    </p:nvPicPr>
                    <p:blipFill>
                      <a:blip r:embed="rId21"/>
                      <a:stretch>
                        <a:fillRect/>
                      </a:stretch>
                    </p:blipFill>
                    <p:spPr>
                      <a:xfrm>
                        <a:off x="1361036" y="1812730"/>
                        <a:ext cx="768096" cy="182880"/>
                      </a:xfrm>
                      <a:prstGeom prst="rect">
                        <a:avLst/>
                      </a:prstGeom>
                    </p:spPr>
                  </p:pic>
                </p:oleObj>
              </mc:Fallback>
            </mc:AlternateContent>
          </a:graphicData>
        </a:graphic>
      </p:graphicFrame>
      <p:graphicFrame>
        <p:nvGraphicFramePr>
          <p:cNvPr id="27" name="Object 26"/>
          <p:cNvGraphicFramePr>
            <a:graphicFrameLocks noChangeAspect="1"/>
          </p:cNvGraphicFramePr>
          <p:nvPr/>
        </p:nvGraphicFramePr>
        <p:xfrm>
          <a:off x="868354" y="2787613"/>
          <a:ext cx="213836" cy="246734"/>
        </p:xfrm>
        <a:graphic>
          <a:graphicData uri="http://schemas.openxmlformats.org/presentationml/2006/ole">
            <mc:AlternateContent xmlns:mc="http://schemas.openxmlformats.org/markup-compatibility/2006">
              <mc:Choice xmlns:v="urn:schemas-microsoft-com:vml" Requires="v">
                <p:oleObj name="Equation" r:id="rId22" imgW="164880" imgH="190440" progId="Equation.DSMT4">
                  <p:embed/>
                </p:oleObj>
              </mc:Choice>
              <mc:Fallback>
                <p:oleObj name="Equation" r:id="rId22" imgW="164880" imgH="190440" progId="Equation.DSMT4">
                  <p:embed/>
                  <p:pic>
                    <p:nvPicPr>
                      <p:cNvPr id="27" name="Object 26"/>
                      <p:cNvPicPr/>
                      <p:nvPr/>
                    </p:nvPicPr>
                    <p:blipFill>
                      <a:blip r:embed="rId23"/>
                      <a:stretch>
                        <a:fillRect/>
                      </a:stretch>
                    </p:blipFill>
                    <p:spPr>
                      <a:xfrm>
                        <a:off x="868354" y="2787613"/>
                        <a:ext cx="213836" cy="246734"/>
                      </a:xfrm>
                      <a:prstGeom prst="rect">
                        <a:avLst/>
                      </a:prstGeom>
                    </p:spPr>
                  </p:pic>
                </p:oleObj>
              </mc:Fallback>
            </mc:AlternateContent>
          </a:graphicData>
        </a:graphic>
      </p:graphicFrame>
      <p:graphicFrame>
        <p:nvGraphicFramePr>
          <p:cNvPr id="28" name="Object 27"/>
          <p:cNvGraphicFramePr>
            <a:graphicFrameLocks noChangeAspect="1"/>
          </p:cNvGraphicFramePr>
          <p:nvPr/>
        </p:nvGraphicFramePr>
        <p:xfrm>
          <a:off x="1361749" y="2818093"/>
          <a:ext cx="770096" cy="183356"/>
        </p:xfrm>
        <a:graphic>
          <a:graphicData uri="http://schemas.openxmlformats.org/presentationml/2006/ole">
            <mc:AlternateContent xmlns:mc="http://schemas.openxmlformats.org/markup-compatibility/2006">
              <mc:Choice xmlns:v="urn:schemas-microsoft-com:vml" Requires="v">
                <p:oleObj name="Equation" r:id="rId24" imgW="799920" imgH="190440" progId="Equation.DSMT4">
                  <p:embed/>
                </p:oleObj>
              </mc:Choice>
              <mc:Fallback>
                <p:oleObj name="Equation" r:id="rId24" imgW="799920" imgH="190440" progId="Equation.DSMT4">
                  <p:embed/>
                  <p:pic>
                    <p:nvPicPr>
                      <p:cNvPr id="28" name="Object 27"/>
                      <p:cNvPicPr/>
                      <p:nvPr/>
                    </p:nvPicPr>
                    <p:blipFill>
                      <a:blip r:embed="rId25"/>
                      <a:stretch>
                        <a:fillRect/>
                      </a:stretch>
                    </p:blipFill>
                    <p:spPr>
                      <a:xfrm>
                        <a:off x="1361749" y="2818093"/>
                        <a:ext cx="770096" cy="183356"/>
                      </a:xfrm>
                      <a:prstGeom prst="rect">
                        <a:avLst/>
                      </a:prstGeom>
                    </p:spPr>
                  </p:pic>
                </p:oleObj>
              </mc:Fallback>
            </mc:AlternateContent>
          </a:graphicData>
        </a:graphic>
      </p:graphicFrame>
      <p:graphicFrame>
        <p:nvGraphicFramePr>
          <p:cNvPr id="29" name="Object 28"/>
          <p:cNvGraphicFramePr>
            <a:graphicFrameLocks noChangeAspect="1"/>
          </p:cNvGraphicFramePr>
          <p:nvPr/>
        </p:nvGraphicFramePr>
        <p:xfrm>
          <a:off x="901692" y="3806074"/>
          <a:ext cx="195739" cy="195739"/>
        </p:xfrm>
        <a:graphic>
          <a:graphicData uri="http://schemas.openxmlformats.org/presentationml/2006/ole">
            <mc:AlternateContent xmlns:mc="http://schemas.openxmlformats.org/markup-compatibility/2006">
              <mc:Choice xmlns:v="urn:schemas-microsoft-com:vml" Requires="v">
                <p:oleObj name="Equation" r:id="rId26" imgW="177480" imgH="177480" progId="Equation.DSMT4">
                  <p:embed/>
                </p:oleObj>
              </mc:Choice>
              <mc:Fallback>
                <p:oleObj name="Equation" r:id="rId26" imgW="177480" imgH="177480" progId="Equation.DSMT4">
                  <p:embed/>
                  <p:pic>
                    <p:nvPicPr>
                      <p:cNvPr id="29" name="Object 28"/>
                      <p:cNvPicPr/>
                      <p:nvPr/>
                    </p:nvPicPr>
                    <p:blipFill>
                      <a:blip r:embed="rId27"/>
                      <a:stretch>
                        <a:fillRect/>
                      </a:stretch>
                    </p:blipFill>
                    <p:spPr>
                      <a:xfrm>
                        <a:off x="901692" y="3806074"/>
                        <a:ext cx="195739" cy="195739"/>
                      </a:xfrm>
                      <a:prstGeom prst="rect">
                        <a:avLst/>
                      </a:prstGeom>
                    </p:spPr>
                  </p:pic>
                </p:oleObj>
              </mc:Fallback>
            </mc:AlternateContent>
          </a:graphicData>
        </a:graphic>
      </p:graphicFrame>
      <p:graphicFrame>
        <p:nvGraphicFramePr>
          <p:cNvPr id="30" name="Object 29"/>
          <p:cNvGraphicFramePr>
            <a:graphicFrameLocks noChangeAspect="1"/>
          </p:cNvGraphicFramePr>
          <p:nvPr/>
        </p:nvGraphicFramePr>
        <p:xfrm>
          <a:off x="1376990" y="3793692"/>
          <a:ext cx="741522" cy="176553"/>
        </p:xfrm>
        <a:graphic>
          <a:graphicData uri="http://schemas.openxmlformats.org/presentationml/2006/ole">
            <mc:AlternateContent xmlns:mc="http://schemas.openxmlformats.org/markup-compatibility/2006">
              <mc:Choice xmlns:v="urn:schemas-microsoft-com:vml" Requires="v">
                <p:oleObj name="Equation" r:id="rId28" imgW="799920" imgH="190440" progId="Equation.DSMT4">
                  <p:embed/>
                </p:oleObj>
              </mc:Choice>
              <mc:Fallback>
                <p:oleObj name="Equation" r:id="rId28" imgW="799920" imgH="190440" progId="Equation.DSMT4">
                  <p:embed/>
                  <p:pic>
                    <p:nvPicPr>
                      <p:cNvPr id="30" name="Object 29"/>
                      <p:cNvPicPr/>
                      <p:nvPr/>
                    </p:nvPicPr>
                    <p:blipFill>
                      <a:blip r:embed="rId29"/>
                      <a:stretch>
                        <a:fillRect/>
                      </a:stretch>
                    </p:blipFill>
                    <p:spPr>
                      <a:xfrm>
                        <a:off x="1376990" y="3793692"/>
                        <a:ext cx="741522" cy="176553"/>
                      </a:xfrm>
                      <a:prstGeom prst="rect">
                        <a:avLst/>
                      </a:prstGeom>
                    </p:spPr>
                  </p:pic>
                </p:oleObj>
              </mc:Fallback>
            </mc:AlternateContent>
          </a:graphicData>
        </a:graphic>
      </p:graphicFrame>
      <p:sp>
        <p:nvSpPr>
          <p:cNvPr id="24" name="Title 23"/>
          <p:cNvSpPr>
            <a:spLocks noGrp="1"/>
          </p:cNvSpPr>
          <p:nvPr>
            <p:ph type="title"/>
          </p:nvPr>
        </p:nvSpPr>
        <p:spPr/>
        <p:txBody>
          <a:bodyPr/>
          <a:lstStyle/>
          <a:p>
            <a:r>
              <a:rPr lang="de-CH" dirty="0"/>
              <a:t>Pore-Level Characterization</a:t>
            </a:r>
            <a:endParaRPr lang="en-US" dirty="0"/>
          </a:p>
        </p:txBody>
      </p:sp>
      <p:pic>
        <p:nvPicPr>
          <p:cNvPr id="31" name="Picture 30"/>
          <p:cNvPicPr>
            <a:picLocks noChangeAspect="1"/>
          </p:cNvPicPr>
          <p:nvPr/>
        </p:nvPicPr>
        <p:blipFill>
          <a:blip r:embed="rId30">
            <a:extLst>
              <a:ext uri="{28A0092B-C50C-407E-A947-70E740481C1C}">
                <a14:useLocalDpi xmlns:a14="http://schemas.microsoft.com/office/drawing/2010/main" val="0"/>
              </a:ext>
            </a:extLst>
          </a:blip>
          <a:stretch>
            <a:fillRect/>
          </a:stretch>
        </p:blipFill>
        <p:spPr>
          <a:xfrm>
            <a:off x="2855200" y="2841732"/>
            <a:ext cx="2961398" cy="2226359"/>
          </a:xfrm>
          <a:prstGeom prst="rect">
            <a:avLst/>
          </a:prstGeom>
        </p:spPr>
      </p:pic>
      <p:pic>
        <p:nvPicPr>
          <p:cNvPr id="32" name="Picture 31"/>
          <p:cNvPicPr>
            <a:picLocks noChangeAspect="1"/>
          </p:cNvPicPr>
          <p:nvPr/>
        </p:nvPicPr>
        <p:blipFill>
          <a:blip r:embed="rId31" cstate="print">
            <a:extLst>
              <a:ext uri="{28A0092B-C50C-407E-A947-70E740481C1C}">
                <a14:useLocalDpi xmlns:a14="http://schemas.microsoft.com/office/drawing/2010/main" val="0"/>
              </a:ext>
            </a:extLst>
          </a:blip>
          <a:stretch>
            <a:fillRect/>
          </a:stretch>
        </p:blipFill>
        <p:spPr>
          <a:xfrm>
            <a:off x="5490102" y="2827600"/>
            <a:ext cx="2993423" cy="2235554"/>
          </a:xfrm>
          <a:prstGeom prst="rect">
            <a:avLst/>
          </a:prstGeom>
        </p:spPr>
      </p:pic>
      <p:sp>
        <p:nvSpPr>
          <p:cNvPr id="3" name="Textfeld 74">
            <a:extLst>
              <a:ext uri="{FF2B5EF4-FFF2-40B4-BE49-F238E27FC236}">
                <a16:creationId xmlns:a16="http://schemas.microsoft.com/office/drawing/2014/main" id="{4600AB8D-5343-CFF4-DB5C-F06FA748C657}"/>
              </a:ext>
            </a:extLst>
          </p:cNvPr>
          <p:cNvSpPr txBox="1"/>
          <p:nvPr/>
        </p:nvSpPr>
        <p:spPr bwMode="auto">
          <a:xfrm>
            <a:off x="425084" y="4959127"/>
            <a:ext cx="5511096" cy="200055"/>
          </a:xfrm>
          <a:prstGeom prst="rect">
            <a:avLst/>
          </a:prstGeom>
          <a:noFill/>
        </p:spPr>
        <p:txBody>
          <a:bodyPr wrap="square" rtlCol="0">
            <a:spAutoFit/>
          </a:bodyPr>
          <a:lstStyle/>
          <a:p>
            <a:r>
              <a:rPr lang="de-CH" sz="700" dirty="0">
                <a:cs typeface="Arial" panose="020B0604020202020204" pitchFamily="34" charset="0"/>
              </a:rPr>
              <a:t>Dai, PhD </a:t>
            </a:r>
            <a:r>
              <a:rPr lang="de-CH" sz="700" dirty="0" err="1">
                <a:cs typeface="Arial" panose="020B0604020202020204" pitchFamily="34" charset="0"/>
              </a:rPr>
              <a:t>thesis</a:t>
            </a:r>
            <a:r>
              <a:rPr lang="de-CH" sz="700" dirty="0">
                <a:cs typeface="Arial" panose="020B0604020202020204" pitchFamily="34" charset="0"/>
              </a:rPr>
              <a:t>, EPFL, 2022</a:t>
            </a:r>
            <a:endParaRPr lang="en-US" sz="700" dirty="0">
              <a:cs typeface="Arial" panose="020B0604020202020204" pitchFamily="34" charset="0"/>
            </a:endParaRPr>
          </a:p>
        </p:txBody>
      </p:sp>
    </p:spTree>
    <p:extLst>
      <p:ext uri="{BB962C8B-B14F-4D97-AF65-F5344CB8AC3E}">
        <p14:creationId xmlns:p14="http://schemas.microsoft.com/office/powerpoint/2010/main" val="2286038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2"/>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21"/>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14"/>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17"/>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23"/>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26"/>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16"/>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20"/>
                                        </p:tgtEl>
                                        <p:attrNameLst>
                                          <p:attrName>style.visibility</p:attrName>
                                        </p:attrNameLst>
                                      </p:cBhvr>
                                      <p:to>
                                        <p:strVal val="visible"/>
                                      </p:to>
                                    </p:set>
                                  </p:childTnLst>
                                </p:cTn>
                              </p:par>
                              <p:par>
                                <p:cTn id="25" presetID="1" presetClass="entr" presetSubtype="0" fill="hold" nodeType="withEffect">
                                  <p:stCondLst>
                                    <p:cond delay="0"/>
                                  </p:stCondLst>
                                  <p:childTnLst>
                                    <p:set>
                                      <p:cBhvr>
                                        <p:cTn id="26" dur="1" fill="hold">
                                          <p:stCondLst>
                                            <p:cond delay="0"/>
                                          </p:stCondLst>
                                        </p:cTn>
                                        <p:tgtEl>
                                          <p:spTgt spid="27"/>
                                        </p:tgtEl>
                                        <p:attrNameLst>
                                          <p:attrName>style.visibility</p:attrName>
                                        </p:attrNameLst>
                                      </p:cBhvr>
                                      <p:to>
                                        <p:strVal val="visible"/>
                                      </p:to>
                                    </p:set>
                                  </p:childTnLst>
                                </p:cTn>
                              </p:par>
                              <p:par>
                                <p:cTn id="27" presetID="1" presetClass="entr" presetSubtype="0" fill="hold" nodeType="withEffect">
                                  <p:stCondLst>
                                    <p:cond delay="0"/>
                                  </p:stCondLst>
                                  <p:childTnLst>
                                    <p:set>
                                      <p:cBhvr>
                                        <p:cTn id="28" dur="1" fill="hold">
                                          <p:stCondLst>
                                            <p:cond delay="0"/>
                                          </p:stCondLst>
                                        </p:cTn>
                                        <p:tgtEl>
                                          <p:spTgt spid="28"/>
                                        </p:tgtEl>
                                        <p:attrNameLst>
                                          <p:attrName>style.visibility</p:attrName>
                                        </p:attrNameLst>
                                      </p:cBhvr>
                                      <p:to>
                                        <p:strVal val="visible"/>
                                      </p:to>
                                    </p:set>
                                  </p:childTnLst>
                                </p:cTn>
                              </p:par>
                              <p:par>
                                <p:cTn id="29" presetID="1" presetClass="entr" presetSubtype="0" fill="hold" nodeType="withEffect">
                                  <p:stCondLst>
                                    <p:cond delay="0"/>
                                  </p:stCondLst>
                                  <p:childTnLst>
                                    <p:set>
                                      <p:cBhvr>
                                        <p:cTn id="30" dur="1" fill="hold">
                                          <p:stCondLst>
                                            <p:cond delay="0"/>
                                          </p:stCondLst>
                                        </p:cTn>
                                        <p:tgtEl>
                                          <p:spTgt spid="15"/>
                                        </p:tgtEl>
                                        <p:attrNameLst>
                                          <p:attrName>style.visibility</p:attrName>
                                        </p:attrNameLst>
                                      </p:cBhvr>
                                      <p:to>
                                        <p:strVal val="visible"/>
                                      </p:to>
                                    </p:set>
                                  </p:childTnLst>
                                </p:cTn>
                              </p:par>
                              <p:par>
                                <p:cTn id="31" presetID="1" presetClass="entr" presetSubtype="0" fill="hold" nodeType="withEffect">
                                  <p:stCondLst>
                                    <p:cond delay="0"/>
                                  </p:stCondLst>
                                  <p:childTnLst>
                                    <p:set>
                                      <p:cBhvr>
                                        <p:cTn id="32" dur="1" fill="hold">
                                          <p:stCondLst>
                                            <p:cond delay="0"/>
                                          </p:stCondLst>
                                        </p:cTn>
                                        <p:tgtEl>
                                          <p:spTgt spid="18"/>
                                        </p:tgtEl>
                                        <p:attrNameLst>
                                          <p:attrName>style.visibility</p:attrName>
                                        </p:attrNameLst>
                                      </p:cBhvr>
                                      <p:to>
                                        <p:strVal val="visible"/>
                                      </p:to>
                                    </p:set>
                                  </p:childTnLst>
                                </p:cTn>
                              </p:par>
                              <p:par>
                                <p:cTn id="33" presetID="1" presetClass="entr" presetSubtype="0" fill="hold" nodeType="withEffect">
                                  <p:stCondLst>
                                    <p:cond delay="0"/>
                                  </p:stCondLst>
                                  <p:childTnLst>
                                    <p:set>
                                      <p:cBhvr>
                                        <p:cTn id="34" dur="1" fill="hold">
                                          <p:stCondLst>
                                            <p:cond delay="0"/>
                                          </p:stCondLst>
                                        </p:cTn>
                                        <p:tgtEl>
                                          <p:spTgt spid="29"/>
                                        </p:tgtEl>
                                        <p:attrNameLst>
                                          <p:attrName>style.visibility</p:attrName>
                                        </p:attrNameLst>
                                      </p:cBhvr>
                                      <p:to>
                                        <p:strVal val="visible"/>
                                      </p:to>
                                    </p:set>
                                  </p:childTnLst>
                                </p:cTn>
                              </p:par>
                              <p:par>
                                <p:cTn id="35" presetID="1" presetClass="entr" presetSubtype="0" fill="hold" nodeType="withEffect">
                                  <p:stCondLst>
                                    <p:cond delay="0"/>
                                  </p:stCondLst>
                                  <p:childTnLst>
                                    <p:set>
                                      <p:cBhvr>
                                        <p:cTn id="36" dur="1" fill="hold">
                                          <p:stCondLst>
                                            <p:cond delay="0"/>
                                          </p:stCondLst>
                                        </p:cTn>
                                        <p:tgtEl>
                                          <p:spTgt spid="30"/>
                                        </p:tgtEl>
                                        <p:attrNameLst>
                                          <p:attrName>style.visibility</p:attrName>
                                        </p:attrNameLst>
                                      </p:cBhvr>
                                      <p:to>
                                        <p:strVal val="visible"/>
                                      </p:to>
                                    </p:set>
                                  </p:childTnLst>
                                </p:cTn>
                              </p:par>
                              <p:par>
                                <p:cTn id="37" presetID="1" presetClass="entr" presetSubtype="0" fill="hold" nodeType="withEffect">
                                  <p:stCondLst>
                                    <p:cond delay="0"/>
                                  </p:stCondLst>
                                  <p:childTnLst>
                                    <p:set>
                                      <p:cBhvr>
                                        <p:cTn id="38" dur="1" fill="hold">
                                          <p:stCondLst>
                                            <p:cond delay="0"/>
                                          </p:stCondLst>
                                        </p:cTn>
                                        <p:tgtEl>
                                          <p:spTgt spid="13"/>
                                        </p:tgtEl>
                                        <p:attrNameLst>
                                          <p:attrName>style.visibility</p:attrName>
                                        </p:attrNameLst>
                                      </p:cBhvr>
                                      <p:to>
                                        <p:strVal val="visible"/>
                                      </p:to>
                                    </p:set>
                                  </p:childTnLst>
                                </p:cTn>
                              </p:par>
                              <p:par>
                                <p:cTn id="39" presetID="1" presetClass="entr" presetSubtype="0" fill="hold" nodeType="withEffect">
                                  <p:stCondLst>
                                    <p:cond delay="0"/>
                                  </p:stCondLst>
                                  <p:childTnLst>
                                    <p:set>
                                      <p:cBhvr>
                                        <p:cTn id="40" dur="1" fill="hold">
                                          <p:stCondLst>
                                            <p:cond delay="0"/>
                                          </p:stCondLst>
                                        </p:cTn>
                                        <p:tgtEl>
                                          <p:spTgt spid="19"/>
                                        </p:tgtEl>
                                        <p:attrNameLst>
                                          <p:attrName>style.visibility</p:attrName>
                                        </p:attrNameLst>
                                      </p:cBhvr>
                                      <p:to>
                                        <p:strVal val="visible"/>
                                      </p:to>
                                    </p:set>
                                  </p:childTnLst>
                                </p:cTn>
                              </p:par>
                            </p:childTnLst>
                          </p:cTn>
                        </p:par>
                      </p:childTnLst>
                    </p:cTn>
                  </p:par>
                  <p:par>
                    <p:cTn id="41" fill="hold">
                      <p:stCondLst>
                        <p:cond delay="indefinite"/>
                      </p:stCondLst>
                      <p:childTnLst>
                        <p:par>
                          <p:cTn id="42" fill="hold">
                            <p:stCondLst>
                              <p:cond delay="0"/>
                            </p:stCondLst>
                            <p:childTnLst>
                              <p:par>
                                <p:cTn id="43" presetID="1" presetClass="entr" presetSubtype="0" fill="hold" nodeType="clickEffect">
                                  <p:stCondLst>
                                    <p:cond delay="0"/>
                                  </p:stCondLst>
                                  <p:childTnLst>
                                    <p:set>
                                      <p:cBhvr>
                                        <p:cTn id="44" dur="1" fill="hold">
                                          <p:stCondLst>
                                            <p:cond delay="0"/>
                                          </p:stCondLst>
                                        </p:cTn>
                                        <p:tgtEl>
                                          <p:spTgt spid="2"/>
                                        </p:tgtEl>
                                        <p:attrNameLst>
                                          <p:attrName>style.visibility</p:attrName>
                                        </p:attrNameLst>
                                      </p:cBhvr>
                                      <p:to>
                                        <p:strVal val="visible"/>
                                      </p:to>
                                    </p:set>
                                  </p:childTnLst>
                                </p:cTn>
                              </p:par>
                            </p:childTnLst>
                          </p:cTn>
                        </p:par>
                      </p:childTnLst>
                    </p:cTn>
                  </p:par>
                  <p:par>
                    <p:cTn id="45" fill="hold">
                      <p:stCondLst>
                        <p:cond delay="indefinite"/>
                      </p:stCondLst>
                      <p:childTnLst>
                        <p:par>
                          <p:cTn id="46" fill="hold">
                            <p:stCondLst>
                              <p:cond delay="0"/>
                            </p:stCondLst>
                            <p:childTnLst>
                              <p:par>
                                <p:cTn id="47" presetID="1" presetClass="entr" presetSubtype="0" fill="hold" nodeType="clickEffect">
                                  <p:stCondLst>
                                    <p:cond delay="0"/>
                                  </p:stCondLst>
                                  <p:childTnLst>
                                    <p:set>
                                      <p:cBhvr>
                                        <p:cTn id="48" dur="1" fill="hold">
                                          <p:stCondLst>
                                            <p:cond delay="0"/>
                                          </p:stCondLst>
                                        </p:cTn>
                                        <p:tgtEl>
                                          <p:spTgt spid="11"/>
                                        </p:tgtEl>
                                        <p:attrNameLst>
                                          <p:attrName>style.visibility</p:attrName>
                                        </p:attrNameLst>
                                      </p:cBhvr>
                                      <p:to>
                                        <p:strVal val="visible"/>
                                      </p:to>
                                    </p:set>
                                  </p:childTnLst>
                                </p:cTn>
                              </p:par>
                              <p:par>
                                <p:cTn id="49" presetID="1" presetClass="entr" presetSubtype="0" fill="hold" nodeType="withEffect">
                                  <p:stCondLst>
                                    <p:cond delay="0"/>
                                  </p:stCondLst>
                                  <p:childTnLst>
                                    <p:set>
                                      <p:cBhvr>
                                        <p:cTn id="50" dur="1" fill="hold">
                                          <p:stCondLst>
                                            <p:cond delay="0"/>
                                          </p:stCondLst>
                                        </p:cTn>
                                        <p:tgtEl>
                                          <p:spTgt spid="10"/>
                                        </p:tgtEl>
                                        <p:attrNameLst>
                                          <p:attrName>style.visibility</p:attrName>
                                        </p:attrNameLst>
                                      </p:cBhvr>
                                      <p:to>
                                        <p:strVal val="visible"/>
                                      </p:to>
                                    </p:set>
                                  </p:childTnLst>
                                </p:cTn>
                              </p:par>
                            </p:childTnLst>
                          </p:cTn>
                        </p:par>
                      </p:childTnLst>
                    </p:cTn>
                  </p:par>
                  <p:par>
                    <p:cTn id="51" fill="hold">
                      <p:stCondLst>
                        <p:cond delay="indefinite"/>
                      </p:stCondLst>
                      <p:childTnLst>
                        <p:par>
                          <p:cTn id="52" fill="hold">
                            <p:stCondLst>
                              <p:cond delay="0"/>
                            </p:stCondLst>
                            <p:childTnLst>
                              <p:par>
                                <p:cTn id="53" presetID="1" presetClass="entr" presetSubtype="0" fill="hold" nodeType="clickEffect">
                                  <p:stCondLst>
                                    <p:cond delay="0"/>
                                  </p:stCondLst>
                                  <p:childTnLst>
                                    <p:set>
                                      <p:cBhvr>
                                        <p:cTn id="54" dur="1" fill="hold">
                                          <p:stCondLst>
                                            <p:cond delay="0"/>
                                          </p:stCondLst>
                                        </p:cTn>
                                        <p:tgtEl>
                                          <p:spTgt spid="32"/>
                                        </p:tgtEl>
                                        <p:attrNameLst>
                                          <p:attrName>style.visibility</p:attrName>
                                        </p:attrNameLst>
                                      </p:cBhvr>
                                      <p:to>
                                        <p:strVal val="visible"/>
                                      </p:to>
                                    </p:set>
                                  </p:childTnLst>
                                </p:cTn>
                              </p:par>
                              <p:par>
                                <p:cTn id="55" presetID="1" presetClass="entr" presetSubtype="0" fill="hold" nodeType="withEffect">
                                  <p:stCondLst>
                                    <p:cond delay="0"/>
                                  </p:stCondLst>
                                  <p:childTnLst>
                                    <p:set>
                                      <p:cBhvr>
                                        <p:cTn id="56" dur="1" fill="hold">
                                          <p:stCondLst>
                                            <p:cond delay="0"/>
                                          </p:stCondLst>
                                        </p:cTn>
                                        <p:tgtEl>
                                          <p:spTgt spid="3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752F661-6C05-33B9-06EB-DC42652FEC2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ED5D7E5-A2BA-2E18-73AB-F78C41469E48}"/>
              </a:ext>
            </a:extLst>
          </p:cNvPr>
          <p:cNvSpPr>
            <a:spLocks noGrp="1"/>
          </p:cNvSpPr>
          <p:nvPr>
            <p:ph type="title"/>
          </p:nvPr>
        </p:nvSpPr>
        <p:spPr/>
        <p:txBody>
          <a:bodyPr>
            <a:normAutofit/>
          </a:bodyPr>
          <a:lstStyle/>
          <a:p>
            <a:r>
              <a:rPr lang="en-US" sz="3000" noProof="0" dirty="0"/>
              <a:t>Effects of CL </a:t>
            </a:r>
            <a:r>
              <a:rPr lang="en-US" sz="3000" noProof="0" dirty="0" err="1"/>
              <a:t>Mesostructure</a:t>
            </a:r>
            <a:r>
              <a:rPr lang="en-US" sz="3000" noProof="0" dirty="0"/>
              <a:t> </a:t>
            </a:r>
            <a:r>
              <a:rPr lang="en-US" sz="3000" dirty="0"/>
              <a:t>in Homogenized Model</a:t>
            </a:r>
            <a:endParaRPr lang="en-US" sz="3000" noProof="0" dirty="0"/>
          </a:p>
        </p:txBody>
      </p:sp>
      <p:pic>
        <p:nvPicPr>
          <p:cNvPr id="7" name="Picture 6">
            <a:extLst>
              <a:ext uri="{FF2B5EF4-FFF2-40B4-BE49-F238E27FC236}">
                <a16:creationId xmlns:a16="http://schemas.microsoft.com/office/drawing/2014/main" id="{306C59F4-6AFA-9674-1758-393081F93D0A}"/>
              </a:ext>
            </a:extLst>
          </p:cNvPr>
          <p:cNvPicPr>
            <a:picLocks noChangeAspect="1"/>
          </p:cNvPicPr>
          <p:nvPr/>
        </p:nvPicPr>
        <p:blipFill rotWithShape="1">
          <a:blip r:embed="rId2">
            <a:extLst>
              <a:ext uri="{28A0092B-C50C-407E-A947-70E740481C1C}">
                <a14:useLocalDpi xmlns:a14="http://schemas.microsoft.com/office/drawing/2010/main" val="0"/>
              </a:ext>
            </a:extLst>
          </a:blip>
          <a:srcRect b="8248"/>
          <a:stretch/>
        </p:blipFill>
        <p:spPr>
          <a:xfrm>
            <a:off x="1844823" y="444947"/>
            <a:ext cx="6395016" cy="2360923"/>
          </a:xfrm>
          <a:prstGeom prst="rect">
            <a:avLst/>
          </a:prstGeom>
        </p:spPr>
      </p:pic>
      <p:sp>
        <p:nvSpPr>
          <p:cNvPr id="27" name="Rectangle 26">
            <a:extLst>
              <a:ext uri="{FF2B5EF4-FFF2-40B4-BE49-F238E27FC236}">
                <a16:creationId xmlns:a16="http://schemas.microsoft.com/office/drawing/2014/main" id="{2FC8780B-C462-D4EA-3BE6-BECC5D6935F1}"/>
              </a:ext>
            </a:extLst>
          </p:cNvPr>
          <p:cNvSpPr/>
          <p:nvPr/>
        </p:nvSpPr>
        <p:spPr>
          <a:xfrm>
            <a:off x="3191935" y="825863"/>
            <a:ext cx="411490" cy="471901"/>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pic>
        <p:nvPicPr>
          <p:cNvPr id="13" name="Picture 12" descr="A picture containing indoor, popcorn, dark&#10;&#10;Description automatically generated">
            <a:extLst>
              <a:ext uri="{FF2B5EF4-FFF2-40B4-BE49-F238E27FC236}">
                <a16:creationId xmlns:a16="http://schemas.microsoft.com/office/drawing/2014/main" id="{3A3F8B23-BD0F-BDD6-8472-8281D2B22E89}"/>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2999277" y="552434"/>
            <a:ext cx="957669" cy="534216"/>
          </a:xfrm>
          <a:prstGeom prst="rect">
            <a:avLst/>
          </a:prstGeom>
        </p:spPr>
      </p:pic>
      <p:pic>
        <p:nvPicPr>
          <p:cNvPr id="19" name="Picture 18" descr="A picture containing outdoor object&#10;&#10;Description automatically generated">
            <a:extLst>
              <a:ext uri="{FF2B5EF4-FFF2-40B4-BE49-F238E27FC236}">
                <a16:creationId xmlns:a16="http://schemas.microsoft.com/office/drawing/2014/main" id="{5A269CA0-9E22-0783-4529-6F06A10EAAB2}"/>
              </a:ext>
            </a:extLst>
          </p:cNvPr>
          <p:cNvPicPr>
            <a:picLocks noChangeAspect="1"/>
          </p:cNvPicPr>
          <p:nvPr/>
        </p:nvPicPr>
        <p:blipFill rotWithShape="1">
          <a:blip r:embed="rId4" cstate="print">
            <a:extLst>
              <a:ext uri="{28A0092B-C50C-407E-A947-70E740481C1C}">
                <a14:useLocalDpi xmlns:a14="http://schemas.microsoft.com/office/drawing/2010/main" val="0"/>
              </a:ext>
            </a:extLst>
          </a:blip>
          <a:srcRect l="19425" t="12340" r="19250" b="22675"/>
          <a:stretch/>
        </p:blipFill>
        <p:spPr>
          <a:xfrm>
            <a:off x="3191935" y="1045865"/>
            <a:ext cx="572355" cy="351218"/>
          </a:xfrm>
          <a:prstGeom prst="rect">
            <a:avLst/>
          </a:prstGeom>
        </p:spPr>
      </p:pic>
      <p:sp>
        <p:nvSpPr>
          <p:cNvPr id="28" name="Content Placeholder 27">
            <a:extLst>
              <a:ext uri="{FF2B5EF4-FFF2-40B4-BE49-F238E27FC236}">
                <a16:creationId xmlns:a16="http://schemas.microsoft.com/office/drawing/2014/main" id="{575DA927-601E-0236-D47A-EC0B1F0D26C1}"/>
              </a:ext>
            </a:extLst>
          </p:cNvPr>
          <p:cNvSpPr>
            <a:spLocks noGrp="1"/>
          </p:cNvSpPr>
          <p:nvPr>
            <p:ph idx="1"/>
          </p:nvPr>
        </p:nvSpPr>
        <p:spPr/>
        <p:txBody>
          <a:bodyPr/>
          <a:lstStyle/>
          <a:p>
            <a:r>
              <a:rPr lang="en-US" noProof="0" dirty="0"/>
              <a:t>Different CLs</a:t>
            </a:r>
          </a:p>
          <a:p>
            <a:endParaRPr lang="en-US" noProof="0" dirty="0"/>
          </a:p>
          <a:p>
            <a:endParaRPr lang="en-US" noProof="0" dirty="0"/>
          </a:p>
          <a:p>
            <a:endParaRPr lang="en-US" noProof="0" dirty="0"/>
          </a:p>
          <a:p>
            <a:endParaRPr lang="en-US" noProof="0" dirty="0"/>
          </a:p>
          <a:p>
            <a:endParaRPr lang="en-US" noProof="0" dirty="0"/>
          </a:p>
          <a:p>
            <a:endParaRPr lang="en-US" noProof="0" dirty="0"/>
          </a:p>
          <a:p>
            <a:r>
              <a:rPr lang="en-US" noProof="0" dirty="0"/>
              <a:t>Non-uniform CLs</a:t>
            </a:r>
          </a:p>
        </p:txBody>
      </p:sp>
      <p:pic>
        <p:nvPicPr>
          <p:cNvPr id="10" name="Picture 9">
            <a:extLst>
              <a:ext uri="{FF2B5EF4-FFF2-40B4-BE49-F238E27FC236}">
                <a16:creationId xmlns:a16="http://schemas.microsoft.com/office/drawing/2014/main" id="{45EB3B7D-C93E-0399-9FE2-D5B008114C03}"/>
              </a:ext>
            </a:extLst>
          </p:cNvPr>
          <p:cNvPicPr>
            <a:picLocks noChangeAspect="1"/>
          </p:cNvPicPr>
          <p:nvPr/>
        </p:nvPicPr>
        <p:blipFill rotWithShape="1">
          <a:blip r:embed="rId5">
            <a:extLst>
              <a:ext uri="{28A0092B-C50C-407E-A947-70E740481C1C}">
                <a14:useLocalDpi xmlns:a14="http://schemas.microsoft.com/office/drawing/2010/main" val="0"/>
              </a:ext>
            </a:extLst>
          </a:blip>
          <a:srcRect l="5252" t="7079" r="3378" b="50782"/>
          <a:stretch/>
        </p:blipFill>
        <p:spPr>
          <a:xfrm>
            <a:off x="2519807" y="2887548"/>
            <a:ext cx="5591340" cy="2261268"/>
          </a:xfrm>
          <a:prstGeom prst="rect">
            <a:avLst/>
          </a:prstGeom>
        </p:spPr>
      </p:pic>
      <p:sp>
        <p:nvSpPr>
          <p:cNvPr id="3" name="TextBox 2">
            <a:extLst>
              <a:ext uri="{FF2B5EF4-FFF2-40B4-BE49-F238E27FC236}">
                <a16:creationId xmlns:a16="http://schemas.microsoft.com/office/drawing/2014/main" id="{EC462983-621F-CB1D-596E-FF288B65C5C3}"/>
              </a:ext>
            </a:extLst>
          </p:cNvPr>
          <p:cNvSpPr txBox="1"/>
          <p:nvPr/>
        </p:nvSpPr>
        <p:spPr>
          <a:xfrm>
            <a:off x="7893754" y="950520"/>
            <a:ext cx="827471" cy="215444"/>
          </a:xfrm>
          <a:prstGeom prst="rect">
            <a:avLst/>
          </a:prstGeom>
          <a:noFill/>
        </p:spPr>
        <p:txBody>
          <a:bodyPr wrap="none" rtlCol="0">
            <a:spAutoFit/>
          </a:bodyPr>
          <a:lstStyle/>
          <a:p>
            <a:r>
              <a:rPr lang="en-US" sz="800" noProof="0" dirty="0"/>
              <a:t>Venu Agarwal</a:t>
            </a:r>
          </a:p>
        </p:txBody>
      </p:sp>
      <p:pic>
        <p:nvPicPr>
          <p:cNvPr id="4" name="Picture 3">
            <a:extLst>
              <a:ext uri="{FF2B5EF4-FFF2-40B4-BE49-F238E27FC236}">
                <a16:creationId xmlns:a16="http://schemas.microsoft.com/office/drawing/2014/main" id="{5A04B85F-6D23-38DD-A296-9EAE089D6143}"/>
              </a:ext>
            </a:extLst>
          </p:cNvPr>
          <p:cNvPicPr>
            <a:picLocks noChangeAspect="1"/>
          </p:cNvPicPr>
          <p:nvPr/>
        </p:nvPicPr>
        <p:blipFill rotWithShape="1">
          <a:blip r:embed="rId6">
            <a:extLst>
              <a:ext uri="{28A0092B-C50C-407E-A947-70E740481C1C}">
                <a14:useLocalDpi xmlns:a14="http://schemas.microsoft.com/office/drawing/2010/main" val="0"/>
              </a:ext>
            </a:extLst>
          </a:blip>
          <a:srcRect l="3646" t="4103" r="5287"/>
          <a:stretch/>
        </p:blipFill>
        <p:spPr>
          <a:xfrm>
            <a:off x="7977091" y="54328"/>
            <a:ext cx="650883" cy="925200"/>
          </a:xfrm>
          <a:prstGeom prst="rect">
            <a:avLst/>
          </a:prstGeom>
        </p:spPr>
      </p:pic>
      <p:sp>
        <p:nvSpPr>
          <p:cNvPr id="8" name="Textfeld 4">
            <a:extLst>
              <a:ext uri="{FF2B5EF4-FFF2-40B4-BE49-F238E27FC236}">
                <a16:creationId xmlns:a16="http://schemas.microsoft.com/office/drawing/2014/main" id="{4829076D-C905-9A8F-6724-A848391F807A}"/>
              </a:ext>
            </a:extLst>
          </p:cNvPr>
          <p:cNvSpPr txBox="1"/>
          <p:nvPr/>
        </p:nvSpPr>
        <p:spPr>
          <a:xfrm>
            <a:off x="189724" y="4905521"/>
            <a:ext cx="3155031" cy="215444"/>
          </a:xfrm>
          <a:prstGeom prst="rect">
            <a:avLst/>
          </a:prstGeom>
          <a:noFill/>
        </p:spPr>
        <p:txBody>
          <a:bodyPr wrap="none" rtlCol="0">
            <a:spAutoFit/>
          </a:bodyPr>
          <a:lstStyle/>
          <a:p>
            <a:pPr lvl="0"/>
            <a:r>
              <a:rPr kumimoji="0" lang="en-US" sz="800" b="0" i="0" u="none" strike="noStrike" kern="1200" cap="none" spc="0" normalizeH="0" baseline="0" noProof="0" dirty="0">
                <a:ln>
                  <a:noFill/>
                </a:ln>
                <a:solidFill>
                  <a:srgbClr val="413C3A"/>
                </a:solidFill>
                <a:effectLst/>
                <a:uLnTx/>
                <a:uFillTx/>
                <a:cs typeface="Arial" panose="020B0604020202020204" pitchFamily="34" charset="0"/>
              </a:rPr>
              <a:t>Agarwal et al., </a:t>
            </a:r>
            <a:r>
              <a:rPr lang="en-US" sz="800" i="1" noProof="0" dirty="0">
                <a:solidFill>
                  <a:srgbClr val="413C3A"/>
                </a:solidFill>
                <a:cs typeface="Arial" panose="020B0604020202020204" pitchFamily="34" charset="0"/>
              </a:rPr>
              <a:t>Chem Com</a:t>
            </a:r>
            <a:r>
              <a:rPr kumimoji="0" lang="en-US" sz="800" b="0" i="0" u="none" strike="noStrike" kern="1200" cap="none" spc="0" normalizeH="0" baseline="0" noProof="0" dirty="0">
                <a:ln>
                  <a:noFill/>
                </a:ln>
                <a:solidFill>
                  <a:srgbClr val="413C3A"/>
                </a:solidFill>
                <a:effectLst/>
                <a:uLnTx/>
                <a:uFillTx/>
                <a:cs typeface="Arial" panose="020B0604020202020204" pitchFamily="34" charset="0"/>
              </a:rPr>
              <a:t>, </a:t>
            </a:r>
            <a:r>
              <a:rPr lang="en-US" sz="800" noProof="0" dirty="0"/>
              <a:t>10.1038/s42004-024-01122-5, 2024</a:t>
            </a:r>
            <a:endParaRPr kumimoji="0" lang="en-US" sz="800" b="0" i="0" u="none" strike="noStrike" kern="1200" cap="none" spc="0" normalizeH="0" baseline="0" noProof="0" dirty="0">
              <a:ln>
                <a:noFill/>
              </a:ln>
              <a:solidFill>
                <a:srgbClr val="413C3A"/>
              </a:solidFill>
              <a:effectLst/>
              <a:uLnTx/>
              <a:uFillTx/>
              <a:cs typeface="Arial" panose="020B0604020202020204" pitchFamily="34" charset="0"/>
            </a:endParaRPr>
          </a:p>
        </p:txBody>
      </p:sp>
    </p:spTree>
    <p:extLst>
      <p:ext uri="{BB962C8B-B14F-4D97-AF65-F5344CB8AC3E}">
        <p14:creationId xmlns:p14="http://schemas.microsoft.com/office/powerpoint/2010/main" val="35487548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8">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7"/>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27"/>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13"/>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19"/>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28">
                                            <p:txEl>
                                              <p:pRg st="7" end="7"/>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1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7" grpId="0" animBg="1"/>
    </p:bld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8"/>
          <p:cNvSpPr>
            <a:spLocks noGrp="1"/>
          </p:cNvSpPr>
          <p:nvPr>
            <p:ph type="title"/>
          </p:nvPr>
        </p:nvSpPr>
        <p:spPr/>
        <p:txBody>
          <a:bodyPr>
            <a:normAutofit/>
          </a:bodyPr>
          <a:lstStyle/>
          <a:p>
            <a:r>
              <a:rPr lang="en-US" dirty="0"/>
              <a:t>Anisotropic Operating Conditions and Porous Media</a:t>
            </a:r>
          </a:p>
        </p:txBody>
      </p:sp>
      <p:sp>
        <p:nvSpPr>
          <p:cNvPr id="10" name="Content Placeholder 13"/>
          <p:cNvSpPr>
            <a:spLocks noGrp="1"/>
          </p:cNvSpPr>
          <p:nvPr>
            <p:ph idx="1"/>
          </p:nvPr>
        </p:nvSpPr>
        <p:spPr>
          <a:xfrm>
            <a:off x="407102" y="553832"/>
            <a:ext cx="8503816" cy="4311725"/>
          </a:xfrm>
        </p:spPr>
        <p:txBody>
          <a:bodyPr/>
          <a:lstStyle/>
          <a:p>
            <a:r>
              <a:rPr lang="en-US" dirty="0"/>
              <a:t>Optimized (anisotropic) porous media properties deduced numerically: </a:t>
            </a:r>
          </a:p>
        </p:txBody>
      </p:sp>
      <p:pic>
        <p:nvPicPr>
          <p:cNvPr id="22" name="Picture 21"/>
          <p:cNvPicPr>
            <a:picLocks noChangeAspect="1"/>
          </p:cNvPicPr>
          <p:nvPr/>
        </p:nvPicPr>
        <p:blipFill>
          <a:blip r:embed="rId3"/>
          <a:stretch>
            <a:fillRect/>
          </a:stretch>
        </p:blipFill>
        <p:spPr>
          <a:xfrm>
            <a:off x="669352" y="1139357"/>
            <a:ext cx="4730545" cy="3551012"/>
          </a:xfrm>
          <a:prstGeom prst="rect">
            <a:avLst/>
          </a:prstGeom>
        </p:spPr>
      </p:pic>
      <p:pic>
        <p:nvPicPr>
          <p:cNvPr id="17" name="Picture 16"/>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5761677" y="1234348"/>
            <a:ext cx="3382323" cy="1744747"/>
          </a:xfrm>
          <a:prstGeom prst="rect">
            <a:avLst/>
          </a:prstGeom>
        </p:spPr>
      </p:pic>
      <p:pic>
        <p:nvPicPr>
          <p:cNvPr id="18" name="Picture 17"/>
          <p:cNvPicPr>
            <a:picLocks noChangeAspect="1"/>
          </p:cNvPicPr>
          <p:nvPr/>
        </p:nvPicPr>
        <p:blipFill rotWithShape="1">
          <a:blip r:embed="rId5">
            <a:extLst>
              <a:ext uri="{28A0092B-C50C-407E-A947-70E740481C1C}">
                <a14:useLocalDpi xmlns:a14="http://schemas.microsoft.com/office/drawing/2010/main" val="0"/>
              </a:ext>
            </a:extLst>
          </a:blip>
          <a:srcRect t="4259" b="2960"/>
          <a:stretch/>
        </p:blipFill>
        <p:spPr>
          <a:xfrm>
            <a:off x="6126059" y="2934284"/>
            <a:ext cx="3017941" cy="1714251"/>
          </a:xfrm>
          <a:prstGeom prst="rect">
            <a:avLst/>
          </a:prstGeom>
        </p:spPr>
      </p:pic>
      <p:sp>
        <p:nvSpPr>
          <p:cNvPr id="24" name="TextBox 23"/>
          <p:cNvSpPr txBox="1"/>
          <p:nvPr/>
        </p:nvSpPr>
        <p:spPr>
          <a:xfrm>
            <a:off x="5446570" y="1513129"/>
            <a:ext cx="739305" cy="276999"/>
          </a:xfrm>
          <a:prstGeom prst="rect">
            <a:avLst/>
          </a:prstGeom>
          <a:noFill/>
        </p:spPr>
        <p:txBody>
          <a:bodyPr wrap="none" rtlCol="0">
            <a:spAutoFit/>
          </a:bodyPr>
          <a:lstStyle/>
          <a:p>
            <a:r>
              <a:rPr lang="en-US" sz="1200" dirty="0">
                <a:latin typeface="Times New Roman" panose="02020603050405020304" pitchFamily="18" charset="0"/>
                <a:cs typeface="Times New Roman" panose="02020603050405020304" pitchFamily="18" charset="0"/>
              </a:rPr>
              <a:t>P</a:t>
            </a:r>
            <a:r>
              <a:rPr lang="en-US" altLang="zh-CN" sz="1200" dirty="0">
                <a:latin typeface="Times New Roman" panose="02020603050405020304" pitchFamily="18" charset="0"/>
                <a:cs typeface="Times New Roman" panose="02020603050405020304" pitchFamily="18" charset="0"/>
              </a:rPr>
              <a:t>arallel: </a:t>
            </a:r>
            <a:endParaRPr lang="en-US" sz="1200" dirty="0">
              <a:latin typeface="Times New Roman" panose="02020603050405020304" pitchFamily="18" charset="0"/>
              <a:cs typeface="Times New Roman" panose="02020603050405020304" pitchFamily="18" charset="0"/>
            </a:endParaRPr>
          </a:p>
        </p:txBody>
      </p:sp>
      <p:sp>
        <p:nvSpPr>
          <p:cNvPr id="25" name="TextBox 24"/>
          <p:cNvSpPr txBox="1"/>
          <p:nvPr/>
        </p:nvSpPr>
        <p:spPr>
          <a:xfrm>
            <a:off x="5446570" y="2930046"/>
            <a:ext cx="1124026" cy="276999"/>
          </a:xfrm>
          <a:prstGeom prst="rect">
            <a:avLst/>
          </a:prstGeom>
          <a:noFill/>
        </p:spPr>
        <p:txBody>
          <a:bodyPr wrap="none" rtlCol="0">
            <a:spAutoFit/>
          </a:bodyPr>
          <a:lstStyle/>
          <a:p>
            <a:r>
              <a:rPr lang="en-US" sz="1200" dirty="0">
                <a:latin typeface="Times New Roman" panose="02020603050405020304" pitchFamily="18" charset="0"/>
                <a:cs typeface="Times New Roman" panose="02020603050405020304" pitchFamily="18" charset="0"/>
              </a:rPr>
              <a:t>Perpendicular</a:t>
            </a:r>
            <a:r>
              <a:rPr lang="en-US" altLang="zh-CN" sz="1200" dirty="0">
                <a:latin typeface="Times New Roman" panose="02020603050405020304" pitchFamily="18" charset="0"/>
                <a:cs typeface="Times New Roman" panose="02020603050405020304" pitchFamily="18" charset="0"/>
              </a:rPr>
              <a:t>: </a:t>
            </a:r>
            <a:endParaRPr lang="en-US" sz="1200" dirty="0">
              <a:latin typeface="Times New Roman" panose="02020603050405020304" pitchFamily="18" charset="0"/>
              <a:cs typeface="Times New Roman" panose="02020603050405020304" pitchFamily="18" charset="0"/>
            </a:endParaRPr>
          </a:p>
        </p:txBody>
      </p:sp>
      <p:graphicFrame>
        <p:nvGraphicFramePr>
          <p:cNvPr id="26" name="Object 25"/>
          <p:cNvGraphicFramePr>
            <a:graphicFrameLocks noChangeAspect="1"/>
          </p:cNvGraphicFramePr>
          <p:nvPr/>
        </p:nvGraphicFramePr>
        <p:xfrm>
          <a:off x="5543751" y="1685490"/>
          <a:ext cx="710134" cy="344922"/>
        </p:xfrm>
        <a:graphic>
          <a:graphicData uri="http://schemas.openxmlformats.org/presentationml/2006/ole">
            <mc:AlternateContent xmlns:mc="http://schemas.openxmlformats.org/markup-compatibility/2006">
              <mc:Choice xmlns:v="urn:schemas-microsoft-com:vml" Requires="v">
                <p:oleObj name="Equation" r:id="rId6" imgW="444240" imgH="215640" progId="Equation.DSMT4">
                  <p:embed/>
                </p:oleObj>
              </mc:Choice>
              <mc:Fallback>
                <p:oleObj name="Equation" r:id="rId6" imgW="444240" imgH="215640" progId="Equation.DSMT4">
                  <p:embed/>
                  <p:pic>
                    <p:nvPicPr>
                      <p:cNvPr id="26" name="Object 25"/>
                      <p:cNvPicPr/>
                      <p:nvPr/>
                    </p:nvPicPr>
                    <p:blipFill>
                      <a:blip r:embed="rId7"/>
                      <a:stretch>
                        <a:fillRect/>
                      </a:stretch>
                    </p:blipFill>
                    <p:spPr>
                      <a:xfrm>
                        <a:off x="5543751" y="1685490"/>
                        <a:ext cx="710134" cy="344922"/>
                      </a:xfrm>
                      <a:prstGeom prst="rect">
                        <a:avLst/>
                      </a:prstGeom>
                    </p:spPr>
                  </p:pic>
                </p:oleObj>
              </mc:Fallback>
            </mc:AlternateContent>
          </a:graphicData>
        </a:graphic>
      </p:graphicFrame>
      <p:graphicFrame>
        <p:nvGraphicFramePr>
          <p:cNvPr id="27" name="Object 26"/>
          <p:cNvGraphicFramePr>
            <a:graphicFrameLocks noChangeAspect="1"/>
          </p:cNvGraphicFramePr>
          <p:nvPr/>
        </p:nvGraphicFramePr>
        <p:xfrm>
          <a:off x="5543751" y="3116114"/>
          <a:ext cx="833438" cy="344488"/>
        </p:xfrm>
        <a:graphic>
          <a:graphicData uri="http://schemas.openxmlformats.org/presentationml/2006/ole">
            <mc:AlternateContent xmlns:mc="http://schemas.openxmlformats.org/markup-compatibility/2006">
              <mc:Choice xmlns:v="urn:schemas-microsoft-com:vml" Requires="v">
                <p:oleObj name="Equation" r:id="rId8" imgW="520560" imgH="215640" progId="Equation.DSMT4">
                  <p:embed/>
                </p:oleObj>
              </mc:Choice>
              <mc:Fallback>
                <p:oleObj name="Equation" r:id="rId8" imgW="520560" imgH="215640" progId="Equation.DSMT4">
                  <p:embed/>
                  <p:pic>
                    <p:nvPicPr>
                      <p:cNvPr id="27" name="Object 26"/>
                      <p:cNvPicPr/>
                      <p:nvPr/>
                    </p:nvPicPr>
                    <p:blipFill>
                      <a:blip r:embed="rId9"/>
                      <a:stretch>
                        <a:fillRect/>
                      </a:stretch>
                    </p:blipFill>
                    <p:spPr>
                      <a:xfrm>
                        <a:off x="5543751" y="3116114"/>
                        <a:ext cx="833438" cy="344488"/>
                      </a:xfrm>
                      <a:prstGeom prst="rect">
                        <a:avLst/>
                      </a:prstGeom>
                    </p:spPr>
                  </p:pic>
                </p:oleObj>
              </mc:Fallback>
            </mc:AlternateContent>
          </a:graphicData>
        </a:graphic>
      </p:graphicFrame>
      <p:sp>
        <p:nvSpPr>
          <p:cNvPr id="3" name="Left Brace 2"/>
          <p:cNvSpPr/>
          <p:nvPr/>
        </p:nvSpPr>
        <p:spPr>
          <a:xfrm flipH="1">
            <a:off x="2198914" y="1505879"/>
            <a:ext cx="206829" cy="276999"/>
          </a:xfrm>
          <a:prstGeom prst="leftBrace">
            <a:avLst/>
          </a:prstGeom>
          <a:ln>
            <a:solidFill>
              <a:schemeClr val="tx1"/>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7" name="TextBox 6"/>
          <p:cNvSpPr txBox="1"/>
          <p:nvPr/>
        </p:nvSpPr>
        <p:spPr>
          <a:xfrm>
            <a:off x="2406381" y="1494993"/>
            <a:ext cx="631904" cy="300082"/>
          </a:xfrm>
          <a:prstGeom prst="rect">
            <a:avLst/>
          </a:prstGeom>
          <a:noFill/>
        </p:spPr>
        <p:txBody>
          <a:bodyPr wrap="none" rtlCol="0">
            <a:spAutoFit/>
          </a:bodyPr>
          <a:lstStyle/>
          <a:p>
            <a:r>
              <a:rPr lang="de-CH" dirty="0"/>
              <a:t>+10%</a:t>
            </a:r>
            <a:endParaRPr lang="en-US" dirty="0"/>
          </a:p>
        </p:txBody>
      </p:sp>
      <p:sp>
        <p:nvSpPr>
          <p:cNvPr id="8" name="Left Brace 7"/>
          <p:cNvSpPr/>
          <p:nvPr/>
        </p:nvSpPr>
        <p:spPr>
          <a:xfrm rot="5400000" flipV="1">
            <a:off x="3302159" y="679469"/>
            <a:ext cx="304801" cy="2776977"/>
          </a:xfrm>
          <a:prstGeom prst="leftBrace">
            <a:avLst/>
          </a:prstGeom>
          <a:ln>
            <a:solidFill>
              <a:schemeClr val="tx1"/>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28" name="TextBox 27"/>
          <p:cNvSpPr txBox="1"/>
          <p:nvPr/>
        </p:nvSpPr>
        <p:spPr>
          <a:xfrm>
            <a:off x="3212924" y="1616941"/>
            <a:ext cx="607859" cy="300082"/>
          </a:xfrm>
          <a:prstGeom prst="rect">
            <a:avLst/>
          </a:prstGeom>
          <a:noFill/>
        </p:spPr>
        <p:txBody>
          <a:bodyPr wrap="none" rtlCol="0">
            <a:spAutoFit/>
          </a:bodyPr>
          <a:lstStyle/>
          <a:p>
            <a:r>
              <a:rPr lang="de-CH" dirty="0"/>
              <a:t>x2.56</a:t>
            </a:r>
            <a:endParaRPr lang="en-US" dirty="0"/>
          </a:p>
        </p:txBody>
      </p:sp>
      <p:sp>
        <p:nvSpPr>
          <p:cNvPr id="2" name="Textfeld 74">
            <a:extLst>
              <a:ext uri="{FF2B5EF4-FFF2-40B4-BE49-F238E27FC236}">
                <a16:creationId xmlns:a16="http://schemas.microsoft.com/office/drawing/2014/main" id="{0E28A60B-FE13-DB4F-88E6-A99DCE9C9BE2}"/>
              </a:ext>
            </a:extLst>
          </p:cNvPr>
          <p:cNvSpPr txBox="1"/>
          <p:nvPr/>
        </p:nvSpPr>
        <p:spPr bwMode="auto">
          <a:xfrm>
            <a:off x="425084" y="4959127"/>
            <a:ext cx="5511096" cy="200055"/>
          </a:xfrm>
          <a:prstGeom prst="rect">
            <a:avLst/>
          </a:prstGeom>
          <a:noFill/>
        </p:spPr>
        <p:txBody>
          <a:bodyPr wrap="square" rtlCol="0">
            <a:spAutoFit/>
          </a:bodyPr>
          <a:lstStyle/>
          <a:p>
            <a:r>
              <a:rPr lang="de-CH" sz="700" dirty="0">
                <a:cs typeface="Arial" panose="020B0604020202020204" pitchFamily="34" charset="0"/>
              </a:rPr>
              <a:t>Dai, PhD </a:t>
            </a:r>
            <a:r>
              <a:rPr lang="de-CH" sz="700" dirty="0" err="1">
                <a:cs typeface="Arial" panose="020B0604020202020204" pitchFamily="34" charset="0"/>
              </a:rPr>
              <a:t>thesis</a:t>
            </a:r>
            <a:r>
              <a:rPr lang="de-CH" sz="700" dirty="0">
                <a:cs typeface="Arial" panose="020B0604020202020204" pitchFamily="34" charset="0"/>
              </a:rPr>
              <a:t>, EPFL, 2022</a:t>
            </a:r>
            <a:endParaRPr lang="en-US" sz="700" dirty="0">
              <a:cs typeface="Arial" panose="020B0604020202020204" pitchFamily="34" charset="0"/>
            </a:endParaRPr>
          </a:p>
        </p:txBody>
      </p:sp>
    </p:spTree>
    <p:extLst>
      <p:ext uri="{BB962C8B-B14F-4D97-AF65-F5344CB8AC3E}">
        <p14:creationId xmlns:p14="http://schemas.microsoft.com/office/powerpoint/2010/main" val="11839471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0">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2"/>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24"/>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17"/>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26"/>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grpId="0" nodeType="clickEffect">
                                  <p:stCondLst>
                                    <p:cond delay="0"/>
                                  </p:stCondLst>
                                  <p:childTnLst>
                                    <p:set>
                                      <p:cBhvr>
                                        <p:cTn id="20" dur="1" fill="hold">
                                          <p:stCondLst>
                                            <p:cond delay="0"/>
                                          </p:stCondLst>
                                        </p:cTn>
                                        <p:tgtEl>
                                          <p:spTgt spid="25"/>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18"/>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27"/>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grpId="0" nodeType="clickEffect">
                                  <p:stCondLst>
                                    <p:cond delay="0"/>
                                  </p:stCondLst>
                                  <p:childTnLst>
                                    <p:set>
                                      <p:cBhvr>
                                        <p:cTn id="28" dur="1" fill="hold">
                                          <p:stCondLst>
                                            <p:cond delay="0"/>
                                          </p:stCondLst>
                                        </p:cTn>
                                        <p:tgtEl>
                                          <p:spTgt spid="3"/>
                                        </p:tgtEl>
                                        <p:attrNameLst>
                                          <p:attrName>style.visibility</p:attrName>
                                        </p:attrNameLst>
                                      </p:cBhvr>
                                      <p:to>
                                        <p:strVal val="visible"/>
                                      </p:to>
                                    </p:set>
                                  </p:childTnLst>
                                </p:cTn>
                              </p:par>
                              <p:par>
                                <p:cTn id="29" presetID="1" presetClass="entr" presetSubtype="0" fill="hold" grpId="0" nodeType="withEffect">
                                  <p:stCondLst>
                                    <p:cond delay="0"/>
                                  </p:stCondLst>
                                  <p:childTnLst>
                                    <p:set>
                                      <p:cBhvr>
                                        <p:cTn id="30" dur="1" fill="hold">
                                          <p:stCondLst>
                                            <p:cond delay="0"/>
                                          </p:stCondLst>
                                        </p:cTn>
                                        <p:tgtEl>
                                          <p:spTgt spid="7"/>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8"/>
                                        </p:tgtEl>
                                        <p:attrNameLst>
                                          <p:attrName>style.visibility</p:attrName>
                                        </p:attrNameLst>
                                      </p:cBhvr>
                                      <p:to>
                                        <p:strVal val="visible"/>
                                      </p:to>
                                    </p:set>
                                  </p:childTnLst>
                                </p:cTn>
                              </p:par>
                              <p:par>
                                <p:cTn id="35" presetID="1" presetClass="entr" presetSubtype="0" fill="hold" grpId="0" nodeType="withEffect">
                                  <p:stCondLst>
                                    <p:cond delay="0"/>
                                  </p:stCondLst>
                                  <p:childTnLst>
                                    <p:set>
                                      <p:cBhvr>
                                        <p:cTn id="36" dur="1" fill="hold">
                                          <p:stCondLst>
                                            <p:cond delay="0"/>
                                          </p:stCondLst>
                                        </p:cTn>
                                        <p:tgtEl>
                                          <p:spTgt spid="2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4" grpId="0"/>
      <p:bldP spid="25" grpId="0"/>
      <p:bldP spid="3" grpId="0" animBg="1"/>
      <p:bldP spid="7" grpId="0"/>
      <p:bldP spid="8" grpId="0" animBg="1"/>
      <p:bldP spid="28" grpId="0"/>
    </p:bld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p:cNvSpPr>
            <a:spLocks noGrp="1"/>
          </p:cNvSpPr>
          <p:nvPr>
            <p:ph type="title"/>
          </p:nvPr>
        </p:nvSpPr>
        <p:spPr/>
        <p:txBody>
          <a:bodyPr>
            <a:normAutofit/>
          </a:bodyPr>
          <a:lstStyle/>
          <a:p>
            <a:r>
              <a:rPr lang="en-US" noProof="0" dirty="0"/>
              <a:t>Heat Transfer Limitations</a:t>
            </a:r>
          </a:p>
        </p:txBody>
      </p:sp>
      <p:sp>
        <p:nvSpPr>
          <p:cNvPr id="8" name="Content Placeholder 7"/>
          <p:cNvSpPr>
            <a:spLocks noGrp="1"/>
          </p:cNvSpPr>
          <p:nvPr>
            <p:ph idx="1"/>
          </p:nvPr>
        </p:nvSpPr>
        <p:spPr/>
        <p:txBody>
          <a:bodyPr>
            <a:normAutofit/>
          </a:bodyPr>
          <a:lstStyle/>
          <a:p>
            <a:r>
              <a:rPr lang="en-US" sz="1650" dirty="0"/>
              <a:t>Forced convection to PCM:</a:t>
            </a:r>
          </a:p>
          <a:p>
            <a:pPr marL="342900" lvl="1" indent="0">
              <a:buNone/>
            </a:pPr>
            <a:r>
              <a:rPr lang="en-US" sz="1650" dirty="0"/>
              <a:t>Approach 2: Ceramic fins for increased performance</a:t>
            </a:r>
          </a:p>
        </p:txBody>
      </p:sp>
      <p:pic>
        <p:nvPicPr>
          <p:cNvPr id="17" name="Picture 16">
            <a:extLst>
              <a:ext uri="{FF2B5EF4-FFF2-40B4-BE49-F238E27FC236}">
                <a16:creationId xmlns:a16="http://schemas.microsoft.com/office/drawing/2014/main" id="{BD3899AC-4C02-6C40-9F5A-116146A953DA}"/>
              </a:ext>
            </a:extLst>
          </p:cNvPr>
          <p:cNvPicPr>
            <a:picLocks noChangeAspect="1"/>
          </p:cNvPicPr>
          <p:nvPr/>
        </p:nvPicPr>
        <p:blipFill>
          <a:blip r:embed="rId2" cstate="hqprint">
            <a:extLst>
              <a:ext uri="{28A0092B-C50C-407E-A947-70E740481C1C}">
                <a14:useLocalDpi xmlns:a14="http://schemas.microsoft.com/office/drawing/2010/main"/>
              </a:ext>
            </a:extLst>
          </a:blip>
          <a:srcRect/>
          <a:stretch/>
        </p:blipFill>
        <p:spPr>
          <a:xfrm>
            <a:off x="5960884" y="1749976"/>
            <a:ext cx="3008867" cy="2279936"/>
          </a:xfrm>
          <a:prstGeom prst="rect">
            <a:avLst/>
          </a:prstGeom>
        </p:spPr>
      </p:pic>
      <p:cxnSp>
        <p:nvCxnSpPr>
          <p:cNvPr id="18" name="Straight Arrow Connector 17">
            <a:extLst>
              <a:ext uri="{FF2B5EF4-FFF2-40B4-BE49-F238E27FC236}">
                <a16:creationId xmlns:a16="http://schemas.microsoft.com/office/drawing/2014/main" id="{621983D1-0460-A243-AE0E-79044B08B313}"/>
              </a:ext>
            </a:extLst>
          </p:cNvPr>
          <p:cNvCxnSpPr>
            <a:cxnSpLocks/>
          </p:cNvCxnSpPr>
          <p:nvPr/>
        </p:nvCxnSpPr>
        <p:spPr>
          <a:xfrm flipV="1">
            <a:off x="8144865" y="1908029"/>
            <a:ext cx="590102" cy="420332"/>
          </a:xfrm>
          <a:prstGeom prst="straightConnector1">
            <a:avLst/>
          </a:prstGeom>
          <a:ln>
            <a:tailEnd type="triangle"/>
          </a:ln>
          <a:effectLst/>
        </p:spPr>
        <p:style>
          <a:lnRef idx="2">
            <a:schemeClr val="dk1"/>
          </a:lnRef>
          <a:fillRef idx="0">
            <a:schemeClr val="dk1"/>
          </a:fillRef>
          <a:effectRef idx="1">
            <a:schemeClr val="dk1"/>
          </a:effectRef>
          <a:fontRef idx="minor">
            <a:schemeClr val="tx1"/>
          </a:fontRef>
        </p:style>
      </p:cxnSp>
      <p:sp>
        <p:nvSpPr>
          <p:cNvPr id="19" name="TextBox 18">
            <a:extLst>
              <a:ext uri="{FF2B5EF4-FFF2-40B4-BE49-F238E27FC236}">
                <a16:creationId xmlns:a16="http://schemas.microsoft.com/office/drawing/2014/main" id="{5CB07637-6A92-C844-BC2F-6EBBFE2FD9F5}"/>
              </a:ext>
            </a:extLst>
          </p:cNvPr>
          <p:cNvSpPr txBox="1"/>
          <p:nvPr/>
        </p:nvSpPr>
        <p:spPr>
          <a:xfrm>
            <a:off x="8694593" y="1698752"/>
            <a:ext cx="474810" cy="248209"/>
          </a:xfrm>
          <a:prstGeom prst="rect">
            <a:avLst/>
          </a:prstGeom>
          <a:noFill/>
        </p:spPr>
        <p:txBody>
          <a:bodyPr wrap="none" rtlCol="0">
            <a:spAutoFit/>
          </a:bodyPr>
          <a:lstStyle/>
          <a:p>
            <a:r>
              <a:rPr lang="en-US" sz="1013" dirty="0"/>
              <a:t>PCM</a:t>
            </a:r>
          </a:p>
        </p:txBody>
      </p:sp>
      <p:sp>
        <p:nvSpPr>
          <p:cNvPr id="20" name="TextBox 19">
            <a:extLst>
              <a:ext uri="{FF2B5EF4-FFF2-40B4-BE49-F238E27FC236}">
                <a16:creationId xmlns:a16="http://schemas.microsoft.com/office/drawing/2014/main" id="{03D15355-88B6-5044-9186-F7CA8A1AACE2}"/>
              </a:ext>
            </a:extLst>
          </p:cNvPr>
          <p:cNvSpPr txBox="1"/>
          <p:nvPr/>
        </p:nvSpPr>
        <p:spPr>
          <a:xfrm>
            <a:off x="8582077" y="2347233"/>
            <a:ext cx="518091" cy="248209"/>
          </a:xfrm>
          <a:prstGeom prst="rect">
            <a:avLst/>
          </a:prstGeom>
          <a:noFill/>
        </p:spPr>
        <p:txBody>
          <a:bodyPr wrap="none" rtlCol="0">
            <a:spAutoFit/>
          </a:bodyPr>
          <a:lstStyle/>
          <a:p>
            <a:r>
              <a:rPr lang="en-US" sz="1013" dirty="0"/>
              <a:t>Foam</a:t>
            </a:r>
          </a:p>
        </p:txBody>
      </p:sp>
      <p:cxnSp>
        <p:nvCxnSpPr>
          <p:cNvPr id="21" name="Straight Arrow Connector 20">
            <a:extLst>
              <a:ext uri="{FF2B5EF4-FFF2-40B4-BE49-F238E27FC236}">
                <a16:creationId xmlns:a16="http://schemas.microsoft.com/office/drawing/2014/main" id="{B271296B-C67B-B641-A95B-D6690E7BBDF3}"/>
              </a:ext>
            </a:extLst>
          </p:cNvPr>
          <p:cNvCxnSpPr>
            <a:cxnSpLocks/>
          </p:cNvCxnSpPr>
          <p:nvPr/>
        </p:nvCxnSpPr>
        <p:spPr>
          <a:xfrm flipV="1">
            <a:off x="8283142" y="2598391"/>
            <a:ext cx="451825" cy="702878"/>
          </a:xfrm>
          <a:prstGeom prst="straightConnector1">
            <a:avLst/>
          </a:prstGeom>
          <a:ln>
            <a:tailEnd type="triangle"/>
          </a:ln>
          <a:effectLst/>
        </p:spPr>
        <p:style>
          <a:lnRef idx="2">
            <a:schemeClr val="dk1"/>
          </a:lnRef>
          <a:fillRef idx="0">
            <a:schemeClr val="dk1"/>
          </a:fillRef>
          <a:effectRef idx="1">
            <a:schemeClr val="dk1"/>
          </a:effectRef>
          <a:fontRef idx="minor">
            <a:schemeClr val="tx1"/>
          </a:fontRef>
        </p:style>
      </p:cxnSp>
      <p:grpSp>
        <p:nvGrpSpPr>
          <p:cNvPr id="22" name="Group 21">
            <a:extLst>
              <a:ext uri="{FF2B5EF4-FFF2-40B4-BE49-F238E27FC236}">
                <a16:creationId xmlns:a16="http://schemas.microsoft.com/office/drawing/2014/main" id="{AF9F9570-592C-6C40-B78B-F239E2601D66}"/>
              </a:ext>
            </a:extLst>
          </p:cNvPr>
          <p:cNvGrpSpPr/>
          <p:nvPr/>
        </p:nvGrpSpPr>
        <p:grpSpPr>
          <a:xfrm>
            <a:off x="3316209" y="1692845"/>
            <a:ext cx="2875971" cy="2630180"/>
            <a:chOff x="5436096" y="3284984"/>
            <a:chExt cx="3834628" cy="3506907"/>
          </a:xfrm>
        </p:grpSpPr>
        <p:pic>
          <p:nvPicPr>
            <p:cNvPr id="23" name="Picture 22">
              <a:extLst>
                <a:ext uri="{FF2B5EF4-FFF2-40B4-BE49-F238E27FC236}">
                  <a16:creationId xmlns:a16="http://schemas.microsoft.com/office/drawing/2014/main" id="{31B875BF-6469-254B-8A2E-FF2EF4AA09BA}"/>
                </a:ext>
              </a:extLst>
            </p:cNvPr>
            <p:cNvPicPr>
              <a:picLocks noChangeAspect="1"/>
            </p:cNvPicPr>
            <p:nvPr/>
          </p:nvPicPr>
          <p:blipFill rotWithShape="1">
            <a:blip r:embed="rId3" cstate="print">
              <a:extLst>
                <a:ext uri="{28A0092B-C50C-407E-A947-70E740481C1C}">
                  <a14:useLocalDpi xmlns:a14="http://schemas.microsoft.com/office/drawing/2010/main"/>
                </a:ext>
              </a:extLst>
            </a:blip>
            <a:srcRect l="63686" t="4725" r="4818" b="3139"/>
            <a:stretch/>
          </p:blipFill>
          <p:spPr>
            <a:xfrm>
              <a:off x="5436096" y="3284984"/>
              <a:ext cx="3312630" cy="3230168"/>
            </a:xfrm>
            <a:prstGeom prst="rect">
              <a:avLst/>
            </a:prstGeom>
          </p:spPr>
        </p:pic>
        <p:sp>
          <p:nvSpPr>
            <p:cNvPr id="24" name="TextBox 23">
              <a:extLst>
                <a:ext uri="{FF2B5EF4-FFF2-40B4-BE49-F238E27FC236}">
                  <a16:creationId xmlns:a16="http://schemas.microsoft.com/office/drawing/2014/main" id="{3D792CE9-5D2E-1048-8B69-504D7F8236D7}"/>
                </a:ext>
              </a:extLst>
            </p:cNvPr>
            <p:cNvSpPr txBox="1"/>
            <p:nvPr/>
          </p:nvSpPr>
          <p:spPr>
            <a:xfrm>
              <a:off x="6012160" y="6453336"/>
              <a:ext cx="3258564" cy="338555"/>
            </a:xfrm>
            <a:prstGeom prst="rect">
              <a:avLst/>
            </a:prstGeom>
            <a:solidFill>
              <a:schemeClr val="bg1"/>
            </a:solidFill>
          </p:spPr>
          <p:txBody>
            <a:bodyPr wrap="square" rtlCol="0">
              <a:spAutoFit/>
            </a:bodyPr>
            <a:lstStyle/>
            <a:p>
              <a:pPr>
                <a:spcAft>
                  <a:spcPts val="450"/>
                </a:spcAft>
              </a:pPr>
              <a:r>
                <a:rPr lang="en-US" sz="1050" b="1" i="1" dirty="0" err="1">
                  <a:latin typeface="Arial" panose="020B0604020202020204" pitchFamily="34" charset="0"/>
                  <a:ea typeface="CMU Serif" pitchFamily="50" charset="0"/>
                  <a:cs typeface="Arial" panose="020B0604020202020204" pitchFamily="34" charset="0"/>
                </a:rPr>
                <a:t>d</a:t>
              </a:r>
              <a:r>
                <a:rPr lang="en-US" sz="1050" b="1" baseline="-25000" dirty="0" err="1">
                  <a:latin typeface="Arial" panose="020B0604020202020204" pitchFamily="34" charset="0"/>
                  <a:ea typeface="CMU Serif" pitchFamily="50" charset="0"/>
                  <a:cs typeface="Arial" panose="020B0604020202020204" pitchFamily="34" charset="0"/>
                </a:rPr>
                <a:t>p</a:t>
              </a:r>
              <a:r>
                <a:rPr lang="en-US" sz="1050" b="1" dirty="0">
                  <a:latin typeface="Arial" panose="020B0604020202020204" pitchFamily="34" charset="0"/>
                  <a:ea typeface="CMU Serif" pitchFamily="50" charset="0"/>
                  <a:cs typeface="Arial" panose="020B0604020202020204" pitchFamily="34" charset="0"/>
                </a:rPr>
                <a:t> = 2.5 mm / 10 PPI foam  </a:t>
              </a:r>
            </a:p>
          </p:txBody>
        </p:sp>
      </p:grpSp>
      <p:grpSp>
        <p:nvGrpSpPr>
          <p:cNvPr id="25" name="Group 24">
            <a:extLst>
              <a:ext uri="{FF2B5EF4-FFF2-40B4-BE49-F238E27FC236}">
                <a16:creationId xmlns:a16="http://schemas.microsoft.com/office/drawing/2014/main" id="{792DCBC6-28D7-DB40-94A2-52100EC38E4A}"/>
              </a:ext>
            </a:extLst>
          </p:cNvPr>
          <p:cNvGrpSpPr/>
          <p:nvPr/>
        </p:nvGrpSpPr>
        <p:grpSpPr>
          <a:xfrm>
            <a:off x="129855" y="1772735"/>
            <a:ext cx="2484473" cy="2530944"/>
            <a:chOff x="452996" y="3391503"/>
            <a:chExt cx="3312630" cy="3374592"/>
          </a:xfrm>
        </p:grpSpPr>
        <p:pic>
          <p:nvPicPr>
            <p:cNvPr id="26" name="Picture 25">
              <a:extLst>
                <a:ext uri="{FF2B5EF4-FFF2-40B4-BE49-F238E27FC236}">
                  <a16:creationId xmlns:a16="http://schemas.microsoft.com/office/drawing/2014/main" id="{B39C30ED-26A2-3143-8372-E19071CC13B9}"/>
                </a:ext>
              </a:extLst>
            </p:cNvPr>
            <p:cNvPicPr>
              <a:picLocks noChangeAspect="1"/>
            </p:cNvPicPr>
            <p:nvPr/>
          </p:nvPicPr>
          <p:blipFill rotWithShape="1">
            <a:blip r:embed="rId4" cstate="print">
              <a:extLst>
                <a:ext uri="{28A0092B-C50C-407E-A947-70E740481C1C}">
                  <a14:useLocalDpi xmlns:a14="http://schemas.microsoft.com/office/drawing/2010/main"/>
                </a:ext>
              </a:extLst>
            </a:blip>
            <a:srcRect l="63593" t="7132" r="4579"/>
            <a:stretch/>
          </p:blipFill>
          <p:spPr>
            <a:xfrm>
              <a:off x="452996" y="3391503"/>
              <a:ext cx="3312630" cy="3221818"/>
            </a:xfrm>
            <a:prstGeom prst="rect">
              <a:avLst/>
            </a:prstGeom>
          </p:spPr>
        </p:pic>
        <p:sp>
          <p:nvSpPr>
            <p:cNvPr id="27" name="TextBox 26">
              <a:extLst>
                <a:ext uri="{FF2B5EF4-FFF2-40B4-BE49-F238E27FC236}">
                  <a16:creationId xmlns:a16="http://schemas.microsoft.com/office/drawing/2014/main" id="{F7E6B43B-132B-0D46-9221-2E5FD3472673}"/>
                </a:ext>
              </a:extLst>
            </p:cNvPr>
            <p:cNvSpPr txBox="1"/>
            <p:nvPr/>
          </p:nvSpPr>
          <p:spPr>
            <a:xfrm>
              <a:off x="1559756" y="6427540"/>
              <a:ext cx="1845568" cy="338555"/>
            </a:xfrm>
            <a:prstGeom prst="rect">
              <a:avLst/>
            </a:prstGeom>
            <a:solidFill>
              <a:schemeClr val="bg1"/>
            </a:solidFill>
          </p:spPr>
          <p:txBody>
            <a:bodyPr wrap="square" rtlCol="0">
              <a:spAutoFit/>
            </a:bodyPr>
            <a:lstStyle/>
            <a:p>
              <a:pPr>
                <a:spcAft>
                  <a:spcPts val="450"/>
                </a:spcAft>
              </a:pPr>
              <a:r>
                <a:rPr lang="en-US" sz="1050" b="1" dirty="0">
                  <a:latin typeface="Arial" panose="020B0604020202020204" pitchFamily="34" charset="0"/>
                  <a:ea typeface="CMU Serif" pitchFamily="50" charset="0"/>
                  <a:cs typeface="Arial" panose="020B0604020202020204" pitchFamily="34" charset="0"/>
                </a:rPr>
                <a:t>without foams</a:t>
              </a:r>
            </a:p>
          </p:txBody>
        </p:sp>
      </p:grpSp>
      <p:sp>
        <p:nvSpPr>
          <p:cNvPr id="31" name="Rectangle 30">
            <a:extLst>
              <a:ext uri="{FF2B5EF4-FFF2-40B4-BE49-F238E27FC236}">
                <a16:creationId xmlns:a16="http://schemas.microsoft.com/office/drawing/2014/main" id="{AE9435B7-16D0-0140-915F-B87933DD8C15}"/>
              </a:ext>
            </a:extLst>
          </p:cNvPr>
          <p:cNvSpPr/>
          <p:nvPr/>
        </p:nvSpPr>
        <p:spPr>
          <a:xfrm>
            <a:off x="3792222" y="2428022"/>
            <a:ext cx="1239442" cy="663900"/>
          </a:xfrm>
          <a:prstGeom prst="rect">
            <a:avLst/>
          </a:prstGeom>
        </p:spPr>
        <p:txBody>
          <a:bodyPr wrap="none">
            <a:spAutoFit/>
          </a:bodyPr>
          <a:lstStyle/>
          <a:p>
            <a:r>
              <a:rPr lang="en-US" sz="1013" b="1" i="1" dirty="0" err="1">
                <a:latin typeface="Calibri Light" panose="020F0302020204030204" pitchFamily="34" charset="0"/>
                <a:ea typeface="CMU Serif" pitchFamily="50" charset="0"/>
                <a:cs typeface="Times New Roman" pitchFamily="18" charset="0"/>
              </a:rPr>
              <a:t>d</a:t>
            </a:r>
            <a:r>
              <a:rPr lang="en-US" sz="1013" b="1" baseline="-25000" dirty="0" err="1">
                <a:latin typeface="Calibri Light" panose="020F0302020204030204" pitchFamily="34" charset="0"/>
                <a:ea typeface="CMU Serif" pitchFamily="50" charset="0"/>
                <a:cs typeface="Times New Roman" pitchFamily="18" charset="0"/>
              </a:rPr>
              <a:t>enc</a:t>
            </a:r>
            <a:r>
              <a:rPr lang="en-US" sz="1013" b="1" baseline="-25000" dirty="0">
                <a:latin typeface="Calibri Light" panose="020F0302020204030204" pitchFamily="34" charset="0"/>
                <a:ea typeface="CMU Serif" pitchFamily="50" charset="0"/>
                <a:cs typeface="Times New Roman" pitchFamily="18" charset="0"/>
              </a:rPr>
              <a:t> </a:t>
            </a:r>
            <a:r>
              <a:rPr lang="en-US" sz="1013" b="1" dirty="0">
                <a:latin typeface="Calibri Light" panose="020F0302020204030204" pitchFamily="34" charset="0"/>
                <a:ea typeface="CMU Serif" pitchFamily="50" charset="0"/>
                <a:cs typeface="Times New Roman" pitchFamily="18" charset="0"/>
              </a:rPr>
              <a:t>= 20-100 mm</a:t>
            </a:r>
            <a:endParaRPr lang="en-US" sz="1013" b="1" baseline="-25000" dirty="0">
              <a:latin typeface="Calibri Light" panose="020F0302020204030204" pitchFamily="34" charset="0"/>
              <a:ea typeface="CMU Serif" pitchFamily="50" charset="0"/>
              <a:cs typeface="Times New Roman" pitchFamily="18" charset="0"/>
            </a:endParaRPr>
          </a:p>
          <a:p>
            <a:r>
              <a:rPr lang="en-US" sz="1013" b="1" i="1" dirty="0" err="1">
                <a:latin typeface="Calibri Light" panose="020F0302020204030204" pitchFamily="34" charset="0"/>
                <a:ea typeface="CMU Serif" pitchFamily="50" charset="0"/>
                <a:cs typeface="Times New Roman" pitchFamily="18" charset="0"/>
              </a:rPr>
              <a:t>L</a:t>
            </a:r>
            <a:r>
              <a:rPr lang="en-US" sz="1013" b="1" baseline="-25000" dirty="0" err="1">
                <a:latin typeface="Calibri Light" panose="020F0302020204030204" pitchFamily="34" charset="0"/>
                <a:ea typeface="CMU Serif" pitchFamily="50" charset="0"/>
                <a:cs typeface="Times New Roman" pitchFamily="18" charset="0"/>
              </a:rPr>
              <a:t>enc</a:t>
            </a:r>
            <a:r>
              <a:rPr lang="en-US" sz="1013" b="1" baseline="-25000" dirty="0">
                <a:latin typeface="Calibri Light" panose="020F0302020204030204" pitchFamily="34" charset="0"/>
                <a:ea typeface="CMU Serif" pitchFamily="50" charset="0"/>
                <a:cs typeface="Times New Roman" pitchFamily="18" charset="0"/>
              </a:rPr>
              <a:t> </a:t>
            </a:r>
            <a:r>
              <a:rPr lang="en-US" sz="1013" b="1" dirty="0">
                <a:latin typeface="Calibri Light" panose="020F0302020204030204" pitchFamily="34" charset="0"/>
                <a:ea typeface="CMU Serif" pitchFamily="50" charset="0"/>
                <a:cs typeface="Times New Roman" pitchFamily="18" charset="0"/>
              </a:rPr>
              <a:t>= 200-1000 mm</a:t>
            </a:r>
          </a:p>
          <a:p>
            <a:endParaRPr lang="en-US" sz="1013" b="1" i="1" baseline="-25000" dirty="0">
              <a:latin typeface="Calibri Light" panose="020F0302020204030204" pitchFamily="34" charset="0"/>
              <a:ea typeface="CMU Serif" pitchFamily="50" charset="0"/>
              <a:cs typeface="Times New Roman" pitchFamily="18" charset="0"/>
            </a:endParaRPr>
          </a:p>
          <a:p>
            <a:r>
              <a:rPr lang="en-US" sz="1013" b="1" i="1" dirty="0" err="1">
                <a:latin typeface="Calibri Light" panose="020F0302020204030204" pitchFamily="34" charset="0"/>
                <a:ea typeface="CMU Serif" pitchFamily="50" charset="0"/>
                <a:cs typeface="Times New Roman" pitchFamily="18" charset="0"/>
              </a:rPr>
              <a:t>d</a:t>
            </a:r>
            <a:r>
              <a:rPr lang="en-US" sz="1013" b="1" baseline="-25000" dirty="0" err="1">
                <a:latin typeface="Calibri Light" panose="020F0302020204030204" pitchFamily="34" charset="0"/>
                <a:ea typeface="CMU Serif" pitchFamily="50" charset="0"/>
                <a:cs typeface="Times New Roman" pitchFamily="18" charset="0"/>
              </a:rPr>
              <a:t>p</a:t>
            </a:r>
            <a:r>
              <a:rPr lang="en-US" sz="1013" b="1" dirty="0">
                <a:latin typeface="Calibri Light" panose="020F0302020204030204" pitchFamily="34" charset="0"/>
                <a:ea typeface="CMU Serif" pitchFamily="50" charset="0"/>
                <a:cs typeface="Times New Roman" pitchFamily="18" charset="0"/>
              </a:rPr>
              <a:t> = 1.25, 2.5, 5 mm </a:t>
            </a:r>
            <a:endParaRPr lang="en-US" sz="1013" dirty="0"/>
          </a:p>
        </p:txBody>
      </p:sp>
      <p:pic>
        <p:nvPicPr>
          <p:cNvPr id="33" name="Picture 32">
            <a:extLst>
              <a:ext uri="{FF2B5EF4-FFF2-40B4-BE49-F238E27FC236}">
                <a16:creationId xmlns:a16="http://schemas.microsoft.com/office/drawing/2014/main" id="{5794DCE8-C383-F749-8E70-A2C247FBF0FA}"/>
              </a:ext>
            </a:extLst>
          </p:cNvPr>
          <p:cNvPicPr>
            <a:picLocks noChangeAspect="1"/>
          </p:cNvPicPr>
          <p:nvPr/>
        </p:nvPicPr>
        <p:blipFill rotWithShape="1">
          <a:blip r:embed="rId5" cstate="print">
            <a:extLst>
              <a:ext uri="{28A0092B-C50C-407E-A947-70E740481C1C}">
                <a14:useLocalDpi xmlns:a14="http://schemas.microsoft.com/office/drawing/2010/main" val="0"/>
              </a:ext>
            </a:extLst>
          </a:blip>
          <a:srcRect r="34998"/>
          <a:stretch/>
        </p:blipFill>
        <p:spPr>
          <a:xfrm>
            <a:off x="6246186" y="1127068"/>
            <a:ext cx="2408587" cy="3874952"/>
          </a:xfrm>
          <a:prstGeom prst="rect">
            <a:avLst/>
          </a:prstGeom>
        </p:spPr>
      </p:pic>
      <p:sp>
        <p:nvSpPr>
          <p:cNvPr id="34" name="TextBox 33">
            <a:extLst>
              <a:ext uri="{FF2B5EF4-FFF2-40B4-BE49-F238E27FC236}">
                <a16:creationId xmlns:a16="http://schemas.microsoft.com/office/drawing/2014/main" id="{97ACDDFD-9BC2-4649-B09D-855D4A9937DD}"/>
              </a:ext>
            </a:extLst>
          </p:cNvPr>
          <p:cNvSpPr txBox="1"/>
          <p:nvPr/>
        </p:nvSpPr>
        <p:spPr>
          <a:xfrm>
            <a:off x="2151238" y="4955460"/>
            <a:ext cx="3446876" cy="105413"/>
          </a:xfrm>
          <a:prstGeom prst="rect">
            <a:avLst/>
          </a:prstGeom>
          <a:solidFill>
            <a:schemeClr val="tx2">
              <a:lumMod val="20000"/>
              <a:lumOff val="80000"/>
            </a:schemeClr>
          </a:solidFill>
          <a:ln>
            <a:noFill/>
          </a:ln>
        </p:spPr>
        <p:txBody>
          <a:bodyPr wrap="square" lIns="0" tIns="0" rIns="0" bIns="0" rtlCol="0">
            <a:spAutoFit/>
          </a:bodyPr>
          <a:lstStyle/>
          <a:p>
            <a:pPr>
              <a:lnSpc>
                <a:spcPct val="110000"/>
              </a:lnSpc>
            </a:pPr>
            <a:r>
              <a:rPr lang="de-CH" sz="675" i="1" dirty="0">
                <a:latin typeface="Arial" panose="020B0604020202020204" pitchFamily="34" charset="0"/>
                <a:cs typeface="Arial" panose="020B0604020202020204" pitchFamily="34" charset="0"/>
              </a:rPr>
              <a:t>Rezaei, Barbato, Ortona, Haussener, Applied Energy, </a:t>
            </a:r>
            <a:r>
              <a:rPr lang="en-US" sz="675" i="1" dirty="0">
                <a:latin typeface="Arial" panose="020B0604020202020204" pitchFamily="34" charset="0"/>
                <a:cs typeface="Arial" panose="020B0604020202020204" pitchFamily="34" charset="0"/>
              </a:rPr>
              <a:t>10.1016/j.apenergy.2019.114330</a:t>
            </a:r>
            <a:endParaRPr lang="de-CH" sz="675" i="1" dirty="0">
              <a:latin typeface="Arial" panose="020B0604020202020204" pitchFamily="34" charset="0"/>
              <a:cs typeface="Arial" panose="020B0604020202020204" pitchFamily="34" charset="0"/>
            </a:endParaRPr>
          </a:p>
        </p:txBody>
      </p:sp>
      <p:pic>
        <p:nvPicPr>
          <p:cNvPr id="2" name="Picture 1"/>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7962770" y="49658"/>
            <a:ext cx="1107000" cy="1107000"/>
          </a:xfrm>
          <a:prstGeom prst="rect">
            <a:avLst/>
          </a:prstGeom>
        </p:spPr>
      </p:pic>
      <p:pic>
        <p:nvPicPr>
          <p:cNvPr id="32" name="Picture 31"/>
          <p:cNvPicPr>
            <a:picLocks noChangeAspect="1"/>
          </p:cNvPicPr>
          <p:nvPr/>
        </p:nvPicPr>
        <p:blipFill rotWithShape="1">
          <a:blip r:embed="rId7">
            <a:lum bright="70000" contrast="-70000"/>
            <a:extLst>
              <a:ext uri="{28A0092B-C50C-407E-A947-70E740481C1C}">
                <a14:useLocalDpi xmlns:a14="http://schemas.microsoft.com/office/drawing/2010/main" val="0"/>
              </a:ext>
            </a:extLst>
          </a:blip>
          <a:srcRect t="35981" r="54940" b="22898"/>
          <a:stretch/>
        </p:blipFill>
        <p:spPr>
          <a:xfrm>
            <a:off x="521550" y="4927500"/>
            <a:ext cx="546750" cy="162000"/>
          </a:xfrm>
          <a:prstGeom prst="rect">
            <a:avLst/>
          </a:prstGeom>
        </p:spPr>
      </p:pic>
    </p:spTree>
    <p:extLst>
      <p:ext uri="{BB962C8B-B14F-4D97-AF65-F5344CB8AC3E}">
        <p14:creationId xmlns:p14="http://schemas.microsoft.com/office/powerpoint/2010/main" val="680267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7"/>
                                        </p:tgtEl>
                                        <p:attrNameLst>
                                          <p:attrName>style.visibility</p:attrName>
                                        </p:attrNameLst>
                                      </p:cBhvr>
                                      <p:to>
                                        <p:strVal val="visible"/>
                                      </p:to>
                                    </p:set>
                                  </p:childTnLst>
                                </p:cTn>
                              </p:par>
                              <p:par>
                                <p:cTn id="11" presetID="1" presetClass="exit" presetSubtype="0" fill="hold" nodeType="withEffect">
                                  <p:stCondLst>
                                    <p:cond delay="0"/>
                                  </p:stCondLst>
                                  <p:childTnLst>
                                    <p:set>
                                      <p:cBhvr>
                                        <p:cTn id="12" dur="1" fill="hold">
                                          <p:stCondLst>
                                            <p:cond delay="0"/>
                                          </p:stCondLst>
                                        </p:cTn>
                                        <p:tgtEl>
                                          <p:spTgt spid="33"/>
                                        </p:tgtEl>
                                        <p:attrNameLst>
                                          <p:attrName>style.visibility</p:attrName>
                                        </p:attrNameLst>
                                      </p:cBhvr>
                                      <p:to>
                                        <p:strVal val="hidden"/>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18"/>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19"/>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21"/>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20"/>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nodeType="clickEffect">
                                  <p:stCondLst>
                                    <p:cond delay="0"/>
                                  </p:stCondLst>
                                  <p:childTnLst>
                                    <p:set>
                                      <p:cBhvr>
                                        <p:cTn id="28" dur="1" fill="hold">
                                          <p:stCondLst>
                                            <p:cond delay="0"/>
                                          </p:stCondLst>
                                        </p:cTn>
                                        <p:tgtEl>
                                          <p:spTgt spid="25"/>
                                        </p:tgtEl>
                                        <p:attrNameLst>
                                          <p:attrName>style.visibility</p:attrName>
                                        </p:attrNameLst>
                                      </p:cBhvr>
                                      <p:to>
                                        <p:strVal val="visible"/>
                                      </p:to>
                                    </p:set>
                                  </p:childTnLst>
                                </p:cTn>
                              </p:par>
                              <p:par>
                                <p:cTn id="29" presetID="9" presetClass="emph" presetSubtype="0" nodeType="withEffect">
                                  <p:stCondLst>
                                    <p:cond delay="0"/>
                                  </p:stCondLst>
                                  <p:childTnLst>
                                    <p:set>
                                      <p:cBhvr>
                                        <p:cTn id="30" dur="indefinite"/>
                                        <p:tgtEl>
                                          <p:spTgt spid="25"/>
                                        </p:tgtEl>
                                        <p:attrNameLst>
                                          <p:attrName>style.opacity</p:attrName>
                                        </p:attrNameLst>
                                      </p:cBhvr>
                                      <p:to>
                                        <p:strVal val="0.2"/>
                                      </p:to>
                                    </p:set>
                                    <p:animEffect filter="image" prLst="opacity: 0.2">
                                      <p:cBhvr rctx="IE">
                                        <p:cTn id="31" dur="indefinite"/>
                                        <p:tgtEl>
                                          <p:spTgt spid="25"/>
                                        </p:tgtEl>
                                      </p:cBhvr>
                                    </p:animEffect>
                                  </p:childTnLst>
                                </p:cTn>
                              </p:par>
                              <p:par>
                                <p:cTn id="32" presetID="1" presetClass="entr" presetSubtype="0" fill="hold" grpId="0" nodeType="withEffect">
                                  <p:stCondLst>
                                    <p:cond delay="0"/>
                                  </p:stCondLst>
                                  <p:childTnLst>
                                    <p:set>
                                      <p:cBhvr>
                                        <p:cTn id="33" dur="1" fill="hold">
                                          <p:stCondLst>
                                            <p:cond delay="0"/>
                                          </p:stCondLst>
                                        </p:cTn>
                                        <p:tgtEl>
                                          <p:spTgt spid="31"/>
                                        </p:tgtEl>
                                        <p:attrNameLst>
                                          <p:attrName>style.visibility</p:attrName>
                                        </p:attrNameLst>
                                      </p:cBhvr>
                                      <p:to>
                                        <p:strVal val="visible"/>
                                      </p:to>
                                    </p:set>
                                  </p:childTnLst>
                                </p:cTn>
                              </p:par>
                            </p:childTnLst>
                          </p:cTn>
                        </p:par>
                      </p:childTnLst>
                    </p:cTn>
                  </p:par>
                  <p:par>
                    <p:cTn id="34" fill="hold">
                      <p:stCondLst>
                        <p:cond delay="indefinite"/>
                      </p:stCondLst>
                      <p:childTnLst>
                        <p:par>
                          <p:cTn id="35" fill="hold">
                            <p:stCondLst>
                              <p:cond delay="0"/>
                            </p:stCondLst>
                            <p:childTnLst>
                              <p:par>
                                <p:cTn id="36" presetID="1" presetClass="entr" presetSubtype="0" fill="hold" nodeType="clickEffect">
                                  <p:stCondLst>
                                    <p:cond delay="0"/>
                                  </p:stCondLst>
                                  <p:childTnLst>
                                    <p:set>
                                      <p:cBhvr>
                                        <p:cTn id="37" dur="1" fill="hold">
                                          <p:stCondLst>
                                            <p:cond delay="0"/>
                                          </p:stCondLst>
                                        </p:cTn>
                                        <p:tgtEl>
                                          <p:spTgt spid="22"/>
                                        </p:tgtEl>
                                        <p:attrNameLst>
                                          <p:attrName>style.visibility</p:attrName>
                                        </p:attrNameLst>
                                      </p:cBhvr>
                                      <p:to>
                                        <p:strVal val="visible"/>
                                      </p:to>
                                    </p:set>
                                  </p:childTnLst>
                                </p:cTn>
                              </p:par>
                              <p:par>
                                <p:cTn id="38" presetID="9" presetClass="emph" presetSubtype="0" nodeType="withEffect">
                                  <p:stCondLst>
                                    <p:cond delay="0"/>
                                  </p:stCondLst>
                                  <p:childTnLst>
                                    <p:set>
                                      <p:cBhvr>
                                        <p:cTn id="39" dur="indefinite"/>
                                        <p:tgtEl>
                                          <p:spTgt spid="25"/>
                                        </p:tgtEl>
                                        <p:attrNameLst>
                                          <p:attrName>style.opacity</p:attrName>
                                        </p:attrNameLst>
                                      </p:cBhvr>
                                      <p:to>
                                        <p:strVal val="1"/>
                                      </p:to>
                                    </p:set>
                                    <p:animEffect filter="image" prLst="opacity: 1">
                                      <p:cBhvr rctx="IE">
                                        <p:cTn id="40" dur="indefinite"/>
                                        <p:tgtEl>
                                          <p:spTgt spid="25"/>
                                        </p:tgtEl>
                                      </p:cBhvr>
                                    </p:animEffect>
                                  </p:childTnLst>
                                </p:cTn>
                              </p:par>
                              <p:par>
                                <p:cTn id="41" presetID="1" presetClass="exit" presetSubtype="0" fill="hold" grpId="1" nodeType="withEffect">
                                  <p:stCondLst>
                                    <p:cond delay="0"/>
                                  </p:stCondLst>
                                  <p:childTnLst>
                                    <p:set>
                                      <p:cBhvr>
                                        <p:cTn id="42" dur="1" fill="hold">
                                          <p:stCondLst>
                                            <p:cond delay="0"/>
                                          </p:stCondLst>
                                        </p:cTn>
                                        <p:tgtEl>
                                          <p:spTgt spid="31"/>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9" grpId="0"/>
      <p:bldP spid="20" grpId="0"/>
      <p:bldP spid="31" grpId="0"/>
      <p:bldP spid="31" grpId="1"/>
    </p:bld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2">
            <a:extLst>
              <a:ext uri="{FF2B5EF4-FFF2-40B4-BE49-F238E27FC236}">
                <a16:creationId xmlns:a16="http://schemas.microsoft.com/office/drawing/2014/main" id="{A07861B3-5201-6846-9955-23A411AB3C27}"/>
              </a:ext>
            </a:extLst>
          </p:cNvPr>
          <p:cNvSpPr>
            <a:spLocks noGrp="1"/>
          </p:cNvSpPr>
          <p:nvPr>
            <p:ph type="title"/>
          </p:nvPr>
        </p:nvSpPr>
        <p:spPr/>
        <p:txBody>
          <a:bodyPr>
            <a:normAutofit/>
          </a:bodyPr>
          <a:lstStyle/>
          <a:p>
            <a:r>
              <a:rPr lang="en-US" dirty="0"/>
              <a:t>Optimization and validation</a:t>
            </a:r>
          </a:p>
        </p:txBody>
      </p:sp>
      <p:sp>
        <p:nvSpPr>
          <p:cNvPr id="4" name="Content Placeholder 3">
            <a:extLst>
              <a:ext uri="{FF2B5EF4-FFF2-40B4-BE49-F238E27FC236}">
                <a16:creationId xmlns:a16="http://schemas.microsoft.com/office/drawing/2014/main" id="{A931DBB4-BA4F-D3CD-AC00-FD1A7C55B44F}"/>
              </a:ext>
            </a:extLst>
          </p:cNvPr>
          <p:cNvSpPr>
            <a:spLocks noGrp="1"/>
          </p:cNvSpPr>
          <p:nvPr>
            <p:ph idx="1"/>
          </p:nvPr>
        </p:nvSpPr>
        <p:spPr/>
        <p:txBody>
          <a:bodyPr/>
          <a:lstStyle/>
          <a:p>
            <a:endParaRPr lang="en-CH"/>
          </a:p>
        </p:txBody>
      </p:sp>
      <mc:AlternateContent xmlns:mc="http://schemas.openxmlformats.org/markup-compatibility/2006">
        <mc:Choice xmlns:a14="http://schemas.microsoft.com/office/drawing/2010/main" Requires="a14">
          <p:graphicFrame>
            <p:nvGraphicFramePr>
              <p:cNvPr id="10" name="Table 9">
                <a:extLst>
                  <a:ext uri="{FF2B5EF4-FFF2-40B4-BE49-F238E27FC236}">
                    <a16:creationId xmlns:a16="http://schemas.microsoft.com/office/drawing/2014/main" id="{7F56F624-8338-CC47-8561-5A54496B9B33}"/>
                  </a:ext>
                </a:extLst>
              </p:cNvPr>
              <p:cNvGraphicFramePr>
                <a:graphicFrameLocks noGrp="1"/>
              </p:cNvGraphicFramePr>
              <p:nvPr/>
            </p:nvGraphicFramePr>
            <p:xfrm>
              <a:off x="1493658" y="1564801"/>
              <a:ext cx="5508614" cy="1194755"/>
            </p:xfrm>
            <a:graphic>
              <a:graphicData uri="http://schemas.openxmlformats.org/drawingml/2006/table">
                <a:tbl>
                  <a:tblPr firstRow="1" firstCol="1" bandRow="1">
                    <a:tableStyleId>{5940675A-B579-460E-94D1-54222C63F5DA}</a:tableStyleId>
                  </a:tblPr>
                  <a:tblGrid>
                    <a:gridCol w="918101">
                      <a:extLst>
                        <a:ext uri="{9D8B030D-6E8A-4147-A177-3AD203B41FA5}">
                          <a16:colId xmlns:a16="http://schemas.microsoft.com/office/drawing/2014/main" val="564093034"/>
                        </a:ext>
                      </a:extLst>
                    </a:gridCol>
                    <a:gridCol w="940564">
                      <a:extLst>
                        <a:ext uri="{9D8B030D-6E8A-4147-A177-3AD203B41FA5}">
                          <a16:colId xmlns:a16="http://schemas.microsoft.com/office/drawing/2014/main" val="1705971488"/>
                        </a:ext>
                      </a:extLst>
                    </a:gridCol>
                    <a:gridCol w="1057658">
                      <a:extLst>
                        <a:ext uri="{9D8B030D-6E8A-4147-A177-3AD203B41FA5}">
                          <a16:colId xmlns:a16="http://schemas.microsoft.com/office/drawing/2014/main" val="571181355"/>
                        </a:ext>
                      </a:extLst>
                    </a:gridCol>
                    <a:gridCol w="432049">
                      <a:extLst>
                        <a:ext uri="{9D8B030D-6E8A-4147-A177-3AD203B41FA5}">
                          <a16:colId xmlns:a16="http://schemas.microsoft.com/office/drawing/2014/main" val="2977628912"/>
                        </a:ext>
                      </a:extLst>
                    </a:gridCol>
                    <a:gridCol w="1026116">
                      <a:extLst>
                        <a:ext uri="{9D8B030D-6E8A-4147-A177-3AD203B41FA5}">
                          <a16:colId xmlns:a16="http://schemas.microsoft.com/office/drawing/2014/main" val="899528160"/>
                        </a:ext>
                      </a:extLst>
                    </a:gridCol>
                    <a:gridCol w="1134126">
                      <a:extLst>
                        <a:ext uri="{9D8B030D-6E8A-4147-A177-3AD203B41FA5}">
                          <a16:colId xmlns:a16="http://schemas.microsoft.com/office/drawing/2014/main" val="1064805119"/>
                        </a:ext>
                      </a:extLst>
                    </a:gridCol>
                  </a:tblGrid>
                  <a:tr h="230410">
                    <a:tc>
                      <a:txBody>
                        <a:bodyPr/>
                        <a:lstStyle/>
                        <a:p>
                          <a:pPr algn="just">
                            <a:lnSpc>
                              <a:spcPct val="120000"/>
                            </a:lnSpc>
                            <a:spcAft>
                              <a:spcPts val="0"/>
                            </a:spcAft>
                          </a:pPr>
                          <a:r>
                            <a:rPr lang="en-US" sz="1400" b="0" i="0" dirty="0">
                              <a:effectLst/>
                              <a:latin typeface="Calibri Light" panose="020F0302020204030204" pitchFamily="34" charset="0"/>
                              <a:cs typeface="Calibri Light" panose="020F0302020204030204" pitchFamily="34" charset="0"/>
                            </a:rPr>
                            <a:t> </a:t>
                          </a:r>
                          <a:endParaRPr lang="en-US" sz="1400" b="0" i="0" dirty="0">
                            <a:effectLst/>
                            <a:latin typeface="Calibri Light" panose="020F0302020204030204" pitchFamily="34" charset="0"/>
                            <a:ea typeface="Calibri" panose="020F0502020204030204" pitchFamily="34" charset="0"/>
                            <a:cs typeface="Calibri Light" panose="020F0302020204030204" pitchFamily="34" charset="0"/>
                          </a:endParaRPr>
                        </a:p>
                      </a:txBody>
                      <a:tcPr marL="51435" marR="51435" marT="0" marB="0"/>
                    </a:tc>
                    <a:tc gridSpan="2">
                      <a:txBody>
                        <a:bodyPr/>
                        <a:lstStyle/>
                        <a:p>
                          <a:pPr algn="ctr">
                            <a:lnSpc>
                              <a:spcPct val="120000"/>
                            </a:lnSpc>
                            <a:spcAft>
                              <a:spcPts val="0"/>
                            </a:spcAft>
                          </a:pPr>
                          <a:r>
                            <a:rPr lang="en-US" sz="1400" b="1" i="0" dirty="0">
                              <a:effectLst/>
                              <a:latin typeface="Calibri Light" panose="020F0302020204030204" pitchFamily="34" charset="0"/>
                              <a:cs typeface="Calibri Light" panose="020F0302020204030204" pitchFamily="34" charset="0"/>
                            </a:rPr>
                            <a:t>Case 1</a:t>
                          </a:r>
                          <a:endParaRPr lang="en-US" sz="1400" b="1" i="0" dirty="0">
                            <a:effectLst/>
                            <a:latin typeface="Calibri Light" panose="020F0302020204030204" pitchFamily="34" charset="0"/>
                            <a:ea typeface="Calibri" panose="020F0502020204030204" pitchFamily="34" charset="0"/>
                            <a:cs typeface="Calibri Light" panose="020F0302020204030204" pitchFamily="34" charset="0"/>
                          </a:endParaRPr>
                        </a:p>
                      </a:txBody>
                      <a:tcPr marL="51435" marR="51435" marT="0" marB="0" anchor="ctr"/>
                    </a:tc>
                    <a:tc hMerge="1">
                      <a:txBody>
                        <a:bodyPr/>
                        <a:lstStyle/>
                        <a:p>
                          <a:endParaRPr lang="en-US"/>
                        </a:p>
                      </a:txBody>
                      <a:tcPr/>
                    </a:tc>
                    <a:tc rowSpan="5">
                      <a:txBody>
                        <a:bodyPr/>
                        <a:lstStyle/>
                        <a:p>
                          <a:pPr algn="ctr">
                            <a:lnSpc>
                              <a:spcPct val="120000"/>
                            </a:lnSpc>
                            <a:spcAft>
                              <a:spcPts val="0"/>
                            </a:spcAft>
                          </a:pPr>
                          <a:r>
                            <a:rPr lang="en-US" sz="1400" b="1" i="0" dirty="0">
                              <a:effectLst/>
                              <a:latin typeface="Calibri Light" panose="020F0302020204030204" pitchFamily="34" charset="0"/>
                              <a:cs typeface="Calibri Light" panose="020F0302020204030204" pitchFamily="34" charset="0"/>
                            </a:rPr>
                            <a:t> </a:t>
                          </a:r>
                          <a:endParaRPr lang="en-US" sz="1400" b="1" i="0" dirty="0">
                            <a:effectLst/>
                            <a:latin typeface="Calibri Light" panose="020F0302020204030204" pitchFamily="34" charset="0"/>
                            <a:ea typeface="Calibri" panose="020F0502020204030204" pitchFamily="34" charset="0"/>
                            <a:cs typeface="Calibri Light" panose="020F0302020204030204" pitchFamily="34" charset="0"/>
                          </a:endParaRPr>
                        </a:p>
                        <a:p>
                          <a:pPr algn="just">
                            <a:lnSpc>
                              <a:spcPct val="120000"/>
                            </a:lnSpc>
                            <a:spcAft>
                              <a:spcPts val="0"/>
                            </a:spcAft>
                          </a:pPr>
                          <a:r>
                            <a:rPr lang="en-US" sz="1400" b="1" i="0" dirty="0">
                              <a:effectLst/>
                              <a:latin typeface="Calibri Light" panose="020F0302020204030204" pitchFamily="34" charset="0"/>
                              <a:cs typeface="Calibri Light" panose="020F0302020204030204" pitchFamily="34" charset="0"/>
                            </a:rPr>
                            <a:t> </a:t>
                          </a:r>
                          <a:endParaRPr lang="en-US" sz="1400" b="1" i="0" dirty="0">
                            <a:effectLst/>
                            <a:latin typeface="Calibri Light" panose="020F0302020204030204" pitchFamily="34" charset="0"/>
                            <a:ea typeface="Calibri" panose="020F0502020204030204" pitchFamily="34" charset="0"/>
                            <a:cs typeface="Calibri Light" panose="020F0302020204030204" pitchFamily="34" charset="0"/>
                          </a:endParaRPr>
                        </a:p>
                        <a:p>
                          <a:pPr algn="just">
                            <a:lnSpc>
                              <a:spcPct val="120000"/>
                            </a:lnSpc>
                            <a:spcAft>
                              <a:spcPts val="0"/>
                            </a:spcAft>
                          </a:pPr>
                          <a:r>
                            <a:rPr lang="en-US" sz="1400" b="1" i="0" dirty="0">
                              <a:effectLst/>
                              <a:latin typeface="Calibri Light" panose="020F0302020204030204" pitchFamily="34" charset="0"/>
                              <a:cs typeface="Calibri Light" panose="020F0302020204030204" pitchFamily="34" charset="0"/>
                            </a:rPr>
                            <a:t> </a:t>
                          </a:r>
                          <a:endParaRPr lang="en-US" sz="1400" b="1" i="0" dirty="0">
                            <a:effectLst/>
                            <a:latin typeface="Calibri Light" panose="020F0302020204030204" pitchFamily="34" charset="0"/>
                            <a:ea typeface="Calibri" panose="020F0502020204030204" pitchFamily="34" charset="0"/>
                            <a:cs typeface="Calibri Light" panose="020F0302020204030204" pitchFamily="34" charset="0"/>
                          </a:endParaRPr>
                        </a:p>
                        <a:p>
                          <a:pPr algn="just">
                            <a:lnSpc>
                              <a:spcPct val="120000"/>
                            </a:lnSpc>
                            <a:spcAft>
                              <a:spcPts val="0"/>
                            </a:spcAft>
                          </a:pPr>
                          <a:r>
                            <a:rPr lang="en-US" sz="1400" b="1" i="0" dirty="0">
                              <a:effectLst/>
                              <a:latin typeface="Calibri Light" panose="020F0302020204030204" pitchFamily="34" charset="0"/>
                              <a:cs typeface="Calibri Light" panose="020F0302020204030204" pitchFamily="34" charset="0"/>
                            </a:rPr>
                            <a:t> </a:t>
                          </a:r>
                          <a:endParaRPr lang="en-US" sz="1400" b="1" i="0" dirty="0">
                            <a:effectLst/>
                            <a:latin typeface="Calibri Light" panose="020F0302020204030204" pitchFamily="34" charset="0"/>
                            <a:ea typeface="Calibri" panose="020F0502020204030204" pitchFamily="34" charset="0"/>
                            <a:cs typeface="Calibri Light" panose="020F0302020204030204" pitchFamily="34" charset="0"/>
                          </a:endParaRPr>
                        </a:p>
                      </a:txBody>
                      <a:tcPr marL="51435" marR="51435" marT="0" marB="0"/>
                    </a:tc>
                    <a:tc gridSpan="2">
                      <a:txBody>
                        <a:bodyPr/>
                        <a:lstStyle/>
                        <a:p>
                          <a:pPr algn="ctr">
                            <a:lnSpc>
                              <a:spcPct val="120000"/>
                            </a:lnSpc>
                            <a:spcAft>
                              <a:spcPts val="0"/>
                            </a:spcAft>
                          </a:pPr>
                          <a:r>
                            <a:rPr lang="en-US" sz="1400" b="1" i="0" dirty="0">
                              <a:effectLst/>
                              <a:latin typeface="Calibri Light" panose="020F0302020204030204" pitchFamily="34" charset="0"/>
                              <a:cs typeface="Calibri Light" panose="020F0302020204030204" pitchFamily="34" charset="0"/>
                            </a:rPr>
                            <a:t>Case 2</a:t>
                          </a:r>
                          <a:endParaRPr lang="en-US" sz="1400" b="1" i="0" dirty="0">
                            <a:effectLst/>
                            <a:latin typeface="Calibri Light" panose="020F0302020204030204" pitchFamily="34" charset="0"/>
                            <a:ea typeface="Calibri" panose="020F0502020204030204" pitchFamily="34" charset="0"/>
                            <a:cs typeface="Calibri Light" panose="020F0302020204030204" pitchFamily="34" charset="0"/>
                          </a:endParaRPr>
                        </a:p>
                      </a:txBody>
                      <a:tcPr marL="51435" marR="51435" marT="0" marB="0" anchor="ctr"/>
                    </a:tc>
                    <a:tc hMerge="1">
                      <a:txBody>
                        <a:bodyPr/>
                        <a:lstStyle/>
                        <a:p>
                          <a:endParaRPr lang="en-US"/>
                        </a:p>
                      </a:txBody>
                      <a:tcPr/>
                    </a:tc>
                    <a:extLst>
                      <a:ext uri="{0D108BD9-81ED-4DB2-BD59-A6C34878D82A}">
                        <a16:rowId xmlns:a16="http://schemas.microsoft.com/office/drawing/2014/main" val="471889852"/>
                      </a:ext>
                    </a:extLst>
                  </a:tr>
                  <a:tr h="230410">
                    <a:tc>
                      <a:txBody>
                        <a:bodyPr/>
                        <a:lstStyle/>
                        <a:p>
                          <a:pPr algn="just">
                            <a:lnSpc>
                              <a:spcPct val="120000"/>
                            </a:lnSpc>
                            <a:spcAft>
                              <a:spcPts val="0"/>
                            </a:spcAft>
                          </a:pPr>
                          <a:r>
                            <a:rPr lang="en-US" sz="1400" b="0" i="0" dirty="0">
                              <a:effectLst/>
                              <a:latin typeface="Calibri Light" panose="020F0302020204030204" pitchFamily="34" charset="0"/>
                              <a:cs typeface="Calibri Light" panose="020F0302020204030204" pitchFamily="34" charset="0"/>
                            </a:rPr>
                            <a:t> </a:t>
                          </a:r>
                          <a:endParaRPr lang="en-US" sz="1400" b="0" i="0" dirty="0">
                            <a:effectLst/>
                            <a:latin typeface="Calibri Light" panose="020F0302020204030204" pitchFamily="34" charset="0"/>
                            <a:ea typeface="Calibri" panose="020F0502020204030204" pitchFamily="34" charset="0"/>
                            <a:cs typeface="Calibri Light" panose="020F0302020204030204" pitchFamily="34" charset="0"/>
                          </a:endParaRPr>
                        </a:p>
                      </a:txBody>
                      <a:tcPr marL="51435" marR="51435" marT="0" marB="0"/>
                    </a:tc>
                    <a:tc>
                      <a:txBody>
                        <a:bodyPr/>
                        <a:lstStyle/>
                        <a:p>
                          <a:pPr algn="just">
                            <a:lnSpc>
                              <a:spcPct val="120000"/>
                            </a:lnSpc>
                            <a:spcAft>
                              <a:spcPts val="0"/>
                            </a:spcAft>
                          </a:pPr>
                          <a14:m>
                            <m:oMath xmlns:m="http://schemas.openxmlformats.org/officeDocument/2006/math">
                              <m:r>
                                <a:rPr lang="en-US" sz="1400" b="1" i="1" smtClean="0">
                                  <a:effectLst/>
                                  <a:latin typeface="Cambria Math" panose="02040503050406030204" pitchFamily="18" charset="0"/>
                                </a:rPr>
                                <m:t>𝝐</m:t>
                              </m:r>
                            </m:oMath>
                          </a14:m>
                          <a:r>
                            <a:rPr lang="en-US" sz="1400" b="1" i="0" dirty="0">
                              <a:effectLst/>
                              <a:latin typeface="Calibri Light" panose="020F0302020204030204" pitchFamily="34" charset="0"/>
                              <a:cs typeface="Calibri Light" panose="020F0302020204030204" pitchFamily="34" charset="0"/>
                            </a:rPr>
                            <a:t> [-]</a:t>
                          </a:r>
                          <a:endParaRPr lang="en-US" sz="1400" b="1" i="0" dirty="0">
                            <a:effectLst/>
                            <a:latin typeface="Calibri Light" panose="020F0302020204030204" pitchFamily="34" charset="0"/>
                            <a:ea typeface="Calibri" panose="020F0502020204030204" pitchFamily="34" charset="0"/>
                            <a:cs typeface="Calibri Light" panose="020F0302020204030204" pitchFamily="34" charset="0"/>
                          </a:endParaRPr>
                        </a:p>
                      </a:txBody>
                      <a:tcPr marL="51435" marR="51435" marT="0" marB="0"/>
                    </a:tc>
                    <a:tc>
                      <a:txBody>
                        <a:bodyPr/>
                        <a:lstStyle/>
                        <a:p>
                          <a:pPr algn="just">
                            <a:lnSpc>
                              <a:spcPct val="120000"/>
                            </a:lnSpc>
                            <a:spcAft>
                              <a:spcPts val="0"/>
                            </a:spcAft>
                          </a:pPr>
                          <a14:m>
                            <m:oMath xmlns:m="http://schemas.openxmlformats.org/officeDocument/2006/math">
                              <m:r>
                                <a:rPr lang="en-US" sz="1400" b="1" i="1" smtClean="0">
                                  <a:effectLst/>
                                  <a:latin typeface="Cambria Math" panose="02040503050406030204" pitchFamily="18" charset="0"/>
                                </a:rPr>
                                <m:t>𝒘</m:t>
                              </m:r>
                            </m:oMath>
                          </a14:m>
                          <a:r>
                            <a:rPr lang="en-US" sz="1400" b="1" i="0" dirty="0">
                              <a:effectLst/>
                              <a:latin typeface="Calibri Light" panose="020F0302020204030204" pitchFamily="34" charset="0"/>
                              <a:cs typeface="Calibri Light" panose="020F0302020204030204" pitchFamily="34" charset="0"/>
                            </a:rPr>
                            <a:t> [MJ/m</a:t>
                          </a:r>
                          <a:r>
                            <a:rPr lang="en-US" sz="1400" b="1" i="0" baseline="30000" dirty="0">
                              <a:effectLst/>
                              <a:latin typeface="Calibri Light" panose="020F0302020204030204" pitchFamily="34" charset="0"/>
                              <a:cs typeface="Calibri Light" panose="020F0302020204030204" pitchFamily="34" charset="0"/>
                            </a:rPr>
                            <a:t>3</a:t>
                          </a:r>
                          <a:r>
                            <a:rPr lang="en-US" sz="1400" b="1" i="0" dirty="0">
                              <a:effectLst/>
                              <a:latin typeface="Calibri Light" panose="020F0302020204030204" pitchFamily="34" charset="0"/>
                              <a:cs typeface="Calibri Light" panose="020F0302020204030204" pitchFamily="34" charset="0"/>
                            </a:rPr>
                            <a:t>]</a:t>
                          </a:r>
                          <a:endParaRPr lang="en-US" sz="1400" b="1" i="0" dirty="0">
                            <a:effectLst/>
                            <a:latin typeface="Calibri Light" panose="020F0302020204030204" pitchFamily="34" charset="0"/>
                            <a:ea typeface="Calibri" panose="020F0502020204030204" pitchFamily="34" charset="0"/>
                            <a:cs typeface="Calibri Light" panose="020F0302020204030204" pitchFamily="34" charset="0"/>
                          </a:endParaRPr>
                        </a:p>
                      </a:txBody>
                      <a:tcPr marL="51435" marR="51435" marT="0" marB="0"/>
                    </a:tc>
                    <a:tc vMerge="1">
                      <a:txBody>
                        <a:bodyPr/>
                        <a:lstStyle/>
                        <a:p>
                          <a:pPr algn="just">
                            <a:lnSpc>
                              <a:spcPct val="120000"/>
                            </a:lnSpc>
                            <a:spcAft>
                              <a:spcPts val="0"/>
                            </a:spcAft>
                          </a:pPr>
                          <a:endParaRPr lang="en-US" sz="1800" b="0" i="0" dirty="0">
                            <a:effectLst/>
                            <a:latin typeface="Calibri Light" panose="020F0302020204030204" pitchFamily="34" charset="0"/>
                            <a:ea typeface="Calibri" panose="020F0502020204030204" pitchFamily="34" charset="0"/>
                            <a:cs typeface="Calibri Light" panose="020F0302020204030204" pitchFamily="34" charset="0"/>
                          </a:endParaRPr>
                        </a:p>
                      </a:txBody>
                      <a:tcPr marL="68580" marR="68580" marT="0" marB="0"/>
                    </a:tc>
                    <a:tc>
                      <a:txBody>
                        <a:bodyPr/>
                        <a:lstStyle/>
                        <a:p>
                          <a:pPr algn="just">
                            <a:lnSpc>
                              <a:spcPct val="120000"/>
                            </a:lnSpc>
                            <a:spcAft>
                              <a:spcPts val="0"/>
                            </a:spcAft>
                          </a:pPr>
                          <a14:m>
                            <m:oMath xmlns:m="http://schemas.openxmlformats.org/officeDocument/2006/math">
                              <m:r>
                                <a:rPr lang="en-US" sz="1400" b="1" i="1" smtClean="0">
                                  <a:effectLst/>
                                  <a:latin typeface="Cambria Math" panose="02040503050406030204" pitchFamily="18" charset="0"/>
                                </a:rPr>
                                <m:t>𝝐</m:t>
                              </m:r>
                            </m:oMath>
                          </a14:m>
                          <a:r>
                            <a:rPr lang="en-US" sz="1400" b="1" i="0" dirty="0">
                              <a:effectLst/>
                              <a:latin typeface="Calibri Light" panose="020F0302020204030204" pitchFamily="34" charset="0"/>
                              <a:cs typeface="Calibri Light" panose="020F0302020204030204" pitchFamily="34" charset="0"/>
                            </a:rPr>
                            <a:t> [-]</a:t>
                          </a:r>
                          <a:endParaRPr lang="en-US" sz="1400" b="1" i="0" dirty="0">
                            <a:effectLst/>
                            <a:latin typeface="Calibri Light" panose="020F0302020204030204" pitchFamily="34" charset="0"/>
                            <a:ea typeface="Calibri" panose="020F0502020204030204" pitchFamily="34" charset="0"/>
                            <a:cs typeface="Calibri Light" panose="020F0302020204030204" pitchFamily="34" charset="0"/>
                          </a:endParaRPr>
                        </a:p>
                      </a:txBody>
                      <a:tcPr marL="51435" marR="51435" marT="0" marB="0"/>
                    </a:tc>
                    <a:tc>
                      <a:txBody>
                        <a:bodyPr/>
                        <a:lstStyle/>
                        <a:p>
                          <a:pPr algn="just">
                            <a:lnSpc>
                              <a:spcPct val="120000"/>
                            </a:lnSpc>
                            <a:spcAft>
                              <a:spcPts val="0"/>
                            </a:spcAft>
                          </a:pPr>
                          <a14:m>
                            <m:oMath xmlns:m="http://schemas.openxmlformats.org/officeDocument/2006/math">
                              <m:r>
                                <a:rPr lang="en-US" sz="1400" b="1" i="1" smtClean="0">
                                  <a:effectLst/>
                                  <a:latin typeface="Cambria Math" panose="02040503050406030204" pitchFamily="18" charset="0"/>
                                </a:rPr>
                                <m:t>𝒘</m:t>
                              </m:r>
                            </m:oMath>
                          </a14:m>
                          <a:r>
                            <a:rPr lang="en-US" sz="1400" b="1" i="0" dirty="0">
                              <a:effectLst/>
                              <a:latin typeface="Calibri Light" panose="020F0302020204030204" pitchFamily="34" charset="0"/>
                              <a:cs typeface="Calibri Light" panose="020F0302020204030204" pitchFamily="34" charset="0"/>
                            </a:rPr>
                            <a:t> [MJ/m</a:t>
                          </a:r>
                          <a:r>
                            <a:rPr lang="en-US" sz="1400" b="1" i="0" baseline="30000" dirty="0">
                              <a:effectLst/>
                              <a:latin typeface="Calibri Light" panose="020F0302020204030204" pitchFamily="34" charset="0"/>
                              <a:cs typeface="Calibri Light" panose="020F0302020204030204" pitchFamily="34" charset="0"/>
                            </a:rPr>
                            <a:t>3</a:t>
                          </a:r>
                          <a:r>
                            <a:rPr lang="en-US" sz="1400" b="1" i="0" dirty="0">
                              <a:effectLst/>
                              <a:latin typeface="Calibri Light" panose="020F0302020204030204" pitchFamily="34" charset="0"/>
                              <a:cs typeface="Calibri Light" panose="020F0302020204030204" pitchFamily="34" charset="0"/>
                            </a:rPr>
                            <a:t>]</a:t>
                          </a:r>
                          <a:endParaRPr lang="en-US" sz="1400" b="1" i="0" dirty="0">
                            <a:effectLst/>
                            <a:latin typeface="Calibri Light" panose="020F0302020204030204" pitchFamily="34" charset="0"/>
                            <a:ea typeface="Calibri" panose="020F0502020204030204" pitchFamily="34" charset="0"/>
                            <a:cs typeface="Calibri Light" panose="020F0302020204030204" pitchFamily="34" charset="0"/>
                          </a:endParaRPr>
                        </a:p>
                      </a:txBody>
                      <a:tcPr marL="51435" marR="51435" marT="0" marB="0"/>
                    </a:tc>
                    <a:extLst>
                      <a:ext uri="{0D108BD9-81ED-4DB2-BD59-A6C34878D82A}">
                        <a16:rowId xmlns:a16="http://schemas.microsoft.com/office/drawing/2014/main" val="2529932957"/>
                      </a:ext>
                    </a:extLst>
                  </a:tr>
                  <a:tr h="230410">
                    <a:tc>
                      <a:txBody>
                        <a:bodyPr/>
                        <a:lstStyle/>
                        <a:p>
                          <a:pPr algn="just">
                            <a:lnSpc>
                              <a:spcPct val="120000"/>
                            </a:lnSpc>
                            <a:spcAft>
                              <a:spcPts val="0"/>
                            </a:spcAft>
                          </a:pPr>
                          <a:r>
                            <a:rPr lang="en-US" sz="1400" b="1" i="0">
                              <a:effectLst/>
                              <a:latin typeface="Calibri Light" panose="020F0302020204030204" pitchFamily="34" charset="0"/>
                              <a:cs typeface="Calibri Light" panose="020F0302020204030204" pitchFamily="34" charset="0"/>
                            </a:rPr>
                            <a:t>Prediction</a:t>
                          </a:r>
                          <a:endParaRPr lang="en-US" sz="1400" b="1" i="0">
                            <a:effectLst/>
                            <a:latin typeface="Calibri Light" panose="020F0302020204030204" pitchFamily="34" charset="0"/>
                            <a:ea typeface="Calibri" panose="020F0502020204030204" pitchFamily="34" charset="0"/>
                            <a:cs typeface="Calibri Light" panose="020F0302020204030204" pitchFamily="34" charset="0"/>
                          </a:endParaRPr>
                        </a:p>
                      </a:txBody>
                      <a:tcPr marL="51435" marR="51435" marT="0" marB="0"/>
                    </a:tc>
                    <a:tc>
                      <a:txBody>
                        <a:bodyPr/>
                        <a:lstStyle/>
                        <a:p>
                          <a:pPr algn="just">
                            <a:lnSpc>
                              <a:spcPct val="120000"/>
                            </a:lnSpc>
                            <a:spcAft>
                              <a:spcPts val="0"/>
                            </a:spcAft>
                          </a:pPr>
                          <a:r>
                            <a:rPr lang="en-US" sz="1400" b="0" i="0">
                              <a:effectLst/>
                              <a:latin typeface="Calibri Light" panose="020F0302020204030204" pitchFamily="34" charset="0"/>
                              <a:cs typeface="Calibri Light" panose="020F0302020204030204" pitchFamily="34" charset="0"/>
                            </a:rPr>
                            <a:t>0.890</a:t>
                          </a:r>
                          <a:endParaRPr lang="en-US" sz="1400" b="0" i="0">
                            <a:effectLst/>
                            <a:latin typeface="Calibri Light" panose="020F0302020204030204" pitchFamily="34" charset="0"/>
                            <a:ea typeface="Calibri" panose="020F0502020204030204" pitchFamily="34" charset="0"/>
                            <a:cs typeface="Calibri Light" panose="020F0302020204030204" pitchFamily="34" charset="0"/>
                          </a:endParaRPr>
                        </a:p>
                      </a:txBody>
                      <a:tcPr marL="51435" marR="51435" marT="0" marB="0"/>
                    </a:tc>
                    <a:tc>
                      <a:txBody>
                        <a:bodyPr/>
                        <a:lstStyle/>
                        <a:p>
                          <a:pPr algn="just">
                            <a:lnSpc>
                              <a:spcPct val="120000"/>
                            </a:lnSpc>
                            <a:spcAft>
                              <a:spcPts val="0"/>
                            </a:spcAft>
                          </a:pPr>
                          <a:r>
                            <a:rPr lang="en-US" sz="1400" b="0" i="0" dirty="0">
                              <a:effectLst/>
                              <a:latin typeface="Calibri Light" panose="020F0302020204030204" pitchFamily="34" charset="0"/>
                              <a:cs typeface="Calibri Light" panose="020F0302020204030204" pitchFamily="34" charset="0"/>
                            </a:rPr>
                            <a:t>672.1</a:t>
                          </a:r>
                          <a:endParaRPr lang="en-US" sz="1400" b="0" i="0" dirty="0">
                            <a:effectLst/>
                            <a:latin typeface="Calibri Light" panose="020F0302020204030204" pitchFamily="34" charset="0"/>
                            <a:ea typeface="Calibri" panose="020F0502020204030204" pitchFamily="34" charset="0"/>
                            <a:cs typeface="Calibri Light" panose="020F0302020204030204" pitchFamily="34" charset="0"/>
                          </a:endParaRPr>
                        </a:p>
                      </a:txBody>
                      <a:tcPr marL="51435" marR="51435" marT="0" marB="0"/>
                    </a:tc>
                    <a:tc vMerge="1">
                      <a:txBody>
                        <a:bodyPr/>
                        <a:lstStyle/>
                        <a:p>
                          <a:endParaRPr lang="en-US"/>
                        </a:p>
                      </a:txBody>
                      <a:tcPr/>
                    </a:tc>
                    <a:tc>
                      <a:txBody>
                        <a:bodyPr/>
                        <a:lstStyle/>
                        <a:p>
                          <a:pPr algn="just">
                            <a:lnSpc>
                              <a:spcPct val="120000"/>
                            </a:lnSpc>
                            <a:spcAft>
                              <a:spcPts val="0"/>
                            </a:spcAft>
                          </a:pPr>
                          <a:r>
                            <a:rPr lang="en-US" sz="1400" b="0" i="0" dirty="0">
                              <a:effectLst/>
                              <a:latin typeface="Calibri Light" panose="020F0302020204030204" pitchFamily="34" charset="0"/>
                              <a:cs typeface="Calibri Light" panose="020F0302020204030204" pitchFamily="34" charset="0"/>
                            </a:rPr>
                            <a:t>0.900</a:t>
                          </a:r>
                          <a:endParaRPr lang="en-US" sz="1400" b="0" i="0" dirty="0">
                            <a:effectLst/>
                            <a:latin typeface="Calibri Light" panose="020F0302020204030204" pitchFamily="34" charset="0"/>
                            <a:ea typeface="Calibri" panose="020F0502020204030204" pitchFamily="34" charset="0"/>
                            <a:cs typeface="Calibri Light" panose="020F0302020204030204" pitchFamily="34" charset="0"/>
                          </a:endParaRPr>
                        </a:p>
                      </a:txBody>
                      <a:tcPr marL="51435" marR="51435" marT="0" marB="0"/>
                    </a:tc>
                    <a:tc>
                      <a:txBody>
                        <a:bodyPr/>
                        <a:lstStyle/>
                        <a:p>
                          <a:pPr algn="just">
                            <a:lnSpc>
                              <a:spcPct val="120000"/>
                            </a:lnSpc>
                            <a:spcAft>
                              <a:spcPts val="0"/>
                            </a:spcAft>
                          </a:pPr>
                          <a:r>
                            <a:rPr lang="en-US" sz="1400" b="0" i="0" dirty="0">
                              <a:effectLst/>
                              <a:latin typeface="Calibri Light" panose="020F0302020204030204" pitchFamily="34" charset="0"/>
                              <a:cs typeface="Calibri Light" panose="020F0302020204030204" pitchFamily="34" charset="0"/>
                            </a:rPr>
                            <a:t>280.2</a:t>
                          </a:r>
                          <a:endParaRPr lang="en-US" sz="1400" b="0" i="0" dirty="0">
                            <a:effectLst/>
                            <a:latin typeface="Calibri Light" panose="020F0302020204030204" pitchFamily="34" charset="0"/>
                            <a:ea typeface="Calibri" panose="020F0502020204030204" pitchFamily="34" charset="0"/>
                            <a:cs typeface="Calibri Light" panose="020F0302020204030204" pitchFamily="34" charset="0"/>
                          </a:endParaRPr>
                        </a:p>
                      </a:txBody>
                      <a:tcPr marL="51435" marR="51435" marT="0" marB="0"/>
                    </a:tc>
                    <a:extLst>
                      <a:ext uri="{0D108BD9-81ED-4DB2-BD59-A6C34878D82A}">
                        <a16:rowId xmlns:a16="http://schemas.microsoft.com/office/drawing/2014/main" val="504863877"/>
                      </a:ext>
                    </a:extLst>
                  </a:tr>
                  <a:tr h="230410">
                    <a:tc>
                      <a:txBody>
                        <a:bodyPr/>
                        <a:lstStyle/>
                        <a:p>
                          <a:pPr algn="just">
                            <a:lnSpc>
                              <a:spcPct val="120000"/>
                            </a:lnSpc>
                            <a:spcAft>
                              <a:spcPts val="0"/>
                            </a:spcAft>
                          </a:pPr>
                          <a:r>
                            <a:rPr lang="en-US" sz="1400" b="1" i="0" dirty="0">
                              <a:effectLst/>
                              <a:latin typeface="Calibri Light" panose="020F0302020204030204" pitchFamily="34" charset="0"/>
                              <a:cs typeface="Calibri Light" panose="020F0302020204030204" pitchFamily="34" charset="0"/>
                            </a:rPr>
                            <a:t>Simulation</a:t>
                          </a:r>
                          <a:endParaRPr lang="en-US" sz="1400" b="1" i="0" dirty="0">
                            <a:effectLst/>
                            <a:latin typeface="Calibri Light" panose="020F0302020204030204" pitchFamily="34" charset="0"/>
                            <a:ea typeface="Calibri" panose="020F0502020204030204" pitchFamily="34" charset="0"/>
                            <a:cs typeface="Calibri Light" panose="020F0302020204030204" pitchFamily="34" charset="0"/>
                          </a:endParaRPr>
                        </a:p>
                      </a:txBody>
                      <a:tcPr marL="51435" marR="51435" marT="0" marB="0"/>
                    </a:tc>
                    <a:tc>
                      <a:txBody>
                        <a:bodyPr/>
                        <a:lstStyle/>
                        <a:p>
                          <a:pPr algn="just">
                            <a:lnSpc>
                              <a:spcPct val="120000"/>
                            </a:lnSpc>
                            <a:spcAft>
                              <a:spcPts val="0"/>
                            </a:spcAft>
                          </a:pPr>
                          <a:r>
                            <a:rPr lang="en-US" sz="1400" b="0" i="0">
                              <a:effectLst/>
                              <a:latin typeface="Calibri Light" panose="020F0302020204030204" pitchFamily="34" charset="0"/>
                              <a:cs typeface="Calibri Light" panose="020F0302020204030204" pitchFamily="34" charset="0"/>
                            </a:rPr>
                            <a:t>0.903</a:t>
                          </a:r>
                          <a:endParaRPr lang="en-US" sz="1400" b="0" i="0">
                            <a:effectLst/>
                            <a:latin typeface="Calibri Light" panose="020F0302020204030204" pitchFamily="34" charset="0"/>
                            <a:ea typeface="Calibri" panose="020F0502020204030204" pitchFamily="34" charset="0"/>
                            <a:cs typeface="Calibri Light" panose="020F0302020204030204" pitchFamily="34" charset="0"/>
                          </a:endParaRPr>
                        </a:p>
                      </a:txBody>
                      <a:tcPr marL="51435" marR="51435" marT="0" marB="0"/>
                    </a:tc>
                    <a:tc>
                      <a:txBody>
                        <a:bodyPr/>
                        <a:lstStyle/>
                        <a:p>
                          <a:pPr algn="just">
                            <a:lnSpc>
                              <a:spcPct val="120000"/>
                            </a:lnSpc>
                            <a:spcAft>
                              <a:spcPts val="0"/>
                            </a:spcAft>
                          </a:pPr>
                          <a:r>
                            <a:rPr lang="en-US" sz="1400" b="0" i="0">
                              <a:effectLst/>
                              <a:latin typeface="Calibri Light" panose="020F0302020204030204" pitchFamily="34" charset="0"/>
                              <a:cs typeface="Calibri Light" panose="020F0302020204030204" pitchFamily="34" charset="0"/>
                            </a:rPr>
                            <a:t>706.0</a:t>
                          </a:r>
                          <a:endParaRPr lang="en-US" sz="1400" b="0" i="0">
                            <a:effectLst/>
                            <a:latin typeface="Calibri Light" panose="020F0302020204030204" pitchFamily="34" charset="0"/>
                            <a:ea typeface="Calibri" panose="020F0502020204030204" pitchFamily="34" charset="0"/>
                            <a:cs typeface="Calibri Light" panose="020F0302020204030204" pitchFamily="34" charset="0"/>
                          </a:endParaRPr>
                        </a:p>
                      </a:txBody>
                      <a:tcPr marL="51435" marR="51435" marT="0" marB="0"/>
                    </a:tc>
                    <a:tc vMerge="1">
                      <a:txBody>
                        <a:bodyPr/>
                        <a:lstStyle/>
                        <a:p>
                          <a:pPr algn="just">
                            <a:lnSpc>
                              <a:spcPct val="120000"/>
                            </a:lnSpc>
                            <a:spcAft>
                              <a:spcPts val="0"/>
                            </a:spcAft>
                          </a:pPr>
                          <a:endParaRPr lang="en-US" sz="1800" b="0" i="0">
                            <a:effectLst/>
                            <a:latin typeface="Calibri Light" panose="020F0302020204030204" pitchFamily="34" charset="0"/>
                            <a:ea typeface="Calibri" panose="020F0502020204030204" pitchFamily="34" charset="0"/>
                            <a:cs typeface="Calibri Light" panose="020F0302020204030204" pitchFamily="34" charset="0"/>
                          </a:endParaRPr>
                        </a:p>
                      </a:txBody>
                      <a:tcPr marL="68580" marR="68580" marT="0" marB="0"/>
                    </a:tc>
                    <a:tc>
                      <a:txBody>
                        <a:bodyPr/>
                        <a:lstStyle/>
                        <a:p>
                          <a:pPr algn="just">
                            <a:lnSpc>
                              <a:spcPct val="120000"/>
                            </a:lnSpc>
                            <a:spcAft>
                              <a:spcPts val="0"/>
                            </a:spcAft>
                          </a:pPr>
                          <a:r>
                            <a:rPr lang="en-US" sz="1400" b="0" i="0" dirty="0">
                              <a:effectLst/>
                              <a:latin typeface="Calibri Light" panose="020F0302020204030204" pitchFamily="34" charset="0"/>
                              <a:cs typeface="Calibri Light" panose="020F0302020204030204" pitchFamily="34" charset="0"/>
                            </a:rPr>
                            <a:t>0.842</a:t>
                          </a:r>
                          <a:endParaRPr lang="en-US" sz="1400" b="0" i="0" dirty="0">
                            <a:effectLst/>
                            <a:latin typeface="Calibri Light" panose="020F0302020204030204" pitchFamily="34" charset="0"/>
                            <a:ea typeface="Calibri" panose="020F0502020204030204" pitchFamily="34" charset="0"/>
                            <a:cs typeface="Calibri Light" panose="020F0302020204030204" pitchFamily="34" charset="0"/>
                          </a:endParaRPr>
                        </a:p>
                      </a:txBody>
                      <a:tcPr marL="51435" marR="51435" marT="0" marB="0"/>
                    </a:tc>
                    <a:tc>
                      <a:txBody>
                        <a:bodyPr/>
                        <a:lstStyle/>
                        <a:p>
                          <a:pPr algn="just">
                            <a:lnSpc>
                              <a:spcPct val="120000"/>
                            </a:lnSpc>
                            <a:spcAft>
                              <a:spcPts val="0"/>
                            </a:spcAft>
                          </a:pPr>
                          <a:r>
                            <a:rPr lang="en-US" sz="1400" b="0" i="0" dirty="0">
                              <a:effectLst/>
                              <a:latin typeface="Calibri Light" panose="020F0302020204030204" pitchFamily="34" charset="0"/>
                              <a:cs typeface="Calibri Light" panose="020F0302020204030204" pitchFamily="34" charset="0"/>
                            </a:rPr>
                            <a:t>268.1</a:t>
                          </a:r>
                          <a:endParaRPr lang="en-US" sz="1400" b="0" i="0" dirty="0">
                            <a:effectLst/>
                            <a:latin typeface="Calibri Light" panose="020F0302020204030204" pitchFamily="34" charset="0"/>
                            <a:ea typeface="Calibri" panose="020F0502020204030204" pitchFamily="34" charset="0"/>
                            <a:cs typeface="Calibri Light" panose="020F0302020204030204" pitchFamily="34" charset="0"/>
                          </a:endParaRPr>
                        </a:p>
                      </a:txBody>
                      <a:tcPr marL="51435" marR="51435" marT="0" marB="0"/>
                    </a:tc>
                    <a:extLst>
                      <a:ext uri="{0D108BD9-81ED-4DB2-BD59-A6C34878D82A}">
                        <a16:rowId xmlns:a16="http://schemas.microsoft.com/office/drawing/2014/main" val="573863811"/>
                      </a:ext>
                    </a:extLst>
                  </a:tr>
                  <a:tr h="230410">
                    <a:tc>
                      <a:txBody>
                        <a:bodyPr/>
                        <a:lstStyle/>
                        <a:p>
                          <a:pPr algn="just">
                            <a:lnSpc>
                              <a:spcPct val="120000"/>
                            </a:lnSpc>
                            <a:spcAft>
                              <a:spcPts val="0"/>
                            </a:spcAft>
                          </a:pPr>
                          <a:r>
                            <a:rPr lang="en-US" sz="1400" b="1" i="0" dirty="0">
                              <a:effectLst/>
                              <a:latin typeface="Calibri Light" panose="020F0302020204030204" pitchFamily="34" charset="0"/>
                              <a:cs typeface="Calibri Light" panose="020F0302020204030204" pitchFamily="34" charset="0"/>
                            </a:rPr>
                            <a:t>Error (%)</a:t>
                          </a:r>
                          <a:endParaRPr lang="en-US" sz="1400" b="1" i="0" dirty="0">
                            <a:effectLst/>
                            <a:latin typeface="Calibri Light" panose="020F0302020204030204" pitchFamily="34" charset="0"/>
                            <a:ea typeface="Calibri" panose="020F0502020204030204" pitchFamily="34" charset="0"/>
                            <a:cs typeface="Calibri Light" panose="020F0302020204030204" pitchFamily="34" charset="0"/>
                          </a:endParaRPr>
                        </a:p>
                      </a:txBody>
                      <a:tcPr marL="51435" marR="51435" marT="0" marB="0"/>
                    </a:tc>
                    <a:tc>
                      <a:txBody>
                        <a:bodyPr/>
                        <a:lstStyle/>
                        <a:p>
                          <a:pPr algn="just">
                            <a:lnSpc>
                              <a:spcPct val="120000"/>
                            </a:lnSpc>
                            <a:spcAft>
                              <a:spcPts val="0"/>
                            </a:spcAft>
                          </a:pPr>
                          <a:r>
                            <a:rPr lang="en-US" sz="1400" b="0" i="0" dirty="0">
                              <a:effectLst/>
                              <a:latin typeface="Calibri Light" panose="020F0302020204030204" pitchFamily="34" charset="0"/>
                              <a:cs typeface="Calibri Light" panose="020F0302020204030204" pitchFamily="34" charset="0"/>
                            </a:rPr>
                            <a:t>1.5</a:t>
                          </a:r>
                          <a:endParaRPr lang="en-US" sz="1400" b="0" i="0" dirty="0">
                            <a:effectLst/>
                            <a:latin typeface="Calibri Light" panose="020F0302020204030204" pitchFamily="34" charset="0"/>
                            <a:ea typeface="Calibri" panose="020F0502020204030204" pitchFamily="34" charset="0"/>
                            <a:cs typeface="Calibri Light" panose="020F0302020204030204" pitchFamily="34" charset="0"/>
                          </a:endParaRPr>
                        </a:p>
                      </a:txBody>
                      <a:tcPr marL="51435" marR="51435" marT="0" marB="0"/>
                    </a:tc>
                    <a:tc>
                      <a:txBody>
                        <a:bodyPr/>
                        <a:lstStyle/>
                        <a:p>
                          <a:pPr algn="just">
                            <a:lnSpc>
                              <a:spcPct val="120000"/>
                            </a:lnSpc>
                            <a:spcAft>
                              <a:spcPts val="0"/>
                            </a:spcAft>
                          </a:pPr>
                          <a:r>
                            <a:rPr lang="en-US" sz="1400" b="0" i="0">
                              <a:effectLst/>
                              <a:latin typeface="Calibri Light" panose="020F0302020204030204" pitchFamily="34" charset="0"/>
                              <a:cs typeface="Calibri Light" panose="020F0302020204030204" pitchFamily="34" charset="0"/>
                            </a:rPr>
                            <a:t>5.0</a:t>
                          </a:r>
                          <a:endParaRPr lang="en-US" sz="1400" b="0" i="0">
                            <a:effectLst/>
                            <a:latin typeface="Calibri Light" panose="020F0302020204030204" pitchFamily="34" charset="0"/>
                            <a:ea typeface="Calibri" panose="020F0502020204030204" pitchFamily="34" charset="0"/>
                            <a:cs typeface="Calibri Light" panose="020F0302020204030204" pitchFamily="34" charset="0"/>
                          </a:endParaRPr>
                        </a:p>
                      </a:txBody>
                      <a:tcPr marL="51435" marR="51435" marT="0" marB="0"/>
                    </a:tc>
                    <a:tc vMerge="1">
                      <a:txBody>
                        <a:bodyPr/>
                        <a:lstStyle/>
                        <a:p>
                          <a:pPr algn="just">
                            <a:lnSpc>
                              <a:spcPct val="120000"/>
                            </a:lnSpc>
                            <a:spcAft>
                              <a:spcPts val="0"/>
                            </a:spcAft>
                          </a:pPr>
                          <a:endParaRPr lang="en-US" sz="1800" b="0" i="0" dirty="0">
                            <a:effectLst/>
                            <a:latin typeface="Calibri Light" panose="020F0302020204030204" pitchFamily="34" charset="0"/>
                            <a:ea typeface="Calibri" panose="020F0502020204030204" pitchFamily="34" charset="0"/>
                            <a:cs typeface="Calibri Light" panose="020F0302020204030204" pitchFamily="34" charset="0"/>
                          </a:endParaRPr>
                        </a:p>
                      </a:txBody>
                      <a:tcPr marL="68580" marR="68580" marT="0" marB="0"/>
                    </a:tc>
                    <a:tc>
                      <a:txBody>
                        <a:bodyPr/>
                        <a:lstStyle/>
                        <a:p>
                          <a:pPr algn="just">
                            <a:lnSpc>
                              <a:spcPct val="120000"/>
                            </a:lnSpc>
                            <a:spcAft>
                              <a:spcPts val="0"/>
                            </a:spcAft>
                          </a:pPr>
                          <a:r>
                            <a:rPr lang="en-US" sz="1400" b="0" i="0" dirty="0">
                              <a:effectLst/>
                              <a:latin typeface="Calibri Light" panose="020F0302020204030204" pitchFamily="34" charset="0"/>
                              <a:cs typeface="Calibri Light" panose="020F0302020204030204" pitchFamily="34" charset="0"/>
                            </a:rPr>
                            <a:t>6.4</a:t>
                          </a:r>
                          <a:endParaRPr lang="en-US" sz="1400" b="0" i="0" dirty="0">
                            <a:effectLst/>
                            <a:latin typeface="Calibri Light" panose="020F0302020204030204" pitchFamily="34" charset="0"/>
                            <a:ea typeface="Calibri" panose="020F0502020204030204" pitchFamily="34" charset="0"/>
                            <a:cs typeface="Calibri Light" panose="020F0302020204030204" pitchFamily="34" charset="0"/>
                          </a:endParaRPr>
                        </a:p>
                      </a:txBody>
                      <a:tcPr marL="51435" marR="51435" marT="0" marB="0"/>
                    </a:tc>
                    <a:tc>
                      <a:txBody>
                        <a:bodyPr/>
                        <a:lstStyle/>
                        <a:p>
                          <a:pPr algn="just">
                            <a:lnSpc>
                              <a:spcPct val="120000"/>
                            </a:lnSpc>
                            <a:spcAft>
                              <a:spcPts val="0"/>
                            </a:spcAft>
                          </a:pPr>
                          <a:r>
                            <a:rPr lang="en-US" sz="1400" b="0" i="0" dirty="0">
                              <a:effectLst/>
                              <a:latin typeface="Calibri Light" panose="020F0302020204030204" pitchFamily="34" charset="0"/>
                              <a:cs typeface="Calibri Light" panose="020F0302020204030204" pitchFamily="34" charset="0"/>
                            </a:rPr>
                            <a:t>4.3</a:t>
                          </a:r>
                          <a:endParaRPr lang="en-US" sz="1400" b="0" i="0" dirty="0">
                            <a:effectLst/>
                            <a:latin typeface="Calibri Light" panose="020F0302020204030204" pitchFamily="34" charset="0"/>
                            <a:ea typeface="Calibri" panose="020F0502020204030204" pitchFamily="34" charset="0"/>
                            <a:cs typeface="Calibri Light" panose="020F0302020204030204" pitchFamily="34" charset="0"/>
                          </a:endParaRPr>
                        </a:p>
                      </a:txBody>
                      <a:tcPr marL="51435" marR="51435" marT="0" marB="0"/>
                    </a:tc>
                    <a:extLst>
                      <a:ext uri="{0D108BD9-81ED-4DB2-BD59-A6C34878D82A}">
                        <a16:rowId xmlns:a16="http://schemas.microsoft.com/office/drawing/2014/main" val="3608181142"/>
                      </a:ext>
                    </a:extLst>
                  </a:tr>
                </a:tbl>
              </a:graphicData>
            </a:graphic>
          </p:graphicFrame>
        </mc:Choice>
        <mc:Fallback>
          <p:graphicFrame>
            <p:nvGraphicFramePr>
              <p:cNvPr id="10" name="Table 9">
                <a:extLst>
                  <a:ext uri="{FF2B5EF4-FFF2-40B4-BE49-F238E27FC236}">
                    <a16:creationId xmlns:a16="http://schemas.microsoft.com/office/drawing/2014/main" id="{7F56F624-8338-CC47-8561-5A54496B9B33}"/>
                  </a:ext>
                </a:extLst>
              </p:cNvPr>
              <p:cNvGraphicFramePr>
                <a:graphicFrameLocks noGrp="1"/>
              </p:cNvGraphicFramePr>
              <p:nvPr/>
            </p:nvGraphicFramePr>
            <p:xfrm>
              <a:off x="1493658" y="1564801"/>
              <a:ext cx="5508614" cy="1194755"/>
            </p:xfrm>
            <a:graphic>
              <a:graphicData uri="http://schemas.openxmlformats.org/drawingml/2006/table">
                <a:tbl>
                  <a:tblPr firstRow="1" firstCol="1" bandRow="1">
                    <a:tableStyleId>{5940675A-B579-460E-94D1-54222C63F5DA}</a:tableStyleId>
                  </a:tblPr>
                  <a:tblGrid>
                    <a:gridCol w="918101">
                      <a:extLst>
                        <a:ext uri="{9D8B030D-6E8A-4147-A177-3AD203B41FA5}">
                          <a16:colId xmlns:a16="http://schemas.microsoft.com/office/drawing/2014/main" val="564093034"/>
                        </a:ext>
                      </a:extLst>
                    </a:gridCol>
                    <a:gridCol w="940564">
                      <a:extLst>
                        <a:ext uri="{9D8B030D-6E8A-4147-A177-3AD203B41FA5}">
                          <a16:colId xmlns:a16="http://schemas.microsoft.com/office/drawing/2014/main" val="1705971488"/>
                        </a:ext>
                      </a:extLst>
                    </a:gridCol>
                    <a:gridCol w="1057658">
                      <a:extLst>
                        <a:ext uri="{9D8B030D-6E8A-4147-A177-3AD203B41FA5}">
                          <a16:colId xmlns:a16="http://schemas.microsoft.com/office/drawing/2014/main" val="571181355"/>
                        </a:ext>
                      </a:extLst>
                    </a:gridCol>
                    <a:gridCol w="432049">
                      <a:extLst>
                        <a:ext uri="{9D8B030D-6E8A-4147-A177-3AD203B41FA5}">
                          <a16:colId xmlns:a16="http://schemas.microsoft.com/office/drawing/2014/main" val="2977628912"/>
                        </a:ext>
                      </a:extLst>
                    </a:gridCol>
                    <a:gridCol w="1026116">
                      <a:extLst>
                        <a:ext uri="{9D8B030D-6E8A-4147-A177-3AD203B41FA5}">
                          <a16:colId xmlns:a16="http://schemas.microsoft.com/office/drawing/2014/main" val="899528160"/>
                        </a:ext>
                      </a:extLst>
                    </a:gridCol>
                    <a:gridCol w="1134126">
                      <a:extLst>
                        <a:ext uri="{9D8B030D-6E8A-4147-A177-3AD203B41FA5}">
                          <a16:colId xmlns:a16="http://schemas.microsoft.com/office/drawing/2014/main" val="1064805119"/>
                        </a:ext>
                      </a:extLst>
                    </a:gridCol>
                  </a:tblGrid>
                  <a:tr h="238951">
                    <a:tc>
                      <a:txBody>
                        <a:bodyPr/>
                        <a:lstStyle/>
                        <a:p>
                          <a:pPr algn="just">
                            <a:lnSpc>
                              <a:spcPct val="120000"/>
                            </a:lnSpc>
                            <a:spcAft>
                              <a:spcPts val="0"/>
                            </a:spcAft>
                          </a:pPr>
                          <a:r>
                            <a:rPr lang="en-US" sz="1400" b="0" i="0" dirty="0">
                              <a:effectLst/>
                              <a:latin typeface="Calibri Light" panose="020F0302020204030204" pitchFamily="34" charset="0"/>
                              <a:cs typeface="Calibri Light" panose="020F0302020204030204" pitchFamily="34" charset="0"/>
                            </a:rPr>
                            <a:t> </a:t>
                          </a:r>
                          <a:endParaRPr lang="en-US" sz="1400" b="0" i="0" dirty="0">
                            <a:effectLst/>
                            <a:latin typeface="Calibri Light" panose="020F0302020204030204" pitchFamily="34" charset="0"/>
                            <a:ea typeface="Calibri" panose="020F0502020204030204" pitchFamily="34" charset="0"/>
                            <a:cs typeface="Calibri Light" panose="020F0302020204030204" pitchFamily="34" charset="0"/>
                          </a:endParaRPr>
                        </a:p>
                      </a:txBody>
                      <a:tcPr marL="51435" marR="51435" marT="0" marB="0"/>
                    </a:tc>
                    <a:tc gridSpan="2">
                      <a:txBody>
                        <a:bodyPr/>
                        <a:lstStyle/>
                        <a:p>
                          <a:pPr algn="ctr">
                            <a:lnSpc>
                              <a:spcPct val="120000"/>
                            </a:lnSpc>
                            <a:spcAft>
                              <a:spcPts val="0"/>
                            </a:spcAft>
                          </a:pPr>
                          <a:r>
                            <a:rPr lang="en-US" sz="1400" b="1" i="0" dirty="0">
                              <a:effectLst/>
                              <a:latin typeface="Calibri Light" panose="020F0302020204030204" pitchFamily="34" charset="0"/>
                              <a:cs typeface="Calibri Light" panose="020F0302020204030204" pitchFamily="34" charset="0"/>
                            </a:rPr>
                            <a:t>Case 1</a:t>
                          </a:r>
                          <a:endParaRPr lang="en-US" sz="1400" b="1" i="0" dirty="0">
                            <a:effectLst/>
                            <a:latin typeface="Calibri Light" panose="020F0302020204030204" pitchFamily="34" charset="0"/>
                            <a:ea typeface="Calibri" panose="020F0502020204030204" pitchFamily="34" charset="0"/>
                            <a:cs typeface="Calibri Light" panose="020F0302020204030204" pitchFamily="34" charset="0"/>
                          </a:endParaRPr>
                        </a:p>
                      </a:txBody>
                      <a:tcPr marL="51435" marR="51435" marT="0" marB="0" anchor="ctr"/>
                    </a:tc>
                    <a:tc hMerge="1">
                      <a:txBody>
                        <a:bodyPr/>
                        <a:lstStyle/>
                        <a:p>
                          <a:endParaRPr lang="en-US"/>
                        </a:p>
                      </a:txBody>
                      <a:tcPr/>
                    </a:tc>
                    <a:tc rowSpan="5">
                      <a:txBody>
                        <a:bodyPr/>
                        <a:lstStyle/>
                        <a:p>
                          <a:pPr algn="ctr">
                            <a:lnSpc>
                              <a:spcPct val="120000"/>
                            </a:lnSpc>
                            <a:spcAft>
                              <a:spcPts val="0"/>
                            </a:spcAft>
                          </a:pPr>
                          <a:r>
                            <a:rPr lang="en-US" sz="1400" b="1" i="0" dirty="0">
                              <a:effectLst/>
                              <a:latin typeface="Calibri Light" panose="020F0302020204030204" pitchFamily="34" charset="0"/>
                              <a:cs typeface="Calibri Light" panose="020F0302020204030204" pitchFamily="34" charset="0"/>
                            </a:rPr>
                            <a:t> </a:t>
                          </a:r>
                          <a:endParaRPr lang="en-US" sz="1400" b="1" i="0" dirty="0">
                            <a:effectLst/>
                            <a:latin typeface="Calibri Light" panose="020F0302020204030204" pitchFamily="34" charset="0"/>
                            <a:ea typeface="Calibri" panose="020F0502020204030204" pitchFamily="34" charset="0"/>
                            <a:cs typeface="Calibri Light" panose="020F0302020204030204" pitchFamily="34" charset="0"/>
                          </a:endParaRPr>
                        </a:p>
                        <a:p>
                          <a:pPr algn="just">
                            <a:lnSpc>
                              <a:spcPct val="120000"/>
                            </a:lnSpc>
                            <a:spcAft>
                              <a:spcPts val="0"/>
                            </a:spcAft>
                          </a:pPr>
                          <a:r>
                            <a:rPr lang="en-US" sz="1400" b="1" i="0" dirty="0">
                              <a:effectLst/>
                              <a:latin typeface="Calibri Light" panose="020F0302020204030204" pitchFamily="34" charset="0"/>
                              <a:cs typeface="Calibri Light" panose="020F0302020204030204" pitchFamily="34" charset="0"/>
                            </a:rPr>
                            <a:t> </a:t>
                          </a:r>
                          <a:endParaRPr lang="en-US" sz="1400" b="1" i="0" dirty="0">
                            <a:effectLst/>
                            <a:latin typeface="Calibri Light" panose="020F0302020204030204" pitchFamily="34" charset="0"/>
                            <a:ea typeface="Calibri" panose="020F0502020204030204" pitchFamily="34" charset="0"/>
                            <a:cs typeface="Calibri Light" panose="020F0302020204030204" pitchFamily="34" charset="0"/>
                          </a:endParaRPr>
                        </a:p>
                        <a:p>
                          <a:pPr algn="just">
                            <a:lnSpc>
                              <a:spcPct val="120000"/>
                            </a:lnSpc>
                            <a:spcAft>
                              <a:spcPts val="0"/>
                            </a:spcAft>
                          </a:pPr>
                          <a:r>
                            <a:rPr lang="en-US" sz="1400" b="1" i="0" dirty="0">
                              <a:effectLst/>
                              <a:latin typeface="Calibri Light" panose="020F0302020204030204" pitchFamily="34" charset="0"/>
                              <a:cs typeface="Calibri Light" panose="020F0302020204030204" pitchFamily="34" charset="0"/>
                            </a:rPr>
                            <a:t> </a:t>
                          </a:r>
                          <a:endParaRPr lang="en-US" sz="1400" b="1" i="0" dirty="0">
                            <a:effectLst/>
                            <a:latin typeface="Calibri Light" panose="020F0302020204030204" pitchFamily="34" charset="0"/>
                            <a:ea typeface="Calibri" panose="020F0502020204030204" pitchFamily="34" charset="0"/>
                            <a:cs typeface="Calibri Light" panose="020F0302020204030204" pitchFamily="34" charset="0"/>
                          </a:endParaRPr>
                        </a:p>
                        <a:p>
                          <a:pPr algn="just">
                            <a:lnSpc>
                              <a:spcPct val="120000"/>
                            </a:lnSpc>
                            <a:spcAft>
                              <a:spcPts val="0"/>
                            </a:spcAft>
                          </a:pPr>
                          <a:r>
                            <a:rPr lang="en-US" sz="1400" b="1" i="0" dirty="0">
                              <a:effectLst/>
                              <a:latin typeface="Calibri Light" panose="020F0302020204030204" pitchFamily="34" charset="0"/>
                              <a:cs typeface="Calibri Light" panose="020F0302020204030204" pitchFamily="34" charset="0"/>
                            </a:rPr>
                            <a:t> </a:t>
                          </a:r>
                          <a:endParaRPr lang="en-US" sz="1400" b="1" i="0" dirty="0">
                            <a:effectLst/>
                            <a:latin typeface="Calibri Light" panose="020F0302020204030204" pitchFamily="34" charset="0"/>
                            <a:ea typeface="Calibri" panose="020F0502020204030204" pitchFamily="34" charset="0"/>
                            <a:cs typeface="Calibri Light" panose="020F0302020204030204" pitchFamily="34" charset="0"/>
                          </a:endParaRPr>
                        </a:p>
                      </a:txBody>
                      <a:tcPr marL="51435" marR="51435" marT="0" marB="0"/>
                    </a:tc>
                    <a:tc gridSpan="2">
                      <a:txBody>
                        <a:bodyPr/>
                        <a:lstStyle/>
                        <a:p>
                          <a:pPr algn="ctr">
                            <a:lnSpc>
                              <a:spcPct val="120000"/>
                            </a:lnSpc>
                            <a:spcAft>
                              <a:spcPts val="0"/>
                            </a:spcAft>
                          </a:pPr>
                          <a:r>
                            <a:rPr lang="en-US" sz="1400" b="1" i="0" dirty="0">
                              <a:effectLst/>
                              <a:latin typeface="Calibri Light" panose="020F0302020204030204" pitchFamily="34" charset="0"/>
                              <a:cs typeface="Calibri Light" panose="020F0302020204030204" pitchFamily="34" charset="0"/>
                            </a:rPr>
                            <a:t>Case 2</a:t>
                          </a:r>
                          <a:endParaRPr lang="en-US" sz="1400" b="1" i="0" dirty="0">
                            <a:effectLst/>
                            <a:latin typeface="Calibri Light" panose="020F0302020204030204" pitchFamily="34" charset="0"/>
                            <a:ea typeface="Calibri" panose="020F0502020204030204" pitchFamily="34" charset="0"/>
                            <a:cs typeface="Calibri Light" panose="020F0302020204030204" pitchFamily="34" charset="0"/>
                          </a:endParaRPr>
                        </a:p>
                      </a:txBody>
                      <a:tcPr marL="51435" marR="51435" marT="0" marB="0" anchor="ctr"/>
                    </a:tc>
                    <a:tc hMerge="1">
                      <a:txBody>
                        <a:bodyPr/>
                        <a:lstStyle/>
                        <a:p>
                          <a:endParaRPr lang="en-US"/>
                        </a:p>
                      </a:txBody>
                      <a:tcPr/>
                    </a:tc>
                    <a:extLst>
                      <a:ext uri="{0D108BD9-81ED-4DB2-BD59-A6C34878D82A}">
                        <a16:rowId xmlns:a16="http://schemas.microsoft.com/office/drawing/2014/main" val="471889852"/>
                      </a:ext>
                    </a:extLst>
                  </a:tr>
                  <a:tr h="238951">
                    <a:tc>
                      <a:txBody>
                        <a:bodyPr/>
                        <a:lstStyle/>
                        <a:p>
                          <a:pPr algn="just">
                            <a:lnSpc>
                              <a:spcPct val="120000"/>
                            </a:lnSpc>
                            <a:spcAft>
                              <a:spcPts val="0"/>
                            </a:spcAft>
                          </a:pPr>
                          <a:r>
                            <a:rPr lang="en-US" sz="1400" b="0" i="0" dirty="0">
                              <a:effectLst/>
                              <a:latin typeface="Calibri Light" panose="020F0302020204030204" pitchFamily="34" charset="0"/>
                              <a:cs typeface="Calibri Light" panose="020F0302020204030204" pitchFamily="34" charset="0"/>
                            </a:rPr>
                            <a:t> </a:t>
                          </a:r>
                          <a:endParaRPr lang="en-US" sz="1400" b="0" i="0" dirty="0">
                            <a:effectLst/>
                            <a:latin typeface="Calibri Light" panose="020F0302020204030204" pitchFamily="34" charset="0"/>
                            <a:ea typeface="Calibri" panose="020F0502020204030204" pitchFamily="34" charset="0"/>
                            <a:cs typeface="Calibri Light" panose="020F0302020204030204" pitchFamily="34" charset="0"/>
                          </a:endParaRPr>
                        </a:p>
                      </a:txBody>
                      <a:tcPr marL="51435" marR="51435" marT="0" marB="0"/>
                    </a:tc>
                    <a:tc>
                      <a:txBody>
                        <a:bodyPr/>
                        <a:lstStyle/>
                        <a:p>
                          <a:endParaRPr lang="en-CH"/>
                        </a:p>
                      </a:txBody>
                      <a:tcPr marL="51435" marR="51435" marT="0" marB="0">
                        <a:blipFill>
                          <a:blip r:embed="rId3"/>
                          <a:stretch>
                            <a:fillRect l="-99351" t="-107500" r="-390260" b="-340000"/>
                          </a:stretch>
                        </a:blipFill>
                      </a:tcPr>
                    </a:tc>
                    <a:tc>
                      <a:txBody>
                        <a:bodyPr/>
                        <a:lstStyle/>
                        <a:p>
                          <a:endParaRPr lang="en-CH"/>
                        </a:p>
                      </a:txBody>
                      <a:tcPr marL="51435" marR="51435" marT="0" marB="0">
                        <a:blipFill>
                          <a:blip r:embed="rId3"/>
                          <a:stretch>
                            <a:fillRect l="-176437" t="-107500" r="-245402" b="-340000"/>
                          </a:stretch>
                        </a:blipFill>
                      </a:tcPr>
                    </a:tc>
                    <a:tc vMerge="1">
                      <a:txBody>
                        <a:bodyPr/>
                        <a:lstStyle/>
                        <a:p>
                          <a:pPr algn="just">
                            <a:lnSpc>
                              <a:spcPct val="120000"/>
                            </a:lnSpc>
                            <a:spcAft>
                              <a:spcPts val="0"/>
                            </a:spcAft>
                          </a:pPr>
                          <a:endParaRPr lang="en-US" sz="1800" b="0" i="0" dirty="0">
                            <a:effectLst/>
                            <a:latin typeface="Calibri Light" panose="020F0302020204030204" pitchFamily="34" charset="0"/>
                            <a:ea typeface="Calibri" panose="020F0502020204030204" pitchFamily="34" charset="0"/>
                            <a:cs typeface="Calibri Light" panose="020F0302020204030204" pitchFamily="34" charset="0"/>
                          </a:endParaRPr>
                        </a:p>
                      </a:txBody>
                      <a:tcPr marL="68580" marR="68580" marT="0" marB="0"/>
                    </a:tc>
                    <a:tc>
                      <a:txBody>
                        <a:bodyPr/>
                        <a:lstStyle/>
                        <a:p>
                          <a:endParaRPr lang="en-CH"/>
                        </a:p>
                      </a:txBody>
                      <a:tcPr marL="51435" marR="51435" marT="0" marB="0">
                        <a:blipFill>
                          <a:blip r:embed="rId3"/>
                          <a:stretch>
                            <a:fillRect l="-326036" t="-107500" r="-111243" b="-340000"/>
                          </a:stretch>
                        </a:blipFill>
                      </a:tcPr>
                    </a:tc>
                    <a:tc>
                      <a:txBody>
                        <a:bodyPr/>
                        <a:lstStyle/>
                        <a:p>
                          <a:endParaRPr lang="en-CH"/>
                        </a:p>
                      </a:txBody>
                      <a:tcPr marL="51435" marR="51435" marT="0" marB="0">
                        <a:blipFill>
                          <a:blip r:embed="rId3"/>
                          <a:stretch>
                            <a:fillRect l="-387097" t="-107500" r="-1075" b="-340000"/>
                          </a:stretch>
                        </a:blipFill>
                      </a:tcPr>
                    </a:tc>
                    <a:extLst>
                      <a:ext uri="{0D108BD9-81ED-4DB2-BD59-A6C34878D82A}">
                        <a16:rowId xmlns:a16="http://schemas.microsoft.com/office/drawing/2014/main" val="2529932957"/>
                      </a:ext>
                    </a:extLst>
                  </a:tr>
                  <a:tr h="238951">
                    <a:tc>
                      <a:txBody>
                        <a:bodyPr/>
                        <a:lstStyle/>
                        <a:p>
                          <a:pPr algn="just">
                            <a:lnSpc>
                              <a:spcPct val="120000"/>
                            </a:lnSpc>
                            <a:spcAft>
                              <a:spcPts val="0"/>
                            </a:spcAft>
                          </a:pPr>
                          <a:r>
                            <a:rPr lang="en-US" sz="1400" b="1" i="0">
                              <a:effectLst/>
                              <a:latin typeface="Calibri Light" panose="020F0302020204030204" pitchFamily="34" charset="0"/>
                              <a:cs typeface="Calibri Light" panose="020F0302020204030204" pitchFamily="34" charset="0"/>
                            </a:rPr>
                            <a:t>Prediction</a:t>
                          </a:r>
                          <a:endParaRPr lang="en-US" sz="1400" b="1" i="0">
                            <a:effectLst/>
                            <a:latin typeface="Calibri Light" panose="020F0302020204030204" pitchFamily="34" charset="0"/>
                            <a:ea typeface="Calibri" panose="020F0502020204030204" pitchFamily="34" charset="0"/>
                            <a:cs typeface="Calibri Light" panose="020F0302020204030204" pitchFamily="34" charset="0"/>
                          </a:endParaRPr>
                        </a:p>
                      </a:txBody>
                      <a:tcPr marL="51435" marR="51435" marT="0" marB="0"/>
                    </a:tc>
                    <a:tc>
                      <a:txBody>
                        <a:bodyPr/>
                        <a:lstStyle/>
                        <a:p>
                          <a:pPr algn="just">
                            <a:lnSpc>
                              <a:spcPct val="120000"/>
                            </a:lnSpc>
                            <a:spcAft>
                              <a:spcPts val="0"/>
                            </a:spcAft>
                          </a:pPr>
                          <a:r>
                            <a:rPr lang="en-US" sz="1400" b="0" i="0">
                              <a:effectLst/>
                              <a:latin typeface="Calibri Light" panose="020F0302020204030204" pitchFamily="34" charset="0"/>
                              <a:cs typeface="Calibri Light" panose="020F0302020204030204" pitchFamily="34" charset="0"/>
                            </a:rPr>
                            <a:t>0.890</a:t>
                          </a:r>
                          <a:endParaRPr lang="en-US" sz="1400" b="0" i="0">
                            <a:effectLst/>
                            <a:latin typeface="Calibri Light" panose="020F0302020204030204" pitchFamily="34" charset="0"/>
                            <a:ea typeface="Calibri" panose="020F0502020204030204" pitchFamily="34" charset="0"/>
                            <a:cs typeface="Calibri Light" panose="020F0302020204030204" pitchFamily="34" charset="0"/>
                          </a:endParaRPr>
                        </a:p>
                      </a:txBody>
                      <a:tcPr marL="51435" marR="51435" marT="0" marB="0"/>
                    </a:tc>
                    <a:tc>
                      <a:txBody>
                        <a:bodyPr/>
                        <a:lstStyle/>
                        <a:p>
                          <a:pPr algn="just">
                            <a:lnSpc>
                              <a:spcPct val="120000"/>
                            </a:lnSpc>
                            <a:spcAft>
                              <a:spcPts val="0"/>
                            </a:spcAft>
                          </a:pPr>
                          <a:r>
                            <a:rPr lang="en-US" sz="1400" b="0" i="0" dirty="0">
                              <a:effectLst/>
                              <a:latin typeface="Calibri Light" panose="020F0302020204030204" pitchFamily="34" charset="0"/>
                              <a:cs typeface="Calibri Light" panose="020F0302020204030204" pitchFamily="34" charset="0"/>
                            </a:rPr>
                            <a:t>672.1</a:t>
                          </a:r>
                          <a:endParaRPr lang="en-US" sz="1400" b="0" i="0" dirty="0">
                            <a:effectLst/>
                            <a:latin typeface="Calibri Light" panose="020F0302020204030204" pitchFamily="34" charset="0"/>
                            <a:ea typeface="Calibri" panose="020F0502020204030204" pitchFamily="34" charset="0"/>
                            <a:cs typeface="Calibri Light" panose="020F0302020204030204" pitchFamily="34" charset="0"/>
                          </a:endParaRPr>
                        </a:p>
                      </a:txBody>
                      <a:tcPr marL="51435" marR="51435" marT="0" marB="0"/>
                    </a:tc>
                    <a:tc vMerge="1">
                      <a:txBody>
                        <a:bodyPr/>
                        <a:lstStyle/>
                        <a:p>
                          <a:endParaRPr lang="en-US"/>
                        </a:p>
                      </a:txBody>
                      <a:tcPr/>
                    </a:tc>
                    <a:tc>
                      <a:txBody>
                        <a:bodyPr/>
                        <a:lstStyle/>
                        <a:p>
                          <a:pPr algn="just">
                            <a:lnSpc>
                              <a:spcPct val="120000"/>
                            </a:lnSpc>
                            <a:spcAft>
                              <a:spcPts val="0"/>
                            </a:spcAft>
                          </a:pPr>
                          <a:r>
                            <a:rPr lang="en-US" sz="1400" b="0" i="0" dirty="0">
                              <a:effectLst/>
                              <a:latin typeface="Calibri Light" panose="020F0302020204030204" pitchFamily="34" charset="0"/>
                              <a:cs typeface="Calibri Light" panose="020F0302020204030204" pitchFamily="34" charset="0"/>
                            </a:rPr>
                            <a:t>0.900</a:t>
                          </a:r>
                          <a:endParaRPr lang="en-US" sz="1400" b="0" i="0" dirty="0">
                            <a:effectLst/>
                            <a:latin typeface="Calibri Light" panose="020F0302020204030204" pitchFamily="34" charset="0"/>
                            <a:ea typeface="Calibri" panose="020F0502020204030204" pitchFamily="34" charset="0"/>
                            <a:cs typeface="Calibri Light" panose="020F0302020204030204" pitchFamily="34" charset="0"/>
                          </a:endParaRPr>
                        </a:p>
                      </a:txBody>
                      <a:tcPr marL="51435" marR="51435" marT="0" marB="0"/>
                    </a:tc>
                    <a:tc>
                      <a:txBody>
                        <a:bodyPr/>
                        <a:lstStyle/>
                        <a:p>
                          <a:pPr algn="just">
                            <a:lnSpc>
                              <a:spcPct val="120000"/>
                            </a:lnSpc>
                            <a:spcAft>
                              <a:spcPts val="0"/>
                            </a:spcAft>
                          </a:pPr>
                          <a:r>
                            <a:rPr lang="en-US" sz="1400" b="0" i="0" dirty="0">
                              <a:effectLst/>
                              <a:latin typeface="Calibri Light" panose="020F0302020204030204" pitchFamily="34" charset="0"/>
                              <a:cs typeface="Calibri Light" panose="020F0302020204030204" pitchFamily="34" charset="0"/>
                            </a:rPr>
                            <a:t>280.2</a:t>
                          </a:r>
                          <a:endParaRPr lang="en-US" sz="1400" b="0" i="0" dirty="0">
                            <a:effectLst/>
                            <a:latin typeface="Calibri Light" panose="020F0302020204030204" pitchFamily="34" charset="0"/>
                            <a:ea typeface="Calibri" panose="020F0502020204030204" pitchFamily="34" charset="0"/>
                            <a:cs typeface="Calibri Light" panose="020F0302020204030204" pitchFamily="34" charset="0"/>
                          </a:endParaRPr>
                        </a:p>
                      </a:txBody>
                      <a:tcPr marL="51435" marR="51435" marT="0" marB="0"/>
                    </a:tc>
                    <a:extLst>
                      <a:ext uri="{0D108BD9-81ED-4DB2-BD59-A6C34878D82A}">
                        <a16:rowId xmlns:a16="http://schemas.microsoft.com/office/drawing/2014/main" val="504863877"/>
                      </a:ext>
                    </a:extLst>
                  </a:tr>
                  <a:tr h="238951">
                    <a:tc>
                      <a:txBody>
                        <a:bodyPr/>
                        <a:lstStyle/>
                        <a:p>
                          <a:pPr algn="just">
                            <a:lnSpc>
                              <a:spcPct val="120000"/>
                            </a:lnSpc>
                            <a:spcAft>
                              <a:spcPts val="0"/>
                            </a:spcAft>
                          </a:pPr>
                          <a:r>
                            <a:rPr lang="en-US" sz="1400" b="1" i="0" dirty="0">
                              <a:effectLst/>
                              <a:latin typeface="Calibri Light" panose="020F0302020204030204" pitchFamily="34" charset="0"/>
                              <a:cs typeface="Calibri Light" panose="020F0302020204030204" pitchFamily="34" charset="0"/>
                            </a:rPr>
                            <a:t>Simulation</a:t>
                          </a:r>
                          <a:endParaRPr lang="en-US" sz="1400" b="1" i="0" dirty="0">
                            <a:effectLst/>
                            <a:latin typeface="Calibri Light" panose="020F0302020204030204" pitchFamily="34" charset="0"/>
                            <a:ea typeface="Calibri" panose="020F0502020204030204" pitchFamily="34" charset="0"/>
                            <a:cs typeface="Calibri Light" panose="020F0302020204030204" pitchFamily="34" charset="0"/>
                          </a:endParaRPr>
                        </a:p>
                      </a:txBody>
                      <a:tcPr marL="51435" marR="51435" marT="0" marB="0"/>
                    </a:tc>
                    <a:tc>
                      <a:txBody>
                        <a:bodyPr/>
                        <a:lstStyle/>
                        <a:p>
                          <a:pPr algn="just">
                            <a:lnSpc>
                              <a:spcPct val="120000"/>
                            </a:lnSpc>
                            <a:spcAft>
                              <a:spcPts val="0"/>
                            </a:spcAft>
                          </a:pPr>
                          <a:r>
                            <a:rPr lang="en-US" sz="1400" b="0" i="0">
                              <a:effectLst/>
                              <a:latin typeface="Calibri Light" panose="020F0302020204030204" pitchFamily="34" charset="0"/>
                              <a:cs typeface="Calibri Light" panose="020F0302020204030204" pitchFamily="34" charset="0"/>
                            </a:rPr>
                            <a:t>0.903</a:t>
                          </a:r>
                          <a:endParaRPr lang="en-US" sz="1400" b="0" i="0">
                            <a:effectLst/>
                            <a:latin typeface="Calibri Light" panose="020F0302020204030204" pitchFamily="34" charset="0"/>
                            <a:ea typeface="Calibri" panose="020F0502020204030204" pitchFamily="34" charset="0"/>
                            <a:cs typeface="Calibri Light" panose="020F0302020204030204" pitchFamily="34" charset="0"/>
                          </a:endParaRPr>
                        </a:p>
                      </a:txBody>
                      <a:tcPr marL="51435" marR="51435" marT="0" marB="0"/>
                    </a:tc>
                    <a:tc>
                      <a:txBody>
                        <a:bodyPr/>
                        <a:lstStyle/>
                        <a:p>
                          <a:pPr algn="just">
                            <a:lnSpc>
                              <a:spcPct val="120000"/>
                            </a:lnSpc>
                            <a:spcAft>
                              <a:spcPts val="0"/>
                            </a:spcAft>
                          </a:pPr>
                          <a:r>
                            <a:rPr lang="en-US" sz="1400" b="0" i="0">
                              <a:effectLst/>
                              <a:latin typeface="Calibri Light" panose="020F0302020204030204" pitchFamily="34" charset="0"/>
                              <a:cs typeface="Calibri Light" panose="020F0302020204030204" pitchFamily="34" charset="0"/>
                            </a:rPr>
                            <a:t>706.0</a:t>
                          </a:r>
                          <a:endParaRPr lang="en-US" sz="1400" b="0" i="0">
                            <a:effectLst/>
                            <a:latin typeface="Calibri Light" panose="020F0302020204030204" pitchFamily="34" charset="0"/>
                            <a:ea typeface="Calibri" panose="020F0502020204030204" pitchFamily="34" charset="0"/>
                            <a:cs typeface="Calibri Light" panose="020F0302020204030204" pitchFamily="34" charset="0"/>
                          </a:endParaRPr>
                        </a:p>
                      </a:txBody>
                      <a:tcPr marL="51435" marR="51435" marT="0" marB="0"/>
                    </a:tc>
                    <a:tc vMerge="1">
                      <a:txBody>
                        <a:bodyPr/>
                        <a:lstStyle/>
                        <a:p>
                          <a:pPr algn="just">
                            <a:lnSpc>
                              <a:spcPct val="120000"/>
                            </a:lnSpc>
                            <a:spcAft>
                              <a:spcPts val="0"/>
                            </a:spcAft>
                          </a:pPr>
                          <a:endParaRPr lang="en-US" sz="1800" b="0" i="0">
                            <a:effectLst/>
                            <a:latin typeface="Calibri Light" panose="020F0302020204030204" pitchFamily="34" charset="0"/>
                            <a:ea typeface="Calibri" panose="020F0502020204030204" pitchFamily="34" charset="0"/>
                            <a:cs typeface="Calibri Light" panose="020F0302020204030204" pitchFamily="34" charset="0"/>
                          </a:endParaRPr>
                        </a:p>
                      </a:txBody>
                      <a:tcPr marL="68580" marR="68580" marT="0" marB="0"/>
                    </a:tc>
                    <a:tc>
                      <a:txBody>
                        <a:bodyPr/>
                        <a:lstStyle/>
                        <a:p>
                          <a:pPr algn="just">
                            <a:lnSpc>
                              <a:spcPct val="120000"/>
                            </a:lnSpc>
                            <a:spcAft>
                              <a:spcPts val="0"/>
                            </a:spcAft>
                          </a:pPr>
                          <a:r>
                            <a:rPr lang="en-US" sz="1400" b="0" i="0" dirty="0">
                              <a:effectLst/>
                              <a:latin typeface="Calibri Light" panose="020F0302020204030204" pitchFamily="34" charset="0"/>
                              <a:cs typeface="Calibri Light" panose="020F0302020204030204" pitchFamily="34" charset="0"/>
                            </a:rPr>
                            <a:t>0.842</a:t>
                          </a:r>
                          <a:endParaRPr lang="en-US" sz="1400" b="0" i="0" dirty="0">
                            <a:effectLst/>
                            <a:latin typeface="Calibri Light" panose="020F0302020204030204" pitchFamily="34" charset="0"/>
                            <a:ea typeface="Calibri" panose="020F0502020204030204" pitchFamily="34" charset="0"/>
                            <a:cs typeface="Calibri Light" panose="020F0302020204030204" pitchFamily="34" charset="0"/>
                          </a:endParaRPr>
                        </a:p>
                      </a:txBody>
                      <a:tcPr marL="51435" marR="51435" marT="0" marB="0"/>
                    </a:tc>
                    <a:tc>
                      <a:txBody>
                        <a:bodyPr/>
                        <a:lstStyle/>
                        <a:p>
                          <a:pPr algn="just">
                            <a:lnSpc>
                              <a:spcPct val="120000"/>
                            </a:lnSpc>
                            <a:spcAft>
                              <a:spcPts val="0"/>
                            </a:spcAft>
                          </a:pPr>
                          <a:r>
                            <a:rPr lang="en-US" sz="1400" b="0" i="0" dirty="0">
                              <a:effectLst/>
                              <a:latin typeface="Calibri Light" panose="020F0302020204030204" pitchFamily="34" charset="0"/>
                              <a:cs typeface="Calibri Light" panose="020F0302020204030204" pitchFamily="34" charset="0"/>
                            </a:rPr>
                            <a:t>268.1</a:t>
                          </a:r>
                          <a:endParaRPr lang="en-US" sz="1400" b="0" i="0" dirty="0">
                            <a:effectLst/>
                            <a:latin typeface="Calibri Light" panose="020F0302020204030204" pitchFamily="34" charset="0"/>
                            <a:ea typeface="Calibri" panose="020F0502020204030204" pitchFamily="34" charset="0"/>
                            <a:cs typeface="Calibri Light" panose="020F0302020204030204" pitchFamily="34" charset="0"/>
                          </a:endParaRPr>
                        </a:p>
                      </a:txBody>
                      <a:tcPr marL="51435" marR="51435" marT="0" marB="0"/>
                    </a:tc>
                    <a:extLst>
                      <a:ext uri="{0D108BD9-81ED-4DB2-BD59-A6C34878D82A}">
                        <a16:rowId xmlns:a16="http://schemas.microsoft.com/office/drawing/2014/main" val="573863811"/>
                      </a:ext>
                    </a:extLst>
                  </a:tr>
                  <a:tr h="238951">
                    <a:tc>
                      <a:txBody>
                        <a:bodyPr/>
                        <a:lstStyle/>
                        <a:p>
                          <a:pPr algn="just">
                            <a:lnSpc>
                              <a:spcPct val="120000"/>
                            </a:lnSpc>
                            <a:spcAft>
                              <a:spcPts val="0"/>
                            </a:spcAft>
                          </a:pPr>
                          <a:r>
                            <a:rPr lang="en-US" sz="1400" b="1" i="0" dirty="0">
                              <a:effectLst/>
                              <a:latin typeface="Calibri Light" panose="020F0302020204030204" pitchFamily="34" charset="0"/>
                              <a:cs typeface="Calibri Light" panose="020F0302020204030204" pitchFamily="34" charset="0"/>
                            </a:rPr>
                            <a:t>Error (%)</a:t>
                          </a:r>
                          <a:endParaRPr lang="en-US" sz="1400" b="1" i="0" dirty="0">
                            <a:effectLst/>
                            <a:latin typeface="Calibri Light" panose="020F0302020204030204" pitchFamily="34" charset="0"/>
                            <a:ea typeface="Calibri" panose="020F0502020204030204" pitchFamily="34" charset="0"/>
                            <a:cs typeface="Calibri Light" panose="020F0302020204030204" pitchFamily="34" charset="0"/>
                          </a:endParaRPr>
                        </a:p>
                      </a:txBody>
                      <a:tcPr marL="51435" marR="51435" marT="0" marB="0"/>
                    </a:tc>
                    <a:tc>
                      <a:txBody>
                        <a:bodyPr/>
                        <a:lstStyle/>
                        <a:p>
                          <a:pPr algn="just">
                            <a:lnSpc>
                              <a:spcPct val="120000"/>
                            </a:lnSpc>
                            <a:spcAft>
                              <a:spcPts val="0"/>
                            </a:spcAft>
                          </a:pPr>
                          <a:r>
                            <a:rPr lang="en-US" sz="1400" b="0" i="0" dirty="0">
                              <a:effectLst/>
                              <a:latin typeface="Calibri Light" panose="020F0302020204030204" pitchFamily="34" charset="0"/>
                              <a:cs typeface="Calibri Light" panose="020F0302020204030204" pitchFamily="34" charset="0"/>
                            </a:rPr>
                            <a:t>1.5</a:t>
                          </a:r>
                          <a:endParaRPr lang="en-US" sz="1400" b="0" i="0" dirty="0">
                            <a:effectLst/>
                            <a:latin typeface="Calibri Light" panose="020F0302020204030204" pitchFamily="34" charset="0"/>
                            <a:ea typeface="Calibri" panose="020F0502020204030204" pitchFamily="34" charset="0"/>
                            <a:cs typeface="Calibri Light" panose="020F0302020204030204" pitchFamily="34" charset="0"/>
                          </a:endParaRPr>
                        </a:p>
                      </a:txBody>
                      <a:tcPr marL="51435" marR="51435" marT="0" marB="0"/>
                    </a:tc>
                    <a:tc>
                      <a:txBody>
                        <a:bodyPr/>
                        <a:lstStyle/>
                        <a:p>
                          <a:pPr algn="just">
                            <a:lnSpc>
                              <a:spcPct val="120000"/>
                            </a:lnSpc>
                            <a:spcAft>
                              <a:spcPts val="0"/>
                            </a:spcAft>
                          </a:pPr>
                          <a:r>
                            <a:rPr lang="en-US" sz="1400" b="0" i="0">
                              <a:effectLst/>
                              <a:latin typeface="Calibri Light" panose="020F0302020204030204" pitchFamily="34" charset="0"/>
                              <a:cs typeface="Calibri Light" panose="020F0302020204030204" pitchFamily="34" charset="0"/>
                            </a:rPr>
                            <a:t>5.0</a:t>
                          </a:r>
                          <a:endParaRPr lang="en-US" sz="1400" b="0" i="0">
                            <a:effectLst/>
                            <a:latin typeface="Calibri Light" panose="020F0302020204030204" pitchFamily="34" charset="0"/>
                            <a:ea typeface="Calibri" panose="020F0502020204030204" pitchFamily="34" charset="0"/>
                            <a:cs typeface="Calibri Light" panose="020F0302020204030204" pitchFamily="34" charset="0"/>
                          </a:endParaRPr>
                        </a:p>
                      </a:txBody>
                      <a:tcPr marL="51435" marR="51435" marT="0" marB="0"/>
                    </a:tc>
                    <a:tc vMerge="1">
                      <a:txBody>
                        <a:bodyPr/>
                        <a:lstStyle/>
                        <a:p>
                          <a:pPr algn="just">
                            <a:lnSpc>
                              <a:spcPct val="120000"/>
                            </a:lnSpc>
                            <a:spcAft>
                              <a:spcPts val="0"/>
                            </a:spcAft>
                          </a:pPr>
                          <a:endParaRPr lang="en-US" sz="1800" b="0" i="0" dirty="0">
                            <a:effectLst/>
                            <a:latin typeface="Calibri Light" panose="020F0302020204030204" pitchFamily="34" charset="0"/>
                            <a:ea typeface="Calibri" panose="020F0502020204030204" pitchFamily="34" charset="0"/>
                            <a:cs typeface="Calibri Light" panose="020F0302020204030204" pitchFamily="34" charset="0"/>
                          </a:endParaRPr>
                        </a:p>
                      </a:txBody>
                      <a:tcPr marL="68580" marR="68580" marT="0" marB="0"/>
                    </a:tc>
                    <a:tc>
                      <a:txBody>
                        <a:bodyPr/>
                        <a:lstStyle/>
                        <a:p>
                          <a:pPr algn="just">
                            <a:lnSpc>
                              <a:spcPct val="120000"/>
                            </a:lnSpc>
                            <a:spcAft>
                              <a:spcPts val="0"/>
                            </a:spcAft>
                          </a:pPr>
                          <a:r>
                            <a:rPr lang="en-US" sz="1400" b="0" i="0" dirty="0">
                              <a:effectLst/>
                              <a:latin typeface="Calibri Light" panose="020F0302020204030204" pitchFamily="34" charset="0"/>
                              <a:cs typeface="Calibri Light" panose="020F0302020204030204" pitchFamily="34" charset="0"/>
                            </a:rPr>
                            <a:t>6.4</a:t>
                          </a:r>
                          <a:endParaRPr lang="en-US" sz="1400" b="0" i="0" dirty="0">
                            <a:effectLst/>
                            <a:latin typeface="Calibri Light" panose="020F0302020204030204" pitchFamily="34" charset="0"/>
                            <a:ea typeface="Calibri" panose="020F0502020204030204" pitchFamily="34" charset="0"/>
                            <a:cs typeface="Calibri Light" panose="020F0302020204030204" pitchFamily="34" charset="0"/>
                          </a:endParaRPr>
                        </a:p>
                      </a:txBody>
                      <a:tcPr marL="51435" marR="51435" marT="0" marB="0"/>
                    </a:tc>
                    <a:tc>
                      <a:txBody>
                        <a:bodyPr/>
                        <a:lstStyle/>
                        <a:p>
                          <a:pPr algn="just">
                            <a:lnSpc>
                              <a:spcPct val="120000"/>
                            </a:lnSpc>
                            <a:spcAft>
                              <a:spcPts val="0"/>
                            </a:spcAft>
                          </a:pPr>
                          <a:r>
                            <a:rPr lang="en-US" sz="1400" b="0" i="0" dirty="0">
                              <a:effectLst/>
                              <a:latin typeface="Calibri Light" panose="020F0302020204030204" pitchFamily="34" charset="0"/>
                              <a:cs typeface="Calibri Light" panose="020F0302020204030204" pitchFamily="34" charset="0"/>
                            </a:rPr>
                            <a:t>4.3</a:t>
                          </a:r>
                          <a:endParaRPr lang="en-US" sz="1400" b="0" i="0" dirty="0">
                            <a:effectLst/>
                            <a:latin typeface="Calibri Light" panose="020F0302020204030204" pitchFamily="34" charset="0"/>
                            <a:ea typeface="Calibri" panose="020F0502020204030204" pitchFamily="34" charset="0"/>
                            <a:cs typeface="Calibri Light" panose="020F0302020204030204" pitchFamily="34" charset="0"/>
                          </a:endParaRPr>
                        </a:p>
                      </a:txBody>
                      <a:tcPr marL="51435" marR="51435" marT="0" marB="0"/>
                    </a:tc>
                    <a:extLst>
                      <a:ext uri="{0D108BD9-81ED-4DB2-BD59-A6C34878D82A}">
                        <a16:rowId xmlns:a16="http://schemas.microsoft.com/office/drawing/2014/main" val="3608181142"/>
                      </a:ext>
                    </a:extLst>
                  </a:tr>
                </a:tbl>
              </a:graphicData>
            </a:graphic>
          </p:graphicFrame>
        </mc:Fallback>
      </mc:AlternateContent>
      <mc:AlternateContent xmlns:mc="http://schemas.openxmlformats.org/markup-compatibility/2006">
        <mc:Choice xmlns:a14="http://schemas.microsoft.com/office/drawing/2010/main" Requires="a14">
          <p:sp>
            <p:nvSpPr>
              <p:cNvPr id="8" name="Rectangle 7">
                <a:extLst>
                  <a:ext uri="{FF2B5EF4-FFF2-40B4-BE49-F238E27FC236}">
                    <a16:creationId xmlns:a16="http://schemas.microsoft.com/office/drawing/2014/main" id="{AA752A04-E1B5-1A4F-8FD6-34FFAD42CC9F}"/>
                  </a:ext>
                </a:extLst>
              </p:cNvPr>
              <p:cNvSpPr/>
              <p:nvPr/>
            </p:nvSpPr>
            <p:spPr>
              <a:xfrm>
                <a:off x="2681790" y="985121"/>
                <a:ext cx="1404156" cy="248209"/>
              </a:xfrm>
              <a:prstGeom prst="rect">
                <a:avLst/>
              </a:prstGeom>
            </p:spPr>
            <p:txBody>
              <a:bodyPr wrap="square">
                <a:spAutoFit/>
              </a:bodyPr>
              <a:lstStyle/>
              <a:p>
                <a:pPr/>
                <a14:m>
                  <m:oMathPara xmlns:m="http://schemas.openxmlformats.org/officeDocument/2006/math">
                    <m:oMathParaPr>
                      <m:jc m:val="centerGroup"/>
                    </m:oMathParaPr>
                    <m:oMath xmlns:m="http://schemas.openxmlformats.org/officeDocument/2006/math">
                      <m:r>
                        <a:rPr lang="en-US" sz="1013" b="1" i="1">
                          <a:latin typeface="Cambria Math" panose="02040503050406030204" pitchFamily="18" charset="0"/>
                        </a:rPr>
                        <m:t>𝒎𝒂𝒙𝒊𝒎𝒊𝒛𝒆</m:t>
                      </m:r>
                      <m:r>
                        <a:rPr lang="en-US" sz="1013" b="1" i="1">
                          <a:latin typeface="Cambria Math" panose="02040503050406030204" pitchFamily="18" charset="0"/>
                        </a:rPr>
                        <m:t> </m:t>
                      </m:r>
                      <m:r>
                        <a:rPr lang="en-US" sz="1013" b="1" i="1">
                          <a:latin typeface="Cambria Math" panose="02040503050406030204" pitchFamily="18" charset="0"/>
                        </a:rPr>
                        <m:t>𝝐</m:t>
                      </m:r>
                      <m:r>
                        <a:rPr lang="en-US" sz="1013" b="1" i="1">
                          <a:latin typeface="Cambria Math" panose="02040503050406030204" pitchFamily="18" charset="0"/>
                        </a:rPr>
                        <m:t> &amp; </m:t>
                      </m:r>
                      <m:r>
                        <a:rPr lang="en-US" sz="1013" b="1" i="1">
                          <a:latin typeface="Cambria Math" panose="02040503050406030204" pitchFamily="18" charset="0"/>
                        </a:rPr>
                        <m:t>𝒘</m:t>
                      </m:r>
                    </m:oMath>
                  </m:oMathPara>
                </a14:m>
                <a:endParaRPr lang="en-US" sz="1013" b="1" i="1" dirty="0"/>
              </a:p>
            </p:txBody>
          </p:sp>
        </mc:Choice>
        <mc:Fallback>
          <p:sp>
            <p:nvSpPr>
              <p:cNvPr id="8" name="Rectangle 7">
                <a:extLst>
                  <a:ext uri="{FF2B5EF4-FFF2-40B4-BE49-F238E27FC236}">
                    <a16:creationId xmlns:a16="http://schemas.microsoft.com/office/drawing/2014/main" id="{AA752A04-E1B5-1A4F-8FD6-34FFAD42CC9F}"/>
                  </a:ext>
                </a:extLst>
              </p:cNvPr>
              <p:cNvSpPr>
                <a:spLocks noRot="1" noChangeAspect="1" noMove="1" noResize="1" noEditPoints="1" noAdjustHandles="1" noChangeArrowheads="1" noChangeShapeType="1" noTextEdit="1"/>
              </p:cNvSpPr>
              <p:nvPr/>
            </p:nvSpPr>
            <p:spPr>
              <a:xfrm>
                <a:off x="2681790" y="985121"/>
                <a:ext cx="1404156" cy="248209"/>
              </a:xfrm>
              <a:prstGeom prst="rect">
                <a:avLst/>
              </a:prstGeom>
              <a:blipFill>
                <a:blip r:embed="rId4"/>
                <a:stretch>
                  <a:fillRect/>
                </a:stretch>
              </a:blipFill>
            </p:spPr>
            <p:txBody>
              <a:bodyPr/>
              <a:lstStyle/>
              <a:p>
                <a:r>
                  <a:rPr lang="en-CH">
                    <a:noFill/>
                  </a:rPr>
                  <a:t> </a:t>
                </a:r>
              </a:p>
            </p:txBody>
          </p:sp>
        </mc:Fallback>
      </mc:AlternateContent>
      <mc:AlternateContent xmlns:mc="http://schemas.openxmlformats.org/markup-compatibility/2006">
        <mc:Choice xmlns:a14="http://schemas.microsoft.com/office/drawing/2010/main" Requires="a14">
          <p:sp>
            <p:nvSpPr>
              <p:cNvPr id="13" name="Rectangle 12">
                <a:extLst>
                  <a:ext uri="{FF2B5EF4-FFF2-40B4-BE49-F238E27FC236}">
                    <a16:creationId xmlns:a16="http://schemas.microsoft.com/office/drawing/2014/main" id="{29A80E40-BF20-2246-B4D6-39F3573EAD98}"/>
                  </a:ext>
                </a:extLst>
              </p:cNvPr>
              <p:cNvSpPr/>
              <p:nvPr/>
            </p:nvSpPr>
            <p:spPr>
              <a:xfrm>
                <a:off x="4903812" y="819211"/>
                <a:ext cx="2052228" cy="440057"/>
              </a:xfrm>
              <a:prstGeom prst="rect">
                <a:avLst/>
              </a:prstGeom>
            </p:spPr>
            <p:txBody>
              <a:bodyPr wrap="square">
                <a:spAutoFit/>
              </a:bodyPr>
              <a:lstStyle/>
              <a:p>
                <a:pPr/>
                <a14:m>
                  <m:oMathPara xmlns:m="http://schemas.openxmlformats.org/officeDocument/2006/math">
                    <m:oMathParaPr>
                      <m:jc m:val="left"/>
                    </m:oMathParaPr>
                    <m:oMath xmlns:m="http://schemas.openxmlformats.org/officeDocument/2006/math">
                      <m:d>
                        <m:dPr>
                          <m:begChr m:val="{"/>
                          <m:endChr m:val=""/>
                          <m:ctrlPr>
                            <a:rPr lang="en-US" sz="1013" b="1" i="1">
                              <a:latin typeface="Cambria Math" panose="02040503050406030204" pitchFamily="18" charset="0"/>
                            </a:rPr>
                          </m:ctrlPr>
                        </m:dPr>
                        <m:e>
                          <m:f>
                            <m:fPr>
                              <m:type m:val="noBar"/>
                              <m:ctrlPr>
                                <a:rPr lang="en-US" sz="1013" b="1" i="1">
                                  <a:latin typeface="Cambria Math" panose="02040503050406030204" pitchFamily="18" charset="0"/>
                                </a:rPr>
                              </m:ctrlPr>
                            </m:fPr>
                            <m:num>
                              <m:r>
                                <a:rPr lang="en-US" sz="1013" b="1" i="1">
                                  <a:latin typeface="Cambria Math" panose="02040503050406030204" pitchFamily="18" charset="0"/>
                                </a:rPr>
                                <m:t>𝒎𝒂𝒙𝒊𝒎𝒊𝒛𝒆</m:t>
                              </m:r>
                              <m:r>
                                <a:rPr lang="en-US" sz="1013" b="1" i="1">
                                  <a:latin typeface="Cambria Math" panose="02040503050406030204" pitchFamily="18" charset="0"/>
                                </a:rPr>
                                <m:t> </m:t>
                              </m:r>
                              <m:r>
                                <a:rPr lang="en-US" sz="1013" b="1" i="1">
                                  <a:latin typeface="Cambria Math" panose="02040503050406030204" pitchFamily="18" charset="0"/>
                                </a:rPr>
                                <m:t>𝒘</m:t>
                              </m:r>
                              <m:r>
                                <a:rPr lang="en-US" sz="1013" b="1" i="1">
                                  <a:latin typeface="Cambria Math" panose="02040503050406030204" pitchFamily="18" charset="0"/>
                                </a:rPr>
                                <m:t>, </m:t>
                              </m:r>
                              <m:sSub>
                                <m:sSubPr>
                                  <m:ctrlPr>
                                    <a:rPr lang="en-US" sz="1013" b="1" i="1">
                                      <a:latin typeface="Cambria Math" panose="02040503050406030204" pitchFamily="18" charset="0"/>
                                    </a:rPr>
                                  </m:ctrlPr>
                                </m:sSubPr>
                                <m:e>
                                  <m:r>
                                    <a:rPr lang="en-US" sz="1013" b="1" i="1">
                                      <a:latin typeface="Cambria Math" panose="02040503050406030204" pitchFamily="18" charset="0"/>
                                    </a:rPr>
                                    <m:t>𝒅</m:t>
                                  </m:r>
                                </m:e>
                                <m:sub>
                                  <m:r>
                                    <a:rPr lang="en-US" sz="1013" b="1" i="1">
                                      <a:latin typeface="Cambria Math" panose="02040503050406030204" pitchFamily="18" charset="0"/>
                                    </a:rPr>
                                    <m:t>𝒆𝒏𝒄</m:t>
                                  </m:r>
                                </m:sub>
                              </m:sSub>
                              <m:r>
                                <a:rPr lang="en-US" sz="1013" b="1" i="1">
                                  <a:latin typeface="Cambria Math" panose="02040503050406030204" pitchFamily="18" charset="0"/>
                                </a:rPr>
                                <m:t> &amp; </m:t>
                              </m:r>
                              <m:sSub>
                                <m:sSubPr>
                                  <m:ctrlPr>
                                    <a:rPr lang="en-US" sz="1013" b="1" i="1">
                                      <a:latin typeface="Cambria Math" panose="02040503050406030204" pitchFamily="18" charset="0"/>
                                    </a:rPr>
                                  </m:ctrlPr>
                                </m:sSubPr>
                                <m:e>
                                  <m:r>
                                    <a:rPr lang="en-US" sz="1013" b="1" i="1">
                                      <a:latin typeface="Cambria Math" panose="02040503050406030204" pitchFamily="18" charset="0"/>
                                    </a:rPr>
                                    <m:t>𝑳</m:t>
                                  </m:r>
                                </m:e>
                                <m:sub>
                                  <m:r>
                                    <a:rPr lang="en-US" sz="1013" b="1" i="1">
                                      <a:latin typeface="Cambria Math" panose="02040503050406030204" pitchFamily="18" charset="0"/>
                                    </a:rPr>
                                    <m:t>𝒆𝒏𝒄</m:t>
                                  </m:r>
                                </m:sub>
                              </m:sSub>
                              <m:r>
                                <m:rPr>
                                  <m:nor/>
                                </m:rPr>
                                <a:rPr lang="en-US" sz="1013" b="1" i="1" dirty="0"/>
                                <m:t> </m:t>
                              </m:r>
                            </m:num>
                            <m:den>
                              <m:r>
                                <a:rPr lang="en-US" sz="1013" b="1" i="1">
                                  <a:latin typeface="Cambria Math" panose="02040503050406030204" pitchFamily="18" charset="0"/>
                                </a:rPr>
                                <m:t>𝝐</m:t>
                              </m:r>
                              <m:r>
                                <a:rPr lang="en-US" sz="1013" b="1" i="1">
                                  <a:latin typeface="Cambria Math" panose="02040503050406030204" pitchFamily="18" charset="0"/>
                                </a:rPr>
                                <m:t>≥</m:t>
                              </m:r>
                              <m:r>
                                <a:rPr lang="en-US" sz="1013" b="1" i="1">
                                  <a:latin typeface="Cambria Math" panose="02040503050406030204" pitchFamily="18" charset="0"/>
                                </a:rPr>
                                <m:t>𝟎</m:t>
                              </m:r>
                              <m:r>
                                <a:rPr lang="en-US" sz="1013" b="1" i="1">
                                  <a:latin typeface="Cambria Math" panose="02040503050406030204" pitchFamily="18" charset="0"/>
                                </a:rPr>
                                <m:t>.</m:t>
                              </m:r>
                              <m:r>
                                <a:rPr lang="en-US" sz="1013" b="1" i="1">
                                  <a:latin typeface="Cambria Math" panose="02040503050406030204" pitchFamily="18" charset="0"/>
                                </a:rPr>
                                <m:t>𝟗</m:t>
                              </m:r>
                              <m:r>
                                <m:rPr>
                                  <m:nor/>
                                </m:rPr>
                                <a:rPr lang="en-US" sz="1013" b="1" i="1" dirty="0"/>
                                <m:t> </m:t>
                              </m:r>
                            </m:den>
                          </m:f>
                        </m:e>
                      </m:d>
                    </m:oMath>
                  </m:oMathPara>
                </a14:m>
                <a:endParaRPr lang="en-US" sz="1013" b="1" i="1" dirty="0">
                  <a:latin typeface="Cambria Math" panose="02040503050406030204" pitchFamily="18" charset="0"/>
                </a:endParaRPr>
              </a:p>
            </p:txBody>
          </p:sp>
        </mc:Choice>
        <mc:Fallback>
          <p:sp>
            <p:nvSpPr>
              <p:cNvPr id="13" name="Rectangle 12">
                <a:extLst>
                  <a:ext uri="{FF2B5EF4-FFF2-40B4-BE49-F238E27FC236}">
                    <a16:creationId xmlns:a16="http://schemas.microsoft.com/office/drawing/2014/main" id="{29A80E40-BF20-2246-B4D6-39F3573EAD98}"/>
                  </a:ext>
                </a:extLst>
              </p:cNvPr>
              <p:cNvSpPr>
                <a:spLocks noRot="1" noChangeAspect="1" noMove="1" noResize="1" noEditPoints="1" noAdjustHandles="1" noChangeArrowheads="1" noChangeShapeType="1" noTextEdit="1"/>
              </p:cNvSpPr>
              <p:nvPr/>
            </p:nvSpPr>
            <p:spPr>
              <a:xfrm>
                <a:off x="4903812" y="819211"/>
                <a:ext cx="2052228" cy="440057"/>
              </a:xfrm>
              <a:prstGeom prst="rect">
                <a:avLst/>
              </a:prstGeom>
              <a:blipFill>
                <a:blip r:embed="rId5"/>
                <a:stretch>
                  <a:fillRect l="-27596" t="-171233" b="-247945"/>
                </a:stretch>
              </a:blipFill>
            </p:spPr>
            <p:txBody>
              <a:bodyPr/>
              <a:lstStyle/>
              <a:p>
                <a:r>
                  <a:rPr lang="en-CH">
                    <a:noFill/>
                  </a:rPr>
                  <a:t> </a:t>
                </a:r>
              </a:p>
            </p:txBody>
          </p:sp>
        </mc:Fallback>
      </mc:AlternateContent>
      <p:pic>
        <p:nvPicPr>
          <p:cNvPr id="6" name="Picture 5">
            <a:extLst>
              <a:ext uri="{FF2B5EF4-FFF2-40B4-BE49-F238E27FC236}">
                <a16:creationId xmlns:a16="http://schemas.microsoft.com/office/drawing/2014/main" id="{6A3826AE-D6F3-3343-B48F-9A36A10268B9}"/>
              </a:ext>
            </a:extLst>
          </p:cNvPr>
          <p:cNvPicPr>
            <a:picLocks noChangeAspect="1"/>
          </p:cNvPicPr>
          <p:nvPr/>
        </p:nvPicPr>
        <p:blipFill rotWithShape="1">
          <a:blip r:embed="rId6" cstate="print">
            <a:extLst>
              <a:ext uri="{28A0092B-C50C-407E-A947-70E740481C1C}">
                <a14:useLocalDpi xmlns:a14="http://schemas.microsoft.com/office/drawing/2010/main"/>
              </a:ext>
            </a:extLst>
          </a:blip>
          <a:srcRect t="9321" r="6424"/>
          <a:stretch/>
        </p:blipFill>
        <p:spPr>
          <a:xfrm>
            <a:off x="3480499" y="3004743"/>
            <a:ext cx="2183003" cy="2115419"/>
          </a:xfrm>
          <a:prstGeom prst="rect">
            <a:avLst/>
          </a:prstGeom>
        </p:spPr>
      </p:pic>
    </p:spTree>
    <p:extLst>
      <p:ext uri="{BB962C8B-B14F-4D97-AF65-F5344CB8AC3E}">
        <p14:creationId xmlns:p14="http://schemas.microsoft.com/office/powerpoint/2010/main" val="33508934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normAutofit/>
          </a:bodyPr>
          <a:lstStyle/>
          <a:p>
            <a:r>
              <a:rPr lang="en-US" dirty="0"/>
              <a:t>Heat Transfer Limitations</a:t>
            </a:r>
            <a:endParaRPr lang="en-US" noProof="0" dirty="0"/>
          </a:p>
        </p:txBody>
      </p:sp>
      <p:sp>
        <p:nvSpPr>
          <p:cNvPr id="2" name="Content Placeholder 1"/>
          <p:cNvSpPr>
            <a:spLocks noGrp="1"/>
          </p:cNvSpPr>
          <p:nvPr>
            <p:ph idx="1"/>
          </p:nvPr>
        </p:nvSpPr>
        <p:spPr/>
        <p:txBody>
          <a:bodyPr>
            <a:normAutofit/>
          </a:bodyPr>
          <a:lstStyle/>
          <a:p>
            <a:r>
              <a:rPr lang="en-US" sz="1650" dirty="0"/>
              <a:t>Best structure of porous media?</a:t>
            </a:r>
          </a:p>
          <a:p>
            <a:r>
              <a:rPr lang="en-US" sz="1650" dirty="0"/>
              <a:t>From the numerical model to the real foam by indirect additive manufacturing</a:t>
            </a:r>
          </a:p>
          <a:p>
            <a:endParaRPr lang="en-US" sz="1650" dirty="0"/>
          </a:p>
          <a:p>
            <a:endParaRPr lang="en-US" sz="1650" dirty="0"/>
          </a:p>
          <a:p>
            <a:endParaRPr lang="en-US" sz="1650" dirty="0"/>
          </a:p>
          <a:p>
            <a:endParaRPr lang="en-US" sz="1650" dirty="0"/>
          </a:p>
          <a:p>
            <a:endParaRPr lang="en-US" sz="1650" dirty="0"/>
          </a:p>
          <a:p>
            <a:endParaRPr lang="en-US" sz="1650" dirty="0"/>
          </a:p>
          <a:p>
            <a:endParaRPr lang="en-US" sz="1650" dirty="0"/>
          </a:p>
          <a:p>
            <a:r>
              <a:rPr lang="en-US" sz="1650" dirty="0"/>
              <a:t>Transport characterization (heat and mass transport):</a:t>
            </a:r>
          </a:p>
          <a:p>
            <a:endParaRPr lang="de-CH" sz="1650" dirty="0"/>
          </a:p>
          <a:p>
            <a:endParaRPr lang="de-CH" sz="1650" dirty="0"/>
          </a:p>
          <a:p>
            <a:endParaRPr lang="de-CH" sz="1650" dirty="0"/>
          </a:p>
          <a:p>
            <a:endParaRPr lang="de-CH" sz="1650" dirty="0"/>
          </a:p>
        </p:txBody>
      </p:sp>
      <p:pic>
        <p:nvPicPr>
          <p:cNvPr id="18" name="Picture 2" descr="C:\Users\user\Desktop\2012_Materials Letters\1stsubmission\figures\Fig.3.tif"/>
          <p:cNvPicPr>
            <a:picLocks noChangeAspect="1" noChangeArrowheads="1"/>
          </p:cNvPicPr>
          <p:nvPr/>
        </p:nvPicPr>
        <p:blipFill>
          <a:blip r:embed="rId2" cstate="print"/>
          <a:srcRect b="8811"/>
          <a:stretch>
            <a:fillRect/>
          </a:stretch>
        </p:blipFill>
        <p:spPr bwMode="auto">
          <a:xfrm>
            <a:off x="705305" y="1102741"/>
            <a:ext cx="6156684" cy="1282190"/>
          </a:xfrm>
          <a:prstGeom prst="rect">
            <a:avLst/>
          </a:prstGeom>
          <a:noFill/>
        </p:spPr>
      </p:pic>
      <p:sp>
        <p:nvSpPr>
          <p:cNvPr id="19" name="TextBox 5"/>
          <p:cNvSpPr txBox="1"/>
          <p:nvPr/>
        </p:nvSpPr>
        <p:spPr>
          <a:xfrm>
            <a:off x="809804" y="2409732"/>
            <a:ext cx="1165704" cy="253916"/>
          </a:xfrm>
          <a:prstGeom prst="rect">
            <a:avLst/>
          </a:prstGeom>
          <a:noFill/>
        </p:spPr>
        <p:txBody>
          <a:bodyPr wrap="none" rtlCol="0">
            <a:spAutoFit/>
          </a:bodyPr>
          <a:lstStyle/>
          <a:p>
            <a:r>
              <a:rPr lang="it-CH" sz="1050" dirty="0">
                <a:latin typeface="Arial" panose="020B0604020202020204" pitchFamily="34" charset="0"/>
                <a:cs typeface="Arial" panose="020B0604020202020204" pitchFamily="34" charset="0"/>
              </a:rPr>
              <a:t>AM of a </a:t>
            </a:r>
            <a:r>
              <a:rPr lang="it-CH" sz="1050" dirty="0" err="1">
                <a:latin typeface="Arial" panose="020B0604020202020204" pitchFamily="34" charset="0"/>
                <a:cs typeface="Arial" panose="020B0604020202020204" pitchFamily="34" charset="0"/>
              </a:rPr>
              <a:t>polymer</a:t>
            </a:r>
            <a:endParaRPr lang="it-CH" sz="1050" dirty="0">
              <a:latin typeface="Arial" panose="020B0604020202020204" pitchFamily="34" charset="0"/>
              <a:cs typeface="Arial" panose="020B0604020202020204" pitchFamily="34" charset="0"/>
            </a:endParaRPr>
          </a:p>
        </p:txBody>
      </p:sp>
      <p:sp>
        <p:nvSpPr>
          <p:cNvPr id="20" name="TextBox 6"/>
          <p:cNvSpPr txBox="1"/>
          <p:nvPr/>
        </p:nvSpPr>
        <p:spPr>
          <a:xfrm>
            <a:off x="2688916" y="2409732"/>
            <a:ext cx="636713" cy="253916"/>
          </a:xfrm>
          <a:prstGeom prst="rect">
            <a:avLst/>
          </a:prstGeom>
          <a:noFill/>
        </p:spPr>
        <p:txBody>
          <a:bodyPr wrap="none" rtlCol="0">
            <a:spAutoFit/>
          </a:bodyPr>
          <a:lstStyle/>
          <a:p>
            <a:r>
              <a:rPr lang="it-CH" sz="1050" dirty="0">
                <a:latin typeface="Arial" panose="020B0604020202020204" pitchFamily="34" charset="0"/>
                <a:cs typeface="Arial" panose="020B0604020202020204" pitchFamily="34" charset="0"/>
              </a:rPr>
              <a:t>Replica</a:t>
            </a:r>
          </a:p>
        </p:txBody>
      </p:sp>
      <p:sp>
        <p:nvSpPr>
          <p:cNvPr id="21" name="TextBox 8"/>
          <p:cNvSpPr txBox="1"/>
          <p:nvPr/>
        </p:nvSpPr>
        <p:spPr>
          <a:xfrm>
            <a:off x="5572925" y="2409732"/>
            <a:ext cx="1199367" cy="253916"/>
          </a:xfrm>
          <a:prstGeom prst="rect">
            <a:avLst/>
          </a:prstGeom>
          <a:noFill/>
        </p:spPr>
        <p:txBody>
          <a:bodyPr wrap="none" rtlCol="0">
            <a:spAutoFit/>
          </a:bodyPr>
          <a:lstStyle/>
          <a:p>
            <a:r>
              <a:rPr lang="it-CH" sz="1050" dirty="0" err="1">
                <a:latin typeface="Arial" panose="020B0604020202020204" pitchFamily="34" charset="0"/>
                <a:cs typeface="Arial" panose="020B0604020202020204" pitchFamily="34" charset="0"/>
              </a:rPr>
              <a:t>Silicon</a:t>
            </a:r>
            <a:r>
              <a:rPr lang="it-CH" sz="1050" dirty="0">
                <a:latin typeface="Arial" panose="020B0604020202020204" pitchFamily="34" charset="0"/>
                <a:cs typeface="Arial" panose="020B0604020202020204" pitchFamily="34" charset="0"/>
              </a:rPr>
              <a:t> </a:t>
            </a:r>
            <a:r>
              <a:rPr lang="it-CH" sz="1050" dirty="0" err="1">
                <a:latin typeface="Arial" panose="020B0604020202020204" pitchFamily="34" charset="0"/>
                <a:cs typeface="Arial" panose="020B0604020202020204" pitchFamily="34" charset="0"/>
              </a:rPr>
              <a:t>infiltration</a:t>
            </a:r>
            <a:endParaRPr lang="it-CH" sz="1050" dirty="0">
              <a:latin typeface="Arial" panose="020B0604020202020204" pitchFamily="34" charset="0"/>
              <a:cs typeface="Arial" panose="020B0604020202020204" pitchFamily="34" charset="0"/>
            </a:endParaRPr>
          </a:p>
        </p:txBody>
      </p:sp>
      <p:sp>
        <p:nvSpPr>
          <p:cNvPr id="22" name="TextBox 7"/>
          <p:cNvSpPr txBox="1"/>
          <p:nvPr/>
        </p:nvSpPr>
        <p:spPr>
          <a:xfrm>
            <a:off x="4259455" y="2409732"/>
            <a:ext cx="761747" cy="253916"/>
          </a:xfrm>
          <a:prstGeom prst="rect">
            <a:avLst/>
          </a:prstGeom>
          <a:noFill/>
        </p:spPr>
        <p:txBody>
          <a:bodyPr wrap="none" rtlCol="0">
            <a:spAutoFit/>
          </a:bodyPr>
          <a:lstStyle/>
          <a:p>
            <a:r>
              <a:rPr lang="it-CH" sz="1050" dirty="0" err="1">
                <a:latin typeface="Arial" panose="020B0604020202020204" pitchFamily="34" charset="0"/>
                <a:cs typeface="Arial" panose="020B0604020202020204" pitchFamily="34" charset="0"/>
              </a:rPr>
              <a:t>Pyrolysis</a:t>
            </a:r>
            <a:r>
              <a:rPr lang="it-CH" sz="1050" dirty="0">
                <a:latin typeface="Arial" panose="020B0604020202020204" pitchFamily="34" charset="0"/>
                <a:cs typeface="Arial" panose="020B0604020202020204" pitchFamily="34" charset="0"/>
              </a:rPr>
              <a:t> </a:t>
            </a:r>
          </a:p>
        </p:txBody>
      </p:sp>
      <p:pic>
        <p:nvPicPr>
          <p:cNvPr id="24" name="Immagine 9"/>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477295" y="1402341"/>
            <a:ext cx="1512168" cy="413326"/>
          </a:xfrm>
          <a:prstGeom prst="rect">
            <a:avLst/>
          </a:prstGeom>
        </p:spPr>
      </p:pic>
      <p:sp>
        <p:nvSpPr>
          <p:cNvPr id="31" name="TextBox 30">
            <a:extLst>
              <a:ext uri="{FF2B5EF4-FFF2-40B4-BE49-F238E27FC236}">
                <a16:creationId xmlns:a16="http://schemas.microsoft.com/office/drawing/2014/main" id="{97ACDDFD-9BC2-4649-B09D-855D4A9937DD}"/>
              </a:ext>
            </a:extLst>
          </p:cNvPr>
          <p:cNvSpPr txBox="1"/>
          <p:nvPr/>
        </p:nvSpPr>
        <p:spPr>
          <a:xfrm>
            <a:off x="2559635" y="4995771"/>
            <a:ext cx="2673000" cy="105413"/>
          </a:xfrm>
          <a:prstGeom prst="rect">
            <a:avLst/>
          </a:prstGeom>
          <a:solidFill>
            <a:schemeClr val="tx2">
              <a:lumMod val="20000"/>
              <a:lumOff val="80000"/>
            </a:schemeClr>
          </a:solidFill>
          <a:ln>
            <a:noFill/>
          </a:ln>
        </p:spPr>
        <p:txBody>
          <a:bodyPr wrap="square" lIns="0" tIns="0" rIns="0" bIns="0" rtlCol="0">
            <a:spAutoFit/>
          </a:bodyPr>
          <a:lstStyle/>
          <a:p>
            <a:pPr>
              <a:lnSpc>
                <a:spcPct val="110000"/>
              </a:lnSpc>
            </a:pPr>
            <a:r>
              <a:rPr lang="de-CH" sz="675" i="1" dirty="0">
                <a:latin typeface="Arial" panose="020B0604020202020204" pitchFamily="34" charset="0"/>
                <a:cs typeface="Arial" panose="020B0604020202020204" pitchFamily="34" charset="0"/>
              </a:rPr>
              <a:t>Rezaei, Ortona, Haussener, J. of Heat Transfer, </a:t>
            </a:r>
            <a:r>
              <a:rPr lang="en-US" sz="675" i="1" dirty="0">
                <a:latin typeface="Arial" panose="020B0604020202020204" pitchFamily="34" charset="0"/>
                <a:cs typeface="Arial" panose="020B0604020202020204" pitchFamily="34" charset="0"/>
              </a:rPr>
              <a:t>10.1115/1.4045732</a:t>
            </a:r>
            <a:endParaRPr lang="de-CH" sz="675" i="1" dirty="0">
              <a:latin typeface="Arial" panose="020B0604020202020204" pitchFamily="34" charset="0"/>
              <a:cs typeface="Arial" panose="020B0604020202020204" pitchFamily="34" charset="0"/>
            </a:endParaRPr>
          </a:p>
        </p:txBody>
      </p:sp>
      <p:pic>
        <p:nvPicPr>
          <p:cNvPr id="16" name="Picture 15">
            <a:extLst>
              <a:ext uri="{FF2B5EF4-FFF2-40B4-BE49-F238E27FC236}">
                <a16:creationId xmlns:a16="http://schemas.microsoft.com/office/drawing/2014/main" id="{2ACAFA70-35E9-554F-A0B8-82A56D6D3272}"/>
              </a:ext>
            </a:extLst>
          </p:cNvPr>
          <p:cNvPicPr>
            <a:picLocks noChangeAspect="1"/>
          </p:cNvPicPr>
          <p:nvPr/>
        </p:nvPicPr>
        <p:blipFill rotWithShape="1">
          <a:blip r:embed="rId4" cstate="hqprint">
            <a:extLst>
              <a:ext uri="{28A0092B-C50C-407E-A947-70E740481C1C}">
                <a14:useLocalDpi xmlns:a14="http://schemas.microsoft.com/office/drawing/2010/main"/>
              </a:ext>
            </a:extLst>
          </a:blip>
          <a:srcRect t="19264"/>
          <a:stretch/>
        </p:blipFill>
        <p:spPr>
          <a:xfrm>
            <a:off x="5660532" y="2878493"/>
            <a:ext cx="1797775" cy="1845987"/>
          </a:xfrm>
          <a:prstGeom prst="rect">
            <a:avLst/>
          </a:prstGeom>
        </p:spPr>
      </p:pic>
      <p:pic>
        <p:nvPicPr>
          <p:cNvPr id="17" name="Picture 16"/>
          <p:cNvPicPr>
            <a:picLocks noChangeAspect="1"/>
          </p:cNvPicPr>
          <p:nvPr/>
        </p:nvPicPr>
        <p:blipFill rotWithShape="1">
          <a:blip r:embed="rId5">
            <a:lum bright="70000" contrast="-70000"/>
            <a:extLst>
              <a:ext uri="{28A0092B-C50C-407E-A947-70E740481C1C}">
                <a14:useLocalDpi xmlns:a14="http://schemas.microsoft.com/office/drawing/2010/main" val="0"/>
              </a:ext>
            </a:extLst>
          </a:blip>
          <a:srcRect t="35981" r="54940" b="22898"/>
          <a:stretch/>
        </p:blipFill>
        <p:spPr>
          <a:xfrm>
            <a:off x="521550" y="4927500"/>
            <a:ext cx="546750" cy="162000"/>
          </a:xfrm>
          <a:prstGeom prst="rect">
            <a:avLst/>
          </a:prstGeom>
        </p:spPr>
      </p:pic>
    </p:spTree>
    <p:extLst>
      <p:ext uri="{BB962C8B-B14F-4D97-AF65-F5344CB8AC3E}">
        <p14:creationId xmlns:p14="http://schemas.microsoft.com/office/powerpoint/2010/main" val="21262135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8"/>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24"/>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19"/>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20"/>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21"/>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22"/>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nodeType="clickEffect">
                                  <p:stCondLst>
                                    <p:cond delay="0"/>
                                  </p:stCondLst>
                                  <p:childTnLst>
                                    <p:set>
                                      <p:cBhvr>
                                        <p:cTn id="24" dur="1" fill="hold">
                                          <p:stCondLst>
                                            <p:cond delay="0"/>
                                          </p:stCondLst>
                                        </p:cTn>
                                        <p:tgtEl>
                                          <p:spTgt spid="2">
                                            <p:txEl>
                                              <p:pRg st="9" end="9"/>
                                            </p:txEl>
                                          </p:spTgt>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nodeType="clickEffect">
                                  <p:stCondLst>
                                    <p:cond delay="0"/>
                                  </p:stCondLst>
                                  <p:childTnLst>
                                    <p:set>
                                      <p:cBhvr>
                                        <p:cTn id="28" dur="1" fill="hold">
                                          <p:stCondLst>
                                            <p:cond delay="0"/>
                                          </p:stCondLst>
                                        </p:cTn>
                                        <p:tgtEl>
                                          <p:spTgt spid="1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9" grpId="0"/>
      <p:bldP spid="20" grpId="0"/>
      <p:bldP spid="21" grpId="0"/>
      <p:bldP spid="22" grpId="0"/>
    </p:bld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ECDB19A-D9E7-84F2-F44B-97C61BC4F287}"/>
            </a:ext>
          </a:extLst>
        </p:cNvPr>
        <p:cNvGrpSpPr/>
        <p:nvPr/>
      </p:nvGrpSpPr>
      <p:grpSpPr>
        <a:xfrm>
          <a:off x="0" y="0"/>
          <a:ext cx="0" cy="0"/>
          <a:chOff x="0" y="0"/>
          <a:chExt cx="0" cy="0"/>
        </a:xfrm>
      </p:grpSpPr>
      <p:pic>
        <p:nvPicPr>
          <p:cNvPr id="11" name="Picture 10">
            <a:extLst>
              <a:ext uri="{FF2B5EF4-FFF2-40B4-BE49-F238E27FC236}">
                <a16:creationId xmlns:a16="http://schemas.microsoft.com/office/drawing/2014/main" id="{FF2C2FF3-7C8B-CF1D-EAB6-C4EF8B135B84}"/>
              </a:ext>
            </a:extLst>
          </p:cNvPr>
          <p:cNvPicPr>
            <a:picLocks noChangeAspect="1"/>
          </p:cNvPicPr>
          <p:nvPr/>
        </p:nvPicPr>
        <p:blipFill rotWithShape="1">
          <a:blip r:embed="rId2"/>
          <a:srcRect t="35009" b="49022"/>
          <a:stretch/>
        </p:blipFill>
        <p:spPr>
          <a:xfrm>
            <a:off x="5183868" y="1262485"/>
            <a:ext cx="3703510" cy="712634"/>
          </a:xfrm>
          <a:prstGeom prst="rect">
            <a:avLst/>
          </a:prstGeom>
        </p:spPr>
      </p:pic>
      <p:sp>
        <p:nvSpPr>
          <p:cNvPr id="3" name="Title 2">
            <a:extLst>
              <a:ext uri="{FF2B5EF4-FFF2-40B4-BE49-F238E27FC236}">
                <a16:creationId xmlns:a16="http://schemas.microsoft.com/office/drawing/2014/main" id="{69EC78F2-A8AD-EC5B-0229-522346B52FEE}"/>
              </a:ext>
            </a:extLst>
          </p:cNvPr>
          <p:cNvSpPr>
            <a:spLocks noGrp="1"/>
          </p:cNvSpPr>
          <p:nvPr>
            <p:ph type="title"/>
          </p:nvPr>
        </p:nvSpPr>
        <p:spPr/>
        <p:txBody>
          <a:bodyPr/>
          <a:lstStyle/>
          <a:p>
            <a:r>
              <a:rPr lang="en-US" noProof="0" dirty="0"/>
              <a:t>Transport Limitations in GDE</a:t>
            </a:r>
          </a:p>
        </p:txBody>
      </p:sp>
      <p:sp>
        <p:nvSpPr>
          <p:cNvPr id="10" name="Rectangle 9">
            <a:extLst>
              <a:ext uri="{FF2B5EF4-FFF2-40B4-BE49-F238E27FC236}">
                <a16:creationId xmlns:a16="http://schemas.microsoft.com/office/drawing/2014/main" id="{8E40ABA5-2A8A-99A0-95B2-9B2B1EC68892}"/>
              </a:ext>
            </a:extLst>
          </p:cNvPr>
          <p:cNvSpPr/>
          <p:nvPr/>
        </p:nvSpPr>
        <p:spPr>
          <a:xfrm>
            <a:off x="256622" y="692110"/>
            <a:ext cx="7037147" cy="715581"/>
          </a:xfrm>
          <a:prstGeom prst="rect">
            <a:avLst/>
          </a:prstGeom>
        </p:spPr>
        <p:txBody>
          <a:bodyPr wrap="square">
            <a:spAutoFit/>
          </a:bodyPr>
          <a:lstStyle/>
          <a:p>
            <a:pPr>
              <a:spcAft>
                <a:spcPts val="900"/>
              </a:spcAft>
            </a:pPr>
            <a:r>
              <a:rPr lang="en-US" sz="1800" noProof="0" dirty="0"/>
              <a:t>What is driving down the </a:t>
            </a:r>
            <a:r>
              <a:rPr lang="en-US" sz="1800" i="1" noProof="0" dirty="0" err="1"/>
              <a:t>i</a:t>
            </a:r>
            <a:r>
              <a:rPr lang="en-US" sz="1800" i="1" baseline="-25000" noProof="0" dirty="0" err="1"/>
              <a:t>CO</a:t>
            </a:r>
            <a:r>
              <a:rPr lang="en-US" sz="1800" noProof="0" dirty="0"/>
              <a:t> to form the bell-shaped curve? </a:t>
            </a:r>
          </a:p>
          <a:p>
            <a:pPr>
              <a:spcAft>
                <a:spcPts val="900"/>
              </a:spcAft>
            </a:pPr>
            <a:r>
              <a:rPr lang="en-US" sz="1500" noProof="0" dirty="0"/>
              <a:t> </a:t>
            </a:r>
          </a:p>
        </p:txBody>
      </p:sp>
      <p:pic>
        <p:nvPicPr>
          <p:cNvPr id="5" name="Picture 4">
            <a:extLst>
              <a:ext uri="{FF2B5EF4-FFF2-40B4-BE49-F238E27FC236}">
                <a16:creationId xmlns:a16="http://schemas.microsoft.com/office/drawing/2014/main" id="{856C254F-7BDB-42A2-0447-00975D27EE1B}"/>
              </a:ext>
            </a:extLst>
          </p:cNvPr>
          <p:cNvPicPr>
            <a:picLocks noChangeAspect="1"/>
          </p:cNvPicPr>
          <p:nvPr/>
        </p:nvPicPr>
        <p:blipFill>
          <a:blip r:embed="rId3"/>
          <a:stretch>
            <a:fillRect/>
          </a:stretch>
        </p:blipFill>
        <p:spPr>
          <a:xfrm>
            <a:off x="5345896" y="1917887"/>
            <a:ext cx="3322307" cy="3007939"/>
          </a:xfrm>
          <a:prstGeom prst="rect">
            <a:avLst/>
          </a:prstGeom>
        </p:spPr>
      </p:pic>
      <p:sp>
        <p:nvSpPr>
          <p:cNvPr id="7" name="Rectangle 6">
            <a:extLst>
              <a:ext uri="{FF2B5EF4-FFF2-40B4-BE49-F238E27FC236}">
                <a16:creationId xmlns:a16="http://schemas.microsoft.com/office/drawing/2014/main" id="{B0D9CCFF-B015-17EA-4525-15B9D4CA1748}"/>
              </a:ext>
            </a:extLst>
          </p:cNvPr>
          <p:cNvSpPr/>
          <p:nvPr/>
        </p:nvSpPr>
        <p:spPr>
          <a:xfrm>
            <a:off x="3620483" y="4604850"/>
            <a:ext cx="2660271" cy="404085"/>
          </a:xfrm>
          <a:prstGeom prst="rect">
            <a:avLst/>
          </a:prstGeom>
        </p:spPr>
        <p:txBody>
          <a:bodyPr wrap="square">
            <a:spAutoFit/>
          </a:bodyPr>
          <a:lstStyle/>
          <a:p>
            <a:pPr algn="ctr"/>
            <a:r>
              <a:rPr lang="en-US" sz="1013" noProof="0" dirty="0"/>
              <a:t>Both solubility and parasitic reactions enabled </a:t>
            </a:r>
          </a:p>
        </p:txBody>
      </p:sp>
      <p:sp>
        <p:nvSpPr>
          <p:cNvPr id="12" name="Rectangle 11">
            <a:extLst>
              <a:ext uri="{FF2B5EF4-FFF2-40B4-BE49-F238E27FC236}">
                <a16:creationId xmlns:a16="http://schemas.microsoft.com/office/drawing/2014/main" id="{44DBEF92-6ECE-C5B4-22E6-E290364CEE10}"/>
              </a:ext>
            </a:extLst>
          </p:cNvPr>
          <p:cNvSpPr/>
          <p:nvPr/>
        </p:nvSpPr>
        <p:spPr>
          <a:xfrm>
            <a:off x="2071581" y="1855764"/>
            <a:ext cx="3112287" cy="404085"/>
          </a:xfrm>
          <a:prstGeom prst="rect">
            <a:avLst/>
          </a:prstGeom>
        </p:spPr>
        <p:txBody>
          <a:bodyPr wrap="square">
            <a:spAutoFit/>
          </a:bodyPr>
          <a:lstStyle/>
          <a:p>
            <a:pPr algn="ctr"/>
            <a:r>
              <a:rPr lang="en-US" sz="1013" noProof="0" dirty="0"/>
              <a:t>Neither parasitic reactions or reduction in solubility enabled (optimal)</a:t>
            </a:r>
          </a:p>
        </p:txBody>
      </p:sp>
      <p:sp>
        <p:nvSpPr>
          <p:cNvPr id="13" name="Rectangle 12">
            <a:extLst>
              <a:ext uri="{FF2B5EF4-FFF2-40B4-BE49-F238E27FC236}">
                <a16:creationId xmlns:a16="http://schemas.microsoft.com/office/drawing/2014/main" id="{BB4A0839-1C2B-E149-A381-5DDFFF460D7E}"/>
              </a:ext>
            </a:extLst>
          </p:cNvPr>
          <p:cNvSpPr/>
          <p:nvPr/>
        </p:nvSpPr>
        <p:spPr>
          <a:xfrm>
            <a:off x="2776881" y="2561094"/>
            <a:ext cx="3112287" cy="248209"/>
          </a:xfrm>
          <a:prstGeom prst="rect">
            <a:avLst/>
          </a:prstGeom>
        </p:spPr>
        <p:txBody>
          <a:bodyPr wrap="square">
            <a:spAutoFit/>
          </a:bodyPr>
          <a:lstStyle/>
          <a:p>
            <a:pPr algn="ctr"/>
            <a:r>
              <a:rPr lang="en-US" sz="1013" noProof="0" dirty="0"/>
              <a:t>Turn on parasitic reactions</a:t>
            </a:r>
          </a:p>
        </p:txBody>
      </p:sp>
      <p:sp>
        <p:nvSpPr>
          <p:cNvPr id="14" name="Rectangle 13">
            <a:extLst>
              <a:ext uri="{FF2B5EF4-FFF2-40B4-BE49-F238E27FC236}">
                <a16:creationId xmlns:a16="http://schemas.microsoft.com/office/drawing/2014/main" id="{ADD8E956-B1F4-1BFE-A99A-9801676D9898}"/>
              </a:ext>
            </a:extLst>
          </p:cNvPr>
          <p:cNvSpPr/>
          <p:nvPr/>
        </p:nvSpPr>
        <p:spPr>
          <a:xfrm>
            <a:off x="3366909" y="3159069"/>
            <a:ext cx="2231236" cy="404085"/>
          </a:xfrm>
          <a:prstGeom prst="rect">
            <a:avLst/>
          </a:prstGeom>
        </p:spPr>
        <p:txBody>
          <a:bodyPr wrap="square">
            <a:spAutoFit/>
          </a:bodyPr>
          <a:lstStyle/>
          <a:p>
            <a:pPr algn="ctr"/>
            <a:r>
              <a:rPr lang="en-US" sz="1013" noProof="0" dirty="0"/>
              <a:t>Turn on solubility reduction (reactions off)</a:t>
            </a:r>
          </a:p>
        </p:txBody>
      </p:sp>
      <p:cxnSp>
        <p:nvCxnSpPr>
          <p:cNvPr id="15" name="Straight Arrow Connector 14">
            <a:extLst>
              <a:ext uri="{FF2B5EF4-FFF2-40B4-BE49-F238E27FC236}">
                <a16:creationId xmlns:a16="http://schemas.microsoft.com/office/drawing/2014/main" id="{11901663-A738-E03E-FC57-71AD658B307C}"/>
              </a:ext>
            </a:extLst>
          </p:cNvPr>
          <p:cNvCxnSpPr/>
          <p:nvPr/>
        </p:nvCxnSpPr>
        <p:spPr>
          <a:xfrm>
            <a:off x="4950619" y="2164557"/>
            <a:ext cx="1193006" cy="107156"/>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18" name="Straight Arrow Connector 17">
            <a:extLst>
              <a:ext uri="{FF2B5EF4-FFF2-40B4-BE49-F238E27FC236}">
                <a16:creationId xmlns:a16="http://schemas.microsoft.com/office/drawing/2014/main" id="{F70A21F0-5BDC-E487-C373-C220CA9F7572}"/>
              </a:ext>
            </a:extLst>
          </p:cNvPr>
          <p:cNvCxnSpPr>
            <a:cxnSpLocks/>
          </p:cNvCxnSpPr>
          <p:nvPr/>
        </p:nvCxnSpPr>
        <p:spPr>
          <a:xfrm>
            <a:off x="5014913" y="2777485"/>
            <a:ext cx="1078706" cy="88472"/>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20" name="Straight Arrow Connector 19">
            <a:extLst>
              <a:ext uri="{FF2B5EF4-FFF2-40B4-BE49-F238E27FC236}">
                <a16:creationId xmlns:a16="http://schemas.microsoft.com/office/drawing/2014/main" id="{F981DB55-F806-46D5-E885-2C215C30E91F}"/>
              </a:ext>
            </a:extLst>
          </p:cNvPr>
          <p:cNvCxnSpPr>
            <a:cxnSpLocks/>
          </p:cNvCxnSpPr>
          <p:nvPr/>
        </p:nvCxnSpPr>
        <p:spPr>
          <a:xfrm>
            <a:off x="5243513" y="3443287"/>
            <a:ext cx="1085850" cy="176360"/>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23" name="Straight Arrow Connector 22">
            <a:extLst>
              <a:ext uri="{FF2B5EF4-FFF2-40B4-BE49-F238E27FC236}">
                <a16:creationId xmlns:a16="http://schemas.microsoft.com/office/drawing/2014/main" id="{D6E2960A-ED8C-DED9-1182-83A77211E2BB}"/>
              </a:ext>
            </a:extLst>
          </p:cNvPr>
          <p:cNvCxnSpPr>
            <a:cxnSpLocks/>
          </p:cNvCxnSpPr>
          <p:nvPr/>
        </p:nvCxnSpPr>
        <p:spPr>
          <a:xfrm flipV="1">
            <a:off x="5126720" y="4213891"/>
            <a:ext cx="966899" cy="390959"/>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26" name="Rectangle 25">
            <a:extLst>
              <a:ext uri="{FF2B5EF4-FFF2-40B4-BE49-F238E27FC236}">
                <a16:creationId xmlns:a16="http://schemas.microsoft.com/office/drawing/2014/main" id="{3AC8E927-DB67-5763-BBBA-A82CE17D3C97}"/>
              </a:ext>
            </a:extLst>
          </p:cNvPr>
          <p:cNvSpPr/>
          <p:nvPr/>
        </p:nvSpPr>
        <p:spPr>
          <a:xfrm>
            <a:off x="263562" y="2465861"/>
            <a:ext cx="2728560" cy="923330"/>
          </a:xfrm>
          <a:prstGeom prst="rect">
            <a:avLst/>
          </a:prstGeom>
        </p:spPr>
        <p:txBody>
          <a:bodyPr wrap="square">
            <a:spAutoFit/>
          </a:bodyPr>
          <a:lstStyle/>
          <a:p>
            <a:r>
              <a:rPr lang="en-US" sz="1800" noProof="0" dirty="0"/>
              <a:t>Mostly solubility. Parasitic reactions have lesser effect.</a:t>
            </a:r>
          </a:p>
        </p:txBody>
      </p:sp>
      <p:sp>
        <p:nvSpPr>
          <p:cNvPr id="27" name="Rectangle 26">
            <a:extLst>
              <a:ext uri="{FF2B5EF4-FFF2-40B4-BE49-F238E27FC236}">
                <a16:creationId xmlns:a16="http://schemas.microsoft.com/office/drawing/2014/main" id="{BED4FFDC-BDC0-4312-4997-529B1ADF38A2}"/>
              </a:ext>
            </a:extLst>
          </p:cNvPr>
          <p:cNvSpPr/>
          <p:nvPr/>
        </p:nvSpPr>
        <p:spPr>
          <a:xfrm>
            <a:off x="255962" y="3642867"/>
            <a:ext cx="3765309" cy="1200329"/>
          </a:xfrm>
          <a:prstGeom prst="rect">
            <a:avLst/>
          </a:prstGeom>
        </p:spPr>
        <p:txBody>
          <a:bodyPr wrap="square">
            <a:spAutoFit/>
          </a:bodyPr>
          <a:lstStyle/>
          <a:p>
            <a:r>
              <a:rPr lang="en-US" sz="1800" noProof="0" dirty="0"/>
              <a:t>Red line gives optimum, if no OH</a:t>
            </a:r>
            <a:r>
              <a:rPr lang="en-US" sz="1800" baseline="30000" noProof="0" dirty="0"/>
              <a:t>-</a:t>
            </a:r>
            <a:r>
              <a:rPr lang="en-US" sz="1800" noProof="0" dirty="0"/>
              <a:t> builds up at all. </a:t>
            </a:r>
            <a:r>
              <a:rPr lang="en-US" sz="1800" noProof="0" dirty="0">
                <a:solidFill>
                  <a:srgbClr val="C8415E"/>
                </a:solidFill>
              </a:rPr>
              <a:t>Catalyst layer must have </a:t>
            </a:r>
            <a:r>
              <a:rPr lang="en-US" sz="1800" noProof="0" dirty="0">
                <a:solidFill>
                  <a:srgbClr val="C8415E"/>
                </a:solidFill>
                <a:sym typeface="Wingdings" panose="05000000000000000000" pitchFamily="2" charset="2"/>
              </a:rPr>
              <a:t>ample diffusion pathways to relieve OH</a:t>
            </a:r>
            <a:r>
              <a:rPr lang="en-US" sz="1800" baseline="30000" noProof="0" dirty="0">
                <a:solidFill>
                  <a:srgbClr val="C8415E"/>
                </a:solidFill>
                <a:sym typeface="Wingdings" panose="05000000000000000000" pitchFamily="2" charset="2"/>
              </a:rPr>
              <a:t>-</a:t>
            </a:r>
            <a:r>
              <a:rPr lang="en-US" sz="1800" noProof="0" dirty="0">
                <a:solidFill>
                  <a:srgbClr val="C8415E"/>
                </a:solidFill>
                <a:sym typeface="Wingdings" panose="05000000000000000000" pitchFamily="2" charset="2"/>
              </a:rPr>
              <a:t> accumulation.</a:t>
            </a:r>
            <a:endParaRPr lang="en-US" sz="1800" noProof="0" dirty="0">
              <a:solidFill>
                <a:srgbClr val="C8415E"/>
              </a:solidFill>
            </a:endParaRPr>
          </a:p>
        </p:txBody>
      </p:sp>
      <p:sp>
        <p:nvSpPr>
          <p:cNvPr id="2" name="Textfeld 4">
            <a:extLst>
              <a:ext uri="{FF2B5EF4-FFF2-40B4-BE49-F238E27FC236}">
                <a16:creationId xmlns:a16="http://schemas.microsoft.com/office/drawing/2014/main" id="{ABF3C676-8607-4C24-1F09-21C3475DD492}"/>
              </a:ext>
            </a:extLst>
          </p:cNvPr>
          <p:cNvSpPr txBox="1"/>
          <p:nvPr/>
        </p:nvSpPr>
        <p:spPr>
          <a:xfrm>
            <a:off x="460496" y="4905736"/>
            <a:ext cx="2973891" cy="215444"/>
          </a:xfrm>
          <a:prstGeom prst="rect">
            <a:avLst/>
          </a:prstGeom>
          <a:noFill/>
        </p:spPr>
        <p:txBody>
          <a:bodyPr wrap="none" rtlCol="0">
            <a:spAutoFit/>
          </a:bodyPr>
          <a:lstStyle/>
          <a:p>
            <a:r>
              <a:rPr lang="en-US" sz="800" noProof="0" dirty="0">
                <a:cs typeface="Arial" panose="020B0604020202020204" pitchFamily="34" charset="0"/>
              </a:rPr>
              <a:t>Johnson et al., </a:t>
            </a:r>
            <a:r>
              <a:rPr lang="en-US" sz="800" i="1" noProof="0" dirty="0">
                <a:cs typeface="Arial" panose="020B0604020202020204" pitchFamily="34" charset="0"/>
              </a:rPr>
              <a:t>EES Catalysis</a:t>
            </a:r>
            <a:r>
              <a:rPr lang="en-US" sz="800" noProof="0" dirty="0">
                <a:cs typeface="Arial" panose="020B0604020202020204" pitchFamily="34" charset="0"/>
              </a:rPr>
              <a:t>, </a:t>
            </a:r>
            <a:r>
              <a:rPr lang="en-US" sz="800" noProof="0" dirty="0"/>
              <a:t>10.1039/D3EY00122A,</a:t>
            </a:r>
            <a:r>
              <a:rPr lang="en-US" sz="800" noProof="0" dirty="0">
                <a:cs typeface="Arial" panose="020B0604020202020204" pitchFamily="34" charset="0"/>
              </a:rPr>
              <a:t> 2023</a:t>
            </a:r>
          </a:p>
        </p:txBody>
      </p:sp>
    </p:spTree>
    <p:extLst>
      <p:ext uri="{BB962C8B-B14F-4D97-AF65-F5344CB8AC3E}">
        <p14:creationId xmlns:p14="http://schemas.microsoft.com/office/powerpoint/2010/main" val="32814505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6" grpId="0"/>
      <p:bldP spid="27" grpId="0"/>
    </p:bld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3" name="Picture 22">
            <a:extLst>
              <a:ext uri="{FF2B5EF4-FFF2-40B4-BE49-F238E27FC236}">
                <a16:creationId xmlns:a16="http://schemas.microsoft.com/office/drawing/2014/main" id="{6E051057-86E5-0149-AABC-87596C4BE8F0}"/>
              </a:ext>
            </a:extLst>
          </p:cNvPr>
          <p:cNvPicPr>
            <a:picLocks noChangeAspect="1"/>
          </p:cNvPicPr>
          <p:nvPr/>
        </p:nvPicPr>
        <p:blipFill>
          <a:blip r:embed="rId2">
            <a:extLst>
              <a:ext uri="{28A0092B-C50C-407E-A947-70E740481C1C}">
                <a14:useLocalDpi xmlns:a14="http://schemas.microsoft.com/office/drawing/2010/main"/>
              </a:ext>
            </a:extLst>
          </a:blip>
          <a:srcRect/>
          <a:stretch/>
        </p:blipFill>
        <p:spPr>
          <a:xfrm>
            <a:off x="1521599" y="1923678"/>
            <a:ext cx="6048672" cy="2782001"/>
          </a:xfrm>
          <a:prstGeom prst="rect">
            <a:avLst/>
          </a:prstGeom>
        </p:spPr>
      </p:pic>
      <p:sp>
        <p:nvSpPr>
          <p:cNvPr id="7" name="Title 2">
            <a:extLst>
              <a:ext uri="{FF2B5EF4-FFF2-40B4-BE49-F238E27FC236}">
                <a16:creationId xmlns:a16="http://schemas.microsoft.com/office/drawing/2014/main" id="{33AD50A9-4C91-F14E-A02E-FDB55601CE5C}"/>
              </a:ext>
            </a:extLst>
          </p:cNvPr>
          <p:cNvSpPr>
            <a:spLocks noGrp="1"/>
          </p:cNvSpPr>
          <p:nvPr>
            <p:ph type="title"/>
          </p:nvPr>
        </p:nvSpPr>
        <p:spPr/>
        <p:txBody>
          <a:bodyPr>
            <a:normAutofit/>
          </a:bodyPr>
          <a:lstStyle/>
          <a:p>
            <a:r>
              <a:rPr lang="en-US" b="1" dirty="0"/>
              <a:t>Calculation procedure</a:t>
            </a:r>
            <a:endParaRPr lang="en-US" dirty="0"/>
          </a:p>
        </p:txBody>
      </p:sp>
      <p:sp>
        <p:nvSpPr>
          <p:cNvPr id="5" name="Content Placeholder 4">
            <a:extLst>
              <a:ext uri="{FF2B5EF4-FFF2-40B4-BE49-F238E27FC236}">
                <a16:creationId xmlns:a16="http://schemas.microsoft.com/office/drawing/2014/main" id="{1ABDB924-F555-1956-2E29-51FBD81668A7}"/>
              </a:ext>
            </a:extLst>
          </p:cNvPr>
          <p:cNvSpPr>
            <a:spLocks noGrp="1"/>
          </p:cNvSpPr>
          <p:nvPr>
            <p:ph idx="1"/>
          </p:nvPr>
        </p:nvSpPr>
        <p:spPr/>
        <p:txBody>
          <a:bodyPr/>
          <a:lstStyle/>
          <a:p>
            <a:endParaRPr lang="en-CH"/>
          </a:p>
        </p:txBody>
      </p:sp>
      <p:sp>
        <p:nvSpPr>
          <p:cNvPr id="11" name="TextBox 10">
            <a:extLst>
              <a:ext uri="{FF2B5EF4-FFF2-40B4-BE49-F238E27FC236}">
                <a16:creationId xmlns:a16="http://schemas.microsoft.com/office/drawing/2014/main" id="{876C4E30-A994-5A48-AA63-6962C78F2C04}"/>
              </a:ext>
            </a:extLst>
          </p:cNvPr>
          <p:cNvSpPr txBox="1"/>
          <p:nvPr/>
        </p:nvSpPr>
        <p:spPr>
          <a:xfrm>
            <a:off x="1521599" y="3169735"/>
            <a:ext cx="2900466" cy="1208023"/>
          </a:xfrm>
          <a:prstGeom prst="rect">
            <a:avLst/>
          </a:prstGeom>
          <a:noFill/>
        </p:spPr>
        <p:txBody>
          <a:bodyPr wrap="square" rtlCol="0">
            <a:spAutoFit/>
          </a:bodyPr>
          <a:lstStyle/>
          <a:p>
            <a:pPr>
              <a:spcAft>
                <a:spcPts val="450"/>
              </a:spcAft>
            </a:pPr>
            <a:r>
              <a:rPr lang="en-US" sz="1500" b="1" dirty="0">
                <a:latin typeface="Calibri Light" panose="020F0302020204030204" pitchFamily="34" charset="0"/>
              </a:rPr>
              <a:t>Heat transfer:</a:t>
            </a:r>
          </a:p>
          <a:p>
            <a:pPr marL="257175" indent="-257175">
              <a:spcAft>
                <a:spcPts val="450"/>
              </a:spcAft>
              <a:buFont typeface="Arial" panose="020B0604020202020204" pitchFamily="34" charset="0"/>
              <a:buChar char="•"/>
            </a:pPr>
            <a:r>
              <a:rPr lang="en-US" sz="1500" dirty="0">
                <a:latin typeface="Calibri Light" panose="020F0302020204030204" pitchFamily="34" charset="0"/>
              </a:rPr>
              <a:t>Steady state method</a:t>
            </a:r>
          </a:p>
          <a:p>
            <a:pPr marL="257175" indent="-257175">
              <a:spcAft>
                <a:spcPts val="450"/>
              </a:spcAft>
              <a:buFont typeface="Arial" panose="020B0604020202020204" pitchFamily="34" charset="0"/>
              <a:buChar char="•"/>
            </a:pPr>
            <a:r>
              <a:rPr lang="en-US" sz="1500" dirty="0">
                <a:latin typeface="Calibri Light" panose="020F0302020204030204" pitchFamily="34" charset="0"/>
              </a:rPr>
              <a:t>Experimental-Numerical</a:t>
            </a:r>
          </a:p>
          <a:p>
            <a:pPr marL="257175" indent="-257175">
              <a:spcAft>
                <a:spcPts val="450"/>
              </a:spcAft>
              <a:buFont typeface="Arial" panose="020B0604020202020204" pitchFamily="34" charset="0"/>
              <a:buChar char="•"/>
            </a:pPr>
            <a:r>
              <a:rPr lang="en-US" sz="1500" dirty="0">
                <a:latin typeface="Calibri Light" panose="020F0302020204030204" pitchFamily="34" charset="0"/>
              </a:rPr>
              <a:t>5 points at 75 &lt; Re &lt; 250</a:t>
            </a:r>
          </a:p>
        </p:txBody>
      </p:sp>
      <p:sp>
        <p:nvSpPr>
          <p:cNvPr id="65" name="TextBox 64">
            <a:extLst>
              <a:ext uri="{FF2B5EF4-FFF2-40B4-BE49-F238E27FC236}">
                <a16:creationId xmlns:a16="http://schemas.microsoft.com/office/drawing/2014/main" id="{8072B377-9F01-E741-9EF6-96BB1D8AAB93}"/>
              </a:ext>
            </a:extLst>
          </p:cNvPr>
          <p:cNvSpPr txBox="1"/>
          <p:nvPr/>
        </p:nvSpPr>
        <p:spPr>
          <a:xfrm>
            <a:off x="1439652" y="726440"/>
            <a:ext cx="2900466" cy="1208023"/>
          </a:xfrm>
          <a:prstGeom prst="rect">
            <a:avLst/>
          </a:prstGeom>
          <a:noFill/>
        </p:spPr>
        <p:txBody>
          <a:bodyPr wrap="square" rtlCol="0">
            <a:spAutoFit/>
          </a:bodyPr>
          <a:lstStyle/>
          <a:p>
            <a:pPr>
              <a:spcAft>
                <a:spcPts val="450"/>
              </a:spcAft>
            </a:pPr>
            <a:r>
              <a:rPr lang="en-US" sz="1500" b="1" dirty="0">
                <a:latin typeface="Calibri Light" panose="020F0302020204030204" pitchFamily="34" charset="0"/>
              </a:rPr>
              <a:t>Pressure drop:</a:t>
            </a:r>
          </a:p>
          <a:p>
            <a:pPr marL="257175" indent="-257175">
              <a:spcAft>
                <a:spcPts val="450"/>
              </a:spcAft>
              <a:buFont typeface="Arial" panose="020B0604020202020204" pitchFamily="34" charset="0"/>
              <a:buChar char="•"/>
            </a:pPr>
            <a:r>
              <a:rPr lang="en-US" sz="1500" dirty="0">
                <a:latin typeface="Calibri Light" panose="020F0302020204030204" pitchFamily="34" charset="0"/>
              </a:rPr>
              <a:t>Experimental</a:t>
            </a:r>
          </a:p>
          <a:p>
            <a:pPr marL="257175" indent="-257175">
              <a:spcAft>
                <a:spcPts val="450"/>
              </a:spcAft>
              <a:buFont typeface="Arial" panose="020B0604020202020204" pitchFamily="34" charset="0"/>
              <a:buChar char="•"/>
            </a:pPr>
            <a:r>
              <a:rPr lang="en-US" sz="1500" dirty="0">
                <a:latin typeface="Calibri Light" panose="020F0302020204030204" pitchFamily="34" charset="0"/>
              </a:rPr>
              <a:t>10 points at 40 &lt; Re &lt; 1000</a:t>
            </a:r>
          </a:p>
          <a:p>
            <a:pPr marL="257175" indent="-257175">
              <a:spcAft>
                <a:spcPts val="450"/>
              </a:spcAft>
              <a:buFont typeface="Arial" panose="020B0604020202020204" pitchFamily="34" charset="0"/>
              <a:buChar char="•"/>
            </a:pPr>
            <a:r>
              <a:rPr lang="en-US" sz="1500" dirty="0">
                <a:latin typeface="Calibri Light" panose="020F0302020204030204" pitchFamily="34" charset="0"/>
              </a:rPr>
              <a:t>Darcy-</a:t>
            </a:r>
            <a:r>
              <a:rPr lang="en-US" sz="1500" dirty="0" err="1">
                <a:latin typeface="Calibri Light" panose="020F0302020204030204" pitchFamily="34" charset="0"/>
              </a:rPr>
              <a:t>Forchheimer</a:t>
            </a:r>
            <a:r>
              <a:rPr lang="en-US" sz="1500" dirty="0">
                <a:latin typeface="Calibri Light" panose="020F0302020204030204" pitchFamily="34" charset="0"/>
              </a:rPr>
              <a:t> equation:</a:t>
            </a:r>
          </a:p>
        </p:txBody>
      </p:sp>
      <p:pic>
        <p:nvPicPr>
          <p:cNvPr id="66" name="Picture 65">
            <a:extLst>
              <a:ext uri="{FF2B5EF4-FFF2-40B4-BE49-F238E27FC236}">
                <a16:creationId xmlns:a16="http://schemas.microsoft.com/office/drawing/2014/main" id="{A1BC41DA-EA65-E045-A4FD-21B5549DF05D}"/>
              </a:ext>
            </a:extLst>
          </p:cNvPr>
          <p:cNvPicPr>
            <a:picLocks noChangeAspect="1"/>
          </p:cNvPicPr>
          <p:nvPr/>
        </p:nvPicPr>
        <p:blipFill>
          <a:blip r:embed="rId3" cstate="hqprint">
            <a:extLst>
              <a:ext uri="{28A0092B-C50C-407E-A947-70E740481C1C}">
                <a14:useLocalDpi xmlns:a14="http://schemas.microsoft.com/office/drawing/2010/main"/>
              </a:ext>
            </a:extLst>
          </a:blip>
          <a:stretch>
            <a:fillRect/>
          </a:stretch>
        </p:blipFill>
        <p:spPr>
          <a:xfrm>
            <a:off x="1768299" y="1961674"/>
            <a:ext cx="2213484" cy="733288"/>
          </a:xfrm>
          <a:prstGeom prst="rect">
            <a:avLst/>
          </a:prstGeom>
        </p:spPr>
      </p:pic>
      <p:grpSp>
        <p:nvGrpSpPr>
          <p:cNvPr id="68" name="Group 67">
            <a:extLst>
              <a:ext uri="{FF2B5EF4-FFF2-40B4-BE49-F238E27FC236}">
                <a16:creationId xmlns:a16="http://schemas.microsoft.com/office/drawing/2014/main" id="{B4ABF066-BF05-0E4C-8842-0730FC12BD87}"/>
              </a:ext>
            </a:extLst>
          </p:cNvPr>
          <p:cNvGrpSpPr/>
          <p:nvPr/>
        </p:nvGrpSpPr>
        <p:grpSpPr>
          <a:xfrm>
            <a:off x="4721937" y="2517745"/>
            <a:ext cx="3211351" cy="2323207"/>
            <a:chOff x="4771916" y="3356992"/>
            <a:chExt cx="4281801" cy="3097609"/>
          </a:xfrm>
        </p:grpSpPr>
        <p:grpSp>
          <p:nvGrpSpPr>
            <p:cNvPr id="42" name="Group 41">
              <a:extLst>
                <a:ext uri="{FF2B5EF4-FFF2-40B4-BE49-F238E27FC236}">
                  <a16:creationId xmlns:a16="http://schemas.microsoft.com/office/drawing/2014/main" id="{7F1F72C0-7CF5-0241-A1BA-0149B7264123}"/>
                </a:ext>
              </a:extLst>
            </p:cNvPr>
            <p:cNvGrpSpPr/>
            <p:nvPr/>
          </p:nvGrpSpPr>
          <p:grpSpPr>
            <a:xfrm>
              <a:off x="4771916" y="3356992"/>
              <a:ext cx="4113679" cy="3097609"/>
              <a:chOff x="4634785" y="881986"/>
              <a:chExt cx="4113679" cy="3097609"/>
            </a:xfrm>
          </p:grpSpPr>
          <p:sp>
            <p:nvSpPr>
              <p:cNvPr id="2" name="Rounded Rectangle 1">
                <a:extLst>
                  <a:ext uri="{FF2B5EF4-FFF2-40B4-BE49-F238E27FC236}">
                    <a16:creationId xmlns:a16="http://schemas.microsoft.com/office/drawing/2014/main" id="{35CEDAEE-9AF2-FE40-98B1-03F4DE5F6DAA}"/>
                  </a:ext>
                </a:extLst>
              </p:cNvPr>
              <p:cNvSpPr/>
              <p:nvPr/>
            </p:nvSpPr>
            <p:spPr>
              <a:xfrm>
                <a:off x="5211893" y="881986"/>
                <a:ext cx="3536571" cy="475292"/>
              </a:xfrm>
              <a:prstGeom prst="roundRect">
                <a:avLst/>
              </a:prstGeom>
              <a:ln/>
              <a:effectLst/>
            </p:spPr>
            <p:style>
              <a:lnRef idx="2">
                <a:schemeClr val="dk1"/>
              </a:lnRef>
              <a:fillRef idx="1">
                <a:schemeClr val="lt1"/>
              </a:fillRef>
              <a:effectRef idx="0">
                <a:schemeClr val="dk1"/>
              </a:effectRef>
              <a:fontRef idx="minor">
                <a:schemeClr val="dk1"/>
              </a:fontRef>
            </p:style>
            <p:txBody>
              <a:bodyPr rtlCol="0" anchor="ctr"/>
              <a:lstStyle/>
              <a:p>
                <a:pPr algn="ctr"/>
                <a:r>
                  <a:rPr lang="en-US" sz="1050" dirty="0"/>
                  <a:t>Experiment with chosen mass flow rate and measuring the temperature data </a:t>
                </a:r>
              </a:p>
            </p:txBody>
          </p:sp>
          <p:sp>
            <p:nvSpPr>
              <p:cNvPr id="8" name="Rounded Rectangle 7">
                <a:extLst>
                  <a:ext uri="{FF2B5EF4-FFF2-40B4-BE49-F238E27FC236}">
                    <a16:creationId xmlns:a16="http://schemas.microsoft.com/office/drawing/2014/main" id="{2262A2BB-C930-4245-A317-A31A5DC74DB8}"/>
                  </a:ext>
                </a:extLst>
              </p:cNvPr>
              <p:cNvSpPr/>
              <p:nvPr/>
            </p:nvSpPr>
            <p:spPr>
              <a:xfrm>
                <a:off x="5211881" y="1702838"/>
                <a:ext cx="3536571" cy="475292"/>
              </a:xfrm>
              <a:prstGeom prst="roundRect">
                <a:avLst/>
              </a:prstGeom>
              <a:ln/>
              <a:effectLst/>
            </p:spPr>
            <p:style>
              <a:lnRef idx="2">
                <a:schemeClr val="dk1"/>
              </a:lnRef>
              <a:fillRef idx="1">
                <a:schemeClr val="lt1"/>
              </a:fillRef>
              <a:effectRef idx="0">
                <a:schemeClr val="dk1"/>
              </a:effectRef>
              <a:fontRef idx="minor">
                <a:schemeClr val="dk1"/>
              </a:fontRef>
            </p:style>
            <p:txBody>
              <a:bodyPr rtlCol="0" anchor="ctr"/>
              <a:lstStyle/>
              <a:p>
                <a:pPr algn="ctr"/>
                <a:r>
                  <a:rPr lang="en-US" sz="1050" dirty="0"/>
                  <a:t>Equivalent numerical model using the initial/calculated value for </a:t>
                </a:r>
                <a:r>
                  <a:rPr lang="en-US" sz="1050" i="1" dirty="0" err="1"/>
                  <a:t>h</a:t>
                </a:r>
                <a:r>
                  <a:rPr lang="en-US" sz="1050" baseline="-25000" dirty="0" err="1"/>
                  <a:t>v</a:t>
                </a:r>
                <a:r>
                  <a:rPr lang="en-US" sz="1050" dirty="0"/>
                  <a:t>    </a:t>
                </a:r>
              </a:p>
            </p:txBody>
          </p:sp>
          <p:sp>
            <p:nvSpPr>
              <p:cNvPr id="9" name="Rounded Rectangle 8">
                <a:extLst>
                  <a:ext uri="{FF2B5EF4-FFF2-40B4-BE49-F238E27FC236}">
                    <a16:creationId xmlns:a16="http://schemas.microsoft.com/office/drawing/2014/main" id="{09E7A03E-2989-0345-B26A-6CCCF7DC7D84}"/>
                  </a:ext>
                </a:extLst>
              </p:cNvPr>
              <p:cNvSpPr/>
              <p:nvPr/>
            </p:nvSpPr>
            <p:spPr>
              <a:xfrm>
                <a:off x="5211881" y="2538170"/>
                <a:ext cx="3536571" cy="474613"/>
              </a:xfrm>
              <a:prstGeom prst="roundRect">
                <a:avLst/>
              </a:prstGeom>
              <a:ln/>
              <a:effectLst/>
            </p:spPr>
            <p:style>
              <a:lnRef idx="2">
                <a:schemeClr val="dk1"/>
              </a:lnRef>
              <a:fillRef idx="1">
                <a:schemeClr val="lt1"/>
              </a:fillRef>
              <a:effectRef idx="0">
                <a:schemeClr val="dk1"/>
              </a:effectRef>
              <a:fontRef idx="minor">
                <a:schemeClr val="dk1"/>
              </a:fontRef>
            </p:style>
            <p:txBody>
              <a:bodyPr rtlCol="0" anchor="ctr"/>
              <a:lstStyle/>
              <a:p>
                <a:pPr algn="ctr"/>
                <a:r>
                  <a:rPr lang="en-US" sz="1050" dirty="0"/>
                  <a:t>Compare the outlet temperature in the simulation with experiment</a:t>
                </a:r>
              </a:p>
            </p:txBody>
          </p:sp>
          <p:sp>
            <p:nvSpPr>
              <p:cNvPr id="3" name="Diamond 2">
                <a:extLst>
                  <a:ext uri="{FF2B5EF4-FFF2-40B4-BE49-F238E27FC236}">
                    <a16:creationId xmlns:a16="http://schemas.microsoft.com/office/drawing/2014/main" id="{1BF7A876-10D2-1648-8859-6D0ECD210F55}"/>
                  </a:ext>
                </a:extLst>
              </p:cNvPr>
              <p:cNvSpPr/>
              <p:nvPr/>
            </p:nvSpPr>
            <p:spPr>
              <a:xfrm>
                <a:off x="5907091" y="3376794"/>
                <a:ext cx="2143167" cy="602801"/>
              </a:xfrm>
              <a:prstGeom prst="diamond">
                <a:avLst/>
              </a:prstGeom>
              <a:ln/>
              <a:effectLst/>
            </p:spPr>
            <p:style>
              <a:lnRef idx="2">
                <a:schemeClr val="dk1"/>
              </a:lnRef>
              <a:fillRef idx="1">
                <a:schemeClr val="lt1"/>
              </a:fillRef>
              <a:effectRef idx="0">
                <a:schemeClr val="dk1"/>
              </a:effectRef>
              <a:fontRef idx="minor">
                <a:schemeClr val="dk1"/>
              </a:fontRef>
            </p:style>
            <p:txBody>
              <a:bodyPr rtlCol="0" anchor="ctr"/>
              <a:lstStyle/>
              <a:p>
                <a:pPr algn="ctr"/>
                <a:r>
                  <a:rPr lang="en-US" sz="1050" dirty="0"/>
                  <a:t>Converged? </a:t>
                </a:r>
              </a:p>
            </p:txBody>
          </p:sp>
          <p:cxnSp>
            <p:nvCxnSpPr>
              <p:cNvPr id="6" name="Straight Arrow Connector 5">
                <a:extLst>
                  <a:ext uri="{FF2B5EF4-FFF2-40B4-BE49-F238E27FC236}">
                    <a16:creationId xmlns:a16="http://schemas.microsoft.com/office/drawing/2014/main" id="{692F11EF-351A-EB4C-B341-04599419461D}"/>
                  </a:ext>
                </a:extLst>
              </p:cNvPr>
              <p:cNvCxnSpPr>
                <a:cxnSpLocks/>
              </p:cNvCxnSpPr>
              <p:nvPr/>
            </p:nvCxnSpPr>
            <p:spPr>
              <a:xfrm>
                <a:off x="6978675" y="1357278"/>
                <a:ext cx="0" cy="340845"/>
              </a:xfrm>
              <a:prstGeom prst="straightConnector1">
                <a:avLst/>
              </a:prstGeom>
              <a:ln>
                <a:tailEnd type="triangle"/>
              </a:ln>
              <a:effectLst/>
            </p:spPr>
            <p:style>
              <a:lnRef idx="2">
                <a:schemeClr val="dk1"/>
              </a:lnRef>
              <a:fillRef idx="1">
                <a:schemeClr val="lt1"/>
              </a:fillRef>
              <a:effectRef idx="0">
                <a:schemeClr val="dk1"/>
              </a:effectRef>
              <a:fontRef idx="minor">
                <a:schemeClr val="dk1"/>
              </a:fontRef>
            </p:style>
          </p:cxnSp>
          <p:sp>
            <p:nvSpPr>
              <p:cNvPr id="13" name="TextBox 12">
                <a:extLst>
                  <a:ext uri="{FF2B5EF4-FFF2-40B4-BE49-F238E27FC236}">
                    <a16:creationId xmlns:a16="http://schemas.microsoft.com/office/drawing/2014/main" id="{7382D9F2-2991-154E-9B5B-9F1C38ACE207}"/>
                  </a:ext>
                </a:extLst>
              </p:cNvPr>
              <p:cNvSpPr txBox="1"/>
              <p:nvPr/>
            </p:nvSpPr>
            <p:spPr>
              <a:xfrm flipH="1">
                <a:off x="7963261" y="3293138"/>
                <a:ext cx="563709" cy="338555"/>
              </a:xfrm>
              <a:prstGeom prst="rect">
                <a:avLst/>
              </a:prstGeom>
              <a:ln>
                <a:noFill/>
              </a:ln>
              <a:effectLst/>
            </p:spPr>
            <p:style>
              <a:lnRef idx="2">
                <a:schemeClr val="dk1"/>
              </a:lnRef>
              <a:fillRef idx="1">
                <a:schemeClr val="lt1"/>
              </a:fillRef>
              <a:effectRef idx="0">
                <a:schemeClr val="dk1"/>
              </a:effectRef>
              <a:fontRef idx="minor">
                <a:schemeClr val="dk1"/>
              </a:fontRef>
            </p:style>
            <p:txBody>
              <a:bodyPr wrap="square" rtlCol="0">
                <a:spAutoFit/>
              </a:bodyPr>
              <a:lstStyle/>
              <a:p>
                <a:r>
                  <a:rPr lang="en-US" sz="1050" dirty="0"/>
                  <a:t>yes</a:t>
                </a:r>
              </a:p>
            </p:txBody>
          </p:sp>
          <p:cxnSp>
            <p:nvCxnSpPr>
              <p:cNvPr id="22" name="Elbow Connector 21">
                <a:extLst>
                  <a:ext uri="{FF2B5EF4-FFF2-40B4-BE49-F238E27FC236}">
                    <a16:creationId xmlns:a16="http://schemas.microsoft.com/office/drawing/2014/main" id="{D465F0E7-9133-F947-9BD5-3DE03666FB37}"/>
                  </a:ext>
                </a:extLst>
              </p:cNvPr>
              <p:cNvCxnSpPr>
                <a:cxnSpLocks/>
                <a:stCxn id="3" idx="1"/>
                <a:endCxn id="24" idx="1"/>
              </p:cNvCxnSpPr>
              <p:nvPr/>
            </p:nvCxnSpPr>
            <p:spPr>
              <a:xfrm rot="10800000">
                <a:off x="4851883" y="3524213"/>
                <a:ext cx="1055208" cy="153983"/>
              </a:xfrm>
              <a:prstGeom prst="bentConnector2">
                <a:avLst/>
              </a:prstGeom>
              <a:ln>
                <a:tailEnd type="triangle"/>
              </a:ln>
              <a:effectLst/>
            </p:spPr>
            <p:style>
              <a:lnRef idx="2">
                <a:schemeClr val="dk1"/>
              </a:lnRef>
              <a:fillRef idx="1">
                <a:schemeClr val="lt1"/>
              </a:fillRef>
              <a:effectRef idx="0">
                <a:schemeClr val="dk1"/>
              </a:effectRef>
              <a:fontRef idx="minor">
                <a:schemeClr val="dk1"/>
              </a:fontRef>
            </p:style>
          </p:cxnSp>
          <p:sp>
            <p:nvSpPr>
              <p:cNvPr id="24" name="Rounded Rectangle 23">
                <a:extLst>
                  <a:ext uri="{FF2B5EF4-FFF2-40B4-BE49-F238E27FC236}">
                    <a16:creationId xmlns:a16="http://schemas.microsoft.com/office/drawing/2014/main" id="{ED2E08E2-1A6E-4844-B4BA-37B8613202DF}"/>
                  </a:ext>
                </a:extLst>
              </p:cNvPr>
              <p:cNvSpPr/>
              <p:nvPr/>
            </p:nvSpPr>
            <p:spPr>
              <a:xfrm rot="16200000">
                <a:off x="4164327" y="2619558"/>
                <a:ext cx="1375111" cy="434196"/>
              </a:xfrm>
              <a:prstGeom prst="roundRect">
                <a:avLst/>
              </a:prstGeom>
              <a:ln/>
              <a:effectLst/>
            </p:spPr>
            <p:style>
              <a:lnRef idx="2">
                <a:schemeClr val="dk1"/>
              </a:lnRef>
              <a:fillRef idx="1">
                <a:schemeClr val="lt1"/>
              </a:fillRef>
              <a:effectRef idx="0">
                <a:schemeClr val="dk1"/>
              </a:effectRef>
              <a:fontRef idx="minor">
                <a:schemeClr val="dk1"/>
              </a:fontRef>
            </p:style>
            <p:txBody>
              <a:bodyPr rtlCol="0" anchor="ctr"/>
              <a:lstStyle/>
              <a:p>
                <a:pPr algn="ctr"/>
                <a:r>
                  <a:rPr lang="en-US" sz="1050" dirty="0"/>
                  <a:t>New simulation with a new </a:t>
                </a:r>
                <a:r>
                  <a:rPr lang="en-US" sz="1050" i="1" dirty="0" err="1"/>
                  <a:t>h</a:t>
                </a:r>
                <a:r>
                  <a:rPr lang="en-US" sz="1050" baseline="-25000" dirty="0" err="1"/>
                  <a:t>v</a:t>
                </a:r>
                <a:r>
                  <a:rPr lang="en-US" sz="1050" dirty="0"/>
                  <a:t> </a:t>
                </a:r>
              </a:p>
            </p:txBody>
          </p:sp>
          <p:sp>
            <p:nvSpPr>
              <p:cNvPr id="28" name="TextBox 27">
                <a:extLst>
                  <a:ext uri="{FF2B5EF4-FFF2-40B4-BE49-F238E27FC236}">
                    <a16:creationId xmlns:a16="http://schemas.microsoft.com/office/drawing/2014/main" id="{AEAA02EE-E587-554C-A2FA-262CE3E6FC6A}"/>
                  </a:ext>
                </a:extLst>
              </p:cNvPr>
              <p:cNvSpPr txBox="1"/>
              <p:nvPr/>
            </p:nvSpPr>
            <p:spPr>
              <a:xfrm flipH="1">
                <a:off x="5412984" y="3293139"/>
                <a:ext cx="563709" cy="338555"/>
              </a:xfrm>
              <a:prstGeom prst="rect">
                <a:avLst/>
              </a:prstGeom>
              <a:ln>
                <a:noFill/>
              </a:ln>
              <a:effectLst/>
            </p:spPr>
            <p:style>
              <a:lnRef idx="2">
                <a:schemeClr val="dk1"/>
              </a:lnRef>
              <a:fillRef idx="1">
                <a:schemeClr val="lt1"/>
              </a:fillRef>
              <a:effectRef idx="0">
                <a:schemeClr val="dk1"/>
              </a:effectRef>
              <a:fontRef idx="minor">
                <a:schemeClr val="dk1"/>
              </a:fontRef>
            </p:style>
            <p:txBody>
              <a:bodyPr wrap="square" rtlCol="0">
                <a:spAutoFit/>
              </a:bodyPr>
              <a:lstStyle/>
              <a:p>
                <a:r>
                  <a:rPr lang="en-US" sz="1050" dirty="0"/>
                  <a:t>no</a:t>
                </a:r>
              </a:p>
            </p:txBody>
          </p:sp>
          <p:cxnSp>
            <p:nvCxnSpPr>
              <p:cNvPr id="30" name="Elbow Connector 29">
                <a:extLst>
                  <a:ext uri="{FF2B5EF4-FFF2-40B4-BE49-F238E27FC236}">
                    <a16:creationId xmlns:a16="http://schemas.microsoft.com/office/drawing/2014/main" id="{356642A9-F409-B349-8A3F-72B992C55956}"/>
                  </a:ext>
                </a:extLst>
              </p:cNvPr>
              <p:cNvCxnSpPr>
                <a:cxnSpLocks/>
                <a:stCxn id="24" idx="3"/>
                <a:endCxn id="8" idx="1"/>
              </p:cNvCxnSpPr>
              <p:nvPr/>
            </p:nvCxnSpPr>
            <p:spPr>
              <a:xfrm rot="5400000" flipH="1" flipV="1">
                <a:off x="4927574" y="1864794"/>
                <a:ext cx="208617" cy="359998"/>
              </a:xfrm>
              <a:prstGeom prst="bentConnector2">
                <a:avLst/>
              </a:prstGeom>
              <a:ln>
                <a:tailEnd type="triangle"/>
              </a:ln>
              <a:effectLst/>
            </p:spPr>
            <p:style>
              <a:lnRef idx="2">
                <a:schemeClr val="dk1"/>
              </a:lnRef>
              <a:fillRef idx="0">
                <a:schemeClr val="dk1"/>
              </a:fillRef>
              <a:effectRef idx="1">
                <a:schemeClr val="dk1"/>
              </a:effectRef>
              <a:fontRef idx="minor">
                <a:schemeClr val="tx1"/>
              </a:fontRef>
            </p:style>
          </p:cxnSp>
          <p:cxnSp>
            <p:nvCxnSpPr>
              <p:cNvPr id="35" name="Straight Arrow Connector 34">
                <a:extLst>
                  <a:ext uri="{FF2B5EF4-FFF2-40B4-BE49-F238E27FC236}">
                    <a16:creationId xmlns:a16="http://schemas.microsoft.com/office/drawing/2014/main" id="{2BAB6F43-7115-A942-AC16-ECDD95A3BD0A}"/>
                  </a:ext>
                </a:extLst>
              </p:cNvPr>
              <p:cNvCxnSpPr>
                <a:cxnSpLocks/>
              </p:cNvCxnSpPr>
              <p:nvPr/>
            </p:nvCxnSpPr>
            <p:spPr>
              <a:xfrm>
                <a:off x="6978675" y="2192706"/>
                <a:ext cx="0" cy="340845"/>
              </a:xfrm>
              <a:prstGeom prst="straightConnector1">
                <a:avLst/>
              </a:prstGeom>
              <a:ln>
                <a:tailEnd type="triangle"/>
              </a:ln>
              <a:effectLst/>
            </p:spPr>
            <p:style>
              <a:lnRef idx="2">
                <a:schemeClr val="dk1"/>
              </a:lnRef>
              <a:fillRef idx="1">
                <a:schemeClr val="lt1"/>
              </a:fillRef>
              <a:effectRef idx="0">
                <a:schemeClr val="dk1"/>
              </a:effectRef>
              <a:fontRef idx="minor">
                <a:schemeClr val="dk1"/>
              </a:fontRef>
            </p:style>
          </p:cxnSp>
          <p:cxnSp>
            <p:nvCxnSpPr>
              <p:cNvPr id="36" name="Straight Arrow Connector 35">
                <a:extLst>
                  <a:ext uri="{FF2B5EF4-FFF2-40B4-BE49-F238E27FC236}">
                    <a16:creationId xmlns:a16="http://schemas.microsoft.com/office/drawing/2014/main" id="{438E0A7F-A61A-B14C-AC9E-C0D0E1E4F94E}"/>
                  </a:ext>
                </a:extLst>
              </p:cNvPr>
              <p:cNvCxnSpPr>
                <a:cxnSpLocks/>
              </p:cNvCxnSpPr>
              <p:nvPr/>
            </p:nvCxnSpPr>
            <p:spPr>
              <a:xfrm>
                <a:off x="6978675" y="3031308"/>
                <a:ext cx="0" cy="340845"/>
              </a:xfrm>
              <a:prstGeom prst="straightConnector1">
                <a:avLst/>
              </a:prstGeom>
              <a:ln>
                <a:tailEnd type="triangle"/>
              </a:ln>
              <a:effectLst/>
            </p:spPr>
            <p:style>
              <a:lnRef idx="2">
                <a:schemeClr val="dk1"/>
              </a:lnRef>
              <a:fillRef idx="1">
                <a:schemeClr val="lt1"/>
              </a:fillRef>
              <a:effectRef idx="0">
                <a:schemeClr val="dk1"/>
              </a:effectRef>
              <a:fontRef idx="minor">
                <a:schemeClr val="dk1"/>
              </a:fontRef>
            </p:style>
          </p:cxnSp>
          <p:cxnSp>
            <p:nvCxnSpPr>
              <p:cNvPr id="37" name="Straight Arrow Connector 36">
                <a:extLst>
                  <a:ext uri="{FF2B5EF4-FFF2-40B4-BE49-F238E27FC236}">
                    <a16:creationId xmlns:a16="http://schemas.microsoft.com/office/drawing/2014/main" id="{E3295233-DCCF-C149-A8F5-C9B68C549916}"/>
                  </a:ext>
                </a:extLst>
              </p:cNvPr>
              <p:cNvCxnSpPr>
                <a:cxnSpLocks/>
              </p:cNvCxnSpPr>
              <p:nvPr/>
            </p:nvCxnSpPr>
            <p:spPr>
              <a:xfrm>
                <a:off x="8060204" y="3679094"/>
                <a:ext cx="393955" cy="2291"/>
              </a:xfrm>
              <a:prstGeom prst="straightConnector1">
                <a:avLst/>
              </a:prstGeom>
              <a:ln>
                <a:tailEnd type="triangle"/>
              </a:ln>
              <a:effectLst/>
            </p:spPr>
            <p:style>
              <a:lnRef idx="2">
                <a:schemeClr val="dk1"/>
              </a:lnRef>
              <a:fillRef idx="1">
                <a:schemeClr val="lt1"/>
              </a:fillRef>
              <a:effectRef idx="0">
                <a:schemeClr val="dk1"/>
              </a:effectRef>
              <a:fontRef idx="minor">
                <a:schemeClr val="dk1"/>
              </a:fontRef>
            </p:style>
          </p:cxnSp>
        </p:grpSp>
        <p:sp>
          <p:nvSpPr>
            <p:cNvPr id="67" name="Rectangle 66">
              <a:extLst>
                <a:ext uri="{FF2B5EF4-FFF2-40B4-BE49-F238E27FC236}">
                  <a16:creationId xmlns:a16="http://schemas.microsoft.com/office/drawing/2014/main" id="{CFA91087-2061-C743-B61B-72250FCA7779}"/>
                </a:ext>
              </a:extLst>
            </p:cNvPr>
            <p:cNvSpPr/>
            <p:nvPr/>
          </p:nvSpPr>
          <p:spPr>
            <a:xfrm>
              <a:off x="8604448" y="5927590"/>
              <a:ext cx="449269" cy="330945"/>
            </a:xfrm>
            <a:prstGeom prst="rect">
              <a:avLst/>
            </a:prstGeom>
          </p:spPr>
          <p:txBody>
            <a:bodyPr wrap="none">
              <a:spAutoFit/>
            </a:bodyPr>
            <a:lstStyle/>
            <a:p>
              <a:r>
                <a:rPr lang="en-US" sz="1013" i="1" dirty="0" err="1"/>
                <a:t>h</a:t>
              </a:r>
              <a:r>
                <a:rPr lang="en-US" sz="1013" baseline="-25000" dirty="0" err="1"/>
                <a:t>v</a:t>
              </a:r>
              <a:r>
                <a:rPr lang="en-US" sz="1013" dirty="0"/>
                <a:t> </a:t>
              </a:r>
            </a:p>
          </p:txBody>
        </p:sp>
      </p:grpSp>
    </p:spTree>
    <p:extLst>
      <p:ext uri="{BB962C8B-B14F-4D97-AF65-F5344CB8AC3E}">
        <p14:creationId xmlns:p14="http://schemas.microsoft.com/office/powerpoint/2010/main" val="27842015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5">
                                            <p:txEl>
                                              <p:pRg st="2" end="2"/>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65">
                                            <p:txEl>
                                              <p:pRg st="3" end="3"/>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66"/>
                                        </p:tgtEl>
                                        <p:attrNameLst>
                                          <p:attrName>style.visibility</p:attrName>
                                        </p:attrNameLst>
                                      </p:cBhvr>
                                      <p:to>
                                        <p:strVal val="visible"/>
                                      </p:to>
                                    </p:set>
                                  </p:childTnLst>
                                </p:cTn>
                              </p:par>
                              <p:par>
                                <p:cTn id="13" presetID="6" presetClass="emph" presetSubtype="0" fill="hold" nodeType="withEffect">
                                  <p:stCondLst>
                                    <p:cond delay="0"/>
                                  </p:stCondLst>
                                  <p:childTnLst>
                                    <p:animScale>
                                      <p:cBhvr>
                                        <p:cTn id="14" dur="10" fill="hold"/>
                                        <p:tgtEl>
                                          <p:spTgt spid="23"/>
                                        </p:tgtEl>
                                      </p:cBhvr>
                                      <p:by x="55000" y="55000"/>
                                    </p:animScale>
                                  </p:childTnLst>
                                </p:cTn>
                              </p:par>
                              <p:par>
                                <p:cTn id="15" presetID="0" presetClass="path" presetSubtype="0" accel="50000" decel="50000" fill="hold" nodeType="withEffect">
                                  <p:stCondLst>
                                    <p:cond delay="0"/>
                                  </p:stCondLst>
                                  <p:childTnLst>
                                    <p:animMotion origin="layout" path="M -5.55556E-7 -4.44444E-6 L 0.23212 -0.37546 " pathEditMode="relative" rAng="0" ptsTypes="AA">
                                      <p:cBhvr>
                                        <p:cTn id="16" dur="10" fill="hold"/>
                                        <p:tgtEl>
                                          <p:spTgt spid="23"/>
                                        </p:tgtEl>
                                        <p:attrNameLst>
                                          <p:attrName>ppt_x</p:attrName>
                                          <p:attrName>ppt_y</p:attrName>
                                        </p:attrNameLst>
                                      </p:cBhvr>
                                      <p:rCtr x="11597" y="-18773"/>
                                    </p:animMotion>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nodeType="clickEffect">
                                  <p:stCondLst>
                                    <p:cond delay="0"/>
                                  </p:stCondLst>
                                  <p:childTnLst>
                                    <p:set>
                                      <p:cBhvr>
                                        <p:cTn id="20" dur="1" fill="hold">
                                          <p:stCondLst>
                                            <p:cond delay="0"/>
                                          </p:stCondLst>
                                        </p:cTn>
                                        <p:tgtEl>
                                          <p:spTgt spid="11">
                                            <p:txEl>
                                              <p:pRg st="0" end="0"/>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11">
                                            <p:txEl>
                                              <p:pRg st="1" end="1"/>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11">
                                            <p:txEl>
                                              <p:pRg st="2" end="2"/>
                                            </p:txEl>
                                          </p:spTgt>
                                        </p:tgtEl>
                                        <p:attrNameLst>
                                          <p:attrName>style.visibility</p:attrName>
                                        </p:attrNameLst>
                                      </p:cBhvr>
                                      <p:to>
                                        <p:strVal val="visible"/>
                                      </p:to>
                                    </p:set>
                                  </p:childTnLst>
                                </p:cTn>
                              </p:par>
                              <p:par>
                                <p:cTn id="27" presetID="1" presetClass="entr" presetSubtype="0" fill="hold" nodeType="withEffect">
                                  <p:stCondLst>
                                    <p:cond delay="0"/>
                                  </p:stCondLst>
                                  <p:childTnLst>
                                    <p:set>
                                      <p:cBhvr>
                                        <p:cTn id="28" dur="1" fill="hold">
                                          <p:stCondLst>
                                            <p:cond delay="0"/>
                                          </p:stCondLst>
                                        </p:cTn>
                                        <p:tgtEl>
                                          <p:spTgt spid="68"/>
                                        </p:tgtEl>
                                        <p:attrNameLst>
                                          <p:attrName>style.visibility</p:attrName>
                                        </p:attrNameLst>
                                      </p:cBhvr>
                                      <p:to>
                                        <p:strVal val="visible"/>
                                      </p:to>
                                    </p:set>
                                  </p:childTnLst>
                                </p:cTn>
                              </p:par>
                            </p:childTnLst>
                          </p:cTn>
                        </p:par>
                      </p:childTnLst>
                    </p:cTn>
                  </p:par>
                  <p:par>
                    <p:cTn id="29" fill="hold">
                      <p:stCondLst>
                        <p:cond delay="indefinite"/>
                      </p:stCondLst>
                      <p:childTnLst>
                        <p:par>
                          <p:cTn id="30" fill="hold">
                            <p:stCondLst>
                              <p:cond delay="0"/>
                            </p:stCondLst>
                            <p:childTnLst>
                              <p:par>
                                <p:cTn id="31" presetID="1" presetClass="entr" presetSubtype="0" fill="hold" nodeType="clickEffect">
                                  <p:stCondLst>
                                    <p:cond delay="0"/>
                                  </p:stCondLst>
                                  <p:childTnLst>
                                    <p:set>
                                      <p:cBhvr>
                                        <p:cTn id="32" dur="1" fill="hold">
                                          <p:stCondLst>
                                            <p:cond delay="0"/>
                                          </p:stCondLst>
                                        </p:cTn>
                                        <p:tgtEl>
                                          <p:spTgt spid="11">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normAutofit/>
          </a:bodyPr>
          <a:lstStyle/>
          <a:p>
            <a:r>
              <a:rPr lang="en-US" dirty="0"/>
              <a:t>Heat Transfer Limitations</a:t>
            </a:r>
            <a:endParaRPr lang="en-US" noProof="0" dirty="0"/>
          </a:p>
        </p:txBody>
      </p:sp>
      <p:sp>
        <p:nvSpPr>
          <p:cNvPr id="2" name="Content Placeholder 1"/>
          <p:cNvSpPr>
            <a:spLocks noGrp="1"/>
          </p:cNvSpPr>
          <p:nvPr>
            <p:ph idx="1"/>
          </p:nvPr>
        </p:nvSpPr>
        <p:spPr/>
        <p:txBody>
          <a:bodyPr>
            <a:normAutofit/>
          </a:bodyPr>
          <a:lstStyle/>
          <a:p>
            <a:r>
              <a:rPr lang="en-US" sz="1650" dirty="0"/>
              <a:t>Best structure of porous media?</a:t>
            </a:r>
          </a:p>
          <a:p>
            <a:endParaRPr lang="en-US" sz="1650" dirty="0"/>
          </a:p>
          <a:p>
            <a:endParaRPr lang="en-US" sz="1650" dirty="0"/>
          </a:p>
          <a:p>
            <a:endParaRPr lang="en-US" sz="1650" dirty="0"/>
          </a:p>
          <a:p>
            <a:endParaRPr lang="en-US" sz="1650" dirty="0"/>
          </a:p>
          <a:p>
            <a:endParaRPr lang="de-CH" sz="1650" dirty="0"/>
          </a:p>
          <a:p>
            <a:endParaRPr lang="en-US" sz="1650" dirty="0"/>
          </a:p>
          <a:p>
            <a:r>
              <a:rPr lang="en-US" sz="1650" dirty="0"/>
              <a:t>Heat and mass transport characterization:</a:t>
            </a:r>
          </a:p>
          <a:p>
            <a:endParaRPr lang="de-CH" sz="1650" dirty="0"/>
          </a:p>
          <a:p>
            <a:endParaRPr lang="de-CH" sz="1650" dirty="0"/>
          </a:p>
          <a:p>
            <a:endParaRPr lang="de-CH" sz="1650" dirty="0"/>
          </a:p>
          <a:p>
            <a:endParaRPr lang="de-CH" sz="1650" dirty="0"/>
          </a:p>
        </p:txBody>
      </p:sp>
      <p:pic>
        <p:nvPicPr>
          <p:cNvPr id="14" name="Picture 13">
            <a:extLst>
              <a:ext uri="{FF2B5EF4-FFF2-40B4-BE49-F238E27FC236}">
                <a16:creationId xmlns:a16="http://schemas.microsoft.com/office/drawing/2014/main" id="{D8AFCFB3-7AF8-124B-B3F5-7F6AAE3EB50D}"/>
              </a:ext>
            </a:extLst>
          </p:cNvPr>
          <p:cNvPicPr>
            <a:picLocks noChangeAspect="1"/>
          </p:cNvPicPr>
          <p:nvPr/>
        </p:nvPicPr>
        <p:blipFill rotWithShape="1">
          <a:blip r:embed="rId3" cstate="hqprint">
            <a:extLst>
              <a:ext uri="{28A0092B-C50C-407E-A947-70E740481C1C}">
                <a14:useLocalDpi xmlns:a14="http://schemas.microsoft.com/office/drawing/2010/main"/>
              </a:ext>
            </a:extLst>
          </a:blip>
          <a:srcRect t="7682" b="2329"/>
          <a:stretch/>
        </p:blipFill>
        <p:spPr>
          <a:xfrm>
            <a:off x="281485" y="2773205"/>
            <a:ext cx="2130275" cy="1917000"/>
          </a:xfrm>
          <a:prstGeom prst="rect">
            <a:avLst/>
          </a:prstGeom>
        </p:spPr>
      </p:pic>
      <p:pic>
        <p:nvPicPr>
          <p:cNvPr id="15" name="Picture 14">
            <a:extLst>
              <a:ext uri="{FF2B5EF4-FFF2-40B4-BE49-F238E27FC236}">
                <a16:creationId xmlns:a16="http://schemas.microsoft.com/office/drawing/2014/main" id="{EB34FDCD-5A92-144E-A17D-20C3508D4606}"/>
              </a:ext>
            </a:extLst>
          </p:cNvPr>
          <p:cNvPicPr>
            <a:picLocks noChangeAspect="1"/>
          </p:cNvPicPr>
          <p:nvPr/>
        </p:nvPicPr>
        <p:blipFill rotWithShape="1">
          <a:blip r:embed="rId4" cstate="hqprint">
            <a:extLst>
              <a:ext uri="{28A0092B-C50C-407E-A947-70E740481C1C}">
                <a14:useLocalDpi xmlns:a14="http://schemas.microsoft.com/office/drawing/2010/main"/>
              </a:ext>
            </a:extLst>
          </a:blip>
          <a:srcRect t="7409" b="2503"/>
          <a:stretch/>
        </p:blipFill>
        <p:spPr>
          <a:xfrm>
            <a:off x="2627784" y="2760563"/>
            <a:ext cx="2157882" cy="1943994"/>
          </a:xfrm>
          <a:prstGeom prst="rect">
            <a:avLst/>
          </a:prstGeom>
        </p:spPr>
      </p:pic>
      <p:sp>
        <p:nvSpPr>
          <p:cNvPr id="31" name="TextBox 30">
            <a:extLst>
              <a:ext uri="{FF2B5EF4-FFF2-40B4-BE49-F238E27FC236}">
                <a16:creationId xmlns:a16="http://schemas.microsoft.com/office/drawing/2014/main" id="{97ACDDFD-9BC2-4649-B09D-855D4A9937DD}"/>
              </a:ext>
            </a:extLst>
          </p:cNvPr>
          <p:cNvSpPr txBox="1"/>
          <p:nvPr/>
        </p:nvSpPr>
        <p:spPr>
          <a:xfrm>
            <a:off x="2559635" y="4995771"/>
            <a:ext cx="2673000" cy="105413"/>
          </a:xfrm>
          <a:prstGeom prst="rect">
            <a:avLst/>
          </a:prstGeom>
          <a:solidFill>
            <a:schemeClr val="tx2">
              <a:lumMod val="20000"/>
              <a:lumOff val="80000"/>
            </a:schemeClr>
          </a:solidFill>
          <a:ln>
            <a:noFill/>
          </a:ln>
        </p:spPr>
        <p:txBody>
          <a:bodyPr wrap="square" lIns="0" tIns="0" rIns="0" bIns="0" rtlCol="0">
            <a:spAutoFit/>
          </a:bodyPr>
          <a:lstStyle/>
          <a:p>
            <a:pPr>
              <a:lnSpc>
                <a:spcPct val="110000"/>
              </a:lnSpc>
            </a:pPr>
            <a:r>
              <a:rPr lang="de-CH" sz="675" i="1" dirty="0">
                <a:latin typeface="Arial" panose="020B0604020202020204" pitchFamily="34" charset="0"/>
                <a:cs typeface="Arial" panose="020B0604020202020204" pitchFamily="34" charset="0"/>
              </a:rPr>
              <a:t>Rezaei, Ortona, Haussener, J. of Heat Transfer, </a:t>
            </a:r>
            <a:r>
              <a:rPr lang="en-US" sz="675" i="1" dirty="0">
                <a:latin typeface="Arial" panose="020B0604020202020204" pitchFamily="34" charset="0"/>
                <a:cs typeface="Arial" panose="020B0604020202020204" pitchFamily="34" charset="0"/>
              </a:rPr>
              <a:t>10.1115/1.4045732</a:t>
            </a:r>
            <a:endParaRPr lang="de-CH" sz="675" i="1" dirty="0">
              <a:latin typeface="Arial" panose="020B0604020202020204" pitchFamily="34" charset="0"/>
              <a:cs typeface="Arial" panose="020B0604020202020204" pitchFamily="34" charset="0"/>
            </a:endParaRPr>
          </a:p>
        </p:txBody>
      </p:sp>
      <p:pic>
        <p:nvPicPr>
          <p:cNvPr id="16" name="Picture 15">
            <a:extLst>
              <a:ext uri="{FF2B5EF4-FFF2-40B4-BE49-F238E27FC236}">
                <a16:creationId xmlns:a16="http://schemas.microsoft.com/office/drawing/2014/main" id="{2ACAFA70-35E9-554F-A0B8-82A56D6D3272}"/>
              </a:ext>
            </a:extLst>
          </p:cNvPr>
          <p:cNvPicPr>
            <a:picLocks noChangeAspect="1"/>
          </p:cNvPicPr>
          <p:nvPr/>
        </p:nvPicPr>
        <p:blipFill rotWithShape="1">
          <a:blip r:embed="rId5" cstate="hqprint">
            <a:extLst>
              <a:ext uri="{28A0092B-C50C-407E-A947-70E740481C1C}">
                <a14:useLocalDpi xmlns:a14="http://schemas.microsoft.com/office/drawing/2010/main"/>
              </a:ext>
            </a:extLst>
          </a:blip>
          <a:srcRect t="19264"/>
          <a:stretch/>
        </p:blipFill>
        <p:spPr>
          <a:xfrm>
            <a:off x="3942625" y="563309"/>
            <a:ext cx="1601483" cy="1644431"/>
          </a:xfrm>
          <a:prstGeom prst="rect">
            <a:avLst/>
          </a:prstGeom>
        </p:spPr>
      </p:pic>
      <p:pic>
        <p:nvPicPr>
          <p:cNvPr id="17" name="Picture 16"/>
          <p:cNvPicPr>
            <a:picLocks noChangeAspect="1"/>
          </p:cNvPicPr>
          <p:nvPr/>
        </p:nvPicPr>
        <p:blipFill rotWithShape="1">
          <a:blip r:embed="rId6">
            <a:lum bright="70000" contrast="-70000"/>
            <a:extLst>
              <a:ext uri="{28A0092B-C50C-407E-A947-70E740481C1C}">
                <a14:useLocalDpi xmlns:a14="http://schemas.microsoft.com/office/drawing/2010/main" val="0"/>
              </a:ext>
            </a:extLst>
          </a:blip>
          <a:srcRect t="35981" r="54940" b="22898"/>
          <a:stretch/>
        </p:blipFill>
        <p:spPr>
          <a:xfrm>
            <a:off x="521550" y="4927500"/>
            <a:ext cx="546750" cy="162000"/>
          </a:xfrm>
          <a:prstGeom prst="rect">
            <a:avLst/>
          </a:prstGeom>
        </p:spPr>
      </p:pic>
      <p:pic>
        <p:nvPicPr>
          <p:cNvPr id="4" name="Picture 3"/>
          <p:cNvPicPr>
            <a:picLocks noChangeAspect="1"/>
          </p:cNvPicPr>
          <p:nvPr/>
        </p:nvPicPr>
        <p:blipFill rotWithShape="1">
          <a:blip r:embed="rId7"/>
          <a:srcRect l="38665" t="38667" r="37165" b="23995"/>
          <a:stretch/>
        </p:blipFill>
        <p:spPr>
          <a:xfrm>
            <a:off x="5600970" y="2598717"/>
            <a:ext cx="2265396" cy="2187279"/>
          </a:xfrm>
          <a:prstGeom prst="rect">
            <a:avLst/>
          </a:prstGeom>
        </p:spPr>
      </p:pic>
      <p:sp>
        <p:nvSpPr>
          <p:cNvPr id="23" name="Rectangle 22"/>
          <p:cNvSpPr/>
          <p:nvPr/>
        </p:nvSpPr>
        <p:spPr>
          <a:xfrm>
            <a:off x="5758291" y="2247714"/>
            <a:ext cx="2307042" cy="346249"/>
          </a:xfrm>
          <a:prstGeom prst="rect">
            <a:avLst/>
          </a:prstGeom>
        </p:spPr>
        <p:txBody>
          <a:bodyPr wrap="none">
            <a:spAutoFit/>
          </a:bodyPr>
          <a:lstStyle/>
          <a:p>
            <a:r>
              <a:rPr lang="de-CH" sz="1650" dirty="0">
                <a:latin typeface="Arial" panose="020B0604020202020204" pitchFamily="34" charset="0"/>
                <a:cs typeface="Arial" panose="020B0604020202020204" pitchFamily="34" charset="0"/>
              </a:rPr>
              <a:t>Mechanical properties:</a:t>
            </a:r>
            <a:endParaRPr lang="en-US" sz="165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6289118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2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3" grpId="0"/>
    </p:bld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normAutofit/>
          </a:bodyPr>
          <a:lstStyle/>
          <a:p>
            <a:r>
              <a:rPr lang="en-US" dirty="0"/>
              <a:t>Method – Experiments in extreme conditions</a:t>
            </a:r>
          </a:p>
        </p:txBody>
      </p:sp>
      <p:sp>
        <p:nvSpPr>
          <p:cNvPr id="2" name="Content Placeholder 1"/>
          <p:cNvSpPr>
            <a:spLocks noGrp="1"/>
          </p:cNvSpPr>
          <p:nvPr>
            <p:ph idx="1"/>
          </p:nvPr>
        </p:nvSpPr>
        <p:spPr/>
        <p:txBody>
          <a:bodyPr/>
          <a:lstStyle/>
          <a:p>
            <a:r>
              <a:rPr lang="en-US" dirty="0"/>
              <a:t>Alumina foam samples, 92.1±0.07% porosity, 316±2.8 kg/m</a:t>
            </a:r>
            <a:r>
              <a:rPr lang="en-US" baseline="30000" dirty="0"/>
              <a:t>3</a:t>
            </a:r>
            <a:r>
              <a:rPr lang="en-US" dirty="0"/>
              <a:t>, 40x40x20mm, typical pore size 0.1 mm</a:t>
            </a:r>
          </a:p>
          <a:p>
            <a:endParaRPr lang="en-US" dirty="0"/>
          </a:p>
          <a:p>
            <a:r>
              <a:rPr lang="en-US" dirty="0"/>
              <a:t>Water-cooled sample holder, high-flux solar simulator, environmental chamber</a:t>
            </a:r>
          </a:p>
        </p:txBody>
      </p:sp>
      <p:pic>
        <p:nvPicPr>
          <p:cNvPr id="4" name="Picture 3"/>
          <p:cNvPicPr>
            <a:picLocks noChangeAspect="1"/>
          </p:cNvPicPr>
          <p:nvPr/>
        </p:nvPicPr>
        <p:blipFill rotWithShape="1">
          <a:blip r:embed="rId3" cstate="print">
            <a:extLst>
              <a:ext uri="{28A0092B-C50C-407E-A947-70E740481C1C}">
                <a14:useLocalDpi xmlns:a14="http://schemas.microsoft.com/office/drawing/2010/main" val="0"/>
              </a:ext>
            </a:extLst>
          </a:blip>
          <a:srcRect l="4426" t="3876" r="4248" b="3876"/>
          <a:stretch/>
        </p:blipFill>
        <p:spPr>
          <a:xfrm>
            <a:off x="1709682" y="1840951"/>
            <a:ext cx="2322258" cy="3323087"/>
          </a:xfrm>
          <a:prstGeom prst="rect">
            <a:avLst/>
          </a:prstGeom>
        </p:spPr>
      </p:pic>
      <p:pic>
        <p:nvPicPr>
          <p:cNvPr id="3074" name="Picture 2" descr="Bildergebnis für deCavis"/>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570222" y="851276"/>
            <a:ext cx="1269695" cy="376206"/>
          </a:xfrm>
          <a:prstGeom prst="rect">
            <a:avLst/>
          </a:prstGeom>
          <a:noFill/>
          <a:extLst>
            <a:ext uri="{909E8E84-426E-40DD-AFC4-6F175D3DCCD1}">
              <a14:hiddenFill xmlns:a14="http://schemas.microsoft.com/office/drawing/2010/main">
                <a:solidFill>
                  <a:srgbClr val="FFFFFF"/>
                </a:solidFill>
              </a14:hiddenFill>
            </a:ext>
          </a:extLst>
        </p:spPr>
      </p:pic>
      <p:pic>
        <p:nvPicPr>
          <p:cNvPr id="7" name="image14.jpg" descr="image14.jpg"/>
          <p:cNvPicPr>
            <a:picLocks noChangeAspect="1"/>
          </p:cNvPicPr>
          <p:nvPr/>
        </p:nvPicPr>
        <p:blipFill rotWithShape="1">
          <a:blip r:embed="rId5"/>
          <a:srcRect l="15006" r="15425"/>
          <a:stretch/>
        </p:blipFill>
        <p:spPr>
          <a:xfrm>
            <a:off x="4409982" y="1977685"/>
            <a:ext cx="3240360" cy="2607470"/>
          </a:xfrm>
          <a:prstGeom prst="rect">
            <a:avLst/>
          </a:prstGeom>
          <a:ln w="12700">
            <a:miter lim="400000"/>
          </a:ln>
        </p:spPr>
      </p:pic>
      <p:pic>
        <p:nvPicPr>
          <p:cNvPr id="5" name="Picture 4"/>
          <p:cNvPicPr>
            <a:picLocks noChangeAspect="1"/>
          </p:cNvPicPr>
          <p:nvPr/>
        </p:nvPicPr>
        <p:blipFill rotWithShape="1">
          <a:blip r:embed="rId6"/>
          <a:srcRect l="33906" t="11656" r="33278" b="8334"/>
          <a:stretch/>
        </p:blipFill>
        <p:spPr>
          <a:xfrm>
            <a:off x="1709682" y="1908905"/>
            <a:ext cx="2323985" cy="3187179"/>
          </a:xfrm>
          <a:prstGeom prst="rect">
            <a:avLst/>
          </a:prstGeom>
        </p:spPr>
      </p:pic>
      <p:pic>
        <p:nvPicPr>
          <p:cNvPr id="10" name="Picture 9"/>
          <p:cNvPicPr>
            <a:picLocks noChangeAspect="1"/>
          </p:cNvPicPr>
          <p:nvPr/>
        </p:nvPicPr>
        <p:blipFill rotWithShape="1">
          <a:blip r:embed="rId7">
            <a:extLst>
              <a:ext uri="{28A0092B-C50C-407E-A947-70E740481C1C}">
                <a14:useLocalDpi xmlns:a14="http://schemas.microsoft.com/office/drawing/2010/main" val="0"/>
              </a:ext>
            </a:extLst>
          </a:blip>
          <a:srcRect l="21060" t="21249" r="25524" b="6028"/>
          <a:stretch/>
        </p:blipFill>
        <p:spPr>
          <a:xfrm>
            <a:off x="2572052" y="1403030"/>
            <a:ext cx="3672408" cy="2322258"/>
          </a:xfrm>
          <a:prstGeom prst="rect">
            <a:avLst/>
          </a:prstGeom>
        </p:spPr>
      </p:pic>
    </p:spTree>
    <p:extLst>
      <p:ext uri="{BB962C8B-B14F-4D97-AF65-F5344CB8AC3E}">
        <p14:creationId xmlns:p14="http://schemas.microsoft.com/office/powerpoint/2010/main" val="35350143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074"/>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10"/>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
                                            <p:txEl>
                                              <p:pRg st="2" end="2"/>
                                            </p:txEl>
                                          </p:spTgt>
                                        </p:tgtEl>
                                        <p:attrNameLst>
                                          <p:attrName>style.visibility</p:attrName>
                                        </p:attrNameLst>
                                      </p:cBhvr>
                                      <p:to>
                                        <p:strVal val="visible"/>
                                      </p:to>
                                    </p:set>
                                  </p:childTnLst>
                                </p:cTn>
                              </p:par>
                              <p:par>
                                <p:cTn id="15" presetID="1" presetClass="exit" presetSubtype="0" fill="hold" nodeType="withEffect">
                                  <p:stCondLst>
                                    <p:cond delay="0"/>
                                  </p:stCondLst>
                                  <p:childTnLst>
                                    <p:set>
                                      <p:cBhvr>
                                        <p:cTn id="16" dur="1" fill="hold">
                                          <p:stCondLst>
                                            <p:cond delay="0"/>
                                          </p:stCondLst>
                                        </p:cTn>
                                        <p:tgtEl>
                                          <p:spTgt spid="10"/>
                                        </p:tgtEl>
                                        <p:attrNameLst>
                                          <p:attrName>style.visibility</p:attrName>
                                        </p:attrNameLst>
                                      </p:cBhvr>
                                      <p:to>
                                        <p:strVal val="hidden"/>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nodeType="clickEffect">
                                  <p:stCondLst>
                                    <p:cond delay="0"/>
                                  </p:stCondLst>
                                  <p:childTnLst>
                                    <p:set>
                                      <p:cBhvr>
                                        <p:cTn id="20" dur="1" fill="hold">
                                          <p:stCondLst>
                                            <p:cond delay="0"/>
                                          </p:stCondLst>
                                        </p:cTn>
                                        <p:tgtEl>
                                          <p:spTgt spid="4"/>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nodeType="clickEffect">
                                  <p:stCondLst>
                                    <p:cond delay="0"/>
                                  </p:stCondLst>
                                  <p:childTnLst>
                                    <p:set>
                                      <p:cBhvr>
                                        <p:cTn id="24" dur="1" fill="hold">
                                          <p:stCondLst>
                                            <p:cond delay="0"/>
                                          </p:stCondLst>
                                        </p:cTn>
                                        <p:tgtEl>
                                          <p:spTgt spid="7"/>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nodeType="clickEffect">
                                  <p:stCondLst>
                                    <p:cond delay="0"/>
                                  </p:stCondLst>
                                  <p:childTnLst>
                                    <p:set>
                                      <p:cBhvr>
                                        <p:cTn id="28" dur="1" fill="hold">
                                          <p:stCondLst>
                                            <p:cond delay="0"/>
                                          </p:stCondLst>
                                        </p:cTn>
                                        <p:tgtEl>
                                          <p:spTgt spid="5"/>
                                        </p:tgtEl>
                                        <p:attrNameLst>
                                          <p:attrName>style.visibility</p:attrName>
                                        </p:attrNameLst>
                                      </p:cBhvr>
                                      <p:to>
                                        <p:strVal val="visible"/>
                                      </p:to>
                                    </p:set>
                                  </p:childTnLst>
                                </p:cTn>
                              </p:par>
                              <p:par>
                                <p:cTn id="29" presetID="1" presetClass="exit" presetSubtype="0" fill="hold" nodeType="withEffect">
                                  <p:stCondLst>
                                    <p:cond delay="0"/>
                                  </p:stCondLst>
                                  <p:childTnLst>
                                    <p:set>
                                      <p:cBhvr>
                                        <p:cTn id="30" dur="1" fill="hold">
                                          <p:stCondLst>
                                            <p:cond delay="0"/>
                                          </p:stCondLst>
                                        </p:cTn>
                                        <p:tgtEl>
                                          <p:spTgt spid="4"/>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normAutofit/>
          </a:bodyPr>
          <a:lstStyle/>
          <a:p>
            <a:r>
              <a:rPr lang="en-US" dirty="0"/>
              <a:t>Temperature measurements	</a:t>
            </a:r>
          </a:p>
        </p:txBody>
      </p:sp>
      <p:sp>
        <p:nvSpPr>
          <p:cNvPr id="2" name="Content Placeholder 1"/>
          <p:cNvSpPr>
            <a:spLocks noGrp="1"/>
          </p:cNvSpPr>
          <p:nvPr>
            <p:ph idx="1"/>
          </p:nvPr>
        </p:nvSpPr>
        <p:spPr/>
        <p:txBody>
          <a:bodyPr>
            <a:normAutofit/>
          </a:bodyPr>
          <a:lstStyle/>
          <a:p>
            <a:r>
              <a:rPr lang="en-US" dirty="0"/>
              <a:t>Shielded thermocouples</a:t>
            </a:r>
          </a:p>
          <a:p>
            <a:r>
              <a:rPr lang="en-US" dirty="0"/>
              <a:t>Infra-Red camera FLIR A655sc </a:t>
            </a:r>
          </a:p>
          <a:p>
            <a:pPr lvl="1"/>
            <a:r>
              <a:rPr lang="en-US" dirty="0"/>
              <a:t>Uncooled </a:t>
            </a:r>
            <a:r>
              <a:rPr lang="en-US" dirty="0" err="1"/>
              <a:t>microbolometer</a:t>
            </a:r>
            <a:endParaRPr lang="en-US" dirty="0"/>
          </a:p>
          <a:p>
            <a:pPr lvl="1"/>
            <a:r>
              <a:rPr lang="en-US" dirty="0"/>
              <a:t>Longwave infrared (LWIR) range (8-14 </a:t>
            </a:r>
            <a:r>
              <a:rPr lang="en-US" dirty="0" err="1"/>
              <a:t>μm</a:t>
            </a:r>
            <a:r>
              <a:rPr lang="en-US" dirty="0"/>
              <a:t>)</a:t>
            </a:r>
          </a:p>
          <a:p>
            <a:pPr lvl="1"/>
            <a:r>
              <a:rPr lang="en-US" dirty="0"/>
              <a:t>Resolution of 640x480 with 17 </a:t>
            </a:r>
            <a:r>
              <a:rPr lang="en-US" dirty="0" err="1"/>
              <a:t>μm</a:t>
            </a:r>
            <a:r>
              <a:rPr lang="en-US" dirty="0"/>
              <a:t> pixels, frame rate up to 50Hz</a:t>
            </a:r>
          </a:p>
          <a:p>
            <a:pPr lvl="1"/>
            <a:r>
              <a:rPr lang="en-US" dirty="0"/>
              <a:t>Emissivity of material 0.95</a:t>
            </a:r>
          </a:p>
          <a:p>
            <a:pPr lvl="1"/>
            <a:endParaRPr lang="en-US" dirty="0"/>
          </a:p>
        </p:txBody>
      </p:sp>
      <p:pic>
        <p:nvPicPr>
          <p:cNvPr id="20" name="20s.png" descr="20s.png"/>
          <p:cNvPicPr>
            <a:picLocks noChangeAspect="1"/>
          </p:cNvPicPr>
          <p:nvPr/>
        </p:nvPicPr>
        <p:blipFill>
          <a:blip r:embed="rId3"/>
          <a:stretch>
            <a:fillRect/>
          </a:stretch>
        </p:blipFill>
        <p:spPr>
          <a:xfrm>
            <a:off x="1188000" y="2301720"/>
            <a:ext cx="3384001" cy="2538000"/>
          </a:xfrm>
          <a:prstGeom prst="rect">
            <a:avLst/>
          </a:prstGeom>
          <a:ln w="12700">
            <a:miter lim="400000"/>
          </a:ln>
        </p:spPr>
      </p:pic>
      <p:pic>
        <p:nvPicPr>
          <p:cNvPr id="21" name="30s.png" descr="30s.png"/>
          <p:cNvPicPr>
            <a:picLocks noChangeAspect="1"/>
          </p:cNvPicPr>
          <p:nvPr/>
        </p:nvPicPr>
        <p:blipFill>
          <a:blip r:embed="rId4"/>
          <a:stretch>
            <a:fillRect/>
          </a:stretch>
        </p:blipFill>
        <p:spPr>
          <a:xfrm>
            <a:off x="1188001" y="2301720"/>
            <a:ext cx="3383999" cy="2538000"/>
          </a:xfrm>
          <a:prstGeom prst="rect">
            <a:avLst/>
          </a:prstGeom>
          <a:ln w="12700">
            <a:miter lim="400000"/>
          </a:ln>
        </p:spPr>
      </p:pic>
      <p:pic>
        <p:nvPicPr>
          <p:cNvPr id="22" name="50s.png" descr="50s.png"/>
          <p:cNvPicPr>
            <a:picLocks noChangeAspect="1"/>
          </p:cNvPicPr>
          <p:nvPr/>
        </p:nvPicPr>
        <p:blipFill>
          <a:blip r:embed="rId5"/>
          <a:stretch>
            <a:fillRect/>
          </a:stretch>
        </p:blipFill>
        <p:spPr>
          <a:xfrm>
            <a:off x="1188000" y="2301720"/>
            <a:ext cx="3384001" cy="2538000"/>
          </a:xfrm>
          <a:prstGeom prst="rect">
            <a:avLst/>
          </a:prstGeom>
          <a:ln w="12700">
            <a:miter lim="400000"/>
          </a:ln>
        </p:spPr>
      </p:pic>
      <p:pic>
        <p:nvPicPr>
          <p:cNvPr id="23" name="60s.png" descr="60s.png"/>
          <p:cNvPicPr>
            <a:picLocks noChangeAspect="1"/>
          </p:cNvPicPr>
          <p:nvPr/>
        </p:nvPicPr>
        <p:blipFill>
          <a:blip r:embed="rId6"/>
          <a:stretch>
            <a:fillRect/>
          </a:stretch>
        </p:blipFill>
        <p:spPr>
          <a:xfrm>
            <a:off x="1188001" y="2301720"/>
            <a:ext cx="3383999" cy="2538000"/>
          </a:xfrm>
          <a:prstGeom prst="rect">
            <a:avLst/>
          </a:prstGeom>
          <a:ln w="12700">
            <a:miter lim="400000"/>
          </a:ln>
        </p:spPr>
      </p:pic>
      <p:pic>
        <p:nvPicPr>
          <p:cNvPr id="24" name="70s.png" descr="70s.png"/>
          <p:cNvPicPr>
            <a:picLocks noChangeAspect="1"/>
          </p:cNvPicPr>
          <p:nvPr/>
        </p:nvPicPr>
        <p:blipFill>
          <a:blip r:embed="rId7"/>
          <a:stretch>
            <a:fillRect/>
          </a:stretch>
        </p:blipFill>
        <p:spPr>
          <a:xfrm>
            <a:off x="1188001" y="2301720"/>
            <a:ext cx="3383999" cy="2538000"/>
          </a:xfrm>
          <a:prstGeom prst="rect">
            <a:avLst/>
          </a:prstGeom>
          <a:ln w="12700">
            <a:miter lim="400000"/>
          </a:ln>
        </p:spPr>
      </p:pic>
      <p:pic>
        <p:nvPicPr>
          <p:cNvPr id="25" name="100s.png" descr="100s.png"/>
          <p:cNvPicPr>
            <a:picLocks noChangeAspect="1"/>
          </p:cNvPicPr>
          <p:nvPr/>
        </p:nvPicPr>
        <p:blipFill>
          <a:blip r:embed="rId8"/>
          <a:stretch>
            <a:fillRect/>
          </a:stretch>
        </p:blipFill>
        <p:spPr>
          <a:xfrm>
            <a:off x="1188001" y="2301720"/>
            <a:ext cx="3383999" cy="2538000"/>
          </a:xfrm>
          <a:prstGeom prst="rect">
            <a:avLst/>
          </a:prstGeom>
          <a:ln w="12700">
            <a:miter lim="400000"/>
          </a:ln>
        </p:spPr>
      </p:pic>
      <p:pic>
        <p:nvPicPr>
          <p:cNvPr id="26" name="150s.png" descr="150s.png"/>
          <p:cNvPicPr>
            <a:picLocks noChangeAspect="1"/>
          </p:cNvPicPr>
          <p:nvPr/>
        </p:nvPicPr>
        <p:blipFill>
          <a:blip r:embed="rId9"/>
          <a:stretch>
            <a:fillRect/>
          </a:stretch>
        </p:blipFill>
        <p:spPr>
          <a:xfrm>
            <a:off x="1188001" y="2301720"/>
            <a:ext cx="3383999" cy="2538000"/>
          </a:xfrm>
          <a:prstGeom prst="rect">
            <a:avLst/>
          </a:prstGeom>
          <a:ln w="12700">
            <a:miter lim="400000"/>
          </a:ln>
        </p:spPr>
      </p:pic>
      <p:pic>
        <p:nvPicPr>
          <p:cNvPr id="27" name="200s.png" descr="200s.png"/>
          <p:cNvPicPr>
            <a:picLocks noChangeAspect="1"/>
          </p:cNvPicPr>
          <p:nvPr/>
        </p:nvPicPr>
        <p:blipFill>
          <a:blip r:embed="rId10"/>
          <a:stretch>
            <a:fillRect/>
          </a:stretch>
        </p:blipFill>
        <p:spPr>
          <a:xfrm>
            <a:off x="1188000" y="2301720"/>
            <a:ext cx="3384001" cy="2538000"/>
          </a:xfrm>
          <a:prstGeom prst="rect">
            <a:avLst/>
          </a:prstGeom>
          <a:ln w="12700">
            <a:miter lim="400000"/>
          </a:ln>
        </p:spPr>
      </p:pic>
      <p:pic>
        <p:nvPicPr>
          <p:cNvPr id="28" name="300s.png" descr="300s.png"/>
          <p:cNvPicPr>
            <a:picLocks noChangeAspect="1"/>
          </p:cNvPicPr>
          <p:nvPr/>
        </p:nvPicPr>
        <p:blipFill>
          <a:blip r:embed="rId11"/>
          <a:stretch>
            <a:fillRect/>
          </a:stretch>
        </p:blipFill>
        <p:spPr>
          <a:xfrm>
            <a:off x="1188000" y="2301720"/>
            <a:ext cx="3384001" cy="2538000"/>
          </a:xfrm>
          <a:prstGeom prst="rect">
            <a:avLst/>
          </a:prstGeom>
          <a:ln w="12700">
            <a:miter lim="400000"/>
          </a:ln>
        </p:spPr>
      </p:pic>
      <p:pic>
        <p:nvPicPr>
          <p:cNvPr id="29" name="400s.png" descr="400s.png"/>
          <p:cNvPicPr>
            <a:picLocks noChangeAspect="1"/>
          </p:cNvPicPr>
          <p:nvPr/>
        </p:nvPicPr>
        <p:blipFill>
          <a:blip r:embed="rId12"/>
          <a:stretch>
            <a:fillRect/>
          </a:stretch>
        </p:blipFill>
        <p:spPr>
          <a:xfrm>
            <a:off x="1188000" y="2301720"/>
            <a:ext cx="3384001" cy="2538000"/>
          </a:xfrm>
          <a:prstGeom prst="rect">
            <a:avLst/>
          </a:prstGeom>
          <a:ln w="12700">
            <a:miter lim="400000"/>
          </a:ln>
        </p:spPr>
      </p:pic>
      <p:sp>
        <p:nvSpPr>
          <p:cNvPr id="31" name="TextBox 30"/>
          <p:cNvSpPr txBox="1"/>
          <p:nvPr/>
        </p:nvSpPr>
        <p:spPr>
          <a:xfrm rot="16200000">
            <a:off x="1038092" y="3257736"/>
            <a:ext cx="648072" cy="248209"/>
          </a:xfrm>
          <a:prstGeom prst="rect">
            <a:avLst/>
          </a:prstGeom>
          <a:noFill/>
        </p:spPr>
        <p:txBody>
          <a:bodyPr wrap="square" rtlCol="0">
            <a:spAutoFit/>
          </a:bodyPr>
          <a:lstStyle/>
          <a:p>
            <a:r>
              <a:rPr lang="en-US" sz="1013" dirty="0"/>
              <a:t>Y(mm)</a:t>
            </a:r>
          </a:p>
        </p:txBody>
      </p:sp>
      <p:sp>
        <p:nvSpPr>
          <p:cNvPr id="32" name="TextBox 31"/>
          <p:cNvSpPr txBox="1"/>
          <p:nvPr/>
        </p:nvSpPr>
        <p:spPr>
          <a:xfrm>
            <a:off x="2465766" y="4677984"/>
            <a:ext cx="648072" cy="248209"/>
          </a:xfrm>
          <a:prstGeom prst="rect">
            <a:avLst/>
          </a:prstGeom>
          <a:noFill/>
        </p:spPr>
        <p:txBody>
          <a:bodyPr wrap="square" rtlCol="0">
            <a:spAutoFit/>
          </a:bodyPr>
          <a:lstStyle/>
          <a:p>
            <a:r>
              <a:rPr lang="en-US" sz="1013" dirty="0"/>
              <a:t>X(mm)</a:t>
            </a:r>
          </a:p>
        </p:txBody>
      </p:sp>
      <p:pic>
        <p:nvPicPr>
          <p:cNvPr id="33" name="Picture 32"/>
          <p:cNvPicPr>
            <a:picLocks noChangeAspect="1"/>
          </p:cNvPicPr>
          <p:nvPr/>
        </p:nvPicPr>
        <p:blipFill>
          <a:blip r:embed="rId13">
            <a:extLst>
              <a:ext uri="{28A0092B-C50C-407E-A947-70E740481C1C}">
                <a14:useLocalDpi xmlns:a14="http://schemas.microsoft.com/office/drawing/2010/main" val="0"/>
              </a:ext>
            </a:extLst>
          </a:blip>
          <a:stretch>
            <a:fillRect/>
          </a:stretch>
        </p:blipFill>
        <p:spPr>
          <a:xfrm>
            <a:off x="4617000" y="2247714"/>
            <a:ext cx="3384000" cy="2538000"/>
          </a:xfrm>
          <a:prstGeom prst="rect">
            <a:avLst/>
          </a:prstGeom>
        </p:spPr>
      </p:pic>
      <p:pic>
        <p:nvPicPr>
          <p:cNvPr id="18" name="Picture 17"/>
          <p:cNvPicPr>
            <a:picLocks noChangeAspect="1"/>
          </p:cNvPicPr>
          <p:nvPr/>
        </p:nvPicPr>
        <p:blipFill rotWithShape="1">
          <a:blip r:embed="rId14">
            <a:extLst>
              <a:ext uri="{28A0092B-C50C-407E-A947-70E740481C1C}">
                <a14:useLocalDpi xmlns:a14="http://schemas.microsoft.com/office/drawing/2010/main" val="0"/>
              </a:ext>
            </a:extLst>
          </a:blip>
          <a:srcRect l="51143" b="10442"/>
          <a:stretch/>
        </p:blipFill>
        <p:spPr>
          <a:xfrm>
            <a:off x="4680012" y="2355726"/>
            <a:ext cx="3038442" cy="2541692"/>
          </a:xfrm>
          <a:prstGeom prst="rect">
            <a:avLst/>
          </a:prstGeom>
        </p:spPr>
      </p:pic>
      <p:sp>
        <p:nvSpPr>
          <p:cNvPr id="4" name="Snip Diagonal Corner Rectangle 3"/>
          <p:cNvSpPr/>
          <p:nvPr/>
        </p:nvSpPr>
        <p:spPr>
          <a:xfrm>
            <a:off x="1277635" y="2355726"/>
            <a:ext cx="3294366" cy="2599257"/>
          </a:xfrm>
          <a:prstGeom prst="snip2Diag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013"/>
          </a:p>
        </p:txBody>
      </p:sp>
      <p:sp>
        <p:nvSpPr>
          <p:cNvPr id="30" name="Textfeld 4"/>
          <p:cNvSpPr txBox="1"/>
          <p:nvPr/>
        </p:nvSpPr>
        <p:spPr>
          <a:xfrm>
            <a:off x="6246186" y="257767"/>
            <a:ext cx="1871025" cy="230832"/>
          </a:xfrm>
          <a:prstGeom prst="rect">
            <a:avLst/>
          </a:prstGeom>
          <a:noFill/>
        </p:spPr>
        <p:txBody>
          <a:bodyPr wrap="none" rtlCol="0">
            <a:spAutoFit/>
          </a:bodyPr>
          <a:lstStyle/>
          <a:p>
            <a:r>
              <a:rPr lang="en-US" sz="900" dirty="0">
                <a:latin typeface="Times" pitchFamily="18" charset="0"/>
                <a:cs typeface="Times" pitchFamily="18" charset="0"/>
              </a:rPr>
              <a:t>Mora-</a:t>
            </a:r>
            <a:r>
              <a:rPr lang="en-US" sz="900" dirty="0" err="1">
                <a:latin typeface="Times" pitchFamily="18" charset="0"/>
                <a:cs typeface="Times" pitchFamily="18" charset="0"/>
              </a:rPr>
              <a:t>Monteros</a:t>
            </a:r>
            <a:r>
              <a:rPr lang="en-US" sz="900" dirty="0">
                <a:latin typeface="Times" pitchFamily="18" charset="0"/>
                <a:cs typeface="Times" pitchFamily="18" charset="0"/>
              </a:rPr>
              <a:t> et al., in preparation</a:t>
            </a:r>
          </a:p>
        </p:txBody>
      </p:sp>
    </p:spTree>
    <p:extLst>
      <p:ext uri="{BB962C8B-B14F-4D97-AF65-F5344CB8AC3E}">
        <p14:creationId xmlns:p14="http://schemas.microsoft.com/office/powerpoint/2010/main" val="30097698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xEl>
                                              <p:pRg st="1" end="1"/>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2">
                                            <p:txEl>
                                              <p:pRg st="2" end="2"/>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2">
                                            <p:txEl>
                                              <p:pRg st="3" end="3"/>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2">
                                            <p:txEl>
                                              <p:pRg st="4" end="4"/>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2">
                                            <p:txEl>
                                              <p:pRg st="5" end="5"/>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xit" presetSubtype="0" fill="hold" grpId="0" nodeType="clickEffect">
                                  <p:stCondLst>
                                    <p:cond delay="0"/>
                                  </p:stCondLst>
                                  <p:childTnLst>
                                    <p:set>
                                      <p:cBhvr>
                                        <p:cTn id="18" dur="1" fill="hold">
                                          <p:stCondLst>
                                            <p:cond delay="0"/>
                                          </p:stCondLst>
                                        </p:cTn>
                                        <p:tgtEl>
                                          <p:spTgt spid="4"/>
                                        </p:tgtEl>
                                        <p:attrNameLst>
                                          <p:attrName>style.visibility</p:attrName>
                                        </p:attrNameLst>
                                      </p:cBhvr>
                                      <p:to>
                                        <p:strVal val="hidden"/>
                                      </p:to>
                                    </p:set>
                                  </p:childTnLst>
                                </p:cTn>
                              </p:par>
                              <p:par>
                                <p:cTn id="19" presetID="1" presetClass="entr" presetSubtype="0" fill="hold" grpId="0" nodeType="withEffect">
                                  <p:stCondLst>
                                    <p:cond delay="0"/>
                                  </p:stCondLst>
                                  <p:iterate>
                                    <p:tmAbs val="0"/>
                                  </p:iterate>
                                  <p:childTnLst>
                                    <p:set>
                                      <p:cBhvr>
                                        <p:cTn id="20" fill="hold"/>
                                        <p:tgtEl>
                                          <p:spTgt spid="21"/>
                                        </p:tgtEl>
                                        <p:attrNameLst>
                                          <p:attrName>style.visibility</p:attrName>
                                        </p:attrNameLst>
                                      </p:cBhvr>
                                      <p:to>
                                        <p:strVal val="visible"/>
                                      </p:to>
                                    </p:set>
                                  </p:childTnLst>
                                </p:cTn>
                              </p:par>
                            </p:childTnLst>
                          </p:cTn>
                        </p:par>
                        <p:par>
                          <p:cTn id="21" fill="hold">
                            <p:stCondLst>
                              <p:cond delay="0"/>
                            </p:stCondLst>
                            <p:childTnLst>
                              <p:par>
                                <p:cTn id="22" presetID="1" presetClass="entr" presetSubtype="0" fill="hold" grpId="0" nodeType="afterEffect">
                                  <p:stCondLst>
                                    <p:cond delay="500"/>
                                  </p:stCondLst>
                                  <p:iterate>
                                    <p:tmAbs val="0"/>
                                  </p:iterate>
                                  <p:childTnLst>
                                    <p:set>
                                      <p:cBhvr>
                                        <p:cTn id="23" fill="hold"/>
                                        <p:tgtEl>
                                          <p:spTgt spid="22"/>
                                        </p:tgtEl>
                                        <p:attrNameLst>
                                          <p:attrName>style.visibility</p:attrName>
                                        </p:attrNameLst>
                                      </p:cBhvr>
                                      <p:to>
                                        <p:strVal val="visible"/>
                                      </p:to>
                                    </p:set>
                                  </p:childTnLst>
                                </p:cTn>
                              </p:par>
                            </p:childTnLst>
                          </p:cTn>
                        </p:par>
                        <p:par>
                          <p:cTn id="24" fill="hold">
                            <p:stCondLst>
                              <p:cond delay="500"/>
                            </p:stCondLst>
                            <p:childTnLst>
                              <p:par>
                                <p:cTn id="25" presetID="1" presetClass="entr" presetSubtype="0" fill="hold" grpId="0" nodeType="afterEffect">
                                  <p:stCondLst>
                                    <p:cond delay="500"/>
                                  </p:stCondLst>
                                  <p:iterate>
                                    <p:tmAbs val="0"/>
                                  </p:iterate>
                                  <p:childTnLst>
                                    <p:set>
                                      <p:cBhvr>
                                        <p:cTn id="26" fill="hold"/>
                                        <p:tgtEl>
                                          <p:spTgt spid="23"/>
                                        </p:tgtEl>
                                        <p:attrNameLst>
                                          <p:attrName>style.visibility</p:attrName>
                                        </p:attrNameLst>
                                      </p:cBhvr>
                                      <p:to>
                                        <p:strVal val="visible"/>
                                      </p:to>
                                    </p:set>
                                  </p:childTnLst>
                                </p:cTn>
                              </p:par>
                            </p:childTnLst>
                          </p:cTn>
                        </p:par>
                        <p:par>
                          <p:cTn id="27" fill="hold">
                            <p:stCondLst>
                              <p:cond delay="1000"/>
                            </p:stCondLst>
                            <p:childTnLst>
                              <p:par>
                                <p:cTn id="28" presetID="1" presetClass="entr" presetSubtype="0" fill="hold" grpId="0" nodeType="afterEffect">
                                  <p:stCondLst>
                                    <p:cond delay="500"/>
                                  </p:stCondLst>
                                  <p:iterate>
                                    <p:tmAbs val="0"/>
                                  </p:iterate>
                                  <p:childTnLst>
                                    <p:set>
                                      <p:cBhvr>
                                        <p:cTn id="29" fill="hold"/>
                                        <p:tgtEl>
                                          <p:spTgt spid="24"/>
                                        </p:tgtEl>
                                        <p:attrNameLst>
                                          <p:attrName>style.visibility</p:attrName>
                                        </p:attrNameLst>
                                      </p:cBhvr>
                                      <p:to>
                                        <p:strVal val="visible"/>
                                      </p:to>
                                    </p:set>
                                  </p:childTnLst>
                                </p:cTn>
                              </p:par>
                            </p:childTnLst>
                          </p:cTn>
                        </p:par>
                        <p:par>
                          <p:cTn id="30" fill="hold">
                            <p:stCondLst>
                              <p:cond delay="1500"/>
                            </p:stCondLst>
                            <p:childTnLst>
                              <p:par>
                                <p:cTn id="31" presetID="1" presetClass="entr" presetSubtype="0" fill="hold" grpId="0" nodeType="afterEffect">
                                  <p:stCondLst>
                                    <p:cond delay="500"/>
                                  </p:stCondLst>
                                  <p:iterate>
                                    <p:tmAbs val="0"/>
                                  </p:iterate>
                                  <p:childTnLst>
                                    <p:set>
                                      <p:cBhvr>
                                        <p:cTn id="32" fill="hold"/>
                                        <p:tgtEl>
                                          <p:spTgt spid="25"/>
                                        </p:tgtEl>
                                        <p:attrNameLst>
                                          <p:attrName>style.visibility</p:attrName>
                                        </p:attrNameLst>
                                      </p:cBhvr>
                                      <p:to>
                                        <p:strVal val="visible"/>
                                      </p:to>
                                    </p:set>
                                  </p:childTnLst>
                                </p:cTn>
                              </p:par>
                            </p:childTnLst>
                          </p:cTn>
                        </p:par>
                        <p:par>
                          <p:cTn id="33" fill="hold">
                            <p:stCondLst>
                              <p:cond delay="2000"/>
                            </p:stCondLst>
                            <p:childTnLst>
                              <p:par>
                                <p:cTn id="34" presetID="1" presetClass="entr" presetSubtype="0" fill="hold" grpId="0" nodeType="afterEffect">
                                  <p:stCondLst>
                                    <p:cond delay="500"/>
                                  </p:stCondLst>
                                  <p:iterate>
                                    <p:tmAbs val="0"/>
                                  </p:iterate>
                                  <p:childTnLst>
                                    <p:set>
                                      <p:cBhvr>
                                        <p:cTn id="35" fill="hold"/>
                                        <p:tgtEl>
                                          <p:spTgt spid="26"/>
                                        </p:tgtEl>
                                        <p:attrNameLst>
                                          <p:attrName>style.visibility</p:attrName>
                                        </p:attrNameLst>
                                      </p:cBhvr>
                                      <p:to>
                                        <p:strVal val="visible"/>
                                      </p:to>
                                    </p:set>
                                  </p:childTnLst>
                                </p:cTn>
                              </p:par>
                            </p:childTnLst>
                          </p:cTn>
                        </p:par>
                        <p:par>
                          <p:cTn id="36" fill="hold">
                            <p:stCondLst>
                              <p:cond delay="2500"/>
                            </p:stCondLst>
                            <p:childTnLst>
                              <p:par>
                                <p:cTn id="37" presetID="1" presetClass="entr" presetSubtype="0" fill="hold" grpId="0" nodeType="afterEffect">
                                  <p:stCondLst>
                                    <p:cond delay="500"/>
                                  </p:stCondLst>
                                  <p:iterate>
                                    <p:tmAbs val="0"/>
                                  </p:iterate>
                                  <p:childTnLst>
                                    <p:set>
                                      <p:cBhvr>
                                        <p:cTn id="38" fill="hold"/>
                                        <p:tgtEl>
                                          <p:spTgt spid="27"/>
                                        </p:tgtEl>
                                        <p:attrNameLst>
                                          <p:attrName>style.visibility</p:attrName>
                                        </p:attrNameLst>
                                      </p:cBhvr>
                                      <p:to>
                                        <p:strVal val="visible"/>
                                      </p:to>
                                    </p:set>
                                  </p:childTnLst>
                                </p:cTn>
                              </p:par>
                            </p:childTnLst>
                          </p:cTn>
                        </p:par>
                        <p:par>
                          <p:cTn id="39" fill="hold">
                            <p:stCondLst>
                              <p:cond delay="3000"/>
                            </p:stCondLst>
                            <p:childTnLst>
                              <p:par>
                                <p:cTn id="40" presetID="1" presetClass="entr" presetSubtype="0" fill="hold" grpId="0" nodeType="afterEffect">
                                  <p:stCondLst>
                                    <p:cond delay="500"/>
                                  </p:stCondLst>
                                  <p:iterate>
                                    <p:tmAbs val="0"/>
                                  </p:iterate>
                                  <p:childTnLst>
                                    <p:set>
                                      <p:cBhvr>
                                        <p:cTn id="41" fill="hold"/>
                                        <p:tgtEl>
                                          <p:spTgt spid="28"/>
                                        </p:tgtEl>
                                        <p:attrNameLst>
                                          <p:attrName>style.visibility</p:attrName>
                                        </p:attrNameLst>
                                      </p:cBhvr>
                                      <p:to>
                                        <p:strVal val="visible"/>
                                      </p:to>
                                    </p:set>
                                  </p:childTnLst>
                                </p:cTn>
                              </p:par>
                            </p:childTnLst>
                          </p:cTn>
                        </p:par>
                        <p:par>
                          <p:cTn id="42" fill="hold">
                            <p:stCondLst>
                              <p:cond delay="3500"/>
                            </p:stCondLst>
                            <p:childTnLst>
                              <p:par>
                                <p:cTn id="43" presetID="1" presetClass="entr" presetSubtype="0" fill="hold" grpId="0" nodeType="afterEffect">
                                  <p:stCondLst>
                                    <p:cond delay="500"/>
                                  </p:stCondLst>
                                  <p:iterate>
                                    <p:tmAbs val="0"/>
                                  </p:iterate>
                                  <p:childTnLst>
                                    <p:set>
                                      <p:cBhvr>
                                        <p:cTn id="44" fill="hold"/>
                                        <p:tgtEl>
                                          <p:spTgt spid="29"/>
                                        </p:tgtEl>
                                        <p:attrNameLst>
                                          <p:attrName>style.visibility</p:attrName>
                                        </p:attrNameLst>
                                      </p:cBhvr>
                                      <p:to>
                                        <p:strVal val="visible"/>
                                      </p:to>
                                    </p:set>
                                  </p:childTnLst>
                                </p:cTn>
                              </p:par>
                            </p:childTnLst>
                          </p:cTn>
                        </p:par>
                      </p:childTnLst>
                    </p:cTn>
                  </p:par>
                  <p:par>
                    <p:cTn id="45" fill="hold">
                      <p:stCondLst>
                        <p:cond delay="indefinite"/>
                      </p:stCondLst>
                      <p:childTnLst>
                        <p:par>
                          <p:cTn id="46" fill="hold">
                            <p:stCondLst>
                              <p:cond delay="0"/>
                            </p:stCondLst>
                            <p:childTnLst>
                              <p:par>
                                <p:cTn id="47" presetID="1" presetClass="entr" presetSubtype="0" fill="hold" nodeType="clickEffect">
                                  <p:stCondLst>
                                    <p:cond delay="0"/>
                                  </p:stCondLst>
                                  <p:childTnLst>
                                    <p:set>
                                      <p:cBhvr>
                                        <p:cTn id="48" dur="1" fill="hold">
                                          <p:stCondLst>
                                            <p:cond delay="0"/>
                                          </p:stCondLst>
                                        </p:cTn>
                                        <p:tgtEl>
                                          <p:spTgt spid="33"/>
                                        </p:tgtEl>
                                        <p:attrNameLst>
                                          <p:attrName>style.visibility</p:attrName>
                                        </p:attrNameLst>
                                      </p:cBhvr>
                                      <p:to>
                                        <p:strVal val="visible"/>
                                      </p:to>
                                    </p:set>
                                  </p:childTnLst>
                                </p:cTn>
                              </p:par>
                            </p:childTnLst>
                          </p:cTn>
                        </p:par>
                      </p:childTnLst>
                    </p:cTn>
                  </p:par>
                  <p:par>
                    <p:cTn id="49" fill="hold">
                      <p:stCondLst>
                        <p:cond delay="indefinite"/>
                      </p:stCondLst>
                      <p:childTnLst>
                        <p:par>
                          <p:cTn id="50" fill="hold">
                            <p:stCondLst>
                              <p:cond delay="0"/>
                            </p:stCondLst>
                            <p:childTnLst>
                              <p:par>
                                <p:cTn id="51" presetID="1" presetClass="exit" presetSubtype="0" fill="hold" nodeType="clickEffect">
                                  <p:stCondLst>
                                    <p:cond delay="0"/>
                                  </p:stCondLst>
                                  <p:childTnLst>
                                    <p:set>
                                      <p:cBhvr>
                                        <p:cTn id="52" dur="1" fill="hold">
                                          <p:stCondLst>
                                            <p:cond delay="0"/>
                                          </p:stCondLst>
                                        </p:cTn>
                                        <p:tgtEl>
                                          <p:spTgt spid="33"/>
                                        </p:tgtEl>
                                        <p:attrNameLst>
                                          <p:attrName>style.visibility</p:attrName>
                                        </p:attrNameLst>
                                      </p:cBhvr>
                                      <p:to>
                                        <p:strVal val="hidden"/>
                                      </p:to>
                                    </p:set>
                                  </p:childTnLst>
                                </p:cTn>
                              </p:par>
                              <p:par>
                                <p:cTn id="53" presetID="1" presetClass="entr" presetSubtype="0" fill="hold" nodeType="withEffect">
                                  <p:stCondLst>
                                    <p:cond delay="0"/>
                                  </p:stCondLst>
                                  <p:childTnLst>
                                    <p:set>
                                      <p:cBhvr>
                                        <p:cTn id="54" dur="1" fill="hold">
                                          <p:stCondLst>
                                            <p:cond delay="0"/>
                                          </p:stCondLst>
                                        </p:cTn>
                                        <p:tgtEl>
                                          <p:spTgt spid="1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1" grpId="0" animBg="1" advAuto="0"/>
      <p:bldP spid="22" grpId="0" animBg="1" advAuto="0"/>
      <p:bldP spid="23" grpId="0" animBg="1" advAuto="0"/>
      <p:bldP spid="24" grpId="0" animBg="1" advAuto="0"/>
      <p:bldP spid="25" grpId="0" animBg="1" advAuto="0"/>
      <p:bldP spid="26" grpId="0" animBg="1" advAuto="0"/>
      <p:bldP spid="27" grpId="0" animBg="1" advAuto="0"/>
      <p:bldP spid="28" grpId="0" animBg="1" advAuto="0"/>
      <p:bldP spid="29" grpId="0" animBg="1" advAuto="0"/>
      <p:bldP spid="4" grpId="0" animBg="1"/>
    </p:bld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normAutofit/>
          </a:bodyPr>
          <a:lstStyle/>
          <a:p>
            <a:r>
              <a:rPr lang="en-US" dirty="0"/>
              <a:t>PATO: Material response code based on </a:t>
            </a:r>
            <a:r>
              <a:rPr lang="en-US" dirty="0" err="1"/>
              <a:t>OpenFOAM</a:t>
            </a:r>
            <a:endParaRPr lang="en-US" dirty="0"/>
          </a:p>
        </p:txBody>
      </p:sp>
      <p:sp>
        <p:nvSpPr>
          <p:cNvPr id="2" name="Content Placeholder 1"/>
          <p:cNvSpPr>
            <a:spLocks noGrp="1"/>
          </p:cNvSpPr>
          <p:nvPr>
            <p:ph idx="1"/>
          </p:nvPr>
        </p:nvSpPr>
        <p:spPr/>
        <p:txBody>
          <a:bodyPr>
            <a:noAutofit/>
          </a:bodyPr>
          <a:lstStyle/>
          <a:p>
            <a:endParaRPr lang="en-US" sz="1350" dirty="0"/>
          </a:p>
          <a:p>
            <a:endParaRPr lang="en-US" sz="1350" dirty="0"/>
          </a:p>
          <a:p>
            <a:endParaRPr lang="en-US" sz="1350" dirty="0"/>
          </a:p>
          <a:p>
            <a:endParaRPr lang="en-US" sz="1350" dirty="0"/>
          </a:p>
          <a:p>
            <a:endParaRPr lang="en-US" sz="1350" dirty="0"/>
          </a:p>
          <a:p>
            <a:endParaRPr lang="en-US" sz="1350" dirty="0"/>
          </a:p>
          <a:p>
            <a:endParaRPr lang="en-US" sz="1350" dirty="0"/>
          </a:p>
          <a:p>
            <a:endParaRPr lang="en-US" sz="1350" dirty="0"/>
          </a:p>
          <a:p>
            <a:endParaRPr lang="en-US" sz="1350" dirty="0"/>
          </a:p>
          <a:p>
            <a:endParaRPr lang="en-US" sz="1350" dirty="0"/>
          </a:p>
          <a:p>
            <a:r>
              <a:rPr lang="en-US" sz="1350" dirty="0"/>
              <a:t>Usually used for carbon-phenolic materials (</a:t>
            </a:r>
            <a:r>
              <a:rPr lang="en-US" sz="1350" dirty="0" err="1"/>
              <a:t>pyrolysing</a:t>
            </a:r>
            <a:r>
              <a:rPr lang="en-US" sz="1350" dirty="0"/>
              <a:t>) adapted to Al</a:t>
            </a:r>
            <a:r>
              <a:rPr lang="en-US" sz="1350" baseline="-25000" dirty="0"/>
              <a:t>2</a:t>
            </a:r>
            <a:r>
              <a:rPr lang="en-US" sz="1350" dirty="0"/>
              <a:t>O</a:t>
            </a:r>
            <a:r>
              <a:rPr lang="en-US" sz="1350" baseline="-25000" dirty="0"/>
              <a:t>3</a:t>
            </a:r>
            <a:r>
              <a:rPr lang="en-US" sz="1350" dirty="0"/>
              <a:t> (no pyrolysis)</a:t>
            </a:r>
          </a:p>
          <a:p>
            <a:r>
              <a:rPr lang="en-US" sz="1350" dirty="0"/>
              <a:t>3D simulations, 1</a:t>
            </a:r>
            <a:r>
              <a:rPr lang="en-US" sz="1350" baseline="30000" dirty="0"/>
              <a:t>st</a:t>
            </a:r>
            <a:r>
              <a:rPr lang="en-US" sz="1350" dirty="0"/>
              <a:t>-order implicit finite-volume schemes in time and space</a:t>
            </a:r>
          </a:p>
          <a:p>
            <a:r>
              <a:rPr lang="en-US" sz="1350" dirty="0"/>
              <a:t>BCs:</a:t>
            </a:r>
          </a:p>
          <a:p>
            <a:pPr lvl="1"/>
            <a:r>
              <a:rPr lang="en-US" sz="1350" dirty="0"/>
              <a:t>Mapped </a:t>
            </a:r>
            <a:r>
              <a:rPr lang="en-US" sz="1350" i="1" dirty="0"/>
              <a:t>T</a:t>
            </a:r>
            <a:r>
              <a:rPr lang="en-US" sz="1350" dirty="0"/>
              <a:t> on surface</a:t>
            </a:r>
          </a:p>
          <a:p>
            <a:pPr lvl="1"/>
            <a:r>
              <a:rPr lang="en-US" sz="1350" dirty="0"/>
              <a:t>Re-radiation and convection on </a:t>
            </a:r>
            <a:r>
              <a:rPr lang="en-US" sz="1350" dirty="0" err="1"/>
              <a:t>backface</a:t>
            </a:r>
            <a:r>
              <a:rPr lang="en-US" sz="1350" dirty="0"/>
              <a:t> and sides</a:t>
            </a:r>
          </a:p>
          <a:p>
            <a:pPr lvl="1"/>
            <a:r>
              <a:rPr lang="en-US" sz="1350" dirty="0"/>
              <a:t>Fixed cold temperature on edges in contact with sample holder</a:t>
            </a:r>
          </a:p>
          <a:p>
            <a:r>
              <a:rPr lang="en-US" sz="1350" dirty="0"/>
              <a:t>Typical: 260s computational time on 4 cores (3.6 GHz), </a:t>
            </a:r>
          </a:p>
          <a:p>
            <a:pPr marL="0" indent="0">
              <a:buNone/>
            </a:pPr>
            <a:r>
              <a:rPr lang="en-US" sz="1350" dirty="0"/>
              <a:t>                    20x50x20 mesh (100 MB RAM)</a:t>
            </a:r>
          </a:p>
        </p:txBody>
      </p:sp>
      <p:grpSp>
        <p:nvGrpSpPr>
          <p:cNvPr id="15" name="Group 14"/>
          <p:cNvGrpSpPr>
            <a:grpSpLocks noChangeAspect="1"/>
          </p:cNvGrpSpPr>
          <p:nvPr/>
        </p:nvGrpSpPr>
        <p:grpSpPr>
          <a:xfrm>
            <a:off x="6255199" y="3430475"/>
            <a:ext cx="1632872" cy="1275936"/>
            <a:chOff x="4588652" y="3416625"/>
            <a:chExt cx="3927289" cy="3068818"/>
          </a:xfrm>
        </p:grpSpPr>
        <p:pic>
          <p:nvPicPr>
            <p:cNvPr id="26" name="Picture 25"/>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5168713" y="3416625"/>
              <a:ext cx="3347228" cy="2871502"/>
            </a:xfrm>
            <a:prstGeom prst="rect">
              <a:avLst/>
            </a:prstGeom>
          </p:spPr>
        </p:pic>
        <p:cxnSp>
          <p:nvCxnSpPr>
            <p:cNvPr id="30" name="Straight Arrow Connector 29"/>
            <p:cNvCxnSpPr/>
            <p:nvPr/>
          </p:nvCxnSpPr>
          <p:spPr>
            <a:xfrm flipV="1">
              <a:off x="4980772" y="3717032"/>
              <a:ext cx="2034278" cy="2199719"/>
            </a:xfrm>
            <a:prstGeom prst="straightConnector1">
              <a:avLst/>
            </a:prstGeom>
            <a:ln w="1905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31" name="Straight Arrow Connector 30"/>
            <p:cNvCxnSpPr/>
            <p:nvPr/>
          </p:nvCxnSpPr>
          <p:spPr>
            <a:xfrm flipV="1">
              <a:off x="5069863" y="5301208"/>
              <a:ext cx="1197134" cy="615543"/>
            </a:xfrm>
            <a:prstGeom prst="straightConnector1">
              <a:avLst/>
            </a:prstGeom>
            <a:ln w="19050">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35" name="TextBox 34"/>
            <p:cNvSpPr txBox="1"/>
            <p:nvPr/>
          </p:nvSpPr>
          <p:spPr>
            <a:xfrm>
              <a:off x="4588652" y="5888463"/>
              <a:ext cx="2298621" cy="596980"/>
            </a:xfrm>
            <a:prstGeom prst="rect">
              <a:avLst/>
            </a:prstGeom>
            <a:noFill/>
          </p:spPr>
          <p:txBody>
            <a:bodyPr wrap="none" rtlCol="0">
              <a:spAutoFit/>
            </a:bodyPr>
            <a:lstStyle/>
            <a:p>
              <a:r>
                <a:rPr lang="en-US" sz="1013" dirty="0">
                  <a:latin typeface="Times New Roman" panose="02020603050405020304" pitchFamily="18" charset="0"/>
                  <a:cs typeface="Times New Roman" panose="02020603050405020304" pitchFamily="18" charset="0"/>
                </a:rPr>
                <a:t>Edges at 290K</a:t>
              </a:r>
            </a:p>
          </p:txBody>
        </p:sp>
      </p:grpSp>
      <p:pic>
        <p:nvPicPr>
          <p:cNvPr id="32" name="Picture 31"/>
          <p:cNvPicPr>
            <a:picLocks noChangeAspect="1"/>
          </p:cNvPicPr>
          <p:nvPr/>
        </p:nvPicPr>
        <p:blipFill>
          <a:blip r:embed="rId3"/>
          <a:stretch>
            <a:fillRect/>
          </a:stretch>
        </p:blipFill>
        <p:spPr>
          <a:xfrm>
            <a:off x="3411122" y="948698"/>
            <a:ext cx="1660631" cy="722013"/>
          </a:xfrm>
          <a:prstGeom prst="rect">
            <a:avLst/>
          </a:prstGeom>
        </p:spPr>
      </p:pic>
      <p:grpSp>
        <p:nvGrpSpPr>
          <p:cNvPr id="23" name="Group 22"/>
          <p:cNvGrpSpPr/>
          <p:nvPr/>
        </p:nvGrpSpPr>
        <p:grpSpPr>
          <a:xfrm>
            <a:off x="1601670" y="529159"/>
            <a:ext cx="5940661" cy="2204609"/>
            <a:chOff x="4355976" y="1542482"/>
            <a:chExt cx="4698024" cy="3672408"/>
          </a:xfrm>
        </p:grpSpPr>
        <p:sp>
          <p:nvSpPr>
            <p:cNvPr id="4" name="Process 3"/>
            <p:cNvSpPr/>
            <p:nvPr/>
          </p:nvSpPr>
          <p:spPr>
            <a:xfrm>
              <a:off x="4871948" y="2348514"/>
              <a:ext cx="838348" cy="864096"/>
            </a:xfrm>
            <a:prstGeom prst="flowChartProcess">
              <a:avLst/>
            </a:prstGeom>
          </p:spPr>
          <p:style>
            <a:lnRef idx="2">
              <a:schemeClr val="dk1"/>
            </a:lnRef>
            <a:fillRef idx="1">
              <a:schemeClr val="lt1"/>
            </a:fillRef>
            <a:effectRef idx="0">
              <a:schemeClr val="dk1"/>
            </a:effectRef>
            <a:fontRef idx="minor">
              <a:schemeClr val="dk1"/>
            </a:fontRef>
          </p:style>
          <p:txBody>
            <a:bodyPr rtlCol="0" anchor="ctr"/>
            <a:lstStyle/>
            <a:p>
              <a:pPr algn="ctr"/>
              <a:r>
                <a:rPr lang="en-US" sz="1050" dirty="0"/>
                <a:t>Energy Equation</a:t>
              </a:r>
            </a:p>
          </p:txBody>
        </p:sp>
        <p:sp>
          <p:nvSpPr>
            <p:cNvPr id="5" name="Process 4"/>
            <p:cNvSpPr/>
            <p:nvPr/>
          </p:nvSpPr>
          <p:spPr>
            <a:xfrm>
              <a:off x="4884326" y="3802985"/>
              <a:ext cx="838348" cy="979858"/>
            </a:xfrm>
            <a:prstGeom prst="flowChartProcess">
              <a:avLst/>
            </a:prstGeom>
          </p:spPr>
          <p:style>
            <a:lnRef idx="2">
              <a:schemeClr val="dk1"/>
            </a:lnRef>
            <a:fillRef idx="1">
              <a:schemeClr val="lt1"/>
            </a:fillRef>
            <a:effectRef idx="0">
              <a:schemeClr val="dk1"/>
            </a:effectRef>
            <a:fontRef idx="minor">
              <a:schemeClr val="dk1"/>
            </a:fontRef>
          </p:style>
          <p:txBody>
            <a:bodyPr rtlCol="0" anchor="ctr"/>
            <a:lstStyle/>
            <a:p>
              <a:pPr algn="ctr"/>
              <a:r>
                <a:rPr lang="en-US" sz="1050" dirty="0"/>
                <a:t>Mass conservation equation</a:t>
              </a:r>
            </a:p>
          </p:txBody>
        </p:sp>
        <p:cxnSp>
          <p:nvCxnSpPr>
            <p:cNvPr id="12" name="Straight Arrow Connector 11"/>
            <p:cNvCxnSpPr/>
            <p:nvPr/>
          </p:nvCxnSpPr>
          <p:spPr>
            <a:xfrm flipH="1">
              <a:off x="5295581" y="3212611"/>
              <a:ext cx="2" cy="562119"/>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sp>
          <p:nvSpPr>
            <p:cNvPr id="13" name="TextBox 12"/>
            <p:cNvSpPr txBox="1"/>
            <p:nvPr/>
          </p:nvSpPr>
          <p:spPr>
            <a:xfrm>
              <a:off x="4950246" y="3284047"/>
              <a:ext cx="473653" cy="413463"/>
            </a:xfrm>
            <a:prstGeom prst="rect">
              <a:avLst/>
            </a:prstGeom>
            <a:noFill/>
          </p:spPr>
          <p:txBody>
            <a:bodyPr wrap="square" rtlCol="0">
              <a:spAutoFit/>
            </a:bodyPr>
            <a:lstStyle/>
            <a:p>
              <a:r>
                <a:rPr lang="en-US" sz="1013" dirty="0"/>
                <a:t>T</a:t>
              </a:r>
            </a:p>
          </p:txBody>
        </p:sp>
        <p:cxnSp>
          <p:nvCxnSpPr>
            <p:cNvPr id="16" name="Elbow Connector 15"/>
            <p:cNvCxnSpPr>
              <a:stCxn id="5" idx="2"/>
            </p:cNvCxnSpPr>
            <p:nvPr/>
          </p:nvCxnSpPr>
          <p:spPr>
            <a:xfrm rot="5400000" flipH="1">
              <a:off x="3534483" y="3013826"/>
              <a:ext cx="2649981" cy="888054"/>
            </a:xfrm>
            <a:prstGeom prst="bentConnector3">
              <a:avLst>
                <a:gd name="adj1" fmla="val -12300"/>
              </a:avLst>
            </a:prstGeom>
          </p:spPr>
          <p:style>
            <a:lnRef idx="1">
              <a:schemeClr val="dk1"/>
            </a:lnRef>
            <a:fillRef idx="0">
              <a:schemeClr val="dk1"/>
            </a:fillRef>
            <a:effectRef idx="0">
              <a:schemeClr val="dk1"/>
            </a:effectRef>
            <a:fontRef idx="minor">
              <a:schemeClr val="tx1"/>
            </a:fontRef>
          </p:style>
        </p:cxnSp>
        <p:cxnSp>
          <p:nvCxnSpPr>
            <p:cNvPr id="17" name="Elbow Connector 16"/>
            <p:cNvCxnSpPr>
              <a:endCxn id="4" idx="0"/>
            </p:cNvCxnSpPr>
            <p:nvPr/>
          </p:nvCxnSpPr>
          <p:spPr>
            <a:xfrm>
              <a:off x="4415445" y="2140875"/>
              <a:ext cx="875677" cy="207640"/>
            </a:xfrm>
            <a:prstGeom prst="bentConnector2">
              <a:avLst/>
            </a:prstGeom>
            <a:ln>
              <a:tailEnd type="triangle"/>
            </a:ln>
          </p:spPr>
          <p:style>
            <a:lnRef idx="1">
              <a:schemeClr val="dk1"/>
            </a:lnRef>
            <a:fillRef idx="0">
              <a:schemeClr val="dk1"/>
            </a:fillRef>
            <a:effectRef idx="0">
              <a:schemeClr val="dk1"/>
            </a:effectRef>
            <a:fontRef idx="minor">
              <a:schemeClr val="tx1"/>
            </a:fontRef>
          </p:style>
        </p:cxnSp>
        <p:sp>
          <p:nvSpPr>
            <p:cNvPr id="18" name="TextBox 17"/>
            <p:cNvSpPr txBox="1"/>
            <p:nvPr/>
          </p:nvSpPr>
          <p:spPr>
            <a:xfrm>
              <a:off x="4502995" y="1675200"/>
              <a:ext cx="600810" cy="413463"/>
            </a:xfrm>
            <a:prstGeom prst="rect">
              <a:avLst/>
            </a:prstGeom>
            <a:noFill/>
          </p:spPr>
          <p:txBody>
            <a:bodyPr wrap="square" rtlCol="0">
              <a:spAutoFit/>
            </a:bodyPr>
            <a:lstStyle/>
            <a:p>
              <a:r>
                <a:rPr lang="en-US" sz="1013" dirty="0" err="1"/>
                <a:t>v</a:t>
              </a:r>
              <a:r>
                <a:rPr lang="en-US" sz="1013" baseline="-25000" dirty="0" err="1"/>
                <a:t>gas</a:t>
              </a:r>
              <a:endParaRPr lang="en-US" sz="1050" dirty="0"/>
            </a:p>
          </p:txBody>
        </p:sp>
        <p:sp>
          <p:nvSpPr>
            <p:cNvPr id="20" name="TextBox 19"/>
            <p:cNvSpPr txBox="1"/>
            <p:nvPr/>
          </p:nvSpPr>
          <p:spPr>
            <a:xfrm>
              <a:off x="6320491" y="1556095"/>
              <a:ext cx="574519" cy="576777"/>
            </a:xfrm>
            <a:prstGeom prst="rect">
              <a:avLst/>
            </a:prstGeom>
            <a:noFill/>
          </p:spPr>
          <p:txBody>
            <a:bodyPr wrap="none" rtlCol="0">
              <a:spAutoFit/>
            </a:bodyPr>
            <a:lstStyle/>
            <a:p>
              <a:r>
                <a:rPr lang="en-US" sz="1650" dirty="0"/>
                <a:t>PATO</a:t>
              </a:r>
            </a:p>
          </p:txBody>
        </p:sp>
        <p:sp>
          <p:nvSpPr>
            <p:cNvPr id="19" name="Process 18"/>
            <p:cNvSpPr/>
            <p:nvPr/>
          </p:nvSpPr>
          <p:spPr>
            <a:xfrm>
              <a:off x="4355976" y="1542482"/>
              <a:ext cx="4698024" cy="3672408"/>
            </a:xfrm>
            <a:prstGeom prst="flowChartProcess">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013"/>
            </a:p>
          </p:txBody>
        </p:sp>
      </p:grpSp>
      <p:sp>
        <p:nvSpPr>
          <p:cNvPr id="37" name="TextBox 36"/>
          <p:cNvSpPr txBox="1"/>
          <p:nvPr/>
        </p:nvSpPr>
        <p:spPr>
          <a:xfrm>
            <a:off x="5276520" y="898628"/>
            <a:ext cx="2039341" cy="276999"/>
          </a:xfrm>
          <a:prstGeom prst="rect">
            <a:avLst/>
          </a:prstGeom>
          <a:noFill/>
        </p:spPr>
        <p:txBody>
          <a:bodyPr wrap="none" rtlCol="0">
            <a:spAutoFit/>
          </a:bodyPr>
          <a:lstStyle/>
          <a:p>
            <a:r>
              <a:rPr lang="en-US" sz="1200" dirty="0"/>
              <a:t>Internal energy + advection</a:t>
            </a:r>
          </a:p>
        </p:txBody>
      </p:sp>
      <p:sp>
        <p:nvSpPr>
          <p:cNvPr id="38" name="TextBox 37"/>
          <p:cNvSpPr txBox="1"/>
          <p:nvPr/>
        </p:nvSpPr>
        <p:spPr>
          <a:xfrm>
            <a:off x="5274078" y="1168658"/>
            <a:ext cx="778226" cy="276999"/>
          </a:xfrm>
          <a:prstGeom prst="rect">
            <a:avLst/>
          </a:prstGeom>
          <a:noFill/>
        </p:spPr>
        <p:txBody>
          <a:bodyPr wrap="none" rtlCol="0">
            <a:spAutoFit/>
          </a:bodyPr>
          <a:lstStyle/>
          <a:p>
            <a:r>
              <a:rPr lang="en-US" sz="1200" dirty="0"/>
              <a:t>Diffusion</a:t>
            </a:r>
          </a:p>
        </p:txBody>
      </p:sp>
      <p:sp>
        <p:nvSpPr>
          <p:cNvPr id="39" name="TextBox 38"/>
          <p:cNvSpPr txBox="1"/>
          <p:nvPr/>
        </p:nvSpPr>
        <p:spPr>
          <a:xfrm>
            <a:off x="5274079" y="1463376"/>
            <a:ext cx="1953371" cy="461665"/>
          </a:xfrm>
          <a:prstGeom prst="rect">
            <a:avLst/>
          </a:prstGeom>
          <a:noFill/>
        </p:spPr>
        <p:txBody>
          <a:bodyPr wrap="square" rtlCol="0">
            <a:spAutoFit/>
          </a:bodyPr>
          <a:lstStyle/>
          <a:p>
            <a:r>
              <a:rPr lang="en-US" sz="1200" dirty="0"/>
              <a:t>Conduction + viscous effects </a:t>
            </a:r>
          </a:p>
        </p:txBody>
      </p:sp>
      <p:sp>
        <p:nvSpPr>
          <p:cNvPr id="43" name="TextBox 42"/>
          <p:cNvSpPr txBox="1"/>
          <p:nvPr/>
        </p:nvSpPr>
        <p:spPr>
          <a:xfrm>
            <a:off x="5261860" y="1771297"/>
            <a:ext cx="2007281" cy="276999"/>
          </a:xfrm>
          <a:prstGeom prst="rect">
            <a:avLst/>
          </a:prstGeom>
          <a:noFill/>
        </p:spPr>
        <p:txBody>
          <a:bodyPr wrap="none" rtlCol="0">
            <a:spAutoFit/>
          </a:bodyPr>
          <a:lstStyle/>
          <a:p>
            <a:r>
              <a:rPr lang="en-US" sz="1200" dirty="0"/>
              <a:t>Mass content </a:t>
            </a:r>
            <a:r>
              <a:rPr lang="en-US" sz="1200"/>
              <a:t>+ convection</a:t>
            </a:r>
            <a:endParaRPr lang="en-US" sz="1200" dirty="0"/>
          </a:p>
        </p:txBody>
      </p:sp>
      <p:pic>
        <p:nvPicPr>
          <p:cNvPr id="46" name="Picture 45"/>
          <p:cNvPicPr>
            <a:picLocks noChangeAspect="1"/>
          </p:cNvPicPr>
          <p:nvPr/>
        </p:nvPicPr>
        <p:blipFill>
          <a:blip r:embed="rId4"/>
          <a:stretch>
            <a:fillRect/>
          </a:stretch>
        </p:blipFill>
        <p:spPr>
          <a:xfrm>
            <a:off x="3529486" y="1832283"/>
            <a:ext cx="1423904" cy="123953"/>
          </a:xfrm>
          <a:prstGeom prst="rect">
            <a:avLst/>
          </a:prstGeom>
        </p:spPr>
      </p:pic>
      <p:pic>
        <p:nvPicPr>
          <p:cNvPr id="47" name="Picture 46"/>
          <p:cNvPicPr>
            <a:picLocks noChangeAspect="1"/>
          </p:cNvPicPr>
          <p:nvPr/>
        </p:nvPicPr>
        <p:blipFill>
          <a:blip r:embed="rId5"/>
          <a:stretch>
            <a:fillRect/>
          </a:stretch>
        </p:blipFill>
        <p:spPr>
          <a:xfrm>
            <a:off x="3607809" y="2052385"/>
            <a:ext cx="1317541" cy="270000"/>
          </a:xfrm>
          <a:prstGeom prst="rect">
            <a:avLst/>
          </a:prstGeom>
        </p:spPr>
      </p:pic>
      <p:sp>
        <p:nvSpPr>
          <p:cNvPr id="48" name="TextBox 47"/>
          <p:cNvSpPr txBox="1"/>
          <p:nvPr/>
        </p:nvSpPr>
        <p:spPr>
          <a:xfrm>
            <a:off x="5257971" y="2064045"/>
            <a:ext cx="1864613" cy="276999"/>
          </a:xfrm>
          <a:prstGeom prst="rect">
            <a:avLst/>
          </a:prstGeom>
          <a:noFill/>
        </p:spPr>
        <p:txBody>
          <a:bodyPr wrap="none" rtlCol="0">
            <a:spAutoFit/>
          </a:bodyPr>
          <a:lstStyle/>
          <a:p>
            <a:r>
              <a:rPr lang="en-US" sz="1200" dirty="0"/>
              <a:t>Momentum conservation</a:t>
            </a:r>
          </a:p>
        </p:txBody>
      </p:sp>
      <p:sp>
        <p:nvSpPr>
          <p:cNvPr id="50" name="Left Brace 49"/>
          <p:cNvSpPr/>
          <p:nvPr/>
        </p:nvSpPr>
        <p:spPr>
          <a:xfrm>
            <a:off x="3314209" y="914139"/>
            <a:ext cx="118364" cy="773675"/>
          </a:xfrm>
          <a:prstGeom prst="leftBrace">
            <a:avLst/>
          </a:prstGeom>
          <a:noFill/>
          <a:ln>
            <a:solidFill>
              <a:schemeClr val="tx1"/>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sz="1013">
              <a:ln w="0"/>
              <a:effectLst>
                <a:outerShdw blurRad="38100" dist="19050" dir="2700000" algn="tl" rotWithShape="0">
                  <a:schemeClr val="dk1">
                    <a:alpha val="40000"/>
                  </a:schemeClr>
                </a:outerShdw>
              </a:effectLst>
            </a:endParaRPr>
          </a:p>
        </p:txBody>
      </p:sp>
      <p:sp>
        <p:nvSpPr>
          <p:cNvPr id="53" name="TextBox 52"/>
          <p:cNvSpPr txBox="1"/>
          <p:nvPr/>
        </p:nvSpPr>
        <p:spPr>
          <a:xfrm>
            <a:off x="5257971" y="2370566"/>
            <a:ext cx="2308645" cy="276999"/>
          </a:xfrm>
          <a:prstGeom prst="rect">
            <a:avLst/>
          </a:prstGeom>
          <a:noFill/>
        </p:spPr>
        <p:txBody>
          <a:bodyPr wrap="none" rtlCol="0">
            <a:spAutoFit/>
          </a:bodyPr>
          <a:lstStyle/>
          <a:p>
            <a:r>
              <a:rPr lang="en-US" sz="1200" dirty="0"/>
              <a:t>Equation of state, ideal gas law</a:t>
            </a:r>
          </a:p>
        </p:txBody>
      </p:sp>
      <p:pic>
        <p:nvPicPr>
          <p:cNvPr id="54" name="Picture 53"/>
          <p:cNvPicPr>
            <a:picLocks noChangeAspect="1"/>
          </p:cNvPicPr>
          <p:nvPr/>
        </p:nvPicPr>
        <p:blipFill>
          <a:blip r:embed="rId6"/>
          <a:stretch>
            <a:fillRect/>
          </a:stretch>
        </p:blipFill>
        <p:spPr>
          <a:xfrm>
            <a:off x="4002878" y="2434314"/>
            <a:ext cx="527400" cy="124200"/>
          </a:xfrm>
          <a:prstGeom prst="rect">
            <a:avLst/>
          </a:prstGeom>
        </p:spPr>
      </p:pic>
      <p:sp>
        <p:nvSpPr>
          <p:cNvPr id="6" name="Rectangle 5"/>
          <p:cNvSpPr/>
          <p:nvPr/>
        </p:nvSpPr>
        <p:spPr>
          <a:xfrm>
            <a:off x="6678234" y="2746715"/>
            <a:ext cx="3429000" cy="207749"/>
          </a:xfrm>
          <a:prstGeom prst="rect">
            <a:avLst/>
          </a:prstGeom>
        </p:spPr>
        <p:txBody>
          <a:bodyPr>
            <a:spAutoFit/>
          </a:bodyPr>
          <a:lstStyle/>
          <a:p>
            <a:r>
              <a:rPr lang="en-US" sz="750" dirty="0" err="1">
                <a:latin typeface="Times New Roman" panose="02020603050405020304" pitchFamily="18" charset="0"/>
                <a:cs typeface="Times New Roman" panose="02020603050405020304" pitchFamily="18" charset="0"/>
              </a:rPr>
              <a:t>Lachaud</a:t>
            </a:r>
            <a:r>
              <a:rPr lang="en-US" sz="750" dirty="0">
                <a:latin typeface="Times New Roman" panose="02020603050405020304" pitchFamily="18" charset="0"/>
                <a:cs typeface="Times New Roman" panose="02020603050405020304" pitchFamily="18" charset="0"/>
              </a:rPr>
              <a:t> et al., IJHMT, 2017</a:t>
            </a:r>
          </a:p>
        </p:txBody>
      </p:sp>
    </p:spTree>
    <p:extLst>
      <p:ext uri="{BB962C8B-B14F-4D97-AF65-F5344CB8AC3E}">
        <p14:creationId xmlns:p14="http://schemas.microsoft.com/office/powerpoint/2010/main" val="40854518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2"/>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23"/>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37"/>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38"/>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39"/>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43"/>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46"/>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47"/>
                                        </p:tgtEl>
                                        <p:attrNameLst>
                                          <p:attrName>style.visibility</p:attrName>
                                        </p:attrNameLst>
                                      </p:cBhvr>
                                      <p:to>
                                        <p:strVal val="visible"/>
                                      </p:to>
                                    </p:set>
                                  </p:childTnLst>
                                </p:cTn>
                              </p:par>
                              <p:par>
                                <p:cTn id="21" presetID="1" presetClass="entr" presetSubtype="0" fill="hold" grpId="0" nodeType="withEffect">
                                  <p:stCondLst>
                                    <p:cond delay="0"/>
                                  </p:stCondLst>
                                  <p:childTnLst>
                                    <p:set>
                                      <p:cBhvr>
                                        <p:cTn id="22" dur="1" fill="hold">
                                          <p:stCondLst>
                                            <p:cond delay="0"/>
                                          </p:stCondLst>
                                        </p:cTn>
                                        <p:tgtEl>
                                          <p:spTgt spid="48"/>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50"/>
                                        </p:tgtEl>
                                        <p:attrNameLst>
                                          <p:attrName>style.visibility</p:attrName>
                                        </p:attrNameLst>
                                      </p:cBhvr>
                                      <p:to>
                                        <p:strVal val="visible"/>
                                      </p:to>
                                    </p:set>
                                  </p:childTnLst>
                                </p:cTn>
                              </p:par>
                              <p:par>
                                <p:cTn id="25" presetID="1" presetClass="entr" presetSubtype="0" fill="hold" grpId="0" nodeType="withEffect">
                                  <p:stCondLst>
                                    <p:cond delay="0"/>
                                  </p:stCondLst>
                                  <p:childTnLst>
                                    <p:set>
                                      <p:cBhvr>
                                        <p:cTn id="26" dur="1" fill="hold">
                                          <p:stCondLst>
                                            <p:cond delay="0"/>
                                          </p:stCondLst>
                                        </p:cTn>
                                        <p:tgtEl>
                                          <p:spTgt spid="53"/>
                                        </p:tgtEl>
                                        <p:attrNameLst>
                                          <p:attrName>style.visibility</p:attrName>
                                        </p:attrNameLst>
                                      </p:cBhvr>
                                      <p:to>
                                        <p:strVal val="visible"/>
                                      </p:to>
                                    </p:set>
                                  </p:childTnLst>
                                </p:cTn>
                              </p:par>
                              <p:par>
                                <p:cTn id="27" presetID="1" presetClass="entr" presetSubtype="0" fill="hold" nodeType="withEffect">
                                  <p:stCondLst>
                                    <p:cond delay="0"/>
                                  </p:stCondLst>
                                  <p:childTnLst>
                                    <p:set>
                                      <p:cBhvr>
                                        <p:cTn id="28" dur="1" fill="hold">
                                          <p:stCondLst>
                                            <p:cond delay="0"/>
                                          </p:stCondLst>
                                        </p:cTn>
                                        <p:tgtEl>
                                          <p:spTgt spid="54"/>
                                        </p:tgtEl>
                                        <p:attrNameLst>
                                          <p:attrName>style.visibility</p:attrName>
                                        </p:attrNameLst>
                                      </p:cBhvr>
                                      <p:to>
                                        <p:strVal val="visible"/>
                                      </p:to>
                                    </p:set>
                                  </p:childTnLst>
                                </p:cTn>
                              </p:par>
                              <p:par>
                                <p:cTn id="29" presetID="1" presetClass="entr" presetSubtype="0" fill="hold" grpId="0" nodeType="withEffect">
                                  <p:stCondLst>
                                    <p:cond delay="0"/>
                                  </p:stCondLst>
                                  <p:childTnLst>
                                    <p:set>
                                      <p:cBhvr>
                                        <p:cTn id="30" dur="1" fill="hold">
                                          <p:stCondLst>
                                            <p:cond delay="0"/>
                                          </p:stCondLst>
                                        </p:cTn>
                                        <p:tgtEl>
                                          <p:spTgt spid="6"/>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2">
                                            <p:txEl>
                                              <p:pRg st="10" end="10"/>
                                            </p:txEl>
                                          </p:spTgt>
                                        </p:tgtEl>
                                        <p:attrNameLst>
                                          <p:attrName>style.visibility</p:attrName>
                                        </p:attrNameLst>
                                      </p:cBhvr>
                                      <p:to>
                                        <p:strVal val="visible"/>
                                      </p:to>
                                    </p:set>
                                  </p:childTnLst>
                                </p:cTn>
                              </p:par>
                              <p:par>
                                <p:cTn id="35" presetID="1" presetClass="entr" presetSubtype="0" fill="hold" nodeType="withEffect">
                                  <p:stCondLst>
                                    <p:cond delay="0"/>
                                  </p:stCondLst>
                                  <p:childTnLst>
                                    <p:set>
                                      <p:cBhvr>
                                        <p:cTn id="36" dur="1" fill="hold">
                                          <p:stCondLst>
                                            <p:cond delay="0"/>
                                          </p:stCondLst>
                                        </p:cTn>
                                        <p:tgtEl>
                                          <p:spTgt spid="2">
                                            <p:txEl>
                                              <p:pRg st="11" end="11"/>
                                            </p:txEl>
                                          </p:spTgt>
                                        </p:tgtEl>
                                        <p:attrNameLst>
                                          <p:attrName>style.visibility</p:attrName>
                                        </p:attrNameLst>
                                      </p:cBhvr>
                                      <p:to>
                                        <p:strVal val="visible"/>
                                      </p:to>
                                    </p:set>
                                  </p:childTnLst>
                                </p:cTn>
                              </p:par>
                            </p:childTnLst>
                          </p:cTn>
                        </p:par>
                      </p:childTnLst>
                    </p:cTn>
                  </p:par>
                  <p:par>
                    <p:cTn id="37" fill="hold">
                      <p:stCondLst>
                        <p:cond delay="indefinite"/>
                      </p:stCondLst>
                      <p:childTnLst>
                        <p:par>
                          <p:cTn id="38" fill="hold">
                            <p:stCondLst>
                              <p:cond delay="0"/>
                            </p:stCondLst>
                            <p:childTnLst>
                              <p:par>
                                <p:cTn id="39" presetID="1" presetClass="entr" presetSubtype="0" fill="hold" nodeType="clickEffect">
                                  <p:stCondLst>
                                    <p:cond delay="0"/>
                                  </p:stCondLst>
                                  <p:childTnLst>
                                    <p:set>
                                      <p:cBhvr>
                                        <p:cTn id="40" dur="1" fill="hold">
                                          <p:stCondLst>
                                            <p:cond delay="0"/>
                                          </p:stCondLst>
                                        </p:cTn>
                                        <p:tgtEl>
                                          <p:spTgt spid="15"/>
                                        </p:tgtEl>
                                        <p:attrNameLst>
                                          <p:attrName>style.visibility</p:attrName>
                                        </p:attrNameLst>
                                      </p:cBhvr>
                                      <p:to>
                                        <p:strVal val="visible"/>
                                      </p:to>
                                    </p:set>
                                  </p:childTnLst>
                                </p:cTn>
                              </p:par>
                              <p:par>
                                <p:cTn id="41" presetID="1" presetClass="entr" presetSubtype="0" fill="hold" nodeType="withEffect">
                                  <p:stCondLst>
                                    <p:cond delay="0"/>
                                  </p:stCondLst>
                                  <p:childTnLst>
                                    <p:set>
                                      <p:cBhvr>
                                        <p:cTn id="42" dur="1" fill="hold">
                                          <p:stCondLst>
                                            <p:cond delay="0"/>
                                          </p:stCondLst>
                                        </p:cTn>
                                        <p:tgtEl>
                                          <p:spTgt spid="2">
                                            <p:txEl>
                                              <p:pRg st="12" end="12"/>
                                            </p:txEl>
                                          </p:spTgt>
                                        </p:tgtEl>
                                        <p:attrNameLst>
                                          <p:attrName>style.visibility</p:attrName>
                                        </p:attrNameLst>
                                      </p:cBhvr>
                                      <p:to>
                                        <p:strVal val="visible"/>
                                      </p:to>
                                    </p:set>
                                  </p:childTnLst>
                                </p:cTn>
                              </p:par>
                              <p:par>
                                <p:cTn id="43" presetID="1" presetClass="entr" presetSubtype="0" fill="hold" nodeType="withEffect">
                                  <p:stCondLst>
                                    <p:cond delay="0"/>
                                  </p:stCondLst>
                                  <p:childTnLst>
                                    <p:set>
                                      <p:cBhvr>
                                        <p:cTn id="44" dur="1" fill="hold">
                                          <p:stCondLst>
                                            <p:cond delay="0"/>
                                          </p:stCondLst>
                                        </p:cTn>
                                        <p:tgtEl>
                                          <p:spTgt spid="2">
                                            <p:txEl>
                                              <p:pRg st="13" end="13"/>
                                            </p:txEl>
                                          </p:spTgt>
                                        </p:tgtEl>
                                        <p:attrNameLst>
                                          <p:attrName>style.visibility</p:attrName>
                                        </p:attrNameLst>
                                      </p:cBhvr>
                                      <p:to>
                                        <p:strVal val="visible"/>
                                      </p:to>
                                    </p:set>
                                  </p:childTnLst>
                                </p:cTn>
                              </p:par>
                              <p:par>
                                <p:cTn id="45" presetID="1" presetClass="entr" presetSubtype="0" fill="hold" nodeType="withEffect">
                                  <p:stCondLst>
                                    <p:cond delay="0"/>
                                  </p:stCondLst>
                                  <p:childTnLst>
                                    <p:set>
                                      <p:cBhvr>
                                        <p:cTn id="46" dur="1" fill="hold">
                                          <p:stCondLst>
                                            <p:cond delay="0"/>
                                          </p:stCondLst>
                                        </p:cTn>
                                        <p:tgtEl>
                                          <p:spTgt spid="2">
                                            <p:txEl>
                                              <p:pRg st="14" end="14"/>
                                            </p:txEl>
                                          </p:spTgt>
                                        </p:tgtEl>
                                        <p:attrNameLst>
                                          <p:attrName>style.visibility</p:attrName>
                                        </p:attrNameLst>
                                      </p:cBhvr>
                                      <p:to>
                                        <p:strVal val="visible"/>
                                      </p:to>
                                    </p:set>
                                  </p:childTnLst>
                                </p:cTn>
                              </p:par>
                              <p:par>
                                <p:cTn id="47" presetID="1" presetClass="entr" presetSubtype="0" fill="hold" nodeType="withEffect">
                                  <p:stCondLst>
                                    <p:cond delay="0"/>
                                  </p:stCondLst>
                                  <p:childTnLst>
                                    <p:set>
                                      <p:cBhvr>
                                        <p:cTn id="48" dur="1" fill="hold">
                                          <p:stCondLst>
                                            <p:cond delay="0"/>
                                          </p:stCondLst>
                                        </p:cTn>
                                        <p:tgtEl>
                                          <p:spTgt spid="2">
                                            <p:txEl>
                                              <p:pRg st="15" end="15"/>
                                            </p:txEl>
                                          </p:spTgt>
                                        </p:tgtEl>
                                        <p:attrNameLst>
                                          <p:attrName>style.visibility</p:attrName>
                                        </p:attrNameLst>
                                      </p:cBhvr>
                                      <p:to>
                                        <p:strVal val="visible"/>
                                      </p:to>
                                    </p:set>
                                  </p:childTnLst>
                                </p:cTn>
                              </p:par>
                              <p:par>
                                <p:cTn id="49" presetID="1" presetClass="entr" presetSubtype="0" fill="hold" nodeType="withEffect">
                                  <p:stCondLst>
                                    <p:cond delay="0"/>
                                  </p:stCondLst>
                                  <p:childTnLst>
                                    <p:set>
                                      <p:cBhvr>
                                        <p:cTn id="50" dur="1" fill="hold">
                                          <p:stCondLst>
                                            <p:cond delay="0"/>
                                          </p:stCondLst>
                                        </p:cTn>
                                        <p:tgtEl>
                                          <p:spTgt spid="2">
                                            <p:txEl>
                                              <p:pRg st="16" end="16"/>
                                            </p:txEl>
                                          </p:spTgt>
                                        </p:tgtEl>
                                        <p:attrNameLst>
                                          <p:attrName>style.visibility</p:attrName>
                                        </p:attrNameLst>
                                      </p:cBhvr>
                                      <p:to>
                                        <p:strVal val="visible"/>
                                      </p:to>
                                    </p:set>
                                  </p:childTnLst>
                                </p:cTn>
                              </p:par>
                              <p:par>
                                <p:cTn id="51" presetID="1" presetClass="entr" presetSubtype="0" fill="hold" nodeType="withEffect">
                                  <p:stCondLst>
                                    <p:cond delay="0"/>
                                  </p:stCondLst>
                                  <p:childTnLst>
                                    <p:set>
                                      <p:cBhvr>
                                        <p:cTn id="52" dur="1" fill="hold">
                                          <p:stCondLst>
                                            <p:cond delay="0"/>
                                          </p:stCondLst>
                                        </p:cTn>
                                        <p:tgtEl>
                                          <p:spTgt spid="2">
                                            <p:txEl>
                                              <p:pRg st="17" end="1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7" grpId="0"/>
      <p:bldP spid="38" grpId="0"/>
      <p:bldP spid="39" grpId="0"/>
      <p:bldP spid="43" grpId="0"/>
      <p:bldP spid="48" grpId="0"/>
      <p:bldP spid="50" grpId="0" animBg="1"/>
      <p:bldP spid="53" grpId="0"/>
      <p:bldP spid="6" grpId="0"/>
    </p:bld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normAutofit/>
          </a:bodyPr>
          <a:lstStyle/>
          <a:p>
            <a:r>
              <a:rPr lang="en-US" dirty="0"/>
              <a:t>Effective conductivity</a:t>
            </a:r>
          </a:p>
        </p:txBody>
      </p:sp>
      <p:sp>
        <p:nvSpPr>
          <p:cNvPr id="2" name="Content Placeholder 1"/>
          <p:cNvSpPr>
            <a:spLocks noGrp="1"/>
          </p:cNvSpPr>
          <p:nvPr>
            <p:ph idx="1"/>
          </p:nvPr>
        </p:nvSpPr>
        <p:spPr/>
        <p:txBody>
          <a:bodyPr/>
          <a:lstStyle/>
          <a:p>
            <a:r>
              <a:rPr lang="el-GR" i="1" dirty="0"/>
              <a:t>ρ</a:t>
            </a:r>
            <a:r>
              <a:rPr lang="fr-CH" baseline="-25000" dirty="0"/>
              <a:t>s</a:t>
            </a:r>
            <a:r>
              <a:rPr lang="en-US" dirty="0"/>
              <a:t> = 316 kg/m</a:t>
            </a:r>
            <a:r>
              <a:rPr lang="en-US" baseline="30000" dirty="0"/>
              <a:t>3</a:t>
            </a:r>
            <a:r>
              <a:rPr lang="en-US" dirty="0"/>
              <a:t> (de </a:t>
            </a:r>
            <a:r>
              <a:rPr lang="en-US" dirty="0" err="1"/>
              <a:t>Cavis</a:t>
            </a:r>
            <a:r>
              <a:rPr lang="en-US" dirty="0"/>
              <a:t> foams specifications certificate), </a:t>
            </a:r>
            <a:r>
              <a:rPr lang="en-US" i="1" dirty="0" err="1"/>
              <a:t>h</a:t>
            </a:r>
            <a:r>
              <a:rPr lang="en-US" baseline="-25000" dirty="0" err="1"/>
              <a:t>back</a:t>
            </a:r>
            <a:r>
              <a:rPr lang="en-US" dirty="0"/>
              <a:t> = 1.0 W/m</a:t>
            </a:r>
            <a:r>
              <a:rPr lang="en-US" baseline="30000" dirty="0"/>
              <a:t>2</a:t>
            </a:r>
            <a:r>
              <a:rPr lang="en-US" dirty="0"/>
              <a:t>K (estimated), </a:t>
            </a:r>
            <a:r>
              <a:rPr lang="en-US" i="1" dirty="0" err="1"/>
              <a:t>h</a:t>
            </a:r>
            <a:r>
              <a:rPr lang="en-US" baseline="-25000" dirty="0" err="1"/>
              <a:t>sides</a:t>
            </a:r>
            <a:r>
              <a:rPr lang="en-US" dirty="0"/>
              <a:t> = 25.0 W/m</a:t>
            </a:r>
            <a:r>
              <a:rPr lang="en-US" baseline="30000" dirty="0"/>
              <a:t>2</a:t>
            </a:r>
            <a:r>
              <a:rPr lang="en-US" dirty="0"/>
              <a:t>K (estimated)</a:t>
            </a:r>
          </a:p>
          <a:p>
            <a:r>
              <a:rPr lang="en-US" i="1" dirty="0" err="1"/>
              <a:t>C</a:t>
            </a:r>
            <a:r>
              <a:rPr lang="en-US" baseline="-25000" dirty="0" err="1"/>
              <a:t>p</a:t>
            </a:r>
            <a:r>
              <a:rPr lang="en-US" dirty="0"/>
              <a:t> and </a:t>
            </a:r>
            <a:r>
              <a:rPr lang="en-US" i="1" dirty="0"/>
              <a:t>k</a:t>
            </a:r>
            <a:r>
              <a:rPr lang="en-US" dirty="0"/>
              <a:t> of bulk aluminum from literature</a:t>
            </a:r>
          </a:p>
          <a:p>
            <a:endParaRPr lang="en-US" dirty="0"/>
          </a:p>
        </p:txBody>
      </p:sp>
      <p:sp>
        <p:nvSpPr>
          <p:cNvPr id="4" name="Rectangle 3"/>
          <p:cNvSpPr/>
          <p:nvPr/>
        </p:nvSpPr>
        <p:spPr>
          <a:xfrm>
            <a:off x="5382090" y="1049865"/>
            <a:ext cx="1944216" cy="323165"/>
          </a:xfrm>
          <a:prstGeom prst="rect">
            <a:avLst/>
          </a:prstGeom>
        </p:spPr>
        <p:txBody>
          <a:bodyPr wrap="square">
            <a:spAutoFit/>
          </a:bodyPr>
          <a:lstStyle/>
          <a:p>
            <a:r>
              <a:rPr lang="en-US" sz="750" dirty="0" err="1">
                <a:latin typeface="Times New Roman" panose="02020603050405020304" pitchFamily="18" charset="0"/>
                <a:cs typeface="Times New Roman" panose="02020603050405020304" pitchFamily="18" charset="0"/>
              </a:rPr>
              <a:t>Živcová</a:t>
            </a:r>
            <a:r>
              <a:rPr lang="en-US" sz="750" dirty="0">
                <a:latin typeface="Times New Roman" panose="02020603050405020304" pitchFamily="18" charset="0"/>
                <a:cs typeface="Times New Roman" panose="02020603050405020304" pitchFamily="18" charset="0"/>
              </a:rPr>
              <a:t> et al., JECS, 2009</a:t>
            </a:r>
          </a:p>
          <a:p>
            <a:r>
              <a:rPr lang="en-US" sz="750" dirty="0" err="1">
                <a:latin typeface="Times New Roman" panose="02020603050405020304" pitchFamily="18" charset="0"/>
                <a:cs typeface="Times New Roman" panose="02020603050405020304" pitchFamily="18" charset="0"/>
              </a:rPr>
              <a:t>Touloukian</a:t>
            </a:r>
            <a:r>
              <a:rPr lang="en-US" sz="750" dirty="0">
                <a:latin typeface="Times New Roman" panose="02020603050405020304" pitchFamily="18" charset="0"/>
                <a:cs typeface="Times New Roman" panose="02020603050405020304" pitchFamily="18" charset="0"/>
              </a:rPr>
              <a:t>, </a:t>
            </a:r>
            <a:r>
              <a:rPr lang="en-US" sz="750" dirty="0" err="1">
                <a:latin typeface="Times New Roman" panose="02020603050405020304" pitchFamily="18" charset="0"/>
                <a:cs typeface="Times New Roman" panose="02020603050405020304" pitchFamily="18" charset="0"/>
              </a:rPr>
              <a:t>Thermophysical</a:t>
            </a:r>
            <a:r>
              <a:rPr lang="en-US" sz="750" dirty="0">
                <a:latin typeface="Times New Roman" panose="02020603050405020304" pitchFamily="18" charset="0"/>
                <a:cs typeface="Times New Roman" panose="02020603050405020304" pitchFamily="18" charset="0"/>
              </a:rPr>
              <a:t> Properties, 1967</a:t>
            </a:r>
          </a:p>
        </p:txBody>
      </p:sp>
      <p:pic>
        <p:nvPicPr>
          <p:cNvPr id="8" name="Picture 7"/>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575080" y="1545636"/>
            <a:ext cx="3725112" cy="3349471"/>
          </a:xfrm>
          <a:prstGeom prst="rect">
            <a:avLst/>
          </a:prstGeom>
        </p:spPr>
      </p:pic>
      <p:sp>
        <p:nvSpPr>
          <p:cNvPr id="16" name="Rectangle 15"/>
          <p:cNvSpPr/>
          <p:nvPr/>
        </p:nvSpPr>
        <p:spPr>
          <a:xfrm>
            <a:off x="4087248" y="2409732"/>
            <a:ext cx="1080120" cy="324036"/>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013"/>
          </a:p>
        </p:txBody>
      </p:sp>
      <p:sp>
        <p:nvSpPr>
          <p:cNvPr id="17" name="Rectangle 16"/>
          <p:cNvSpPr/>
          <p:nvPr/>
        </p:nvSpPr>
        <p:spPr>
          <a:xfrm>
            <a:off x="3115140" y="4137924"/>
            <a:ext cx="2376264" cy="324036"/>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013"/>
          </a:p>
        </p:txBody>
      </p:sp>
      <p:sp>
        <p:nvSpPr>
          <p:cNvPr id="18" name="Oval 17"/>
          <p:cNvSpPr/>
          <p:nvPr/>
        </p:nvSpPr>
        <p:spPr>
          <a:xfrm>
            <a:off x="5329386" y="3489852"/>
            <a:ext cx="702078" cy="702078"/>
          </a:xfrm>
          <a:prstGeom prst="ellipse">
            <a:avLst/>
          </a:prstGeom>
          <a:noFill/>
          <a:ln>
            <a:solidFill>
              <a:srgbClr val="C0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013"/>
          </a:p>
        </p:txBody>
      </p:sp>
      <p:sp>
        <p:nvSpPr>
          <p:cNvPr id="19" name="Textfeld 4"/>
          <p:cNvSpPr txBox="1"/>
          <p:nvPr/>
        </p:nvSpPr>
        <p:spPr>
          <a:xfrm>
            <a:off x="6246186" y="257767"/>
            <a:ext cx="1871025" cy="230832"/>
          </a:xfrm>
          <a:prstGeom prst="rect">
            <a:avLst/>
          </a:prstGeom>
          <a:noFill/>
        </p:spPr>
        <p:txBody>
          <a:bodyPr wrap="none" rtlCol="0">
            <a:spAutoFit/>
          </a:bodyPr>
          <a:lstStyle/>
          <a:p>
            <a:r>
              <a:rPr lang="en-US" sz="900" dirty="0">
                <a:latin typeface="Times" pitchFamily="18" charset="0"/>
                <a:cs typeface="Times" pitchFamily="18" charset="0"/>
              </a:rPr>
              <a:t>Mora-</a:t>
            </a:r>
            <a:r>
              <a:rPr lang="en-US" sz="900" dirty="0" err="1">
                <a:latin typeface="Times" pitchFamily="18" charset="0"/>
                <a:cs typeface="Times" pitchFamily="18" charset="0"/>
              </a:rPr>
              <a:t>Monteros</a:t>
            </a:r>
            <a:r>
              <a:rPr lang="en-US" sz="900" dirty="0">
                <a:latin typeface="Times" pitchFamily="18" charset="0"/>
                <a:cs typeface="Times" pitchFamily="18" charset="0"/>
              </a:rPr>
              <a:t> et al., in preparation</a:t>
            </a:r>
          </a:p>
        </p:txBody>
      </p:sp>
      <p:pic>
        <p:nvPicPr>
          <p:cNvPr id="20" name="Picture 19"/>
          <p:cNvPicPr>
            <a:picLocks noChangeAspect="1"/>
          </p:cNvPicPr>
          <p:nvPr/>
        </p:nvPicPr>
        <p:blipFill rotWithShape="1">
          <a:blip r:embed="rId4">
            <a:extLst>
              <a:ext uri="{28A0092B-C50C-407E-A947-70E740481C1C}">
                <a14:useLocalDpi xmlns:a14="http://schemas.microsoft.com/office/drawing/2010/main" val="0"/>
              </a:ext>
            </a:extLst>
          </a:blip>
          <a:srcRect r="48857" b="10442"/>
          <a:stretch/>
        </p:blipFill>
        <p:spPr>
          <a:xfrm>
            <a:off x="2418546" y="1500822"/>
            <a:ext cx="4313695" cy="3447192"/>
          </a:xfrm>
          <a:prstGeom prst="rect">
            <a:avLst/>
          </a:prstGeom>
        </p:spPr>
      </p:pic>
    </p:spTree>
    <p:extLst>
      <p:ext uri="{BB962C8B-B14F-4D97-AF65-F5344CB8AC3E}">
        <p14:creationId xmlns:p14="http://schemas.microsoft.com/office/powerpoint/2010/main" val="38418442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xit" presetSubtype="0" fill="hold" nodeType="clickEffect">
                                  <p:stCondLst>
                                    <p:cond delay="0"/>
                                  </p:stCondLst>
                                  <p:childTnLst>
                                    <p:set>
                                      <p:cBhvr>
                                        <p:cTn id="6" dur="1" fill="hold">
                                          <p:stCondLst>
                                            <p:cond delay="0"/>
                                          </p:stCondLst>
                                        </p:cTn>
                                        <p:tgtEl>
                                          <p:spTgt spid="20"/>
                                        </p:tgtEl>
                                        <p:attrNameLst>
                                          <p:attrName>style.visibility</p:attrName>
                                        </p:attrNameLst>
                                      </p:cBhvr>
                                      <p:to>
                                        <p:strVal val="hidden"/>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animBg="1"/>
    </p:bld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el 2"/>
          <p:cNvSpPr>
            <a:spLocks noGrp="1"/>
          </p:cNvSpPr>
          <p:nvPr>
            <p:ph type="title"/>
          </p:nvPr>
        </p:nvSpPr>
        <p:spPr/>
        <p:txBody>
          <a:bodyPr>
            <a:normAutofit/>
          </a:bodyPr>
          <a:lstStyle/>
          <a:p>
            <a:r>
              <a:rPr lang="en-US" dirty="0"/>
              <a:t>Morphology</a:t>
            </a:r>
          </a:p>
        </p:txBody>
      </p:sp>
      <p:sp>
        <p:nvSpPr>
          <p:cNvPr id="2" name="Inhaltsplatzhalter 1"/>
          <p:cNvSpPr>
            <a:spLocks noGrp="1"/>
          </p:cNvSpPr>
          <p:nvPr>
            <p:ph idx="1"/>
          </p:nvPr>
        </p:nvSpPr>
        <p:spPr/>
        <p:txBody>
          <a:bodyPr/>
          <a:lstStyle/>
          <a:p>
            <a:r>
              <a:rPr lang="en-US" dirty="0"/>
              <a:t>Tomography and image processing</a:t>
            </a:r>
          </a:p>
        </p:txBody>
      </p:sp>
      <p:pic>
        <p:nvPicPr>
          <p:cNvPr id="7" name="Picture 3"/>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4680012" y="951570"/>
            <a:ext cx="1778246" cy="177824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8" name="Picture 5"/>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439653" y="951570"/>
            <a:ext cx="1784558" cy="194421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9" name="Picture 13"/>
          <p:cNvPicPr>
            <a:picLocks noChangeAspect="1"/>
          </p:cNvPicPr>
          <p:nvPr/>
        </p:nvPicPr>
        <p:blipFill rotWithShape="1">
          <a:blip r:embed="rId4" cstate="print">
            <a:extLst>
              <a:ext uri="{28A0092B-C50C-407E-A947-70E740481C1C}">
                <a14:useLocalDpi xmlns:a14="http://schemas.microsoft.com/office/drawing/2010/main" val="0"/>
              </a:ext>
            </a:extLst>
          </a:blip>
          <a:srcRect b="96"/>
          <a:stretch/>
        </p:blipFill>
        <p:spPr>
          <a:xfrm>
            <a:off x="4680000" y="952770"/>
            <a:ext cx="1779300" cy="1779300"/>
          </a:xfrm>
          <a:prstGeom prst="rect">
            <a:avLst/>
          </a:prstGeom>
        </p:spPr>
      </p:pic>
      <p:pic>
        <p:nvPicPr>
          <p:cNvPr id="10" name="Picture 4"/>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4680000" y="952770"/>
            <a:ext cx="1779300" cy="178226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1" name="Picture 18" descr="C:\Users\sutersi\Dropbox\MasterThesis\Dilation0Rendering2.png"/>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1439652" y="2930549"/>
            <a:ext cx="1485000" cy="1485000"/>
          </a:xfrm>
          <a:prstGeom prst="rect">
            <a:avLst/>
          </a:prstGeom>
          <a:noFill/>
          <a:ln>
            <a:noFill/>
          </a:ln>
        </p:spPr>
      </p:pic>
      <p:pic>
        <p:nvPicPr>
          <p:cNvPr id="12" name="Picture 21" descr="C:\Users\sutersi\Dropbox\MasterThesis\Dilation4Rendering2.png"/>
          <p:cNvPicPr/>
          <p:nvPr/>
        </p:nvPicPr>
        <p:blipFill>
          <a:blip r:embed="rId7" cstate="print">
            <a:extLst>
              <a:ext uri="{28A0092B-C50C-407E-A947-70E740481C1C}">
                <a14:useLocalDpi xmlns:a14="http://schemas.microsoft.com/office/drawing/2010/main" val="0"/>
              </a:ext>
            </a:extLst>
          </a:blip>
          <a:srcRect/>
          <a:stretch>
            <a:fillRect/>
          </a:stretch>
        </p:blipFill>
        <p:spPr bwMode="auto">
          <a:xfrm>
            <a:off x="3056617" y="2930549"/>
            <a:ext cx="1485000" cy="1485000"/>
          </a:xfrm>
          <a:prstGeom prst="rect">
            <a:avLst/>
          </a:prstGeom>
          <a:noFill/>
          <a:ln>
            <a:noFill/>
          </a:ln>
        </p:spPr>
      </p:pic>
      <p:pic>
        <p:nvPicPr>
          <p:cNvPr id="13" name="Picture 22" descr="C:\Users\sutersi\Dropbox\MasterThesis\Dilation8Rendering2.png"/>
          <p:cNvPicPr/>
          <p:nvPr/>
        </p:nvPicPr>
        <p:blipFill>
          <a:blip r:embed="rId8" cstate="print">
            <a:extLst>
              <a:ext uri="{28A0092B-C50C-407E-A947-70E740481C1C}">
                <a14:useLocalDpi xmlns:a14="http://schemas.microsoft.com/office/drawing/2010/main" val="0"/>
              </a:ext>
            </a:extLst>
          </a:blip>
          <a:srcRect/>
          <a:stretch>
            <a:fillRect/>
          </a:stretch>
        </p:blipFill>
        <p:spPr bwMode="auto">
          <a:xfrm>
            <a:off x="4653174" y="2930549"/>
            <a:ext cx="1485000" cy="1485000"/>
          </a:xfrm>
          <a:prstGeom prst="rect">
            <a:avLst/>
          </a:prstGeom>
          <a:noFill/>
          <a:ln>
            <a:noFill/>
          </a:ln>
        </p:spPr>
      </p:pic>
      <p:pic>
        <p:nvPicPr>
          <p:cNvPr id="14" name="Picture 23" descr="C:\Users\sutersi\Dropbox\MasterThesis\Dilation12Rendering2.png"/>
          <p:cNvPicPr/>
          <p:nvPr/>
        </p:nvPicPr>
        <p:blipFill>
          <a:blip r:embed="rId9" cstate="print">
            <a:extLst>
              <a:ext uri="{28A0092B-C50C-407E-A947-70E740481C1C}">
                <a14:useLocalDpi xmlns:a14="http://schemas.microsoft.com/office/drawing/2010/main" val="0"/>
              </a:ext>
            </a:extLst>
          </a:blip>
          <a:srcRect/>
          <a:stretch>
            <a:fillRect/>
          </a:stretch>
        </p:blipFill>
        <p:spPr bwMode="auto">
          <a:xfrm>
            <a:off x="6263137" y="2930549"/>
            <a:ext cx="1485000" cy="1485000"/>
          </a:xfrm>
          <a:prstGeom prst="rect">
            <a:avLst/>
          </a:prstGeom>
          <a:noFill/>
          <a:ln>
            <a:noFill/>
          </a:ln>
        </p:spPr>
      </p:pic>
      <p:sp>
        <p:nvSpPr>
          <p:cNvPr id="15" name="TextBox 15"/>
          <p:cNvSpPr txBox="1"/>
          <p:nvPr/>
        </p:nvSpPr>
        <p:spPr>
          <a:xfrm>
            <a:off x="1439652" y="4496723"/>
            <a:ext cx="472470" cy="415498"/>
          </a:xfrm>
          <a:prstGeom prst="rect">
            <a:avLst/>
          </a:prstGeom>
          <a:noFill/>
        </p:spPr>
        <p:txBody>
          <a:bodyPr wrap="square" rtlCol="0">
            <a:spAutoFit/>
          </a:bodyPr>
          <a:lstStyle/>
          <a:p>
            <a:r>
              <a:rPr lang="el-GR" sz="1050" i="1" dirty="0"/>
              <a:t>δ</a:t>
            </a:r>
            <a:r>
              <a:rPr lang="en-US" sz="1050" i="1" dirty="0"/>
              <a:t> = 0 </a:t>
            </a:r>
            <a:endParaRPr lang="en-GB" sz="1050" i="1" dirty="0"/>
          </a:p>
        </p:txBody>
      </p:sp>
      <p:sp>
        <p:nvSpPr>
          <p:cNvPr id="16" name="TextBox 26"/>
          <p:cNvSpPr txBox="1"/>
          <p:nvPr/>
        </p:nvSpPr>
        <p:spPr>
          <a:xfrm>
            <a:off x="3056617" y="4496354"/>
            <a:ext cx="472470" cy="415498"/>
          </a:xfrm>
          <a:prstGeom prst="rect">
            <a:avLst/>
          </a:prstGeom>
          <a:noFill/>
        </p:spPr>
        <p:txBody>
          <a:bodyPr wrap="square" rtlCol="0">
            <a:spAutoFit/>
          </a:bodyPr>
          <a:lstStyle/>
          <a:p>
            <a:r>
              <a:rPr lang="el-GR" sz="1050" i="1" dirty="0"/>
              <a:t>δ</a:t>
            </a:r>
            <a:r>
              <a:rPr lang="en-US" sz="1050" i="1" dirty="0"/>
              <a:t> = 4 </a:t>
            </a:r>
            <a:endParaRPr lang="en-GB" sz="1050" i="1" dirty="0"/>
          </a:p>
        </p:txBody>
      </p:sp>
      <p:sp>
        <p:nvSpPr>
          <p:cNvPr id="17" name="TextBox 27"/>
          <p:cNvSpPr txBox="1"/>
          <p:nvPr/>
        </p:nvSpPr>
        <p:spPr>
          <a:xfrm>
            <a:off x="4676756" y="4496353"/>
            <a:ext cx="472470" cy="415498"/>
          </a:xfrm>
          <a:prstGeom prst="rect">
            <a:avLst/>
          </a:prstGeom>
          <a:noFill/>
        </p:spPr>
        <p:txBody>
          <a:bodyPr wrap="square" rtlCol="0">
            <a:spAutoFit/>
          </a:bodyPr>
          <a:lstStyle/>
          <a:p>
            <a:r>
              <a:rPr lang="el-GR" sz="1050" i="1" dirty="0"/>
              <a:t>δ</a:t>
            </a:r>
            <a:r>
              <a:rPr lang="en-US" sz="1050" i="1" dirty="0"/>
              <a:t> = 8 </a:t>
            </a:r>
            <a:endParaRPr lang="en-GB" sz="1050" i="1" dirty="0"/>
          </a:p>
        </p:txBody>
      </p:sp>
      <p:sp>
        <p:nvSpPr>
          <p:cNvPr id="18" name="TextBox 28"/>
          <p:cNvSpPr txBox="1"/>
          <p:nvPr/>
        </p:nvSpPr>
        <p:spPr>
          <a:xfrm>
            <a:off x="6263137" y="4501157"/>
            <a:ext cx="472470" cy="415498"/>
          </a:xfrm>
          <a:prstGeom prst="rect">
            <a:avLst/>
          </a:prstGeom>
          <a:noFill/>
        </p:spPr>
        <p:txBody>
          <a:bodyPr wrap="square" rtlCol="0">
            <a:spAutoFit/>
          </a:bodyPr>
          <a:lstStyle/>
          <a:p>
            <a:r>
              <a:rPr lang="el-GR" sz="1050" i="1" dirty="0"/>
              <a:t>δ</a:t>
            </a:r>
            <a:r>
              <a:rPr lang="en-US" sz="1050" i="1" dirty="0"/>
              <a:t> = 12</a:t>
            </a:r>
            <a:endParaRPr lang="en-GB" sz="1050" i="1" dirty="0"/>
          </a:p>
        </p:txBody>
      </p:sp>
      <p:pic>
        <p:nvPicPr>
          <p:cNvPr id="19" name="Content Placeholder 1"/>
          <p:cNvPicPr>
            <a:picLocks noChangeAspect="1"/>
          </p:cNvPicPr>
          <p:nvPr/>
        </p:nvPicPr>
        <p:blipFill>
          <a:blip r:embed="rId10" cstate="print">
            <a:grayscl/>
            <a:extLst>
              <a:ext uri="{28A0092B-C50C-407E-A947-70E740481C1C}">
                <a14:useLocalDpi xmlns:a14="http://schemas.microsoft.com/office/drawing/2010/main" val="0"/>
              </a:ext>
            </a:extLst>
          </a:blip>
          <a:stretch>
            <a:fillRect/>
          </a:stretch>
        </p:blipFill>
        <p:spPr>
          <a:xfrm>
            <a:off x="6264638" y="2930549"/>
            <a:ext cx="1485000" cy="1485000"/>
          </a:xfrm>
          <a:prstGeom prst="rect">
            <a:avLst/>
          </a:prstGeom>
          <a:ln w="12700">
            <a:solidFill>
              <a:schemeClr val="tx1"/>
            </a:solidFill>
          </a:ln>
        </p:spPr>
      </p:pic>
      <p:pic>
        <p:nvPicPr>
          <p:cNvPr id="20" name="Picture 30"/>
          <p:cNvPicPr>
            <a:picLocks noChangeAspect="1"/>
          </p:cNvPicPr>
          <p:nvPr/>
        </p:nvPicPr>
        <p:blipFill>
          <a:blip r:embed="rId11" cstate="print">
            <a:grayscl/>
            <a:extLst>
              <a:ext uri="{28A0092B-C50C-407E-A947-70E740481C1C}">
                <a14:useLocalDpi xmlns:a14="http://schemas.microsoft.com/office/drawing/2010/main" val="0"/>
              </a:ext>
            </a:extLst>
          </a:blip>
          <a:stretch>
            <a:fillRect/>
          </a:stretch>
        </p:blipFill>
        <p:spPr>
          <a:xfrm>
            <a:off x="3056617" y="2924819"/>
            <a:ext cx="1485000" cy="1485000"/>
          </a:xfrm>
          <a:prstGeom prst="rect">
            <a:avLst/>
          </a:prstGeom>
          <a:ln w="12700">
            <a:solidFill>
              <a:schemeClr val="tx1"/>
            </a:solidFill>
          </a:ln>
        </p:spPr>
      </p:pic>
      <p:sp>
        <p:nvSpPr>
          <p:cNvPr id="21" name="TextBox 31"/>
          <p:cNvSpPr txBox="1"/>
          <p:nvPr/>
        </p:nvSpPr>
        <p:spPr>
          <a:xfrm>
            <a:off x="3059832" y="4496723"/>
            <a:ext cx="472470" cy="415498"/>
          </a:xfrm>
          <a:prstGeom prst="rect">
            <a:avLst/>
          </a:prstGeom>
          <a:noFill/>
        </p:spPr>
        <p:txBody>
          <a:bodyPr wrap="square" rtlCol="0">
            <a:spAutoFit/>
          </a:bodyPr>
          <a:lstStyle/>
          <a:p>
            <a:r>
              <a:rPr lang="el-GR" sz="1050" i="1" dirty="0"/>
              <a:t>δ</a:t>
            </a:r>
            <a:r>
              <a:rPr lang="en-US" sz="1050" i="1" dirty="0"/>
              <a:t> = 0 </a:t>
            </a:r>
            <a:endParaRPr lang="en-GB" sz="1050" i="1" dirty="0"/>
          </a:p>
        </p:txBody>
      </p:sp>
      <p:sp>
        <p:nvSpPr>
          <p:cNvPr id="22" name="TextBox 32"/>
          <p:cNvSpPr txBox="1"/>
          <p:nvPr/>
        </p:nvSpPr>
        <p:spPr>
          <a:xfrm>
            <a:off x="6267144" y="4496723"/>
            <a:ext cx="472470" cy="415498"/>
          </a:xfrm>
          <a:prstGeom prst="rect">
            <a:avLst/>
          </a:prstGeom>
          <a:noFill/>
        </p:spPr>
        <p:txBody>
          <a:bodyPr wrap="square" rtlCol="0">
            <a:spAutoFit/>
          </a:bodyPr>
          <a:lstStyle/>
          <a:p>
            <a:r>
              <a:rPr lang="el-GR" sz="1050" i="1" dirty="0"/>
              <a:t>δ</a:t>
            </a:r>
            <a:r>
              <a:rPr lang="en-US" sz="1050" i="1" dirty="0"/>
              <a:t> = 8 </a:t>
            </a:r>
            <a:endParaRPr lang="en-GB" sz="1050" i="1" dirty="0"/>
          </a:p>
        </p:txBody>
      </p:sp>
      <p:sp>
        <p:nvSpPr>
          <p:cNvPr id="23" name="Textfeld 22"/>
          <p:cNvSpPr txBox="1"/>
          <p:nvPr/>
        </p:nvSpPr>
        <p:spPr>
          <a:xfrm>
            <a:off x="6354199" y="1"/>
            <a:ext cx="1701107" cy="507831"/>
          </a:xfrm>
          <a:prstGeom prst="rect">
            <a:avLst/>
          </a:prstGeom>
          <a:noFill/>
        </p:spPr>
        <p:txBody>
          <a:bodyPr wrap="none" rtlCol="0">
            <a:spAutoFit/>
          </a:bodyPr>
          <a:lstStyle/>
          <a:p>
            <a:r>
              <a:rPr lang="en-US" sz="900" dirty="0" err="1">
                <a:latin typeface="Times" pitchFamily="18" charset="0"/>
                <a:cs typeface="Times" pitchFamily="18" charset="0"/>
              </a:rPr>
              <a:t>Akolkar</a:t>
            </a:r>
            <a:r>
              <a:rPr lang="en-US" sz="900" dirty="0">
                <a:latin typeface="Times" pitchFamily="18" charset="0"/>
                <a:cs typeface="Times" pitchFamily="18" charset="0"/>
              </a:rPr>
              <a:t> et al., IJHMT, 2011</a:t>
            </a:r>
          </a:p>
          <a:p>
            <a:r>
              <a:rPr lang="en-US" sz="900" dirty="0" err="1">
                <a:latin typeface="Times" pitchFamily="18" charset="0"/>
                <a:cs typeface="Times" pitchFamily="18" charset="0"/>
              </a:rPr>
              <a:t>Alkokar</a:t>
            </a:r>
            <a:r>
              <a:rPr lang="en-US" sz="900" dirty="0">
                <a:latin typeface="Times" pitchFamily="18" charset="0"/>
                <a:cs typeface="Times" pitchFamily="18" charset="0"/>
              </a:rPr>
              <a:t> et al, TPM, 2012</a:t>
            </a:r>
          </a:p>
          <a:p>
            <a:r>
              <a:rPr lang="en-US" sz="900" dirty="0" err="1">
                <a:latin typeface="Times" pitchFamily="18" charset="0"/>
                <a:cs typeface="Times" pitchFamily="18" charset="0"/>
              </a:rPr>
              <a:t>Haussener</a:t>
            </a:r>
            <a:r>
              <a:rPr lang="en-US" sz="900" dirty="0">
                <a:latin typeface="Times" pitchFamily="18" charset="0"/>
                <a:cs typeface="Times" pitchFamily="18" charset="0"/>
              </a:rPr>
              <a:t> et al., Materials, 2012</a:t>
            </a:r>
          </a:p>
        </p:txBody>
      </p:sp>
      <p:sp>
        <p:nvSpPr>
          <p:cNvPr id="6" name="Textfeld 5"/>
          <p:cNvSpPr txBox="1"/>
          <p:nvPr/>
        </p:nvSpPr>
        <p:spPr>
          <a:xfrm>
            <a:off x="1439652" y="4623978"/>
            <a:ext cx="5743619" cy="415498"/>
          </a:xfrm>
          <a:prstGeom prst="rect">
            <a:avLst/>
          </a:prstGeom>
          <a:noFill/>
        </p:spPr>
        <p:txBody>
          <a:bodyPr wrap="square" rtlCol="0">
            <a:spAutoFit/>
          </a:bodyPr>
          <a:lstStyle/>
          <a:p>
            <a:r>
              <a:rPr lang="el-GR" sz="1050" i="1" dirty="0">
                <a:latin typeface="+mj-lt"/>
                <a:cs typeface="Times New Roman"/>
              </a:rPr>
              <a:t>ε</a:t>
            </a:r>
            <a:r>
              <a:rPr lang="de-CH" sz="1050" i="1" dirty="0">
                <a:latin typeface="+mj-lt"/>
                <a:cs typeface="Times New Roman"/>
              </a:rPr>
              <a:t> </a:t>
            </a:r>
            <a:r>
              <a:rPr lang="de-CH" sz="1050" dirty="0">
                <a:latin typeface="+mj-lt"/>
                <a:cs typeface="Times New Roman"/>
              </a:rPr>
              <a:t>= 0.87                                        </a:t>
            </a:r>
            <a:r>
              <a:rPr lang="el-GR" sz="1050" i="1" dirty="0">
                <a:cs typeface="Times New Roman"/>
              </a:rPr>
              <a:t>ε</a:t>
            </a:r>
            <a:r>
              <a:rPr lang="de-CH" sz="1050" i="1" dirty="0">
                <a:cs typeface="Times New Roman"/>
              </a:rPr>
              <a:t> </a:t>
            </a:r>
            <a:r>
              <a:rPr lang="de-CH" sz="1050" dirty="0">
                <a:cs typeface="Times New Roman"/>
              </a:rPr>
              <a:t>= 0.72</a:t>
            </a:r>
            <a:r>
              <a:rPr lang="en-US" sz="1050" dirty="0"/>
              <a:t>                                        </a:t>
            </a:r>
            <a:r>
              <a:rPr lang="el-GR" sz="1050" i="1" dirty="0">
                <a:cs typeface="Times New Roman"/>
              </a:rPr>
              <a:t>ε</a:t>
            </a:r>
            <a:r>
              <a:rPr lang="de-CH" sz="1050" i="1" dirty="0">
                <a:cs typeface="Times New Roman"/>
              </a:rPr>
              <a:t> </a:t>
            </a:r>
            <a:r>
              <a:rPr lang="de-CH" sz="1050" dirty="0">
                <a:cs typeface="Times New Roman"/>
              </a:rPr>
              <a:t>= 0.58</a:t>
            </a:r>
            <a:r>
              <a:rPr lang="en-US" sz="1050" dirty="0">
                <a:latin typeface="+mj-lt"/>
              </a:rPr>
              <a:t>                                       </a:t>
            </a:r>
            <a:r>
              <a:rPr lang="el-GR" sz="1050" i="1" dirty="0">
                <a:cs typeface="Times New Roman"/>
              </a:rPr>
              <a:t>ε</a:t>
            </a:r>
            <a:r>
              <a:rPr lang="de-CH" sz="1050" i="1" dirty="0">
                <a:cs typeface="Times New Roman"/>
              </a:rPr>
              <a:t> </a:t>
            </a:r>
            <a:r>
              <a:rPr lang="de-CH" sz="1050" dirty="0">
                <a:cs typeface="Times New Roman"/>
              </a:rPr>
              <a:t>= 0.42</a:t>
            </a:r>
            <a:endParaRPr lang="en-US" sz="1050" dirty="0"/>
          </a:p>
          <a:p>
            <a:endParaRPr lang="en-US" sz="1050" dirty="0">
              <a:latin typeface="+mj-lt"/>
            </a:endParaRPr>
          </a:p>
        </p:txBody>
      </p:sp>
    </p:spTree>
    <p:extLst>
      <p:ext uri="{BB962C8B-B14F-4D97-AF65-F5344CB8AC3E}">
        <p14:creationId xmlns:p14="http://schemas.microsoft.com/office/powerpoint/2010/main" val="27484947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9"/>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0"/>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1"/>
                                        </p:tgtEl>
                                        <p:attrNameLst>
                                          <p:attrName>style.visibility</p:attrName>
                                        </p:attrNameLst>
                                      </p:cBhvr>
                                      <p:to>
                                        <p:strVal val="visible"/>
                                      </p:to>
                                    </p:set>
                                  </p:childTnLst>
                                </p:cTn>
                              </p:par>
                            </p:childTnLst>
                          </p:cTn>
                        </p:par>
                        <p:par>
                          <p:cTn id="19" fill="hold">
                            <p:stCondLst>
                              <p:cond delay="0"/>
                            </p:stCondLst>
                            <p:childTnLst>
                              <p:par>
                                <p:cTn id="20" presetID="1" presetClass="entr" presetSubtype="0" fill="hold" nodeType="afterEffect">
                                  <p:stCondLst>
                                    <p:cond delay="200"/>
                                  </p:stCondLst>
                                  <p:childTnLst>
                                    <p:set>
                                      <p:cBhvr>
                                        <p:cTn id="21" dur="1" fill="hold">
                                          <p:stCondLst>
                                            <p:cond delay="0"/>
                                          </p:stCondLst>
                                        </p:cTn>
                                        <p:tgtEl>
                                          <p:spTgt spid="12"/>
                                        </p:tgtEl>
                                        <p:attrNameLst>
                                          <p:attrName>style.visibility</p:attrName>
                                        </p:attrNameLst>
                                      </p:cBhvr>
                                      <p:to>
                                        <p:strVal val="visible"/>
                                      </p:to>
                                    </p:set>
                                  </p:childTnLst>
                                </p:cTn>
                              </p:par>
                            </p:childTnLst>
                          </p:cTn>
                        </p:par>
                        <p:par>
                          <p:cTn id="22" fill="hold">
                            <p:stCondLst>
                              <p:cond delay="200"/>
                            </p:stCondLst>
                            <p:childTnLst>
                              <p:par>
                                <p:cTn id="23" presetID="1" presetClass="entr" presetSubtype="0" fill="hold" nodeType="afterEffect">
                                  <p:stCondLst>
                                    <p:cond delay="200"/>
                                  </p:stCondLst>
                                  <p:childTnLst>
                                    <p:set>
                                      <p:cBhvr>
                                        <p:cTn id="24" dur="1" fill="hold">
                                          <p:stCondLst>
                                            <p:cond delay="0"/>
                                          </p:stCondLst>
                                        </p:cTn>
                                        <p:tgtEl>
                                          <p:spTgt spid="13"/>
                                        </p:tgtEl>
                                        <p:attrNameLst>
                                          <p:attrName>style.visibility</p:attrName>
                                        </p:attrNameLst>
                                      </p:cBhvr>
                                      <p:to>
                                        <p:strVal val="visible"/>
                                      </p:to>
                                    </p:set>
                                  </p:childTnLst>
                                </p:cTn>
                              </p:par>
                            </p:childTnLst>
                          </p:cTn>
                        </p:par>
                        <p:par>
                          <p:cTn id="25" fill="hold">
                            <p:stCondLst>
                              <p:cond delay="400"/>
                            </p:stCondLst>
                            <p:childTnLst>
                              <p:par>
                                <p:cTn id="26" presetID="1" presetClass="entr" presetSubtype="0" fill="hold" nodeType="afterEffect">
                                  <p:stCondLst>
                                    <p:cond delay="200"/>
                                  </p:stCondLst>
                                  <p:childTnLst>
                                    <p:set>
                                      <p:cBhvr>
                                        <p:cTn id="27" dur="1" fill="hold">
                                          <p:stCondLst>
                                            <p:cond delay="0"/>
                                          </p:stCondLst>
                                        </p:cTn>
                                        <p:tgtEl>
                                          <p:spTgt spid="14"/>
                                        </p:tgtEl>
                                        <p:attrNameLst>
                                          <p:attrName>style.visibility</p:attrName>
                                        </p:attrNameLst>
                                      </p:cBhvr>
                                      <p:to>
                                        <p:strVal val="visible"/>
                                      </p:to>
                                    </p:set>
                                  </p:childTnLst>
                                </p:cTn>
                              </p:par>
                            </p:childTnLst>
                          </p:cTn>
                        </p:par>
                      </p:childTnLst>
                    </p:cTn>
                  </p:par>
                  <p:par>
                    <p:cTn id="28" fill="hold">
                      <p:stCondLst>
                        <p:cond delay="indefinite"/>
                      </p:stCondLst>
                      <p:childTnLst>
                        <p:par>
                          <p:cTn id="29" fill="hold">
                            <p:stCondLst>
                              <p:cond delay="0"/>
                            </p:stCondLst>
                            <p:childTnLst>
                              <p:par>
                                <p:cTn id="30" presetID="1" presetClass="entr" presetSubtype="0" fill="hold" grpId="0" nodeType="clickEffect">
                                  <p:stCondLst>
                                    <p:cond delay="0"/>
                                  </p:stCondLst>
                                  <p:childTnLst>
                                    <p:set>
                                      <p:cBhvr>
                                        <p:cTn id="31" dur="1" fill="hold">
                                          <p:stCondLst>
                                            <p:cond delay="0"/>
                                          </p:stCondLst>
                                        </p:cTn>
                                        <p:tgtEl>
                                          <p:spTgt spid="23"/>
                                        </p:tgtEl>
                                        <p:attrNameLst>
                                          <p:attrName>style.visibility</p:attrName>
                                        </p:attrNameLst>
                                      </p:cBhvr>
                                      <p:to>
                                        <p:strVal val="visible"/>
                                      </p:to>
                                    </p:set>
                                  </p:childTnLst>
                                </p:cTn>
                              </p:par>
                            </p:childTnLst>
                          </p:cTn>
                        </p:par>
                      </p:childTnLst>
                    </p:cTn>
                  </p:par>
                  <p:par>
                    <p:cTn id="32" fill="hold">
                      <p:stCondLst>
                        <p:cond delay="indefinite"/>
                      </p:stCondLst>
                      <p:childTnLst>
                        <p:par>
                          <p:cTn id="33" fill="hold">
                            <p:stCondLst>
                              <p:cond delay="0"/>
                            </p:stCondLst>
                            <p:childTnLst>
                              <p:par>
                                <p:cTn id="34" presetID="1" presetClass="entr" presetSubtype="0" fill="hold" grpId="0" nodeType="clickEffect">
                                  <p:stCondLst>
                                    <p:cond delay="0"/>
                                  </p:stCondLst>
                                  <p:childTnLst>
                                    <p:set>
                                      <p:cBhvr>
                                        <p:cTn id="35" dur="1" fill="hold">
                                          <p:stCondLst>
                                            <p:cond delay="0"/>
                                          </p:stCondLst>
                                        </p:cTn>
                                        <p:tgtEl>
                                          <p:spTgt spid="15"/>
                                        </p:tgtEl>
                                        <p:attrNameLst>
                                          <p:attrName>style.visibility</p:attrName>
                                        </p:attrNameLst>
                                      </p:cBhvr>
                                      <p:to>
                                        <p:strVal val="visible"/>
                                      </p:to>
                                    </p:set>
                                  </p:childTnLst>
                                </p:cTn>
                              </p:par>
                            </p:childTnLst>
                          </p:cTn>
                        </p:par>
                        <p:par>
                          <p:cTn id="36" fill="hold">
                            <p:stCondLst>
                              <p:cond delay="0"/>
                            </p:stCondLst>
                            <p:childTnLst>
                              <p:par>
                                <p:cTn id="37" presetID="1" presetClass="entr" presetSubtype="0" fill="hold" grpId="1" nodeType="afterEffect">
                                  <p:stCondLst>
                                    <p:cond delay="200"/>
                                  </p:stCondLst>
                                  <p:childTnLst>
                                    <p:set>
                                      <p:cBhvr>
                                        <p:cTn id="38" dur="1" fill="hold">
                                          <p:stCondLst>
                                            <p:cond delay="0"/>
                                          </p:stCondLst>
                                        </p:cTn>
                                        <p:tgtEl>
                                          <p:spTgt spid="16"/>
                                        </p:tgtEl>
                                        <p:attrNameLst>
                                          <p:attrName>style.visibility</p:attrName>
                                        </p:attrNameLst>
                                      </p:cBhvr>
                                      <p:to>
                                        <p:strVal val="visible"/>
                                      </p:to>
                                    </p:set>
                                  </p:childTnLst>
                                </p:cTn>
                              </p:par>
                            </p:childTnLst>
                          </p:cTn>
                        </p:par>
                        <p:par>
                          <p:cTn id="39" fill="hold">
                            <p:stCondLst>
                              <p:cond delay="200"/>
                            </p:stCondLst>
                            <p:childTnLst>
                              <p:par>
                                <p:cTn id="40" presetID="1" presetClass="entr" presetSubtype="0" fill="hold" grpId="0" nodeType="afterEffect">
                                  <p:stCondLst>
                                    <p:cond delay="200"/>
                                  </p:stCondLst>
                                  <p:childTnLst>
                                    <p:set>
                                      <p:cBhvr>
                                        <p:cTn id="41" dur="1" fill="hold">
                                          <p:stCondLst>
                                            <p:cond delay="0"/>
                                          </p:stCondLst>
                                        </p:cTn>
                                        <p:tgtEl>
                                          <p:spTgt spid="17"/>
                                        </p:tgtEl>
                                        <p:attrNameLst>
                                          <p:attrName>style.visibility</p:attrName>
                                        </p:attrNameLst>
                                      </p:cBhvr>
                                      <p:to>
                                        <p:strVal val="visible"/>
                                      </p:to>
                                    </p:set>
                                  </p:childTnLst>
                                </p:cTn>
                              </p:par>
                            </p:childTnLst>
                          </p:cTn>
                        </p:par>
                        <p:par>
                          <p:cTn id="42" fill="hold">
                            <p:stCondLst>
                              <p:cond delay="400"/>
                            </p:stCondLst>
                            <p:childTnLst>
                              <p:par>
                                <p:cTn id="43" presetID="1" presetClass="entr" presetSubtype="0" fill="hold" grpId="1" nodeType="afterEffect">
                                  <p:stCondLst>
                                    <p:cond delay="200"/>
                                  </p:stCondLst>
                                  <p:childTnLst>
                                    <p:set>
                                      <p:cBhvr>
                                        <p:cTn id="44" dur="1" fill="hold">
                                          <p:stCondLst>
                                            <p:cond delay="0"/>
                                          </p:stCondLst>
                                        </p:cTn>
                                        <p:tgtEl>
                                          <p:spTgt spid="18"/>
                                        </p:tgtEl>
                                        <p:attrNameLst>
                                          <p:attrName>style.visibility</p:attrName>
                                        </p:attrNameLst>
                                      </p:cBhvr>
                                      <p:to>
                                        <p:strVal val="visible"/>
                                      </p:to>
                                    </p:set>
                                  </p:childTnLst>
                                </p:cTn>
                              </p:par>
                            </p:childTnLst>
                          </p:cTn>
                        </p:par>
                      </p:childTnLst>
                    </p:cTn>
                  </p:par>
                  <p:par>
                    <p:cTn id="45" fill="hold">
                      <p:stCondLst>
                        <p:cond delay="indefinite"/>
                      </p:stCondLst>
                      <p:childTnLst>
                        <p:par>
                          <p:cTn id="46" fill="hold">
                            <p:stCondLst>
                              <p:cond delay="0"/>
                            </p:stCondLst>
                            <p:childTnLst>
                              <p:par>
                                <p:cTn id="47" presetID="1" presetClass="entr" presetSubtype="0" fill="hold" grpId="0" nodeType="clickEffect">
                                  <p:stCondLst>
                                    <p:cond delay="0"/>
                                  </p:stCondLst>
                                  <p:childTnLst>
                                    <p:set>
                                      <p:cBhvr>
                                        <p:cTn id="48" dur="1" fill="hold">
                                          <p:stCondLst>
                                            <p:cond delay="0"/>
                                          </p:stCondLst>
                                        </p:cTn>
                                        <p:tgtEl>
                                          <p:spTgt spid="6"/>
                                        </p:tgtEl>
                                        <p:attrNameLst>
                                          <p:attrName>style.visibility</p:attrName>
                                        </p:attrNameLst>
                                      </p:cBhvr>
                                      <p:to>
                                        <p:strVal val="visible"/>
                                      </p:to>
                                    </p:set>
                                  </p:childTnLst>
                                </p:cTn>
                              </p:par>
                            </p:childTnLst>
                          </p:cTn>
                        </p:par>
                      </p:childTnLst>
                    </p:cTn>
                  </p:par>
                  <p:par>
                    <p:cTn id="49" fill="hold">
                      <p:stCondLst>
                        <p:cond delay="indefinite"/>
                      </p:stCondLst>
                      <p:childTnLst>
                        <p:par>
                          <p:cTn id="50" fill="hold">
                            <p:stCondLst>
                              <p:cond delay="0"/>
                            </p:stCondLst>
                            <p:childTnLst>
                              <p:par>
                                <p:cTn id="51" presetID="1" presetClass="entr" presetSubtype="0" fill="hold" grpId="0" nodeType="clickEffect">
                                  <p:stCondLst>
                                    <p:cond delay="0"/>
                                  </p:stCondLst>
                                  <p:childTnLst>
                                    <p:set>
                                      <p:cBhvr>
                                        <p:cTn id="52" dur="1" fill="hold">
                                          <p:stCondLst>
                                            <p:cond delay="0"/>
                                          </p:stCondLst>
                                        </p:cTn>
                                        <p:tgtEl>
                                          <p:spTgt spid="21"/>
                                        </p:tgtEl>
                                        <p:attrNameLst>
                                          <p:attrName>style.visibility</p:attrName>
                                        </p:attrNameLst>
                                      </p:cBhvr>
                                      <p:to>
                                        <p:strVal val="visible"/>
                                      </p:to>
                                    </p:set>
                                  </p:childTnLst>
                                </p:cTn>
                              </p:par>
                              <p:par>
                                <p:cTn id="53" presetID="1" presetClass="entr" presetSubtype="0" fill="hold" grpId="0" nodeType="withEffect">
                                  <p:stCondLst>
                                    <p:cond delay="0"/>
                                  </p:stCondLst>
                                  <p:childTnLst>
                                    <p:set>
                                      <p:cBhvr>
                                        <p:cTn id="54" dur="1" fill="hold">
                                          <p:stCondLst>
                                            <p:cond delay="0"/>
                                          </p:stCondLst>
                                        </p:cTn>
                                        <p:tgtEl>
                                          <p:spTgt spid="22"/>
                                        </p:tgtEl>
                                        <p:attrNameLst>
                                          <p:attrName>style.visibility</p:attrName>
                                        </p:attrNameLst>
                                      </p:cBhvr>
                                      <p:to>
                                        <p:strVal val="visible"/>
                                      </p:to>
                                    </p:set>
                                  </p:childTnLst>
                                </p:cTn>
                              </p:par>
                              <p:par>
                                <p:cTn id="55" presetID="1" presetClass="entr" presetSubtype="0" fill="hold" nodeType="withEffect">
                                  <p:stCondLst>
                                    <p:cond delay="0"/>
                                  </p:stCondLst>
                                  <p:childTnLst>
                                    <p:set>
                                      <p:cBhvr>
                                        <p:cTn id="56" dur="1" fill="hold">
                                          <p:stCondLst>
                                            <p:cond delay="0"/>
                                          </p:stCondLst>
                                        </p:cTn>
                                        <p:tgtEl>
                                          <p:spTgt spid="20"/>
                                        </p:tgtEl>
                                        <p:attrNameLst>
                                          <p:attrName>style.visibility</p:attrName>
                                        </p:attrNameLst>
                                      </p:cBhvr>
                                      <p:to>
                                        <p:strVal val="visible"/>
                                      </p:to>
                                    </p:set>
                                  </p:childTnLst>
                                </p:cTn>
                              </p:par>
                              <p:par>
                                <p:cTn id="57" presetID="1" presetClass="entr" presetSubtype="0" fill="hold" nodeType="withEffect">
                                  <p:stCondLst>
                                    <p:cond delay="0"/>
                                  </p:stCondLst>
                                  <p:childTnLst>
                                    <p:set>
                                      <p:cBhvr>
                                        <p:cTn id="58" dur="1" fill="hold">
                                          <p:stCondLst>
                                            <p:cond delay="0"/>
                                          </p:stCondLst>
                                        </p:cTn>
                                        <p:tgtEl>
                                          <p:spTgt spid="19"/>
                                        </p:tgtEl>
                                        <p:attrNameLst>
                                          <p:attrName>style.visibility</p:attrName>
                                        </p:attrNameLst>
                                      </p:cBhvr>
                                      <p:to>
                                        <p:strVal val="visible"/>
                                      </p:to>
                                    </p:set>
                                  </p:childTnLst>
                                </p:cTn>
                              </p:par>
                              <p:par>
                                <p:cTn id="59" presetID="1" presetClass="exit" presetSubtype="0" fill="hold" grpId="0" nodeType="withEffect">
                                  <p:stCondLst>
                                    <p:cond delay="0"/>
                                  </p:stCondLst>
                                  <p:childTnLst>
                                    <p:set>
                                      <p:cBhvr>
                                        <p:cTn id="60" dur="1" fill="hold">
                                          <p:stCondLst>
                                            <p:cond delay="0"/>
                                          </p:stCondLst>
                                        </p:cTn>
                                        <p:tgtEl>
                                          <p:spTgt spid="18"/>
                                        </p:tgtEl>
                                        <p:attrNameLst>
                                          <p:attrName>style.visibility</p:attrName>
                                        </p:attrNameLst>
                                      </p:cBhvr>
                                      <p:to>
                                        <p:strVal val="hidden"/>
                                      </p:to>
                                    </p:set>
                                  </p:childTnLst>
                                </p:cTn>
                              </p:par>
                              <p:par>
                                <p:cTn id="61" presetID="1" presetClass="exit" presetSubtype="0" fill="hold" grpId="0" nodeType="withEffect">
                                  <p:stCondLst>
                                    <p:cond delay="0"/>
                                  </p:stCondLst>
                                  <p:childTnLst>
                                    <p:set>
                                      <p:cBhvr>
                                        <p:cTn id="62" dur="1" fill="hold">
                                          <p:stCondLst>
                                            <p:cond delay="0"/>
                                          </p:stCondLst>
                                        </p:cTn>
                                        <p:tgtEl>
                                          <p:spTgt spid="16"/>
                                        </p:tgtEl>
                                        <p:attrNameLst>
                                          <p:attrName>style.visibility</p:attrName>
                                        </p:attrNameLst>
                                      </p:cBhvr>
                                      <p:to>
                                        <p:strVal val="hidden"/>
                                      </p:to>
                                    </p:set>
                                  </p:childTnLst>
                                </p:cTn>
                              </p:par>
                              <p:par>
                                <p:cTn id="63" presetID="1" presetClass="exit" presetSubtype="0" fill="hold" grpId="1" nodeType="withEffect">
                                  <p:stCondLst>
                                    <p:cond delay="0"/>
                                  </p:stCondLst>
                                  <p:childTnLst>
                                    <p:set>
                                      <p:cBhvr>
                                        <p:cTn id="64" dur="1" fill="hold">
                                          <p:stCondLst>
                                            <p:cond delay="0"/>
                                          </p:stCondLst>
                                        </p:cTn>
                                        <p:tgtEl>
                                          <p:spTgt spid="6"/>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 grpId="0"/>
      <p:bldP spid="16" grpId="0"/>
      <p:bldP spid="16" grpId="1"/>
      <p:bldP spid="17" grpId="0"/>
      <p:bldP spid="18" grpId="0"/>
      <p:bldP spid="18" grpId="1"/>
      <p:bldP spid="21" grpId="0"/>
      <p:bldP spid="22" grpId="0"/>
      <p:bldP spid="23" grpId="0"/>
      <p:bldP spid="6" grpId="0"/>
      <p:bldP spid="6" grpId="1"/>
    </p:bld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el 2"/>
          <p:cNvSpPr>
            <a:spLocks noGrp="1"/>
          </p:cNvSpPr>
          <p:nvPr>
            <p:ph type="title"/>
          </p:nvPr>
        </p:nvSpPr>
        <p:spPr/>
        <p:txBody>
          <a:bodyPr>
            <a:normAutofit/>
          </a:bodyPr>
          <a:lstStyle/>
          <a:p>
            <a:r>
              <a:rPr lang="en-US" dirty="0"/>
              <a:t>Results</a:t>
            </a:r>
          </a:p>
        </p:txBody>
      </p:sp>
      <mc:AlternateContent xmlns:mc="http://schemas.openxmlformats.org/markup-compatibility/2006">
        <mc:Choice xmlns:a14="http://schemas.microsoft.com/office/drawing/2010/main" Requires="a14">
          <p:sp>
            <p:nvSpPr>
              <p:cNvPr id="2" name="Inhaltsplatzhalter 1"/>
              <p:cNvSpPr>
                <a:spLocks noGrp="1"/>
              </p:cNvSpPr>
              <p:nvPr>
                <p:ph idx="1"/>
              </p:nvPr>
            </p:nvSpPr>
            <p:spPr/>
            <p:txBody>
              <a:bodyPr/>
              <a:lstStyle/>
              <a:p>
                <a:r>
                  <a:rPr lang="en-US" dirty="0"/>
                  <a:t>Morphological characterization</a:t>
                </a:r>
              </a:p>
              <a:p>
                <a:pPr lvl="1"/>
                <a:r>
                  <a:rPr lang="en-US" dirty="0">
                    <a:solidFill>
                      <a:schemeClr val="tx1"/>
                    </a:solidFill>
                    <a:latin typeface="Times" pitchFamily="18" charset="0"/>
                    <a:cs typeface="Times" pitchFamily="18" charset="0"/>
                  </a:rPr>
                  <a:t>Porosity: voxel statistics	</a:t>
                </a:r>
              </a:p>
              <a:p>
                <a:pPr lvl="1"/>
                <a:r>
                  <a:rPr lang="en-US" dirty="0">
                    <a:solidFill>
                      <a:schemeClr val="tx1"/>
                    </a:solidFill>
                    <a:latin typeface="Times" pitchFamily="18" charset="0"/>
                    <a:cs typeface="Times" pitchFamily="18" charset="0"/>
                  </a:rPr>
                  <a:t>Specific surface area: two-point correlation function</a:t>
                </a:r>
              </a:p>
              <a:p>
                <a:pPr marL="685800" lvl="2" indent="0">
                  <a:buNone/>
                </a:pPr>
                <a14:m>
                  <m:oMath xmlns:m="http://schemas.openxmlformats.org/officeDocument/2006/math">
                    <m:sSub>
                      <m:sSubPr>
                        <m:ctrlPr>
                          <a:rPr lang="en-US" i="1">
                            <a:solidFill>
                              <a:schemeClr val="tx1"/>
                            </a:solidFill>
                            <a:latin typeface="Cambria Math" panose="02040503050406030204" pitchFamily="18" charset="0"/>
                          </a:rPr>
                        </m:ctrlPr>
                      </m:sSubPr>
                      <m:e>
                        <m:sSub>
                          <m:sSubPr>
                            <m:ctrlPr>
                              <a:rPr lang="en-US" i="1">
                                <a:solidFill>
                                  <a:schemeClr val="tx1"/>
                                </a:solidFill>
                                <a:latin typeface="Cambria Math" panose="02040503050406030204" pitchFamily="18" charset="0"/>
                              </a:rPr>
                            </m:ctrlPr>
                          </m:sSubPr>
                          <m:e>
                            <m:r>
                              <a:rPr lang="en-US" i="1">
                                <a:solidFill>
                                  <a:schemeClr val="tx1"/>
                                </a:solidFill>
                                <a:latin typeface="Cambria Math"/>
                              </a:rPr>
                              <m:t>𝐴</m:t>
                            </m:r>
                          </m:e>
                          <m:sub>
                            <m:r>
                              <a:rPr lang="en-US" i="1">
                                <a:solidFill>
                                  <a:schemeClr val="tx1"/>
                                </a:solidFill>
                                <a:latin typeface="Cambria Math"/>
                              </a:rPr>
                              <m:t>0</m:t>
                            </m:r>
                          </m:sub>
                        </m:sSub>
                        <m:r>
                          <a:rPr lang="en-US" i="1">
                            <a:solidFill>
                              <a:schemeClr val="tx1"/>
                            </a:solidFill>
                            <a:latin typeface="Cambria Math"/>
                          </a:rPr>
                          <m:t>= </m:t>
                        </m:r>
                        <m:r>
                          <a:rPr lang="en-US" i="1">
                            <a:solidFill>
                              <a:schemeClr val="tx1"/>
                            </a:solidFill>
                            <a:latin typeface="Cambria Math"/>
                          </a:rPr>
                          <m:t>𝑎</m:t>
                        </m:r>
                      </m:e>
                      <m:sub>
                        <m:r>
                          <a:rPr lang="en-US" i="1">
                            <a:solidFill>
                              <a:schemeClr val="tx1"/>
                            </a:solidFill>
                            <a:latin typeface="Cambria Math"/>
                          </a:rPr>
                          <m:t>0</m:t>
                        </m:r>
                      </m:sub>
                    </m:sSub>
                    <m:sSup>
                      <m:sSupPr>
                        <m:ctrlPr>
                          <a:rPr lang="en-US" i="1">
                            <a:solidFill>
                              <a:schemeClr val="tx1"/>
                            </a:solidFill>
                            <a:latin typeface="Cambria Math" panose="02040503050406030204" pitchFamily="18" charset="0"/>
                          </a:rPr>
                        </m:ctrlPr>
                      </m:sSupPr>
                      <m:e>
                        <m:r>
                          <a:rPr lang="en-US" i="1">
                            <a:solidFill>
                              <a:schemeClr val="tx1"/>
                            </a:solidFill>
                            <a:latin typeface="Cambria Math"/>
                          </a:rPr>
                          <m:t>𝜖</m:t>
                        </m:r>
                      </m:e>
                      <m:sup>
                        <m:r>
                          <a:rPr lang="en-US" i="1">
                            <a:solidFill>
                              <a:schemeClr val="tx1"/>
                            </a:solidFill>
                            <a:latin typeface="Cambria Math"/>
                          </a:rPr>
                          <m:t>2</m:t>
                        </m:r>
                      </m:sup>
                    </m:sSup>
                    <m:r>
                      <a:rPr lang="en-US" i="1">
                        <a:solidFill>
                          <a:schemeClr val="tx1"/>
                        </a:solidFill>
                        <a:latin typeface="Cambria Math"/>
                      </a:rPr>
                      <m:t>+</m:t>
                    </m:r>
                    <m:sSub>
                      <m:sSubPr>
                        <m:ctrlPr>
                          <a:rPr lang="en-US" i="1">
                            <a:solidFill>
                              <a:schemeClr val="tx1"/>
                            </a:solidFill>
                            <a:latin typeface="Cambria Math" panose="02040503050406030204" pitchFamily="18" charset="0"/>
                          </a:rPr>
                        </m:ctrlPr>
                      </m:sSubPr>
                      <m:e>
                        <m:r>
                          <a:rPr lang="en-US" i="1">
                            <a:solidFill>
                              <a:schemeClr val="tx1"/>
                            </a:solidFill>
                            <a:latin typeface="Cambria Math"/>
                          </a:rPr>
                          <m:t>𝑎</m:t>
                        </m:r>
                      </m:e>
                      <m:sub>
                        <m:r>
                          <a:rPr lang="en-US" i="1">
                            <a:solidFill>
                              <a:schemeClr val="tx1"/>
                            </a:solidFill>
                            <a:latin typeface="Cambria Math"/>
                          </a:rPr>
                          <m:t>1</m:t>
                        </m:r>
                      </m:sub>
                    </m:sSub>
                    <m:r>
                      <a:rPr lang="en-US" i="1">
                        <a:solidFill>
                          <a:schemeClr val="tx1"/>
                        </a:solidFill>
                        <a:latin typeface="Cambria Math"/>
                      </a:rPr>
                      <m:t>𝜖</m:t>
                    </m:r>
                    <m:r>
                      <a:rPr lang="en-US" i="1">
                        <a:solidFill>
                          <a:schemeClr val="tx1"/>
                        </a:solidFill>
                        <a:latin typeface="Cambria Math"/>
                      </a:rPr>
                      <m:t>+</m:t>
                    </m:r>
                    <m:sSub>
                      <m:sSubPr>
                        <m:ctrlPr>
                          <a:rPr lang="en-US" i="1">
                            <a:solidFill>
                              <a:schemeClr val="tx1"/>
                            </a:solidFill>
                            <a:latin typeface="Cambria Math" panose="02040503050406030204" pitchFamily="18" charset="0"/>
                          </a:rPr>
                        </m:ctrlPr>
                      </m:sSubPr>
                      <m:e>
                        <m:r>
                          <a:rPr lang="en-US" i="1">
                            <a:solidFill>
                              <a:schemeClr val="tx1"/>
                            </a:solidFill>
                            <a:latin typeface="Cambria Math"/>
                          </a:rPr>
                          <m:t>𝑎</m:t>
                        </m:r>
                      </m:e>
                      <m:sub>
                        <m:r>
                          <a:rPr lang="en-US" i="1">
                            <a:solidFill>
                              <a:schemeClr val="tx1"/>
                            </a:solidFill>
                            <a:latin typeface="Cambria Math"/>
                          </a:rPr>
                          <m:t>2</m:t>
                        </m:r>
                      </m:sub>
                    </m:sSub>
                    <m:r>
                      <a:rPr lang="en-US" i="1">
                        <a:solidFill>
                          <a:schemeClr val="tx1"/>
                        </a:solidFill>
                        <a:latin typeface="Cambria Math"/>
                      </a:rPr>
                      <m:t>   </m:t>
                    </m:r>
                    <m:r>
                      <a:rPr lang="en-US" i="1">
                        <a:solidFill>
                          <a:schemeClr val="tx1"/>
                        </a:solidFill>
                        <a:latin typeface="Cambria Math"/>
                      </a:rPr>
                      <m:t>𝑅𝑀𝑆</m:t>
                    </m:r>
                    <m:r>
                      <a:rPr lang="en-US" i="1">
                        <a:solidFill>
                          <a:schemeClr val="tx1"/>
                        </a:solidFill>
                        <a:latin typeface="Cambria Math"/>
                      </a:rPr>
                      <m:t>=0.47%</m:t>
                    </m:r>
                  </m:oMath>
                </a14:m>
                <a:r>
                  <a:rPr lang="en-US" dirty="0">
                    <a:solidFill>
                      <a:schemeClr val="tx1"/>
                    </a:solidFill>
                    <a:latin typeface="Times" pitchFamily="18" charset="0"/>
                    <a:cs typeface="Times" pitchFamily="18" charset="0"/>
                  </a:rPr>
                  <a:t> 	</a:t>
                </a:r>
              </a:p>
              <a:p>
                <a:pPr lvl="1"/>
                <a:r>
                  <a:rPr lang="en-US" dirty="0">
                    <a:solidFill>
                      <a:schemeClr val="tx1"/>
                    </a:solidFill>
                    <a:latin typeface="Times" pitchFamily="18" charset="0"/>
                    <a:cs typeface="Times" pitchFamily="18" charset="0"/>
                  </a:rPr>
                  <a:t>Pore size distribution: mathematical morphology operations		</a:t>
                </a:r>
                <a14:m>
                  <m:oMath xmlns:m="http://schemas.openxmlformats.org/officeDocument/2006/math">
                    <m:sSub>
                      <m:sSubPr>
                        <m:ctrlPr>
                          <a:rPr lang="en-US" i="1">
                            <a:solidFill>
                              <a:schemeClr val="tx1"/>
                            </a:solidFill>
                            <a:latin typeface="Cambria Math" panose="02040503050406030204" pitchFamily="18" charset="0"/>
                          </a:rPr>
                        </m:ctrlPr>
                      </m:sSubPr>
                      <m:e>
                        <m:r>
                          <a:rPr lang="en-US" i="1">
                            <a:solidFill>
                              <a:schemeClr val="tx1"/>
                            </a:solidFill>
                            <a:latin typeface="Cambria Math"/>
                          </a:rPr>
                          <m:t>𝑑</m:t>
                        </m:r>
                      </m:e>
                      <m:sub>
                        <m:r>
                          <a:rPr lang="en-US" i="1">
                            <a:solidFill>
                              <a:schemeClr val="tx1"/>
                            </a:solidFill>
                            <a:latin typeface="Cambria Math"/>
                          </a:rPr>
                          <m:t>𝑚𝑒𝑎𝑛</m:t>
                        </m:r>
                      </m:sub>
                    </m:sSub>
                    <m:r>
                      <a:rPr lang="en-US" i="1">
                        <a:solidFill>
                          <a:schemeClr val="tx1"/>
                        </a:solidFill>
                        <a:latin typeface="Cambria Math"/>
                      </a:rPr>
                      <m:t>=−</m:t>
                    </m:r>
                    <m:sSub>
                      <m:sSubPr>
                        <m:ctrlPr>
                          <a:rPr lang="en-US" i="1">
                            <a:solidFill>
                              <a:schemeClr val="tx1"/>
                            </a:solidFill>
                            <a:latin typeface="Cambria Math" panose="02040503050406030204" pitchFamily="18" charset="0"/>
                          </a:rPr>
                        </m:ctrlPr>
                      </m:sSubPr>
                      <m:e>
                        <m:r>
                          <a:rPr lang="en-US" i="1">
                            <a:solidFill>
                              <a:schemeClr val="tx1"/>
                            </a:solidFill>
                            <a:latin typeface="Cambria Math"/>
                          </a:rPr>
                          <m:t>𝑏</m:t>
                        </m:r>
                      </m:e>
                      <m:sub>
                        <m:r>
                          <a:rPr lang="en-US" i="1">
                            <a:solidFill>
                              <a:schemeClr val="tx1"/>
                            </a:solidFill>
                            <a:latin typeface="Cambria Math"/>
                          </a:rPr>
                          <m:t>0</m:t>
                        </m:r>
                      </m:sub>
                    </m:sSub>
                    <m:r>
                      <a:rPr lang="en-US" i="1">
                        <a:solidFill>
                          <a:schemeClr val="tx1"/>
                        </a:solidFill>
                        <a:latin typeface="Cambria Math"/>
                      </a:rPr>
                      <m:t>𝜖</m:t>
                    </m:r>
                    <m:r>
                      <a:rPr lang="en-US" i="1">
                        <a:solidFill>
                          <a:schemeClr val="tx1"/>
                        </a:solidFill>
                        <a:latin typeface="Cambria Math"/>
                      </a:rPr>
                      <m:t>+</m:t>
                    </m:r>
                    <m:sSub>
                      <m:sSubPr>
                        <m:ctrlPr>
                          <a:rPr lang="en-US" i="1">
                            <a:solidFill>
                              <a:schemeClr val="tx1"/>
                            </a:solidFill>
                            <a:latin typeface="Cambria Math" panose="02040503050406030204" pitchFamily="18" charset="0"/>
                          </a:rPr>
                        </m:ctrlPr>
                      </m:sSubPr>
                      <m:e>
                        <m:r>
                          <a:rPr lang="en-US" i="1">
                            <a:solidFill>
                              <a:schemeClr val="tx1"/>
                            </a:solidFill>
                            <a:latin typeface="Cambria Math"/>
                          </a:rPr>
                          <m:t>𝑏</m:t>
                        </m:r>
                      </m:e>
                      <m:sub>
                        <m:r>
                          <a:rPr lang="en-US" i="1">
                            <a:solidFill>
                              <a:schemeClr val="tx1"/>
                            </a:solidFill>
                            <a:latin typeface="Cambria Math"/>
                          </a:rPr>
                          <m:t>1</m:t>
                        </m:r>
                      </m:sub>
                    </m:sSub>
                    <m:r>
                      <a:rPr lang="en-US" i="1">
                        <a:solidFill>
                          <a:schemeClr val="tx1"/>
                        </a:solidFill>
                        <a:latin typeface="Cambria Math"/>
                      </a:rPr>
                      <m:t>   </m:t>
                    </m:r>
                    <m:r>
                      <a:rPr lang="en-US" i="1">
                        <a:solidFill>
                          <a:schemeClr val="tx1"/>
                        </a:solidFill>
                        <a:latin typeface="Cambria Math"/>
                      </a:rPr>
                      <m:t>𝑅𝑀𝑆</m:t>
                    </m:r>
                    <m:r>
                      <a:rPr lang="en-US" i="1">
                        <a:solidFill>
                          <a:schemeClr val="tx1"/>
                        </a:solidFill>
                        <a:latin typeface="Cambria Math"/>
                      </a:rPr>
                      <m:t>= </m:t>
                    </m:r>
                  </m:oMath>
                </a14:m>
                <a:r>
                  <a:rPr lang="en-US" dirty="0">
                    <a:solidFill>
                      <a:schemeClr val="tx1"/>
                    </a:solidFill>
                    <a:latin typeface="Times" pitchFamily="18" charset="0"/>
                    <a:cs typeface="Times" pitchFamily="18" charset="0"/>
                  </a:rPr>
                  <a:t>0.85%</a:t>
                </a:r>
              </a:p>
            </p:txBody>
          </p:sp>
        </mc:Choice>
        <mc:Fallback>
          <p:sp>
            <p:nvSpPr>
              <p:cNvPr id="2" name="Inhaltsplatzhalter 1"/>
              <p:cNvSpPr>
                <a:spLocks noGrp="1" noRot="1" noChangeAspect="1" noMove="1" noResize="1" noEditPoints="1" noAdjustHandles="1" noChangeArrowheads="1" noChangeShapeType="1" noTextEdit="1"/>
              </p:cNvSpPr>
              <p:nvPr>
                <p:ph idx="1"/>
              </p:nvPr>
            </p:nvSpPr>
            <p:spPr>
              <a:blipFill>
                <a:blip r:embed="rId2"/>
                <a:stretch>
                  <a:fillRect t="-1414"/>
                </a:stretch>
              </a:blipFill>
            </p:spPr>
            <p:txBody>
              <a:bodyPr/>
              <a:lstStyle/>
              <a:p>
                <a:r>
                  <a:rPr lang="en-CH">
                    <a:noFill/>
                  </a:rPr>
                  <a:t> </a:t>
                </a:r>
              </a:p>
            </p:txBody>
          </p:sp>
        </mc:Fallback>
      </mc:AlternateContent>
      <p:pic>
        <p:nvPicPr>
          <p:cNvPr id="1026" name="Picture 2"/>
          <p:cNvPicPr>
            <a:picLocks noChangeAspect="1" noChangeArrowheads="1"/>
          </p:cNvPicPr>
          <p:nvPr/>
        </p:nvPicPr>
        <p:blipFill rotWithShape="1">
          <a:blip r:embed="rId3">
            <a:extLst>
              <a:ext uri="{28A0092B-C50C-407E-A947-70E740481C1C}">
                <a14:useLocalDpi xmlns:a14="http://schemas.microsoft.com/office/drawing/2010/main" val="0"/>
              </a:ext>
            </a:extLst>
          </a:blip>
          <a:srcRect l="5425"/>
          <a:stretch/>
        </p:blipFill>
        <p:spPr bwMode="auto">
          <a:xfrm>
            <a:off x="1143000" y="2463738"/>
            <a:ext cx="2360480" cy="22950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27"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491880" y="2517984"/>
            <a:ext cx="2199908" cy="21600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28" name="Picture 4"/>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5804040" y="2463738"/>
            <a:ext cx="2170338" cy="22410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10" name="Textfeld 19"/>
          <p:cNvSpPr txBox="1"/>
          <p:nvPr/>
        </p:nvSpPr>
        <p:spPr>
          <a:xfrm>
            <a:off x="6624228" y="257767"/>
            <a:ext cx="1367682" cy="230832"/>
          </a:xfrm>
          <a:prstGeom prst="rect">
            <a:avLst/>
          </a:prstGeom>
          <a:noFill/>
        </p:spPr>
        <p:txBody>
          <a:bodyPr wrap="none" rtlCol="0">
            <a:spAutoFit/>
          </a:bodyPr>
          <a:lstStyle/>
          <a:p>
            <a:r>
              <a:rPr lang="en-US" sz="900" dirty="0">
                <a:latin typeface="Times" pitchFamily="18" charset="0"/>
                <a:cs typeface="Times" pitchFamily="18" charset="0"/>
              </a:rPr>
              <a:t>Suter et al., IJHMT, 2014</a:t>
            </a:r>
          </a:p>
        </p:txBody>
      </p:sp>
    </p:spTree>
    <p:extLst>
      <p:ext uri="{BB962C8B-B14F-4D97-AF65-F5344CB8AC3E}">
        <p14:creationId xmlns:p14="http://schemas.microsoft.com/office/powerpoint/2010/main" val="779897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026"/>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027"/>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2">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2">
                                            <p:txEl>
                                              <p:pRg st="4" end="4"/>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102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el 2"/>
          <p:cNvSpPr>
            <a:spLocks noGrp="1"/>
          </p:cNvSpPr>
          <p:nvPr>
            <p:ph type="title"/>
          </p:nvPr>
        </p:nvSpPr>
        <p:spPr/>
        <p:txBody>
          <a:bodyPr>
            <a:normAutofit/>
          </a:bodyPr>
          <a:lstStyle/>
          <a:p>
            <a:r>
              <a:rPr lang="en-US" dirty="0"/>
              <a:t>Results</a:t>
            </a:r>
          </a:p>
        </p:txBody>
      </p:sp>
      <p:sp>
        <p:nvSpPr>
          <p:cNvPr id="2" name="Inhaltsplatzhalter 1"/>
          <p:cNvSpPr>
            <a:spLocks noGrp="1"/>
          </p:cNvSpPr>
          <p:nvPr>
            <p:ph idx="1"/>
          </p:nvPr>
        </p:nvSpPr>
        <p:spPr/>
        <p:txBody>
          <a:bodyPr/>
          <a:lstStyle/>
          <a:p>
            <a:r>
              <a:rPr lang="en-US" dirty="0"/>
              <a:t>Heat transfer:</a:t>
            </a:r>
          </a:p>
          <a:p>
            <a:pPr lvl="1"/>
            <a:r>
              <a:rPr lang="en-US" dirty="0">
                <a:solidFill>
                  <a:schemeClr val="tx1"/>
                </a:solidFill>
                <a:latin typeface="Times" pitchFamily="18" charset="0"/>
                <a:cs typeface="Times" pitchFamily="18" charset="0"/>
              </a:rPr>
              <a:t>Convection: constant solid temperature</a:t>
            </a:r>
            <a:endParaRPr lang="en-US" dirty="0"/>
          </a:p>
          <a:p>
            <a:pPr marL="342900" lvl="1" indent="0">
              <a:buNone/>
            </a:pPr>
            <a:endParaRPr lang="en-US" dirty="0">
              <a:solidFill>
                <a:schemeClr val="tx1"/>
              </a:solidFill>
              <a:latin typeface="Times" pitchFamily="18" charset="0"/>
              <a:cs typeface="Times" pitchFamily="18" charset="0"/>
            </a:endParaRPr>
          </a:p>
          <a:p>
            <a:pPr marL="342900" lvl="1" indent="0">
              <a:buNone/>
            </a:pPr>
            <a:endParaRPr lang="en-US" dirty="0">
              <a:latin typeface="Times" pitchFamily="18" charset="0"/>
              <a:cs typeface="Times" pitchFamily="18" charset="0"/>
            </a:endParaRPr>
          </a:p>
        </p:txBody>
      </p:sp>
      <p:pic>
        <p:nvPicPr>
          <p:cNvPr id="11" name="Picture 3"/>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5137798" y="546690"/>
            <a:ext cx="2890586" cy="1458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3" name="Picture 34" descr="C:\Users\suter\Dropbox\EPFL Civil Service\Journal Paper\Figures\NuRe_surfaceTemp_CorrelationPr05and10_epsilon.png"/>
          <p:cNvPicPr>
            <a:picLocks noChangeAspect="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1817899" y="2464002"/>
            <a:ext cx="2484071" cy="2376000"/>
          </a:xfrm>
          <a:prstGeom prst="rect">
            <a:avLst/>
          </a:prstGeom>
          <a:noFill/>
          <a:ln>
            <a:noFill/>
          </a:ln>
        </p:spPr>
      </p:pic>
      <p:pic>
        <p:nvPicPr>
          <p:cNvPr id="14" name="Picture 7"/>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4756936" y="2464002"/>
            <a:ext cx="2515364" cy="2376000"/>
          </a:xfrm>
          <a:prstGeom prst="rect">
            <a:avLst/>
          </a:prstGeom>
        </p:spPr>
      </p:pic>
      <mc:AlternateContent xmlns:mc="http://schemas.openxmlformats.org/markup-compatibility/2006">
        <mc:Choice xmlns:a14="http://schemas.microsoft.com/office/drawing/2010/main" Requires="a14">
          <p:sp>
            <p:nvSpPr>
              <p:cNvPr id="8" name="Rechteck 7"/>
              <p:cNvSpPr/>
              <p:nvPr/>
            </p:nvSpPr>
            <p:spPr>
              <a:xfrm>
                <a:off x="1277634" y="2085696"/>
                <a:ext cx="5008866" cy="259366"/>
              </a:xfrm>
              <a:prstGeom prst="rect">
                <a:avLst/>
              </a:prstGeom>
            </p:spPr>
            <p:txBody>
              <a:bodyPr wrap="square">
                <a:spAutoFit/>
              </a:bodyPr>
              <a:lstStyle/>
              <a:p>
                <a:pPr/>
                <a14:m>
                  <m:oMathPara xmlns:m="http://schemas.openxmlformats.org/officeDocument/2006/math">
                    <m:oMathParaPr>
                      <m:jc m:val="centerGroup"/>
                    </m:oMathParaPr>
                    <m:oMath xmlns:m="http://schemas.openxmlformats.org/officeDocument/2006/math">
                      <m:r>
                        <m:rPr>
                          <m:sty m:val="p"/>
                        </m:rPr>
                        <a:rPr lang="en-US" sz="1013">
                          <a:latin typeface="Cambria Math" panose="02040503050406030204" pitchFamily="18" charset="0"/>
                        </a:rPr>
                        <m:t>Nu</m:t>
                      </m:r>
                      <m:r>
                        <a:rPr lang="en-US" sz="1013" i="1">
                          <a:latin typeface="Cambria Math" panose="02040503050406030204" pitchFamily="18" charset="0"/>
                        </a:rPr>
                        <m:t>= </m:t>
                      </m:r>
                      <m:sSub>
                        <m:sSubPr>
                          <m:ctrlPr>
                            <a:rPr lang="en-US" sz="1013" i="1">
                              <a:latin typeface="Cambria Math" panose="02040503050406030204" pitchFamily="18" charset="0"/>
                            </a:rPr>
                          </m:ctrlPr>
                        </m:sSubPr>
                        <m:e>
                          <m:r>
                            <a:rPr lang="en-US" sz="1013" i="1">
                              <a:latin typeface="Cambria Math" panose="02040503050406030204" pitchFamily="18" charset="0"/>
                            </a:rPr>
                            <m:t>𝑒</m:t>
                          </m:r>
                        </m:e>
                        <m:sub>
                          <m:r>
                            <a:rPr lang="en-US" sz="1013" i="1">
                              <a:latin typeface="Cambria Math" panose="02040503050406030204" pitchFamily="18" charset="0"/>
                            </a:rPr>
                            <m:t>0</m:t>
                          </m:r>
                        </m:sub>
                      </m:sSub>
                      <m:r>
                        <a:rPr lang="en-US" sz="1013" i="1">
                          <a:latin typeface="Cambria Math" panose="02040503050406030204" pitchFamily="18" charset="0"/>
                        </a:rPr>
                        <m:t>+</m:t>
                      </m:r>
                      <m:d>
                        <m:dPr>
                          <m:ctrlPr>
                            <a:rPr lang="en-US" sz="1013" i="1">
                              <a:latin typeface="Cambria Math" panose="02040503050406030204" pitchFamily="18" charset="0"/>
                            </a:rPr>
                          </m:ctrlPr>
                        </m:dPr>
                        <m:e>
                          <m:sSub>
                            <m:sSubPr>
                              <m:ctrlPr>
                                <a:rPr lang="en-US" sz="1013" i="1">
                                  <a:latin typeface="Cambria Math" panose="02040503050406030204" pitchFamily="18" charset="0"/>
                                </a:rPr>
                              </m:ctrlPr>
                            </m:sSubPr>
                            <m:e>
                              <m:r>
                                <a:rPr lang="en-US" sz="1013" i="1">
                                  <a:latin typeface="Cambria Math" panose="02040503050406030204" pitchFamily="18" charset="0"/>
                                </a:rPr>
                                <m:t>𝑒</m:t>
                              </m:r>
                            </m:e>
                            <m:sub>
                              <m:r>
                                <a:rPr lang="en-US" sz="1013" i="1">
                                  <a:latin typeface="Cambria Math" panose="02040503050406030204" pitchFamily="18" charset="0"/>
                                </a:rPr>
                                <m:t>1</m:t>
                              </m:r>
                            </m:sub>
                          </m:sSub>
                          <m:sSup>
                            <m:sSupPr>
                              <m:ctrlPr>
                                <a:rPr lang="en-US" sz="1013" i="1">
                                  <a:latin typeface="Cambria Math" panose="02040503050406030204" pitchFamily="18" charset="0"/>
                                </a:rPr>
                              </m:ctrlPr>
                            </m:sSupPr>
                            <m:e>
                              <m:r>
                                <a:rPr lang="en-US" sz="1013" i="1">
                                  <a:latin typeface="Cambria Math" panose="02040503050406030204" pitchFamily="18" charset="0"/>
                                </a:rPr>
                                <m:t>𝜀</m:t>
                              </m:r>
                            </m:e>
                            <m:sup>
                              <m:r>
                                <a:rPr lang="en-US" sz="1013" i="1">
                                  <a:latin typeface="Cambria Math" panose="02040503050406030204" pitchFamily="18" charset="0"/>
                                </a:rPr>
                                <m:t>2</m:t>
                              </m:r>
                            </m:sup>
                          </m:sSup>
                          <m:r>
                            <a:rPr lang="en-US" sz="1013" i="1">
                              <a:latin typeface="Cambria Math" panose="02040503050406030204" pitchFamily="18" charset="0"/>
                            </a:rPr>
                            <m:t>−</m:t>
                          </m:r>
                          <m:sSub>
                            <m:sSubPr>
                              <m:ctrlPr>
                                <a:rPr lang="en-US" sz="1013" i="1">
                                  <a:latin typeface="Cambria Math" panose="02040503050406030204" pitchFamily="18" charset="0"/>
                                </a:rPr>
                              </m:ctrlPr>
                            </m:sSubPr>
                            <m:e>
                              <m:r>
                                <a:rPr lang="en-US" sz="1013" i="1">
                                  <a:latin typeface="Cambria Math" panose="02040503050406030204" pitchFamily="18" charset="0"/>
                                </a:rPr>
                                <m:t>𝑒</m:t>
                              </m:r>
                            </m:e>
                            <m:sub>
                              <m:r>
                                <a:rPr lang="en-US" sz="1013" i="1">
                                  <a:latin typeface="Cambria Math" panose="02040503050406030204" pitchFamily="18" charset="0"/>
                                </a:rPr>
                                <m:t>2</m:t>
                              </m:r>
                            </m:sub>
                          </m:sSub>
                          <m:r>
                            <a:rPr lang="en-US" sz="1013" i="1">
                              <a:latin typeface="Cambria Math" panose="02040503050406030204" pitchFamily="18" charset="0"/>
                            </a:rPr>
                            <m:t>𝜀</m:t>
                          </m:r>
                          <m:r>
                            <a:rPr lang="en-US" sz="1013" i="1">
                              <a:latin typeface="Cambria Math" panose="02040503050406030204" pitchFamily="18" charset="0"/>
                            </a:rPr>
                            <m:t>+</m:t>
                          </m:r>
                          <m:sSub>
                            <m:sSubPr>
                              <m:ctrlPr>
                                <a:rPr lang="en-US" sz="1013" i="1">
                                  <a:latin typeface="Cambria Math" panose="02040503050406030204" pitchFamily="18" charset="0"/>
                                </a:rPr>
                              </m:ctrlPr>
                            </m:sSubPr>
                            <m:e>
                              <m:r>
                                <a:rPr lang="en-US" sz="1013" i="1">
                                  <a:latin typeface="Cambria Math" panose="02040503050406030204" pitchFamily="18" charset="0"/>
                                </a:rPr>
                                <m:t>𝑒</m:t>
                              </m:r>
                            </m:e>
                            <m:sub>
                              <m:r>
                                <a:rPr lang="en-US" sz="1013" i="1">
                                  <a:latin typeface="Cambria Math" panose="02040503050406030204" pitchFamily="18" charset="0"/>
                                </a:rPr>
                                <m:t>3</m:t>
                              </m:r>
                            </m:sub>
                          </m:sSub>
                        </m:e>
                      </m:d>
                      <m:sSup>
                        <m:sSupPr>
                          <m:ctrlPr>
                            <a:rPr lang="en-US" sz="1013" i="1">
                              <a:latin typeface="Cambria Math" panose="02040503050406030204" pitchFamily="18" charset="0"/>
                            </a:rPr>
                          </m:ctrlPr>
                        </m:sSupPr>
                        <m:e>
                          <m:r>
                            <m:rPr>
                              <m:sty m:val="p"/>
                            </m:rPr>
                            <a:rPr lang="en-US" sz="1013">
                              <a:latin typeface="Cambria Math" panose="02040503050406030204" pitchFamily="18" charset="0"/>
                            </a:rPr>
                            <m:t>Re</m:t>
                          </m:r>
                        </m:e>
                        <m:sup>
                          <m:rad>
                            <m:radPr>
                              <m:degHide m:val="on"/>
                              <m:ctrlPr>
                                <a:rPr lang="en-US" sz="1013" i="1">
                                  <a:latin typeface="Cambria Math" panose="02040503050406030204" pitchFamily="18" charset="0"/>
                                </a:rPr>
                              </m:ctrlPr>
                            </m:radPr>
                            <m:deg/>
                            <m:e>
                              <m:sSub>
                                <m:sSubPr>
                                  <m:ctrlPr>
                                    <a:rPr lang="en-US" sz="1013" i="1">
                                      <a:latin typeface="Cambria Math" panose="02040503050406030204" pitchFamily="18" charset="0"/>
                                    </a:rPr>
                                  </m:ctrlPr>
                                </m:sSubPr>
                                <m:e>
                                  <m:r>
                                    <a:rPr lang="en-US" sz="1013" i="1">
                                      <a:latin typeface="Cambria Math" panose="02040503050406030204" pitchFamily="18" charset="0"/>
                                    </a:rPr>
                                    <m:t>𝑒</m:t>
                                  </m:r>
                                </m:e>
                                <m:sub>
                                  <m:r>
                                    <a:rPr lang="en-US" sz="1013" i="1">
                                      <a:latin typeface="Cambria Math" panose="02040503050406030204" pitchFamily="18" charset="0"/>
                                    </a:rPr>
                                    <m:t>4</m:t>
                                  </m:r>
                                </m:sub>
                              </m:sSub>
                              <m:r>
                                <a:rPr lang="en-US" sz="1013" i="1">
                                  <a:latin typeface="Cambria Math" panose="02040503050406030204" pitchFamily="18" charset="0"/>
                                </a:rPr>
                                <m:t>−</m:t>
                              </m:r>
                              <m:sSub>
                                <m:sSubPr>
                                  <m:ctrlPr>
                                    <a:rPr lang="en-US" sz="1013" i="1">
                                      <a:latin typeface="Cambria Math" panose="02040503050406030204" pitchFamily="18" charset="0"/>
                                    </a:rPr>
                                  </m:ctrlPr>
                                </m:sSubPr>
                                <m:e>
                                  <m:r>
                                    <a:rPr lang="en-US" sz="1013" i="1">
                                      <a:latin typeface="Cambria Math" panose="02040503050406030204" pitchFamily="18" charset="0"/>
                                    </a:rPr>
                                    <m:t>𝑒</m:t>
                                  </m:r>
                                </m:e>
                                <m:sub>
                                  <m:r>
                                    <a:rPr lang="en-US" sz="1013" i="1">
                                      <a:latin typeface="Cambria Math" panose="02040503050406030204" pitchFamily="18" charset="0"/>
                                    </a:rPr>
                                    <m:t>5</m:t>
                                  </m:r>
                                </m:sub>
                              </m:sSub>
                              <m:r>
                                <a:rPr lang="en-US" sz="1013" i="1">
                                  <a:latin typeface="Cambria Math" panose="02040503050406030204" pitchFamily="18" charset="0"/>
                                </a:rPr>
                                <m:t>𝜀</m:t>
                              </m:r>
                            </m:e>
                          </m:rad>
                        </m:sup>
                      </m:sSup>
                      <m:sSup>
                        <m:sSupPr>
                          <m:ctrlPr>
                            <a:rPr lang="en-US" sz="1013" i="1">
                              <a:latin typeface="Cambria Math" panose="02040503050406030204" pitchFamily="18" charset="0"/>
                            </a:rPr>
                          </m:ctrlPr>
                        </m:sSupPr>
                        <m:e>
                          <m:r>
                            <m:rPr>
                              <m:sty m:val="p"/>
                            </m:rPr>
                            <a:rPr lang="en-US" sz="1013">
                              <a:latin typeface="Cambria Math" panose="02040503050406030204" pitchFamily="18" charset="0"/>
                            </a:rPr>
                            <m:t>Pr</m:t>
                          </m:r>
                        </m:e>
                        <m:sup>
                          <m:r>
                            <a:rPr lang="en-US" sz="1013" i="1">
                              <a:latin typeface="Cambria Math" panose="02040503050406030204" pitchFamily="18" charset="0"/>
                            </a:rPr>
                            <m:t>0.6</m:t>
                          </m:r>
                        </m:sup>
                      </m:sSup>
                      <m:r>
                        <a:rPr lang="en-US" sz="1013" i="1">
                          <a:latin typeface="Cambria Math" panose="02040503050406030204" pitchFamily="18" charset="0"/>
                        </a:rPr>
                        <m:t> (</m:t>
                      </m:r>
                      <m:r>
                        <a:rPr lang="en-US" sz="1013" i="1">
                          <a:latin typeface="Cambria Math" panose="02040503050406030204" pitchFamily="18" charset="0"/>
                        </a:rPr>
                        <m:t>𝑅𝑀𝑆</m:t>
                      </m:r>
                      <m:r>
                        <a:rPr lang="en-US" sz="1013" i="1">
                          <a:latin typeface="Cambria Math" panose="02040503050406030204" pitchFamily="18" charset="0"/>
                        </a:rPr>
                        <m:t>=4.69%)</m:t>
                      </m:r>
                    </m:oMath>
                  </m:oMathPara>
                </a14:m>
                <a:endParaRPr lang="en-US" sz="1013" dirty="0"/>
              </a:p>
            </p:txBody>
          </p:sp>
        </mc:Choice>
        <mc:Fallback>
          <p:sp>
            <p:nvSpPr>
              <p:cNvPr id="8" name="Rechteck 7"/>
              <p:cNvSpPr>
                <a:spLocks noRot="1" noChangeAspect="1" noMove="1" noResize="1" noEditPoints="1" noAdjustHandles="1" noChangeArrowheads="1" noChangeShapeType="1" noTextEdit="1"/>
              </p:cNvSpPr>
              <p:nvPr/>
            </p:nvSpPr>
            <p:spPr>
              <a:xfrm>
                <a:off x="1277634" y="2085696"/>
                <a:ext cx="5008866" cy="259366"/>
              </a:xfrm>
              <a:prstGeom prst="rect">
                <a:avLst/>
              </a:prstGeom>
              <a:blipFill>
                <a:blip r:embed="rId6"/>
                <a:stretch>
                  <a:fillRect b="-4651"/>
                </a:stretch>
              </a:blipFill>
            </p:spPr>
            <p:txBody>
              <a:bodyPr/>
              <a:lstStyle/>
              <a:p>
                <a:r>
                  <a:rPr lang="en-CH">
                    <a:noFill/>
                  </a:rPr>
                  <a:t> </a:t>
                </a:r>
              </a:p>
            </p:txBody>
          </p:sp>
        </mc:Fallback>
      </mc:AlternateContent>
      <p:sp>
        <p:nvSpPr>
          <p:cNvPr id="18" name="Textfeld 17"/>
          <p:cNvSpPr txBox="1"/>
          <p:nvPr/>
        </p:nvSpPr>
        <p:spPr>
          <a:xfrm>
            <a:off x="6516216" y="65261"/>
            <a:ext cx="1569660" cy="369332"/>
          </a:xfrm>
          <a:prstGeom prst="rect">
            <a:avLst/>
          </a:prstGeom>
          <a:noFill/>
        </p:spPr>
        <p:txBody>
          <a:bodyPr wrap="none" rtlCol="0">
            <a:spAutoFit/>
          </a:bodyPr>
          <a:lstStyle/>
          <a:p>
            <a:r>
              <a:rPr lang="en-US" sz="900" dirty="0">
                <a:latin typeface="Times" pitchFamily="18" charset="0"/>
                <a:cs typeface="Times" pitchFamily="18" charset="0"/>
              </a:rPr>
              <a:t>Gunn et al., IJHMT, 1978</a:t>
            </a:r>
          </a:p>
          <a:p>
            <a:r>
              <a:rPr lang="en-US" sz="900" dirty="0" err="1">
                <a:latin typeface="Times" pitchFamily="18" charset="0"/>
                <a:cs typeface="Times" pitchFamily="18" charset="0"/>
              </a:rPr>
              <a:t>Kuwahara</a:t>
            </a:r>
            <a:r>
              <a:rPr lang="en-US" sz="900" dirty="0">
                <a:latin typeface="Times" pitchFamily="18" charset="0"/>
                <a:cs typeface="Times" pitchFamily="18" charset="0"/>
              </a:rPr>
              <a:t> et al, IJHMT, 2008</a:t>
            </a:r>
          </a:p>
        </p:txBody>
      </p:sp>
    </p:spTree>
    <p:extLst>
      <p:ext uri="{BB962C8B-B14F-4D97-AF65-F5344CB8AC3E}">
        <p14:creationId xmlns:p14="http://schemas.microsoft.com/office/powerpoint/2010/main" val="19426636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3"/>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8"/>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14"/>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1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P spid="18" grpId="0"/>
    </p:bldLst>
  </p:timing>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el 2"/>
          <p:cNvSpPr>
            <a:spLocks noGrp="1"/>
          </p:cNvSpPr>
          <p:nvPr>
            <p:ph type="title"/>
          </p:nvPr>
        </p:nvSpPr>
        <p:spPr/>
        <p:txBody>
          <a:bodyPr>
            <a:normAutofit/>
          </a:bodyPr>
          <a:lstStyle/>
          <a:p>
            <a:r>
              <a:rPr lang="en-US" noProof="1"/>
              <a:t>Optimization of structure</a:t>
            </a:r>
          </a:p>
        </p:txBody>
      </p:sp>
      <p:sp>
        <p:nvSpPr>
          <p:cNvPr id="17" name="Inhaltsplatzhalter 16"/>
          <p:cNvSpPr>
            <a:spLocks noGrp="1"/>
          </p:cNvSpPr>
          <p:nvPr>
            <p:ph idx="1"/>
          </p:nvPr>
        </p:nvSpPr>
        <p:spPr/>
        <p:txBody>
          <a:bodyPr/>
          <a:lstStyle/>
          <a:p>
            <a:r>
              <a:rPr lang="en-US" noProof="1"/>
              <a:t>Various base morphology</a:t>
            </a:r>
          </a:p>
        </p:txBody>
      </p:sp>
      <p:pic>
        <p:nvPicPr>
          <p:cNvPr id="4" name="Picture 2" descr="fibs_d5"/>
          <p:cNvPicPr>
            <a:picLocks noChangeAspect="1" noChangeArrowheads="1"/>
          </p:cNvPicPr>
          <p:nvPr/>
        </p:nvPicPr>
        <p:blipFill>
          <a:blip r:embed="rId2" cstate="print">
            <a:extLst>
              <a:ext uri="{28A0092B-C50C-407E-A947-70E740481C1C}">
                <a14:useLocalDpi xmlns:a14="http://schemas.microsoft.com/office/drawing/2010/main" val="0"/>
              </a:ext>
            </a:extLst>
          </a:blip>
          <a:srcRect t="6755"/>
          <a:stretch>
            <a:fillRect/>
          </a:stretch>
        </p:blipFill>
        <p:spPr bwMode="auto">
          <a:xfrm>
            <a:off x="2465766" y="838778"/>
            <a:ext cx="750094" cy="6774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 name="Picture 3" descr="fibs_d9"/>
          <p:cNvPicPr>
            <a:picLocks noChangeAspect="1" noChangeArrowheads="1"/>
          </p:cNvPicPr>
          <p:nvPr/>
        </p:nvPicPr>
        <p:blipFill>
          <a:blip r:embed="rId3" cstate="print">
            <a:extLst>
              <a:ext uri="{28A0092B-C50C-407E-A947-70E740481C1C}">
                <a14:useLocalDpi xmlns:a14="http://schemas.microsoft.com/office/drawing/2010/main" val="0"/>
              </a:ext>
            </a:extLst>
          </a:blip>
          <a:srcRect t="6755"/>
          <a:stretch>
            <a:fillRect/>
          </a:stretch>
        </p:blipFill>
        <p:spPr bwMode="auto">
          <a:xfrm>
            <a:off x="3518278" y="838778"/>
            <a:ext cx="758429" cy="6774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6" name="Picture 4" descr="fibs_d13"/>
          <p:cNvPicPr>
            <a:picLocks noChangeAspect="1" noChangeArrowheads="1"/>
          </p:cNvPicPr>
          <p:nvPr/>
        </p:nvPicPr>
        <p:blipFill>
          <a:blip r:embed="rId4" cstate="print">
            <a:extLst>
              <a:ext uri="{28A0092B-C50C-407E-A947-70E740481C1C}">
                <a14:useLocalDpi xmlns:a14="http://schemas.microsoft.com/office/drawing/2010/main" val="0"/>
              </a:ext>
            </a:extLst>
          </a:blip>
          <a:srcRect t="6699"/>
          <a:stretch>
            <a:fillRect/>
          </a:stretch>
        </p:blipFill>
        <p:spPr bwMode="auto">
          <a:xfrm>
            <a:off x="4569601" y="838778"/>
            <a:ext cx="753665" cy="6774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 name="Picture 5" descr="fibs_d17"/>
          <p:cNvPicPr>
            <a:picLocks noChangeAspect="1" noChangeArrowheads="1"/>
          </p:cNvPicPr>
          <p:nvPr/>
        </p:nvPicPr>
        <p:blipFill>
          <a:blip r:embed="rId5" cstate="print">
            <a:extLst>
              <a:ext uri="{28A0092B-C50C-407E-A947-70E740481C1C}">
                <a14:useLocalDpi xmlns:a14="http://schemas.microsoft.com/office/drawing/2010/main" val="0"/>
              </a:ext>
            </a:extLst>
          </a:blip>
          <a:srcRect t="6328"/>
          <a:stretch>
            <a:fillRect/>
          </a:stretch>
        </p:blipFill>
        <p:spPr bwMode="auto">
          <a:xfrm>
            <a:off x="5625685" y="843540"/>
            <a:ext cx="759619" cy="67270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8" name="Picture 18" descr="C:\Users\sutersi\Dropbox\MasterThesis\Dilation0Rendering2.png"/>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2519773" y="1624255"/>
            <a:ext cx="677465" cy="6774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9" name="Picture 21" descr="C:\Users\sutersi\Dropbox\MasterThesis\Dilation4Rendering2.png"/>
          <p:cNvPicPr>
            <a:picLocks noChangeAspect="1" noChangeArrowheads="1"/>
          </p:cNvPicPr>
          <p:nvPr/>
        </p:nvPicPr>
        <p:blipFill>
          <a:blip r:embed="rId7" cstate="print">
            <a:extLst>
              <a:ext uri="{28A0092B-C50C-407E-A947-70E740481C1C}">
                <a14:useLocalDpi xmlns:a14="http://schemas.microsoft.com/office/drawing/2010/main" val="0"/>
              </a:ext>
            </a:extLst>
          </a:blip>
          <a:srcRect/>
          <a:stretch>
            <a:fillRect/>
          </a:stretch>
        </p:blipFill>
        <p:spPr bwMode="auto">
          <a:xfrm>
            <a:off x="3575856" y="1624255"/>
            <a:ext cx="676275" cy="6774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0" name="Picture 22" descr="C:\Users\sutersi\Dropbox\MasterThesis\Dilation8Rendering2.png"/>
          <p:cNvPicPr>
            <a:picLocks noChangeAspect="1" noChangeArrowheads="1"/>
          </p:cNvPicPr>
          <p:nvPr/>
        </p:nvPicPr>
        <p:blipFill>
          <a:blip r:embed="rId8" cstate="print">
            <a:extLst>
              <a:ext uri="{28A0092B-C50C-407E-A947-70E740481C1C}">
                <a14:useLocalDpi xmlns:a14="http://schemas.microsoft.com/office/drawing/2010/main" val="0"/>
              </a:ext>
            </a:extLst>
          </a:blip>
          <a:srcRect/>
          <a:stretch>
            <a:fillRect/>
          </a:stretch>
        </p:blipFill>
        <p:spPr bwMode="auto">
          <a:xfrm>
            <a:off x="4627179" y="1624255"/>
            <a:ext cx="677465" cy="6774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1" name="Picture 23" descr="C:\Users\sutersi\Dropbox\MasterThesis\Dilation12Rendering2.png"/>
          <p:cNvPicPr>
            <a:picLocks noChangeAspect="1" noChangeArrowheads="1"/>
          </p:cNvPicPr>
          <p:nvPr/>
        </p:nvPicPr>
        <p:blipFill>
          <a:blip r:embed="rId9" cstate="print">
            <a:extLst>
              <a:ext uri="{28A0092B-C50C-407E-A947-70E740481C1C}">
                <a14:useLocalDpi xmlns:a14="http://schemas.microsoft.com/office/drawing/2010/main" val="0"/>
              </a:ext>
            </a:extLst>
          </a:blip>
          <a:srcRect/>
          <a:stretch>
            <a:fillRect/>
          </a:stretch>
        </p:blipFill>
        <p:spPr bwMode="auto">
          <a:xfrm>
            <a:off x="5683262" y="1624255"/>
            <a:ext cx="677466" cy="6774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2" name="Textfeld 11"/>
          <p:cNvSpPr txBox="1"/>
          <p:nvPr/>
        </p:nvSpPr>
        <p:spPr>
          <a:xfrm>
            <a:off x="2497493" y="2355726"/>
            <a:ext cx="2893741" cy="248209"/>
          </a:xfrm>
          <a:prstGeom prst="rect">
            <a:avLst/>
          </a:prstGeom>
          <a:noFill/>
        </p:spPr>
        <p:txBody>
          <a:bodyPr wrap="none" rtlCol="0">
            <a:spAutoFit/>
          </a:bodyPr>
          <a:lstStyle/>
          <a:p>
            <a:r>
              <a:rPr lang="el-GR" sz="1013" i="1" dirty="0">
                <a:latin typeface="Times New Roman"/>
                <a:cs typeface="Times New Roman"/>
              </a:rPr>
              <a:t>ε</a:t>
            </a:r>
            <a:r>
              <a:rPr lang="de-CH" sz="1013" dirty="0">
                <a:latin typeface="Times New Roman"/>
                <a:cs typeface="Times New Roman"/>
              </a:rPr>
              <a:t> = 0.84               0.73                 0.59                  0.45</a:t>
            </a:r>
          </a:p>
        </p:txBody>
      </p:sp>
      <p:pic>
        <p:nvPicPr>
          <p:cNvPr id="2" name="Grafik 1"/>
          <p:cNvPicPr>
            <a:picLocks noChangeAspect="1"/>
          </p:cNvPicPr>
          <p:nvPr/>
        </p:nvPicPr>
        <p:blipFill rotWithShape="1">
          <a:blip r:embed="rId10">
            <a:extLst>
              <a:ext uri="{28A0092B-C50C-407E-A947-70E740481C1C}">
                <a14:useLocalDpi xmlns:a14="http://schemas.microsoft.com/office/drawing/2010/main" val="0"/>
              </a:ext>
            </a:extLst>
          </a:blip>
          <a:srcRect l="25015" t="4283" r="26493"/>
          <a:stretch/>
        </p:blipFill>
        <p:spPr>
          <a:xfrm>
            <a:off x="4559020" y="2625756"/>
            <a:ext cx="2298944" cy="2214000"/>
          </a:xfrm>
          <a:prstGeom prst="rect">
            <a:avLst/>
          </a:prstGeom>
        </p:spPr>
      </p:pic>
      <p:pic>
        <p:nvPicPr>
          <p:cNvPr id="13" name="Grafik 12"/>
          <p:cNvPicPr>
            <a:picLocks noChangeAspect="1"/>
          </p:cNvPicPr>
          <p:nvPr/>
        </p:nvPicPr>
        <p:blipFill rotWithShape="1">
          <a:blip r:embed="rId11">
            <a:extLst>
              <a:ext uri="{28A0092B-C50C-407E-A947-70E740481C1C}">
                <a14:useLocalDpi xmlns:a14="http://schemas.microsoft.com/office/drawing/2010/main" val="0"/>
              </a:ext>
            </a:extLst>
          </a:blip>
          <a:srcRect l="23116" t="2976" r="25200"/>
          <a:stretch/>
        </p:blipFill>
        <p:spPr>
          <a:xfrm>
            <a:off x="1939051" y="2626002"/>
            <a:ext cx="2254907" cy="2214000"/>
          </a:xfrm>
          <a:prstGeom prst="rect">
            <a:avLst/>
          </a:prstGeom>
        </p:spPr>
      </p:pic>
      <p:sp>
        <p:nvSpPr>
          <p:cNvPr id="16" name="Textfeld 19"/>
          <p:cNvSpPr txBox="1"/>
          <p:nvPr/>
        </p:nvSpPr>
        <p:spPr>
          <a:xfrm>
            <a:off x="6624228" y="257767"/>
            <a:ext cx="1431802" cy="230832"/>
          </a:xfrm>
          <a:prstGeom prst="rect">
            <a:avLst/>
          </a:prstGeom>
          <a:noFill/>
        </p:spPr>
        <p:txBody>
          <a:bodyPr wrap="none" rtlCol="0">
            <a:spAutoFit/>
          </a:bodyPr>
          <a:lstStyle/>
          <a:p>
            <a:r>
              <a:rPr lang="en-US" sz="900" dirty="0">
                <a:latin typeface="Times" pitchFamily="18" charset="0"/>
                <a:cs typeface="Times" pitchFamily="18" charset="0"/>
              </a:rPr>
              <a:t>Suter et al., JOM, 65, 2013</a:t>
            </a:r>
          </a:p>
        </p:txBody>
      </p:sp>
    </p:spTree>
    <p:extLst>
      <p:ext uri="{BB962C8B-B14F-4D97-AF65-F5344CB8AC3E}">
        <p14:creationId xmlns:p14="http://schemas.microsoft.com/office/powerpoint/2010/main" val="17310550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par>
                          <p:cTn id="7" fill="hold">
                            <p:stCondLst>
                              <p:cond delay="0"/>
                            </p:stCondLst>
                            <p:childTnLst>
                              <p:par>
                                <p:cTn id="8" presetID="1" presetClass="entr" presetSubtype="0" fill="hold" nodeType="afterEffect">
                                  <p:stCondLst>
                                    <p:cond delay="100"/>
                                  </p:stCondLst>
                                  <p:childTnLst>
                                    <p:set>
                                      <p:cBhvr>
                                        <p:cTn id="9" dur="1" fill="hold">
                                          <p:stCondLst>
                                            <p:cond delay="0"/>
                                          </p:stCondLst>
                                        </p:cTn>
                                        <p:tgtEl>
                                          <p:spTgt spid="5"/>
                                        </p:tgtEl>
                                        <p:attrNameLst>
                                          <p:attrName>style.visibility</p:attrName>
                                        </p:attrNameLst>
                                      </p:cBhvr>
                                      <p:to>
                                        <p:strVal val="visible"/>
                                      </p:to>
                                    </p:set>
                                  </p:childTnLst>
                                </p:cTn>
                              </p:par>
                            </p:childTnLst>
                          </p:cTn>
                        </p:par>
                        <p:par>
                          <p:cTn id="10" fill="hold">
                            <p:stCondLst>
                              <p:cond delay="100"/>
                            </p:stCondLst>
                            <p:childTnLst>
                              <p:par>
                                <p:cTn id="11" presetID="1" presetClass="entr" presetSubtype="0" fill="hold" nodeType="afterEffect">
                                  <p:stCondLst>
                                    <p:cond delay="100"/>
                                  </p:stCondLst>
                                  <p:childTnLst>
                                    <p:set>
                                      <p:cBhvr>
                                        <p:cTn id="12" dur="1" fill="hold">
                                          <p:stCondLst>
                                            <p:cond delay="0"/>
                                          </p:stCondLst>
                                        </p:cTn>
                                        <p:tgtEl>
                                          <p:spTgt spid="6"/>
                                        </p:tgtEl>
                                        <p:attrNameLst>
                                          <p:attrName>style.visibility</p:attrName>
                                        </p:attrNameLst>
                                      </p:cBhvr>
                                      <p:to>
                                        <p:strVal val="visible"/>
                                      </p:to>
                                    </p:set>
                                  </p:childTnLst>
                                </p:cTn>
                              </p:par>
                            </p:childTnLst>
                          </p:cTn>
                        </p:par>
                        <p:par>
                          <p:cTn id="13" fill="hold">
                            <p:stCondLst>
                              <p:cond delay="200"/>
                            </p:stCondLst>
                            <p:childTnLst>
                              <p:par>
                                <p:cTn id="14" presetID="1" presetClass="entr" presetSubtype="0" fill="hold" nodeType="afterEffect">
                                  <p:stCondLst>
                                    <p:cond delay="100"/>
                                  </p:stCondLst>
                                  <p:childTnLst>
                                    <p:set>
                                      <p:cBhvr>
                                        <p:cTn id="15" dur="1" fill="hold">
                                          <p:stCondLst>
                                            <p:cond delay="0"/>
                                          </p:stCondLst>
                                        </p:cTn>
                                        <p:tgtEl>
                                          <p:spTgt spid="7"/>
                                        </p:tgtEl>
                                        <p:attrNameLst>
                                          <p:attrName>style.visibility</p:attrName>
                                        </p:attrNameLst>
                                      </p:cBhvr>
                                      <p:to>
                                        <p:strVal val="visible"/>
                                      </p:to>
                                    </p:set>
                                  </p:childTnLst>
                                </p:cTn>
                              </p:par>
                            </p:childTnLst>
                          </p:cTn>
                        </p:par>
                        <p:par>
                          <p:cTn id="16" fill="hold">
                            <p:stCondLst>
                              <p:cond delay="300"/>
                            </p:stCondLst>
                            <p:childTnLst>
                              <p:par>
                                <p:cTn id="17" presetID="1" presetClass="entr" presetSubtype="0" fill="hold" nodeType="afterEffect">
                                  <p:stCondLst>
                                    <p:cond delay="100"/>
                                  </p:stCondLst>
                                  <p:childTnLst>
                                    <p:set>
                                      <p:cBhvr>
                                        <p:cTn id="18" dur="1" fill="hold">
                                          <p:stCondLst>
                                            <p:cond delay="0"/>
                                          </p:stCondLst>
                                        </p:cTn>
                                        <p:tgtEl>
                                          <p:spTgt spid="8"/>
                                        </p:tgtEl>
                                        <p:attrNameLst>
                                          <p:attrName>style.visibility</p:attrName>
                                        </p:attrNameLst>
                                      </p:cBhvr>
                                      <p:to>
                                        <p:strVal val="visible"/>
                                      </p:to>
                                    </p:set>
                                  </p:childTnLst>
                                </p:cTn>
                              </p:par>
                            </p:childTnLst>
                          </p:cTn>
                        </p:par>
                        <p:par>
                          <p:cTn id="19" fill="hold">
                            <p:stCondLst>
                              <p:cond delay="400"/>
                            </p:stCondLst>
                            <p:childTnLst>
                              <p:par>
                                <p:cTn id="20" presetID="1" presetClass="entr" presetSubtype="0" fill="hold" nodeType="afterEffect">
                                  <p:stCondLst>
                                    <p:cond delay="100"/>
                                  </p:stCondLst>
                                  <p:childTnLst>
                                    <p:set>
                                      <p:cBhvr>
                                        <p:cTn id="21" dur="1" fill="hold">
                                          <p:stCondLst>
                                            <p:cond delay="0"/>
                                          </p:stCondLst>
                                        </p:cTn>
                                        <p:tgtEl>
                                          <p:spTgt spid="9"/>
                                        </p:tgtEl>
                                        <p:attrNameLst>
                                          <p:attrName>style.visibility</p:attrName>
                                        </p:attrNameLst>
                                      </p:cBhvr>
                                      <p:to>
                                        <p:strVal val="visible"/>
                                      </p:to>
                                    </p:set>
                                  </p:childTnLst>
                                </p:cTn>
                              </p:par>
                            </p:childTnLst>
                          </p:cTn>
                        </p:par>
                        <p:par>
                          <p:cTn id="22" fill="hold">
                            <p:stCondLst>
                              <p:cond delay="500"/>
                            </p:stCondLst>
                            <p:childTnLst>
                              <p:par>
                                <p:cTn id="23" presetID="1" presetClass="entr" presetSubtype="0" fill="hold" nodeType="afterEffect">
                                  <p:stCondLst>
                                    <p:cond delay="100"/>
                                  </p:stCondLst>
                                  <p:childTnLst>
                                    <p:set>
                                      <p:cBhvr>
                                        <p:cTn id="24" dur="1" fill="hold">
                                          <p:stCondLst>
                                            <p:cond delay="0"/>
                                          </p:stCondLst>
                                        </p:cTn>
                                        <p:tgtEl>
                                          <p:spTgt spid="10"/>
                                        </p:tgtEl>
                                        <p:attrNameLst>
                                          <p:attrName>style.visibility</p:attrName>
                                        </p:attrNameLst>
                                      </p:cBhvr>
                                      <p:to>
                                        <p:strVal val="visible"/>
                                      </p:to>
                                    </p:set>
                                  </p:childTnLst>
                                </p:cTn>
                              </p:par>
                            </p:childTnLst>
                          </p:cTn>
                        </p:par>
                        <p:par>
                          <p:cTn id="25" fill="hold">
                            <p:stCondLst>
                              <p:cond delay="600"/>
                            </p:stCondLst>
                            <p:childTnLst>
                              <p:par>
                                <p:cTn id="26" presetID="1" presetClass="entr" presetSubtype="0" fill="hold" nodeType="afterEffect">
                                  <p:stCondLst>
                                    <p:cond delay="100"/>
                                  </p:stCondLst>
                                  <p:childTnLst>
                                    <p:set>
                                      <p:cBhvr>
                                        <p:cTn id="27" dur="1" fill="hold">
                                          <p:stCondLst>
                                            <p:cond delay="0"/>
                                          </p:stCondLst>
                                        </p:cTn>
                                        <p:tgtEl>
                                          <p:spTgt spid="11"/>
                                        </p:tgtEl>
                                        <p:attrNameLst>
                                          <p:attrName>style.visibility</p:attrName>
                                        </p:attrNameLst>
                                      </p:cBhvr>
                                      <p:to>
                                        <p:strVal val="visible"/>
                                      </p:to>
                                    </p:set>
                                  </p:childTnLst>
                                </p:cTn>
                              </p:par>
                            </p:childTnLst>
                          </p:cTn>
                        </p:par>
                        <p:par>
                          <p:cTn id="28" fill="hold">
                            <p:stCondLst>
                              <p:cond delay="700"/>
                            </p:stCondLst>
                            <p:childTnLst>
                              <p:par>
                                <p:cTn id="29" presetID="1" presetClass="entr" presetSubtype="0" fill="hold" grpId="0" nodeType="afterEffect">
                                  <p:stCondLst>
                                    <p:cond delay="100"/>
                                  </p:stCondLst>
                                  <p:childTnLst>
                                    <p:set>
                                      <p:cBhvr>
                                        <p:cTn id="30" dur="1" fill="hold">
                                          <p:stCondLst>
                                            <p:cond delay="0"/>
                                          </p:stCondLst>
                                        </p:cTn>
                                        <p:tgtEl>
                                          <p:spTgt spid="12"/>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13"/>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 grpId="0"/>
    </p:bldLst>
  </p:timing>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el 2"/>
          <p:cNvSpPr>
            <a:spLocks noGrp="1"/>
          </p:cNvSpPr>
          <p:nvPr>
            <p:ph type="title"/>
          </p:nvPr>
        </p:nvSpPr>
        <p:spPr/>
        <p:txBody>
          <a:bodyPr>
            <a:normAutofit/>
          </a:bodyPr>
          <a:lstStyle/>
          <a:p>
            <a:r>
              <a:rPr lang="en-US" noProof="1"/>
              <a:t>Optimization of structure</a:t>
            </a:r>
          </a:p>
        </p:txBody>
      </p:sp>
      <p:sp>
        <p:nvSpPr>
          <p:cNvPr id="17" name="Inhaltsplatzhalter 16"/>
          <p:cNvSpPr>
            <a:spLocks noGrp="1"/>
          </p:cNvSpPr>
          <p:nvPr>
            <p:ph idx="1"/>
          </p:nvPr>
        </p:nvSpPr>
        <p:spPr/>
        <p:txBody>
          <a:bodyPr/>
          <a:lstStyle/>
          <a:p>
            <a:r>
              <a:rPr lang="en-US" noProof="1"/>
              <a:t>Morphology influence for solar power example application:</a:t>
            </a:r>
          </a:p>
          <a:p>
            <a:endParaRPr lang="en-US" noProof="1"/>
          </a:p>
        </p:txBody>
      </p:sp>
      <p:pic>
        <p:nvPicPr>
          <p:cNvPr id="16" name="Grafik 15"/>
          <p:cNvPicPr>
            <a:picLocks noChangeAspect="1"/>
          </p:cNvPicPr>
          <p:nvPr/>
        </p:nvPicPr>
        <p:blipFill rotWithShape="1">
          <a:blip r:embed="rId3" cstate="print">
            <a:extLst>
              <a:ext uri="{28A0092B-C50C-407E-A947-70E740481C1C}">
                <a14:useLocalDpi xmlns:a14="http://schemas.microsoft.com/office/drawing/2010/main" val="0"/>
              </a:ext>
            </a:extLst>
          </a:blip>
          <a:srcRect l="-3006"/>
          <a:stretch/>
        </p:blipFill>
        <p:spPr bwMode="auto">
          <a:xfrm rot="5400000">
            <a:off x="2115601" y="2167579"/>
            <a:ext cx="1510720" cy="2321958"/>
          </a:xfrm>
          <a:prstGeom prst="rect">
            <a:avLst/>
          </a:prstGeom>
          <a:ln>
            <a:noFill/>
          </a:ln>
          <a:extLst>
            <a:ext uri="{53640926-AAD7-44D8-BBD7-CCE9431645EC}">
              <a14:shadowObscured xmlns:a14="http://schemas.microsoft.com/office/drawing/2010/main"/>
            </a:ext>
          </a:extLst>
        </p:spPr>
      </p:pic>
      <p:sp>
        <p:nvSpPr>
          <p:cNvPr id="2" name="Rectangle 2"/>
          <p:cNvSpPr>
            <a:spLocks noChangeArrowheads="1"/>
          </p:cNvSpPr>
          <p:nvPr/>
        </p:nvSpPr>
        <p:spPr bwMode="auto">
          <a:xfrm>
            <a:off x="1143001" y="-112562"/>
            <a:ext cx="138564" cy="22512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68580" tIns="34290" rIns="68580" bIns="34290" numCol="1" anchor="ctr" anchorCtr="0" compatLnSpc="1">
            <a:prstTxWarp prst="textNoShape">
              <a:avLst/>
            </a:prstTxWarp>
            <a:spAutoFit/>
          </a:bodyPr>
          <a:lstStyle/>
          <a:p>
            <a:endParaRPr lang="en-US" sz="1013"/>
          </a:p>
        </p:txBody>
      </p:sp>
      <p:sp>
        <p:nvSpPr>
          <p:cNvPr id="19" name="Rectangle 4"/>
          <p:cNvSpPr>
            <a:spLocks noChangeArrowheads="1"/>
          </p:cNvSpPr>
          <p:nvPr/>
        </p:nvSpPr>
        <p:spPr bwMode="auto">
          <a:xfrm>
            <a:off x="1143001" y="-112562"/>
            <a:ext cx="138564" cy="22512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68580" tIns="34290" rIns="68580" bIns="34290" numCol="1" anchor="ctr" anchorCtr="0" compatLnSpc="1">
            <a:prstTxWarp prst="textNoShape">
              <a:avLst/>
            </a:prstTxWarp>
            <a:spAutoFit/>
          </a:bodyPr>
          <a:lstStyle/>
          <a:p>
            <a:endParaRPr lang="en-US" sz="1013"/>
          </a:p>
        </p:txBody>
      </p:sp>
      <p:graphicFrame>
        <p:nvGraphicFramePr>
          <p:cNvPr id="20" name="Objekt 19"/>
          <p:cNvGraphicFramePr>
            <a:graphicFrameLocks noChangeAspect="1"/>
          </p:cNvGraphicFramePr>
          <p:nvPr/>
        </p:nvGraphicFramePr>
        <p:xfrm>
          <a:off x="1236468" y="4104456"/>
          <a:ext cx="2525442" cy="627534"/>
        </p:xfrm>
        <a:graphic>
          <a:graphicData uri="http://schemas.openxmlformats.org/presentationml/2006/ole">
            <mc:AlternateContent xmlns:mc="http://schemas.openxmlformats.org/markup-compatibility/2006">
              <mc:Choice xmlns:v="urn:schemas-microsoft-com:vml" Requires="v">
                <p:oleObj name="Equation" r:id="rId4" imgW="1574800" imgH="393700" progId="Equation.DSMT4">
                  <p:embed/>
                </p:oleObj>
              </mc:Choice>
              <mc:Fallback>
                <p:oleObj name="Equation" r:id="rId4" imgW="1574800" imgH="393700" progId="Equation.DSMT4">
                  <p:embed/>
                  <p:pic>
                    <p:nvPicPr>
                      <p:cNvPr id="20" name="Objekt 19"/>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236468" y="4104456"/>
                        <a:ext cx="2525442" cy="627534"/>
                      </a:xfrm>
                      <a:prstGeom prst="rect">
                        <a:avLst/>
                      </a:prstGeom>
                      <a:noFill/>
                    </p:spPr>
                  </p:pic>
                </p:oleObj>
              </mc:Fallback>
            </mc:AlternateContent>
          </a:graphicData>
        </a:graphic>
      </p:graphicFrame>
      <p:pic>
        <p:nvPicPr>
          <p:cNvPr id="12" name="Picture 2"/>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1597971" y="843558"/>
            <a:ext cx="2704000" cy="16200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14" name="Textfeld 102"/>
          <p:cNvSpPr txBox="1"/>
          <p:nvPr/>
        </p:nvSpPr>
        <p:spPr>
          <a:xfrm>
            <a:off x="1273934" y="1599642"/>
            <a:ext cx="445956" cy="248209"/>
          </a:xfrm>
          <a:prstGeom prst="rect">
            <a:avLst/>
          </a:prstGeom>
          <a:noFill/>
        </p:spPr>
        <p:txBody>
          <a:bodyPr wrap="none" rtlCol="0">
            <a:spAutoFit/>
          </a:bodyPr>
          <a:lstStyle/>
          <a:p>
            <a:r>
              <a:rPr lang="en-US" sz="1013" dirty="0">
                <a:latin typeface="Times" panose="02020603050405020304" pitchFamily="18" charset="0"/>
                <a:cs typeface="Times" panose="02020603050405020304" pitchFamily="18" charset="0"/>
              </a:rPr>
              <a:t>DLR</a:t>
            </a:r>
          </a:p>
        </p:txBody>
      </p:sp>
      <p:cxnSp>
        <p:nvCxnSpPr>
          <p:cNvPr id="15" name="Gerade Verbindung mit Pfeil 104"/>
          <p:cNvCxnSpPr/>
          <p:nvPr/>
        </p:nvCxnSpPr>
        <p:spPr>
          <a:xfrm flipH="1" flipV="1">
            <a:off x="3542187" y="1323398"/>
            <a:ext cx="648073" cy="55701"/>
          </a:xfrm>
          <a:prstGeom prst="straightConnector1">
            <a:avLst/>
          </a:prstGeom>
          <a:ln w="28575">
            <a:headEnd type="none" w="med" len="med"/>
            <a:tailEnd type="triangle" w="med" len="med"/>
          </a:ln>
        </p:spPr>
        <p:style>
          <a:lnRef idx="1">
            <a:schemeClr val="accent1"/>
          </a:lnRef>
          <a:fillRef idx="0">
            <a:schemeClr val="accent1"/>
          </a:fillRef>
          <a:effectRef idx="0">
            <a:schemeClr val="accent1"/>
          </a:effectRef>
          <a:fontRef idx="minor">
            <a:schemeClr val="tx1"/>
          </a:fontRef>
        </p:style>
      </p:cxnSp>
      <p:sp>
        <p:nvSpPr>
          <p:cNvPr id="21" name="Freihandform 105"/>
          <p:cNvSpPr/>
          <p:nvPr/>
        </p:nvSpPr>
        <p:spPr>
          <a:xfrm>
            <a:off x="2881491" y="1269751"/>
            <a:ext cx="245860" cy="107294"/>
          </a:xfrm>
          <a:custGeom>
            <a:avLst/>
            <a:gdLst>
              <a:gd name="connsiteX0" fmla="*/ 327813 w 327813"/>
              <a:gd name="connsiteY0" fmla="*/ 1168 h 143058"/>
              <a:gd name="connsiteX1" fmla="*/ 44034 w 327813"/>
              <a:gd name="connsiteY1" fmla="*/ 1168 h 143058"/>
              <a:gd name="connsiteX2" fmla="*/ 28268 w 327813"/>
              <a:gd name="connsiteY2" fmla="*/ 16934 h 143058"/>
              <a:gd name="connsiteX3" fmla="*/ 312048 w 327813"/>
              <a:gd name="connsiteY3" fmla="*/ 143058 h 143058"/>
            </a:gdLst>
            <a:ahLst/>
            <a:cxnLst>
              <a:cxn ang="0">
                <a:pos x="connsiteX0" y="connsiteY0"/>
              </a:cxn>
              <a:cxn ang="0">
                <a:pos x="connsiteX1" y="connsiteY1"/>
              </a:cxn>
              <a:cxn ang="0">
                <a:pos x="connsiteX2" y="connsiteY2"/>
              </a:cxn>
              <a:cxn ang="0">
                <a:pos x="connsiteX3" y="connsiteY3"/>
              </a:cxn>
            </a:cxnLst>
            <a:rect l="l" t="t" r="r" b="b"/>
            <a:pathLst>
              <a:path w="327813" h="143058">
                <a:moveTo>
                  <a:pt x="327813" y="1168"/>
                </a:moveTo>
                <a:cubicBezTo>
                  <a:pt x="233220" y="1168"/>
                  <a:pt x="93958" y="-1460"/>
                  <a:pt x="44034" y="1168"/>
                </a:cubicBezTo>
                <a:cubicBezTo>
                  <a:pt x="-5890" y="3796"/>
                  <a:pt x="-16401" y="-6714"/>
                  <a:pt x="28268" y="16934"/>
                </a:cubicBezTo>
                <a:cubicBezTo>
                  <a:pt x="72937" y="40582"/>
                  <a:pt x="192492" y="91820"/>
                  <a:pt x="312048" y="143058"/>
                </a:cubicBezTo>
              </a:path>
            </a:pathLst>
          </a:custGeom>
          <a:noFill/>
          <a:ln>
            <a:headEnd type="none" w="med" len="med"/>
            <a:tailEnd type="triangle" w="med" len="me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013"/>
          </a:p>
        </p:txBody>
      </p:sp>
      <p:sp>
        <p:nvSpPr>
          <p:cNvPr id="22" name="Freihandform 106"/>
          <p:cNvSpPr/>
          <p:nvPr/>
        </p:nvSpPr>
        <p:spPr>
          <a:xfrm>
            <a:off x="3210119" y="1459815"/>
            <a:ext cx="449318" cy="260131"/>
          </a:xfrm>
          <a:custGeom>
            <a:avLst/>
            <a:gdLst>
              <a:gd name="connsiteX0" fmla="*/ 0 w 599090"/>
              <a:gd name="connsiteY0" fmla="*/ 0 h 346841"/>
              <a:gd name="connsiteX1" fmla="*/ 204952 w 599090"/>
              <a:gd name="connsiteY1" fmla="*/ 126124 h 346841"/>
              <a:gd name="connsiteX2" fmla="*/ 409903 w 599090"/>
              <a:gd name="connsiteY2" fmla="*/ 110358 h 346841"/>
              <a:gd name="connsiteX3" fmla="*/ 599090 w 599090"/>
              <a:gd name="connsiteY3" fmla="*/ 346841 h 346841"/>
            </a:gdLst>
            <a:ahLst/>
            <a:cxnLst>
              <a:cxn ang="0">
                <a:pos x="connsiteX0" y="connsiteY0"/>
              </a:cxn>
              <a:cxn ang="0">
                <a:pos x="connsiteX1" y="connsiteY1"/>
              </a:cxn>
              <a:cxn ang="0">
                <a:pos x="connsiteX2" y="connsiteY2"/>
              </a:cxn>
              <a:cxn ang="0">
                <a:pos x="connsiteX3" y="connsiteY3"/>
              </a:cxn>
            </a:cxnLst>
            <a:rect l="l" t="t" r="r" b="b"/>
            <a:pathLst>
              <a:path w="599090" h="346841">
                <a:moveTo>
                  <a:pt x="0" y="0"/>
                </a:moveTo>
                <a:cubicBezTo>
                  <a:pt x="68317" y="53865"/>
                  <a:pt x="136635" y="107731"/>
                  <a:pt x="204952" y="126124"/>
                </a:cubicBezTo>
                <a:cubicBezTo>
                  <a:pt x="273269" y="144517"/>
                  <a:pt x="344213" y="73572"/>
                  <a:pt x="409903" y="110358"/>
                </a:cubicBezTo>
                <a:cubicBezTo>
                  <a:pt x="475593" y="147144"/>
                  <a:pt x="537341" y="246992"/>
                  <a:pt x="599090" y="346841"/>
                </a:cubicBezTo>
              </a:path>
            </a:pathLst>
          </a:custGeom>
          <a:noFill/>
          <a:ln>
            <a:solidFill>
              <a:srgbClr val="FF0000"/>
            </a:solidFill>
            <a:headEnd type="none" w="med" len="med"/>
            <a:tailEnd type="triangle" w="med" len="me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013"/>
          </a:p>
        </p:txBody>
      </p:sp>
      <p:sp>
        <p:nvSpPr>
          <p:cNvPr id="23" name="Freihandform 107"/>
          <p:cNvSpPr/>
          <p:nvPr/>
        </p:nvSpPr>
        <p:spPr>
          <a:xfrm>
            <a:off x="3694909" y="1826363"/>
            <a:ext cx="402021" cy="108651"/>
          </a:xfrm>
          <a:custGeom>
            <a:avLst/>
            <a:gdLst>
              <a:gd name="connsiteX0" fmla="*/ 0 w 536028"/>
              <a:gd name="connsiteY0" fmla="*/ 0 h 144868"/>
              <a:gd name="connsiteX1" fmla="*/ 157655 w 536028"/>
              <a:gd name="connsiteY1" fmla="*/ 126124 h 144868"/>
              <a:gd name="connsiteX2" fmla="*/ 536028 w 536028"/>
              <a:gd name="connsiteY2" fmla="*/ 141889 h 144868"/>
            </a:gdLst>
            <a:ahLst/>
            <a:cxnLst>
              <a:cxn ang="0">
                <a:pos x="connsiteX0" y="connsiteY0"/>
              </a:cxn>
              <a:cxn ang="0">
                <a:pos x="connsiteX1" y="connsiteY1"/>
              </a:cxn>
              <a:cxn ang="0">
                <a:pos x="connsiteX2" y="connsiteY2"/>
              </a:cxn>
            </a:cxnLst>
            <a:rect l="l" t="t" r="r" b="b"/>
            <a:pathLst>
              <a:path w="536028" h="144868">
                <a:moveTo>
                  <a:pt x="0" y="0"/>
                </a:moveTo>
                <a:cubicBezTo>
                  <a:pt x="34158" y="51238"/>
                  <a:pt x="68317" y="102476"/>
                  <a:pt x="157655" y="126124"/>
                </a:cubicBezTo>
                <a:cubicBezTo>
                  <a:pt x="246993" y="149772"/>
                  <a:pt x="391510" y="145830"/>
                  <a:pt x="536028" y="141889"/>
                </a:cubicBezTo>
              </a:path>
            </a:pathLst>
          </a:custGeom>
          <a:noFill/>
          <a:ln>
            <a:solidFill>
              <a:srgbClr val="FF0000"/>
            </a:solidFill>
            <a:headEnd type="none" w="med" len="med"/>
            <a:tailEnd type="triangle" w="med" len="me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013"/>
          </a:p>
        </p:txBody>
      </p:sp>
      <p:pic>
        <p:nvPicPr>
          <p:cNvPr id="24" name="Picture 23"/>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4788024" y="951570"/>
            <a:ext cx="2818638" cy="2699766"/>
          </a:xfrm>
          <a:prstGeom prst="rect">
            <a:avLst/>
          </a:prstGeom>
        </p:spPr>
      </p:pic>
      <p:sp>
        <p:nvSpPr>
          <p:cNvPr id="25" name="Oval 24"/>
          <p:cNvSpPr/>
          <p:nvPr/>
        </p:nvSpPr>
        <p:spPr>
          <a:xfrm>
            <a:off x="5299101" y="2482096"/>
            <a:ext cx="162018" cy="89120"/>
          </a:xfrm>
          <a:prstGeom prst="ellipse">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013"/>
          </a:p>
        </p:txBody>
      </p:sp>
      <p:cxnSp>
        <p:nvCxnSpPr>
          <p:cNvPr id="26" name="Straight Connector 25"/>
          <p:cNvCxnSpPr>
            <a:endCxn id="27" idx="0"/>
          </p:cNvCxnSpPr>
          <p:nvPr/>
        </p:nvCxnSpPr>
        <p:spPr>
          <a:xfrm flipH="1">
            <a:off x="4843710" y="2571217"/>
            <a:ext cx="536401" cy="963389"/>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27" name="TextBox 26"/>
          <p:cNvSpPr txBox="1"/>
          <p:nvPr/>
        </p:nvSpPr>
        <p:spPr>
          <a:xfrm>
            <a:off x="4382686" y="3534606"/>
            <a:ext cx="922047" cy="248209"/>
          </a:xfrm>
          <a:prstGeom prst="rect">
            <a:avLst/>
          </a:prstGeom>
          <a:noFill/>
        </p:spPr>
        <p:txBody>
          <a:bodyPr wrap="none" rtlCol="0">
            <a:spAutoFit/>
          </a:bodyPr>
          <a:lstStyle/>
          <a:p>
            <a:r>
              <a:rPr lang="de-CH" sz="1013" dirty="0">
                <a:latin typeface="Times" panose="02020603050405020304" pitchFamily="18" charset="0"/>
                <a:cs typeface="Times" panose="02020603050405020304" pitchFamily="18" charset="0"/>
              </a:rPr>
              <a:t>Original </a:t>
            </a:r>
            <a:r>
              <a:rPr lang="de-CH" sz="1013" dirty="0" err="1">
                <a:latin typeface="Times" panose="02020603050405020304" pitchFamily="18" charset="0"/>
                <a:cs typeface="Times" panose="02020603050405020304" pitchFamily="18" charset="0"/>
              </a:rPr>
              <a:t>foam</a:t>
            </a:r>
            <a:endParaRPr lang="en-US" sz="1013" dirty="0">
              <a:latin typeface="Times" panose="02020603050405020304" pitchFamily="18" charset="0"/>
              <a:cs typeface="Times" panose="02020603050405020304" pitchFamily="18" charset="0"/>
            </a:endParaRPr>
          </a:p>
        </p:txBody>
      </p:sp>
      <p:pic>
        <p:nvPicPr>
          <p:cNvPr id="28" name="Picture 2" descr="fibs_d5"/>
          <p:cNvPicPr>
            <a:picLocks noChangeAspect="1" noChangeArrowheads="1"/>
          </p:cNvPicPr>
          <p:nvPr/>
        </p:nvPicPr>
        <p:blipFill>
          <a:blip r:embed="rId8" cstate="print">
            <a:extLst>
              <a:ext uri="{28A0092B-C50C-407E-A947-70E740481C1C}">
                <a14:useLocalDpi xmlns:a14="http://schemas.microsoft.com/office/drawing/2010/main" val="0"/>
              </a:ext>
            </a:extLst>
          </a:blip>
          <a:srcRect t="6755"/>
          <a:stretch>
            <a:fillRect/>
          </a:stretch>
        </p:blipFill>
        <p:spPr bwMode="auto">
          <a:xfrm>
            <a:off x="7515372" y="4241482"/>
            <a:ext cx="405000" cy="3657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9" name="Picture 18" descr="C:\Users\sutersi\Dropbox\MasterThesis\Dilation0Rendering2.png"/>
          <p:cNvPicPr>
            <a:picLocks noChangeAspect="1" noChangeArrowheads="1"/>
          </p:cNvPicPr>
          <p:nvPr/>
        </p:nvPicPr>
        <p:blipFill>
          <a:blip r:embed="rId9" cstate="print">
            <a:extLst>
              <a:ext uri="{28A0092B-C50C-407E-A947-70E740481C1C}">
                <a14:useLocalDpi xmlns:a14="http://schemas.microsoft.com/office/drawing/2010/main" val="0"/>
              </a:ext>
            </a:extLst>
          </a:blip>
          <a:srcRect/>
          <a:stretch>
            <a:fillRect/>
          </a:stretch>
        </p:blipFill>
        <p:spPr bwMode="auto">
          <a:xfrm>
            <a:off x="7515372" y="3713798"/>
            <a:ext cx="405000" cy="405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0" name="Textfeld 11"/>
          <p:cNvSpPr txBox="1"/>
          <p:nvPr/>
        </p:nvSpPr>
        <p:spPr>
          <a:xfrm>
            <a:off x="5722464" y="4284552"/>
            <a:ext cx="1035861" cy="248209"/>
          </a:xfrm>
          <a:prstGeom prst="rect">
            <a:avLst/>
          </a:prstGeom>
          <a:noFill/>
        </p:spPr>
        <p:txBody>
          <a:bodyPr wrap="none" rtlCol="0">
            <a:spAutoFit/>
          </a:bodyPr>
          <a:lstStyle/>
          <a:p>
            <a:r>
              <a:rPr lang="en-US" sz="1013" dirty="0">
                <a:latin typeface="Times" panose="02020603050405020304" pitchFamily="18" charset="0"/>
                <a:cs typeface="Times" panose="02020603050405020304" pitchFamily="18" charset="0"/>
              </a:rPr>
              <a:t>Fiber: Solid line</a:t>
            </a:r>
          </a:p>
        </p:txBody>
      </p:sp>
      <p:sp>
        <p:nvSpPr>
          <p:cNvPr id="31" name="Textfeld 12"/>
          <p:cNvSpPr txBox="1"/>
          <p:nvPr/>
        </p:nvSpPr>
        <p:spPr>
          <a:xfrm>
            <a:off x="5722465" y="3651870"/>
            <a:ext cx="1295547" cy="404085"/>
          </a:xfrm>
          <a:prstGeom prst="rect">
            <a:avLst/>
          </a:prstGeom>
          <a:noFill/>
        </p:spPr>
        <p:txBody>
          <a:bodyPr wrap="none" rtlCol="0">
            <a:spAutoFit/>
          </a:bodyPr>
          <a:lstStyle/>
          <a:p>
            <a:r>
              <a:rPr lang="en-US" sz="1013" dirty="0">
                <a:latin typeface="Times" panose="02020603050405020304" pitchFamily="18" charset="0"/>
                <a:cs typeface="Times" panose="02020603050405020304" pitchFamily="18" charset="0"/>
              </a:rPr>
              <a:t>Foam: Dotted line</a:t>
            </a:r>
          </a:p>
          <a:p>
            <a:r>
              <a:rPr lang="de-CH" sz="1013" dirty="0" err="1">
                <a:latin typeface="Times" panose="02020603050405020304" pitchFamily="18" charset="0"/>
                <a:cs typeface="Times" panose="02020603050405020304" pitchFamily="18" charset="0"/>
              </a:rPr>
              <a:t>Shrunk</a:t>
            </a:r>
            <a:r>
              <a:rPr lang="de-CH" sz="1013" dirty="0">
                <a:latin typeface="Times" panose="02020603050405020304" pitchFamily="18" charset="0"/>
                <a:cs typeface="Times" panose="02020603050405020304" pitchFamily="18" charset="0"/>
              </a:rPr>
              <a:t> </a:t>
            </a:r>
            <a:r>
              <a:rPr lang="de-CH" sz="1013" dirty="0" err="1">
                <a:latin typeface="Times" panose="02020603050405020304" pitchFamily="18" charset="0"/>
                <a:cs typeface="Times" panose="02020603050405020304" pitchFamily="18" charset="0"/>
              </a:rPr>
              <a:t>foam</a:t>
            </a:r>
            <a:r>
              <a:rPr lang="de-CH" sz="1013" dirty="0">
                <a:latin typeface="Times" panose="02020603050405020304" pitchFamily="18" charset="0"/>
                <a:cs typeface="Times" panose="02020603050405020304" pitchFamily="18" charset="0"/>
              </a:rPr>
              <a:t>: </a:t>
            </a:r>
            <a:r>
              <a:rPr lang="de-CH" sz="1013" dirty="0" err="1">
                <a:latin typeface="Times" panose="02020603050405020304" pitchFamily="18" charset="0"/>
                <a:cs typeface="Times" panose="02020603050405020304" pitchFamily="18" charset="0"/>
              </a:rPr>
              <a:t>dashed</a:t>
            </a:r>
            <a:endParaRPr lang="en-US" sz="1013" dirty="0">
              <a:latin typeface="Times" panose="02020603050405020304" pitchFamily="18" charset="0"/>
              <a:cs typeface="Times" panose="02020603050405020304" pitchFamily="18" charset="0"/>
            </a:endParaRPr>
          </a:p>
        </p:txBody>
      </p:sp>
      <p:sp>
        <p:nvSpPr>
          <p:cNvPr id="32" name="Textfeld 19"/>
          <p:cNvSpPr txBox="1"/>
          <p:nvPr/>
        </p:nvSpPr>
        <p:spPr>
          <a:xfrm>
            <a:off x="6624228" y="257767"/>
            <a:ext cx="1431802" cy="230832"/>
          </a:xfrm>
          <a:prstGeom prst="rect">
            <a:avLst/>
          </a:prstGeom>
          <a:noFill/>
        </p:spPr>
        <p:txBody>
          <a:bodyPr wrap="none" rtlCol="0">
            <a:spAutoFit/>
          </a:bodyPr>
          <a:lstStyle/>
          <a:p>
            <a:r>
              <a:rPr lang="en-US" sz="900" dirty="0">
                <a:latin typeface="Times" pitchFamily="18" charset="0"/>
                <a:cs typeface="Times" pitchFamily="18" charset="0"/>
              </a:rPr>
              <a:t>Suter et al., JOM, 65, 2013</a:t>
            </a:r>
          </a:p>
        </p:txBody>
      </p:sp>
      <p:sp>
        <p:nvSpPr>
          <p:cNvPr id="33" name="Textfeld 11"/>
          <p:cNvSpPr txBox="1"/>
          <p:nvPr/>
        </p:nvSpPr>
        <p:spPr>
          <a:xfrm>
            <a:off x="3113839" y="4569972"/>
            <a:ext cx="4993675" cy="346249"/>
          </a:xfrm>
          <a:prstGeom prst="rect">
            <a:avLst/>
          </a:prstGeom>
          <a:noFill/>
        </p:spPr>
        <p:txBody>
          <a:bodyPr wrap="none" rtlCol="0">
            <a:spAutoFit/>
          </a:bodyPr>
          <a:lstStyle/>
          <a:p>
            <a:r>
              <a:rPr lang="en-CH" sz="1650" dirty="0">
                <a:latin typeface="Times" panose="02020603050405020304" pitchFamily="18" charset="0"/>
                <a:cs typeface="Times" panose="02020603050405020304" pitchFamily="18" charset="0"/>
              </a:rPr>
              <a:t>→</a:t>
            </a:r>
            <a:r>
              <a:rPr lang="de-CH" sz="1650" dirty="0">
                <a:latin typeface="Times" panose="02020603050405020304" pitchFamily="18" charset="0"/>
                <a:cs typeface="Times" panose="02020603050405020304" pitchFamily="18" charset="0"/>
              </a:rPr>
              <a:t> Proper numerical optimization with machine learning</a:t>
            </a:r>
            <a:endParaRPr lang="en-US" sz="1650" dirty="0">
              <a:latin typeface="Times" panose="02020603050405020304" pitchFamily="18" charset="0"/>
              <a:cs typeface="Times" panose="02020603050405020304" pitchFamily="18" charset="0"/>
            </a:endParaRPr>
          </a:p>
        </p:txBody>
      </p:sp>
    </p:spTree>
    <p:extLst>
      <p:ext uri="{BB962C8B-B14F-4D97-AF65-F5344CB8AC3E}">
        <p14:creationId xmlns:p14="http://schemas.microsoft.com/office/powerpoint/2010/main" val="33761590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2"/>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14"/>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15"/>
                                        </p:tgtEl>
                                        <p:attrNameLst>
                                          <p:attrName>style.visibility</p:attrName>
                                        </p:attrNameLst>
                                      </p:cBhvr>
                                      <p:to>
                                        <p:strVal val="visible"/>
                                      </p:to>
                                    </p:set>
                                  </p:childTnLst>
                                </p:cTn>
                              </p:par>
                              <p:par>
                                <p:cTn id="13" presetID="1" presetClass="entr" presetSubtype="0" fill="hold" grpId="0" nodeType="withEffect">
                                  <p:stCondLst>
                                    <p:cond delay="200"/>
                                  </p:stCondLst>
                                  <p:childTnLst>
                                    <p:set>
                                      <p:cBhvr>
                                        <p:cTn id="14" dur="1" fill="hold">
                                          <p:stCondLst>
                                            <p:cond delay="0"/>
                                          </p:stCondLst>
                                        </p:cTn>
                                        <p:tgtEl>
                                          <p:spTgt spid="21"/>
                                        </p:tgtEl>
                                        <p:attrNameLst>
                                          <p:attrName>style.visibility</p:attrName>
                                        </p:attrNameLst>
                                      </p:cBhvr>
                                      <p:to>
                                        <p:strVal val="visible"/>
                                      </p:to>
                                    </p:set>
                                  </p:childTnLst>
                                </p:cTn>
                              </p:par>
                            </p:childTnLst>
                          </p:cTn>
                        </p:par>
                        <p:par>
                          <p:cTn id="15" fill="hold">
                            <p:stCondLst>
                              <p:cond delay="200"/>
                            </p:stCondLst>
                            <p:childTnLst>
                              <p:par>
                                <p:cTn id="16" presetID="1" presetClass="entr" presetSubtype="0" fill="hold" grpId="0" nodeType="afterEffect">
                                  <p:stCondLst>
                                    <p:cond delay="200"/>
                                  </p:stCondLst>
                                  <p:childTnLst>
                                    <p:set>
                                      <p:cBhvr>
                                        <p:cTn id="17" dur="1" fill="hold">
                                          <p:stCondLst>
                                            <p:cond delay="0"/>
                                          </p:stCondLst>
                                        </p:cTn>
                                        <p:tgtEl>
                                          <p:spTgt spid="22"/>
                                        </p:tgtEl>
                                        <p:attrNameLst>
                                          <p:attrName>style.visibility</p:attrName>
                                        </p:attrNameLst>
                                      </p:cBhvr>
                                      <p:to>
                                        <p:strVal val="visible"/>
                                      </p:to>
                                    </p:set>
                                  </p:childTnLst>
                                </p:cTn>
                              </p:par>
                            </p:childTnLst>
                          </p:cTn>
                        </p:par>
                        <p:par>
                          <p:cTn id="18" fill="hold">
                            <p:stCondLst>
                              <p:cond delay="400"/>
                            </p:stCondLst>
                            <p:childTnLst>
                              <p:par>
                                <p:cTn id="19" presetID="1" presetClass="entr" presetSubtype="0" fill="hold" grpId="0" nodeType="afterEffect">
                                  <p:stCondLst>
                                    <p:cond delay="200"/>
                                  </p:stCondLst>
                                  <p:childTnLst>
                                    <p:set>
                                      <p:cBhvr>
                                        <p:cTn id="20" dur="1" fill="hold">
                                          <p:stCondLst>
                                            <p:cond delay="0"/>
                                          </p:stCondLst>
                                        </p:cTn>
                                        <p:tgtEl>
                                          <p:spTgt spid="23"/>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nodeType="clickEffect">
                                  <p:stCondLst>
                                    <p:cond delay="0"/>
                                  </p:stCondLst>
                                  <p:childTnLst>
                                    <p:set>
                                      <p:cBhvr>
                                        <p:cTn id="24" dur="1" fill="hold">
                                          <p:stCondLst>
                                            <p:cond delay="0"/>
                                          </p:stCondLst>
                                        </p:cTn>
                                        <p:tgtEl>
                                          <p:spTgt spid="16"/>
                                        </p:tgtEl>
                                        <p:attrNameLst>
                                          <p:attrName>style.visibility</p:attrName>
                                        </p:attrNameLst>
                                      </p:cBhvr>
                                      <p:to>
                                        <p:strVal val="visible"/>
                                      </p:to>
                                    </p:set>
                                  </p:childTnLst>
                                </p:cTn>
                              </p:par>
                              <p:par>
                                <p:cTn id="25" presetID="1" presetClass="entr" presetSubtype="0" fill="hold" nodeType="withEffect">
                                  <p:stCondLst>
                                    <p:cond delay="0"/>
                                  </p:stCondLst>
                                  <p:childTnLst>
                                    <p:set>
                                      <p:cBhvr>
                                        <p:cTn id="26" dur="1" fill="hold">
                                          <p:stCondLst>
                                            <p:cond delay="0"/>
                                          </p:stCondLst>
                                        </p:cTn>
                                        <p:tgtEl>
                                          <p:spTgt spid="20"/>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24"/>
                                        </p:tgtEl>
                                        <p:attrNameLst>
                                          <p:attrName>style.visibility</p:attrName>
                                        </p:attrNameLst>
                                      </p:cBhvr>
                                      <p:to>
                                        <p:strVal val="visible"/>
                                      </p:to>
                                    </p:set>
                                  </p:childTnLst>
                                </p:cTn>
                              </p:par>
                              <p:par>
                                <p:cTn id="31" presetID="1" presetClass="entr" presetSubtype="0" fill="hold" grpId="0" nodeType="withEffect">
                                  <p:stCondLst>
                                    <p:cond delay="0"/>
                                  </p:stCondLst>
                                  <p:childTnLst>
                                    <p:set>
                                      <p:cBhvr>
                                        <p:cTn id="32" dur="1" fill="hold">
                                          <p:stCondLst>
                                            <p:cond delay="0"/>
                                          </p:stCondLst>
                                        </p:cTn>
                                        <p:tgtEl>
                                          <p:spTgt spid="25"/>
                                        </p:tgtEl>
                                        <p:attrNameLst>
                                          <p:attrName>style.visibility</p:attrName>
                                        </p:attrNameLst>
                                      </p:cBhvr>
                                      <p:to>
                                        <p:strVal val="visible"/>
                                      </p:to>
                                    </p:set>
                                  </p:childTnLst>
                                </p:cTn>
                              </p:par>
                              <p:par>
                                <p:cTn id="33" presetID="1" presetClass="entr" presetSubtype="0" fill="hold" nodeType="withEffect">
                                  <p:stCondLst>
                                    <p:cond delay="0"/>
                                  </p:stCondLst>
                                  <p:childTnLst>
                                    <p:set>
                                      <p:cBhvr>
                                        <p:cTn id="34" dur="1" fill="hold">
                                          <p:stCondLst>
                                            <p:cond delay="0"/>
                                          </p:stCondLst>
                                        </p:cTn>
                                        <p:tgtEl>
                                          <p:spTgt spid="26"/>
                                        </p:tgtEl>
                                        <p:attrNameLst>
                                          <p:attrName>style.visibility</p:attrName>
                                        </p:attrNameLst>
                                      </p:cBhvr>
                                      <p:to>
                                        <p:strVal val="visible"/>
                                      </p:to>
                                    </p:set>
                                  </p:childTnLst>
                                </p:cTn>
                              </p:par>
                              <p:par>
                                <p:cTn id="35" presetID="1" presetClass="entr" presetSubtype="0" fill="hold" grpId="0" nodeType="withEffect">
                                  <p:stCondLst>
                                    <p:cond delay="0"/>
                                  </p:stCondLst>
                                  <p:childTnLst>
                                    <p:set>
                                      <p:cBhvr>
                                        <p:cTn id="36" dur="1" fill="hold">
                                          <p:stCondLst>
                                            <p:cond delay="0"/>
                                          </p:stCondLst>
                                        </p:cTn>
                                        <p:tgtEl>
                                          <p:spTgt spid="27"/>
                                        </p:tgtEl>
                                        <p:attrNameLst>
                                          <p:attrName>style.visibility</p:attrName>
                                        </p:attrNameLst>
                                      </p:cBhvr>
                                      <p:to>
                                        <p:strVal val="visible"/>
                                      </p:to>
                                    </p:set>
                                  </p:childTnLst>
                                </p:cTn>
                              </p:par>
                            </p:childTnLst>
                          </p:cTn>
                        </p:par>
                      </p:childTnLst>
                    </p:cTn>
                  </p:par>
                  <p:par>
                    <p:cTn id="37" fill="hold">
                      <p:stCondLst>
                        <p:cond delay="indefinite"/>
                      </p:stCondLst>
                      <p:childTnLst>
                        <p:par>
                          <p:cTn id="38" fill="hold">
                            <p:stCondLst>
                              <p:cond delay="0"/>
                            </p:stCondLst>
                            <p:childTnLst>
                              <p:par>
                                <p:cTn id="39" presetID="1" presetClass="entr" presetSubtype="0" fill="hold" grpId="0" nodeType="clickEffect">
                                  <p:stCondLst>
                                    <p:cond delay="0"/>
                                  </p:stCondLst>
                                  <p:childTnLst>
                                    <p:set>
                                      <p:cBhvr>
                                        <p:cTn id="40" dur="1" fill="hold">
                                          <p:stCondLst>
                                            <p:cond delay="0"/>
                                          </p:stCondLst>
                                        </p:cTn>
                                        <p:tgtEl>
                                          <p:spTgt spid="31"/>
                                        </p:tgtEl>
                                        <p:attrNameLst>
                                          <p:attrName>style.visibility</p:attrName>
                                        </p:attrNameLst>
                                      </p:cBhvr>
                                      <p:to>
                                        <p:strVal val="visible"/>
                                      </p:to>
                                    </p:set>
                                  </p:childTnLst>
                                </p:cTn>
                              </p:par>
                              <p:par>
                                <p:cTn id="41" presetID="1" presetClass="entr" presetSubtype="0" fill="hold" nodeType="withEffect">
                                  <p:stCondLst>
                                    <p:cond delay="0"/>
                                  </p:stCondLst>
                                  <p:childTnLst>
                                    <p:set>
                                      <p:cBhvr>
                                        <p:cTn id="42" dur="1" fill="hold">
                                          <p:stCondLst>
                                            <p:cond delay="0"/>
                                          </p:stCondLst>
                                        </p:cTn>
                                        <p:tgtEl>
                                          <p:spTgt spid="29"/>
                                        </p:tgtEl>
                                        <p:attrNameLst>
                                          <p:attrName>style.visibility</p:attrName>
                                        </p:attrNameLst>
                                      </p:cBhvr>
                                      <p:to>
                                        <p:strVal val="visible"/>
                                      </p:to>
                                    </p:set>
                                  </p:childTnLst>
                                </p:cTn>
                              </p:par>
                              <p:par>
                                <p:cTn id="43" presetID="1" presetClass="entr" presetSubtype="0" fill="hold" nodeType="withEffect">
                                  <p:stCondLst>
                                    <p:cond delay="0"/>
                                  </p:stCondLst>
                                  <p:childTnLst>
                                    <p:set>
                                      <p:cBhvr>
                                        <p:cTn id="44" dur="1" fill="hold">
                                          <p:stCondLst>
                                            <p:cond delay="0"/>
                                          </p:stCondLst>
                                        </p:cTn>
                                        <p:tgtEl>
                                          <p:spTgt spid="28"/>
                                        </p:tgtEl>
                                        <p:attrNameLst>
                                          <p:attrName>style.visibility</p:attrName>
                                        </p:attrNameLst>
                                      </p:cBhvr>
                                      <p:to>
                                        <p:strVal val="visible"/>
                                      </p:to>
                                    </p:set>
                                  </p:childTnLst>
                                </p:cTn>
                              </p:par>
                              <p:par>
                                <p:cTn id="45" presetID="1" presetClass="entr" presetSubtype="0" fill="hold" grpId="0" nodeType="withEffect">
                                  <p:stCondLst>
                                    <p:cond delay="0"/>
                                  </p:stCondLst>
                                  <p:childTnLst>
                                    <p:set>
                                      <p:cBhvr>
                                        <p:cTn id="46" dur="1" fill="hold">
                                          <p:stCondLst>
                                            <p:cond delay="0"/>
                                          </p:stCondLst>
                                        </p:cTn>
                                        <p:tgtEl>
                                          <p:spTgt spid="30"/>
                                        </p:tgtEl>
                                        <p:attrNameLst>
                                          <p:attrName>style.visibility</p:attrName>
                                        </p:attrNameLst>
                                      </p:cBhvr>
                                      <p:to>
                                        <p:strVal val="visible"/>
                                      </p:to>
                                    </p:set>
                                  </p:childTnLst>
                                </p:cTn>
                              </p:par>
                            </p:childTnLst>
                          </p:cTn>
                        </p:par>
                      </p:childTnLst>
                    </p:cTn>
                  </p:par>
                  <p:par>
                    <p:cTn id="47" fill="hold">
                      <p:stCondLst>
                        <p:cond delay="indefinite"/>
                      </p:stCondLst>
                      <p:childTnLst>
                        <p:par>
                          <p:cTn id="48" fill="hold">
                            <p:stCondLst>
                              <p:cond delay="0"/>
                            </p:stCondLst>
                            <p:childTnLst>
                              <p:par>
                                <p:cTn id="49" presetID="1" presetClass="entr" presetSubtype="0" fill="hold" grpId="0" nodeType="clickEffect">
                                  <p:stCondLst>
                                    <p:cond delay="0"/>
                                  </p:stCondLst>
                                  <p:childTnLst>
                                    <p:set>
                                      <p:cBhvr>
                                        <p:cTn id="50" dur="1" fill="hold">
                                          <p:stCondLst>
                                            <p:cond delay="0"/>
                                          </p:stCondLst>
                                        </p:cTn>
                                        <p:tgtEl>
                                          <p:spTgt spid="3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p:bldP spid="21" grpId="0" animBg="1"/>
      <p:bldP spid="22" grpId="0" animBg="1"/>
      <p:bldP spid="23" grpId="0" animBg="1"/>
      <p:bldP spid="25" grpId="0" animBg="1"/>
      <p:bldP spid="27" grpId="0"/>
      <p:bldP spid="30" grpId="0"/>
      <p:bldP spid="31" grpId="0"/>
      <p:bldP spid="33" grpId="0"/>
    </p:bldLst>
  </p:timing>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normAutofit/>
          </a:bodyPr>
          <a:lstStyle/>
          <a:p>
            <a:r>
              <a:rPr lang="en-US" noProof="0" dirty="0"/>
              <a:t>Application 2 </a:t>
            </a:r>
            <a:r>
              <a:rPr lang="en-GB" altLang="en-US" dirty="0"/>
              <a:t>–</a:t>
            </a:r>
            <a:r>
              <a:rPr lang="en-US" noProof="0" dirty="0"/>
              <a:t> Partially aligned fibers</a:t>
            </a:r>
          </a:p>
        </p:txBody>
      </p:sp>
      <p:sp>
        <p:nvSpPr>
          <p:cNvPr id="2" name="Content Placeholder 1"/>
          <p:cNvSpPr>
            <a:spLocks noGrp="1"/>
          </p:cNvSpPr>
          <p:nvPr>
            <p:ph idx="1"/>
          </p:nvPr>
        </p:nvSpPr>
        <p:spPr/>
        <p:txBody>
          <a:bodyPr>
            <a:normAutofit lnSpcReduction="10000"/>
          </a:bodyPr>
          <a:lstStyle/>
          <a:p>
            <a:r>
              <a:rPr lang="en-US" noProof="0" dirty="0"/>
              <a:t>Anisotropic morphology:</a:t>
            </a:r>
          </a:p>
          <a:p>
            <a:endParaRPr lang="en-US" noProof="0" dirty="0"/>
          </a:p>
          <a:p>
            <a:pPr marL="297000" indent="0">
              <a:buNone/>
            </a:pPr>
            <a:r>
              <a:rPr lang="en-US" noProof="0" dirty="0"/>
              <a:t>Fiber diameter: 1mm</a:t>
            </a:r>
          </a:p>
          <a:p>
            <a:pPr marL="297000" indent="0">
              <a:buNone/>
            </a:pPr>
            <a:r>
              <a:rPr lang="en-US" noProof="0" dirty="0"/>
              <a:t>Computational volume: 18</a:t>
            </a:r>
            <a:r>
              <a:rPr lang="en-US" baseline="30000" noProof="0" dirty="0"/>
              <a:t>3</a:t>
            </a:r>
            <a:r>
              <a:rPr lang="en-US" noProof="0" dirty="0"/>
              <a:t> mm</a:t>
            </a:r>
            <a:r>
              <a:rPr lang="en-US" baseline="30000" noProof="0" dirty="0"/>
              <a:t>3</a:t>
            </a:r>
            <a:endParaRPr lang="en-US" noProof="0" dirty="0"/>
          </a:p>
          <a:p>
            <a:pPr marL="297000" indent="0">
              <a:buNone/>
            </a:pPr>
            <a:r>
              <a:rPr lang="en-US" noProof="0" dirty="0"/>
              <a:t>Porosity of sample: 0.76</a:t>
            </a:r>
          </a:p>
          <a:p>
            <a:pPr marL="297000" indent="0">
              <a:buNone/>
            </a:pPr>
            <a:r>
              <a:rPr lang="en-US" noProof="0" dirty="0"/>
              <a:t>Anisotropy based on MIL:</a:t>
            </a:r>
          </a:p>
          <a:p>
            <a:pPr marL="297000" indent="0">
              <a:buNone/>
            </a:pPr>
            <a:endParaRPr lang="en-US" noProof="0" dirty="0"/>
          </a:p>
          <a:p>
            <a:pPr marL="297000" indent="0">
              <a:buNone/>
            </a:pPr>
            <a:endParaRPr lang="en-US" noProof="0" dirty="0"/>
          </a:p>
          <a:p>
            <a:pPr marL="297000" indent="0">
              <a:buNone/>
            </a:pPr>
            <a:endParaRPr lang="en-US" noProof="0" dirty="0"/>
          </a:p>
          <a:p>
            <a:pPr marL="297000" indent="0">
              <a:buNone/>
            </a:pPr>
            <a:r>
              <a:rPr lang="en-US" noProof="0" dirty="0"/>
              <a:t>Fiber diameter: 1mm</a:t>
            </a:r>
          </a:p>
          <a:p>
            <a:pPr marL="297000" indent="0">
              <a:buNone/>
            </a:pPr>
            <a:r>
              <a:rPr lang="en-US" noProof="0" dirty="0"/>
              <a:t>Computational volume: 18</a:t>
            </a:r>
            <a:r>
              <a:rPr lang="en-US" baseline="30000" noProof="0" dirty="0"/>
              <a:t>3</a:t>
            </a:r>
            <a:r>
              <a:rPr lang="en-US" noProof="0" dirty="0"/>
              <a:t> mm</a:t>
            </a:r>
            <a:r>
              <a:rPr lang="en-US" baseline="30000" noProof="0" dirty="0"/>
              <a:t>3</a:t>
            </a:r>
            <a:endParaRPr lang="en-US" noProof="0" dirty="0"/>
          </a:p>
          <a:p>
            <a:pPr marL="297000" indent="0">
              <a:buNone/>
            </a:pPr>
            <a:r>
              <a:rPr lang="en-US" noProof="0" dirty="0"/>
              <a:t>Porosity of sample: 0.86</a:t>
            </a:r>
          </a:p>
          <a:p>
            <a:pPr marL="297000" indent="0">
              <a:buNone/>
            </a:pPr>
            <a:r>
              <a:rPr lang="en-US" noProof="0" dirty="0"/>
              <a:t>Anisotropy based on MIL:</a:t>
            </a:r>
          </a:p>
          <a:p>
            <a:pPr marL="297000" indent="0">
              <a:buNone/>
            </a:pPr>
            <a:endParaRPr lang="en-US" noProof="0" dirty="0"/>
          </a:p>
          <a:p>
            <a:pPr marL="0" indent="0">
              <a:buNone/>
            </a:pPr>
            <a:endParaRPr lang="en-US" noProof="0" dirty="0"/>
          </a:p>
          <a:p>
            <a:pPr marL="0" indent="0">
              <a:buNone/>
            </a:pPr>
            <a:endParaRPr lang="en-US" noProof="0" dirty="0"/>
          </a:p>
          <a:p>
            <a:pPr marL="0" indent="0">
              <a:buNone/>
            </a:pPr>
            <a:endParaRPr lang="en-US" noProof="0" dirty="0"/>
          </a:p>
        </p:txBody>
      </p:sp>
      <p:graphicFrame>
        <p:nvGraphicFramePr>
          <p:cNvPr id="7" name="Object 6"/>
          <p:cNvGraphicFramePr>
            <a:graphicFrameLocks noChangeAspect="1"/>
          </p:cNvGraphicFramePr>
          <p:nvPr/>
        </p:nvGraphicFramePr>
        <p:xfrm>
          <a:off x="3789750" y="1943100"/>
          <a:ext cx="1457325" cy="561975"/>
        </p:xfrm>
        <a:graphic>
          <a:graphicData uri="http://schemas.openxmlformats.org/presentationml/2006/ole">
            <mc:AlternateContent xmlns:mc="http://schemas.openxmlformats.org/markup-compatibility/2006">
              <mc:Choice xmlns:v="urn:schemas-microsoft-com:vml" Requires="v">
                <p:oleObj name="Equation" r:id="rId2" imgW="1942920" imgH="749160" progId="Equation.DSMT4">
                  <p:embed/>
                </p:oleObj>
              </mc:Choice>
              <mc:Fallback>
                <p:oleObj name="Equation" r:id="rId2" imgW="1942920" imgH="749160" progId="Equation.DSMT4">
                  <p:embed/>
                  <p:pic>
                    <p:nvPicPr>
                      <p:cNvPr id="7" name="Object 6"/>
                      <p:cNvPicPr>
                        <a:picLocks noChangeAspect="1" noChangeArrowheads="1"/>
                      </p:cNvPicPr>
                      <p:nvPr/>
                    </p:nvPicPr>
                    <p:blipFill>
                      <a:blip r:embed="rId3"/>
                      <a:srcRect/>
                      <a:stretch>
                        <a:fillRect/>
                      </a:stretch>
                    </p:blipFill>
                    <p:spPr bwMode="auto">
                      <a:xfrm>
                        <a:off x="3789750" y="1943100"/>
                        <a:ext cx="1457325" cy="561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pic>
        <p:nvPicPr>
          <p:cNvPr id="6" name="Picture 5"/>
          <p:cNvPicPr>
            <a:picLocks noChangeAspect="1"/>
          </p:cNvPicPr>
          <p:nvPr/>
        </p:nvPicPr>
        <p:blipFill>
          <a:blip r:embed="rId4"/>
          <a:stretch>
            <a:fillRect/>
          </a:stretch>
        </p:blipFill>
        <p:spPr>
          <a:xfrm>
            <a:off x="5517105" y="654750"/>
            <a:ext cx="2039770" cy="1917000"/>
          </a:xfrm>
          <a:prstGeom prst="rect">
            <a:avLst/>
          </a:prstGeom>
        </p:spPr>
      </p:pic>
      <p:pic>
        <p:nvPicPr>
          <p:cNvPr id="4" name="Picture 3"/>
          <p:cNvPicPr>
            <a:picLocks noChangeAspect="1"/>
          </p:cNvPicPr>
          <p:nvPr/>
        </p:nvPicPr>
        <p:blipFill rotWithShape="1">
          <a:blip r:embed="rId5"/>
          <a:srcRect r="5373"/>
          <a:stretch/>
        </p:blipFill>
        <p:spPr>
          <a:xfrm>
            <a:off x="5512869" y="2760999"/>
            <a:ext cx="2056465" cy="2052000"/>
          </a:xfrm>
          <a:prstGeom prst="rect">
            <a:avLst/>
          </a:prstGeom>
        </p:spPr>
      </p:pic>
      <p:graphicFrame>
        <p:nvGraphicFramePr>
          <p:cNvPr id="8" name="Object 7"/>
          <p:cNvGraphicFramePr>
            <a:graphicFrameLocks noChangeAspect="1"/>
          </p:cNvGraphicFramePr>
          <p:nvPr/>
        </p:nvGraphicFramePr>
        <p:xfrm>
          <a:off x="3789750" y="4164927"/>
          <a:ext cx="1457325" cy="561975"/>
        </p:xfrm>
        <a:graphic>
          <a:graphicData uri="http://schemas.openxmlformats.org/presentationml/2006/ole">
            <mc:AlternateContent xmlns:mc="http://schemas.openxmlformats.org/markup-compatibility/2006">
              <mc:Choice xmlns:v="urn:schemas-microsoft-com:vml" Requires="v">
                <p:oleObj name="Equation" r:id="rId6" imgW="1942920" imgH="749160" progId="Equation.DSMT4">
                  <p:embed/>
                </p:oleObj>
              </mc:Choice>
              <mc:Fallback>
                <p:oleObj name="Equation" r:id="rId6" imgW="1942920" imgH="749160" progId="Equation.DSMT4">
                  <p:embed/>
                  <p:pic>
                    <p:nvPicPr>
                      <p:cNvPr id="8" name="Object 7"/>
                      <p:cNvPicPr>
                        <a:picLocks noChangeAspect="1" noChangeArrowheads="1"/>
                      </p:cNvPicPr>
                      <p:nvPr/>
                    </p:nvPicPr>
                    <p:blipFill>
                      <a:blip r:embed="rId7"/>
                      <a:srcRect/>
                      <a:stretch>
                        <a:fillRect/>
                      </a:stretch>
                    </p:blipFill>
                    <p:spPr bwMode="auto">
                      <a:xfrm>
                        <a:off x="3789750" y="4164927"/>
                        <a:ext cx="1457325" cy="561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grpSp>
        <p:nvGrpSpPr>
          <p:cNvPr id="9" name="Group 8"/>
          <p:cNvGrpSpPr>
            <a:grpSpLocks noChangeAspect="1"/>
          </p:cNvGrpSpPr>
          <p:nvPr/>
        </p:nvGrpSpPr>
        <p:grpSpPr>
          <a:xfrm rot="1310781">
            <a:off x="5554519" y="2189247"/>
            <a:ext cx="440966" cy="367579"/>
            <a:chOff x="7566730" y="2049318"/>
            <a:chExt cx="886967" cy="739346"/>
          </a:xfrm>
        </p:grpSpPr>
        <p:cxnSp>
          <p:nvCxnSpPr>
            <p:cNvPr id="10" name="Straight Arrow Connector 9"/>
            <p:cNvCxnSpPr>
              <a:cxnSpLocks noChangeAspect="1"/>
            </p:cNvCxnSpPr>
            <p:nvPr/>
          </p:nvCxnSpPr>
          <p:spPr>
            <a:xfrm rot="21240000">
              <a:off x="7828354" y="2480556"/>
              <a:ext cx="273608" cy="153890"/>
            </a:xfrm>
            <a:prstGeom prst="straightConnector1">
              <a:avLst/>
            </a:prstGeom>
            <a:ln>
              <a:solidFill>
                <a:srgbClr val="C00000"/>
              </a:solidFill>
              <a:tailEnd type="triangle"/>
            </a:ln>
          </p:spPr>
          <p:style>
            <a:lnRef idx="1">
              <a:schemeClr val="accent1"/>
            </a:lnRef>
            <a:fillRef idx="0">
              <a:schemeClr val="accent1"/>
            </a:fillRef>
            <a:effectRef idx="0">
              <a:schemeClr val="accent1"/>
            </a:effectRef>
            <a:fontRef idx="minor">
              <a:schemeClr val="tx1"/>
            </a:fontRef>
          </p:style>
        </p:cxnSp>
        <p:cxnSp>
          <p:nvCxnSpPr>
            <p:cNvPr id="11" name="Straight Arrow Connector 10"/>
            <p:cNvCxnSpPr/>
            <p:nvPr/>
          </p:nvCxnSpPr>
          <p:spPr>
            <a:xfrm flipH="1" flipV="1">
              <a:off x="7812360" y="2172397"/>
              <a:ext cx="72009" cy="428512"/>
            </a:xfrm>
            <a:prstGeom prst="straightConnector1">
              <a:avLst/>
            </a:prstGeom>
            <a:ln>
              <a:solidFill>
                <a:srgbClr val="C00000"/>
              </a:solidFill>
              <a:tailEnd type="triangle"/>
            </a:ln>
          </p:spPr>
          <p:style>
            <a:lnRef idx="1">
              <a:schemeClr val="accent1"/>
            </a:lnRef>
            <a:fillRef idx="0">
              <a:schemeClr val="accent1"/>
            </a:fillRef>
            <a:effectRef idx="0">
              <a:schemeClr val="accent1"/>
            </a:effectRef>
            <a:fontRef idx="minor">
              <a:schemeClr val="tx1"/>
            </a:fontRef>
          </p:style>
        </p:cxnSp>
        <p:cxnSp>
          <p:nvCxnSpPr>
            <p:cNvPr id="12" name="Straight Arrow Connector 11"/>
            <p:cNvCxnSpPr/>
            <p:nvPr/>
          </p:nvCxnSpPr>
          <p:spPr>
            <a:xfrm flipV="1">
              <a:off x="7776356" y="2225034"/>
              <a:ext cx="360040" cy="362067"/>
            </a:xfrm>
            <a:prstGeom prst="straightConnector1">
              <a:avLst/>
            </a:prstGeom>
            <a:ln>
              <a:solidFill>
                <a:srgbClr val="C00000"/>
              </a:solidFill>
              <a:tailEnd type="triangle"/>
            </a:ln>
          </p:spPr>
          <p:style>
            <a:lnRef idx="1">
              <a:schemeClr val="accent1"/>
            </a:lnRef>
            <a:fillRef idx="0">
              <a:schemeClr val="accent1"/>
            </a:fillRef>
            <a:effectRef idx="0">
              <a:schemeClr val="accent1"/>
            </a:effectRef>
            <a:fontRef idx="minor">
              <a:schemeClr val="tx1"/>
            </a:fontRef>
          </p:style>
        </p:cxnSp>
        <p:sp>
          <p:nvSpPr>
            <p:cNvPr id="13" name="TextBox 12"/>
            <p:cNvSpPr txBox="1"/>
            <p:nvPr/>
          </p:nvSpPr>
          <p:spPr>
            <a:xfrm>
              <a:off x="7995199" y="2049318"/>
              <a:ext cx="458498" cy="417865"/>
            </a:xfrm>
            <a:prstGeom prst="rect">
              <a:avLst/>
            </a:prstGeom>
            <a:noFill/>
            <a:ln>
              <a:noFill/>
            </a:ln>
          </p:spPr>
          <p:txBody>
            <a:bodyPr wrap="none" rtlCol="0">
              <a:spAutoFit/>
            </a:bodyPr>
            <a:lstStyle/>
            <a:p>
              <a:r>
                <a:rPr lang="de-CH" sz="750" i="1" dirty="0">
                  <a:solidFill>
                    <a:srgbClr val="FF0000"/>
                  </a:solidFill>
                  <a:latin typeface="Times" panose="02020603050405020304" pitchFamily="18" charset="0"/>
                  <a:cs typeface="Times" panose="02020603050405020304" pitchFamily="18" charset="0"/>
                </a:rPr>
                <a:t>x</a:t>
              </a:r>
              <a:endParaRPr lang="en-US" sz="750" i="1" dirty="0">
                <a:solidFill>
                  <a:srgbClr val="FF0000"/>
                </a:solidFill>
                <a:latin typeface="Times" panose="02020603050405020304" pitchFamily="18" charset="0"/>
                <a:cs typeface="Times" panose="02020603050405020304" pitchFamily="18" charset="0"/>
              </a:endParaRPr>
            </a:p>
          </p:txBody>
        </p:sp>
        <p:sp>
          <p:nvSpPr>
            <p:cNvPr id="14" name="TextBox 13"/>
            <p:cNvSpPr txBox="1"/>
            <p:nvPr/>
          </p:nvSpPr>
          <p:spPr>
            <a:xfrm>
              <a:off x="7989134" y="2370799"/>
              <a:ext cx="445601" cy="417865"/>
            </a:xfrm>
            <a:prstGeom prst="rect">
              <a:avLst/>
            </a:prstGeom>
            <a:noFill/>
            <a:ln>
              <a:noFill/>
            </a:ln>
          </p:spPr>
          <p:txBody>
            <a:bodyPr wrap="none" rtlCol="0">
              <a:spAutoFit/>
            </a:bodyPr>
            <a:lstStyle/>
            <a:p>
              <a:r>
                <a:rPr lang="de-CH" sz="750" i="1" dirty="0">
                  <a:solidFill>
                    <a:srgbClr val="FF0000"/>
                  </a:solidFill>
                  <a:latin typeface="Times" panose="02020603050405020304" pitchFamily="18" charset="0"/>
                  <a:cs typeface="Times" panose="02020603050405020304" pitchFamily="18" charset="0"/>
                </a:rPr>
                <a:t>z</a:t>
              </a:r>
              <a:endParaRPr lang="en-US" sz="750" i="1" dirty="0">
                <a:solidFill>
                  <a:srgbClr val="FF0000"/>
                </a:solidFill>
                <a:latin typeface="Times" panose="02020603050405020304" pitchFamily="18" charset="0"/>
                <a:cs typeface="Times" panose="02020603050405020304" pitchFamily="18" charset="0"/>
              </a:endParaRPr>
            </a:p>
          </p:txBody>
        </p:sp>
        <p:sp>
          <p:nvSpPr>
            <p:cNvPr id="15" name="TextBox 14"/>
            <p:cNvSpPr txBox="1"/>
            <p:nvPr/>
          </p:nvSpPr>
          <p:spPr>
            <a:xfrm>
              <a:off x="7566730" y="2159403"/>
              <a:ext cx="458498" cy="417865"/>
            </a:xfrm>
            <a:prstGeom prst="rect">
              <a:avLst/>
            </a:prstGeom>
            <a:noFill/>
            <a:ln>
              <a:noFill/>
            </a:ln>
          </p:spPr>
          <p:txBody>
            <a:bodyPr wrap="none" rtlCol="0">
              <a:spAutoFit/>
            </a:bodyPr>
            <a:lstStyle/>
            <a:p>
              <a:r>
                <a:rPr lang="de-CH" sz="750" i="1" dirty="0">
                  <a:solidFill>
                    <a:srgbClr val="FF0000"/>
                  </a:solidFill>
                  <a:latin typeface="Times" panose="02020603050405020304" pitchFamily="18" charset="0"/>
                  <a:cs typeface="Times" panose="02020603050405020304" pitchFamily="18" charset="0"/>
                </a:rPr>
                <a:t>y</a:t>
              </a:r>
              <a:endParaRPr lang="en-US" sz="750" i="1" dirty="0">
                <a:solidFill>
                  <a:srgbClr val="FF0000"/>
                </a:solidFill>
                <a:latin typeface="Times" panose="02020603050405020304" pitchFamily="18" charset="0"/>
                <a:cs typeface="Times" panose="02020603050405020304" pitchFamily="18" charset="0"/>
              </a:endParaRPr>
            </a:p>
          </p:txBody>
        </p:sp>
      </p:grpSp>
    </p:spTree>
    <p:extLst>
      <p:ext uri="{BB962C8B-B14F-4D97-AF65-F5344CB8AC3E}">
        <p14:creationId xmlns:p14="http://schemas.microsoft.com/office/powerpoint/2010/main" val="10720645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xEl>
                                              <p:pRg st="5" end="5"/>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7"/>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8"/>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4"/>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2">
                                            <p:txEl>
                                              <p:pRg st="9" end="9"/>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2">
                                            <p:txEl>
                                              <p:pRg st="10" end="10"/>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2">
                                            <p:txEl>
                                              <p:pRg st="11" end="11"/>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2">
                                            <p:txEl>
                                              <p:pRg st="12" end="1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normAutofit/>
          </a:bodyPr>
          <a:lstStyle/>
          <a:p>
            <a:r>
              <a:rPr lang="en-US" noProof="0" dirty="0"/>
              <a:t>Application 2 </a:t>
            </a:r>
            <a:r>
              <a:rPr lang="en-GB" altLang="en-US" dirty="0"/>
              <a:t>–</a:t>
            </a:r>
            <a:r>
              <a:rPr lang="en-US" noProof="0" dirty="0"/>
              <a:t> Partially aligned fibers</a:t>
            </a:r>
          </a:p>
        </p:txBody>
      </p:sp>
      <p:sp>
        <p:nvSpPr>
          <p:cNvPr id="2" name="Content Placeholder 1"/>
          <p:cNvSpPr>
            <a:spLocks noGrp="1"/>
          </p:cNvSpPr>
          <p:nvPr>
            <p:ph idx="1"/>
          </p:nvPr>
        </p:nvSpPr>
        <p:spPr/>
        <p:txBody>
          <a:bodyPr/>
          <a:lstStyle/>
          <a:p>
            <a:r>
              <a:rPr lang="en-US" dirty="0"/>
              <a:t>Continuum-scale radiative properties assuming </a:t>
            </a:r>
            <a:r>
              <a:rPr lang="en-US" dirty="0">
                <a:solidFill>
                  <a:srgbClr val="FF0000"/>
                </a:solidFill>
              </a:rPr>
              <a:t>anisotropic</a:t>
            </a:r>
            <a:r>
              <a:rPr lang="en-US" dirty="0"/>
              <a:t> medium: </a:t>
            </a:r>
            <a:endParaRPr lang="en-US" noProof="0" dirty="0"/>
          </a:p>
        </p:txBody>
      </p:sp>
      <p:pic>
        <p:nvPicPr>
          <p:cNvPr id="6" name="Picture 5"/>
          <p:cNvPicPr>
            <a:picLocks noChangeAspect="1"/>
          </p:cNvPicPr>
          <p:nvPr/>
        </p:nvPicPr>
        <p:blipFill rotWithShape="1">
          <a:blip r:embed="rId2"/>
          <a:srcRect r="5373"/>
          <a:stretch/>
        </p:blipFill>
        <p:spPr>
          <a:xfrm>
            <a:off x="6003159" y="872115"/>
            <a:ext cx="703528" cy="702000"/>
          </a:xfrm>
          <a:prstGeom prst="rect">
            <a:avLst/>
          </a:prstGeom>
        </p:spPr>
      </p:pic>
      <p:pic>
        <p:nvPicPr>
          <p:cNvPr id="7" name="Picture 6"/>
          <p:cNvPicPr>
            <a:picLocks noChangeAspect="1"/>
          </p:cNvPicPr>
          <p:nvPr/>
        </p:nvPicPr>
        <p:blipFill>
          <a:blip r:embed="rId3"/>
          <a:stretch>
            <a:fillRect/>
          </a:stretch>
        </p:blipFill>
        <p:spPr>
          <a:xfrm>
            <a:off x="2627784" y="870561"/>
            <a:ext cx="746958" cy="702000"/>
          </a:xfrm>
          <a:prstGeom prst="rect">
            <a:avLst/>
          </a:prstGeom>
        </p:spPr>
      </p:pic>
      <p:grpSp>
        <p:nvGrpSpPr>
          <p:cNvPr id="13" name="Group 12"/>
          <p:cNvGrpSpPr/>
          <p:nvPr/>
        </p:nvGrpSpPr>
        <p:grpSpPr>
          <a:xfrm>
            <a:off x="4842030" y="1953714"/>
            <a:ext cx="3132348" cy="2305593"/>
            <a:chOff x="4932040" y="2604952"/>
            <a:chExt cx="4176464" cy="3074124"/>
          </a:xfrm>
        </p:grpSpPr>
        <p:pic>
          <p:nvPicPr>
            <p:cNvPr id="4" name="Picture 3"/>
            <p:cNvPicPr>
              <a:picLocks noChangeAspect="1"/>
            </p:cNvPicPr>
            <p:nvPr/>
          </p:nvPicPr>
          <p:blipFill rotWithShape="1">
            <a:blip r:embed="rId4"/>
            <a:srcRect l="7294" t="10000" r="55934" b="6657"/>
            <a:stretch/>
          </p:blipFill>
          <p:spPr>
            <a:xfrm>
              <a:off x="4932040" y="2604952"/>
              <a:ext cx="2160240" cy="3060000"/>
            </a:xfrm>
            <a:prstGeom prst="rect">
              <a:avLst/>
            </a:prstGeom>
          </p:spPr>
        </p:pic>
        <p:pic>
          <p:nvPicPr>
            <p:cNvPr id="12" name="Picture 11"/>
            <p:cNvPicPr>
              <a:picLocks noChangeAspect="1"/>
            </p:cNvPicPr>
            <p:nvPr/>
          </p:nvPicPr>
          <p:blipFill rotWithShape="1">
            <a:blip r:embed="rId4"/>
            <a:srcRect l="51420" t="10000" r="14053" b="6657"/>
            <a:stretch/>
          </p:blipFill>
          <p:spPr>
            <a:xfrm>
              <a:off x="7080192" y="2619076"/>
              <a:ext cx="2028312" cy="3060000"/>
            </a:xfrm>
            <a:prstGeom prst="rect">
              <a:avLst/>
            </a:prstGeom>
          </p:spPr>
        </p:pic>
      </p:grpSp>
      <p:grpSp>
        <p:nvGrpSpPr>
          <p:cNvPr id="18" name="Group 17"/>
          <p:cNvGrpSpPr/>
          <p:nvPr/>
        </p:nvGrpSpPr>
        <p:grpSpPr>
          <a:xfrm>
            <a:off x="1196625" y="2004687"/>
            <a:ext cx="3299722" cy="2268252"/>
            <a:chOff x="71500" y="2672916"/>
            <a:chExt cx="4399629" cy="3024336"/>
          </a:xfrm>
        </p:grpSpPr>
        <p:pic>
          <p:nvPicPr>
            <p:cNvPr id="8" name="Picture 7"/>
            <p:cNvPicPr>
              <a:picLocks noChangeAspect="1"/>
            </p:cNvPicPr>
            <p:nvPr/>
          </p:nvPicPr>
          <p:blipFill rotWithShape="1">
            <a:blip r:embed="rId5"/>
            <a:srcRect l="7323" t="11709" r="57408" b="47891"/>
            <a:stretch/>
          </p:blipFill>
          <p:spPr>
            <a:xfrm>
              <a:off x="84322" y="2677012"/>
              <a:ext cx="2232248" cy="1436064"/>
            </a:xfrm>
            <a:prstGeom prst="rect">
              <a:avLst/>
            </a:prstGeom>
          </p:spPr>
        </p:pic>
        <p:pic>
          <p:nvPicPr>
            <p:cNvPr id="9" name="Picture 8"/>
            <p:cNvPicPr>
              <a:picLocks noChangeAspect="1"/>
            </p:cNvPicPr>
            <p:nvPr/>
          </p:nvPicPr>
          <p:blipFill rotWithShape="1">
            <a:blip r:embed="rId5"/>
            <a:srcRect l="51562" t="11709" r="14509" b="47775"/>
            <a:stretch/>
          </p:blipFill>
          <p:spPr>
            <a:xfrm>
              <a:off x="2208557" y="2672916"/>
              <a:ext cx="2147419" cy="1440160"/>
            </a:xfrm>
            <a:prstGeom prst="rect">
              <a:avLst/>
            </a:prstGeom>
          </p:spPr>
        </p:pic>
        <p:pic>
          <p:nvPicPr>
            <p:cNvPr id="10" name="Picture 9"/>
            <p:cNvPicPr>
              <a:picLocks noChangeAspect="1"/>
            </p:cNvPicPr>
            <p:nvPr/>
          </p:nvPicPr>
          <p:blipFill rotWithShape="1">
            <a:blip r:embed="rId5"/>
            <a:srcRect l="7323" t="49616" r="57408" b="8282"/>
            <a:stretch/>
          </p:blipFill>
          <p:spPr>
            <a:xfrm>
              <a:off x="71500" y="4168384"/>
              <a:ext cx="2232248" cy="1496568"/>
            </a:xfrm>
            <a:prstGeom prst="rect">
              <a:avLst/>
            </a:prstGeom>
          </p:spPr>
        </p:pic>
        <p:pic>
          <p:nvPicPr>
            <p:cNvPr id="11" name="Picture 10"/>
            <p:cNvPicPr>
              <a:picLocks noChangeAspect="1"/>
            </p:cNvPicPr>
            <p:nvPr/>
          </p:nvPicPr>
          <p:blipFill rotWithShape="1">
            <a:blip r:embed="rId5"/>
            <a:srcRect l="51562" t="49186" r="14509" b="8282"/>
            <a:stretch/>
          </p:blipFill>
          <p:spPr>
            <a:xfrm>
              <a:off x="2208556" y="4185400"/>
              <a:ext cx="2147419" cy="1511852"/>
            </a:xfrm>
            <a:prstGeom prst="rect">
              <a:avLst/>
            </a:prstGeom>
          </p:spPr>
        </p:pic>
        <p:sp>
          <p:nvSpPr>
            <p:cNvPr id="14" name="Rectangle 13"/>
            <p:cNvSpPr/>
            <p:nvPr/>
          </p:nvSpPr>
          <p:spPr>
            <a:xfrm>
              <a:off x="863588" y="4113076"/>
              <a:ext cx="576064" cy="180020"/>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013"/>
            </a:p>
          </p:txBody>
        </p:sp>
        <p:sp>
          <p:nvSpPr>
            <p:cNvPr id="15" name="Rectangle 14"/>
            <p:cNvSpPr/>
            <p:nvPr/>
          </p:nvSpPr>
          <p:spPr>
            <a:xfrm>
              <a:off x="3094935" y="4138508"/>
              <a:ext cx="576064" cy="180020"/>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013"/>
            </a:p>
          </p:txBody>
        </p:sp>
        <p:sp>
          <p:nvSpPr>
            <p:cNvPr id="16" name="Rectangle 15"/>
            <p:cNvSpPr/>
            <p:nvPr/>
          </p:nvSpPr>
          <p:spPr>
            <a:xfrm>
              <a:off x="3766285" y="4034128"/>
              <a:ext cx="704844" cy="151272"/>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013"/>
            </a:p>
          </p:txBody>
        </p:sp>
        <p:sp>
          <p:nvSpPr>
            <p:cNvPr id="17" name="Rectangle 16"/>
            <p:cNvSpPr/>
            <p:nvPr/>
          </p:nvSpPr>
          <p:spPr>
            <a:xfrm>
              <a:off x="1595042" y="3997808"/>
              <a:ext cx="704844" cy="151272"/>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013"/>
            </a:p>
          </p:txBody>
        </p:sp>
      </p:grpSp>
      <p:cxnSp>
        <p:nvCxnSpPr>
          <p:cNvPr id="19" name="Straight Arrow Connector 18"/>
          <p:cNvCxnSpPr/>
          <p:nvPr/>
        </p:nvCxnSpPr>
        <p:spPr>
          <a:xfrm>
            <a:off x="3086835" y="4434957"/>
            <a:ext cx="2700300" cy="0"/>
          </a:xfrm>
          <a:prstGeom prst="straightConnector1">
            <a:avLst/>
          </a:prstGeom>
          <a:ln w="38100">
            <a:tailEnd type="triangle"/>
          </a:ln>
        </p:spPr>
        <p:style>
          <a:lnRef idx="1">
            <a:schemeClr val="dk1"/>
          </a:lnRef>
          <a:fillRef idx="0">
            <a:schemeClr val="dk1"/>
          </a:fillRef>
          <a:effectRef idx="0">
            <a:schemeClr val="dk1"/>
          </a:effectRef>
          <a:fontRef idx="minor">
            <a:schemeClr val="tx1"/>
          </a:fontRef>
        </p:style>
      </p:cxnSp>
      <p:sp>
        <p:nvSpPr>
          <p:cNvPr id="20" name="TextBox 19"/>
          <p:cNvSpPr txBox="1"/>
          <p:nvPr/>
        </p:nvSpPr>
        <p:spPr>
          <a:xfrm>
            <a:off x="3616327" y="4489594"/>
            <a:ext cx="1689886" cy="346249"/>
          </a:xfrm>
          <a:prstGeom prst="rect">
            <a:avLst/>
          </a:prstGeom>
          <a:noFill/>
        </p:spPr>
        <p:txBody>
          <a:bodyPr wrap="none" rtlCol="0">
            <a:spAutoFit/>
          </a:bodyPr>
          <a:lstStyle/>
          <a:p>
            <a:r>
              <a:rPr lang="en-US" sz="1650" dirty="0">
                <a:latin typeface="Times" panose="02020603050405020304" pitchFamily="18" charset="0"/>
                <a:cs typeface="Times" panose="02020603050405020304" pitchFamily="18" charset="0"/>
              </a:rPr>
              <a:t>Less strong peaks</a:t>
            </a:r>
          </a:p>
        </p:txBody>
      </p:sp>
    </p:spTree>
    <p:extLst>
      <p:ext uri="{BB962C8B-B14F-4D97-AF65-F5344CB8AC3E}">
        <p14:creationId xmlns:p14="http://schemas.microsoft.com/office/powerpoint/2010/main" val="40677242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13"/>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22" presetClass="entr" presetSubtype="8" fill="hold" nodeType="clickEffect">
                                  <p:stCondLst>
                                    <p:cond delay="0"/>
                                  </p:stCondLst>
                                  <p:childTnLst>
                                    <p:set>
                                      <p:cBhvr>
                                        <p:cTn id="12" dur="1" fill="hold">
                                          <p:stCondLst>
                                            <p:cond delay="0"/>
                                          </p:stCondLst>
                                        </p:cTn>
                                        <p:tgtEl>
                                          <p:spTgt spid="19"/>
                                        </p:tgtEl>
                                        <p:attrNameLst>
                                          <p:attrName>style.visibility</p:attrName>
                                        </p:attrNameLst>
                                      </p:cBhvr>
                                      <p:to>
                                        <p:strVal val="visible"/>
                                      </p:to>
                                    </p:set>
                                    <p:animEffect transition="in" filter="wipe(left)">
                                      <p:cBhvr>
                                        <p:cTn id="13" dur="200"/>
                                        <p:tgtEl>
                                          <p:spTgt spid="19"/>
                                        </p:tgtEl>
                                      </p:cBhvr>
                                    </p:animEffect>
                                  </p:childTnLst>
                                </p:cTn>
                              </p:par>
                            </p:childTnLst>
                          </p:cTn>
                        </p:par>
                        <p:par>
                          <p:cTn id="14" fill="hold">
                            <p:stCondLst>
                              <p:cond delay="200"/>
                            </p:stCondLst>
                            <p:childTnLst>
                              <p:par>
                                <p:cTn id="15" presetID="1" presetClass="entr" presetSubtype="0" fill="hold" grpId="0" nodeType="afterEffect">
                                  <p:stCondLst>
                                    <p:cond delay="0"/>
                                  </p:stCondLst>
                                  <p:childTnLst>
                                    <p:set>
                                      <p:cBhvr>
                                        <p:cTn id="16" dur="1" fill="hold">
                                          <p:stCondLst>
                                            <p:cond delay="0"/>
                                          </p:stCondLst>
                                        </p:cTn>
                                        <p:tgtEl>
                                          <p:spTgt spid="2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0" grpId="0"/>
    </p:bldLst>
  </p:timing>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A8B19DB-A1B3-C8FF-BDCD-C659F681560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8062C46-1856-13A3-4760-ECFB758504DD}"/>
              </a:ext>
            </a:extLst>
          </p:cNvPr>
          <p:cNvSpPr>
            <a:spLocks noGrp="1"/>
          </p:cNvSpPr>
          <p:nvPr>
            <p:ph type="title"/>
          </p:nvPr>
        </p:nvSpPr>
        <p:spPr/>
        <p:txBody>
          <a:bodyPr>
            <a:normAutofit/>
          </a:bodyPr>
          <a:lstStyle/>
          <a:p>
            <a:r>
              <a:rPr lang="en-US" noProof="0" dirty="0"/>
              <a:t>Innovation in Application: Global South</a:t>
            </a:r>
          </a:p>
        </p:txBody>
      </p:sp>
      <p:pic>
        <p:nvPicPr>
          <p:cNvPr id="4" name="Picture 3">
            <a:extLst>
              <a:ext uri="{FF2B5EF4-FFF2-40B4-BE49-F238E27FC236}">
                <a16:creationId xmlns:a16="http://schemas.microsoft.com/office/drawing/2014/main" id="{C76EB080-E122-09F0-DAFE-85173BA769BE}"/>
              </a:ext>
            </a:extLst>
          </p:cNvPr>
          <p:cNvPicPr>
            <a:picLocks noChangeAspect="1"/>
          </p:cNvPicPr>
          <p:nvPr/>
        </p:nvPicPr>
        <p:blipFill rotWithShape="1">
          <a:blip r:embed="rId2"/>
          <a:srcRect l="71438" t="30823" r="17979" b="49820"/>
          <a:stretch/>
        </p:blipFill>
        <p:spPr>
          <a:xfrm>
            <a:off x="7878113" y="945718"/>
            <a:ext cx="880533" cy="905934"/>
          </a:xfrm>
          <a:prstGeom prst="rect">
            <a:avLst/>
          </a:prstGeom>
        </p:spPr>
      </p:pic>
      <p:pic>
        <p:nvPicPr>
          <p:cNvPr id="6" name="Picture 5">
            <a:extLst>
              <a:ext uri="{FF2B5EF4-FFF2-40B4-BE49-F238E27FC236}">
                <a16:creationId xmlns:a16="http://schemas.microsoft.com/office/drawing/2014/main" id="{F803D064-A0FA-A133-C07F-E079E7CD8287}"/>
              </a:ext>
            </a:extLst>
          </p:cNvPr>
          <p:cNvPicPr>
            <a:picLocks noChangeAspect="1"/>
          </p:cNvPicPr>
          <p:nvPr/>
        </p:nvPicPr>
        <p:blipFill rotWithShape="1">
          <a:blip r:embed="rId3"/>
          <a:srcRect r="16565" b="10720"/>
          <a:stretch/>
        </p:blipFill>
        <p:spPr>
          <a:xfrm>
            <a:off x="351571" y="476091"/>
            <a:ext cx="7421737" cy="4467206"/>
          </a:xfrm>
          <a:prstGeom prst="rect">
            <a:avLst/>
          </a:prstGeom>
        </p:spPr>
      </p:pic>
      <p:pic>
        <p:nvPicPr>
          <p:cNvPr id="9" name="Picture 7">
            <a:extLst>
              <a:ext uri="{FF2B5EF4-FFF2-40B4-BE49-F238E27FC236}">
                <a16:creationId xmlns:a16="http://schemas.microsoft.com/office/drawing/2014/main" id="{DB61A891-1F58-F3ED-F7E9-7B675279D517}"/>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7670166" y="3946535"/>
            <a:ext cx="620427" cy="828000"/>
          </a:xfrm>
          <a:prstGeom prst="rect">
            <a:avLst/>
          </a:prstGeom>
        </p:spPr>
      </p:pic>
      <p:pic>
        <p:nvPicPr>
          <p:cNvPr id="10" name="Picture 13">
            <a:extLst>
              <a:ext uri="{FF2B5EF4-FFF2-40B4-BE49-F238E27FC236}">
                <a16:creationId xmlns:a16="http://schemas.microsoft.com/office/drawing/2014/main" id="{85C9DC9F-6BC7-68AB-F2AE-5C4FA3730552}"/>
              </a:ext>
            </a:extLst>
          </p:cNvPr>
          <p:cNvPicPr>
            <a:picLocks noChangeAspect="1"/>
          </p:cNvPicPr>
          <p:nvPr/>
        </p:nvPicPr>
        <p:blipFill rotWithShape="1">
          <a:blip r:embed="rId5" cstate="print">
            <a:extLst>
              <a:ext uri="{28A0092B-C50C-407E-A947-70E740481C1C}">
                <a14:useLocalDpi xmlns:a14="http://schemas.microsoft.com/office/drawing/2010/main" val="0"/>
              </a:ext>
            </a:extLst>
          </a:blip>
          <a:srcRect l="5266" r="15434"/>
          <a:stretch/>
        </p:blipFill>
        <p:spPr>
          <a:xfrm>
            <a:off x="5945811" y="3946535"/>
            <a:ext cx="656602" cy="828000"/>
          </a:xfrm>
          <a:prstGeom prst="rect">
            <a:avLst/>
          </a:prstGeom>
        </p:spPr>
      </p:pic>
      <p:pic>
        <p:nvPicPr>
          <p:cNvPr id="11" name="Image 4">
            <a:extLst>
              <a:ext uri="{FF2B5EF4-FFF2-40B4-BE49-F238E27FC236}">
                <a16:creationId xmlns:a16="http://schemas.microsoft.com/office/drawing/2014/main" id="{08E6EF0E-0EF3-44C5-8D74-8175862DCD9D}"/>
              </a:ext>
            </a:extLst>
          </p:cNvPr>
          <p:cNvPicPr>
            <a:picLocks noChangeAspect="1"/>
          </p:cNvPicPr>
          <p:nvPr/>
        </p:nvPicPr>
        <p:blipFill rotWithShape="1">
          <a:blip r:embed="rId6" cstate="print">
            <a:extLst>
              <a:ext uri="{28A0092B-C50C-407E-A947-70E740481C1C}">
                <a14:useLocalDpi xmlns:a14="http://schemas.microsoft.com/office/drawing/2010/main" val="0"/>
              </a:ext>
            </a:extLst>
          </a:blip>
          <a:srcRect l="24293" r="13122" b="16966"/>
          <a:stretch/>
        </p:blipFill>
        <p:spPr>
          <a:xfrm>
            <a:off x="6822755" y="3942171"/>
            <a:ext cx="636801" cy="828000"/>
          </a:xfrm>
          <a:prstGeom prst="rect">
            <a:avLst/>
          </a:prstGeom>
        </p:spPr>
      </p:pic>
      <p:sp>
        <p:nvSpPr>
          <p:cNvPr id="12" name="TextBox 11">
            <a:extLst>
              <a:ext uri="{FF2B5EF4-FFF2-40B4-BE49-F238E27FC236}">
                <a16:creationId xmlns:a16="http://schemas.microsoft.com/office/drawing/2014/main" id="{D29C459C-079C-C83D-8773-68EE425F6DA2}"/>
              </a:ext>
            </a:extLst>
          </p:cNvPr>
          <p:cNvSpPr txBox="1"/>
          <p:nvPr/>
        </p:nvSpPr>
        <p:spPr>
          <a:xfrm>
            <a:off x="5850889" y="4759200"/>
            <a:ext cx="861133" cy="215444"/>
          </a:xfrm>
          <a:prstGeom prst="rect">
            <a:avLst/>
          </a:prstGeom>
          <a:noFill/>
        </p:spPr>
        <p:txBody>
          <a:bodyPr wrap="none" rtlCol="0">
            <a:spAutoFit/>
          </a:bodyPr>
          <a:lstStyle/>
          <a:p>
            <a:r>
              <a:rPr lang="en-US" sz="800" noProof="0" dirty="0"/>
              <a:t>Fredy </a:t>
            </a:r>
            <a:r>
              <a:rPr lang="en-US" sz="800" noProof="0" dirty="0" err="1"/>
              <a:t>Nandjou</a:t>
            </a:r>
            <a:endParaRPr lang="en-US" sz="800" noProof="0" dirty="0"/>
          </a:p>
        </p:txBody>
      </p:sp>
      <p:sp>
        <p:nvSpPr>
          <p:cNvPr id="13" name="TextBox 12">
            <a:extLst>
              <a:ext uri="{FF2B5EF4-FFF2-40B4-BE49-F238E27FC236}">
                <a16:creationId xmlns:a16="http://schemas.microsoft.com/office/drawing/2014/main" id="{B895FA25-5FA5-B9CD-93FA-DE70F7FDC83A}"/>
              </a:ext>
            </a:extLst>
          </p:cNvPr>
          <p:cNvSpPr txBox="1"/>
          <p:nvPr/>
        </p:nvSpPr>
        <p:spPr>
          <a:xfrm>
            <a:off x="6620213" y="4759285"/>
            <a:ext cx="1039067" cy="215444"/>
          </a:xfrm>
          <a:prstGeom prst="rect">
            <a:avLst/>
          </a:prstGeom>
          <a:noFill/>
        </p:spPr>
        <p:txBody>
          <a:bodyPr wrap="none" rtlCol="0">
            <a:spAutoFit/>
          </a:bodyPr>
          <a:lstStyle/>
          <a:p>
            <a:r>
              <a:rPr lang="en-US" sz="800" noProof="0" dirty="0"/>
              <a:t>Fridolin </a:t>
            </a:r>
            <a:r>
              <a:rPr lang="en-US" sz="800" noProof="0" dirty="0" err="1">
                <a:latin typeface="Arial" panose="020B0604020202020204" pitchFamily="34" charset="0"/>
                <a:cs typeface="Arial" panose="020B0604020202020204" pitchFamily="34" charset="0"/>
              </a:rPr>
              <a:t>Tchouante</a:t>
            </a:r>
            <a:endParaRPr lang="en-US" sz="800" noProof="0" dirty="0">
              <a:latin typeface="Arial" panose="020B0604020202020204" pitchFamily="34" charset="0"/>
              <a:cs typeface="Arial" panose="020B0604020202020204" pitchFamily="34" charset="0"/>
            </a:endParaRPr>
          </a:p>
        </p:txBody>
      </p:sp>
      <p:sp>
        <p:nvSpPr>
          <p:cNvPr id="14" name="TextBox 13">
            <a:extLst>
              <a:ext uri="{FF2B5EF4-FFF2-40B4-BE49-F238E27FC236}">
                <a16:creationId xmlns:a16="http://schemas.microsoft.com/office/drawing/2014/main" id="{D3FC6EB3-D6AD-93FE-8276-BF916B64FA14}"/>
              </a:ext>
            </a:extLst>
          </p:cNvPr>
          <p:cNvSpPr txBox="1"/>
          <p:nvPr/>
        </p:nvSpPr>
        <p:spPr>
          <a:xfrm>
            <a:off x="7553894" y="4759200"/>
            <a:ext cx="856325" cy="215444"/>
          </a:xfrm>
          <a:prstGeom prst="rect">
            <a:avLst/>
          </a:prstGeom>
          <a:noFill/>
        </p:spPr>
        <p:txBody>
          <a:bodyPr wrap="none" rtlCol="0">
            <a:spAutoFit/>
          </a:bodyPr>
          <a:lstStyle/>
          <a:p>
            <a:r>
              <a:rPr lang="en-US" sz="800" noProof="0" dirty="0"/>
              <a:t>Matthieu </a:t>
            </a:r>
            <a:r>
              <a:rPr lang="en-US" sz="800" noProof="0" dirty="0" err="1"/>
              <a:t>Jonin</a:t>
            </a:r>
            <a:endParaRPr lang="en-US" sz="800" noProof="0" dirty="0">
              <a:latin typeface="Arial" panose="020B0604020202020204" pitchFamily="34" charset="0"/>
              <a:cs typeface="Arial" panose="020B0604020202020204" pitchFamily="34" charset="0"/>
            </a:endParaRPr>
          </a:p>
        </p:txBody>
      </p:sp>
      <p:sp>
        <p:nvSpPr>
          <p:cNvPr id="16" name="Textfeld 74">
            <a:extLst>
              <a:ext uri="{FF2B5EF4-FFF2-40B4-BE49-F238E27FC236}">
                <a16:creationId xmlns:a16="http://schemas.microsoft.com/office/drawing/2014/main" id="{9A3B46F5-7D98-3A75-C78A-6C55FB72C760}"/>
              </a:ext>
            </a:extLst>
          </p:cNvPr>
          <p:cNvSpPr txBox="1"/>
          <p:nvPr/>
        </p:nvSpPr>
        <p:spPr bwMode="auto">
          <a:xfrm>
            <a:off x="381954" y="4948014"/>
            <a:ext cx="4860606" cy="207749"/>
          </a:xfrm>
          <a:prstGeom prst="rect">
            <a:avLst/>
          </a:prstGeom>
          <a:noFill/>
        </p:spPr>
        <p:txBody>
          <a:bodyPr wrap="square" rtlCol="0">
            <a:spAutoFit/>
          </a:bodyPr>
          <a:lstStyle/>
          <a:p>
            <a:r>
              <a:rPr lang="en-US" sz="750" noProof="0" dirty="0">
                <a:latin typeface="Arial" panose="020B0604020202020204" pitchFamily="34" charset="0"/>
                <a:cs typeface="Arial" panose="020B0604020202020204" pitchFamily="34" charset="0"/>
              </a:rPr>
              <a:t>Unpublished</a:t>
            </a:r>
          </a:p>
        </p:txBody>
      </p:sp>
      <p:pic>
        <p:nvPicPr>
          <p:cNvPr id="18" name="Picture 17">
            <a:extLst>
              <a:ext uri="{FF2B5EF4-FFF2-40B4-BE49-F238E27FC236}">
                <a16:creationId xmlns:a16="http://schemas.microsoft.com/office/drawing/2014/main" id="{C27AC6D3-73C4-4331-8CDB-1890F84415EF}"/>
              </a:ext>
            </a:extLst>
          </p:cNvPr>
          <p:cNvPicPr>
            <a:picLocks noChangeAspect="1"/>
          </p:cNvPicPr>
          <p:nvPr/>
        </p:nvPicPr>
        <p:blipFill rotWithShape="1">
          <a:blip r:embed="rId7">
            <a:extLst>
              <a:ext uri="{28A0092B-C50C-407E-A947-70E740481C1C}">
                <a14:useLocalDpi xmlns:a14="http://schemas.microsoft.com/office/drawing/2010/main" val="0"/>
              </a:ext>
            </a:extLst>
          </a:blip>
          <a:srcRect l="56666" t="21296" r="37532" b="67038"/>
          <a:stretch/>
        </p:blipFill>
        <p:spPr>
          <a:xfrm>
            <a:off x="8399511" y="3946535"/>
            <a:ext cx="617715" cy="828000"/>
          </a:xfrm>
          <a:prstGeom prst="rect">
            <a:avLst/>
          </a:prstGeom>
        </p:spPr>
      </p:pic>
      <p:sp>
        <p:nvSpPr>
          <p:cNvPr id="19" name="TextBox 18">
            <a:extLst>
              <a:ext uri="{FF2B5EF4-FFF2-40B4-BE49-F238E27FC236}">
                <a16:creationId xmlns:a16="http://schemas.microsoft.com/office/drawing/2014/main" id="{5F64F065-7B61-84E0-1772-99DCEC967DA4}"/>
              </a:ext>
            </a:extLst>
          </p:cNvPr>
          <p:cNvSpPr txBox="1"/>
          <p:nvPr/>
        </p:nvSpPr>
        <p:spPr>
          <a:xfrm>
            <a:off x="8276123" y="4759200"/>
            <a:ext cx="920445" cy="215444"/>
          </a:xfrm>
          <a:prstGeom prst="rect">
            <a:avLst/>
          </a:prstGeom>
          <a:noFill/>
        </p:spPr>
        <p:txBody>
          <a:bodyPr wrap="none" rtlCol="0">
            <a:spAutoFit/>
          </a:bodyPr>
          <a:lstStyle/>
          <a:p>
            <a:r>
              <a:rPr lang="en-US" sz="800" noProof="0" dirty="0"/>
              <a:t>Stefan Troendle</a:t>
            </a:r>
            <a:endParaRPr lang="en-US" sz="800" noProof="0" dirty="0">
              <a:latin typeface="Arial" panose="020B0604020202020204" pitchFamily="34" charset="0"/>
              <a:cs typeface="Arial" panose="020B0604020202020204" pitchFamily="34" charset="0"/>
            </a:endParaRPr>
          </a:p>
        </p:txBody>
      </p:sp>
      <p:pic>
        <p:nvPicPr>
          <p:cNvPr id="5" name="Graphic 4">
            <a:extLst>
              <a:ext uri="{FF2B5EF4-FFF2-40B4-BE49-F238E27FC236}">
                <a16:creationId xmlns:a16="http://schemas.microsoft.com/office/drawing/2014/main" id="{28E7FFDF-B6B5-BFC0-552E-4E33BE52FE61}"/>
              </a:ext>
            </a:extLst>
          </p:cNvPr>
          <p:cNvPicPr>
            <a:picLocks noChangeAspect="1"/>
          </p:cNvPicPr>
          <p:nvPr/>
        </p:nvPicPr>
        <p:blipFill>
          <a:blip>
            <a:extLst>
              <a:ext uri="{96DAC541-7B7A-43D3-8B79-37D633B846F1}">
                <asvg:svgBlip xmlns:asvg="http://schemas.microsoft.com/office/drawing/2016/SVG/main" r:embed="rId8"/>
              </a:ext>
            </a:extLst>
          </a:blip>
          <a:stretch>
            <a:fillRect/>
          </a:stretch>
        </p:blipFill>
        <p:spPr>
          <a:xfrm>
            <a:off x="7715169" y="-74801"/>
            <a:ext cx="1150847" cy="736503"/>
          </a:xfrm>
          <a:prstGeom prst="rect">
            <a:avLst/>
          </a:prstGeom>
        </p:spPr>
      </p:pic>
    </p:spTree>
    <p:extLst>
      <p:ext uri="{BB962C8B-B14F-4D97-AF65-F5344CB8AC3E}">
        <p14:creationId xmlns:p14="http://schemas.microsoft.com/office/powerpoint/2010/main" val="795159998"/>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5FBE5597-6553-4E18-800E-AEA834EC3BB4}"/>
              </a:ext>
            </a:extLst>
          </p:cNvPr>
          <p:cNvSpPr>
            <a:spLocks noGrp="1"/>
          </p:cNvSpPr>
          <p:nvPr>
            <p:ph type="title"/>
          </p:nvPr>
        </p:nvSpPr>
        <p:spPr>
          <a:xfrm>
            <a:off x="1168791" y="0"/>
            <a:ext cx="4612577" cy="1579960"/>
          </a:xfrm>
        </p:spPr>
        <p:txBody>
          <a:bodyPr/>
          <a:lstStyle/>
          <a:p>
            <a:r>
              <a:rPr lang="en-US" noProof="0" dirty="0"/>
              <a:t>Model</a:t>
            </a:r>
          </a:p>
        </p:txBody>
      </p:sp>
      <p:sp>
        <p:nvSpPr>
          <p:cNvPr id="5" name="Footer Placeholder 4">
            <a:extLst>
              <a:ext uri="{FF2B5EF4-FFF2-40B4-BE49-F238E27FC236}">
                <a16:creationId xmlns:a16="http://schemas.microsoft.com/office/drawing/2014/main" id="{21DD0EEB-3EA8-41DD-8FC5-EA43C79AE078}"/>
              </a:ext>
            </a:extLst>
          </p:cNvPr>
          <p:cNvSpPr>
            <a:spLocks noGrp="1"/>
          </p:cNvSpPr>
          <p:nvPr>
            <p:ph type="ftr" sz="quarter" idx="11"/>
          </p:nvPr>
        </p:nvSpPr>
        <p:spPr>
          <a:xfrm>
            <a:off x="7132639" y="432364"/>
            <a:ext cx="3868422" cy="225104"/>
          </a:xfrm>
          <a:prstGeom prst="rect">
            <a:avLst/>
          </a:prstGeom>
        </p:spPr>
        <p:txBody>
          <a:bodyPr vert="horz" lIns="0" tIns="0" rIns="0" bIns="45720" rtlCol="0" anchor="t" anchorCtr="0"/>
          <a:lstStyle>
            <a:defPPr>
              <a:defRPr lang="fr-FR"/>
            </a:defPPr>
            <a:lvl1pPr marL="0" algn="r" defTabSz="914377" rtl="0" eaLnBrk="1" latinLnBrk="0" hangingPunct="1">
              <a:defRPr sz="700" kern="1200">
                <a:solidFill>
                  <a:schemeClr val="tx2"/>
                </a:solidFill>
                <a:latin typeface="Arial" panose="020B0604020202020204" pitchFamily="34" charset="0"/>
                <a:ea typeface="+mn-ea"/>
                <a:cs typeface="+mn-cs"/>
              </a:defRPr>
            </a:lvl1pPr>
            <a:lvl2pPr marL="457189" algn="l" defTabSz="914377" rtl="0" eaLnBrk="1" latinLnBrk="0" hangingPunct="1">
              <a:defRPr sz="1800" kern="1200">
                <a:solidFill>
                  <a:schemeClr val="tx1"/>
                </a:solidFill>
                <a:latin typeface="+mn-lt"/>
                <a:ea typeface="+mn-ea"/>
                <a:cs typeface="+mn-cs"/>
              </a:defRPr>
            </a:lvl2pPr>
            <a:lvl3pPr marL="914377" algn="l" defTabSz="914377" rtl="0" eaLnBrk="1" latinLnBrk="0" hangingPunct="1">
              <a:defRPr sz="1800" kern="1200">
                <a:solidFill>
                  <a:schemeClr val="tx1"/>
                </a:solidFill>
                <a:latin typeface="+mn-lt"/>
                <a:ea typeface="+mn-ea"/>
                <a:cs typeface="+mn-cs"/>
              </a:defRPr>
            </a:lvl3pPr>
            <a:lvl4pPr marL="1371566" algn="l" defTabSz="914377" rtl="0" eaLnBrk="1" latinLnBrk="0" hangingPunct="1">
              <a:defRPr sz="1800" kern="1200">
                <a:solidFill>
                  <a:schemeClr val="tx1"/>
                </a:solidFill>
                <a:latin typeface="+mn-lt"/>
                <a:ea typeface="+mn-ea"/>
                <a:cs typeface="+mn-cs"/>
              </a:defRPr>
            </a:lvl4pPr>
            <a:lvl5pPr marL="1828754" algn="l" defTabSz="914377" rtl="0" eaLnBrk="1" latinLnBrk="0" hangingPunct="1">
              <a:defRPr sz="1800" kern="1200">
                <a:solidFill>
                  <a:schemeClr val="tx1"/>
                </a:solidFill>
                <a:latin typeface="+mn-lt"/>
                <a:ea typeface="+mn-ea"/>
                <a:cs typeface="+mn-cs"/>
              </a:defRPr>
            </a:lvl5pPr>
            <a:lvl6pPr marL="2285943" algn="l" defTabSz="914377" rtl="0" eaLnBrk="1" latinLnBrk="0" hangingPunct="1">
              <a:defRPr sz="1800" kern="1200">
                <a:solidFill>
                  <a:schemeClr val="tx1"/>
                </a:solidFill>
                <a:latin typeface="+mn-lt"/>
                <a:ea typeface="+mn-ea"/>
                <a:cs typeface="+mn-cs"/>
              </a:defRPr>
            </a:lvl6pPr>
            <a:lvl7pPr marL="2743131" algn="l" defTabSz="914377" rtl="0" eaLnBrk="1" latinLnBrk="0" hangingPunct="1">
              <a:defRPr sz="1800" kern="1200">
                <a:solidFill>
                  <a:schemeClr val="tx1"/>
                </a:solidFill>
                <a:latin typeface="+mn-lt"/>
                <a:ea typeface="+mn-ea"/>
                <a:cs typeface="+mn-cs"/>
              </a:defRPr>
            </a:lvl7pPr>
            <a:lvl8pPr marL="3200320" algn="l" defTabSz="914377" rtl="0" eaLnBrk="1" latinLnBrk="0" hangingPunct="1">
              <a:defRPr sz="1800" kern="1200">
                <a:solidFill>
                  <a:schemeClr val="tx1"/>
                </a:solidFill>
                <a:latin typeface="+mn-lt"/>
                <a:ea typeface="+mn-ea"/>
                <a:cs typeface="+mn-cs"/>
              </a:defRPr>
            </a:lvl8pPr>
            <a:lvl9pPr marL="3657509" algn="l" defTabSz="914377" rtl="0" eaLnBrk="1" latinLnBrk="0" hangingPunct="1">
              <a:defRPr sz="1800" kern="1200">
                <a:solidFill>
                  <a:schemeClr val="tx1"/>
                </a:solidFill>
                <a:latin typeface="+mn-lt"/>
                <a:ea typeface="+mn-ea"/>
                <a:cs typeface="+mn-cs"/>
              </a:defRPr>
            </a:lvl9pPr>
          </a:lstStyle>
          <a:p>
            <a:r>
              <a:rPr lang="fr-FR"/>
              <a:t>LRESE | EPFL</a:t>
            </a:r>
            <a:endParaRPr lang="en-US" noProof="0" dirty="0"/>
          </a:p>
        </p:txBody>
      </p:sp>
      <p:sp>
        <p:nvSpPr>
          <p:cNvPr id="6" name="Slide Number Placeholder 5">
            <a:extLst>
              <a:ext uri="{FF2B5EF4-FFF2-40B4-BE49-F238E27FC236}">
                <a16:creationId xmlns:a16="http://schemas.microsoft.com/office/drawing/2014/main" id="{73E8B479-CB3F-4E6A-8166-42EE3D41A76D}"/>
              </a:ext>
            </a:extLst>
          </p:cNvPr>
          <p:cNvSpPr>
            <a:spLocks noGrp="1"/>
          </p:cNvSpPr>
          <p:nvPr>
            <p:ph type="sldNum" sz="quarter" idx="12"/>
          </p:nvPr>
        </p:nvSpPr>
        <p:spPr>
          <a:xfrm>
            <a:off x="10972485" y="-12704"/>
            <a:ext cx="683683" cy="882252"/>
          </a:xfrm>
          <a:prstGeom prst="rect">
            <a:avLst/>
          </a:prstGeom>
        </p:spPr>
        <p:txBody>
          <a:bodyPr vert="horz" lIns="90000" tIns="0" rIns="0" bIns="0" rtlCol="0" anchor="ctr" anchorCtr="0"/>
          <a:lstStyle>
            <a:defPPr>
              <a:defRPr lang="fr-FR"/>
            </a:defPPr>
            <a:lvl1pPr marL="0" algn="r" defTabSz="914377" rtl="0" eaLnBrk="1" latinLnBrk="0" hangingPunct="1">
              <a:defRPr sz="2100" b="1" kern="1200">
                <a:solidFill>
                  <a:schemeClr val="tx2"/>
                </a:solidFill>
                <a:latin typeface="+mn-lt"/>
                <a:ea typeface="+mn-ea"/>
                <a:cs typeface="+mn-cs"/>
              </a:defRPr>
            </a:lvl1pPr>
            <a:lvl2pPr marL="457189" algn="l" defTabSz="914377" rtl="0" eaLnBrk="1" latinLnBrk="0" hangingPunct="1">
              <a:defRPr sz="1800" kern="1200">
                <a:solidFill>
                  <a:schemeClr val="tx1"/>
                </a:solidFill>
                <a:latin typeface="+mn-lt"/>
                <a:ea typeface="+mn-ea"/>
                <a:cs typeface="+mn-cs"/>
              </a:defRPr>
            </a:lvl2pPr>
            <a:lvl3pPr marL="914377" algn="l" defTabSz="914377" rtl="0" eaLnBrk="1" latinLnBrk="0" hangingPunct="1">
              <a:defRPr sz="1800" kern="1200">
                <a:solidFill>
                  <a:schemeClr val="tx1"/>
                </a:solidFill>
                <a:latin typeface="+mn-lt"/>
                <a:ea typeface="+mn-ea"/>
                <a:cs typeface="+mn-cs"/>
              </a:defRPr>
            </a:lvl3pPr>
            <a:lvl4pPr marL="1371566" algn="l" defTabSz="914377" rtl="0" eaLnBrk="1" latinLnBrk="0" hangingPunct="1">
              <a:defRPr sz="1800" kern="1200">
                <a:solidFill>
                  <a:schemeClr val="tx1"/>
                </a:solidFill>
                <a:latin typeface="+mn-lt"/>
                <a:ea typeface="+mn-ea"/>
                <a:cs typeface="+mn-cs"/>
              </a:defRPr>
            </a:lvl4pPr>
            <a:lvl5pPr marL="1828754" algn="l" defTabSz="914377" rtl="0" eaLnBrk="1" latinLnBrk="0" hangingPunct="1">
              <a:defRPr sz="1800" kern="1200">
                <a:solidFill>
                  <a:schemeClr val="tx1"/>
                </a:solidFill>
                <a:latin typeface="+mn-lt"/>
                <a:ea typeface="+mn-ea"/>
                <a:cs typeface="+mn-cs"/>
              </a:defRPr>
            </a:lvl5pPr>
            <a:lvl6pPr marL="2285943" algn="l" defTabSz="914377" rtl="0" eaLnBrk="1" latinLnBrk="0" hangingPunct="1">
              <a:defRPr sz="1800" kern="1200">
                <a:solidFill>
                  <a:schemeClr val="tx1"/>
                </a:solidFill>
                <a:latin typeface="+mn-lt"/>
                <a:ea typeface="+mn-ea"/>
                <a:cs typeface="+mn-cs"/>
              </a:defRPr>
            </a:lvl6pPr>
            <a:lvl7pPr marL="2743131" algn="l" defTabSz="914377" rtl="0" eaLnBrk="1" latinLnBrk="0" hangingPunct="1">
              <a:defRPr sz="1800" kern="1200">
                <a:solidFill>
                  <a:schemeClr val="tx1"/>
                </a:solidFill>
                <a:latin typeface="+mn-lt"/>
                <a:ea typeface="+mn-ea"/>
                <a:cs typeface="+mn-cs"/>
              </a:defRPr>
            </a:lvl7pPr>
            <a:lvl8pPr marL="3200320" algn="l" defTabSz="914377" rtl="0" eaLnBrk="1" latinLnBrk="0" hangingPunct="1">
              <a:defRPr sz="1800" kern="1200">
                <a:solidFill>
                  <a:schemeClr val="tx1"/>
                </a:solidFill>
                <a:latin typeface="+mn-lt"/>
                <a:ea typeface="+mn-ea"/>
                <a:cs typeface="+mn-cs"/>
              </a:defRPr>
            </a:lvl8pPr>
            <a:lvl9pPr marL="3657509" algn="l" defTabSz="914377" rtl="0" eaLnBrk="1" latinLnBrk="0" hangingPunct="1">
              <a:defRPr sz="1800" kern="1200">
                <a:solidFill>
                  <a:schemeClr val="tx1"/>
                </a:solidFill>
                <a:latin typeface="+mn-lt"/>
                <a:ea typeface="+mn-ea"/>
                <a:cs typeface="+mn-cs"/>
              </a:defRPr>
            </a:lvl9pPr>
          </a:lstStyle>
          <a:p>
            <a:fld id="{E1E1CD7C-2161-7D43-862E-CE4C333CD873}" type="slidenum">
              <a:rPr lang="fr-FR" smtClean="0"/>
              <a:pPr/>
              <a:t>58</a:t>
            </a:fld>
            <a:endParaRPr lang="en-US" noProof="0" dirty="0"/>
          </a:p>
        </p:txBody>
      </p:sp>
      <p:sp>
        <p:nvSpPr>
          <p:cNvPr id="10" name="TextBox 9">
            <a:extLst>
              <a:ext uri="{FF2B5EF4-FFF2-40B4-BE49-F238E27FC236}">
                <a16:creationId xmlns:a16="http://schemas.microsoft.com/office/drawing/2014/main" id="{08B84430-56F1-4D34-9C12-D1D37D219202}"/>
              </a:ext>
            </a:extLst>
          </p:cNvPr>
          <p:cNvSpPr txBox="1"/>
          <p:nvPr/>
        </p:nvSpPr>
        <p:spPr>
          <a:xfrm>
            <a:off x="394501" y="679713"/>
            <a:ext cx="6723635" cy="559961"/>
          </a:xfrm>
          <a:prstGeom prst="rect">
            <a:avLst/>
          </a:prstGeom>
          <a:noFill/>
        </p:spPr>
        <p:txBody>
          <a:bodyPr wrap="none" rtlCol="0">
            <a:spAutoFit/>
          </a:bodyPr>
          <a:lstStyle/>
          <a:p>
            <a:pPr marL="214313" indent="-214313">
              <a:buFont typeface="Wingdings" panose="05000000000000000000" pitchFamily="2" charset="2"/>
              <a:buChar char="§"/>
            </a:pPr>
            <a:r>
              <a:rPr lang="en-US" sz="1013" dirty="0"/>
              <a:t>Well studied catalytic hydrogen combustion chemistry mechanisms over different supports (Pt, Ru, Pd, Ni, …)</a:t>
            </a:r>
          </a:p>
          <a:p>
            <a:pPr marL="557204" lvl="1" indent="-214313">
              <a:buFont typeface="Wingdings" panose="05000000000000000000" pitchFamily="2" charset="2"/>
              <a:buChar char="§"/>
            </a:pPr>
            <a:r>
              <a:rPr lang="en-US" sz="1013" dirty="0"/>
              <a:t>We implemented different multi-steps mechanisms, but computational burden increases</a:t>
            </a:r>
          </a:p>
          <a:p>
            <a:pPr marL="557204" lvl="1" indent="-214313">
              <a:buFont typeface="Wingdings" panose="05000000000000000000" pitchFamily="2" charset="2"/>
              <a:buChar char="§"/>
            </a:pPr>
            <a:r>
              <a:rPr lang="en-US" sz="1013" dirty="0"/>
              <a:t>Simple step mechanisms (second order in O</a:t>
            </a:r>
            <a:r>
              <a:rPr lang="en-US" sz="1013" baseline="-25000" dirty="0"/>
              <a:t>2</a:t>
            </a:r>
            <a:r>
              <a:rPr lang="en-US" sz="1013" dirty="0"/>
              <a:t> and H</a:t>
            </a:r>
            <a:r>
              <a:rPr lang="en-US" sz="1013" baseline="-25000" dirty="0"/>
              <a:t>2</a:t>
            </a:r>
            <a:r>
              <a:rPr lang="en-US" sz="1013" dirty="0"/>
              <a:t>) wins</a:t>
            </a:r>
          </a:p>
        </p:txBody>
      </p:sp>
      <p:pic>
        <p:nvPicPr>
          <p:cNvPr id="4" name="Image 3">
            <a:extLst>
              <a:ext uri="{FF2B5EF4-FFF2-40B4-BE49-F238E27FC236}">
                <a16:creationId xmlns:a16="http://schemas.microsoft.com/office/drawing/2014/main" id="{3A2C58D8-9D1E-C3DB-D167-E5BCB9295C5B}"/>
              </a:ext>
            </a:extLst>
          </p:cNvPr>
          <p:cNvPicPr>
            <a:picLocks noChangeAspect="1"/>
          </p:cNvPicPr>
          <p:nvPr/>
        </p:nvPicPr>
        <p:blipFill>
          <a:blip r:embed="rId2">
            <a:extLst>
              <a:ext uri="{28A0092B-C50C-407E-A947-70E740481C1C}">
                <a14:useLocalDpi xmlns:a14="http://schemas.microsoft.com/office/drawing/2010/main" val="0"/>
              </a:ext>
            </a:extLst>
          </a:blip>
          <a:srcRect b="11444"/>
          <a:stretch/>
        </p:blipFill>
        <p:spPr>
          <a:xfrm>
            <a:off x="153748" y="1328318"/>
            <a:ext cx="2272362" cy="1876618"/>
          </a:xfrm>
          <a:prstGeom prst="rect">
            <a:avLst/>
          </a:prstGeom>
        </p:spPr>
      </p:pic>
      <p:sp>
        <p:nvSpPr>
          <p:cNvPr id="13" name="ZoneTexte 12">
            <a:extLst>
              <a:ext uri="{FF2B5EF4-FFF2-40B4-BE49-F238E27FC236}">
                <a16:creationId xmlns:a16="http://schemas.microsoft.com/office/drawing/2014/main" id="{B40EF186-D9E1-56ED-55DA-3AF58F515C56}"/>
              </a:ext>
            </a:extLst>
          </p:cNvPr>
          <p:cNvSpPr txBox="1"/>
          <p:nvPr/>
        </p:nvSpPr>
        <p:spPr>
          <a:xfrm>
            <a:off x="2426110" y="1374786"/>
            <a:ext cx="6694337" cy="1027589"/>
          </a:xfrm>
          <a:prstGeom prst="rect">
            <a:avLst/>
          </a:prstGeom>
          <a:noFill/>
        </p:spPr>
        <p:txBody>
          <a:bodyPr wrap="square">
            <a:spAutoFit/>
          </a:bodyPr>
          <a:lstStyle/>
          <a:p>
            <a:r>
              <a:rPr lang="en-US" sz="1013" b="1" dirty="0"/>
              <a:t>Model</a:t>
            </a:r>
          </a:p>
          <a:p>
            <a:pPr marL="214313" indent="-214313">
              <a:buFont typeface="Wingdings" panose="05000000000000000000" pitchFamily="2" charset="2"/>
              <a:buChar char="§"/>
            </a:pPr>
            <a:r>
              <a:rPr lang="en-US" sz="1013" dirty="0"/>
              <a:t>Chemistry: Single step heterogenous and homogeneous with rate constants</a:t>
            </a:r>
          </a:p>
          <a:p>
            <a:pPr marL="214313" indent="-214313">
              <a:buFont typeface="Wingdings" panose="05000000000000000000" pitchFamily="2" charset="2"/>
              <a:buChar char="§"/>
            </a:pPr>
            <a:r>
              <a:rPr lang="en-US" sz="1013" dirty="0"/>
              <a:t>Porous media: Brinkman equation with </a:t>
            </a:r>
            <a:r>
              <a:rPr lang="en-US" sz="1013" dirty="0" err="1"/>
              <a:t>Forchheimer</a:t>
            </a:r>
            <a:r>
              <a:rPr lang="en-US" sz="1013" dirty="0"/>
              <a:t> correction</a:t>
            </a:r>
          </a:p>
          <a:p>
            <a:pPr marL="214313" indent="-214313">
              <a:buFont typeface="Wingdings" panose="05000000000000000000" pitchFamily="2" charset="2"/>
              <a:buChar char="§"/>
            </a:pPr>
            <a:r>
              <a:rPr lang="en-US" sz="1013" dirty="0"/>
              <a:t>Species conservation: </a:t>
            </a:r>
            <a:r>
              <a:rPr lang="en-US" sz="1013" dirty="0" err="1"/>
              <a:t>Fickian</a:t>
            </a:r>
            <a:r>
              <a:rPr lang="en-US" sz="1013" dirty="0"/>
              <a:t> diffusion with Smidt number for temperature deviation</a:t>
            </a:r>
          </a:p>
          <a:p>
            <a:pPr marL="214313" indent="-214313">
              <a:buFont typeface="Wingdings" panose="05000000000000000000" pitchFamily="2" charset="2"/>
              <a:buChar char="§"/>
            </a:pPr>
            <a:endParaRPr lang="en-US" sz="1013" dirty="0"/>
          </a:p>
          <a:p>
            <a:endParaRPr lang="fr-CH" sz="1013" dirty="0"/>
          </a:p>
        </p:txBody>
      </p:sp>
      <p:pic>
        <p:nvPicPr>
          <p:cNvPr id="15" name="Image 14">
            <a:extLst>
              <a:ext uri="{FF2B5EF4-FFF2-40B4-BE49-F238E27FC236}">
                <a16:creationId xmlns:a16="http://schemas.microsoft.com/office/drawing/2014/main" id="{778CB8BF-0104-B75B-1095-1E8FD4C4564D}"/>
              </a:ext>
            </a:extLst>
          </p:cNvPr>
          <p:cNvPicPr>
            <a:picLocks noChangeAspect="1"/>
          </p:cNvPicPr>
          <p:nvPr/>
        </p:nvPicPr>
        <p:blipFill>
          <a:blip r:embed="rId3"/>
          <a:stretch>
            <a:fillRect/>
          </a:stretch>
        </p:blipFill>
        <p:spPr>
          <a:xfrm>
            <a:off x="2478251" y="2571750"/>
            <a:ext cx="2632542" cy="1372113"/>
          </a:xfrm>
          <a:prstGeom prst="rect">
            <a:avLst/>
          </a:prstGeom>
        </p:spPr>
      </p:pic>
      <p:pic>
        <p:nvPicPr>
          <p:cNvPr id="17" name="Image 16">
            <a:extLst>
              <a:ext uri="{FF2B5EF4-FFF2-40B4-BE49-F238E27FC236}">
                <a16:creationId xmlns:a16="http://schemas.microsoft.com/office/drawing/2014/main" id="{9F718FB0-C160-A76B-3F7D-DA4539F73657}"/>
              </a:ext>
            </a:extLst>
          </p:cNvPr>
          <p:cNvPicPr>
            <a:picLocks noChangeAspect="1"/>
          </p:cNvPicPr>
          <p:nvPr/>
        </p:nvPicPr>
        <p:blipFill>
          <a:blip r:embed="rId4"/>
          <a:stretch>
            <a:fillRect/>
          </a:stretch>
        </p:blipFill>
        <p:spPr>
          <a:xfrm>
            <a:off x="5349480" y="2571751"/>
            <a:ext cx="2787389" cy="1466663"/>
          </a:xfrm>
          <a:prstGeom prst="rect">
            <a:avLst/>
          </a:prstGeom>
        </p:spPr>
      </p:pic>
      <p:sp>
        <p:nvSpPr>
          <p:cNvPr id="19" name="ZoneTexte 18">
            <a:extLst>
              <a:ext uri="{FF2B5EF4-FFF2-40B4-BE49-F238E27FC236}">
                <a16:creationId xmlns:a16="http://schemas.microsoft.com/office/drawing/2014/main" id="{9E8F96D1-364A-07AB-5259-685D116FDD54}"/>
              </a:ext>
            </a:extLst>
          </p:cNvPr>
          <p:cNvSpPr txBox="1"/>
          <p:nvPr/>
        </p:nvSpPr>
        <p:spPr>
          <a:xfrm>
            <a:off x="2942303" y="3599988"/>
            <a:ext cx="4572000" cy="248209"/>
          </a:xfrm>
          <a:prstGeom prst="rect">
            <a:avLst/>
          </a:prstGeom>
          <a:noFill/>
        </p:spPr>
        <p:txBody>
          <a:bodyPr wrap="square">
            <a:spAutoFit/>
          </a:bodyPr>
          <a:lstStyle/>
          <a:p>
            <a:pPr marL="214313" indent="-214313">
              <a:buFont typeface="Wingdings" panose="05000000000000000000" pitchFamily="2" charset="2"/>
              <a:buChar char="§"/>
            </a:pPr>
            <a:endParaRPr lang="en-US" sz="1013" dirty="0"/>
          </a:p>
        </p:txBody>
      </p:sp>
      <p:sp>
        <p:nvSpPr>
          <p:cNvPr id="21" name="ZoneTexte 20">
            <a:extLst>
              <a:ext uri="{FF2B5EF4-FFF2-40B4-BE49-F238E27FC236}">
                <a16:creationId xmlns:a16="http://schemas.microsoft.com/office/drawing/2014/main" id="{F01CBC5C-700A-87ED-9E59-30A38B7CE7D8}"/>
              </a:ext>
            </a:extLst>
          </p:cNvPr>
          <p:cNvSpPr txBox="1"/>
          <p:nvPr/>
        </p:nvSpPr>
        <p:spPr>
          <a:xfrm>
            <a:off x="2426110" y="4093947"/>
            <a:ext cx="5936226" cy="559961"/>
          </a:xfrm>
          <a:prstGeom prst="rect">
            <a:avLst/>
          </a:prstGeom>
          <a:noFill/>
        </p:spPr>
        <p:txBody>
          <a:bodyPr wrap="square">
            <a:spAutoFit/>
          </a:bodyPr>
          <a:lstStyle/>
          <a:p>
            <a:pPr marL="214313" indent="-214313">
              <a:buFont typeface="Wingdings" panose="05000000000000000000" pitchFamily="2" charset="2"/>
              <a:buChar char="§"/>
            </a:pPr>
            <a:r>
              <a:rPr lang="en-US" sz="1013" dirty="0"/>
              <a:t>Turbulent flow</a:t>
            </a:r>
          </a:p>
          <a:p>
            <a:pPr marL="214313" indent="-214313">
              <a:buFont typeface="Wingdings" panose="05000000000000000000" pitchFamily="2" charset="2"/>
              <a:buChar char="§"/>
            </a:pPr>
            <a:r>
              <a:rPr lang="en-US" sz="1013" dirty="0"/>
              <a:t>GRI-mech 3 and NASA for species transport and constitutive properties</a:t>
            </a:r>
          </a:p>
          <a:p>
            <a:pPr marL="214313" indent="-214313">
              <a:buFont typeface="Wingdings" panose="05000000000000000000" pitchFamily="2" charset="2"/>
              <a:buChar char="§"/>
            </a:pPr>
            <a:r>
              <a:rPr lang="en-US" sz="1013" dirty="0"/>
              <a:t>Solved in </a:t>
            </a:r>
            <a:r>
              <a:rPr lang="en-US" sz="1013" dirty="0" err="1"/>
              <a:t>Comsol</a:t>
            </a:r>
            <a:endParaRPr lang="en-US" sz="1013" dirty="0"/>
          </a:p>
        </p:txBody>
      </p:sp>
    </p:spTree>
    <p:extLst>
      <p:ext uri="{BB962C8B-B14F-4D97-AF65-F5344CB8AC3E}">
        <p14:creationId xmlns:p14="http://schemas.microsoft.com/office/powerpoint/2010/main" val="328768481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3">
                                            <p:txEl>
                                              <p:pRg st="2" end="2"/>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15"/>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nodeType="clickEffect">
                                  <p:stCondLst>
                                    <p:cond delay="0"/>
                                  </p:stCondLst>
                                  <p:childTnLst>
                                    <p:set>
                                      <p:cBhvr>
                                        <p:cTn id="20" dur="1" fill="hold">
                                          <p:stCondLst>
                                            <p:cond delay="0"/>
                                          </p:stCondLst>
                                        </p:cTn>
                                        <p:tgtEl>
                                          <p:spTgt spid="13">
                                            <p:txEl>
                                              <p:pRg st="3" end="3"/>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17"/>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21">
                                            <p:txEl>
                                              <p:pRg st="0" end="0"/>
                                            </p:txEl>
                                          </p:spTgt>
                                        </p:tgtEl>
                                        <p:attrNameLst>
                                          <p:attrName>style.visibility</p:attrName>
                                        </p:attrNameLst>
                                      </p:cBhvr>
                                      <p:to>
                                        <p:strVal val="visible"/>
                                      </p:to>
                                    </p:set>
                                  </p:childTnLst>
                                </p:cTn>
                              </p:par>
                              <p:par>
                                <p:cTn id="27" presetID="1" presetClass="entr" presetSubtype="0" fill="hold" nodeType="withEffect">
                                  <p:stCondLst>
                                    <p:cond delay="0"/>
                                  </p:stCondLst>
                                  <p:childTnLst>
                                    <p:set>
                                      <p:cBhvr>
                                        <p:cTn id="28" dur="1" fill="hold">
                                          <p:stCondLst>
                                            <p:cond delay="0"/>
                                          </p:stCondLst>
                                        </p:cTn>
                                        <p:tgtEl>
                                          <p:spTgt spid="21">
                                            <p:txEl>
                                              <p:pRg st="1" end="1"/>
                                            </p:txEl>
                                          </p:spTgt>
                                        </p:tgtEl>
                                        <p:attrNameLst>
                                          <p:attrName>style.visibility</p:attrName>
                                        </p:attrNameLst>
                                      </p:cBhvr>
                                      <p:to>
                                        <p:strVal val="visible"/>
                                      </p:to>
                                    </p:set>
                                  </p:childTnLst>
                                </p:cTn>
                              </p:par>
                              <p:par>
                                <p:cTn id="29" presetID="1" presetClass="entr" presetSubtype="0" fill="hold" nodeType="withEffect">
                                  <p:stCondLst>
                                    <p:cond delay="0"/>
                                  </p:stCondLst>
                                  <p:childTnLst>
                                    <p:set>
                                      <p:cBhvr>
                                        <p:cTn id="30" dur="1" fill="hold">
                                          <p:stCondLst>
                                            <p:cond delay="0"/>
                                          </p:stCondLst>
                                        </p:cTn>
                                        <p:tgtEl>
                                          <p:spTgt spid="21">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 grpId="0"/>
    </p:bldLst>
  </p:timing>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BD5455B-41A4-9EEE-3919-B5A8DA38A76F}"/>
            </a:ext>
          </a:extLst>
        </p:cNvPr>
        <p:cNvGrpSpPr/>
        <p:nvPr/>
      </p:nvGrpSpPr>
      <p:grpSpPr>
        <a:xfrm>
          <a:off x="0" y="0"/>
          <a:ext cx="0" cy="0"/>
          <a:chOff x="0" y="0"/>
          <a:chExt cx="0" cy="0"/>
        </a:xfrm>
      </p:grpSpPr>
      <p:sp>
        <p:nvSpPr>
          <p:cNvPr id="5" name="Espace réservé du pied de page 4">
            <a:extLst>
              <a:ext uri="{FF2B5EF4-FFF2-40B4-BE49-F238E27FC236}">
                <a16:creationId xmlns:a16="http://schemas.microsoft.com/office/drawing/2014/main" id="{94ECB92D-A9D2-B6FB-6787-123EE60DCC12}"/>
              </a:ext>
            </a:extLst>
          </p:cNvPr>
          <p:cNvSpPr>
            <a:spLocks noGrp="1"/>
          </p:cNvSpPr>
          <p:nvPr>
            <p:ph type="ftr" sz="quarter" idx="11"/>
          </p:nvPr>
        </p:nvSpPr>
        <p:spPr/>
        <p:txBody>
          <a:bodyPr/>
          <a:lstStyle/>
          <a:p>
            <a:r>
              <a:rPr lang="fr-FR"/>
              <a:t>LRESE | EPFL</a:t>
            </a:r>
            <a:endParaRPr lang="fr-FR" dirty="0"/>
          </a:p>
        </p:txBody>
      </p:sp>
      <p:sp>
        <p:nvSpPr>
          <p:cNvPr id="6" name="Espace réservé du numéro de diapositive 5">
            <a:extLst>
              <a:ext uri="{FF2B5EF4-FFF2-40B4-BE49-F238E27FC236}">
                <a16:creationId xmlns:a16="http://schemas.microsoft.com/office/drawing/2014/main" id="{5DDB5003-DC3B-70B0-493C-A5A18CA48871}"/>
              </a:ext>
            </a:extLst>
          </p:cNvPr>
          <p:cNvSpPr>
            <a:spLocks noGrp="1"/>
          </p:cNvSpPr>
          <p:nvPr>
            <p:ph type="sldNum" sz="quarter" idx="12"/>
          </p:nvPr>
        </p:nvSpPr>
        <p:spPr/>
        <p:txBody>
          <a:bodyPr/>
          <a:lstStyle/>
          <a:p>
            <a:fld id="{E1E1CD7C-2161-7D43-862E-CE4C333CD873}" type="slidenum">
              <a:rPr lang="fr-FR" smtClean="0"/>
              <a:pPr/>
              <a:t>59</a:t>
            </a:fld>
            <a:endParaRPr lang="fr-FR" dirty="0"/>
          </a:p>
        </p:txBody>
      </p:sp>
      <p:grpSp>
        <p:nvGrpSpPr>
          <p:cNvPr id="7" name="Groupe 6">
            <a:extLst>
              <a:ext uri="{FF2B5EF4-FFF2-40B4-BE49-F238E27FC236}">
                <a16:creationId xmlns:a16="http://schemas.microsoft.com/office/drawing/2014/main" id="{CC1F766E-B550-7670-BBDD-796E30757F37}"/>
              </a:ext>
            </a:extLst>
          </p:cNvPr>
          <p:cNvGrpSpPr/>
          <p:nvPr/>
        </p:nvGrpSpPr>
        <p:grpSpPr>
          <a:xfrm>
            <a:off x="316118" y="750760"/>
            <a:ext cx="7293580" cy="1428376"/>
            <a:chOff x="421490" y="1315647"/>
            <a:chExt cx="9724773" cy="1904501"/>
          </a:xfrm>
        </p:grpSpPr>
        <p:pic>
          <p:nvPicPr>
            <p:cNvPr id="8" name="Image 7">
              <a:extLst>
                <a:ext uri="{FF2B5EF4-FFF2-40B4-BE49-F238E27FC236}">
                  <a16:creationId xmlns:a16="http://schemas.microsoft.com/office/drawing/2014/main" id="{3EF34DF9-2E83-25F5-D36F-1F19CF98590B}"/>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421490" y="1318068"/>
              <a:ext cx="3328638" cy="1902079"/>
            </a:xfrm>
            <a:prstGeom prst="rect">
              <a:avLst/>
            </a:prstGeom>
          </p:spPr>
        </p:pic>
        <p:pic>
          <p:nvPicPr>
            <p:cNvPr id="9" name="Image 8">
              <a:extLst>
                <a:ext uri="{FF2B5EF4-FFF2-40B4-BE49-F238E27FC236}">
                  <a16:creationId xmlns:a16="http://schemas.microsoft.com/office/drawing/2014/main" id="{4505EBAE-0154-40CB-86F0-F33419A04AA2}"/>
                </a:ext>
              </a:extLst>
            </p:cNvPr>
            <p:cNvPicPr>
              <a:picLocks noChangeAspect="1"/>
            </p:cNvPicPr>
            <p:nvPr/>
          </p:nvPicPr>
          <p:blipFill>
            <a:blip r:embed="rId3">
              <a:extLst>
                <a:ext uri="{28A0092B-C50C-407E-A947-70E740481C1C}">
                  <a14:useLocalDpi xmlns:a14="http://schemas.microsoft.com/office/drawing/2010/main" val="0"/>
                </a:ext>
              </a:extLst>
            </a:blip>
            <a:srcRect/>
            <a:stretch/>
          </p:blipFill>
          <p:spPr>
            <a:xfrm>
              <a:off x="6817624" y="1318068"/>
              <a:ext cx="3328639" cy="1902080"/>
            </a:xfrm>
            <a:prstGeom prst="rect">
              <a:avLst/>
            </a:prstGeom>
          </p:spPr>
        </p:pic>
        <p:pic>
          <p:nvPicPr>
            <p:cNvPr id="10" name="Image 9">
              <a:extLst>
                <a:ext uri="{FF2B5EF4-FFF2-40B4-BE49-F238E27FC236}">
                  <a16:creationId xmlns:a16="http://schemas.microsoft.com/office/drawing/2014/main" id="{70A74574-68C6-F77A-C3B2-DE0AE4050780}"/>
                </a:ext>
              </a:extLst>
            </p:cNvPr>
            <p:cNvPicPr>
              <a:picLocks noChangeAspect="1"/>
            </p:cNvPicPr>
            <p:nvPr/>
          </p:nvPicPr>
          <p:blipFill>
            <a:blip r:embed="rId4">
              <a:extLst>
                <a:ext uri="{28A0092B-C50C-407E-A947-70E740481C1C}">
                  <a14:useLocalDpi xmlns:a14="http://schemas.microsoft.com/office/drawing/2010/main" val="0"/>
                </a:ext>
              </a:extLst>
            </a:blip>
            <a:srcRect/>
            <a:stretch/>
          </p:blipFill>
          <p:spPr>
            <a:xfrm>
              <a:off x="3619557" y="1315647"/>
              <a:ext cx="3328638" cy="1902079"/>
            </a:xfrm>
            <a:prstGeom prst="rect">
              <a:avLst/>
            </a:prstGeom>
          </p:spPr>
        </p:pic>
      </p:grpSp>
      <p:sp>
        <p:nvSpPr>
          <p:cNvPr id="11" name="ZoneTexte 10">
            <a:extLst>
              <a:ext uri="{FF2B5EF4-FFF2-40B4-BE49-F238E27FC236}">
                <a16:creationId xmlns:a16="http://schemas.microsoft.com/office/drawing/2014/main" id="{DB829950-E45C-F11A-0B2E-635FF28BB4F6}"/>
              </a:ext>
            </a:extLst>
          </p:cNvPr>
          <p:cNvSpPr txBox="1"/>
          <p:nvPr/>
        </p:nvSpPr>
        <p:spPr>
          <a:xfrm>
            <a:off x="213459" y="3941878"/>
            <a:ext cx="7498896" cy="871713"/>
          </a:xfrm>
          <a:prstGeom prst="rect">
            <a:avLst/>
          </a:prstGeom>
          <a:noFill/>
        </p:spPr>
        <p:txBody>
          <a:bodyPr wrap="square" rtlCol="0">
            <a:spAutoFit/>
          </a:bodyPr>
          <a:lstStyle/>
          <a:p>
            <a:pPr marL="214313" indent="-214313">
              <a:buFont typeface="Wingdings" panose="05000000000000000000" pitchFamily="2" charset="2"/>
              <a:buChar char="§"/>
            </a:pPr>
            <a:r>
              <a:rPr lang="en-US" sz="1013" dirty="0"/>
              <a:t>560°C auto-ignition temperature</a:t>
            </a:r>
          </a:p>
          <a:p>
            <a:pPr marL="214313" indent="-214313">
              <a:buFont typeface="Wingdings" panose="05000000000000000000" pitchFamily="2" charset="2"/>
              <a:buChar char="§"/>
            </a:pPr>
            <a:r>
              <a:rPr lang="en-US" sz="1013" dirty="0"/>
              <a:t>The more PPI, the hotter and the more radiative power, but the more likely to flashback due to back conduction in the porous medium and in side walls</a:t>
            </a:r>
          </a:p>
          <a:p>
            <a:pPr marL="214313" indent="-214313">
              <a:buFont typeface="Wingdings" panose="05000000000000000000" pitchFamily="2" charset="2"/>
              <a:buChar char="§"/>
            </a:pPr>
            <a:r>
              <a:rPr lang="en-US" sz="1013" dirty="0"/>
              <a:t>More volume radiates more and have less convective loss due to enhanced porous conduction</a:t>
            </a:r>
          </a:p>
          <a:p>
            <a:pPr marL="214313" indent="-214313">
              <a:buFont typeface="Wingdings" panose="05000000000000000000" pitchFamily="2" charset="2"/>
              <a:buChar char="§"/>
            </a:pPr>
            <a:endParaRPr lang="en-US" sz="1013" dirty="0"/>
          </a:p>
        </p:txBody>
      </p:sp>
      <p:pic>
        <p:nvPicPr>
          <p:cNvPr id="12" name="Image 11">
            <a:extLst>
              <a:ext uri="{FF2B5EF4-FFF2-40B4-BE49-F238E27FC236}">
                <a16:creationId xmlns:a16="http://schemas.microsoft.com/office/drawing/2014/main" id="{04E7D3FD-045C-CEB3-81B8-0C1872CEBCA7}"/>
              </a:ext>
            </a:extLst>
          </p:cNvPr>
          <p:cNvPicPr>
            <a:picLocks noChangeAspect="1"/>
          </p:cNvPicPr>
          <p:nvPr/>
        </p:nvPicPr>
        <p:blipFill>
          <a:blip r:embed="rId5">
            <a:extLst>
              <a:ext uri="{28A0092B-C50C-407E-A947-70E740481C1C}">
                <a14:useLocalDpi xmlns:a14="http://schemas.microsoft.com/office/drawing/2010/main" val="0"/>
              </a:ext>
            </a:extLst>
          </a:blip>
          <a:srcRect t="7294" b="2329"/>
          <a:stretch/>
        </p:blipFill>
        <p:spPr>
          <a:xfrm>
            <a:off x="7518366" y="1555691"/>
            <a:ext cx="582791" cy="3078684"/>
          </a:xfrm>
          <a:prstGeom prst="rect">
            <a:avLst/>
          </a:prstGeom>
        </p:spPr>
      </p:pic>
      <p:grpSp>
        <p:nvGrpSpPr>
          <p:cNvPr id="13" name="Groupe 12">
            <a:extLst>
              <a:ext uri="{FF2B5EF4-FFF2-40B4-BE49-F238E27FC236}">
                <a16:creationId xmlns:a16="http://schemas.microsoft.com/office/drawing/2014/main" id="{4AB28745-C946-C01F-262A-A8866B0701A3}"/>
              </a:ext>
            </a:extLst>
          </p:cNvPr>
          <p:cNvGrpSpPr/>
          <p:nvPr/>
        </p:nvGrpSpPr>
        <p:grpSpPr>
          <a:xfrm>
            <a:off x="7901386" y="713905"/>
            <a:ext cx="1325166" cy="3581258"/>
            <a:chOff x="10166172" y="951873"/>
            <a:chExt cx="1766888" cy="4775011"/>
          </a:xfrm>
        </p:grpSpPr>
        <p:pic>
          <p:nvPicPr>
            <p:cNvPr id="14" name="Image 13">
              <a:extLst>
                <a:ext uri="{FF2B5EF4-FFF2-40B4-BE49-F238E27FC236}">
                  <a16:creationId xmlns:a16="http://schemas.microsoft.com/office/drawing/2014/main" id="{43D916CC-7241-9FC2-7B81-A42288D29D12}"/>
                </a:ext>
              </a:extLst>
            </p:cNvPr>
            <p:cNvPicPr>
              <a:picLocks noChangeAspect="1"/>
            </p:cNvPicPr>
            <p:nvPr/>
          </p:nvPicPr>
          <p:blipFill>
            <a:blip r:embed="rId6">
              <a:extLst>
                <a:ext uri="{28A0092B-C50C-407E-A947-70E740481C1C}">
                  <a14:useLocalDpi xmlns:a14="http://schemas.microsoft.com/office/drawing/2010/main" val="0"/>
                </a:ext>
              </a:extLst>
            </a:blip>
            <a:srcRect t="14424" b="1728"/>
            <a:stretch>
              <a:fillRect/>
            </a:stretch>
          </p:blipFill>
          <p:spPr>
            <a:xfrm>
              <a:off x="10863672" y="1368499"/>
              <a:ext cx="949960" cy="4358385"/>
            </a:xfrm>
            <a:prstGeom prst="rect">
              <a:avLst/>
            </a:prstGeom>
          </p:spPr>
        </p:pic>
        <mc:AlternateContent xmlns:mc="http://schemas.openxmlformats.org/markup-compatibility/2006">
          <mc:Choice xmlns:a14="http://schemas.microsoft.com/office/drawing/2010/main" Requires="a14">
            <p:sp>
              <p:nvSpPr>
                <p:cNvPr id="15" name="ZoneTexte 14">
                  <a:extLst>
                    <a:ext uri="{FF2B5EF4-FFF2-40B4-BE49-F238E27FC236}">
                      <a16:creationId xmlns:a16="http://schemas.microsoft.com/office/drawing/2014/main" id="{3233E3BC-C126-D45E-34C4-4F2DC4143789}"/>
                    </a:ext>
                  </a:extLst>
                </p:cNvPr>
                <p:cNvSpPr txBox="1"/>
                <p:nvPr/>
              </p:nvSpPr>
              <p:spPr>
                <a:xfrm>
                  <a:off x="10779685" y="951873"/>
                  <a:ext cx="539863" cy="507831"/>
                </a:xfrm>
                <a:prstGeom prst="rect">
                  <a:avLst/>
                </a:prstGeom>
                <a:noFill/>
              </p:spPr>
              <p:txBody>
                <a:bodyPr wrap="square">
                  <a:spAutoFit/>
                </a:bodyPr>
                <a:lstStyle/>
                <a:p>
                  <a:pPr/>
                  <a14:m>
                    <m:oMathPara xmlns:m="http://schemas.openxmlformats.org/officeDocument/2006/math">
                      <m:oMathParaPr>
                        <m:jc m:val="centerGroup"/>
                      </m:oMathParaPr>
                      <m:oMath xmlns:m="http://schemas.openxmlformats.org/officeDocument/2006/math">
                        <m:r>
                          <a:rPr lang="en-US" sz="1875" i="1">
                            <a:latin typeface="Cambria Math" panose="02040503050406030204" pitchFamily="18" charset="0"/>
                          </a:rPr>
                          <m:t>𝑇</m:t>
                        </m:r>
                        <m:r>
                          <a:rPr lang="fr-CH" sz="1875" i="1">
                            <a:latin typeface="Cambria Math" panose="02040503050406030204" pitchFamily="18" charset="0"/>
                          </a:rPr>
                          <m:t> (°</m:t>
                        </m:r>
                        <m:r>
                          <a:rPr lang="fr-CH" sz="1875" i="1">
                            <a:latin typeface="Cambria Math" panose="02040503050406030204" pitchFamily="18" charset="0"/>
                          </a:rPr>
                          <m:t>𝐶</m:t>
                        </m:r>
                        <m:r>
                          <a:rPr lang="fr-CH" sz="1875" i="1">
                            <a:latin typeface="Cambria Math" panose="02040503050406030204" pitchFamily="18" charset="0"/>
                          </a:rPr>
                          <m:t>)</m:t>
                        </m:r>
                      </m:oMath>
                    </m:oMathPara>
                  </a14:m>
                  <a:endParaRPr lang="en-US" sz="1875" dirty="0"/>
                </a:p>
              </p:txBody>
            </p:sp>
          </mc:Choice>
          <mc:Fallback>
            <p:sp>
              <p:nvSpPr>
                <p:cNvPr id="15" name="ZoneTexte 14">
                  <a:extLst>
                    <a:ext uri="{FF2B5EF4-FFF2-40B4-BE49-F238E27FC236}">
                      <a16:creationId xmlns:a16="http://schemas.microsoft.com/office/drawing/2014/main" id="{3233E3BC-C126-D45E-34C4-4F2DC4143789}"/>
                    </a:ext>
                  </a:extLst>
                </p:cNvPr>
                <p:cNvSpPr txBox="1">
                  <a:spLocks noRot="1" noChangeAspect="1" noMove="1" noResize="1" noEditPoints="1" noAdjustHandles="1" noChangeArrowheads="1" noChangeShapeType="1" noTextEdit="1"/>
                </p:cNvSpPr>
                <p:nvPr/>
              </p:nvSpPr>
              <p:spPr>
                <a:xfrm>
                  <a:off x="10779685" y="951873"/>
                  <a:ext cx="539863" cy="507831"/>
                </a:xfrm>
                <a:prstGeom prst="rect">
                  <a:avLst/>
                </a:prstGeom>
                <a:blipFill>
                  <a:blip r:embed="rId7"/>
                  <a:stretch>
                    <a:fillRect r="-110606" b="-17460"/>
                  </a:stretch>
                </a:blipFill>
              </p:spPr>
              <p:txBody>
                <a:bodyPr/>
                <a:lstStyle/>
                <a:p>
                  <a:r>
                    <a:rPr lang="en-CH">
                      <a:noFill/>
                    </a:rPr>
                    <a:t> </a:t>
                  </a:r>
                </a:p>
              </p:txBody>
            </p:sp>
          </mc:Fallback>
        </mc:AlternateContent>
        <p:cxnSp>
          <p:nvCxnSpPr>
            <p:cNvPr id="16" name="Connecteur droit 15">
              <a:extLst>
                <a:ext uri="{FF2B5EF4-FFF2-40B4-BE49-F238E27FC236}">
                  <a16:creationId xmlns:a16="http://schemas.microsoft.com/office/drawing/2014/main" id="{5040E58F-37F9-E035-01F6-3EDB57FC6D82}"/>
                </a:ext>
              </a:extLst>
            </p:cNvPr>
            <p:cNvCxnSpPr/>
            <p:nvPr/>
          </p:nvCxnSpPr>
          <p:spPr>
            <a:xfrm>
              <a:off x="10562855" y="2911929"/>
              <a:ext cx="1232718" cy="0"/>
            </a:xfrm>
            <a:prstGeom prst="line">
              <a:avLst/>
            </a:prstGeom>
            <a:ln w="38100">
              <a:solidFill>
                <a:schemeClr val="tx1">
                  <a:lumMod val="50000"/>
                </a:schemeClr>
              </a:solidFill>
            </a:ln>
          </p:spPr>
          <p:style>
            <a:lnRef idx="1">
              <a:schemeClr val="accent1"/>
            </a:lnRef>
            <a:fillRef idx="0">
              <a:schemeClr val="accent1"/>
            </a:fillRef>
            <a:effectRef idx="0">
              <a:schemeClr val="accent1"/>
            </a:effectRef>
            <a:fontRef idx="minor">
              <a:schemeClr val="tx1"/>
            </a:fontRef>
          </p:style>
        </p:cxnSp>
        <p:sp>
          <p:nvSpPr>
            <p:cNvPr id="17" name="ZoneTexte 16">
              <a:extLst>
                <a:ext uri="{FF2B5EF4-FFF2-40B4-BE49-F238E27FC236}">
                  <a16:creationId xmlns:a16="http://schemas.microsoft.com/office/drawing/2014/main" id="{00540076-04C8-3EB3-2EBA-1F457775AEAC}"/>
                </a:ext>
              </a:extLst>
            </p:cNvPr>
            <p:cNvSpPr txBox="1"/>
            <p:nvPr/>
          </p:nvSpPr>
          <p:spPr>
            <a:xfrm>
              <a:off x="10166172" y="2542597"/>
              <a:ext cx="1766888" cy="330945"/>
            </a:xfrm>
            <a:prstGeom prst="rect">
              <a:avLst/>
            </a:prstGeom>
            <a:noFill/>
          </p:spPr>
          <p:txBody>
            <a:bodyPr wrap="square">
              <a:spAutoFit/>
            </a:bodyPr>
            <a:lstStyle/>
            <a:p>
              <a:r>
                <a:rPr lang="en-US" sz="1013" dirty="0"/>
                <a:t>560°C</a:t>
              </a:r>
            </a:p>
          </p:txBody>
        </p:sp>
      </p:grpSp>
      <p:grpSp>
        <p:nvGrpSpPr>
          <p:cNvPr id="18" name="Groupe 17">
            <a:extLst>
              <a:ext uri="{FF2B5EF4-FFF2-40B4-BE49-F238E27FC236}">
                <a16:creationId xmlns:a16="http://schemas.microsoft.com/office/drawing/2014/main" id="{2012DE5E-9D94-A8E0-BAFC-DE9ADD11B444}"/>
              </a:ext>
            </a:extLst>
          </p:cNvPr>
          <p:cNvGrpSpPr/>
          <p:nvPr/>
        </p:nvGrpSpPr>
        <p:grpSpPr>
          <a:xfrm>
            <a:off x="62540" y="2403667"/>
            <a:ext cx="7290918" cy="1427356"/>
            <a:chOff x="425039" y="1317006"/>
            <a:chExt cx="9721224" cy="1903141"/>
          </a:xfrm>
        </p:grpSpPr>
        <p:pic>
          <p:nvPicPr>
            <p:cNvPr id="19" name="Image 18">
              <a:extLst>
                <a:ext uri="{FF2B5EF4-FFF2-40B4-BE49-F238E27FC236}">
                  <a16:creationId xmlns:a16="http://schemas.microsoft.com/office/drawing/2014/main" id="{C368F75D-4EC3-D8CB-4C56-9B3CAA212FA5}"/>
                </a:ext>
              </a:extLst>
            </p:cNvPr>
            <p:cNvPicPr>
              <a:picLocks noChangeAspect="1"/>
            </p:cNvPicPr>
            <p:nvPr/>
          </p:nvPicPr>
          <p:blipFill>
            <a:blip r:embed="rId8">
              <a:extLst>
                <a:ext uri="{28A0092B-C50C-407E-A947-70E740481C1C}">
                  <a14:useLocalDpi xmlns:a14="http://schemas.microsoft.com/office/drawing/2010/main" val="0"/>
                </a:ext>
              </a:extLst>
            </a:blip>
            <a:srcRect/>
            <a:stretch/>
          </p:blipFill>
          <p:spPr>
            <a:xfrm>
              <a:off x="425039" y="1320096"/>
              <a:ext cx="3321540" cy="1898022"/>
            </a:xfrm>
            <a:prstGeom prst="rect">
              <a:avLst/>
            </a:prstGeom>
          </p:spPr>
        </p:pic>
        <p:pic>
          <p:nvPicPr>
            <p:cNvPr id="20" name="Image 19">
              <a:extLst>
                <a:ext uri="{FF2B5EF4-FFF2-40B4-BE49-F238E27FC236}">
                  <a16:creationId xmlns:a16="http://schemas.microsoft.com/office/drawing/2014/main" id="{534C2654-A155-1C0C-5896-DF6D7360F6A0}"/>
                </a:ext>
              </a:extLst>
            </p:cNvPr>
            <p:cNvPicPr>
              <a:picLocks noChangeAspect="1"/>
            </p:cNvPicPr>
            <p:nvPr/>
          </p:nvPicPr>
          <p:blipFill>
            <a:blip r:embed="rId9">
              <a:extLst>
                <a:ext uri="{28A0092B-C50C-407E-A947-70E740481C1C}">
                  <a14:useLocalDpi xmlns:a14="http://schemas.microsoft.com/office/drawing/2010/main" val="0"/>
                </a:ext>
              </a:extLst>
            </a:blip>
            <a:srcRect/>
            <a:stretch/>
          </p:blipFill>
          <p:spPr>
            <a:xfrm>
              <a:off x="6817625" y="1318068"/>
              <a:ext cx="3328638" cy="1902079"/>
            </a:xfrm>
            <a:prstGeom prst="rect">
              <a:avLst/>
            </a:prstGeom>
          </p:spPr>
        </p:pic>
        <p:pic>
          <p:nvPicPr>
            <p:cNvPr id="21" name="Image 20">
              <a:extLst>
                <a:ext uri="{FF2B5EF4-FFF2-40B4-BE49-F238E27FC236}">
                  <a16:creationId xmlns:a16="http://schemas.microsoft.com/office/drawing/2014/main" id="{083C65D4-B273-BF23-4F70-69084585311F}"/>
                </a:ext>
              </a:extLst>
            </p:cNvPr>
            <p:cNvPicPr>
              <a:picLocks noChangeAspect="1"/>
            </p:cNvPicPr>
            <p:nvPr/>
          </p:nvPicPr>
          <p:blipFill>
            <a:blip r:embed="rId10">
              <a:extLst>
                <a:ext uri="{28A0092B-C50C-407E-A947-70E740481C1C}">
                  <a14:useLocalDpi xmlns:a14="http://schemas.microsoft.com/office/drawing/2010/main" val="0"/>
                </a:ext>
              </a:extLst>
            </a:blip>
            <a:srcRect/>
            <a:stretch/>
          </p:blipFill>
          <p:spPr>
            <a:xfrm>
              <a:off x="3621935" y="1317006"/>
              <a:ext cx="3323883" cy="1899361"/>
            </a:xfrm>
            <a:prstGeom prst="rect">
              <a:avLst/>
            </a:prstGeom>
          </p:spPr>
        </p:pic>
      </p:grpSp>
      <p:sp>
        <p:nvSpPr>
          <p:cNvPr id="22" name="ZoneTexte 21">
            <a:extLst>
              <a:ext uri="{FF2B5EF4-FFF2-40B4-BE49-F238E27FC236}">
                <a16:creationId xmlns:a16="http://schemas.microsoft.com/office/drawing/2014/main" id="{8B94E5F5-D0FE-80F4-66B3-FF46E42F787F}"/>
              </a:ext>
            </a:extLst>
          </p:cNvPr>
          <p:cNvSpPr txBox="1"/>
          <p:nvPr/>
        </p:nvSpPr>
        <p:spPr>
          <a:xfrm>
            <a:off x="1298846" y="442471"/>
            <a:ext cx="1325166" cy="248209"/>
          </a:xfrm>
          <a:prstGeom prst="rect">
            <a:avLst/>
          </a:prstGeom>
          <a:noFill/>
        </p:spPr>
        <p:txBody>
          <a:bodyPr wrap="square">
            <a:spAutoFit/>
          </a:bodyPr>
          <a:lstStyle/>
          <a:p>
            <a:r>
              <a:rPr lang="en-US" sz="1013" dirty="0"/>
              <a:t>30PPI</a:t>
            </a:r>
          </a:p>
        </p:txBody>
      </p:sp>
      <p:sp>
        <p:nvSpPr>
          <p:cNvPr id="23" name="ZoneTexte 22">
            <a:extLst>
              <a:ext uri="{FF2B5EF4-FFF2-40B4-BE49-F238E27FC236}">
                <a16:creationId xmlns:a16="http://schemas.microsoft.com/office/drawing/2014/main" id="{EB950DCE-1F5D-E9EB-E3E8-F4FB02C495FB}"/>
              </a:ext>
            </a:extLst>
          </p:cNvPr>
          <p:cNvSpPr txBox="1"/>
          <p:nvPr/>
        </p:nvSpPr>
        <p:spPr>
          <a:xfrm>
            <a:off x="3695064" y="442471"/>
            <a:ext cx="1325166" cy="248209"/>
          </a:xfrm>
          <a:prstGeom prst="rect">
            <a:avLst/>
          </a:prstGeom>
          <a:noFill/>
        </p:spPr>
        <p:txBody>
          <a:bodyPr wrap="square">
            <a:spAutoFit/>
          </a:bodyPr>
          <a:lstStyle/>
          <a:p>
            <a:r>
              <a:rPr lang="en-US" sz="1013" dirty="0"/>
              <a:t>50PPI</a:t>
            </a:r>
          </a:p>
        </p:txBody>
      </p:sp>
      <p:sp>
        <p:nvSpPr>
          <p:cNvPr id="24" name="ZoneTexte 23">
            <a:extLst>
              <a:ext uri="{FF2B5EF4-FFF2-40B4-BE49-F238E27FC236}">
                <a16:creationId xmlns:a16="http://schemas.microsoft.com/office/drawing/2014/main" id="{A137AEDE-3FBF-591F-254A-1A1E198F5B14}"/>
              </a:ext>
            </a:extLst>
          </p:cNvPr>
          <p:cNvSpPr txBox="1"/>
          <p:nvPr/>
        </p:nvSpPr>
        <p:spPr>
          <a:xfrm>
            <a:off x="6028292" y="451185"/>
            <a:ext cx="1325166" cy="248209"/>
          </a:xfrm>
          <a:prstGeom prst="rect">
            <a:avLst/>
          </a:prstGeom>
          <a:noFill/>
        </p:spPr>
        <p:txBody>
          <a:bodyPr wrap="square">
            <a:spAutoFit/>
          </a:bodyPr>
          <a:lstStyle/>
          <a:p>
            <a:r>
              <a:rPr lang="en-US" sz="1013" dirty="0"/>
              <a:t>80PPI</a:t>
            </a:r>
          </a:p>
        </p:txBody>
      </p:sp>
      <mc:AlternateContent xmlns:mc="http://schemas.openxmlformats.org/markup-compatibility/2006">
        <mc:Choice xmlns:a14="http://schemas.microsoft.com/office/drawing/2010/main" Requires="a14">
          <p:sp>
            <p:nvSpPr>
              <p:cNvPr id="25" name="ZoneTexte 24">
                <a:extLst>
                  <a:ext uri="{FF2B5EF4-FFF2-40B4-BE49-F238E27FC236}">
                    <a16:creationId xmlns:a16="http://schemas.microsoft.com/office/drawing/2014/main" id="{A14197D1-98EB-E11A-4648-66D49D65CF04}"/>
                  </a:ext>
                </a:extLst>
              </p:cNvPr>
              <p:cNvSpPr txBox="1"/>
              <p:nvPr/>
            </p:nvSpPr>
            <p:spPr>
              <a:xfrm>
                <a:off x="7579072" y="1233911"/>
                <a:ext cx="404897" cy="380873"/>
              </a:xfrm>
              <a:prstGeom prst="rect">
                <a:avLst/>
              </a:prstGeom>
              <a:noFill/>
            </p:spPr>
            <p:txBody>
              <a:bodyPr wrap="square">
                <a:spAutoFit/>
              </a:bodyPr>
              <a:lstStyle/>
              <a:p>
                <a:pPr/>
                <a14:m>
                  <m:oMathPara xmlns:m="http://schemas.openxmlformats.org/officeDocument/2006/math">
                    <m:oMathParaPr>
                      <m:jc m:val="centerGroup"/>
                    </m:oMathParaPr>
                    <m:oMath xmlns:m="http://schemas.openxmlformats.org/officeDocument/2006/math">
                      <m:r>
                        <a:rPr lang="en-US" sz="1875" i="1">
                          <a:latin typeface="Cambria Math" panose="02040503050406030204" pitchFamily="18" charset="0"/>
                        </a:rPr>
                        <m:t>𝜆</m:t>
                      </m:r>
                      <m:r>
                        <a:rPr lang="fr-CH" sz="1875" i="1">
                          <a:latin typeface="Cambria Math" panose="02040503050406030204" pitchFamily="18" charset="0"/>
                        </a:rPr>
                        <m:t> (−)</m:t>
                      </m:r>
                    </m:oMath>
                  </m:oMathPara>
                </a14:m>
                <a:endParaRPr lang="en-US" sz="1875" dirty="0"/>
              </a:p>
            </p:txBody>
          </p:sp>
        </mc:Choice>
        <mc:Fallback>
          <p:sp>
            <p:nvSpPr>
              <p:cNvPr id="25" name="ZoneTexte 24">
                <a:extLst>
                  <a:ext uri="{FF2B5EF4-FFF2-40B4-BE49-F238E27FC236}">
                    <a16:creationId xmlns:a16="http://schemas.microsoft.com/office/drawing/2014/main" id="{A14197D1-98EB-E11A-4648-66D49D65CF04}"/>
                  </a:ext>
                </a:extLst>
              </p:cNvPr>
              <p:cNvSpPr txBox="1">
                <a:spLocks noRot="1" noChangeAspect="1" noMove="1" noResize="1" noEditPoints="1" noAdjustHandles="1" noChangeArrowheads="1" noChangeShapeType="1" noTextEdit="1"/>
              </p:cNvSpPr>
              <p:nvPr/>
            </p:nvSpPr>
            <p:spPr>
              <a:xfrm>
                <a:off x="7579072" y="1233911"/>
                <a:ext cx="404897" cy="380873"/>
              </a:xfrm>
              <a:prstGeom prst="rect">
                <a:avLst/>
              </a:prstGeom>
              <a:blipFill>
                <a:blip r:embed="rId11"/>
                <a:stretch>
                  <a:fillRect r="-86567" b="-17460"/>
                </a:stretch>
              </a:blipFill>
            </p:spPr>
            <p:txBody>
              <a:bodyPr/>
              <a:lstStyle/>
              <a:p>
                <a:r>
                  <a:rPr lang="en-CH">
                    <a:noFill/>
                  </a:rPr>
                  <a:t> </a:t>
                </a:r>
              </a:p>
            </p:txBody>
          </p:sp>
        </mc:Fallback>
      </mc:AlternateContent>
      <p:sp>
        <p:nvSpPr>
          <p:cNvPr id="26" name="Titre 2">
            <a:extLst>
              <a:ext uri="{FF2B5EF4-FFF2-40B4-BE49-F238E27FC236}">
                <a16:creationId xmlns:a16="http://schemas.microsoft.com/office/drawing/2014/main" id="{018528CC-EDA7-4251-A483-FCEB5CD822D2}"/>
              </a:ext>
            </a:extLst>
          </p:cNvPr>
          <p:cNvSpPr txBox="1">
            <a:spLocks/>
          </p:cNvSpPr>
          <p:nvPr/>
        </p:nvSpPr>
        <p:spPr>
          <a:xfrm>
            <a:off x="847726" y="131033"/>
            <a:ext cx="7569653" cy="295508"/>
          </a:xfrm>
          <a:prstGeom prst="rect">
            <a:avLst/>
          </a:prstGeom>
        </p:spPr>
        <p:txBody>
          <a:bodyPr/>
          <a:lstStyle>
            <a:lvl1pPr algn="l" defTabSz="914377" rtl="0" eaLnBrk="1" latinLnBrk="0" hangingPunct="1">
              <a:lnSpc>
                <a:spcPct val="90000"/>
              </a:lnSpc>
              <a:spcBef>
                <a:spcPct val="0"/>
              </a:spcBef>
              <a:buNone/>
              <a:defRPr sz="4267" b="1" i="0" kern="1000" spc="-93" baseline="0">
                <a:solidFill>
                  <a:schemeClr val="tx1"/>
                </a:solidFill>
                <a:latin typeface="Franklin Gothic Demi Cond" panose="020B0706030402020204" pitchFamily="34" charset="0"/>
                <a:ea typeface="Roboto Black" panose="02000000000000000000" pitchFamily="2" charset="0"/>
                <a:cs typeface="Arial" panose="020B0604020202020204" pitchFamily="34" charset="0"/>
              </a:defRPr>
            </a:lvl1pPr>
          </a:lstStyle>
          <a:p>
            <a:r>
              <a:rPr lang="en-US" sz="1875" dirty="0"/>
              <a:t>Simulation results : Hydrogen combustion – porous PPI</a:t>
            </a:r>
          </a:p>
        </p:txBody>
      </p:sp>
    </p:spTree>
    <p:extLst>
      <p:ext uri="{BB962C8B-B14F-4D97-AF65-F5344CB8AC3E}">
        <p14:creationId xmlns:p14="http://schemas.microsoft.com/office/powerpoint/2010/main" val="250934956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BB41291-BAFE-2F1E-2B29-6192C14EA03D}"/>
            </a:ext>
          </a:extLst>
        </p:cNvPr>
        <p:cNvGrpSpPr/>
        <p:nvPr/>
      </p:nvGrpSpPr>
      <p:grpSpPr>
        <a:xfrm>
          <a:off x="0" y="0"/>
          <a:ext cx="0" cy="0"/>
          <a:chOff x="0" y="0"/>
          <a:chExt cx="0" cy="0"/>
        </a:xfrm>
      </p:grpSpPr>
      <p:sp>
        <p:nvSpPr>
          <p:cNvPr id="5" name="Espace réservé du pied de page 4">
            <a:extLst>
              <a:ext uri="{FF2B5EF4-FFF2-40B4-BE49-F238E27FC236}">
                <a16:creationId xmlns:a16="http://schemas.microsoft.com/office/drawing/2014/main" id="{82246137-5E90-DE6D-6368-A97039C43B4F}"/>
              </a:ext>
            </a:extLst>
          </p:cNvPr>
          <p:cNvSpPr>
            <a:spLocks noGrp="1"/>
          </p:cNvSpPr>
          <p:nvPr>
            <p:ph type="ftr" sz="quarter" idx="11"/>
          </p:nvPr>
        </p:nvSpPr>
        <p:spPr/>
        <p:txBody>
          <a:bodyPr/>
          <a:lstStyle/>
          <a:p>
            <a:r>
              <a:rPr lang="fr-FR"/>
              <a:t>LRESE | EPFL</a:t>
            </a:r>
            <a:endParaRPr lang="fr-FR" dirty="0"/>
          </a:p>
        </p:txBody>
      </p:sp>
      <p:sp>
        <p:nvSpPr>
          <p:cNvPr id="6" name="Espace réservé du numéro de diapositive 5">
            <a:extLst>
              <a:ext uri="{FF2B5EF4-FFF2-40B4-BE49-F238E27FC236}">
                <a16:creationId xmlns:a16="http://schemas.microsoft.com/office/drawing/2014/main" id="{CE9D4E28-BB3C-40D2-D110-8434E0D1F1CA}"/>
              </a:ext>
            </a:extLst>
          </p:cNvPr>
          <p:cNvSpPr>
            <a:spLocks noGrp="1"/>
          </p:cNvSpPr>
          <p:nvPr>
            <p:ph type="sldNum" sz="quarter" idx="12"/>
          </p:nvPr>
        </p:nvSpPr>
        <p:spPr/>
        <p:txBody>
          <a:bodyPr/>
          <a:lstStyle/>
          <a:p>
            <a:fld id="{E1E1CD7C-2161-7D43-862E-CE4C333CD873}" type="slidenum">
              <a:rPr lang="fr-FR" smtClean="0"/>
              <a:pPr/>
              <a:t>60</a:t>
            </a:fld>
            <a:endParaRPr lang="fr-FR" dirty="0"/>
          </a:p>
        </p:txBody>
      </p:sp>
      <p:grpSp>
        <p:nvGrpSpPr>
          <p:cNvPr id="13" name="Groupe 12">
            <a:extLst>
              <a:ext uri="{FF2B5EF4-FFF2-40B4-BE49-F238E27FC236}">
                <a16:creationId xmlns:a16="http://schemas.microsoft.com/office/drawing/2014/main" id="{AB1DDCB5-2EF3-9DAB-1993-5CD73DC5D41A}"/>
              </a:ext>
            </a:extLst>
          </p:cNvPr>
          <p:cNvGrpSpPr/>
          <p:nvPr/>
        </p:nvGrpSpPr>
        <p:grpSpPr>
          <a:xfrm>
            <a:off x="8361521" y="713905"/>
            <a:ext cx="775460" cy="3581258"/>
            <a:chOff x="10779685" y="951873"/>
            <a:chExt cx="1033947" cy="4775011"/>
          </a:xfrm>
        </p:grpSpPr>
        <p:pic>
          <p:nvPicPr>
            <p:cNvPr id="14" name="Image 13">
              <a:extLst>
                <a:ext uri="{FF2B5EF4-FFF2-40B4-BE49-F238E27FC236}">
                  <a16:creationId xmlns:a16="http://schemas.microsoft.com/office/drawing/2014/main" id="{A7E6FBA3-50F5-5505-5A54-68C5D0BD642A}"/>
                </a:ext>
              </a:extLst>
            </p:cNvPr>
            <p:cNvPicPr>
              <a:picLocks noChangeAspect="1"/>
            </p:cNvPicPr>
            <p:nvPr/>
          </p:nvPicPr>
          <p:blipFill>
            <a:blip r:embed="rId2">
              <a:extLst>
                <a:ext uri="{28A0092B-C50C-407E-A947-70E740481C1C}">
                  <a14:useLocalDpi xmlns:a14="http://schemas.microsoft.com/office/drawing/2010/main" val="0"/>
                </a:ext>
              </a:extLst>
            </a:blip>
            <a:srcRect t="14424" b="1728"/>
            <a:stretch>
              <a:fillRect/>
            </a:stretch>
          </p:blipFill>
          <p:spPr>
            <a:xfrm>
              <a:off x="10863672" y="1368499"/>
              <a:ext cx="949960" cy="4358385"/>
            </a:xfrm>
            <a:prstGeom prst="rect">
              <a:avLst/>
            </a:prstGeom>
          </p:spPr>
        </p:pic>
        <mc:AlternateContent xmlns:mc="http://schemas.openxmlformats.org/markup-compatibility/2006">
          <mc:Choice xmlns:a14="http://schemas.microsoft.com/office/drawing/2010/main" Requires="a14">
            <p:sp>
              <p:nvSpPr>
                <p:cNvPr id="15" name="ZoneTexte 14">
                  <a:extLst>
                    <a:ext uri="{FF2B5EF4-FFF2-40B4-BE49-F238E27FC236}">
                      <a16:creationId xmlns:a16="http://schemas.microsoft.com/office/drawing/2014/main" id="{3A46DC81-F01A-C90D-85A5-9995763BE98B}"/>
                    </a:ext>
                  </a:extLst>
                </p:cNvPr>
                <p:cNvSpPr txBox="1"/>
                <p:nvPr/>
              </p:nvSpPr>
              <p:spPr>
                <a:xfrm>
                  <a:off x="10779685" y="951873"/>
                  <a:ext cx="539863" cy="507831"/>
                </a:xfrm>
                <a:prstGeom prst="rect">
                  <a:avLst/>
                </a:prstGeom>
                <a:noFill/>
              </p:spPr>
              <p:txBody>
                <a:bodyPr wrap="square">
                  <a:spAutoFit/>
                </a:bodyPr>
                <a:lstStyle/>
                <a:p>
                  <a:pPr/>
                  <a14:m>
                    <m:oMathPara xmlns:m="http://schemas.openxmlformats.org/officeDocument/2006/math">
                      <m:oMathParaPr>
                        <m:jc m:val="centerGroup"/>
                      </m:oMathParaPr>
                      <m:oMath xmlns:m="http://schemas.openxmlformats.org/officeDocument/2006/math">
                        <m:r>
                          <a:rPr lang="en-US" sz="1875" i="1">
                            <a:latin typeface="Cambria Math" panose="02040503050406030204" pitchFamily="18" charset="0"/>
                          </a:rPr>
                          <m:t>𝑇</m:t>
                        </m:r>
                        <m:r>
                          <a:rPr lang="fr-CH" sz="1875" i="1">
                            <a:latin typeface="Cambria Math" panose="02040503050406030204" pitchFamily="18" charset="0"/>
                          </a:rPr>
                          <m:t> (°</m:t>
                        </m:r>
                        <m:r>
                          <a:rPr lang="fr-CH" sz="1875" i="1">
                            <a:latin typeface="Cambria Math" panose="02040503050406030204" pitchFamily="18" charset="0"/>
                          </a:rPr>
                          <m:t>𝐶</m:t>
                        </m:r>
                        <m:r>
                          <a:rPr lang="fr-CH" sz="1875" i="1">
                            <a:latin typeface="Cambria Math" panose="02040503050406030204" pitchFamily="18" charset="0"/>
                          </a:rPr>
                          <m:t>)</m:t>
                        </m:r>
                      </m:oMath>
                    </m:oMathPara>
                  </a14:m>
                  <a:endParaRPr lang="en-US" sz="1875" dirty="0"/>
                </a:p>
              </p:txBody>
            </p:sp>
          </mc:Choice>
          <mc:Fallback>
            <p:sp>
              <p:nvSpPr>
                <p:cNvPr id="15" name="ZoneTexte 14">
                  <a:extLst>
                    <a:ext uri="{FF2B5EF4-FFF2-40B4-BE49-F238E27FC236}">
                      <a16:creationId xmlns:a16="http://schemas.microsoft.com/office/drawing/2014/main" id="{3A46DC81-F01A-C90D-85A5-9995763BE98B}"/>
                    </a:ext>
                  </a:extLst>
                </p:cNvPr>
                <p:cNvSpPr txBox="1">
                  <a:spLocks noRot="1" noChangeAspect="1" noMove="1" noResize="1" noEditPoints="1" noAdjustHandles="1" noChangeArrowheads="1" noChangeShapeType="1" noTextEdit="1"/>
                </p:cNvSpPr>
                <p:nvPr/>
              </p:nvSpPr>
              <p:spPr>
                <a:xfrm>
                  <a:off x="10779685" y="951873"/>
                  <a:ext cx="539863" cy="507831"/>
                </a:xfrm>
                <a:prstGeom prst="rect">
                  <a:avLst/>
                </a:prstGeom>
                <a:blipFill>
                  <a:blip r:embed="rId3"/>
                  <a:stretch>
                    <a:fillRect r="-110606" b="-17460"/>
                  </a:stretch>
                </a:blipFill>
              </p:spPr>
              <p:txBody>
                <a:bodyPr/>
                <a:lstStyle/>
                <a:p>
                  <a:r>
                    <a:rPr lang="en-CH">
                      <a:noFill/>
                    </a:rPr>
                    <a:t> </a:t>
                  </a:r>
                </a:p>
              </p:txBody>
            </p:sp>
          </mc:Fallback>
        </mc:AlternateContent>
      </p:grpSp>
      <p:sp>
        <p:nvSpPr>
          <p:cNvPr id="2" name="ZoneTexte 1">
            <a:extLst>
              <a:ext uri="{FF2B5EF4-FFF2-40B4-BE49-F238E27FC236}">
                <a16:creationId xmlns:a16="http://schemas.microsoft.com/office/drawing/2014/main" id="{6BEE2FF7-2289-1C7A-94B3-FADA140F5D1F}"/>
              </a:ext>
            </a:extLst>
          </p:cNvPr>
          <p:cNvSpPr txBox="1"/>
          <p:nvPr/>
        </p:nvSpPr>
        <p:spPr>
          <a:xfrm>
            <a:off x="2061485" y="1343271"/>
            <a:ext cx="512762" cy="248209"/>
          </a:xfrm>
          <a:prstGeom prst="rect">
            <a:avLst/>
          </a:prstGeom>
          <a:noFill/>
        </p:spPr>
        <p:txBody>
          <a:bodyPr wrap="square">
            <a:spAutoFit/>
          </a:bodyPr>
          <a:lstStyle/>
          <a:p>
            <a:r>
              <a:rPr lang="en-US" sz="1013" dirty="0" err="1"/>
              <a:t>SiC</a:t>
            </a:r>
            <a:endParaRPr lang="en-US" sz="1013" dirty="0"/>
          </a:p>
        </p:txBody>
      </p:sp>
      <p:sp>
        <p:nvSpPr>
          <p:cNvPr id="26" name="ZoneTexte 25">
            <a:extLst>
              <a:ext uri="{FF2B5EF4-FFF2-40B4-BE49-F238E27FC236}">
                <a16:creationId xmlns:a16="http://schemas.microsoft.com/office/drawing/2014/main" id="{0541208A-BF67-2EA1-A732-B86AD364F933}"/>
              </a:ext>
            </a:extLst>
          </p:cNvPr>
          <p:cNvSpPr txBox="1"/>
          <p:nvPr/>
        </p:nvSpPr>
        <p:spPr>
          <a:xfrm>
            <a:off x="3269005" y="1332906"/>
            <a:ext cx="753566" cy="248209"/>
          </a:xfrm>
          <a:prstGeom prst="rect">
            <a:avLst/>
          </a:prstGeom>
          <a:noFill/>
        </p:spPr>
        <p:txBody>
          <a:bodyPr wrap="square">
            <a:spAutoFit/>
          </a:bodyPr>
          <a:lstStyle/>
          <a:p>
            <a:r>
              <a:rPr lang="en-US" sz="1013" dirty="0"/>
              <a:t>Al2O3</a:t>
            </a:r>
          </a:p>
        </p:txBody>
      </p:sp>
      <p:sp>
        <p:nvSpPr>
          <p:cNvPr id="27" name="ZoneTexte 26">
            <a:extLst>
              <a:ext uri="{FF2B5EF4-FFF2-40B4-BE49-F238E27FC236}">
                <a16:creationId xmlns:a16="http://schemas.microsoft.com/office/drawing/2014/main" id="{F07A28D6-E7F5-EB74-16BF-D4F48D77F513}"/>
              </a:ext>
            </a:extLst>
          </p:cNvPr>
          <p:cNvSpPr txBox="1"/>
          <p:nvPr/>
        </p:nvSpPr>
        <p:spPr>
          <a:xfrm>
            <a:off x="4855147" y="1343271"/>
            <a:ext cx="512762" cy="248209"/>
          </a:xfrm>
          <a:prstGeom prst="rect">
            <a:avLst/>
          </a:prstGeom>
          <a:noFill/>
        </p:spPr>
        <p:txBody>
          <a:bodyPr wrap="square">
            <a:spAutoFit/>
          </a:bodyPr>
          <a:lstStyle/>
          <a:p>
            <a:r>
              <a:rPr lang="en-US" sz="1013" dirty="0"/>
              <a:t>SS</a:t>
            </a:r>
          </a:p>
        </p:txBody>
      </p:sp>
      <mc:AlternateContent xmlns:mc="http://schemas.openxmlformats.org/markup-compatibility/2006">
        <mc:Choice xmlns:a14="http://schemas.microsoft.com/office/drawing/2010/main" Requires="a14">
          <p:sp>
            <p:nvSpPr>
              <p:cNvPr id="28" name="ZoneTexte 27">
                <a:extLst>
                  <a:ext uri="{FF2B5EF4-FFF2-40B4-BE49-F238E27FC236}">
                    <a16:creationId xmlns:a16="http://schemas.microsoft.com/office/drawing/2014/main" id="{DFB646C8-9864-E135-FB9E-7AE13BDBFB1E}"/>
                  </a:ext>
                </a:extLst>
              </p:cNvPr>
              <p:cNvSpPr txBox="1"/>
              <p:nvPr/>
            </p:nvSpPr>
            <p:spPr>
              <a:xfrm>
                <a:off x="751480" y="1309111"/>
                <a:ext cx="931382" cy="300082"/>
              </a:xfrm>
              <a:prstGeom prst="rect">
                <a:avLst/>
              </a:prstGeom>
              <a:noFill/>
            </p:spPr>
            <p:txBody>
              <a:bodyPr wrap="square">
                <a:spAutoFit/>
              </a:bodyPr>
              <a:lstStyle/>
              <a:p>
                <a:pPr/>
                <a14:m>
                  <m:oMathPara xmlns:m="http://schemas.openxmlformats.org/officeDocument/2006/math">
                    <m:oMathParaPr>
                      <m:jc m:val="centerGroup"/>
                    </m:oMathParaPr>
                    <m:oMath xmlns:m="http://schemas.openxmlformats.org/officeDocument/2006/math">
                      <m:r>
                        <a:rPr lang="en-US" b="1">
                          <a:latin typeface="Cambria Math" panose="02040503050406030204" pitchFamily="18" charset="0"/>
                        </a:rPr>
                        <m:t>𝐌𝐚𝐭𝐞𝐫𝐢𝐚𝐥</m:t>
                      </m:r>
                    </m:oMath>
                  </m:oMathPara>
                </a14:m>
                <a:endParaRPr lang="en-US" sz="1013" dirty="0"/>
              </a:p>
            </p:txBody>
          </p:sp>
        </mc:Choice>
        <mc:Fallback>
          <p:sp>
            <p:nvSpPr>
              <p:cNvPr id="28" name="ZoneTexte 27">
                <a:extLst>
                  <a:ext uri="{FF2B5EF4-FFF2-40B4-BE49-F238E27FC236}">
                    <a16:creationId xmlns:a16="http://schemas.microsoft.com/office/drawing/2014/main" id="{DFB646C8-9864-E135-FB9E-7AE13BDBFB1E}"/>
                  </a:ext>
                </a:extLst>
              </p:cNvPr>
              <p:cNvSpPr txBox="1">
                <a:spLocks noRot="1" noChangeAspect="1" noMove="1" noResize="1" noEditPoints="1" noAdjustHandles="1" noChangeArrowheads="1" noChangeShapeType="1" noTextEdit="1"/>
              </p:cNvSpPr>
              <p:nvPr/>
            </p:nvSpPr>
            <p:spPr>
              <a:xfrm>
                <a:off x="751480" y="1309111"/>
                <a:ext cx="931382" cy="300082"/>
              </a:xfrm>
              <a:prstGeom prst="rect">
                <a:avLst/>
              </a:prstGeom>
              <a:blipFill>
                <a:blip r:embed="rId4"/>
                <a:stretch>
                  <a:fillRect/>
                </a:stretch>
              </a:blipFill>
            </p:spPr>
            <p:txBody>
              <a:bodyPr/>
              <a:lstStyle/>
              <a:p>
                <a:r>
                  <a:rPr lang="en-CH">
                    <a:noFill/>
                  </a:rPr>
                  <a:t> </a:t>
                </a:r>
              </a:p>
            </p:txBody>
          </p:sp>
        </mc:Fallback>
      </mc:AlternateContent>
      <p:pic>
        <p:nvPicPr>
          <p:cNvPr id="29" name="Image 28">
            <a:extLst>
              <a:ext uri="{FF2B5EF4-FFF2-40B4-BE49-F238E27FC236}">
                <a16:creationId xmlns:a16="http://schemas.microsoft.com/office/drawing/2014/main" id="{9E140106-1B8F-85C5-353C-39B2DAB70A45}"/>
              </a:ext>
            </a:extLst>
          </p:cNvPr>
          <p:cNvPicPr>
            <a:picLocks noChangeAspect="1"/>
          </p:cNvPicPr>
          <p:nvPr/>
        </p:nvPicPr>
        <p:blipFill>
          <a:blip r:embed="rId5">
            <a:extLst>
              <a:ext uri="{28A0092B-C50C-407E-A947-70E740481C1C}">
                <a14:useLocalDpi xmlns:a14="http://schemas.microsoft.com/office/drawing/2010/main" val="0"/>
              </a:ext>
            </a:extLst>
          </a:blip>
          <a:srcRect l="34375" t="20910" r="34464" b="20953"/>
          <a:stretch>
            <a:fillRect/>
          </a:stretch>
        </p:blipFill>
        <p:spPr>
          <a:xfrm>
            <a:off x="4339251" y="1860437"/>
            <a:ext cx="1424668" cy="1993544"/>
          </a:xfrm>
          <a:prstGeom prst="rect">
            <a:avLst/>
          </a:prstGeom>
        </p:spPr>
      </p:pic>
      <p:pic>
        <p:nvPicPr>
          <p:cNvPr id="30" name="Image 29" descr="Une image contenant Rectangle, violet, conception&#10;&#10;Le contenu généré par l’IA peut être incorrect.">
            <a:extLst>
              <a:ext uri="{FF2B5EF4-FFF2-40B4-BE49-F238E27FC236}">
                <a16:creationId xmlns:a16="http://schemas.microsoft.com/office/drawing/2014/main" id="{8819E565-2F8F-98B7-55A6-07E0CD4EC95E}"/>
              </a:ext>
            </a:extLst>
          </p:cNvPr>
          <p:cNvPicPr>
            <a:picLocks noChangeAspect="1"/>
          </p:cNvPicPr>
          <p:nvPr/>
        </p:nvPicPr>
        <p:blipFill>
          <a:blip r:embed="rId6">
            <a:extLst>
              <a:ext uri="{28A0092B-C50C-407E-A947-70E740481C1C}">
                <a14:useLocalDpi xmlns:a14="http://schemas.microsoft.com/office/drawing/2010/main" val="0"/>
              </a:ext>
            </a:extLst>
          </a:blip>
          <a:srcRect l="34583" t="20767" r="34256" b="19649"/>
          <a:stretch>
            <a:fillRect/>
          </a:stretch>
        </p:blipFill>
        <p:spPr>
          <a:xfrm>
            <a:off x="1508786" y="1850072"/>
            <a:ext cx="1424668" cy="2043104"/>
          </a:xfrm>
          <a:prstGeom prst="rect">
            <a:avLst/>
          </a:prstGeom>
        </p:spPr>
      </p:pic>
      <p:pic>
        <p:nvPicPr>
          <p:cNvPr id="31" name="Image 30" descr="Une image contenant violet, Rectangle, Caractère coloré, conception&#10;&#10;Le contenu généré par l’IA peut être incorrect.">
            <a:extLst>
              <a:ext uri="{FF2B5EF4-FFF2-40B4-BE49-F238E27FC236}">
                <a16:creationId xmlns:a16="http://schemas.microsoft.com/office/drawing/2014/main" id="{4FA726D8-1B7F-45E9-61E5-B94DB4A0FF84}"/>
              </a:ext>
            </a:extLst>
          </p:cNvPr>
          <p:cNvPicPr>
            <a:picLocks noChangeAspect="1"/>
          </p:cNvPicPr>
          <p:nvPr/>
        </p:nvPicPr>
        <p:blipFill>
          <a:blip r:embed="rId7">
            <a:extLst>
              <a:ext uri="{28A0092B-C50C-407E-A947-70E740481C1C}">
                <a14:useLocalDpi xmlns:a14="http://schemas.microsoft.com/office/drawing/2010/main" val="0"/>
              </a:ext>
            </a:extLst>
          </a:blip>
          <a:srcRect l="34196" t="20486" r="34643" b="21376"/>
          <a:stretch>
            <a:fillRect/>
          </a:stretch>
        </p:blipFill>
        <p:spPr>
          <a:xfrm>
            <a:off x="2924019" y="1850072"/>
            <a:ext cx="1424668" cy="1993545"/>
          </a:xfrm>
          <a:prstGeom prst="rect">
            <a:avLst/>
          </a:prstGeom>
        </p:spPr>
      </p:pic>
      <p:sp>
        <p:nvSpPr>
          <p:cNvPr id="32" name="ZoneTexte 31">
            <a:extLst>
              <a:ext uri="{FF2B5EF4-FFF2-40B4-BE49-F238E27FC236}">
                <a16:creationId xmlns:a16="http://schemas.microsoft.com/office/drawing/2014/main" id="{45A00476-54A0-B4CB-ED8E-6F185CA1B1D1}"/>
              </a:ext>
            </a:extLst>
          </p:cNvPr>
          <p:cNvSpPr txBox="1"/>
          <p:nvPr/>
        </p:nvSpPr>
        <p:spPr>
          <a:xfrm>
            <a:off x="1563582" y="3832566"/>
            <a:ext cx="1252917" cy="248209"/>
          </a:xfrm>
          <a:prstGeom prst="rect">
            <a:avLst/>
          </a:prstGeom>
          <a:noFill/>
        </p:spPr>
        <p:txBody>
          <a:bodyPr wrap="square">
            <a:spAutoFit/>
          </a:bodyPr>
          <a:lstStyle/>
          <a:p>
            <a:r>
              <a:rPr lang="en-US" sz="1013" dirty="0"/>
              <a:t>490 [W/(m*K)]</a:t>
            </a:r>
          </a:p>
        </p:txBody>
      </p:sp>
      <p:sp>
        <p:nvSpPr>
          <p:cNvPr id="33" name="ZoneTexte 32">
            <a:extLst>
              <a:ext uri="{FF2B5EF4-FFF2-40B4-BE49-F238E27FC236}">
                <a16:creationId xmlns:a16="http://schemas.microsoft.com/office/drawing/2014/main" id="{B5AE3220-067A-2EE7-B3D6-E0A483E176AD}"/>
              </a:ext>
            </a:extLst>
          </p:cNvPr>
          <p:cNvSpPr txBox="1"/>
          <p:nvPr/>
        </p:nvSpPr>
        <p:spPr>
          <a:xfrm>
            <a:off x="3039865" y="3839535"/>
            <a:ext cx="1252917" cy="248209"/>
          </a:xfrm>
          <a:prstGeom prst="rect">
            <a:avLst/>
          </a:prstGeom>
          <a:noFill/>
        </p:spPr>
        <p:txBody>
          <a:bodyPr wrap="square">
            <a:spAutoFit/>
          </a:bodyPr>
          <a:lstStyle/>
          <a:p>
            <a:r>
              <a:rPr lang="en-US" sz="1013" dirty="0"/>
              <a:t>45 [W/(m*K)]</a:t>
            </a:r>
          </a:p>
        </p:txBody>
      </p:sp>
      <p:sp>
        <p:nvSpPr>
          <p:cNvPr id="34" name="ZoneTexte 33">
            <a:extLst>
              <a:ext uri="{FF2B5EF4-FFF2-40B4-BE49-F238E27FC236}">
                <a16:creationId xmlns:a16="http://schemas.microsoft.com/office/drawing/2014/main" id="{D19FDD4D-7F60-F5CF-2578-32BAD50B61BC}"/>
              </a:ext>
            </a:extLst>
          </p:cNvPr>
          <p:cNvSpPr txBox="1"/>
          <p:nvPr/>
        </p:nvSpPr>
        <p:spPr>
          <a:xfrm>
            <a:off x="4516148" y="3832566"/>
            <a:ext cx="1252917" cy="248209"/>
          </a:xfrm>
          <a:prstGeom prst="rect">
            <a:avLst/>
          </a:prstGeom>
          <a:noFill/>
        </p:spPr>
        <p:txBody>
          <a:bodyPr wrap="square">
            <a:spAutoFit/>
          </a:bodyPr>
          <a:lstStyle/>
          <a:p>
            <a:r>
              <a:rPr lang="en-US" sz="1013" dirty="0"/>
              <a:t>27 [W/(m*K)]</a:t>
            </a:r>
          </a:p>
        </p:txBody>
      </p:sp>
      <p:sp>
        <p:nvSpPr>
          <p:cNvPr id="35" name="ZoneTexte 34">
            <a:extLst>
              <a:ext uri="{FF2B5EF4-FFF2-40B4-BE49-F238E27FC236}">
                <a16:creationId xmlns:a16="http://schemas.microsoft.com/office/drawing/2014/main" id="{E04AB5EB-42DF-BD9B-A48C-935CC72ACA7A}"/>
              </a:ext>
            </a:extLst>
          </p:cNvPr>
          <p:cNvSpPr txBox="1"/>
          <p:nvPr/>
        </p:nvSpPr>
        <p:spPr>
          <a:xfrm>
            <a:off x="60373" y="4256286"/>
            <a:ext cx="8089619" cy="404085"/>
          </a:xfrm>
          <a:prstGeom prst="rect">
            <a:avLst/>
          </a:prstGeom>
          <a:solidFill>
            <a:schemeClr val="bg1"/>
          </a:solidFill>
        </p:spPr>
        <p:txBody>
          <a:bodyPr wrap="square" rtlCol="0">
            <a:spAutoFit/>
          </a:bodyPr>
          <a:lstStyle/>
          <a:p>
            <a:pPr marL="214313" indent="-214313">
              <a:buFont typeface="Wingdings" panose="05000000000000000000" pitchFamily="2" charset="2"/>
              <a:buChar char="§"/>
            </a:pPr>
            <a:r>
              <a:rPr lang="en-US" sz="1013" dirty="0"/>
              <a:t>Flashback is delayed with lower conductivity</a:t>
            </a:r>
          </a:p>
          <a:p>
            <a:pPr marL="557213" lvl="1" indent="-214313">
              <a:buFont typeface="Wingdings" panose="05000000000000000000" pitchFamily="2" charset="2"/>
              <a:buChar char="§"/>
            </a:pPr>
            <a:r>
              <a:rPr lang="en-US" sz="1013" dirty="0"/>
              <a:t>Conductivity value to reach spatial steady state of «flame front» ?</a:t>
            </a:r>
          </a:p>
        </p:txBody>
      </p:sp>
      <p:sp>
        <p:nvSpPr>
          <p:cNvPr id="38" name="Titre 2">
            <a:extLst>
              <a:ext uri="{FF2B5EF4-FFF2-40B4-BE49-F238E27FC236}">
                <a16:creationId xmlns:a16="http://schemas.microsoft.com/office/drawing/2014/main" id="{457221D5-5DEC-7E1B-8B8A-88C8F1397759}"/>
              </a:ext>
            </a:extLst>
          </p:cNvPr>
          <p:cNvSpPr txBox="1">
            <a:spLocks/>
          </p:cNvSpPr>
          <p:nvPr/>
        </p:nvSpPr>
        <p:spPr>
          <a:xfrm>
            <a:off x="847726" y="131033"/>
            <a:ext cx="7569653" cy="295508"/>
          </a:xfrm>
          <a:prstGeom prst="rect">
            <a:avLst/>
          </a:prstGeom>
        </p:spPr>
        <p:txBody>
          <a:bodyPr/>
          <a:lstStyle>
            <a:lvl1pPr algn="l" defTabSz="914377" rtl="0" eaLnBrk="1" latinLnBrk="0" hangingPunct="1">
              <a:lnSpc>
                <a:spcPct val="90000"/>
              </a:lnSpc>
              <a:spcBef>
                <a:spcPct val="0"/>
              </a:spcBef>
              <a:buNone/>
              <a:defRPr sz="4267" b="1" i="0" kern="1000" spc="-93" baseline="0">
                <a:solidFill>
                  <a:schemeClr val="tx1"/>
                </a:solidFill>
                <a:latin typeface="Franklin Gothic Demi Cond" panose="020B0706030402020204" pitchFamily="34" charset="0"/>
                <a:ea typeface="Roboto Black" panose="02000000000000000000" pitchFamily="2" charset="0"/>
                <a:cs typeface="Arial" panose="020B0604020202020204" pitchFamily="34" charset="0"/>
              </a:defRPr>
            </a:lvl1pPr>
          </a:lstStyle>
          <a:p>
            <a:r>
              <a:rPr lang="en-US" sz="1875" dirty="0"/>
              <a:t>Simulation results : Hydrogen combustion – time resolved flashback</a:t>
            </a:r>
          </a:p>
        </p:txBody>
      </p:sp>
    </p:spTree>
    <p:extLst>
      <p:ext uri="{BB962C8B-B14F-4D97-AF65-F5344CB8AC3E}">
        <p14:creationId xmlns:p14="http://schemas.microsoft.com/office/powerpoint/2010/main" val="52027167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F7DBE92-5341-A0CB-E1AD-58EDD24045E1}"/>
            </a:ext>
          </a:extLst>
        </p:cNvPr>
        <p:cNvGrpSpPr/>
        <p:nvPr/>
      </p:nvGrpSpPr>
      <p:grpSpPr>
        <a:xfrm>
          <a:off x="0" y="0"/>
          <a:ext cx="0" cy="0"/>
          <a:chOff x="0" y="0"/>
          <a:chExt cx="0" cy="0"/>
        </a:xfrm>
      </p:grpSpPr>
      <p:sp>
        <p:nvSpPr>
          <p:cNvPr id="3" name="Espace réservé du pied de page 2">
            <a:extLst>
              <a:ext uri="{FF2B5EF4-FFF2-40B4-BE49-F238E27FC236}">
                <a16:creationId xmlns:a16="http://schemas.microsoft.com/office/drawing/2014/main" id="{1D43828F-1DF0-4E13-2FC7-F8BC5FF90740}"/>
              </a:ext>
            </a:extLst>
          </p:cNvPr>
          <p:cNvSpPr>
            <a:spLocks noGrp="1"/>
          </p:cNvSpPr>
          <p:nvPr>
            <p:ph type="ftr" sz="quarter" idx="11"/>
          </p:nvPr>
        </p:nvSpPr>
        <p:spPr>
          <a:xfrm>
            <a:off x="7132639" y="432364"/>
            <a:ext cx="3868422" cy="225104"/>
          </a:xfrm>
          <a:prstGeom prst="rect">
            <a:avLst/>
          </a:prstGeom>
        </p:spPr>
        <p:txBody>
          <a:bodyPr vert="horz" lIns="0" tIns="0" rIns="0" bIns="45720" rtlCol="0" anchor="t" anchorCtr="0"/>
          <a:lstStyle>
            <a:defPPr>
              <a:defRPr lang="fr-FR"/>
            </a:defPPr>
            <a:lvl1pPr marL="0" algn="r" defTabSz="914377" rtl="0" eaLnBrk="1" latinLnBrk="0" hangingPunct="1">
              <a:defRPr sz="700" kern="1200">
                <a:solidFill>
                  <a:schemeClr val="tx2"/>
                </a:solidFill>
                <a:latin typeface="Arial" panose="020B0604020202020204" pitchFamily="34" charset="0"/>
                <a:ea typeface="+mn-ea"/>
                <a:cs typeface="+mn-cs"/>
              </a:defRPr>
            </a:lvl1pPr>
            <a:lvl2pPr marL="457189" algn="l" defTabSz="914377" rtl="0" eaLnBrk="1" latinLnBrk="0" hangingPunct="1">
              <a:defRPr sz="1800" kern="1200">
                <a:solidFill>
                  <a:schemeClr val="tx1"/>
                </a:solidFill>
                <a:latin typeface="+mn-lt"/>
                <a:ea typeface="+mn-ea"/>
                <a:cs typeface="+mn-cs"/>
              </a:defRPr>
            </a:lvl2pPr>
            <a:lvl3pPr marL="914377" algn="l" defTabSz="914377" rtl="0" eaLnBrk="1" latinLnBrk="0" hangingPunct="1">
              <a:defRPr sz="1800" kern="1200">
                <a:solidFill>
                  <a:schemeClr val="tx1"/>
                </a:solidFill>
                <a:latin typeface="+mn-lt"/>
                <a:ea typeface="+mn-ea"/>
                <a:cs typeface="+mn-cs"/>
              </a:defRPr>
            </a:lvl3pPr>
            <a:lvl4pPr marL="1371566" algn="l" defTabSz="914377" rtl="0" eaLnBrk="1" latinLnBrk="0" hangingPunct="1">
              <a:defRPr sz="1800" kern="1200">
                <a:solidFill>
                  <a:schemeClr val="tx1"/>
                </a:solidFill>
                <a:latin typeface="+mn-lt"/>
                <a:ea typeface="+mn-ea"/>
                <a:cs typeface="+mn-cs"/>
              </a:defRPr>
            </a:lvl4pPr>
            <a:lvl5pPr marL="1828754" algn="l" defTabSz="914377" rtl="0" eaLnBrk="1" latinLnBrk="0" hangingPunct="1">
              <a:defRPr sz="1800" kern="1200">
                <a:solidFill>
                  <a:schemeClr val="tx1"/>
                </a:solidFill>
                <a:latin typeface="+mn-lt"/>
                <a:ea typeface="+mn-ea"/>
                <a:cs typeface="+mn-cs"/>
              </a:defRPr>
            </a:lvl5pPr>
            <a:lvl6pPr marL="2285943" algn="l" defTabSz="914377" rtl="0" eaLnBrk="1" latinLnBrk="0" hangingPunct="1">
              <a:defRPr sz="1800" kern="1200">
                <a:solidFill>
                  <a:schemeClr val="tx1"/>
                </a:solidFill>
                <a:latin typeface="+mn-lt"/>
                <a:ea typeface="+mn-ea"/>
                <a:cs typeface="+mn-cs"/>
              </a:defRPr>
            </a:lvl6pPr>
            <a:lvl7pPr marL="2743131" algn="l" defTabSz="914377" rtl="0" eaLnBrk="1" latinLnBrk="0" hangingPunct="1">
              <a:defRPr sz="1800" kern="1200">
                <a:solidFill>
                  <a:schemeClr val="tx1"/>
                </a:solidFill>
                <a:latin typeface="+mn-lt"/>
                <a:ea typeface="+mn-ea"/>
                <a:cs typeface="+mn-cs"/>
              </a:defRPr>
            </a:lvl7pPr>
            <a:lvl8pPr marL="3200320" algn="l" defTabSz="914377" rtl="0" eaLnBrk="1" latinLnBrk="0" hangingPunct="1">
              <a:defRPr sz="1800" kern="1200">
                <a:solidFill>
                  <a:schemeClr val="tx1"/>
                </a:solidFill>
                <a:latin typeface="+mn-lt"/>
                <a:ea typeface="+mn-ea"/>
                <a:cs typeface="+mn-cs"/>
              </a:defRPr>
            </a:lvl8pPr>
            <a:lvl9pPr marL="3657509" algn="l" defTabSz="914377" rtl="0" eaLnBrk="1" latinLnBrk="0" hangingPunct="1">
              <a:defRPr sz="1800" kern="1200">
                <a:solidFill>
                  <a:schemeClr val="tx1"/>
                </a:solidFill>
                <a:latin typeface="+mn-lt"/>
                <a:ea typeface="+mn-ea"/>
                <a:cs typeface="+mn-cs"/>
              </a:defRPr>
            </a:lvl9pPr>
          </a:lstStyle>
          <a:p>
            <a:r>
              <a:rPr lang="fr-FR"/>
              <a:t>LRESE | EPFL</a:t>
            </a:r>
            <a:endParaRPr lang="en-US" noProof="0" dirty="0"/>
          </a:p>
        </p:txBody>
      </p:sp>
      <p:sp>
        <p:nvSpPr>
          <p:cNvPr id="4" name="Espace réservé du numéro de diapositive 3">
            <a:extLst>
              <a:ext uri="{FF2B5EF4-FFF2-40B4-BE49-F238E27FC236}">
                <a16:creationId xmlns:a16="http://schemas.microsoft.com/office/drawing/2014/main" id="{BBBF6D40-1F80-CB8A-1CD9-C26AFE0D1253}"/>
              </a:ext>
            </a:extLst>
          </p:cNvPr>
          <p:cNvSpPr>
            <a:spLocks noGrp="1"/>
          </p:cNvSpPr>
          <p:nvPr>
            <p:ph type="sldNum" sz="quarter" idx="12"/>
          </p:nvPr>
        </p:nvSpPr>
        <p:spPr>
          <a:xfrm>
            <a:off x="10972485" y="-12704"/>
            <a:ext cx="683683" cy="882252"/>
          </a:xfrm>
          <a:prstGeom prst="rect">
            <a:avLst/>
          </a:prstGeom>
        </p:spPr>
        <p:txBody>
          <a:bodyPr vert="horz" lIns="90000" tIns="0" rIns="0" bIns="0" rtlCol="0" anchor="ctr" anchorCtr="0"/>
          <a:lstStyle>
            <a:defPPr>
              <a:defRPr lang="fr-FR"/>
            </a:defPPr>
            <a:lvl1pPr marL="0" algn="r" defTabSz="914377" rtl="0" eaLnBrk="1" latinLnBrk="0" hangingPunct="1">
              <a:defRPr sz="2100" b="1" kern="1200">
                <a:solidFill>
                  <a:schemeClr val="tx2"/>
                </a:solidFill>
                <a:latin typeface="+mn-lt"/>
                <a:ea typeface="+mn-ea"/>
                <a:cs typeface="+mn-cs"/>
              </a:defRPr>
            </a:lvl1pPr>
            <a:lvl2pPr marL="457189" algn="l" defTabSz="914377" rtl="0" eaLnBrk="1" latinLnBrk="0" hangingPunct="1">
              <a:defRPr sz="1800" kern="1200">
                <a:solidFill>
                  <a:schemeClr val="tx1"/>
                </a:solidFill>
                <a:latin typeface="+mn-lt"/>
                <a:ea typeface="+mn-ea"/>
                <a:cs typeface="+mn-cs"/>
              </a:defRPr>
            </a:lvl2pPr>
            <a:lvl3pPr marL="914377" algn="l" defTabSz="914377" rtl="0" eaLnBrk="1" latinLnBrk="0" hangingPunct="1">
              <a:defRPr sz="1800" kern="1200">
                <a:solidFill>
                  <a:schemeClr val="tx1"/>
                </a:solidFill>
                <a:latin typeface="+mn-lt"/>
                <a:ea typeface="+mn-ea"/>
                <a:cs typeface="+mn-cs"/>
              </a:defRPr>
            </a:lvl3pPr>
            <a:lvl4pPr marL="1371566" algn="l" defTabSz="914377" rtl="0" eaLnBrk="1" latinLnBrk="0" hangingPunct="1">
              <a:defRPr sz="1800" kern="1200">
                <a:solidFill>
                  <a:schemeClr val="tx1"/>
                </a:solidFill>
                <a:latin typeface="+mn-lt"/>
                <a:ea typeface="+mn-ea"/>
                <a:cs typeface="+mn-cs"/>
              </a:defRPr>
            </a:lvl4pPr>
            <a:lvl5pPr marL="1828754" algn="l" defTabSz="914377" rtl="0" eaLnBrk="1" latinLnBrk="0" hangingPunct="1">
              <a:defRPr sz="1800" kern="1200">
                <a:solidFill>
                  <a:schemeClr val="tx1"/>
                </a:solidFill>
                <a:latin typeface="+mn-lt"/>
                <a:ea typeface="+mn-ea"/>
                <a:cs typeface="+mn-cs"/>
              </a:defRPr>
            </a:lvl5pPr>
            <a:lvl6pPr marL="2285943" algn="l" defTabSz="914377" rtl="0" eaLnBrk="1" latinLnBrk="0" hangingPunct="1">
              <a:defRPr sz="1800" kern="1200">
                <a:solidFill>
                  <a:schemeClr val="tx1"/>
                </a:solidFill>
                <a:latin typeface="+mn-lt"/>
                <a:ea typeface="+mn-ea"/>
                <a:cs typeface="+mn-cs"/>
              </a:defRPr>
            </a:lvl6pPr>
            <a:lvl7pPr marL="2743131" algn="l" defTabSz="914377" rtl="0" eaLnBrk="1" latinLnBrk="0" hangingPunct="1">
              <a:defRPr sz="1800" kern="1200">
                <a:solidFill>
                  <a:schemeClr val="tx1"/>
                </a:solidFill>
                <a:latin typeface="+mn-lt"/>
                <a:ea typeface="+mn-ea"/>
                <a:cs typeface="+mn-cs"/>
              </a:defRPr>
            </a:lvl7pPr>
            <a:lvl8pPr marL="3200320" algn="l" defTabSz="914377" rtl="0" eaLnBrk="1" latinLnBrk="0" hangingPunct="1">
              <a:defRPr sz="1800" kern="1200">
                <a:solidFill>
                  <a:schemeClr val="tx1"/>
                </a:solidFill>
                <a:latin typeface="+mn-lt"/>
                <a:ea typeface="+mn-ea"/>
                <a:cs typeface="+mn-cs"/>
              </a:defRPr>
            </a:lvl8pPr>
            <a:lvl9pPr marL="3657509" algn="l" defTabSz="914377" rtl="0" eaLnBrk="1" latinLnBrk="0" hangingPunct="1">
              <a:defRPr sz="1800" kern="1200">
                <a:solidFill>
                  <a:schemeClr val="tx1"/>
                </a:solidFill>
                <a:latin typeface="+mn-lt"/>
                <a:ea typeface="+mn-ea"/>
                <a:cs typeface="+mn-cs"/>
              </a:defRPr>
            </a:lvl9pPr>
          </a:lstStyle>
          <a:p>
            <a:fld id="{E1E1CD7C-2161-7D43-862E-CE4C333CD873}" type="slidenum">
              <a:rPr lang="fr-FR" smtClean="0"/>
              <a:pPr/>
              <a:t>61</a:t>
            </a:fld>
            <a:endParaRPr lang="en-US" noProof="0" dirty="0"/>
          </a:p>
        </p:txBody>
      </p:sp>
      <p:sp>
        <p:nvSpPr>
          <p:cNvPr id="6" name="Titre 2">
            <a:extLst>
              <a:ext uri="{FF2B5EF4-FFF2-40B4-BE49-F238E27FC236}">
                <a16:creationId xmlns:a16="http://schemas.microsoft.com/office/drawing/2014/main" id="{AA661A25-E972-0276-ECC0-305F92F2E5A5}"/>
              </a:ext>
            </a:extLst>
          </p:cNvPr>
          <p:cNvSpPr txBox="1">
            <a:spLocks/>
          </p:cNvSpPr>
          <p:nvPr/>
        </p:nvSpPr>
        <p:spPr>
          <a:xfrm>
            <a:off x="847726" y="131033"/>
            <a:ext cx="7569653" cy="295508"/>
          </a:xfrm>
          <a:prstGeom prst="rect">
            <a:avLst/>
          </a:prstGeom>
        </p:spPr>
        <p:txBody>
          <a:bodyPr/>
          <a:lstStyle>
            <a:lvl1pPr algn="l" defTabSz="914377" rtl="0" eaLnBrk="1" latinLnBrk="0" hangingPunct="1">
              <a:lnSpc>
                <a:spcPct val="90000"/>
              </a:lnSpc>
              <a:spcBef>
                <a:spcPct val="0"/>
              </a:spcBef>
              <a:buNone/>
              <a:defRPr sz="4267" b="1" i="0" kern="1000" spc="-93" baseline="0">
                <a:solidFill>
                  <a:schemeClr val="tx1"/>
                </a:solidFill>
                <a:latin typeface="Franklin Gothic Demi Cond" panose="020B0706030402020204" pitchFamily="34" charset="0"/>
                <a:ea typeface="Roboto Black" panose="02000000000000000000" pitchFamily="2" charset="0"/>
                <a:cs typeface="Arial" panose="020B0604020202020204" pitchFamily="34" charset="0"/>
              </a:defRPr>
            </a:lvl1pPr>
          </a:lstStyle>
          <a:p>
            <a:r>
              <a:rPr lang="en-US" sz="1875" dirty="0"/>
              <a:t>Simulation results : Hydrogen combustion – porous thickness</a:t>
            </a:r>
          </a:p>
        </p:txBody>
      </p:sp>
      <p:sp>
        <p:nvSpPr>
          <p:cNvPr id="10" name="ZoneTexte 9">
            <a:extLst>
              <a:ext uri="{FF2B5EF4-FFF2-40B4-BE49-F238E27FC236}">
                <a16:creationId xmlns:a16="http://schemas.microsoft.com/office/drawing/2014/main" id="{BC93DE5F-D0E9-E797-DB48-9E2157503667}"/>
              </a:ext>
            </a:extLst>
          </p:cNvPr>
          <p:cNvSpPr txBox="1"/>
          <p:nvPr/>
        </p:nvSpPr>
        <p:spPr>
          <a:xfrm>
            <a:off x="7565055" y="483221"/>
            <a:ext cx="1497950" cy="1183466"/>
          </a:xfrm>
          <a:prstGeom prst="rect">
            <a:avLst/>
          </a:prstGeom>
          <a:noFill/>
        </p:spPr>
        <p:txBody>
          <a:bodyPr wrap="square">
            <a:spAutoFit/>
          </a:bodyPr>
          <a:lstStyle/>
          <a:p>
            <a:r>
              <a:rPr lang="en-US" sz="1013" dirty="0"/>
              <a:t>Parameters:</a:t>
            </a:r>
          </a:p>
          <a:p>
            <a:pPr marL="214313" indent="-214313">
              <a:buFont typeface="Wingdings" panose="05000000000000000000" pitchFamily="2" charset="2"/>
              <a:buChar char="§"/>
            </a:pPr>
            <a:r>
              <a:rPr lang="en-US" sz="1013" dirty="0" err="1"/>
              <a:t>Vitroceramics</a:t>
            </a:r>
            <a:r>
              <a:rPr lang="en-US" sz="1013" dirty="0"/>
              <a:t> cover</a:t>
            </a:r>
          </a:p>
          <a:p>
            <a:pPr marL="214313" indent="-214313">
              <a:buFont typeface="Wingdings" panose="05000000000000000000" pitchFamily="2" charset="2"/>
              <a:buChar char="§"/>
            </a:pPr>
            <a:r>
              <a:rPr lang="en-US" sz="1013" dirty="0"/>
              <a:t>Insulated side</a:t>
            </a:r>
          </a:p>
          <a:p>
            <a:pPr marL="214313" indent="-214313">
              <a:buFont typeface="Wingdings" panose="05000000000000000000" pitchFamily="2" charset="2"/>
              <a:buChar char="§"/>
            </a:pPr>
            <a:r>
              <a:rPr lang="en-US" sz="1013" dirty="0" err="1"/>
              <a:t>SiC</a:t>
            </a:r>
            <a:r>
              <a:rPr lang="en-US" sz="1013" dirty="0"/>
              <a:t> porous material</a:t>
            </a:r>
          </a:p>
          <a:p>
            <a:pPr marL="214313" indent="-214313">
              <a:buFont typeface="Wingdings" panose="05000000000000000000" pitchFamily="2" charset="2"/>
              <a:buChar char="§"/>
            </a:pPr>
            <a:r>
              <a:rPr lang="en-US" sz="1013" dirty="0"/>
              <a:t>1.5kW power</a:t>
            </a:r>
          </a:p>
        </p:txBody>
      </p:sp>
      <mc:AlternateContent xmlns:mc="http://schemas.openxmlformats.org/markup-compatibility/2006">
        <mc:Choice xmlns:a14="http://schemas.microsoft.com/office/drawing/2010/main" Requires="a14">
          <p:sp>
            <p:nvSpPr>
              <p:cNvPr id="11" name="ZoneTexte 10">
                <a:extLst>
                  <a:ext uri="{FF2B5EF4-FFF2-40B4-BE49-F238E27FC236}">
                    <a16:creationId xmlns:a16="http://schemas.microsoft.com/office/drawing/2014/main" id="{2AA38A38-A052-6730-98F9-EF709378B473}"/>
                  </a:ext>
                </a:extLst>
              </p:cNvPr>
              <p:cNvSpPr txBox="1"/>
              <p:nvPr/>
            </p:nvSpPr>
            <p:spPr>
              <a:xfrm>
                <a:off x="59308" y="4292126"/>
                <a:ext cx="8089619" cy="588431"/>
              </a:xfrm>
              <a:prstGeom prst="rect">
                <a:avLst/>
              </a:prstGeom>
              <a:solidFill>
                <a:schemeClr val="bg1"/>
              </a:solidFill>
            </p:spPr>
            <p:txBody>
              <a:bodyPr wrap="square" rtlCol="0">
                <a:spAutoFit/>
              </a:bodyPr>
              <a:lstStyle/>
              <a:p>
                <a:pPr marL="214313" indent="-214313">
                  <a:buFont typeface="Wingdings" panose="05000000000000000000" pitchFamily="2" charset="2"/>
                  <a:buChar char="§"/>
                </a:pPr>
                <a:r>
                  <a:rPr lang="en-US" sz="1013" dirty="0"/>
                  <a:t>Increase of porous depth</a:t>
                </a:r>
              </a:p>
              <a:p>
                <a:pPr marL="557213" lvl="1" indent="-214313">
                  <a:buFont typeface="Wingdings" panose="05000000000000000000" pitchFamily="2" charset="2"/>
                  <a:buChar char="§"/>
                </a:pPr>
                <a:r>
                  <a:rPr lang="en-US" sz="1013" dirty="0"/>
                  <a:t>Reduction of overall temperature </a:t>
                </a:r>
                <a14:m>
                  <m:oMath xmlns:m="http://schemas.openxmlformats.org/officeDocument/2006/math">
                    <m:sSub>
                      <m:sSubPr>
                        <m:ctrlPr>
                          <a:rPr lang="en-US" sz="1013" b="1" i="1">
                            <a:latin typeface="Cambria Math" panose="02040503050406030204" pitchFamily="18" charset="0"/>
                          </a:rPr>
                        </m:ctrlPr>
                      </m:sSubPr>
                      <m:e>
                        <m:r>
                          <a:rPr lang="en-US" sz="1013" b="1" i="1">
                            <a:latin typeface="Cambria Math" panose="02040503050406030204" pitchFamily="18" charset="0"/>
                          </a:rPr>
                          <m:t>𝑻</m:t>
                        </m:r>
                      </m:e>
                      <m:sub>
                        <m:r>
                          <a:rPr lang="en-US" sz="1013" b="1">
                            <a:latin typeface="Cambria Math" panose="02040503050406030204" pitchFamily="18" charset="0"/>
                          </a:rPr>
                          <m:t>𝐦𝐚𝐱</m:t>
                        </m:r>
                      </m:sub>
                    </m:sSub>
                  </m:oMath>
                </a14:m>
                <a:r>
                  <a:rPr lang="en-US" sz="1013" dirty="0"/>
                  <a:t> and </a:t>
                </a:r>
                <a14:m>
                  <m:oMath xmlns:m="http://schemas.openxmlformats.org/officeDocument/2006/math">
                    <m:sSub>
                      <m:sSubPr>
                        <m:ctrlPr>
                          <a:rPr lang="en-US" sz="1013" b="1" i="1">
                            <a:latin typeface="Cambria Math" panose="02040503050406030204" pitchFamily="18" charset="0"/>
                          </a:rPr>
                        </m:ctrlPr>
                      </m:sSubPr>
                      <m:e>
                        <m:r>
                          <a:rPr lang="en-US" sz="1013" b="1" i="1">
                            <a:latin typeface="Cambria Math" panose="02040503050406030204" pitchFamily="18" charset="0"/>
                          </a:rPr>
                          <m:t>𝑻</m:t>
                        </m:r>
                      </m:e>
                      <m:sub>
                        <m:r>
                          <a:rPr lang="en-US" sz="1013" b="1">
                            <a:latin typeface="Cambria Math" panose="02040503050406030204" pitchFamily="18" charset="0"/>
                          </a:rPr>
                          <m:t>𝐩𝐚𝐧</m:t>
                        </m:r>
                      </m:sub>
                    </m:sSub>
                  </m:oMath>
                </a14:m>
                <a:r>
                  <a:rPr lang="en-US" sz="1013" dirty="0"/>
                  <a:t> </a:t>
                </a:r>
              </a:p>
              <a:p>
                <a:pPr marL="557213" lvl="1" indent="-214313">
                  <a:buFont typeface="Wingdings" panose="05000000000000000000" pitchFamily="2" charset="2"/>
                  <a:buChar char="§"/>
                </a:pPr>
                <a:r>
                  <a:rPr lang="en-US" sz="1013" dirty="0"/>
                  <a:t>Reduction of useful heat </a:t>
                </a:r>
                <a14:m>
                  <m:oMath xmlns:m="http://schemas.openxmlformats.org/officeDocument/2006/math">
                    <m:sSub>
                      <m:sSubPr>
                        <m:ctrlPr>
                          <a:rPr lang="en-US" sz="1013" b="1" i="1">
                            <a:latin typeface="Cambria Math" panose="02040503050406030204" pitchFamily="18" charset="0"/>
                          </a:rPr>
                        </m:ctrlPr>
                      </m:sSubPr>
                      <m:e>
                        <m:r>
                          <a:rPr lang="en-US" sz="1013" b="1" i="1">
                            <a:latin typeface="Cambria Math" panose="02040503050406030204" pitchFamily="18" charset="0"/>
                          </a:rPr>
                          <m:t>𝑸</m:t>
                        </m:r>
                      </m:e>
                      <m:sub>
                        <m:r>
                          <a:rPr lang="en-US" sz="1013" b="1">
                            <a:latin typeface="Cambria Math" panose="02040503050406030204" pitchFamily="18" charset="0"/>
                          </a:rPr>
                          <m:t>𝐜𝐨𝐧𝐝</m:t>
                        </m:r>
                        <m:r>
                          <a:rPr lang="en-US" sz="1013" b="1" i="1">
                            <a:latin typeface="Cambria Math" panose="02040503050406030204" pitchFamily="18" charset="0"/>
                          </a:rPr>
                          <m:t>,</m:t>
                        </m:r>
                        <m:r>
                          <a:rPr lang="en-US" sz="1013" b="1">
                            <a:latin typeface="Cambria Math" panose="02040503050406030204" pitchFamily="18" charset="0"/>
                          </a:rPr>
                          <m:t>𝐩𝐚𝐧</m:t>
                        </m:r>
                      </m:sub>
                    </m:sSub>
                    <m:r>
                      <a:rPr lang="fr-CH" sz="1013" b="1" i="1">
                        <a:latin typeface="Cambria Math" panose="02040503050406030204" pitchFamily="18" charset="0"/>
                      </a:rPr>
                      <m:t>+</m:t>
                    </m:r>
                    <m:sSub>
                      <m:sSubPr>
                        <m:ctrlPr>
                          <a:rPr lang="en-US" sz="1013" b="1" i="1">
                            <a:latin typeface="Cambria Math" panose="02040503050406030204" pitchFamily="18" charset="0"/>
                          </a:rPr>
                        </m:ctrlPr>
                      </m:sSubPr>
                      <m:e>
                        <m:r>
                          <a:rPr lang="en-US" sz="1013" b="1" i="1">
                            <a:latin typeface="Cambria Math" panose="02040503050406030204" pitchFamily="18" charset="0"/>
                          </a:rPr>
                          <m:t>𝑸</m:t>
                        </m:r>
                      </m:e>
                      <m:sub>
                        <m:r>
                          <a:rPr lang="en-US" sz="1013" b="1">
                            <a:latin typeface="Cambria Math" panose="02040503050406030204" pitchFamily="18" charset="0"/>
                          </a:rPr>
                          <m:t>𝐫𝐚𝐝</m:t>
                        </m:r>
                        <m:r>
                          <a:rPr lang="en-US" sz="1013" b="1">
                            <a:latin typeface="Cambria Math" panose="02040503050406030204" pitchFamily="18" charset="0"/>
                          </a:rPr>
                          <m:t>,</m:t>
                        </m:r>
                        <m:r>
                          <a:rPr lang="en-US" sz="1013" b="1">
                            <a:latin typeface="Cambria Math" panose="02040503050406030204" pitchFamily="18" charset="0"/>
                          </a:rPr>
                          <m:t>𝐩𝐚𝐧</m:t>
                        </m:r>
                      </m:sub>
                    </m:sSub>
                  </m:oMath>
                </a14:m>
                <a:endParaRPr lang="en-US" sz="1013" dirty="0"/>
              </a:p>
            </p:txBody>
          </p:sp>
        </mc:Choice>
        <mc:Fallback>
          <p:sp>
            <p:nvSpPr>
              <p:cNvPr id="11" name="ZoneTexte 10">
                <a:extLst>
                  <a:ext uri="{FF2B5EF4-FFF2-40B4-BE49-F238E27FC236}">
                    <a16:creationId xmlns:a16="http://schemas.microsoft.com/office/drawing/2014/main" id="{2AA38A38-A052-6730-98F9-EF709378B473}"/>
                  </a:ext>
                </a:extLst>
              </p:cNvPr>
              <p:cNvSpPr txBox="1">
                <a:spLocks noRot="1" noChangeAspect="1" noMove="1" noResize="1" noEditPoints="1" noAdjustHandles="1" noChangeArrowheads="1" noChangeShapeType="1" noTextEdit="1"/>
              </p:cNvSpPr>
              <p:nvPr/>
            </p:nvSpPr>
            <p:spPr>
              <a:xfrm>
                <a:off x="59308" y="4292126"/>
                <a:ext cx="8089619" cy="588431"/>
              </a:xfrm>
              <a:prstGeom prst="rect">
                <a:avLst/>
              </a:prstGeom>
              <a:blipFill>
                <a:blip r:embed="rId3"/>
                <a:stretch>
                  <a:fillRect b="-1031"/>
                </a:stretch>
              </a:blipFill>
            </p:spPr>
            <p:txBody>
              <a:bodyPr/>
              <a:lstStyle/>
              <a:p>
                <a:r>
                  <a:rPr lang="en-CH">
                    <a:noFill/>
                  </a:rPr>
                  <a:t> </a:t>
                </a:r>
              </a:p>
            </p:txBody>
          </p:sp>
        </mc:Fallback>
      </mc:AlternateContent>
      <p:grpSp>
        <p:nvGrpSpPr>
          <p:cNvPr id="30" name="Groupe 29">
            <a:extLst>
              <a:ext uri="{FF2B5EF4-FFF2-40B4-BE49-F238E27FC236}">
                <a16:creationId xmlns:a16="http://schemas.microsoft.com/office/drawing/2014/main" id="{8D2503C6-875E-ACC1-99EE-618DBB7269FA}"/>
              </a:ext>
            </a:extLst>
          </p:cNvPr>
          <p:cNvGrpSpPr/>
          <p:nvPr/>
        </p:nvGrpSpPr>
        <p:grpSpPr>
          <a:xfrm>
            <a:off x="95390" y="472857"/>
            <a:ext cx="7412460" cy="1722248"/>
            <a:chOff x="2141044" y="649780"/>
            <a:chExt cx="9883280" cy="2296331"/>
          </a:xfrm>
        </p:grpSpPr>
        <p:pic>
          <p:nvPicPr>
            <p:cNvPr id="5" name="Image 4">
              <a:extLst>
                <a:ext uri="{FF2B5EF4-FFF2-40B4-BE49-F238E27FC236}">
                  <a16:creationId xmlns:a16="http://schemas.microsoft.com/office/drawing/2014/main" id="{CA0DA6A0-9D04-5FC5-EB3E-B43E48323DA6}"/>
                </a:ext>
              </a:extLst>
            </p:cNvPr>
            <p:cNvPicPr>
              <a:picLocks noChangeAspect="1"/>
            </p:cNvPicPr>
            <p:nvPr/>
          </p:nvPicPr>
          <p:blipFill>
            <a:blip r:embed="rId4">
              <a:extLst>
                <a:ext uri="{28A0092B-C50C-407E-A947-70E740481C1C}">
                  <a14:useLocalDpi xmlns:a14="http://schemas.microsoft.com/office/drawing/2010/main" val="0"/>
                </a:ext>
              </a:extLst>
            </a:blip>
            <a:srcRect l="72537"/>
            <a:stretch/>
          </p:blipFill>
          <p:spPr>
            <a:xfrm>
              <a:off x="11112135" y="1046750"/>
              <a:ext cx="912189" cy="1898022"/>
            </a:xfrm>
            <a:prstGeom prst="rect">
              <a:avLst/>
            </a:prstGeom>
          </p:spPr>
        </p:pic>
        <p:pic>
          <p:nvPicPr>
            <p:cNvPr id="9" name="Image 8">
              <a:extLst>
                <a:ext uri="{FF2B5EF4-FFF2-40B4-BE49-F238E27FC236}">
                  <a16:creationId xmlns:a16="http://schemas.microsoft.com/office/drawing/2014/main" id="{77D14477-8A1D-743B-0CE1-F16C94D2FD83}"/>
                </a:ext>
              </a:extLst>
            </p:cNvPr>
            <p:cNvPicPr>
              <a:picLocks noChangeAspect="1"/>
            </p:cNvPicPr>
            <p:nvPr/>
          </p:nvPicPr>
          <p:blipFill>
            <a:blip r:embed="rId5">
              <a:extLst>
                <a:ext uri="{28A0092B-C50C-407E-A947-70E740481C1C}">
                  <a14:useLocalDpi xmlns:a14="http://schemas.microsoft.com/office/drawing/2010/main" val="0"/>
                </a:ext>
              </a:extLst>
            </a:blip>
            <a:srcRect/>
            <a:stretch/>
          </p:blipFill>
          <p:spPr>
            <a:xfrm>
              <a:off x="2587361" y="1046750"/>
              <a:ext cx="1899361" cy="1899361"/>
            </a:xfrm>
            <a:prstGeom prst="rect">
              <a:avLst/>
            </a:prstGeom>
          </p:spPr>
        </p:pic>
        <p:sp>
          <p:nvSpPr>
            <p:cNvPr id="14" name="ZoneTexte 13">
              <a:extLst>
                <a:ext uri="{FF2B5EF4-FFF2-40B4-BE49-F238E27FC236}">
                  <a16:creationId xmlns:a16="http://schemas.microsoft.com/office/drawing/2014/main" id="{EC79A166-8F9C-2878-1F78-1DA73309EB8B}"/>
                </a:ext>
              </a:extLst>
            </p:cNvPr>
            <p:cNvSpPr txBox="1"/>
            <p:nvPr/>
          </p:nvSpPr>
          <p:spPr>
            <a:xfrm>
              <a:off x="3219799" y="663599"/>
              <a:ext cx="683683" cy="330945"/>
            </a:xfrm>
            <a:prstGeom prst="rect">
              <a:avLst/>
            </a:prstGeom>
            <a:noFill/>
          </p:spPr>
          <p:txBody>
            <a:bodyPr wrap="square">
              <a:spAutoFit/>
            </a:bodyPr>
            <a:lstStyle/>
            <a:p>
              <a:r>
                <a:rPr lang="en-US" sz="1013" dirty="0"/>
                <a:t>2 cm</a:t>
              </a:r>
            </a:p>
          </p:txBody>
        </p:sp>
        <p:pic>
          <p:nvPicPr>
            <p:cNvPr id="22" name="Image 21">
              <a:extLst>
                <a:ext uri="{FF2B5EF4-FFF2-40B4-BE49-F238E27FC236}">
                  <a16:creationId xmlns:a16="http://schemas.microsoft.com/office/drawing/2014/main" id="{C5D806E0-702B-F46D-4E17-1B07A1EB8E31}"/>
                </a:ext>
              </a:extLst>
            </p:cNvPr>
            <p:cNvPicPr>
              <a:picLocks noChangeAspect="1"/>
            </p:cNvPicPr>
            <p:nvPr/>
          </p:nvPicPr>
          <p:blipFill>
            <a:blip r:embed="rId6">
              <a:extLst>
                <a:ext uri="{28A0092B-C50C-407E-A947-70E740481C1C}">
                  <a14:useLocalDpi xmlns:a14="http://schemas.microsoft.com/office/drawing/2010/main" val="0"/>
                </a:ext>
              </a:extLst>
            </a:blip>
            <a:srcRect/>
            <a:stretch/>
          </p:blipFill>
          <p:spPr>
            <a:xfrm>
              <a:off x="4702217" y="1032931"/>
              <a:ext cx="1899361" cy="1899361"/>
            </a:xfrm>
            <a:prstGeom prst="rect">
              <a:avLst/>
            </a:prstGeom>
          </p:spPr>
        </p:pic>
        <p:sp>
          <p:nvSpPr>
            <p:cNvPr id="23" name="ZoneTexte 22">
              <a:extLst>
                <a:ext uri="{FF2B5EF4-FFF2-40B4-BE49-F238E27FC236}">
                  <a16:creationId xmlns:a16="http://schemas.microsoft.com/office/drawing/2014/main" id="{68C05661-3301-CA76-1A41-8598245B6273}"/>
                </a:ext>
              </a:extLst>
            </p:cNvPr>
            <p:cNvSpPr txBox="1"/>
            <p:nvPr/>
          </p:nvSpPr>
          <p:spPr>
            <a:xfrm>
              <a:off x="5334655" y="649780"/>
              <a:ext cx="683683" cy="330945"/>
            </a:xfrm>
            <a:prstGeom prst="rect">
              <a:avLst/>
            </a:prstGeom>
            <a:noFill/>
          </p:spPr>
          <p:txBody>
            <a:bodyPr wrap="square">
              <a:spAutoFit/>
            </a:bodyPr>
            <a:lstStyle/>
            <a:p>
              <a:r>
                <a:rPr lang="en-US" sz="1013" dirty="0"/>
                <a:t>3 cm</a:t>
              </a:r>
            </a:p>
          </p:txBody>
        </p:sp>
        <p:pic>
          <p:nvPicPr>
            <p:cNvPr id="24" name="Image 23">
              <a:extLst>
                <a:ext uri="{FF2B5EF4-FFF2-40B4-BE49-F238E27FC236}">
                  <a16:creationId xmlns:a16="http://schemas.microsoft.com/office/drawing/2014/main" id="{4FC33AE5-8F2C-D94E-6F59-DD906E713F4C}"/>
                </a:ext>
              </a:extLst>
            </p:cNvPr>
            <p:cNvPicPr>
              <a:picLocks noChangeAspect="1"/>
            </p:cNvPicPr>
            <p:nvPr/>
          </p:nvPicPr>
          <p:blipFill>
            <a:blip r:embed="rId7">
              <a:extLst>
                <a:ext uri="{28A0092B-C50C-407E-A947-70E740481C1C}">
                  <a14:useLocalDpi xmlns:a14="http://schemas.microsoft.com/office/drawing/2010/main" val="0"/>
                </a:ext>
              </a:extLst>
            </a:blip>
            <a:srcRect/>
            <a:stretch/>
          </p:blipFill>
          <p:spPr>
            <a:xfrm>
              <a:off x="6817073" y="1046750"/>
              <a:ext cx="1899361" cy="1899361"/>
            </a:xfrm>
            <a:prstGeom prst="rect">
              <a:avLst/>
            </a:prstGeom>
          </p:spPr>
        </p:pic>
        <p:sp>
          <p:nvSpPr>
            <p:cNvPr id="25" name="ZoneTexte 24">
              <a:extLst>
                <a:ext uri="{FF2B5EF4-FFF2-40B4-BE49-F238E27FC236}">
                  <a16:creationId xmlns:a16="http://schemas.microsoft.com/office/drawing/2014/main" id="{347BACBD-74DF-6843-F9C7-F8071C5C98DE}"/>
                </a:ext>
              </a:extLst>
            </p:cNvPr>
            <p:cNvSpPr txBox="1"/>
            <p:nvPr/>
          </p:nvSpPr>
          <p:spPr>
            <a:xfrm>
              <a:off x="7449511" y="663599"/>
              <a:ext cx="683683" cy="330945"/>
            </a:xfrm>
            <a:prstGeom prst="rect">
              <a:avLst/>
            </a:prstGeom>
            <a:noFill/>
          </p:spPr>
          <p:txBody>
            <a:bodyPr wrap="square">
              <a:spAutoFit/>
            </a:bodyPr>
            <a:lstStyle/>
            <a:p>
              <a:r>
                <a:rPr lang="en-US" sz="1013" dirty="0"/>
                <a:t>4 cm</a:t>
              </a:r>
            </a:p>
          </p:txBody>
        </p:sp>
        <p:pic>
          <p:nvPicPr>
            <p:cNvPr id="26" name="Image 25">
              <a:extLst>
                <a:ext uri="{FF2B5EF4-FFF2-40B4-BE49-F238E27FC236}">
                  <a16:creationId xmlns:a16="http://schemas.microsoft.com/office/drawing/2014/main" id="{2D7A5062-FD13-0621-F029-EF26A90780DE}"/>
                </a:ext>
              </a:extLst>
            </p:cNvPr>
            <p:cNvPicPr>
              <a:picLocks noChangeAspect="1"/>
            </p:cNvPicPr>
            <p:nvPr/>
          </p:nvPicPr>
          <p:blipFill>
            <a:blip r:embed="rId8">
              <a:extLst>
                <a:ext uri="{28A0092B-C50C-407E-A947-70E740481C1C}">
                  <a14:useLocalDpi xmlns:a14="http://schemas.microsoft.com/office/drawing/2010/main" val="0"/>
                </a:ext>
              </a:extLst>
            </a:blip>
            <a:srcRect/>
            <a:stretch/>
          </p:blipFill>
          <p:spPr>
            <a:xfrm>
              <a:off x="8931929" y="1046750"/>
              <a:ext cx="1899361" cy="1899361"/>
            </a:xfrm>
            <a:prstGeom prst="rect">
              <a:avLst/>
            </a:prstGeom>
          </p:spPr>
        </p:pic>
        <p:sp>
          <p:nvSpPr>
            <p:cNvPr id="27" name="ZoneTexte 26">
              <a:extLst>
                <a:ext uri="{FF2B5EF4-FFF2-40B4-BE49-F238E27FC236}">
                  <a16:creationId xmlns:a16="http://schemas.microsoft.com/office/drawing/2014/main" id="{ECFAD686-5382-B94C-5409-34DCFD862B2E}"/>
                </a:ext>
              </a:extLst>
            </p:cNvPr>
            <p:cNvSpPr txBox="1"/>
            <p:nvPr/>
          </p:nvSpPr>
          <p:spPr>
            <a:xfrm>
              <a:off x="9564367" y="663599"/>
              <a:ext cx="683683" cy="330945"/>
            </a:xfrm>
            <a:prstGeom prst="rect">
              <a:avLst/>
            </a:prstGeom>
            <a:noFill/>
          </p:spPr>
          <p:txBody>
            <a:bodyPr wrap="square">
              <a:spAutoFit/>
            </a:bodyPr>
            <a:lstStyle/>
            <a:p>
              <a:r>
                <a:rPr lang="en-US" sz="1013" dirty="0"/>
                <a:t>5 cm</a:t>
              </a:r>
            </a:p>
          </p:txBody>
        </p:sp>
        <p:sp>
          <p:nvSpPr>
            <p:cNvPr id="29" name="ZoneTexte 28">
              <a:extLst>
                <a:ext uri="{FF2B5EF4-FFF2-40B4-BE49-F238E27FC236}">
                  <a16:creationId xmlns:a16="http://schemas.microsoft.com/office/drawing/2014/main" id="{8EE86968-309B-77CA-08F7-E649993DB0FD}"/>
                </a:ext>
              </a:extLst>
            </p:cNvPr>
            <p:cNvSpPr txBox="1"/>
            <p:nvPr/>
          </p:nvSpPr>
          <p:spPr>
            <a:xfrm rot="16200000">
              <a:off x="1320679" y="1793462"/>
              <a:ext cx="1971675" cy="330945"/>
            </a:xfrm>
            <a:prstGeom prst="rect">
              <a:avLst/>
            </a:prstGeom>
            <a:noFill/>
          </p:spPr>
          <p:txBody>
            <a:bodyPr wrap="square">
              <a:spAutoFit/>
            </a:bodyPr>
            <a:lstStyle/>
            <a:p>
              <a:r>
                <a:rPr lang="en-US" sz="1013" dirty="0"/>
                <a:t>Porous thickness</a:t>
              </a:r>
            </a:p>
          </p:txBody>
        </p:sp>
      </p:grpSp>
      <mc:AlternateContent xmlns:mc="http://schemas.openxmlformats.org/markup-compatibility/2006">
        <mc:Choice xmlns:a14="http://schemas.microsoft.com/office/drawing/2010/main" Requires="a14">
          <p:graphicFrame>
            <p:nvGraphicFramePr>
              <p:cNvPr id="31" name="tbl1">
                <a:extLst>
                  <a:ext uri="{FF2B5EF4-FFF2-40B4-BE49-F238E27FC236}">
                    <a16:creationId xmlns:a16="http://schemas.microsoft.com/office/drawing/2014/main" id="{2107AF72-4BAB-14A6-7CC0-9A4A8CBAF5A3}"/>
                  </a:ext>
                </a:extLst>
              </p:cNvPr>
              <p:cNvGraphicFramePr>
                <a:graphicFrameLocks noGrp="1"/>
              </p:cNvGraphicFramePr>
              <p:nvPr>
                <p:custDataLst>
                  <p:tags r:id="rId1"/>
                </p:custDataLst>
              </p:nvPr>
            </p:nvGraphicFramePr>
            <p:xfrm>
              <a:off x="114656" y="2257823"/>
              <a:ext cx="6975518" cy="2001155"/>
            </p:xfrm>
            <a:graphic>
              <a:graphicData uri="http://schemas.openxmlformats.org/drawingml/2006/table">
                <a:tbl>
                  <a:tblPr firstRow="1" bandRow="1">
                    <a:tableStyleId>{5C22544A-7EE6-4342-B048-85BDC9FD1C3A}</a:tableStyleId>
                  </a:tblPr>
                  <a:tblGrid>
                    <a:gridCol w="683291">
                      <a:extLst>
                        <a:ext uri="{9D8B030D-6E8A-4147-A177-3AD203B41FA5}">
                          <a16:colId xmlns:a16="http://schemas.microsoft.com/office/drawing/2014/main" val="2454044407"/>
                        </a:ext>
                      </a:extLst>
                    </a:gridCol>
                    <a:gridCol w="683291">
                      <a:extLst>
                        <a:ext uri="{9D8B030D-6E8A-4147-A177-3AD203B41FA5}">
                          <a16:colId xmlns:a16="http://schemas.microsoft.com/office/drawing/2014/main" val="2854836085"/>
                        </a:ext>
                      </a:extLst>
                    </a:gridCol>
                    <a:gridCol w="683291">
                      <a:extLst>
                        <a:ext uri="{9D8B030D-6E8A-4147-A177-3AD203B41FA5}">
                          <a16:colId xmlns:a16="http://schemas.microsoft.com/office/drawing/2014/main" val="1971681246"/>
                        </a:ext>
                      </a:extLst>
                    </a:gridCol>
                    <a:gridCol w="683291">
                      <a:extLst>
                        <a:ext uri="{9D8B030D-6E8A-4147-A177-3AD203B41FA5}">
                          <a16:colId xmlns:a16="http://schemas.microsoft.com/office/drawing/2014/main" val="1141511232"/>
                        </a:ext>
                      </a:extLst>
                    </a:gridCol>
                    <a:gridCol w="683291">
                      <a:extLst>
                        <a:ext uri="{9D8B030D-6E8A-4147-A177-3AD203B41FA5}">
                          <a16:colId xmlns:a16="http://schemas.microsoft.com/office/drawing/2014/main" val="260036000"/>
                        </a:ext>
                      </a:extLst>
                    </a:gridCol>
                    <a:gridCol w="683291">
                      <a:extLst>
                        <a:ext uri="{9D8B030D-6E8A-4147-A177-3AD203B41FA5}">
                          <a16:colId xmlns:a16="http://schemas.microsoft.com/office/drawing/2014/main" val="4030153908"/>
                        </a:ext>
                      </a:extLst>
                    </a:gridCol>
                    <a:gridCol w="683291">
                      <a:extLst>
                        <a:ext uri="{9D8B030D-6E8A-4147-A177-3AD203B41FA5}">
                          <a16:colId xmlns:a16="http://schemas.microsoft.com/office/drawing/2014/main" val="1470838425"/>
                        </a:ext>
                      </a:extLst>
                    </a:gridCol>
                    <a:gridCol w="683291">
                      <a:extLst>
                        <a:ext uri="{9D8B030D-6E8A-4147-A177-3AD203B41FA5}">
                          <a16:colId xmlns:a16="http://schemas.microsoft.com/office/drawing/2014/main" val="4100014728"/>
                        </a:ext>
                      </a:extLst>
                    </a:gridCol>
                    <a:gridCol w="672809">
                      <a:extLst>
                        <a:ext uri="{9D8B030D-6E8A-4147-A177-3AD203B41FA5}">
                          <a16:colId xmlns:a16="http://schemas.microsoft.com/office/drawing/2014/main" val="3638431676"/>
                        </a:ext>
                      </a:extLst>
                    </a:gridCol>
                    <a:gridCol w="836381">
                      <a:extLst>
                        <a:ext uri="{9D8B030D-6E8A-4147-A177-3AD203B41FA5}">
                          <a16:colId xmlns:a16="http://schemas.microsoft.com/office/drawing/2014/main" val="3169886296"/>
                        </a:ext>
                      </a:extLst>
                    </a:gridCol>
                  </a:tblGrid>
                  <a:tr h="355235">
                    <a:tc>
                      <a:txBody>
                        <a:bodyPr/>
                        <a:lstStyle/>
                        <a:p>
                          <a:pPr algn="ctr"/>
                          <a14:m>
                            <m:oMath xmlns:m="http://schemas.openxmlformats.org/officeDocument/2006/math">
                              <m:sSub>
                                <m:sSubPr>
                                  <m:ctrlPr>
                                    <a:rPr lang="en-US" sz="900" b="1" i="1" noProof="0" smtClean="0">
                                      <a:latin typeface="Cambria Math" panose="02040503050406030204" pitchFamily="18" charset="0"/>
                                    </a:rPr>
                                  </m:ctrlPr>
                                </m:sSubPr>
                                <m:e>
                                  <m:r>
                                    <a:rPr lang="en-US" sz="900" b="1" i="1" noProof="0" smtClean="0">
                                      <a:latin typeface="Cambria Math" panose="02040503050406030204" pitchFamily="18" charset="0"/>
                                    </a:rPr>
                                    <m:t>𝒉</m:t>
                                  </m:r>
                                </m:e>
                                <m:sub>
                                  <m:r>
                                    <a:rPr lang="en-US" sz="900" b="1" i="0" noProof="0" smtClean="0">
                                      <a:latin typeface="Cambria Math" panose="02040503050406030204" pitchFamily="18" charset="0"/>
                                    </a:rPr>
                                    <m:t>𝐩𝐨𝐫𝐨𝐮𝐬</m:t>
                                  </m:r>
                                </m:sub>
                              </m:sSub>
                            </m:oMath>
                          </a14:m>
                          <a:r>
                            <a:rPr lang="en-US" sz="900" noProof="0" dirty="0"/>
                            <a:t> (cm)</a:t>
                          </a:r>
                        </a:p>
                      </a:txBody>
                      <a:tcPr marL="68580" marR="68580" marT="34290" marB="34290"/>
                    </a:tc>
                    <a:tc>
                      <a:txBody>
                        <a:bodyPr/>
                        <a:lstStyle/>
                        <a:p>
                          <a:pPr algn="ctr"/>
                          <a14:m>
                            <m:oMath xmlns:m="http://schemas.openxmlformats.org/officeDocument/2006/math">
                              <m:sSub>
                                <m:sSubPr>
                                  <m:ctrlPr>
                                    <a:rPr lang="en-US" sz="900" b="1" i="1" noProof="0" smtClean="0">
                                      <a:latin typeface="Cambria Math" panose="02040503050406030204" pitchFamily="18" charset="0"/>
                                    </a:rPr>
                                  </m:ctrlPr>
                                </m:sSubPr>
                                <m:e>
                                  <m:r>
                                    <a:rPr lang="en-US" sz="900" b="1" i="1" noProof="0" smtClean="0">
                                      <a:latin typeface="Cambria Math" panose="02040503050406030204" pitchFamily="18" charset="0"/>
                                    </a:rPr>
                                    <m:t>𝑷</m:t>
                                  </m:r>
                                </m:e>
                                <m:sub>
                                  <m:r>
                                    <a:rPr lang="en-US" sz="900" b="1" i="0" noProof="0" smtClean="0">
                                      <a:latin typeface="Cambria Math" panose="02040503050406030204" pitchFamily="18" charset="0"/>
                                    </a:rPr>
                                    <m:t>𝐢𝐧</m:t>
                                  </m:r>
                                </m:sub>
                              </m:sSub>
                            </m:oMath>
                          </a14:m>
                          <a:r>
                            <a:rPr lang="en-US" sz="900" noProof="0" dirty="0"/>
                            <a:t> (kW)</a:t>
                          </a:r>
                        </a:p>
                      </a:txBody>
                      <a:tcPr marL="68580" marR="68580" marT="34290" marB="34290"/>
                    </a:tc>
                    <a:tc>
                      <a:txBody>
                        <a:bodyPr/>
                        <a:lstStyle/>
                        <a:p>
                          <a:pPr algn="ctr"/>
                          <a14:m>
                            <m:oMath xmlns:m="http://schemas.openxmlformats.org/officeDocument/2006/math">
                              <m:sSub>
                                <m:sSubPr>
                                  <m:ctrlPr>
                                    <a:rPr lang="en-US" sz="900" b="1" i="1" noProof="0" smtClean="0">
                                      <a:latin typeface="Cambria Math" panose="02040503050406030204" pitchFamily="18" charset="0"/>
                                    </a:rPr>
                                  </m:ctrlPr>
                                </m:sSubPr>
                                <m:e>
                                  <m:r>
                                    <a:rPr lang="en-US" sz="900" b="1" i="1" noProof="0" smtClean="0">
                                      <a:latin typeface="Cambria Math" panose="02040503050406030204" pitchFamily="18" charset="0"/>
                                    </a:rPr>
                                    <m:t>𝑻</m:t>
                                  </m:r>
                                </m:e>
                                <m:sub>
                                  <m:r>
                                    <a:rPr lang="en-US" sz="900" b="1" i="0" noProof="0" smtClean="0">
                                      <a:latin typeface="Cambria Math" panose="02040503050406030204" pitchFamily="18" charset="0"/>
                                    </a:rPr>
                                    <m:t>𝐦𝐚𝐱</m:t>
                                  </m:r>
                                </m:sub>
                              </m:sSub>
                            </m:oMath>
                          </a14:m>
                          <a:r>
                            <a:rPr lang="en-US" sz="900" noProof="0" dirty="0"/>
                            <a:t> (</a:t>
                          </a:r>
                          <a:r>
                            <a:rPr lang="en-US" sz="900" noProof="0" dirty="0" err="1"/>
                            <a:t>degC</a:t>
                          </a:r>
                          <a:r>
                            <a:rPr lang="en-US" sz="900" noProof="0" dirty="0"/>
                            <a:t>)</a:t>
                          </a:r>
                        </a:p>
                      </a:txBody>
                      <a:tcPr marL="68580" marR="68580" marT="34290" marB="34290"/>
                    </a:tc>
                    <a:tc>
                      <a:txBody>
                        <a:bodyPr/>
                        <a:lstStyle/>
                        <a:p>
                          <a:pPr algn="ctr"/>
                          <a14:m>
                            <m:oMath xmlns:m="http://schemas.openxmlformats.org/officeDocument/2006/math">
                              <m:sSub>
                                <m:sSubPr>
                                  <m:ctrlPr>
                                    <a:rPr lang="en-US" sz="900" b="1" i="1" noProof="0" smtClean="0">
                                      <a:latin typeface="Cambria Math" panose="02040503050406030204" pitchFamily="18" charset="0"/>
                                    </a:rPr>
                                  </m:ctrlPr>
                                </m:sSubPr>
                                <m:e>
                                  <m:r>
                                    <a:rPr lang="en-US" sz="900" b="1" i="1" noProof="0" smtClean="0">
                                      <a:latin typeface="Cambria Math" panose="02040503050406030204" pitchFamily="18" charset="0"/>
                                    </a:rPr>
                                    <m:t>𝑸</m:t>
                                  </m:r>
                                </m:e>
                                <m:sub>
                                  <m:r>
                                    <a:rPr lang="en-US" sz="900" b="1" i="0" noProof="0" smtClean="0">
                                      <a:latin typeface="Cambria Math" panose="02040503050406030204" pitchFamily="18" charset="0"/>
                                    </a:rPr>
                                    <m:t>𝐫𝐚𝐝</m:t>
                                  </m:r>
                                </m:sub>
                              </m:sSub>
                            </m:oMath>
                          </a14:m>
                          <a:r>
                            <a:rPr lang="en-US" sz="900" noProof="0" dirty="0"/>
                            <a:t> (%)</a:t>
                          </a:r>
                        </a:p>
                      </a:txBody>
                      <a:tcPr marL="68580" marR="68580" marT="34290" marB="34290"/>
                    </a:tc>
                    <a:tc>
                      <a:txBody>
                        <a:bodyPr/>
                        <a:lstStyle/>
                        <a:p>
                          <a:pPr algn="ctr"/>
                          <a14:m>
                            <m:oMath xmlns:m="http://schemas.openxmlformats.org/officeDocument/2006/math">
                              <m:sSub>
                                <m:sSubPr>
                                  <m:ctrlPr>
                                    <a:rPr lang="en-US" sz="900" b="1" i="1" noProof="0" smtClean="0">
                                      <a:latin typeface="Cambria Math" panose="02040503050406030204" pitchFamily="18" charset="0"/>
                                    </a:rPr>
                                  </m:ctrlPr>
                                </m:sSubPr>
                                <m:e>
                                  <m:r>
                                    <a:rPr lang="en-US" sz="900" b="1" i="1" noProof="0" smtClean="0">
                                      <a:latin typeface="Cambria Math" panose="02040503050406030204" pitchFamily="18" charset="0"/>
                                    </a:rPr>
                                    <m:t>𝑸</m:t>
                                  </m:r>
                                </m:e>
                                <m:sub>
                                  <m:r>
                                    <a:rPr lang="en-US" sz="900" b="1" i="0" noProof="0" smtClean="0">
                                      <a:latin typeface="Cambria Math" panose="02040503050406030204" pitchFamily="18" charset="0"/>
                                    </a:rPr>
                                    <m:t>𝐫𝐚𝐝</m:t>
                                  </m:r>
                                  <m:r>
                                    <a:rPr lang="en-US" sz="900" b="1" i="1" noProof="0" smtClean="0">
                                      <a:latin typeface="Cambria Math" panose="02040503050406030204" pitchFamily="18" charset="0"/>
                                    </a:rPr>
                                    <m:t>,</m:t>
                                  </m:r>
                                  <m:r>
                                    <a:rPr lang="en-US" sz="900" b="1" i="0" noProof="0" smtClean="0">
                                      <a:latin typeface="Cambria Math" panose="02040503050406030204" pitchFamily="18" charset="0"/>
                                    </a:rPr>
                                    <m:t>𝐛𝐚𝐜𝐤</m:t>
                                  </m:r>
                                </m:sub>
                              </m:sSub>
                            </m:oMath>
                          </a14:m>
                          <a:r>
                            <a:rPr lang="en-US" sz="900" noProof="0" dirty="0"/>
                            <a:t> (%)</a:t>
                          </a:r>
                        </a:p>
                      </a:txBody>
                      <a:tcPr marL="68580" marR="68580" marT="34290" marB="34290"/>
                    </a:tc>
                    <a:tc>
                      <a:txBody>
                        <a:bodyPr/>
                        <a:lstStyle/>
                        <a:p>
                          <a:pPr algn="ctr"/>
                          <a14:m>
                            <m:oMath xmlns:m="http://schemas.openxmlformats.org/officeDocument/2006/math">
                              <m:sSub>
                                <m:sSubPr>
                                  <m:ctrlPr>
                                    <a:rPr lang="en-US" sz="900" b="1" i="1" noProof="0" smtClean="0">
                                      <a:latin typeface="Cambria Math" panose="02040503050406030204" pitchFamily="18" charset="0"/>
                                    </a:rPr>
                                  </m:ctrlPr>
                                </m:sSubPr>
                                <m:e>
                                  <m:r>
                                    <a:rPr lang="en-US" sz="900" b="1" i="0" noProof="0" smtClean="0">
                                      <a:latin typeface="Cambria Math" panose="02040503050406030204" pitchFamily="18" charset="0"/>
                                    </a:rPr>
                                    <m:t>𝐐</m:t>
                                  </m:r>
                                </m:e>
                                <m:sub>
                                  <m:r>
                                    <a:rPr lang="en-US" sz="900" b="1" i="0" noProof="0" smtClean="0">
                                      <a:latin typeface="Cambria Math" panose="02040503050406030204" pitchFamily="18" charset="0"/>
                                    </a:rPr>
                                    <m:t>𝐜𝐨𝐧𝐯</m:t>
                                  </m:r>
                                  <m:r>
                                    <a:rPr lang="en-US" sz="900" b="1" i="1" noProof="0" smtClean="0">
                                      <a:latin typeface="Cambria Math" panose="02040503050406030204" pitchFamily="18" charset="0"/>
                                    </a:rPr>
                                    <m:t>,</m:t>
                                  </m:r>
                                  <m:r>
                                    <a:rPr lang="en-US" sz="900" b="1" i="0" noProof="0" smtClean="0">
                                      <a:latin typeface="Cambria Math" panose="02040503050406030204" pitchFamily="18" charset="0"/>
                                    </a:rPr>
                                    <m:t>𝐭𝐨𝐩</m:t>
                                  </m:r>
                                </m:sub>
                              </m:sSub>
                            </m:oMath>
                          </a14:m>
                          <a:r>
                            <a:rPr lang="en-US" sz="900" noProof="0" dirty="0"/>
                            <a:t> (%)</a:t>
                          </a:r>
                        </a:p>
                      </a:txBody>
                      <a:tcPr marL="68580" marR="68580" marT="34290" marB="34290"/>
                    </a:tc>
                    <a:tc>
                      <a:txBody>
                        <a:bodyPr/>
                        <a:lstStyle/>
                        <a:p>
                          <a:pPr algn="ctr"/>
                          <a14:m>
                            <m:oMath xmlns:m="http://schemas.openxmlformats.org/officeDocument/2006/math">
                              <m:sSub>
                                <m:sSubPr>
                                  <m:ctrlPr>
                                    <a:rPr lang="en-US" sz="900" b="1" i="1" noProof="0" smtClean="0">
                                      <a:latin typeface="Cambria Math" panose="02040503050406030204" pitchFamily="18" charset="0"/>
                                    </a:rPr>
                                  </m:ctrlPr>
                                </m:sSubPr>
                                <m:e>
                                  <m:r>
                                    <a:rPr lang="en-US" sz="900" b="1" i="1" noProof="0" smtClean="0">
                                      <a:latin typeface="Cambria Math" panose="02040503050406030204" pitchFamily="18" charset="0"/>
                                    </a:rPr>
                                    <m:t>𝑸</m:t>
                                  </m:r>
                                </m:e>
                                <m:sub>
                                  <m:r>
                                    <a:rPr lang="en-US" sz="900" b="1" i="0" noProof="0" smtClean="0">
                                      <a:latin typeface="Cambria Math" panose="02040503050406030204" pitchFamily="18" charset="0"/>
                                    </a:rPr>
                                    <m:t>𝐜𝐨𝐧𝐝</m:t>
                                  </m:r>
                                  <m:r>
                                    <a:rPr lang="en-US" sz="900" b="1" i="1" noProof="0" smtClean="0">
                                      <a:latin typeface="Cambria Math" panose="02040503050406030204" pitchFamily="18" charset="0"/>
                                    </a:rPr>
                                    <m:t>,</m:t>
                                  </m:r>
                                  <m:r>
                                    <a:rPr lang="en-US" sz="900" b="1" i="0" noProof="0" smtClean="0">
                                      <a:latin typeface="Cambria Math" panose="02040503050406030204" pitchFamily="18" charset="0"/>
                                    </a:rPr>
                                    <m:t>𝐬𝐢𝐝𝐞</m:t>
                                  </m:r>
                                </m:sub>
                              </m:sSub>
                            </m:oMath>
                          </a14:m>
                          <a:r>
                            <a:rPr lang="en-US" sz="900" noProof="0" dirty="0"/>
                            <a:t> (%)</a:t>
                          </a:r>
                        </a:p>
                      </a:txBody>
                      <a:tcPr marL="68580" marR="68580" marT="34290" marB="34290"/>
                    </a:tc>
                    <a:tc>
                      <a:txBody>
                        <a:bodyPr/>
                        <a:lstStyle/>
                        <a:p>
                          <a:pPr algn="ctr"/>
                          <a14:m>
                            <m:oMath xmlns:m="http://schemas.openxmlformats.org/officeDocument/2006/math">
                              <m:sSub>
                                <m:sSubPr>
                                  <m:ctrlPr>
                                    <a:rPr lang="en-US" sz="900" b="1" i="1" noProof="0" smtClean="0">
                                      <a:latin typeface="Cambria Math" panose="02040503050406030204" pitchFamily="18" charset="0"/>
                                    </a:rPr>
                                  </m:ctrlPr>
                                </m:sSubPr>
                                <m:e>
                                  <m:r>
                                    <a:rPr lang="en-US" sz="900" b="1" i="1" noProof="0" smtClean="0">
                                      <a:latin typeface="Cambria Math" panose="02040503050406030204" pitchFamily="18" charset="0"/>
                                    </a:rPr>
                                    <m:t>𝑻</m:t>
                                  </m:r>
                                </m:e>
                                <m:sub>
                                  <m:r>
                                    <a:rPr lang="en-US" sz="900" b="1" i="0" noProof="0" smtClean="0">
                                      <a:latin typeface="Cambria Math" panose="02040503050406030204" pitchFamily="18" charset="0"/>
                                    </a:rPr>
                                    <m:t>𝐩𝐚𝐧</m:t>
                                  </m:r>
                                </m:sub>
                              </m:sSub>
                            </m:oMath>
                          </a14:m>
                          <a:r>
                            <a:rPr lang="en-US" sz="900" noProof="0" dirty="0"/>
                            <a:t> (</a:t>
                          </a:r>
                          <a:r>
                            <a:rPr lang="en-US" sz="900" noProof="0" dirty="0" err="1"/>
                            <a:t>degC</a:t>
                          </a:r>
                          <a:r>
                            <a:rPr lang="en-US" sz="900" noProof="0" dirty="0"/>
                            <a:t>)</a:t>
                          </a:r>
                        </a:p>
                      </a:txBody>
                      <a:tcPr marL="68580" marR="68580" marT="34290" marB="34290"/>
                    </a:tc>
                    <a:tc>
                      <a:txBody>
                        <a:bodyPr/>
                        <a:lstStyle/>
                        <a:p>
                          <a:pPr algn="ctr"/>
                          <a14:m>
                            <m:oMath xmlns:m="http://schemas.openxmlformats.org/officeDocument/2006/math">
                              <m:sSub>
                                <m:sSubPr>
                                  <m:ctrlPr>
                                    <a:rPr lang="en-US" sz="900" b="1" i="1" noProof="0" smtClean="0">
                                      <a:latin typeface="Cambria Math" panose="02040503050406030204" pitchFamily="18" charset="0"/>
                                    </a:rPr>
                                  </m:ctrlPr>
                                </m:sSubPr>
                                <m:e>
                                  <m:r>
                                    <a:rPr lang="en-US" sz="900" b="1" i="1" noProof="0" smtClean="0">
                                      <a:latin typeface="Cambria Math" panose="02040503050406030204" pitchFamily="18" charset="0"/>
                                    </a:rPr>
                                    <m:t>𝑸</m:t>
                                  </m:r>
                                </m:e>
                                <m:sub>
                                  <m:r>
                                    <a:rPr lang="en-US" sz="900" b="1" i="0" noProof="0" smtClean="0">
                                      <a:latin typeface="Cambria Math" panose="02040503050406030204" pitchFamily="18" charset="0"/>
                                    </a:rPr>
                                    <m:t>𝐜𝐨𝐧𝐝</m:t>
                                  </m:r>
                                  <m:r>
                                    <a:rPr lang="en-US" sz="900" b="1" i="1" noProof="0" smtClean="0">
                                      <a:latin typeface="Cambria Math" panose="02040503050406030204" pitchFamily="18" charset="0"/>
                                    </a:rPr>
                                    <m:t>,</m:t>
                                  </m:r>
                                  <m:r>
                                    <a:rPr lang="en-US" sz="900" b="1" i="0" noProof="0" smtClean="0">
                                      <a:latin typeface="Cambria Math" panose="02040503050406030204" pitchFamily="18" charset="0"/>
                                    </a:rPr>
                                    <m:t>𝐩𝐚𝐧</m:t>
                                  </m:r>
                                </m:sub>
                              </m:sSub>
                            </m:oMath>
                          </a14:m>
                          <a:r>
                            <a:rPr lang="en-US" sz="900" noProof="0" dirty="0"/>
                            <a:t> (%)</a:t>
                          </a:r>
                        </a:p>
                      </a:txBody>
                      <a:tcPr marL="68580" marR="68580" marT="34290" marB="34290"/>
                    </a:tc>
                    <a:tc>
                      <a:txBody>
                        <a:bodyPr/>
                        <a:lstStyle/>
                        <a:p>
                          <a:pPr algn="ctr"/>
                          <a14:m>
                            <m:oMath xmlns:m="http://schemas.openxmlformats.org/officeDocument/2006/math">
                              <m:sSub>
                                <m:sSubPr>
                                  <m:ctrlPr>
                                    <a:rPr lang="en-US" sz="900" b="1" i="1" noProof="0" smtClean="0">
                                      <a:latin typeface="Cambria Math" panose="02040503050406030204" pitchFamily="18" charset="0"/>
                                    </a:rPr>
                                  </m:ctrlPr>
                                </m:sSubPr>
                                <m:e>
                                  <m:r>
                                    <a:rPr lang="en-US" sz="900" b="1" i="1" noProof="0" smtClean="0">
                                      <a:latin typeface="Cambria Math" panose="02040503050406030204" pitchFamily="18" charset="0"/>
                                    </a:rPr>
                                    <m:t>𝑸</m:t>
                                  </m:r>
                                </m:e>
                                <m:sub>
                                  <m:r>
                                    <a:rPr lang="en-US" sz="900" b="1" i="0" noProof="0" smtClean="0">
                                      <a:latin typeface="Cambria Math" panose="02040503050406030204" pitchFamily="18" charset="0"/>
                                    </a:rPr>
                                    <m:t>𝐫𝐚𝐝</m:t>
                                  </m:r>
                                  <m:r>
                                    <a:rPr lang="en-US" sz="900" b="1" i="0" noProof="0" smtClean="0">
                                      <a:latin typeface="Cambria Math" panose="02040503050406030204" pitchFamily="18" charset="0"/>
                                    </a:rPr>
                                    <m:t>,</m:t>
                                  </m:r>
                                  <m:r>
                                    <a:rPr lang="en-US" sz="900" b="1" i="0" noProof="0" smtClean="0">
                                      <a:latin typeface="Cambria Math" panose="02040503050406030204" pitchFamily="18" charset="0"/>
                                    </a:rPr>
                                    <m:t>𝐩𝐚𝐧</m:t>
                                  </m:r>
                                </m:sub>
                              </m:sSub>
                            </m:oMath>
                          </a14:m>
                          <a:r>
                            <a:rPr lang="en-US" sz="900" noProof="0" dirty="0"/>
                            <a:t> (%)</a:t>
                          </a:r>
                        </a:p>
                      </a:txBody>
                      <a:tcPr marL="68580" marR="68580" marT="34290" marB="34290"/>
                    </a:tc>
                    <a:extLst>
                      <a:ext uri="{0D108BD9-81ED-4DB2-BD59-A6C34878D82A}">
                        <a16:rowId xmlns:a16="http://schemas.microsoft.com/office/drawing/2014/main" val="3666802719"/>
                      </a:ext>
                    </a:extLst>
                  </a:tr>
                  <a:tr h="205740">
                    <a:tc>
                      <a:txBody>
                        <a:bodyPr/>
                        <a:lstStyle/>
                        <a:p>
                          <a:pPr marL="0" marR="0" lvl="0" indent="0" algn="ctr" defTabSz="914377" rtl="0" eaLnBrk="1" fontAlgn="auto" latinLnBrk="0" hangingPunct="1">
                            <a:lnSpc>
                              <a:spcPct val="100000"/>
                            </a:lnSpc>
                            <a:spcBef>
                              <a:spcPts val="0"/>
                            </a:spcBef>
                            <a:spcAft>
                              <a:spcPts val="0"/>
                            </a:spcAft>
                            <a:buClrTx/>
                            <a:buSzTx/>
                            <a:buFontTx/>
                            <a:buNone/>
                            <a:tabLst/>
                            <a:defRPr/>
                          </a:pPr>
                          <a:r>
                            <a:rPr lang="en-US" sz="900" noProof="0" dirty="0"/>
                            <a:t>2.0000</a:t>
                          </a:r>
                        </a:p>
                      </a:txBody>
                      <a:tcPr marL="68580" marR="68580" marT="34290" marB="34290"/>
                    </a:tc>
                    <a:tc>
                      <a:txBody>
                        <a:bodyPr/>
                        <a:lstStyle/>
                        <a:p>
                          <a:pPr algn="ctr"/>
                          <a:r>
                            <a:rPr lang="en-US" sz="900" noProof="0" dirty="0"/>
                            <a:t>0.78723</a:t>
                          </a:r>
                        </a:p>
                      </a:txBody>
                      <a:tcPr marL="68580" marR="68580" marT="34290" marB="34290"/>
                    </a:tc>
                    <a:tc>
                      <a:txBody>
                        <a:bodyPr/>
                        <a:lstStyle/>
                        <a:p>
                          <a:pPr algn="ctr"/>
                          <a:r>
                            <a:rPr lang="en-US" sz="900" noProof="0" dirty="0"/>
                            <a:t>628.26</a:t>
                          </a:r>
                        </a:p>
                      </a:txBody>
                      <a:tcPr marL="68580" marR="68580" marT="34290" marB="34290"/>
                    </a:tc>
                    <a:tc>
                      <a:txBody>
                        <a:bodyPr/>
                        <a:lstStyle/>
                        <a:p>
                          <a:pPr algn="ctr"/>
                          <a:r>
                            <a:rPr lang="en-US" sz="900" noProof="0" dirty="0"/>
                            <a:t>23.072</a:t>
                          </a:r>
                        </a:p>
                      </a:txBody>
                      <a:tcPr marL="68580" marR="68580" marT="34290" marB="34290"/>
                    </a:tc>
                    <a:tc>
                      <a:txBody>
                        <a:bodyPr/>
                        <a:lstStyle/>
                        <a:p>
                          <a:pPr algn="ctr"/>
                          <a:r>
                            <a:rPr lang="en-US" sz="900" noProof="0" dirty="0"/>
                            <a:t>29.028</a:t>
                          </a:r>
                        </a:p>
                      </a:txBody>
                      <a:tcPr marL="68580" marR="68580" marT="34290" marB="34290"/>
                    </a:tc>
                    <a:tc>
                      <a:txBody>
                        <a:bodyPr/>
                        <a:lstStyle/>
                        <a:p>
                          <a:pPr algn="ctr"/>
                          <a:r>
                            <a:rPr lang="en-US" sz="900" noProof="0" dirty="0"/>
                            <a:t>54.215</a:t>
                          </a:r>
                        </a:p>
                      </a:txBody>
                      <a:tcPr marL="68580" marR="68580" marT="34290" marB="34290"/>
                    </a:tc>
                    <a:tc>
                      <a:txBody>
                        <a:bodyPr/>
                        <a:lstStyle/>
                        <a:p>
                          <a:pPr algn="ctr"/>
                          <a:r>
                            <a:rPr lang="en-US" sz="900" noProof="0" dirty="0"/>
                            <a:t>13.379</a:t>
                          </a:r>
                        </a:p>
                      </a:txBody>
                      <a:tcPr marL="68580" marR="68580" marT="34290" marB="34290"/>
                    </a:tc>
                    <a:tc>
                      <a:txBody>
                        <a:bodyPr/>
                        <a:lstStyle/>
                        <a:p>
                          <a:pPr algn="ctr"/>
                          <a:r>
                            <a:rPr lang="en-US" sz="800" noProof="0" dirty="0"/>
                            <a:t>371.03</a:t>
                          </a:r>
                        </a:p>
                      </a:txBody>
                      <a:tcPr marL="68580" marR="68580" marT="34290" marB="34290"/>
                    </a:tc>
                    <a:tc>
                      <a:txBody>
                        <a:bodyPr/>
                        <a:lstStyle/>
                        <a:p>
                          <a:pPr algn="ctr"/>
                          <a:r>
                            <a:rPr lang="en-US" sz="800" noProof="0" dirty="0"/>
                            <a:t>19.534</a:t>
                          </a:r>
                        </a:p>
                      </a:txBody>
                      <a:tcPr marL="68580" marR="68580" marT="34290" marB="34290"/>
                    </a:tc>
                    <a:tc>
                      <a:txBody>
                        <a:bodyPr/>
                        <a:lstStyle/>
                        <a:p>
                          <a:pPr algn="ctr"/>
                          <a:r>
                            <a:rPr lang="en-US" sz="800" noProof="0" dirty="0"/>
                            <a:t>10.167</a:t>
                          </a:r>
                        </a:p>
                      </a:txBody>
                      <a:tcPr marL="68580" marR="68580" marT="34290" marB="34290"/>
                    </a:tc>
                    <a:extLst>
                      <a:ext uri="{0D108BD9-81ED-4DB2-BD59-A6C34878D82A}">
                        <a16:rowId xmlns:a16="http://schemas.microsoft.com/office/drawing/2014/main" val="1666565393"/>
                      </a:ext>
                    </a:extLst>
                  </a:tr>
                  <a:tr h="205740">
                    <a:tc>
                      <a:txBody>
                        <a:bodyPr/>
                        <a:lstStyle/>
                        <a:p>
                          <a:pPr algn="ctr"/>
                          <a:endParaRPr lang="en-US" sz="900" noProof="0" dirty="0"/>
                        </a:p>
                      </a:txBody>
                      <a:tcPr marL="68580" marR="68580" marT="34290" marB="34290"/>
                    </a:tc>
                    <a:tc>
                      <a:txBody>
                        <a:bodyPr/>
                        <a:lstStyle/>
                        <a:p>
                          <a:pPr algn="ctr"/>
                          <a:r>
                            <a:rPr lang="en-US" sz="900" noProof="0" dirty="0"/>
                            <a:t>1.5807</a:t>
                          </a:r>
                        </a:p>
                      </a:txBody>
                      <a:tcPr marL="68580" marR="68580" marT="34290" marB="34290"/>
                    </a:tc>
                    <a:tc>
                      <a:txBody>
                        <a:bodyPr/>
                        <a:lstStyle/>
                        <a:p>
                          <a:pPr algn="ctr"/>
                          <a:r>
                            <a:rPr lang="en-US" sz="900" noProof="0" dirty="0">
                              <a:solidFill>
                                <a:srgbClr val="FF0000"/>
                              </a:solidFill>
                            </a:rPr>
                            <a:t>724.12</a:t>
                          </a:r>
                        </a:p>
                      </a:txBody>
                      <a:tcPr marL="68580" marR="68580" marT="34290" marB="34290"/>
                    </a:tc>
                    <a:tc>
                      <a:txBody>
                        <a:bodyPr/>
                        <a:lstStyle/>
                        <a:p>
                          <a:pPr algn="ctr"/>
                          <a:r>
                            <a:rPr lang="en-US" sz="900" noProof="0" dirty="0"/>
                            <a:t>15.264</a:t>
                          </a:r>
                        </a:p>
                      </a:txBody>
                      <a:tcPr marL="68580" marR="68580" marT="34290" marB="34290"/>
                    </a:tc>
                    <a:tc>
                      <a:txBody>
                        <a:bodyPr/>
                        <a:lstStyle/>
                        <a:p>
                          <a:pPr algn="ctr"/>
                          <a:r>
                            <a:rPr lang="en-US" sz="900" noProof="0" dirty="0"/>
                            <a:t>19.108</a:t>
                          </a:r>
                        </a:p>
                      </a:txBody>
                      <a:tcPr marL="68580" marR="68580" marT="34290" marB="34290"/>
                    </a:tc>
                    <a:tc>
                      <a:txBody>
                        <a:bodyPr/>
                        <a:lstStyle/>
                        <a:p>
                          <a:pPr algn="ctr"/>
                          <a:r>
                            <a:rPr lang="en-US" sz="900" noProof="0" dirty="0"/>
                            <a:t>56.541</a:t>
                          </a:r>
                        </a:p>
                      </a:txBody>
                      <a:tcPr marL="68580" marR="68580" marT="34290" marB="34290"/>
                    </a:tc>
                    <a:tc>
                      <a:txBody>
                        <a:bodyPr/>
                        <a:lstStyle/>
                        <a:p>
                          <a:pPr algn="ctr"/>
                          <a:r>
                            <a:rPr lang="en-US" sz="900" noProof="0" dirty="0"/>
                            <a:t>7.9053</a:t>
                          </a:r>
                        </a:p>
                      </a:txBody>
                      <a:tcPr marL="68580" marR="68580" marT="34290" marB="34290"/>
                    </a:tc>
                    <a:tc>
                      <a:txBody>
                        <a:bodyPr/>
                        <a:lstStyle/>
                        <a:p>
                          <a:pPr algn="ctr"/>
                          <a:r>
                            <a:rPr lang="en-US" sz="800" noProof="0" dirty="0">
                              <a:solidFill>
                                <a:srgbClr val="FF0000"/>
                              </a:solidFill>
                            </a:rPr>
                            <a:t>446.77</a:t>
                          </a:r>
                        </a:p>
                      </a:txBody>
                      <a:tcPr marL="68580" marR="68580" marT="34290" marB="34290"/>
                    </a:tc>
                    <a:tc>
                      <a:txBody>
                        <a:bodyPr/>
                        <a:lstStyle/>
                        <a:p>
                          <a:pPr algn="ctr"/>
                          <a:r>
                            <a:rPr lang="en-US" sz="800" noProof="0" dirty="0">
                              <a:solidFill>
                                <a:srgbClr val="FF0000"/>
                              </a:solidFill>
                            </a:rPr>
                            <a:t>14.170</a:t>
                          </a:r>
                        </a:p>
                      </a:txBody>
                      <a:tcPr marL="68580" marR="68580" marT="34290" marB="34290"/>
                    </a:tc>
                    <a:tc>
                      <a:txBody>
                        <a:bodyPr/>
                        <a:lstStyle/>
                        <a:p>
                          <a:pPr algn="ctr"/>
                          <a:r>
                            <a:rPr lang="en-US" sz="800" noProof="0" dirty="0">
                              <a:solidFill>
                                <a:srgbClr val="FF0000"/>
                              </a:solidFill>
                            </a:rPr>
                            <a:t>8.0433</a:t>
                          </a:r>
                        </a:p>
                      </a:txBody>
                      <a:tcPr marL="68580" marR="68580" marT="34290" marB="34290"/>
                    </a:tc>
                    <a:extLst>
                      <a:ext uri="{0D108BD9-81ED-4DB2-BD59-A6C34878D82A}">
                        <a16:rowId xmlns:a16="http://schemas.microsoft.com/office/drawing/2014/main" val="983002066"/>
                      </a:ext>
                    </a:extLst>
                  </a:tr>
                  <a:tr h="205740">
                    <a:tc>
                      <a:txBody>
                        <a:bodyPr/>
                        <a:lstStyle/>
                        <a:p>
                          <a:pPr marL="0" marR="0" lvl="0" indent="0" algn="ctr" defTabSz="914377" rtl="0" eaLnBrk="1" fontAlgn="auto" latinLnBrk="0" hangingPunct="1">
                            <a:lnSpc>
                              <a:spcPct val="100000"/>
                            </a:lnSpc>
                            <a:spcBef>
                              <a:spcPts val="0"/>
                            </a:spcBef>
                            <a:spcAft>
                              <a:spcPts val="0"/>
                            </a:spcAft>
                            <a:buClrTx/>
                            <a:buSzTx/>
                            <a:buFontTx/>
                            <a:buNone/>
                            <a:tabLst/>
                            <a:defRPr/>
                          </a:pPr>
                          <a:r>
                            <a:rPr lang="en-US" sz="900" noProof="0" dirty="0"/>
                            <a:t>3.0000</a:t>
                          </a:r>
                        </a:p>
                      </a:txBody>
                      <a:tcPr marL="68580" marR="68580" marT="34290" marB="34290"/>
                    </a:tc>
                    <a:tc>
                      <a:txBody>
                        <a:bodyPr/>
                        <a:lstStyle/>
                        <a:p>
                          <a:pPr algn="ctr"/>
                          <a:r>
                            <a:rPr lang="en-US" sz="900" noProof="0" dirty="0"/>
                            <a:t>0.78727</a:t>
                          </a:r>
                        </a:p>
                      </a:txBody>
                      <a:tcPr marL="68580" marR="68580" marT="34290" marB="34290"/>
                    </a:tc>
                    <a:tc>
                      <a:txBody>
                        <a:bodyPr/>
                        <a:lstStyle/>
                        <a:p>
                          <a:pPr algn="ctr"/>
                          <a:r>
                            <a:rPr lang="en-US" sz="900" noProof="0" dirty="0"/>
                            <a:t>618.59</a:t>
                          </a:r>
                        </a:p>
                      </a:txBody>
                      <a:tcPr marL="68580" marR="68580" marT="34290" marB="34290"/>
                    </a:tc>
                    <a:tc>
                      <a:txBody>
                        <a:bodyPr/>
                        <a:lstStyle/>
                        <a:p>
                          <a:pPr algn="ctr"/>
                          <a:r>
                            <a:rPr lang="en-US" sz="900" noProof="0" dirty="0"/>
                            <a:t>19.345</a:t>
                          </a:r>
                        </a:p>
                      </a:txBody>
                      <a:tcPr marL="68580" marR="68580" marT="34290" marB="34290"/>
                    </a:tc>
                    <a:tc>
                      <a:txBody>
                        <a:bodyPr/>
                        <a:lstStyle/>
                        <a:p>
                          <a:pPr algn="ctr"/>
                          <a:r>
                            <a:rPr lang="en-US" sz="900" noProof="0" dirty="0"/>
                            <a:t>22.260</a:t>
                          </a:r>
                        </a:p>
                      </a:txBody>
                      <a:tcPr marL="68580" marR="68580" marT="34290" marB="34290"/>
                    </a:tc>
                    <a:tc>
                      <a:txBody>
                        <a:bodyPr/>
                        <a:lstStyle/>
                        <a:p>
                          <a:pPr algn="ctr"/>
                          <a:r>
                            <a:rPr lang="en-US" sz="900" noProof="0" dirty="0"/>
                            <a:t>57.223</a:t>
                          </a:r>
                        </a:p>
                      </a:txBody>
                      <a:tcPr marL="68580" marR="68580" marT="34290" marB="34290"/>
                    </a:tc>
                    <a:tc>
                      <a:txBody>
                        <a:bodyPr/>
                        <a:lstStyle/>
                        <a:p>
                          <a:pPr algn="ctr"/>
                          <a:r>
                            <a:rPr lang="en-US" sz="900" noProof="0" dirty="0"/>
                            <a:t>18.080</a:t>
                          </a:r>
                        </a:p>
                      </a:txBody>
                      <a:tcPr marL="68580" marR="68580" marT="34290" marB="34290"/>
                    </a:tc>
                    <a:tc>
                      <a:txBody>
                        <a:bodyPr/>
                        <a:lstStyle/>
                        <a:p>
                          <a:pPr algn="ctr"/>
                          <a:r>
                            <a:rPr lang="en-US" sz="800" noProof="0" dirty="0"/>
                            <a:t>371.23</a:t>
                          </a:r>
                        </a:p>
                      </a:txBody>
                      <a:tcPr marL="68580" marR="68580" marT="34290" marB="34290"/>
                    </a:tc>
                    <a:tc>
                      <a:txBody>
                        <a:bodyPr/>
                        <a:lstStyle/>
                        <a:p>
                          <a:pPr algn="ctr"/>
                          <a:r>
                            <a:rPr lang="en-US" sz="800" noProof="0" dirty="0"/>
                            <a:t>19.427</a:t>
                          </a:r>
                        </a:p>
                      </a:txBody>
                      <a:tcPr marL="68580" marR="68580" marT="34290" marB="34290"/>
                    </a:tc>
                    <a:tc>
                      <a:txBody>
                        <a:bodyPr/>
                        <a:lstStyle/>
                        <a:p>
                          <a:pPr algn="ctr"/>
                          <a:r>
                            <a:rPr lang="en-US" sz="800" noProof="0" dirty="0"/>
                            <a:t>10.108</a:t>
                          </a:r>
                        </a:p>
                      </a:txBody>
                      <a:tcPr marL="68580" marR="68580" marT="34290" marB="34290"/>
                    </a:tc>
                    <a:extLst>
                      <a:ext uri="{0D108BD9-81ED-4DB2-BD59-A6C34878D82A}">
                        <a16:rowId xmlns:a16="http://schemas.microsoft.com/office/drawing/2014/main" val="1111135082"/>
                      </a:ext>
                    </a:extLst>
                  </a:tr>
                  <a:tr h="205740">
                    <a:tc>
                      <a:txBody>
                        <a:bodyPr/>
                        <a:lstStyle/>
                        <a:p>
                          <a:pPr marL="0" marR="0" lvl="0" indent="0" algn="ctr" defTabSz="914377" rtl="0" eaLnBrk="1" fontAlgn="auto" latinLnBrk="0" hangingPunct="1">
                            <a:lnSpc>
                              <a:spcPct val="100000"/>
                            </a:lnSpc>
                            <a:spcBef>
                              <a:spcPts val="0"/>
                            </a:spcBef>
                            <a:spcAft>
                              <a:spcPts val="0"/>
                            </a:spcAft>
                            <a:buClrTx/>
                            <a:buSzTx/>
                            <a:buFontTx/>
                            <a:buNone/>
                            <a:tabLst/>
                            <a:defRPr/>
                          </a:pPr>
                          <a:endParaRPr lang="en-US" sz="900" noProof="0" dirty="0"/>
                        </a:p>
                      </a:txBody>
                      <a:tcPr marL="68580" marR="68580" marT="34290" marB="34290"/>
                    </a:tc>
                    <a:tc>
                      <a:txBody>
                        <a:bodyPr/>
                        <a:lstStyle/>
                        <a:p>
                          <a:pPr algn="ctr"/>
                          <a:r>
                            <a:rPr lang="en-US" sz="900" noProof="0" dirty="0"/>
                            <a:t>1.5804</a:t>
                          </a:r>
                        </a:p>
                      </a:txBody>
                      <a:tcPr marL="68580" marR="68580" marT="34290" marB="34290"/>
                    </a:tc>
                    <a:tc>
                      <a:txBody>
                        <a:bodyPr/>
                        <a:lstStyle/>
                        <a:p>
                          <a:pPr algn="ctr"/>
                          <a:r>
                            <a:rPr lang="en-US" sz="900" noProof="0" dirty="0">
                              <a:solidFill>
                                <a:srgbClr val="FF0000"/>
                              </a:solidFill>
                            </a:rPr>
                            <a:t>686.71</a:t>
                          </a:r>
                        </a:p>
                      </a:txBody>
                      <a:tcPr marL="68580" marR="68580" marT="34290" marB="34290"/>
                    </a:tc>
                    <a:tc>
                      <a:txBody>
                        <a:bodyPr/>
                        <a:lstStyle/>
                        <a:p>
                          <a:pPr algn="ctr"/>
                          <a:r>
                            <a:rPr lang="en-US" sz="900" noProof="0" dirty="0"/>
                            <a:t>13.232</a:t>
                          </a:r>
                        </a:p>
                      </a:txBody>
                      <a:tcPr marL="68580" marR="68580" marT="34290" marB="34290"/>
                    </a:tc>
                    <a:tc>
                      <a:txBody>
                        <a:bodyPr/>
                        <a:lstStyle/>
                        <a:p>
                          <a:pPr algn="ctr"/>
                          <a:r>
                            <a:rPr lang="en-US" sz="900" noProof="0" dirty="0"/>
                            <a:t>16.299</a:t>
                          </a:r>
                        </a:p>
                      </a:txBody>
                      <a:tcPr marL="68580" marR="68580" marT="34290" marB="34290"/>
                    </a:tc>
                    <a:tc>
                      <a:txBody>
                        <a:bodyPr/>
                        <a:lstStyle/>
                        <a:p>
                          <a:pPr algn="ctr"/>
                          <a:r>
                            <a:rPr lang="en-US" sz="900" noProof="0" dirty="0"/>
                            <a:t>61.104</a:t>
                          </a:r>
                        </a:p>
                      </a:txBody>
                      <a:tcPr marL="68580" marR="68580" marT="34290" marB="34290"/>
                    </a:tc>
                    <a:tc>
                      <a:txBody>
                        <a:bodyPr/>
                        <a:lstStyle/>
                        <a:p>
                          <a:pPr algn="ctr"/>
                          <a:r>
                            <a:rPr lang="en-US" sz="900" noProof="0" dirty="0"/>
                            <a:t>10.788</a:t>
                          </a:r>
                        </a:p>
                      </a:txBody>
                      <a:tcPr marL="68580" marR="68580" marT="34290" marB="34290"/>
                    </a:tc>
                    <a:tc>
                      <a:txBody>
                        <a:bodyPr/>
                        <a:lstStyle/>
                        <a:p>
                          <a:pPr algn="ctr"/>
                          <a:r>
                            <a:rPr lang="en-US" sz="800" noProof="0" dirty="0">
                              <a:solidFill>
                                <a:srgbClr val="FF0000"/>
                              </a:solidFill>
                            </a:rPr>
                            <a:t>422.69</a:t>
                          </a:r>
                        </a:p>
                      </a:txBody>
                      <a:tcPr marL="68580" marR="68580" marT="34290" marB="34290"/>
                    </a:tc>
                    <a:tc>
                      <a:txBody>
                        <a:bodyPr/>
                        <a:lstStyle/>
                        <a:p>
                          <a:pPr algn="ctr"/>
                          <a:r>
                            <a:rPr lang="en-US" sz="800" noProof="0" dirty="0">
                              <a:solidFill>
                                <a:srgbClr val="FF0000"/>
                              </a:solidFill>
                            </a:rPr>
                            <a:t>12.592</a:t>
                          </a:r>
                        </a:p>
                      </a:txBody>
                      <a:tcPr marL="68580" marR="68580" marT="34290" marB="34290"/>
                    </a:tc>
                    <a:tc>
                      <a:txBody>
                        <a:bodyPr/>
                        <a:lstStyle/>
                        <a:p>
                          <a:pPr algn="ctr"/>
                          <a:r>
                            <a:rPr lang="en-US" sz="800" noProof="0" dirty="0">
                              <a:solidFill>
                                <a:srgbClr val="FF0000"/>
                              </a:solidFill>
                            </a:rPr>
                            <a:t>7.0047</a:t>
                          </a:r>
                        </a:p>
                      </a:txBody>
                      <a:tcPr marL="68580" marR="68580" marT="34290" marB="34290"/>
                    </a:tc>
                    <a:extLst>
                      <a:ext uri="{0D108BD9-81ED-4DB2-BD59-A6C34878D82A}">
                        <a16:rowId xmlns:a16="http://schemas.microsoft.com/office/drawing/2014/main" val="3387983734"/>
                      </a:ext>
                    </a:extLst>
                  </a:tr>
                  <a:tr h="205740">
                    <a:tc>
                      <a:txBody>
                        <a:bodyPr/>
                        <a:lstStyle/>
                        <a:p>
                          <a:pPr marL="0" marR="0" lvl="0" indent="0" algn="ctr" defTabSz="914377" rtl="0" eaLnBrk="1" fontAlgn="auto" latinLnBrk="0" hangingPunct="1">
                            <a:lnSpc>
                              <a:spcPct val="100000"/>
                            </a:lnSpc>
                            <a:spcBef>
                              <a:spcPts val="0"/>
                            </a:spcBef>
                            <a:spcAft>
                              <a:spcPts val="0"/>
                            </a:spcAft>
                            <a:buClrTx/>
                            <a:buSzTx/>
                            <a:buFontTx/>
                            <a:buNone/>
                            <a:tabLst/>
                            <a:defRPr/>
                          </a:pPr>
                          <a:r>
                            <a:rPr lang="en-US" sz="900" noProof="0" dirty="0"/>
                            <a:t>4.0000</a:t>
                          </a:r>
                        </a:p>
                      </a:txBody>
                      <a:tcPr marL="68580" marR="68580" marT="34290" marB="34290"/>
                    </a:tc>
                    <a:tc>
                      <a:txBody>
                        <a:bodyPr/>
                        <a:lstStyle/>
                        <a:p>
                          <a:pPr algn="ctr"/>
                          <a:r>
                            <a:rPr lang="en-US" sz="900" noProof="0" dirty="0"/>
                            <a:t>0.78748</a:t>
                          </a:r>
                        </a:p>
                      </a:txBody>
                      <a:tcPr marL="68580" marR="68580" marT="34290" marB="34290"/>
                    </a:tc>
                    <a:tc>
                      <a:txBody>
                        <a:bodyPr/>
                        <a:lstStyle/>
                        <a:p>
                          <a:pPr algn="ctr"/>
                          <a:r>
                            <a:rPr lang="en-US" sz="900" noProof="0" dirty="0"/>
                            <a:t>597.45</a:t>
                          </a:r>
                        </a:p>
                      </a:txBody>
                      <a:tcPr marL="68580" marR="68580" marT="34290" marB="34290"/>
                    </a:tc>
                    <a:tc>
                      <a:txBody>
                        <a:bodyPr/>
                        <a:lstStyle/>
                        <a:p>
                          <a:pPr algn="ctr"/>
                          <a:r>
                            <a:rPr lang="en-US" sz="900" noProof="0" dirty="0"/>
                            <a:t>17.741</a:t>
                          </a:r>
                        </a:p>
                      </a:txBody>
                      <a:tcPr marL="68580" marR="68580" marT="34290" marB="34290"/>
                    </a:tc>
                    <a:tc>
                      <a:txBody>
                        <a:bodyPr/>
                        <a:lstStyle/>
                        <a:p>
                          <a:pPr algn="ctr"/>
                          <a:r>
                            <a:rPr lang="en-US" sz="900" noProof="0" dirty="0"/>
                            <a:t>20.552</a:t>
                          </a:r>
                        </a:p>
                      </a:txBody>
                      <a:tcPr marL="68580" marR="68580" marT="34290" marB="34290"/>
                    </a:tc>
                    <a:tc>
                      <a:txBody>
                        <a:bodyPr/>
                        <a:lstStyle/>
                        <a:p>
                          <a:pPr algn="ctr"/>
                          <a:r>
                            <a:rPr lang="en-US" sz="900" noProof="0" dirty="0"/>
                            <a:t>57.012</a:t>
                          </a:r>
                        </a:p>
                      </a:txBody>
                      <a:tcPr marL="68580" marR="68580" marT="34290" marB="34290"/>
                    </a:tc>
                    <a:tc>
                      <a:txBody>
                        <a:bodyPr/>
                        <a:lstStyle/>
                        <a:p>
                          <a:pPr algn="ctr"/>
                          <a:r>
                            <a:rPr lang="en-US" sz="900" noProof="0" dirty="0"/>
                            <a:t>22.126</a:t>
                          </a:r>
                        </a:p>
                      </a:txBody>
                      <a:tcPr marL="68580" marR="68580" marT="34290" marB="34290"/>
                    </a:tc>
                    <a:tc>
                      <a:txBody>
                        <a:bodyPr/>
                        <a:lstStyle/>
                        <a:p>
                          <a:pPr algn="ctr"/>
                          <a:r>
                            <a:rPr lang="en-US" sz="800" noProof="0" dirty="0"/>
                            <a:t>355.26</a:t>
                          </a:r>
                        </a:p>
                      </a:txBody>
                      <a:tcPr marL="68580" marR="68580" marT="34290" marB="34290"/>
                    </a:tc>
                    <a:tc>
                      <a:txBody>
                        <a:bodyPr/>
                        <a:lstStyle/>
                        <a:p>
                          <a:pPr algn="ctr"/>
                          <a:r>
                            <a:rPr lang="en-US" sz="800" noProof="0" dirty="0"/>
                            <a:t>17.577</a:t>
                          </a:r>
                        </a:p>
                      </a:txBody>
                      <a:tcPr marL="68580" marR="68580" marT="34290" marB="34290"/>
                    </a:tc>
                    <a:tc>
                      <a:txBody>
                        <a:bodyPr/>
                        <a:lstStyle/>
                        <a:p>
                          <a:pPr algn="ctr"/>
                          <a:r>
                            <a:rPr lang="en-US" sz="800" noProof="0" dirty="0"/>
                            <a:t>9.1829</a:t>
                          </a:r>
                        </a:p>
                      </a:txBody>
                      <a:tcPr marL="68580" marR="68580" marT="34290" marB="34290"/>
                    </a:tc>
                    <a:extLst>
                      <a:ext uri="{0D108BD9-81ED-4DB2-BD59-A6C34878D82A}">
                        <a16:rowId xmlns:a16="http://schemas.microsoft.com/office/drawing/2014/main" val="864233805"/>
                      </a:ext>
                    </a:extLst>
                  </a:tr>
                  <a:tr h="205740">
                    <a:tc>
                      <a:txBody>
                        <a:bodyPr/>
                        <a:lstStyle/>
                        <a:p>
                          <a:pPr marL="0" marR="0" lvl="0" indent="0" algn="ctr" defTabSz="914377" rtl="0" eaLnBrk="1" fontAlgn="auto" latinLnBrk="0" hangingPunct="1">
                            <a:lnSpc>
                              <a:spcPct val="100000"/>
                            </a:lnSpc>
                            <a:spcBef>
                              <a:spcPts val="0"/>
                            </a:spcBef>
                            <a:spcAft>
                              <a:spcPts val="0"/>
                            </a:spcAft>
                            <a:buClrTx/>
                            <a:buSzTx/>
                            <a:buFontTx/>
                            <a:buNone/>
                            <a:tabLst/>
                            <a:defRPr/>
                          </a:pPr>
                          <a:endParaRPr lang="en-US" sz="900" noProof="0" dirty="0"/>
                        </a:p>
                      </a:txBody>
                      <a:tcPr marL="68580" marR="68580" marT="34290" marB="34290"/>
                    </a:tc>
                    <a:tc>
                      <a:txBody>
                        <a:bodyPr/>
                        <a:lstStyle/>
                        <a:p>
                          <a:pPr algn="ctr"/>
                          <a:r>
                            <a:rPr lang="en-US" sz="900" noProof="0" dirty="0"/>
                            <a:t>1.5808</a:t>
                          </a:r>
                        </a:p>
                      </a:txBody>
                      <a:tcPr marL="68580" marR="68580" marT="34290" marB="34290"/>
                    </a:tc>
                    <a:tc>
                      <a:txBody>
                        <a:bodyPr/>
                        <a:lstStyle/>
                        <a:p>
                          <a:pPr algn="ctr"/>
                          <a:r>
                            <a:rPr lang="en-US" sz="900" noProof="0" dirty="0">
                              <a:solidFill>
                                <a:srgbClr val="FF0000"/>
                              </a:solidFill>
                            </a:rPr>
                            <a:t>648.12</a:t>
                          </a:r>
                        </a:p>
                      </a:txBody>
                      <a:tcPr marL="68580" marR="68580" marT="34290" marB="34290"/>
                    </a:tc>
                    <a:tc>
                      <a:txBody>
                        <a:bodyPr/>
                        <a:lstStyle/>
                        <a:p>
                          <a:pPr algn="ctr"/>
                          <a:r>
                            <a:rPr lang="en-US" sz="900" noProof="0" dirty="0"/>
                            <a:t>10.368</a:t>
                          </a:r>
                        </a:p>
                      </a:txBody>
                      <a:tcPr marL="68580" marR="68580" marT="34290" marB="34290"/>
                    </a:tc>
                    <a:tc>
                      <a:txBody>
                        <a:bodyPr/>
                        <a:lstStyle/>
                        <a:p>
                          <a:pPr algn="ctr"/>
                          <a:r>
                            <a:rPr lang="en-US" sz="900" noProof="0" dirty="0"/>
                            <a:t>12.421</a:t>
                          </a:r>
                        </a:p>
                      </a:txBody>
                      <a:tcPr marL="68580" marR="68580" marT="34290" marB="34290"/>
                    </a:tc>
                    <a:tc>
                      <a:txBody>
                        <a:bodyPr/>
                        <a:lstStyle/>
                        <a:p>
                          <a:pPr algn="ctr"/>
                          <a:r>
                            <a:rPr lang="en-US" sz="900" noProof="0" dirty="0"/>
                            <a:t>64.369</a:t>
                          </a:r>
                        </a:p>
                      </a:txBody>
                      <a:tcPr marL="68580" marR="68580" marT="34290" marB="34290"/>
                    </a:tc>
                    <a:tc>
                      <a:txBody>
                        <a:bodyPr/>
                        <a:lstStyle/>
                        <a:p>
                          <a:pPr algn="ctr"/>
                          <a:r>
                            <a:rPr lang="en-US" sz="900" noProof="0" dirty="0"/>
                            <a:t>12.704</a:t>
                          </a:r>
                        </a:p>
                      </a:txBody>
                      <a:tcPr marL="68580" marR="68580" marT="34290" marB="34290"/>
                    </a:tc>
                    <a:tc>
                      <a:txBody>
                        <a:bodyPr/>
                        <a:lstStyle/>
                        <a:p>
                          <a:pPr algn="ctr"/>
                          <a:r>
                            <a:rPr lang="en-US" sz="800" noProof="0" dirty="0">
                              <a:solidFill>
                                <a:srgbClr val="FF0000"/>
                              </a:solidFill>
                            </a:rPr>
                            <a:t>413.28</a:t>
                          </a:r>
                        </a:p>
                      </a:txBody>
                      <a:tcPr marL="68580" marR="68580" marT="34290" marB="34290"/>
                    </a:tc>
                    <a:tc>
                      <a:txBody>
                        <a:bodyPr/>
                        <a:lstStyle/>
                        <a:p>
                          <a:pPr algn="ctr"/>
                          <a:r>
                            <a:rPr lang="en-US" sz="800" noProof="0" dirty="0">
                              <a:solidFill>
                                <a:srgbClr val="FF0000"/>
                              </a:solidFill>
                            </a:rPr>
                            <a:t>12.255</a:t>
                          </a:r>
                        </a:p>
                      </a:txBody>
                      <a:tcPr marL="68580" marR="68580" marT="34290" marB="34290"/>
                    </a:tc>
                    <a:tc>
                      <a:txBody>
                        <a:bodyPr/>
                        <a:lstStyle/>
                        <a:p>
                          <a:pPr algn="ctr"/>
                          <a:r>
                            <a:rPr lang="en-US" sz="800" noProof="0" dirty="0">
                              <a:solidFill>
                                <a:srgbClr val="FF0000"/>
                              </a:solidFill>
                            </a:rPr>
                            <a:t>6.5655</a:t>
                          </a:r>
                        </a:p>
                      </a:txBody>
                      <a:tcPr marL="68580" marR="68580" marT="34290" marB="34290"/>
                    </a:tc>
                    <a:extLst>
                      <a:ext uri="{0D108BD9-81ED-4DB2-BD59-A6C34878D82A}">
                        <a16:rowId xmlns:a16="http://schemas.microsoft.com/office/drawing/2014/main" val="146396728"/>
                      </a:ext>
                    </a:extLst>
                  </a:tr>
                  <a:tr h="205740">
                    <a:tc>
                      <a:txBody>
                        <a:bodyPr/>
                        <a:lstStyle/>
                        <a:p>
                          <a:pPr marL="0" marR="0" lvl="0" indent="0" algn="ctr" defTabSz="914377" rtl="0" eaLnBrk="1" fontAlgn="auto" latinLnBrk="0" hangingPunct="1">
                            <a:lnSpc>
                              <a:spcPct val="100000"/>
                            </a:lnSpc>
                            <a:spcBef>
                              <a:spcPts val="0"/>
                            </a:spcBef>
                            <a:spcAft>
                              <a:spcPts val="0"/>
                            </a:spcAft>
                            <a:buClrTx/>
                            <a:buSzTx/>
                            <a:buFontTx/>
                            <a:buNone/>
                            <a:tabLst/>
                            <a:defRPr/>
                          </a:pPr>
                          <a:r>
                            <a:rPr lang="en-US" sz="900" noProof="0" dirty="0"/>
                            <a:t>5.0000</a:t>
                          </a:r>
                        </a:p>
                      </a:txBody>
                      <a:tcPr marL="68580" marR="68580" marT="34290" marB="34290"/>
                    </a:tc>
                    <a:tc>
                      <a:txBody>
                        <a:bodyPr/>
                        <a:lstStyle/>
                        <a:p>
                          <a:pPr algn="ctr"/>
                          <a:r>
                            <a:rPr lang="en-US" sz="900" noProof="0" dirty="0"/>
                            <a:t>0.79065</a:t>
                          </a:r>
                        </a:p>
                      </a:txBody>
                      <a:tcPr marL="68580" marR="68580" marT="34290" marB="34290"/>
                    </a:tc>
                    <a:tc>
                      <a:txBody>
                        <a:bodyPr/>
                        <a:lstStyle/>
                        <a:p>
                          <a:pPr algn="ctr"/>
                          <a:r>
                            <a:rPr lang="en-US" sz="900" noProof="0" dirty="0"/>
                            <a:t>664.44</a:t>
                          </a:r>
                        </a:p>
                      </a:txBody>
                      <a:tcPr marL="68580" marR="68580" marT="34290" marB="34290"/>
                    </a:tc>
                    <a:tc>
                      <a:txBody>
                        <a:bodyPr/>
                        <a:lstStyle/>
                        <a:p>
                          <a:pPr algn="ctr"/>
                          <a:r>
                            <a:rPr lang="en-US" sz="900" noProof="0" dirty="0"/>
                            <a:t>16.295</a:t>
                          </a:r>
                        </a:p>
                      </a:txBody>
                      <a:tcPr marL="68580" marR="68580" marT="34290" marB="34290"/>
                    </a:tc>
                    <a:tc>
                      <a:txBody>
                        <a:bodyPr/>
                        <a:lstStyle/>
                        <a:p>
                          <a:pPr algn="ctr"/>
                          <a:r>
                            <a:rPr lang="en-US" sz="900" noProof="0" dirty="0"/>
                            <a:t>18.904</a:t>
                          </a:r>
                        </a:p>
                      </a:txBody>
                      <a:tcPr marL="68580" marR="68580" marT="34290" marB="34290"/>
                    </a:tc>
                    <a:tc>
                      <a:txBody>
                        <a:bodyPr/>
                        <a:lstStyle/>
                        <a:p>
                          <a:pPr algn="ctr"/>
                          <a:r>
                            <a:rPr lang="en-US" sz="900" noProof="0" dirty="0"/>
                            <a:t>55.196</a:t>
                          </a:r>
                        </a:p>
                      </a:txBody>
                      <a:tcPr marL="68580" marR="68580" marT="34290" marB="34290"/>
                    </a:tc>
                    <a:tc>
                      <a:txBody>
                        <a:bodyPr/>
                        <a:lstStyle/>
                        <a:p>
                          <a:pPr algn="ctr"/>
                          <a:r>
                            <a:rPr lang="en-US" sz="900" noProof="0" dirty="0"/>
                            <a:t>25.592</a:t>
                          </a:r>
                        </a:p>
                      </a:txBody>
                      <a:tcPr marL="68580" marR="68580" marT="34290" marB="34290"/>
                    </a:tc>
                    <a:tc>
                      <a:txBody>
                        <a:bodyPr/>
                        <a:lstStyle/>
                        <a:p>
                          <a:pPr algn="ctr"/>
                          <a:r>
                            <a:rPr lang="en-US" sz="800" noProof="0" dirty="0"/>
                            <a:t>343.43</a:t>
                          </a:r>
                        </a:p>
                      </a:txBody>
                      <a:tcPr marL="68580" marR="68580" marT="34290" marB="34290"/>
                    </a:tc>
                    <a:tc>
                      <a:txBody>
                        <a:bodyPr/>
                        <a:lstStyle/>
                        <a:p>
                          <a:pPr algn="ctr"/>
                          <a:r>
                            <a:rPr lang="en-US" sz="800" noProof="0" dirty="0"/>
                            <a:t>16.990</a:t>
                          </a:r>
                        </a:p>
                      </a:txBody>
                      <a:tcPr marL="68580" marR="68580" marT="34290" marB="34290"/>
                    </a:tc>
                    <a:tc>
                      <a:txBody>
                        <a:bodyPr/>
                        <a:lstStyle/>
                        <a:p>
                          <a:pPr algn="ctr"/>
                          <a:r>
                            <a:rPr lang="en-US" sz="800" noProof="0" dirty="0"/>
                            <a:t>8.5390</a:t>
                          </a:r>
                        </a:p>
                      </a:txBody>
                      <a:tcPr marL="68580" marR="68580" marT="34290" marB="34290"/>
                    </a:tc>
                    <a:extLst>
                      <a:ext uri="{0D108BD9-81ED-4DB2-BD59-A6C34878D82A}">
                        <a16:rowId xmlns:a16="http://schemas.microsoft.com/office/drawing/2014/main" val="1468614801"/>
                      </a:ext>
                    </a:extLst>
                  </a:tr>
                  <a:tr h="205740">
                    <a:tc>
                      <a:txBody>
                        <a:bodyPr/>
                        <a:lstStyle/>
                        <a:p>
                          <a:pPr marL="0" marR="0" lvl="0" indent="0" algn="ctr" defTabSz="914377" rtl="0" eaLnBrk="1" fontAlgn="auto" latinLnBrk="0" hangingPunct="1">
                            <a:lnSpc>
                              <a:spcPct val="100000"/>
                            </a:lnSpc>
                            <a:spcBef>
                              <a:spcPts val="0"/>
                            </a:spcBef>
                            <a:spcAft>
                              <a:spcPts val="0"/>
                            </a:spcAft>
                            <a:buClrTx/>
                            <a:buSzTx/>
                            <a:buFontTx/>
                            <a:buNone/>
                            <a:tabLst/>
                            <a:defRPr/>
                          </a:pPr>
                          <a:endParaRPr lang="en-US" sz="900" noProof="0" dirty="0"/>
                        </a:p>
                      </a:txBody>
                      <a:tcPr marL="68580" marR="68580" marT="34290" marB="34290"/>
                    </a:tc>
                    <a:tc>
                      <a:txBody>
                        <a:bodyPr/>
                        <a:lstStyle/>
                        <a:p>
                          <a:pPr algn="ctr"/>
                          <a:r>
                            <a:rPr lang="en-US" sz="900" noProof="0" dirty="0"/>
                            <a:t>1.5873</a:t>
                          </a:r>
                        </a:p>
                      </a:txBody>
                      <a:tcPr marL="68580" marR="68580" marT="34290" marB="34290"/>
                    </a:tc>
                    <a:tc>
                      <a:txBody>
                        <a:bodyPr/>
                        <a:lstStyle/>
                        <a:p>
                          <a:pPr algn="ctr"/>
                          <a:r>
                            <a:rPr lang="en-US" sz="900" noProof="0" dirty="0">
                              <a:solidFill>
                                <a:srgbClr val="FF0000"/>
                              </a:solidFill>
                            </a:rPr>
                            <a:t>609.03</a:t>
                          </a:r>
                        </a:p>
                      </a:txBody>
                      <a:tcPr marL="68580" marR="68580" marT="34290" marB="34290"/>
                    </a:tc>
                    <a:tc>
                      <a:txBody>
                        <a:bodyPr/>
                        <a:lstStyle/>
                        <a:p>
                          <a:pPr algn="ctr"/>
                          <a:r>
                            <a:rPr lang="en-US" sz="900" noProof="0" dirty="0"/>
                            <a:t>6.7238</a:t>
                          </a:r>
                        </a:p>
                      </a:txBody>
                      <a:tcPr marL="68580" marR="68580" marT="34290" marB="34290"/>
                    </a:tc>
                    <a:tc>
                      <a:txBody>
                        <a:bodyPr/>
                        <a:lstStyle/>
                        <a:p>
                          <a:pPr algn="ctr"/>
                          <a:r>
                            <a:rPr lang="en-US" sz="900" noProof="0" dirty="0"/>
                            <a:t>6.9355</a:t>
                          </a:r>
                        </a:p>
                      </a:txBody>
                      <a:tcPr marL="68580" marR="68580" marT="34290" marB="34290"/>
                    </a:tc>
                    <a:tc>
                      <a:txBody>
                        <a:bodyPr/>
                        <a:lstStyle/>
                        <a:p>
                          <a:pPr algn="ctr"/>
                          <a:r>
                            <a:rPr lang="en-US" sz="900" noProof="0" dirty="0"/>
                            <a:t>65.452</a:t>
                          </a:r>
                        </a:p>
                      </a:txBody>
                      <a:tcPr marL="68580" marR="68580" marT="34290" marB="34290"/>
                    </a:tc>
                    <a:tc>
                      <a:txBody>
                        <a:bodyPr/>
                        <a:lstStyle/>
                        <a:p>
                          <a:pPr algn="ctr"/>
                          <a:r>
                            <a:rPr lang="en-US" sz="900" noProof="0" dirty="0"/>
                            <a:t>13.566</a:t>
                          </a:r>
                        </a:p>
                      </a:txBody>
                      <a:tcPr marL="68580" marR="68580" marT="34290" marB="34290"/>
                    </a:tc>
                    <a:tc>
                      <a:txBody>
                        <a:bodyPr/>
                        <a:lstStyle/>
                        <a:p>
                          <a:pPr algn="ctr"/>
                          <a:r>
                            <a:rPr lang="en-US" sz="800" noProof="0" dirty="0">
                              <a:solidFill>
                                <a:srgbClr val="FF0000"/>
                              </a:solidFill>
                            </a:rPr>
                            <a:t>387.66</a:t>
                          </a:r>
                        </a:p>
                      </a:txBody>
                      <a:tcPr marL="68580" marR="68580" marT="34290" marB="34290"/>
                    </a:tc>
                    <a:tc>
                      <a:txBody>
                        <a:bodyPr/>
                        <a:lstStyle/>
                        <a:p>
                          <a:pPr algn="ctr"/>
                          <a:r>
                            <a:rPr lang="en-US" sz="800" noProof="0" dirty="0">
                              <a:solidFill>
                                <a:srgbClr val="FF0000"/>
                              </a:solidFill>
                            </a:rPr>
                            <a:t>10.669</a:t>
                          </a:r>
                        </a:p>
                      </a:txBody>
                      <a:tcPr marL="68580" marR="68580" marT="34290" marB="34290"/>
                    </a:tc>
                    <a:tc>
                      <a:txBody>
                        <a:bodyPr/>
                        <a:lstStyle/>
                        <a:p>
                          <a:pPr algn="ctr"/>
                          <a:r>
                            <a:rPr lang="en-US" sz="800" noProof="0" dirty="0">
                              <a:solidFill>
                                <a:srgbClr val="FF0000"/>
                              </a:solidFill>
                            </a:rPr>
                            <a:t>5.6469</a:t>
                          </a:r>
                        </a:p>
                      </a:txBody>
                      <a:tcPr marL="68580" marR="68580" marT="34290" marB="34290"/>
                    </a:tc>
                    <a:extLst>
                      <a:ext uri="{0D108BD9-81ED-4DB2-BD59-A6C34878D82A}">
                        <a16:rowId xmlns:a16="http://schemas.microsoft.com/office/drawing/2014/main" val="3816891772"/>
                      </a:ext>
                    </a:extLst>
                  </a:tr>
                </a:tbl>
              </a:graphicData>
            </a:graphic>
          </p:graphicFrame>
        </mc:Choice>
        <mc:Fallback>
          <p:graphicFrame>
            <p:nvGraphicFramePr>
              <p:cNvPr id="31" name="tbl1">
                <a:extLst>
                  <a:ext uri="{FF2B5EF4-FFF2-40B4-BE49-F238E27FC236}">
                    <a16:creationId xmlns:a16="http://schemas.microsoft.com/office/drawing/2014/main" id="{2107AF72-4BAB-14A6-7CC0-9A4A8CBAF5A3}"/>
                  </a:ext>
                </a:extLst>
              </p:cNvPr>
              <p:cNvGraphicFramePr>
                <a:graphicFrameLocks noGrp="1"/>
              </p:cNvGraphicFramePr>
              <p:nvPr>
                <p:custDataLst>
                  <p:tags r:id="rId1"/>
                </p:custDataLst>
              </p:nvPr>
            </p:nvGraphicFramePr>
            <p:xfrm>
              <a:off x="114656" y="2257823"/>
              <a:ext cx="6975518" cy="2001155"/>
            </p:xfrm>
            <a:graphic>
              <a:graphicData uri="http://schemas.openxmlformats.org/drawingml/2006/table">
                <a:tbl>
                  <a:tblPr firstRow="1" bandRow="1">
                    <a:tableStyleId>{5C22544A-7EE6-4342-B048-85BDC9FD1C3A}</a:tableStyleId>
                  </a:tblPr>
                  <a:tblGrid>
                    <a:gridCol w="683291">
                      <a:extLst>
                        <a:ext uri="{9D8B030D-6E8A-4147-A177-3AD203B41FA5}">
                          <a16:colId xmlns:a16="http://schemas.microsoft.com/office/drawing/2014/main" val="2454044407"/>
                        </a:ext>
                      </a:extLst>
                    </a:gridCol>
                    <a:gridCol w="683291">
                      <a:extLst>
                        <a:ext uri="{9D8B030D-6E8A-4147-A177-3AD203B41FA5}">
                          <a16:colId xmlns:a16="http://schemas.microsoft.com/office/drawing/2014/main" val="2854836085"/>
                        </a:ext>
                      </a:extLst>
                    </a:gridCol>
                    <a:gridCol w="683291">
                      <a:extLst>
                        <a:ext uri="{9D8B030D-6E8A-4147-A177-3AD203B41FA5}">
                          <a16:colId xmlns:a16="http://schemas.microsoft.com/office/drawing/2014/main" val="1971681246"/>
                        </a:ext>
                      </a:extLst>
                    </a:gridCol>
                    <a:gridCol w="683291">
                      <a:extLst>
                        <a:ext uri="{9D8B030D-6E8A-4147-A177-3AD203B41FA5}">
                          <a16:colId xmlns:a16="http://schemas.microsoft.com/office/drawing/2014/main" val="1141511232"/>
                        </a:ext>
                      </a:extLst>
                    </a:gridCol>
                    <a:gridCol w="683291">
                      <a:extLst>
                        <a:ext uri="{9D8B030D-6E8A-4147-A177-3AD203B41FA5}">
                          <a16:colId xmlns:a16="http://schemas.microsoft.com/office/drawing/2014/main" val="260036000"/>
                        </a:ext>
                      </a:extLst>
                    </a:gridCol>
                    <a:gridCol w="683291">
                      <a:extLst>
                        <a:ext uri="{9D8B030D-6E8A-4147-A177-3AD203B41FA5}">
                          <a16:colId xmlns:a16="http://schemas.microsoft.com/office/drawing/2014/main" val="4030153908"/>
                        </a:ext>
                      </a:extLst>
                    </a:gridCol>
                    <a:gridCol w="683291">
                      <a:extLst>
                        <a:ext uri="{9D8B030D-6E8A-4147-A177-3AD203B41FA5}">
                          <a16:colId xmlns:a16="http://schemas.microsoft.com/office/drawing/2014/main" val="1470838425"/>
                        </a:ext>
                      </a:extLst>
                    </a:gridCol>
                    <a:gridCol w="683291">
                      <a:extLst>
                        <a:ext uri="{9D8B030D-6E8A-4147-A177-3AD203B41FA5}">
                          <a16:colId xmlns:a16="http://schemas.microsoft.com/office/drawing/2014/main" val="4100014728"/>
                        </a:ext>
                      </a:extLst>
                    </a:gridCol>
                    <a:gridCol w="672809">
                      <a:extLst>
                        <a:ext uri="{9D8B030D-6E8A-4147-A177-3AD203B41FA5}">
                          <a16:colId xmlns:a16="http://schemas.microsoft.com/office/drawing/2014/main" val="3638431676"/>
                        </a:ext>
                      </a:extLst>
                    </a:gridCol>
                    <a:gridCol w="836381">
                      <a:extLst>
                        <a:ext uri="{9D8B030D-6E8A-4147-A177-3AD203B41FA5}">
                          <a16:colId xmlns:a16="http://schemas.microsoft.com/office/drawing/2014/main" val="3169886296"/>
                        </a:ext>
                      </a:extLst>
                    </a:gridCol>
                  </a:tblGrid>
                  <a:tr h="355235">
                    <a:tc>
                      <a:txBody>
                        <a:bodyPr/>
                        <a:lstStyle/>
                        <a:p>
                          <a:endParaRPr lang="en-CH"/>
                        </a:p>
                      </a:txBody>
                      <a:tcPr marL="68580" marR="68580" marT="34290" marB="34290">
                        <a:blipFill>
                          <a:blip r:embed="rId9"/>
                          <a:stretch>
                            <a:fillRect l="-893" t="-1724" r="-926786" b="-477586"/>
                          </a:stretch>
                        </a:blipFill>
                      </a:tcPr>
                    </a:tc>
                    <a:tc>
                      <a:txBody>
                        <a:bodyPr/>
                        <a:lstStyle/>
                        <a:p>
                          <a:endParaRPr lang="en-CH"/>
                        </a:p>
                      </a:txBody>
                      <a:tcPr marL="68580" marR="68580" marT="34290" marB="34290">
                        <a:blipFill>
                          <a:blip r:embed="rId9"/>
                          <a:stretch>
                            <a:fillRect l="-100000" t="-1724" r="-818584" b="-477586"/>
                          </a:stretch>
                        </a:blipFill>
                      </a:tcPr>
                    </a:tc>
                    <a:tc>
                      <a:txBody>
                        <a:bodyPr/>
                        <a:lstStyle/>
                        <a:p>
                          <a:endParaRPr lang="en-CH"/>
                        </a:p>
                      </a:txBody>
                      <a:tcPr marL="68580" marR="68580" marT="34290" marB="34290">
                        <a:blipFill>
                          <a:blip r:embed="rId9"/>
                          <a:stretch>
                            <a:fillRect l="-201786" t="-1724" r="-725893" b="-477586"/>
                          </a:stretch>
                        </a:blipFill>
                      </a:tcPr>
                    </a:tc>
                    <a:tc>
                      <a:txBody>
                        <a:bodyPr/>
                        <a:lstStyle/>
                        <a:p>
                          <a:endParaRPr lang="en-CH"/>
                        </a:p>
                      </a:txBody>
                      <a:tcPr marL="68580" marR="68580" marT="34290" marB="34290">
                        <a:blipFill>
                          <a:blip r:embed="rId9"/>
                          <a:stretch>
                            <a:fillRect l="-301786" t="-1724" r="-625893" b="-477586"/>
                          </a:stretch>
                        </a:blipFill>
                      </a:tcPr>
                    </a:tc>
                    <a:tc>
                      <a:txBody>
                        <a:bodyPr/>
                        <a:lstStyle/>
                        <a:p>
                          <a:endParaRPr lang="en-CH"/>
                        </a:p>
                      </a:txBody>
                      <a:tcPr marL="68580" marR="68580" marT="34290" marB="34290">
                        <a:blipFill>
                          <a:blip r:embed="rId9"/>
                          <a:stretch>
                            <a:fillRect l="-401786" t="-1724" r="-525893" b="-477586"/>
                          </a:stretch>
                        </a:blipFill>
                      </a:tcPr>
                    </a:tc>
                    <a:tc>
                      <a:txBody>
                        <a:bodyPr/>
                        <a:lstStyle/>
                        <a:p>
                          <a:endParaRPr lang="en-CH"/>
                        </a:p>
                      </a:txBody>
                      <a:tcPr marL="68580" marR="68580" marT="34290" marB="34290">
                        <a:blipFill>
                          <a:blip r:embed="rId9"/>
                          <a:stretch>
                            <a:fillRect l="-497345" t="-1724" r="-421239" b="-477586"/>
                          </a:stretch>
                        </a:blipFill>
                      </a:tcPr>
                    </a:tc>
                    <a:tc>
                      <a:txBody>
                        <a:bodyPr/>
                        <a:lstStyle/>
                        <a:p>
                          <a:endParaRPr lang="en-CH"/>
                        </a:p>
                      </a:txBody>
                      <a:tcPr marL="68580" marR="68580" marT="34290" marB="34290">
                        <a:blipFill>
                          <a:blip r:embed="rId9"/>
                          <a:stretch>
                            <a:fillRect l="-602679" t="-1724" r="-325000" b="-477586"/>
                          </a:stretch>
                        </a:blipFill>
                      </a:tcPr>
                    </a:tc>
                    <a:tc>
                      <a:txBody>
                        <a:bodyPr/>
                        <a:lstStyle/>
                        <a:p>
                          <a:endParaRPr lang="en-CH"/>
                        </a:p>
                      </a:txBody>
                      <a:tcPr marL="68580" marR="68580" marT="34290" marB="34290">
                        <a:blipFill>
                          <a:blip r:embed="rId9"/>
                          <a:stretch>
                            <a:fillRect l="-702679" t="-1724" r="-225000" b="-477586"/>
                          </a:stretch>
                        </a:blipFill>
                      </a:tcPr>
                    </a:tc>
                    <a:tc>
                      <a:txBody>
                        <a:bodyPr/>
                        <a:lstStyle/>
                        <a:p>
                          <a:endParaRPr lang="en-CH"/>
                        </a:p>
                      </a:txBody>
                      <a:tcPr marL="68580" marR="68580" marT="34290" marB="34290">
                        <a:blipFill>
                          <a:blip r:embed="rId9"/>
                          <a:stretch>
                            <a:fillRect l="-809910" t="-1724" r="-127027" b="-477586"/>
                          </a:stretch>
                        </a:blipFill>
                      </a:tcPr>
                    </a:tc>
                    <a:tc>
                      <a:txBody>
                        <a:bodyPr/>
                        <a:lstStyle/>
                        <a:p>
                          <a:endParaRPr lang="en-CH"/>
                        </a:p>
                      </a:txBody>
                      <a:tcPr marL="68580" marR="68580" marT="34290" marB="34290">
                        <a:blipFill>
                          <a:blip r:embed="rId9"/>
                          <a:stretch>
                            <a:fillRect l="-737226" t="-1724" r="-2920" b="-477586"/>
                          </a:stretch>
                        </a:blipFill>
                      </a:tcPr>
                    </a:tc>
                    <a:extLst>
                      <a:ext uri="{0D108BD9-81ED-4DB2-BD59-A6C34878D82A}">
                        <a16:rowId xmlns:a16="http://schemas.microsoft.com/office/drawing/2014/main" val="3666802719"/>
                      </a:ext>
                    </a:extLst>
                  </a:tr>
                  <a:tr h="205740">
                    <a:tc>
                      <a:txBody>
                        <a:bodyPr/>
                        <a:lstStyle/>
                        <a:p>
                          <a:pPr marL="0" marR="0" lvl="0" indent="0" algn="ctr" defTabSz="914377" rtl="0" eaLnBrk="1" fontAlgn="auto" latinLnBrk="0" hangingPunct="1">
                            <a:lnSpc>
                              <a:spcPct val="100000"/>
                            </a:lnSpc>
                            <a:spcBef>
                              <a:spcPts val="0"/>
                            </a:spcBef>
                            <a:spcAft>
                              <a:spcPts val="0"/>
                            </a:spcAft>
                            <a:buClrTx/>
                            <a:buSzTx/>
                            <a:buFontTx/>
                            <a:buNone/>
                            <a:tabLst/>
                            <a:defRPr/>
                          </a:pPr>
                          <a:r>
                            <a:rPr lang="en-US" sz="900" noProof="0" dirty="0"/>
                            <a:t>2.0000</a:t>
                          </a:r>
                        </a:p>
                      </a:txBody>
                      <a:tcPr marL="68580" marR="68580" marT="34290" marB="34290"/>
                    </a:tc>
                    <a:tc>
                      <a:txBody>
                        <a:bodyPr/>
                        <a:lstStyle/>
                        <a:p>
                          <a:pPr algn="ctr"/>
                          <a:r>
                            <a:rPr lang="en-US" sz="900" noProof="0" dirty="0"/>
                            <a:t>0.78723</a:t>
                          </a:r>
                        </a:p>
                      </a:txBody>
                      <a:tcPr marL="68580" marR="68580" marT="34290" marB="34290"/>
                    </a:tc>
                    <a:tc>
                      <a:txBody>
                        <a:bodyPr/>
                        <a:lstStyle/>
                        <a:p>
                          <a:pPr algn="ctr"/>
                          <a:r>
                            <a:rPr lang="en-US" sz="900" noProof="0" dirty="0"/>
                            <a:t>628.26</a:t>
                          </a:r>
                        </a:p>
                      </a:txBody>
                      <a:tcPr marL="68580" marR="68580" marT="34290" marB="34290"/>
                    </a:tc>
                    <a:tc>
                      <a:txBody>
                        <a:bodyPr/>
                        <a:lstStyle/>
                        <a:p>
                          <a:pPr algn="ctr"/>
                          <a:r>
                            <a:rPr lang="en-US" sz="900" noProof="0" dirty="0"/>
                            <a:t>23.072</a:t>
                          </a:r>
                        </a:p>
                      </a:txBody>
                      <a:tcPr marL="68580" marR="68580" marT="34290" marB="34290"/>
                    </a:tc>
                    <a:tc>
                      <a:txBody>
                        <a:bodyPr/>
                        <a:lstStyle/>
                        <a:p>
                          <a:pPr algn="ctr"/>
                          <a:r>
                            <a:rPr lang="en-US" sz="900" noProof="0" dirty="0"/>
                            <a:t>29.028</a:t>
                          </a:r>
                        </a:p>
                      </a:txBody>
                      <a:tcPr marL="68580" marR="68580" marT="34290" marB="34290"/>
                    </a:tc>
                    <a:tc>
                      <a:txBody>
                        <a:bodyPr/>
                        <a:lstStyle/>
                        <a:p>
                          <a:pPr algn="ctr"/>
                          <a:r>
                            <a:rPr lang="en-US" sz="900" noProof="0" dirty="0"/>
                            <a:t>54.215</a:t>
                          </a:r>
                        </a:p>
                      </a:txBody>
                      <a:tcPr marL="68580" marR="68580" marT="34290" marB="34290"/>
                    </a:tc>
                    <a:tc>
                      <a:txBody>
                        <a:bodyPr/>
                        <a:lstStyle/>
                        <a:p>
                          <a:pPr algn="ctr"/>
                          <a:r>
                            <a:rPr lang="en-US" sz="900" noProof="0" dirty="0"/>
                            <a:t>13.379</a:t>
                          </a:r>
                        </a:p>
                      </a:txBody>
                      <a:tcPr marL="68580" marR="68580" marT="34290" marB="34290"/>
                    </a:tc>
                    <a:tc>
                      <a:txBody>
                        <a:bodyPr/>
                        <a:lstStyle/>
                        <a:p>
                          <a:pPr algn="ctr"/>
                          <a:r>
                            <a:rPr lang="en-US" sz="800" noProof="0" dirty="0"/>
                            <a:t>371.03</a:t>
                          </a:r>
                        </a:p>
                      </a:txBody>
                      <a:tcPr marL="68580" marR="68580" marT="34290" marB="34290"/>
                    </a:tc>
                    <a:tc>
                      <a:txBody>
                        <a:bodyPr/>
                        <a:lstStyle/>
                        <a:p>
                          <a:pPr algn="ctr"/>
                          <a:r>
                            <a:rPr lang="en-US" sz="800" noProof="0" dirty="0"/>
                            <a:t>19.534</a:t>
                          </a:r>
                        </a:p>
                      </a:txBody>
                      <a:tcPr marL="68580" marR="68580" marT="34290" marB="34290"/>
                    </a:tc>
                    <a:tc>
                      <a:txBody>
                        <a:bodyPr/>
                        <a:lstStyle/>
                        <a:p>
                          <a:pPr algn="ctr"/>
                          <a:r>
                            <a:rPr lang="en-US" sz="800" noProof="0" dirty="0"/>
                            <a:t>10.167</a:t>
                          </a:r>
                        </a:p>
                      </a:txBody>
                      <a:tcPr marL="68580" marR="68580" marT="34290" marB="34290"/>
                    </a:tc>
                    <a:extLst>
                      <a:ext uri="{0D108BD9-81ED-4DB2-BD59-A6C34878D82A}">
                        <a16:rowId xmlns:a16="http://schemas.microsoft.com/office/drawing/2014/main" val="1666565393"/>
                      </a:ext>
                    </a:extLst>
                  </a:tr>
                  <a:tr h="205740">
                    <a:tc>
                      <a:txBody>
                        <a:bodyPr/>
                        <a:lstStyle/>
                        <a:p>
                          <a:pPr algn="ctr"/>
                          <a:endParaRPr lang="en-US" sz="900" noProof="0" dirty="0"/>
                        </a:p>
                      </a:txBody>
                      <a:tcPr marL="68580" marR="68580" marT="34290" marB="34290"/>
                    </a:tc>
                    <a:tc>
                      <a:txBody>
                        <a:bodyPr/>
                        <a:lstStyle/>
                        <a:p>
                          <a:pPr algn="ctr"/>
                          <a:r>
                            <a:rPr lang="en-US" sz="900" noProof="0" dirty="0"/>
                            <a:t>1.5807</a:t>
                          </a:r>
                        </a:p>
                      </a:txBody>
                      <a:tcPr marL="68580" marR="68580" marT="34290" marB="34290"/>
                    </a:tc>
                    <a:tc>
                      <a:txBody>
                        <a:bodyPr/>
                        <a:lstStyle/>
                        <a:p>
                          <a:pPr algn="ctr"/>
                          <a:r>
                            <a:rPr lang="en-US" sz="900" noProof="0" dirty="0">
                              <a:solidFill>
                                <a:srgbClr val="FF0000"/>
                              </a:solidFill>
                            </a:rPr>
                            <a:t>724.12</a:t>
                          </a:r>
                        </a:p>
                      </a:txBody>
                      <a:tcPr marL="68580" marR="68580" marT="34290" marB="34290"/>
                    </a:tc>
                    <a:tc>
                      <a:txBody>
                        <a:bodyPr/>
                        <a:lstStyle/>
                        <a:p>
                          <a:pPr algn="ctr"/>
                          <a:r>
                            <a:rPr lang="en-US" sz="900" noProof="0" dirty="0"/>
                            <a:t>15.264</a:t>
                          </a:r>
                        </a:p>
                      </a:txBody>
                      <a:tcPr marL="68580" marR="68580" marT="34290" marB="34290"/>
                    </a:tc>
                    <a:tc>
                      <a:txBody>
                        <a:bodyPr/>
                        <a:lstStyle/>
                        <a:p>
                          <a:pPr algn="ctr"/>
                          <a:r>
                            <a:rPr lang="en-US" sz="900" noProof="0" dirty="0"/>
                            <a:t>19.108</a:t>
                          </a:r>
                        </a:p>
                      </a:txBody>
                      <a:tcPr marL="68580" marR="68580" marT="34290" marB="34290"/>
                    </a:tc>
                    <a:tc>
                      <a:txBody>
                        <a:bodyPr/>
                        <a:lstStyle/>
                        <a:p>
                          <a:pPr algn="ctr"/>
                          <a:r>
                            <a:rPr lang="en-US" sz="900" noProof="0" dirty="0"/>
                            <a:t>56.541</a:t>
                          </a:r>
                        </a:p>
                      </a:txBody>
                      <a:tcPr marL="68580" marR="68580" marT="34290" marB="34290"/>
                    </a:tc>
                    <a:tc>
                      <a:txBody>
                        <a:bodyPr/>
                        <a:lstStyle/>
                        <a:p>
                          <a:pPr algn="ctr"/>
                          <a:r>
                            <a:rPr lang="en-US" sz="900" noProof="0" dirty="0"/>
                            <a:t>7.9053</a:t>
                          </a:r>
                        </a:p>
                      </a:txBody>
                      <a:tcPr marL="68580" marR="68580" marT="34290" marB="34290"/>
                    </a:tc>
                    <a:tc>
                      <a:txBody>
                        <a:bodyPr/>
                        <a:lstStyle/>
                        <a:p>
                          <a:pPr algn="ctr"/>
                          <a:r>
                            <a:rPr lang="en-US" sz="800" noProof="0" dirty="0">
                              <a:solidFill>
                                <a:srgbClr val="FF0000"/>
                              </a:solidFill>
                            </a:rPr>
                            <a:t>446.77</a:t>
                          </a:r>
                        </a:p>
                      </a:txBody>
                      <a:tcPr marL="68580" marR="68580" marT="34290" marB="34290"/>
                    </a:tc>
                    <a:tc>
                      <a:txBody>
                        <a:bodyPr/>
                        <a:lstStyle/>
                        <a:p>
                          <a:pPr algn="ctr"/>
                          <a:r>
                            <a:rPr lang="en-US" sz="800" noProof="0" dirty="0">
                              <a:solidFill>
                                <a:srgbClr val="FF0000"/>
                              </a:solidFill>
                            </a:rPr>
                            <a:t>14.170</a:t>
                          </a:r>
                        </a:p>
                      </a:txBody>
                      <a:tcPr marL="68580" marR="68580" marT="34290" marB="34290"/>
                    </a:tc>
                    <a:tc>
                      <a:txBody>
                        <a:bodyPr/>
                        <a:lstStyle/>
                        <a:p>
                          <a:pPr algn="ctr"/>
                          <a:r>
                            <a:rPr lang="en-US" sz="800" noProof="0" dirty="0">
                              <a:solidFill>
                                <a:srgbClr val="FF0000"/>
                              </a:solidFill>
                            </a:rPr>
                            <a:t>8.0433</a:t>
                          </a:r>
                        </a:p>
                      </a:txBody>
                      <a:tcPr marL="68580" marR="68580" marT="34290" marB="34290"/>
                    </a:tc>
                    <a:extLst>
                      <a:ext uri="{0D108BD9-81ED-4DB2-BD59-A6C34878D82A}">
                        <a16:rowId xmlns:a16="http://schemas.microsoft.com/office/drawing/2014/main" val="983002066"/>
                      </a:ext>
                    </a:extLst>
                  </a:tr>
                  <a:tr h="205740">
                    <a:tc>
                      <a:txBody>
                        <a:bodyPr/>
                        <a:lstStyle/>
                        <a:p>
                          <a:pPr marL="0" marR="0" lvl="0" indent="0" algn="ctr" defTabSz="914377" rtl="0" eaLnBrk="1" fontAlgn="auto" latinLnBrk="0" hangingPunct="1">
                            <a:lnSpc>
                              <a:spcPct val="100000"/>
                            </a:lnSpc>
                            <a:spcBef>
                              <a:spcPts val="0"/>
                            </a:spcBef>
                            <a:spcAft>
                              <a:spcPts val="0"/>
                            </a:spcAft>
                            <a:buClrTx/>
                            <a:buSzTx/>
                            <a:buFontTx/>
                            <a:buNone/>
                            <a:tabLst/>
                            <a:defRPr/>
                          </a:pPr>
                          <a:r>
                            <a:rPr lang="en-US" sz="900" noProof="0" dirty="0"/>
                            <a:t>3.0000</a:t>
                          </a:r>
                        </a:p>
                      </a:txBody>
                      <a:tcPr marL="68580" marR="68580" marT="34290" marB="34290"/>
                    </a:tc>
                    <a:tc>
                      <a:txBody>
                        <a:bodyPr/>
                        <a:lstStyle/>
                        <a:p>
                          <a:pPr algn="ctr"/>
                          <a:r>
                            <a:rPr lang="en-US" sz="900" noProof="0" dirty="0"/>
                            <a:t>0.78727</a:t>
                          </a:r>
                        </a:p>
                      </a:txBody>
                      <a:tcPr marL="68580" marR="68580" marT="34290" marB="34290"/>
                    </a:tc>
                    <a:tc>
                      <a:txBody>
                        <a:bodyPr/>
                        <a:lstStyle/>
                        <a:p>
                          <a:pPr algn="ctr"/>
                          <a:r>
                            <a:rPr lang="en-US" sz="900" noProof="0" dirty="0"/>
                            <a:t>618.59</a:t>
                          </a:r>
                        </a:p>
                      </a:txBody>
                      <a:tcPr marL="68580" marR="68580" marT="34290" marB="34290"/>
                    </a:tc>
                    <a:tc>
                      <a:txBody>
                        <a:bodyPr/>
                        <a:lstStyle/>
                        <a:p>
                          <a:pPr algn="ctr"/>
                          <a:r>
                            <a:rPr lang="en-US" sz="900" noProof="0" dirty="0"/>
                            <a:t>19.345</a:t>
                          </a:r>
                        </a:p>
                      </a:txBody>
                      <a:tcPr marL="68580" marR="68580" marT="34290" marB="34290"/>
                    </a:tc>
                    <a:tc>
                      <a:txBody>
                        <a:bodyPr/>
                        <a:lstStyle/>
                        <a:p>
                          <a:pPr algn="ctr"/>
                          <a:r>
                            <a:rPr lang="en-US" sz="900" noProof="0" dirty="0"/>
                            <a:t>22.260</a:t>
                          </a:r>
                        </a:p>
                      </a:txBody>
                      <a:tcPr marL="68580" marR="68580" marT="34290" marB="34290"/>
                    </a:tc>
                    <a:tc>
                      <a:txBody>
                        <a:bodyPr/>
                        <a:lstStyle/>
                        <a:p>
                          <a:pPr algn="ctr"/>
                          <a:r>
                            <a:rPr lang="en-US" sz="900" noProof="0" dirty="0"/>
                            <a:t>57.223</a:t>
                          </a:r>
                        </a:p>
                      </a:txBody>
                      <a:tcPr marL="68580" marR="68580" marT="34290" marB="34290"/>
                    </a:tc>
                    <a:tc>
                      <a:txBody>
                        <a:bodyPr/>
                        <a:lstStyle/>
                        <a:p>
                          <a:pPr algn="ctr"/>
                          <a:r>
                            <a:rPr lang="en-US" sz="900" noProof="0" dirty="0"/>
                            <a:t>18.080</a:t>
                          </a:r>
                        </a:p>
                      </a:txBody>
                      <a:tcPr marL="68580" marR="68580" marT="34290" marB="34290"/>
                    </a:tc>
                    <a:tc>
                      <a:txBody>
                        <a:bodyPr/>
                        <a:lstStyle/>
                        <a:p>
                          <a:pPr algn="ctr"/>
                          <a:r>
                            <a:rPr lang="en-US" sz="800" noProof="0" dirty="0"/>
                            <a:t>371.23</a:t>
                          </a:r>
                        </a:p>
                      </a:txBody>
                      <a:tcPr marL="68580" marR="68580" marT="34290" marB="34290"/>
                    </a:tc>
                    <a:tc>
                      <a:txBody>
                        <a:bodyPr/>
                        <a:lstStyle/>
                        <a:p>
                          <a:pPr algn="ctr"/>
                          <a:r>
                            <a:rPr lang="en-US" sz="800" noProof="0" dirty="0"/>
                            <a:t>19.427</a:t>
                          </a:r>
                        </a:p>
                      </a:txBody>
                      <a:tcPr marL="68580" marR="68580" marT="34290" marB="34290"/>
                    </a:tc>
                    <a:tc>
                      <a:txBody>
                        <a:bodyPr/>
                        <a:lstStyle/>
                        <a:p>
                          <a:pPr algn="ctr"/>
                          <a:r>
                            <a:rPr lang="en-US" sz="800" noProof="0" dirty="0"/>
                            <a:t>10.108</a:t>
                          </a:r>
                        </a:p>
                      </a:txBody>
                      <a:tcPr marL="68580" marR="68580" marT="34290" marB="34290"/>
                    </a:tc>
                    <a:extLst>
                      <a:ext uri="{0D108BD9-81ED-4DB2-BD59-A6C34878D82A}">
                        <a16:rowId xmlns:a16="http://schemas.microsoft.com/office/drawing/2014/main" val="1111135082"/>
                      </a:ext>
                    </a:extLst>
                  </a:tr>
                  <a:tr h="205740">
                    <a:tc>
                      <a:txBody>
                        <a:bodyPr/>
                        <a:lstStyle/>
                        <a:p>
                          <a:pPr marL="0" marR="0" lvl="0" indent="0" algn="ctr" defTabSz="914377" rtl="0" eaLnBrk="1" fontAlgn="auto" latinLnBrk="0" hangingPunct="1">
                            <a:lnSpc>
                              <a:spcPct val="100000"/>
                            </a:lnSpc>
                            <a:spcBef>
                              <a:spcPts val="0"/>
                            </a:spcBef>
                            <a:spcAft>
                              <a:spcPts val="0"/>
                            </a:spcAft>
                            <a:buClrTx/>
                            <a:buSzTx/>
                            <a:buFontTx/>
                            <a:buNone/>
                            <a:tabLst/>
                            <a:defRPr/>
                          </a:pPr>
                          <a:endParaRPr lang="en-US" sz="900" noProof="0" dirty="0"/>
                        </a:p>
                      </a:txBody>
                      <a:tcPr marL="68580" marR="68580" marT="34290" marB="34290"/>
                    </a:tc>
                    <a:tc>
                      <a:txBody>
                        <a:bodyPr/>
                        <a:lstStyle/>
                        <a:p>
                          <a:pPr algn="ctr"/>
                          <a:r>
                            <a:rPr lang="en-US" sz="900" noProof="0" dirty="0"/>
                            <a:t>1.5804</a:t>
                          </a:r>
                        </a:p>
                      </a:txBody>
                      <a:tcPr marL="68580" marR="68580" marT="34290" marB="34290"/>
                    </a:tc>
                    <a:tc>
                      <a:txBody>
                        <a:bodyPr/>
                        <a:lstStyle/>
                        <a:p>
                          <a:pPr algn="ctr"/>
                          <a:r>
                            <a:rPr lang="en-US" sz="900" noProof="0" dirty="0">
                              <a:solidFill>
                                <a:srgbClr val="FF0000"/>
                              </a:solidFill>
                            </a:rPr>
                            <a:t>686.71</a:t>
                          </a:r>
                        </a:p>
                      </a:txBody>
                      <a:tcPr marL="68580" marR="68580" marT="34290" marB="34290"/>
                    </a:tc>
                    <a:tc>
                      <a:txBody>
                        <a:bodyPr/>
                        <a:lstStyle/>
                        <a:p>
                          <a:pPr algn="ctr"/>
                          <a:r>
                            <a:rPr lang="en-US" sz="900" noProof="0" dirty="0"/>
                            <a:t>13.232</a:t>
                          </a:r>
                        </a:p>
                      </a:txBody>
                      <a:tcPr marL="68580" marR="68580" marT="34290" marB="34290"/>
                    </a:tc>
                    <a:tc>
                      <a:txBody>
                        <a:bodyPr/>
                        <a:lstStyle/>
                        <a:p>
                          <a:pPr algn="ctr"/>
                          <a:r>
                            <a:rPr lang="en-US" sz="900" noProof="0" dirty="0"/>
                            <a:t>16.299</a:t>
                          </a:r>
                        </a:p>
                      </a:txBody>
                      <a:tcPr marL="68580" marR="68580" marT="34290" marB="34290"/>
                    </a:tc>
                    <a:tc>
                      <a:txBody>
                        <a:bodyPr/>
                        <a:lstStyle/>
                        <a:p>
                          <a:pPr algn="ctr"/>
                          <a:r>
                            <a:rPr lang="en-US" sz="900" noProof="0" dirty="0"/>
                            <a:t>61.104</a:t>
                          </a:r>
                        </a:p>
                      </a:txBody>
                      <a:tcPr marL="68580" marR="68580" marT="34290" marB="34290"/>
                    </a:tc>
                    <a:tc>
                      <a:txBody>
                        <a:bodyPr/>
                        <a:lstStyle/>
                        <a:p>
                          <a:pPr algn="ctr"/>
                          <a:r>
                            <a:rPr lang="en-US" sz="900" noProof="0" dirty="0"/>
                            <a:t>10.788</a:t>
                          </a:r>
                        </a:p>
                      </a:txBody>
                      <a:tcPr marL="68580" marR="68580" marT="34290" marB="34290"/>
                    </a:tc>
                    <a:tc>
                      <a:txBody>
                        <a:bodyPr/>
                        <a:lstStyle/>
                        <a:p>
                          <a:pPr algn="ctr"/>
                          <a:r>
                            <a:rPr lang="en-US" sz="800" noProof="0" dirty="0">
                              <a:solidFill>
                                <a:srgbClr val="FF0000"/>
                              </a:solidFill>
                            </a:rPr>
                            <a:t>422.69</a:t>
                          </a:r>
                        </a:p>
                      </a:txBody>
                      <a:tcPr marL="68580" marR="68580" marT="34290" marB="34290"/>
                    </a:tc>
                    <a:tc>
                      <a:txBody>
                        <a:bodyPr/>
                        <a:lstStyle/>
                        <a:p>
                          <a:pPr algn="ctr"/>
                          <a:r>
                            <a:rPr lang="en-US" sz="800" noProof="0" dirty="0">
                              <a:solidFill>
                                <a:srgbClr val="FF0000"/>
                              </a:solidFill>
                            </a:rPr>
                            <a:t>12.592</a:t>
                          </a:r>
                        </a:p>
                      </a:txBody>
                      <a:tcPr marL="68580" marR="68580" marT="34290" marB="34290"/>
                    </a:tc>
                    <a:tc>
                      <a:txBody>
                        <a:bodyPr/>
                        <a:lstStyle/>
                        <a:p>
                          <a:pPr algn="ctr"/>
                          <a:r>
                            <a:rPr lang="en-US" sz="800" noProof="0" dirty="0">
                              <a:solidFill>
                                <a:srgbClr val="FF0000"/>
                              </a:solidFill>
                            </a:rPr>
                            <a:t>7.0047</a:t>
                          </a:r>
                        </a:p>
                      </a:txBody>
                      <a:tcPr marL="68580" marR="68580" marT="34290" marB="34290"/>
                    </a:tc>
                    <a:extLst>
                      <a:ext uri="{0D108BD9-81ED-4DB2-BD59-A6C34878D82A}">
                        <a16:rowId xmlns:a16="http://schemas.microsoft.com/office/drawing/2014/main" val="3387983734"/>
                      </a:ext>
                    </a:extLst>
                  </a:tr>
                  <a:tr h="205740">
                    <a:tc>
                      <a:txBody>
                        <a:bodyPr/>
                        <a:lstStyle/>
                        <a:p>
                          <a:pPr marL="0" marR="0" lvl="0" indent="0" algn="ctr" defTabSz="914377" rtl="0" eaLnBrk="1" fontAlgn="auto" latinLnBrk="0" hangingPunct="1">
                            <a:lnSpc>
                              <a:spcPct val="100000"/>
                            </a:lnSpc>
                            <a:spcBef>
                              <a:spcPts val="0"/>
                            </a:spcBef>
                            <a:spcAft>
                              <a:spcPts val="0"/>
                            </a:spcAft>
                            <a:buClrTx/>
                            <a:buSzTx/>
                            <a:buFontTx/>
                            <a:buNone/>
                            <a:tabLst/>
                            <a:defRPr/>
                          </a:pPr>
                          <a:r>
                            <a:rPr lang="en-US" sz="900" noProof="0" dirty="0"/>
                            <a:t>4.0000</a:t>
                          </a:r>
                        </a:p>
                      </a:txBody>
                      <a:tcPr marL="68580" marR="68580" marT="34290" marB="34290"/>
                    </a:tc>
                    <a:tc>
                      <a:txBody>
                        <a:bodyPr/>
                        <a:lstStyle/>
                        <a:p>
                          <a:pPr algn="ctr"/>
                          <a:r>
                            <a:rPr lang="en-US" sz="900" noProof="0" dirty="0"/>
                            <a:t>0.78748</a:t>
                          </a:r>
                        </a:p>
                      </a:txBody>
                      <a:tcPr marL="68580" marR="68580" marT="34290" marB="34290"/>
                    </a:tc>
                    <a:tc>
                      <a:txBody>
                        <a:bodyPr/>
                        <a:lstStyle/>
                        <a:p>
                          <a:pPr algn="ctr"/>
                          <a:r>
                            <a:rPr lang="en-US" sz="900" noProof="0" dirty="0"/>
                            <a:t>597.45</a:t>
                          </a:r>
                        </a:p>
                      </a:txBody>
                      <a:tcPr marL="68580" marR="68580" marT="34290" marB="34290"/>
                    </a:tc>
                    <a:tc>
                      <a:txBody>
                        <a:bodyPr/>
                        <a:lstStyle/>
                        <a:p>
                          <a:pPr algn="ctr"/>
                          <a:r>
                            <a:rPr lang="en-US" sz="900" noProof="0" dirty="0"/>
                            <a:t>17.741</a:t>
                          </a:r>
                        </a:p>
                      </a:txBody>
                      <a:tcPr marL="68580" marR="68580" marT="34290" marB="34290"/>
                    </a:tc>
                    <a:tc>
                      <a:txBody>
                        <a:bodyPr/>
                        <a:lstStyle/>
                        <a:p>
                          <a:pPr algn="ctr"/>
                          <a:r>
                            <a:rPr lang="en-US" sz="900" noProof="0" dirty="0"/>
                            <a:t>20.552</a:t>
                          </a:r>
                        </a:p>
                      </a:txBody>
                      <a:tcPr marL="68580" marR="68580" marT="34290" marB="34290"/>
                    </a:tc>
                    <a:tc>
                      <a:txBody>
                        <a:bodyPr/>
                        <a:lstStyle/>
                        <a:p>
                          <a:pPr algn="ctr"/>
                          <a:r>
                            <a:rPr lang="en-US" sz="900" noProof="0" dirty="0"/>
                            <a:t>57.012</a:t>
                          </a:r>
                        </a:p>
                      </a:txBody>
                      <a:tcPr marL="68580" marR="68580" marT="34290" marB="34290"/>
                    </a:tc>
                    <a:tc>
                      <a:txBody>
                        <a:bodyPr/>
                        <a:lstStyle/>
                        <a:p>
                          <a:pPr algn="ctr"/>
                          <a:r>
                            <a:rPr lang="en-US" sz="900" noProof="0" dirty="0"/>
                            <a:t>22.126</a:t>
                          </a:r>
                        </a:p>
                      </a:txBody>
                      <a:tcPr marL="68580" marR="68580" marT="34290" marB="34290"/>
                    </a:tc>
                    <a:tc>
                      <a:txBody>
                        <a:bodyPr/>
                        <a:lstStyle/>
                        <a:p>
                          <a:pPr algn="ctr"/>
                          <a:r>
                            <a:rPr lang="en-US" sz="800" noProof="0" dirty="0"/>
                            <a:t>355.26</a:t>
                          </a:r>
                        </a:p>
                      </a:txBody>
                      <a:tcPr marL="68580" marR="68580" marT="34290" marB="34290"/>
                    </a:tc>
                    <a:tc>
                      <a:txBody>
                        <a:bodyPr/>
                        <a:lstStyle/>
                        <a:p>
                          <a:pPr algn="ctr"/>
                          <a:r>
                            <a:rPr lang="en-US" sz="800" noProof="0" dirty="0"/>
                            <a:t>17.577</a:t>
                          </a:r>
                        </a:p>
                      </a:txBody>
                      <a:tcPr marL="68580" marR="68580" marT="34290" marB="34290"/>
                    </a:tc>
                    <a:tc>
                      <a:txBody>
                        <a:bodyPr/>
                        <a:lstStyle/>
                        <a:p>
                          <a:pPr algn="ctr"/>
                          <a:r>
                            <a:rPr lang="en-US" sz="800" noProof="0" dirty="0"/>
                            <a:t>9.1829</a:t>
                          </a:r>
                        </a:p>
                      </a:txBody>
                      <a:tcPr marL="68580" marR="68580" marT="34290" marB="34290"/>
                    </a:tc>
                    <a:extLst>
                      <a:ext uri="{0D108BD9-81ED-4DB2-BD59-A6C34878D82A}">
                        <a16:rowId xmlns:a16="http://schemas.microsoft.com/office/drawing/2014/main" val="864233805"/>
                      </a:ext>
                    </a:extLst>
                  </a:tr>
                  <a:tr h="205740">
                    <a:tc>
                      <a:txBody>
                        <a:bodyPr/>
                        <a:lstStyle/>
                        <a:p>
                          <a:pPr marL="0" marR="0" lvl="0" indent="0" algn="ctr" defTabSz="914377" rtl="0" eaLnBrk="1" fontAlgn="auto" latinLnBrk="0" hangingPunct="1">
                            <a:lnSpc>
                              <a:spcPct val="100000"/>
                            </a:lnSpc>
                            <a:spcBef>
                              <a:spcPts val="0"/>
                            </a:spcBef>
                            <a:spcAft>
                              <a:spcPts val="0"/>
                            </a:spcAft>
                            <a:buClrTx/>
                            <a:buSzTx/>
                            <a:buFontTx/>
                            <a:buNone/>
                            <a:tabLst/>
                            <a:defRPr/>
                          </a:pPr>
                          <a:endParaRPr lang="en-US" sz="900" noProof="0" dirty="0"/>
                        </a:p>
                      </a:txBody>
                      <a:tcPr marL="68580" marR="68580" marT="34290" marB="34290"/>
                    </a:tc>
                    <a:tc>
                      <a:txBody>
                        <a:bodyPr/>
                        <a:lstStyle/>
                        <a:p>
                          <a:pPr algn="ctr"/>
                          <a:r>
                            <a:rPr lang="en-US" sz="900" noProof="0" dirty="0"/>
                            <a:t>1.5808</a:t>
                          </a:r>
                        </a:p>
                      </a:txBody>
                      <a:tcPr marL="68580" marR="68580" marT="34290" marB="34290"/>
                    </a:tc>
                    <a:tc>
                      <a:txBody>
                        <a:bodyPr/>
                        <a:lstStyle/>
                        <a:p>
                          <a:pPr algn="ctr"/>
                          <a:r>
                            <a:rPr lang="en-US" sz="900" noProof="0" dirty="0">
                              <a:solidFill>
                                <a:srgbClr val="FF0000"/>
                              </a:solidFill>
                            </a:rPr>
                            <a:t>648.12</a:t>
                          </a:r>
                        </a:p>
                      </a:txBody>
                      <a:tcPr marL="68580" marR="68580" marT="34290" marB="34290"/>
                    </a:tc>
                    <a:tc>
                      <a:txBody>
                        <a:bodyPr/>
                        <a:lstStyle/>
                        <a:p>
                          <a:pPr algn="ctr"/>
                          <a:r>
                            <a:rPr lang="en-US" sz="900" noProof="0" dirty="0"/>
                            <a:t>10.368</a:t>
                          </a:r>
                        </a:p>
                      </a:txBody>
                      <a:tcPr marL="68580" marR="68580" marT="34290" marB="34290"/>
                    </a:tc>
                    <a:tc>
                      <a:txBody>
                        <a:bodyPr/>
                        <a:lstStyle/>
                        <a:p>
                          <a:pPr algn="ctr"/>
                          <a:r>
                            <a:rPr lang="en-US" sz="900" noProof="0" dirty="0"/>
                            <a:t>12.421</a:t>
                          </a:r>
                        </a:p>
                      </a:txBody>
                      <a:tcPr marL="68580" marR="68580" marT="34290" marB="34290"/>
                    </a:tc>
                    <a:tc>
                      <a:txBody>
                        <a:bodyPr/>
                        <a:lstStyle/>
                        <a:p>
                          <a:pPr algn="ctr"/>
                          <a:r>
                            <a:rPr lang="en-US" sz="900" noProof="0" dirty="0"/>
                            <a:t>64.369</a:t>
                          </a:r>
                        </a:p>
                      </a:txBody>
                      <a:tcPr marL="68580" marR="68580" marT="34290" marB="34290"/>
                    </a:tc>
                    <a:tc>
                      <a:txBody>
                        <a:bodyPr/>
                        <a:lstStyle/>
                        <a:p>
                          <a:pPr algn="ctr"/>
                          <a:r>
                            <a:rPr lang="en-US" sz="900" noProof="0" dirty="0"/>
                            <a:t>12.704</a:t>
                          </a:r>
                        </a:p>
                      </a:txBody>
                      <a:tcPr marL="68580" marR="68580" marT="34290" marB="34290"/>
                    </a:tc>
                    <a:tc>
                      <a:txBody>
                        <a:bodyPr/>
                        <a:lstStyle/>
                        <a:p>
                          <a:pPr algn="ctr"/>
                          <a:r>
                            <a:rPr lang="en-US" sz="800" noProof="0" dirty="0">
                              <a:solidFill>
                                <a:srgbClr val="FF0000"/>
                              </a:solidFill>
                            </a:rPr>
                            <a:t>413.28</a:t>
                          </a:r>
                        </a:p>
                      </a:txBody>
                      <a:tcPr marL="68580" marR="68580" marT="34290" marB="34290"/>
                    </a:tc>
                    <a:tc>
                      <a:txBody>
                        <a:bodyPr/>
                        <a:lstStyle/>
                        <a:p>
                          <a:pPr algn="ctr"/>
                          <a:r>
                            <a:rPr lang="en-US" sz="800" noProof="0" dirty="0">
                              <a:solidFill>
                                <a:srgbClr val="FF0000"/>
                              </a:solidFill>
                            </a:rPr>
                            <a:t>12.255</a:t>
                          </a:r>
                        </a:p>
                      </a:txBody>
                      <a:tcPr marL="68580" marR="68580" marT="34290" marB="34290"/>
                    </a:tc>
                    <a:tc>
                      <a:txBody>
                        <a:bodyPr/>
                        <a:lstStyle/>
                        <a:p>
                          <a:pPr algn="ctr"/>
                          <a:r>
                            <a:rPr lang="en-US" sz="800" noProof="0" dirty="0">
                              <a:solidFill>
                                <a:srgbClr val="FF0000"/>
                              </a:solidFill>
                            </a:rPr>
                            <a:t>6.5655</a:t>
                          </a:r>
                        </a:p>
                      </a:txBody>
                      <a:tcPr marL="68580" marR="68580" marT="34290" marB="34290"/>
                    </a:tc>
                    <a:extLst>
                      <a:ext uri="{0D108BD9-81ED-4DB2-BD59-A6C34878D82A}">
                        <a16:rowId xmlns:a16="http://schemas.microsoft.com/office/drawing/2014/main" val="146396728"/>
                      </a:ext>
                    </a:extLst>
                  </a:tr>
                  <a:tr h="205740">
                    <a:tc>
                      <a:txBody>
                        <a:bodyPr/>
                        <a:lstStyle/>
                        <a:p>
                          <a:pPr marL="0" marR="0" lvl="0" indent="0" algn="ctr" defTabSz="914377" rtl="0" eaLnBrk="1" fontAlgn="auto" latinLnBrk="0" hangingPunct="1">
                            <a:lnSpc>
                              <a:spcPct val="100000"/>
                            </a:lnSpc>
                            <a:spcBef>
                              <a:spcPts val="0"/>
                            </a:spcBef>
                            <a:spcAft>
                              <a:spcPts val="0"/>
                            </a:spcAft>
                            <a:buClrTx/>
                            <a:buSzTx/>
                            <a:buFontTx/>
                            <a:buNone/>
                            <a:tabLst/>
                            <a:defRPr/>
                          </a:pPr>
                          <a:r>
                            <a:rPr lang="en-US" sz="900" noProof="0" dirty="0"/>
                            <a:t>5.0000</a:t>
                          </a:r>
                        </a:p>
                      </a:txBody>
                      <a:tcPr marL="68580" marR="68580" marT="34290" marB="34290"/>
                    </a:tc>
                    <a:tc>
                      <a:txBody>
                        <a:bodyPr/>
                        <a:lstStyle/>
                        <a:p>
                          <a:pPr algn="ctr"/>
                          <a:r>
                            <a:rPr lang="en-US" sz="900" noProof="0" dirty="0"/>
                            <a:t>0.79065</a:t>
                          </a:r>
                        </a:p>
                      </a:txBody>
                      <a:tcPr marL="68580" marR="68580" marT="34290" marB="34290"/>
                    </a:tc>
                    <a:tc>
                      <a:txBody>
                        <a:bodyPr/>
                        <a:lstStyle/>
                        <a:p>
                          <a:pPr algn="ctr"/>
                          <a:r>
                            <a:rPr lang="en-US" sz="900" noProof="0" dirty="0"/>
                            <a:t>664.44</a:t>
                          </a:r>
                        </a:p>
                      </a:txBody>
                      <a:tcPr marL="68580" marR="68580" marT="34290" marB="34290"/>
                    </a:tc>
                    <a:tc>
                      <a:txBody>
                        <a:bodyPr/>
                        <a:lstStyle/>
                        <a:p>
                          <a:pPr algn="ctr"/>
                          <a:r>
                            <a:rPr lang="en-US" sz="900" noProof="0" dirty="0"/>
                            <a:t>16.295</a:t>
                          </a:r>
                        </a:p>
                      </a:txBody>
                      <a:tcPr marL="68580" marR="68580" marT="34290" marB="34290"/>
                    </a:tc>
                    <a:tc>
                      <a:txBody>
                        <a:bodyPr/>
                        <a:lstStyle/>
                        <a:p>
                          <a:pPr algn="ctr"/>
                          <a:r>
                            <a:rPr lang="en-US" sz="900" noProof="0" dirty="0"/>
                            <a:t>18.904</a:t>
                          </a:r>
                        </a:p>
                      </a:txBody>
                      <a:tcPr marL="68580" marR="68580" marT="34290" marB="34290"/>
                    </a:tc>
                    <a:tc>
                      <a:txBody>
                        <a:bodyPr/>
                        <a:lstStyle/>
                        <a:p>
                          <a:pPr algn="ctr"/>
                          <a:r>
                            <a:rPr lang="en-US" sz="900" noProof="0" dirty="0"/>
                            <a:t>55.196</a:t>
                          </a:r>
                        </a:p>
                      </a:txBody>
                      <a:tcPr marL="68580" marR="68580" marT="34290" marB="34290"/>
                    </a:tc>
                    <a:tc>
                      <a:txBody>
                        <a:bodyPr/>
                        <a:lstStyle/>
                        <a:p>
                          <a:pPr algn="ctr"/>
                          <a:r>
                            <a:rPr lang="en-US" sz="900" noProof="0" dirty="0"/>
                            <a:t>25.592</a:t>
                          </a:r>
                        </a:p>
                      </a:txBody>
                      <a:tcPr marL="68580" marR="68580" marT="34290" marB="34290"/>
                    </a:tc>
                    <a:tc>
                      <a:txBody>
                        <a:bodyPr/>
                        <a:lstStyle/>
                        <a:p>
                          <a:pPr algn="ctr"/>
                          <a:r>
                            <a:rPr lang="en-US" sz="800" noProof="0" dirty="0"/>
                            <a:t>343.43</a:t>
                          </a:r>
                        </a:p>
                      </a:txBody>
                      <a:tcPr marL="68580" marR="68580" marT="34290" marB="34290"/>
                    </a:tc>
                    <a:tc>
                      <a:txBody>
                        <a:bodyPr/>
                        <a:lstStyle/>
                        <a:p>
                          <a:pPr algn="ctr"/>
                          <a:r>
                            <a:rPr lang="en-US" sz="800" noProof="0" dirty="0"/>
                            <a:t>16.990</a:t>
                          </a:r>
                        </a:p>
                      </a:txBody>
                      <a:tcPr marL="68580" marR="68580" marT="34290" marB="34290"/>
                    </a:tc>
                    <a:tc>
                      <a:txBody>
                        <a:bodyPr/>
                        <a:lstStyle/>
                        <a:p>
                          <a:pPr algn="ctr"/>
                          <a:r>
                            <a:rPr lang="en-US" sz="800" noProof="0" dirty="0"/>
                            <a:t>8.5390</a:t>
                          </a:r>
                        </a:p>
                      </a:txBody>
                      <a:tcPr marL="68580" marR="68580" marT="34290" marB="34290"/>
                    </a:tc>
                    <a:extLst>
                      <a:ext uri="{0D108BD9-81ED-4DB2-BD59-A6C34878D82A}">
                        <a16:rowId xmlns:a16="http://schemas.microsoft.com/office/drawing/2014/main" val="1468614801"/>
                      </a:ext>
                    </a:extLst>
                  </a:tr>
                  <a:tr h="205740">
                    <a:tc>
                      <a:txBody>
                        <a:bodyPr/>
                        <a:lstStyle/>
                        <a:p>
                          <a:pPr marL="0" marR="0" lvl="0" indent="0" algn="ctr" defTabSz="914377" rtl="0" eaLnBrk="1" fontAlgn="auto" latinLnBrk="0" hangingPunct="1">
                            <a:lnSpc>
                              <a:spcPct val="100000"/>
                            </a:lnSpc>
                            <a:spcBef>
                              <a:spcPts val="0"/>
                            </a:spcBef>
                            <a:spcAft>
                              <a:spcPts val="0"/>
                            </a:spcAft>
                            <a:buClrTx/>
                            <a:buSzTx/>
                            <a:buFontTx/>
                            <a:buNone/>
                            <a:tabLst/>
                            <a:defRPr/>
                          </a:pPr>
                          <a:endParaRPr lang="en-US" sz="900" noProof="0" dirty="0"/>
                        </a:p>
                      </a:txBody>
                      <a:tcPr marL="68580" marR="68580" marT="34290" marB="34290"/>
                    </a:tc>
                    <a:tc>
                      <a:txBody>
                        <a:bodyPr/>
                        <a:lstStyle/>
                        <a:p>
                          <a:pPr algn="ctr"/>
                          <a:r>
                            <a:rPr lang="en-US" sz="900" noProof="0" dirty="0"/>
                            <a:t>1.5873</a:t>
                          </a:r>
                        </a:p>
                      </a:txBody>
                      <a:tcPr marL="68580" marR="68580" marT="34290" marB="34290"/>
                    </a:tc>
                    <a:tc>
                      <a:txBody>
                        <a:bodyPr/>
                        <a:lstStyle/>
                        <a:p>
                          <a:pPr algn="ctr"/>
                          <a:r>
                            <a:rPr lang="en-US" sz="900" noProof="0" dirty="0">
                              <a:solidFill>
                                <a:srgbClr val="FF0000"/>
                              </a:solidFill>
                            </a:rPr>
                            <a:t>609.03</a:t>
                          </a:r>
                        </a:p>
                      </a:txBody>
                      <a:tcPr marL="68580" marR="68580" marT="34290" marB="34290"/>
                    </a:tc>
                    <a:tc>
                      <a:txBody>
                        <a:bodyPr/>
                        <a:lstStyle/>
                        <a:p>
                          <a:pPr algn="ctr"/>
                          <a:r>
                            <a:rPr lang="en-US" sz="900" noProof="0" dirty="0"/>
                            <a:t>6.7238</a:t>
                          </a:r>
                        </a:p>
                      </a:txBody>
                      <a:tcPr marL="68580" marR="68580" marT="34290" marB="34290"/>
                    </a:tc>
                    <a:tc>
                      <a:txBody>
                        <a:bodyPr/>
                        <a:lstStyle/>
                        <a:p>
                          <a:pPr algn="ctr"/>
                          <a:r>
                            <a:rPr lang="en-US" sz="900" noProof="0" dirty="0"/>
                            <a:t>6.9355</a:t>
                          </a:r>
                        </a:p>
                      </a:txBody>
                      <a:tcPr marL="68580" marR="68580" marT="34290" marB="34290"/>
                    </a:tc>
                    <a:tc>
                      <a:txBody>
                        <a:bodyPr/>
                        <a:lstStyle/>
                        <a:p>
                          <a:pPr algn="ctr"/>
                          <a:r>
                            <a:rPr lang="en-US" sz="900" noProof="0" dirty="0"/>
                            <a:t>65.452</a:t>
                          </a:r>
                        </a:p>
                      </a:txBody>
                      <a:tcPr marL="68580" marR="68580" marT="34290" marB="34290"/>
                    </a:tc>
                    <a:tc>
                      <a:txBody>
                        <a:bodyPr/>
                        <a:lstStyle/>
                        <a:p>
                          <a:pPr algn="ctr"/>
                          <a:r>
                            <a:rPr lang="en-US" sz="900" noProof="0" dirty="0"/>
                            <a:t>13.566</a:t>
                          </a:r>
                        </a:p>
                      </a:txBody>
                      <a:tcPr marL="68580" marR="68580" marT="34290" marB="34290"/>
                    </a:tc>
                    <a:tc>
                      <a:txBody>
                        <a:bodyPr/>
                        <a:lstStyle/>
                        <a:p>
                          <a:pPr algn="ctr"/>
                          <a:r>
                            <a:rPr lang="en-US" sz="800" noProof="0" dirty="0">
                              <a:solidFill>
                                <a:srgbClr val="FF0000"/>
                              </a:solidFill>
                            </a:rPr>
                            <a:t>387.66</a:t>
                          </a:r>
                        </a:p>
                      </a:txBody>
                      <a:tcPr marL="68580" marR="68580" marT="34290" marB="34290"/>
                    </a:tc>
                    <a:tc>
                      <a:txBody>
                        <a:bodyPr/>
                        <a:lstStyle/>
                        <a:p>
                          <a:pPr algn="ctr"/>
                          <a:r>
                            <a:rPr lang="en-US" sz="800" noProof="0" dirty="0">
                              <a:solidFill>
                                <a:srgbClr val="FF0000"/>
                              </a:solidFill>
                            </a:rPr>
                            <a:t>10.669</a:t>
                          </a:r>
                        </a:p>
                      </a:txBody>
                      <a:tcPr marL="68580" marR="68580" marT="34290" marB="34290"/>
                    </a:tc>
                    <a:tc>
                      <a:txBody>
                        <a:bodyPr/>
                        <a:lstStyle/>
                        <a:p>
                          <a:pPr algn="ctr"/>
                          <a:r>
                            <a:rPr lang="en-US" sz="800" noProof="0" dirty="0">
                              <a:solidFill>
                                <a:srgbClr val="FF0000"/>
                              </a:solidFill>
                            </a:rPr>
                            <a:t>5.6469</a:t>
                          </a:r>
                        </a:p>
                      </a:txBody>
                      <a:tcPr marL="68580" marR="68580" marT="34290" marB="34290"/>
                    </a:tc>
                    <a:extLst>
                      <a:ext uri="{0D108BD9-81ED-4DB2-BD59-A6C34878D82A}">
                        <a16:rowId xmlns:a16="http://schemas.microsoft.com/office/drawing/2014/main" val="3816891772"/>
                      </a:ext>
                    </a:extLst>
                  </a:tr>
                </a:tbl>
              </a:graphicData>
            </a:graphic>
          </p:graphicFrame>
        </mc:Fallback>
      </mc:AlternateContent>
    </p:spTree>
    <p:extLst>
      <p:ext uri="{BB962C8B-B14F-4D97-AF65-F5344CB8AC3E}">
        <p14:creationId xmlns:p14="http://schemas.microsoft.com/office/powerpoint/2010/main" val="210862814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7C77C1E6-BFCB-2702-A968-3586D36C29C7}"/>
              </a:ext>
            </a:extLst>
          </p:cNvPr>
          <p:cNvSpPr>
            <a:spLocks noGrp="1"/>
          </p:cNvSpPr>
          <p:nvPr>
            <p:ph type="title"/>
          </p:nvPr>
        </p:nvSpPr>
        <p:spPr/>
        <p:txBody>
          <a:bodyPr/>
          <a:lstStyle/>
          <a:p>
            <a:endParaRPr lang="en-CH" dirty="0"/>
          </a:p>
        </p:txBody>
      </p:sp>
      <p:sp>
        <p:nvSpPr>
          <p:cNvPr id="6" name="Content Placeholder 5">
            <a:extLst>
              <a:ext uri="{FF2B5EF4-FFF2-40B4-BE49-F238E27FC236}">
                <a16:creationId xmlns:a16="http://schemas.microsoft.com/office/drawing/2014/main" id="{56A047AC-6EC6-1F6A-DDF8-5E6041E1D5DE}"/>
              </a:ext>
            </a:extLst>
          </p:cNvPr>
          <p:cNvSpPr>
            <a:spLocks noGrp="1"/>
          </p:cNvSpPr>
          <p:nvPr>
            <p:ph idx="1"/>
          </p:nvPr>
        </p:nvSpPr>
        <p:spPr/>
        <p:txBody>
          <a:bodyPr/>
          <a:lstStyle/>
          <a:p>
            <a:r>
              <a:rPr lang="en-US" dirty="0"/>
              <a:t>Cases</a:t>
            </a:r>
          </a:p>
          <a:p>
            <a:endParaRPr lang="en-US" dirty="0"/>
          </a:p>
          <a:p>
            <a:pPr lvl="1"/>
            <a:r>
              <a:rPr lang="en-US" dirty="0"/>
              <a:t>CO2 reduction</a:t>
            </a:r>
          </a:p>
          <a:p>
            <a:pPr lvl="1"/>
            <a:r>
              <a:rPr lang="en-US" dirty="0"/>
              <a:t>Photoelectrochemical water splitting</a:t>
            </a:r>
          </a:p>
          <a:p>
            <a:pPr lvl="1"/>
            <a:r>
              <a:rPr lang="en-US" dirty="0"/>
              <a:t>Solar thermochemical</a:t>
            </a:r>
          </a:p>
          <a:p>
            <a:pPr lvl="1"/>
            <a:r>
              <a:rPr lang="en-US" dirty="0"/>
              <a:t>Thermal storage</a:t>
            </a:r>
          </a:p>
          <a:p>
            <a:pPr lvl="1"/>
            <a:r>
              <a:rPr lang="en-US" dirty="0"/>
              <a:t>Hydrogen combustion</a:t>
            </a:r>
          </a:p>
          <a:p>
            <a:pPr lvl="1"/>
            <a:r>
              <a:rPr lang="en-US" dirty="0"/>
              <a:t>Inverse property determination</a:t>
            </a:r>
            <a:endParaRPr lang="en-CH" dirty="0"/>
          </a:p>
        </p:txBody>
      </p:sp>
    </p:spTree>
    <p:extLst>
      <p:ext uri="{BB962C8B-B14F-4D97-AF65-F5344CB8AC3E}">
        <p14:creationId xmlns:p14="http://schemas.microsoft.com/office/powerpoint/2010/main" val="2671380478"/>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TIMING" val="|0.1|0.1|0.1"/>
</p:tagLst>
</file>

<file path=ppt/tags/tag2.xml><?xml version="1.0" encoding="utf-8"?>
<p:tagLst xmlns:a="http://schemas.openxmlformats.org/drawingml/2006/main" xmlns:r="http://schemas.openxmlformats.org/officeDocument/2006/relationships" xmlns:p="http://schemas.openxmlformats.org/presentationml/2006/main">
  <p:tag name="COMSOL LIVELINK TAG" val="&lt;!-- &#10;PropSet elements are populated with properties elements in format &lt;Property name=&quot;&quot; value=&quot;&quot; type=&quot;&quot;/&gt;&#10;LinkType element has either Image, or Table as value.&#10;--&gt;&#10;&lt;Root completeVersion=&quot;6.3.0.x&quot; formatVersion=&quot;2.0.0.0&quot; version=&quot;6.3.0.335&quot;&gt;&#10;  &lt;VersionInformation&gt;&#10;    &lt;Version&gt;1&lt;/Version&gt;&#10;  &lt;/VersionInformation&gt;&#10;  &lt;Entity&gt;/result/table/tbl1&lt;/Entity&gt;&#10;  &lt;Tag&gt;tbl1&lt;/Tag&gt;&#10;  &lt;Node&gt;Results &amp;gt; Tables &amp;gt; Table 1 {tbl1}&lt;/Node&gt;&#10;  &lt;LinkType&gt;Table&lt;/LinkType&gt;&#10;  &lt;ModelLink directoryType=&quot;none&quot;&gt;C:\Users\Matthieu Jonin\Documents\Work\LRESE\solarfuelforcooking\StoveDesignV2\CFD\Combustion\Gas_combustion_2D_chemR_ThermData.mph&lt;/ModelLink&gt;&#10;  &lt;LocalPath&gt;Gas_combustion_2D_chemR_ThermData.mph&lt;/LocalPath&gt;&#10;  &lt;SDim&gt;&lt;/SDim&gt;&#10;  &lt;Locked&gt;false&lt;/Locked&gt;&#10;  &lt;PropSet id=&quot;image&quot; /&gt;&#10;  &lt;PropSet id=&quot;view&quot; /&gt;&#10;  &lt;PropSet id=&quot;camera&quot; /&gt;&#10;  &lt;PropSet id=&quot;axis&quot; /&gt;&#10;  &lt;PropSet id=&quot;clip&quot; /&gt;&#10;  &lt;PropSet id=&quot;table&quot;&gt;&#10;    &lt;Property name=&quot;headers&quot; type=&quot;stringmatrix&quot; value=&quot;1 27;1 26;1 13;1 11;1 12;1 13;1 12;1 15;1 12;2 23;2 9;2 13;2 10;2 10;2 12;2 14;2 14;2 7:1Material Switch plate index2Material Switch wall index3h_porous (cm)4h_free (cm)5h_plate (mm)6Power_in (kW)7P_h2_in (kW)8lambda_entr (1)9T_max (degC)10T_porous_bot_max (degC)11Q_rad (%)12Q_bot_rad (%)13Q_conv (%)14Q_side (%)15P_h2_out (%)16Q_bot_conv (%)17Q_r_porous (%)18tot (%)&quot; /&gt;&#10;    &lt;Property name=&quot;notation&quot; type=&quot;string&quot; value=&quot;auto&quot; /&gt;&#10;    &lt;Property name=&quot;complexnotation&quot; type=&quot;string&quot; value=&quot;rectangular&quot; /&gt;&#10;    &lt;Property name=&quot;precision&quot; type=&quot;integer&quot; value=&quot;5&quot; /&gt;&#10;    &lt;Property name=&quot;fullprec&quot; type=&quot;bool&quot; value=&quot;off&quot; /&gt;&#10;    &lt;Property name=&quot;isfilled&quot; type=&quot;bool&quot; value=&quot;false&quot; /&gt;&#10;    &lt;Property name=&quot;columnheaders&quot; type=&quot;stringarray&quot; value=&quot;27 26 13 11 12 13 12 15 12 23 9 13 10 10 12 14 14 7:Material Switch plate indexMaterial Switch wall indexh_porous (cm)h_free (cm)h_plate (mm)Power_in (kW)P_h2_in (kW)lambda_entr (1)T_max (degC)T_porous_bot_max (degC)Q_rad (%)Q_bot_rad (%)Q_conv (%)Q_side (%)P_h2_out (%)Q_bot_conv (%)Q_r_porous (%)tot (%)&quot; /&gt;&#10;    &lt;Property name=&quot;rowheaders&quot; type=&quot;stringarray&quot; value=&quot;&quot; /&gt;&#10;    &lt;Property name=&quot;title&quot; type=&quot;string&quot; value=&quot;Table 1&quot; /&gt;&#10;    &lt;Property name=&quot;header&quot; type=&quot;bool&quot; value=&quot;on&quot; /&gt;&#10;    &lt;Property name=&quot;includetitle&quot; type=&quot;bool&quot; value=&quot;off&quot; /&gt;&#10;  &lt;/PropSet&gt;&#10;  &lt;UpdateTimeStamp&gt;638835977790633774&lt;/UpdateTimeStamp&gt;&#10;&lt;/Root&gt;"/>
</p:tagLst>
</file>

<file path=ppt/theme/theme1.xml><?xml version="1.0" encoding="utf-8"?>
<a:theme xmlns:a="http://schemas.openxmlformats.org/drawingml/2006/main" name="Thème Office">
  <a:themeElements>
    <a:clrScheme name="EPFL - New Colors 2019">
      <a:dk1>
        <a:srgbClr val="413C3A"/>
      </a:dk1>
      <a:lt1>
        <a:srgbClr val="FFFFFF"/>
      </a:lt1>
      <a:dk2>
        <a:srgbClr val="413C3A"/>
      </a:dk2>
      <a:lt2>
        <a:srgbClr val="CAC7C7"/>
      </a:lt2>
      <a:accent1>
        <a:srgbClr val="E30613"/>
      </a:accent1>
      <a:accent2>
        <a:srgbClr val="00A79F"/>
      </a:accent2>
      <a:accent3>
        <a:srgbClr val="413C3A"/>
      </a:accent3>
      <a:accent4>
        <a:srgbClr val="007480"/>
      </a:accent4>
      <a:accent5>
        <a:srgbClr val="F39869"/>
      </a:accent5>
      <a:accent6>
        <a:srgbClr val="B51F1F"/>
      </a:accent6>
      <a:hlink>
        <a:srgbClr val="ED6E9C"/>
      </a:hlink>
      <a:folHlink>
        <a:srgbClr val="4F8FCC"/>
      </a:folHlink>
    </a:clrScheme>
    <a:fontScheme name="EPFL_Beta2">
      <a:majorFont>
        <a:latin typeface="Franklin Gothic Demi Cond"/>
        <a:ea typeface=""/>
        <a:cs typeface=""/>
      </a:majorFont>
      <a:minorFont>
        <a:latin typeface="Arial"/>
        <a:ea typeface=""/>
        <a:cs typeface=""/>
      </a:minorFont>
    </a:fontScheme>
    <a:fmtScheme name="Thème 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emplate_EPFL_Beta2" id="{6A525B41-3E68-491F-A6C9-0B15EA1321FE}" vid="{993E2952-EB5D-4425-8012-1B04381EBC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Century Gothic">
      <a:majorFont>
        <a:latin typeface="Century Gothic" panose="020F030202020403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F030202020403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2_Office Theme">
  <a:themeElements>
    <a:clrScheme name="Office">
      <a:dk1>
        <a:srgbClr val="000000"/>
      </a:dk1>
      <a:lt1>
        <a:srgbClr val="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4.xml><?xml version="1.0" encoding="utf-8"?>
<a:theme xmlns:a="http://schemas.openxmlformats.org/drawingml/2006/main" name="Thème Offic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Thème Offic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1BFC127AB4946248A5685C1F92D54FFE" ma:contentTypeVersion="0" ma:contentTypeDescription="Crée un document." ma:contentTypeScope="" ma:versionID="ef3ff242486930b75c69099c0dd02c57">
  <xsd:schema xmlns:xsd="http://www.w3.org/2001/XMLSchema" xmlns:xs="http://www.w3.org/2001/XMLSchema" xmlns:p="http://schemas.microsoft.com/office/2006/metadata/properties" targetNamespace="http://schemas.microsoft.com/office/2006/metadata/properties" ma:root="true" ma:fieldsID="ab09c1ba23edfaa45a5e9d385267c9b5">
    <xsd:element name="properties">
      <xsd:complexType>
        <xsd:sequence>
          <xsd:element name="documentManagement">
            <xsd:complexType>
              <xsd:all/>
            </xsd:complexType>
          </xsd:element>
        </xsd:sequence>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Type de contenu"/>
        <xsd:element ref="dc:title" minOccurs="0" maxOccurs="1" ma:index="4" ma:displayName="Titr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8F8CE09B-89B1-4B5D-BED2-87C84F077711}">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openxmlformats.org/package/2006/metadata/core-properties"/>
    <ds:schemaRef ds:uri="http://purl.org/dc/elements/1.1/"/>
    <ds:schemaRef ds:uri="http://purl.org/dc/terms/"/>
    <ds:schemaRef ds:uri="http://schemas.microsoft.com/internal/obd"/>
    <ds:schemaRef ds:uri="http://schemas.microsoft.com/office/infopath/2007/PartnerControls"/>
  </ds:schemaRefs>
</ds:datastoreItem>
</file>

<file path=customXml/itemProps2.xml><?xml version="1.0" encoding="utf-8"?>
<ds:datastoreItem xmlns:ds="http://schemas.openxmlformats.org/officeDocument/2006/customXml" ds:itemID="{266205E9-12FC-4D6C-B0C7-1E9025EEB158}">
  <ds:schemaRefs>
    <ds:schemaRef ds:uri="http://schemas.microsoft.com/sharepoint/v3/contenttype/forms"/>
  </ds:schemaRefs>
</ds:datastoreItem>
</file>

<file path=customXml/itemProps3.xml><?xml version="1.0" encoding="utf-8"?>
<ds:datastoreItem xmlns:ds="http://schemas.openxmlformats.org/officeDocument/2006/customXml" ds:itemID="{348A6C70-7FF5-480A-B09B-7D0A19B2F431}">
  <ds:schemaRefs>
    <ds:schemaRef ds:uri="http://purl.org/dc/terms/"/>
    <ds:schemaRef ds:uri="http://schemas.openxmlformats.org/package/2006/metadata/core-properties"/>
    <ds:schemaRef ds:uri="http://schemas.microsoft.com/office/2006/documentManagement/types"/>
    <ds:schemaRef ds:uri="http://schemas.microsoft.com/office/infopath/2007/PartnerControls"/>
    <ds:schemaRef ds:uri="http://purl.org/dc/elements/1.1/"/>
    <ds:schemaRef ds:uri="http://schemas.microsoft.com/office/2006/metadata/properties"/>
    <ds:schemaRef ds:uri="http://www.w3.org/XML/1998/namespace"/>
    <ds:schemaRef ds:uri="http://purl.org/dc/dcmitype/"/>
  </ds:schemaRefs>
</ds:datastoreItem>
</file>

<file path=docProps/app.xml><?xml version="1.0" encoding="utf-8"?>
<Properties xmlns="http://schemas.openxmlformats.org/officeDocument/2006/extended-properties" xmlns:vt="http://schemas.openxmlformats.org/officeDocument/2006/docPropsVTypes">
  <Template>Thème Office</Template>
  <TotalTime>0</TotalTime>
  <Words>3914</Words>
  <Application>Microsoft Office PowerPoint</Application>
  <PresentationFormat>On-screen Show (16:9)</PresentationFormat>
  <Paragraphs>852</Paragraphs>
  <Slides>62</Slides>
  <Notes>29</Notes>
  <HiddenSlides>0</HiddenSlides>
  <MMClips>1</MMClips>
  <ScaleCrop>false</ScaleCrop>
  <HeadingPairs>
    <vt:vector size="8" baseType="variant">
      <vt:variant>
        <vt:lpstr>Fonts Used</vt:lpstr>
      </vt:variant>
      <vt:variant>
        <vt:i4>14</vt:i4>
      </vt:variant>
      <vt:variant>
        <vt:lpstr>Theme</vt:lpstr>
      </vt:variant>
      <vt:variant>
        <vt:i4>3</vt:i4>
      </vt:variant>
      <vt:variant>
        <vt:lpstr>Embedded OLE Servers</vt:lpstr>
      </vt:variant>
      <vt:variant>
        <vt:i4>1</vt:i4>
      </vt:variant>
      <vt:variant>
        <vt:lpstr>Slide Titles</vt:lpstr>
      </vt:variant>
      <vt:variant>
        <vt:i4>62</vt:i4>
      </vt:variant>
    </vt:vector>
  </HeadingPairs>
  <TitlesOfParts>
    <vt:vector size="80" baseType="lpstr">
      <vt:lpstr>MS Mincho</vt:lpstr>
      <vt:lpstr>ＭＳ Ｐゴシック</vt:lpstr>
      <vt:lpstr>Arial</vt:lpstr>
      <vt:lpstr>Calibri</vt:lpstr>
      <vt:lpstr>Calibri Light</vt:lpstr>
      <vt:lpstr>Cambria Math</vt:lpstr>
      <vt:lpstr>Century Gothic</vt:lpstr>
      <vt:lpstr>CMU Serif</vt:lpstr>
      <vt:lpstr>Fira Sans</vt:lpstr>
      <vt:lpstr>Franklin Gothic Demi Cond</vt:lpstr>
      <vt:lpstr>Libre Franklin</vt:lpstr>
      <vt:lpstr>Times</vt:lpstr>
      <vt:lpstr>Times New Roman</vt:lpstr>
      <vt:lpstr>Wingdings</vt:lpstr>
      <vt:lpstr>Thème Office</vt:lpstr>
      <vt:lpstr>Office Theme</vt:lpstr>
      <vt:lpstr>2_Office Theme</vt:lpstr>
      <vt:lpstr>Equation</vt:lpstr>
      <vt:lpstr>Multi-Physical Transport in Porous Media for Energy Applications</vt:lpstr>
      <vt:lpstr>Porous Media in Energy Application</vt:lpstr>
      <vt:lpstr>Photoelectrochemical Fuel Generation</vt:lpstr>
      <vt:lpstr>“Standard” Methodology</vt:lpstr>
      <vt:lpstr>Photoelectrochemical Fuel Generation</vt:lpstr>
      <vt:lpstr>FIB-SEM Nanotomography</vt:lpstr>
      <vt:lpstr>LaTiO2N</vt:lpstr>
      <vt:lpstr>Quantification of the Film</vt:lpstr>
      <vt:lpstr>Transport Characterization</vt:lpstr>
      <vt:lpstr>Porous Media in Energy Application</vt:lpstr>
      <vt:lpstr>Electrochemical CO2 Reduction</vt:lpstr>
      <vt:lpstr>Device Designs</vt:lpstr>
      <vt:lpstr>Electrochemical CO2 Reduction</vt:lpstr>
      <vt:lpstr>Pore-Scale Modeling of GDE Design</vt:lpstr>
      <vt:lpstr>Model Details</vt:lpstr>
      <vt:lpstr>Model Configurations - Results</vt:lpstr>
      <vt:lpstr>Results on Catalyst Particle Scale</vt:lpstr>
      <vt:lpstr>PowerPoint Presentation</vt:lpstr>
      <vt:lpstr>Effects of CL Mesostructure in Homogenized Model</vt:lpstr>
      <vt:lpstr>Pore-Resolved Information</vt:lpstr>
      <vt:lpstr>Porous Media in Energy Application</vt:lpstr>
      <vt:lpstr>Solar Thermochemistry</vt:lpstr>
      <vt:lpstr>Multi-Physics Model</vt:lpstr>
      <vt:lpstr>Structural Drivers for Porous Media?</vt:lpstr>
      <vt:lpstr>Machine Learning in Solar Thermochemistry</vt:lpstr>
      <vt:lpstr>Structural Drivers</vt:lpstr>
      <vt:lpstr>PowerPoint Presentation</vt:lpstr>
      <vt:lpstr>Effect Porous Media Inhomogeneity</vt:lpstr>
      <vt:lpstr>Porous Media in Energy Application</vt:lpstr>
      <vt:lpstr>Thermal Energy Storage</vt:lpstr>
      <vt:lpstr>Typical Storage Design – Latent Heat</vt:lpstr>
      <vt:lpstr>Using AI to Support Design - Method</vt:lpstr>
      <vt:lpstr>“Best” Structure</vt:lpstr>
      <vt:lpstr>Geodesic Convolutional Neural Network (GCNN) </vt:lpstr>
      <vt:lpstr>GCNN Can Act as CFD Emulator</vt:lpstr>
      <vt:lpstr>Acknowledgements</vt:lpstr>
      <vt:lpstr>Pore-Level Characterization</vt:lpstr>
      <vt:lpstr>Effects of CL Mesostructure in Homogenized Model</vt:lpstr>
      <vt:lpstr>Anisotropic Operating Conditions and Porous Media</vt:lpstr>
      <vt:lpstr>Heat Transfer Limitations</vt:lpstr>
      <vt:lpstr>Optimization and validation</vt:lpstr>
      <vt:lpstr>Heat Transfer Limitations</vt:lpstr>
      <vt:lpstr>Transport Limitations in GDE</vt:lpstr>
      <vt:lpstr>Calculation procedure</vt:lpstr>
      <vt:lpstr>Heat Transfer Limitations</vt:lpstr>
      <vt:lpstr>Method – Experiments in extreme conditions</vt:lpstr>
      <vt:lpstr>Temperature measurements </vt:lpstr>
      <vt:lpstr>PATO: Material response code based on OpenFOAM</vt:lpstr>
      <vt:lpstr>Effective conductivity</vt:lpstr>
      <vt:lpstr>Morphology</vt:lpstr>
      <vt:lpstr>Results</vt:lpstr>
      <vt:lpstr>Results</vt:lpstr>
      <vt:lpstr>Optimization of structure</vt:lpstr>
      <vt:lpstr>Optimization of structure</vt:lpstr>
      <vt:lpstr>Application 2 – Partially aligned fibers</vt:lpstr>
      <vt:lpstr>Application 2 – Partially aligned fibers</vt:lpstr>
      <vt:lpstr>Innovation in Application: Global South</vt:lpstr>
      <vt:lpstr>Model</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Welcome to EPFL</dc:title>
  <dc:creator>Utilisateur Microsoft Office</dc:creator>
  <cp:lastModifiedBy>Sophia Haussener</cp:lastModifiedBy>
  <cp:revision>434</cp:revision>
  <dcterms:created xsi:type="dcterms:W3CDTF">2019-04-02T06:24:35Z</dcterms:created>
  <dcterms:modified xsi:type="dcterms:W3CDTF">2026-05-22T12:26:47Z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0x0101001BFC127AB4946248A5685C1F92D54FFE</vt:lpwstr>
  </property>
</Properties>
</file>