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1" r:id="rId2"/>
    <p:sldId id="282" r:id="rId3"/>
    <p:sldId id="315" r:id="rId4"/>
    <p:sldId id="375" r:id="rId5"/>
    <p:sldId id="406" r:id="rId6"/>
    <p:sldId id="408" r:id="rId7"/>
    <p:sldId id="412" r:id="rId8"/>
    <p:sldId id="414" r:id="rId9"/>
    <p:sldId id="410" r:id="rId10"/>
    <p:sldId id="416" r:id="rId11"/>
    <p:sldId id="417" r:id="rId12"/>
    <p:sldId id="418" r:id="rId13"/>
    <p:sldId id="421" r:id="rId14"/>
    <p:sldId id="395" r:id="rId15"/>
    <p:sldId id="422" r:id="rId16"/>
    <p:sldId id="364" r:id="rId17"/>
    <p:sldId id="423" r:id="rId18"/>
    <p:sldId id="401" r:id="rId19"/>
    <p:sldId id="402" r:id="rId20"/>
    <p:sldId id="403" r:id="rId21"/>
    <p:sldId id="380" r:id="rId22"/>
    <p:sldId id="381" r:id="rId23"/>
    <p:sldId id="424" r:id="rId24"/>
    <p:sldId id="425" r:id="rId25"/>
    <p:sldId id="426" r:id="rId26"/>
    <p:sldId id="427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64B"/>
    <a:srgbClr val="13294B"/>
    <a:srgbClr val="DCEAF7"/>
    <a:srgbClr val="E84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FD22B-442C-4536-B37F-C776C788A784}" type="datetimeFigureOut">
              <a:t>5/15/2026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CEDF2-C4A0-4118-B423-FCECB06C7C2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475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AC6063EF-1F60-33A1-1B2A-3424C62F86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EE64D04B-3A05-F17B-8CBF-5245E35B6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96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F9D30DB-1D11-6A64-A981-B5C0B45BB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9E68B957-9368-377C-5541-CBFB72420A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291EA2AE-E60E-99B8-DD24-D6513A8C0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77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F30D313-2E27-7E8D-5D3B-DFBD4F5A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2B50C546-B91B-448F-1791-438FFAA086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9125B6B8-7F8F-666C-495C-2FB801A93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4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22C6F4C-17CF-9075-4327-E3957FA04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C3B761D7-28F4-E439-8ACB-C645B22609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18E69E0B-0F4A-151F-BD5E-1ABF8CBC7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0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5460243-BF0D-EF23-1C3B-5E69CCEEE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18EE5FC0-2F78-4AE4-AE3C-7019AB9573F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1D6DD352-A65C-7A9F-CF5C-DDE6F124F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86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676B7AE-FACD-6719-2E38-66C14C1C9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3A883990-FC7C-A42A-5200-BD49E829DF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281F3D63-653D-232A-A3C9-7F7059AB9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78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CEE875-109E-B7B0-FD22-5EC17EAFB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AC67289F-CD95-AF60-9327-77EE09E4F2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195E5BB9-06C6-6327-DE55-2AB5EEB02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91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969E64-38AE-0FA3-3813-E3ECCDE23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0FA1A729-C785-2753-4542-B043889C54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9F30B56A-0E9C-F5A8-88FA-CA5829D5F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C4DD5A2-E668-9874-3414-6BAE171C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2CC10976-B1C0-8F1F-6C0B-5937663BE2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8C8B52FD-AFC7-D423-CA29-C9CED27AE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7412179-687B-23A3-960A-F60A1D580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B637BCA9-D616-6F4B-BE64-44047B76BC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4C7AB241-3375-7E78-D8D7-3F36D0376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32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B39EE77-FD66-C10A-2DB3-822580475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ECFECBFA-F0CC-32A1-2854-0482B75A0D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047808A2-9D6D-2439-E3B6-F88274DD9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4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E8B26AD-B3E9-091C-8AB3-FA00D2542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88D38A4B-1907-90C0-36E9-21CEA9B029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3EE32A6F-DF2E-3D2F-A6F5-4DEBF7DB2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0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BD091E-B115-5B28-C577-F09EC22C6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C93D28D9-FDD9-EDC1-0C85-45B7AEC637F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A23DD590-014E-6257-DA34-2089CE8BE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71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E5CA2ED-1BFD-DBFC-DDFB-E81EC7450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48048A66-9516-5C31-6883-FA739FCAD4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FC5E1FCC-A892-F9D8-8D69-D5F0069E7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3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8DE43D8-1091-C5D7-1772-574C8D346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4F4FEC9B-2D86-7448-7102-1F86C17335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715374C7-A640-6E48-0586-E604D4453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015C0DB-F38D-75A7-AB0B-47A2B72A4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8363536E-09C7-2459-469F-3E5CD697DA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6987B5DC-0CC3-B8B9-6546-5ECEDD14B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53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41D46B6-F8C5-986E-3C2F-0833CFD86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C9F4CAF9-1331-1F37-2EE9-754522DB21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264638CC-77D9-A5EB-E66D-7D31A6415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89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4E34AF-0E2A-FAEA-AC78-AB71A2C38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DA435F57-FF85-599F-E651-6A1ECEA8EC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15C3F407-219B-5CE2-EBB1-927C9D840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6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A16DEB9-B651-9931-8CB3-4A55507C7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;p7:notes">
            <a:extLst>
              <a:ext uri="{FF2B5EF4-FFF2-40B4-BE49-F238E27FC236}">
                <a16:creationId xmlns:a16="http://schemas.microsoft.com/office/drawing/2014/main" id="{853E640E-BEF1-7FE2-0590-C2375EE38E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400549"/>
            <a:ext cx="5486400" cy="3600450"/>
          </a:xfrm>
          <a:noFill/>
          <a:ln>
            <a:noFill/>
          </a:ln>
        </p:spPr>
        <p:txBody>
          <a:bodyPr wrap="square" lIns="91421" tIns="45701" rIns="91421" bIns="4570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3" name="Google Shape;143;p7:notes">
            <a:extLst>
              <a:ext uri="{FF2B5EF4-FFF2-40B4-BE49-F238E27FC236}">
                <a16:creationId xmlns:a16="http://schemas.microsoft.com/office/drawing/2014/main" id="{FDB7DD40-6983-0C1E-3111-ADD25B722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1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2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;p1">
            <a:extLst>
              <a:ext uri="{FF2B5EF4-FFF2-40B4-BE49-F238E27FC236}">
                <a16:creationId xmlns:a16="http://schemas.microsoft.com/office/drawing/2014/main" id="{7CC81D1C-0387-64C6-D8A2-F9BA7A12FB60}"/>
              </a:ext>
            </a:extLst>
          </p:cNvPr>
          <p:cNvSpPr txBox="1"/>
          <p:nvPr/>
        </p:nvSpPr>
        <p:spPr>
          <a:xfrm>
            <a:off x="1144481" y="1569742"/>
            <a:ext cx="9902697" cy="1200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algn="ctr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noProof="0" dirty="0">
                <a:solidFill>
                  <a:srgbClr val="FFFFFF"/>
                </a:solidFill>
                <a:ea typeface="+mn-lt"/>
                <a:cs typeface="+mn-lt"/>
              </a:rPr>
              <a:t>Micro-CT-Based Permeability Characterization of Virgin and Pyrolyzed Wood</a:t>
            </a:r>
            <a:endParaRPr lang="en-US" sz="3600" noProof="0" dirty="0"/>
          </a:p>
        </p:txBody>
      </p:sp>
      <p:sp>
        <p:nvSpPr>
          <p:cNvPr id="3" name="Google Shape;98;p1">
            <a:extLst>
              <a:ext uri="{FF2B5EF4-FFF2-40B4-BE49-F238E27FC236}">
                <a16:creationId xmlns:a16="http://schemas.microsoft.com/office/drawing/2014/main" id="{7316D284-F775-8959-2C7E-58C6D51DC5FA}"/>
              </a:ext>
            </a:extLst>
          </p:cNvPr>
          <p:cNvSpPr txBox="1"/>
          <p:nvPr/>
        </p:nvSpPr>
        <p:spPr>
          <a:xfrm>
            <a:off x="3922062" y="6265571"/>
            <a:ext cx="4347880" cy="3692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spc="300" noProof="0" dirty="0">
                <a:solidFill>
                  <a:srgbClr val="FFFFFF"/>
                </a:solidFill>
                <a:latin typeface="Aptos Display"/>
                <a:ea typeface="Arial"/>
                <a:cs typeface="Arial"/>
              </a:rPr>
              <a:t>21/05/2026</a:t>
            </a:r>
            <a:endParaRPr lang="en-US" b="0" i="0" u="none" strike="noStrike" kern="0" cap="none" spc="300" baseline="0" noProof="0" dirty="0">
              <a:solidFill>
                <a:srgbClr val="FFFFFF"/>
              </a:solidFill>
              <a:uFillTx/>
              <a:latin typeface="Aptos Display"/>
              <a:ea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21365-5AC4-BBC2-E217-0F18CE59A20A}"/>
              </a:ext>
            </a:extLst>
          </p:cNvPr>
          <p:cNvSpPr txBox="1"/>
          <p:nvPr/>
        </p:nvSpPr>
        <p:spPr>
          <a:xfrm>
            <a:off x="8768717" y="4599109"/>
            <a:ext cx="1521761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noProof="0" dirty="0">
                <a:solidFill>
                  <a:schemeClr val="bg1"/>
                </a:solidFill>
                <a:latin typeface="Aptos"/>
                <a:cs typeface="Arial"/>
              </a:rPr>
              <a:t>Presented</a:t>
            </a:r>
            <a:r>
              <a:rPr lang="en-US" sz="1600" b="1" i="0" u="none" strike="noStrike" kern="0" cap="none" spc="0" baseline="0" noProof="0" dirty="0">
                <a:solidFill>
                  <a:schemeClr val="bg1"/>
                </a:solidFill>
                <a:uFillTx/>
                <a:latin typeface="Aptos"/>
                <a:cs typeface="Arial"/>
              </a:rPr>
              <a:t> </a:t>
            </a:r>
            <a:r>
              <a:rPr lang="en-US" sz="1600" b="1" noProof="0" dirty="0">
                <a:solidFill>
                  <a:schemeClr val="bg1"/>
                </a:solidFill>
                <a:latin typeface="Aptos"/>
                <a:cs typeface="Arial"/>
              </a:rPr>
              <a:t>by</a:t>
            </a:r>
            <a:r>
              <a:rPr lang="en-US" sz="1600" b="1" i="0" u="none" strike="noStrike" kern="1200" cap="none" spc="0" baseline="0" noProof="0" dirty="0">
                <a:solidFill>
                  <a:schemeClr val="bg1"/>
                </a:solidFill>
                <a:uFillTx/>
                <a:latin typeface="Aptos"/>
                <a:cs typeface="Arial"/>
              </a:rPr>
              <a:t>: </a:t>
            </a:r>
            <a:r>
              <a:rPr lang="en-US" sz="1600" b="0" i="0" u="none" strike="noStrike" kern="1200" cap="none" spc="0" baseline="0" noProof="0" dirty="0">
                <a:solidFill>
                  <a:srgbClr val="E84B36"/>
                </a:solidFill>
                <a:uFillTx/>
                <a:latin typeface="Aptos"/>
                <a:cs typeface="Arial"/>
              </a:rPr>
              <a:t> </a:t>
            </a:r>
            <a:endParaRPr lang="en-US" sz="1600" noProof="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94F1FFC-D059-4D48-0D47-3FFA96108E6F}"/>
              </a:ext>
            </a:extLst>
          </p:cNvPr>
          <p:cNvSpPr txBox="1"/>
          <p:nvPr/>
        </p:nvSpPr>
        <p:spPr>
          <a:xfrm>
            <a:off x="617124" y="4599110"/>
            <a:ext cx="5639628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noProof="0" dirty="0">
                <a:solidFill>
                  <a:schemeClr val="bg1"/>
                </a:solidFill>
                <a:latin typeface="Aptos"/>
                <a:cs typeface="Arial"/>
              </a:rPr>
              <a:t>Supervisors</a:t>
            </a:r>
            <a:r>
              <a:rPr lang="en-US" sz="1600" b="1" kern="0" noProof="0" dirty="0">
                <a:solidFill>
                  <a:schemeClr val="bg1"/>
                </a:solidFill>
                <a:latin typeface="Aptos"/>
                <a:cs typeface="Arial"/>
              </a:rPr>
              <a:t> / co-authors:</a:t>
            </a:r>
            <a:endParaRPr lang="en-US" sz="1600" kern="0" noProof="0" dirty="0">
              <a:solidFill>
                <a:schemeClr val="bg1"/>
              </a:solidFill>
              <a:latin typeface="Aptos"/>
              <a:cs typeface="Arial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1DBAB5-9AFF-B9B7-537D-82021661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noProof="0" smtClean="0"/>
              <a:t>1</a:t>
            </a:fld>
            <a:endParaRPr lang="en-US" noProof="0" dirty="0"/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04783213-00F7-4039-54FB-2ABA1501ED39}"/>
              </a:ext>
            </a:extLst>
          </p:cNvPr>
          <p:cNvCxnSpPr/>
          <p:nvPr/>
        </p:nvCxnSpPr>
        <p:spPr>
          <a:xfrm>
            <a:off x="4405098" y="2821064"/>
            <a:ext cx="3379303" cy="0"/>
          </a:xfrm>
          <a:prstGeom prst="straightConnector1">
            <a:avLst/>
          </a:prstGeom>
          <a:noFill/>
          <a:ln w="28575" cap="flat">
            <a:solidFill>
              <a:srgbClr val="E84B36"/>
            </a:solidFill>
            <a:prstDash val="solid"/>
            <a:miter/>
          </a:ln>
        </p:spPr>
      </p:cxnSp>
      <p:sp>
        <p:nvSpPr>
          <p:cNvPr id="11" name="Text 3">
            <a:extLst>
              <a:ext uri="{FF2B5EF4-FFF2-40B4-BE49-F238E27FC236}">
                <a16:creationId xmlns:a16="http://schemas.microsoft.com/office/drawing/2014/main" id="{DE273CC4-84B5-2F76-D2D2-18C5AE3CE828}"/>
              </a:ext>
            </a:extLst>
          </p:cNvPr>
          <p:cNvSpPr/>
          <p:nvPr/>
        </p:nvSpPr>
        <p:spPr>
          <a:xfrm>
            <a:off x="2020861" y="2979145"/>
            <a:ext cx="81381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noProof="0" dirty="0">
                <a:solidFill>
                  <a:srgbClr val="DDE7F0"/>
                </a:solidFill>
              </a:rPr>
              <a:t>InterPore2026 - MS18</a:t>
            </a:r>
            <a:endParaRPr lang="en-US" sz="1400" noProof="0" dirty="0"/>
          </a:p>
          <a:p>
            <a:pPr marL="0" indent="0" algn="ctr">
              <a:buNone/>
            </a:pPr>
            <a:r>
              <a:rPr lang="en-US" sz="1400" noProof="0" dirty="0">
                <a:solidFill>
                  <a:srgbClr val="DDE7F0"/>
                </a:solidFill>
              </a:rPr>
              <a:t>High-temperature heat and mass transfer within porous materials for energy and space</a:t>
            </a:r>
            <a:endParaRPr lang="en-US" sz="1400" noProof="0" dirty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FC5C5EFD-42A8-62D7-8EA9-1AF43BDB174B}"/>
              </a:ext>
            </a:extLst>
          </p:cNvPr>
          <p:cNvSpPr/>
          <p:nvPr/>
        </p:nvSpPr>
        <p:spPr>
          <a:xfrm>
            <a:off x="8722404" y="5147985"/>
            <a:ext cx="1863750" cy="3098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noProof="0" dirty="0">
                <a:solidFill>
                  <a:srgbClr val="DDE7F0"/>
                </a:solidFill>
              </a:rPr>
              <a:t>Univ. Bordeaux ·  I2M </a:t>
            </a:r>
          </a:p>
        </p:txBody>
      </p:sp>
      <p:sp>
        <p:nvSpPr>
          <p:cNvPr id="19" name="Shape 0">
            <a:extLst>
              <a:ext uri="{FF2B5EF4-FFF2-40B4-BE49-F238E27FC236}">
                <a16:creationId xmlns:a16="http://schemas.microsoft.com/office/drawing/2014/main" id="{FA985301-5CFB-9386-067D-FC0768419842}"/>
              </a:ext>
            </a:extLst>
          </p:cNvPr>
          <p:cNvSpPr/>
          <p:nvPr/>
        </p:nvSpPr>
        <p:spPr>
          <a:xfrm>
            <a:off x="457200" y="6245352"/>
            <a:ext cx="11064240" cy="0"/>
          </a:xfrm>
          <a:prstGeom prst="line">
            <a:avLst/>
          </a:prstGeom>
          <a:noFill/>
          <a:ln w="7620">
            <a:solidFill>
              <a:srgbClr val="FFFFFF">
                <a:alpha val="50000"/>
              </a:srgbClr>
            </a:solidFill>
            <a:prstDash val="solid"/>
          </a:ln>
        </p:spPr>
        <p:txBody>
          <a:bodyPr/>
          <a:lstStyle/>
          <a:p>
            <a:endParaRPr lang="en-US" noProof="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877D193-8A30-A951-ED49-6A11182636AC}"/>
              </a:ext>
            </a:extLst>
          </p:cNvPr>
          <p:cNvSpPr txBox="1"/>
          <p:nvPr/>
        </p:nvSpPr>
        <p:spPr>
          <a:xfrm>
            <a:off x="621632" y="4932947"/>
            <a:ext cx="60960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0" i="0" u="none" strike="noStrike" baseline="0" noProof="0" dirty="0">
                <a:solidFill>
                  <a:srgbClr val="FFFFFF"/>
                </a:solidFill>
                <a:latin typeface="Aptos"/>
                <a:ea typeface="Segoe UI"/>
                <a:cs typeface="Segoe UI"/>
              </a:rPr>
              <a:t>Azita Ahmadi Senichault, Abdelaziz Omari, Cécile Gaborieau, </a:t>
            </a:r>
            <a:r>
              <a:rPr lang="en-US" sz="1600" noProof="0" dirty="0">
                <a:solidFill>
                  <a:srgbClr val="FFFFFF"/>
                </a:solidFill>
                <a:latin typeface="Aptos"/>
                <a:ea typeface="Segoe UI"/>
                <a:cs typeface="Segoe UI"/>
              </a:rPr>
              <a:t>Flora Lahouze, Shaolin</a:t>
            </a:r>
            <a:r>
              <a:rPr lang="en-US" sz="1600" b="0" i="0" u="none" strike="noStrike" baseline="0" noProof="0" dirty="0">
                <a:solidFill>
                  <a:srgbClr val="FFFFFF"/>
                </a:solidFill>
                <a:latin typeface="Aptos"/>
                <a:ea typeface="Segoe UI"/>
                <a:cs typeface="Segoe UI"/>
              </a:rPr>
              <a:t> Liu, Olivier Caty, Andrew King and Jean Lachaud </a:t>
            </a:r>
            <a:endParaRPr lang="en-US" noProof="0" dirty="0"/>
          </a:p>
          <a:p>
            <a:pPr algn="ctr"/>
            <a:endParaRPr lang="en-US" noProof="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7CA31D9-5C8B-101C-4711-C2EC40D38BFC}"/>
              </a:ext>
            </a:extLst>
          </p:cNvPr>
          <p:cNvSpPr txBox="1"/>
          <p:nvPr/>
        </p:nvSpPr>
        <p:spPr>
          <a:xfrm>
            <a:off x="8672763" y="4932948"/>
            <a:ext cx="21857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i="0" u="none" strike="noStrike" baseline="0" noProof="0" dirty="0">
                <a:solidFill>
                  <a:srgbClr val="FFFFFF"/>
                </a:solidFill>
                <a:latin typeface="Aptos"/>
              </a:rPr>
              <a:t>Abderrahman M'jikou</a:t>
            </a:r>
            <a:endParaRPr lang="en-US" noProof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EC1126E-55EC-70C9-E775-D1DEBFA7F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334"/>
            <a:ext cx="2483652" cy="86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FBA153A-0B24-93E7-E91C-28AD7DC2F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6" y="141038"/>
            <a:ext cx="1566689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6F32B-1A9A-DA8E-8F5B-7FE232C63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D0AD1841-B199-EF7A-BDAA-BAC43CAD9D2E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9231FB12-C16A-26F5-3B1C-D251CB028576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4BA6FD2C-5AFD-6512-966A-A2B5A14DA62A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26727238-0353-A7D6-C8A6-F35CDC0F35F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6AA3CBC1-1DA2-E02F-DF8E-616DF6FBFDF9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133C3798-058B-F3AE-C312-7610F79DB974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F7DD16FF-D84F-526A-A7E3-90D5B0C3ABBE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11F2BDB4-7FE9-ED13-18FC-9844B64CC3A3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85CECA3E-2548-6E64-DD47-6B2BA221FC4F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ACC7FAA4-2D17-2E72-59E6-53B38BA2AE0B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B645E233-BFE4-DFB5-8424-9113E24A03D1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3668314-24D1-DF6E-346F-4B972AEAD516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C0438F56-71BC-007B-6AB0-5B82EDCAB3C7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5B0FAA52-57FB-525D-DE0D-0D711C33A89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497AC00D-39C1-787A-1AAE-4A511D183A7B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3EA18B8A-88FA-F99E-BE34-ACBDF286E1EE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Numerical reliability: mesh, padding and REV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67DCD6A-5FE6-9689-D1EB-938B20862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85AF97C-1414-0196-2B77-5129F48E5F15}"/>
              </a:ext>
            </a:extLst>
          </p:cNvPr>
          <p:cNvSpPr/>
          <p:nvPr/>
        </p:nvSpPr>
        <p:spPr>
          <a:xfrm>
            <a:off x="376806" y="957235"/>
            <a:ext cx="2266714" cy="455630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98BA7CBB-C4BF-5F31-EE22-42E1D294D719}"/>
              </a:ext>
            </a:extLst>
          </p:cNvPr>
          <p:cNvSpPr txBox="1"/>
          <p:nvPr/>
        </p:nvSpPr>
        <p:spPr>
          <a:xfrm>
            <a:off x="-42876" y="972326"/>
            <a:ext cx="2929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Mesh convergence</a:t>
            </a:r>
            <a:endParaRPr lang="en-US" sz="1400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069835-14E3-6862-6CAB-E7803F4C590B}"/>
              </a:ext>
            </a:extLst>
          </p:cNvPr>
          <p:cNvCxnSpPr>
            <a:cxnSpLocks/>
          </p:cNvCxnSpPr>
          <p:nvPr/>
        </p:nvCxnSpPr>
        <p:spPr>
          <a:xfrm>
            <a:off x="512210" y="1302432"/>
            <a:ext cx="1800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4F377ADE-17B5-407E-7DF7-A8AC1531AC47}"/>
              </a:ext>
            </a:extLst>
          </p:cNvPr>
          <p:cNvSpPr/>
          <p:nvPr/>
        </p:nvSpPr>
        <p:spPr>
          <a:xfrm>
            <a:off x="376805" y="5624123"/>
            <a:ext cx="11437377" cy="84634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ZoneTexte 15">
            <a:extLst>
              <a:ext uri="{FF2B5EF4-FFF2-40B4-BE49-F238E27FC236}">
                <a16:creationId xmlns:a16="http://schemas.microsoft.com/office/drawing/2014/main" id="{57BB378A-FA88-BF89-19F9-4EDA20FE3B2B}"/>
              </a:ext>
            </a:extLst>
          </p:cNvPr>
          <p:cNvSpPr txBox="1"/>
          <p:nvPr/>
        </p:nvSpPr>
        <p:spPr>
          <a:xfrm>
            <a:off x="513806" y="5587997"/>
            <a:ext cx="538407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Final settings for permeability simulations</a:t>
            </a:r>
            <a:endParaRPr lang="en-US" sz="1600" noProof="0" dirty="0"/>
          </a:p>
        </p:txBody>
      </p:sp>
      <p:cxnSp>
        <p:nvCxnSpPr>
          <p:cNvPr id="37" name="Straight Arrow Connector 24">
            <a:extLst>
              <a:ext uri="{FF2B5EF4-FFF2-40B4-BE49-F238E27FC236}">
                <a16:creationId xmlns:a16="http://schemas.microsoft.com/office/drawing/2014/main" id="{71669310-26CA-7ABC-73B4-C5F79F596B60}"/>
              </a:ext>
            </a:extLst>
          </p:cNvPr>
          <p:cNvCxnSpPr>
            <a:cxnSpLocks/>
          </p:cNvCxnSpPr>
          <p:nvPr/>
        </p:nvCxnSpPr>
        <p:spPr>
          <a:xfrm>
            <a:off x="612042" y="5951414"/>
            <a:ext cx="4572000" cy="232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26">
            <a:extLst>
              <a:ext uri="{FF2B5EF4-FFF2-40B4-BE49-F238E27FC236}">
                <a16:creationId xmlns:a16="http://schemas.microsoft.com/office/drawing/2014/main" id="{6499B7A9-B176-3390-4295-0A66514F1C14}"/>
              </a:ext>
            </a:extLst>
          </p:cNvPr>
          <p:cNvSpPr/>
          <p:nvPr/>
        </p:nvSpPr>
        <p:spPr>
          <a:xfrm>
            <a:off x="2846229" y="957235"/>
            <a:ext cx="3071960" cy="455630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ZoneTexte 15">
            <a:extLst>
              <a:ext uri="{FF2B5EF4-FFF2-40B4-BE49-F238E27FC236}">
                <a16:creationId xmlns:a16="http://schemas.microsoft.com/office/drawing/2014/main" id="{22C49043-FCD1-2B67-C2BF-1F7443D12CAD}"/>
              </a:ext>
            </a:extLst>
          </p:cNvPr>
          <p:cNvSpPr txBox="1"/>
          <p:nvPr/>
        </p:nvSpPr>
        <p:spPr>
          <a:xfrm>
            <a:off x="2767766" y="970842"/>
            <a:ext cx="31378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Padding-size convergence</a:t>
            </a:r>
            <a:endParaRPr lang="en-US" sz="1400" noProof="0" dirty="0"/>
          </a:p>
        </p:txBody>
      </p:sp>
      <p:cxnSp>
        <p:nvCxnSpPr>
          <p:cNvPr id="41" name="Straight Arrow Connector 24">
            <a:extLst>
              <a:ext uri="{FF2B5EF4-FFF2-40B4-BE49-F238E27FC236}">
                <a16:creationId xmlns:a16="http://schemas.microsoft.com/office/drawing/2014/main" id="{42F14FDC-5779-C727-97D9-9DFA362C3407}"/>
              </a:ext>
            </a:extLst>
          </p:cNvPr>
          <p:cNvCxnSpPr>
            <a:cxnSpLocks/>
          </p:cNvCxnSpPr>
          <p:nvPr/>
        </p:nvCxnSpPr>
        <p:spPr>
          <a:xfrm>
            <a:off x="3065111" y="1327529"/>
            <a:ext cx="2520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27">
                <a:extLst>
                  <a:ext uri="{FF2B5EF4-FFF2-40B4-BE49-F238E27FC236}">
                    <a16:creationId xmlns:a16="http://schemas.microsoft.com/office/drawing/2014/main" id="{FEAD6929-6226-2D39-5DE6-FC425C6AB090}"/>
                  </a:ext>
                </a:extLst>
              </p:cNvPr>
              <p:cNvSpPr txBox="1"/>
              <p:nvPr/>
            </p:nvSpPr>
            <p:spPr>
              <a:xfrm>
                <a:off x="443774" y="6010144"/>
                <a:ext cx="11230821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noProof="0" dirty="0"/>
                  <a:t>Adaptive voxel-hex mesh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=4,  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𝑠𝑡𝑎𝑟𝑡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=0.9 µ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noProof="0" dirty="0"/>
                  <a:t> + 24 µm padding + 390 µm REV cube</a:t>
                </a:r>
              </a:p>
            </p:txBody>
          </p:sp>
        </mc:Choice>
        <mc:Fallback>
          <p:sp>
            <p:nvSpPr>
              <p:cNvPr id="46" name="TextBox 27">
                <a:extLst>
                  <a:ext uri="{FF2B5EF4-FFF2-40B4-BE49-F238E27FC236}">
                    <a16:creationId xmlns:a16="http://schemas.microsoft.com/office/drawing/2014/main" id="{FEAD6929-6226-2D39-5DE6-FC425C6AB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74" y="6010144"/>
                <a:ext cx="11230821" cy="369332"/>
              </a:xfrm>
              <a:prstGeom prst="rect">
                <a:avLst/>
              </a:prstGeom>
              <a:blipFill>
                <a:blip r:embed="rId3"/>
                <a:stretch>
                  <a:fillRect l="-489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: Rounded Corners 16">
                <a:extLst>
                  <a:ext uri="{FF2B5EF4-FFF2-40B4-BE49-F238E27FC236}">
                    <a16:creationId xmlns:a16="http://schemas.microsoft.com/office/drawing/2014/main" id="{79C8E4EB-5070-B8F4-D805-4BF34572CC43}"/>
                  </a:ext>
                </a:extLst>
              </p:cNvPr>
              <p:cNvSpPr/>
              <p:nvPr/>
            </p:nvSpPr>
            <p:spPr>
              <a:xfrm>
                <a:off x="493591" y="2260447"/>
                <a:ext cx="2028253" cy="6399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noProof="0" dirty="0">
                    <a:solidFill>
                      <a:schemeClr val="tx1"/>
                    </a:solidFill>
                  </a:rPr>
                  <a:t>Coarsening factor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14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8" name="Rectangle: Rounded Corners 16">
                <a:extLst>
                  <a:ext uri="{FF2B5EF4-FFF2-40B4-BE49-F238E27FC236}">
                    <a16:creationId xmlns:a16="http://schemas.microsoft.com/office/drawing/2014/main" id="{79C8E4EB-5070-B8F4-D805-4BF34572CC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91" y="2260447"/>
                <a:ext cx="2028253" cy="63991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: Rounded Corners 16">
                <a:extLst>
                  <a:ext uri="{FF2B5EF4-FFF2-40B4-BE49-F238E27FC236}">
                    <a16:creationId xmlns:a16="http://schemas.microsoft.com/office/drawing/2014/main" id="{EECF2BA1-38B8-A232-CAAB-F79158034A65}"/>
                  </a:ext>
                </a:extLst>
              </p:cNvPr>
              <p:cNvSpPr/>
              <p:nvPr/>
            </p:nvSpPr>
            <p:spPr>
              <a:xfrm>
                <a:off x="493592" y="3166250"/>
                <a:ext cx="2028253" cy="63991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noProof="0" dirty="0">
                    <a:solidFill>
                      <a:schemeClr val="tx1"/>
                    </a:solidFill>
                  </a:rPr>
                  <a:t>Near-wall refinement</a:t>
                </a:r>
                <a:endParaRPr lang="en-US" sz="1400" noProof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𝑠𝑡𝑎𝑟𝑡</m:t>
                          </m:r>
                          <m:r>
                            <a:rPr lang="en-US" sz="1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=0.9 µ</m:t>
                      </m:r>
                      <m:r>
                        <a:rPr lang="en-US" sz="14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9" name="Rectangle: Rounded Corners 16">
                <a:extLst>
                  <a:ext uri="{FF2B5EF4-FFF2-40B4-BE49-F238E27FC236}">
                    <a16:creationId xmlns:a16="http://schemas.microsoft.com/office/drawing/2014/main" id="{EECF2BA1-38B8-A232-CAAB-F79158034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92" y="3166250"/>
                <a:ext cx="2028253" cy="63991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A3F72B9F-2019-2638-5253-3B9E285EFD3E}"/>
              </a:ext>
            </a:extLst>
          </p:cNvPr>
          <p:cNvSpPr txBox="1"/>
          <p:nvPr/>
        </p:nvSpPr>
        <p:spPr>
          <a:xfrm>
            <a:off x="376806" y="1459119"/>
            <a:ext cx="2266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Adaptive mesh parameters selected from sensitivity analysis</a:t>
            </a:r>
          </a:p>
        </p:txBody>
      </p:sp>
      <p:sp>
        <p:nvSpPr>
          <p:cNvPr id="14" name="Rectangle: Rounded Corners 26">
            <a:extLst>
              <a:ext uri="{FF2B5EF4-FFF2-40B4-BE49-F238E27FC236}">
                <a16:creationId xmlns:a16="http://schemas.microsoft.com/office/drawing/2014/main" id="{0FF8241E-9563-FAFF-0526-BAD5B938E794}"/>
              </a:ext>
            </a:extLst>
          </p:cNvPr>
          <p:cNvSpPr/>
          <p:nvPr/>
        </p:nvSpPr>
        <p:spPr>
          <a:xfrm>
            <a:off x="6120898" y="957235"/>
            <a:ext cx="5693285" cy="455630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C739BCB8-98F4-206C-6887-20F67B60860C}"/>
              </a:ext>
            </a:extLst>
          </p:cNvPr>
          <p:cNvSpPr txBox="1"/>
          <p:nvPr/>
        </p:nvSpPr>
        <p:spPr>
          <a:xfrm>
            <a:off x="6096620" y="962538"/>
            <a:ext cx="32398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Permeability-based REV</a:t>
            </a:r>
            <a:endParaRPr lang="en-US" sz="1400" noProof="0" dirty="0"/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CA32EEAC-D892-89EB-6414-7BF22FAF0AA5}"/>
              </a:ext>
            </a:extLst>
          </p:cNvPr>
          <p:cNvCxnSpPr>
            <a:cxnSpLocks/>
          </p:cNvCxnSpPr>
          <p:nvPr/>
        </p:nvCxnSpPr>
        <p:spPr>
          <a:xfrm>
            <a:off x="6543557" y="1301475"/>
            <a:ext cx="2340000" cy="362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15" descr="A close-up of a cube&#10;&#10;AI-generated content may be incorrect.">
            <a:extLst>
              <a:ext uri="{FF2B5EF4-FFF2-40B4-BE49-F238E27FC236}">
                <a16:creationId xmlns:a16="http://schemas.microsoft.com/office/drawing/2014/main" id="{5D40B72E-56EA-E269-DE13-EE33CADC4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550" y="4044653"/>
            <a:ext cx="1505180" cy="1440000"/>
          </a:xfrm>
          <a:prstGeom prst="rect">
            <a:avLst/>
          </a:prstGeom>
        </p:spPr>
      </p:pic>
      <p:pic>
        <p:nvPicPr>
          <p:cNvPr id="35" name="Picture 16" descr="A blue and red cube with a black background&#10;&#10;AI-generated content may be incorrect.">
            <a:extLst>
              <a:ext uri="{FF2B5EF4-FFF2-40B4-BE49-F238E27FC236}">
                <a16:creationId xmlns:a16="http://schemas.microsoft.com/office/drawing/2014/main" id="{930B9B51-6A5E-0D45-5902-BB6DFB012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674" y="4049230"/>
            <a:ext cx="1426900" cy="14400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0266547-38F0-AF1D-4752-F0DCCD94A9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8958" y="1664205"/>
            <a:ext cx="2966850" cy="2052000"/>
          </a:xfrm>
          <a:prstGeom prst="rect">
            <a:avLst/>
          </a:prstGeom>
        </p:spPr>
      </p:pic>
      <p:sp>
        <p:nvSpPr>
          <p:cNvPr id="50" name="Rectangle: Rounded Corners 24">
            <a:extLst>
              <a:ext uri="{FF2B5EF4-FFF2-40B4-BE49-F238E27FC236}">
                <a16:creationId xmlns:a16="http://schemas.microsoft.com/office/drawing/2014/main" id="{2D6F350E-EED9-6D28-6A8E-78A8975A3DBA}"/>
              </a:ext>
            </a:extLst>
          </p:cNvPr>
          <p:cNvSpPr/>
          <p:nvPr/>
        </p:nvSpPr>
        <p:spPr>
          <a:xfrm>
            <a:off x="3386650" y="4071951"/>
            <a:ext cx="1991117" cy="639911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Selected padding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24 µm inlet / outlet</a:t>
            </a:r>
          </a:p>
        </p:txBody>
      </p:sp>
      <p:sp>
        <p:nvSpPr>
          <p:cNvPr id="54" name="Rectangle: Rounded Corners 24">
            <a:extLst>
              <a:ext uri="{FF2B5EF4-FFF2-40B4-BE49-F238E27FC236}">
                <a16:creationId xmlns:a16="http://schemas.microsoft.com/office/drawing/2014/main" id="{AA78DB3D-54EB-AE1B-97EB-EECC2C4034D0}"/>
              </a:ext>
            </a:extLst>
          </p:cNvPr>
          <p:cNvSpPr/>
          <p:nvPr/>
        </p:nvSpPr>
        <p:spPr>
          <a:xfrm>
            <a:off x="498480" y="4089102"/>
            <a:ext cx="2023365" cy="639911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Permeability variation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≤ 5%</a:t>
            </a:r>
          </a:p>
        </p:txBody>
      </p:sp>
      <p:pic>
        <p:nvPicPr>
          <p:cNvPr id="36" name="Picture 24">
            <a:extLst>
              <a:ext uri="{FF2B5EF4-FFF2-40B4-BE49-F238E27FC236}">
                <a16:creationId xmlns:a16="http://schemas.microsoft.com/office/drawing/2014/main" id="{AFC779DF-5E7E-AAFF-17CD-94C4C8ED4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330" t="1659" r="1702" b="2969"/>
          <a:stretch>
            <a:fillRect/>
          </a:stretch>
        </p:blipFill>
        <p:spPr>
          <a:xfrm>
            <a:off x="6375987" y="1401756"/>
            <a:ext cx="5183106" cy="2592000"/>
          </a:xfrm>
          <a:prstGeom prst="rect">
            <a:avLst/>
          </a:prstGeom>
          <a:ln>
            <a:noFill/>
          </a:ln>
        </p:spPr>
      </p:pic>
      <p:sp>
        <p:nvSpPr>
          <p:cNvPr id="56" name="Rectangle: Rounded Corners 24">
            <a:extLst>
              <a:ext uri="{FF2B5EF4-FFF2-40B4-BE49-F238E27FC236}">
                <a16:creationId xmlns:a16="http://schemas.microsoft.com/office/drawing/2014/main" id="{DA2EE01E-2B7B-E872-CD9D-D27EC63D891B}"/>
              </a:ext>
            </a:extLst>
          </p:cNvPr>
          <p:cNvSpPr/>
          <p:nvPr/>
        </p:nvSpPr>
        <p:spPr>
          <a:xfrm>
            <a:off x="9567976" y="4071951"/>
            <a:ext cx="1991117" cy="639851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Selected REV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390 µm cube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AB146DA-08F4-A2F2-AF12-B3806F70B708}"/>
              </a:ext>
            </a:extLst>
          </p:cNvPr>
          <p:cNvSpPr txBox="1"/>
          <p:nvPr/>
        </p:nvSpPr>
        <p:spPr>
          <a:xfrm>
            <a:off x="376806" y="4765988"/>
            <a:ext cx="2258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noProof="0" dirty="0">
                <a:solidFill>
                  <a:srgbClr val="15264B"/>
                </a:solidFill>
              </a:rPr>
              <a:t>Accuracy-cost compromise for all final cases.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C9F6285-8436-B7F1-20BD-57B228C1941F}"/>
              </a:ext>
            </a:extLst>
          </p:cNvPr>
          <p:cNvSpPr txBox="1"/>
          <p:nvPr/>
        </p:nvSpPr>
        <p:spPr>
          <a:xfrm>
            <a:off x="2846229" y="4770408"/>
            <a:ext cx="307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noProof="0" dirty="0">
                <a:solidFill>
                  <a:srgbClr val="15264B"/>
                </a:solidFill>
              </a:rPr>
              <a:t>Boundary effects become negligible after the plateau.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F6D1CA4-63FA-7EE4-0CE3-53F43CA548F6}"/>
              </a:ext>
            </a:extLst>
          </p:cNvPr>
          <p:cNvSpPr txBox="1"/>
          <p:nvPr/>
        </p:nvSpPr>
        <p:spPr>
          <a:xfrm>
            <a:off x="9434059" y="4753114"/>
            <a:ext cx="2258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noProof="0" dirty="0">
                <a:solidFill>
                  <a:srgbClr val="15264B"/>
                </a:solidFill>
              </a:rPr>
              <a:t>Directional permeabilities stabilize with increasing cube size.</a:t>
            </a:r>
          </a:p>
        </p:txBody>
      </p:sp>
    </p:spTree>
    <p:extLst>
      <p:ext uri="{BB962C8B-B14F-4D97-AF65-F5344CB8AC3E}">
        <p14:creationId xmlns:p14="http://schemas.microsoft.com/office/powerpoint/2010/main" val="25439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" grpId="0" animBg="1"/>
      <p:bldP spid="5" grpId="0"/>
      <p:bldP spid="39" grpId="0" animBg="1"/>
      <p:bldP spid="40" grpId="0"/>
      <p:bldP spid="46" grpId="0"/>
      <p:bldP spid="48" grpId="0" animBg="1"/>
      <p:bldP spid="49" grpId="0" animBg="1"/>
      <p:bldP spid="3" grpId="0"/>
      <p:bldP spid="14" grpId="0" animBg="1"/>
      <p:bldP spid="17" grpId="0"/>
      <p:bldP spid="50" grpId="0" animBg="1"/>
      <p:bldP spid="54" grpId="0" animBg="1"/>
      <p:bldP spid="56" grpId="0" animBg="1"/>
      <p:bldP spid="57" grpId="0"/>
      <p:bldP spid="58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0A3ED-6A54-BC05-331C-5360F4DE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2">
            <a:extLst>
              <a:ext uri="{FF2B5EF4-FFF2-40B4-BE49-F238E27FC236}">
                <a16:creationId xmlns:a16="http://schemas.microsoft.com/office/drawing/2014/main" id="{553D181D-E770-9FE9-2EDE-7411937D6CE8}"/>
              </a:ext>
            </a:extLst>
          </p:cNvPr>
          <p:cNvSpPr txBox="1"/>
          <p:nvPr/>
        </p:nvSpPr>
        <p:spPr>
          <a:xfrm>
            <a:off x="2037063" y="2857439"/>
            <a:ext cx="8117874" cy="8309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noProof="0" dirty="0">
                <a:solidFill>
                  <a:srgbClr val="FFFFFF"/>
                </a:solidFill>
                <a:ea typeface="+mn-lt"/>
                <a:cs typeface="+mn-lt"/>
              </a:rPr>
              <a:t>Results &amp; discussion</a:t>
            </a:r>
            <a:endParaRPr lang="en-US" b="1" noProof="0" dirty="0"/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3BFFD86C-EFEA-7FF0-81FD-99FD2B06BECD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D4FCAE2-B473-D639-44DE-59CFD1E410BD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F288733C-1C1F-D22D-8F95-C4386EE8C78B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A5EA79BE-4B19-292F-A74C-F73F8BED6234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9" name="Straight Connector 5">
              <a:extLst>
                <a:ext uri="{FF2B5EF4-FFF2-40B4-BE49-F238E27FC236}">
                  <a16:creationId xmlns:a16="http://schemas.microsoft.com/office/drawing/2014/main" id="{E932760A-80D0-CD97-8272-17F59E398153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E8A38474-055C-699F-FC3F-2599FACB840C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8E3C514A-4E06-951F-25EE-39A17C8028E9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13" name="Straight Connector 3">
              <a:extLst>
                <a:ext uri="{FF2B5EF4-FFF2-40B4-BE49-F238E27FC236}">
                  <a16:creationId xmlns:a16="http://schemas.microsoft.com/office/drawing/2014/main" id="{877E9711-881B-3A0A-DE28-BCA2C07558EF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9FFEFB88-8FAA-C53C-A464-DD5E00DD3A0E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0BA4DBD2-C8FF-5F5E-5421-0878062C5668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8" name="Straight Connector 5">
              <a:extLst>
                <a:ext uri="{FF2B5EF4-FFF2-40B4-BE49-F238E27FC236}">
                  <a16:creationId xmlns:a16="http://schemas.microsoft.com/office/drawing/2014/main" id="{A59C0F8D-D173-F878-73A1-D5D14352CB7D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CE64F73D-B884-FE5F-99C4-584A9C181CB5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8A0803DB-32C6-1ED5-54D1-F568C936D1DB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22" name="Straight Connector 3">
              <a:extLst>
                <a:ext uri="{FF2B5EF4-FFF2-40B4-BE49-F238E27FC236}">
                  <a16:creationId xmlns:a16="http://schemas.microsoft.com/office/drawing/2014/main" id="{86800F54-DE6F-4B92-A74B-175FC8AF286F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23" name="Straight Connector 6">
              <a:extLst>
                <a:ext uri="{FF2B5EF4-FFF2-40B4-BE49-F238E27FC236}">
                  <a16:creationId xmlns:a16="http://schemas.microsoft.com/office/drawing/2014/main" id="{570DA583-8AD4-CB02-7088-D3474EFFC2A2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D1D6F102-BA20-C6DF-3DC1-DAD001E826DA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27" name="Straight Connector 5">
              <a:extLst>
                <a:ext uri="{FF2B5EF4-FFF2-40B4-BE49-F238E27FC236}">
                  <a16:creationId xmlns:a16="http://schemas.microsoft.com/office/drawing/2014/main" id="{19D37B62-2A85-5E01-3C44-9638DAE7BB89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B5A14853-0F18-7C3F-68EC-D5FC6EFB3818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67574C8-3863-0FBE-B11A-E24B48F7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4359" y="6432550"/>
            <a:ext cx="41774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387DD45F-B9D5-0413-FAAF-A9B0E32D2B5B}"/>
              </a:ext>
            </a:extLst>
          </p:cNvPr>
          <p:cNvSpPr txBox="1"/>
          <p:nvPr/>
        </p:nvSpPr>
        <p:spPr>
          <a:xfrm>
            <a:off x="1035964" y="6521364"/>
            <a:ext cx="181512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FFFFFF"/>
                </a:solidFill>
                <a:latin typeface="Arial"/>
                <a:cs typeface="Arial"/>
              </a:rPr>
              <a:t>InterPore2026 - MS18</a:t>
            </a:r>
          </a:p>
        </p:txBody>
      </p:sp>
    </p:spTree>
    <p:extLst>
      <p:ext uri="{BB962C8B-B14F-4D97-AF65-F5344CB8AC3E}">
        <p14:creationId xmlns:p14="http://schemas.microsoft.com/office/powerpoint/2010/main" val="419749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284F4-8D40-394C-842E-A6D9AD60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5D2B76CA-2B66-CEED-1A77-9167CF7FA046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8540872A-6208-B9FA-8629-6507C513F269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4FD013B6-D4E1-3B2A-99D0-43892972A866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94329118-8145-B16F-6E59-5590387D4215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32BBE6F3-63B1-A17F-A5F3-0DCE5EBB839B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5C8979AF-1500-C3D4-0D60-271AC414CD10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2D3CFA78-53B0-94AE-FF8A-EED427EE7400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574A5B82-1B1D-B004-2957-500A2C4A5DFD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F7C334DD-7EE9-5666-0D49-66760CD3D5E5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FBAF6183-376A-6C72-0053-1C1FA7537EC1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282995E1-7152-FE77-D95C-87CF042D7A84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2F4B35D7-6D16-1875-E880-05E2AB21E701}"/>
              </a:ext>
            </a:extLst>
          </p:cNvPr>
          <p:cNvSpPr txBox="1"/>
          <p:nvPr/>
        </p:nvSpPr>
        <p:spPr>
          <a:xfrm>
            <a:off x="443774" y="141742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Pyrolysis strongly modifies the permeability tensor</a:t>
            </a:r>
            <a:endParaRPr lang="en-US" sz="3200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EC77FF3-1945-1518-D82E-387955E1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A4A5A3D1-A734-B032-C046-017B01924954}"/>
              </a:ext>
            </a:extLst>
          </p:cNvPr>
          <p:cNvSpPr/>
          <p:nvPr/>
        </p:nvSpPr>
        <p:spPr>
          <a:xfrm>
            <a:off x="368493" y="1003652"/>
            <a:ext cx="11455013" cy="38417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A2B6DBB1-A78C-1A85-D974-B68AC78EF293}"/>
              </a:ext>
            </a:extLst>
          </p:cNvPr>
          <p:cNvSpPr txBox="1"/>
          <p:nvPr/>
        </p:nvSpPr>
        <p:spPr>
          <a:xfrm>
            <a:off x="386128" y="1002820"/>
            <a:ext cx="11437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noProof="0" dirty="0"/>
              <a:t>Matched earlywood REVs</a:t>
            </a:r>
            <a:r>
              <a:rPr lang="en-US" noProof="0" dirty="0"/>
              <a:t>: same anatomical region, same cube size (390 µm), before and after pyrolysis.</a:t>
            </a:r>
          </a:p>
        </p:txBody>
      </p: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E4D61F18-33ED-40E7-CE7C-669AEC39C303}"/>
              </a:ext>
            </a:extLst>
          </p:cNvPr>
          <p:cNvSpPr/>
          <p:nvPr/>
        </p:nvSpPr>
        <p:spPr>
          <a:xfrm>
            <a:off x="386129" y="5346670"/>
            <a:ext cx="11437377" cy="110735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ZoneTexte 15">
            <a:extLst>
              <a:ext uri="{FF2B5EF4-FFF2-40B4-BE49-F238E27FC236}">
                <a16:creationId xmlns:a16="http://schemas.microsoft.com/office/drawing/2014/main" id="{1F97E3F7-B39F-11C8-A640-11239A8214D6}"/>
              </a:ext>
            </a:extLst>
          </p:cNvPr>
          <p:cNvSpPr txBox="1"/>
          <p:nvPr/>
        </p:nvSpPr>
        <p:spPr>
          <a:xfrm>
            <a:off x="482793" y="5349126"/>
            <a:ext cx="34986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Anisotropy is strongly reduced</a:t>
            </a:r>
            <a:endParaRPr lang="en-US" sz="1600" noProof="0" dirty="0"/>
          </a:p>
        </p:txBody>
      </p:sp>
      <p:cxnSp>
        <p:nvCxnSpPr>
          <p:cNvPr id="12" name="Straight Arrow Connector 24">
            <a:extLst>
              <a:ext uri="{FF2B5EF4-FFF2-40B4-BE49-F238E27FC236}">
                <a16:creationId xmlns:a16="http://schemas.microsoft.com/office/drawing/2014/main" id="{64DC4506-FBD6-BB09-FB73-2B3A1EF0FDEC}"/>
              </a:ext>
            </a:extLst>
          </p:cNvPr>
          <p:cNvCxnSpPr>
            <a:cxnSpLocks/>
          </p:cNvCxnSpPr>
          <p:nvPr/>
        </p:nvCxnSpPr>
        <p:spPr>
          <a:xfrm>
            <a:off x="564004" y="5714150"/>
            <a:ext cx="3276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7">
            <a:extLst>
              <a:ext uri="{FF2B5EF4-FFF2-40B4-BE49-F238E27FC236}">
                <a16:creationId xmlns:a16="http://schemas.microsoft.com/office/drawing/2014/main" id="{257060F6-C04C-0720-0F01-9E21ECFDD5C3}"/>
              </a:ext>
            </a:extLst>
          </p:cNvPr>
          <p:cNvSpPr txBox="1"/>
          <p:nvPr/>
        </p:nvSpPr>
        <p:spPr>
          <a:xfrm>
            <a:off x="465879" y="6029251"/>
            <a:ext cx="112308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Pyrolysis redistributes transport pathways instead of uniformly increasing permeability.</a:t>
            </a:r>
          </a:p>
        </p:txBody>
      </p:sp>
      <p:sp>
        <p:nvSpPr>
          <p:cNvPr id="10" name="Rectangle: Rounded Corners 26">
            <a:extLst>
              <a:ext uri="{FF2B5EF4-FFF2-40B4-BE49-F238E27FC236}">
                <a16:creationId xmlns:a16="http://schemas.microsoft.com/office/drawing/2014/main" id="{7C968815-FC0F-AC44-C2F9-41DCE5AE968F}"/>
              </a:ext>
            </a:extLst>
          </p:cNvPr>
          <p:cNvSpPr/>
          <p:nvPr/>
        </p:nvSpPr>
        <p:spPr>
          <a:xfrm>
            <a:off x="376805" y="1557729"/>
            <a:ext cx="6678494" cy="362506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0778227D-7337-E08E-79BC-0DAEEF1525C5}"/>
              </a:ext>
            </a:extLst>
          </p:cNvPr>
          <p:cNvSpPr txBox="1"/>
          <p:nvPr/>
        </p:nvSpPr>
        <p:spPr>
          <a:xfrm>
            <a:off x="390795" y="1565602"/>
            <a:ext cx="2929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Directional permeability</a:t>
            </a:r>
            <a:endParaRPr lang="en-US" sz="1400" noProof="0" dirty="0"/>
          </a:p>
        </p:txBody>
      </p:sp>
      <p:cxnSp>
        <p:nvCxnSpPr>
          <p:cNvPr id="21" name="Straight Arrow Connector 24">
            <a:extLst>
              <a:ext uri="{FF2B5EF4-FFF2-40B4-BE49-F238E27FC236}">
                <a16:creationId xmlns:a16="http://schemas.microsoft.com/office/drawing/2014/main" id="{6B9C7E6D-01B7-298B-0449-7A8671A092FF}"/>
              </a:ext>
            </a:extLst>
          </p:cNvPr>
          <p:cNvCxnSpPr>
            <a:cxnSpLocks/>
          </p:cNvCxnSpPr>
          <p:nvPr/>
        </p:nvCxnSpPr>
        <p:spPr>
          <a:xfrm>
            <a:off x="683065" y="1905387"/>
            <a:ext cx="2304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6">
            <a:extLst>
              <a:ext uri="{FF2B5EF4-FFF2-40B4-BE49-F238E27FC236}">
                <a16:creationId xmlns:a16="http://schemas.microsoft.com/office/drawing/2014/main" id="{C48D624E-27D1-575F-BD83-FCCAA4B43CAE}"/>
              </a:ext>
            </a:extLst>
          </p:cNvPr>
          <p:cNvSpPr/>
          <p:nvPr/>
        </p:nvSpPr>
        <p:spPr>
          <a:xfrm>
            <a:off x="7365094" y="1551705"/>
            <a:ext cx="4458412" cy="360938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66200DE3-1956-D44A-498A-92278E495EFE}"/>
              </a:ext>
            </a:extLst>
          </p:cNvPr>
          <p:cNvSpPr txBox="1"/>
          <p:nvPr/>
        </p:nvSpPr>
        <p:spPr>
          <a:xfrm>
            <a:off x="7055299" y="1562181"/>
            <a:ext cx="31378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Directional changes</a:t>
            </a:r>
            <a:endParaRPr lang="en-US" sz="1400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2C860D-C235-B4B2-826C-52FEC79658CB}"/>
              </a:ext>
            </a:extLst>
          </p:cNvPr>
          <p:cNvCxnSpPr>
            <a:cxnSpLocks/>
          </p:cNvCxnSpPr>
          <p:nvPr/>
        </p:nvCxnSpPr>
        <p:spPr>
          <a:xfrm>
            <a:off x="7651305" y="1894176"/>
            <a:ext cx="1944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Image 62">
            <a:extLst>
              <a:ext uri="{FF2B5EF4-FFF2-40B4-BE49-F238E27FC236}">
                <a16:creationId xmlns:a16="http://schemas.microsoft.com/office/drawing/2014/main" id="{93D50BED-5C3D-D8F2-9B10-99CFE8F57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 b="2670"/>
          <a:stretch>
            <a:fillRect/>
          </a:stretch>
        </p:blipFill>
        <p:spPr>
          <a:xfrm>
            <a:off x="1011668" y="1965458"/>
            <a:ext cx="5408767" cy="3168000"/>
          </a:xfrm>
          <a:prstGeom prst="rect">
            <a:avLst/>
          </a:prstGeom>
        </p:spPr>
      </p:pic>
      <p:sp>
        <p:nvSpPr>
          <p:cNvPr id="14" name="Rectangle: Rounded Corners 26">
            <a:extLst>
              <a:ext uri="{FF2B5EF4-FFF2-40B4-BE49-F238E27FC236}">
                <a16:creationId xmlns:a16="http://schemas.microsoft.com/office/drawing/2014/main" id="{CAD6C1A7-ACC3-26CE-A546-ECDE8CE5D19B}"/>
              </a:ext>
            </a:extLst>
          </p:cNvPr>
          <p:cNvSpPr/>
          <p:nvPr/>
        </p:nvSpPr>
        <p:spPr>
          <a:xfrm>
            <a:off x="7598579" y="2058291"/>
            <a:ext cx="3991441" cy="8682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D7A81676-51DE-EE36-C129-1C36B18D1C40}"/>
              </a:ext>
            </a:extLst>
          </p:cNvPr>
          <p:cNvSpPr/>
          <p:nvPr/>
        </p:nvSpPr>
        <p:spPr>
          <a:xfrm>
            <a:off x="7598579" y="3021730"/>
            <a:ext cx="3991441" cy="8682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: Rounded Corners 26">
            <a:extLst>
              <a:ext uri="{FF2B5EF4-FFF2-40B4-BE49-F238E27FC236}">
                <a16:creationId xmlns:a16="http://schemas.microsoft.com/office/drawing/2014/main" id="{81A8F8E6-D91D-0A6D-4BE7-FD53C249BBAC}"/>
              </a:ext>
            </a:extLst>
          </p:cNvPr>
          <p:cNvSpPr/>
          <p:nvPr/>
        </p:nvSpPr>
        <p:spPr>
          <a:xfrm>
            <a:off x="7598579" y="3985169"/>
            <a:ext cx="3991441" cy="8682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Rectangle: Rounded Corners 24">
            <a:extLst>
              <a:ext uri="{FF2B5EF4-FFF2-40B4-BE49-F238E27FC236}">
                <a16:creationId xmlns:a16="http://schemas.microsoft.com/office/drawing/2014/main" id="{B07A3325-D0EE-44F4-8CEB-EB711C141853}"/>
              </a:ext>
            </a:extLst>
          </p:cNvPr>
          <p:cNvSpPr/>
          <p:nvPr/>
        </p:nvSpPr>
        <p:spPr>
          <a:xfrm>
            <a:off x="10193170" y="2176476"/>
            <a:ext cx="1223447" cy="639911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noProof="0" dirty="0">
                <a:solidFill>
                  <a:schemeClr val="tx1"/>
                </a:solidFill>
              </a:rPr>
              <a:t>-47%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7C56F432-8051-7341-20F5-28C84461FC07}"/>
              </a:ext>
            </a:extLst>
          </p:cNvPr>
          <p:cNvSpPr/>
          <p:nvPr/>
        </p:nvSpPr>
        <p:spPr>
          <a:xfrm>
            <a:off x="10193170" y="3134424"/>
            <a:ext cx="1223447" cy="639911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noProof="0" dirty="0">
                <a:solidFill>
                  <a:schemeClr val="tx1"/>
                </a:solidFill>
              </a:rPr>
              <a:t>-24%</a:t>
            </a:r>
          </a:p>
        </p:txBody>
      </p: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25D8A65B-309C-56C7-B2EC-CF4642119D26}"/>
              </a:ext>
            </a:extLst>
          </p:cNvPr>
          <p:cNvSpPr/>
          <p:nvPr/>
        </p:nvSpPr>
        <p:spPr>
          <a:xfrm>
            <a:off x="10193170" y="4099340"/>
            <a:ext cx="1223447" cy="639911"/>
          </a:xfrm>
          <a:prstGeom prst="roundRect">
            <a:avLst/>
          </a:prstGeom>
          <a:solidFill>
            <a:srgbClr val="DCEAF7">
              <a:alpha val="6000"/>
            </a:srgbClr>
          </a:solidFill>
          <a:ln>
            <a:solidFill>
              <a:srgbClr val="13294B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noProof="0" dirty="0">
                <a:solidFill>
                  <a:schemeClr val="tx1"/>
                </a:solidFill>
              </a:rPr>
              <a:t>×5.86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9FF653F-EB98-FB94-4FE1-09006EE66A23}"/>
                  </a:ext>
                </a:extLst>
              </p:cNvPr>
              <p:cNvSpPr txBox="1"/>
              <p:nvPr/>
            </p:nvSpPr>
            <p:spPr>
              <a:xfrm>
                <a:off x="7602537" y="2067763"/>
                <a:ext cx="1867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rgbClr val="15264B"/>
                    </a:solidFill>
                  </a:rPr>
                  <a:t>Longitudinal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9FF653F-EB98-FB94-4FE1-09006EE6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537" y="2067763"/>
                <a:ext cx="1867965" cy="369332"/>
              </a:xfrm>
              <a:prstGeom prst="rect">
                <a:avLst/>
              </a:prstGeom>
              <a:blipFill>
                <a:blip r:embed="rId4"/>
                <a:stretch>
                  <a:fillRect l="-2606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922F06C-2B42-CA70-98FB-F59C28CEB518}"/>
                  </a:ext>
                </a:extLst>
              </p:cNvPr>
              <p:cNvSpPr txBox="1"/>
              <p:nvPr/>
            </p:nvSpPr>
            <p:spPr>
              <a:xfrm>
                <a:off x="7604674" y="3033269"/>
                <a:ext cx="1867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rgbClr val="15264B"/>
                    </a:solidFill>
                  </a:rPr>
                  <a:t>Radial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922F06C-2B42-CA70-98FB-F59C28CEB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674" y="3033269"/>
                <a:ext cx="1867965" cy="369332"/>
              </a:xfrm>
              <a:prstGeom prst="rect">
                <a:avLst/>
              </a:prstGeom>
              <a:blipFill>
                <a:blip r:embed="rId5"/>
                <a:stretch>
                  <a:fillRect l="-2606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3D52236-2627-63E0-8ED9-66D87E376220}"/>
                  </a:ext>
                </a:extLst>
              </p:cNvPr>
              <p:cNvSpPr txBox="1"/>
              <p:nvPr/>
            </p:nvSpPr>
            <p:spPr>
              <a:xfrm>
                <a:off x="7610771" y="3992813"/>
                <a:ext cx="1867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rgbClr val="15264B"/>
                    </a:solidFill>
                  </a:rPr>
                  <a:t>Tangential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3D52236-2627-63E0-8ED9-66D87E376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771" y="3992813"/>
                <a:ext cx="1867965" cy="369332"/>
              </a:xfrm>
              <a:prstGeom prst="rect">
                <a:avLst/>
              </a:prstGeom>
              <a:blipFill>
                <a:blip r:embed="rId6"/>
                <a:stretch>
                  <a:fillRect l="-2606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24">
            <a:extLst>
              <a:ext uri="{FF2B5EF4-FFF2-40B4-BE49-F238E27FC236}">
                <a16:creationId xmlns:a16="http://schemas.microsoft.com/office/drawing/2014/main" id="{F21F3281-8C18-9409-0C35-405F0AE7D4BA}"/>
              </a:ext>
            </a:extLst>
          </p:cNvPr>
          <p:cNvSpPr/>
          <p:nvPr/>
        </p:nvSpPr>
        <p:spPr>
          <a:xfrm>
            <a:off x="7729199" y="2418956"/>
            <a:ext cx="1223447" cy="236008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Decrease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4DECB3B9-F7F3-7500-A9CC-E10F06981538}"/>
              </a:ext>
            </a:extLst>
          </p:cNvPr>
          <p:cNvSpPr/>
          <p:nvPr/>
        </p:nvSpPr>
        <p:spPr>
          <a:xfrm>
            <a:off x="7724170" y="3356399"/>
            <a:ext cx="1223447" cy="236008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Decrease</a:t>
            </a:r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B9F30482-1960-3053-DC06-449F132E8194}"/>
              </a:ext>
            </a:extLst>
          </p:cNvPr>
          <p:cNvSpPr/>
          <p:nvPr/>
        </p:nvSpPr>
        <p:spPr>
          <a:xfrm>
            <a:off x="7724169" y="4346636"/>
            <a:ext cx="1223447" cy="250660"/>
          </a:xfrm>
          <a:prstGeom prst="roundRect">
            <a:avLst/>
          </a:prstGeom>
          <a:solidFill>
            <a:srgbClr val="DCEAF7">
              <a:alpha val="6000"/>
            </a:srgbClr>
          </a:solidFill>
          <a:ln>
            <a:solidFill>
              <a:srgbClr val="13294B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Increase</a:t>
            </a:r>
            <a:endParaRPr lang="en-US" sz="24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FEAB74D6-4165-7BF7-1367-94487954A7DD}"/>
                  </a:ext>
                </a:extLst>
              </p:cNvPr>
              <p:cNvSpPr txBox="1"/>
              <p:nvPr/>
            </p:nvSpPr>
            <p:spPr>
              <a:xfrm>
                <a:off x="7651305" y="3623403"/>
                <a:ext cx="25418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noProof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</a:rPr>
                      <m:t>.0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sz="1400" noProof="0" dirty="0"/>
                  <a:t> </a:t>
                </a:r>
                <a:r>
                  <a:rPr lang="en-US" sz="1400" noProof="0" dirty="0"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sz="140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7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.8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sSup>
                      <m:sSupPr>
                        <m:ctrlP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en-US" sz="1400" noProof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14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𝑚</m:t>
                        </m:r>
                      </m:e>
                      <m:sup>
                        <m:r>
                          <a:rPr lang="en-US" sz="14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US" sz="1400" noProof="0" dirty="0"/>
              </a:p>
            </p:txBody>
          </p:sp>
        </mc:Choice>
        <mc:Fallback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FEAB74D6-4165-7BF7-1367-94487954A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305" y="3623403"/>
                <a:ext cx="2541864" cy="307777"/>
              </a:xfrm>
              <a:prstGeom prst="rect">
                <a:avLst/>
              </a:prstGeom>
              <a:blipFill>
                <a:blip r:embed="rId7"/>
                <a:stretch>
                  <a:fillRect t="-588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1302E33D-16E6-4A00-4328-6D7B5D8EC79C}"/>
                  </a:ext>
                </a:extLst>
              </p:cNvPr>
              <p:cNvSpPr txBox="1"/>
              <p:nvPr/>
            </p:nvSpPr>
            <p:spPr>
              <a:xfrm>
                <a:off x="7651305" y="4578642"/>
                <a:ext cx="2541864" cy="310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noProof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</a:rPr>
                      <m:t>.2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sz="1400" noProof="0" dirty="0"/>
                  <a:t> </a:t>
                </a:r>
                <a:r>
                  <a:rPr lang="en-US" sz="1400" noProof="0" dirty="0"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sz="140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3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.1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sSup>
                      <m:sSupPr>
                        <m:ctrlP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en-US" sz="1400" noProof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14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𝑚</m:t>
                        </m:r>
                      </m:e>
                      <m:sup>
                        <m:r>
                          <a:rPr lang="en-US" sz="14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US" sz="1400" noProof="0" dirty="0"/>
              </a:p>
            </p:txBody>
          </p:sp>
        </mc:Choice>
        <mc:Fallback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1302E33D-16E6-4A00-4328-6D7B5D8EC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305" y="4578642"/>
                <a:ext cx="2541864" cy="310150"/>
              </a:xfrm>
              <a:prstGeom prst="rect">
                <a:avLst/>
              </a:prstGeom>
              <a:blipFill>
                <a:blip r:embed="rId8"/>
                <a:stretch>
                  <a:fillRect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62F30ED-D6DE-2405-E378-3476EC2A7D9D}"/>
                  </a:ext>
                </a:extLst>
              </p:cNvPr>
              <p:cNvSpPr txBox="1"/>
              <p:nvPr/>
            </p:nvSpPr>
            <p:spPr>
              <a:xfrm>
                <a:off x="7651304" y="2662475"/>
                <a:ext cx="25418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noProof="0" smtClean="0">
                        <a:latin typeface="Cambria Math" panose="02040503050406030204" pitchFamily="18" charset="0"/>
                      </a:rPr>
                      <m:t>3.7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en-US" sz="1400" noProof="0" dirty="0"/>
                  <a:t> </a:t>
                </a:r>
                <a:r>
                  <a:rPr lang="en-US" sz="1400" noProof="0" dirty="0"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r>
                      <a:rPr lang="en-US" sz="1400" b="0" i="1" noProof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2.0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×</m:t>
                    </m:r>
                    <m:sSup>
                      <m:sSupPr>
                        <m:ctrlP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−11</m:t>
                        </m:r>
                      </m:sup>
                    </m:sSup>
                    <m:r>
                      <a:rPr lang="en-US" sz="14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sSup>
                      <m:sSupPr>
                        <m:ctrlP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𝑚</m:t>
                        </m:r>
                      </m:e>
                      <m:sup>
                        <m:r>
                          <a:rPr lang="en-US" sz="14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US" sz="1400" noProof="0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62F30ED-D6DE-2405-E378-3476EC2A7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304" y="2662475"/>
                <a:ext cx="2541865" cy="307777"/>
              </a:xfrm>
              <a:prstGeom prst="rect">
                <a:avLst/>
              </a:prstGeom>
              <a:blipFill>
                <a:blip r:embed="rId9"/>
                <a:stretch>
                  <a:fillRect t="-8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: Rounded Corners 16">
                <a:extLst>
                  <a:ext uri="{FF2B5EF4-FFF2-40B4-BE49-F238E27FC236}">
                    <a16:creationId xmlns:a16="http://schemas.microsoft.com/office/drawing/2014/main" id="{AEF56574-3724-3C98-EDFE-B28DF453B2AF}"/>
                  </a:ext>
                </a:extLst>
              </p:cNvPr>
              <p:cNvSpPr/>
              <p:nvPr/>
            </p:nvSpPr>
            <p:spPr>
              <a:xfrm>
                <a:off x="4500160" y="5450775"/>
                <a:ext cx="2329454" cy="53592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b="1" noProof="0" dirty="0">
                    <a:solidFill>
                      <a:schemeClr val="tx1"/>
                    </a:solidFill>
                  </a:rPr>
                  <a:t>:  361 </a:t>
                </a:r>
                <a:r>
                  <a:rPr lang="en-US" b="1" noProof="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 250</a:t>
                </a:r>
                <a:endParaRPr lang="en-US" b="1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Rectangle: Rounded Corners 16">
                <a:extLst>
                  <a:ext uri="{FF2B5EF4-FFF2-40B4-BE49-F238E27FC236}">
                    <a16:creationId xmlns:a16="http://schemas.microsoft.com/office/drawing/2014/main" id="{AEF56574-3724-3C98-EDFE-B28DF453B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160" y="5450775"/>
                <a:ext cx="2329454" cy="535921"/>
              </a:xfrm>
              <a:prstGeom prst="roundRect">
                <a:avLst/>
              </a:prstGeom>
              <a:blipFill>
                <a:blip r:embed="rId10"/>
                <a:stretch>
                  <a:fillRect b="-1099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: Rounded Corners 16">
                <a:extLst>
                  <a:ext uri="{FF2B5EF4-FFF2-40B4-BE49-F238E27FC236}">
                    <a16:creationId xmlns:a16="http://schemas.microsoft.com/office/drawing/2014/main" id="{1F8A52A3-BCF6-448B-B8E1-1E4DB41C601D}"/>
                  </a:ext>
                </a:extLst>
              </p:cNvPr>
              <p:cNvSpPr/>
              <p:nvPr/>
            </p:nvSpPr>
            <p:spPr>
              <a:xfrm>
                <a:off x="6900188" y="5438241"/>
                <a:ext cx="2329454" cy="53592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b="1" noProof="0" dirty="0">
                    <a:solidFill>
                      <a:schemeClr val="tx1"/>
                    </a:solidFill>
                  </a:rPr>
                  <a:t>:  7060 </a:t>
                </a:r>
                <a:r>
                  <a:rPr lang="en-US" b="1" noProof="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 636</a:t>
                </a:r>
                <a:endParaRPr lang="en-US" b="1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5" name="Rectangle: Rounded Corners 16">
                <a:extLst>
                  <a:ext uri="{FF2B5EF4-FFF2-40B4-BE49-F238E27FC236}">
                    <a16:creationId xmlns:a16="http://schemas.microsoft.com/office/drawing/2014/main" id="{1F8A52A3-BCF6-448B-B8E1-1E4DB41C6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188" y="5438241"/>
                <a:ext cx="2329454" cy="535921"/>
              </a:xfrm>
              <a:prstGeom prst="roundRect">
                <a:avLst/>
              </a:prstGeom>
              <a:blipFill>
                <a:blip r:embed="rId11"/>
                <a:stretch>
                  <a:fillRect b="-1099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: Rounded Corners 16">
                <a:extLst>
                  <a:ext uri="{FF2B5EF4-FFF2-40B4-BE49-F238E27FC236}">
                    <a16:creationId xmlns:a16="http://schemas.microsoft.com/office/drawing/2014/main" id="{786A0699-06D4-14FD-580D-C8B1BA0D678F}"/>
                  </a:ext>
                </a:extLst>
              </p:cNvPr>
              <p:cNvSpPr/>
              <p:nvPr/>
            </p:nvSpPr>
            <p:spPr>
              <a:xfrm>
                <a:off x="9300086" y="5430822"/>
                <a:ext cx="2329453" cy="53592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b="1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b="1" noProof="0" dirty="0">
                    <a:solidFill>
                      <a:schemeClr val="tx1"/>
                    </a:solidFill>
                  </a:rPr>
                  <a:t>:  19.6 </a:t>
                </a:r>
                <a:r>
                  <a:rPr lang="en-US" b="1" noProof="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 2.55</a:t>
                </a:r>
                <a:endParaRPr lang="en-US" b="1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6" name="Rectangle: Rounded Corners 16">
                <a:extLst>
                  <a:ext uri="{FF2B5EF4-FFF2-40B4-BE49-F238E27FC236}">
                    <a16:creationId xmlns:a16="http://schemas.microsoft.com/office/drawing/2014/main" id="{786A0699-06D4-14FD-580D-C8B1BA0D67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086" y="5430822"/>
                <a:ext cx="2329453" cy="535921"/>
              </a:xfrm>
              <a:prstGeom prst="roundRect">
                <a:avLst/>
              </a:prstGeom>
              <a:blipFill>
                <a:blip r:embed="rId12"/>
                <a:stretch>
                  <a:fillRect b="-1099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31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/>
      <p:bldP spid="2" grpId="0" animBg="1"/>
      <p:bldP spid="3" grpId="0"/>
      <p:bldP spid="13" grpId="0"/>
      <p:bldP spid="10" grpId="0" animBg="1"/>
      <p:bldP spid="15" grpId="0"/>
      <p:bldP spid="22" grpId="0" animBg="1"/>
      <p:bldP spid="24" grpId="0"/>
      <p:bldP spid="14" grpId="0" animBg="1"/>
      <p:bldP spid="16" grpId="0" animBg="1"/>
      <p:bldP spid="17" grpId="0" animBg="1"/>
      <p:bldP spid="23" grpId="0" animBg="1"/>
      <p:bldP spid="26" grpId="0" animBg="1"/>
      <p:bldP spid="27" grpId="0" animBg="1"/>
      <p:bldP spid="28" grpId="0"/>
      <p:bldP spid="33" grpId="0"/>
      <p:bldP spid="34" grpId="0"/>
      <p:bldP spid="35" grpId="0" animBg="1"/>
      <p:bldP spid="36" grpId="0" animBg="1"/>
      <p:bldP spid="37" grpId="0" animBg="1"/>
      <p:bldP spid="38" grpId="0"/>
      <p:bldP spid="40" grpId="0"/>
      <p:bldP spid="41" grpId="0"/>
      <p:bldP spid="42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C312D-29EE-F0DD-607C-3758C16FE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E0BA0D17-29FE-3477-BD83-784A10ACB5F0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8F0D912E-CCB6-1723-3CDB-1B0F2AA7B091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FDBFC875-A1D4-443F-1D2A-F35F05D26585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3A56EE77-952D-6C8B-FA56-D0C3E79ACED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25D0EADE-0C6C-538A-65C5-DA961BB548AA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10442B26-9E40-0465-53E4-350FEE09B865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8CC8B12C-BEDD-F2F7-7E01-7D7D14DA3CCB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1658A63C-2AC1-6BC7-BB00-151063AB096D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76A02AC9-1F3E-F7E6-B44A-E1E11DDBCB28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78AB915A-84E5-6D5D-5E1D-A71A7A64CCA4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DE33D02A-C3BD-D9DE-5270-B6D6612B7198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20ECC87F-C2C1-BC1A-C8E8-B15916447557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EFFE06A7-49AB-A33A-C41E-F9B6C1748DCC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2AF56C1A-3470-3E84-6F6D-1211F159FCD0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34FF6770-D400-42BE-DD37-BC59796E55DF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6CFAFACA-BD3F-6373-860C-81990A71A2D1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Why does permeability change after pyrolysis?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6A98CB9-9A9C-8A50-0F99-C52A81D8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3DE3505-078A-080D-383C-A9A7A6BB8D80}"/>
              </a:ext>
            </a:extLst>
          </p:cNvPr>
          <p:cNvSpPr/>
          <p:nvPr/>
        </p:nvSpPr>
        <p:spPr>
          <a:xfrm>
            <a:off x="376806" y="1016960"/>
            <a:ext cx="5532084" cy="443802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E2EF3B97-58FB-3BD8-6A09-FED003472611}"/>
              </a:ext>
            </a:extLst>
          </p:cNvPr>
          <p:cNvSpPr txBox="1"/>
          <p:nvPr/>
        </p:nvSpPr>
        <p:spPr>
          <a:xfrm>
            <a:off x="600117" y="1003625"/>
            <a:ext cx="40766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Microstructure evolves non-uniformly</a:t>
            </a:r>
            <a:endParaRPr lang="en-US" sz="1400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B5DFA1-CC3E-D791-33CF-DB41A5B4BEBA}"/>
              </a:ext>
            </a:extLst>
          </p:cNvPr>
          <p:cNvCxnSpPr>
            <a:cxnSpLocks/>
          </p:cNvCxnSpPr>
          <p:nvPr/>
        </p:nvCxnSpPr>
        <p:spPr>
          <a:xfrm>
            <a:off x="812192" y="1341216"/>
            <a:ext cx="3636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FC9DA8A6-4993-7B95-F96E-ECE467329836}"/>
              </a:ext>
            </a:extLst>
          </p:cNvPr>
          <p:cNvSpPr/>
          <p:nvPr/>
        </p:nvSpPr>
        <p:spPr>
          <a:xfrm>
            <a:off x="376805" y="5597995"/>
            <a:ext cx="5532083" cy="87246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ZoneTexte 15">
            <a:extLst>
              <a:ext uri="{FF2B5EF4-FFF2-40B4-BE49-F238E27FC236}">
                <a16:creationId xmlns:a16="http://schemas.microsoft.com/office/drawing/2014/main" id="{8E6248C7-E908-0706-0513-CEE2B988CBCB}"/>
              </a:ext>
            </a:extLst>
          </p:cNvPr>
          <p:cNvSpPr txBox="1"/>
          <p:nvPr/>
        </p:nvSpPr>
        <p:spPr>
          <a:xfrm>
            <a:off x="513806" y="5561870"/>
            <a:ext cx="33702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Interpretation</a:t>
            </a:r>
            <a:endParaRPr lang="en-US" sz="1600" noProof="0" dirty="0"/>
          </a:p>
        </p:txBody>
      </p:sp>
      <p:cxnSp>
        <p:nvCxnSpPr>
          <p:cNvPr id="37" name="Straight Arrow Connector 24">
            <a:extLst>
              <a:ext uri="{FF2B5EF4-FFF2-40B4-BE49-F238E27FC236}">
                <a16:creationId xmlns:a16="http://schemas.microsoft.com/office/drawing/2014/main" id="{54B66488-AD6C-337C-7668-042658CA7551}"/>
              </a:ext>
            </a:extLst>
          </p:cNvPr>
          <p:cNvCxnSpPr>
            <a:cxnSpLocks/>
          </p:cNvCxnSpPr>
          <p:nvPr/>
        </p:nvCxnSpPr>
        <p:spPr>
          <a:xfrm>
            <a:off x="612042" y="5925287"/>
            <a:ext cx="1476000" cy="232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15">
            <a:extLst>
              <a:ext uri="{FF2B5EF4-FFF2-40B4-BE49-F238E27FC236}">
                <a16:creationId xmlns:a16="http://schemas.microsoft.com/office/drawing/2014/main" id="{2D5B3D20-9D4C-3F72-18E9-B847DAD8A971}"/>
              </a:ext>
            </a:extLst>
          </p:cNvPr>
          <p:cNvSpPr txBox="1"/>
          <p:nvPr/>
        </p:nvSpPr>
        <p:spPr>
          <a:xfrm>
            <a:off x="6456793" y="1011245"/>
            <a:ext cx="40046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Flow paths reorganize by direction</a:t>
            </a:r>
            <a:endParaRPr lang="en-US" sz="1400" noProof="0" dirty="0"/>
          </a:p>
        </p:txBody>
      </p:sp>
      <p:cxnSp>
        <p:nvCxnSpPr>
          <p:cNvPr id="41" name="Straight Arrow Connector 24">
            <a:extLst>
              <a:ext uri="{FF2B5EF4-FFF2-40B4-BE49-F238E27FC236}">
                <a16:creationId xmlns:a16="http://schemas.microsoft.com/office/drawing/2014/main" id="{66A7DE10-3D65-B2DA-3B60-07BA6EEC1062}"/>
              </a:ext>
            </a:extLst>
          </p:cNvPr>
          <p:cNvCxnSpPr>
            <a:cxnSpLocks/>
          </p:cNvCxnSpPr>
          <p:nvPr/>
        </p:nvCxnSpPr>
        <p:spPr>
          <a:xfrm>
            <a:off x="6798729" y="1338317"/>
            <a:ext cx="3312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27">
            <a:extLst>
              <a:ext uri="{FF2B5EF4-FFF2-40B4-BE49-F238E27FC236}">
                <a16:creationId xmlns:a16="http://schemas.microsoft.com/office/drawing/2014/main" id="{9A8EB2A7-128B-34AC-8C85-95DDA77E7943}"/>
              </a:ext>
            </a:extLst>
          </p:cNvPr>
          <p:cNvSpPr txBox="1"/>
          <p:nvPr/>
        </p:nvSpPr>
        <p:spPr>
          <a:xfrm>
            <a:off x="366981" y="5909876"/>
            <a:ext cx="55320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noProof="0" dirty="0"/>
              <a:t>Pyrolysis redistributes pore constrictions and transverse connectivity rather than uniformly increasing permeability.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B40CFA-7E56-FEAD-84F8-6F1CC601E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47" y="1370622"/>
            <a:ext cx="5498439" cy="4392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3F43EEC-5D09-DD77-9F73-F112EBCCC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3" y="1827916"/>
            <a:ext cx="2754000" cy="1836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74CBA53-19B3-A7C2-7F8F-4D689059EB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23" y="1827916"/>
            <a:ext cx="2754000" cy="183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: Rounded Corners 16">
                <a:extLst>
                  <a:ext uri="{FF2B5EF4-FFF2-40B4-BE49-F238E27FC236}">
                    <a16:creationId xmlns:a16="http://schemas.microsoft.com/office/drawing/2014/main" id="{7CE461E0-7FB0-1753-7105-522018D79238}"/>
                  </a:ext>
                </a:extLst>
              </p:cNvPr>
              <p:cNvSpPr/>
              <p:nvPr/>
            </p:nvSpPr>
            <p:spPr>
              <a:xfrm>
                <a:off x="6471877" y="5855203"/>
                <a:ext cx="1682221" cy="52387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noProof="0" dirty="0">
                    <a:solidFill>
                      <a:srgbClr val="15264B"/>
                    </a:solidFill>
                  </a:rPr>
                  <a:t>R:</a:t>
                </a:r>
                <a:r>
                  <a:rPr lang="en-US" sz="1100" noProof="0" dirty="0">
                    <a:solidFill>
                      <a:schemeClr val="tx1"/>
                    </a:solidFill>
                  </a:rPr>
                  <a:t> limited transverse links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1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sz="11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Rectangle: Rounded Corners 16">
                <a:extLst>
                  <a:ext uri="{FF2B5EF4-FFF2-40B4-BE49-F238E27FC236}">
                    <a16:creationId xmlns:a16="http://schemas.microsoft.com/office/drawing/2014/main" id="{7CE461E0-7FB0-1753-7105-522018D79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877" y="5855203"/>
                <a:ext cx="1682221" cy="52387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: Rounded Corners 16">
                <a:extLst>
                  <a:ext uri="{FF2B5EF4-FFF2-40B4-BE49-F238E27FC236}">
                    <a16:creationId xmlns:a16="http://schemas.microsoft.com/office/drawing/2014/main" id="{CEA99DFA-A862-713A-E01E-B277C2225F2B}"/>
                  </a:ext>
                </a:extLst>
              </p:cNvPr>
              <p:cNvSpPr/>
              <p:nvPr/>
            </p:nvSpPr>
            <p:spPr>
              <a:xfrm>
                <a:off x="8253889" y="5853458"/>
                <a:ext cx="1682221" cy="52387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noProof="0" dirty="0">
                    <a:solidFill>
                      <a:srgbClr val="15264B"/>
                    </a:solidFill>
                  </a:rPr>
                  <a:t>T:</a:t>
                </a:r>
                <a:r>
                  <a:rPr lang="en-US" sz="1100" noProof="0" dirty="0">
                    <a:solidFill>
                      <a:schemeClr val="tx1"/>
                    </a:solidFill>
                  </a:rPr>
                  <a:t> improved connectivity explains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1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100" noProof="0" dirty="0">
                    <a:solidFill>
                      <a:schemeClr val="tx1"/>
                    </a:solidFill>
                  </a:rPr>
                  <a:t> × 5.86</a:t>
                </a:r>
              </a:p>
            </p:txBody>
          </p:sp>
        </mc:Choice>
        <mc:Fallback>
          <p:sp>
            <p:nvSpPr>
              <p:cNvPr id="12" name="Rectangle: Rounded Corners 16">
                <a:extLst>
                  <a:ext uri="{FF2B5EF4-FFF2-40B4-BE49-F238E27FC236}">
                    <a16:creationId xmlns:a16="http://schemas.microsoft.com/office/drawing/2014/main" id="{CEA99DFA-A862-713A-E01E-B277C2225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889" y="5853458"/>
                <a:ext cx="1682221" cy="523870"/>
              </a:xfrm>
              <a:prstGeom prst="roundRect">
                <a:avLst/>
              </a:prstGeom>
              <a:blipFill>
                <a:blip r:embed="rId7"/>
                <a:stretch>
                  <a:fillRect t="-6742" b="-11236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: Rounded Corners 16">
                <a:extLst>
                  <a:ext uri="{FF2B5EF4-FFF2-40B4-BE49-F238E27FC236}">
                    <a16:creationId xmlns:a16="http://schemas.microsoft.com/office/drawing/2014/main" id="{FB0E4138-398D-14F1-7D77-3DC60C0F9E6D}"/>
                  </a:ext>
                </a:extLst>
              </p:cNvPr>
              <p:cNvSpPr/>
              <p:nvPr/>
            </p:nvSpPr>
            <p:spPr>
              <a:xfrm>
                <a:off x="10024734" y="5853979"/>
                <a:ext cx="1682221" cy="52387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noProof="0" dirty="0">
                    <a:solidFill>
                      <a:srgbClr val="15264B"/>
                    </a:solidFill>
                  </a:rPr>
                  <a:t>L:</a:t>
                </a:r>
                <a:r>
                  <a:rPr lang="en-US" sz="1100" noProof="0" dirty="0">
                    <a:solidFill>
                      <a:schemeClr val="tx1"/>
                    </a:solidFill>
                  </a:rPr>
                  <a:t> aligned paths remain, but constrictions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1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11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ectangle: Rounded Corners 16">
                <a:extLst>
                  <a:ext uri="{FF2B5EF4-FFF2-40B4-BE49-F238E27FC236}">
                    <a16:creationId xmlns:a16="http://schemas.microsoft.com/office/drawing/2014/main" id="{FB0E4138-398D-14F1-7D77-3DC60C0F9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734" y="5853979"/>
                <a:ext cx="1682221" cy="523870"/>
              </a:xfrm>
              <a:prstGeom prst="roundRect">
                <a:avLst/>
              </a:prstGeom>
              <a:blipFill>
                <a:blip r:embed="rId8"/>
                <a:stretch>
                  <a:fillRect t="-5618" b="-12360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6">
            <a:extLst>
              <a:ext uri="{FF2B5EF4-FFF2-40B4-BE49-F238E27FC236}">
                <a16:creationId xmlns:a16="http://schemas.microsoft.com/office/drawing/2014/main" id="{9AAED258-6B02-9B4E-CF25-EA585154271B}"/>
              </a:ext>
            </a:extLst>
          </p:cNvPr>
          <p:cNvSpPr/>
          <p:nvPr/>
        </p:nvSpPr>
        <p:spPr>
          <a:xfrm>
            <a:off x="705443" y="3902404"/>
            <a:ext cx="2028253" cy="6399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Porosity</a:t>
            </a:r>
          </a:p>
          <a:p>
            <a:pPr algn="ctr"/>
            <a:r>
              <a:rPr lang="en-US" sz="1400" b="0" noProof="0" dirty="0">
                <a:solidFill>
                  <a:schemeClr val="tx1"/>
                </a:solidFill>
              </a:rPr>
              <a:t>76.9%  </a:t>
            </a:r>
            <a:r>
              <a:rPr lang="en-US" sz="1400" b="0" noProof="0" dirty="0">
                <a:solidFill>
                  <a:schemeClr val="tx1"/>
                </a:solidFill>
                <a:sym typeface="Symbol" panose="05050102010706020507" pitchFamily="18" charset="2"/>
              </a:rPr>
              <a:t> 78.3%</a:t>
            </a:r>
            <a:endParaRPr lang="en-US" sz="14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C82E701-5C62-55D1-65D1-117A9789D2FA}"/>
                  </a:ext>
                </a:extLst>
              </p:cNvPr>
              <p:cNvSpPr/>
              <p:nvPr/>
            </p:nvSpPr>
            <p:spPr>
              <a:xfrm>
                <a:off x="3514184" y="3902405"/>
                <a:ext cx="2028253" cy="63991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noProof="0" dirty="0">
                    <a:solidFill>
                      <a:schemeClr val="tx1"/>
                    </a:solidFill>
                  </a:rPr>
                  <a:t>Median</a:t>
                </a:r>
                <a:endParaRPr lang="en-US" sz="1400" noProof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0" i="0" noProof="0" smtClean="0">
                          <a:solidFill>
                            <a:schemeClr val="tx1"/>
                          </a:solidFill>
                        </a:rPr>
                        <m:t>32.9</m:t>
                      </m:r>
                      <m:r>
                        <m:rPr>
                          <m:nor/>
                        </m:rPr>
                        <a:rPr lang="en-US" sz="1400" noProof="0">
                          <a:solidFill>
                            <a:schemeClr val="tx1"/>
                          </a:solidFill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1400" noProof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m:t> </m:t>
                      </m:r>
                      <m:r>
                        <m:rPr>
                          <m:nor/>
                        </m:rPr>
                        <a:rPr lang="en-US" sz="1400" b="0" i="0" noProof="0" smtClean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m:t>22.8 µ</m:t>
                      </m:r>
                      <m:r>
                        <m:rPr>
                          <m:nor/>
                        </m:rPr>
                        <a:rPr lang="en-US" sz="1400" b="0" i="0" noProof="0" smtClean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m:t>m</m:t>
                      </m:r>
                    </m:oMath>
                  </m:oMathPara>
                </a14:m>
                <a:endParaRPr lang="en-US" sz="14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C82E701-5C62-55D1-65D1-117A9789D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184" y="3902405"/>
                <a:ext cx="2028253" cy="63991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: Rounded Corners 36">
            <a:extLst>
              <a:ext uri="{FF2B5EF4-FFF2-40B4-BE49-F238E27FC236}">
                <a16:creationId xmlns:a16="http://schemas.microsoft.com/office/drawing/2014/main" id="{FCCAA30A-EB58-C038-9CBD-AD1056FB532A}"/>
              </a:ext>
            </a:extLst>
          </p:cNvPr>
          <p:cNvSpPr/>
          <p:nvPr/>
        </p:nvSpPr>
        <p:spPr>
          <a:xfrm>
            <a:off x="705443" y="4705961"/>
            <a:ext cx="4836994" cy="614029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noProof="0" dirty="0">
                <a:solidFill>
                  <a:schemeClr val="tx1"/>
                </a:solidFill>
              </a:rPr>
              <a:t>Porosity increases slightly, but pore openings shift toward smaller values</a:t>
            </a:r>
          </a:p>
        </p:txBody>
      </p:sp>
      <p:sp>
        <p:nvSpPr>
          <p:cNvPr id="28" name="Rectangle : avec coins arrondis en haut 27">
            <a:extLst>
              <a:ext uri="{FF2B5EF4-FFF2-40B4-BE49-F238E27FC236}">
                <a16:creationId xmlns:a16="http://schemas.microsoft.com/office/drawing/2014/main" id="{98679ECF-3AF1-15D3-2F56-AF94EFCB74CB}"/>
              </a:ext>
            </a:extLst>
          </p:cNvPr>
          <p:cNvSpPr/>
          <p:nvPr/>
        </p:nvSpPr>
        <p:spPr>
          <a:xfrm>
            <a:off x="6216143" y="1037379"/>
            <a:ext cx="5582124" cy="5433084"/>
          </a:xfrm>
          <a:prstGeom prst="round2Same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B08B2A00-AF58-3EA0-67C8-9A9D8DF51A85}"/>
              </a:ext>
            </a:extLst>
          </p:cNvPr>
          <p:cNvSpPr txBox="1"/>
          <p:nvPr/>
        </p:nvSpPr>
        <p:spPr>
          <a:xfrm>
            <a:off x="1282426" y="1505959"/>
            <a:ext cx="12508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noProof="0" dirty="0">
                <a:latin typeface="Angsana New"/>
                <a:cs typeface="Arial"/>
              </a:rPr>
              <a:t>Virgin wood</a:t>
            </a:r>
            <a:endParaRPr lang="en-US" sz="2000" noProof="0" dirty="0"/>
          </a:p>
        </p:txBody>
      </p:sp>
      <p:sp>
        <p:nvSpPr>
          <p:cNvPr id="33" name="TextBox 42">
            <a:extLst>
              <a:ext uri="{FF2B5EF4-FFF2-40B4-BE49-F238E27FC236}">
                <a16:creationId xmlns:a16="http://schemas.microsoft.com/office/drawing/2014/main" id="{723CAB8C-6C18-5577-6DB4-74C9FB180768}"/>
              </a:ext>
            </a:extLst>
          </p:cNvPr>
          <p:cNvSpPr txBox="1"/>
          <p:nvPr/>
        </p:nvSpPr>
        <p:spPr>
          <a:xfrm>
            <a:off x="3827543" y="1487553"/>
            <a:ext cx="157571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noProof="0" dirty="0">
                <a:latin typeface="Angsana New"/>
                <a:cs typeface="Arial"/>
              </a:rPr>
              <a:t>Pyrolyzed wood </a:t>
            </a:r>
            <a:endParaRPr lang="en-US" sz="2000" noProof="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AA9422C-5B65-7BB0-D194-23DE85C22287}"/>
              </a:ext>
            </a:extLst>
          </p:cNvPr>
          <p:cNvSpPr txBox="1"/>
          <p:nvPr/>
        </p:nvSpPr>
        <p:spPr>
          <a:xfrm>
            <a:off x="376805" y="3598436"/>
            <a:ext cx="55320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noProof="0" dirty="0">
                <a:solidFill>
                  <a:srgbClr val="15264B"/>
                </a:solidFill>
              </a:rPr>
              <a:t>Local pore-opening thickness distribution</a:t>
            </a:r>
          </a:p>
        </p:txBody>
      </p:sp>
    </p:spTree>
    <p:extLst>
      <p:ext uri="{BB962C8B-B14F-4D97-AF65-F5344CB8AC3E}">
        <p14:creationId xmlns:p14="http://schemas.microsoft.com/office/powerpoint/2010/main" val="31661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" grpId="0" animBg="1"/>
      <p:bldP spid="5" grpId="0"/>
      <p:bldP spid="40" grpId="0"/>
      <p:bldP spid="46" grpId="0"/>
      <p:bldP spid="3" grpId="0" animBg="1"/>
      <p:bldP spid="12" grpId="0" animBg="1"/>
      <p:bldP spid="14" grpId="0" animBg="1"/>
      <p:bldP spid="16" grpId="0" animBg="1"/>
      <p:bldP spid="17" grpId="0" animBg="1"/>
      <p:bldP spid="22" grpId="0" animBg="1"/>
      <p:bldP spid="28" grpId="0" animBg="1"/>
      <p:bldP spid="23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90C3B7-96DD-2693-9C27-7848C8CE7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2">
            <a:extLst>
              <a:ext uri="{FF2B5EF4-FFF2-40B4-BE49-F238E27FC236}">
                <a16:creationId xmlns:a16="http://schemas.microsoft.com/office/drawing/2014/main" id="{F3BCE301-9450-BAF4-DBB6-2CD66CC5FE9E}"/>
              </a:ext>
            </a:extLst>
          </p:cNvPr>
          <p:cNvSpPr txBox="1"/>
          <p:nvPr/>
        </p:nvSpPr>
        <p:spPr>
          <a:xfrm>
            <a:off x="2211129" y="2891866"/>
            <a:ext cx="7778188" cy="8309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noProof="0" dirty="0">
                <a:solidFill>
                  <a:srgbClr val="FFFFFF"/>
                </a:solidFill>
                <a:latin typeface="Aptos"/>
                <a:cs typeface="Arial"/>
              </a:rPr>
              <a:t>Conclusions</a:t>
            </a:r>
            <a:endParaRPr lang="en-US" noProof="0" dirty="0">
              <a:latin typeface="Aptos"/>
            </a:endParaRP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AA3BE88F-69AE-9C4C-B337-5BAAD9D9BA0E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317EE9-AF9E-0F40-C334-E96528A079D6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F9DD4FD2-2DE2-12E2-58CF-74E63418FF8D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6B55D350-B6A3-7717-E98F-039818231CD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9" name="Straight Connector 5">
              <a:extLst>
                <a:ext uri="{FF2B5EF4-FFF2-40B4-BE49-F238E27FC236}">
                  <a16:creationId xmlns:a16="http://schemas.microsoft.com/office/drawing/2014/main" id="{FBCB7CF7-045B-8CE6-1F10-23BD5A004B8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715C577F-4B22-AF22-0D1D-EDF5AF8FE99A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A0BF5846-8C05-E554-8D9C-63FC8F53F825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8" name="Straight Connector 5">
              <a:extLst>
                <a:ext uri="{FF2B5EF4-FFF2-40B4-BE49-F238E27FC236}">
                  <a16:creationId xmlns:a16="http://schemas.microsoft.com/office/drawing/2014/main" id="{BE392E92-D903-2795-9837-6C49C25BAAF8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3A94CADE-5407-3859-A7B8-E567590993F3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8F53F323-9B0D-B2E1-5373-E9201188F15B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27" name="Straight Connector 5">
              <a:extLst>
                <a:ext uri="{FF2B5EF4-FFF2-40B4-BE49-F238E27FC236}">
                  <a16:creationId xmlns:a16="http://schemas.microsoft.com/office/drawing/2014/main" id="{5A8C3F4B-0EC9-9BD8-3D86-D2A917157618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1E9DF279-AD45-91AE-A465-23B4767DE5FE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81DCC1F-5C0B-6D9B-45E1-F9508808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3129" y="6426022"/>
            <a:ext cx="3810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02578316-3493-2875-A627-D5BF56CD67C8}"/>
              </a:ext>
            </a:extLst>
          </p:cNvPr>
          <p:cNvSpPr txBox="1"/>
          <p:nvPr/>
        </p:nvSpPr>
        <p:spPr>
          <a:xfrm>
            <a:off x="1035964" y="6521364"/>
            <a:ext cx="181512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FFFFFF"/>
                </a:solidFill>
                <a:latin typeface="Arial"/>
                <a:cs typeface="Arial"/>
              </a:rPr>
              <a:t>InterPore2026 - MS18</a:t>
            </a:r>
          </a:p>
        </p:txBody>
      </p:sp>
    </p:spTree>
    <p:extLst>
      <p:ext uri="{BB962C8B-B14F-4D97-AF65-F5344CB8AC3E}">
        <p14:creationId xmlns:p14="http://schemas.microsoft.com/office/powerpoint/2010/main" val="73369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44022-4C05-0966-0CDA-3421326EB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06F1728A-09E3-C312-C907-2CA50B812A10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56899F68-83F1-72BE-9E44-4A6179A390E7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82B25EA-B814-6416-AA2E-772452421517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3E2E0330-19DD-6696-EE11-40D48057CAE0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83AD8DB5-4FE7-DB23-A321-FDB6038742D7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19D76B9F-7F8B-6899-9B8F-EE1845FD5A9F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34F68A3B-20F2-4483-0D1A-9E5F2930C1AE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657BC23F-FFA4-0724-66ED-D1E38C2BA762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46A6929D-6A10-40DD-AE45-EF55862BBE4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5B91E61E-AB77-5E91-EF5D-F1536B117972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918A53BC-FC4A-6D09-96E8-27D5A32FEA86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BF3F9812-4C78-482A-3882-F3C509491305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E55E58C9-1F2F-A9BC-CE34-7EC44117E078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D0F5E5F0-EEC9-700D-7F28-4967F3351668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6DFDDB3F-C6B4-EE7D-FCEE-130A5AE6296E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44E6371B-B74A-3091-41C3-6ADC5F525221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Conclusions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3AC3BD0-16A7-F94C-7AA1-CC56A073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099E4E-D39C-8591-1223-615469CF7CE0}"/>
              </a:ext>
            </a:extLst>
          </p:cNvPr>
          <p:cNvSpPr/>
          <p:nvPr/>
        </p:nvSpPr>
        <p:spPr>
          <a:xfrm>
            <a:off x="376806" y="1146006"/>
            <a:ext cx="3397514" cy="39746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2B9AB9B3-FF7A-F3E8-3B7B-5B55FAFF12D8}"/>
              </a:ext>
            </a:extLst>
          </p:cNvPr>
          <p:cNvSpPr txBox="1"/>
          <p:nvPr/>
        </p:nvSpPr>
        <p:spPr>
          <a:xfrm>
            <a:off x="371697" y="1237982"/>
            <a:ext cx="33975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noProof="0" dirty="0">
                <a:solidFill>
                  <a:srgbClr val="15264B"/>
                </a:solidFill>
              </a:rPr>
              <a:t>1. Image-based workflow</a:t>
            </a:r>
            <a:endParaRPr lang="en-US" sz="1600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EEF189F-2A45-A6F7-D08F-CA0A9C28A264}"/>
              </a:ext>
            </a:extLst>
          </p:cNvPr>
          <p:cNvCxnSpPr>
            <a:cxnSpLocks/>
          </p:cNvCxnSpPr>
          <p:nvPr/>
        </p:nvCxnSpPr>
        <p:spPr>
          <a:xfrm>
            <a:off x="707495" y="1606476"/>
            <a:ext cx="2736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8E15117E-C49C-5AA7-797B-49ED4D5B777C}"/>
              </a:ext>
            </a:extLst>
          </p:cNvPr>
          <p:cNvSpPr/>
          <p:nvPr/>
        </p:nvSpPr>
        <p:spPr>
          <a:xfrm>
            <a:off x="376805" y="5400593"/>
            <a:ext cx="11437377" cy="106987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ZoneTexte 15">
            <a:extLst>
              <a:ext uri="{FF2B5EF4-FFF2-40B4-BE49-F238E27FC236}">
                <a16:creationId xmlns:a16="http://schemas.microsoft.com/office/drawing/2014/main" id="{660261DE-D25A-559B-EE68-1825B330A1FF}"/>
              </a:ext>
            </a:extLst>
          </p:cNvPr>
          <p:cNvSpPr txBox="1"/>
          <p:nvPr/>
        </p:nvSpPr>
        <p:spPr>
          <a:xfrm>
            <a:off x="513806" y="5397497"/>
            <a:ext cx="538407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Implication</a:t>
            </a:r>
            <a:endParaRPr lang="en-US" sz="1600" noProof="0" dirty="0"/>
          </a:p>
        </p:txBody>
      </p:sp>
      <p:cxnSp>
        <p:nvCxnSpPr>
          <p:cNvPr id="37" name="Straight Arrow Connector 24">
            <a:extLst>
              <a:ext uri="{FF2B5EF4-FFF2-40B4-BE49-F238E27FC236}">
                <a16:creationId xmlns:a16="http://schemas.microsoft.com/office/drawing/2014/main" id="{782ABA0A-87C2-A127-08C3-CD9104DB18D4}"/>
              </a:ext>
            </a:extLst>
          </p:cNvPr>
          <p:cNvCxnSpPr>
            <a:cxnSpLocks/>
          </p:cNvCxnSpPr>
          <p:nvPr/>
        </p:nvCxnSpPr>
        <p:spPr>
          <a:xfrm>
            <a:off x="612042" y="5770439"/>
            <a:ext cx="1224000" cy="232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26">
            <a:extLst>
              <a:ext uri="{FF2B5EF4-FFF2-40B4-BE49-F238E27FC236}">
                <a16:creationId xmlns:a16="http://schemas.microsoft.com/office/drawing/2014/main" id="{7E86A48F-EF84-9338-D0CE-4F8502641056}"/>
              </a:ext>
            </a:extLst>
          </p:cNvPr>
          <p:cNvSpPr/>
          <p:nvPr/>
        </p:nvSpPr>
        <p:spPr>
          <a:xfrm>
            <a:off x="3982672" y="1146006"/>
            <a:ext cx="4234596" cy="39746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ZoneTexte 15">
            <a:extLst>
              <a:ext uri="{FF2B5EF4-FFF2-40B4-BE49-F238E27FC236}">
                <a16:creationId xmlns:a16="http://schemas.microsoft.com/office/drawing/2014/main" id="{3B9E1405-1201-3DA6-2CE7-855D5CCC7853}"/>
              </a:ext>
            </a:extLst>
          </p:cNvPr>
          <p:cNvSpPr txBox="1"/>
          <p:nvPr/>
        </p:nvSpPr>
        <p:spPr>
          <a:xfrm>
            <a:off x="3982673" y="1238570"/>
            <a:ext cx="423459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noProof="0" dirty="0">
                <a:solidFill>
                  <a:srgbClr val="15264B"/>
                </a:solidFill>
              </a:rPr>
              <a:t>2. Anisotropic changes</a:t>
            </a:r>
            <a:endParaRPr lang="en-US" sz="1600" noProof="0" dirty="0"/>
          </a:p>
        </p:txBody>
      </p:sp>
      <p:cxnSp>
        <p:nvCxnSpPr>
          <p:cNvPr id="41" name="Straight Arrow Connector 24">
            <a:extLst>
              <a:ext uri="{FF2B5EF4-FFF2-40B4-BE49-F238E27FC236}">
                <a16:creationId xmlns:a16="http://schemas.microsoft.com/office/drawing/2014/main" id="{78D50A3F-AA44-15E0-8B7C-07548045899A}"/>
              </a:ext>
            </a:extLst>
          </p:cNvPr>
          <p:cNvCxnSpPr>
            <a:cxnSpLocks/>
          </p:cNvCxnSpPr>
          <p:nvPr/>
        </p:nvCxnSpPr>
        <p:spPr>
          <a:xfrm>
            <a:off x="4851866" y="1606717"/>
            <a:ext cx="2484000" cy="0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27">
            <a:extLst>
              <a:ext uri="{FF2B5EF4-FFF2-40B4-BE49-F238E27FC236}">
                <a16:creationId xmlns:a16="http://schemas.microsoft.com/office/drawing/2014/main" id="{C5DED9C4-22F7-0CA7-D278-58F2918E5095}"/>
              </a:ext>
            </a:extLst>
          </p:cNvPr>
          <p:cNvSpPr txBox="1"/>
          <p:nvPr/>
        </p:nvSpPr>
        <p:spPr>
          <a:xfrm>
            <a:off x="443774" y="5819644"/>
            <a:ext cx="112308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Pyrolysis-induced permeability evolution must be treated as anisotropic and microstructure-dependent, not as a uniform scalar increase.</a:t>
            </a:r>
          </a:p>
        </p:txBody>
      </p:sp>
      <p:sp>
        <p:nvSpPr>
          <p:cNvPr id="48" name="Rectangle: Rounded Corners 16">
            <a:extLst>
              <a:ext uri="{FF2B5EF4-FFF2-40B4-BE49-F238E27FC236}">
                <a16:creationId xmlns:a16="http://schemas.microsoft.com/office/drawing/2014/main" id="{095C77D8-2D67-319A-D579-3A42E33ECE94}"/>
              </a:ext>
            </a:extLst>
          </p:cNvPr>
          <p:cNvSpPr/>
          <p:nvPr/>
        </p:nvSpPr>
        <p:spPr>
          <a:xfrm>
            <a:off x="491679" y="3107292"/>
            <a:ext cx="3153707" cy="6399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solidFill>
                  <a:schemeClr val="tx1"/>
                </a:solidFill>
              </a:rPr>
              <a:t>Permeability tensor extraction from real 3D geometries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13A278-85E2-87A7-9158-B35A4544A49E}"/>
              </a:ext>
            </a:extLst>
          </p:cNvPr>
          <p:cNvSpPr txBox="1"/>
          <p:nvPr/>
        </p:nvSpPr>
        <p:spPr>
          <a:xfrm>
            <a:off x="376804" y="2114305"/>
            <a:ext cx="338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15264B"/>
                </a:solidFill>
              </a:rPr>
              <a:t>Micro-CT </a:t>
            </a:r>
            <a:r>
              <a:rPr lang="en-US" sz="1600" b="1" noProof="0" dirty="0">
                <a:solidFill>
                  <a:srgbClr val="15264B"/>
                </a:solidFill>
                <a:sym typeface="Symbol" panose="05050102010706020507" pitchFamily="18" charset="2"/>
              </a:rPr>
              <a:t> segmentation  </a:t>
            </a:r>
          </a:p>
          <a:p>
            <a:pPr algn="ctr"/>
            <a:r>
              <a:rPr lang="en-US" sz="1600" b="1" noProof="0" dirty="0">
                <a:solidFill>
                  <a:srgbClr val="15264B"/>
                </a:solidFill>
                <a:sym typeface="Symbol" panose="05050102010706020507" pitchFamily="18" charset="2"/>
              </a:rPr>
              <a:t>meshing  CFD</a:t>
            </a:r>
            <a:endParaRPr lang="en-US" sz="1600" b="1" noProof="0" dirty="0">
              <a:solidFill>
                <a:srgbClr val="15264B"/>
              </a:solidFill>
            </a:endParaRPr>
          </a:p>
        </p:txBody>
      </p:sp>
      <p:sp>
        <p:nvSpPr>
          <p:cNvPr id="14" name="Rectangle: Rounded Corners 26">
            <a:extLst>
              <a:ext uri="{FF2B5EF4-FFF2-40B4-BE49-F238E27FC236}">
                <a16:creationId xmlns:a16="http://schemas.microsoft.com/office/drawing/2014/main" id="{8CBA7450-5940-59A8-A987-726379BAE6C4}"/>
              </a:ext>
            </a:extLst>
          </p:cNvPr>
          <p:cNvSpPr/>
          <p:nvPr/>
        </p:nvSpPr>
        <p:spPr>
          <a:xfrm>
            <a:off x="8425620" y="1146006"/>
            <a:ext cx="3388563" cy="39746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ZoneTexte 15">
            <a:extLst>
              <a:ext uri="{FF2B5EF4-FFF2-40B4-BE49-F238E27FC236}">
                <a16:creationId xmlns:a16="http://schemas.microsoft.com/office/drawing/2014/main" id="{8DDCF518-6ABF-7283-FAE5-635E92D969E9}"/>
              </a:ext>
            </a:extLst>
          </p:cNvPr>
          <p:cNvSpPr txBox="1"/>
          <p:nvPr/>
        </p:nvSpPr>
        <p:spPr>
          <a:xfrm>
            <a:off x="8425620" y="1243621"/>
            <a:ext cx="33885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noProof="0" dirty="0">
                <a:solidFill>
                  <a:srgbClr val="15264B"/>
                </a:solidFill>
              </a:rPr>
              <a:t>3. Mechanism</a:t>
            </a:r>
            <a:endParaRPr lang="en-US" sz="1600" noProof="0" dirty="0"/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1373245D-4351-232B-DA01-2FA749829988}"/>
              </a:ext>
            </a:extLst>
          </p:cNvPr>
          <p:cNvCxnSpPr>
            <a:cxnSpLocks/>
          </p:cNvCxnSpPr>
          <p:nvPr/>
        </p:nvCxnSpPr>
        <p:spPr>
          <a:xfrm>
            <a:off x="9352047" y="1580495"/>
            <a:ext cx="1512000" cy="362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AF055F3D-FD30-A725-7D10-C227D8DEF0FF}"/>
              </a:ext>
            </a:extLst>
          </p:cNvPr>
          <p:cNvSpPr txBox="1"/>
          <p:nvPr/>
        </p:nvSpPr>
        <p:spPr>
          <a:xfrm>
            <a:off x="8425619" y="4071960"/>
            <a:ext cx="338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noProof="0" dirty="0">
                <a:solidFill>
                  <a:srgbClr val="15264B"/>
                </a:solidFill>
              </a:rPr>
              <a:t>Porosity alone does not explain the transport evolution.</a:t>
            </a:r>
          </a:p>
        </p:txBody>
      </p:sp>
      <p:sp>
        <p:nvSpPr>
          <p:cNvPr id="38" name="Rectangle: Rounded Corners 26">
            <a:extLst>
              <a:ext uri="{FF2B5EF4-FFF2-40B4-BE49-F238E27FC236}">
                <a16:creationId xmlns:a16="http://schemas.microsoft.com/office/drawing/2014/main" id="{10689BEE-0D3B-D0F2-117F-B9D2F10D849B}"/>
              </a:ext>
            </a:extLst>
          </p:cNvPr>
          <p:cNvSpPr/>
          <p:nvPr/>
        </p:nvSpPr>
        <p:spPr>
          <a:xfrm>
            <a:off x="4112429" y="1972566"/>
            <a:ext cx="3991441" cy="8682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: Rounded Corners 26">
            <a:extLst>
              <a:ext uri="{FF2B5EF4-FFF2-40B4-BE49-F238E27FC236}">
                <a16:creationId xmlns:a16="http://schemas.microsoft.com/office/drawing/2014/main" id="{DDBB4982-44B0-05B2-B43C-BFD1EE4DEDBF}"/>
              </a:ext>
            </a:extLst>
          </p:cNvPr>
          <p:cNvSpPr/>
          <p:nvPr/>
        </p:nvSpPr>
        <p:spPr>
          <a:xfrm>
            <a:off x="4112429" y="2963823"/>
            <a:ext cx="3991441" cy="8682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Rectangle: Rounded Corners 26">
            <a:extLst>
              <a:ext uri="{FF2B5EF4-FFF2-40B4-BE49-F238E27FC236}">
                <a16:creationId xmlns:a16="http://schemas.microsoft.com/office/drawing/2014/main" id="{08C301DB-45B3-F6C1-5BAA-419E4AF26EEC}"/>
              </a:ext>
            </a:extLst>
          </p:cNvPr>
          <p:cNvSpPr/>
          <p:nvPr/>
        </p:nvSpPr>
        <p:spPr>
          <a:xfrm>
            <a:off x="4124621" y="3950318"/>
            <a:ext cx="3991441" cy="8682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4" name="Rectangle: Rounded Corners 24">
            <a:extLst>
              <a:ext uri="{FF2B5EF4-FFF2-40B4-BE49-F238E27FC236}">
                <a16:creationId xmlns:a16="http://schemas.microsoft.com/office/drawing/2014/main" id="{A2813663-D03E-D572-C1A5-164EE7CDEB90}"/>
              </a:ext>
            </a:extLst>
          </p:cNvPr>
          <p:cNvSpPr/>
          <p:nvPr/>
        </p:nvSpPr>
        <p:spPr>
          <a:xfrm>
            <a:off x="6707020" y="2090751"/>
            <a:ext cx="1223447" cy="639911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noProof="0" dirty="0">
                <a:solidFill>
                  <a:schemeClr val="tx1"/>
                </a:solidFill>
              </a:rPr>
              <a:t>-47%</a:t>
            </a:r>
          </a:p>
        </p:txBody>
      </p:sp>
      <p:sp>
        <p:nvSpPr>
          <p:cNvPr id="47" name="Rectangle: Rounded Corners 24">
            <a:extLst>
              <a:ext uri="{FF2B5EF4-FFF2-40B4-BE49-F238E27FC236}">
                <a16:creationId xmlns:a16="http://schemas.microsoft.com/office/drawing/2014/main" id="{BABCF0BA-F7FC-156C-E649-B39E22E49D0D}"/>
              </a:ext>
            </a:extLst>
          </p:cNvPr>
          <p:cNvSpPr/>
          <p:nvPr/>
        </p:nvSpPr>
        <p:spPr>
          <a:xfrm>
            <a:off x="6707020" y="3072137"/>
            <a:ext cx="1223447" cy="639911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noProof="0" dirty="0">
                <a:solidFill>
                  <a:schemeClr val="tx1"/>
                </a:solidFill>
              </a:rPr>
              <a:t>-24%</a:t>
            </a:r>
          </a:p>
        </p:txBody>
      </p:sp>
      <p:sp>
        <p:nvSpPr>
          <p:cNvPr id="51" name="Rectangle: Rounded Corners 24">
            <a:extLst>
              <a:ext uri="{FF2B5EF4-FFF2-40B4-BE49-F238E27FC236}">
                <a16:creationId xmlns:a16="http://schemas.microsoft.com/office/drawing/2014/main" id="{56FE1BAE-C71C-FE1D-3232-B0F7738EDDBB}"/>
              </a:ext>
            </a:extLst>
          </p:cNvPr>
          <p:cNvSpPr/>
          <p:nvPr/>
        </p:nvSpPr>
        <p:spPr>
          <a:xfrm>
            <a:off x="6707019" y="4060449"/>
            <a:ext cx="1223447" cy="639911"/>
          </a:xfrm>
          <a:prstGeom prst="roundRect">
            <a:avLst/>
          </a:prstGeom>
          <a:solidFill>
            <a:srgbClr val="DCEAF7">
              <a:alpha val="6000"/>
            </a:srgbClr>
          </a:solidFill>
          <a:ln>
            <a:solidFill>
              <a:srgbClr val="13294B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noProof="0" dirty="0">
                <a:solidFill>
                  <a:schemeClr val="tx1"/>
                </a:solidFill>
              </a:rPr>
              <a:t>×5.86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4669E63-3132-BB83-B7E5-B71204237F15}"/>
                  </a:ext>
                </a:extLst>
              </p:cNvPr>
              <p:cNvSpPr txBox="1"/>
              <p:nvPr/>
            </p:nvSpPr>
            <p:spPr>
              <a:xfrm>
                <a:off x="4116387" y="1982038"/>
                <a:ext cx="1867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rgbClr val="15264B"/>
                    </a:solidFill>
                  </a:rPr>
                  <a:t>Longitudinal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4669E63-3132-BB83-B7E5-B71204237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387" y="1982038"/>
                <a:ext cx="1867965" cy="369332"/>
              </a:xfrm>
              <a:prstGeom prst="rect">
                <a:avLst/>
              </a:prstGeom>
              <a:blipFill>
                <a:blip r:embed="rId3"/>
                <a:stretch>
                  <a:fillRect l="-2606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394857AA-A1A1-A002-5207-6619D089ADA0}"/>
                  </a:ext>
                </a:extLst>
              </p:cNvPr>
              <p:cNvSpPr txBox="1"/>
              <p:nvPr/>
            </p:nvSpPr>
            <p:spPr>
              <a:xfrm>
                <a:off x="4118524" y="2947544"/>
                <a:ext cx="1867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rgbClr val="15264B"/>
                    </a:solidFill>
                  </a:rPr>
                  <a:t>Radial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394857AA-A1A1-A002-5207-6619D089A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524" y="2947544"/>
                <a:ext cx="1867965" cy="369332"/>
              </a:xfrm>
              <a:prstGeom prst="rect">
                <a:avLst/>
              </a:prstGeom>
              <a:blipFill>
                <a:blip r:embed="rId4"/>
                <a:stretch>
                  <a:fillRect l="-2941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F4BC0CC-78E0-F6E3-C76E-F307F083ED0E}"/>
                  </a:ext>
                </a:extLst>
              </p:cNvPr>
              <p:cNvSpPr txBox="1"/>
              <p:nvPr/>
            </p:nvSpPr>
            <p:spPr>
              <a:xfrm>
                <a:off x="4124621" y="3907088"/>
                <a:ext cx="1867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solidFill>
                      <a:srgbClr val="15264B"/>
                    </a:solidFill>
                  </a:rPr>
                  <a:t>Tangential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15264B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noProof="0" dirty="0"/>
              </a:p>
            </p:txBody>
          </p:sp>
        </mc:Choice>
        <mc:Fallback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BF4BC0CC-78E0-F6E3-C76E-F307F083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621" y="3907088"/>
                <a:ext cx="1867965" cy="369332"/>
              </a:xfrm>
              <a:prstGeom prst="rect">
                <a:avLst/>
              </a:prstGeom>
              <a:blipFill>
                <a:blip r:embed="rId5"/>
                <a:stretch>
                  <a:fillRect l="-2941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: Rounded Corners 24">
            <a:extLst>
              <a:ext uri="{FF2B5EF4-FFF2-40B4-BE49-F238E27FC236}">
                <a16:creationId xmlns:a16="http://schemas.microsoft.com/office/drawing/2014/main" id="{9A773BB1-27AE-6414-7E80-C55F2D8139E6}"/>
              </a:ext>
            </a:extLst>
          </p:cNvPr>
          <p:cNvSpPr/>
          <p:nvPr/>
        </p:nvSpPr>
        <p:spPr>
          <a:xfrm>
            <a:off x="4238018" y="2489054"/>
            <a:ext cx="1223447" cy="236008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Decrease</a:t>
            </a:r>
          </a:p>
        </p:txBody>
      </p:sp>
      <p:sp>
        <p:nvSpPr>
          <p:cNvPr id="61" name="Rectangle: Rounded Corners 24">
            <a:extLst>
              <a:ext uri="{FF2B5EF4-FFF2-40B4-BE49-F238E27FC236}">
                <a16:creationId xmlns:a16="http://schemas.microsoft.com/office/drawing/2014/main" id="{1630409D-EE5D-7E3D-707C-E5091A47094C}"/>
              </a:ext>
            </a:extLst>
          </p:cNvPr>
          <p:cNvSpPr/>
          <p:nvPr/>
        </p:nvSpPr>
        <p:spPr>
          <a:xfrm>
            <a:off x="4238018" y="3453911"/>
            <a:ext cx="1223447" cy="236008"/>
          </a:xfrm>
          <a:prstGeom prst="roundRect">
            <a:avLst/>
          </a:prstGeom>
          <a:solidFill>
            <a:srgbClr val="E84B36">
              <a:alpha val="6000"/>
            </a:srgbClr>
          </a:solidFill>
          <a:ln>
            <a:solidFill>
              <a:srgbClr val="E84B36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Decrease</a:t>
            </a:r>
          </a:p>
        </p:txBody>
      </p:sp>
      <p:sp>
        <p:nvSpPr>
          <p:cNvPr id="62" name="Rectangle: Rounded Corners 24">
            <a:extLst>
              <a:ext uri="{FF2B5EF4-FFF2-40B4-BE49-F238E27FC236}">
                <a16:creationId xmlns:a16="http://schemas.microsoft.com/office/drawing/2014/main" id="{DA8C3B81-DE57-1272-81F3-23BB40BFCB60}"/>
              </a:ext>
            </a:extLst>
          </p:cNvPr>
          <p:cNvSpPr/>
          <p:nvPr/>
        </p:nvSpPr>
        <p:spPr>
          <a:xfrm>
            <a:off x="4238018" y="4402727"/>
            <a:ext cx="1223447" cy="250660"/>
          </a:xfrm>
          <a:prstGeom prst="roundRect">
            <a:avLst/>
          </a:prstGeom>
          <a:solidFill>
            <a:srgbClr val="DCEAF7">
              <a:alpha val="6000"/>
            </a:srgbClr>
          </a:solidFill>
          <a:ln>
            <a:solidFill>
              <a:srgbClr val="13294B">
                <a:alpha val="3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noProof="0" dirty="0">
                <a:solidFill>
                  <a:schemeClr val="tx1"/>
                </a:solidFill>
              </a:rPr>
              <a:t>Increase</a:t>
            </a:r>
            <a:endParaRPr lang="en-US" sz="24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: Rounded Corners 24">
                <a:extLst>
                  <a:ext uri="{FF2B5EF4-FFF2-40B4-BE49-F238E27FC236}">
                    <a16:creationId xmlns:a16="http://schemas.microsoft.com/office/drawing/2014/main" id="{4E0AA456-CA16-B4AE-64C0-0E1A4D27E021}"/>
                  </a:ext>
                </a:extLst>
              </p:cNvPr>
              <p:cNvSpPr/>
              <p:nvPr/>
            </p:nvSpPr>
            <p:spPr>
              <a:xfrm>
                <a:off x="498642" y="4040644"/>
                <a:ext cx="3153706" cy="646061"/>
              </a:xfrm>
              <a:prstGeom prst="roundRect">
                <a:avLst/>
              </a:prstGeom>
              <a:solidFill>
                <a:srgbClr val="E84B36">
                  <a:alpha val="6000"/>
                </a:srgbClr>
              </a:solidFill>
              <a:ln>
                <a:solidFill>
                  <a:srgbClr val="E84B36">
                    <a:alpha val="38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2000" b="1" noProof="0" dirty="0">
                    <a:solidFill>
                      <a:schemeClr val="tx1"/>
                    </a:solidFill>
                  </a:rPr>
                  <a:t>Output</a:t>
                </a:r>
                <a:r>
                  <a:rPr lang="en-US" sz="2000" noProof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0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6" name="Rectangle: Rounded Corners 24">
                <a:extLst>
                  <a:ext uri="{FF2B5EF4-FFF2-40B4-BE49-F238E27FC236}">
                    <a16:creationId xmlns:a16="http://schemas.microsoft.com/office/drawing/2014/main" id="{4E0AA456-CA16-B4AE-64C0-0E1A4D27E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42" y="4040644"/>
                <a:ext cx="3153706" cy="64606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E84B36">
                    <a:alpha val="38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: Rounded Corners 16">
            <a:extLst>
              <a:ext uri="{FF2B5EF4-FFF2-40B4-BE49-F238E27FC236}">
                <a16:creationId xmlns:a16="http://schemas.microsoft.com/office/drawing/2014/main" id="{9C166BFC-BD8D-7D14-B012-84629428BDDD}"/>
              </a:ext>
            </a:extLst>
          </p:cNvPr>
          <p:cNvSpPr/>
          <p:nvPr/>
        </p:nvSpPr>
        <p:spPr>
          <a:xfrm>
            <a:off x="8610600" y="1977993"/>
            <a:ext cx="2981324" cy="862827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rgbClr val="15264B"/>
                </a:solidFill>
              </a:rPr>
              <a:t>Constrictions</a:t>
            </a:r>
            <a:endParaRPr lang="en-US" sz="1400" noProof="0" dirty="0">
              <a:solidFill>
                <a:srgbClr val="15264B"/>
              </a:solidFill>
            </a:endParaRPr>
          </a:p>
          <a:p>
            <a:pPr algn="ctr"/>
            <a:r>
              <a:rPr lang="en-US" sz="1600" noProof="0" dirty="0">
                <a:solidFill>
                  <a:schemeClr val="tx1"/>
                </a:solidFill>
              </a:rPr>
              <a:t>smaller local openings limit flow</a:t>
            </a:r>
          </a:p>
        </p:txBody>
      </p:sp>
      <p:sp>
        <p:nvSpPr>
          <p:cNvPr id="68" name="Rectangle: Rounded Corners 16">
            <a:extLst>
              <a:ext uri="{FF2B5EF4-FFF2-40B4-BE49-F238E27FC236}">
                <a16:creationId xmlns:a16="http://schemas.microsoft.com/office/drawing/2014/main" id="{4CDC3C0D-BBF8-33C4-CF66-2216D13652AD}"/>
              </a:ext>
            </a:extLst>
          </p:cNvPr>
          <p:cNvSpPr/>
          <p:nvPr/>
        </p:nvSpPr>
        <p:spPr>
          <a:xfrm>
            <a:off x="8610600" y="2964167"/>
            <a:ext cx="2981325" cy="862827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rgbClr val="15264B"/>
                </a:solidFill>
              </a:rPr>
              <a:t>Connectivity</a:t>
            </a:r>
            <a:endParaRPr lang="en-US" sz="1400" noProof="0" dirty="0">
              <a:solidFill>
                <a:srgbClr val="15264B"/>
              </a:solidFill>
            </a:endParaRPr>
          </a:p>
          <a:p>
            <a:pPr algn="ctr"/>
            <a:r>
              <a:rPr lang="en-US" sz="1600" noProof="0" dirty="0">
                <a:solidFill>
                  <a:schemeClr val="tx1"/>
                </a:solidFill>
              </a:rPr>
              <a:t>transverse pathways are redistributed</a:t>
            </a:r>
          </a:p>
        </p:txBody>
      </p:sp>
    </p:spTree>
    <p:extLst>
      <p:ext uri="{BB962C8B-B14F-4D97-AF65-F5344CB8AC3E}">
        <p14:creationId xmlns:p14="http://schemas.microsoft.com/office/powerpoint/2010/main" val="3225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" grpId="0" animBg="1"/>
      <p:bldP spid="5" grpId="0"/>
      <p:bldP spid="39" grpId="0" animBg="1"/>
      <p:bldP spid="40" grpId="0"/>
      <p:bldP spid="46" grpId="0"/>
      <p:bldP spid="48" grpId="0" animBg="1"/>
      <p:bldP spid="3" grpId="0"/>
      <p:bldP spid="14" grpId="0" animBg="1"/>
      <p:bldP spid="17" grpId="0"/>
      <p:bldP spid="59" grpId="0"/>
      <p:bldP spid="38" grpId="0" animBg="1"/>
      <p:bldP spid="42" grpId="0" animBg="1"/>
      <p:bldP spid="43" grpId="0" animBg="1"/>
      <p:bldP spid="44" grpId="0" animBg="1"/>
      <p:bldP spid="47" grpId="0" animBg="1"/>
      <p:bldP spid="51" grpId="0" animBg="1"/>
      <p:bldP spid="52" grpId="0"/>
      <p:bldP spid="53" grpId="0"/>
      <p:bldP spid="55" grpId="0"/>
      <p:bldP spid="60" grpId="0" animBg="1"/>
      <p:bldP spid="61" grpId="0" animBg="1"/>
      <p:bldP spid="62" grpId="0" animBg="1"/>
      <p:bldP spid="66" grpId="0" animBg="1"/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7686A1-5707-7E63-1555-37ED75604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2">
            <a:extLst>
              <a:ext uri="{FF2B5EF4-FFF2-40B4-BE49-F238E27FC236}">
                <a16:creationId xmlns:a16="http://schemas.microsoft.com/office/drawing/2014/main" id="{2D59126E-5C00-A7C5-4D0E-726B06746FC8}"/>
              </a:ext>
            </a:extLst>
          </p:cNvPr>
          <p:cNvSpPr txBox="1"/>
          <p:nvPr/>
        </p:nvSpPr>
        <p:spPr>
          <a:xfrm>
            <a:off x="2204012" y="2158140"/>
            <a:ext cx="7778188" cy="15696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kern="0" noProof="0" dirty="0">
                <a:solidFill>
                  <a:srgbClr val="FFFFFF"/>
                </a:solidFill>
                <a:latin typeface="Arial"/>
                <a:cs typeface="Arial"/>
              </a:rPr>
              <a:t>Thank you for your attention</a:t>
            </a:r>
            <a:endParaRPr lang="en-US" sz="4800" b="1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cs typeface="Arial"/>
            </a:endParaRP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556BB70C-1845-3EF1-F57B-D8AA8E0407BA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381E201-2D22-7309-EC72-500A20932B04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9745F769-5D5C-4488-73BF-B11E7C14DD46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C2D0EE58-F93C-BEBA-C4EB-03C01A271636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9" name="Straight Connector 5">
              <a:extLst>
                <a:ext uri="{FF2B5EF4-FFF2-40B4-BE49-F238E27FC236}">
                  <a16:creationId xmlns:a16="http://schemas.microsoft.com/office/drawing/2014/main" id="{FBA1EF01-CD6C-2774-99DD-A6891A9A0FC5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F18BDC74-CDBE-0E0B-BA43-34E2209CBC75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07CB0373-F1B2-60EB-F4D7-2E4B4CED385D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13" name="Straight Connector 3">
              <a:extLst>
                <a:ext uri="{FF2B5EF4-FFF2-40B4-BE49-F238E27FC236}">
                  <a16:creationId xmlns:a16="http://schemas.microsoft.com/office/drawing/2014/main" id="{2B0F4AC6-8D0D-73D3-248D-7D594179C459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6F83A395-59B8-3CAE-26BB-47F5BF4B4BD2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1A3CBDE8-B698-CA39-22B8-831C096701A9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8" name="Straight Connector 5">
              <a:extLst>
                <a:ext uri="{FF2B5EF4-FFF2-40B4-BE49-F238E27FC236}">
                  <a16:creationId xmlns:a16="http://schemas.microsoft.com/office/drawing/2014/main" id="{339AA69E-FABE-939C-76D8-F3369594C839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6DD5700A-6011-22E7-6B10-7CB76B89E84F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060A0BE2-463F-708C-E256-0C7300CA888F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22" name="Straight Connector 3">
              <a:extLst>
                <a:ext uri="{FF2B5EF4-FFF2-40B4-BE49-F238E27FC236}">
                  <a16:creationId xmlns:a16="http://schemas.microsoft.com/office/drawing/2014/main" id="{6841EBDC-DCB9-8F43-B2A9-ABCF59220548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23" name="Straight Connector 6">
              <a:extLst>
                <a:ext uri="{FF2B5EF4-FFF2-40B4-BE49-F238E27FC236}">
                  <a16:creationId xmlns:a16="http://schemas.microsoft.com/office/drawing/2014/main" id="{B8A7AB34-8B10-3E00-E6F4-C418595CC429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6C0956B9-ECBD-F597-D832-5BF76081B3AF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27" name="Straight Connector 5">
              <a:extLst>
                <a:ext uri="{FF2B5EF4-FFF2-40B4-BE49-F238E27FC236}">
                  <a16:creationId xmlns:a16="http://schemas.microsoft.com/office/drawing/2014/main" id="{4D678C15-1133-6AF6-945D-4FBDC7EF221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3618838F-F821-B789-27A5-4EC084471EFC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A880922-560D-55C3-F786-FBFDEF78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0216" y="6452146"/>
            <a:ext cx="363583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6ED0EDFC-8AA0-82C5-8556-5F0C9FC673A4}"/>
              </a:ext>
            </a:extLst>
          </p:cNvPr>
          <p:cNvSpPr txBox="1"/>
          <p:nvPr/>
        </p:nvSpPr>
        <p:spPr>
          <a:xfrm>
            <a:off x="1035964" y="6521364"/>
            <a:ext cx="181512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FFFFFF"/>
                </a:solidFill>
                <a:latin typeface="Arial"/>
                <a:cs typeface="Arial"/>
              </a:rPr>
              <a:t>InterPore2026 - MS18</a:t>
            </a:r>
          </a:p>
        </p:txBody>
      </p:sp>
    </p:spTree>
    <p:extLst>
      <p:ext uri="{BB962C8B-B14F-4D97-AF65-F5344CB8AC3E}">
        <p14:creationId xmlns:p14="http://schemas.microsoft.com/office/powerpoint/2010/main" val="970143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33A38E-6CE4-4885-730C-86ECFB01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2">
            <a:extLst>
              <a:ext uri="{FF2B5EF4-FFF2-40B4-BE49-F238E27FC236}">
                <a16:creationId xmlns:a16="http://schemas.microsoft.com/office/drawing/2014/main" id="{ED1A1C20-7F29-504C-6A6E-64602B0A146C}"/>
              </a:ext>
            </a:extLst>
          </p:cNvPr>
          <p:cNvSpPr txBox="1"/>
          <p:nvPr/>
        </p:nvSpPr>
        <p:spPr>
          <a:xfrm>
            <a:off x="2228795" y="2889819"/>
            <a:ext cx="7778188" cy="8309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noProof="0" dirty="0">
                <a:solidFill>
                  <a:srgbClr val="FFFFFF"/>
                </a:solidFill>
                <a:latin typeface="Aptos"/>
                <a:cs typeface="Arial"/>
              </a:rPr>
              <a:t>Backup slides</a:t>
            </a:r>
            <a:endParaRPr lang="en-US" noProof="0" dirty="0">
              <a:latin typeface="Aptos"/>
            </a:endParaRP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E33B005E-FCBA-7DDB-98E0-3C372EBD0FDC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1B717D5-161C-A920-1F44-E7C0D613E09F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8C643C0A-9A1C-347D-B100-2316AE801155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AB412493-896F-5E04-64FF-6543E702197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9" name="Straight Connector 5">
              <a:extLst>
                <a:ext uri="{FF2B5EF4-FFF2-40B4-BE49-F238E27FC236}">
                  <a16:creationId xmlns:a16="http://schemas.microsoft.com/office/drawing/2014/main" id="{A34663FC-1F6C-DDF6-5C79-FF4E57C6C71D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C24BC7A1-EF50-1FA3-A06B-4C230724A0C3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D4C8FD1E-DACD-4C6C-E2BF-B3CAAF74ACE4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8" name="Straight Connector 5">
              <a:extLst>
                <a:ext uri="{FF2B5EF4-FFF2-40B4-BE49-F238E27FC236}">
                  <a16:creationId xmlns:a16="http://schemas.microsoft.com/office/drawing/2014/main" id="{D682BA6C-7715-D2C7-5915-798F70BF97D2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F6F28BC3-A849-24A1-2CF0-83BB0DA5CAB4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3C69965B-478F-9524-82F2-EE6F72841808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27" name="Straight Connector 5">
              <a:extLst>
                <a:ext uri="{FF2B5EF4-FFF2-40B4-BE49-F238E27FC236}">
                  <a16:creationId xmlns:a16="http://schemas.microsoft.com/office/drawing/2014/main" id="{D5F8CB49-275D-C984-B181-0B441EA1CA46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D138547D-BD38-46A9-043A-589EC1A1205A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BED561C5-A317-072D-39C5-8F446FCA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324" y="6432550"/>
            <a:ext cx="371475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ACA9F061-BCA6-380D-23C9-D4251E2EC50F}"/>
              </a:ext>
            </a:extLst>
          </p:cNvPr>
          <p:cNvSpPr txBox="1"/>
          <p:nvPr/>
        </p:nvSpPr>
        <p:spPr>
          <a:xfrm>
            <a:off x="1035964" y="6521364"/>
            <a:ext cx="181512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FFFFFF"/>
                </a:solidFill>
                <a:latin typeface="Arial"/>
                <a:cs typeface="Arial"/>
              </a:rPr>
              <a:t>InterPore2026 - MS18</a:t>
            </a:r>
          </a:p>
        </p:txBody>
      </p:sp>
    </p:spTree>
    <p:extLst>
      <p:ext uri="{BB962C8B-B14F-4D97-AF65-F5344CB8AC3E}">
        <p14:creationId xmlns:p14="http://schemas.microsoft.com/office/powerpoint/2010/main" val="3010518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B2BF-298A-FA49-EF5C-5E9C0C9DD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2DB21A-FBDD-6BF6-A460-A8D380670504}"/>
              </a:ext>
            </a:extLst>
          </p:cNvPr>
          <p:cNvSpPr/>
          <p:nvPr/>
        </p:nvSpPr>
        <p:spPr>
          <a:xfrm>
            <a:off x="169121" y="1018336"/>
            <a:ext cx="4965561" cy="28807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B9E780B0-2FD2-E886-6E57-B7B9D73453E5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F9112AD-9FCE-0840-A623-552983AE3642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8F14D723-749E-E1E6-2C26-7E950A0E02FD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56291DDD-4E55-36F9-8982-14A796553473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9BA05FF2-FFA4-EB5C-F081-07A0B58A4121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17453919-7945-6F31-1FC2-DA987150AA13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E7B5E988-89D6-8EB0-8871-39568C1FF7DB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24B586D6-CA5C-8F63-03AD-6A604E4986C2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F17E55B8-028A-E4F8-3ADF-5F9338CEF508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20C748AC-9BE6-583A-124C-61C9B22EED9F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FE2D549-E0AE-7E7C-10C9-0140FA21FB78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D0FCE92B-5EB6-3857-2CD5-93180E138559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C5F73145-4EA0-4F2F-17DF-06417B684E3D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78F49390-55D7-7D11-45F1-73135CB601E0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15582986-CC0F-C2C7-393B-14421837394A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Microscale vs macroscale description</a:t>
            </a:r>
            <a:endParaRPr lang="en-US" sz="3200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6E495F0-0D9B-7AB9-C800-581697FD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18</a:t>
            </a:fld>
            <a:endParaRPr lang="en-US" noProof="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2EC0AC2-8263-49BC-2350-40449BFE7BC2}"/>
              </a:ext>
            </a:extLst>
          </p:cNvPr>
          <p:cNvCxnSpPr/>
          <p:nvPr/>
        </p:nvCxnSpPr>
        <p:spPr>
          <a:xfrm>
            <a:off x="256938" y="1853660"/>
            <a:ext cx="4660151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278448A-DB32-FF06-A84C-1A2B4E1B519B}"/>
              </a:ext>
            </a:extLst>
          </p:cNvPr>
          <p:cNvSpPr txBox="1"/>
          <p:nvPr/>
        </p:nvSpPr>
        <p:spPr>
          <a:xfrm>
            <a:off x="553259" y="1395832"/>
            <a:ext cx="42377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Pore-scale (micro) description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417E13-73AE-96F6-3BA0-91A39EDD0576}"/>
              </a:ext>
            </a:extLst>
          </p:cNvPr>
          <p:cNvSpPr txBox="1"/>
          <p:nvPr/>
        </p:nvSpPr>
        <p:spPr>
          <a:xfrm>
            <a:off x="261288" y="1868192"/>
            <a:ext cx="485273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noProof="0" dirty="0"/>
              <a:t>Resolve the complex pore geometry and solid/gas interface.</a:t>
            </a:r>
          </a:p>
          <a:p>
            <a:pPr marL="285750" indent="-285750">
              <a:buFont typeface="Arial"/>
              <a:buChar char="•"/>
            </a:pPr>
            <a:endParaRPr lang="en-US" noProof="0" dirty="0"/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Solve full conservation laws in each phase (mass, momentum, energy, species).</a:t>
            </a:r>
          </a:p>
          <a:p>
            <a:pPr marL="285750" indent="-285750">
              <a:buFont typeface="Arial"/>
              <a:buChar char="•"/>
            </a:pPr>
            <a:endParaRPr lang="en-US" noProof="0" dirty="0"/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Too expensive for realistic geometries.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0B68185-E321-E473-EA3F-26CC10708CA5}"/>
              </a:ext>
            </a:extLst>
          </p:cNvPr>
          <p:cNvSpPr/>
          <p:nvPr/>
        </p:nvSpPr>
        <p:spPr>
          <a:xfrm>
            <a:off x="5232408" y="2465506"/>
            <a:ext cx="1295810" cy="481263"/>
          </a:xfrm>
          <a:prstGeom prst="rightArrow">
            <a:avLst/>
          </a:prstGeom>
          <a:solidFill>
            <a:srgbClr val="E84B36"/>
          </a:solidFill>
          <a:ln>
            <a:solidFill>
              <a:srgbClr val="1526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79A528-206D-6968-637B-840C9895E231}"/>
              </a:ext>
            </a:extLst>
          </p:cNvPr>
          <p:cNvSpPr/>
          <p:nvPr/>
        </p:nvSpPr>
        <p:spPr>
          <a:xfrm>
            <a:off x="6628244" y="1018335"/>
            <a:ext cx="5323489" cy="288074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C5E0E3-EEAE-D0C5-4E12-E60DE0447244}"/>
              </a:ext>
            </a:extLst>
          </p:cNvPr>
          <p:cNvCxnSpPr>
            <a:cxnSpLocks/>
          </p:cNvCxnSpPr>
          <p:nvPr/>
        </p:nvCxnSpPr>
        <p:spPr>
          <a:xfrm>
            <a:off x="6747710" y="1807756"/>
            <a:ext cx="5114412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2D3B52C-E3A5-83EE-210A-E0127223F688}"/>
              </a:ext>
            </a:extLst>
          </p:cNvPr>
          <p:cNvSpPr txBox="1"/>
          <p:nvPr/>
        </p:nvSpPr>
        <p:spPr>
          <a:xfrm>
            <a:off x="6713525" y="1331566"/>
            <a:ext cx="5174183" cy="480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Macro-scale (engineering) description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800F48-561C-8AB0-12AD-0048AC41D404}"/>
              </a:ext>
            </a:extLst>
          </p:cNvPr>
          <p:cNvSpPr txBox="1"/>
          <p:nvPr/>
        </p:nvSpPr>
        <p:spPr>
          <a:xfrm>
            <a:off x="6767667" y="1868191"/>
            <a:ext cx="510979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noProof="0" dirty="0"/>
              <a:t>Use averaged fields (porosity, pressure, temperature, velocity).</a:t>
            </a:r>
          </a:p>
          <a:p>
            <a:pPr marL="285750" indent="-285750">
              <a:buFont typeface="Arial"/>
              <a:buChar char="•"/>
            </a:pPr>
            <a:endParaRPr lang="en-US" noProof="0" dirty="0"/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Requires closure laws (e.g., permeability, interfacial transfer, momentum model).</a:t>
            </a:r>
          </a:p>
          <a:p>
            <a:pPr marL="285750" indent="-285750">
              <a:buFont typeface="Arial"/>
              <a:buChar char="•"/>
            </a:pPr>
            <a:endParaRPr lang="en-US" noProof="0" dirty="0"/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Compute at the scale of the sample / reactor.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2B143-B747-DB9B-7250-EDA121A2184B}"/>
              </a:ext>
            </a:extLst>
          </p:cNvPr>
          <p:cNvSpPr txBox="1"/>
          <p:nvPr/>
        </p:nvSpPr>
        <p:spPr>
          <a:xfrm>
            <a:off x="5135285" y="2099003"/>
            <a:ext cx="16095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noProof="0" dirty="0">
                <a:solidFill>
                  <a:srgbClr val="E84B36"/>
                </a:solidFill>
              </a:rPr>
              <a:t>Homogenize</a:t>
            </a:r>
          </a:p>
        </p:txBody>
      </p:sp>
      <p:pic>
        <p:nvPicPr>
          <p:cNvPr id="2" name="Picture 1" descr="A close-up of a log&#10;&#10;AI-generated content may be incorrect.">
            <a:extLst>
              <a:ext uri="{FF2B5EF4-FFF2-40B4-BE49-F238E27FC236}">
                <a16:creationId xmlns:a16="http://schemas.microsoft.com/office/drawing/2014/main" id="{5954A30D-8456-DDC8-511D-E9F3C3A0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351" y="4473358"/>
            <a:ext cx="2937832" cy="1591606"/>
          </a:xfrm>
          <a:prstGeom prst="rect">
            <a:avLst/>
          </a:prstGeom>
          <a:ln>
            <a:noFill/>
          </a:ln>
        </p:spPr>
      </p:pic>
      <p:pic>
        <p:nvPicPr>
          <p:cNvPr id="27" name="Picture 26" descr="A close-up of a cell&#10;&#10;AI-generated content may be incorrect.">
            <a:extLst>
              <a:ext uri="{FF2B5EF4-FFF2-40B4-BE49-F238E27FC236}">
                <a16:creationId xmlns:a16="http://schemas.microsoft.com/office/drawing/2014/main" id="{3BEBC8D4-43AE-2709-9537-B2FA48E59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920" y="4244584"/>
            <a:ext cx="1963477" cy="18474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B87D3CE-FB9A-CB9D-BCE0-A4FCE8AD2080}"/>
              </a:ext>
            </a:extLst>
          </p:cNvPr>
          <p:cNvSpPr/>
          <p:nvPr/>
        </p:nvSpPr>
        <p:spPr>
          <a:xfrm>
            <a:off x="8131342" y="5010651"/>
            <a:ext cx="210552" cy="2005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DAD6475-D4A1-BC3E-6F8A-FDE114197080}"/>
              </a:ext>
            </a:extLst>
          </p:cNvPr>
          <p:cNvCxnSpPr/>
          <p:nvPr/>
        </p:nvCxnSpPr>
        <p:spPr>
          <a:xfrm>
            <a:off x="3362325" y="4229099"/>
            <a:ext cx="4762500" cy="790575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B8979D9-3DFA-849E-35C2-423655B5D2D0}"/>
              </a:ext>
            </a:extLst>
          </p:cNvPr>
          <p:cNvCxnSpPr/>
          <p:nvPr/>
        </p:nvCxnSpPr>
        <p:spPr>
          <a:xfrm flipV="1">
            <a:off x="3362324" y="5214801"/>
            <a:ext cx="4762500" cy="885281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Google Shape;100;p1">
            <a:extLst>
              <a:ext uri="{FF2B5EF4-FFF2-40B4-BE49-F238E27FC236}">
                <a16:creationId xmlns:a16="http://schemas.microsoft.com/office/drawing/2014/main" id="{88D41B9B-1CDD-1DD4-4B86-554001E03F8C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2596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CAC85-E1D8-9080-4543-EE1614C7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6629FAB0-3734-30DE-AE03-80F0C6843016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A0E14B46-DE26-486F-5761-B274698B7CFE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C4537EBD-7EB1-EBC9-87AF-E469A296B2BD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15F0EF59-3C91-7F5D-3749-962AFFE891D8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F1C98358-3E8E-ABCF-9CFE-CEEE1E2C2C5E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23049E12-D837-2401-163E-5B0A02FE4AF9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4B98A547-88F6-44F5-5C91-00C5518F719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BA2B3637-FD39-EA64-B7E8-1889499B1CB8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020844EB-B611-FD2A-2B99-7EA5D351AB1D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882F13A7-DE88-11CD-30FB-464011773C3E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550C6C58-8556-34D3-8BF0-EF17D2F961EF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DF2CEDEC-79C3-BAFB-D0B4-8A66CC5895C3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72555387-D2C2-D85A-9EC7-ABEE8600EFC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808B8539-6E44-C440-5C12-843A239A8FB2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E058CBB7-2B09-3DAA-F17C-2672212B1347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From micro to macro: Volume Averaging</a:t>
            </a:r>
            <a:endParaRPr lang="en-US" sz="3200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6C78461-B90B-05EF-B549-9DB94159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33" name="Picture 12" descr="A diagram of a flow diagram&#10;&#10;Description automatically generated">
            <a:extLst>
              <a:ext uri="{FF2B5EF4-FFF2-40B4-BE49-F238E27FC236}">
                <a16:creationId xmlns:a16="http://schemas.microsoft.com/office/drawing/2014/main" id="{B8E7D21A-99FF-1FB6-604E-3AAE7294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62" t="2928" r="1254" b="901"/>
          <a:stretch>
            <a:fillRect/>
          </a:stretch>
        </p:blipFill>
        <p:spPr>
          <a:xfrm>
            <a:off x="462809" y="1138293"/>
            <a:ext cx="3619828" cy="48780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5" name="ZoneTexte 5">
            <a:extLst>
              <a:ext uri="{FF2B5EF4-FFF2-40B4-BE49-F238E27FC236}">
                <a16:creationId xmlns:a16="http://schemas.microsoft.com/office/drawing/2014/main" id="{22B29502-0D0C-575F-F2B1-BADB0F5C9B3B}"/>
              </a:ext>
            </a:extLst>
          </p:cNvPr>
          <p:cNvSpPr txBox="1"/>
          <p:nvPr/>
        </p:nvSpPr>
        <p:spPr>
          <a:xfrm>
            <a:off x="3222784" y="4560874"/>
            <a:ext cx="46808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noProof="0" dirty="0">
                <a:solidFill>
                  <a:schemeClr val="bg2">
                    <a:lumMod val="49000"/>
                  </a:schemeClr>
                </a:solidFill>
              </a:rPr>
              <a:t>[1]</a:t>
            </a:r>
          </a:p>
        </p:txBody>
      </p:sp>
      <p:sp>
        <p:nvSpPr>
          <p:cNvPr id="38" name="ZoneTexte 18">
            <a:extLst>
              <a:ext uri="{FF2B5EF4-FFF2-40B4-BE49-F238E27FC236}">
                <a16:creationId xmlns:a16="http://schemas.microsoft.com/office/drawing/2014/main" id="{1F35C5DF-96CC-A62E-758D-C7E32FF831AC}"/>
              </a:ext>
            </a:extLst>
          </p:cNvPr>
          <p:cNvSpPr txBox="1"/>
          <p:nvPr/>
        </p:nvSpPr>
        <p:spPr>
          <a:xfrm>
            <a:off x="507171" y="6265418"/>
            <a:ext cx="978781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noProof="0" dirty="0">
                <a:solidFill>
                  <a:schemeClr val="bg2">
                    <a:lumMod val="49000"/>
                  </a:schemeClr>
                </a:solidFill>
              </a:rPr>
              <a:t>[1]: Scandelli, H. "Multi-Scale Modeling of Wood Shrinkage During Pyrolysis," Arts et Métiers Institute of Technology. Unpublished.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57AD48E-5399-9DEC-1F25-C1FCFE879E2C}"/>
              </a:ext>
            </a:extLst>
          </p:cNvPr>
          <p:cNvSpPr/>
          <p:nvPr/>
        </p:nvSpPr>
        <p:spPr>
          <a:xfrm>
            <a:off x="461593" y="1042737"/>
            <a:ext cx="3706308" cy="5043997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ZoneTexte 15">
            <a:extLst>
              <a:ext uri="{FF2B5EF4-FFF2-40B4-BE49-F238E27FC236}">
                <a16:creationId xmlns:a16="http://schemas.microsoft.com/office/drawing/2014/main" id="{830EA320-6DF6-7C7F-AB69-C63448210770}"/>
              </a:ext>
            </a:extLst>
          </p:cNvPr>
          <p:cNvSpPr txBox="1"/>
          <p:nvPr/>
        </p:nvSpPr>
        <p:spPr>
          <a:xfrm>
            <a:off x="5830025" y="962399"/>
            <a:ext cx="16346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noProof="0" dirty="0">
                <a:solidFill>
                  <a:srgbClr val="15264B"/>
                </a:solidFill>
              </a:rPr>
              <a:t>Idea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A5A0B01-319E-DF12-504F-9105F60B0513}"/>
              </a:ext>
            </a:extLst>
          </p:cNvPr>
          <p:cNvCxnSpPr/>
          <p:nvPr/>
        </p:nvCxnSpPr>
        <p:spPr>
          <a:xfrm>
            <a:off x="5948141" y="1459534"/>
            <a:ext cx="819038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99CF87F-1E8E-5B61-D296-3EF211FB87BE}"/>
              </a:ext>
            </a:extLst>
          </p:cNvPr>
          <p:cNvSpPr txBox="1"/>
          <p:nvPr/>
        </p:nvSpPr>
        <p:spPr>
          <a:xfrm>
            <a:off x="5818308" y="1543545"/>
            <a:ext cx="632025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noProof="0" dirty="0"/>
              <a:t>Average microscopic conservation equations over a Representative Elementary Volume (REV).</a:t>
            </a:r>
          </a:p>
          <a:p>
            <a:pPr marL="285750" indent="-285750">
              <a:buFont typeface="Arial"/>
              <a:buChar char="•"/>
            </a:pPr>
            <a:endParaRPr lang="en-US" noProof="0" dirty="0"/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Obtain macroscopic equations with additional terms (dispersion, interfacial source terms, closure parameters).</a:t>
            </a:r>
          </a:p>
          <a:p>
            <a:pPr marL="285750" indent="-285750">
              <a:buFont typeface="Arial"/>
              <a:buChar char="•"/>
            </a:pPr>
            <a:endParaRPr lang="en-US" noProof="0" dirty="0"/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Requires a scale-separation assumption:</a:t>
            </a:r>
          </a:p>
          <a:p>
            <a:pPr marL="285750" indent="-285750">
              <a:buFont typeface="Arial"/>
              <a:buChar char="•"/>
            </a:pPr>
            <a:endParaRPr lang="en-US" noProof="0" dirty="0"/>
          </a:p>
          <a:p>
            <a:pPr marL="285750" indent="-285750">
              <a:buFont typeface="Arial"/>
              <a:buChar char="•"/>
            </a:pPr>
            <a:endParaRPr lang="en-US" noProof="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8A3C59C-DD18-ACB2-6382-3F31BB65F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494" y="3711070"/>
            <a:ext cx="2191606" cy="4631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3" name="Arrow: Right 52">
            <a:extLst>
              <a:ext uri="{FF2B5EF4-FFF2-40B4-BE49-F238E27FC236}">
                <a16:creationId xmlns:a16="http://schemas.microsoft.com/office/drawing/2014/main" id="{790DB05E-63CB-6492-45E8-75329B01A16D}"/>
              </a:ext>
            </a:extLst>
          </p:cNvPr>
          <p:cNvSpPr/>
          <p:nvPr/>
        </p:nvSpPr>
        <p:spPr>
          <a:xfrm>
            <a:off x="4323947" y="3187401"/>
            <a:ext cx="1295810" cy="481263"/>
          </a:xfrm>
          <a:prstGeom prst="rightArrow">
            <a:avLst/>
          </a:prstGeom>
          <a:solidFill>
            <a:srgbClr val="E84B36"/>
          </a:solidFill>
          <a:ln>
            <a:solidFill>
              <a:srgbClr val="1526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74784-64FB-66F0-E548-AF56E6F41B26}"/>
              </a:ext>
            </a:extLst>
          </p:cNvPr>
          <p:cNvSpPr txBox="1"/>
          <p:nvPr/>
        </p:nvSpPr>
        <p:spPr>
          <a:xfrm>
            <a:off x="8631820" y="3529554"/>
            <a:ext cx="33075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noProof="0" dirty="0"/>
              <a:t>l</a:t>
            </a:r>
            <a:r>
              <a:rPr lang="en-US" sz="1600" baseline="-25000" noProof="0" dirty="0"/>
              <a:t>β</a:t>
            </a:r>
            <a:r>
              <a:rPr lang="en-US" sz="1600" noProof="0" dirty="0"/>
              <a:t>: characteristic length of phase β</a:t>
            </a:r>
          </a:p>
          <a:p>
            <a:r>
              <a:rPr lang="en-US" sz="1600" noProof="0" dirty="0" err="1"/>
              <a:t>l</a:t>
            </a:r>
            <a:r>
              <a:rPr lang="en-US" sz="1600" baseline="-25000" noProof="0" dirty="0" err="1"/>
              <a:t>σ</a:t>
            </a:r>
            <a:r>
              <a:rPr lang="en-US" sz="1600" noProof="0" dirty="0"/>
              <a:t>: </a:t>
            </a:r>
            <a:r>
              <a:rPr lang="en-US" sz="1600" noProof="0" dirty="0">
                <a:ea typeface="+mn-lt"/>
                <a:cs typeface="+mn-lt"/>
              </a:rPr>
              <a:t>characteristic length of phase σ</a:t>
            </a:r>
          </a:p>
          <a:p>
            <a:r>
              <a:rPr lang="en-US" sz="1600" noProof="0" dirty="0"/>
              <a:t> r: REV size (radius/length)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168D8C2-2B6C-1E55-6F67-7DBA3C2712BB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059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2">
            <a:extLst>
              <a:ext uri="{FF2B5EF4-FFF2-40B4-BE49-F238E27FC236}">
                <a16:creationId xmlns:a16="http://schemas.microsoft.com/office/drawing/2014/main" id="{5552E465-660A-BBFD-7C14-002A596EE62C}"/>
              </a:ext>
            </a:extLst>
          </p:cNvPr>
          <p:cNvSpPr txBox="1"/>
          <p:nvPr/>
        </p:nvSpPr>
        <p:spPr>
          <a:xfrm>
            <a:off x="2259098" y="2712329"/>
            <a:ext cx="777818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kern="0" noProof="0" dirty="0">
                <a:solidFill>
                  <a:srgbClr val="FFFFFF"/>
                </a:solidFill>
                <a:latin typeface="Aptos"/>
                <a:ea typeface="Arial"/>
                <a:cs typeface="Arial"/>
              </a:rPr>
              <a:t>Introduction</a:t>
            </a:r>
            <a:endParaRPr lang="en-US" sz="6000" b="1" i="0" u="none" strike="noStrike" kern="0" cap="none" spc="0" baseline="0" noProof="0" dirty="0">
              <a:solidFill>
                <a:srgbClr val="FFFFFF"/>
              </a:solidFill>
              <a:uFillTx/>
              <a:latin typeface="Aptos"/>
              <a:ea typeface="Arial"/>
              <a:cs typeface="Arial"/>
            </a:endParaRP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DFA3914C-F634-AEFD-3519-6BFC3FD10FEC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3CE0759-B229-8ED9-33F8-02FB69307267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EF26DBB1-CB3D-1745-D178-CF8449279E47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49C5FC64-32FE-6D8C-7BBB-2975E350EF9C}"/>
              </a:ext>
            </a:extLst>
          </p:cNvPr>
          <p:cNvSpPr txBox="1"/>
          <p:nvPr/>
        </p:nvSpPr>
        <p:spPr>
          <a:xfrm>
            <a:off x="1035964" y="6521364"/>
            <a:ext cx="181512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FFFFFF"/>
                </a:solidFill>
                <a:latin typeface="Arial"/>
                <a:cs typeface="Arial"/>
              </a:rPr>
              <a:t>InterPore2026 - MS18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50FAE5C7-8FFC-F980-0F5F-C5C302BCDB06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9" name="Straight Connector 5">
              <a:extLst>
                <a:ext uri="{FF2B5EF4-FFF2-40B4-BE49-F238E27FC236}">
                  <a16:creationId xmlns:a16="http://schemas.microsoft.com/office/drawing/2014/main" id="{C650781F-65F5-6394-F14F-A639B8BCC3F0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556C7816-B4A4-46BD-765F-8AFF8CC8DAD9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3A8EF6A2-B4D2-6193-7A06-EEE36788D333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13" name="Straight Connector 3">
              <a:extLst>
                <a:ext uri="{FF2B5EF4-FFF2-40B4-BE49-F238E27FC236}">
                  <a16:creationId xmlns:a16="http://schemas.microsoft.com/office/drawing/2014/main" id="{3A366A0C-D111-ECDB-8DFB-9C0721180396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0B12DAD3-A729-9C13-A82B-725E792BFC1E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1A816812-6B0E-AB1A-038A-E20C48E4D54E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8" name="Straight Connector 5">
              <a:extLst>
                <a:ext uri="{FF2B5EF4-FFF2-40B4-BE49-F238E27FC236}">
                  <a16:creationId xmlns:a16="http://schemas.microsoft.com/office/drawing/2014/main" id="{64190AFD-62E5-5C59-EE15-E1AFF549E27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77415086-11A5-5B96-2E93-9BD569BDD72F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8D18C613-F6A7-679F-0947-C0B3CD31051E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22" name="Straight Connector 3">
              <a:extLst>
                <a:ext uri="{FF2B5EF4-FFF2-40B4-BE49-F238E27FC236}">
                  <a16:creationId xmlns:a16="http://schemas.microsoft.com/office/drawing/2014/main" id="{2C34840B-82D9-13A0-C98F-F3C659A7728D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23" name="Straight Connector 6">
              <a:extLst>
                <a:ext uri="{FF2B5EF4-FFF2-40B4-BE49-F238E27FC236}">
                  <a16:creationId xmlns:a16="http://schemas.microsoft.com/office/drawing/2014/main" id="{496233C8-4FE5-1C19-7A44-23830BCD201E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2E38A2C7-C12D-4005-84D8-1A0C251824E6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27" name="Straight Connector 5">
              <a:extLst>
                <a:ext uri="{FF2B5EF4-FFF2-40B4-BE49-F238E27FC236}">
                  <a16:creationId xmlns:a16="http://schemas.microsoft.com/office/drawing/2014/main" id="{E263A8CB-F7E6-61DF-A15D-D7E8FEC4234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C3EC5A1E-837C-EEFF-5FC0-AE7945BE067F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B48C8CF-FA84-0C44-AAAF-969102AF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6969" y="6483162"/>
            <a:ext cx="326858" cy="314994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2</a:t>
            </a:fld>
            <a:endParaRPr lang="en-US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821B7-CD97-D51C-BEB9-CA6FC8827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4C4181-85AB-C604-9ED2-DDCF2D8AAAB8}"/>
              </a:ext>
            </a:extLst>
          </p:cNvPr>
          <p:cNvSpPr/>
          <p:nvPr/>
        </p:nvSpPr>
        <p:spPr>
          <a:xfrm>
            <a:off x="246286" y="1579755"/>
            <a:ext cx="4965561" cy="169434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F688878E-85EA-C638-D9A1-7FF803FBD948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FBEC7EC5-F0F9-2746-7F2F-86DB96188E3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9FF98A92-17CA-643F-275B-1FCC70D07CA0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D7874925-3667-81D6-481D-43B9DA33B8A2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989FF162-3C00-4821-D152-AFEBD9AA24ED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30376722-0CF0-5CB8-859E-B7999A531BD1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B16849F-C538-EA26-99AE-A207B2AE4143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C9D5E408-1B43-CF9F-8DCC-B62426D16F9F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9AE349FC-3037-A1D1-6FF6-342240E2A135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FD99E8A3-E806-9730-9BC9-E8E7273AE46E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ACBE73AA-A33B-916F-0AB2-9053C463F17E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0791B882-86D4-07AB-1F3D-4906235B6D12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820E0982-A255-A07C-6222-0594D71C989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ADD543D3-7B19-721D-0B7D-73A787DD5E73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1B15052D-3D3E-2CAB-3C6D-E6A7754CBA65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Current macroscopic momentum model: Darcy's law</a:t>
            </a:r>
            <a:endParaRPr lang="en-US" sz="3200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119799E-CD49-E27E-A650-E1E2D0EA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20</a:t>
            </a:fld>
            <a:endParaRPr lang="en-US" noProof="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E4152F-ED33-2EF4-BB06-96D2EA6DFAB4}"/>
              </a:ext>
            </a:extLst>
          </p:cNvPr>
          <p:cNvCxnSpPr/>
          <p:nvPr/>
        </p:nvCxnSpPr>
        <p:spPr>
          <a:xfrm>
            <a:off x="334103" y="2154649"/>
            <a:ext cx="4660151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29F6E58-831D-DCA6-376A-89AD71312E6C}"/>
              </a:ext>
            </a:extLst>
          </p:cNvPr>
          <p:cNvSpPr txBox="1"/>
          <p:nvPr/>
        </p:nvSpPr>
        <p:spPr>
          <a:xfrm>
            <a:off x="350702" y="1696821"/>
            <a:ext cx="42377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Darcy's law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332289-7BD6-6518-A146-03631E039BF4}"/>
              </a:ext>
            </a:extLst>
          </p:cNvPr>
          <p:cNvSpPr/>
          <p:nvPr/>
        </p:nvSpPr>
        <p:spPr>
          <a:xfrm>
            <a:off x="6435332" y="1579754"/>
            <a:ext cx="5371251" cy="196023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26ECE0-A84A-A692-ADCF-F4DFD4C19E61}"/>
              </a:ext>
            </a:extLst>
          </p:cNvPr>
          <p:cNvCxnSpPr>
            <a:cxnSpLocks/>
          </p:cNvCxnSpPr>
          <p:nvPr/>
        </p:nvCxnSpPr>
        <p:spPr>
          <a:xfrm>
            <a:off x="6574090" y="2156972"/>
            <a:ext cx="5114412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F355DA5-78D7-261C-5A2B-F18DA0A5BE4C}"/>
              </a:ext>
            </a:extLst>
          </p:cNvPr>
          <p:cNvSpPr txBox="1"/>
          <p:nvPr/>
        </p:nvSpPr>
        <p:spPr>
          <a:xfrm>
            <a:off x="6549550" y="1680782"/>
            <a:ext cx="5174183" cy="480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Typical validity assumptions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994FF4-887D-4A01-6489-C6D58A34D1F6}"/>
              </a:ext>
            </a:extLst>
          </p:cNvPr>
          <p:cNvSpPr txBox="1"/>
          <p:nvPr/>
        </p:nvSpPr>
        <p:spPr>
          <a:xfrm>
            <a:off x="6584401" y="2162322"/>
            <a:ext cx="510979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noProof="0" dirty="0"/>
              <a:t>Creeping flow (Re &lt;&lt; 1), negligible inertia</a:t>
            </a:r>
          </a:p>
          <a:p>
            <a:pPr marL="285750" indent="-285750">
              <a:buFont typeface="Arial"/>
              <a:buChar char="•"/>
            </a:pPr>
            <a:r>
              <a:rPr lang="en-US" sz="1400" noProof="0" dirty="0"/>
              <a:t>Rigid porous skeleton, fixed interface</a:t>
            </a:r>
          </a:p>
          <a:p>
            <a:pPr marL="285750" indent="-285750">
              <a:buFont typeface="Arial"/>
              <a:buChar char="•"/>
            </a:pPr>
            <a:r>
              <a:rPr lang="en-US" sz="1400" noProof="0" dirty="0"/>
              <a:t>Continuum no-slip valid (</a:t>
            </a:r>
            <a:r>
              <a:rPr lang="en-US" sz="1400" noProof="0" dirty="0" err="1"/>
              <a:t>Kn</a:t>
            </a:r>
            <a:r>
              <a:rPr lang="en-US" sz="1400" noProof="0" dirty="0"/>
              <a:t> &lt;&lt; 1)</a:t>
            </a:r>
          </a:p>
          <a:p>
            <a:pPr marL="285750" indent="-285750">
              <a:buFont typeface="Arial"/>
              <a:buChar char="•"/>
            </a:pPr>
            <a:r>
              <a:rPr lang="en-US" sz="1400" noProof="0" dirty="0"/>
              <a:t>No mass injection at the solid/gas interface</a:t>
            </a:r>
          </a:p>
          <a:p>
            <a:pPr marL="285750" indent="-285750">
              <a:buFont typeface="Arial"/>
              <a:buChar char="•"/>
            </a:pPr>
            <a:r>
              <a:rPr lang="en-US" sz="1400" noProof="0" dirty="0"/>
              <a:t>Steady state</a:t>
            </a:r>
          </a:p>
          <a:p>
            <a:pPr marL="285750" indent="-285750">
              <a:buFont typeface="Arial"/>
              <a:buChar char="•"/>
            </a:pPr>
            <a:r>
              <a:rPr lang="en-US" sz="1400" noProof="0" dirty="0"/>
              <a:t>Incompressible flow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CB422D-CC1A-C0E8-8B45-5E4869A94B54}"/>
              </a:ext>
            </a:extLst>
          </p:cNvPr>
          <p:cNvSpPr txBox="1"/>
          <p:nvPr/>
        </p:nvSpPr>
        <p:spPr>
          <a:xfrm>
            <a:off x="409574" y="1046832"/>
            <a:ext cx="11401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In many pyrolysis models, gas momentum conservation in the porous medium is modeled with: </a:t>
            </a:r>
          </a:p>
        </p:txBody>
      </p:sp>
      <p:pic>
        <p:nvPicPr>
          <p:cNvPr id="2" name="Picture 1" descr="A close-up of a symbol&#10;&#10;AI-generated content may be incorrect.">
            <a:extLst>
              <a:ext uri="{FF2B5EF4-FFF2-40B4-BE49-F238E27FC236}">
                <a16:creationId xmlns:a16="http://schemas.microsoft.com/office/drawing/2014/main" id="{570C4499-0C10-AA9E-6486-A5669C2B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89" y="2329573"/>
            <a:ext cx="4109511" cy="707748"/>
          </a:xfrm>
          <a:prstGeom prst="rect">
            <a:avLst/>
          </a:prstGeom>
          <a:ln>
            <a:noFill/>
          </a:ln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74988D-4A7D-9A21-53AE-86EC3BF7AC47}"/>
              </a:ext>
            </a:extLst>
          </p:cNvPr>
          <p:cNvSpPr/>
          <p:nvPr/>
        </p:nvSpPr>
        <p:spPr>
          <a:xfrm>
            <a:off x="988994" y="3715029"/>
            <a:ext cx="10309206" cy="20898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F7CE8DC-12DD-5ACD-B410-60E417BFFC11}"/>
              </a:ext>
            </a:extLst>
          </p:cNvPr>
          <p:cNvCxnSpPr>
            <a:cxnSpLocks/>
          </p:cNvCxnSpPr>
          <p:nvPr/>
        </p:nvCxnSpPr>
        <p:spPr>
          <a:xfrm>
            <a:off x="1308305" y="4203111"/>
            <a:ext cx="9695138" cy="19066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DE2D156-7038-D3C2-2F7E-A6E6B95F22D6}"/>
              </a:ext>
            </a:extLst>
          </p:cNvPr>
          <p:cNvSpPr txBox="1"/>
          <p:nvPr/>
        </p:nvSpPr>
        <p:spPr>
          <a:xfrm>
            <a:off x="1305613" y="3745283"/>
            <a:ext cx="8829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Pyrolysis-specific physics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4C4FC-B5F9-9BE7-A0E7-D405F12CCF2E}"/>
              </a:ext>
            </a:extLst>
          </p:cNvPr>
          <p:cNvSpPr txBox="1"/>
          <p:nvPr/>
        </p:nvSpPr>
        <p:spPr>
          <a:xfrm>
            <a:off x="1343024" y="4299182"/>
            <a:ext cx="962024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noProof="0" dirty="0"/>
              <a:t>Mass exchange at the solid/gas interface: non-zero normal gas velocity (blowing).</a:t>
            </a:r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Non-rigid porous medium: evolving pores and moving interfaces.</a:t>
            </a:r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Possible Re &gt;1 locally: inertia corrections may matter.</a:t>
            </a:r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Compressible and unsteady flow under strong heating and gas release.</a:t>
            </a:r>
          </a:p>
          <a:p>
            <a:pPr marL="285750" indent="-285750">
              <a:buFont typeface="Arial"/>
              <a:buChar char="•"/>
            </a:pPr>
            <a:r>
              <a:rPr lang="en-US" noProof="0" dirty="0"/>
              <a:t>Potential slip-flow effects in small pores (rarefaction effects)</a:t>
            </a: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AAA2B6B4-2F3C-2703-C74D-DAA7B08EEC9E}"/>
              </a:ext>
            </a:extLst>
          </p:cNvPr>
          <p:cNvSpPr/>
          <p:nvPr/>
        </p:nvSpPr>
        <p:spPr>
          <a:xfrm>
            <a:off x="5303921" y="2379618"/>
            <a:ext cx="1055178" cy="361672"/>
          </a:xfrm>
          <a:prstGeom prst="leftRightArrow">
            <a:avLst/>
          </a:prstGeom>
          <a:solidFill>
            <a:srgbClr val="E84B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Google Shape;100;p1">
            <a:extLst>
              <a:ext uri="{FF2B5EF4-FFF2-40B4-BE49-F238E27FC236}">
                <a16:creationId xmlns:a16="http://schemas.microsoft.com/office/drawing/2014/main" id="{6D386D43-7A57-A841-DD54-CB071C8B0F59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9424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0BA97-7229-CD4D-8254-E93D24497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Une image contenant symbole, Police, blanc, clipart&#10;&#10;Le contenu généré par l’IA peut être incorrect.">
            <a:extLst>
              <a:ext uri="{FF2B5EF4-FFF2-40B4-BE49-F238E27FC236}">
                <a16:creationId xmlns:a16="http://schemas.microsoft.com/office/drawing/2014/main" id="{EFC3F815-8426-68B7-658C-7319B9215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981" y="1328573"/>
            <a:ext cx="381000" cy="323850"/>
          </a:xfrm>
          <a:prstGeom prst="rect">
            <a:avLst/>
          </a:prstGeom>
          <a:ln>
            <a:noFill/>
          </a:ln>
        </p:spPr>
      </p:pic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2ECD8354-83FD-222A-7091-9F92CB2DEC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7171" y="1206818"/>
            <a:ext cx="11177397" cy="48211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600" b="1" noProof="0" dirty="0">
                <a:solidFill>
                  <a:srgbClr val="E84B36"/>
                </a:solidFill>
                <a:ea typeface="+mn-lt"/>
                <a:cs typeface="+mn-lt"/>
              </a:rPr>
              <a:t>Pore-scale problem </a:t>
            </a:r>
            <a:endParaRPr lang="en-US" sz="2600" noProof="0" dirty="0"/>
          </a:p>
          <a:p>
            <a:pPr>
              <a:buNone/>
            </a:pPr>
            <a:endParaRPr lang="en-US" sz="1600" noProof="0" dirty="0">
              <a:solidFill>
                <a:srgbClr val="E84B36"/>
              </a:solidFill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noProof="0" dirty="0">
                <a:solidFill>
                  <a:srgbClr val="E84B36"/>
                </a:solidFill>
                <a:latin typeface="Arial"/>
                <a:cs typeface="Arial"/>
              </a:rPr>
              <a:t>Volume averaging</a:t>
            </a: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noProof="0" dirty="0">
                <a:solidFill>
                  <a:srgbClr val="E84B36"/>
                </a:solidFill>
                <a:latin typeface="Arial"/>
                <a:cs typeface="Arial"/>
              </a:rPr>
              <a:t> </a:t>
            </a:r>
            <a:br>
              <a:rPr lang="en-US" sz="2600" b="1" noProof="0" dirty="0">
                <a:latin typeface="Arial"/>
                <a:cs typeface="Arial"/>
              </a:rPr>
            </a:br>
            <a:br>
              <a:rPr lang="en-US" sz="2600" b="1" noProof="0" dirty="0">
                <a:latin typeface="Arial" pitchFamily="34"/>
                <a:cs typeface="Arial" pitchFamily="34"/>
              </a:rPr>
            </a:b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noProof="0" dirty="0">
                <a:solidFill>
                  <a:srgbClr val="E84B36"/>
                </a:solidFill>
                <a:latin typeface="Arial"/>
                <a:cs typeface="Arial"/>
              </a:rPr>
              <a:t>Darcy's law</a:t>
            </a: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noProof="0" dirty="0">
              <a:solidFill>
                <a:srgbClr val="E84B36"/>
              </a:solidFill>
              <a:latin typeface="Aptos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latin typeface="Arial"/>
              <a:cs typeface="Arial"/>
            </a:endParaRPr>
          </a:p>
        </p:txBody>
      </p:sp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A9CA9E65-168B-E846-CB49-6510242CEB70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6C2AC1B6-348D-717B-2802-FE3A6DB1FA44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17A59C9D-55F5-EA9B-09FB-68D7F3BEA14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3A18F9AB-1331-586D-1EE8-CAA43DE51372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51D42ADF-273A-C499-DE8B-626690D7BBA6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B90BBDB3-C626-F684-6811-0CB788BA561A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B24B6055-EE25-1445-7368-58FB169E80E4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6E9C5756-F819-603F-76FE-B1487640D1E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F4023DC3-A80F-BC5F-33C7-652A5F242C8F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A7A05527-B3A0-C6A0-9927-B212DAFD5D85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9257FE82-C73B-67FF-D8C1-CDDC8FD76CDB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96FFA85A-38FC-EBD0-A250-2089FE3830F0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D444B22D-DBC6-0BBC-6613-6861D55043BF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4A36D956-129B-33E8-C389-C5A9ECA65823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DF806DA4-4121-3A3B-251D-6E9949ABFCAE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ea typeface="+mn-lt"/>
                <a:cs typeface="+mn-lt"/>
              </a:rPr>
              <a:t>Numerical procedure for evaluating permeability tensor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7049EE8-F5B1-4568-EB08-FBAD55E5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noProof="0" smtClean="0"/>
              <a:t>21</a:t>
            </a:fld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71B51D-D30A-4851-31F5-D043DAA6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07" y="3764761"/>
            <a:ext cx="2487648" cy="740814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Police, blanc, typographie&#10;&#10;Le contenu généré par l’IA peut être incorrect.">
            <a:extLst>
              <a:ext uri="{FF2B5EF4-FFF2-40B4-BE49-F238E27FC236}">
                <a16:creationId xmlns:a16="http://schemas.microsoft.com/office/drawing/2014/main" id="{57E2B74C-18CA-01AC-479B-273B1337D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134" y="1718573"/>
            <a:ext cx="5178961" cy="1309286"/>
          </a:xfrm>
          <a:prstGeom prst="rect">
            <a:avLst/>
          </a:prstGeom>
          <a:ln>
            <a:noFill/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B50AA9D-1311-A0E2-A592-C2BA115938E4}"/>
              </a:ext>
            </a:extLst>
          </p:cNvPr>
          <p:cNvSpPr/>
          <p:nvPr/>
        </p:nvSpPr>
        <p:spPr>
          <a:xfrm>
            <a:off x="9347025" y="952978"/>
            <a:ext cx="2285999" cy="220578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C4BC6EF-28B8-81AF-4077-CFD2C1058B86}"/>
              </a:ext>
            </a:extLst>
          </p:cNvPr>
          <p:cNvSpPr/>
          <p:nvPr/>
        </p:nvSpPr>
        <p:spPr>
          <a:xfrm rot="21240000">
            <a:off x="10082019" y="1206301"/>
            <a:ext cx="651710" cy="29076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A4978683-90BC-BEA7-DAC5-936C78DE27FD}"/>
              </a:ext>
            </a:extLst>
          </p:cNvPr>
          <p:cNvSpPr/>
          <p:nvPr/>
        </p:nvSpPr>
        <p:spPr>
          <a:xfrm>
            <a:off x="9686228" y="2253501"/>
            <a:ext cx="581526" cy="471236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D4CF82D-08DD-CCA3-979A-B4F9032B2A2E}"/>
              </a:ext>
            </a:extLst>
          </p:cNvPr>
          <p:cNvSpPr/>
          <p:nvPr/>
        </p:nvSpPr>
        <p:spPr>
          <a:xfrm>
            <a:off x="9626071" y="1651921"/>
            <a:ext cx="411078" cy="421105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5DB2A86-8678-55C8-8905-ECC0A7F91A4B}"/>
              </a:ext>
            </a:extLst>
          </p:cNvPr>
          <p:cNvSpPr/>
          <p:nvPr/>
        </p:nvSpPr>
        <p:spPr>
          <a:xfrm>
            <a:off x="10488334" y="2494132"/>
            <a:ext cx="531394" cy="45118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E761372-9B39-A073-8232-8313280670CD}"/>
              </a:ext>
            </a:extLst>
          </p:cNvPr>
          <p:cNvSpPr/>
          <p:nvPr/>
        </p:nvSpPr>
        <p:spPr>
          <a:xfrm>
            <a:off x="10929733" y="2074234"/>
            <a:ext cx="411078" cy="421105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rganigramme : Connecteur 33">
            <a:extLst>
              <a:ext uri="{FF2B5EF4-FFF2-40B4-BE49-F238E27FC236}">
                <a16:creationId xmlns:a16="http://schemas.microsoft.com/office/drawing/2014/main" id="{2DA96A04-4611-AA16-90C6-DA95C91108F6}"/>
              </a:ext>
            </a:extLst>
          </p:cNvPr>
          <p:cNvSpPr/>
          <p:nvPr/>
        </p:nvSpPr>
        <p:spPr>
          <a:xfrm>
            <a:off x="10163625" y="1776103"/>
            <a:ext cx="581526" cy="471236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8141614-AA62-7BEE-6670-4D01234CC2C3}"/>
              </a:ext>
            </a:extLst>
          </p:cNvPr>
          <p:cNvSpPr/>
          <p:nvPr/>
        </p:nvSpPr>
        <p:spPr>
          <a:xfrm>
            <a:off x="10939518" y="1531605"/>
            <a:ext cx="270710" cy="30078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3302706-2424-DC1F-FB03-466B36749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5437" y="1176173"/>
            <a:ext cx="228600" cy="247650"/>
          </a:xfrm>
          <a:prstGeom prst="rect">
            <a:avLst/>
          </a:prstGeom>
          <a:ln>
            <a:noFill/>
          </a:ln>
        </p:spPr>
      </p:pic>
      <p:pic>
        <p:nvPicPr>
          <p:cNvPr id="39" name="Image 38" descr="Une image contenant obscurité, noir, espace, nuit&#10;&#10;Le contenu généré par l’IA peut être incorrect.">
            <a:extLst>
              <a:ext uri="{FF2B5EF4-FFF2-40B4-BE49-F238E27FC236}">
                <a16:creationId xmlns:a16="http://schemas.microsoft.com/office/drawing/2014/main" id="{F8CC6B1C-C282-74A1-7F1D-0CCD57E35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206" y="1942936"/>
            <a:ext cx="295275" cy="228600"/>
          </a:xfrm>
          <a:prstGeom prst="rect">
            <a:avLst/>
          </a:prstGeom>
        </p:spPr>
      </p:pic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8BC7DA9-C16D-A880-45D7-50CA2B9A23B1}"/>
              </a:ext>
            </a:extLst>
          </p:cNvPr>
          <p:cNvCxnSpPr/>
          <p:nvPr/>
        </p:nvCxnSpPr>
        <p:spPr>
          <a:xfrm flipH="1">
            <a:off x="10585734" y="1342180"/>
            <a:ext cx="353784" cy="469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433620E-6F60-FB5E-519A-F544B5C7EC41}"/>
              </a:ext>
            </a:extLst>
          </p:cNvPr>
          <p:cNvCxnSpPr>
            <a:cxnSpLocks/>
          </p:cNvCxnSpPr>
          <p:nvPr/>
        </p:nvCxnSpPr>
        <p:spPr>
          <a:xfrm flipH="1" flipV="1">
            <a:off x="10715000" y="1280946"/>
            <a:ext cx="217713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92F0AF0-6A8A-BA4C-BD08-32273B1E7162}"/>
              </a:ext>
            </a:extLst>
          </p:cNvPr>
          <p:cNvSpPr txBox="1"/>
          <p:nvPr/>
        </p:nvSpPr>
        <p:spPr>
          <a:xfrm>
            <a:off x="8223498" y="1064270"/>
            <a:ext cx="13495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noProof="0" dirty="0">
                <a:latin typeface="Angsana New"/>
                <a:cs typeface="Arial"/>
              </a:rPr>
              <a:t>Pore scale</a:t>
            </a:r>
            <a:endParaRPr lang="en-US" noProof="0" dirty="0"/>
          </a:p>
        </p:txBody>
      </p:sp>
      <p:pic>
        <p:nvPicPr>
          <p:cNvPr id="44" name="Image 43" descr="Une image contenant Police, texte, ligne, diagramme&#10;&#10;Le contenu généré par l’IA peut être incorrect.">
            <a:extLst>
              <a:ext uri="{FF2B5EF4-FFF2-40B4-BE49-F238E27FC236}">
                <a16:creationId xmlns:a16="http://schemas.microsoft.com/office/drawing/2014/main" id="{246AFE29-D6CE-5942-58D0-695F143CF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197" y="3777391"/>
            <a:ext cx="7972486" cy="747459"/>
          </a:xfrm>
          <a:prstGeom prst="rect">
            <a:avLst/>
          </a:prstGeom>
          <a:ln>
            <a:noFill/>
          </a:ln>
        </p:spPr>
      </p:pic>
      <p:pic>
        <p:nvPicPr>
          <p:cNvPr id="45" name="Image 44" descr="Une image contenant Police, symbole, blanc, Graphique&#10;&#10;Le contenu généré par l’IA peut être incorrect.">
            <a:extLst>
              <a:ext uri="{FF2B5EF4-FFF2-40B4-BE49-F238E27FC236}">
                <a16:creationId xmlns:a16="http://schemas.microsoft.com/office/drawing/2014/main" id="{84998EE7-23A8-C140-2B70-8D63BF499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9625" y="5453063"/>
            <a:ext cx="2952750" cy="809625"/>
          </a:xfrm>
          <a:prstGeom prst="rect">
            <a:avLst/>
          </a:prstGeom>
          <a:ln>
            <a:noFill/>
          </a:ln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34ED6EF-DA61-BBC9-AF67-DE4AB349CD2B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1798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A2428-14AD-72B1-4998-88A29C3E2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8CBCF282-1992-C84D-F04D-00A3D292BA60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B7E0F56D-3293-417A-7CAA-91F9F1201F84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BC9C23E0-96FA-8144-6878-2AA083763C6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2D88C41D-7EBF-F73A-CA34-E3C4FCFC7514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1401075D-04CF-7DD7-A82D-72B0F455E1E5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7260A08F-5D59-3868-93EE-141E71C35CCB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9024D91F-6B8F-7A6E-0248-4BD7EEABB47D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BA3242B0-A14B-27DC-2859-6266E574A289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2387C120-92FB-2503-675B-E074B1713D9A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8A30511A-3D5F-9BFA-BD71-BBC11E59A386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7E953D26-F205-3CA6-3D7F-C433B18B656C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41C8585F-EFF9-AED1-24F8-940FD64330BB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8DA1500B-EDE3-C60A-4096-063D561926DD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5EA66313-3B0B-D979-58F7-D10E53DCA618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0A582CB8-1731-2B6E-F451-90F4C19E25D1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ea typeface="+mn-lt"/>
                <a:cs typeface="+mn-lt"/>
              </a:rPr>
              <a:t>Creeping-flow verification and pore-thickness statistics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7EE1748-5962-F564-7ADD-588062C2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77F611-3A3B-12FF-5A30-5B0143763820}"/>
              </a:ext>
            </a:extLst>
          </p:cNvPr>
          <p:cNvSpPr txBox="1"/>
          <p:nvPr/>
        </p:nvSpPr>
        <p:spPr>
          <a:xfrm>
            <a:off x="609600" y="5314088"/>
            <a:ext cx="106007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For                                       and                           the Reynolds number is equal to </a:t>
            </a:r>
          </a:p>
        </p:txBody>
      </p:sp>
      <p:pic>
        <p:nvPicPr>
          <p:cNvPr id="33" name="Picture 32" descr="A number on a white background&#10;&#10;AI-generated content may be incorrect.">
            <a:extLst>
              <a:ext uri="{FF2B5EF4-FFF2-40B4-BE49-F238E27FC236}">
                <a16:creationId xmlns:a16="http://schemas.microsoft.com/office/drawing/2014/main" id="{BBC649E8-821A-ADB0-D454-6C9C73E36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147" y="5311181"/>
            <a:ext cx="1149186" cy="371970"/>
          </a:xfrm>
          <a:prstGeom prst="rect">
            <a:avLst/>
          </a:prstGeom>
          <a:ln>
            <a:noFill/>
          </a:ln>
        </p:spPr>
      </p:pic>
      <p:pic>
        <p:nvPicPr>
          <p:cNvPr id="34" name="Picture 33" descr="A number and symbols on a white background&#10;&#10;AI-generated content may be incorrect.">
            <a:extLst>
              <a:ext uri="{FF2B5EF4-FFF2-40B4-BE49-F238E27FC236}">
                <a16:creationId xmlns:a16="http://schemas.microsoft.com/office/drawing/2014/main" id="{A718F68D-C20D-6DC1-CEE6-2851EFAAB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538" y="5838273"/>
            <a:ext cx="3405003" cy="544905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A black number on a white background&#10;&#10;AI-generated content may be incorrect.">
            <a:extLst>
              <a:ext uri="{FF2B5EF4-FFF2-40B4-BE49-F238E27FC236}">
                <a16:creationId xmlns:a16="http://schemas.microsoft.com/office/drawing/2014/main" id="{4B900123-6706-AE57-6460-EFD3BD35E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331" y="5267639"/>
            <a:ext cx="1630509" cy="360094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F98944-DE32-D3F8-A946-58A43C504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9" y="1009880"/>
            <a:ext cx="5325584" cy="3598860"/>
          </a:xfrm>
          <a:prstGeom prst="rect">
            <a:avLst/>
          </a:prstGeom>
          <a:ln>
            <a:solidFill>
              <a:srgbClr val="15264B"/>
            </a:solidFill>
          </a:ln>
        </p:spPr>
      </p:pic>
      <p:pic>
        <p:nvPicPr>
          <p:cNvPr id="5" name="Picture 4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281683D5-CD35-122B-C48D-BA3D2B873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190" y="1004336"/>
            <a:ext cx="5395846" cy="3601585"/>
          </a:xfrm>
          <a:prstGeom prst="rect">
            <a:avLst/>
          </a:prstGeom>
          <a:ln>
            <a:solidFill>
              <a:srgbClr val="15264B"/>
            </a:solidFill>
          </a:ln>
        </p:spPr>
      </p:pic>
      <p:sp>
        <p:nvSpPr>
          <p:cNvPr id="13" name="TextBox 42">
            <a:extLst>
              <a:ext uri="{FF2B5EF4-FFF2-40B4-BE49-F238E27FC236}">
                <a16:creationId xmlns:a16="http://schemas.microsoft.com/office/drawing/2014/main" id="{AD1D5FC9-56AC-AB9E-03CB-1F521870397F}"/>
              </a:ext>
            </a:extLst>
          </p:cNvPr>
          <p:cNvSpPr txBox="1"/>
          <p:nvPr/>
        </p:nvSpPr>
        <p:spPr>
          <a:xfrm>
            <a:off x="2047404" y="4616049"/>
            <a:ext cx="19921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noProof="0" dirty="0">
                <a:latin typeface="Angsana New"/>
                <a:cs typeface="Arial"/>
              </a:rPr>
              <a:t>Virgin wood</a:t>
            </a:r>
            <a:endParaRPr lang="en-US" sz="2800" noProof="0" dirty="0"/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B97AA7F0-EEE8-780C-5542-2A630693EF90}"/>
              </a:ext>
            </a:extLst>
          </p:cNvPr>
          <p:cNvSpPr txBox="1"/>
          <p:nvPr/>
        </p:nvSpPr>
        <p:spPr>
          <a:xfrm>
            <a:off x="7840440" y="4616049"/>
            <a:ext cx="244204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noProof="0" dirty="0">
                <a:latin typeface="Angsana New"/>
                <a:cs typeface="Arial"/>
              </a:rPr>
              <a:t>Pyrolyzed wood</a:t>
            </a:r>
            <a:r>
              <a:rPr lang="en-US" sz="3200" noProof="0" dirty="0">
                <a:latin typeface="Angsana New"/>
                <a:cs typeface="Arial"/>
              </a:rPr>
              <a:t> </a:t>
            </a:r>
            <a:endParaRPr lang="en-US" sz="3200" noProof="0" dirty="0"/>
          </a:p>
        </p:txBody>
      </p:sp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DC2A53C3-AF63-EDBB-EA05-D6536A2A5C53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6152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17D28-E3B6-3E77-8378-15DD3393C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2E385593-A6D2-9575-3CC1-B02040A6247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7171" y="1206818"/>
            <a:ext cx="11177397" cy="48211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600" b="1" noProof="0" dirty="0">
                <a:solidFill>
                  <a:srgbClr val="E84B36"/>
                </a:solidFill>
                <a:ea typeface="+mn-lt"/>
                <a:cs typeface="+mn-lt"/>
              </a:rPr>
              <a:t>Coarsening factor</a:t>
            </a:r>
            <a:endParaRPr lang="en-US" sz="2600" noProof="0" dirty="0"/>
          </a:p>
          <a:p>
            <a:pPr>
              <a:buNone/>
            </a:pPr>
            <a:endParaRPr lang="en-US" sz="1600" noProof="0" dirty="0">
              <a:solidFill>
                <a:srgbClr val="E84B36"/>
              </a:solidFill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noProof="0" dirty="0">
                <a:solidFill>
                  <a:srgbClr val="E84B36"/>
                </a:solidFill>
                <a:latin typeface="Arial"/>
                <a:cs typeface="Arial"/>
              </a:rPr>
              <a:t>Near-wall refinement threshold</a:t>
            </a: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noProof="0" dirty="0">
                <a:solidFill>
                  <a:srgbClr val="E84B36"/>
                </a:solidFill>
                <a:latin typeface="Arial"/>
                <a:cs typeface="Arial"/>
              </a:rPr>
              <a:t> </a:t>
            </a:r>
            <a:br>
              <a:rPr lang="en-US" sz="2600" b="1" noProof="0" dirty="0">
                <a:latin typeface="Arial"/>
                <a:cs typeface="Arial"/>
              </a:rPr>
            </a:br>
            <a:br>
              <a:rPr lang="en-US" sz="2600" b="1" noProof="0" dirty="0">
                <a:latin typeface="Arial" pitchFamily="34"/>
                <a:cs typeface="Arial" pitchFamily="34"/>
              </a:rPr>
            </a:b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noProof="0" dirty="0">
              <a:solidFill>
                <a:srgbClr val="E84B36"/>
              </a:solidFill>
              <a:latin typeface="Aptos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latin typeface="Arial"/>
              <a:cs typeface="Arial"/>
            </a:endParaRPr>
          </a:p>
        </p:txBody>
      </p:sp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E385CB8E-7E4F-EBDF-9830-15B4B36CA010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7A97CE4C-E8C3-32D9-67B2-AD00CDDB3E0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7BC9C467-4DA6-776D-04D3-7F183FDC761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0B81D397-CEA7-CF51-F468-68BAF4EA3432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D774200-63C0-4281-2CAE-DBFF835074C8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40F26300-93EA-D8B7-45B6-4FDD07D6C460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A04FEAFD-6E17-3958-1EF5-B4F39C523D64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82061279-1D89-B913-29AA-FDE31D15CABF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B55ADC98-4C27-F6B3-3C26-79F6AAEC4F3E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968A3202-085C-630A-B5D2-9702271987E7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20A161A3-D503-74EE-4B84-69E242ACDABF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5AECB31F-8F72-F546-4542-8854E5914E8E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75B4F54E-681E-98AE-9951-D1812E865D93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4B9BEDA2-9269-2E1D-8611-0957CDD5B9BE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4893CF24-92F8-9063-C169-CAA882286F4B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ea typeface="+mn-lt"/>
                <a:cs typeface="+mn-lt"/>
              </a:rPr>
              <a:t>Mesh convergence Tables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A367F5A-A6C3-AF51-3C76-85E5A033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7D2E1D61-091E-3E94-00BB-6051467973BE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966A951-CA81-9FF4-0615-0E107CA3D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69" y="1612519"/>
            <a:ext cx="6624000" cy="20980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1CE222-D2E0-143D-DF77-9884973F0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869" y="4212952"/>
            <a:ext cx="6624000" cy="206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3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146F9-AD43-C90A-952D-26C8CFE45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971E7D3E-CB1E-6722-9F7E-B17AEC80B27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7171" y="1130618"/>
            <a:ext cx="11177397" cy="51762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600" b="1" noProof="0" dirty="0">
                <a:solidFill>
                  <a:srgbClr val="E84B36"/>
                </a:solidFill>
                <a:ea typeface="+mn-lt"/>
                <a:cs typeface="+mn-lt"/>
              </a:rPr>
              <a:t>Comparison with literature</a:t>
            </a:r>
            <a:endParaRPr lang="en-US" sz="2600" noProof="0" dirty="0"/>
          </a:p>
          <a:p>
            <a:pPr>
              <a:buNone/>
            </a:pPr>
            <a:endParaRPr lang="en-US" sz="1600" noProof="0" dirty="0">
              <a:solidFill>
                <a:srgbClr val="E84B36"/>
              </a:solidFill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dirty="0">
                <a:solidFill>
                  <a:srgbClr val="E84B36"/>
                </a:solidFill>
                <a:latin typeface="Arial"/>
                <a:cs typeface="Arial"/>
              </a:rPr>
              <a:t>Directional Knudsen number</a:t>
            </a: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noProof="0" dirty="0">
                <a:solidFill>
                  <a:srgbClr val="E84B36"/>
                </a:solidFill>
                <a:latin typeface="Arial"/>
                <a:cs typeface="Arial"/>
              </a:rPr>
              <a:t> </a:t>
            </a:r>
            <a:br>
              <a:rPr lang="en-US" sz="2600" b="1" noProof="0" dirty="0">
                <a:latin typeface="Arial"/>
                <a:cs typeface="Arial"/>
              </a:rPr>
            </a:br>
            <a:br>
              <a:rPr lang="en-US" sz="2600" b="1" noProof="0" dirty="0">
                <a:latin typeface="Arial" pitchFamily="34"/>
                <a:cs typeface="Arial" pitchFamily="34"/>
              </a:rPr>
            </a:b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noProof="0" dirty="0">
              <a:solidFill>
                <a:srgbClr val="E84B36"/>
              </a:solidFill>
              <a:latin typeface="Aptos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latin typeface="Arial"/>
              <a:cs typeface="Arial"/>
            </a:endParaRPr>
          </a:p>
        </p:txBody>
      </p:sp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072360E3-8DCA-C6DD-160D-3D63BA47F702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A38342EF-F352-22F3-CC80-6835612717A6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254C3790-E0D2-02AF-EF65-8ACE2276672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D2560E55-8992-1ACB-F0DA-354C627D60FE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543D2439-A7FC-1B74-8951-A521976A0589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DD5BA0ED-D680-2E40-673A-9CC9C9E76134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2EAA19DD-21A0-AB0D-6133-AF4348C0F30C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04B8F8E4-D6BA-C341-17D7-898FFC044F11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93519F74-9717-015E-9579-6154E42937A8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44265AC8-E635-4EF1-05B4-0D46AA7F2C5D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F8C07B4D-220D-8CF3-1DD8-BFC6797CE0BE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753B824A-B0A6-E13F-453B-FFF5A9AF292C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8528AFE-1BCF-896A-0941-91ECD4B5B3EF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6A26C2B5-BC07-C947-73DB-C7D254165764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1A0DC2F8-93DD-813D-F982-0B2A9815D0AA}"/>
              </a:ext>
            </a:extLst>
          </p:cNvPr>
          <p:cNvSpPr txBox="1"/>
          <p:nvPr/>
        </p:nvSpPr>
        <p:spPr>
          <a:xfrm>
            <a:off x="443774" y="105843"/>
            <a:ext cx="10910026" cy="5231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noProof="0" dirty="0">
                <a:solidFill>
                  <a:srgbClr val="FFFFFF"/>
                </a:solidFill>
                <a:ea typeface="+mn-lt"/>
                <a:cs typeface="+mn-lt"/>
              </a:rPr>
              <a:t>Comparison with the literature and directional Knudsen number</a:t>
            </a:r>
            <a:endParaRPr lang="en-US" sz="1600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F9197B-7B21-6A72-FB4F-B40D10B7E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929AD967-C2D5-3120-0CB4-B15EC94C8728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BE4AFD-CEC9-6B6F-3284-094DCC38D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087" y="1521364"/>
            <a:ext cx="5569563" cy="248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0AA18F-07A5-F3FD-6BCC-7A5F1DC0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056" y="4461191"/>
            <a:ext cx="7587626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36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0F2EE-B8FA-DC5F-EB2B-A936FA405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5AC8C2F7-E449-1769-E5D5-546E2A65B40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7171" y="1130618"/>
            <a:ext cx="11177397" cy="51762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600" b="1" noProof="0" dirty="0">
                <a:solidFill>
                  <a:srgbClr val="E84B36"/>
                </a:solidFill>
                <a:ea typeface="+mn-lt"/>
                <a:cs typeface="+mn-lt"/>
              </a:rPr>
              <a:t>Wood orthotropic directions</a:t>
            </a:r>
            <a:endParaRPr lang="en-US" sz="2600" noProof="0" dirty="0"/>
          </a:p>
          <a:p>
            <a:pPr>
              <a:buNone/>
            </a:pPr>
            <a:endParaRPr lang="en-US" sz="1600" noProof="0" dirty="0">
              <a:solidFill>
                <a:srgbClr val="E84B36"/>
              </a:solidFill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noProof="0" dirty="0">
                <a:solidFill>
                  <a:srgbClr val="E84B36"/>
                </a:solidFill>
                <a:latin typeface="Arial"/>
                <a:cs typeface="Arial"/>
              </a:rPr>
              <a:t> </a:t>
            </a:r>
            <a:br>
              <a:rPr lang="en-US" sz="2600" b="1" noProof="0" dirty="0">
                <a:latin typeface="Arial"/>
                <a:cs typeface="Arial"/>
              </a:rPr>
            </a:br>
            <a:br>
              <a:rPr lang="en-US" sz="2600" b="1" noProof="0" dirty="0">
                <a:latin typeface="Arial" pitchFamily="34"/>
                <a:cs typeface="Arial" pitchFamily="34"/>
              </a:rPr>
            </a:b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noProof="0" dirty="0">
              <a:solidFill>
                <a:srgbClr val="E84B36"/>
              </a:solidFill>
              <a:latin typeface="Aptos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latin typeface="Arial"/>
              <a:cs typeface="Arial"/>
            </a:endParaRPr>
          </a:p>
        </p:txBody>
      </p:sp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35B06603-AF5C-946F-F35A-F6390252965D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796A0B2A-805A-FE76-04F7-A9E616E6A3E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C1995518-26DA-E500-26CC-9BBD1CCF7416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01B6C92D-F9EE-2321-33AA-39E944EE9B17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28FC97C9-5F0B-DE89-B255-A84C9B27718A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B4F0C2FC-9790-051B-1830-4A7DB0DDFDC1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43EB7CBF-E130-45AA-B4D6-D42A60784516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14FE1A7E-B03E-96FC-3600-696CA8BA53BA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27EBE535-CDE2-15A0-37C3-5E449B3AA42E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C3B4C54C-C0B0-949A-3742-10C943AB3957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18399652-0EE3-85D4-24DF-52A73E18C2D4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77F566E1-F37B-48D3-EC1E-C21A97BACE55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1C293673-BE33-E05D-2B4F-32178F19A980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5446460F-EB9B-22BC-5A4B-0958A15CECF6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02F61F7A-CA5B-C988-D03E-4E895DD3238E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ea typeface="+mn-lt"/>
                <a:cs typeface="+mn-lt"/>
              </a:rPr>
              <a:t>Wood Main-orthotropic directions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E3695A2-83E9-B01A-3E27-0E69ECFA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EDD8EDB4-2635-6979-8685-0FEADB6C138E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DEB5986-0E5A-5777-E62C-9ED729FB0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70" y="1490323"/>
            <a:ext cx="6306194" cy="4572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8F8DE08-4E61-8F5B-F428-C067FC1CC9A5}"/>
              </a:ext>
            </a:extLst>
          </p:cNvPr>
          <p:cNvSpPr txBox="1"/>
          <p:nvPr/>
        </p:nvSpPr>
        <p:spPr>
          <a:xfrm>
            <a:off x="8610600" y="1747498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[3]</a:t>
            </a:r>
            <a:endParaRPr lang="en-US" dirty="0"/>
          </a:p>
        </p:txBody>
      </p:sp>
      <p:sp>
        <p:nvSpPr>
          <p:cNvPr id="16" name="ZoneTexte 22">
            <a:extLst>
              <a:ext uri="{FF2B5EF4-FFF2-40B4-BE49-F238E27FC236}">
                <a16:creationId xmlns:a16="http://schemas.microsoft.com/office/drawing/2014/main" id="{BE05346F-C756-DB08-0D87-FC82FA5A960E}"/>
              </a:ext>
            </a:extLst>
          </p:cNvPr>
          <p:cNvSpPr txBox="1"/>
          <p:nvPr/>
        </p:nvSpPr>
        <p:spPr>
          <a:xfrm>
            <a:off x="372519" y="6076391"/>
            <a:ext cx="1144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noProof="0" dirty="0"/>
              <a:t>[3</a:t>
            </a:r>
            <a:r>
              <a:rPr lang="en-US" sz="1000" dirty="0"/>
              <a:t>] Royuela, José Luis &amp; Majano-Majano, Almudena &amp; Lara-Bocanegra, Antonio José &amp; Xavier, José &amp; De Moura, Marcelo. (2022). Evaluation of R -curves and cohesive law in mode I of European beech. Theoretical and Applied Fracture Mechanics. 118. 103220. 10.1016/j.tafmec.2021.103220. </a:t>
            </a:r>
            <a:endParaRPr lang="en-US" sz="1000" noProof="0" dirty="0"/>
          </a:p>
        </p:txBody>
      </p:sp>
    </p:spTree>
    <p:extLst>
      <p:ext uri="{BB962C8B-B14F-4D97-AF65-F5344CB8AC3E}">
        <p14:creationId xmlns:p14="http://schemas.microsoft.com/office/powerpoint/2010/main" val="37694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EE1F5-24BE-E2CF-1147-09718D05E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7;p7">
            <a:extLst>
              <a:ext uri="{FF2B5EF4-FFF2-40B4-BE49-F238E27FC236}">
                <a16:creationId xmlns:a16="http://schemas.microsoft.com/office/drawing/2014/main" id="{4A3C9D80-FCE9-50B3-0635-B857EB5EAC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7171" y="1130618"/>
            <a:ext cx="11177397" cy="51762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600" b="1" noProof="0" dirty="0">
                <a:solidFill>
                  <a:srgbClr val="E84B36"/>
                </a:solidFill>
                <a:ea typeface="+mn-lt"/>
                <a:cs typeface="+mn-lt"/>
              </a:rPr>
              <a:t>U-Net training settings</a:t>
            </a:r>
            <a:endParaRPr lang="en-US" sz="2600" noProof="0" dirty="0"/>
          </a:p>
          <a:p>
            <a:pPr>
              <a:buNone/>
            </a:pPr>
            <a:endParaRPr lang="en-US" sz="1600" noProof="0" dirty="0">
              <a:solidFill>
                <a:srgbClr val="E84B36"/>
              </a:solidFill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lvl="0"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noProof="0" dirty="0">
                <a:solidFill>
                  <a:srgbClr val="E84B36"/>
                </a:solidFill>
                <a:latin typeface="Arial"/>
                <a:cs typeface="Arial"/>
              </a:rPr>
              <a:t> </a:t>
            </a:r>
            <a:br>
              <a:rPr lang="en-US" sz="2600" b="1" noProof="0" dirty="0">
                <a:latin typeface="Arial"/>
                <a:cs typeface="Arial"/>
              </a:rPr>
            </a:br>
            <a:br>
              <a:rPr lang="en-US" sz="2600" b="1" noProof="0" dirty="0">
                <a:latin typeface="Arial" pitchFamily="34"/>
                <a:cs typeface="Arial" pitchFamily="34"/>
              </a:rPr>
            </a:b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noProof="0" dirty="0">
              <a:solidFill>
                <a:srgbClr val="E84B36"/>
              </a:solidFill>
              <a:latin typeface="Aptos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noProof="0" dirty="0">
              <a:solidFill>
                <a:srgbClr val="E84B36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 pitchFamily="34"/>
              <a:cs typeface="Arial" pitchFamily="3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solidFill>
                <a:srgbClr val="15264B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noProof="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noProof="0" dirty="0">
              <a:latin typeface="Arial"/>
              <a:cs typeface="Arial"/>
            </a:endParaRPr>
          </a:p>
        </p:txBody>
      </p:sp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CB96EFC5-FAE9-26CE-FEAC-C81761C905E2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9ACA7809-917C-9254-4319-8121D446C44C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39DE509D-5052-1D69-3403-BB1932F1B88E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0C2B7559-DCBA-C8BA-D937-A1BD6EAF31E7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8C77C46A-15EB-05E3-54FF-F40FCEA8542D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F57904EC-9921-8A4D-BB02-52B64CDDC8DE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6F3044F4-038F-5DC5-8BF1-CD70CE52B34E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5FE32606-400C-C06D-50EE-492DA52C6C72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D0C0BA34-E7CF-4DF4-DE98-D455ECB0E3CC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1F843929-9311-0DFD-8358-302F72B51C8F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141C8413-27DA-9330-88CA-BF671C41C6D4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4FACFF67-6B8C-EF58-01A8-6A7317A5CB6E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94BC0F66-1BB8-4562-D815-43162EFEE08E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3706EB6C-8927-6EEF-7291-71A8644791AA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D69F4DDF-4E19-7587-B933-6D2067DCA502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ea typeface="+mn-lt"/>
                <a:cs typeface="+mn-lt"/>
              </a:rPr>
              <a:t>U-Net model training parameters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A760663-97DE-0B49-9C88-00C43B61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noProof="0" smtClean="0"/>
              <a:t>26</a:t>
            </a:fld>
            <a:endParaRPr lang="en-US" noProof="0" dirty="0"/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6E58671E-77CD-7DAB-0BCB-120D8113CBB4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6B57B50-2C64-30D2-560F-B8AF7F630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14" y="1862769"/>
            <a:ext cx="1007571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24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137C3D6A-AD18-0394-595E-7270569F2B84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90BC0F8A-6FFF-9952-F399-4C080040C8C5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5435C641-8370-C770-1DAC-C70AAB063582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9978A0D7-8CC5-C2C4-D26E-0A2A293ACA2F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1E7646F9-2EB3-9723-7817-66929E8706F2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E69D1906-1920-D183-BCEE-78DAA67477B7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2F9652F3-689F-5011-1756-FA3A988C8577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1D273BC6-5944-2DBF-697C-6B6AFC2CCF1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451D6CFD-07D9-1364-B7C6-9387B573BED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8413799F-6FB8-E17A-C3AB-B59D26F4F98E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A7C0D872-EAEF-39E2-FC54-8720C0AAA9F1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403F2A1-F86D-FCE5-C695-22565F34E2D9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75E9FA0E-4D72-0994-7B3A-4610337C03DD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F1CEFFA0-67A8-BB74-5BC4-8F1EDB38134A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C3EFDB26-A1E3-62DF-5640-BD0242F2FF09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013B52DD-0D42-A8AB-6EC4-67DC37509C38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Why permeability matters during pyrolysis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7EC6C78-2BB4-09ED-4B84-690F59E4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8EB4B9-5A7E-A0CC-1C4A-A5695BB925F7}"/>
              </a:ext>
            </a:extLst>
          </p:cNvPr>
          <p:cNvSpPr txBox="1"/>
          <p:nvPr/>
        </p:nvSpPr>
        <p:spPr>
          <a:xfrm>
            <a:off x="368493" y="1193131"/>
            <a:ext cx="16346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noProof="0" dirty="0">
                <a:solidFill>
                  <a:srgbClr val="15264B"/>
                </a:solidFill>
              </a:rPr>
              <a:t>Pyrolysis</a:t>
            </a:r>
            <a:endParaRPr lang="en-US" noProof="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E7C865-2FB5-2836-F9A7-86296982ED0E}"/>
              </a:ext>
            </a:extLst>
          </p:cNvPr>
          <p:cNvCxnSpPr/>
          <p:nvPr/>
        </p:nvCxnSpPr>
        <p:spPr>
          <a:xfrm>
            <a:off x="459574" y="1651684"/>
            <a:ext cx="1332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D43491-FE57-1A36-9A64-83680FD95CFA}"/>
              </a:ext>
            </a:extLst>
          </p:cNvPr>
          <p:cNvSpPr txBox="1"/>
          <p:nvPr/>
        </p:nvSpPr>
        <p:spPr>
          <a:xfrm>
            <a:off x="386130" y="1788911"/>
            <a:ext cx="62201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Thermochemical degradation of organic materials under  heat </a:t>
            </a:r>
            <a:r>
              <a:rPr lang="en-US" dirty="0"/>
              <a:t>in</a:t>
            </a:r>
            <a:r>
              <a:rPr lang="en-US" noProof="0" dirty="0"/>
              <a:t> oxygen-free conditions.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8F1EC3-8B6E-C3B2-C552-FA7724E9A2C2}"/>
              </a:ext>
            </a:extLst>
          </p:cNvPr>
          <p:cNvSpPr txBox="1"/>
          <p:nvPr/>
        </p:nvSpPr>
        <p:spPr>
          <a:xfrm>
            <a:off x="386130" y="2490657"/>
            <a:ext cx="17601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Main products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BF6B33-E4D3-218E-CB08-C2E8D504C9E6}"/>
              </a:ext>
            </a:extLst>
          </p:cNvPr>
          <p:cNvSpPr/>
          <p:nvPr/>
        </p:nvSpPr>
        <p:spPr>
          <a:xfrm>
            <a:off x="382024" y="2902926"/>
            <a:ext cx="2009007" cy="7146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Gases</a:t>
            </a:r>
            <a:r>
              <a:rPr lang="en-US" sz="1400" noProof="0" dirty="0">
                <a:solidFill>
                  <a:schemeClr val="tx1"/>
                </a:solidFill>
              </a:rPr>
              <a:t>: (CO</a:t>
            </a:r>
            <a:r>
              <a:rPr lang="en-US" sz="1400" baseline="-25000" noProof="0" dirty="0">
                <a:solidFill>
                  <a:schemeClr val="tx1"/>
                </a:solidFill>
              </a:rPr>
              <a:t>2</a:t>
            </a:r>
            <a:r>
              <a:rPr lang="en-US" sz="1400" noProof="0" dirty="0">
                <a:solidFill>
                  <a:schemeClr val="tx1"/>
                </a:solidFill>
              </a:rPr>
              <a:t>/CO/H</a:t>
            </a:r>
            <a:r>
              <a:rPr lang="en-US" sz="1400" baseline="-25000" noProof="0" dirty="0">
                <a:solidFill>
                  <a:schemeClr val="tx1"/>
                </a:solidFill>
              </a:rPr>
              <a:t>2</a:t>
            </a:r>
            <a:r>
              <a:rPr lang="en-US" sz="1400" noProof="0" dirty="0">
                <a:solidFill>
                  <a:schemeClr val="tx1"/>
                </a:solidFill>
              </a:rPr>
              <a:t>/CH</a:t>
            </a:r>
            <a:r>
              <a:rPr lang="en-US" sz="1400" baseline="-25000" noProof="0" dirty="0">
                <a:solidFill>
                  <a:schemeClr val="tx1"/>
                </a:solidFill>
              </a:rPr>
              <a:t>4</a:t>
            </a:r>
            <a:r>
              <a:rPr lang="en-US" sz="1400" noProof="0" dirty="0">
                <a:solidFill>
                  <a:schemeClr val="tx1"/>
                </a:solidFill>
              </a:rPr>
              <a:t>/....)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A14BD36-FB63-8584-5D24-4EE8EF70BB4C}"/>
              </a:ext>
            </a:extLst>
          </p:cNvPr>
          <p:cNvSpPr/>
          <p:nvPr/>
        </p:nvSpPr>
        <p:spPr>
          <a:xfrm>
            <a:off x="2493589" y="2902925"/>
            <a:ext cx="2009007" cy="7001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Solid</a:t>
            </a:r>
            <a:r>
              <a:rPr lang="en-US" sz="1400" noProof="0" dirty="0">
                <a:solidFill>
                  <a:schemeClr val="tx1"/>
                </a:solidFill>
              </a:rPr>
              <a:t>: char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D79818-AD22-3192-A448-622F71158DA4}"/>
              </a:ext>
            </a:extLst>
          </p:cNvPr>
          <p:cNvSpPr/>
          <p:nvPr/>
        </p:nvSpPr>
        <p:spPr>
          <a:xfrm>
            <a:off x="4595975" y="2902926"/>
            <a:ext cx="2009007" cy="7001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Liquids</a:t>
            </a:r>
            <a:r>
              <a:rPr lang="en-US" sz="1400" noProof="0" dirty="0">
                <a:solidFill>
                  <a:schemeClr val="tx1"/>
                </a:solidFill>
              </a:rPr>
              <a:t>: bio-oil / tar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A4513BC-39A7-D3E2-0F50-C37DAD40C82B}"/>
              </a:ext>
            </a:extLst>
          </p:cNvPr>
          <p:cNvSpPr/>
          <p:nvPr/>
        </p:nvSpPr>
        <p:spPr>
          <a:xfrm>
            <a:off x="386129" y="5023583"/>
            <a:ext cx="11192389" cy="133721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64C7C40C-7100-3888-7522-02818FD1154F}"/>
              </a:ext>
            </a:extLst>
          </p:cNvPr>
          <p:cNvSpPr txBox="1"/>
          <p:nvPr/>
        </p:nvSpPr>
        <p:spPr>
          <a:xfrm>
            <a:off x="368494" y="4997463"/>
            <a:ext cx="26628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Main objective</a:t>
            </a:r>
            <a:endParaRPr lang="en-US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3AA0F5-5F3E-3743-D326-4A1BAFE580EE}"/>
              </a:ext>
            </a:extLst>
          </p:cNvPr>
          <p:cNvCxnSpPr>
            <a:cxnSpLocks/>
          </p:cNvCxnSpPr>
          <p:nvPr/>
        </p:nvCxnSpPr>
        <p:spPr>
          <a:xfrm>
            <a:off x="468754" y="5410112"/>
            <a:ext cx="1872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CF06DC0-709D-8E11-ED85-F01861B71319}"/>
              </a:ext>
            </a:extLst>
          </p:cNvPr>
          <p:cNvSpPr txBox="1"/>
          <p:nvPr/>
        </p:nvSpPr>
        <p:spPr>
          <a:xfrm>
            <a:off x="465879" y="5623867"/>
            <a:ext cx="109307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Quantify how pyrolysis modifies the anisotropic permeability tensor of wood from real micro-CT pore geometries.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362CB2-C75A-3F10-6A08-C95B7C680CF8}"/>
              </a:ext>
            </a:extLst>
          </p:cNvPr>
          <p:cNvSpPr txBox="1"/>
          <p:nvPr/>
        </p:nvSpPr>
        <p:spPr>
          <a:xfrm>
            <a:off x="386129" y="3636376"/>
            <a:ext cx="17601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Main effects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A62B549-C1EA-FAB1-F58F-C88D20A82927}"/>
              </a:ext>
            </a:extLst>
          </p:cNvPr>
          <p:cNvSpPr/>
          <p:nvPr/>
        </p:nvSpPr>
        <p:spPr>
          <a:xfrm>
            <a:off x="382023" y="4039120"/>
            <a:ext cx="2009007" cy="7146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Outgassing / blowing </a:t>
            </a:r>
            <a:r>
              <a:rPr lang="en-US" sz="1400" noProof="0" dirty="0">
                <a:solidFill>
                  <a:schemeClr val="tx1"/>
                </a:solidFill>
              </a:rPr>
              <a:t>pressure build-up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C012BEF-7471-1A99-9C04-6E163D6395E9}"/>
              </a:ext>
            </a:extLst>
          </p:cNvPr>
          <p:cNvSpPr/>
          <p:nvPr/>
        </p:nvSpPr>
        <p:spPr>
          <a:xfrm>
            <a:off x="2493588" y="4039119"/>
            <a:ext cx="2009007" cy="7001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Microstructure change</a:t>
            </a:r>
            <a:r>
              <a:rPr lang="en-US" sz="1400" noProof="0" dirty="0">
                <a:solidFill>
                  <a:schemeClr val="tx1"/>
                </a:solidFill>
              </a:rPr>
              <a:t>: porosity and permeability evolve</a:t>
            </a:r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C681DA6-797B-A9F8-6CAB-B9209748C07D}"/>
              </a:ext>
            </a:extLst>
          </p:cNvPr>
          <p:cNvSpPr/>
          <p:nvPr/>
        </p:nvSpPr>
        <p:spPr>
          <a:xfrm>
            <a:off x="4595974" y="4039120"/>
            <a:ext cx="2009007" cy="7001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Deformation</a:t>
            </a:r>
            <a:r>
              <a:rPr lang="en-US" sz="1400" noProof="0" dirty="0">
                <a:solidFill>
                  <a:schemeClr val="tx1"/>
                </a:solidFill>
              </a:rPr>
              <a:t>: shrinkage, cracking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C31EAE5-BD29-0564-BBC8-AC3E11E82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2758"/>
          <a:stretch>
            <a:fillRect/>
          </a:stretch>
        </p:blipFill>
        <p:spPr>
          <a:xfrm>
            <a:off x="6645378" y="1264387"/>
            <a:ext cx="5546492" cy="3348000"/>
          </a:xfrm>
          <a:prstGeom prst="rect">
            <a:avLst/>
          </a:prstGeom>
        </p:spPr>
      </p:pic>
      <p:pic>
        <p:nvPicPr>
          <p:cNvPr id="1026" name="Picture 2" descr="A close-up of a cube&#10;&#10;Description automatically generated">
            <a:extLst>
              <a:ext uri="{FF2B5EF4-FFF2-40B4-BE49-F238E27FC236}">
                <a16:creationId xmlns:a16="http://schemas.microsoft.com/office/drawing/2014/main" id="{7D06F085-F0B9-36B2-D0FC-A958446F1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2"/>
          <a:stretch>
            <a:fillRect/>
          </a:stretch>
        </p:blipFill>
        <p:spPr bwMode="auto">
          <a:xfrm>
            <a:off x="6567245" y="1485704"/>
            <a:ext cx="159194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close-up of a cube&#10;&#10;Description automatically generated">
            <a:extLst>
              <a:ext uri="{FF2B5EF4-FFF2-40B4-BE49-F238E27FC236}">
                <a16:creationId xmlns:a16="http://schemas.microsoft.com/office/drawing/2014/main" id="{8A90EEFE-B5CB-DB77-313A-18C6A3121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3"/>
          <a:stretch>
            <a:fillRect/>
          </a:stretch>
        </p:blipFill>
        <p:spPr bwMode="auto">
          <a:xfrm>
            <a:off x="10585782" y="1485704"/>
            <a:ext cx="157542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22">
            <a:extLst>
              <a:ext uri="{FF2B5EF4-FFF2-40B4-BE49-F238E27FC236}">
                <a16:creationId xmlns:a16="http://schemas.microsoft.com/office/drawing/2014/main" id="{5F896D74-EFF2-A670-7A90-95B5447C37CE}"/>
              </a:ext>
            </a:extLst>
          </p:cNvPr>
          <p:cNvSpPr txBox="1"/>
          <p:nvPr/>
        </p:nvSpPr>
        <p:spPr>
          <a:xfrm>
            <a:off x="386128" y="6357554"/>
            <a:ext cx="11192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noProof="0" dirty="0"/>
              <a:t>[1] Scandelli, H. "Multi-Scale Modeling of Wood Shrinkage During Pyrolysis," Arts et Métiers Institute of Technology. Unpublished.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291F990-67FD-DA28-C53F-65BB8B3BA0EB}"/>
              </a:ext>
            </a:extLst>
          </p:cNvPr>
          <p:cNvSpPr txBox="1"/>
          <p:nvPr/>
        </p:nvSpPr>
        <p:spPr>
          <a:xfrm>
            <a:off x="11474013" y="4139648"/>
            <a:ext cx="44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38330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3" grpId="0"/>
      <p:bldP spid="17" grpId="0" animBg="1"/>
      <p:bldP spid="22" grpId="0" animBg="1"/>
      <p:bldP spid="23" grpId="0" animBg="1"/>
      <p:bldP spid="27" grpId="0" animBg="1"/>
      <p:bldP spid="24" grpId="0"/>
      <p:bldP spid="28" grpId="0"/>
      <p:bldP spid="33" grpId="0"/>
      <p:bldP spid="34" grpId="0" animBg="1"/>
      <p:bldP spid="35" grpId="0" animBg="1"/>
      <p:bldP spid="36" grpId="0" animBg="1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01D76-6AD0-12A1-C98F-42F747CE4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2">
            <a:extLst>
              <a:ext uri="{FF2B5EF4-FFF2-40B4-BE49-F238E27FC236}">
                <a16:creationId xmlns:a16="http://schemas.microsoft.com/office/drawing/2014/main" id="{4E127988-A97E-1F01-8E2A-2CFAD4DFAD2B}"/>
              </a:ext>
            </a:extLst>
          </p:cNvPr>
          <p:cNvSpPr txBox="1"/>
          <p:nvPr/>
        </p:nvSpPr>
        <p:spPr>
          <a:xfrm>
            <a:off x="2041176" y="2149699"/>
            <a:ext cx="8117874" cy="15696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noProof="0" dirty="0">
                <a:solidFill>
                  <a:srgbClr val="FFFFFF"/>
                </a:solidFill>
                <a:ea typeface="+mn-lt"/>
                <a:cs typeface="+mn-lt"/>
              </a:rPr>
              <a:t>From micro-CT to permeability</a:t>
            </a:r>
            <a:endParaRPr lang="en-US" b="1" noProof="0" dirty="0"/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C1E07D2F-8510-AC6C-FB38-AE484F519041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5A79FE9-1B20-8593-165C-B5F80A4F737F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5" name="Straight Connector 6">
              <a:extLst>
                <a:ext uri="{FF2B5EF4-FFF2-40B4-BE49-F238E27FC236}">
                  <a16:creationId xmlns:a16="http://schemas.microsoft.com/office/drawing/2014/main" id="{3B81EEF3-B55C-9E6E-D0F6-E6EB1AD223E8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C70D8DB8-7C64-E958-0C7D-A09FB92AC08C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9" name="Straight Connector 5">
              <a:extLst>
                <a:ext uri="{FF2B5EF4-FFF2-40B4-BE49-F238E27FC236}">
                  <a16:creationId xmlns:a16="http://schemas.microsoft.com/office/drawing/2014/main" id="{1D1E78DF-5A70-ED06-3111-F242B9FEFD86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D2F23259-8652-BBB8-31DA-B7196233F93B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4818C02A-1342-A2EC-2115-1B247A1C3058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13" name="Straight Connector 3">
              <a:extLst>
                <a:ext uri="{FF2B5EF4-FFF2-40B4-BE49-F238E27FC236}">
                  <a16:creationId xmlns:a16="http://schemas.microsoft.com/office/drawing/2014/main" id="{DE51BB6E-0878-F8C5-DB8A-B000D27C23CE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E6E757D4-8784-12A4-AB8F-716C91EB2FC8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A5659D56-9FB3-08D9-2AC3-EEA63EAA8449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8" name="Straight Connector 5">
              <a:extLst>
                <a:ext uri="{FF2B5EF4-FFF2-40B4-BE49-F238E27FC236}">
                  <a16:creationId xmlns:a16="http://schemas.microsoft.com/office/drawing/2014/main" id="{3E610444-A6F2-50DF-359C-F58B80EF80BF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713765B5-EFA0-F3B1-6870-EB3884E7896A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21" name="Group 18">
            <a:extLst>
              <a:ext uri="{FF2B5EF4-FFF2-40B4-BE49-F238E27FC236}">
                <a16:creationId xmlns:a16="http://schemas.microsoft.com/office/drawing/2014/main" id="{456B7D48-C0AF-ADE9-1A25-287FD9EFA0AD}"/>
              </a:ext>
            </a:extLst>
          </p:cNvPr>
          <p:cNvGrpSpPr/>
          <p:nvPr/>
        </p:nvGrpSpPr>
        <p:grpSpPr>
          <a:xfrm>
            <a:off x="4225625" y="3720775"/>
            <a:ext cx="3861740" cy="322848"/>
            <a:chOff x="4225625" y="3720775"/>
            <a:chExt cx="3861740" cy="322848"/>
          </a:xfrm>
        </p:grpSpPr>
        <p:cxnSp>
          <p:nvCxnSpPr>
            <p:cNvPr id="22" name="Straight Connector 3">
              <a:extLst>
                <a:ext uri="{FF2B5EF4-FFF2-40B4-BE49-F238E27FC236}">
                  <a16:creationId xmlns:a16="http://schemas.microsoft.com/office/drawing/2014/main" id="{AA1C86A3-D0FD-85C1-B717-DB11AFF86D55}"/>
                </a:ext>
              </a:extLst>
            </p:cNvPr>
            <p:cNvCxnSpPr/>
            <p:nvPr/>
          </p:nvCxnSpPr>
          <p:spPr>
            <a:xfrm>
              <a:off x="4708062" y="3720775"/>
              <a:ext cx="3379303" cy="0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  <p:cxnSp>
          <p:nvCxnSpPr>
            <p:cNvPr id="23" name="Straight Connector 6">
              <a:extLst>
                <a:ext uri="{FF2B5EF4-FFF2-40B4-BE49-F238E27FC236}">
                  <a16:creationId xmlns:a16="http://schemas.microsoft.com/office/drawing/2014/main" id="{79E21752-FE40-C8A1-137D-CA0D3384C92B}"/>
                </a:ext>
              </a:extLst>
            </p:cNvPr>
            <p:cNvCxnSpPr/>
            <p:nvPr/>
          </p:nvCxnSpPr>
          <p:spPr>
            <a:xfrm flipV="1">
              <a:off x="4225625" y="3720775"/>
              <a:ext cx="482437" cy="322848"/>
            </a:xfrm>
            <a:prstGeom prst="straightConnector1">
              <a:avLst/>
            </a:prstGeom>
            <a:noFill/>
            <a:ln w="19046" cap="flat">
              <a:solidFill>
                <a:srgbClr val="E84B36"/>
              </a:solidFill>
              <a:prstDash val="solid"/>
              <a:miter/>
            </a:ln>
          </p:spPr>
        </p:cxn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43C996C0-9E4B-DC69-5DBD-7679389AB902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27" name="Straight Connector 5">
              <a:extLst>
                <a:ext uri="{FF2B5EF4-FFF2-40B4-BE49-F238E27FC236}">
                  <a16:creationId xmlns:a16="http://schemas.microsoft.com/office/drawing/2014/main" id="{0136C894-184A-6067-B842-8190C51E8292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FFFFFF"/>
              </a:solidFill>
              <a:prstDash val="solid"/>
              <a:miter/>
            </a:ln>
          </p:spPr>
        </p:cxn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3D74BFC3-BEC5-8B5A-8923-CDBD545FB5E0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800CE93-8E4F-54C1-6E5E-8C785CC6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4" y="6432550"/>
            <a:ext cx="276225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27C65C80-D12C-BDA6-2D52-8018EC9E3126}"/>
              </a:ext>
            </a:extLst>
          </p:cNvPr>
          <p:cNvSpPr txBox="1"/>
          <p:nvPr/>
        </p:nvSpPr>
        <p:spPr>
          <a:xfrm>
            <a:off x="1035964" y="6521364"/>
            <a:ext cx="181512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FFFFFF"/>
                </a:solidFill>
                <a:latin typeface="Arial"/>
                <a:cs typeface="Arial"/>
              </a:rPr>
              <a:t>InterPore2026 - MS18</a:t>
            </a:r>
          </a:p>
        </p:txBody>
      </p:sp>
    </p:spTree>
    <p:extLst>
      <p:ext uri="{BB962C8B-B14F-4D97-AF65-F5344CB8AC3E}">
        <p14:creationId xmlns:p14="http://schemas.microsoft.com/office/powerpoint/2010/main" val="381639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9E0FA-7D66-4522-4341-8A484A56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E920B393-3145-623D-E80C-594AC2F55295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21B1367C-009A-5449-4734-500B9EA7AEBC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5CC7C53E-93C3-0B9C-A82E-2F45B6100E68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AC0560E2-215B-BE68-E8CB-1FF797CBCDFB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7D69E84F-4283-6CB0-773D-4C5E90EB7D8D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EF895C00-7D2A-4A2E-DC04-ABEB66DF109D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37F8540F-2679-CD83-2483-1F612A160308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E9F18C9F-A085-B481-4390-4047FA391405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7701842B-10B2-DC58-EF4F-A87D1E695EF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CD4CFE41-AFEF-FDA6-153B-5DEE17180016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2668EEE2-EC71-0A53-5FE0-45E400406443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F3F40877-FBD2-7771-5B25-EDA9318FDB4D}"/>
              </a:ext>
            </a:extLst>
          </p:cNvPr>
          <p:cNvSpPr txBox="1"/>
          <p:nvPr/>
        </p:nvSpPr>
        <p:spPr>
          <a:xfrm>
            <a:off x="443774" y="141742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Image-based permeability workflow</a:t>
            </a:r>
            <a:endParaRPr lang="en-US" sz="3200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46C69A3-4E2B-A353-5204-60324CFA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50B3EFA4-1F86-0A5F-7F4C-91B9BCCD32AA}"/>
              </a:ext>
            </a:extLst>
          </p:cNvPr>
          <p:cNvSpPr/>
          <p:nvPr/>
        </p:nvSpPr>
        <p:spPr>
          <a:xfrm>
            <a:off x="386129" y="1003652"/>
            <a:ext cx="11437377" cy="133721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ZoneTexte 15">
            <a:extLst>
              <a:ext uri="{FF2B5EF4-FFF2-40B4-BE49-F238E27FC236}">
                <a16:creationId xmlns:a16="http://schemas.microsoft.com/office/drawing/2014/main" id="{4EDF9C87-5399-8DD1-F028-18761AB942D5}"/>
              </a:ext>
            </a:extLst>
          </p:cNvPr>
          <p:cNvSpPr txBox="1"/>
          <p:nvPr/>
        </p:nvSpPr>
        <p:spPr>
          <a:xfrm>
            <a:off x="368494" y="977532"/>
            <a:ext cx="26628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Approach</a:t>
            </a:r>
            <a:endParaRPr lang="en-US" noProof="0" dirty="0"/>
          </a:p>
        </p:txBody>
      </p:sp>
      <p:cxnSp>
        <p:nvCxnSpPr>
          <p:cNvPr id="38" name="Straight Arrow Connector 24">
            <a:extLst>
              <a:ext uri="{FF2B5EF4-FFF2-40B4-BE49-F238E27FC236}">
                <a16:creationId xmlns:a16="http://schemas.microsoft.com/office/drawing/2014/main" id="{BB542B17-2AF2-8995-D5FF-FFB005AFFFBE}"/>
              </a:ext>
            </a:extLst>
          </p:cNvPr>
          <p:cNvCxnSpPr>
            <a:cxnSpLocks/>
          </p:cNvCxnSpPr>
          <p:nvPr/>
        </p:nvCxnSpPr>
        <p:spPr>
          <a:xfrm>
            <a:off x="468754" y="1390181"/>
            <a:ext cx="1260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27">
            <a:extLst>
              <a:ext uri="{FF2B5EF4-FFF2-40B4-BE49-F238E27FC236}">
                <a16:creationId xmlns:a16="http://schemas.microsoft.com/office/drawing/2014/main" id="{F09504CB-2336-AA61-CEB7-65A708C7C7F2}"/>
              </a:ext>
            </a:extLst>
          </p:cNvPr>
          <p:cNvSpPr txBox="1"/>
          <p:nvPr/>
        </p:nvSpPr>
        <p:spPr>
          <a:xfrm>
            <a:off x="465879" y="1603936"/>
            <a:ext cx="113038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Apply the same image-based workflow to virgin and pyrolyzed microstructures to isolate the effect of pyrolysis on permeability.</a:t>
            </a:r>
          </a:p>
        </p:txBody>
      </p:sp>
      <p:sp>
        <p:nvSpPr>
          <p:cNvPr id="57" name="Rectangle: Rounded Corners 26">
            <a:extLst>
              <a:ext uri="{FF2B5EF4-FFF2-40B4-BE49-F238E27FC236}">
                <a16:creationId xmlns:a16="http://schemas.microsoft.com/office/drawing/2014/main" id="{2DE531AD-B058-E230-6990-EBADA74BFE56}"/>
              </a:ext>
            </a:extLst>
          </p:cNvPr>
          <p:cNvSpPr/>
          <p:nvPr/>
        </p:nvSpPr>
        <p:spPr>
          <a:xfrm>
            <a:off x="380156" y="2682716"/>
            <a:ext cx="2043004" cy="235390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8" name="Rectangle: Rounded Corners 32">
            <a:extLst>
              <a:ext uri="{FF2B5EF4-FFF2-40B4-BE49-F238E27FC236}">
                <a16:creationId xmlns:a16="http://schemas.microsoft.com/office/drawing/2014/main" id="{5C928F66-3106-71C1-84FB-B0F85FBDC99B}"/>
              </a:ext>
            </a:extLst>
          </p:cNvPr>
          <p:cNvSpPr/>
          <p:nvPr/>
        </p:nvSpPr>
        <p:spPr>
          <a:xfrm>
            <a:off x="2741776" y="2683217"/>
            <a:ext cx="2034461" cy="234135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9" name="Rectangle: Rounded Corners 33">
            <a:extLst>
              <a:ext uri="{FF2B5EF4-FFF2-40B4-BE49-F238E27FC236}">
                <a16:creationId xmlns:a16="http://schemas.microsoft.com/office/drawing/2014/main" id="{DC3E34DC-3E6C-AE94-81AB-01D9545C97E2}"/>
              </a:ext>
            </a:extLst>
          </p:cNvPr>
          <p:cNvSpPr/>
          <p:nvPr/>
        </p:nvSpPr>
        <p:spPr>
          <a:xfrm>
            <a:off x="5094371" y="2689851"/>
            <a:ext cx="2014527" cy="233471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A00032E-5BEA-A113-B939-1E3E1271232E}"/>
              </a:ext>
            </a:extLst>
          </p:cNvPr>
          <p:cNvSpPr/>
          <p:nvPr/>
        </p:nvSpPr>
        <p:spPr>
          <a:xfrm>
            <a:off x="382121" y="2676586"/>
            <a:ext cx="2042805" cy="461665"/>
          </a:xfrm>
          <a:prstGeom prst="rect">
            <a:avLst/>
          </a:prstGeom>
          <a:solidFill>
            <a:srgbClr val="1329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 b="1" noProof="0" dirty="0"/>
              <a:t> Micro-CT </a:t>
            </a:r>
          </a:p>
          <a:p>
            <a:r>
              <a:rPr lang="en-US" sz="1600" b="1" noProof="0" dirty="0"/>
              <a:t>                 imaging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7F6699C-1745-701C-95FD-15584FBE2ACB}"/>
              </a:ext>
            </a:extLst>
          </p:cNvPr>
          <p:cNvSpPr/>
          <p:nvPr/>
        </p:nvSpPr>
        <p:spPr>
          <a:xfrm>
            <a:off x="2741294" y="2676588"/>
            <a:ext cx="2034943" cy="461664"/>
          </a:xfrm>
          <a:prstGeom prst="rect">
            <a:avLst/>
          </a:prstGeom>
          <a:solidFill>
            <a:srgbClr val="1329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US" sz="1600" b="1" noProof="0" dirty="0"/>
              <a:t> In-situ</a:t>
            </a:r>
          </a:p>
          <a:p>
            <a:r>
              <a:rPr lang="en-US" sz="1600" b="1" noProof="0" dirty="0"/>
              <a:t>               pyrolysis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41730C9-E235-9223-3EB8-9031866E0FD2}"/>
              </a:ext>
            </a:extLst>
          </p:cNvPr>
          <p:cNvSpPr/>
          <p:nvPr/>
        </p:nvSpPr>
        <p:spPr>
          <a:xfrm>
            <a:off x="5094412" y="2683218"/>
            <a:ext cx="2014526" cy="455033"/>
          </a:xfrm>
          <a:prstGeom prst="rect">
            <a:avLst/>
          </a:prstGeom>
          <a:solidFill>
            <a:srgbClr val="1329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US" sz="1600" b="1" noProof="0" dirty="0"/>
              <a:t> Deep-learning</a:t>
            </a:r>
          </a:p>
          <a:p>
            <a:r>
              <a:rPr lang="en-US" sz="1600" b="1" noProof="0" dirty="0"/>
              <a:t>             segmentation</a:t>
            </a:r>
            <a:endParaRPr lang="en-US" sz="1400" b="1" noProof="0" dirty="0"/>
          </a:p>
        </p:txBody>
      </p:sp>
      <p:sp>
        <p:nvSpPr>
          <p:cNvPr id="80" name="Rectangle: Rounded Corners 26">
            <a:extLst>
              <a:ext uri="{FF2B5EF4-FFF2-40B4-BE49-F238E27FC236}">
                <a16:creationId xmlns:a16="http://schemas.microsoft.com/office/drawing/2014/main" id="{F292C529-16DF-C7BB-3429-1ABD9FA9F30E}"/>
              </a:ext>
            </a:extLst>
          </p:cNvPr>
          <p:cNvSpPr/>
          <p:nvPr/>
        </p:nvSpPr>
        <p:spPr>
          <a:xfrm>
            <a:off x="7447048" y="2688867"/>
            <a:ext cx="2003176" cy="234775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1" name="Rectangle: Rounded Corners 32">
            <a:extLst>
              <a:ext uri="{FF2B5EF4-FFF2-40B4-BE49-F238E27FC236}">
                <a16:creationId xmlns:a16="http://schemas.microsoft.com/office/drawing/2014/main" id="{E38783A5-2FBC-2AC1-7D71-D6BE1A2D3A56}"/>
              </a:ext>
            </a:extLst>
          </p:cNvPr>
          <p:cNvSpPr/>
          <p:nvPr/>
        </p:nvSpPr>
        <p:spPr>
          <a:xfrm>
            <a:off x="9789175" y="2692589"/>
            <a:ext cx="2022669" cy="23319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AFB7910-B6EB-6B60-1D08-1D78498EA7DC}"/>
              </a:ext>
            </a:extLst>
          </p:cNvPr>
          <p:cNvSpPr/>
          <p:nvPr/>
        </p:nvSpPr>
        <p:spPr>
          <a:xfrm>
            <a:off x="7446244" y="2686632"/>
            <a:ext cx="2003980" cy="451620"/>
          </a:xfrm>
          <a:prstGeom prst="rect">
            <a:avLst/>
          </a:prstGeom>
          <a:solidFill>
            <a:srgbClr val="1329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US" sz="1600" b="1" noProof="0" dirty="0"/>
              <a:t> Adaptive </a:t>
            </a:r>
          </a:p>
          <a:p>
            <a:r>
              <a:rPr lang="en-US" sz="1600" b="1" noProof="0" dirty="0"/>
              <a:t>                    meshing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DDCE1B7-26BC-4B10-4FEC-61FC31FEE2A8}"/>
              </a:ext>
            </a:extLst>
          </p:cNvPr>
          <p:cNvSpPr/>
          <p:nvPr/>
        </p:nvSpPr>
        <p:spPr>
          <a:xfrm>
            <a:off x="9788671" y="2689852"/>
            <a:ext cx="2022668" cy="448400"/>
          </a:xfrm>
          <a:prstGeom prst="rect">
            <a:avLst/>
          </a:prstGeom>
          <a:solidFill>
            <a:srgbClr val="1329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US" sz="1600" b="1" noProof="0" dirty="0"/>
              <a:t> CFD</a:t>
            </a:r>
          </a:p>
          <a:p>
            <a:r>
              <a:rPr lang="en-US" sz="1600" b="1" noProof="0" dirty="0"/>
              <a:t>                simulation</a:t>
            </a:r>
            <a:endParaRPr lang="en-US" sz="1400" b="1" noProof="0" dirty="0"/>
          </a:p>
        </p:txBody>
      </p: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BEA59D74-1DE2-2CFD-48C2-E5D7CAB71413}"/>
              </a:ext>
            </a:extLst>
          </p:cNvPr>
          <p:cNvSpPr/>
          <p:nvPr/>
        </p:nvSpPr>
        <p:spPr>
          <a:xfrm>
            <a:off x="386129" y="5346670"/>
            <a:ext cx="11437377" cy="110735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ZoneTexte 15">
            <a:extLst>
              <a:ext uri="{FF2B5EF4-FFF2-40B4-BE49-F238E27FC236}">
                <a16:creationId xmlns:a16="http://schemas.microsoft.com/office/drawing/2014/main" id="{341E25A0-58A5-9D31-E758-54235151B6BB}"/>
              </a:ext>
            </a:extLst>
          </p:cNvPr>
          <p:cNvSpPr txBox="1"/>
          <p:nvPr/>
        </p:nvSpPr>
        <p:spPr>
          <a:xfrm>
            <a:off x="368494" y="5320551"/>
            <a:ext cx="26628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Output</a:t>
            </a:r>
            <a:endParaRPr lang="en-US" noProof="0" dirty="0"/>
          </a:p>
        </p:txBody>
      </p:sp>
      <p:cxnSp>
        <p:nvCxnSpPr>
          <p:cNvPr id="12" name="Straight Arrow Connector 24">
            <a:extLst>
              <a:ext uri="{FF2B5EF4-FFF2-40B4-BE49-F238E27FC236}">
                <a16:creationId xmlns:a16="http://schemas.microsoft.com/office/drawing/2014/main" id="{438C5E80-FD45-4699-40EF-44B1376BEB57}"/>
              </a:ext>
            </a:extLst>
          </p:cNvPr>
          <p:cNvCxnSpPr>
            <a:cxnSpLocks/>
          </p:cNvCxnSpPr>
          <p:nvPr/>
        </p:nvCxnSpPr>
        <p:spPr>
          <a:xfrm>
            <a:off x="468754" y="5733200"/>
            <a:ext cx="936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27">
                <a:extLst>
                  <a:ext uri="{FF2B5EF4-FFF2-40B4-BE49-F238E27FC236}">
                    <a16:creationId xmlns:a16="http://schemas.microsoft.com/office/drawing/2014/main" id="{F4FBE091-3750-1BA4-2F84-56993E988922}"/>
                  </a:ext>
                </a:extLst>
              </p:cNvPr>
              <p:cNvSpPr txBox="1"/>
              <p:nvPr/>
            </p:nvSpPr>
            <p:spPr>
              <a:xfrm>
                <a:off x="465879" y="5914951"/>
                <a:ext cx="11230821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noProof="0" dirty="0"/>
                  <a:t>Full anisotropic permeability tensor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noProof="0" dirty="0"/>
                  <a:t> for virgin and pyrolyzed maritime pine earlywood.</a:t>
                </a:r>
              </a:p>
            </p:txBody>
          </p:sp>
        </mc:Choice>
        <mc:Fallback>
          <p:sp>
            <p:nvSpPr>
              <p:cNvPr id="13" name="TextBox 27">
                <a:extLst>
                  <a:ext uri="{FF2B5EF4-FFF2-40B4-BE49-F238E27FC236}">
                    <a16:creationId xmlns:a16="http://schemas.microsoft.com/office/drawing/2014/main" id="{F4FBE091-3750-1BA4-2F84-56993E988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79" y="5914951"/>
                <a:ext cx="11230821" cy="369332"/>
              </a:xfrm>
              <a:prstGeom prst="rect">
                <a:avLst/>
              </a:prstGeom>
              <a:blipFill>
                <a:blip r:embed="rId3"/>
                <a:stretch>
                  <a:fillRect l="-434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8" descr="A close up of a cube&#10;&#10;AI-generated content may be incorrect.">
            <a:extLst>
              <a:ext uri="{FF2B5EF4-FFF2-40B4-BE49-F238E27FC236}">
                <a16:creationId xmlns:a16="http://schemas.microsoft.com/office/drawing/2014/main" id="{F9600872-FE52-8EC2-5A47-5041643446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39" t="2720" r="6972" b="4769"/>
          <a:stretch>
            <a:fillRect/>
          </a:stretch>
        </p:blipFill>
        <p:spPr>
          <a:xfrm>
            <a:off x="716122" y="3224449"/>
            <a:ext cx="1364169" cy="1332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413E5DC-5A82-7083-904D-0B13DEEB35F5}"/>
              </a:ext>
            </a:extLst>
          </p:cNvPr>
          <p:cNvSpPr txBox="1"/>
          <p:nvPr/>
        </p:nvSpPr>
        <p:spPr>
          <a:xfrm>
            <a:off x="368494" y="4542851"/>
            <a:ext cx="206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0.30 µm voxel size</a:t>
            </a:r>
          </a:p>
          <a:p>
            <a:pPr algn="ctr"/>
            <a:r>
              <a:rPr lang="en-US" sz="1400" noProof="0" dirty="0"/>
              <a:t> synchrotron micro-CT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FBFD272-BB29-E964-9A46-B1A3A8D67DD5}"/>
              </a:ext>
            </a:extLst>
          </p:cNvPr>
          <p:cNvSpPr txBox="1"/>
          <p:nvPr/>
        </p:nvSpPr>
        <p:spPr>
          <a:xfrm>
            <a:off x="2726257" y="4542851"/>
            <a:ext cx="206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N₂ atmosphere, </a:t>
            </a:r>
          </a:p>
          <a:p>
            <a:pPr algn="ctr"/>
            <a:r>
              <a:rPr lang="en-US" sz="1400" noProof="0" dirty="0"/>
              <a:t>up to 525 °C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3078979-2F39-A442-3C5E-4F0017BAD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4583" r="1156" b="3740"/>
          <a:stretch>
            <a:fillRect/>
          </a:stretch>
        </p:blipFill>
        <p:spPr>
          <a:xfrm>
            <a:off x="5119963" y="3317657"/>
            <a:ext cx="1969465" cy="1044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B7F80B3-B5C7-733A-EB9D-DEDB9BDED0CF}"/>
              </a:ext>
            </a:extLst>
          </p:cNvPr>
          <p:cNvSpPr txBox="1"/>
          <p:nvPr/>
        </p:nvSpPr>
        <p:spPr>
          <a:xfrm>
            <a:off x="5053027" y="4542851"/>
            <a:ext cx="206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Three-plane U-Net +</a:t>
            </a:r>
          </a:p>
          <a:p>
            <a:pPr algn="ctr"/>
            <a:r>
              <a:rPr lang="en-US" sz="1400" noProof="0" dirty="0"/>
              <a:t> majority vote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57B3580-0086-AEDC-B052-86984CEC40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43" y="3280606"/>
            <a:ext cx="1949106" cy="115200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F5767048-E932-F527-6496-D9A9C7994464}"/>
              </a:ext>
            </a:extLst>
          </p:cNvPr>
          <p:cNvSpPr txBox="1"/>
          <p:nvPr/>
        </p:nvSpPr>
        <p:spPr>
          <a:xfrm>
            <a:off x="7394631" y="4548364"/>
            <a:ext cx="206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Adaptive voxel–hex</a:t>
            </a:r>
          </a:p>
          <a:p>
            <a:pPr algn="ctr"/>
            <a:r>
              <a:rPr lang="en-US" sz="1400" noProof="0" dirty="0"/>
              <a:t> mesh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D1C022C-5477-284B-21AA-7BF73E333E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597" y="3220376"/>
            <a:ext cx="1940102" cy="12600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D365FEDA-A31E-5FF1-F468-59BF89282C94}"/>
              </a:ext>
            </a:extLst>
          </p:cNvPr>
          <p:cNvSpPr txBox="1"/>
          <p:nvPr/>
        </p:nvSpPr>
        <p:spPr>
          <a:xfrm>
            <a:off x="9736235" y="4540331"/>
            <a:ext cx="206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Creeping-flow </a:t>
            </a:r>
          </a:p>
          <a:p>
            <a:pPr algn="ctr"/>
            <a:r>
              <a:rPr lang="en-US" sz="1400" noProof="0" dirty="0"/>
              <a:t>simulations in L, R, T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2A385B4A-893B-D7B6-6EAF-0523C912C7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80" y="3443524"/>
            <a:ext cx="1959990" cy="936000"/>
          </a:xfrm>
          <a:prstGeom prst="rect">
            <a:avLst/>
          </a:prstGeom>
        </p:spPr>
      </p:pic>
      <p:sp>
        <p:nvSpPr>
          <p:cNvPr id="44" name="Arrow: Right 13">
            <a:extLst>
              <a:ext uri="{FF2B5EF4-FFF2-40B4-BE49-F238E27FC236}">
                <a16:creationId xmlns:a16="http://schemas.microsoft.com/office/drawing/2014/main" id="{7ABDA070-4325-59E9-339A-3EE11991CF6C}"/>
              </a:ext>
            </a:extLst>
          </p:cNvPr>
          <p:cNvSpPr/>
          <p:nvPr/>
        </p:nvSpPr>
        <p:spPr>
          <a:xfrm>
            <a:off x="2436075" y="3774570"/>
            <a:ext cx="289254" cy="224075"/>
          </a:xfrm>
          <a:prstGeom prst="rightArrow">
            <a:avLst/>
          </a:prstGeom>
          <a:solidFill>
            <a:srgbClr val="E84B36"/>
          </a:solidFill>
          <a:ln>
            <a:solidFill>
              <a:srgbClr val="1526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5" name="Arrow: Right 13">
            <a:extLst>
              <a:ext uri="{FF2B5EF4-FFF2-40B4-BE49-F238E27FC236}">
                <a16:creationId xmlns:a16="http://schemas.microsoft.com/office/drawing/2014/main" id="{693F89A3-866C-9E64-BA2A-79C22801F3C4}"/>
              </a:ext>
            </a:extLst>
          </p:cNvPr>
          <p:cNvSpPr/>
          <p:nvPr/>
        </p:nvSpPr>
        <p:spPr>
          <a:xfrm>
            <a:off x="4778647" y="3774570"/>
            <a:ext cx="289254" cy="224075"/>
          </a:xfrm>
          <a:prstGeom prst="rightArrow">
            <a:avLst/>
          </a:prstGeom>
          <a:solidFill>
            <a:srgbClr val="E84B36"/>
          </a:solidFill>
          <a:ln>
            <a:solidFill>
              <a:srgbClr val="1526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6" name="Arrow: Right 13">
            <a:extLst>
              <a:ext uri="{FF2B5EF4-FFF2-40B4-BE49-F238E27FC236}">
                <a16:creationId xmlns:a16="http://schemas.microsoft.com/office/drawing/2014/main" id="{2BA7C85B-732F-6F65-5711-97B0466ABC0F}"/>
              </a:ext>
            </a:extLst>
          </p:cNvPr>
          <p:cNvSpPr/>
          <p:nvPr/>
        </p:nvSpPr>
        <p:spPr>
          <a:xfrm>
            <a:off x="7122743" y="3784502"/>
            <a:ext cx="289254" cy="224075"/>
          </a:xfrm>
          <a:prstGeom prst="rightArrow">
            <a:avLst/>
          </a:prstGeom>
          <a:solidFill>
            <a:srgbClr val="E84B36"/>
          </a:solidFill>
          <a:ln>
            <a:solidFill>
              <a:srgbClr val="1526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7A2AD396-D74D-3443-564E-F74857E467FB}"/>
              </a:ext>
            </a:extLst>
          </p:cNvPr>
          <p:cNvSpPr/>
          <p:nvPr/>
        </p:nvSpPr>
        <p:spPr>
          <a:xfrm>
            <a:off x="9465295" y="3784501"/>
            <a:ext cx="289254" cy="224075"/>
          </a:xfrm>
          <a:prstGeom prst="rightArrow">
            <a:avLst/>
          </a:prstGeom>
          <a:solidFill>
            <a:srgbClr val="E84B36"/>
          </a:solidFill>
          <a:ln>
            <a:solidFill>
              <a:srgbClr val="1526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48" name="Straight Arrow Connector 35">
            <a:extLst>
              <a:ext uri="{FF2B5EF4-FFF2-40B4-BE49-F238E27FC236}">
                <a16:creationId xmlns:a16="http://schemas.microsoft.com/office/drawing/2014/main" id="{E433841C-3BA3-1863-AD27-85A9B749390E}"/>
              </a:ext>
            </a:extLst>
          </p:cNvPr>
          <p:cNvCxnSpPr/>
          <p:nvPr/>
        </p:nvCxnSpPr>
        <p:spPr>
          <a:xfrm>
            <a:off x="443774" y="4590893"/>
            <a:ext cx="1908000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35">
            <a:extLst>
              <a:ext uri="{FF2B5EF4-FFF2-40B4-BE49-F238E27FC236}">
                <a16:creationId xmlns:a16="http://schemas.microsoft.com/office/drawing/2014/main" id="{1AD52972-2C71-CDD8-3A99-D019752F1897}"/>
              </a:ext>
            </a:extLst>
          </p:cNvPr>
          <p:cNvCxnSpPr/>
          <p:nvPr/>
        </p:nvCxnSpPr>
        <p:spPr>
          <a:xfrm>
            <a:off x="2798575" y="4595603"/>
            <a:ext cx="1908000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35">
            <a:extLst>
              <a:ext uri="{FF2B5EF4-FFF2-40B4-BE49-F238E27FC236}">
                <a16:creationId xmlns:a16="http://schemas.microsoft.com/office/drawing/2014/main" id="{904F4A91-88E5-2DBD-C263-265D1A26CCFF}"/>
              </a:ext>
            </a:extLst>
          </p:cNvPr>
          <p:cNvCxnSpPr/>
          <p:nvPr/>
        </p:nvCxnSpPr>
        <p:spPr>
          <a:xfrm>
            <a:off x="5147680" y="4600313"/>
            <a:ext cx="1908000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35">
            <a:extLst>
              <a:ext uri="{FF2B5EF4-FFF2-40B4-BE49-F238E27FC236}">
                <a16:creationId xmlns:a16="http://schemas.microsoft.com/office/drawing/2014/main" id="{16712D38-1383-BA7E-C6D0-BB377F87518B}"/>
              </a:ext>
            </a:extLst>
          </p:cNvPr>
          <p:cNvCxnSpPr/>
          <p:nvPr/>
        </p:nvCxnSpPr>
        <p:spPr>
          <a:xfrm>
            <a:off x="7483696" y="4613472"/>
            <a:ext cx="1908000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35">
            <a:extLst>
              <a:ext uri="{FF2B5EF4-FFF2-40B4-BE49-F238E27FC236}">
                <a16:creationId xmlns:a16="http://schemas.microsoft.com/office/drawing/2014/main" id="{EDD94A46-EC62-0941-7CAC-87B5E6405CB0}"/>
              </a:ext>
            </a:extLst>
          </p:cNvPr>
          <p:cNvCxnSpPr/>
          <p:nvPr/>
        </p:nvCxnSpPr>
        <p:spPr>
          <a:xfrm>
            <a:off x="9845648" y="4619864"/>
            <a:ext cx="1908000" cy="9421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6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7" grpId="0"/>
      <p:bldP spid="39" grpId="0"/>
      <p:bldP spid="57" grpId="0" animBg="1"/>
      <p:bldP spid="58" grpId="0" animBg="1"/>
      <p:bldP spid="59" grpId="0" animBg="1"/>
      <p:bldP spid="66" grpId="0" animBg="1"/>
      <p:bldP spid="67" grpId="0" animBg="1"/>
      <p:bldP spid="68" grpId="0" animBg="1"/>
      <p:bldP spid="80" grpId="0" animBg="1"/>
      <p:bldP spid="81" grpId="0" animBg="1"/>
      <p:bldP spid="82" grpId="0" animBg="1"/>
      <p:bldP spid="83" grpId="0" animBg="1"/>
      <p:bldP spid="2" grpId="0" animBg="1"/>
      <p:bldP spid="3" grpId="0"/>
      <p:bldP spid="13" grpId="0"/>
      <p:bldP spid="16" grpId="0"/>
      <p:bldP spid="17" grpId="0"/>
      <p:bldP spid="27" grpId="0"/>
      <p:bldP spid="34" grpId="0"/>
      <p:bldP spid="40" grpId="0"/>
      <p:bldP spid="4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4026-1D48-F9FA-033A-F2B427A0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036417BB-AEBE-99CB-FCE4-CC3456697332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E17ADCFB-D766-9C84-7C24-F5A25F866DA2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69049139-3C6A-886D-298A-B89FD3CC8AC1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1E350829-EA77-026C-37DA-E75A759D839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53E3DAA4-FC3C-0F1C-9D05-64C6C225C0D8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8ACB2CD-E7EC-9C5A-F154-14FBB6AB7B0B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68465C45-72A1-5F7A-0A70-1ACBF78E0BE9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5F722668-3852-ADDC-0CCD-FC437611A3B2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DD94CCE5-F339-C36D-4121-EC16F91D66D5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669AB9BF-AECF-C68F-F64E-9C433DE89E5D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6E0C5234-5971-A556-8AD2-8800B718AD86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2AE578E0-37E0-05EE-8E8D-D288F44F2FC4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020E5569-6625-B45C-8542-2CEDD509CEC3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0B46095C-2687-577D-5690-066ED3F74D88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4416D492-9A95-238D-3474-6244AF4B0C22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06745FE9-3622-8BD4-2DED-3A76350B60C6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In-situ pyrolysis and synchrotron micro-CT imaging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A7F67C4D-DA55-F551-CDAD-AAB42340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1C549BF-F1F4-897C-32F8-2B0E593D01F0}"/>
              </a:ext>
            </a:extLst>
          </p:cNvPr>
          <p:cNvSpPr/>
          <p:nvPr/>
        </p:nvSpPr>
        <p:spPr>
          <a:xfrm>
            <a:off x="376805" y="961740"/>
            <a:ext cx="5573244" cy="418277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4D55173F-8EEC-B298-CF55-EB53A9D9B9E0}"/>
              </a:ext>
            </a:extLst>
          </p:cNvPr>
          <p:cNvSpPr txBox="1"/>
          <p:nvPr/>
        </p:nvSpPr>
        <p:spPr>
          <a:xfrm>
            <a:off x="620692" y="964021"/>
            <a:ext cx="40190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Controlled in-situ pyrolysis </a:t>
            </a:r>
            <a:r>
              <a:rPr lang="en-US" noProof="0" dirty="0">
                <a:solidFill>
                  <a:srgbClr val="15264B"/>
                </a:solidFill>
              </a:rPr>
              <a:t>[2]</a:t>
            </a:r>
            <a:endParaRPr lang="en-US" sz="1600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84E664-A193-AE70-0A00-1D917673A48E}"/>
              </a:ext>
            </a:extLst>
          </p:cNvPr>
          <p:cNvCxnSpPr>
            <a:cxnSpLocks/>
          </p:cNvCxnSpPr>
          <p:nvPr/>
        </p:nvCxnSpPr>
        <p:spPr>
          <a:xfrm>
            <a:off x="733254" y="1326268"/>
            <a:ext cx="3204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9EED243A-4B73-0501-D76B-F55391902590}"/>
              </a:ext>
            </a:extLst>
          </p:cNvPr>
          <p:cNvSpPr/>
          <p:nvPr/>
        </p:nvSpPr>
        <p:spPr>
          <a:xfrm>
            <a:off x="376805" y="5257071"/>
            <a:ext cx="11437377" cy="117079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ZoneTexte 15">
            <a:extLst>
              <a:ext uri="{FF2B5EF4-FFF2-40B4-BE49-F238E27FC236}">
                <a16:creationId xmlns:a16="http://schemas.microsoft.com/office/drawing/2014/main" id="{AF5D6C7E-560C-64B5-679D-F9760E5081E6}"/>
              </a:ext>
            </a:extLst>
          </p:cNvPr>
          <p:cNvSpPr txBox="1"/>
          <p:nvPr/>
        </p:nvSpPr>
        <p:spPr>
          <a:xfrm>
            <a:off x="513806" y="5257071"/>
            <a:ext cx="33702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noProof="0" dirty="0">
                <a:solidFill>
                  <a:srgbClr val="15264B"/>
                </a:solidFill>
              </a:rPr>
              <a:t>Input for simulations</a:t>
            </a:r>
            <a:endParaRPr lang="en-US" noProof="0" dirty="0"/>
          </a:p>
        </p:txBody>
      </p:sp>
      <p:cxnSp>
        <p:nvCxnSpPr>
          <p:cNvPr id="37" name="Straight Arrow Connector 24">
            <a:extLst>
              <a:ext uri="{FF2B5EF4-FFF2-40B4-BE49-F238E27FC236}">
                <a16:creationId xmlns:a16="http://schemas.microsoft.com/office/drawing/2014/main" id="{5CA3DC62-9160-4D7A-29C5-9790A67E185B}"/>
              </a:ext>
            </a:extLst>
          </p:cNvPr>
          <p:cNvCxnSpPr>
            <a:cxnSpLocks/>
          </p:cNvCxnSpPr>
          <p:nvPr/>
        </p:nvCxnSpPr>
        <p:spPr>
          <a:xfrm>
            <a:off x="621567" y="5672742"/>
            <a:ext cx="2664000" cy="232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26">
            <a:extLst>
              <a:ext uri="{FF2B5EF4-FFF2-40B4-BE49-F238E27FC236}">
                <a16:creationId xmlns:a16="http://schemas.microsoft.com/office/drawing/2014/main" id="{99050310-0193-E8C5-17D6-89CE97BC7737}"/>
              </a:ext>
            </a:extLst>
          </p:cNvPr>
          <p:cNvSpPr/>
          <p:nvPr/>
        </p:nvSpPr>
        <p:spPr>
          <a:xfrm>
            <a:off x="6165670" y="961740"/>
            <a:ext cx="5648512" cy="418277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ZoneTexte 15">
            <a:extLst>
              <a:ext uri="{FF2B5EF4-FFF2-40B4-BE49-F238E27FC236}">
                <a16:creationId xmlns:a16="http://schemas.microsoft.com/office/drawing/2014/main" id="{D7909A18-D54B-16C6-2A79-C2F20BC2C18C}"/>
              </a:ext>
            </a:extLst>
          </p:cNvPr>
          <p:cNvSpPr txBox="1"/>
          <p:nvPr/>
        </p:nvSpPr>
        <p:spPr>
          <a:xfrm>
            <a:off x="6450273" y="964021"/>
            <a:ext cx="50793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Micro-CT volumes before / after pyrolysis</a:t>
            </a:r>
            <a:endParaRPr lang="en-US" sz="1600" noProof="0" dirty="0"/>
          </a:p>
        </p:txBody>
      </p:sp>
      <p:cxnSp>
        <p:nvCxnSpPr>
          <p:cNvPr id="41" name="Straight Arrow Connector 24">
            <a:extLst>
              <a:ext uri="{FF2B5EF4-FFF2-40B4-BE49-F238E27FC236}">
                <a16:creationId xmlns:a16="http://schemas.microsoft.com/office/drawing/2014/main" id="{345F99F7-769C-A620-E37A-7C2D1DCE25AF}"/>
              </a:ext>
            </a:extLst>
          </p:cNvPr>
          <p:cNvCxnSpPr>
            <a:cxnSpLocks/>
          </p:cNvCxnSpPr>
          <p:nvPr/>
        </p:nvCxnSpPr>
        <p:spPr>
          <a:xfrm>
            <a:off x="6550529" y="1325724"/>
            <a:ext cx="4428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27">
            <a:extLst>
              <a:ext uri="{FF2B5EF4-FFF2-40B4-BE49-F238E27FC236}">
                <a16:creationId xmlns:a16="http://schemas.microsoft.com/office/drawing/2014/main" id="{67CBCDCB-68F7-EF0B-DD8A-2CF8E10B8098}"/>
              </a:ext>
            </a:extLst>
          </p:cNvPr>
          <p:cNvSpPr txBox="1"/>
          <p:nvPr/>
        </p:nvSpPr>
        <p:spPr>
          <a:xfrm>
            <a:off x="443774" y="5731472"/>
            <a:ext cx="112308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Reconstructed 3D volumes provide the real pore geometries used for segmentation, meshing, and pore-scale flow simulations.</a:t>
            </a:r>
          </a:p>
        </p:txBody>
      </p:sp>
      <p:sp>
        <p:nvSpPr>
          <p:cNvPr id="48" name="Rectangle: Rounded Corners 16">
            <a:extLst>
              <a:ext uri="{FF2B5EF4-FFF2-40B4-BE49-F238E27FC236}">
                <a16:creationId xmlns:a16="http://schemas.microsoft.com/office/drawing/2014/main" id="{7005A844-76C8-EE2A-D174-5CDE7962B726}"/>
              </a:ext>
            </a:extLst>
          </p:cNvPr>
          <p:cNvSpPr/>
          <p:nvPr/>
        </p:nvSpPr>
        <p:spPr>
          <a:xfrm>
            <a:off x="733473" y="4220270"/>
            <a:ext cx="2270980" cy="3901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Material</a:t>
            </a:r>
            <a:r>
              <a:rPr lang="en-US" sz="12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i="1" noProof="0" dirty="0">
                <a:solidFill>
                  <a:schemeClr val="tx1"/>
                </a:solidFill>
              </a:rPr>
              <a:t>Pinus pinaster </a:t>
            </a:r>
            <a:r>
              <a:rPr lang="en-US" sz="1200" noProof="0" dirty="0">
                <a:solidFill>
                  <a:schemeClr val="tx1"/>
                </a:solidFill>
              </a:rPr>
              <a:t>earlywood</a:t>
            </a:r>
          </a:p>
        </p:txBody>
      </p:sp>
      <p:sp>
        <p:nvSpPr>
          <p:cNvPr id="49" name="Rectangle: Rounded Corners 16">
            <a:extLst>
              <a:ext uri="{FF2B5EF4-FFF2-40B4-BE49-F238E27FC236}">
                <a16:creationId xmlns:a16="http://schemas.microsoft.com/office/drawing/2014/main" id="{ADE9084A-1553-E183-ECDA-B968829FE64C}"/>
              </a:ext>
            </a:extLst>
          </p:cNvPr>
          <p:cNvSpPr/>
          <p:nvPr/>
        </p:nvSpPr>
        <p:spPr>
          <a:xfrm>
            <a:off x="733473" y="4654292"/>
            <a:ext cx="2270980" cy="3909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Heating</a:t>
            </a:r>
            <a:r>
              <a:rPr lang="en-US" sz="12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IR lamps</a:t>
            </a:r>
          </a:p>
        </p:txBody>
      </p:sp>
      <p:sp>
        <p:nvSpPr>
          <p:cNvPr id="50" name="Rectangle: Rounded Corners 16">
            <a:extLst>
              <a:ext uri="{FF2B5EF4-FFF2-40B4-BE49-F238E27FC236}">
                <a16:creationId xmlns:a16="http://schemas.microsoft.com/office/drawing/2014/main" id="{85271EBC-FF6D-2260-C712-B4D0B8CE8F69}"/>
              </a:ext>
            </a:extLst>
          </p:cNvPr>
          <p:cNvSpPr/>
          <p:nvPr/>
        </p:nvSpPr>
        <p:spPr>
          <a:xfrm>
            <a:off x="3326689" y="4648507"/>
            <a:ext cx="2270980" cy="3941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Peak temperature</a:t>
            </a:r>
            <a:r>
              <a:rPr lang="en-US" sz="12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525 °C</a:t>
            </a:r>
          </a:p>
        </p:txBody>
      </p:sp>
      <p:sp>
        <p:nvSpPr>
          <p:cNvPr id="51" name="Rectangle: Rounded Corners 16">
            <a:extLst>
              <a:ext uri="{FF2B5EF4-FFF2-40B4-BE49-F238E27FC236}">
                <a16:creationId xmlns:a16="http://schemas.microsoft.com/office/drawing/2014/main" id="{21828FFC-CB2D-C5BD-AD9D-5DC4785B700D}"/>
              </a:ext>
            </a:extLst>
          </p:cNvPr>
          <p:cNvSpPr/>
          <p:nvPr/>
        </p:nvSpPr>
        <p:spPr>
          <a:xfrm>
            <a:off x="3326690" y="4220270"/>
            <a:ext cx="2270979" cy="3901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Atmosphere</a:t>
            </a:r>
            <a:r>
              <a:rPr lang="en-US" sz="12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N</a:t>
            </a:r>
            <a:r>
              <a:rPr lang="en-US" sz="1200" baseline="-25000" noProof="0" dirty="0">
                <a:solidFill>
                  <a:schemeClr val="tx1"/>
                </a:solidFill>
              </a:rPr>
              <a:t>2</a:t>
            </a:r>
            <a:r>
              <a:rPr lang="en-US" sz="1200" noProof="0" dirty="0">
                <a:solidFill>
                  <a:schemeClr val="tx1"/>
                </a:solidFill>
              </a:rPr>
              <a:t> purge</a:t>
            </a:r>
          </a:p>
        </p:txBody>
      </p:sp>
      <p:sp>
        <p:nvSpPr>
          <p:cNvPr id="52" name="Rectangle: Rounded Corners 16">
            <a:extLst>
              <a:ext uri="{FF2B5EF4-FFF2-40B4-BE49-F238E27FC236}">
                <a16:creationId xmlns:a16="http://schemas.microsoft.com/office/drawing/2014/main" id="{056A644E-8219-B440-8E51-17BDC4E0EEE7}"/>
              </a:ext>
            </a:extLst>
          </p:cNvPr>
          <p:cNvSpPr/>
          <p:nvPr/>
        </p:nvSpPr>
        <p:spPr>
          <a:xfrm>
            <a:off x="6559649" y="4219380"/>
            <a:ext cx="2270980" cy="3901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Beamline</a:t>
            </a:r>
            <a:r>
              <a:rPr lang="en-US" sz="12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SOLEIL PSICHÉ</a:t>
            </a:r>
          </a:p>
        </p:txBody>
      </p:sp>
      <p:sp>
        <p:nvSpPr>
          <p:cNvPr id="53" name="Rectangle: Rounded Corners 16">
            <a:extLst>
              <a:ext uri="{FF2B5EF4-FFF2-40B4-BE49-F238E27FC236}">
                <a16:creationId xmlns:a16="http://schemas.microsoft.com/office/drawing/2014/main" id="{716956DF-EEDB-9D73-C0CF-C612F748C1C2}"/>
              </a:ext>
            </a:extLst>
          </p:cNvPr>
          <p:cNvSpPr/>
          <p:nvPr/>
        </p:nvSpPr>
        <p:spPr>
          <a:xfrm>
            <a:off x="6559649" y="4648508"/>
            <a:ext cx="2270980" cy="3941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Dataset virgin</a:t>
            </a:r>
            <a:r>
              <a:rPr lang="en-US" sz="12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2928 × 3144 × 2048</a:t>
            </a:r>
          </a:p>
        </p:txBody>
      </p:sp>
      <p:sp>
        <p:nvSpPr>
          <p:cNvPr id="54" name="Rectangle: Rounded Corners 16">
            <a:extLst>
              <a:ext uri="{FF2B5EF4-FFF2-40B4-BE49-F238E27FC236}">
                <a16:creationId xmlns:a16="http://schemas.microsoft.com/office/drawing/2014/main" id="{1179D03A-F711-06AA-3C18-5BF4CDCE03BF}"/>
              </a:ext>
            </a:extLst>
          </p:cNvPr>
          <p:cNvSpPr/>
          <p:nvPr/>
        </p:nvSpPr>
        <p:spPr>
          <a:xfrm>
            <a:off x="9187547" y="4648507"/>
            <a:ext cx="2270980" cy="3971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Dataset pyrolyzed</a:t>
            </a:r>
            <a:r>
              <a:rPr lang="en-US" sz="12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2332 × 2160 × 2048</a:t>
            </a:r>
          </a:p>
        </p:txBody>
      </p:sp>
      <p:sp>
        <p:nvSpPr>
          <p:cNvPr id="55" name="Rectangle: Rounded Corners 16">
            <a:extLst>
              <a:ext uri="{FF2B5EF4-FFF2-40B4-BE49-F238E27FC236}">
                <a16:creationId xmlns:a16="http://schemas.microsoft.com/office/drawing/2014/main" id="{57E40236-25EA-33F6-FAB4-125DD31BA7A2}"/>
              </a:ext>
            </a:extLst>
          </p:cNvPr>
          <p:cNvSpPr/>
          <p:nvPr/>
        </p:nvSpPr>
        <p:spPr>
          <a:xfrm>
            <a:off x="9187548" y="4218491"/>
            <a:ext cx="2270979" cy="391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noProof="0" dirty="0">
                <a:solidFill>
                  <a:schemeClr val="tx1"/>
                </a:solidFill>
              </a:rPr>
              <a:t>Voxel size</a:t>
            </a:r>
            <a:r>
              <a:rPr lang="en-US" sz="12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0.30 µm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EC5355DA-4276-BE5D-C58F-F71825546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6" y="1555064"/>
            <a:ext cx="5455646" cy="2592000"/>
          </a:xfrm>
          <a:prstGeom prst="rect">
            <a:avLst/>
          </a:prstGeom>
        </p:spPr>
      </p:pic>
      <p:pic>
        <p:nvPicPr>
          <p:cNvPr id="76" name="Picture 1">
            <a:extLst>
              <a:ext uri="{FF2B5EF4-FFF2-40B4-BE49-F238E27FC236}">
                <a16:creationId xmlns:a16="http://schemas.microsoft.com/office/drawing/2014/main" id="{3261015E-0421-5A87-1037-9B00405B7D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763" r="7093" b="11842"/>
          <a:stretch>
            <a:fillRect/>
          </a:stretch>
        </p:blipFill>
        <p:spPr>
          <a:xfrm>
            <a:off x="6178713" y="2103954"/>
            <a:ext cx="714363" cy="540000"/>
          </a:xfrm>
          <a:prstGeom prst="rect">
            <a:avLst/>
          </a:prstGeom>
        </p:spPr>
      </p:pic>
      <p:pic>
        <p:nvPicPr>
          <p:cNvPr id="77" name="Picture 1" descr="Une image contenant text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509E282-C7C4-82EF-15FD-A3F2493C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763" r="7093" b="11842"/>
          <a:stretch>
            <a:fillRect/>
          </a:stretch>
        </p:blipFill>
        <p:spPr>
          <a:xfrm>
            <a:off x="6174327" y="3476561"/>
            <a:ext cx="714363" cy="540000"/>
          </a:xfrm>
          <a:prstGeom prst="rect">
            <a:avLst/>
          </a:prstGeom>
        </p:spPr>
      </p:pic>
      <p:sp>
        <p:nvSpPr>
          <p:cNvPr id="78" name="TextBox 8">
            <a:extLst>
              <a:ext uri="{FF2B5EF4-FFF2-40B4-BE49-F238E27FC236}">
                <a16:creationId xmlns:a16="http://schemas.microsoft.com/office/drawing/2014/main" id="{53F2D390-2E4E-09AB-0F51-C3D82CDD90C3}"/>
              </a:ext>
            </a:extLst>
          </p:cNvPr>
          <p:cNvSpPr txBox="1"/>
          <p:nvPr/>
        </p:nvSpPr>
        <p:spPr>
          <a:xfrm>
            <a:off x="7896820" y="1295336"/>
            <a:ext cx="14172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noProof="0" dirty="0">
                <a:latin typeface="Angsana New"/>
                <a:cs typeface="Angsana New"/>
              </a:rPr>
              <a:t>Longitudinal plane (L)</a:t>
            </a:r>
          </a:p>
        </p:txBody>
      </p:sp>
      <p:sp>
        <p:nvSpPr>
          <p:cNvPr id="79" name="TextBox 13">
            <a:extLst>
              <a:ext uri="{FF2B5EF4-FFF2-40B4-BE49-F238E27FC236}">
                <a16:creationId xmlns:a16="http://schemas.microsoft.com/office/drawing/2014/main" id="{58CB12B9-F3FC-84AF-2314-A060F479F30C}"/>
              </a:ext>
            </a:extLst>
          </p:cNvPr>
          <p:cNvSpPr txBox="1"/>
          <p:nvPr/>
        </p:nvSpPr>
        <p:spPr>
          <a:xfrm>
            <a:off x="10515215" y="1288831"/>
            <a:ext cx="120069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noProof="0" dirty="0">
                <a:latin typeface="Angsana New"/>
                <a:cs typeface="Angsana New"/>
              </a:rPr>
              <a:t>Radial plane (R)</a:t>
            </a:r>
          </a:p>
        </p:txBody>
      </p:sp>
      <p:sp>
        <p:nvSpPr>
          <p:cNvPr id="80" name="TextBox 14">
            <a:extLst>
              <a:ext uri="{FF2B5EF4-FFF2-40B4-BE49-F238E27FC236}">
                <a16:creationId xmlns:a16="http://schemas.microsoft.com/office/drawing/2014/main" id="{B04AF643-5ADC-886C-E48E-48480E7C8BF0}"/>
              </a:ext>
            </a:extLst>
          </p:cNvPr>
          <p:cNvSpPr txBox="1"/>
          <p:nvPr/>
        </p:nvSpPr>
        <p:spPr>
          <a:xfrm>
            <a:off x="9182248" y="1298069"/>
            <a:ext cx="136284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noProof="0" dirty="0">
                <a:latin typeface="Angsana New"/>
                <a:cs typeface="Angsana New"/>
              </a:rPr>
              <a:t>Tangential plane (T)</a:t>
            </a:r>
          </a:p>
        </p:txBody>
      </p:sp>
      <p:pic>
        <p:nvPicPr>
          <p:cNvPr id="81" name="Picture 38" descr="A close up of a cube&#10;&#10;AI-generated content may be incorrect.">
            <a:extLst>
              <a:ext uri="{FF2B5EF4-FFF2-40B4-BE49-F238E27FC236}">
                <a16:creationId xmlns:a16="http://schemas.microsoft.com/office/drawing/2014/main" id="{008FE15E-70FD-F801-016D-35F0060D46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39" t="2720" r="6972" b="4769"/>
          <a:stretch>
            <a:fillRect/>
          </a:stretch>
        </p:blipFill>
        <p:spPr>
          <a:xfrm>
            <a:off x="6720050" y="1556385"/>
            <a:ext cx="1207452" cy="1188000"/>
          </a:xfrm>
          <a:prstGeom prst="rect">
            <a:avLst/>
          </a:prstGeom>
        </p:spPr>
      </p:pic>
      <p:pic>
        <p:nvPicPr>
          <p:cNvPr id="82" name="Picture 3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77C7274-82CC-686F-6073-3ECAF496F4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436" t="2980" r="8845" b="2833"/>
          <a:stretch>
            <a:fillRect/>
          </a:stretch>
        </p:blipFill>
        <p:spPr>
          <a:xfrm>
            <a:off x="10593563" y="1592641"/>
            <a:ext cx="1044000" cy="1062782"/>
          </a:xfrm>
          <a:prstGeom prst="rect">
            <a:avLst/>
          </a:prstGeom>
        </p:spPr>
      </p:pic>
      <p:pic>
        <p:nvPicPr>
          <p:cNvPr id="83" name="Picture 4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1899BC1D-3F4A-2A1B-6F3F-F1CF329F70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406" t="4038" r="7459" b="2885"/>
          <a:stretch>
            <a:fillRect/>
          </a:stretch>
        </p:blipFill>
        <p:spPr>
          <a:xfrm>
            <a:off x="9341671" y="1593310"/>
            <a:ext cx="1044000" cy="1058898"/>
          </a:xfrm>
          <a:prstGeom prst="rect">
            <a:avLst/>
          </a:prstGeom>
        </p:spPr>
      </p:pic>
      <p:pic>
        <p:nvPicPr>
          <p:cNvPr id="84" name="Picture 41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9702985-C6AE-20C6-3147-B8BB1B97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685" t="2859" r="10622" b="3801"/>
          <a:stretch>
            <a:fillRect/>
          </a:stretch>
        </p:blipFill>
        <p:spPr>
          <a:xfrm>
            <a:off x="8093963" y="1588062"/>
            <a:ext cx="1044000" cy="1069394"/>
          </a:xfrm>
          <a:prstGeom prst="rect">
            <a:avLst/>
          </a:prstGeom>
        </p:spPr>
      </p:pic>
      <p:sp>
        <p:nvSpPr>
          <p:cNvPr id="85" name="TextBox 42">
            <a:extLst>
              <a:ext uri="{FF2B5EF4-FFF2-40B4-BE49-F238E27FC236}">
                <a16:creationId xmlns:a16="http://schemas.microsoft.com/office/drawing/2014/main" id="{1FEBD463-B230-5489-B5A5-F31855CB2D87}"/>
              </a:ext>
            </a:extLst>
          </p:cNvPr>
          <p:cNvSpPr txBox="1"/>
          <p:nvPr/>
        </p:nvSpPr>
        <p:spPr>
          <a:xfrm>
            <a:off x="6644225" y="1283309"/>
            <a:ext cx="13495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noProof="0" dirty="0">
                <a:latin typeface="Angsana New"/>
                <a:cs typeface="Arial"/>
              </a:rPr>
              <a:t>Virgin wood</a:t>
            </a:r>
          </a:p>
        </p:txBody>
      </p:sp>
      <p:pic>
        <p:nvPicPr>
          <p:cNvPr id="86" name="Picture 4" descr="A grey cube with a black background&#10;&#10;AI-generated content may be incorrect.">
            <a:extLst>
              <a:ext uri="{FF2B5EF4-FFF2-40B4-BE49-F238E27FC236}">
                <a16:creationId xmlns:a16="http://schemas.microsoft.com/office/drawing/2014/main" id="{5BC39A5B-F3D9-B0A5-2878-DC67CB93BD4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186" t="7361" r="11945" b="2975"/>
          <a:stretch>
            <a:fillRect/>
          </a:stretch>
        </p:blipFill>
        <p:spPr>
          <a:xfrm>
            <a:off x="6715024" y="2952110"/>
            <a:ext cx="1207946" cy="1188000"/>
          </a:xfrm>
          <a:prstGeom prst="rect">
            <a:avLst/>
          </a:prstGeom>
        </p:spPr>
      </p:pic>
      <p:sp>
        <p:nvSpPr>
          <p:cNvPr id="87" name="TextBox 11">
            <a:extLst>
              <a:ext uri="{FF2B5EF4-FFF2-40B4-BE49-F238E27FC236}">
                <a16:creationId xmlns:a16="http://schemas.microsoft.com/office/drawing/2014/main" id="{2226F621-A2FF-5AD1-5B0E-015BA3859E0E}"/>
              </a:ext>
            </a:extLst>
          </p:cNvPr>
          <p:cNvSpPr txBox="1"/>
          <p:nvPr/>
        </p:nvSpPr>
        <p:spPr>
          <a:xfrm>
            <a:off x="6758990" y="2674507"/>
            <a:ext cx="1129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noProof="0" dirty="0">
                <a:latin typeface="Angsana New"/>
                <a:cs typeface="Arial"/>
              </a:rPr>
              <a:t>Pyrolyzed wood</a:t>
            </a:r>
            <a:endParaRPr lang="en-US" sz="1200" noProof="0" dirty="0"/>
          </a:p>
        </p:txBody>
      </p:sp>
      <p:sp>
        <p:nvSpPr>
          <p:cNvPr id="88" name="TextBox 8">
            <a:extLst>
              <a:ext uri="{FF2B5EF4-FFF2-40B4-BE49-F238E27FC236}">
                <a16:creationId xmlns:a16="http://schemas.microsoft.com/office/drawing/2014/main" id="{416BABD1-2BE8-76AB-14A5-CBBD5602A057}"/>
              </a:ext>
            </a:extLst>
          </p:cNvPr>
          <p:cNvSpPr txBox="1"/>
          <p:nvPr/>
        </p:nvSpPr>
        <p:spPr>
          <a:xfrm>
            <a:off x="7921576" y="2674507"/>
            <a:ext cx="1417256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noProof="0" dirty="0">
                <a:latin typeface="Angsana New"/>
                <a:cs typeface="Angsana New"/>
              </a:rPr>
              <a:t>Longitudinal plane (L)</a:t>
            </a:r>
          </a:p>
        </p:txBody>
      </p:sp>
      <p:sp>
        <p:nvSpPr>
          <p:cNvPr id="89" name="TextBox 13">
            <a:extLst>
              <a:ext uri="{FF2B5EF4-FFF2-40B4-BE49-F238E27FC236}">
                <a16:creationId xmlns:a16="http://schemas.microsoft.com/office/drawing/2014/main" id="{F69DF56A-8B75-6C9A-CEB5-B605EE53AA7D}"/>
              </a:ext>
            </a:extLst>
          </p:cNvPr>
          <p:cNvSpPr txBox="1"/>
          <p:nvPr/>
        </p:nvSpPr>
        <p:spPr>
          <a:xfrm>
            <a:off x="10543752" y="2667413"/>
            <a:ext cx="112957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noProof="0" dirty="0">
                <a:latin typeface="Angsana New"/>
                <a:cs typeface="Angsana New"/>
              </a:rPr>
              <a:t>Radial plane (R)</a:t>
            </a:r>
          </a:p>
        </p:txBody>
      </p:sp>
      <p:sp>
        <p:nvSpPr>
          <p:cNvPr id="90" name="TextBox 14">
            <a:extLst>
              <a:ext uri="{FF2B5EF4-FFF2-40B4-BE49-F238E27FC236}">
                <a16:creationId xmlns:a16="http://schemas.microsoft.com/office/drawing/2014/main" id="{DEF3688E-3FA7-F383-03B0-D27DA9D2A3B6}"/>
              </a:ext>
            </a:extLst>
          </p:cNvPr>
          <p:cNvSpPr txBox="1"/>
          <p:nvPr/>
        </p:nvSpPr>
        <p:spPr>
          <a:xfrm>
            <a:off x="9214437" y="2672139"/>
            <a:ext cx="1298468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noProof="0" dirty="0">
                <a:latin typeface="Angsana New"/>
                <a:cs typeface="Angsana New"/>
              </a:rPr>
              <a:t>Tangential plane (T)</a:t>
            </a:r>
          </a:p>
        </p:txBody>
      </p:sp>
      <p:pic>
        <p:nvPicPr>
          <p:cNvPr id="91" name="Picture 24" descr="A close-up of a black and white pattern&#10;&#10;AI-generated content may be incorrect.">
            <a:extLst>
              <a:ext uri="{FF2B5EF4-FFF2-40B4-BE49-F238E27FC236}">
                <a16:creationId xmlns:a16="http://schemas.microsoft.com/office/drawing/2014/main" id="{A937C8D5-17A2-AE57-AC68-22F1CE67B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256" t="1575" r="15242" b="1575"/>
          <a:stretch>
            <a:fillRect/>
          </a:stretch>
        </p:blipFill>
        <p:spPr>
          <a:xfrm>
            <a:off x="8093963" y="3004189"/>
            <a:ext cx="1044000" cy="1084677"/>
          </a:xfrm>
          <a:prstGeom prst="rect">
            <a:avLst/>
          </a:prstGeom>
        </p:spPr>
      </p:pic>
      <p:pic>
        <p:nvPicPr>
          <p:cNvPr id="92" name="Picture 26" descr="A black and white image of a cell&#10;&#10;AI-generated content may be incorrect.">
            <a:extLst>
              <a:ext uri="{FF2B5EF4-FFF2-40B4-BE49-F238E27FC236}">
                <a16:creationId xmlns:a16="http://schemas.microsoft.com/office/drawing/2014/main" id="{E81033AB-BB62-9624-568E-D2D5DF031E4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5256" t="1543" r="15232" b="1543"/>
          <a:stretch>
            <a:fillRect/>
          </a:stretch>
        </p:blipFill>
        <p:spPr>
          <a:xfrm>
            <a:off x="10593563" y="3007699"/>
            <a:ext cx="1044000" cy="1086807"/>
          </a:xfrm>
          <a:prstGeom prst="rect">
            <a:avLst/>
          </a:prstGeom>
          <a:ln>
            <a:noFill/>
          </a:ln>
        </p:spPr>
      </p:pic>
      <p:pic>
        <p:nvPicPr>
          <p:cNvPr id="93" name="Picture 27" descr="A screenshot of a screen&#10;&#10;AI-generated content may be incorrect.">
            <a:extLst>
              <a:ext uri="{FF2B5EF4-FFF2-40B4-BE49-F238E27FC236}">
                <a16:creationId xmlns:a16="http://schemas.microsoft.com/office/drawing/2014/main" id="{4510E7BB-2B78-C5CF-4C74-C3347A6EEDC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372" t="1543" r="15818" b="1898"/>
          <a:stretch>
            <a:fillRect/>
          </a:stretch>
        </p:blipFill>
        <p:spPr>
          <a:xfrm>
            <a:off x="9348598" y="3004189"/>
            <a:ext cx="1044000" cy="1090089"/>
          </a:xfrm>
          <a:prstGeom prst="rect">
            <a:avLst/>
          </a:prstGeom>
        </p:spPr>
      </p:pic>
      <p:sp>
        <p:nvSpPr>
          <p:cNvPr id="3" name="ZoneTexte 22">
            <a:extLst>
              <a:ext uri="{FF2B5EF4-FFF2-40B4-BE49-F238E27FC236}">
                <a16:creationId xmlns:a16="http://schemas.microsoft.com/office/drawing/2014/main" id="{9CF46929-4CEC-E3C0-FD74-B86E72A987F2}"/>
              </a:ext>
            </a:extLst>
          </p:cNvPr>
          <p:cNvSpPr txBox="1"/>
          <p:nvPr/>
        </p:nvSpPr>
        <p:spPr>
          <a:xfrm>
            <a:off x="376806" y="6392390"/>
            <a:ext cx="1144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noProof="0" dirty="0"/>
              <a:t>[2] F. Lahouze, Development of a pyromechanical model applied to biomass pyrolysis, PhD thesis in mechanics, University of Bordeaux, Bordeaux,</a:t>
            </a:r>
            <a:r>
              <a:rPr lang="en-US" sz="900" dirty="0"/>
              <a:t> </a:t>
            </a:r>
            <a:r>
              <a:rPr lang="en-US" sz="900" noProof="0" dirty="0"/>
              <a:t>France, defended on October 24, 2025 (2025)</a:t>
            </a:r>
          </a:p>
        </p:txBody>
      </p:sp>
    </p:spTree>
    <p:extLst>
      <p:ext uri="{BB962C8B-B14F-4D97-AF65-F5344CB8AC3E}">
        <p14:creationId xmlns:p14="http://schemas.microsoft.com/office/powerpoint/2010/main" val="10728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" grpId="0" animBg="1"/>
      <p:bldP spid="5" grpId="0"/>
      <p:bldP spid="39" grpId="0" animBg="1"/>
      <p:bldP spid="40" grpId="0"/>
      <p:bldP spid="46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78" grpId="0"/>
      <p:bldP spid="79" grpId="0"/>
      <p:bldP spid="80" grpId="0"/>
      <p:bldP spid="85" grpId="0"/>
      <p:bldP spid="87" grpId="0"/>
      <p:bldP spid="88" grpId="0"/>
      <p:bldP spid="89" grpId="0"/>
      <p:bldP spid="9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A0CAA-05D3-07A4-FA00-EC4F0DBAE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169103E1-4663-220E-D9CC-7B228EB2BB79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0D47D480-9BB3-C357-2012-61125392B58B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C38878FC-3999-6D37-8C61-81B319430384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B0D9A356-A7AE-0626-688B-E60A890013BF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48B5BF71-3F2D-9FD9-C1F5-D62FE9048131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131F357C-EC82-43CA-63A4-C551340B39BF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6BF407A4-76E3-90CD-C508-4FC7C5023652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B2537A78-DD73-EFA0-9AC6-0E587CB6C344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0B1AE17A-04BE-78F3-8916-745005BD34CA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4D6B1CF4-D2E3-DE1B-13EC-5872CAADA567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9593F19A-B783-DF00-6BB6-B7D137CB23A6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81032FA8-A0D4-F336-67E2-DF4873654966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B85EC4A8-DE74-11DD-7D4B-55A351592713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2B0BD7C5-E937-5960-A584-B5E7302CB4A1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C111DB13-9F11-6BBD-9813-AA6A6E47730C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B1D25DC7-3FB2-324A-7FB3-F8974C877365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Deep-learning based segmentation of the pore space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89F1B4A-2FAF-BC3D-EEB1-4CAA6932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FCE6507-7057-8C10-DE83-8AE7C1082D9F}"/>
              </a:ext>
            </a:extLst>
          </p:cNvPr>
          <p:cNvSpPr/>
          <p:nvPr/>
        </p:nvSpPr>
        <p:spPr>
          <a:xfrm>
            <a:off x="376806" y="957235"/>
            <a:ext cx="2627648" cy="455630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D059F16D-ED34-D87E-CDE3-564E023C2E97}"/>
              </a:ext>
            </a:extLst>
          </p:cNvPr>
          <p:cNvSpPr txBox="1"/>
          <p:nvPr/>
        </p:nvSpPr>
        <p:spPr>
          <a:xfrm>
            <a:off x="231597" y="1016539"/>
            <a:ext cx="2929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Segmentation challenge</a:t>
            </a:r>
            <a:endParaRPr lang="en-US" sz="1400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382EB1-FE7A-9324-7661-99F0C53740FA}"/>
              </a:ext>
            </a:extLst>
          </p:cNvPr>
          <p:cNvCxnSpPr>
            <a:cxnSpLocks/>
          </p:cNvCxnSpPr>
          <p:nvPr/>
        </p:nvCxnSpPr>
        <p:spPr>
          <a:xfrm>
            <a:off x="516244" y="1357296"/>
            <a:ext cx="2340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0D81B41C-57D9-91B0-0527-91EE7A51542A}"/>
              </a:ext>
            </a:extLst>
          </p:cNvPr>
          <p:cNvSpPr/>
          <p:nvPr/>
        </p:nvSpPr>
        <p:spPr>
          <a:xfrm>
            <a:off x="376805" y="5624123"/>
            <a:ext cx="11437377" cy="84634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ZoneTexte 15">
            <a:extLst>
              <a:ext uri="{FF2B5EF4-FFF2-40B4-BE49-F238E27FC236}">
                <a16:creationId xmlns:a16="http://schemas.microsoft.com/office/drawing/2014/main" id="{5AC5C06B-39BB-1661-A409-F6FF7529F2A7}"/>
              </a:ext>
            </a:extLst>
          </p:cNvPr>
          <p:cNvSpPr txBox="1"/>
          <p:nvPr/>
        </p:nvSpPr>
        <p:spPr>
          <a:xfrm>
            <a:off x="513806" y="5587997"/>
            <a:ext cx="33702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Segmentation output</a:t>
            </a:r>
            <a:endParaRPr lang="en-US" sz="1600" noProof="0" dirty="0"/>
          </a:p>
        </p:txBody>
      </p:sp>
      <p:cxnSp>
        <p:nvCxnSpPr>
          <p:cNvPr id="37" name="Straight Arrow Connector 24">
            <a:extLst>
              <a:ext uri="{FF2B5EF4-FFF2-40B4-BE49-F238E27FC236}">
                <a16:creationId xmlns:a16="http://schemas.microsoft.com/office/drawing/2014/main" id="{ACEEDB47-D150-68BB-6FE9-113D2072D753}"/>
              </a:ext>
            </a:extLst>
          </p:cNvPr>
          <p:cNvCxnSpPr>
            <a:cxnSpLocks/>
          </p:cNvCxnSpPr>
          <p:nvPr/>
        </p:nvCxnSpPr>
        <p:spPr>
          <a:xfrm>
            <a:off x="612042" y="5951414"/>
            <a:ext cx="2268000" cy="232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26">
            <a:extLst>
              <a:ext uri="{FF2B5EF4-FFF2-40B4-BE49-F238E27FC236}">
                <a16:creationId xmlns:a16="http://schemas.microsoft.com/office/drawing/2014/main" id="{53BECBC7-6CF8-F1E9-B8C1-DBEA5676D4F7}"/>
              </a:ext>
            </a:extLst>
          </p:cNvPr>
          <p:cNvSpPr/>
          <p:nvPr/>
        </p:nvSpPr>
        <p:spPr>
          <a:xfrm>
            <a:off x="3161297" y="957235"/>
            <a:ext cx="8652886" cy="455630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ZoneTexte 15">
            <a:extLst>
              <a:ext uri="{FF2B5EF4-FFF2-40B4-BE49-F238E27FC236}">
                <a16:creationId xmlns:a16="http://schemas.microsoft.com/office/drawing/2014/main" id="{030F2433-B34F-2199-AFBF-EC50147120C2}"/>
              </a:ext>
            </a:extLst>
          </p:cNvPr>
          <p:cNvSpPr txBox="1"/>
          <p:nvPr/>
        </p:nvSpPr>
        <p:spPr>
          <a:xfrm>
            <a:off x="3274145" y="1004683"/>
            <a:ext cx="31378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Three-plane U-Net strategy</a:t>
            </a:r>
            <a:endParaRPr lang="en-US" sz="1400" noProof="0" dirty="0"/>
          </a:p>
        </p:txBody>
      </p:sp>
      <p:cxnSp>
        <p:nvCxnSpPr>
          <p:cNvPr id="41" name="Straight Arrow Connector 24">
            <a:extLst>
              <a:ext uri="{FF2B5EF4-FFF2-40B4-BE49-F238E27FC236}">
                <a16:creationId xmlns:a16="http://schemas.microsoft.com/office/drawing/2014/main" id="{6607443F-DF1C-90F0-312D-58272F1846A1}"/>
              </a:ext>
            </a:extLst>
          </p:cNvPr>
          <p:cNvCxnSpPr>
            <a:cxnSpLocks/>
          </p:cNvCxnSpPr>
          <p:nvPr/>
        </p:nvCxnSpPr>
        <p:spPr>
          <a:xfrm>
            <a:off x="3510101" y="1336673"/>
            <a:ext cx="2628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27">
            <a:extLst>
              <a:ext uri="{FF2B5EF4-FFF2-40B4-BE49-F238E27FC236}">
                <a16:creationId xmlns:a16="http://schemas.microsoft.com/office/drawing/2014/main" id="{CEB8FD1A-1D00-3B5D-3EAC-7CF29543D77D}"/>
              </a:ext>
            </a:extLst>
          </p:cNvPr>
          <p:cNvSpPr txBox="1"/>
          <p:nvPr/>
        </p:nvSpPr>
        <p:spPr>
          <a:xfrm>
            <a:off x="443774" y="6010144"/>
            <a:ext cx="112308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0" dirty="0"/>
              <a:t>Majority-vote fusion provides an orientation-robust 3D pore/solid geometry for permeability simulations.</a:t>
            </a:r>
          </a:p>
        </p:txBody>
      </p:sp>
      <p:sp>
        <p:nvSpPr>
          <p:cNvPr id="48" name="Rectangle: Rounded Corners 16">
            <a:extLst>
              <a:ext uri="{FF2B5EF4-FFF2-40B4-BE49-F238E27FC236}">
                <a16:creationId xmlns:a16="http://schemas.microsoft.com/office/drawing/2014/main" id="{95142FE9-1A5C-3FEC-2C18-3B17EEB89D6C}"/>
              </a:ext>
            </a:extLst>
          </p:cNvPr>
          <p:cNvSpPr/>
          <p:nvPr/>
        </p:nvSpPr>
        <p:spPr>
          <a:xfrm>
            <a:off x="513806" y="1680097"/>
            <a:ext cx="2347429" cy="9227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Low contrast</a:t>
            </a:r>
            <a:r>
              <a:rPr lang="en-US" sz="14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solid/pore gray levels overlap</a:t>
            </a:r>
          </a:p>
        </p:txBody>
      </p:sp>
      <p:sp>
        <p:nvSpPr>
          <p:cNvPr id="49" name="Rectangle: Rounded Corners 16">
            <a:extLst>
              <a:ext uri="{FF2B5EF4-FFF2-40B4-BE49-F238E27FC236}">
                <a16:creationId xmlns:a16="http://schemas.microsoft.com/office/drawing/2014/main" id="{D4C24C19-390E-0A28-7538-3ECC689658CD}"/>
              </a:ext>
            </a:extLst>
          </p:cNvPr>
          <p:cNvSpPr/>
          <p:nvPr/>
        </p:nvSpPr>
        <p:spPr>
          <a:xfrm>
            <a:off x="522732" y="2931732"/>
            <a:ext cx="2347429" cy="9227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Anisotropic structure</a:t>
            </a:r>
            <a:r>
              <a:rPr lang="en-US" sz="14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features depend on slice orientation</a:t>
            </a:r>
          </a:p>
        </p:txBody>
      </p:sp>
      <p:sp>
        <p:nvSpPr>
          <p:cNvPr id="51" name="Rectangle: Rounded Corners 16">
            <a:extLst>
              <a:ext uri="{FF2B5EF4-FFF2-40B4-BE49-F238E27FC236}">
                <a16:creationId xmlns:a16="http://schemas.microsoft.com/office/drawing/2014/main" id="{F489FA99-3BC3-4D12-B469-6D45ACA1A1DB}"/>
              </a:ext>
            </a:extLst>
          </p:cNvPr>
          <p:cNvSpPr/>
          <p:nvPr/>
        </p:nvSpPr>
        <p:spPr>
          <a:xfrm>
            <a:off x="522732" y="4183367"/>
            <a:ext cx="2347429" cy="9227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Thresholding insufficient</a:t>
            </a:r>
            <a:r>
              <a:rPr lang="en-US" sz="14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artifacts and wall-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intensity gradients</a:t>
            </a:r>
          </a:p>
        </p:txBody>
      </p:sp>
      <p:sp>
        <p:nvSpPr>
          <p:cNvPr id="52" name="Rectangle: Rounded Corners 16">
            <a:extLst>
              <a:ext uri="{FF2B5EF4-FFF2-40B4-BE49-F238E27FC236}">
                <a16:creationId xmlns:a16="http://schemas.microsoft.com/office/drawing/2014/main" id="{95BDCAFC-F838-AEF2-B0F3-52B996CFF982}"/>
              </a:ext>
            </a:extLst>
          </p:cNvPr>
          <p:cNvSpPr/>
          <p:nvPr/>
        </p:nvSpPr>
        <p:spPr>
          <a:xfrm>
            <a:off x="6337755" y="5033027"/>
            <a:ext cx="2299969" cy="4217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2. Predict the full 3D volume with each model</a:t>
            </a:r>
          </a:p>
        </p:txBody>
      </p:sp>
      <p:sp>
        <p:nvSpPr>
          <p:cNvPr id="53" name="Rectangle: Rounded Corners 16">
            <a:extLst>
              <a:ext uri="{FF2B5EF4-FFF2-40B4-BE49-F238E27FC236}">
                <a16:creationId xmlns:a16="http://schemas.microsoft.com/office/drawing/2014/main" id="{BBE6F189-A0E6-8E45-F969-4759E68BDC0D}"/>
              </a:ext>
            </a:extLst>
          </p:cNvPr>
          <p:cNvSpPr/>
          <p:nvPr/>
        </p:nvSpPr>
        <p:spPr>
          <a:xfrm>
            <a:off x="8948022" y="5033026"/>
            <a:ext cx="2299969" cy="4217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3. Fuse predictions by majority vote</a:t>
            </a:r>
          </a:p>
        </p:txBody>
      </p:sp>
      <p:sp>
        <p:nvSpPr>
          <p:cNvPr id="55" name="Rectangle: Rounded Corners 16">
            <a:extLst>
              <a:ext uri="{FF2B5EF4-FFF2-40B4-BE49-F238E27FC236}">
                <a16:creationId xmlns:a16="http://schemas.microsoft.com/office/drawing/2014/main" id="{F53FE6CC-0367-EEE1-2625-66A42EAB24B0}"/>
              </a:ext>
            </a:extLst>
          </p:cNvPr>
          <p:cNvSpPr/>
          <p:nvPr/>
        </p:nvSpPr>
        <p:spPr>
          <a:xfrm>
            <a:off x="3727488" y="5025177"/>
            <a:ext cx="2299969" cy="4217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 dirty="0">
                <a:solidFill>
                  <a:schemeClr val="tx1"/>
                </a:solidFill>
              </a:rPr>
              <a:t>1. Train one 2D U-Net per anatomical plane (L, T, R)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C316B7B-CC1E-E34C-6690-D90BEF4C2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593" y="1266280"/>
            <a:ext cx="1821095" cy="3708000"/>
          </a:xfrm>
          <a:prstGeom prst="rect">
            <a:avLst/>
          </a:prstGeom>
        </p:spPr>
      </p:pic>
      <p:pic>
        <p:nvPicPr>
          <p:cNvPr id="13" name="Picture 1" descr="Une image contenant text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E2BC2E3-4EB2-CD0F-4BF1-7FAE55F525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559" r="8000" b="13760"/>
          <a:stretch>
            <a:fillRect/>
          </a:stretch>
        </p:blipFill>
        <p:spPr>
          <a:xfrm>
            <a:off x="4115983" y="3813370"/>
            <a:ext cx="929259" cy="684000"/>
          </a:xfrm>
          <a:prstGeom prst="rect">
            <a:avLst/>
          </a:prstGeom>
        </p:spPr>
      </p:pic>
      <p:pic>
        <p:nvPicPr>
          <p:cNvPr id="16" name="Picture 38" descr="A close up of a cube&#10;&#10;AI-generated content may be incorrect.">
            <a:extLst>
              <a:ext uri="{FF2B5EF4-FFF2-40B4-BE49-F238E27FC236}">
                <a16:creationId xmlns:a16="http://schemas.microsoft.com/office/drawing/2014/main" id="{4428D76D-A28E-108A-911C-BE6E50D184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39" t="2720" r="6972" b="4769"/>
          <a:stretch>
            <a:fillRect/>
          </a:stretch>
        </p:blipFill>
        <p:spPr>
          <a:xfrm>
            <a:off x="3286338" y="2632046"/>
            <a:ext cx="1511645" cy="1476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D90C2E6-956C-FFE6-A771-6ACB9F146F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47" y="1286399"/>
            <a:ext cx="1582725" cy="3744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BBFDC3A-2FBD-3E15-9088-743AA54168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515" y="1263606"/>
            <a:ext cx="1630160" cy="3708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68FEA83-37F5-DA5A-28A4-F6BD4900E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75" y="2214459"/>
            <a:ext cx="706318" cy="2160000"/>
          </a:xfrm>
          <a:prstGeom prst="rect">
            <a:avLst/>
          </a:prstGeom>
        </p:spPr>
      </p:pic>
      <p:pic>
        <p:nvPicPr>
          <p:cNvPr id="43" name="Picture 9" descr="A red cube with black background&#10;&#10;AI-generated content may be incorrect.">
            <a:extLst>
              <a:ext uri="{FF2B5EF4-FFF2-40B4-BE49-F238E27FC236}">
                <a16:creationId xmlns:a16="http://schemas.microsoft.com/office/drawing/2014/main" id="{ED0FAECC-BF0A-18BC-E96A-91BE2E53C3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378" r="18839"/>
          <a:stretch>
            <a:fillRect/>
          </a:stretch>
        </p:blipFill>
        <p:spPr>
          <a:xfrm>
            <a:off x="10258108" y="2513372"/>
            <a:ext cx="1411160" cy="1620000"/>
          </a:xfrm>
          <a:prstGeom prst="rect">
            <a:avLst/>
          </a:prstGeom>
        </p:spPr>
      </p:pic>
      <p:sp>
        <p:nvSpPr>
          <p:cNvPr id="44" name="TextBox 8">
            <a:extLst>
              <a:ext uri="{FF2B5EF4-FFF2-40B4-BE49-F238E27FC236}">
                <a16:creationId xmlns:a16="http://schemas.microsoft.com/office/drawing/2014/main" id="{9ECA4EEE-1750-E17C-F712-F19A6D77D6DB}"/>
              </a:ext>
            </a:extLst>
          </p:cNvPr>
          <p:cNvSpPr txBox="1"/>
          <p:nvPr/>
        </p:nvSpPr>
        <p:spPr>
          <a:xfrm>
            <a:off x="9837529" y="4030383"/>
            <a:ext cx="221421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noProof="0" dirty="0">
                <a:latin typeface="Angsana New"/>
                <a:cs typeface="Angsana New"/>
              </a:rPr>
              <a:t> Majority-vote ensemble segmentation</a:t>
            </a:r>
            <a:endParaRPr lang="en-US" sz="1600" noProof="0" dirty="0"/>
          </a:p>
        </p:txBody>
      </p:sp>
    </p:spTree>
    <p:extLst>
      <p:ext uri="{BB962C8B-B14F-4D97-AF65-F5344CB8AC3E}">
        <p14:creationId xmlns:p14="http://schemas.microsoft.com/office/powerpoint/2010/main" val="41654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" grpId="0" animBg="1"/>
      <p:bldP spid="5" grpId="0"/>
      <p:bldP spid="39" grpId="0" animBg="1"/>
      <p:bldP spid="40" grpId="0"/>
      <p:bldP spid="46" grpId="0"/>
      <p:bldP spid="48" grpId="0" animBg="1"/>
      <p:bldP spid="49" grpId="0" animBg="1"/>
      <p:bldP spid="51" grpId="0" animBg="1"/>
      <p:bldP spid="52" grpId="0" animBg="1"/>
      <p:bldP spid="53" grpId="0" animBg="1"/>
      <p:bldP spid="55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770B6-0584-131A-1E10-915C4C1E2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1CE7AD86-45A5-B670-2F93-53C1048B60C1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E794F780-5BCA-25B7-C382-7B44F1171FFB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78408DB8-CC2B-2238-A138-4A6C330D9D8F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15A73B55-B291-D26F-9EE5-98C911CB5723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393D1475-284F-E41C-B3B0-E88F6E82DC28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AA3CC2EC-FBC8-4FBE-B549-05BD3941C225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174C584F-9440-DAF4-0F9E-8949A8B1AB36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6565E1A7-3878-43E6-22A4-DA5080081C8B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6C1043C0-4A60-83A8-7DD5-A8B8D78D0650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2FDCF595-CBE9-589B-6595-A0896AA64E70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4DDE6340-EEE7-B276-573D-640A1ABAD621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94F99B5D-C115-70E1-64D7-5872B5C5ADB4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05E4197E-8C79-61D3-54F3-528442E5D96F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AC81310F-F286-0DAD-88E1-B0DC3CA89854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B6E6679E-83A1-5A4B-CF92-806A0FD1C0D7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C3A02192-5FBA-28AE-280A-47EEA96EE8B4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Segmentation results and microstructural changes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27D9529-565A-8921-C89B-D9BC143F7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03915-D259-CD53-A4BA-EE21B04BCBEF}"/>
              </a:ext>
            </a:extLst>
          </p:cNvPr>
          <p:cNvSpPr/>
          <p:nvPr/>
        </p:nvSpPr>
        <p:spPr>
          <a:xfrm>
            <a:off x="376805" y="1052486"/>
            <a:ext cx="5634473" cy="439115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47D8D493-1A06-F079-4231-0142DFAC6DE8}"/>
              </a:ext>
            </a:extLst>
          </p:cNvPr>
          <p:cNvSpPr txBox="1"/>
          <p:nvPr/>
        </p:nvSpPr>
        <p:spPr>
          <a:xfrm>
            <a:off x="564972" y="1111789"/>
            <a:ext cx="2929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Segmentation consistency</a:t>
            </a:r>
            <a:endParaRPr lang="en-US" sz="1400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ADD4D8-E84A-25B7-F92E-6FFD0ABA52FC}"/>
              </a:ext>
            </a:extLst>
          </p:cNvPr>
          <p:cNvCxnSpPr>
            <a:cxnSpLocks/>
          </p:cNvCxnSpPr>
          <p:nvPr/>
        </p:nvCxnSpPr>
        <p:spPr>
          <a:xfrm>
            <a:off x="735319" y="1452546"/>
            <a:ext cx="2160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26">
            <a:extLst>
              <a:ext uri="{FF2B5EF4-FFF2-40B4-BE49-F238E27FC236}">
                <a16:creationId xmlns:a16="http://schemas.microsoft.com/office/drawing/2014/main" id="{39E01E6D-8034-078E-3523-F4473119AB02}"/>
              </a:ext>
            </a:extLst>
          </p:cNvPr>
          <p:cNvSpPr/>
          <p:nvPr/>
        </p:nvSpPr>
        <p:spPr>
          <a:xfrm>
            <a:off x="6180723" y="1045214"/>
            <a:ext cx="5633460" cy="439115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ZoneTexte 15">
            <a:extLst>
              <a:ext uri="{FF2B5EF4-FFF2-40B4-BE49-F238E27FC236}">
                <a16:creationId xmlns:a16="http://schemas.microsoft.com/office/drawing/2014/main" id="{2377C6EA-9060-C9EB-3F9C-E0F38A3FB88C}"/>
              </a:ext>
            </a:extLst>
          </p:cNvPr>
          <p:cNvSpPr txBox="1"/>
          <p:nvPr/>
        </p:nvSpPr>
        <p:spPr>
          <a:xfrm>
            <a:off x="6341195" y="1110949"/>
            <a:ext cx="31378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Final 3D pore/solid geometry</a:t>
            </a:r>
            <a:endParaRPr lang="en-US" sz="1400" noProof="0" dirty="0"/>
          </a:p>
        </p:txBody>
      </p:sp>
      <p:cxnSp>
        <p:nvCxnSpPr>
          <p:cNvPr id="41" name="Straight Arrow Connector 24">
            <a:extLst>
              <a:ext uri="{FF2B5EF4-FFF2-40B4-BE49-F238E27FC236}">
                <a16:creationId xmlns:a16="http://schemas.microsoft.com/office/drawing/2014/main" id="{727131D0-3E02-1B0F-CF57-10CE09389A14}"/>
              </a:ext>
            </a:extLst>
          </p:cNvPr>
          <p:cNvCxnSpPr>
            <a:cxnSpLocks/>
          </p:cNvCxnSpPr>
          <p:nvPr/>
        </p:nvCxnSpPr>
        <p:spPr>
          <a:xfrm>
            <a:off x="6510476" y="1442939"/>
            <a:ext cx="2628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42">
            <a:extLst>
              <a:ext uri="{FF2B5EF4-FFF2-40B4-BE49-F238E27FC236}">
                <a16:creationId xmlns:a16="http://schemas.microsoft.com/office/drawing/2014/main" id="{5608D865-3842-F497-FB02-15C7603C6B8E}"/>
              </a:ext>
            </a:extLst>
          </p:cNvPr>
          <p:cNvSpPr txBox="1"/>
          <p:nvPr/>
        </p:nvSpPr>
        <p:spPr>
          <a:xfrm>
            <a:off x="6180723" y="4445121"/>
            <a:ext cx="28311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noProof="0" dirty="0">
                <a:latin typeface="Angsana New"/>
                <a:cs typeface="Arial"/>
              </a:rPr>
              <a:t>Virgin wood</a:t>
            </a:r>
            <a:endParaRPr lang="en-US" sz="2400" noProof="0" dirty="0"/>
          </a:p>
        </p:txBody>
      </p:sp>
      <p:sp>
        <p:nvSpPr>
          <p:cNvPr id="14" name="TextBox 42">
            <a:extLst>
              <a:ext uri="{FF2B5EF4-FFF2-40B4-BE49-F238E27FC236}">
                <a16:creationId xmlns:a16="http://schemas.microsoft.com/office/drawing/2014/main" id="{FC752918-7203-3474-9DF6-9BE84AAAD5C5}"/>
              </a:ext>
            </a:extLst>
          </p:cNvPr>
          <p:cNvSpPr txBox="1"/>
          <p:nvPr/>
        </p:nvSpPr>
        <p:spPr>
          <a:xfrm>
            <a:off x="9012333" y="4430356"/>
            <a:ext cx="28013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noProof="0" dirty="0">
                <a:latin typeface="Angsana New"/>
                <a:cs typeface="Arial"/>
              </a:rPr>
              <a:t>Pyrolyzed wood </a:t>
            </a:r>
            <a:endParaRPr lang="en-US" sz="2400" noProof="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EB2F6C1-2152-BDEA-FB88-0FC1A7B5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890" y="1352335"/>
            <a:ext cx="2801394" cy="324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F6CA0B-7BFB-CC39-E8D5-F84C6123E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894" y="1360467"/>
            <a:ext cx="2801394" cy="3240000"/>
          </a:xfrm>
          <a:prstGeom prst="rect">
            <a:avLst/>
          </a:prstGeom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id="{641A8E58-6F8B-9293-BE8D-06D785AA0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0" y="1414364"/>
            <a:ext cx="5681600" cy="3600000"/>
          </a:xfrm>
          <a:prstGeom prst="rect">
            <a:avLst/>
          </a:prstGeom>
        </p:spPr>
      </p:pic>
      <p:sp>
        <p:nvSpPr>
          <p:cNvPr id="158" name="ZoneTexte 157">
            <a:extLst>
              <a:ext uri="{FF2B5EF4-FFF2-40B4-BE49-F238E27FC236}">
                <a16:creationId xmlns:a16="http://schemas.microsoft.com/office/drawing/2014/main" id="{1669FCA8-2299-D960-6B80-2C91B29FF152}"/>
              </a:ext>
            </a:extLst>
          </p:cNvPr>
          <p:cNvSpPr txBox="1"/>
          <p:nvPr/>
        </p:nvSpPr>
        <p:spPr>
          <a:xfrm>
            <a:off x="389713" y="4929888"/>
            <a:ext cx="56215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noProof="0" dirty="0">
                <a:solidFill>
                  <a:srgbClr val="15264B"/>
                </a:solidFill>
              </a:rPr>
              <a:t>Final segmentation preserves pore/wall continuity across anatomical views.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6D17D505-21E6-D1B3-7AEA-E5DF4291506E}"/>
              </a:ext>
            </a:extLst>
          </p:cNvPr>
          <p:cNvSpPr txBox="1"/>
          <p:nvPr/>
        </p:nvSpPr>
        <p:spPr>
          <a:xfrm>
            <a:off x="6191890" y="4929888"/>
            <a:ext cx="56103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noProof="0" dirty="0">
                <a:solidFill>
                  <a:srgbClr val="15264B"/>
                </a:solidFill>
              </a:rPr>
              <a:t>Matched virgin and pyrolyzed geometries used for pore-scale simulations.</a:t>
            </a:r>
          </a:p>
        </p:txBody>
      </p:sp>
      <p:sp>
        <p:nvSpPr>
          <p:cNvPr id="160" name="Rectangle: Rounded Corners 16">
            <a:extLst>
              <a:ext uri="{FF2B5EF4-FFF2-40B4-BE49-F238E27FC236}">
                <a16:creationId xmlns:a16="http://schemas.microsoft.com/office/drawing/2014/main" id="{CB462110-471A-BE6E-5764-1F3880D70C8D}"/>
              </a:ext>
            </a:extLst>
          </p:cNvPr>
          <p:cNvSpPr/>
          <p:nvPr/>
        </p:nvSpPr>
        <p:spPr>
          <a:xfrm>
            <a:off x="376806" y="5696737"/>
            <a:ext cx="3305984" cy="6887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Segmentation consistency</a:t>
            </a:r>
            <a:r>
              <a:rPr lang="en-US" sz="1400" noProof="0" dirty="0">
                <a:solidFill>
                  <a:schemeClr val="tx1"/>
                </a:solidFill>
              </a:rPr>
              <a:t>:</a:t>
            </a:r>
            <a:endParaRPr lang="en-US" sz="1400" b="1" noProof="0" dirty="0">
              <a:solidFill>
                <a:schemeClr val="tx1"/>
              </a:solidFill>
            </a:endParaRP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Final masks are coherent across L, T, and R views</a:t>
            </a:r>
            <a:r>
              <a:rPr lang="en-US" sz="1400" b="1" noProof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1" name="Rectangle: Rounded Corners 16">
            <a:extLst>
              <a:ext uri="{FF2B5EF4-FFF2-40B4-BE49-F238E27FC236}">
                <a16:creationId xmlns:a16="http://schemas.microsoft.com/office/drawing/2014/main" id="{20107138-C630-79AD-AD4A-AA796E6ECD93}"/>
              </a:ext>
            </a:extLst>
          </p:cNvPr>
          <p:cNvSpPr/>
          <p:nvPr/>
        </p:nvSpPr>
        <p:spPr>
          <a:xfrm>
            <a:off x="4442878" y="5696737"/>
            <a:ext cx="3305984" cy="6887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Matched 3D geometries</a:t>
            </a:r>
            <a:r>
              <a:rPr lang="en-US" sz="14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Virgin and pyrolyzed volumes represent comparable earlywood regions.</a:t>
            </a:r>
          </a:p>
        </p:txBody>
      </p:sp>
      <p:sp>
        <p:nvSpPr>
          <p:cNvPr id="162" name="Rectangle: Rounded Corners 16">
            <a:extLst>
              <a:ext uri="{FF2B5EF4-FFF2-40B4-BE49-F238E27FC236}">
                <a16:creationId xmlns:a16="http://schemas.microsoft.com/office/drawing/2014/main" id="{40750348-3F3E-0597-E97C-0DB5656235C7}"/>
              </a:ext>
            </a:extLst>
          </p:cNvPr>
          <p:cNvSpPr/>
          <p:nvPr/>
        </p:nvSpPr>
        <p:spPr>
          <a:xfrm>
            <a:off x="8496302" y="5696737"/>
            <a:ext cx="3305985" cy="6887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tx1"/>
                </a:solidFill>
              </a:rPr>
              <a:t>Microstructural changes</a:t>
            </a:r>
            <a:r>
              <a:rPr lang="en-US" sz="1400" noProof="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1400" noProof="0" dirty="0">
                <a:solidFill>
                  <a:schemeClr val="tx1"/>
                </a:solidFill>
              </a:rPr>
              <a:t>Pyrolysis induces compaction, wall roughening, and modified connectivity.</a:t>
            </a:r>
          </a:p>
        </p:txBody>
      </p:sp>
    </p:spTree>
    <p:extLst>
      <p:ext uri="{BB962C8B-B14F-4D97-AF65-F5344CB8AC3E}">
        <p14:creationId xmlns:p14="http://schemas.microsoft.com/office/powerpoint/2010/main" val="42685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39" grpId="0" animBg="1"/>
      <p:bldP spid="40" grpId="0"/>
      <p:bldP spid="3" grpId="0"/>
      <p:bldP spid="14" grpId="0"/>
      <p:bldP spid="158" grpId="0"/>
      <p:bldP spid="159" grpId="0"/>
      <p:bldP spid="160" grpId="0" animBg="1"/>
      <p:bldP spid="161" grpId="0" animBg="1"/>
      <p:bldP spid="1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BE876-3D3B-212B-DEA7-3287FAEF0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;p7">
            <a:extLst>
              <a:ext uri="{FF2B5EF4-FFF2-40B4-BE49-F238E27FC236}">
                <a16:creationId xmlns:a16="http://schemas.microsoft.com/office/drawing/2014/main" id="{1FD6A700-2C70-080E-9185-0C20C867F50A}"/>
              </a:ext>
            </a:extLst>
          </p:cNvPr>
          <p:cNvSpPr/>
          <p:nvPr/>
        </p:nvSpPr>
        <p:spPr>
          <a:xfrm rot="10800009" flipH="1">
            <a:off x="-128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EC551E93-787F-C3A7-160C-FA6E4540E5F5}"/>
              </a:ext>
            </a:extLst>
          </p:cNvPr>
          <p:cNvSpPr txBox="1"/>
          <p:nvPr/>
        </p:nvSpPr>
        <p:spPr>
          <a:xfrm>
            <a:off x="1021000" y="6521363"/>
            <a:ext cx="7991334" cy="2307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spc="200" noProof="0" dirty="0">
                <a:solidFill>
                  <a:srgbClr val="15264B"/>
                </a:solidFill>
                <a:latin typeface="Arial"/>
                <a:cs typeface="Arial"/>
              </a:rPr>
              <a:t>InterPore2026 - MS18</a:t>
            </a:r>
            <a:endParaRPr lang="en-US" noProof="0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FEC22098-8160-358F-98D2-D1B317F42728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8" name="Straight Connector 8">
              <a:extLst>
                <a:ext uri="{FF2B5EF4-FFF2-40B4-BE49-F238E27FC236}">
                  <a16:creationId xmlns:a16="http://schemas.microsoft.com/office/drawing/2014/main" id="{109750CD-E287-32A1-48CB-04836C112D6C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65633555-A95F-5240-1FF6-D77073AB64D1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E60A0DE5-EE43-C37B-6AB3-E138741568DC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15" name="Google Shape;145;p7">
            <a:extLst>
              <a:ext uri="{FF2B5EF4-FFF2-40B4-BE49-F238E27FC236}">
                <a16:creationId xmlns:a16="http://schemas.microsoft.com/office/drawing/2014/main" id="{368DFFFA-D5B9-8083-4883-94706047D225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E2F939C-2718-AD5B-9A3F-E7080FD90A83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19" name="Straight Connector 8">
              <a:extLst>
                <a:ext uri="{FF2B5EF4-FFF2-40B4-BE49-F238E27FC236}">
                  <a16:creationId xmlns:a16="http://schemas.microsoft.com/office/drawing/2014/main" id="{4339A74A-30CC-1C2C-F4A2-1C042D864B1B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D64608E7-E451-9FCA-7048-1F861CF16042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1" name="Google Shape;100;p1">
            <a:extLst>
              <a:ext uri="{FF2B5EF4-FFF2-40B4-BE49-F238E27FC236}">
                <a16:creationId xmlns:a16="http://schemas.microsoft.com/office/drawing/2014/main" id="{60570225-3A52-0B4A-B6F7-ECF1B4EA375B}"/>
              </a:ext>
            </a:extLst>
          </p:cNvPr>
          <p:cNvSpPr txBox="1"/>
          <p:nvPr/>
        </p:nvSpPr>
        <p:spPr>
          <a:xfrm>
            <a:off x="376805" y="204048"/>
            <a:ext cx="10910026" cy="4616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  <a:ea typeface="Helvetica Neue Light"/>
                <a:cs typeface="Helvetica Neue Light"/>
              </a:rPr>
              <a:t>Work package 4 :  </a:t>
            </a:r>
            <a:r>
              <a:rPr lang="en-US" sz="2300" b="0" i="0" u="none" strike="noStrike" kern="0" cap="none" spc="0" baseline="0" noProof="0" dirty="0">
                <a:solidFill>
                  <a:srgbClr val="FFFFFF"/>
                </a:solidFill>
                <a:uFillTx/>
                <a:latin typeface="sans-serif"/>
                <a:ea typeface="Helvetica Neue Light"/>
                <a:cs typeface="Helvetica Neue Light"/>
              </a:rPr>
              <a:t>Volume-averaged mathematical models</a:t>
            </a:r>
            <a:endParaRPr lang="en-US" sz="2400" b="0" i="0" u="none" strike="noStrike" kern="0" cap="none" spc="0" baseline="0" noProof="0" dirty="0">
              <a:solidFill>
                <a:srgbClr val="FFFFFF"/>
              </a:solidFill>
              <a:uFillTx/>
              <a:latin typeface="Arial"/>
              <a:ea typeface="Helvetica Neue Light"/>
              <a:cs typeface="Helvetica Neue Light"/>
            </a:endParaRP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6472F8F2-DC41-208C-492D-094AC4BFA4C0}"/>
              </a:ext>
            </a:extLst>
          </p:cNvPr>
          <p:cNvSpPr/>
          <p:nvPr/>
        </p:nvSpPr>
        <p:spPr>
          <a:xfrm rot="10800009" flipH="1">
            <a:off x="-119" y="0"/>
            <a:ext cx="12191996" cy="868222"/>
          </a:xfrm>
          <a:prstGeom prst="rect">
            <a:avLst/>
          </a:prstGeom>
          <a:solidFill>
            <a:srgbClr val="1329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0" cap="none" spc="0" baseline="0" noProof="0" dirty="0">
              <a:solidFill>
                <a:srgbClr val="13294B"/>
              </a:solidFill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CD004353-246F-6224-09BB-14D3E6A82862}"/>
              </a:ext>
            </a:extLst>
          </p:cNvPr>
          <p:cNvGrpSpPr/>
          <p:nvPr/>
        </p:nvGrpSpPr>
        <p:grpSpPr>
          <a:xfrm>
            <a:off x="3004453" y="6601538"/>
            <a:ext cx="6295634" cy="70445"/>
            <a:chOff x="3004453" y="6601538"/>
            <a:chExt cx="6295634" cy="70445"/>
          </a:xfrm>
        </p:grpSpPr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F3126C7-F6AD-9BE8-6D6D-B37A40E6A1E7}"/>
                </a:ext>
              </a:extLst>
            </p:cNvPr>
            <p:cNvCxnSpPr/>
            <p:nvPr/>
          </p:nvCxnSpPr>
          <p:spPr>
            <a:xfrm flipH="1">
              <a:off x="3004453" y="6639604"/>
              <a:ext cx="6226872" cy="0"/>
            </a:xfrm>
            <a:prstGeom prst="straightConnector1">
              <a:avLst/>
            </a:prstGeom>
            <a:noFill/>
            <a:ln w="9528" cap="flat">
              <a:solidFill>
                <a:srgbClr val="13294B"/>
              </a:solidFill>
              <a:prstDash val="solid"/>
              <a:miter/>
            </a:ln>
          </p:spPr>
        </p:cxn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91CEE128-EF46-22B5-6556-FB8F40967E17}"/>
                </a:ext>
              </a:extLst>
            </p:cNvPr>
            <p:cNvSpPr/>
            <p:nvPr/>
          </p:nvSpPr>
          <p:spPr>
            <a:xfrm>
              <a:off x="9229642" y="6601538"/>
              <a:ext cx="70445" cy="7044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13294B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400" b="0" i="0" u="none" strike="noStrike" kern="0" cap="none" spc="0" baseline="0" noProof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32" name="Google Shape;100;p1">
            <a:extLst>
              <a:ext uri="{FF2B5EF4-FFF2-40B4-BE49-F238E27FC236}">
                <a16:creationId xmlns:a16="http://schemas.microsoft.com/office/drawing/2014/main" id="{731D1072-2FC0-64E1-E475-71402CCC16A8}"/>
              </a:ext>
            </a:extLst>
          </p:cNvPr>
          <p:cNvSpPr txBox="1"/>
          <p:nvPr/>
        </p:nvSpPr>
        <p:spPr>
          <a:xfrm>
            <a:off x="443774" y="105843"/>
            <a:ext cx="10910026" cy="5847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21" tIns="45701" rIns="91421" bIns="45701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noProof="0" dirty="0">
                <a:solidFill>
                  <a:srgbClr val="FFFFFF"/>
                </a:solidFill>
                <a:latin typeface="sans-serif"/>
              </a:rPr>
              <a:t>Pore-scale meshing and flow simulations</a:t>
            </a:r>
            <a:endParaRPr lang="en-US" noProof="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7342C78-FC08-4868-3EDE-746ED1C1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157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A1D2BDE-1D5B-F61D-6480-1D87DEAC2770}"/>
              </a:ext>
            </a:extLst>
          </p:cNvPr>
          <p:cNvSpPr/>
          <p:nvPr/>
        </p:nvSpPr>
        <p:spPr>
          <a:xfrm>
            <a:off x="376806" y="1016960"/>
            <a:ext cx="6134818" cy="443802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EA3558D9-6857-B240-7F91-5258FA7A875D}"/>
              </a:ext>
            </a:extLst>
          </p:cNvPr>
          <p:cNvSpPr txBox="1"/>
          <p:nvPr/>
        </p:nvSpPr>
        <p:spPr>
          <a:xfrm>
            <a:off x="695367" y="1001195"/>
            <a:ext cx="2929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Adaptive voxel-hex meshing</a:t>
            </a:r>
            <a:endParaRPr lang="en-US" sz="1400" noProof="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252D76-07F5-3ED8-AED6-7EA28F82ABA7}"/>
              </a:ext>
            </a:extLst>
          </p:cNvPr>
          <p:cNvCxnSpPr>
            <a:cxnSpLocks/>
          </p:cNvCxnSpPr>
          <p:nvPr/>
        </p:nvCxnSpPr>
        <p:spPr>
          <a:xfrm>
            <a:off x="798733" y="1337059"/>
            <a:ext cx="2700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797BAC4E-2703-36AA-9B2F-F203B985A779}"/>
              </a:ext>
            </a:extLst>
          </p:cNvPr>
          <p:cNvSpPr/>
          <p:nvPr/>
        </p:nvSpPr>
        <p:spPr>
          <a:xfrm>
            <a:off x="376805" y="5624123"/>
            <a:ext cx="11437377" cy="84634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ZoneTexte 15">
            <a:extLst>
              <a:ext uri="{FF2B5EF4-FFF2-40B4-BE49-F238E27FC236}">
                <a16:creationId xmlns:a16="http://schemas.microsoft.com/office/drawing/2014/main" id="{82CBAD43-8D1E-4A3B-6F07-481BD4FEA6D6}"/>
              </a:ext>
            </a:extLst>
          </p:cNvPr>
          <p:cNvSpPr txBox="1"/>
          <p:nvPr/>
        </p:nvSpPr>
        <p:spPr>
          <a:xfrm>
            <a:off x="513806" y="5587997"/>
            <a:ext cx="33702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noProof="0" dirty="0">
                <a:solidFill>
                  <a:srgbClr val="15264B"/>
                </a:solidFill>
              </a:rPr>
              <a:t>Permeability evaluation</a:t>
            </a:r>
            <a:endParaRPr lang="en-US" sz="1600" noProof="0" dirty="0"/>
          </a:p>
        </p:txBody>
      </p:sp>
      <p:cxnSp>
        <p:nvCxnSpPr>
          <p:cNvPr id="37" name="Straight Arrow Connector 24">
            <a:extLst>
              <a:ext uri="{FF2B5EF4-FFF2-40B4-BE49-F238E27FC236}">
                <a16:creationId xmlns:a16="http://schemas.microsoft.com/office/drawing/2014/main" id="{032BC9E9-ECBE-2C0A-26E9-D8201AF9B70B}"/>
              </a:ext>
            </a:extLst>
          </p:cNvPr>
          <p:cNvCxnSpPr>
            <a:cxnSpLocks/>
          </p:cNvCxnSpPr>
          <p:nvPr/>
        </p:nvCxnSpPr>
        <p:spPr>
          <a:xfrm>
            <a:off x="612042" y="5951414"/>
            <a:ext cx="2556000" cy="232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26">
            <a:extLst>
              <a:ext uri="{FF2B5EF4-FFF2-40B4-BE49-F238E27FC236}">
                <a16:creationId xmlns:a16="http://schemas.microsoft.com/office/drawing/2014/main" id="{A919E67C-B152-EB4D-E43C-21AE1EAEC5A9}"/>
              </a:ext>
            </a:extLst>
          </p:cNvPr>
          <p:cNvSpPr/>
          <p:nvPr/>
        </p:nvSpPr>
        <p:spPr>
          <a:xfrm>
            <a:off x="6766560" y="1031391"/>
            <a:ext cx="5047622" cy="442359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ZoneTexte 15">
            <a:extLst>
              <a:ext uri="{FF2B5EF4-FFF2-40B4-BE49-F238E27FC236}">
                <a16:creationId xmlns:a16="http://schemas.microsoft.com/office/drawing/2014/main" id="{78448E97-5D6F-5D1C-8FAE-8B043ACDA1E3}"/>
              </a:ext>
            </a:extLst>
          </p:cNvPr>
          <p:cNvSpPr txBox="1"/>
          <p:nvPr/>
        </p:nvSpPr>
        <p:spPr>
          <a:xfrm>
            <a:off x="6869120" y="1001195"/>
            <a:ext cx="31378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noProof="0" dirty="0">
                <a:solidFill>
                  <a:srgbClr val="15264B"/>
                </a:solidFill>
              </a:rPr>
              <a:t>Creeping-flow CFD setup</a:t>
            </a:r>
            <a:endParaRPr lang="en-US" sz="1400" noProof="0" dirty="0"/>
          </a:p>
        </p:txBody>
      </p:sp>
      <p:cxnSp>
        <p:nvCxnSpPr>
          <p:cNvPr id="41" name="Straight Arrow Connector 24">
            <a:extLst>
              <a:ext uri="{FF2B5EF4-FFF2-40B4-BE49-F238E27FC236}">
                <a16:creationId xmlns:a16="http://schemas.microsoft.com/office/drawing/2014/main" id="{3B366FC7-B00E-A35D-C254-74FDB40E829C}"/>
              </a:ext>
            </a:extLst>
          </p:cNvPr>
          <p:cNvCxnSpPr>
            <a:cxnSpLocks/>
          </p:cNvCxnSpPr>
          <p:nvPr/>
        </p:nvCxnSpPr>
        <p:spPr>
          <a:xfrm>
            <a:off x="7217617" y="1338636"/>
            <a:ext cx="2448000" cy="241"/>
          </a:xfrm>
          <a:prstGeom prst="straightConnector1">
            <a:avLst/>
          </a:prstGeom>
          <a:ln w="57150">
            <a:solidFill>
              <a:srgbClr val="E84B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27">
            <a:extLst>
              <a:ext uri="{FF2B5EF4-FFF2-40B4-BE49-F238E27FC236}">
                <a16:creationId xmlns:a16="http://schemas.microsoft.com/office/drawing/2014/main" id="{3F43AE3C-91A0-8781-89CE-44A32FA945D2}"/>
              </a:ext>
            </a:extLst>
          </p:cNvPr>
          <p:cNvSpPr txBox="1"/>
          <p:nvPr/>
        </p:nvSpPr>
        <p:spPr>
          <a:xfrm>
            <a:off x="443774" y="6010144"/>
            <a:ext cx="1123082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noProof="0" dirty="0"/>
              <a:t>Directional permeabilities are extracted from the volume-averaged velocity and pressure gradient.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4DDD37-A0F3-464F-A7A1-319A69169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" y="1394991"/>
            <a:ext cx="5725510" cy="338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D29D3D-BE25-14F8-9BFF-A5B9007D7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58" y="1457118"/>
            <a:ext cx="4933426" cy="3204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8E55FA-76A9-4849-748C-B82A18AE4A21}"/>
              </a:ext>
            </a:extLst>
          </p:cNvPr>
          <p:cNvSpPr/>
          <p:nvPr/>
        </p:nvSpPr>
        <p:spPr>
          <a:xfrm>
            <a:off x="8611416" y="4840200"/>
            <a:ext cx="1388928" cy="5334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noProof="0" dirty="0">
                <a:solidFill>
                  <a:schemeClr val="tx1"/>
                </a:solidFill>
              </a:rPr>
              <a:t>Flow</a:t>
            </a:r>
          </a:p>
          <a:p>
            <a:pPr algn="ctr"/>
            <a:r>
              <a:rPr lang="en-US" sz="1000" b="1" noProof="0" dirty="0">
                <a:solidFill>
                  <a:schemeClr val="tx1"/>
                </a:solidFill>
              </a:rPr>
              <a:t> directions</a:t>
            </a:r>
          </a:p>
          <a:p>
            <a:pPr algn="ctr"/>
            <a:r>
              <a:rPr lang="en-US" sz="1000" noProof="0" dirty="0">
                <a:solidFill>
                  <a:schemeClr val="tx1"/>
                </a:solidFill>
              </a:rPr>
              <a:t>L, R, T</a:t>
            </a:r>
          </a:p>
        </p:txBody>
      </p:sp>
      <p:sp>
        <p:nvSpPr>
          <p:cNvPr id="22" name="Rectangle: Rounded Corners 16">
            <a:extLst>
              <a:ext uri="{FF2B5EF4-FFF2-40B4-BE49-F238E27FC236}">
                <a16:creationId xmlns:a16="http://schemas.microsoft.com/office/drawing/2014/main" id="{E3614ECB-ADC8-5821-533C-8723BD26BFE2}"/>
              </a:ext>
            </a:extLst>
          </p:cNvPr>
          <p:cNvSpPr/>
          <p:nvPr/>
        </p:nvSpPr>
        <p:spPr>
          <a:xfrm>
            <a:off x="10043567" y="4826606"/>
            <a:ext cx="1388928" cy="5334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noProof="0" dirty="0">
                <a:solidFill>
                  <a:schemeClr val="tx1"/>
                </a:solidFill>
              </a:rPr>
              <a:t>Boundary condition</a:t>
            </a:r>
          </a:p>
          <a:p>
            <a:pPr algn="ctr"/>
            <a:r>
              <a:rPr lang="en-US" sz="1000" noProof="0" dirty="0">
                <a:solidFill>
                  <a:schemeClr val="tx1"/>
                </a:solidFill>
              </a:rPr>
              <a:t>no-slip walls  + inlet/outlet padding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A95AE3B4-5076-E6AE-3042-FF621EB41486}"/>
              </a:ext>
            </a:extLst>
          </p:cNvPr>
          <p:cNvSpPr/>
          <p:nvPr/>
        </p:nvSpPr>
        <p:spPr>
          <a:xfrm>
            <a:off x="7185538" y="4840200"/>
            <a:ext cx="1382655" cy="5334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noProof="0" dirty="0">
                <a:solidFill>
                  <a:schemeClr val="tx1"/>
                </a:solidFill>
              </a:rPr>
              <a:t>Solver</a:t>
            </a:r>
          </a:p>
          <a:p>
            <a:pPr algn="ctr"/>
            <a:r>
              <a:rPr lang="en-US" sz="1050" noProof="0" dirty="0" err="1">
                <a:solidFill>
                  <a:schemeClr val="tx1"/>
                </a:solidFill>
              </a:rPr>
              <a:t>OpenFOAM</a:t>
            </a:r>
            <a:r>
              <a:rPr lang="en-US" sz="1050" noProof="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050" noProof="0" dirty="0" err="1">
                <a:solidFill>
                  <a:schemeClr val="tx1"/>
                </a:solidFill>
              </a:rPr>
              <a:t>simpleFoam</a:t>
            </a:r>
            <a:endParaRPr lang="en-US" sz="1050" noProof="0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16">
            <a:extLst>
              <a:ext uri="{FF2B5EF4-FFF2-40B4-BE49-F238E27FC236}">
                <a16:creationId xmlns:a16="http://schemas.microsoft.com/office/drawing/2014/main" id="{6B0B48F5-15A9-B561-BEFC-036EE7FEF061}"/>
              </a:ext>
            </a:extLst>
          </p:cNvPr>
          <p:cNvSpPr/>
          <p:nvPr/>
        </p:nvSpPr>
        <p:spPr>
          <a:xfrm>
            <a:off x="2627337" y="4845272"/>
            <a:ext cx="1644198" cy="5233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noProof="0" dirty="0">
                <a:solidFill>
                  <a:schemeClr val="tx1"/>
                </a:solidFill>
              </a:rPr>
              <a:t>Pore-interior coarsening</a:t>
            </a:r>
          </a:p>
          <a:p>
            <a:pPr algn="ctr"/>
            <a:r>
              <a:rPr lang="en-US" sz="1000" noProof="0" dirty="0">
                <a:solidFill>
                  <a:schemeClr val="tx1"/>
                </a:solidFill>
              </a:rPr>
              <a:t>large cells away from walls </a:t>
            </a:r>
          </a:p>
        </p:txBody>
      </p:sp>
      <p:sp>
        <p:nvSpPr>
          <p:cNvPr id="33" name="Rectangle: Rounded Corners 16">
            <a:extLst>
              <a:ext uri="{FF2B5EF4-FFF2-40B4-BE49-F238E27FC236}">
                <a16:creationId xmlns:a16="http://schemas.microsoft.com/office/drawing/2014/main" id="{6E2449B6-287B-9DB8-046E-5337CC4FC2E7}"/>
              </a:ext>
            </a:extLst>
          </p:cNvPr>
          <p:cNvSpPr/>
          <p:nvPr/>
        </p:nvSpPr>
        <p:spPr>
          <a:xfrm>
            <a:off x="4409051" y="4845272"/>
            <a:ext cx="1644198" cy="5233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noProof="0" dirty="0">
                <a:solidFill>
                  <a:schemeClr val="tx1"/>
                </a:solidFill>
              </a:rPr>
              <a:t>Purpose</a:t>
            </a:r>
          </a:p>
          <a:p>
            <a:pPr algn="ctr"/>
            <a:r>
              <a:rPr lang="en-US" sz="1000" noProof="0" dirty="0">
                <a:solidFill>
                  <a:schemeClr val="tx1"/>
                </a:solidFill>
              </a:rPr>
              <a:t>preserve geometry at lower cost</a:t>
            </a:r>
          </a:p>
        </p:txBody>
      </p:sp>
      <p:sp>
        <p:nvSpPr>
          <p:cNvPr id="34" name="Rectangle: Rounded Corners 16">
            <a:extLst>
              <a:ext uri="{FF2B5EF4-FFF2-40B4-BE49-F238E27FC236}">
                <a16:creationId xmlns:a16="http://schemas.microsoft.com/office/drawing/2014/main" id="{8815DBFB-401F-1DB0-CD81-8AF8BBF47D14}"/>
              </a:ext>
            </a:extLst>
          </p:cNvPr>
          <p:cNvSpPr/>
          <p:nvPr/>
        </p:nvSpPr>
        <p:spPr>
          <a:xfrm>
            <a:off x="847806" y="4845272"/>
            <a:ext cx="1644199" cy="5278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noProof="0" dirty="0">
                <a:solidFill>
                  <a:schemeClr val="tx1"/>
                </a:solidFill>
              </a:rPr>
              <a:t>Near-wall resolution</a:t>
            </a:r>
          </a:p>
          <a:p>
            <a:pPr algn="ctr"/>
            <a:r>
              <a:rPr lang="en-US" sz="1000" noProof="0" dirty="0">
                <a:solidFill>
                  <a:schemeClr val="tx1"/>
                </a:solidFill>
              </a:rPr>
              <a:t>0.30 µm at the solid-fluid interface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: Rounded Corners 24">
                <a:extLst>
                  <a:ext uri="{FF2B5EF4-FFF2-40B4-BE49-F238E27FC236}">
                    <a16:creationId xmlns:a16="http://schemas.microsoft.com/office/drawing/2014/main" id="{4D52DB7F-9BF2-8251-5B1B-CF0511FFF688}"/>
                  </a:ext>
                </a:extLst>
              </p:cNvPr>
              <p:cNvSpPr/>
              <p:nvPr/>
            </p:nvSpPr>
            <p:spPr>
              <a:xfrm>
                <a:off x="9328514" y="5925576"/>
                <a:ext cx="2419712" cy="461210"/>
              </a:xfrm>
              <a:prstGeom prst="roundRect">
                <a:avLst/>
              </a:prstGeom>
              <a:solidFill>
                <a:srgbClr val="E84B36">
                  <a:alpha val="6000"/>
                </a:srgbClr>
              </a:solidFill>
              <a:ln>
                <a:solidFill>
                  <a:srgbClr val="E84B36">
                    <a:alpha val="38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2000" b="1" noProof="0" dirty="0">
                    <a:solidFill>
                      <a:schemeClr val="tx1"/>
                    </a:solidFill>
                  </a:rPr>
                  <a:t>Output</a:t>
                </a:r>
                <a:r>
                  <a:rPr lang="en-US" sz="2000" noProof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0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6" name="Rectangle: Rounded Corners 24">
                <a:extLst>
                  <a:ext uri="{FF2B5EF4-FFF2-40B4-BE49-F238E27FC236}">
                    <a16:creationId xmlns:a16="http://schemas.microsoft.com/office/drawing/2014/main" id="{4D52DB7F-9BF2-8251-5B1B-CF0511FFF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514" y="5925576"/>
                <a:ext cx="2419712" cy="461210"/>
              </a:xfrm>
              <a:prstGeom prst="roundRect">
                <a:avLst/>
              </a:prstGeom>
              <a:blipFill>
                <a:blip r:embed="rId5"/>
                <a:stretch>
                  <a:fillRect l="-750" b="-13924"/>
                </a:stretch>
              </a:blipFill>
              <a:ln>
                <a:solidFill>
                  <a:srgbClr val="E84B36">
                    <a:alpha val="3800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36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" grpId="0" animBg="1"/>
      <p:bldP spid="5" grpId="0"/>
      <p:bldP spid="39" grpId="0" animBg="1"/>
      <p:bldP spid="40" grpId="0"/>
      <p:bldP spid="46" grpId="0"/>
      <p:bldP spid="17" grpId="0" animBg="1"/>
      <p:bldP spid="22" grpId="0" animBg="1"/>
      <p:bldP spid="23" grpId="0" animBg="1"/>
      <p:bldP spid="28" grpId="0" animBg="1"/>
      <p:bldP spid="33" grpId="0" animBg="1"/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1849</Words>
  <Application>Microsoft Office PowerPoint</Application>
  <PresentationFormat>Grand écran</PresentationFormat>
  <Paragraphs>519</Paragraphs>
  <Slides>26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Angsana New</vt:lpstr>
      <vt:lpstr>Aptos</vt:lpstr>
      <vt:lpstr>Aptos Display</vt:lpstr>
      <vt:lpstr>Arial</vt:lpstr>
      <vt:lpstr>Calibri</vt:lpstr>
      <vt:lpstr>Cambria Math</vt:lpstr>
      <vt:lpstr>sans-serif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abderrahman mjikou</dc:creator>
  <cp:lastModifiedBy>Abderrahman M'jikou</cp:lastModifiedBy>
  <cp:revision>1107</cp:revision>
  <dcterms:created xsi:type="dcterms:W3CDTF">2025-12-16T14:28:24Z</dcterms:created>
  <dcterms:modified xsi:type="dcterms:W3CDTF">2026-05-15T14:48:28Z</dcterms:modified>
</cp:coreProperties>
</file>