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9" r:id="rId5"/>
  </p:sldMasterIdLst>
  <p:notesMasterIdLst>
    <p:notesMasterId r:id="rId52"/>
  </p:notesMasterIdLst>
  <p:handoutMasterIdLst>
    <p:handoutMasterId r:id="rId53"/>
  </p:handoutMasterIdLst>
  <p:sldIdLst>
    <p:sldId id="256" r:id="rId6"/>
    <p:sldId id="1438" r:id="rId7"/>
    <p:sldId id="1439" r:id="rId8"/>
    <p:sldId id="1440" r:id="rId9"/>
    <p:sldId id="955" r:id="rId10"/>
    <p:sldId id="1042" r:id="rId11"/>
    <p:sldId id="1028" r:id="rId12"/>
    <p:sldId id="1443" r:id="rId13"/>
    <p:sldId id="666" r:id="rId14"/>
    <p:sldId id="664" r:id="rId15"/>
    <p:sldId id="681" r:id="rId16"/>
    <p:sldId id="665" r:id="rId17"/>
    <p:sldId id="1449" r:id="rId18"/>
    <p:sldId id="667" r:id="rId19"/>
    <p:sldId id="1452" r:id="rId20"/>
    <p:sldId id="668" r:id="rId21"/>
    <p:sldId id="509" r:id="rId22"/>
    <p:sldId id="510" r:id="rId23"/>
    <p:sldId id="1448" r:id="rId24"/>
    <p:sldId id="1282" r:id="rId25"/>
    <p:sldId id="318" r:id="rId26"/>
    <p:sldId id="1293" r:id="rId27"/>
    <p:sldId id="319" r:id="rId28"/>
    <p:sldId id="333" r:id="rId29"/>
    <p:sldId id="334" r:id="rId30"/>
    <p:sldId id="660" r:id="rId31"/>
    <p:sldId id="327" r:id="rId32"/>
    <p:sldId id="1302" r:id="rId33"/>
    <p:sldId id="1300" r:id="rId34"/>
    <p:sldId id="331" r:id="rId35"/>
    <p:sldId id="1445" r:id="rId36"/>
    <p:sldId id="347" r:id="rId37"/>
    <p:sldId id="1446" r:id="rId38"/>
    <p:sldId id="410" r:id="rId39"/>
    <p:sldId id="411" r:id="rId40"/>
    <p:sldId id="412" r:id="rId41"/>
    <p:sldId id="413" r:id="rId42"/>
    <p:sldId id="1450" r:id="rId43"/>
    <p:sldId id="1451" r:id="rId44"/>
    <p:sldId id="338" r:id="rId45"/>
    <p:sldId id="1423" r:id="rId46"/>
    <p:sldId id="1436" r:id="rId47"/>
    <p:sldId id="1276" r:id="rId48"/>
    <p:sldId id="1437" r:id="rId49"/>
    <p:sldId id="593" r:id="rId50"/>
    <p:sldId id="271" r:id="rId5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FA2"/>
    <a:srgbClr val="50504E"/>
    <a:srgbClr val="4B516D"/>
    <a:srgbClr val="E5E1DD"/>
    <a:srgbClr val="7F1734"/>
    <a:srgbClr val="ACAFBC"/>
    <a:srgbClr val="CDC5B9"/>
    <a:srgbClr val="FFD081"/>
    <a:srgbClr val="E4B6C3"/>
    <a:srgbClr val="F5A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6327" autoAdjust="0"/>
  </p:normalViewPr>
  <p:slideViewPr>
    <p:cSldViewPr snapToGrid="0">
      <p:cViewPr>
        <p:scale>
          <a:sx n="102" d="100"/>
          <a:sy n="102" d="100"/>
        </p:scale>
        <p:origin x="920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882" y="14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vignoles\Documents\TeX-GLV\Foam_results\nasa_calcarb%20(version%201)%20(version%201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vignoles/Documents/Estagis/Theo%20Janneau%202018/SHTRAC_Theo/result_K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388076490438695E-2"/>
          <c:y val="3.158611574691144E-2"/>
          <c:w val="0.83517369152385368"/>
          <c:h val="0.83681589587930238"/>
        </c:manualLayout>
      </c:layout>
      <c:scatterChart>
        <c:scatterStyle val="lineMarker"/>
        <c:varyColors val="0"/>
        <c:ser>
          <c:idx val="0"/>
          <c:order val="0"/>
          <c:tx>
            <c:v>Computed - Slowest</c:v>
          </c:tx>
          <c:spPr>
            <a:ln w="47625">
              <a:noFill/>
            </a:ln>
          </c:spPr>
          <c:xVal>
            <c:numRef>
              <c:f>'Rebuilding conductivity'!$D$29:$W$29</c:f>
              <c:numCache>
                <c:formatCode>General</c:formatCode>
                <c:ptCount val="20"/>
                <c:pt idx="0">
                  <c:v>300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  <c:pt idx="4">
                  <c:v>700</c:v>
                </c:pt>
                <c:pt idx="5">
                  <c:v>800</c:v>
                </c:pt>
                <c:pt idx="6">
                  <c:v>900</c:v>
                </c:pt>
                <c:pt idx="7">
                  <c:v>1000</c:v>
                </c:pt>
                <c:pt idx="8">
                  <c:v>1100</c:v>
                </c:pt>
                <c:pt idx="9">
                  <c:v>1200</c:v>
                </c:pt>
                <c:pt idx="10">
                  <c:v>1300</c:v>
                </c:pt>
                <c:pt idx="11">
                  <c:v>1400</c:v>
                </c:pt>
                <c:pt idx="12">
                  <c:v>1500</c:v>
                </c:pt>
                <c:pt idx="13">
                  <c:v>1600</c:v>
                </c:pt>
                <c:pt idx="14">
                  <c:v>1700</c:v>
                </c:pt>
                <c:pt idx="15">
                  <c:v>1800</c:v>
                </c:pt>
                <c:pt idx="16">
                  <c:v>1900</c:v>
                </c:pt>
                <c:pt idx="17">
                  <c:v>2000</c:v>
                </c:pt>
                <c:pt idx="18">
                  <c:v>2100</c:v>
                </c:pt>
                <c:pt idx="19">
                  <c:v>2200</c:v>
                </c:pt>
              </c:numCache>
            </c:numRef>
          </c:xVal>
          <c:yVal>
            <c:numRef>
              <c:f>'Rebuilding conductivity'!$D$68:$W$68</c:f>
              <c:numCache>
                <c:formatCode>General</c:formatCode>
                <c:ptCount val="20"/>
                <c:pt idx="0">
                  <c:v>0.12977529013164923</c:v>
                </c:pt>
                <c:pt idx="1">
                  <c:v>0.13162661007086188</c:v>
                </c:pt>
                <c:pt idx="2">
                  <c:v>0.13342677734238903</c:v>
                </c:pt>
                <c:pt idx="3">
                  <c:v>0.13611226243838279</c:v>
                </c:pt>
                <c:pt idx="4">
                  <c:v>0.13986011654828953</c:v>
                </c:pt>
                <c:pt idx="5">
                  <c:v>0.14484738109720699</c:v>
                </c:pt>
                <c:pt idx="6">
                  <c:v>0.15125108426668712</c:v>
                </c:pt>
                <c:pt idx="7">
                  <c:v>0.15924823699291804</c:v>
                </c:pt>
                <c:pt idx="8">
                  <c:v>0.16901582844991961</c:v>
                </c:pt>
                <c:pt idx="9">
                  <c:v>0.18073082102749469</c:v>
                </c:pt>
                <c:pt idx="10">
                  <c:v>0.1945701448160185</c:v>
                </c:pt>
                <c:pt idx="11">
                  <c:v>0.21071069161271103</c:v>
                </c:pt>
                <c:pt idx="12">
                  <c:v>0.22932930846679989</c:v>
                </c:pt>
                <c:pt idx="13">
                  <c:v>0.25060279078392833</c:v>
                </c:pt>
                <c:pt idx="14">
                  <c:v>0.27470787501326877</c:v>
                </c:pt>
                <c:pt idx="15">
                  <c:v>0.30182123094403618</c:v>
                </c:pt>
                <c:pt idx="16">
                  <c:v>0.3321194536414353</c:v>
                </c:pt>
                <c:pt idx="17">
                  <c:v>0.36577905505547581</c:v>
                </c:pt>
                <c:pt idx="18">
                  <c:v>0.4029764553395207</c:v>
                </c:pt>
                <c:pt idx="19">
                  <c:v>0.44388797391885265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E5-C447-92B9-9B5521402A2E}"/>
            </c:ext>
          </c:extLst>
        </c:ser>
        <c:ser>
          <c:idx val="1"/>
          <c:order val="1"/>
          <c:tx>
            <c:v>Computed - Mid</c:v>
          </c:tx>
          <c:spPr>
            <a:ln w="47625">
              <a:noFill/>
            </a:ln>
          </c:spPr>
          <c:xVal>
            <c:numRef>
              <c:f>'Rebuilding conductivity'!$D$29:$W$29</c:f>
              <c:numCache>
                <c:formatCode>General</c:formatCode>
                <c:ptCount val="20"/>
                <c:pt idx="0">
                  <c:v>300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  <c:pt idx="4">
                  <c:v>700</c:v>
                </c:pt>
                <c:pt idx="5">
                  <c:v>800</c:v>
                </c:pt>
                <c:pt idx="6">
                  <c:v>900</c:v>
                </c:pt>
                <c:pt idx="7">
                  <c:v>1000</c:v>
                </c:pt>
                <c:pt idx="8">
                  <c:v>1100</c:v>
                </c:pt>
                <c:pt idx="9">
                  <c:v>1200</c:v>
                </c:pt>
                <c:pt idx="10">
                  <c:v>1300</c:v>
                </c:pt>
                <c:pt idx="11">
                  <c:v>1400</c:v>
                </c:pt>
                <c:pt idx="12">
                  <c:v>1500</c:v>
                </c:pt>
                <c:pt idx="13">
                  <c:v>1600</c:v>
                </c:pt>
                <c:pt idx="14">
                  <c:v>1700</c:v>
                </c:pt>
                <c:pt idx="15">
                  <c:v>1800</c:v>
                </c:pt>
                <c:pt idx="16">
                  <c:v>1900</c:v>
                </c:pt>
                <c:pt idx="17">
                  <c:v>2000</c:v>
                </c:pt>
                <c:pt idx="18">
                  <c:v>2100</c:v>
                </c:pt>
                <c:pt idx="19">
                  <c:v>2200</c:v>
                </c:pt>
              </c:numCache>
            </c:numRef>
          </c:xVal>
          <c:yVal>
            <c:numRef>
              <c:f>'Rebuilding conductivity'!$D$69:$W$69</c:f>
              <c:numCache>
                <c:formatCode>General</c:formatCode>
                <c:ptCount val="20"/>
                <c:pt idx="0">
                  <c:v>0.23928274916773754</c:v>
                </c:pt>
                <c:pt idx="1">
                  <c:v>0.24154853429871234</c:v>
                </c:pt>
                <c:pt idx="2">
                  <c:v>0.24374746259990956</c:v>
                </c:pt>
                <c:pt idx="3">
                  <c:v>0.2470278207073783</c:v>
                </c:pt>
                <c:pt idx="4">
                  <c:v>0.25160588220692598</c:v>
                </c:pt>
                <c:pt idx="5">
                  <c:v>0.25769791092001126</c:v>
                </c:pt>
                <c:pt idx="6">
                  <c:v>0.26552015742454715</c:v>
                </c:pt>
                <c:pt idx="7">
                  <c:v>0.27528885505308259</c:v>
                </c:pt>
                <c:pt idx="8">
                  <c:v>0.28722021537599868</c:v>
                </c:pt>
                <c:pt idx="9">
                  <c:v>0.30153042317945916</c:v>
                </c:pt>
                <c:pt idx="10">
                  <c:v>0.31843563095020022</c:v>
                </c:pt>
                <c:pt idx="11">
                  <c:v>0.33815195288180283</c:v>
                </c:pt>
                <c:pt idx="12">
                  <c:v>0.36089545841985554</c:v>
                </c:pt>
                <c:pt idx="13">
                  <c:v>0.38688216536636277</c:v>
                </c:pt>
                <c:pt idx="14">
                  <c:v>0.41632803256685769</c:v>
                </c:pt>
                <c:pt idx="15">
                  <c:v>0.44944895220691639</c:v>
                </c:pt>
                <c:pt idx="16">
                  <c:v>0.48646074174810466</c:v>
                </c:pt>
                <c:pt idx="17">
                  <c:v>0.52757913553679303</c:v>
                </c:pt>
                <c:pt idx="18">
                  <c:v>0.57301977612270549</c:v>
                </c:pt>
                <c:pt idx="19">
                  <c:v>0.62299820532748595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E5-C447-92B9-9B5521402A2E}"/>
            </c:ext>
          </c:extLst>
        </c:ser>
        <c:ser>
          <c:idx val="2"/>
          <c:order val="2"/>
          <c:tx>
            <c:v>Computed - Fastest</c:v>
          </c:tx>
          <c:spPr>
            <a:ln w="47625">
              <a:noFill/>
            </a:ln>
          </c:spPr>
          <c:xVal>
            <c:numRef>
              <c:f>'Rebuilding conductivity'!$D$29:$W$29</c:f>
              <c:numCache>
                <c:formatCode>General</c:formatCode>
                <c:ptCount val="20"/>
                <c:pt idx="0">
                  <c:v>300</c:v>
                </c:pt>
                <c:pt idx="1">
                  <c:v>400</c:v>
                </c:pt>
                <c:pt idx="2">
                  <c:v>500</c:v>
                </c:pt>
                <c:pt idx="3">
                  <c:v>600</c:v>
                </c:pt>
                <c:pt idx="4">
                  <c:v>700</c:v>
                </c:pt>
                <c:pt idx="5">
                  <c:v>800</c:v>
                </c:pt>
                <c:pt idx="6">
                  <c:v>900</c:v>
                </c:pt>
                <c:pt idx="7">
                  <c:v>1000</c:v>
                </c:pt>
                <c:pt idx="8">
                  <c:v>1100</c:v>
                </c:pt>
                <c:pt idx="9">
                  <c:v>1200</c:v>
                </c:pt>
                <c:pt idx="10">
                  <c:v>1300</c:v>
                </c:pt>
                <c:pt idx="11">
                  <c:v>1400</c:v>
                </c:pt>
                <c:pt idx="12">
                  <c:v>1500</c:v>
                </c:pt>
                <c:pt idx="13">
                  <c:v>1600</c:v>
                </c:pt>
                <c:pt idx="14">
                  <c:v>1700</c:v>
                </c:pt>
                <c:pt idx="15">
                  <c:v>1800</c:v>
                </c:pt>
                <c:pt idx="16">
                  <c:v>1900</c:v>
                </c:pt>
                <c:pt idx="17">
                  <c:v>2000</c:v>
                </c:pt>
                <c:pt idx="18">
                  <c:v>2100</c:v>
                </c:pt>
                <c:pt idx="19">
                  <c:v>2200</c:v>
                </c:pt>
              </c:numCache>
            </c:numRef>
          </c:xVal>
          <c:yVal>
            <c:numRef>
              <c:f>'Rebuilding conductivity'!$D$70:$W$70</c:f>
              <c:numCache>
                <c:formatCode>General</c:formatCode>
                <c:ptCount val="20"/>
                <c:pt idx="0">
                  <c:v>0.46305634701826121</c:v>
                </c:pt>
                <c:pt idx="1">
                  <c:v>0.46590238341770307</c:v>
                </c:pt>
                <c:pt idx="2">
                  <c:v>0.46865957716043838</c:v>
                </c:pt>
                <c:pt idx="3">
                  <c:v>0.47277275748397207</c:v>
                </c:pt>
                <c:pt idx="4">
                  <c:v>0.47851310932901703</c:v>
                </c:pt>
                <c:pt idx="5">
                  <c:v>0.48615180787193729</c:v>
                </c:pt>
                <c:pt idx="6">
                  <c:v>0.49596001504555115</c:v>
                </c:pt>
                <c:pt idx="7">
                  <c:v>0.5082088755373132</c:v>
                </c:pt>
                <c:pt idx="8">
                  <c:v>0.52316951227250952</c:v>
                </c:pt>
                <c:pt idx="9">
                  <c:v>0.5411130213922094</c:v>
                </c:pt>
                <c:pt idx="10">
                  <c:v>0.56231046673805463</c:v>
                </c:pt>
                <c:pt idx="11">
                  <c:v>0.58703287385853131</c:v>
                </c:pt>
                <c:pt idx="12">
                  <c:v>0.6155512235541335</c:v>
                </c:pt>
                <c:pt idx="13">
                  <c:v>0.64813644498177092</c:v>
                </c:pt>
                <c:pt idx="14">
                  <c:v>0.68505940834188217</c:v>
                </c:pt>
                <c:pt idx="15">
                  <c:v>0.72659091717494884</c:v>
                </c:pt>
                <c:pt idx="16">
                  <c:v>0.77300170029744175</c:v>
                </c:pt>
                <c:pt idx="17">
                  <c:v>0.82456240341063725</c:v>
                </c:pt>
                <c:pt idx="18">
                  <c:v>0.88154358041916425</c:v>
                </c:pt>
                <c:pt idx="19">
                  <c:v>0.94421568449957238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5E5-C447-92B9-9B552140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920328"/>
        <c:axId val="2090320184"/>
      </c:scatterChart>
      <c:scatterChart>
        <c:scatterStyle val="smoothMarker"/>
        <c:varyColors val="0"/>
        <c:ser>
          <c:idx val="4"/>
          <c:order val="3"/>
          <c:tx>
            <c:strRef>
              <c:f>'Proprietary data'!$G$63</c:f>
              <c:strCache>
                <c:ptCount val="1"/>
                <c:pt idx="0">
                  <c:v>Conduct. Calcarb under vac (hot plate)</c:v>
                </c:pt>
              </c:strCache>
            </c:strRef>
          </c:tx>
          <c:marker>
            <c:symbol val="none"/>
          </c:marker>
          <c:xVal>
            <c:numRef>
              <c:f>'Proprietary data'!$F$64:$F$420</c:f>
              <c:numCache>
                <c:formatCode>General</c:formatCode>
                <c:ptCount val="357"/>
                <c:pt idx="0">
                  <c:v>403.77030000000002</c:v>
                </c:pt>
                <c:pt idx="1">
                  <c:v>408.12459999999999</c:v>
                </c:pt>
                <c:pt idx="2">
                  <c:v>412.47879999999998</c:v>
                </c:pt>
                <c:pt idx="3">
                  <c:v>416.8331</c:v>
                </c:pt>
                <c:pt idx="4">
                  <c:v>421.18740000000003</c:v>
                </c:pt>
                <c:pt idx="5">
                  <c:v>425.54169999999999</c:v>
                </c:pt>
                <c:pt idx="6">
                  <c:v>429.89589999999998</c:v>
                </c:pt>
                <c:pt idx="7">
                  <c:v>434.25020000000001</c:v>
                </c:pt>
                <c:pt idx="8">
                  <c:v>438.60449999999997</c:v>
                </c:pt>
                <c:pt idx="9">
                  <c:v>442.95859999999999</c:v>
                </c:pt>
                <c:pt idx="10">
                  <c:v>447.30939999999998</c:v>
                </c:pt>
                <c:pt idx="11">
                  <c:v>451.66379999999998</c:v>
                </c:pt>
                <c:pt idx="12">
                  <c:v>456.01799999999997</c:v>
                </c:pt>
                <c:pt idx="13">
                  <c:v>460.3723</c:v>
                </c:pt>
                <c:pt idx="14">
                  <c:v>464.72660000000002</c:v>
                </c:pt>
                <c:pt idx="15">
                  <c:v>469.08080000000001</c:v>
                </c:pt>
                <c:pt idx="16">
                  <c:v>473.43509999999998</c:v>
                </c:pt>
                <c:pt idx="17">
                  <c:v>477.7894</c:v>
                </c:pt>
                <c:pt idx="18">
                  <c:v>482.14010000000002</c:v>
                </c:pt>
                <c:pt idx="19">
                  <c:v>486.49439999999998</c:v>
                </c:pt>
                <c:pt idx="20">
                  <c:v>490.84870000000001</c:v>
                </c:pt>
                <c:pt idx="21">
                  <c:v>495.2029</c:v>
                </c:pt>
                <c:pt idx="22">
                  <c:v>499.55720000000002</c:v>
                </c:pt>
                <c:pt idx="23">
                  <c:v>503.91149999999999</c:v>
                </c:pt>
                <c:pt idx="24">
                  <c:v>508.26569999999998</c:v>
                </c:pt>
                <c:pt idx="25">
                  <c:v>512.62</c:v>
                </c:pt>
                <c:pt idx="26">
                  <c:v>516.97080000000005</c:v>
                </c:pt>
                <c:pt idx="27">
                  <c:v>521.32500000000005</c:v>
                </c:pt>
                <c:pt idx="28">
                  <c:v>525.67930000000001</c:v>
                </c:pt>
                <c:pt idx="29">
                  <c:v>530.03359999999998</c:v>
                </c:pt>
                <c:pt idx="30">
                  <c:v>534.38779999999997</c:v>
                </c:pt>
                <c:pt idx="31">
                  <c:v>538.74210000000005</c:v>
                </c:pt>
                <c:pt idx="32">
                  <c:v>543.09640000000002</c:v>
                </c:pt>
                <c:pt idx="33">
                  <c:v>547.44709999999998</c:v>
                </c:pt>
                <c:pt idx="34">
                  <c:v>547.44359999999995</c:v>
                </c:pt>
                <c:pt idx="35">
                  <c:v>551.79790000000003</c:v>
                </c:pt>
                <c:pt idx="36">
                  <c:v>556.14859999999999</c:v>
                </c:pt>
                <c:pt idx="37">
                  <c:v>560.50289999999995</c:v>
                </c:pt>
                <c:pt idx="38">
                  <c:v>564.85709999999995</c:v>
                </c:pt>
                <c:pt idx="39">
                  <c:v>569.21140000000003</c:v>
                </c:pt>
                <c:pt idx="40">
                  <c:v>573.56569999999999</c:v>
                </c:pt>
                <c:pt idx="41">
                  <c:v>577.91999999999996</c:v>
                </c:pt>
                <c:pt idx="42">
                  <c:v>582.27419999999995</c:v>
                </c:pt>
                <c:pt idx="43">
                  <c:v>586.62840000000006</c:v>
                </c:pt>
                <c:pt idx="44">
                  <c:v>590.97919999999999</c:v>
                </c:pt>
                <c:pt idx="45">
                  <c:v>595.33349999999996</c:v>
                </c:pt>
                <c:pt idx="46">
                  <c:v>599.68780000000004</c:v>
                </c:pt>
                <c:pt idx="47">
                  <c:v>604.04200000000003</c:v>
                </c:pt>
                <c:pt idx="48">
                  <c:v>608.3963</c:v>
                </c:pt>
                <c:pt idx="49">
                  <c:v>612.75059999999996</c:v>
                </c:pt>
                <c:pt idx="50">
                  <c:v>617.10490000000004</c:v>
                </c:pt>
                <c:pt idx="51">
                  <c:v>621.45910000000003</c:v>
                </c:pt>
                <c:pt idx="52">
                  <c:v>625.8134</c:v>
                </c:pt>
                <c:pt idx="53">
                  <c:v>630.16409999999996</c:v>
                </c:pt>
                <c:pt idx="54">
                  <c:v>634.51840000000004</c:v>
                </c:pt>
                <c:pt idx="55">
                  <c:v>638.87270000000001</c:v>
                </c:pt>
                <c:pt idx="56">
                  <c:v>643.22699999999998</c:v>
                </c:pt>
                <c:pt idx="57">
                  <c:v>647.58119999999997</c:v>
                </c:pt>
                <c:pt idx="58">
                  <c:v>651.93550000000005</c:v>
                </c:pt>
                <c:pt idx="59">
                  <c:v>656.28980000000001</c:v>
                </c:pt>
                <c:pt idx="60">
                  <c:v>660.64400000000001</c:v>
                </c:pt>
                <c:pt idx="61">
                  <c:v>664.99829999999997</c:v>
                </c:pt>
                <c:pt idx="62">
                  <c:v>669.34900000000005</c:v>
                </c:pt>
                <c:pt idx="63">
                  <c:v>673.70330000000001</c:v>
                </c:pt>
                <c:pt idx="64">
                  <c:v>678.05759999999998</c:v>
                </c:pt>
                <c:pt idx="65">
                  <c:v>682.41189999999995</c:v>
                </c:pt>
                <c:pt idx="66">
                  <c:v>686.76610000000005</c:v>
                </c:pt>
                <c:pt idx="67">
                  <c:v>691.12040000000002</c:v>
                </c:pt>
                <c:pt idx="68">
                  <c:v>695.47469999999998</c:v>
                </c:pt>
                <c:pt idx="69">
                  <c:v>699.82889999999998</c:v>
                </c:pt>
                <c:pt idx="70">
                  <c:v>704.18679999999995</c:v>
                </c:pt>
                <c:pt idx="71">
                  <c:v>708.54100000000005</c:v>
                </c:pt>
                <c:pt idx="72">
                  <c:v>712.89530000000002</c:v>
                </c:pt>
                <c:pt idx="73">
                  <c:v>717.24959999999999</c:v>
                </c:pt>
                <c:pt idx="74">
                  <c:v>721.60379999999998</c:v>
                </c:pt>
                <c:pt idx="75">
                  <c:v>725.95809999999994</c:v>
                </c:pt>
                <c:pt idx="76">
                  <c:v>730.31240000000003</c:v>
                </c:pt>
                <c:pt idx="77">
                  <c:v>734.66669999999999</c:v>
                </c:pt>
                <c:pt idx="78">
                  <c:v>739.02089999999998</c:v>
                </c:pt>
                <c:pt idx="79">
                  <c:v>743.37519999999995</c:v>
                </c:pt>
                <c:pt idx="80">
                  <c:v>747.72590000000002</c:v>
                </c:pt>
                <c:pt idx="81">
                  <c:v>752.08019999999999</c:v>
                </c:pt>
                <c:pt idx="82">
                  <c:v>756.43439999999998</c:v>
                </c:pt>
                <c:pt idx="83">
                  <c:v>760.78869999999995</c:v>
                </c:pt>
                <c:pt idx="84">
                  <c:v>765.14300000000003</c:v>
                </c:pt>
                <c:pt idx="85">
                  <c:v>769.4973</c:v>
                </c:pt>
                <c:pt idx="86">
                  <c:v>773.85159999999996</c:v>
                </c:pt>
                <c:pt idx="87">
                  <c:v>778.20579999999995</c:v>
                </c:pt>
                <c:pt idx="88">
                  <c:v>782.56010000000003</c:v>
                </c:pt>
                <c:pt idx="89">
                  <c:v>786.9144</c:v>
                </c:pt>
                <c:pt idx="90">
                  <c:v>791.26859999999999</c:v>
                </c:pt>
                <c:pt idx="91">
                  <c:v>795.61940000000004</c:v>
                </c:pt>
                <c:pt idx="92">
                  <c:v>795.61580000000004</c:v>
                </c:pt>
                <c:pt idx="93">
                  <c:v>799.9701</c:v>
                </c:pt>
                <c:pt idx="94">
                  <c:v>804.32090000000005</c:v>
                </c:pt>
                <c:pt idx="95">
                  <c:v>808.67510000000004</c:v>
                </c:pt>
                <c:pt idx="96">
                  <c:v>813.02940000000001</c:v>
                </c:pt>
                <c:pt idx="97">
                  <c:v>817.38369999999998</c:v>
                </c:pt>
                <c:pt idx="98">
                  <c:v>821.73789999999997</c:v>
                </c:pt>
                <c:pt idx="99">
                  <c:v>826.09220000000005</c:v>
                </c:pt>
                <c:pt idx="100">
                  <c:v>830.44650000000001</c:v>
                </c:pt>
                <c:pt idx="101">
                  <c:v>834.80079999999998</c:v>
                </c:pt>
                <c:pt idx="102">
                  <c:v>839.15499999999997</c:v>
                </c:pt>
                <c:pt idx="103">
                  <c:v>843.50930000000005</c:v>
                </c:pt>
                <c:pt idx="104">
                  <c:v>847.86360000000002</c:v>
                </c:pt>
                <c:pt idx="105">
                  <c:v>852.21780000000001</c:v>
                </c:pt>
                <c:pt idx="106">
                  <c:v>856.56859999999995</c:v>
                </c:pt>
                <c:pt idx="107">
                  <c:v>860.92280000000005</c:v>
                </c:pt>
                <c:pt idx="108">
                  <c:v>865.27710000000002</c:v>
                </c:pt>
                <c:pt idx="109">
                  <c:v>869.63139999999999</c:v>
                </c:pt>
                <c:pt idx="110">
                  <c:v>873.98569999999995</c:v>
                </c:pt>
                <c:pt idx="111">
                  <c:v>878.33989999999994</c:v>
                </c:pt>
                <c:pt idx="112">
                  <c:v>882.69420000000002</c:v>
                </c:pt>
                <c:pt idx="113">
                  <c:v>887.04849999999999</c:v>
                </c:pt>
                <c:pt idx="114">
                  <c:v>891.40269999999998</c:v>
                </c:pt>
                <c:pt idx="115">
                  <c:v>895.76059999999995</c:v>
                </c:pt>
                <c:pt idx="116">
                  <c:v>900.11479999999995</c:v>
                </c:pt>
                <c:pt idx="117">
                  <c:v>904.46910000000003</c:v>
                </c:pt>
                <c:pt idx="118">
                  <c:v>908.82339999999999</c:v>
                </c:pt>
                <c:pt idx="119">
                  <c:v>913.17759999999998</c:v>
                </c:pt>
                <c:pt idx="120">
                  <c:v>917.53189999999995</c:v>
                </c:pt>
                <c:pt idx="121">
                  <c:v>921.88620000000003</c:v>
                </c:pt>
                <c:pt idx="122">
                  <c:v>926.2405</c:v>
                </c:pt>
                <c:pt idx="123">
                  <c:v>930.59469999999999</c:v>
                </c:pt>
                <c:pt idx="124">
                  <c:v>934.94889999999998</c:v>
                </c:pt>
                <c:pt idx="125">
                  <c:v>939.30330000000004</c:v>
                </c:pt>
                <c:pt idx="126">
                  <c:v>943.654</c:v>
                </c:pt>
                <c:pt idx="127">
                  <c:v>948.00829999999996</c:v>
                </c:pt>
                <c:pt idx="128">
                  <c:v>952.36249999999995</c:v>
                </c:pt>
                <c:pt idx="129">
                  <c:v>956.71680000000003</c:v>
                </c:pt>
                <c:pt idx="130">
                  <c:v>961.0711</c:v>
                </c:pt>
                <c:pt idx="131">
                  <c:v>965.42539999999997</c:v>
                </c:pt>
                <c:pt idx="132">
                  <c:v>969.77949999999998</c:v>
                </c:pt>
                <c:pt idx="133">
                  <c:v>974.13390000000004</c:v>
                </c:pt>
                <c:pt idx="134">
                  <c:v>978.48820000000001</c:v>
                </c:pt>
                <c:pt idx="135">
                  <c:v>982.8424</c:v>
                </c:pt>
                <c:pt idx="136">
                  <c:v>987.19669999999996</c:v>
                </c:pt>
                <c:pt idx="137">
                  <c:v>991.54740000000004</c:v>
                </c:pt>
                <c:pt idx="138">
                  <c:v>995.90170000000001</c:v>
                </c:pt>
                <c:pt idx="139">
                  <c:v>1000.256</c:v>
                </c:pt>
                <c:pt idx="140">
                  <c:v>1004.6103000000001</c:v>
                </c:pt>
                <c:pt idx="141">
                  <c:v>1008.9645</c:v>
                </c:pt>
                <c:pt idx="142">
                  <c:v>1013.3188</c:v>
                </c:pt>
                <c:pt idx="143">
                  <c:v>1017.6731</c:v>
                </c:pt>
                <c:pt idx="144">
                  <c:v>1022.0273999999999</c:v>
                </c:pt>
                <c:pt idx="145">
                  <c:v>1026.3815999999999</c:v>
                </c:pt>
                <c:pt idx="146">
                  <c:v>1030.7324000000001</c:v>
                </c:pt>
                <c:pt idx="147">
                  <c:v>1035.0866000000001</c:v>
                </c:pt>
                <c:pt idx="148">
                  <c:v>1039.4409000000001</c:v>
                </c:pt>
                <c:pt idx="149">
                  <c:v>1043.7952</c:v>
                </c:pt>
                <c:pt idx="150">
                  <c:v>1048.1494</c:v>
                </c:pt>
                <c:pt idx="151">
                  <c:v>1052.5037</c:v>
                </c:pt>
                <c:pt idx="152">
                  <c:v>1056.8579999999999</c:v>
                </c:pt>
                <c:pt idx="153">
                  <c:v>1061.2122999999999</c:v>
                </c:pt>
                <c:pt idx="154">
                  <c:v>1065.5630000000001</c:v>
                </c:pt>
                <c:pt idx="155">
                  <c:v>1069.9173000000001</c:v>
                </c:pt>
                <c:pt idx="156">
                  <c:v>1074.2715000000001</c:v>
                </c:pt>
                <c:pt idx="157">
                  <c:v>1078.6258</c:v>
                </c:pt>
                <c:pt idx="158">
                  <c:v>1082.9801</c:v>
                </c:pt>
                <c:pt idx="159">
                  <c:v>1087.3344</c:v>
                </c:pt>
                <c:pt idx="160">
                  <c:v>1091.6886</c:v>
                </c:pt>
                <c:pt idx="161">
                  <c:v>1096.0428999999999</c:v>
                </c:pt>
                <c:pt idx="162">
                  <c:v>1100.3972000000001</c:v>
                </c:pt>
                <c:pt idx="163">
                  <c:v>1104.7479000000001</c:v>
                </c:pt>
                <c:pt idx="164">
                  <c:v>1109.1022</c:v>
                </c:pt>
                <c:pt idx="165">
                  <c:v>1113.4564</c:v>
                </c:pt>
                <c:pt idx="166">
                  <c:v>1117.8107</c:v>
                </c:pt>
                <c:pt idx="167">
                  <c:v>1122.165</c:v>
                </c:pt>
                <c:pt idx="168">
                  <c:v>1126.5192</c:v>
                </c:pt>
                <c:pt idx="169">
                  <c:v>1130.8734999999999</c:v>
                </c:pt>
                <c:pt idx="170">
                  <c:v>1135.2277999999999</c:v>
                </c:pt>
                <c:pt idx="171">
                  <c:v>1139.5785000000001</c:v>
                </c:pt>
                <c:pt idx="172">
                  <c:v>1143.9327000000001</c:v>
                </c:pt>
                <c:pt idx="173">
                  <c:v>1148.2871</c:v>
                </c:pt>
                <c:pt idx="174">
                  <c:v>1152.6414</c:v>
                </c:pt>
                <c:pt idx="175">
                  <c:v>1156.9956</c:v>
                </c:pt>
                <c:pt idx="176">
                  <c:v>1161.3498</c:v>
                </c:pt>
                <c:pt idx="177">
                  <c:v>1165.7041999999999</c:v>
                </c:pt>
                <c:pt idx="178">
                  <c:v>1170.0549000000001</c:v>
                </c:pt>
                <c:pt idx="179">
                  <c:v>1174.4092000000001</c:v>
                </c:pt>
                <c:pt idx="180">
                  <c:v>1178.7633000000001</c:v>
                </c:pt>
                <c:pt idx="181">
                  <c:v>1183.1177</c:v>
                </c:pt>
                <c:pt idx="182">
                  <c:v>1187.472</c:v>
                </c:pt>
                <c:pt idx="183">
                  <c:v>1191.8262999999999</c:v>
                </c:pt>
                <c:pt idx="184">
                  <c:v>1196.1804</c:v>
                </c:pt>
                <c:pt idx="185">
                  <c:v>1200.5311999999999</c:v>
                </c:pt>
                <c:pt idx="186">
                  <c:v>1204.8855000000001</c:v>
                </c:pt>
                <c:pt idx="187">
                  <c:v>1209.2398000000001</c:v>
                </c:pt>
                <c:pt idx="188">
                  <c:v>1213.5941</c:v>
                </c:pt>
                <c:pt idx="189">
                  <c:v>1217.9484</c:v>
                </c:pt>
                <c:pt idx="190">
                  <c:v>1222.3026</c:v>
                </c:pt>
                <c:pt idx="191">
                  <c:v>1226.6569</c:v>
                </c:pt>
                <c:pt idx="192">
                  <c:v>1231.0075999999999</c:v>
                </c:pt>
                <c:pt idx="193">
                  <c:v>1235.3617999999999</c:v>
                </c:pt>
                <c:pt idx="194">
                  <c:v>1239.7162000000001</c:v>
                </c:pt>
                <c:pt idx="195">
                  <c:v>1244.0705</c:v>
                </c:pt>
                <c:pt idx="196">
                  <c:v>1248.4247</c:v>
                </c:pt>
                <c:pt idx="197">
                  <c:v>1252.779</c:v>
                </c:pt>
                <c:pt idx="198">
                  <c:v>1257.1297</c:v>
                </c:pt>
                <c:pt idx="199">
                  <c:v>1261.4839999999999</c:v>
                </c:pt>
                <c:pt idx="200">
                  <c:v>1265.8382999999999</c:v>
                </c:pt>
                <c:pt idx="201">
                  <c:v>1270.1925000000001</c:v>
                </c:pt>
                <c:pt idx="202">
                  <c:v>1274.5468000000001</c:v>
                </c:pt>
                <c:pt idx="203">
                  <c:v>1278.9011</c:v>
                </c:pt>
                <c:pt idx="204">
                  <c:v>1283.2518</c:v>
                </c:pt>
                <c:pt idx="205">
                  <c:v>1287.6061</c:v>
                </c:pt>
                <c:pt idx="206">
                  <c:v>1291.9603999999999</c:v>
                </c:pt>
                <c:pt idx="207">
                  <c:v>1296.3145999999999</c:v>
                </c:pt>
                <c:pt idx="208">
                  <c:v>1300.6688999999999</c:v>
                </c:pt>
                <c:pt idx="209">
                  <c:v>1305.0232000000001</c:v>
                </c:pt>
                <c:pt idx="210">
                  <c:v>1309.3739</c:v>
                </c:pt>
                <c:pt idx="211">
                  <c:v>1313.7282</c:v>
                </c:pt>
                <c:pt idx="212">
                  <c:v>1318.0825</c:v>
                </c:pt>
                <c:pt idx="213">
                  <c:v>1322.4367</c:v>
                </c:pt>
                <c:pt idx="214">
                  <c:v>1326.7909999999999</c:v>
                </c:pt>
                <c:pt idx="215">
                  <c:v>1331.1452999999999</c:v>
                </c:pt>
                <c:pt idx="216">
                  <c:v>1335.4960000000001</c:v>
                </c:pt>
                <c:pt idx="217">
                  <c:v>1339.8502000000001</c:v>
                </c:pt>
                <c:pt idx="218">
                  <c:v>1344.2046</c:v>
                </c:pt>
                <c:pt idx="219">
                  <c:v>1348.5588</c:v>
                </c:pt>
                <c:pt idx="220">
                  <c:v>1352.9131</c:v>
                </c:pt>
                <c:pt idx="221">
                  <c:v>1357.2637999999999</c:v>
                </c:pt>
                <c:pt idx="222">
                  <c:v>1361.6180999999999</c:v>
                </c:pt>
                <c:pt idx="223">
                  <c:v>1365.9724000000001</c:v>
                </c:pt>
                <c:pt idx="224">
                  <c:v>1370.3266000000001</c:v>
                </c:pt>
                <c:pt idx="225">
                  <c:v>1374.6808000000001</c:v>
                </c:pt>
                <c:pt idx="226">
                  <c:v>1379.0352</c:v>
                </c:pt>
                <c:pt idx="227">
                  <c:v>1383.3859</c:v>
                </c:pt>
                <c:pt idx="228">
                  <c:v>1387.7402</c:v>
                </c:pt>
                <c:pt idx="229">
                  <c:v>1392.0944999999999</c:v>
                </c:pt>
                <c:pt idx="230">
                  <c:v>1396.4486999999999</c:v>
                </c:pt>
                <c:pt idx="231">
                  <c:v>1400.8030000000001</c:v>
                </c:pt>
                <c:pt idx="232">
                  <c:v>1405.1537000000001</c:v>
                </c:pt>
                <c:pt idx="233">
                  <c:v>1409.508</c:v>
                </c:pt>
                <c:pt idx="234">
                  <c:v>1413.8622</c:v>
                </c:pt>
                <c:pt idx="235">
                  <c:v>1418.2166</c:v>
                </c:pt>
                <c:pt idx="236">
                  <c:v>1422.5672999999999</c:v>
                </c:pt>
                <c:pt idx="237">
                  <c:v>1426.9215999999999</c:v>
                </c:pt>
                <c:pt idx="238">
                  <c:v>1431.2757999999999</c:v>
                </c:pt>
                <c:pt idx="239">
                  <c:v>1435.6301000000001</c:v>
                </c:pt>
                <c:pt idx="240">
                  <c:v>1439.9844000000001</c:v>
                </c:pt>
                <c:pt idx="241">
                  <c:v>1444.3351</c:v>
                </c:pt>
                <c:pt idx="242">
                  <c:v>1448.6894</c:v>
                </c:pt>
                <c:pt idx="243">
                  <c:v>1453.0436999999999</c:v>
                </c:pt>
                <c:pt idx="244">
                  <c:v>1457.3978999999999</c:v>
                </c:pt>
                <c:pt idx="245">
                  <c:v>1461.7487000000001</c:v>
                </c:pt>
                <c:pt idx="246">
                  <c:v>1466.1029000000001</c:v>
                </c:pt>
                <c:pt idx="247">
                  <c:v>1470.4572000000001</c:v>
                </c:pt>
                <c:pt idx="248">
                  <c:v>1474.8115</c:v>
                </c:pt>
                <c:pt idx="249">
                  <c:v>1479.1658</c:v>
                </c:pt>
                <c:pt idx="250">
                  <c:v>1483.5165</c:v>
                </c:pt>
                <c:pt idx="251">
                  <c:v>1487.8707999999999</c:v>
                </c:pt>
                <c:pt idx="252">
                  <c:v>1492.2249999999999</c:v>
                </c:pt>
                <c:pt idx="253">
                  <c:v>1496.5793000000001</c:v>
                </c:pt>
                <c:pt idx="254">
                  <c:v>1500.93</c:v>
                </c:pt>
                <c:pt idx="255">
                  <c:v>1505.2843</c:v>
                </c:pt>
                <c:pt idx="256">
                  <c:v>1509.6385</c:v>
                </c:pt>
                <c:pt idx="257">
                  <c:v>1513.9929</c:v>
                </c:pt>
                <c:pt idx="258">
                  <c:v>1518.3435999999999</c:v>
                </c:pt>
                <c:pt idx="259">
                  <c:v>1522.6978999999999</c:v>
                </c:pt>
                <c:pt idx="260">
                  <c:v>1527.0521000000001</c:v>
                </c:pt>
                <c:pt idx="261">
                  <c:v>1531.4064000000001</c:v>
                </c:pt>
                <c:pt idx="262">
                  <c:v>1535.7570000000001</c:v>
                </c:pt>
                <c:pt idx="263">
                  <c:v>1540.1114</c:v>
                </c:pt>
                <c:pt idx="264">
                  <c:v>1544.4657</c:v>
                </c:pt>
                <c:pt idx="265">
                  <c:v>1548.8163999999999</c:v>
                </c:pt>
                <c:pt idx="266">
                  <c:v>1553.1706999999999</c:v>
                </c:pt>
                <c:pt idx="267">
                  <c:v>1557.5250000000001</c:v>
                </c:pt>
                <c:pt idx="268">
                  <c:v>1561.8792000000001</c:v>
                </c:pt>
                <c:pt idx="269">
                  <c:v>1566.23</c:v>
                </c:pt>
                <c:pt idx="270">
                  <c:v>1570.5842</c:v>
                </c:pt>
                <c:pt idx="271">
                  <c:v>1574.9385</c:v>
                </c:pt>
                <c:pt idx="272">
                  <c:v>1579.2892999999999</c:v>
                </c:pt>
                <c:pt idx="273">
                  <c:v>1583.6434999999999</c:v>
                </c:pt>
                <c:pt idx="274">
                  <c:v>1587.9978000000001</c:v>
                </c:pt>
                <c:pt idx="275">
                  <c:v>1592.3521000000001</c:v>
                </c:pt>
                <c:pt idx="276">
                  <c:v>1596.7027</c:v>
                </c:pt>
                <c:pt idx="277">
                  <c:v>1601.0571</c:v>
                </c:pt>
                <c:pt idx="278">
                  <c:v>1605.4114</c:v>
                </c:pt>
                <c:pt idx="279">
                  <c:v>1609.7620999999999</c:v>
                </c:pt>
                <c:pt idx="280">
                  <c:v>1614.1164000000001</c:v>
                </c:pt>
                <c:pt idx="281">
                  <c:v>1618.4706000000001</c:v>
                </c:pt>
                <c:pt idx="282">
                  <c:v>1622.8214</c:v>
                </c:pt>
                <c:pt idx="283">
                  <c:v>1627.1756</c:v>
                </c:pt>
                <c:pt idx="284">
                  <c:v>1631.5299</c:v>
                </c:pt>
                <c:pt idx="285">
                  <c:v>1635.8806</c:v>
                </c:pt>
                <c:pt idx="286">
                  <c:v>1640.2348999999999</c:v>
                </c:pt>
                <c:pt idx="287">
                  <c:v>1644.5891999999999</c:v>
                </c:pt>
                <c:pt idx="288">
                  <c:v>1648.9435000000001</c:v>
                </c:pt>
                <c:pt idx="289">
                  <c:v>1653.2942</c:v>
                </c:pt>
                <c:pt idx="290">
                  <c:v>1657.6484</c:v>
                </c:pt>
                <c:pt idx="291">
                  <c:v>1662.0027</c:v>
                </c:pt>
                <c:pt idx="292">
                  <c:v>1666.3534999999999</c:v>
                </c:pt>
                <c:pt idx="293">
                  <c:v>1670.7076999999999</c:v>
                </c:pt>
                <c:pt idx="294">
                  <c:v>1675.0619999999999</c:v>
                </c:pt>
                <c:pt idx="295">
                  <c:v>1679.4128000000001</c:v>
                </c:pt>
                <c:pt idx="296">
                  <c:v>1683.7670000000001</c:v>
                </c:pt>
                <c:pt idx="297">
                  <c:v>1688.1213</c:v>
                </c:pt>
                <c:pt idx="298">
                  <c:v>1692.472</c:v>
                </c:pt>
                <c:pt idx="299">
                  <c:v>1696.8262999999999</c:v>
                </c:pt>
                <c:pt idx="300">
                  <c:v>1701.1805999999999</c:v>
                </c:pt>
                <c:pt idx="301">
                  <c:v>1705.5311999999999</c:v>
                </c:pt>
                <c:pt idx="302">
                  <c:v>1709.8856000000001</c:v>
                </c:pt>
                <c:pt idx="303">
                  <c:v>1714.2399</c:v>
                </c:pt>
                <c:pt idx="304">
                  <c:v>1718.5906</c:v>
                </c:pt>
                <c:pt idx="305">
                  <c:v>1722.9449</c:v>
                </c:pt>
                <c:pt idx="306">
                  <c:v>1727.2991</c:v>
                </c:pt>
                <c:pt idx="307">
                  <c:v>1731.6498999999999</c:v>
                </c:pt>
                <c:pt idx="308">
                  <c:v>1736.0041000000001</c:v>
                </c:pt>
                <c:pt idx="309">
                  <c:v>1740.3584000000001</c:v>
                </c:pt>
                <c:pt idx="310">
                  <c:v>1744.7092</c:v>
                </c:pt>
                <c:pt idx="311">
                  <c:v>1749.0634</c:v>
                </c:pt>
                <c:pt idx="312">
                  <c:v>1753.4177</c:v>
                </c:pt>
                <c:pt idx="313">
                  <c:v>1757.7683999999999</c:v>
                </c:pt>
                <c:pt idx="314">
                  <c:v>1762.1226999999999</c:v>
                </c:pt>
                <c:pt idx="315">
                  <c:v>1766.4768999999999</c:v>
                </c:pt>
                <c:pt idx="316">
                  <c:v>1770.8277</c:v>
                </c:pt>
                <c:pt idx="317">
                  <c:v>1775.182</c:v>
                </c:pt>
                <c:pt idx="318">
                  <c:v>1779.5363</c:v>
                </c:pt>
                <c:pt idx="319">
                  <c:v>1783.8869999999999</c:v>
                </c:pt>
                <c:pt idx="320">
                  <c:v>1788.2412999999999</c:v>
                </c:pt>
                <c:pt idx="321">
                  <c:v>1792.5954999999999</c:v>
                </c:pt>
                <c:pt idx="322">
                  <c:v>1796.9463000000001</c:v>
                </c:pt>
                <c:pt idx="323">
                  <c:v>1801.3005000000001</c:v>
                </c:pt>
                <c:pt idx="324">
                  <c:v>1805.6513</c:v>
                </c:pt>
                <c:pt idx="325">
                  <c:v>1810.0056</c:v>
                </c:pt>
                <c:pt idx="326">
                  <c:v>1814.3598</c:v>
                </c:pt>
                <c:pt idx="327">
                  <c:v>1818.7106000000001</c:v>
                </c:pt>
                <c:pt idx="328">
                  <c:v>1823.0648000000001</c:v>
                </c:pt>
                <c:pt idx="329">
                  <c:v>1827.4191000000001</c:v>
                </c:pt>
                <c:pt idx="330">
                  <c:v>1831.7698</c:v>
                </c:pt>
                <c:pt idx="331">
                  <c:v>1836.1241</c:v>
                </c:pt>
                <c:pt idx="332">
                  <c:v>1840.4748</c:v>
                </c:pt>
                <c:pt idx="333">
                  <c:v>1844.8290999999999</c:v>
                </c:pt>
                <c:pt idx="334">
                  <c:v>1849.1833999999999</c:v>
                </c:pt>
                <c:pt idx="335">
                  <c:v>1853.5341000000001</c:v>
                </c:pt>
                <c:pt idx="336">
                  <c:v>1857.8883000000001</c:v>
                </c:pt>
                <c:pt idx="337">
                  <c:v>1862.2391</c:v>
                </c:pt>
                <c:pt idx="338">
                  <c:v>1866.5934</c:v>
                </c:pt>
                <c:pt idx="339">
                  <c:v>1870.9476999999999</c:v>
                </c:pt>
                <c:pt idx="340">
                  <c:v>1875.2983999999999</c:v>
                </c:pt>
                <c:pt idx="341">
                  <c:v>1879.6525999999999</c:v>
                </c:pt>
                <c:pt idx="342">
                  <c:v>1884.0034000000001</c:v>
                </c:pt>
                <c:pt idx="343">
                  <c:v>1888.3577</c:v>
                </c:pt>
                <c:pt idx="344">
                  <c:v>1892.712</c:v>
                </c:pt>
                <c:pt idx="345">
                  <c:v>1897.0626999999999</c:v>
                </c:pt>
                <c:pt idx="346">
                  <c:v>1901.4169999999999</c:v>
                </c:pt>
                <c:pt idx="347">
                  <c:v>1905.7677000000001</c:v>
                </c:pt>
                <c:pt idx="348">
                  <c:v>1910.1219000000001</c:v>
                </c:pt>
                <c:pt idx="349">
                  <c:v>1914.4763</c:v>
                </c:pt>
                <c:pt idx="350">
                  <c:v>1918.827</c:v>
                </c:pt>
                <c:pt idx="351">
                  <c:v>1923.1813</c:v>
                </c:pt>
                <c:pt idx="352">
                  <c:v>1927.5319999999999</c:v>
                </c:pt>
                <c:pt idx="353">
                  <c:v>1931.8861999999999</c:v>
                </c:pt>
                <c:pt idx="354">
                  <c:v>1936.2370000000001</c:v>
                </c:pt>
                <c:pt idx="355">
                  <c:v>1940.5877</c:v>
                </c:pt>
                <c:pt idx="356">
                  <c:v>1944.9385</c:v>
                </c:pt>
              </c:numCache>
            </c:numRef>
          </c:xVal>
          <c:yVal>
            <c:numRef>
              <c:f>'Proprietary data'!$G$64:$G$420</c:f>
              <c:numCache>
                <c:formatCode>General</c:formatCode>
                <c:ptCount val="357"/>
                <c:pt idx="0">
                  <c:v>0.13109999999999999</c:v>
                </c:pt>
                <c:pt idx="1">
                  <c:v>0.13109999999999999</c:v>
                </c:pt>
                <c:pt idx="2">
                  <c:v>0.13109999999999999</c:v>
                </c:pt>
                <c:pt idx="3">
                  <c:v>0.13109999999999999</c:v>
                </c:pt>
                <c:pt idx="4">
                  <c:v>0.13109999999999999</c:v>
                </c:pt>
                <c:pt idx="5">
                  <c:v>0.13109999999999999</c:v>
                </c:pt>
                <c:pt idx="6">
                  <c:v>0.13109999999999999</c:v>
                </c:pt>
                <c:pt idx="7">
                  <c:v>0.13120000000000001</c:v>
                </c:pt>
                <c:pt idx="8">
                  <c:v>0.13120000000000001</c:v>
                </c:pt>
                <c:pt idx="9">
                  <c:v>0.13120000000000001</c:v>
                </c:pt>
                <c:pt idx="10">
                  <c:v>0.13639999999999999</c:v>
                </c:pt>
                <c:pt idx="11">
                  <c:v>0.13639999999999999</c:v>
                </c:pt>
                <c:pt idx="12">
                  <c:v>0.13639999999999999</c:v>
                </c:pt>
                <c:pt idx="13">
                  <c:v>0.13639999999999999</c:v>
                </c:pt>
                <c:pt idx="14">
                  <c:v>0.13639999999999999</c:v>
                </c:pt>
                <c:pt idx="15">
                  <c:v>0.13639999999999999</c:v>
                </c:pt>
                <c:pt idx="16">
                  <c:v>0.13650000000000001</c:v>
                </c:pt>
                <c:pt idx="17">
                  <c:v>0.13650000000000001</c:v>
                </c:pt>
                <c:pt idx="18">
                  <c:v>0.14169999999999999</c:v>
                </c:pt>
                <c:pt idx="19">
                  <c:v>0.14169999999999999</c:v>
                </c:pt>
                <c:pt idx="20">
                  <c:v>0.14169999999999999</c:v>
                </c:pt>
                <c:pt idx="21">
                  <c:v>0.14169999999999999</c:v>
                </c:pt>
                <c:pt idx="22">
                  <c:v>0.14169999999999999</c:v>
                </c:pt>
                <c:pt idx="23">
                  <c:v>0.14169999999999999</c:v>
                </c:pt>
                <c:pt idx="24">
                  <c:v>0.14180000000000001</c:v>
                </c:pt>
                <c:pt idx="25">
                  <c:v>0.14180000000000001</c:v>
                </c:pt>
                <c:pt idx="26">
                  <c:v>0.14699999999999999</c:v>
                </c:pt>
                <c:pt idx="27">
                  <c:v>0.14699999999999999</c:v>
                </c:pt>
                <c:pt idx="28">
                  <c:v>0.14699999999999999</c:v>
                </c:pt>
                <c:pt idx="29">
                  <c:v>0.14699999999999999</c:v>
                </c:pt>
                <c:pt idx="30">
                  <c:v>0.14699999999999999</c:v>
                </c:pt>
                <c:pt idx="31">
                  <c:v>0.14699999999999999</c:v>
                </c:pt>
                <c:pt idx="32">
                  <c:v>0.14710000000000001</c:v>
                </c:pt>
                <c:pt idx="33">
                  <c:v>0.1522</c:v>
                </c:pt>
                <c:pt idx="34">
                  <c:v>0.1575</c:v>
                </c:pt>
                <c:pt idx="35">
                  <c:v>0.1575</c:v>
                </c:pt>
                <c:pt idx="36">
                  <c:v>0.16270000000000001</c:v>
                </c:pt>
                <c:pt idx="37">
                  <c:v>0.16270000000000001</c:v>
                </c:pt>
                <c:pt idx="38">
                  <c:v>0.16270000000000001</c:v>
                </c:pt>
                <c:pt idx="39">
                  <c:v>0.16270000000000001</c:v>
                </c:pt>
                <c:pt idx="40">
                  <c:v>0.16270000000000001</c:v>
                </c:pt>
                <c:pt idx="41">
                  <c:v>0.16270000000000001</c:v>
                </c:pt>
                <c:pt idx="42">
                  <c:v>0.1628</c:v>
                </c:pt>
                <c:pt idx="43">
                  <c:v>0.1628</c:v>
                </c:pt>
                <c:pt idx="44">
                  <c:v>0.16800000000000001</c:v>
                </c:pt>
                <c:pt idx="45">
                  <c:v>0.16800000000000001</c:v>
                </c:pt>
                <c:pt idx="46">
                  <c:v>0.16800000000000001</c:v>
                </c:pt>
                <c:pt idx="47">
                  <c:v>0.16800000000000001</c:v>
                </c:pt>
                <c:pt idx="48">
                  <c:v>0.16800000000000001</c:v>
                </c:pt>
                <c:pt idx="49">
                  <c:v>0.16800000000000001</c:v>
                </c:pt>
                <c:pt idx="50">
                  <c:v>0.1681</c:v>
                </c:pt>
                <c:pt idx="51">
                  <c:v>0.1681</c:v>
                </c:pt>
                <c:pt idx="52">
                  <c:v>0.1681</c:v>
                </c:pt>
                <c:pt idx="53">
                  <c:v>0.17330000000000001</c:v>
                </c:pt>
                <c:pt idx="54">
                  <c:v>0.17330000000000001</c:v>
                </c:pt>
                <c:pt idx="55">
                  <c:v>0.17330000000000001</c:v>
                </c:pt>
                <c:pt idx="56">
                  <c:v>0.17330000000000001</c:v>
                </c:pt>
                <c:pt idx="57">
                  <c:v>0.17330000000000001</c:v>
                </c:pt>
                <c:pt idx="58">
                  <c:v>0.1734</c:v>
                </c:pt>
                <c:pt idx="59">
                  <c:v>0.1734</c:v>
                </c:pt>
                <c:pt idx="60">
                  <c:v>0.1734</c:v>
                </c:pt>
                <c:pt idx="61">
                  <c:v>0.1734</c:v>
                </c:pt>
                <c:pt idx="62">
                  <c:v>0.17860000000000001</c:v>
                </c:pt>
                <c:pt idx="63">
                  <c:v>0.17860000000000001</c:v>
                </c:pt>
                <c:pt idx="64">
                  <c:v>0.17860000000000001</c:v>
                </c:pt>
                <c:pt idx="65">
                  <c:v>0.17860000000000001</c:v>
                </c:pt>
                <c:pt idx="66">
                  <c:v>0.1787</c:v>
                </c:pt>
                <c:pt idx="67">
                  <c:v>0.1787</c:v>
                </c:pt>
                <c:pt idx="68">
                  <c:v>0.1787</c:v>
                </c:pt>
                <c:pt idx="69">
                  <c:v>0.1787</c:v>
                </c:pt>
                <c:pt idx="70">
                  <c:v>0.17349999999999999</c:v>
                </c:pt>
                <c:pt idx="71">
                  <c:v>0.17349999999999999</c:v>
                </c:pt>
                <c:pt idx="72">
                  <c:v>0.17349999999999999</c:v>
                </c:pt>
                <c:pt idx="73">
                  <c:v>0.17349999999999999</c:v>
                </c:pt>
                <c:pt idx="74">
                  <c:v>0.1736</c:v>
                </c:pt>
                <c:pt idx="75">
                  <c:v>0.1736</c:v>
                </c:pt>
                <c:pt idx="76">
                  <c:v>0.1736</c:v>
                </c:pt>
                <c:pt idx="77">
                  <c:v>0.1736</c:v>
                </c:pt>
                <c:pt idx="78">
                  <c:v>0.1736</c:v>
                </c:pt>
                <c:pt idx="79">
                  <c:v>0.1736</c:v>
                </c:pt>
                <c:pt idx="80">
                  <c:v>0.17879999999999999</c:v>
                </c:pt>
                <c:pt idx="81">
                  <c:v>0.17879999999999999</c:v>
                </c:pt>
                <c:pt idx="82">
                  <c:v>0.1789</c:v>
                </c:pt>
                <c:pt idx="83">
                  <c:v>0.1789</c:v>
                </c:pt>
                <c:pt idx="84">
                  <c:v>0.1789</c:v>
                </c:pt>
                <c:pt idx="85">
                  <c:v>0.1789</c:v>
                </c:pt>
                <c:pt idx="86">
                  <c:v>0.1789</c:v>
                </c:pt>
                <c:pt idx="87">
                  <c:v>0.1789</c:v>
                </c:pt>
                <c:pt idx="88">
                  <c:v>0.1789</c:v>
                </c:pt>
                <c:pt idx="89">
                  <c:v>0.1789</c:v>
                </c:pt>
                <c:pt idx="90">
                  <c:v>0.17899999999999999</c:v>
                </c:pt>
                <c:pt idx="91">
                  <c:v>0.1842</c:v>
                </c:pt>
                <c:pt idx="92">
                  <c:v>0.18940000000000001</c:v>
                </c:pt>
                <c:pt idx="93">
                  <c:v>0.18940000000000001</c:v>
                </c:pt>
                <c:pt idx="94">
                  <c:v>0.19450000000000001</c:v>
                </c:pt>
                <c:pt idx="95">
                  <c:v>0.19450000000000001</c:v>
                </c:pt>
                <c:pt idx="96">
                  <c:v>0.19450000000000001</c:v>
                </c:pt>
                <c:pt idx="97">
                  <c:v>0.19450000000000001</c:v>
                </c:pt>
                <c:pt idx="98">
                  <c:v>0.19450000000000001</c:v>
                </c:pt>
                <c:pt idx="99">
                  <c:v>0.19450000000000001</c:v>
                </c:pt>
                <c:pt idx="100">
                  <c:v>0.19470000000000001</c:v>
                </c:pt>
                <c:pt idx="101">
                  <c:v>0.19470000000000001</c:v>
                </c:pt>
                <c:pt idx="102">
                  <c:v>0.19470000000000001</c:v>
                </c:pt>
                <c:pt idx="103">
                  <c:v>0.19470000000000001</c:v>
                </c:pt>
                <c:pt idx="104">
                  <c:v>0.19470000000000001</c:v>
                </c:pt>
                <c:pt idx="105">
                  <c:v>0.19470000000000001</c:v>
                </c:pt>
                <c:pt idx="106">
                  <c:v>0.19989999999999999</c:v>
                </c:pt>
                <c:pt idx="107">
                  <c:v>0.19989999999999999</c:v>
                </c:pt>
                <c:pt idx="108">
                  <c:v>0.2</c:v>
                </c:pt>
                <c:pt idx="109">
                  <c:v>0.2</c:v>
                </c:pt>
                <c:pt idx="110">
                  <c:v>0.2</c:v>
                </c:pt>
                <c:pt idx="111">
                  <c:v>0.2</c:v>
                </c:pt>
                <c:pt idx="112">
                  <c:v>0.2</c:v>
                </c:pt>
                <c:pt idx="113">
                  <c:v>0.2</c:v>
                </c:pt>
                <c:pt idx="114">
                  <c:v>0.2</c:v>
                </c:pt>
                <c:pt idx="115">
                  <c:v>0.19489999999999999</c:v>
                </c:pt>
                <c:pt idx="116">
                  <c:v>0.19489999999999999</c:v>
                </c:pt>
                <c:pt idx="117">
                  <c:v>0.19489999999999999</c:v>
                </c:pt>
                <c:pt idx="118">
                  <c:v>0.19489999999999999</c:v>
                </c:pt>
                <c:pt idx="119">
                  <c:v>0.19489999999999999</c:v>
                </c:pt>
                <c:pt idx="120">
                  <c:v>0.19489999999999999</c:v>
                </c:pt>
                <c:pt idx="121">
                  <c:v>0.19489999999999999</c:v>
                </c:pt>
                <c:pt idx="122">
                  <c:v>0.19489999999999999</c:v>
                </c:pt>
                <c:pt idx="123">
                  <c:v>0.19500000000000001</c:v>
                </c:pt>
                <c:pt idx="124">
                  <c:v>0.19500000000000001</c:v>
                </c:pt>
                <c:pt idx="125">
                  <c:v>0.19500000000000001</c:v>
                </c:pt>
                <c:pt idx="126">
                  <c:v>0.20019999999999999</c:v>
                </c:pt>
                <c:pt idx="127">
                  <c:v>0.20019999999999999</c:v>
                </c:pt>
                <c:pt idx="128">
                  <c:v>0.20019999999999999</c:v>
                </c:pt>
                <c:pt idx="129">
                  <c:v>0.20019999999999999</c:v>
                </c:pt>
                <c:pt idx="130">
                  <c:v>0.20019999999999999</c:v>
                </c:pt>
                <c:pt idx="131">
                  <c:v>0.20030000000000001</c:v>
                </c:pt>
                <c:pt idx="132">
                  <c:v>0.20030000000000001</c:v>
                </c:pt>
                <c:pt idx="133">
                  <c:v>0.20030000000000001</c:v>
                </c:pt>
                <c:pt idx="134">
                  <c:v>0.20030000000000001</c:v>
                </c:pt>
                <c:pt idx="135">
                  <c:v>0.20030000000000001</c:v>
                </c:pt>
                <c:pt idx="136">
                  <c:v>0.20030000000000001</c:v>
                </c:pt>
                <c:pt idx="137">
                  <c:v>0.20549999999999999</c:v>
                </c:pt>
                <c:pt idx="138">
                  <c:v>0.20549999999999999</c:v>
                </c:pt>
                <c:pt idx="139">
                  <c:v>0.20549999999999999</c:v>
                </c:pt>
                <c:pt idx="140">
                  <c:v>0.2056</c:v>
                </c:pt>
                <c:pt idx="141">
                  <c:v>0.2056</c:v>
                </c:pt>
                <c:pt idx="142">
                  <c:v>0.2056</c:v>
                </c:pt>
                <c:pt idx="143">
                  <c:v>0.2056</c:v>
                </c:pt>
                <c:pt idx="144">
                  <c:v>0.2056</c:v>
                </c:pt>
                <c:pt idx="145">
                  <c:v>0.2056</c:v>
                </c:pt>
                <c:pt idx="146">
                  <c:v>0.2107</c:v>
                </c:pt>
                <c:pt idx="147">
                  <c:v>0.2107</c:v>
                </c:pt>
                <c:pt idx="148">
                  <c:v>0.2109</c:v>
                </c:pt>
                <c:pt idx="149">
                  <c:v>0.2109</c:v>
                </c:pt>
                <c:pt idx="150">
                  <c:v>0.2109</c:v>
                </c:pt>
                <c:pt idx="151">
                  <c:v>0.2109</c:v>
                </c:pt>
                <c:pt idx="152">
                  <c:v>0.2109</c:v>
                </c:pt>
                <c:pt idx="153">
                  <c:v>0.2109</c:v>
                </c:pt>
                <c:pt idx="154">
                  <c:v>0.21609999999999999</c:v>
                </c:pt>
                <c:pt idx="155">
                  <c:v>0.21609999999999999</c:v>
                </c:pt>
                <c:pt idx="156">
                  <c:v>0.2162</c:v>
                </c:pt>
                <c:pt idx="157">
                  <c:v>0.2162</c:v>
                </c:pt>
                <c:pt idx="158">
                  <c:v>0.2162</c:v>
                </c:pt>
                <c:pt idx="159">
                  <c:v>0.2162</c:v>
                </c:pt>
                <c:pt idx="160">
                  <c:v>0.2162</c:v>
                </c:pt>
                <c:pt idx="161">
                  <c:v>0.2162</c:v>
                </c:pt>
                <c:pt idx="162">
                  <c:v>0.2162</c:v>
                </c:pt>
                <c:pt idx="163">
                  <c:v>0.22140000000000001</c:v>
                </c:pt>
                <c:pt idx="164">
                  <c:v>0.2215</c:v>
                </c:pt>
                <c:pt idx="165">
                  <c:v>0.2215</c:v>
                </c:pt>
                <c:pt idx="166">
                  <c:v>0.2215</c:v>
                </c:pt>
                <c:pt idx="167">
                  <c:v>0.2215</c:v>
                </c:pt>
                <c:pt idx="168">
                  <c:v>0.2215</c:v>
                </c:pt>
                <c:pt idx="169">
                  <c:v>0.2215</c:v>
                </c:pt>
                <c:pt idx="170">
                  <c:v>0.2215</c:v>
                </c:pt>
                <c:pt idx="171">
                  <c:v>0.22670000000000001</c:v>
                </c:pt>
                <c:pt idx="172">
                  <c:v>0.2268</c:v>
                </c:pt>
                <c:pt idx="173">
                  <c:v>0.2268</c:v>
                </c:pt>
                <c:pt idx="174">
                  <c:v>0.2268</c:v>
                </c:pt>
                <c:pt idx="175">
                  <c:v>0.2268</c:v>
                </c:pt>
                <c:pt idx="176">
                  <c:v>0.2268</c:v>
                </c:pt>
                <c:pt idx="177">
                  <c:v>0.2268</c:v>
                </c:pt>
                <c:pt idx="178">
                  <c:v>0.23200000000000001</c:v>
                </c:pt>
                <c:pt idx="179">
                  <c:v>0.23200000000000001</c:v>
                </c:pt>
                <c:pt idx="180">
                  <c:v>0.2321</c:v>
                </c:pt>
                <c:pt idx="181">
                  <c:v>0.2321</c:v>
                </c:pt>
                <c:pt idx="182">
                  <c:v>0.2321</c:v>
                </c:pt>
                <c:pt idx="183">
                  <c:v>0.2321</c:v>
                </c:pt>
                <c:pt idx="184">
                  <c:v>0.2321</c:v>
                </c:pt>
                <c:pt idx="185">
                  <c:v>0.23730000000000001</c:v>
                </c:pt>
                <c:pt idx="186">
                  <c:v>0.23730000000000001</c:v>
                </c:pt>
                <c:pt idx="187">
                  <c:v>0.23730000000000001</c:v>
                </c:pt>
                <c:pt idx="188">
                  <c:v>0.23730000000000001</c:v>
                </c:pt>
                <c:pt idx="189">
                  <c:v>0.2374</c:v>
                </c:pt>
                <c:pt idx="190">
                  <c:v>0.2374</c:v>
                </c:pt>
                <c:pt idx="191">
                  <c:v>0.2374</c:v>
                </c:pt>
                <c:pt idx="192">
                  <c:v>0.24260000000000001</c:v>
                </c:pt>
                <c:pt idx="193">
                  <c:v>0.24260000000000001</c:v>
                </c:pt>
                <c:pt idx="194">
                  <c:v>0.24260000000000001</c:v>
                </c:pt>
                <c:pt idx="195">
                  <c:v>0.24260000000000001</c:v>
                </c:pt>
                <c:pt idx="196">
                  <c:v>0.24260000000000001</c:v>
                </c:pt>
                <c:pt idx="197">
                  <c:v>0.2427</c:v>
                </c:pt>
                <c:pt idx="198">
                  <c:v>0.24790000000000001</c:v>
                </c:pt>
                <c:pt idx="199">
                  <c:v>0.24790000000000001</c:v>
                </c:pt>
                <c:pt idx="200">
                  <c:v>0.24790000000000001</c:v>
                </c:pt>
                <c:pt idx="201">
                  <c:v>0.24790000000000001</c:v>
                </c:pt>
                <c:pt idx="202">
                  <c:v>0.24790000000000001</c:v>
                </c:pt>
                <c:pt idx="203">
                  <c:v>0.24790000000000001</c:v>
                </c:pt>
                <c:pt idx="204">
                  <c:v>0.253</c:v>
                </c:pt>
                <c:pt idx="205">
                  <c:v>0.25319999999999998</c:v>
                </c:pt>
                <c:pt idx="206">
                  <c:v>0.25319999999999998</c:v>
                </c:pt>
                <c:pt idx="207">
                  <c:v>0.25319999999999998</c:v>
                </c:pt>
                <c:pt idx="208">
                  <c:v>0.25319999999999998</c:v>
                </c:pt>
                <c:pt idx="209">
                  <c:v>0.25319999999999998</c:v>
                </c:pt>
                <c:pt idx="210">
                  <c:v>0.25840000000000002</c:v>
                </c:pt>
                <c:pt idx="211">
                  <c:v>0.25840000000000002</c:v>
                </c:pt>
                <c:pt idx="212">
                  <c:v>0.25840000000000002</c:v>
                </c:pt>
                <c:pt idx="213">
                  <c:v>0.25840000000000002</c:v>
                </c:pt>
                <c:pt idx="214">
                  <c:v>0.25850000000000001</c:v>
                </c:pt>
                <c:pt idx="215">
                  <c:v>0.25850000000000001</c:v>
                </c:pt>
                <c:pt idx="216">
                  <c:v>0.26369999999999999</c:v>
                </c:pt>
                <c:pt idx="217">
                  <c:v>0.26369999999999999</c:v>
                </c:pt>
                <c:pt idx="218">
                  <c:v>0.26369999999999999</c:v>
                </c:pt>
                <c:pt idx="219">
                  <c:v>0.26369999999999999</c:v>
                </c:pt>
                <c:pt idx="220">
                  <c:v>0.26369999999999999</c:v>
                </c:pt>
                <c:pt idx="221">
                  <c:v>0.26889999999999997</c:v>
                </c:pt>
                <c:pt idx="222">
                  <c:v>0.26900000000000002</c:v>
                </c:pt>
                <c:pt idx="223">
                  <c:v>0.26900000000000002</c:v>
                </c:pt>
                <c:pt idx="224">
                  <c:v>0.26900000000000002</c:v>
                </c:pt>
                <c:pt idx="225">
                  <c:v>0.26900000000000002</c:v>
                </c:pt>
                <c:pt idx="226">
                  <c:v>0.26900000000000002</c:v>
                </c:pt>
                <c:pt idx="227">
                  <c:v>0.2742</c:v>
                </c:pt>
                <c:pt idx="228">
                  <c:v>0.2742</c:v>
                </c:pt>
                <c:pt idx="229">
                  <c:v>0.2742</c:v>
                </c:pt>
                <c:pt idx="230">
                  <c:v>0.27429999999999999</c:v>
                </c:pt>
                <c:pt idx="231">
                  <c:v>0.27429999999999999</c:v>
                </c:pt>
                <c:pt idx="232">
                  <c:v>0.27950000000000003</c:v>
                </c:pt>
                <c:pt idx="233">
                  <c:v>0.27950000000000003</c:v>
                </c:pt>
                <c:pt idx="234">
                  <c:v>0.27950000000000003</c:v>
                </c:pt>
                <c:pt idx="235">
                  <c:v>0.27950000000000003</c:v>
                </c:pt>
                <c:pt idx="236">
                  <c:v>0.28470000000000001</c:v>
                </c:pt>
                <c:pt idx="237">
                  <c:v>0.28470000000000001</c:v>
                </c:pt>
                <c:pt idx="238">
                  <c:v>0.28470000000000001</c:v>
                </c:pt>
                <c:pt idx="239">
                  <c:v>0.2848</c:v>
                </c:pt>
                <c:pt idx="240">
                  <c:v>0.2848</c:v>
                </c:pt>
                <c:pt idx="241">
                  <c:v>0.28999999999999998</c:v>
                </c:pt>
                <c:pt idx="242">
                  <c:v>0.28999999999999998</c:v>
                </c:pt>
                <c:pt idx="243">
                  <c:v>0.28999999999999998</c:v>
                </c:pt>
                <c:pt idx="244">
                  <c:v>0.28999999999999998</c:v>
                </c:pt>
                <c:pt idx="245">
                  <c:v>0.29520000000000002</c:v>
                </c:pt>
                <c:pt idx="246">
                  <c:v>0.29520000000000002</c:v>
                </c:pt>
                <c:pt idx="247">
                  <c:v>0.29520000000000002</c:v>
                </c:pt>
                <c:pt idx="248">
                  <c:v>0.29530000000000001</c:v>
                </c:pt>
                <c:pt idx="249">
                  <c:v>0.29530000000000001</c:v>
                </c:pt>
                <c:pt idx="250">
                  <c:v>0.30049999999999999</c:v>
                </c:pt>
                <c:pt idx="251">
                  <c:v>0.30049999999999999</c:v>
                </c:pt>
                <c:pt idx="252">
                  <c:v>0.30049999999999999</c:v>
                </c:pt>
                <c:pt idx="253">
                  <c:v>0.30049999999999999</c:v>
                </c:pt>
                <c:pt idx="254">
                  <c:v>0.30570000000000003</c:v>
                </c:pt>
                <c:pt idx="255">
                  <c:v>0.30570000000000003</c:v>
                </c:pt>
                <c:pt idx="256">
                  <c:v>0.30580000000000002</c:v>
                </c:pt>
                <c:pt idx="257">
                  <c:v>0.30580000000000002</c:v>
                </c:pt>
                <c:pt idx="258">
                  <c:v>0.311</c:v>
                </c:pt>
                <c:pt idx="259">
                  <c:v>0.311</c:v>
                </c:pt>
                <c:pt idx="260">
                  <c:v>0.311</c:v>
                </c:pt>
                <c:pt idx="261">
                  <c:v>0.311</c:v>
                </c:pt>
                <c:pt idx="262">
                  <c:v>0.31619999999999998</c:v>
                </c:pt>
                <c:pt idx="263">
                  <c:v>0.31619999999999998</c:v>
                </c:pt>
                <c:pt idx="264">
                  <c:v>0.31619999999999998</c:v>
                </c:pt>
                <c:pt idx="265">
                  <c:v>0.32150000000000001</c:v>
                </c:pt>
                <c:pt idx="266">
                  <c:v>0.32150000000000001</c:v>
                </c:pt>
                <c:pt idx="267">
                  <c:v>0.32150000000000001</c:v>
                </c:pt>
                <c:pt idx="268">
                  <c:v>0.32150000000000001</c:v>
                </c:pt>
                <c:pt idx="269">
                  <c:v>0.32669999999999999</c:v>
                </c:pt>
                <c:pt idx="270">
                  <c:v>0.32669999999999999</c:v>
                </c:pt>
                <c:pt idx="271">
                  <c:v>0.32669999999999999</c:v>
                </c:pt>
                <c:pt idx="272">
                  <c:v>0.33189999999999997</c:v>
                </c:pt>
                <c:pt idx="273">
                  <c:v>0.33189999999999997</c:v>
                </c:pt>
                <c:pt idx="274">
                  <c:v>0.33200000000000002</c:v>
                </c:pt>
                <c:pt idx="275">
                  <c:v>0.33200000000000002</c:v>
                </c:pt>
                <c:pt idx="276">
                  <c:v>0.3372</c:v>
                </c:pt>
                <c:pt idx="277">
                  <c:v>0.3372</c:v>
                </c:pt>
                <c:pt idx="278">
                  <c:v>0.3372</c:v>
                </c:pt>
                <c:pt idx="279">
                  <c:v>0.34239999999999998</c:v>
                </c:pt>
                <c:pt idx="280">
                  <c:v>0.34239999999999998</c:v>
                </c:pt>
                <c:pt idx="281">
                  <c:v>0.34239999999999998</c:v>
                </c:pt>
                <c:pt idx="282">
                  <c:v>0.34760000000000002</c:v>
                </c:pt>
                <c:pt idx="283">
                  <c:v>0.34770000000000001</c:v>
                </c:pt>
                <c:pt idx="284">
                  <c:v>0.34770000000000001</c:v>
                </c:pt>
                <c:pt idx="285">
                  <c:v>0.35289999999999999</c:v>
                </c:pt>
                <c:pt idx="286">
                  <c:v>0.35289999999999999</c:v>
                </c:pt>
                <c:pt idx="287">
                  <c:v>0.35289999999999999</c:v>
                </c:pt>
                <c:pt idx="288">
                  <c:v>0.35289999999999999</c:v>
                </c:pt>
                <c:pt idx="289">
                  <c:v>0.35799999999999998</c:v>
                </c:pt>
                <c:pt idx="290">
                  <c:v>0.35799999999999998</c:v>
                </c:pt>
                <c:pt idx="291">
                  <c:v>0.35820000000000002</c:v>
                </c:pt>
                <c:pt idx="292">
                  <c:v>0.3634</c:v>
                </c:pt>
                <c:pt idx="293">
                  <c:v>0.3634</c:v>
                </c:pt>
                <c:pt idx="294">
                  <c:v>0.3634</c:v>
                </c:pt>
                <c:pt idx="295">
                  <c:v>0.36859999999999998</c:v>
                </c:pt>
                <c:pt idx="296">
                  <c:v>0.36859999999999998</c:v>
                </c:pt>
                <c:pt idx="297">
                  <c:v>0.36859999999999998</c:v>
                </c:pt>
                <c:pt idx="298">
                  <c:v>0.37380000000000002</c:v>
                </c:pt>
                <c:pt idx="299">
                  <c:v>0.37380000000000002</c:v>
                </c:pt>
                <c:pt idx="300">
                  <c:v>0.37390000000000001</c:v>
                </c:pt>
                <c:pt idx="301">
                  <c:v>0.37909999999999999</c:v>
                </c:pt>
                <c:pt idx="302">
                  <c:v>0.37909999999999999</c:v>
                </c:pt>
                <c:pt idx="303">
                  <c:v>0.37909999999999999</c:v>
                </c:pt>
                <c:pt idx="304">
                  <c:v>0.38429999999999997</c:v>
                </c:pt>
                <c:pt idx="305">
                  <c:v>0.38429999999999997</c:v>
                </c:pt>
                <c:pt idx="306">
                  <c:v>0.38429999999999997</c:v>
                </c:pt>
                <c:pt idx="307">
                  <c:v>0.38950000000000001</c:v>
                </c:pt>
                <c:pt idx="308">
                  <c:v>0.38950000000000001</c:v>
                </c:pt>
                <c:pt idx="309">
                  <c:v>0.3896</c:v>
                </c:pt>
                <c:pt idx="310">
                  <c:v>0.39479999999999998</c:v>
                </c:pt>
                <c:pt idx="311">
                  <c:v>0.39479999999999998</c:v>
                </c:pt>
                <c:pt idx="312">
                  <c:v>0.39479999999999998</c:v>
                </c:pt>
                <c:pt idx="313">
                  <c:v>0.4</c:v>
                </c:pt>
                <c:pt idx="314">
                  <c:v>0.4</c:v>
                </c:pt>
                <c:pt idx="315">
                  <c:v>0.4</c:v>
                </c:pt>
                <c:pt idx="316">
                  <c:v>0.4052</c:v>
                </c:pt>
                <c:pt idx="317">
                  <c:v>0.4052</c:v>
                </c:pt>
                <c:pt idx="318">
                  <c:v>0.40529999999999999</c:v>
                </c:pt>
                <c:pt idx="319">
                  <c:v>0.41039999999999999</c:v>
                </c:pt>
                <c:pt idx="320">
                  <c:v>0.41039999999999999</c:v>
                </c:pt>
                <c:pt idx="321">
                  <c:v>0.41039999999999999</c:v>
                </c:pt>
                <c:pt idx="322">
                  <c:v>0.41570000000000001</c:v>
                </c:pt>
                <c:pt idx="323">
                  <c:v>0.41570000000000001</c:v>
                </c:pt>
                <c:pt idx="324">
                  <c:v>0.4209</c:v>
                </c:pt>
                <c:pt idx="325">
                  <c:v>0.4209</c:v>
                </c:pt>
                <c:pt idx="326">
                  <c:v>0.4209</c:v>
                </c:pt>
                <c:pt idx="327">
                  <c:v>0.42609999999999998</c:v>
                </c:pt>
                <c:pt idx="328">
                  <c:v>0.42620000000000002</c:v>
                </c:pt>
                <c:pt idx="329">
                  <c:v>0.42620000000000002</c:v>
                </c:pt>
                <c:pt idx="330">
                  <c:v>0.43140000000000001</c:v>
                </c:pt>
                <c:pt idx="331">
                  <c:v>0.43140000000000001</c:v>
                </c:pt>
                <c:pt idx="332">
                  <c:v>0.4365</c:v>
                </c:pt>
                <c:pt idx="333">
                  <c:v>0.4365</c:v>
                </c:pt>
                <c:pt idx="334">
                  <c:v>0.4365</c:v>
                </c:pt>
                <c:pt idx="335">
                  <c:v>0.44180000000000003</c:v>
                </c:pt>
                <c:pt idx="336">
                  <c:v>0.44180000000000003</c:v>
                </c:pt>
                <c:pt idx="337">
                  <c:v>0.4471</c:v>
                </c:pt>
                <c:pt idx="338">
                  <c:v>0.4471</c:v>
                </c:pt>
                <c:pt idx="339">
                  <c:v>0.4471</c:v>
                </c:pt>
                <c:pt idx="340">
                  <c:v>0.45229999999999998</c:v>
                </c:pt>
                <c:pt idx="341">
                  <c:v>0.45229999999999998</c:v>
                </c:pt>
                <c:pt idx="342">
                  <c:v>0.45750000000000002</c:v>
                </c:pt>
                <c:pt idx="343">
                  <c:v>0.45750000000000002</c:v>
                </c:pt>
                <c:pt idx="344">
                  <c:v>0.45750000000000002</c:v>
                </c:pt>
                <c:pt idx="345">
                  <c:v>0.4627</c:v>
                </c:pt>
                <c:pt idx="346">
                  <c:v>0.46279999999999999</c:v>
                </c:pt>
                <c:pt idx="347">
                  <c:v>0.46800000000000003</c:v>
                </c:pt>
                <c:pt idx="348">
                  <c:v>0.46800000000000003</c:v>
                </c:pt>
                <c:pt idx="349">
                  <c:v>0.46800000000000003</c:v>
                </c:pt>
                <c:pt idx="350">
                  <c:v>0.47320000000000001</c:v>
                </c:pt>
                <c:pt idx="351">
                  <c:v>0.47320000000000001</c:v>
                </c:pt>
                <c:pt idx="352">
                  <c:v>0.47839999999999999</c:v>
                </c:pt>
                <c:pt idx="353">
                  <c:v>0.47839999999999999</c:v>
                </c:pt>
                <c:pt idx="354">
                  <c:v>0.48359999999999997</c:v>
                </c:pt>
                <c:pt idx="355">
                  <c:v>0.48880000000000001</c:v>
                </c:pt>
                <c:pt idx="356">
                  <c:v>0.49409999999999998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5E5-C447-92B9-9B552140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920328"/>
        <c:axId val="2090320184"/>
      </c:scatterChart>
      <c:valAx>
        <c:axId val="2089920328"/>
        <c:scaling>
          <c:orientation val="minMax"/>
          <c:max val="22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Temperature (K)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90320184"/>
        <c:crosses val="autoZero"/>
        <c:crossBetween val="midCat"/>
      </c:valAx>
      <c:valAx>
        <c:axId val="20903201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Equivalent Thermal Conductivity (W/m/K)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89920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72004234764772"/>
          <c:y val="9.554530079188181E-2"/>
          <c:w val="0.40557268576722033"/>
          <c:h val="0.20577995318152797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256999125109373E-2"/>
          <c:y val="0.10695610965296004"/>
          <c:w val="0.71881933508311469"/>
          <c:h val="0.84164333624963572"/>
        </c:manualLayout>
      </c:layout>
      <c:scatterChart>
        <c:scatterStyle val="smoothMarker"/>
        <c:varyColors val="0"/>
        <c:ser>
          <c:idx val="0"/>
          <c:order val="0"/>
          <c:tx>
            <c:v>Data (ε = 0.1)</c:v>
          </c:tx>
          <c:xVal>
            <c:numRef>
              <c:f>Feuil1!$B$149:$B$158</c:f>
              <c:numCache>
                <c:formatCode>General</c:formatCode>
                <c:ptCount val="10"/>
                <c:pt idx="0">
                  <c:v>1E-4</c:v>
                </c:pt>
                <c:pt idx="1">
                  <c:v>1E-3</c:v>
                </c:pt>
                <c:pt idx="2">
                  <c:v>0.01</c:v>
                </c:pt>
                <c:pt idx="3">
                  <c:v>0.03</c:v>
                </c:pt>
                <c:pt idx="4">
                  <c:v>0.1</c:v>
                </c:pt>
                <c:pt idx="5">
                  <c:v>0.3</c:v>
                </c:pt>
                <c:pt idx="6">
                  <c:v>1</c:v>
                </c:pt>
                <c:pt idx="7">
                  <c:v>10</c:v>
                </c:pt>
                <c:pt idx="8">
                  <c:v>100</c:v>
                </c:pt>
                <c:pt idx="9">
                  <c:v>1000</c:v>
                </c:pt>
              </c:numCache>
            </c:numRef>
          </c:xVal>
          <c:yVal>
            <c:numRef>
              <c:f>Feuil1!$C$149:$C$158</c:f>
              <c:numCache>
                <c:formatCode>0.00E+00</c:formatCode>
                <c:ptCount val="10"/>
                <c:pt idx="0">
                  <c:v>8.6092200000000002E-6</c:v>
                </c:pt>
                <c:pt idx="1">
                  <c:v>6.3826599999999996E-5</c:v>
                </c:pt>
                <c:pt idx="2" formatCode="General">
                  <c:v>5.2460899999999999E-4</c:v>
                </c:pt>
                <c:pt idx="3" formatCode="General">
                  <c:v>1.36378E-3</c:v>
                </c:pt>
                <c:pt idx="4" formatCode="General">
                  <c:v>4.3755299999999999E-3</c:v>
                </c:pt>
                <c:pt idx="5" formatCode="General">
                  <c:v>1.11646E-2</c:v>
                </c:pt>
                <c:pt idx="6" formatCode="General">
                  <c:v>2.4143399999999999E-2</c:v>
                </c:pt>
                <c:pt idx="7" formatCode="General">
                  <c:v>4.2207799999999997E-2</c:v>
                </c:pt>
                <c:pt idx="8" formatCode="General">
                  <c:v>4.7905099999999999E-2</c:v>
                </c:pt>
                <c:pt idx="9" formatCode="General">
                  <c:v>4.7905099999999999E-2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7F-4E4A-80EF-A9A3AFD8EF8E}"/>
            </c:ext>
          </c:extLst>
        </c:ser>
        <c:ser>
          <c:idx val="1"/>
          <c:order val="1"/>
          <c:tx>
            <c:v>Analytical approximation</c:v>
          </c:tx>
          <c:marker>
            <c:symbol val="none"/>
          </c:marker>
          <c:xVal>
            <c:numRef>
              <c:f>Feuil1!$Z$142:$Z$152</c:f>
              <c:numCache>
                <c:formatCode>General</c:formatCode>
                <c:ptCount val="11"/>
                <c:pt idx="0">
                  <c:v>1.0000000000000001E-5</c:v>
                </c:pt>
                <c:pt idx="1">
                  <c:v>1E-4</c:v>
                </c:pt>
                <c:pt idx="2">
                  <c:v>1E-3</c:v>
                </c:pt>
                <c:pt idx="3">
                  <c:v>0.01</c:v>
                </c:pt>
                <c:pt idx="4">
                  <c:v>0.03</c:v>
                </c:pt>
                <c:pt idx="5">
                  <c:v>0.1</c:v>
                </c:pt>
                <c:pt idx="6">
                  <c:v>0.3</c:v>
                </c:pt>
                <c:pt idx="7">
                  <c:v>1</c:v>
                </c:pt>
                <c:pt idx="8">
                  <c:v>10</c:v>
                </c:pt>
                <c:pt idx="9">
                  <c:v>100</c:v>
                </c:pt>
                <c:pt idx="10">
                  <c:v>1000</c:v>
                </c:pt>
              </c:numCache>
            </c:numRef>
          </c:xVal>
          <c:yVal>
            <c:numRef>
              <c:f>Feuil1!$AA$142:$AA$153</c:f>
              <c:numCache>
                <c:formatCode>General</c:formatCode>
                <c:ptCount val="12"/>
                <c:pt idx="0">
                  <c:v>3.6630933690663092E-6</c:v>
                </c:pt>
                <c:pt idx="1">
                  <c:v>8.0711528847115294E-6</c:v>
                </c:pt>
                <c:pt idx="2">
                  <c:v>5.210815184815186E-5</c:v>
                </c:pt>
                <c:pt idx="3">
                  <c:v>4.8816164356435646E-4</c:v>
                </c:pt>
                <c:pt idx="4">
                  <c:v>1.4298866601941749E-3</c:v>
                </c:pt>
                <c:pt idx="5">
                  <c:v>4.4562484181818185E-3</c:v>
                </c:pt>
                <c:pt idx="6">
                  <c:v>1.1307133276923077E-2</c:v>
                </c:pt>
                <c:pt idx="7">
                  <c:v>2.4495086630000003E-2</c:v>
                </c:pt>
                <c:pt idx="8">
                  <c:v>4.453392484181818E-2</c:v>
                </c:pt>
                <c:pt idx="9">
                  <c:v>4.8502011616435636E-2</c:v>
                </c:pt>
                <c:pt idx="10">
                  <c:v>4.8938065108151844E-2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7F-4E4A-80EF-A9A3AFD8EF8E}"/>
            </c:ext>
          </c:extLst>
        </c:ser>
        <c:ser>
          <c:idx val="2"/>
          <c:order val="2"/>
          <c:tx>
            <c:v>Transparent medium limit</c:v>
          </c:tx>
          <c:marker>
            <c:symbol val="none"/>
          </c:marker>
          <c:xVal>
            <c:numRef>
              <c:f>Feuil1!$Z$149:$Z$152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</c:numCache>
            </c:numRef>
          </c:xVal>
          <c:yVal>
            <c:numRef>
              <c:f>Feuil1!$AB$149:$AB$152</c:f>
              <c:numCache>
                <c:formatCode>General</c:formatCode>
                <c:ptCount val="4"/>
                <c:pt idx="0">
                  <c:v>4.8938065108151844E-2</c:v>
                </c:pt>
                <c:pt idx="1">
                  <c:v>4.8938065108151844E-2</c:v>
                </c:pt>
                <c:pt idx="2">
                  <c:v>4.8938065108151844E-2</c:v>
                </c:pt>
                <c:pt idx="3">
                  <c:v>4.8938065108151844E-2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7F-4E4A-80EF-A9A3AFD8EF8E}"/>
            </c:ext>
          </c:extLst>
        </c:ser>
        <c:ser>
          <c:idx val="3"/>
          <c:order val="3"/>
          <c:tx>
            <c:v>Pure conduction limit</c:v>
          </c:tx>
          <c:marker>
            <c:symbol val="none"/>
          </c:marker>
          <c:xVal>
            <c:numRef>
              <c:f>Feuil1!$Z$141:$Z$144</c:f>
              <c:numCache>
                <c:formatCode>General</c:formatCode>
                <c:ptCount val="4"/>
                <c:pt idx="0">
                  <c:v>9.9999999999999995E-7</c:v>
                </c:pt>
                <c:pt idx="1">
                  <c:v>1.0000000000000001E-5</c:v>
                </c:pt>
                <c:pt idx="2">
                  <c:v>1E-4</c:v>
                </c:pt>
                <c:pt idx="3">
                  <c:v>1E-3</c:v>
                </c:pt>
              </c:numCache>
            </c:numRef>
          </c:xVal>
          <c:yVal>
            <c:numRef>
              <c:f>Feuil1!$AB$141:$AB$144</c:f>
              <c:numCache>
                <c:formatCode>0.00E+00</c:formatCode>
                <c:ptCount val="4"/>
                <c:pt idx="0">
                  <c:v>3.1732599999999999E-6</c:v>
                </c:pt>
                <c:pt idx="1">
                  <c:v>3.1732599999999999E-6</c:v>
                </c:pt>
                <c:pt idx="2">
                  <c:v>3.1732599999999999E-6</c:v>
                </c:pt>
                <c:pt idx="3">
                  <c:v>3.1732599999999999E-6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7F-4E4A-80EF-A9A3AFD8E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895872"/>
        <c:axId val="92938624"/>
      </c:scatterChart>
      <c:valAx>
        <c:axId val="92895872"/>
        <c:scaling>
          <c:logBase val="10"/>
          <c:orientation val="minMax"/>
          <c:min val="1.0000000000000008E-6"/>
        </c:scaling>
        <c:delete val="0"/>
        <c:axPos val="b"/>
        <c:numFmt formatCode="General" sourceLinked="1"/>
        <c:majorTickMark val="out"/>
        <c:minorTickMark val="none"/>
        <c:tickLblPos val="nextTo"/>
        <c:crossAx val="92938624"/>
        <c:crossesAt val="1.0000000000000004E-6"/>
        <c:crossBetween val="midCat"/>
      </c:valAx>
      <c:valAx>
        <c:axId val="92938624"/>
        <c:scaling>
          <c:logBase val="10"/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928958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434244540187191"/>
          <c:y val="0.3345651879510147"/>
          <c:w val="0.3164060356652949"/>
          <c:h val="0.405216583799260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0.54666</cdr:x>
      <cdr:y>0.0366</cdr:y>
    </cdr:from>
    <cdr:to>
      <cdr:x>0.74193</cdr:x>
      <cdr:y>0.18355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679538" y="189156"/>
          <a:ext cx="1314362" cy="759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600">
              <a:latin typeface="Times New Roman" panose="02020603050405020304" pitchFamily="18" charset="0"/>
              <a:cs typeface="Times New Roman" panose="02020603050405020304" pitchFamily="18" charset="0"/>
            </a:rPr>
            <a:t>Heat diffusivity</a:t>
          </a:r>
        </a:p>
      </cdr:txBody>
    </cdr:sp>
  </cdr:relSizeAnchor>
  <cdr:relSizeAnchor xmlns:cdr="http://schemas.openxmlformats.org/drawingml/2006/chartDrawing">
    <cdr:from>
      <cdr:x>0.8274</cdr:x>
      <cdr:y>0.8909</cdr:y>
    </cdr:from>
    <cdr:to>
      <cdr:x>0.91132</cdr:x>
      <cdr:y>0.95821</cdr:y>
    </cdr:to>
    <cdr:sp macro="" textlink="">
      <cdr:nvSpPr>
        <cdr:cNvPr id="3" name="ZoneTexte 10"/>
        <cdr:cNvSpPr txBox="1"/>
      </cdr:nvSpPr>
      <cdr:spPr>
        <a:xfrm xmlns:a="http://schemas.openxmlformats.org/drawingml/2006/main">
          <a:off x="5569237" y="4604988"/>
          <a:ext cx="564863" cy="347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fr-FR" sz="1800" i="1">
              <a:latin typeface="Times New Roman" panose="02020603050405020304" pitchFamily="18" charset="0"/>
              <a:cs typeface="Times New Roman" panose="02020603050405020304" pitchFamily="18" charset="0"/>
            </a:rPr>
            <a:t>Kn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1D2EACD3-59A3-431D-A9CB-EC029C3F3AF5}" type="datetime1">
              <a:rPr lang="fr-FR" smtClean="0"/>
              <a:t>20/05/2026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28EEFA9E-C190-4F5C-8394-BD5F1CD55C0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CDA8956E-0A83-4930-8ABA-7967BBFAD4A7}" type="datetime1">
              <a:rPr lang="fr-FR" smtClean="0"/>
              <a:t>20/05/2026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22289C57-55D7-40A4-A101-E74FAC7A092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2289C57-55D7-40A4-A101-E74FAC7A092B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463" y="8685877"/>
            <a:ext cx="2970470" cy="45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EB99FCED-B805-D74A-9CD2-F3B54D7C33AD}" type="slidenum">
              <a:rPr lang="fr-FR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17</a:t>
            </a:fld>
            <a:endParaRPr lang="fr-F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7424"/>
          </a:xfrm>
          <a:noFill/>
        </p:spPr>
        <p:txBody>
          <a:bodyPr wrap="none" lIns="91387" tIns="45860" rIns="91387" bIns="45860" anchor="ctr"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2289C57-55D7-40A4-A101-E74FAC7A092B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6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rtlCol="0" anchor="ctr">
            <a:noAutofit/>
          </a:bodyPr>
          <a:lstStyle>
            <a:lvl1pPr algn="l">
              <a:defRPr lang="fr-FR" sz="3600" spc="150" baseline="0"/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C7A7D2-99FA-43E5-B86B-8B8517038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345" r="5345"/>
          <a:stretch/>
        </p:blipFill>
        <p:spPr>
          <a:xfrm>
            <a:off x="0" y="0"/>
            <a:ext cx="4003505" cy="61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DE5960-5A03-42B0-AD91-8C8063695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301" y="0"/>
            <a:ext cx="310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98201C4-2FDB-43F9-BFE0-294F93992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60" t="4429"/>
          <a:stretch/>
        </p:blipFill>
        <p:spPr>
          <a:xfrm>
            <a:off x="11442920" y="5911275"/>
            <a:ext cx="749079" cy="9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605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8C130D-7B1B-4F43-8841-FC144FA4E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95882" y="6132933"/>
            <a:ext cx="551562" cy="6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t de section 3">
    <p:bg>
      <p:bgPr>
        <a:solidFill>
          <a:srgbClr val="4B5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1644BC-8383-44E1-B0D1-CF664E75D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35" y="462874"/>
            <a:ext cx="3861680" cy="5932251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D779ADB-BE44-4856-BF49-CD7F1C59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B13E182-DAE3-4DD6-B0D6-933F1119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ut de section 3">
    <p:bg>
      <p:bgPr>
        <a:solidFill>
          <a:srgbClr val="7F1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66B96E-DFEC-436F-BAFD-41999F590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35" y="462874"/>
            <a:ext cx="3861680" cy="5932251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3EA14AF-9200-4136-BF43-412D182B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A2CA3FCE-CF76-4241-9E28-228FF10C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832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 1">
    <p:bg>
      <p:bgPr>
        <a:solidFill>
          <a:srgbClr val="8B8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C3C925F-7201-485F-B4A9-EF0A56896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tx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586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 1">
    <p:bg>
      <p:bgPr>
        <a:solidFill>
          <a:srgbClr val="E4B6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AA9BF6-F673-458A-B927-35A5238D8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95FB002C-A6A4-47BE-9970-F7EC0118A17B}"/>
              </a:ext>
            </a:extLst>
          </p:cNvPr>
          <p:cNvSpPr txBox="1">
            <a:spLocks/>
          </p:cNvSpPr>
          <p:nvPr userDrawn="1"/>
        </p:nvSpPr>
        <p:spPr>
          <a:xfrm>
            <a:off x="2917996" y="6356348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20250901 – </a:t>
            </a:r>
            <a:r>
              <a:rPr lang="fr-FR" dirty="0" err="1"/>
              <a:t>ECerS</a:t>
            </a:r>
            <a:r>
              <a:rPr 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16383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Cliquer pour ajouter du texte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 rtlCol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lang="fr-FR"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lang="fr-FR"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lang="fr-FR"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lang="fr-FR"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rtlCol="0" anchor="t">
            <a:norm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Cliquer pour ajouter du texte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9D849C-900B-4703-AA16-73F39F8911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1275" y="0"/>
            <a:ext cx="1990725" cy="6858000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1893936-531F-434B-B50E-75223644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 rtlCol="0">
            <a:normAutofit/>
          </a:bodyPr>
          <a:lstStyle>
            <a:lvl1pPr marL="0" indent="0" algn="l">
              <a:buNone/>
              <a:defRPr lang="fr-F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1A05A0D7-9E49-4DA0-B743-63F5118D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ésumé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rgbClr val="50504E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 rtlCol="0">
            <a:normAutofit/>
          </a:bodyPr>
          <a:lstStyle>
            <a:lvl1pPr marL="0" indent="0" algn="l">
              <a:buNone/>
              <a:defRPr lang="fr-F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>
                <a:solidFill>
                  <a:srgbClr val="50504E"/>
                </a:solidFill>
              </a:defRPr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>
                <a:solidFill>
                  <a:srgbClr val="50504E"/>
                </a:solidFill>
              </a:defRPr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>
                <a:solidFill>
                  <a:srgbClr val="50504E"/>
                </a:solidFill>
              </a:defRPr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>
                <a:solidFill>
                  <a:srgbClr val="50504E"/>
                </a:solidFill>
              </a:defRPr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1A05A0D7-9E49-4DA0-B743-63F5118D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9809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rtlCol="0" anchor="b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pPr rtl="0"/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97D001-7A8E-4BE5-9BCE-1BD29DBA5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039274" y="0"/>
            <a:ext cx="513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 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 rtlCol="0">
            <a:normAutofit/>
          </a:bodyPr>
          <a:lstStyle>
            <a:lvl1pPr algn="l">
              <a:defRPr lang="fr-FR" sz="24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8" name="Espace réservé de table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61973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 dirty="0"/>
              <a:t>Cliquez sur l'icône pour ajouter un tableau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7C9716-71FC-416D-8BE3-D70929ADC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BF3C76C1-0B96-4798-A0BE-90673AF9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70" userDrawn="1">
          <p15:clr>
            <a:srgbClr val="FBAE40"/>
          </p15:clr>
        </p15:guide>
        <p15:guide id="2" pos="2661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au 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 rtlCol="0">
            <a:normAutofit/>
          </a:bodyPr>
          <a:lstStyle>
            <a:lvl1pPr algn="l">
              <a:defRPr lang="fr-FR" sz="24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5E27181-9484-445F-963F-D832BA127993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275438" y="895350"/>
            <a:ext cx="7085463" cy="5156198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127AD5-CD99-42AA-90DF-ECE7C3D2F3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7823DD5C-6412-416F-807A-6A3D2841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11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70" userDrawn="1">
          <p15:clr>
            <a:srgbClr val="FBAE40"/>
          </p15:clr>
        </p15:guide>
        <p15:guide id="2" pos="2683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solidFill>
          <a:srgbClr val="E4B6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CC6193-FCDD-48C8-9C63-6A9150885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416" r="23750"/>
          <a:stretch/>
        </p:blipFill>
        <p:spPr>
          <a:xfrm>
            <a:off x="9896738" y="1"/>
            <a:ext cx="2295262" cy="3032734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7AD1D7BC-17AB-473E-BD86-B843DD17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bg>
      <p:bgPr>
        <a:solidFill>
          <a:srgbClr val="8B8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fr-FR" sz="900">
                <a:solidFill>
                  <a:schemeClr val="tx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942559-385C-48D3-98C0-03CEF8544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416" r="23750"/>
          <a:stretch/>
        </p:blipFill>
        <p:spPr>
          <a:xfrm>
            <a:off x="9896738" y="1"/>
            <a:ext cx="2295262" cy="3032734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3E4AF00-5F86-463D-9867-0801CF75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tx1"/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00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1B6B27-F94C-48AD-AA13-75FE71661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416" r="23750"/>
          <a:stretch/>
        </p:blipFill>
        <p:spPr>
          <a:xfrm>
            <a:off x="9896738" y="1"/>
            <a:ext cx="2295262" cy="3032734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34CA4099-1CFF-4BAF-9A41-117DB1C2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9783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 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B1F0377-6558-402A-B81E-93453A9AC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rtlCol="0" anchor="b">
            <a:normAutofit/>
          </a:bodyPr>
          <a:lstStyle>
            <a:lvl1pPr algn="ctr"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8" name="Espace réservé de table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 dirty="0"/>
              <a:t>Cliquez sur l'icône pour ajouter un tableau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52A2688C-418C-4B1E-B629-C3FE7D9C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rmeture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lang="fr-FR"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 dirty="0"/>
              <a:t>Cliquez pour ajouter un sous-titre</a:t>
            </a:r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 rtlCol="0"/>
          <a:lstStyle>
            <a:lvl1pPr algn="l">
              <a:defRPr lang="fr-FR"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lang="fr-FR"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E7977D2-E469-45FD-A3C9-BD923CC64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51" y="5441"/>
            <a:ext cx="429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ermeture">
    <p:bg>
      <p:bgPr>
        <a:solidFill>
          <a:srgbClr val="7F1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lang="fr-FR"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 dirty="0"/>
              <a:t>Cliquez pour ajouter un sous-titre</a:t>
            </a:r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 rtlCol="0"/>
          <a:lstStyle>
            <a:lvl1pPr algn="l">
              <a:defRPr lang="fr-FR"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lang="fr-FR"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5C639C-D08F-42AC-ABA1-2A84CA5DF7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9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7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ermeture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lang="fr-FR"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 dirty="0"/>
              <a:t>Cliquez pour ajouter un sous-titre</a:t>
            </a:r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43BAC3-D6C3-483D-9CC2-A5A691C7B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66278" y="1425971"/>
            <a:ext cx="3388309" cy="46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284D4-BAC4-4A41-B2B1-0D414BAC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23672A-4F00-5645-9B8B-1871EC7D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648" y="6506523"/>
            <a:ext cx="3460845" cy="365125"/>
          </a:xfrm>
        </p:spPr>
        <p:txBody>
          <a:bodyPr/>
          <a:lstStyle/>
          <a:p>
            <a:r>
              <a:rPr lang="fr-FR"/>
              <a:t>May 20,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65E454-B6F4-B441-BD1D-0A7F537D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2D1714F-F1E5-6945-9DDD-4F534D5A4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4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rdre du jour">
    <p:bg>
      <p:bgPr>
        <a:solidFill>
          <a:srgbClr val="7F1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7B4D6A-A406-46E7-87E3-869B6B7D0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058025" y="0"/>
            <a:ext cx="513397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rtlCol="0" anchor="b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868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2">
            <a:extLst>
              <a:ext uri="{FF2B5EF4-FFF2-40B4-BE49-F238E27FC236}">
                <a16:creationId xmlns:a16="http://schemas.microsoft.com/office/drawing/2014/main" id="{AACDF424-7B41-4E51-91B1-C85DE7BE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648" y="6506523"/>
            <a:ext cx="3460845" cy="365125"/>
          </a:xfrm>
        </p:spPr>
        <p:txBody>
          <a:bodyPr/>
          <a:lstStyle/>
          <a:p>
            <a:r>
              <a:rPr lang="fr-FR"/>
              <a:t>May 20, 2026</a:t>
            </a:r>
            <a:endParaRPr lang="fr-FR" dirty="0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75583C75-E07D-4ABC-8F35-7FA62D9F3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2D1714F-F1E5-6945-9DDD-4F534D5A4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88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39502-04C3-6249-9364-0B832AC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129701-EC86-484E-BBFD-D8B0D38B7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2E5FB3-DF76-6848-AC9C-896672849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381D34-A6FA-734F-A16A-EB2459693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302E60-A49B-1A42-B74F-9F93BCCD9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E68226-6E1E-9449-9195-E9AEA8E0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May 20, 2026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C68586-A47C-B448-B713-8CEBB085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Vignoles - Interpore 2026, Nantes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96C79D-4FDE-B04D-B058-B85B277F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1714F-F1E5-6945-9DDD-4F534D5A4E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1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rcRect/>
          <a:stretch/>
        </p:blipFill>
        <p:spPr>
          <a:xfrm>
            <a:off x="1" y="594"/>
            <a:ext cx="12191998" cy="685681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10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594"/>
            <a:ext cx="12192000" cy="68568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1"/>
            <a:ext cx="60838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230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</a:blip>
          <a:srcRect l="18843"/>
          <a:stretch/>
        </p:blipFill>
        <p:spPr>
          <a:xfrm>
            <a:off x="6076758" y="594"/>
            <a:ext cx="6115241" cy="42377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1"/>
            <a:ext cx="60838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521804-80C4-46E9-BB33-D6CC93339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</a:blip>
          <a:srcRect l="18843" t="8723" b="29459"/>
          <a:stretch/>
        </p:blipFill>
        <p:spPr>
          <a:xfrm>
            <a:off x="6076759" y="4238345"/>
            <a:ext cx="6115241" cy="26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5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13192" y="594"/>
            <a:ext cx="12165616" cy="6856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278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/>
        </p:blipFill>
        <p:spPr>
          <a:xfrm>
            <a:off x="13192" y="594"/>
            <a:ext cx="12165616" cy="68568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86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"/>
          </a:blip>
          <a:srcRect/>
          <a:stretch/>
        </p:blipFill>
        <p:spPr>
          <a:xfrm>
            <a:off x="13192" y="8013"/>
            <a:ext cx="12165616" cy="68419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613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</a:blip>
          <a:srcRect/>
          <a:stretch/>
        </p:blipFill>
        <p:spPr>
          <a:xfrm>
            <a:off x="13192" y="8013"/>
            <a:ext cx="12165615" cy="68419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3604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"/>
          </a:blip>
          <a:srcRect/>
          <a:stretch/>
        </p:blipFill>
        <p:spPr>
          <a:xfrm>
            <a:off x="13192" y="8013"/>
            <a:ext cx="12165615" cy="68419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249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t de section 1">
    <p:bg>
      <p:bgPr>
        <a:solidFill>
          <a:srgbClr val="FFD0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89E1234-D476-4057-BF98-D553824B0D7C}"/>
              </a:ext>
            </a:extLst>
          </p:cNvPr>
          <p:cNvCxnSpPr/>
          <p:nvPr userDrawn="1"/>
        </p:nvCxnSpPr>
        <p:spPr>
          <a:xfrm>
            <a:off x="1359243" y="0"/>
            <a:ext cx="4337222" cy="4757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DEC0F08-77AC-4704-8263-CC8DED2FE833}"/>
              </a:ext>
            </a:extLst>
          </p:cNvPr>
          <p:cNvCxnSpPr/>
          <p:nvPr userDrawn="1"/>
        </p:nvCxnSpPr>
        <p:spPr>
          <a:xfrm flipV="1">
            <a:off x="605481" y="1767016"/>
            <a:ext cx="2891481" cy="5214552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838A46-1929-4818-9B03-AB8FA7013139}"/>
              </a:ext>
            </a:extLst>
          </p:cNvPr>
          <p:cNvCxnSpPr>
            <a:cxnSpLocks/>
          </p:cNvCxnSpPr>
          <p:nvPr userDrawn="1"/>
        </p:nvCxnSpPr>
        <p:spPr>
          <a:xfrm flipV="1">
            <a:off x="364668" y="1767016"/>
            <a:ext cx="2914240" cy="5311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97831-CA1D-4BE4-B6D7-B6176F4A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9031838-5718-49AE-98C9-B043B747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429108E6-2324-4CD5-9520-02261FBA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/>
          <a:stretch/>
        </p:blipFill>
        <p:spPr>
          <a:xfrm>
            <a:off x="13193" y="8013"/>
            <a:ext cx="12165613" cy="68419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27D7E7A-4A3C-48E2-A669-DDE3247A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ACAFBC">
                <a:tint val="45000"/>
                <a:satMod val="400000"/>
              </a:srgbClr>
            </a:duotone>
          </a:blip>
          <a:srcRect l="29920" r="10255"/>
          <a:stretch/>
        </p:blipFill>
        <p:spPr>
          <a:xfrm>
            <a:off x="-7104" y="-7422"/>
            <a:ext cx="6083864" cy="68654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EE17EE-423B-4C95-8E6F-879C495905AB}"/>
              </a:ext>
            </a:extLst>
          </p:cNvPr>
          <p:cNvSpPr/>
          <p:nvPr userDrawn="1"/>
        </p:nvSpPr>
        <p:spPr>
          <a:xfrm>
            <a:off x="-7104" y="2796988"/>
            <a:ext cx="6083863" cy="1694330"/>
          </a:xfrm>
          <a:prstGeom prst="rect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" y="2796989"/>
            <a:ext cx="5791200" cy="1317812"/>
          </a:xfrm>
        </p:spPr>
        <p:txBody>
          <a:bodyPr rtlCol="0" anchor="ctr">
            <a:noAutofit/>
          </a:bodyPr>
          <a:lstStyle>
            <a:lvl1pPr algn="l"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354977B3-E064-49C2-B113-F570B227DB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6050" y="2916001"/>
            <a:ext cx="1200151" cy="145593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F1C300-6F88-44F8-B93F-0C62B6EAD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2137" y="6142374"/>
            <a:ext cx="3738764" cy="636318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22264DB-71F6-4B85-97F2-7DCDAED06BB6}"/>
              </a:ext>
            </a:extLst>
          </p:cNvPr>
          <p:cNvCxnSpPr/>
          <p:nvPr userDrawn="1"/>
        </p:nvCxnSpPr>
        <p:spPr>
          <a:xfrm>
            <a:off x="7886700" y="3304872"/>
            <a:ext cx="0" cy="693222"/>
          </a:xfrm>
          <a:prstGeom prst="line">
            <a:avLst/>
          </a:prstGeom>
          <a:ln w="12700">
            <a:solidFill>
              <a:srgbClr val="2026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290333B-4170-48AB-A6B9-8604FB7EF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238625"/>
            <a:ext cx="5791200" cy="252413"/>
          </a:xfrm>
        </p:spPr>
        <p:txBody>
          <a:bodyPr>
            <a:noAutofit/>
          </a:bodyPr>
          <a:lstStyle>
            <a:lvl1pPr>
              <a:defRPr sz="1050" i="1">
                <a:solidFill>
                  <a:schemeClr val="bg1"/>
                </a:solidFill>
              </a:defRPr>
            </a:lvl1pPr>
            <a:lvl2pPr>
              <a:defRPr sz="1050" i="1">
                <a:solidFill>
                  <a:schemeClr val="bg1"/>
                </a:solidFill>
              </a:defRPr>
            </a:lvl2pPr>
            <a:lvl3pPr>
              <a:defRPr sz="1050" i="1">
                <a:solidFill>
                  <a:schemeClr val="bg1"/>
                </a:solidFill>
              </a:defRPr>
            </a:lvl3pPr>
            <a:lvl4pPr>
              <a:defRPr sz="1050" i="1">
                <a:solidFill>
                  <a:schemeClr val="bg1"/>
                </a:solidFill>
              </a:defRPr>
            </a:lvl4pPr>
            <a:lvl5pPr>
              <a:defRPr sz="105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0FB19ADF-B21C-4D7B-B036-7519E40D62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1025" y="3169166"/>
            <a:ext cx="3838575" cy="252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1pPr>
            <a:lvl2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2pPr>
            <a:lvl3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3pPr>
            <a:lvl4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4pPr>
            <a:lvl5pPr>
              <a:lnSpc>
                <a:spcPct val="100000"/>
              </a:lnSpc>
              <a:defRPr sz="1800" b="0" i="0">
                <a:solidFill>
                  <a:srgbClr val="202645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0677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du jour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497D001-7A8E-4BE5-9BCE-1BD29DBA5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039274" y="0"/>
            <a:ext cx="513397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8647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rdre du jour">
    <p:bg>
      <p:bgPr>
        <a:solidFill>
          <a:srgbClr val="5B0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497D001-7A8E-4BE5-9BCE-1BD29DBA5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7039274" y="0"/>
            <a:ext cx="5133975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E52F903-A7F5-49EA-A9D5-DF690B676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6DCB26-4BC2-4CDC-8855-FBC6B2D68B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94051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rdre du jour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497D001-7A8E-4BE5-9BCE-1BD29DBA5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7039274" y="0"/>
            <a:ext cx="5133975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E52F903-A7F5-49EA-A9D5-DF690B676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C6DCB26-4BC2-4CDC-8855-FBC6B2D68B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32562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t de section 2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FD070BC-D38F-440F-9C9B-111A565F1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4525" y="1360441"/>
            <a:ext cx="6275388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A20AAB-ED41-4E5A-9CE7-09D8813FFC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24525" y="2409825"/>
            <a:ext cx="6275388" cy="3514725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7575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aut de section 2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FD070BC-D38F-440F-9C9B-111A565F1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4525" y="1360441"/>
            <a:ext cx="6275388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A20AAB-ED41-4E5A-9CE7-09D8813FFC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24525" y="2409825"/>
            <a:ext cx="6275388" cy="3514725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9869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FD070BC-D38F-440F-9C9B-111A565F1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4525" y="1360441"/>
            <a:ext cx="6275388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3A20AAB-ED41-4E5A-9CE7-09D8813FFC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24525" y="2409825"/>
            <a:ext cx="6275388" cy="3514725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76766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594"/>
            <a:ext cx="12192000" cy="685681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6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/>
          <a:stretch/>
        </p:blipFill>
        <p:spPr>
          <a:xfrm>
            <a:off x="0" y="594"/>
            <a:ext cx="12192000" cy="685681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4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rcRect/>
          <a:stretch/>
        </p:blipFill>
        <p:spPr>
          <a:xfrm>
            <a:off x="1" y="594"/>
            <a:ext cx="12191998" cy="685681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5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ut de section 1">
    <p:bg>
      <p:bgPr>
        <a:solidFill>
          <a:srgbClr val="E4B6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89E1234-D476-4057-BF98-D553824B0D7C}"/>
              </a:ext>
            </a:extLst>
          </p:cNvPr>
          <p:cNvCxnSpPr/>
          <p:nvPr userDrawn="1"/>
        </p:nvCxnSpPr>
        <p:spPr>
          <a:xfrm>
            <a:off x="1359243" y="0"/>
            <a:ext cx="4337222" cy="4757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DEC0F08-77AC-4704-8263-CC8DED2FE833}"/>
              </a:ext>
            </a:extLst>
          </p:cNvPr>
          <p:cNvCxnSpPr/>
          <p:nvPr userDrawn="1"/>
        </p:nvCxnSpPr>
        <p:spPr>
          <a:xfrm flipV="1">
            <a:off x="605481" y="1767016"/>
            <a:ext cx="2891481" cy="5214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838A46-1929-4818-9B03-AB8FA7013139}"/>
              </a:ext>
            </a:extLst>
          </p:cNvPr>
          <p:cNvCxnSpPr>
            <a:cxnSpLocks/>
          </p:cNvCxnSpPr>
          <p:nvPr userDrawn="1"/>
        </p:nvCxnSpPr>
        <p:spPr>
          <a:xfrm flipV="1">
            <a:off x="364668" y="1767016"/>
            <a:ext cx="2914240" cy="5311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5C1F39-9EEF-44AC-BE70-5C53F3D0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/>
            </a:lvl1pPr>
          </a:lstStyle>
          <a:p>
            <a:pPr rtl="0"/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8C9EA96E-5109-4309-A842-08ABD78C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/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89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rcRect/>
          <a:stretch/>
        </p:blipFill>
        <p:spPr>
          <a:xfrm>
            <a:off x="1" y="594"/>
            <a:ext cx="12191998" cy="685681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54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1" y="594"/>
            <a:ext cx="12191997" cy="685681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7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/>
          <a:stretch/>
        </p:blipFill>
        <p:spPr>
          <a:xfrm>
            <a:off x="13192" y="594"/>
            <a:ext cx="12165614" cy="685681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9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ABFD36C-8733-4D46-AB49-148885A237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rcRect/>
          <a:stretch/>
        </p:blipFill>
        <p:spPr>
          <a:xfrm>
            <a:off x="13192" y="8013"/>
            <a:ext cx="12165614" cy="684197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0DA0EC8-4CD8-4E5B-834F-CB8123C41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8301"/>
            <a:ext cx="8682037" cy="850900"/>
          </a:xfrm>
        </p:spPr>
        <p:txBody>
          <a:bodyPr rtlCol="0" anchor="t">
            <a:normAutofit/>
          </a:bodyPr>
          <a:lstStyle>
            <a:lvl1pPr>
              <a:defRPr lang="fr-FR" sz="2800" spc="150" baseline="0">
                <a:solidFill>
                  <a:srgbClr val="50504E"/>
                </a:solidFill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6BCD59-425F-4197-BDB9-E10519F75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421838"/>
            <a:ext cx="11160125" cy="5067861"/>
          </a:xfrm>
        </p:spPr>
        <p:txBody>
          <a:bodyPr rtlCol="0"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lang="fr-FR" sz="1800">
                <a:solidFill>
                  <a:srgbClr val="50504E"/>
                </a:solidFill>
              </a:defRPr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B40E-0D6C-4BCD-83EE-04CB65BDFB1E}"/>
              </a:ext>
            </a:extLst>
          </p:cNvPr>
          <p:cNvSpPr/>
          <p:nvPr userDrawn="1"/>
        </p:nvSpPr>
        <p:spPr>
          <a:xfrm>
            <a:off x="11613057" y="2214"/>
            <a:ext cx="559064" cy="631924"/>
          </a:xfrm>
          <a:custGeom>
            <a:avLst/>
            <a:gdLst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0 w 618699"/>
              <a:gd name="connsiteY0" fmla="*/ 0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0 w 618699"/>
              <a:gd name="connsiteY4" fmla="*/ 0 h 642277"/>
              <a:gd name="connsiteX0" fmla="*/ 323850 w 618699"/>
              <a:gd name="connsiteY0" fmla="*/ 0 h 651802"/>
              <a:gd name="connsiteX1" fmla="*/ 618699 w 618699"/>
              <a:gd name="connsiteY1" fmla="*/ 9525 h 651802"/>
              <a:gd name="connsiteX2" fmla="*/ 618699 w 618699"/>
              <a:gd name="connsiteY2" fmla="*/ 651802 h 651802"/>
              <a:gd name="connsiteX3" fmla="*/ 0 w 618699"/>
              <a:gd name="connsiteY3" fmla="*/ 651802 h 651802"/>
              <a:gd name="connsiteX4" fmla="*/ 323850 w 618699"/>
              <a:gd name="connsiteY4" fmla="*/ 0 h 651802"/>
              <a:gd name="connsiteX0" fmla="*/ 323850 w 618699"/>
              <a:gd name="connsiteY0" fmla="*/ 2402 h 642277"/>
              <a:gd name="connsiteX1" fmla="*/ 618699 w 618699"/>
              <a:gd name="connsiteY1" fmla="*/ 0 h 642277"/>
              <a:gd name="connsiteX2" fmla="*/ 618699 w 618699"/>
              <a:gd name="connsiteY2" fmla="*/ 642277 h 642277"/>
              <a:gd name="connsiteX3" fmla="*/ 0 w 618699"/>
              <a:gd name="connsiteY3" fmla="*/ 642277 h 642277"/>
              <a:gd name="connsiteX4" fmla="*/ 323850 w 618699"/>
              <a:gd name="connsiteY4" fmla="*/ 2402 h 642277"/>
              <a:gd name="connsiteX0" fmla="*/ 323850 w 618699"/>
              <a:gd name="connsiteY0" fmla="*/ 0 h 639875"/>
              <a:gd name="connsiteX1" fmla="*/ 503405 w 618699"/>
              <a:gd name="connsiteY1" fmla="*/ 1574 h 639875"/>
              <a:gd name="connsiteX2" fmla="*/ 618699 w 618699"/>
              <a:gd name="connsiteY2" fmla="*/ 639875 h 639875"/>
              <a:gd name="connsiteX3" fmla="*/ 0 w 618699"/>
              <a:gd name="connsiteY3" fmla="*/ 639875 h 639875"/>
              <a:gd name="connsiteX4" fmla="*/ 323850 w 618699"/>
              <a:gd name="connsiteY4" fmla="*/ 0 h 639875"/>
              <a:gd name="connsiteX0" fmla="*/ 284094 w 578943"/>
              <a:gd name="connsiteY0" fmla="*/ 0 h 639875"/>
              <a:gd name="connsiteX1" fmla="*/ 463649 w 578943"/>
              <a:gd name="connsiteY1" fmla="*/ 1574 h 639875"/>
              <a:gd name="connsiteX2" fmla="*/ 578943 w 578943"/>
              <a:gd name="connsiteY2" fmla="*/ 639875 h 639875"/>
              <a:gd name="connsiteX3" fmla="*/ 0 w 578943"/>
              <a:gd name="connsiteY3" fmla="*/ 608070 h 639875"/>
              <a:gd name="connsiteX4" fmla="*/ 284094 w 578943"/>
              <a:gd name="connsiteY4" fmla="*/ 0 h 639875"/>
              <a:gd name="connsiteX0" fmla="*/ 284094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284094 w 559064"/>
              <a:gd name="connsiteY4" fmla="*/ 0 h 631924"/>
              <a:gd name="connsiteX0" fmla="*/ 339753 w 559064"/>
              <a:gd name="connsiteY0" fmla="*/ 0 h 631924"/>
              <a:gd name="connsiteX1" fmla="*/ 463649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  <a:gd name="connsiteX0" fmla="*/ 339753 w 559064"/>
              <a:gd name="connsiteY0" fmla="*/ 0 h 631924"/>
              <a:gd name="connsiteX1" fmla="*/ 455698 w 559064"/>
              <a:gd name="connsiteY1" fmla="*/ 1574 h 631924"/>
              <a:gd name="connsiteX2" fmla="*/ 559064 w 559064"/>
              <a:gd name="connsiteY2" fmla="*/ 631924 h 631924"/>
              <a:gd name="connsiteX3" fmla="*/ 0 w 559064"/>
              <a:gd name="connsiteY3" fmla="*/ 608070 h 631924"/>
              <a:gd name="connsiteX4" fmla="*/ 339753 w 559064"/>
              <a:gd name="connsiteY4" fmla="*/ 0 h 6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064" h="631924">
                <a:moveTo>
                  <a:pt x="339753" y="0"/>
                </a:moveTo>
                <a:lnTo>
                  <a:pt x="455698" y="1574"/>
                </a:lnTo>
                <a:lnTo>
                  <a:pt x="559064" y="631924"/>
                </a:lnTo>
                <a:lnTo>
                  <a:pt x="0" y="608070"/>
                </a:lnTo>
                <a:lnTo>
                  <a:pt x="3397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857D12D-A7E6-4187-91DA-8CC3015FB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7397" y="42613"/>
            <a:ext cx="437800" cy="5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2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um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743200" y="-9144"/>
            <a:ext cx="1668031" cy="3906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8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 rtlCol="0">
            <a:normAutofit/>
          </a:bodyPr>
          <a:lstStyle>
            <a:lvl1pPr marL="0" indent="0" algn="l">
              <a:buNone/>
              <a:defRPr lang="fr-F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6335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ésumé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743200" y="-9144"/>
            <a:ext cx="1668031" cy="3906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 dirty="0"/>
              <a:t>CLIQUEZ POUR ajouter un titre</a:t>
            </a:r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 rtlCol="0">
            <a:normAutofit/>
          </a:bodyPr>
          <a:lstStyle>
            <a:lvl1pPr marL="0" indent="0" algn="l">
              <a:buNone/>
              <a:defRPr lang="fr-F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1574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bg>
      <p:bgPr>
        <a:solidFill>
          <a:srgbClr val="E5E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rtlCol="0" anchor="b">
            <a:normAutofit/>
          </a:bodyPr>
          <a:lstStyle>
            <a:lvl1pPr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 rtlCol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rtlCol="0" anchor="ctr">
            <a:noAutofit/>
          </a:bodyPr>
          <a:lstStyle>
            <a:lvl1pPr marL="0" indent="0">
              <a:buNone/>
              <a:defRPr lang="fr-FR" sz="1800" b="1" kern="1200" spc="50" baseline="0" dirty="0" smtClean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fr-FR"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800" spc="50" baseline="0"/>
            </a:lvl5pPr>
          </a:lstStyle>
          <a:p>
            <a:pPr lvl="0" rtl="0"/>
            <a:r>
              <a:rPr lang="fr-FR" dirty="0"/>
              <a:t>Cliquez pour ajouter du contenu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1B6B27-F94C-48AD-AA13-75FE71661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416" r="23750"/>
          <a:stretch/>
        </p:blipFill>
        <p:spPr>
          <a:xfrm>
            <a:off x="9896738" y="1"/>
            <a:ext cx="2295262" cy="30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5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 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B1F0377-6558-402A-B81E-93453A9AC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rtlCol="0" anchor="b">
            <a:normAutofit/>
          </a:bodyPr>
          <a:lstStyle>
            <a:lvl1pPr algn="ctr">
              <a:defRPr lang="fr-FR" sz="2800" kern="1200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8" name="Espace réservé de table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2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B6A43-BBA0-4080-BC70-7A0A32593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8E0ECA-70D1-4010-93DE-C4DBF894B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689296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239F61-C1D1-425F-B1F5-4DFCB5DC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3C906-AAB4-4520-8F8B-E5B02E84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24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ut de section 1">
    <p:bg>
      <p:bgPr>
        <a:solidFill>
          <a:srgbClr val="8B8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89E1234-D476-4057-BF98-D553824B0D7C}"/>
              </a:ext>
            </a:extLst>
          </p:cNvPr>
          <p:cNvCxnSpPr/>
          <p:nvPr userDrawn="1"/>
        </p:nvCxnSpPr>
        <p:spPr>
          <a:xfrm>
            <a:off x="1359243" y="0"/>
            <a:ext cx="4337222" cy="4757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DEC0F08-77AC-4704-8263-CC8DED2FE833}"/>
              </a:ext>
            </a:extLst>
          </p:cNvPr>
          <p:cNvCxnSpPr/>
          <p:nvPr userDrawn="1"/>
        </p:nvCxnSpPr>
        <p:spPr>
          <a:xfrm flipV="1">
            <a:off x="605481" y="1767016"/>
            <a:ext cx="2891481" cy="5214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2838A46-1929-4818-9B03-AB8FA7013139}"/>
              </a:ext>
            </a:extLst>
          </p:cNvPr>
          <p:cNvCxnSpPr>
            <a:cxnSpLocks/>
          </p:cNvCxnSpPr>
          <p:nvPr userDrawn="1"/>
        </p:nvCxnSpPr>
        <p:spPr>
          <a:xfrm flipV="1">
            <a:off x="364668" y="1767016"/>
            <a:ext cx="2914240" cy="53115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7F3549-DF67-4BB2-BC60-6D6F46F59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rgbClr val="50504E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F4C191D1-E43E-4754-8DC2-9068B574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tx1"/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918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3EC29E-3E48-497B-94C2-9C852A7E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DAD02-5668-42E8-A714-1928DF90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35328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28AC5-7C2C-4021-8B91-A9227939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75F41F-401F-4D59-B341-7DF1A95F8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EA4AAC-CB7F-4379-BBEC-59D10E929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10573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580E9-DC5D-46CE-9C2A-44A8687E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E1DB72-F997-4FA8-B53A-46BA3BFD7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6990E1-62A4-48FB-9750-5C78C38F8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C7DF31-07AC-4FD0-947E-7B3B1C295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6F294E0-5CEA-43A8-8C7A-40E4A8C45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35427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5AF3F-3191-4002-A67F-E60E31D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34664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662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A5AF4E-4E53-40E6-A05A-C0E65066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3B4E79-DF64-4385-A201-729091528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0F3477-9211-44BE-AA79-4C75F3288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908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EFA74-965A-4C4F-A695-58B99315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58C676E-0498-4287-BAC4-B9BEAB6E2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A3A913-39A0-4B25-99D6-2660236EE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507732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77FEE-0B12-4DE8-9428-9FC3921C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0E516E-E420-4A76-8055-2AE999C19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54312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C261A1-3B91-435D-ABB9-DACDD0EED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7E22F7-E230-48EC-8EC8-697CC712B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7910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ut de section 2">
    <p:bg>
      <p:bgPr>
        <a:solidFill>
          <a:srgbClr val="202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AE66784-22D8-4EAB-955E-A24A46B7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20A1563-4949-4731-AFBF-8DC39251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bg1"/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ut de section 2">
    <p:bg>
      <p:bgPr>
        <a:solidFill>
          <a:srgbClr val="7F1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ABB9877-4C59-4B91-9716-7129F09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324896F-3833-48DA-8087-A6FA7C5C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bg1"/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1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ut de section 2">
    <p:bg>
      <p:bgPr>
        <a:solidFill>
          <a:srgbClr val="C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rtlCol="0" anchor="b">
            <a:noAutofit/>
          </a:bodyPr>
          <a:lstStyle>
            <a:lvl1pPr algn="l">
              <a:defRPr lang="fr-F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 rtlCol="0">
            <a:normAutofit/>
          </a:bodyPr>
          <a:lstStyle>
            <a:lvl1pPr marL="0" indent="0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ABB9877-4C59-4B91-9716-7129F092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 rtlCol="0"/>
          <a:lstStyle>
            <a:lvl1pPr>
              <a:defRPr lang="fr-FR" sz="9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324896F-3833-48DA-8087-A6FA7C5C2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 rtlCol="0"/>
          <a:lstStyle>
            <a:lvl1pPr algn="l">
              <a:defRPr lang="fr-FR" sz="900">
                <a:solidFill>
                  <a:schemeClr val="bg1"/>
                </a:solidFill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93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 dirty="0"/>
              <a:t>Modifiez les styles du texte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</a:defRPr>
            </a:lvl1pPr>
          </a:lstStyle>
          <a:p>
            <a:r>
              <a:rPr lang="fr-FR"/>
              <a:t>May 20, 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</a:defRPr>
            </a:lvl1pPr>
          </a:lstStyle>
          <a:p>
            <a:r>
              <a:rPr lang="fr-FR"/>
              <a:t>Vignoles - Interpore 2026, Nantes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</a:defRPr>
            </a:lvl1pPr>
          </a:lstStyle>
          <a:p>
            <a:fld id="{A49DFD55-3C28-40EF-9E31-A92D2E4017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69" r:id="rId4"/>
    <p:sldLayoutId id="2147483680" r:id="rId5"/>
    <p:sldLayoutId id="2147483679" r:id="rId6"/>
    <p:sldLayoutId id="2147483670" r:id="rId7"/>
    <p:sldLayoutId id="2147483678" r:id="rId8"/>
    <p:sldLayoutId id="2147483745" r:id="rId9"/>
    <p:sldLayoutId id="2147483651" r:id="rId10"/>
    <p:sldLayoutId id="2147483691" r:id="rId11"/>
    <p:sldLayoutId id="2147483690" r:id="rId12"/>
    <p:sldLayoutId id="2147483671" r:id="rId13"/>
    <p:sldLayoutId id="2147483685" r:id="rId14"/>
    <p:sldLayoutId id="2147483686" r:id="rId15"/>
    <p:sldLayoutId id="2147483687" r:id="rId16"/>
    <p:sldLayoutId id="2147483673" r:id="rId17"/>
    <p:sldLayoutId id="2147483664" r:id="rId18"/>
    <p:sldLayoutId id="2147483746" r:id="rId19"/>
    <p:sldLayoutId id="2147483674" r:id="rId20"/>
    <p:sldLayoutId id="2147483676" r:id="rId21"/>
    <p:sldLayoutId id="2147483653" r:id="rId22"/>
    <p:sldLayoutId id="2147483677" r:id="rId23"/>
    <p:sldLayoutId id="2147483688" r:id="rId24"/>
    <p:sldLayoutId id="2147483667" r:id="rId25"/>
    <p:sldLayoutId id="2147483665" r:id="rId26"/>
    <p:sldLayoutId id="2147483689" r:id="rId27"/>
    <p:sldLayoutId id="2147483675" r:id="rId28"/>
    <p:sldLayoutId id="2147483742" r:id="rId29"/>
    <p:sldLayoutId id="2147483744" r:id="rId30"/>
    <p:sldLayoutId id="2147483748" r:id="rId31"/>
    <p:sldLayoutId id="2147483790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 cap="all" baseline="0">
          <a:solidFill>
            <a:schemeClr val="tx1"/>
          </a:solidFill>
          <a:latin typeface="AvantGarde LT ExtraLight" panose="02000403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9D1BC9F-7A59-42C4-BBB3-61634E83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AF2A9-C3B3-415D-A8B2-3B412E80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343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70" r:id="rId9"/>
    <p:sldLayoutId id="2147483771" r:id="rId10"/>
    <p:sldLayoutId id="2147483772" r:id="rId11"/>
    <p:sldLayoutId id="2147483773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6" r:id="rId22"/>
    <p:sldLayoutId id="2147483787" r:id="rId23"/>
    <p:sldLayoutId id="2147483788" r:id="rId24"/>
    <p:sldLayoutId id="214748378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59" r:id="rId35"/>
    <p:sldLayoutId id="214748376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antGarde LT ExtraLight" panose="02000403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059" pitchFamily="2" charset="0"/>
          <a:ea typeface="C059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059" pitchFamily="2" charset="0"/>
          <a:ea typeface="C059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059" pitchFamily="2" charset="0"/>
          <a:ea typeface="C059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059" pitchFamily="2" charset="0"/>
          <a:ea typeface="C059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059" pitchFamily="2" charset="0"/>
          <a:ea typeface="C059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3.jp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package" Target="../embeddings/Document_Microsoft_Word.docx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gif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vinhola@lcts.u-bordeaux.f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3.wdp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796988"/>
            <a:ext cx="5791200" cy="1692715"/>
          </a:xfrm>
        </p:spPr>
        <p:txBody>
          <a:bodyPr rtlCol="0" anchor="ctr"/>
          <a:lstStyle>
            <a:defPPr>
              <a:defRPr lang="fr-FR"/>
            </a:defPPr>
          </a:lstStyle>
          <a:p>
            <a:r>
              <a:rPr lang="fr-FR" sz="2000" dirty="0"/>
              <a:t>RANDOM-WALK SIMULATION METHODS FOR THE MODELING OF BALLISTIC/DIFFUSIVE HEAT AND MASS TRANSFER IN EVOLVING POROUS MEDIA</a:t>
            </a:r>
            <a:endParaRPr lang="fr-FR" sz="1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C12833-3CF9-4F92-AF8E-C19D77EB7A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6339871"/>
            <a:ext cx="5791200" cy="25241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1100" i="1" dirty="0"/>
              <a:t>20260520_Vignoles_Interpore_ Nantes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341E41A-5EF0-4193-855B-5AF05DA9A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0843" y="2998026"/>
            <a:ext cx="3819525" cy="12906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Gérard Vignoles</a:t>
            </a:r>
          </a:p>
          <a:p>
            <a:pPr marL="0" indent="0">
              <a:buNone/>
            </a:pPr>
            <a:r>
              <a:rPr lang="fr-FR" sz="1400" dirty="0"/>
              <a:t>Laboratoire des Composites Thermostructuraux</a:t>
            </a:r>
          </a:p>
          <a:p>
            <a:pPr marL="0" indent="0">
              <a:buNone/>
            </a:pPr>
            <a:r>
              <a:rPr lang="fr-FR" sz="1400" dirty="0"/>
              <a:t>3 allée de la Boétie – Pessac – France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4F0022-BA02-762E-6014-7D488361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175" y="214638"/>
            <a:ext cx="1571443" cy="3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C2193-A7DC-1D45-86D4-BCA7DA7D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ABLATION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8218A78-A79E-1942-9242-299909B26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3008" r="688" b="59554"/>
          <a:stretch/>
        </p:blipFill>
        <p:spPr bwMode="auto">
          <a:xfrm>
            <a:off x="811795" y="1679524"/>
            <a:ext cx="9890450" cy="2006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6EC221-5AE0-7B40-8AC1-166351439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53772" b="469"/>
          <a:stretch/>
        </p:blipFill>
        <p:spPr>
          <a:xfrm rot="10800000">
            <a:off x="851250" y="4807336"/>
            <a:ext cx="7365764" cy="1597369"/>
          </a:xfrm>
          <a:prstGeom prst="rect">
            <a:avLst/>
          </a:prstGeom>
          <a:ln>
            <a:solidFill>
              <a:srgbClr val="E5E1DD"/>
            </a:solidFill>
          </a:ln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271F1D9-A342-984F-8387-610271245826}"/>
              </a:ext>
            </a:extLst>
          </p:cNvPr>
          <p:cNvCxnSpPr>
            <a:cxnSpLocks/>
          </p:cNvCxnSpPr>
          <p:nvPr/>
        </p:nvCxnSpPr>
        <p:spPr>
          <a:xfrm>
            <a:off x="7326839" y="4824309"/>
            <a:ext cx="0" cy="1580397"/>
          </a:xfrm>
          <a:prstGeom prst="line">
            <a:avLst/>
          </a:prstGeom>
          <a:ln w="38100">
            <a:solidFill>
              <a:srgbClr val="8B8F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A429F93-D801-2344-B2D4-0E909253C778}"/>
              </a:ext>
            </a:extLst>
          </p:cNvPr>
          <p:cNvCxnSpPr>
            <a:cxnSpLocks/>
          </p:cNvCxnSpPr>
          <p:nvPr/>
        </p:nvCxnSpPr>
        <p:spPr>
          <a:xfrm>
            <a:off x="7682274" y="4824309"/>
            <a:ext cx="0" cy="1580397"/>
          </a:xfrm>
          <a:prstGeom prst="line">
            <a:avLst/>
          </a:prstGeom>
          <a:ln w="38100">
            <a:solidFill>
              <a:srgbClr val="8B8F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200A4154-0A55-4EB2-9520-BDF7FB8D2FEA}"/>
              </a:ext>
            </a:extLst>
          </p:cNvPr>
          <p:cNvGrpSpPr/>
          <p:nvPr/>
        </p:nvGrpSpPr>
        <p:grpSpPr>
          <a:xfrm>
            <a:off x="839788" y="1071228"/>
            <a:ext cx="6913955" cy="596767"/>
            <a:chOff x="3573658" y="280318"/>
            <a:chExt cx="6913955" cy="5967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D20186-5ED4-4903-9D55-7E48D59552ED}"/>
                </a:ext>
              </a:extLst>
            </p:cNvPr>
            <p:cNvSpPr/>
            <p:nvPr/>
          </p:nvSpPr>
          <p:spPr>
            <a:xfrm>
              <a:off x="6568755" y="280318"/>
              <a:ext cx="3918858" cy="596767"/>
            </a:xfrm>
            <a:prstGeom prst="rect">
              <a:avLst/>
            </a:prstGeom>
            <a:solidFill>
              <a:srgbClr val="8B8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itchFamily="2" charset="2"/>
                </a:rPr>
                <a:t>modifies fluxes and ablation rate</a:t>
              </a:r>
              <a:endParaRPr lang="fr-FR" sz="14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Flèche : pentagone 10">
              <a:extLst>
                <a:ext uri="{FF2B5EF4-FFF2-40B4-BE49-F238E27FC236}">
                  <a16:creationId xmlns:a16="http://schemas.microsoft.com/office/drawing/2014/main" id="{9896DF9E-9714-4FB4-A42E-117C39FAE3BF}"/>
                </a:ext>
              </a:extLst>
            </p:cNvPr>
            <p:cNvSpPr/>
            <p:nvPr/>
          </p:nvSpPr>
          <p:spPr>
            <a:xfrm>
              <a:off x="3573658" y="280318"/>
              <a:ext cx="3340326" cy="596767"/>
            </a:xfrm>
            <a:prstGeom prst="homePlate">
              <a:avLst/>
            </a:prstGeom>
            <a:solidFill>
              <a:srgbClr val="4B5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Surface </a:t>
              </a:r>
              <a:r>
                <a:rPr lang="fr-FR" sz="1400" b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becomes</a:t>
              </a:r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rough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83867A-7986-42FB-83AD-5584F9E69CCF}"/>
              </a:ext>
            </a:extLst>
          </p:cNvPr>
          <p:cNvGrpSpPr/>
          <p:nvPr/>
        </p:nvGrpSpPr>
        <p:grpSpPr>
          <a:xfrm>
            <a:off x="839788" y="4034893"/>
            <a:ext cx="7792292" cy="596767"/>
            <a:chOff x="497618" y="4446205"/>
            <a:chExt cx="7792292" cy="5967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9EB330-6B65-4A03-9A52-4510200F9C3A}"/>
                </a:ext>
              </a:extLst>
            </p:cNvPr>
            <p:cNvSpPr/>
            <p:nvPr/>
          </p:nvSpPr>
          <p:spPr>
            <a:xfrm>
              <a:off x="4191962" y="4446205"/>
              <a:ext cx="4097948" cy="596767"/>
            </a:xfrm>
            <a:prstGeom prst="rect">
              <a:avLst/>
            </a:prstGeom>
            <a:solidFill>
              <a:srgbClr val="ACA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err="1">
                  <a:solidFill>
                    <a:schemeClr val="bg1"/>
                  </a:solidFill>
                  <a:latin typeface="Georgia" panose="02040502050405020303" pitchFamily="18" charset="0"/>
                  <a:sym typeface="Wingdings" pitchFamily="2" charset="2"/>
                </a:rPr>
                <a:t>linked</a:t>
              </a:r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itchFamily="2" charset="2"/>
                </a:rPr>
                <a:t> to effective rate</a:t>
              </a:r>
              <a:endParaRPr lang="fr-FR" sz="14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2" name="Flèche : pentagone 11">
              <a:extLst>
                <a:ext uri="{FF2B5EF4-FFF2-40B4-BE49-F238E27FC236}">
                  <a16:creationId xmlns:a16="http://schemas.microsoft.com/office/drawing/2014/main" id="{3B878350-4EF2-4439-A123-9703AA9B64C1}"/>
                </a:ext>
              </a:extLst>
            </p:cNvPr>
            <p:cNvSpPr/>
            <p:nvPr/>
          </p:nvSpPr>
          <p:spPr>
            <a:xfrm>
              <a:off x="497618" y="4446205"/>
              <a:ext cx="4438271" cy="596767"/>
            </a:xfrm>
            <a:prstGeom prst="homePlate">
              <a:avLst/>
            </a:prstGeom>
            <a:solidFill>
              <a:srgbClr val="8B8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anose="05000000000000000000" pitchFamily="2" charset="2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anose="05000000000000000000" pitchFamily="2" charset="2"/>
                </a:rPr>
                <a:t>Porous ablators acquire an affected depth </a:t>
              </a:r>
              <a:endParaRPr lang="fr-FR" sz="14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36CC4771-6B95-4CEB-AE19-C29348635E7A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3" name="Espace réservé du pied de page 5">
            <a:extLst>
              <a:ext uri="{FF2B5EF4-FFF2-40B4-BE49-F238E27FC236}">
                <a16:creationId xmlns:a16="http://schemas.microsoft.com/office/drawing/2014/main" id="{78873553-48A7-49C3-9D55-1C42CCF2DCA9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4" name="Espace réservé du numéro de diapositive 11">
            <a:extLst>
              <a:ext uri="{FF2B5EF4-FFF2-40B4-BE49-F238E27FC236}">
                <a16:creationId xmlns:a16="http://schemas.microsoft.com/office/drawing/2014/main" id="{7D060AD4-6A8B-46BF-B9B2-8D5FA5DCA9DD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10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9"/>
    </mc:Choice>
    <mc:Fallback xmlns="">
      <p:transition spd="slow" advTm="218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03CF3-AC2B-4F67-9AED-75D2667B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HIGH-TEMPERATURE HEAT TRANSFER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059A51-E4E2-471E-B9BA-7A8F10089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21839"/>
            <a:ext cx="6113462" cy="3650138"/>
          </a:xfrm>
        </p:spPr>
        <p:txBody>
          <a:bodyPr>
            <a:normAutofit/>
          </a:bodyPr>
          <a:lstStyle/>
          <a:p>
            <a:r>
              <a:rPr lang="fr-FR" sz="1400" b="1" dirty="0"/>
              <a:t>Applications</a:t>
            </a:r>
          </a:p>
          <a:p>
            <a:pPr lvl="1"/>
            <a:r>
              <a:rPr lang="fr-FR" sz="1400" dirty="0"/>
              <a:t>Thermal gradients in CVI</a:t>
            </a:r>
          </a:p>
          <a:p>
            <a:pPr lvl="1"/>
            <a:r>
              <a:rPr lang="fr-FR" sz="1400" dirty="0"/>
              <a:t>Thermal protection </a:t>
            </a:r>
            <a:r>
              <a:rPr lang="fr-FR" sz="1400" dirty="0" err="1"/>
              <a:t>systems</a:t>
            </a:r>
            <a:r>
              <a:rPr lang="fr-FR" sz="1400" dirty="0"/>
              <a:t> for </a:t>
            </a:r>
            <a:r>
              <a:rPr lang="fr-FR" sz="1400" dirty="0" err="1"/>
              <a:t>atmospheric</a:t>
            </a:r>
            <a:r>
              <a:rPr lang="fr-FR" sz="1400" dirty="0"/>
              <a:t> </a:t>
            </a:r>
            <a:r>
              <a:rPr lang="fr-FR" sz="1400" dirty="0" err="1"/>
              <a:t>reentry</a:t>
            </a:r>
            <a:endParaRPr lang="fr-FR" sz="1400" dirty="0"/>
          </a:p>
          <a:p>
            <a:pPr lvl="1"/>
            <a:r>
              <a:rPr lang="fr-FR" sz="1400" dirty="0" err="1"/>
              <a:t>Heat</a:t>
            </a:r>
            <a:r>
              <a:rPr lang="fr-FR" sz="1400" dirty="0"/>
              <a:t> management in </a:t>
            </a:r>
            <a:r>
              <a:rPr lang="fr-FR" sz="1400" dirty="0" err="1"/>
              <a:t>nuclear</a:t>
            </a:r>
            <a:r>
              <a:rPr lang="fr-FR" sz="1400" dirty="0"/>
              <a:t> &amp; CSP power plants 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A6834848-42B3-4DD6-A684-657105A740F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7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</a:rPr>
              <a:t>May 20, 2026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ECCF4DA-A41F-4A57-8F4F-435671C3B6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575" y="6356350"/>
            <a:ext cx="987425" cy="365125"/>
          </a:xfrm>
          <a:prstGeom prst="rect">
            <a:avLst/>
          </a:prstGeom>
        </p:spPr>
        <p:txBody>
          <a:bodyPr/>
          <a:lstStyle/>
          <a:p>
            <a:fld id="{72D1714F-F1E5-6945-9DDD-4F534D5A4EE6}" type="slidenum">
              <a:rPr lang="fr-FR" smtClean="0">
                <a:solidFill>
                  <a:schemeClr val="bg1"/>
                </a:solidFill>
              </a:rPr>
              <a:t>11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693A974B-1789-441D-9686-270F79A8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t="506" r="19274" b="-506"/>
          <a:stretch/>
        </p:blipFill>
        <p:spPr bwMode="auto">
          <a:xfrm>
            <a:off x="796020" y="3688404"/>
            <a:ext cx="2454309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4B4140A-7E24-4C5A-83C4-9C4D506D3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60" y="3632303"/>
            <a:ext cx="1706720" cy="152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0AB13A7-60B1-413A-A651-AE6D1818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42794" y="3632302"/>
            <a:ext cx="2980522" cy="152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figure1_3Drendering4.jpg">
            <a:extLst>
              <a:ext uri="{FF2B5EF4-FFF2-40B4-BE49-F238E27FC236}">
                <a16:creationId xmlns:a16="http://schemas.microsoft.com/office/drawing/2014/main" id="{D0C3C5EF-3EF0-BAA5-7F0A-EB1131291F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72" y="3685986"/>
            <a:ext cx="2360579" cy="14192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B84B7B1-0F1D-4009-B928-EB3224979D4E}"/>
              </a:ext>
            </a:extLst>
          </p:cNvPr>
          <p:cNvSpPr txBox="1">
            <a:spLocks/>
          </p:cNvSpPr>
          <p:nvPr/>
        </p:nvSpPr>
        <p:spPr>
          <a:xfrm>
            <a:off x="7248524" y="1418260"/>
            <a:ext cx="4960937" cy="1880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Materials</a:t>
            </a:r>
          </a:p>
          <a:p>
            <a:pPr lvl="1"/>
            <a:r>
              <a:rPr lang="en-US" sz="1400" dirty="0"/>
              <a:t>Ceramic foams</a:t>
            </a:r>
          </a:p>
          <a:p>
            <a:pPr lvl="1"/>
            <a:r>
              <a:rPr lang="en-US" sz="1400" dirty="0"/>
              <a:t>Fibrous media</a:t>
            </a:r>
          </a:p>
          <a:p>
            <a:pPr lvl="1"/>
            <a:r>
              <a:rPr lang="en-US" sz="1400" dirty="0"/>
              <a:t>Ceramic-matrix composites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EB4957-EA85-47B2-9C22-B0FA07631D26}"/>
              </a:ext>
            </a:extLst>
          </p:cNvPr>
          <p:cNvGrpSpPr/>
          <p:nvPr/>
        </p:nvGrpSpPr>
        <p:grpSpPr>
          <a:xfrm>
            <a:off x="796020" y="5508837"/>
            <a:ext cx="9885361" cy="596767"/>
            <a:chOff x="3573658" y="280318"/>
            <a:chExt cx="9885361" cy="59676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5881E9-824B-4176-990F-413A45207B48}"/>
                </a:ext>
              </a:extLst>
            </p:cNvPr>
            <p:cNvSpPr/>
            <p:nvPr/>
          </p:nvSpPr>
          <p:spPr>
            <a:xfrm>
              <a:off x="6568754" y="280318"/>
              <a:ext cx="6890265" cy="596767"/>
            </a:xfrm>
            <a:prstGeom prst="rect">
              <a:avLst/>
            </a:prstGeom>
            <a:solidFill>
              <a:srgbClr val="8B8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itchFamily="2" charset="2"/>
                </a:rPr>
                <a:t>large contribution of radiation even at moderate temperatures</a:t>
              </a:r>
              <a:endParaRPr lang="fr-FR" sz="14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id="{BFC1EB95-EF3F-4D12-99E4-77C3D9F14D77}"/>
                </a:ext>
              </a:extLst>
            </p:cNvPr>
            <p:cNvSpPr/>
            <p:nvPr/>
          </p:nvSpPr>
          <p:spPr>
            <a:xfrm>
              <a:off x="3573658" y="280318"/>
              <a:ext cx="3340326" cy="596767"/>
            </a:xfrm>
            <a:prstGeom prst="homePlate">
              <a:avLst/>
            </a:prstGeom>
            <a:solidFill>
              <a:srgbClr val="4B5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Very </a:t>
              </a:r>
              <a:r>
                <a:rPr lang="fr-FR" sz="1400" b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porous</a:t>
              </a:r>
              <a:r>
                <a:rPr lang="fr-FR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, large pores </a:t>
              </a:r>
            </a:p>
          </p:txBody>
        </p:sp>
      </p:grp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4BDEE943-05F2-46CE-903A-1B3E886878E5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744F7BC9-2DA1-4955-9B4B-35788578F719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9" name="Espace réservé du numéro de diapositive 11">
            <a:extLst>
              <a:ext uri="{FF2B5EF4-FFF2-40B4-BE49-F238E27FC236}">
                <a16:creationId xmlns:a16="http://schemas.microsoft.com/office/drawing/2014/main" id="{F840E394-ED65-4F36-ADCE-8F49E627AA31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11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5"/>
    </mc:Choice>
    <mc:Fallback xmlns="">
      <p:transition spd="slow" advTm="3328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AFF8E-3E5A-704C-9C55-B216962A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PURPOSE OF THE MODELING APPROACH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65C805-0792-C743-927F-F956D6504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2207057"/>
            <a:ext cx="4575175" cy="18071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400" b="1" dirty="0">
                <a:sym typeface="Wingdings" pitchFamily="2" charset="2"/>
              </a:rPr>
              <a:t>Ablation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ym typeface="Wingdings" pitchFamily="2" charset="2"/>
              </a:rPr>
              <a:t>Account</a:t>
            </a:r>
            <a:r>
              <a:rPr lang="fr-FR" sz="1400" dirty="0">
                <a:sym typeface="Wingdings" pitchFamily="2" charset="2"/>
              </a:rPr>
              <a:t> for diffusion/</a:t>
            </a:r>
            <a:r>
              <a:rPr lang="fr-FR" sz="1400" dirty="0" err="1">
                <a:sym typeface="Wingdings" pitchFamily="2" charset="2"/>
              </a:rPr>
              <a:t>reaction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competition</a:t>
            </a:r>
            <a:endParaRPr lang="fr-FR" sz="1400" dirty="0"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ym typeface="Wingdings" pitchFamily="2" charset="2"/>
              </a:rPr>
              <a:t>Describe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morphological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evolution</a:t>
            </a:r>
            <a:r>
              <a:rPr lang="fr-FR" sz="1400" dirty="0">
                <a:sym typeface="Wingdings" pitchFamily="2" charset="2"/>
              </a:rPr>
              <a:t> of the </a:t>
            </a:r>
            <a:r>
              <a:rPr lang="fr-FR" sz="1400" dirty="0" err="1">
                <a:sym typeface="Wingdings" pitchFamily="2" charset="2"/>
              </a:rPr>
              <a:t>material</a:t>
            </a:r>
            <a:endParaRPr lang="fr-FR" sz="1400" dirty="0"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ym typeface="Wingdings" pitchFamily="2" charset="2"/>
              </a:rPr>
              <a:t>Obtain</a:t>
            </a:r>
            <a:r>
              <a:rPr lang="fr-FR" sz="1400" dirty="0">
                <a:sym typeface="Wingdings" pitchFamily="2" charset="2"/>
              </a:rPr>
              <a:t> information on </a:t>
            </a:r>
            <a:r>
              <a:rPr lang="fr-FR" sz="1400" dirty="0" err="1">
                <a:sym typeface="Wingdings" pitchFamily="2" charset="2"/>
              </a:rPr>
              <a:t>evolution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kinetics</a:t>
            </a:r>
            <a:r>
              <a:rPr lang="fr-FR" sz="1400" dirty="0">
                <a:sym typeface="Wingdings" pitchFamily="2" charset="2"/>
              </a:rPr>
              <a:t> &amp; </a:t>
            </a:r>
            <a:r>
              <a:rPr lang="fr-FR" sz="1400" dirty="0" err="1">
                <a:sym typeface="Wingdings" pitchFamily="2" charset="2"/>
              </a:rPr>
              <a:t>evolving</a:t>
            </a:r>
            <a:r>
              <a:rPr lang="fr-FR" sz="1400" dirty="0">
                <a:sym typeface="Wingdings" pitchFamily="2" charset="2"/>
              </a:rPr>
              <a:t> effective </a:t>
            </a:r>
            <a:r>
              <a:rPr lang="fr-FR" sz="1400" dirty="0" err="1">
                <a:sym typeface="Wingdings" pitchFamily="2" charset="2"/>
              </a:rPr>
              <a:t>properties</a:t>
            </a:r>
            <a:endParaRPr lang="fr-FR" sz="1400" dirty="0">
              <a:sym typeface="Wingdings" pitchFamily="2" charset="2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C92935-FDC7-9D41-1875-07A3D08223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019427"/>
            <a:ext cx="8099425" cy="4492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600" b="1" dirty="0">
                <a:solidFill>
                  <a:srgbClr val="50504E"/>
                </a:solidFill>
              </a:rPr>
              <a:t>Work on 3D images </a:t>
            </a:r>
            <a:r>
              <a:rPr lang="fr-FR" sz="1600" b="1" dirty="0">
                <a:solidFill>
                  <a:srgbClr val="50504E"/>
                </a:solidFill>
                <a:sym typeface="Wingdings" pitchFamily="2" charset="2"/>
              </a:rPr>
              <a:t> as close as possible to the « </a:t>
            </a:r>
            <a:r>
              <a:rPr lang="fr-FR" sz="1600" b="1" dirty="0" err="1">
                <a:solidFill>
                  <a:srgbClr val="50504E"/>
                </a:solidFill>
                <a:sym typeface="Wingdings" pitchFamily="2" charset="2"/>
              </a:rPr>
              <a:t>actual</a:t>
            </a:r>
            <a:r>
              <a:rPr lang="fr-FR" sz="1600" b="1" dirty="0">
                <a:solidFill>
                  <a:srgbClr val="50504E"/>
                </a:solidFill>
                <a:sym typeface="Wingdings" pitchFamily="2" charset="2"/>
              </a:rPr>
              <a:t> </a:t>
            </a:r>
            <a:r>
              <a:rPr lang="fr-FR" sz="1600" b="1" dirty="0" err="1">
                <a:solidFill>
                  <a:srgbClr val="50504E"/>
                </a:solidFill>
                <a:sym typeface="Wingdings" pitchFamily="2" charset="2"/>
              </a:rPr>
              <a:t>material</a:t>
            </a:r>
            <a:r>
              <a:rPr lang="fr-FR" sz="1600" b="1" dirty="0">
                <a:solidFill>
                  <a:srgbClr val="50504E"/>
                </a:solidFill>
                <a:sym typeface="Wingdings" pitchFamily="2" charset="2"/>
              </a:rPr>
              <a:t> »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6B399EA0-7586-5D99-2E10-529D3639F60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51625" y="2207057"/>
            <a:ext cx="4575175" cy="14728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400" b="1" dirty="0" err="1">
                <a:solidFill>
                  <a:srgbClr val="50504E"/>
                </a:solidFill>
                <a:sym typeface="Wingdings" pitchFamily="2" charset="2"/>
              </a:rPr>
              <a:t>Heat</a:t>
            </a:r>
            <a:r>
              <a:rPr lang="fr-FR" sz="1400" b="1" dirty="0">
                <a:solidFill>
                  <a:srgbClr val="50504E"/>
                </a:solidFill>
                <a:sym typeface="Wingdings" pitchFamily="2" charset="2"/>
              </a:rPr>
              <a:t> </a:t>
            </a:r>
            <a:r>
              <a:rPr lang="fr-FR" sz="1400" b="1" dirty="0" err="1">
                <a:solidFill>
                  <a:srgbClr val="50504E"/>
                </a:solidFill>
                <a:sym typeface="Wingdings" pitchFamily="2" charset="2"/>
              </a:rPr>
              <a:t>transfer</a:t>
            </a:r>
            <a:endParaRPr lang="fr-FR" sz="1400" b="1" dirty="0">
              <a:solidFill>
                <a:srgbClr val="50504E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Account</a:t>
            </a:r>
            <a:r>
              <a:rPr lang="fr-FR" sz="1400" dirty="0">
                <a:solidFill>
                  <a:srgbClr val="50504E"/>
                </a:solidFill>
                <a:sym typeface="Wingdings" pitchFamily="2" charset="2"/>
              </a:rPr>
              <a:t> for radiation/conduction </a:t>
            </a: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competition</a:t>
            </a:r>
            <a:endParaRPr lang="fr-FR" sz="1400" dirty="0">
              <a:solidFill>
                <a:srgbClr val="50504E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Obtain</a:t>
            </a:r>
            <a:r>
              <a:rPr lang="fr-FR" sz="1400" dirty="0">
                <a:solidFill>
                  <a:srgbClr val="50504E"/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morphology</a:t>
            </a:r>
            <a:r>
              <a:rPr lang="fr-FR" sz="1400" dirty="0">
                <a:solidFill>
                  <a:srgbClr val="50504E"/>
                </a:solidFill>
                <a:sym typeface="Wingdings" pitchFamily="2" charset="2"/>
              </a:rPr>
              <a:t>/effective </a:t>
            </a: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properties</a:t>
            </a:r>
            <a:r>
              <a:rPr lang="fr-FR" sz="1400" dirty="0">
                <a:solidFill>
                  <a:srgbClr val="50504E"/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rgbClr val="50504E"/>
                </a:solidFill>
                <a:sym typeface="Wingdings" pitchFamily="2" charset="2"/>
              </a:rPr>
              <a:t>relationships</a:t>
            </a:r>
            <a:endParaRPr lang="fr-FR" sz="1400" dirty="0">
              <a:solidFill>
                <a:srgbClr val="50504E"/>
              </a:solidFill>
            </a:endParaRPr>
          </a:p>
          <a:p>
            <a:pPr>
              <a:lnSpc>
                <a:spcPct val="100000"/>
              </a:lnSpc>
            </a:pPr>
            <a:endParaRPr lang="fr-FR" sz="1400" dirty="0">
              <a:solidFill>
                <a:srgbClr val="50504E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58517D1-5549-4031-964B-C5B6EF08010D}"/>
              </a:ext>
            </a:extLst>
          </p:cNvPr>
          <p:cNvGrpSpPr/>
          <p:nvPr/>
        </p:nvGrpSpPr>
        <p:grpSpPr>
          <a:xfrm>
            <a:off x="839788" y="4752562"/>
            <a:ext cx="8289132" cy="596767"/>
            <a:chOff x="3573658" y="280318"/>
            <a:chExt cx="8289132" cy="5967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F70342-BBDA-42EE-8939-31B33C3F8F9B}"/>
                </a:ext>
              </a:extLst>
            </p:cNvPr>
            <p:cNvSpPr/>
            <p:nvPr/>
          </p:nvSpPr>
          <p:spPr>
            <a:xfrm>
              <a:off x="7273605" y="280318"/>
              <a:ext cx="4589185" cy="596767"/>
            </a:xfrm>
            <a:prstGeom prst="rect">
              <a:avLst/>
            </a:prstGeom>
            <a:solidFill>
              <a:srgbClr val="8B8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  <a:sym typeface="Wingdings" pitchFamily="2" charset="2"/>
                </a:rPr>
                <a:t>Interest of Random-walks methods</a:t>
              </a:r>
            </a:p>
          </p:txBody>
        </p:sp>
        <p:sp>
          <p:nvSpPr>
            <p:cNvPr id="15" name="Flèche : pentagone 14">
              <a:extLst>
                <a:ext uri="{FF2B5EF4-FFF2-40B4-BE49-F238E27FC236}">
                  <a16:creationId xmlns:a16="http://schemas.microsoft.com/office/drawing/2014/main" id="{3AEF48CA-785B-40E5-91E7-D7BF53341D8C}"/>
                </a:ext>
              </a:extLst>
            </p:cNvPr>
            <p:cNvSpPr/>
            <p:nvPr/>
          </p:nvSpPr>
          <p:spPr>
            <a:xfrm>
              <a:off x="3573658" y="280318"/>
              <a:ext cx="4160044" cy="596767"/>
            </a:xfrm>
            <a:prstGeom prst="homePlate">
              <a:avLst/>
            </a:prstGeom>
            <a:solidFill>
              <a:srgbClr val="4B5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Large computational domains :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Memory requirements</a:t>
              </a:r>
            </a:p>
          </p:txBody>
        </p:sp>
      </p:grpSp>
      <p:sp>
        <p:nvSpPr>
          <p:cNvPr id="16" name="Espace réservé de la date 4">
            <a:extLst>
              <a:ext uri="{FF2B5EF4-FFF2-40B4-BE49-F238E27FC236}">
                <a16:creationId xmlns:a16="http://schemas.microsoft.com/office/drawing/2014/main" id="{323AA6F1-C7E7-4FE5-9B5D-029EDBF2D534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7" name="Espace réservé du pied de page 5">
            <a:extLst>
              <a:ext uri="{FF2B5EF4-FFF2-40B4-BE49-F238E27FC236}">
                <a16:creationId xmlns:a16="http://schemas.microsoft.com/office/drawing/2014/main" id="{4569138A-D769-412A-AE13-88518E1CD252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8" name="Espace réservé du numéro de diapositive 11">
            <a:extLst>
              <a:ext uri="{FF2B5EF4-FFF2-40B4-BE49-F238E27FC236}">
                <a16:creationId xmlns:a16="http://schemas.microsoft.com/office/drawing/2014/main" id="{129AE9FE-9527-469A-86A7-2BBE7C42368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12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4"/>
    </mc:Choice>
    <mc:Fallback xmlns="">
      <p:transition spd="slow" advTm="4375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33D8-3819-1BE6-2295-401E4786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E6E547C8-3C2E-4876-BF90-AE2A17E056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564" r="10564"/>
          <a:stretch>
            <a:fillRect/>
          </a:stretch>
        </p:blipFill>
        <p:spPr/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E1AA5E-61CD-3725-DE15-71CD1C2E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3039776"/>
            <a:ext cx="5884027" cy="1204912"/>
          </a:xfrm>
        </p:spPr>
        <p:txBody>
          <a:bodyPr anchor="ctr"/>
          <a:lstStyle/>
          <a:p>
            <a:r>
              <a:rPr lang="fr-FR" dirty="0"/>
              <a:t>METHODS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BA99137-660D-1F19-0A81-808B89ACCE72}"/>
              </a:ext>
            </a:extLst>
          </p:cNvPr>
          <p:cNvSpPr txBox="1">
            <a:spLocks/>
          </p:cNvSpPr>
          <p:nvPr/>
        </p:nvSpPr>
        <p:spPr>
          <a:xfrm>
            <a:off x="5476875" y="1776046"/>
            <a:ext cx="6540954" cy="1866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cap="all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all" spc="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antGarde LT ExtraLight" panose="02000403030000020004" pitchFamily="2" charset="0"/>
              <a:ea typeface="+mj-ea"/>
              <a:cs typeface="+mj-cs"/>
            </a:endParaRPr>
          </a:p>
        </p:txBody>
      </p:sp>
      <p:sp>
        <p:nvSpPr>
          <p:cNvPr id="14" name="Espace réservé de la date 4">
            <a:extLst>
              <a:ext uri="{FF2B5EF4-FFF2-40B4-BE49-F238E27FC236}">
                <a16:creationId xmlns:a16="http://schemas.microsoft.com/office/drawing/2014/main" id="{5BBD0257-739F-4B46-936A-39DD17A921D5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8DBABC1F-0833-4202-BAC0-83DE5933A542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054900D9-CCF3-40E9-ABB5-01092CDAFCB2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13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1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3FADF0-D5C1-4843-99D0-0B190783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PHENOMENA – « </a:t>
            </a:r>
            <a:r>
              <a:rPr lang="fr-FR" spc="0" dirty="0" err="1"/>
              <a:t>small</a:t>
            </a:r>
            <a:r>
              <a:rPr lang="fr-FR" spc="0" dirty="0"/>
              <a:t> </a:t>
            </a:r>
            <a:r>
              <a:rPr lang="fr-FR" spc="0" dirty="0" err="1"/>
              <a:t>scale</a:t>
            </a:r>
            <a:r>
              <a:rPr lang="fr-FR" spc="0" dirty="0"/>
              <a:t> »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B5CCDA-C29D-7B4D-8DE4-262D0052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21838"/>
            <a:ext cx="5713412" cy="27405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Mass </a:t>
            </a:r>
            <a:r>
              <a:rPr lang="fr-FR" sz="1400" b="1" dirty="0" err="1"/>
              <a:t>transfer</a:t>
            </a:r>
            <a:endParaRPr lang="fr-F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Solid/</a:t>
            </a:r>
            <a:r>
              <a:rPr lang="fr-FR" sz="1400" dirty="0" err="1">
                <a:solidFill>
                  <a:srgbClr val="002060"/>
                </a:solidFill>
              </a:rPr>
              <a:t>gas</a:t>
            </a:r>
            <a:r>
              <a:rPr lang="fr-FR" sz="1400" dirty="0">
                <a:solidFill>
                  <a:srgbClr val="002060"/>
                </a:solidFill>
              </a:rPr>
              <a:t> are </a:t>
            </a:r>
            <a:r>
              <a:rPr lang="fr-FR" sz="1400" dirty="0" err="1">
                <a:solidFill>
                  <a:srgbClr val="002060"/>
                </a:solidFill>
              </a:rPr>
              <a:t>clearly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distinguished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Gas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may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be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rarefied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=&gt;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address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kinetic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theory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of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gases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Ordinary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diffusion :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Brownian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motion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/>
              <a:t>Deposition</a:t>
            </a:r>
            <a:r>
              <a:rPr lang="fr-FR" sz="1400" dirty="0"/>
              <a:t>/ablation are interfacial </a:t>
            </a:r>
            <a:r>
              <a:rPr lang="fr-FR" sz="1400" dirty="0" err="1"/>
              <a:t>phenomena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7030A0"/>
                </a:solidFill>
              </a:rPr>
              <a:t>Growth</a:t>
            </a:r>
            <a:r>
              <a:rPr lang="fr-FR" sz="1400" dirty="0">
                <a:solidFill>
                  <a:srgbClr val="7030A0"/>
                </a:solidFill>
              </a:rPr>
              <a:t>/</a:t>
            </a:r>
            <a:r>
              <a:rPr lang="fr-FR" sz="1400" dirty="0" err="1">
                <a:solidFill>
                  <a:srgbClr val="7030A0"/>
                </a:solidFill>
              </a:rPr>
              <a:t>recession</a:t>
            </a:r>
            <a:r>
              <a:rPr lang="fr-FR" sz="1400" dirty="0">
                <a:solidFill>
                  <a:srgbClr val="7030A0"/>
                </a:solidFill>
              </a:rPr>
              <a:t>: </a:t>
            </a:r>
            <a:r>
              <a:rPr lang="fr-FR" sz="1400" dirty="0" err="1">
                <a:solidFill>
                  <a:srgbClr val="7030A0"/>
                </a:solidFill>
              </a:rPr>
              <a:t>Moving</a:t>
            </a:r>
            <a:r>
              <a:rPr lang="fr-FR" sz="1400" dirty="0">
                <a:solidFill>
                  <a:srgbClr val="7030A0"/>
                </a:solidFill>
              </a:rPr>
              <a:t> fronts</a:t>
            </a:r>
          </a:p>
          <a:p>
            <a:pPr lvl="1">
              <a:lnSpc>
                <a:spcPct val="150000"/>
              </a:lnSpc>
            </a:pPr>
            <a:endParaRPr lang="fr-FR" sz="14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24E07502-C844-4561-9A91-C41B844F7B6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05183" y="1421838"/>
            <a:ext cx="5157788" cy="36845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dirty="0" err="1"/>
              <a:t>Heat</a:t>
            </a:r>
            <a:r>
              <a:rPr lang="fr-FR" sz="1400" b="1" dirty="0"/>
              <a:t> </a:t>
            </a:r>
            <a:r>
              <a:rPr lang="fr-FR" sz="1400" b="1" dirty="0" err="1"/>
              <a:t>transfer</a:t>
            </a:r>
            <a:endParaRPr lang="fr-FR" sz="1400" b="1" dirty="0"/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rgbClr val="002060"/>
                </a:solidFill>
              </a:rPr>
              <a:t>Radiative </a:t>
            </a:r>
            <a:r>
              <a:rPr lang="fr-FR" sz="1400" dirty="0" err="1">
                <a:solidFill>
                  <a:srgbClr val="002060"/>
                </a:solidFill>
              </a:rPr>
              <a:t>cavities</a:t>
            </a:r>
            <a:r>
              <a:rPr lang="fr-FR" sz="1400" dirty="0">
                <a:solidFill>
                  <a:srgbClr val="002060"/>
                </a:solidFill>
              </a:rPr>
              <a:t> are </a:t>
            </a:r>
            <a:r>
              <a:rPr lang="fr-FR" sz="1400" dirty="0" err="1">
                <a:solidFill>
                  <a:srgbClr val="002060"/>
                </a:solidFill>
              </a:rPr>
              <a:t>distinguished</a:t>
            </a:r>
            <a:endParaRPr lang="fr-FR" sz="1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Radiative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transfer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: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analogous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to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rarefied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gas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transfer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Conductive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transfer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analogous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ordinary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gas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diffusion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Exchange conditions </a:t>
            </a:r>
            <a:r>
              <a:rPr lang="fr-FR" sz="1400" dirty="0" err="1"/>
              <a:t>between</a:t>
            </a:r>
            <a:r>
              <a:rPr lang="fr-FR" sz="1400" dirty="0"/>
              <a:t> </a:t>
            </a:r>
            <a:r>
              <a:rPr lang="fr-FR" sz="1400" dirty="0" err="1"/>
              <a:t>void</a:t>
            </a:r>
            <a:r>
              <a:rPr lang="fr-FR" sz="1400" dirty="0"/>
              <a:t> and </a:t>
            </a:r>
            <a:r>
              <a:rPr lang="fr-FR" sz="1400" dirty="0" err="1"/>
              <a:t>solid</a:t>
            </a:r>
            <a:r>
              <a:rPr lang="fr-FR" sz="1400" dirty="0"/>
              <a:t> : </a:t>
            </a:r>
            <a:r>
              <a:rPr lang="fr-FR" sz="1400" dirty="0" err="1"/>
              <a:t>analogous</a:t>
            </a:r>
            <a:r>
              <a:rPr lang="fr-FR" sz="1400" dirty="0"/>
              <a:t> to « handling </a:t>
            </a:r>
            <a:r>
              <a:rPr lang="fr-FR" sz="1400" dirty="0" err="1"/>
              <a:t>sticking</a:t>
            </a:r>
            <a:r>
              <a:rPr lang="fr-FR" sz="1400" dirty="0"/>
              <a:t> events  »</a:t>
            </a:r>
          </a:p>
        </p:txBody>
      </p:sp>
      <p:pic>
        <p:nvPicPr>
          <p:cNvPr id="11" name="Image 2" descr="cu1_view.png">
            <a:extLst>
              <a:ext uri="{FF2B5EF4-FFF2-40B4-BE49-F238E27FC236}">
                <a16:creationId xmlns:a16="http://schemas.microsoft.com/office/drawing/2014/main" id="{DB465D21-FB4E-CF40-BE6D-39A461013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3474"/>
          <a:stretch>
            <a:fillRect/>
          </a:stretch>
        </p:blipFill>
        <p:spPr bwMode="auto">
          <a:xfrm>
            <a:off x="839788" y="4259138"/>
            <a:ext cx="1903412" cy="19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Espace réservé du contenu 3" descr="walkexample_1.png">
            <a:extLst>
              <a:ext uri="{FF2B5EF4-FFF2-40B4-BE49-F238E27FC236}">
                <a16:creationId xmlns:a16="http://schemas.microsoft.com/office/drawing/2014/main" id="{7AEA5A13-FA94-447B-9ABD-6E5BF6517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6" r="71381" b="7746"/>
          <a:stretch/>
        </p:blipFill>
        <p:spPr>
          <a:xfrm>
            <a:off x="6605183" y="4259138"/>
            <a:ext cx="1967318" cy="1869444"/>
          </a:xfrm>
          <a:prstGeom prst="rect">
            <a:avLst/>
          </a:prstGeom>
        </p:spPr>
      </p:pic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B3C2BA5D-E55B-47E3-AC0F-EB653AEA61B6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193CF939-3F73-40F1-9D2F-BC4AB545FC70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9B13CCE1-C153-470D-854E-3B2061DB4F70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14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3"/>
    </mc:Choice>
    <mc:Fallback xmlns="">
      <p:transition spd="slow" advTm="583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6C166-4B9D-B300-6B40-51C75AC4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D25E3D8-C2B9-48E7-9448-A5ABDDBE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PHENOMENA – « large </a:t>
            </a:r>
            <a:r>
              <a:rPr lang="fr-FR" spc="0" dirty="0" err="1"/>
              <a:t>scale</a:t>
            </a:r>
            <a:r>
              <a:rPr lang="fr-FR" spc="0" dirty="0"/>
              <a:t> »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79CAD60-0D08-189D-1341-3DAAC5FAB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21838"/>
            <a:ext cx="5713412" cy="27405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Mass </a:t>
            </a:r>
            <a:r>
              <a:rPr lang="fr-FR" sz="1400" b="1" dirty="0" err="1"/>
              <a:t>transfer</a:t>
            </a:r>
            <a:endParaRPr lang="fr-FR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002060"/>
                </a:solidFill>
              </a:rPr>
              <a:t>Continuous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field</a:t>
            </a:r>
            <a:r>
              <a:rPr lang="fr-FR" sz="1400" dirty="0">
                <a:solidFill>
                  <a:srgbClr val="002060"/>
                </a:solidFill>
              </a:rPr>
              <a:t> of </a:t>
            </a:r>
            <a:r>
              <a:rPr lang="fr-FR" sz="1400" dirty="0" err="1">
                <a:solidFill>
                  <a:srgbClr val="002060"/>
                </a:solidFill>
              </a:rPr>
              <a:t>solid</a:t>
            </a:r>
            <a:r>
              <a:rPr lang="fr-FR" sz="1400" dirty="0">
                <a:solidFill>
                  <a:srgbClr val="002060"/>
                </a:solidFill>
              </a:rPr>
              <a:t> mass fraction</a:t>
            </a:r>
            <a:endParaRPr lang="fr-FR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Gas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described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by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its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effective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anisotropic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diffusion coefficient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Ordinary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diffusion :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Brownian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motion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/>
              <a:t>Deposition</a:t>
            </a:r>
            <a:r>
              <a:rPr lang="fr-FR" sz="1400" dirty="0"/>
              <a:t>/ablation are </a:t>
            </a:r>
            <a:r>
              <a:rPr lang="fr-FR" sz="1400" dirty="0" err="1"/>
              <a:t>volumic</a:t>
            </a:r>
            <a:r>
              <a:rPr lang="fr-FR" sz="1400" dirty="0"/>
              <a:t> </a:t>
            </a:r>
            <a:r>
              <a:rPr lang="fr-FR" sz="1400" i="1" dirty="0"/>
              <a:t>and</a:t>
            </a:r>
            <a:r>
              <a:rPr lang="fr-FR" sz="1400" dirty="0"/>
              <a:t> </a:t>
            </a:r>
            <a:r>
              <a:rPr lang="fr-FR" sz="1400" dirty="0" err="1"/>
              <a:t>surfacic</a:t>
            </a:r>
            <a:r>
              <a:rPr lang="fr-FR" sz="1400" dirty="0"/>
              <a:t> </a:t>
            </a:r>
            <a:r>
              <a:rPr lang="fr-FR" sz="1400" dirty="0" err="1"/>
              <a:t>phenomena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7030A0"/>
                </a:solidFill>
              </a:rPr>
              <a:t>Growth</a:t>
            </a:r>
            <a:r>
              <a:rPr lang="fr-FR" sz="1400" dirty="0">
                <a:solidFill>
                  <a:srgbClr val="7030A0"/>
                </a:solidFill>
              </a:rPr>
              <a:t>/</a:t>
            </a:r>
            <a:r>
              <a:rPr lang="fr-FR" sz="1400" dirty="0" err="1">
                <a:solidFill>
                  <a:srgbClr val="7030A0"/>
                </a:solidFill>
              </a:rPr>
              <a:t>recession</a:t>
            </a:r>
            <a:r>
              <a:rPr lang="fr-FR" sz="1400" dirty="0">
                <a:solidFill>
                  <a:srgbClr val="7030A0"/>
                </a:solidFill>
              </a:rPr>
              <a:t>: </a:t>
            </a:r>
            <a:r>
              <a:rPr lang="fr-FR" sz="1400" dirty="0" err="1">
                <a:solidFill>
                  <a:srgbClr val="7030A0"/>
                </a:solidFill>
              </a:rPr>
              <a:t>evolving</a:t>
            </a:r>
            <a:r>
              <a:rPr lang="fr-FR" sz="1400" dirty="0">
                <a:solidFill>
                  <a:srgbClr val="7030A0"/>
                </a:solidFill>
              </a:rPr>
              <a:t> </a:t>
            </a:r>
            <a:r>
              <a:rPr lang="fr-FR" sz="1400" dirty="0" err="1">
                <a:solidFill>
                  <a:srgbClr val="7030A0"/>
                </a:solidFill>
              </a:rPr>
              <a:t>porosity</a:t>
            </a:r>
            <a:r>
              <a:rPr lang="fr-FR" sz="1400" dirty="0">
                <a:solidFill>
                  <a:srgbClr val="7030A0"/>
                </a:solidFill>
              </a:rPr>
              <a:t> </a:t>
            </a:r>
            <a:r>
              <a:rPr lang="fr-FR" sz="1400" i="1" dirty="0">
                <a:solidFill>
                  <a:srgbClr val="7030A0"/>
                </a:solidFill>
              </a:rPr>
              <a:t>and</a:t>
            </a:r>
            <a:r>
              <a:rPr lang="fr-FR" sz="1400" dirty="0">
                <a:solidFill>
                  <a:srgbClr val="7030A0"/>
                </a:solidFill>
              </a:rPr>
              <a:t> </a:t>
            </a:r>
            <a:r>
              <a:rPr lang="fr-FR" sz="1400" dirty="0" err="1">
                <a:solidFill>
                  <a:srgbClr val="7030A0"/>
                </a:solidFill>
              </a:rPr>
              <a:t>moving</a:t>
            </a:r>
            <a:r>
              <a:rPr lang="fr-FR" sz="1400" dirty="0">
                <a:solidFill>
                  <a:srgbClr val="7030A0"/>
                </a:solidFill>
              </a:rPr>
              <a:t> fronts</a:t>
            </a:r>
          </a:p>
          <a:p>
            <a:pPr lvl="1">
              <a:lnSpc>
                <a:spcPct val="150000"/>
              </a:lnSpc>
            </a:pPr>
            <a:endParaRPr lang="fr-FR" sz="14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657AAC5-77D4-D535-40C9-28F3DE87EAA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05183" y="1421838"/>
            <a:ext cx="5157788" cy="368458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dirty="0" err="1"/>
              <a:t>Heat</a:t>
            </a:r>
            <a:r>
              <a:rPr lang="fr-FR" sz="1400" b="1" dirty="0"/>
              <a:t> </a:t>
            </a:r>
            <a:r>
              <a:rPr lang="fr-FR" sz="1400" b="1" dirty="0" err="1"/>
              <a:t>transfer</a:t>
            </a:r>
            <a:endParaRPr lang="fr-FR" sz="1400" b="1" dirty="0"/>
          </a:p>
          <a:p>
            <a:pPr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</a:rPr>
              <a:t>Continuous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field</a:t>
            </a:r>
            <a:r>
              <a:rPr lang="fr-FR" sz="1400" dirty="0">
                <a:solidFill>
                  <a:srgbClr val="002060"/>
                </a:solidFill>
              </a:rPr>
              <a:t> of </a:t>
            </a:r>
            <a:r>
              <a:rPr lang="fr-FR" sz="1400" dirty="0" err="1">
                <a:solidFill>
                  <a:srgbClr val="002060"/>
                </a:solidFill>
              </a:rPr>
              <a:t>anisotropic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conductivity</a:t>
            </a:r>
            <a:endParaRPr lang="fr-FR" sz="1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Radiative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transfer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: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as a </a:t>
            </a:r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</a:rPr>
              <a:t>conductivity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</a:rPr>
              <a:t> modifier 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Conductive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transfer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analogous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ordinary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</a:rPr>
              <a:t>gas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 diffusion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Exchange conditions </a:t>
            </a:r>
            <a:r>
              <a:rPr lang="fr-FR" sz="1400" dirty="0" err="1"/>
              <a:t>between</a:t>
            </a:r>
            <a:r>
              <a:rPr lang="fr-FR" sz="1400" dirty="0"/>
              <a:t> </a:t>
            </a:r>
            <a:r>
              <a:rPr lang="fr-FR" sz="1400" dirty="0" err="1"/>
              <a:t>void</a:t>
            </a:r>
            <a:r>
              <a:rPr lang="fr-FR" sz="1400" dirty="0"/>
              <a:t> and </a:t>
            </a:r>
            <a:r>
              <a:rPr lang="fr-FR" sz="1400" dirty="0" err="1"/>
              <a:t>solid</a:t>
            </a:r>
            <a:r>
              <a:rPr lang="fr-FR" sz="1400" dirty="0"/>
              <a:t> : </a:t>
            </a:r>
            <a:r>
              <a:rPr lang="fr-FR" sz="1400" dirty="0" err="1"/>
              <a:t>analogous</a:t>
            </a:r>
            <a:r>
              <a:rPr lang="fr-FR" sz="1400" dirty="0"/>
              <a:t> to « handling </a:t>
            </a:r>
            <a:r>
              <a:rPr lang="fr-FR" sz="1400" dirty="0" err="1"/>
              <a:t>sticking</a:t>
            </a:r>
            <a:r>
              <a:rPr lang="fr-FR" sz="1400" dirty="0"/>
              <a:t> events  »</a:t>
            </a: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42E674A2-36C9-3468-464D-4F36AB56738F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B7591FE5-3328-5C22-A7B0-01CB3CCAAB11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30104C9A-24DB-483A-7F4C-CBA3DF13EFE2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15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pic>
        <p:nvPicPr>
          <p:cNvPr id="18" name="Picture 2" descr="D:\Vinhola\TeX-GLV\Cimtec_2010\LIRWa_4boites.jpg">
            <a:extLst>
              <a:ext uri="{FF2B5EF4-FFF2-40B4-BE49-F238E27FC236}">
                <a16:creationId xmlns:a16="http://schemas.microsoft.com/office/drawing/2014/main" id="{71DB5ED3-7466-5456-F81D-B35D187F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6845" r="76463" b="5200"/>
          <a:stretch>
            <a:fillRect/>
          </a:stretch>
        </p:blipFill>
        <p:spPr bwMode="auto">
          <a:xfrm>
            <a:off x="1831037" y="4073189"/>
            <a:ext cx="1754032" cy="24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19A6DE-4C13-6967-4D60-F1C9B8443E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2649"/>
              </a:clrFrom>
              <a:clrTo>
                <a:srgbClr val="002649">
                  <a:alpha val="0"/>
                </a:srgbClr>
              </a:clrTo>
            </a:clrChange>
          </a:blip>
          <a:srcRect t="20362" b="21209"/>
          <a:stretch>
            <a:fillRect/>
          </a:stretch>
        </p:blipFill>
        <p:spPr>
          <a:xfrm>
            <a:off x="7152531" y="3879504"/>
            <a:ext cx="4199680" cy="24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3"/>
    </mc:Choice>
    <mc:Fallback xmlns="">
      <p:transition spd="slow" advTm="583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3FADF0-D5C1-4843-99D0-0B190783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spc="0" dirty="0"/>
              <a:t>EQUATIONS AND METHODS at </a:t>
            </a:r>
            <a:r>
              <a:rPr lang="fr-FR" sz="2800" spc="0" dirty="0" err="1"/>
              <a:t>two</a:t>
            </a:r>
            <a:r>
              <a:rPr lang="fr-FR" sz="2800" spc="0" dirty="0"/>
              <a:t> </a:t>
            </a:r>
            <a:r>
              <a:rPr lang="fr-FR" sz="2800" spc="0" dirty="0" err="1"/>
              <a:t>scales</a:t>
            </a:r>
            <a:endParaRPr lang="fr-FR" sz="2800" spc="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7B5CCDA-C29D-7B4D-8DE4-262D0052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21839"/>
            <a:ext cx="4227511" cy="29596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dirty="0"/>
              <a:t>Mass </a:t>
            </a:r>
            <a:r>
              <a:rPr lang="fr-FR" sz="1400" b="1" dirty="0" err="1"/>
              <a:t>transfer</a:t>
            </a:r>
            <a:r>
              <a:rPr lang="fr-FR" sz="1400" b="1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Boltzmann </a:t>
            </a:r>
            <a:r>
              <a:rPr lang="fr-FR" sz="1400" dirty="0" err="1">
                <a:solidFill>
                  <a:srgbClr val="002060"/>
                </a:solidFill>
              </a:rPr>
              <a:t>kinetic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equation</a:t>
            </a:r>
            <a:r>
              <a:rPr lang="fr-FR" sz="1400" dirty="0">
                <a:solidFill>
                  <a:srgbClr val="002060"/>
                </a:solidFill>
              </a:rPr>
              <a:t>: « </a:t>
            </a:r>
            <a:r>
              <a:rPr lang="fr-FR" sz="1400" dirty="0" err="1">
                <a:solidFill>
                  <a:srgbClr val="002060"/>
                </a:solidFill>
              </a:rPr>
              <a:t>Kinetic</a:t>
            </a:r>
            <a:r>
              <a:rPr lang="fr-FR" sz="1400" dirty="0">
                <a:solidFill>
                  <a:srgbClr val="002060"/>
                </a:solidFill>
              </a:rPr>
              <a:t> » (or Pearson) </a:t>
            </a:r>
            <a:r>
              <a:rPr lang="fr-FR" sz="1400" dirty="0" err="1">
                <a:solidFill>
                  <a:srgbClr val="002060"/>
                </a:solidFill>
              </a:rPr>
              <a:t>random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walk</a:t>
            </a:r>
            <a:r>
              <a:rPr lang="fr-FR" sz="1400" dirty="0">
                <a:solidFill>
                  <a:srgbClr val="002060"/>
                </a:solidFill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Diffusion </a:t>
            </a:r>
            <a:r>
              <a:rPr lang="fr-FR" sz="1400" dirty="0" err="1"/>
              <a:t>equation</a:t>
            </a:r>
            <a:r>
              <a:rPr lang="fr-FR" sz="1400" dirty="0"/>
              <a:t> for </a:t>
            </a:r>
            <a:r>
              <a:rPr lang="fr-FR" sz="1400" dirty="0" err="1"/>
              <a:t>solid</a:t>
            </a:r>
            <a:r>
              <a:rPr lang="fr-FR" sz="1400" dirty="0"/>
              <a:t> : « </a:t>
            </a:r>
            <a:r>
              <a:rPr lang="fr-FR" sz="1400" dirty="0" err="1"/>
              <a:t>Brownian</a:t>
            </a:r>
            <a:r>
              <a:rPr lang="fr-FR" sz="1400" dirty="0"/>
              <a:t> » </a:t>
            </a:r>
            <a:r>
              <a:rPr lang="fr-FR" sz="1400" dirty="0" err="1"/>
              <a:t>random</a:t>
            </a:r>
            <a:r>
              <a:rPr lang="fr-FR" sz="1400" dirty="0"/>
              <a:t> </a:t>
            </a:r>
            <a:r>
              <a:rPr lang="fr-FR" sz="1400" dirty="0" err="1"/>
              <a:t>walk</a:t>
            </a:r>
            <a:endParaRPr lang="fr-FR" sz="1400" dirty="0"/>
          </a:p>
          <a:p>
            <a:pPr>
              <a:lnSpc>
                <a:spcPct val="150000"/>
              </a:lnSpc>
            </a:pP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b="1" dirty="0">
                <a:solidFill>
                  <a:srgbClr val="C00000"/>
                </a:solidFill>
              </a:rPr>
              <a:t>: notion of « </a:t>
            </a:r>
            <a:r>
              <a:rPr lang="fr-FR" sz="1400" b="1" dirty="0" err="1">
                <a:solidFill>
                  <a:srgbClr val="C00000"/>
                </a:solidFill>
              </a:rPr>
              <a:t>sticking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probability</a:t>
            </a:r>
            <a:r>
              <a:rPr lang="fr-FR" sz="1400" b="1" dirty="0">
                <a:solidFill>
                  <a:srgbClr val="C00000"/>
                </a:solidFill>
              </a:rPr>
              <a:t> »</a:t>
            </a:r>
          </a:p>
          <a:p>
            <a:pPr lvl="1">
              <a:lnSpc>
                <a:spcPct val="150000"/>
              </a:lnSpc>
            </a:pPr>
            <a:endParaRPr lang="fr-FR" sz="1400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65501BC-5BE2-7048-AD00-DEA0D1F4BB5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89713" y="1421839"/>
            <a:ext cx="5183187" cy="26453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dirty="0" err="1"/>
              <a:t>Heat</a:t>
            </a:r>
            <a:r>
              <a:rPr lang="fr-FR" sz="1400" b="1" dirty="0"/>
              <a:t> </a:t>
            </a:r>
            <a:r>
              <a:rPr lang="fr-FR" sz="1400" b="1" dirty="0" err="1"/>
              <a:t>transfer</a:t>
            </a:r>
            <a:endParaRPr lang="fr-FR" sz="1400" b="1" dirty="0"/>
          </a:p>
          <a:p>
            <a:pPr>
              <a:lnSpc>
                <a:spcPct val="150000"/>
              </a:lnSpc>
            </a:pPr>
            <a:r>
              <a:rPr lang="fr-FR" sz="1400" dirty="0" err="1">
                <a:solidFill>
                  <a:srgbClr val="002060"/>
                </a:solidFill>
              </a:rPr>
              <a:t>Kinetic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equation</a:t>
            </a:r>
            <a:r>
              <a:rPr lang="fr-FR" sz="1400" dirty="0">
                <a:solidFill>
                  <a:srgbClr val="002060"/>
                </a:solidFill>
              </a:rPr>
              <a:t> for radiation : « </a:t>
            </a:r>
            <a:r>
              <a:rPr lang="fr-FR" sz="1400" dirty="0" err="1">
                <a:solidFill>
                  <a:srgbClr val="002060"/>
                </a:solidFill>
              </a:rPr>
              <a:t>Kinetic</a:t>
            </a:r>
            <a:r>
              <a:rPr lang="fr-FR" sz="1400" dirty="0">
                <a:solidFill>
                  <a:srgbClr val="002060"/>
                </a:solidFill>
              </a:rPr>
              <a:t> » </a:t>
            </a:r>
            <a:r>
              <a:rPr lang="fr-FR" sz="1400" dirty="0" err="1">
                <a:solidFill>
                  <a:srgbClr val="002060"/>
                </a:solidFill>
              </a:rPr>
              <a:t>random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walk</a:t>
            </a:r>
            <a:r>
              <a:rPr lang="fr-FR" sz="1400" dirty="0">
                <a:solidFill>
                  <a:srgbClr val="002060"/>
                </a:solidFill>
              </a:rPr>
              <a:t> (or simple ray-tracing)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Diffusion/conduction </a:t>
            </a:r>
            <a:r>
              <a:rPr lang="fr-FR" sz="1400" dirty="0" err="1"/>
              <a:t>equation</a:t>
            </a:r>
            <a:r>
              <a:rPr lang="fr-FR" sz="1400" dirty="0"/>
              <a:t> for </a:t>
            </a:r>
            <a:r>
              <a:rPr lang="fr-FR" sz="1400" dirty="0" err="1"/>
              <a:t>solid</a:t>
            </a:r>
            <a:r>
              <a:rPr lang="fr-FR" sz="1400" dirty="0"/>
              <a:t> : « </a:t>
            </a:r>
            <a:r>
              <a:rPr lang="fr-FR" sz="1400" dirty="0" err="1"/>
              <a:t>Brownian</a:t>
            </a:r>
            <a:r>
              <a:rPr lang="fr-FR" sz="1400" dirty="0"/>
              <a:t> » </a:t>
            </a:r>
            <a:r>
              <a:rPr lang="fr-FR" sz="1400" dirty="0" err="1"/>
              <a:t>random</a:t>
            </a:r>
            <a:r>
              <a:rPr lang="fr-FR" sz="1400" dirty="0"/>
              <a:t> </a:t>
            </a:r>
            <a:r>
              <a:rPr lang="fr-FR" sz="1400" dirty="0" err="1"/>
              <a:t>walk</a:t>
            </a:r>
            <a:endParaRPr lang="fr-FR" sz="1400" dirty="0"/>
          </a:p>
          <a:p>
            <a:pPr marL="0" indent="0">
              <a:lnSpc>
                <a:spcPct val="150000"/>
              </a:lnSpc>
              <a:buNone/>
            </a:pPr>
            <a:r>
              <a:rPr lang="fr-FR" sz="1400" b="1" dirty="0">
                <a:solidFill>
                  <a:srgbClr val="C00000"/>
                </a:solidFill>
              </a:rPr>
              <a:t>Rad./Cond. exchange: « transition </a:t>
            </a:r>
            <a:r>
              <a:rPr lang="fr-FR" sz="1400" b="1" dirty="0" err="1">
                <a:solidFill>
                  <a:srgbClr val="C00000"/>
                </a:solidFill>
              </a:rPr>
              <a:t>probability</a:t>
            </a:r>
            <a:r>
              <a:rPr lang="fr-FR" sz="1400" b="1" dirty="0">
                <a:solidFill>
                  <a:srgbClr val="C00000"/>
                </a:solidFill>
              </a:rPr>
              <a:t> »</a:t>
            </a:r>
          </a:p>
          <a:p>
            <a:pPr>
              <a:lnSpc>
                <a:spcPct val="150000"/>
              </a:lnSpc>
            </a:pPr>
            <a:endParaRPr lang="fr-FR" sz="1400" dirty="0"/>
          </a:p>
          <a:p>
            <a:pPr>
              <a:lnSpc>
                <a:spcPct val="150000"/>
              </a:lnSpc>
            </a:pPr>
            <a:endParaRPr lang="fr-FR" sz="1400" dirty="0"/>
          </a:p>
        </p:txBody>
      </p:sp>
      <p:pic>
        <p:nvPicPr>
          <p:cNvPr id="16" name="Image 2" descr="cu1_view.png">
            <a:extLst>
              <a:ext uri="{FF2B5EF4-FFF2-40B4-BE49-F238E27FC236}">
                <a16:creationId xmlns:a16="http://schemas.microsoft.com/office/drawing/2014/main" id="{043F36B8-1C87-40DB-8C0F-23AFD9F0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3474"/>
          <a:stretch>
            <a:fillRect/>
          </a:stretch>
        </p:blipFill>
        <p:spPr bwMode="auto">
          <a:xfrm>
            <a:off x="839788" y="4259138"/>
            <a:ext cx="1903412" cy="192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du contenu 3" descr="walkexample_1.png">
            <a:extLst>
              <a:ext uri="{FF2B5EF4-FFF2-40B4-BE49-F238E27FC236}">
                <a16:creationId xmlns:a16="http://schemas.microsoft.com/office/drawing/2014/main" id="{10E2BA67-D7D2-48E0-954B-24471B956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6" r="71381" b="7746"/>
          <a:stretch/>
        </p:blipFill>
        <p:spPr>
          <a:xfrm>
            <a:off x="6605183" y="4259138"/>
            <a:ext cx="1967318" cy="1869444"/>
          </a:xfrm>
          <a:prstGeom prst="rect">
            <a:avLst/>
          </a:prstGeom>
        </p:spPr>
      </p:pic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FF0A1DCD-0CB1-4100-9EED-833F6065A918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9407151C-E142-41A4-BC07-7C731D9077DC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0" name="Espace réservé du numéro de diapositive 11">
            <a:extLst>
              <a:ext uri="{FF2B5EF4-FFF2-40B4-BE49-F238E27FC236}">
                <a16:creationId xmlns:a16="http://schemas.microsoft.com/office/drawing/2014/main" id="{2EB92681-61DB-4F67-A622-4025C72C80F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16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6"/>
    </mc:Choice>
    <mc:Fallback xmlns="">
      <p:transition spd="slow" advTm="3661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2207568" y="1373188"/>
            <a:ext cx="5399088" cy="3657600"/>
            <a:chOff x="120" y="1071"/>
            <a:chExt cx="3401" cy="2304"/>
          </a:xfrm>
        </p:grpSpPr>
        <p:sp>
          <p:nvSpPr>
            <p:cNvPr id="15521" name="Rectangle 3"/>
            <p:cNvSpPr>
              <a:spLocks noChangeArrowheads="1"/>
            </p:cNvSpPr>
            <p:nvPr/>
          </p:nvSpPr>
          <p:spPr bwMode="auto">
            <a:xfrm>
              <a:off x="346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2" name="Rectangle 4"/>
            <p:cNvSpPr>
              <a:spLocks noChangeArrowheads="1"/>
            </p:cNvSpPr>
            <p:nvPr/>
          </p:nvSpPr>
          <p:spPr bwMode="auto">
            <a:xfrm>
              <a:off x="2612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3" name="Rectangle 5"/>
            <p:cNvSpPr>
              <a:spLocks noChangeArrowheads="1"/>
            </p:cNvSpPr>
            <p:nvPr/>
          </p:nvSpPr>
          <p:spPr bwMode="auto">
            <a:xfrm>
              <a:off x="1934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4" name="Rectangle 6"/>
            <p:cNvSpPr>
              <a:spLocks noChangeArrowheads="1"/>
            </p:cNvSpPr>
            <p:nvPr/>
          </p:nvSpPr>
          <p:spPr bwMode="auto">
            <a:xfrm>
              <a:off x="1704" y="108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5" name="Freeform 7"/>
            <p:cNvSpPr>
              <a:spLocks noChangeArrowheads="1"/>
            </p:cNvSpPr>
            <p:nvPr/>
          </p:nvSpPr>
          <p:spPr bwMode="auto">
            <a:xfrm>
              <a:off x="2612" y="1763"/>
              <a:ext cx="227" cy="227"/>
            </a:xfrm>
            <a:custGeom>
              <a:avLst/>
              <a:gdLst>
                <a:gd name="T0" fmla="*/ 227 w 227"/>
                <a:gd name="T1" fmla="*/ 0 h 227"/>
                <a:gd name="T2" fmla="*/ 227 w 227"/>
                <a:gd name="T3" fmla="*/ 227 h 227"/>
                <a:gd name="T4" fmla="*/ 0 w 227"/>
                <a:gd name="T5" fmla="*/ 227 h 227"/>
                <a:gd name="T6" fmla="*/ 227 w 227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227"/>
                <a:gd name="T14" fmla="*/ 227 w 227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227">
                  <a:moveTo>
                    <a:pt x="227" y="0"/>
                  </a:moveTo>
                  <a:lnTo>
                    <a:pt x="227" y="227"/>
                  </a:lnTo>
                  <a:lnTo>
                    <a:pt x="0" y="22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26" name="Freeform 8"/>
            <p:cNvSpPr>
              <a:spLocks noChangeArrowheads="1"/>
            </p:cNvSpPr>
            <p:nvPr/>
          </p:nvSpPr>
          <p:spPr bwMode="auto">
            <a:xfrm>
              <a:off x="347" y="1289"/>
              <a:ext cx="227" cy="227"/>
            </a:xfrm>
            <a:custGeom>
              <a:avLst/>
              <a:gdLst>
                <a:gd name="T0" fmla="*/ 0 w 227"/>
                <a:gd name="T1" fmla="*/ 0 h 227"/>
                <a:gd name="T2" fmla="*/ 227 w 227"/>
                <a:gd name="T3" fmla="*/ 0 h 227"/>
                <a:gd name="T4" fmla="*/ 0 w 227"/>
                <a:gd name="T5" fmla="*/ 227 h 227"/>
                <a:gd name="T6" fmla="*/ 0 w 227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227"/>
                <a:gd name="T14" fmla="*/ 227 w 227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227">
                  <a:moveTo>
                    <a:pt x="0" y="0"/>
                  </a:moveTo>
                  <a:lnTo>
                    <a:pt x="227" y="0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27" name="Freeform 9"/>
            <p:cNvSpPr>
              <a:spLocks noChangeArrowheads="1"/>
            </p:cNvSpPr>
            <p:nvPr/>
          </p:nvSpPr>
          <p:spPr bwMode="auto">
            <a:xfrm>
              <a:off x="1712" y="1084"/>
              <a:ext cx="448" cy="452"/>
            </a:xfrm>
            <a:custGeom>
              <a:avLst/>
              <a:gdLst>
                <a:gd name="T0" fmla="*/ 0 w 448"/>
                <a:gd name="T1" fmla="*/ 0 h 452"/>
                <a:gd name="T2" fmla="*/ 228 w 448"/>
                <a:gd name="T3" fmla="*/ 0 h 452"/>
                <a:gd name="T4" fmla="*/ 227 w 448"/>
                <a:gd name="T5" fmla="*/ 227 h 452"/>
                <a:gd name="T6" fmla="*/ 448 w 448"/>
                <a:gd name="T7" fmla="*/ 224 h 452"/>
                <a:gd name="T8" fmla="*/ 448 w 448"/>
                <a:gd name="T9" fmla="*/ 452 h 452"/>
                <a:gd name="T10" fmla="*/ 0 w 448"/>
                <a:gd name="T11" fmla="*/ 0 h 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452"/>
                <a:gd name="T20" fmla="*/ 448 w 448"/>
                <a:gd name="T21" fmla="*/ 452 h 4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452">
                  <a:moveTo>
                    <a:pt x="0" y="0"/>
                  </a:moveTo>
                  <a:lnTo>
                    <a:pt x="228" y="0"/>
                  </a:lnTo>
                  <a:lnTo>
                    <a:pt x="227" y="227"/>
                  </a:lnTo>
                  <a:lnTo>
                    <a:pt x="448" y="224"/>
                  </a:lnTo>
                  <a:lnTo>
                    <a:pt x="448" y="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528" name="Rectangle 10"/>
            <p:cNvSpPr>
              <a:spLocks noChangeArrowheads="1"/>
            </p:cNvSpPr>
            <p:nvPr/>
          </p:nvSpPr>
          <p:spPr bwMode="auto">
            <a:xfrm>
              <a:off x="1023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9" name="Rectangle 11"/>
            <p:cNvSpPr>
              <a:spLocks noChangeArrowheads="1"/>
            </p:cNvSpPr>
            <p:nvPr/>
          </p:nvSpPr>
          <p:spPr bwMode="auto">
            <a:xfrm>
              <a:off x="122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0" name="Rectangle 12"/>
            <p:cNvSpPr>
              <a:spLocks noChangeArrowheads="1"/>
            </p:cNvSpPr>
            <p:nvPr/>
          </p:nvSpPr>
          <p:spPr bwMode="auto">
            <a:xfrm>
              <a:off x="346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1" name="Rectangle 13"/>
            <p:cNvSpPr>
              <a:spLocks noChangeArrowheads="1"/>
            </p:cNvSpPr>
            <p:nvPr/>
          </p:nvSpPr>
          <p:spPr bwMode="auto">
            <a:xfrm>
              <a:off x="572" y="108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2" name="Rectangle 14"/>
            <p:cNvSpPr>
              <a:spLocks noChangeArrowheads="1"/>
            </p:cNvSpPr>
            <p:nvPr/>
          </p:nvSpPr>
          <p:spPr bwMode="auto">
            <a:xfrm>
              <a:off x="798" y="108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3" name="Rectangle 15"/>
            <p:cNvSpPr>
              <a:spLocks noChangeArrowheads="1"/>
            </p:cNvSpPr>
            <p:nvPr/>
          </p:nvSpPr>
          <p:spPr bwMode="auto">
            <a:xfrm>
              <a:off x="1024" y="108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4" name="Rectangle 16"/>
            <p:cNvSpPr>
              <a:spLocks noChangeArrowheads="1"/>
            </p:cNvSpPr>
            <p:nvPr/>
          </p:nvSpPr>
          <p:spPr bwMode="auto">
            <a:xfrm>
              <a:off x="1249" y="108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5" name="Rectangle 17"/>
            <p:cNvSpPr>
              <a:spLocks noChangeArrowheads="1"/>
            </p:cNvSpPr>
            <p:nvPr/>
          </p:nvSpPr>
          <p:spPr bwMode="auto">
            <a:xfrm>
              <a:off x="1477" y="108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6" name="Rectangle 18"/>
            <p:cNvSpPr>
              <a:spLocks noChangeArrowheads="1"/>
            </p:cNvSpPr>
            <p:nvPr/>
          </p:nvSpPr>
          <p:spPr bwMode="auto">
            <a:xfrm>
              <a:off x="2160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7" name="Rectangle 19"/>
            <p:cNvSpPr>
              <a:spLocks noChangeArrowheads="1"/>
            </p:cNvSpPr>
            <p:nvPr/>
          </p:nvSpPr>
          <p:spPr bwMode="auto">
            <a:xfrm>
              <a:off x="2388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8" name="Rectangle 20"/>
            <p:cNvSpPr>
              <a:spLocks noChangeArrowheads="1"/>
            </p:cNvSpPr>
            <p:nvPr/>
          </p:nvSpPr>
          <p:spPr bwMode="auto">
            <a:xfrm>
              <a:off x="2612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39" name="Rectangle 21"/>
            <p:cNvSpPr>
              <a:spLocks noChangeArrowheads="1"/>
            </p:cNvSpPr>
            <p:nvPr/>
          </p:nvSpPr>
          <p:spPr bwMode="auto">
            <a:xfrm>
              <a:off x="2838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0" name="Rectangle 22"/>
            <p:cNvSpPr>
              <a:spLocks noChangeArrowheads="1"/>
            </p:cNvSpPr>
            <p:nvPr/>
          </p:nvSpPr>
          <p:spPr bwMode="auto">
            <a:xfrm>
              <a:off x="3066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1" name="Rectangle 23"/>
            <p:cNvSpPr>
              <a:spLocks noChangeArrowheads="1"/>
            </p:cNvSpPr>
            <p:nvPr/>
          </p:nvSpPr>
          <p:spPr bwMode="auto">
            <a:xfrm>
              <a:off x="3295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2" name="Rectangle 24"/>
            <p:cNvSpPr>
              <a:spLocks noChangeArrowheads="1"/>
            </p:cNvSpPr>
            <p:nvPr/>
          </p:nvSpPr>
          <p:spPr bwMode="auto">
            <a:xfrm>
              <a:off x="122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3" name="Rectangle 25"/>
            <p:cNvSpPr>
              <a:spLocks noChangeArrowheads="1"/>
            </p:cNvSpPr>
            <p:nvPr/>
          </p:nvSpPr>
          <p:spPr bwMode="auto">
            <a:xfrm>
              <a:off x="572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4" name="Rectangle 26"/>
            <p:cNvSpPr>
              <a:spLocks noChangeArrowheads="1"/>
            </p:cNvSpPr>
            <p:nvPr/>
          </p:nvSpPr>
          <p:spPr bwMode="auto">
            <a:xfrm>
              <a:off x="798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5" name="Rectangle 27"/>
            <p:cNvSpPr>
              <a:spLocks noChangeArrowheads="1"/>
            </p:cNvSpPr>
            <p:nvPr/>
          </p:nvSpPr>
          <p:spPr bwMode="auto">
            <a:xfrm>
              <a:off x="1024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6" name="Rectangle 28"/>
            <p:cNvSpPr>
              <a:spLocks noChangeArrowheads="1"/>
            </p:cNvSpPr>
            <p:nvPr/>
          </p:nvSpPr>
          <p:spPr bwMode="auto">
            <a:xfrm>
              <a:off x="1249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7" name="Rectangle 29"/>
            <p:cNvSpPr>
              <a:spLocks noChangeArrowheads="1"/>
            </p:cNvSpPr>
            <p:nvPr/>
          </p:nvSpPr>
          <p:spPr bwMode="auto">
            <a:xfrm>
              <a:off x="1477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8" name="Rectangle 30"/>
            <p:cNvSpPr>
              <a:spLocks noChangeArrowheads="1"/>
            </p:cNvSpPr>
            <p:nvPr/>
          </p:nvSpPr>
          <p:spPr bwMode="auto">
            <a:xfrm>
              <a:off x="1705" y="131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49" name="Rectangle 31"/>
            <p:cNvSpPr>
              <a:spLocks noChangeArrowheads="1"/>
            </p:cNvSpPr>
            <p:nvPr/>
          </p:nvSpPr>
          <p:spPr bwMode="auto">
            <a:xfrm>
              <a:off x="2386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0" name="Rectangle 32"/>
            <p:cNvSpPr>
              <a:spLocks noChangeArrowheads="1"/>
            </p:cNvSpPr>
            <p:nvPr/>
          </p:nvSpPr>
          <p:spPr bwMode="auto">
            <a:xfrm>
              <a:off x="2614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1" name="Rectangle 33"/>
            <p:cNvSpPr>
              <a:spLocks noChangeArrowheads="1"/>
            </p:cNvSpPr>
            <p:nvPr/>
          </p:nvSpPr>
          <p:spPr bwMode="auto">
            <a:xfrm>
              <a:off x="2838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2" name="Rectangle 34"/>
            <p:cNvSpPr>
              <a:spLocks noChangeArrowheads="1"/>
            </p:cNvSpPr>
            <p:nvPr/>
          </p:nvSpPr>
          <p:spPr bwMode="auto">
            <a:xfrm>
              <a:off x="3066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3" name="Rectangle 35"/>
            <p:cNvSpPr>
              <a:spLocks noChangeArrowheads="1"/>
            </p:cNvSpPr>
            <p:nvPr/>
          </p:nvSpPr>
          <p:spPr bwMode="auto">
            <a:xfrm>
              <a:off x="3295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4" name="Rectangle 36"/>
            <p:cNvSpPr>
              <a:spLocks noChangeArrowheads="1"/>
            </p:cNvSpPr>
            <p:nvPr/>
          </p:nvSpPr>
          <p:spPr bwMode="auto">
            <a:xfrm>
              <a:off x="122" y="153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5" name="Rectangle 37"/>
            <p:cNvSpPr>
              <a:spLocks noChangeArrowheads="1"/>
            </p:cNvSpPr>
            <p:nvPr/>
          </p:nvSpPr>
          <p:spPr bwMode="auto">
            <a:xfrm>
              <a:off x="346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6" name="Rectangle 38"/>
            <p:cNvSpPr>
              <a:spLocks noChangeArrowheads="1"/>
            </p:cNvSpPr>
            <p:nvPr/>
          </p:nvSpPr>
          <p:spPr bwMode="auto">
            <a:xfrm>
              <a:off x="572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7" name="Rectangle 39"/>
            <p:cNvSpPr>
              <a:spLocks noChangeArrowheads="1"/>
            </p:cNvSpPr>
            <p:nvPr/>
          </p:nvSpPr>
          <p:spPr bwMode="auto">
            <a:xfrm>
              <a:off x="798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8" name="Rectangle 40"/>
            <p:cNvSpPr>
              <a:spLocks noChangeArrowheads="1"/>
            </p:cNvSpPr>
            <p:nvPr/>
          </p:nvSpPr>
          <p:spPr bwMode="auto">
            <a:xfrm>
              <a:off x="1024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59" name="Rectangle 41"/>
            <p:cNvSpPr>
              <a:spLocks noChangeArrowheads="1"/>
            </p:cNvSpPr>
            <p:nvPr/>
          </p:nvSpPr>
          <p:spPr bwMode="auto">
            <a:xfrm>
              <a:off x="1249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0" name="Rectangle 42"/>
            <p:cNvSpPr>
              <a:spLocks noChangeArrowheads="1"/>
            </p:cNvSpPr>
            <p:nvPr/>
          </p:nvSpPr>
          <p:spPr bwMode="auto">
            <a:xfrm>
              <a:off x="1478" y="1538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1" name="Rectangle 43"/>
            <p:cNvSpPr>
              <a:spLocks noChangeArrowheads="1"/>
            </p:cNvSpPr>
            <p:nvPr/>
          </p:nvSpPr>
          <p:spPr bwMode="auto">
            <a:xfrm>
              <a:off x="1705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2" name="Rectangle 44"/>
            <p:cNvSpPr>
              <a:spLocks noChangeArrowheads="1"/>
            </p:cNvSpPr>
            <p:nvPr/>
          </p:nvSpPr>
          <p:spPr bwMode="auto">
            <a:xfrm>
              <a:off x="1934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3" name="Rectangle 45"/>
            <p:cNvSpPr>
              <a:spLocks noChangeArrowheads="1"/>
            </p:cNvSpPr>
            <p:nvPr/>
          </p:nvSpPr>
          <p:spPr bwMode="auto">
            <a:xfrm>
              <a:off x="2158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4" name="Rectangle 46"/>
            <p:cNvSpPr>
              <a:spLocks noChangeArrowheads="1"/>
            </p:cNvSpPr>
            <p:nvPr/>
          </p:nvSpPr>
          <p:spPr bwMode="auto">
            <a:xfrm>
              <a:off x="2386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5" name="Rectangle 47"/>
            <p:cNvSpPr>
              <a:spLocks noChangeArrowheads="1"/>
            </p:cNvSpPr>
            <p:nvPr/>
          </p:nvSpPr>
          <p:spPr bwMode="auto">
            <a:xfrm>
              <a:off x="2612" y="1536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6" name="Rectangle 48"/>
            <p:cNvSpPr>
              <a:spLocks noChangeArrowheads="1"/>
            </p:cNvSpPr>
            <p:nvPr/>
          </p:nvSpPr>
          <p:spPr bwMode="auto">
            <a:xfrm>
              <a:off x="2838" y="153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7" name="Rectangle 49"/>
            <p:cNvSpPr>
              <a:spLocks noChangeArrowheads="1"/>
            </p:cNvSpPr>
            <p:nvPr/>
          </p:nvSpPr>
          <p:spPr bwMode="auto">
            <a:xfrm>
              <a:off x="3066" y="153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8" name="Rectangle 50"/>
            <p:cNvSpPr>
              <a:spLocks noChangeArrowheads="1"/>
            </p:cNvSpPr>
            <p:nvPr/>
          </p:nvSpPr>
          <p:spPr bwMode="auto">
            <a:xfrm>
              <a:off x="3295" y="153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69" name="Rectangle 51"/>
            <p:cNvSpPr>
              <a:spLocks noChangeArrowheads="1"/>
            </p:cNvSpPr>
            <p:nvPr/>
          </p:nvSpPr>
          <p:spPr bwMode="auto">
            <a:xfrm>
              <a:off x="122" y="176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0" name="Rectangle 52"/>
            <p:cNvSpPr>
              <a:spLocks noChangeArrowheads="1"/>
            </p:cNvSpPr>
            <p:nvPr/>
          </p:nvSpPr>
          <p:spPr bwMode="auto">
            <a:xfrm>
              <a:off x="346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1" name="Rectangle 53"/>
            <p:cNvSpPr>
              <a:spLocks noChangeArrowheads="1"/>
            </p:cNvSpPr>
            <p:nvPr/>
          </p:nvSpPr>
          <p:spPr bwMode="auto">
            <a:xfrm>
              <a:off x="572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2" name="Rectangle 54"/>
            <p:cNvSpPr>
              <a:spLocks noChangeArrowheads="1"/>
            </p:cNvSpPr>
            <p:nvPr/>
          </p:nvSpPr>
          <p:spPr bwMode="auto">
            <a:xfrm>
              <a:off x="798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3" name="Rectangle 55"/>
            <p:cNvSpPr>
              <a:spLocks noChangeArrowheads="1"/>
            </p:cNvSpPr>
            <p:nvPr/>
          </p:nvSpPr>
          <p:spPr bwMode="auto">
            <a:xfrm>
              <a:off x="1024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4" name="Rectangle 56"/>
            <p:cNvSpPr>
              <a:spLocks noChangeArrowheads="1"/>
            </p:cNvSpPr>
            <p:nvPr/>
          </p:nvSpPr>
          <p:spPr bwMode="auto">
            <a:xfrm>
              <a:off x="1249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5" name="Rectangle 57"/>
            <p:cNvSpPr>
              <a:spLocks noChangeArrowheads="1"/>
            </p:cNvSpPr>
            <p:nvPr/>
          </p:nvSpPr>
          <p:spPr bwMode="auto">
            <a:xfrm>
              <a:off x="1478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6" name="Rectangle 58"/>
            <p:cNvSpPr>
              <a:spLocks noChangeArrowheads="1"/>
            </p:cNvSpPr>
            <p:nvPr/>
          </p:nvSpPr>
          <p:spPr bwMode="auto">
            <a:xfrm>
              <a:off x="1704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7" name="Rectangle 59"/>
            <p:cNvSpPr>
              <a:spLocks noChangeArrowheads="1"/>
            </p:cNvSpPr>
            <p:nvPr/>
          </p:nvSpPr>
          <p:spPr bwMode="auto">
            <a:xfrm>
              <a:off x="1934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8" name="Rectangle 60"/>
            <p:cNvSpPr>
              <a:spLocks noChangeArrowheads="1"/>
            </p:cNvSpPr>
            <p:nvPr/>
          </p:nvSpPr>
          <p:spPr bwMode="auto">
            <a:xfrm>
              <a:off x="2158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79" name="Rectangle 61"/>
            <p:cNvSpPr>
              <a:spLocks noChangeArrowheads="1"/>
            </p:cNvSpPr>
            <p:nvPr/>
          </p:nvSpPr>
          <p:spPr bwMode="auto">
            <a:xfrm>
              <a:off x="2386" y="1763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0" name="Rectangle 62"/>
            <p:cNvSpPr>
              <a:spLocks noChangeArrowheads="1"/>
            </p:cNvSpPr>
            <p:nvPr/>
          </p:nvSpPr>
          <p:spPr bwMode="auto">
            <a:xfrm>
              <a:off x="3066" y="176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1" name="Rectangle 63"/>
            <p:cNvSpPr>
              <a:spLocks noChangeArrowheads="1"/>
            </p:cNvSpPr>
            <p:nvPr/>
          </p:nvSpPr>
          <p:spPr bwMode="auto">
            <a:xfrm>
              <a:off x="3295" y="176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2" name="Rectangle 64"/>
            <p:cNvSpPr>
              <a:spLocks noChangeArrowheads="1"/>
            </p:cNvSpPr>
            <p:nvPr/>
          </p:nvSpPr>
          <p:spPr bwMode="auto">
            <a:xfrm>
              <a:off x="120" y="199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3" name="Rectangle 65"/>
            <p:cNvSpPr>
              <a:spLocks noChangeArrowheads="1"/>
            </p:cNvSpPr>
            <p:nvPr/>
          </p:nvSpPr>
          <p:spPr bwMode="auto">
            <a:xfrm>
              <a:off x="348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4" name="Rectangle 66"/>
            <p:cNvSpPr>
              <a:spLocks noChangeArrowheads="1"/>
            </p:cNvSpPr>
            <p:nvPr/>
          </p:nvSpPr>
          <p:spPr bwMode="auto">
            <a:xfrm>
              <a:off x="571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5" name="Rectangle 67"/>
            <p:cNvSpPr>
              <a:spLocks noChangeArrowheads="1"/>
            </p:cNvSpPr>
            <p:nvPr/>
          </p:nvSpPr>
          <p:spPr bwMode="auto">
            <a:xfrm>
              <a:off x="798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6" name="Rectangle 68"/>
            <p:cNvSpPr>
              <a:spLocks noChangeArrowheads="1"/>
            </p:cNvSpPr>
            <p:nvPr/>
          </p:nvSpPr>
          <p:spPr bwMode="auto">
            <a:xfrm>
              <a:off x="1024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7" name="Rectangle 69"/>
            <p:cNvSpPr>
              <a:spLocks noChangeArrowheads="1"/>
            </p:cNvSpPr>
            <p:nvPr/>
          </p:nvSpPr>
          <p:spPr bwMode="auto">
            <a:xfrm>
              <a:off x="1250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8" name="Rectangle 70"/>
            <p:cNvSpPr>
              <a:spLocks noChangeArrowheads="1"/>
            </p:cNvSpPr>
            <p:nvPr/>
          </p:nvSpPr>
          <p:spPr bwMode="auto">
            <a:xfrm>
              <a:off x="1478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89" name="Rectangle 71"/>
            <p:cNvSpPr>
              <a:spLocks noChangeArrowheads="1"/>
            </p:cNvSpPr>
            <p:nvPr/>
          </p:nvSpPr>
          <p:spPr bwMode="auto">
            <a:xfrm>
              <a:off x="1705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0" name="Rectangle 72"/>
            <p:cNvSpPr>
              <a:spLocks noChangeArrowheads="1"/>
            </p:cNvSpPr>
            <p:nvPr/>
          </p:nvSpPr>
          <p:spPr bwMode="auto">
            <a:xfrm>
              <a:off x="1934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1" name="Rectangle 73"/>
            <p:cNvSpPr>
              <a:spLocks noChangeArrowheads="1"/>
            </p:cNvSpPr>
            <p:nvPr/>
          </p:nvSpPr>
          <p:spPr bwMode="auto">
            <a:xfrm>
              <a:off x="2158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2" name="Rectangle 74"/>
            <p:cNvSpPr>
              <a:spLocks noChangeArrowheads="1"/>
            </p:cNvSpPr>
            <p:nvPr/>
          </p:nvSpPr>
          <p:spPr bwMode="auto">
            <a:xfrm>
              <a:off x="2385" y="199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3" name="Rectangle 75"/>
            <p:cNvSpPr>
              <a:spLocks noChangeArrowheads="1"/>
            </p:cNvSpPr>
            <p:nvPr/>
          </p:nvSpPr>
          <p:spPr bwMode="auto">
            <a:xfrm>
              <a:off x="2839" y="199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4" name="Rectangle 76"/>
            <p:cNvSpPr>
              <a:spLocks noChangeArrowheads="1"/>
            </p:cNvSpPr>
            <p:nvPr/>
          </p:nvSpPr>
          <p:spPr bwMode="auto">
            <a:xfrm>
              <a:off x="3066" y="199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5" name="Rectangle 77"/>
            <p:cNvSpPr>
              <a:spLocks noChangeArrowheads="1"/>
            </p:cNvSpPr>
            <p:nvPr/>
          </p:nvSpPr>
          <p:spPr bwMode="auto">
            <a:xfrm>
              <a:off x="3295" y="199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6" name="Rectangle 78"/>
            <p:cNvSpPr>
              <a:spLocks noChangeArrowheads="1"/>
            </p:cNvSpPr>
            <p:nvPr/>
          </p:nvSpPr>
          <p:spPr bwMode="auto">
            <a:xfrm>
              <a:off x="120" y="221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7" name="Rectangle 79"/>
            <p:cNvSpPr>
              <a:spLocks noChangeArrowheads="1"/>
            </p:cNvSpPr>
            <p:nvPr/>
          </p:nvSpPr>
          <p:spPr bwMode="auto">
            <a:xfrm>
              <a:off x="347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8" name="Rectangle 80"/>
            <p:cNvSpPr>
              <a:spLocks noChangeArrowheads="1"/>
            </p:cNvSpPr>
            <p:nvPr/>
          </p:nvSpPr>
          <p:spPr bwMode="auto">
            <a:xfrm>
              <a:off x="571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99" name="Rectangle 81"/>
            <p:cNvSpPr>
              <a:spLocks noChangeArrowheads="1"/>
            </p:cNvSpPr>
            <p:nvPr/>
          </p:nvSpPr>
          <p:spPr bwMode="auto">
            <a:xfrm>
              <a:off x="798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0" name="Rectangle 82"/>
            <p:cNvSpPr>
              <a:spLocks noChangeArrowheads="1"/>
            </p:cNvSpPr>
            <p:nvPr/>
          </p:nvSpPr>
          <p:spPr bwMode="auto">
            <a:xfrm>
              <a:off x="1024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1" name="Rectangle 83"/>
            <p:cNvSpPr>
              <a:spLocks noChangeArrowheads="1"/>
            </p:cNvSpPr>
            <p:nvPr/>
          </p:nvSpPr>
          <p:spPr bwMode="auto">
            <a:xfrm>
              <a:off x="1250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2" name="Rectangle 84"/>
            <p:cNvSpPr>
              <a:spLocks noChangeArrowheads="1"/>
            </p:cNvSpPr>
            <p:nvPr/>
          </p:nvSpPr>
          <p:spPr bwMode="auto">
            <a:xfrm>
              <a:off x="1477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3" name="Rectangle 85"/>
            <p:cNvSpPr>
              <a:spLocks noChangeArrowheads="1"/>
            </p:cNvSpPr>
            <p:nvPr/>
          </p:nvSpPr>
          <p:spPr bwMode="auto">
            <a:xfrm>
              <a:off x="1704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4" name="Rectangle 86"/>
            <p:cNvSpPr>
              <a:spLocks noChangeArrowheads="1"/>
            </p:cNvSpPr>
            <p:nvPr/>
          </p:nvSpPr>
          <p:spPr bwMode="auto">
            <a:xfrm>
              <a:off x="1934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5" name="Rectangle 87"/>
            <p:cNvSpPr>
              <a:spLocks noChangeArrowheads="1"/>
            </p:cNvSpPr>
            <p:nvPr/>
          </p:nvSpPr>
          <p:spPr bwMode="auto">
            <a:xfrm>
              <a:off x="2157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6" name="Rectangle 88"/>
            <p:cNvSpPr>
              <a:spLocks noChangeArrowheads="1"/>
            </p:cNvSpPr>
            <p:nvPr/>
          </p:nvSpPr>
          <p:spPr bwMode="auto">
            <a:xfrm>
              <a:off x="2385" y="221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7" name="Rectangle 89"/>
            <p:cNvSpPr>
              <a:spLocks noChangeArrowheads="1"/>
            </p:cNvSpPr>
            <p:nvPr/>
          </p:nvSpPr>
          <p:spPr bwMode="auto">
            <a:xfrm>
              <a:off x="2612" y="221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8" name="Rectangle 90"/>
            <p:cNvSpPr>
              <a:spLocks noChangeArrowheads="1"/>
            </p:cNvSpPr>
            <p:nvPr/>
          </p:nvSpPr>
          <p:spPr bwMode="auto">
            <a:xfrm>
              <a:off x="2839" y="221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09" name="Rectangle 91"/>
            <p:cNvSpPr>
              <a:spLocks noChangeArrowheads="1"/>
            </p:cNvSpPr>
            <p:nvPr/>
          </p:nvSpPr>
          <p:spPr bwMode="auto">
            <a:xfrm>
              <a:off x="3066" y="221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0" name="Rectangle 92"/>
            <p:cNvSpPr>
              <a:spLocks noChangeArrowheads="1"/>
            </p:cNvSpPr>
            <p:nvPr/>
          </p:nvSpPr>
          <p:spPr bwMode="auto">
            <a:xfrm>
              <a:off x="3295" y="221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1" name="Rectangle 93"/>
            <p:cNvSpPr>
              <a:spLocks noChangeArrowheads="1"/>
            </p:cNvSpPr>
            <p:nvPr/>
          </p:nvSpPr>
          <p:spPr bwMode="auto">
            <a:xfrm>
              <a:off x="120" y="244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2" name="Rectangle 94"/>
            <p:cNvSpPr>
              <a:spLocks noChangeArrowheads="1"/>
            </p:cNvSpPr>
            <p:nvPr/>
          </p:nvSpPr>
          <p:spPr bwMode="auto">
            <a:xfrm>
              <a:off x="347" y="244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3" name="Rectangle 95"/>
            <p:cNvSpPr>
              <a:spLocks noChangeArrowheads="1"/>
            </p:cNvSpPr>
            <p:nvPr/>
          </p:nvSpPr>
          <p:spPr bwMode="auto">
            <a:xfrm>
              <a:off x="571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4" name="Rectangle 96"/>
            <p:cNvSpPr>
              <a:spLocks noChangeArrowheads="1"/>
            </p:cNvSpPr>
            <p:nvPr/>
          </p:nvSpPr>
          <p:spPr bwMode="auto">
            <a:xfrm>
              <a:off x="797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5" name="Rectangle 97"/>
            <p:cNvSpPr>
              <a:spLocks noChangeArrowheads="1"/>
            </p:cNvSpPr>
            <p:nvPr/>
          </p:nvSpPr>
          <p:spPr bwMode="auto">
            <a:xfrm>
              <a:off x="1024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6" name="Rectangle 98"/>
            <p:cNvSpPr>
              <a:spLocks noChangeArrowheads="1"/>
            </p:cNvSpPr>
            <p:nvPr/>
          </p:nvSpPr>
          <p:spPr bwMode="auto">
            <a:xfrm>
              <a:off x="1250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7" name="Rectangle 99"/>
            <p:cNvSpPr>
              <a:spLocks noChangeArrowheads="1"/>
            </p:cNvSpPr>
            <p:nvPr/>
          </p:nvSpPr>
          <p:spPr bwMode="auto">
            <a:xfrm>
              <a:off x="1477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8" name="Rectangle 100"/>
            <p:cNvSpPr>
              <a:spLocks noChangeArrowheads="1"/>
            </p:cNvSpPr>
            <p:nvPr/>
          </p:nvSpPr>
          <p:spPr bwMode="auto">
            <a:xfrm>
              <a:off x="1705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19" name="Rectangle 101"/>
            <p:cNvSpPr>
              <a:spLocks noChangeArrowheads="1"/>
            </p:cNvSpPr>
            <p:nvPr/>
          </p:nvSpPr>
          <p:spPr bwMode="auto">
            <a:xfrm>
              <a:off x="1934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0" name="Rectangle 102"/>
            <p:cNvSpPr>
              <a:spLocks noChangeArrowheads="1"/>
            </p:cNvSpPr>
            <p:nvPr/>
          </p:nvSpPr>
          <p:spPr bwMode="auto">
            <a:xfrm>
              <a:off x="2157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1" name="Rectangle 103"/>
            <p:cNvSpPr>
              <a:spLocks noChangeArrowheads="1"/>
            </p:cNvSpPr>
            <p:nvPr/>
          </p:nvSpPr>
          <p:spPr bwMode="auto">
            <a:xfrm>
              <a:off x="2385" y="244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2" name="Rectangle 104"/>
            <p:cNvSpPr>
              <a:spLocks noChangeArrowheads="1"/>
            </p:cNvSpPr>
            <p:nvPr/>
          </p:nvSpPr>
          <p:spPr bwMode="auto">
            <a:xfrm>
              <a:off x="2612" y="244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3" name="Rectangle 105"/>
            <p:cNvSpPr>
              <a:spLocks noChangeArrowheads="1"/>
            </p:cNvSpPr>
            <p:nvPr/>
          </p:nvSpPr>
          <p:spPr bwMode="auto">
            <a:xfrm>
              <a:off x="2839" y="244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4" name="Rectangle 106"/>
            <p:cNvSpPr>
              <a:spLocks noChangeArrowheads="1"/>
            </p:cNvSpPr>
            <p:nvPr/>
          </p:nvSpPr>
          <p:spPr bwMode="auto">
            <a:xfrm>
              <a:off x="3066" y="244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5" name="Rectangle 107"/>
            <p:cNvSpPr>
              <a:spLocks noChangeArrowheads="1"/>
            </p:cNvSpPr>
            <p:nvPr/>
          </p:nvSpPr>
          <p:spPr bwMode="auto">
            <a:xfrm>
              <a:off x="3295" y="244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6" name="Rectangle 108"/>
            <p:cNvSpPr>
              <a:spLocks noChangeArrowheads="1"/>
            </p:cNvSpPr>
            <p:nvPr/>
          </p:nvSpPr>
          <p:spPr bwMode="auto">
            <a:xfrm>
              <a:off x="120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7" name="Rectangle 109"/>
            <p:cNvSpPr>
              <a:spLocks noChangeArrowheads="1"/>
            </p:cNvSpPr>
            <p:nvPr/>
          </p:nvSpPr>
          <p:spPr bwMode="auto">
            <a:xfrm>
              <a:off x="347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8" name="Rectangle 110"/>
            <p:cNvSpPr>
              <a:spLocks noChangeArrowheads="1"/>
            </p:cNvSpPr>
            <p:nvPr/>
          </p:nvSpPr>
          <p:spPr bwMode="auto">
            <a:xfrm>
              <a:off x="571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29" name="Rectangle 111"/>
            <p:cNvSpPr>
              <a:spLocks noChangeArrowheads="1"/>
            </p:cNvSpPr>
            <p:nvPr/>
          </p:nvSpPr>
          <p:spPr bwMode="auto">
            <a:xfrm>
              <a:off x="797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0" name="Rectangle 112"/>
            <p:cNvSpPr>
              <a:spLocks noChangeArrowheads="1"/>
            </p:cNvSpPr>
            <p:nvPr/>
          </p:nvSpPr>
          <p:spPr bwMode="auto">
            <a:xfrm>
              <a:off x="1025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1" name="Rectangle 113"/>
            <p:cNvSpPr>
              <a:spLocks noChangeArrowheads="1"/>
            </p:cNvSpPr>
            <p:nvPr/>
          </p:nvSpPr>
          <p:spPr bwMode="auto">
            <a:xfrm>
              <a:off x="1250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2" name="Rectangle 114"/>
            <p:cNvSpPr>
              <a:spLocks noChangeArrowheads="1"/>
            </p:cNvSpPr>
            <p:nvPr/>
          </p:nvSpPr>
          <p:spPr bwMode="auto">
            <a:xfrm>
              <a:off x="1477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3" name="Rectangle 115"/>
            <p:cNvSpPr>
              <a:spLocks noChangeArrowheads="1"/>
            </p:cNvSpPr>
            <p:nvPr/>
          </p:nvSpPr>
          <p:spPr bwMode="auto">
            <a:xfrm>
              <a:off x="1705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4" name="Rectangle 116"/>
            <p:cNvSpPr>
              <a:spLocks noChangeArrowheads="1"/>
            </p:cNvSpPr>
            <p:nvPr/>
          </p:nvSpPr>
          <p:spPr bwMode="auto">
            <a:xfrm>
              <a:off x="1934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5" name="Rectangle 117"/>
            <p:cNvSpPr>
              <a:spLocks noChangeArrowheads="1"/>
            </p:cNvSpPr>
            <p:nvPr/>
          </p:nvSpPr>
          <p:spPr bwMode="auto">
            <a:xfrm>
              <a:off x="2157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6" name="Rectangle 118"/>
            <p:cNvSpPr>
              <a:spLocks noChangeArrowheads="1"/>
            </p:cNvSpPr>
            <p:nvPr/>
          </p:nvSpPr>
          <p:spPr bwMode="auto">
            <a:xfrm>
              <a:off x="2385" y="2670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7" name="Rectangle 119"/>
            <p:cNvSpPr>
              <a:spLocks noChangeArrowheads="1"/>
            </p:cNvSpPr>
            <p:nvPr/>
          </p:nvSpPr>
          <p:spPr bwMode="auto">
            <a:xfrm>
              <a:off x="2612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8" name="Rectangle 120"/>
            <p:cNvSpPr>
              <a:spLocks noChangeArrowheads="1"/>
            </p:cNvSpPr>
            <p:nvPr/>
          </p:nvSpPr>
          <p:spPr bwMode="auto">
            <a:xfrm>
              <a:off x="2839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39" name="Rectangle 121"/>
            <p:cNvSpPr>
              <a:spLocks noChangeArrowheads="1"/>
            </p:cNvSpPr>
            <p:nvPr/>
          </p:nvSpPr>
          <p:spPr bwMode="auto">
            <a:xfrm>
              <a:off x="3066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0" name="Rectangle 122"/>
            <p:cNvSpPr>
              <a:spLocks noChangeArrowheads="1"/>
            </p:cNvSpPr>
            <p:nvPr/>
          </p:nvSpPr>
          <p:spPr bwMode="auto">
            <a:xfrm>
              <a:off x="3295" y="267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1" name="Rectangle 123"/>
            <p:cNvSpPr>
              <a:spLocks noChangeArrowheads="1"/>
            </p:cNvSpPr>
            <p:nvPr/>
          </p:nvSpPr>
          <p:spPr bwMode="auto">
            <a:xfrm>
              <a:off x="120" y="289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2" name="Rectangle 124"/>
            <p:cNvSpPr>
              <a:spLocks noChangeArrowheads="1"/>
            </p:cNvSpPr>
            <p:nvPr/>
          </p:nvSpPr>
          <p:spPr bwMode="auto">
            <a:xfrm>
              <a:off x="347" y="289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3" name="Rectangle 125"/>
            <p:cNvSpPr>
              <a:spLocks noChangeArrowheads="1"/>
            </p:cNvSpPr>
            <p:nvPr/>
          </p:nvSpPr>
          <p:spPr bwMode="auto">
            <a:xfrm>
              <a:off x="571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4" name="Rectangle 126"/>
            <p:cNvSpPr>
              <a:spLocks noChangeArrowheads="1"/>
            </p:cNvSpPr>
            <p:nvPr/>
          </p:nvSpPr>
          <p:spPr bwMode="auto">
            <a:xfrm>
              <a:off x="797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5" name="Rectangle 127"/>
            <p:cNvSpPr>
              <a:spLocks noChangeArrowheads="1"/>
            </p:cNvSpPr>
            <p:nvPr/>
          </p:nvSpPr>
          <p:spPr bwMode="auto">
            <a:xfrm>
              <a:off x="1250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6" name="Rectangle 128"/>
            <p:cNvSpPr>
              <a:spLocks noChangeArrowheads="1"/>
            </p:cNvSpPr>
            <p:nvPr/>
          </p:nvSpPr>
          <p:spPr bwMode="auto">
            <a:xfrm>
              <a:off x="1477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7" name="Rectangle 129"/>
            <p:cNvSpPr>
              <a:spLocks noChangeArrowheads="1"/>
            </p:cNvSpPr>
            <p:nvPr/>
          </p:nvSpPr>
          <p:spPr bwMode="auto">
            <a:xfrm>
              <a:off x="1705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8" name="Rectangle 130"/>
            <p:cNvSpPr>
              <a:spLocks noChangeArrowheads="1"/>
            </p:cNvSpPr>
            <p:nvPr/>
          </p:nvSpPr>
          <p:spPr bwMode="auto">
            <a:xfrm>
              <a:off x="1930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49" name="Rectangle 131"/>
            <p:cNvSpPr>
              <a:spLocks noChangeArrowheads="1"/>
            </p:cNvSpPr>
            <p:nvPr/>
          </p:nvSpPr>
          <p:spPr bwMode="auto">
            <a:xfrm>
              <a:off x="2157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0" name="Rectangle 132"/>
            <p:cNvSpPr>
              <a:spLocks noChangeArrowheads="1"/>
            </p:cNvSpPr>
            <p:nvPr/>
          </p:nvSpPr>
          <p:spPr bwMode="auto">
            <a:xfrm>
              <a:off x="2384" y="2897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1" name="Rectangle 133"/>
            <p:cNvSpPr>
              <a:spLocks noChangeArrowheads="1"/>
            </p:cNvSpPr>
            <p:nvPr/>
          </p:nvSpPr>
          <p:spPr bwMode="auto">
            <a:xfrm>
              <a:off x="2612" y="289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2" name="Rectangle 134"/>
            <p:cNvSpPr>
              <a:spLocks noChangeArrowheads="1"/>
            </p:cNvSpPr>
            <p:nvPr/>
          </p:nvSpPr>
          <p:spPr bwMode="auto">
            <a:xfrm>
              <a:off x="2839" y="289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3" name="Rectangle 135"/>
            <p:cNvSpPr>
              <a:spLocks noChangeArrowheads="1"/>
            </p:cNvSpPr>
            <p:nvPr/>
          </p:nvSpPr>
          <p:spPr bwMode="auto">
            <a:xfrm>
              <a:off x="3066" y="2897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4" name="Rectangle 136"/>
            <p:cNvSpPr>
              <a:spLocks noChangeArrowheads="1"/>
            </p:cNvSpPr>
            <p:nvPr/>
          </p:nvSpPr>
          <p:spPr bwMode="auto">
            <a:xfrm>
              <a:off x="3295" y="2896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5" name="Rectangle 137"/>
            <p:cNvSpPr>
              <a:spLocks noChangeArrowheads="1"/>
            </p:cNvSpPr>
            <p:nvPr/>
          </p:nvSpPr>
          <p:spPr bwMode="auto">
            <a:xfrm>
              <a:off x="120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6" name="Rectangle 138"/>
            <p:cNvSpPr>
              <a:spLocks noChangeArrowheads="1"/>
            </p:cNvSpPr>
            <p:nvPr/>
          </p:nvSpPr>
          <p:spPr bwMode="auto">
            <a:xfrm>
              <a:off x="346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7" name="Rectangle 139"/>
            <p:cNvSpPr>
              <a:spLocks noChangeArrowheads="1"/>
            </p:cNvSpPr>
            <p:nvPr/>
          </p:nvSpPr>
          <p:spPr bwMode="auto">
            <a:xfrm>
              <a:off x="797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8" name="Rectangle 140"/>
            <p:cNvSpPr>
              <a:spLocks noChangeArrowheads="1"/>
            </p:cNvSpPr>
            <p:nvPr/>
          </p:nvSpPr>
          <p:spPr bwMode="auto">
            <a:xfrm>
              <a:off x="1025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59" name="Rectangle 141"/>
            <p:cNvSpPr>
              <a:spLocks noChangeArrowheads="1"/>
            </p:cNvSpPr>
            <p:nvPr/>
          </p:nvSpPr>
          <p:spPr bwMode="auto">
            <a:xfrm>
              <a:off x="1250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0" name="Rectangle 142"/>
            <p:cNvSpPr>
              <a:spLocks noChangeArrowheads="1"/>
            </p:cNvSpPr>
            <p:nvPr/>
          </p:nvSpPr>
          <p:spPr bwMode="auto">
            <a:xfrm>
              <a:off x="1478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1" name="Rectangle 143"/>
            <p:cNvSpPr>
              <a:spLocks noChangeArrowheads="1"/>
            </p:cNvSpPr>
            <p:nvPr/>
          </p:nvSpPr>
          <p:spPr bwMode="auto">
            <a:xfrm>
              <a:off x="1705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2" name="Rectangle 144"/>
            <p:cNvSpPr>
              <a:spLocks noChangeArrowheads="1"/>
            </p:cNvSpPr>
            <p:nvPr/>
          </p:nvSpPr>
          <p:spPr bwMode="auto">
            <a:xfrm>
              <a:off x="1930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3" name="Rectangle 145"/>
            <p:cNvSpPr>
              <a:spLocks noChangeArrowheads="1"/>
            </p:cNvSpPr>
            <p:nvPr/>
          </p:nvSpPr>
          <p:spPr bwMode="auto">
            <a:xfrm>
              <a:off x="2157" y="3124"/>
              <a:ext cx="227" cy="227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4" name="Rectangle 146"/>
            <p:cNvSpPr>
              <a:spLocks noChangeArrowheads="1"/>
            </p:cNvSpPr>
            <p:nvPr/>
          </p:nvSpPr>
          <p:spPr bwMode="auto">
            <a:xfrm>
              <a:off x="2386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5" name="Rectangle 147"/>
            <p:cNvSpPr>
              <a:spLocks noChangeArrowheads="1"/>
            </p:cNvSpPr>
            <p:nvPr/>
          </p:nvSpPr>
          <p:spPr bwMode="auto">
            <a:xfrm>
              <a:off x="2612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6" name="Rectangle 148"/>
            <p:cNvSpPr>
              <a:spLocks noChangeArrowheads="1"/>
            </p:cNvSpPr>
            <p:nvPr/>
          </p:nvSpPr>
          <p:spPr bwMode="auto">
            <a:xfrm>
              <a:off x="2838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7" name="Rectangle 149"/>
            <p:cNvSpPr>
              <a:spLocks noChangeArrowheads="1"/>
            </p:cNvSpPr>
            <p:nvPr/>
          </p:nvSpPr>
          <p:spPr bwMode="auto">
            <a:xfrm>
              <a:off x="3066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8" name="Rectangle 150"/>
            <p:cNvSpPr>
              <a:spLocks noChangeArrowheads="1"/>
            </p:cNvSpPr>
            <p:nvPr/>
          </p:nvSpPr>
          <p:spPr bwMode="auto">
            <a:xfrm>
              <a:off x="3295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69" name="Rectangle 151"/>
            <p:cNvSpPr>
              <a:spLocks noChangeArrowheads="1"/>
            </p:cNvSpPr>
            <p:nvPr/>
          </p:nvSpPr>
          <p:spPr bwMode="auto">
            <a:xfrm>
              <a:off x="1934" y="108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0" name="Rectangle 152"/>
            <p:cNvSpPr>
              <a:spLocks noChangeArrowheads="1"/>
            </p:cNvSpPr>
            <p:nvPr/>
          </p:nvSpPr>
          <p:spPr bwMode="auto">
            <a:xfrm>
              <a:off x="2160" y="131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1" name="Freeform 153"/>
            <p:cNvSpPr>
              <a:spLocks noChangeArrowheads="1"/>
            </p:cNvSpPr>
            <p:nvPr/>
          </p:nvSpPr>
          <p:spPr bwMode="auto">
            <a:xfrm>
              <a:off x="347" y="2216"/>
              <a:ext cx="227" cy="227"/>
            </a:xfrm>
            <a:custGeom>
              <a:avLst/>
              <a:gdLst>
                <a:gd name="T0" fmla="*/ 0 w 227"/>
                <a:gd name="T1" fmla="*/ 0 h 227"/>
                <a:gd name="T2" fmla="*/ 227 w 227"/>
                <a:gd name="T3" fmla="*/ 227 h 227"/>
                <a:gd name="T4" fmla="*/ 0 w 227"/>
                <a:gd name="T5" fmla="*/ 227 h 227"/>
                <a:gd name="T6" fmla="*/ 0 w 227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227"/>
                <a:gd name="T14" fmla="*/ 227 w 227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227">
                  <a:moveTo>
                    <a:pt x="0" y="0"/>
                  </a:moveTo>
                  <a:lnTo>
                    <a:pt x="227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672" name="Freeform 154"/>
            <p:cNvSpPr>
              <a:spLocks noChangeArrowheads="1"/>
            </p:cNvSpPr>
            <p:nvPr/>
          </p:nvSpPr>
          <p:spPr bwMode="auto">
            <a:xfrm>
              <a:off x="572" y="2896"/>
              <a:ext cx="455" cy="454"/>
            </a:xfrm>
            <a:custGeom>
              <a:avLst/>
              <a:gdLst>
                <a:gd name="T0" fmla="*/ 0 w 455"/>
                <a:gd name="T1" fmla="*/ 0 h 454"/>
                <a:gd name="T2" fmla="*/ 0 w 455"/>
                <a:gd name="T3" fmla="*/ 227 h 454"/>
                <a:gd name="T4" fmla="*/ 227 w 455"/>
                <a:gd name="T5" fmla="*/ 227 h 454"/>
                <a:gd name="T6" fmla="*/ 227 w 455"/>
                <a:gd name="T7" fmla="*/ 454 h 454"/>
                <a:gd name="T8" fmla="*/ 455 w 455"/>
                <a:gd name="T9" fmla="*/ 454 h 454"/>
                <a:gd name="T10" fmla="*/ 0 w 455"/>
                <a:gd name="T11" fmla="*/ 0 h 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5"/>
                <a:gd name="T19" fmla="*/ 0 h 454"/>
                <a:gd name="T20" fmla="*/ 455 w 455"/>
                <a:gd name="T21" fmla="*/ 454 h 4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5" h="454">
                  <a:moveTo>
                    <a:pt x="0" y="0"/>
                  </a:moveTo>
                  <a:lnTo>
                    <a:pt x="0" y="227"/>
                  </a:lnTo>
                  <a:lnTo>
                    <a:pt x="227" y="227"/>
                  </a:lnTo>
                  <a:lnTo>
                    <a:pt x="227" y="454"/>
                  </a:lnTo>
                  <a:lnTo>
                    <a:pt x="455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673" name="Rectangle 155"/>
            <p:cNvSpPr>
              <a:spLocks noChangeArrowheads="1"/>
            </p:cNvSpPr>
            <p:nvPr/>
          </p:nvSpPr>
          <p:spPr bwMode="auto">
            <a:xfrm>
              <a:off x="570" y="3124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4" name="Rectangle 156"/>
            <p:cNvSpPr>
              <a:spLocks noChangeArrowheads="1"/>
            </p:cNvSpPr>
            <p:nvPr/>
          </p:nvSpPr>
          <p:spPr bwMode="auto">
            <a:xfrm>
              <a:off x="2838" y="1763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5" name="Rectangle 157"/>
            <p:cNvSpPr>
              <a:spLocks noChangeArrowheads="1"/>
            </p:cNvSpPr>
            <p:nvPr/>
          </p:nvSpPr>
          <p:spPr bwMode="auto">
            <a:xfrm>
              <a:off x="2612" y="1990"/>
              <a:ext cx="227" cy="227"/>
            </a:xfrm>
            <a:prstGeom prst="rect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6" name="Freeform 158"/>
            <p:cNvSpPr>
              <a:spLocks noChangeArrowheads="1"/>
            </p:cNvSpPr>
            <p:nvPr/>
          </p:nvSpPr>
          <p:spPr bwMode="auto">
            <a:xfrm>
              <a:off x="2386" y="2896"/>
              <a:ext cx="227" cy="227"/>
            </a:xfrm>
            <a:custGeom>
              <a:avLst/>
              <a:gdLst>
                <a:gd name="T0" fmla="*/ 227 w 227"/>
                <a:gd name="T1" fmla="*/ 0 h 227"/>
                <a:gd name="T2" fmla="*/ 227 w 227"/>
                <a:gd name="T3" fmla="*/ 227 h 227"/>
                <a:gd name="T4" fmla="*/ 0 w 227"/>
                <a:gd name="T5" fmla="*/ 227 h 227"/>
                <a:gd name="T6" fmla="*/ 227 w 227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227"/>
                <a:gd name="T14" fmla="*/ 227 w 227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227">
                  <a:moveTo>
                    <a:pt x="227" y="0"/>
                  </a:moveTo>
                  <a:lnTo>
                    <a:pt x="227" y="227"/>
                  </a:lnTo>
                  <a:lnTo>
                    <a:pt x="0" y="22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677" name="Oval 159"/>
            <p:cNvSpPr>
              <a:spLocks noChangeArrowheads="1"/>
            </p:cNvSpPr>
            <p:nvPr/>
          </p:nvSpPr>
          <p:spPr bwMode="auto">
            <a:xfrm>
              <a:off x="562" y="1293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8" name="Oval 160"/>
            <p:cNvSpPr>
              <a:spLocks noChangeArrowheads="1"/>
            </p:cNvSpPr>
            <p:nvPr/>
          </p:nvSpPr>
          <p:spPr bwMode="auto">
            <a:xfrm>
              <a:off x="562" y="1071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79" name="Oval 161"/>
            <p:cNvSpPr>
              <a:spLocks noChangeArrowheads="1"/>
            </p:cNvSpPr>
            <p:nvPr/>
          </p:nvSpPr>
          <p:spPr bwMode="auto">
            <a:xfrm>
              <a:off x="323" y="1514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0" name="Oval 162"/>
            <p:cNvSpPr>
              <a:spLocks noChangeArrowheads="1"/>
            </p:cNvSpPr>
            <p:nvPr/>
          </p:nvSpPr>
          <p:spPr bwMode="auto">
            <a:xfrm>
              <a:off x="335" y="1741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1" name="Oval 163"/>
            <p:cNvSpPr>
              <a:spLocks noChangeArrowheads="1"/>
            </p:cNvSpPr>
            <p:nvPr/>
          </p:nvSpPr>
          <p:spPr bwMode="auto">
            <a:xfrm>
              <a:off x="329" y="1966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2" name="Oval 164"/>
            <p:cNvSpPr>
              <a:spLocks noChangeArrowheads="1"/>
            </p:cNvSpPr>
            <p:nvPr/>
          </p:nvSpPr>
          <p:spPr bwMode="auto">
            <a:xfrm>
              <a:off x="335" y="2202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3" name="Oval 165"/>
            <p:cNvSpPr>
              <a:spLocks noChangeArrowheads="1"/>
            </p:cNvSpPr>
            <p:nvPr/>
          </p:nvSpPr>
          <p:spPr bwMode="auto">
            <a:xfrm>
              <a:off x="550" y="2429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4" name="Oval 166"/>
            <p:cNvSpPr>
              <a:spLocks noChangeArrowheads="1"/>
            </p:cNvSpPr>
            <p:nvPr/>
          </p:nvSpPr>
          <p:spPr bwMode="auto">
            <a:xfrm>
              <a:off x="550" y="2650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5" name="Oval 167"/>
            <p:cNvSpPr>
              <a:spLocks noChangeArrowheads="1"/>
            </p:cNvSpPr>
            <p:nvPr/>
          </p:nvSpPr>
          <p:spPr bwMode="auto">
            <a:xfrm>
              <a:off x="556" y="2879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6" name="Oval 168"/>
            <p:cNvSpPr>
              <a:spLocks noChangeArrowheads="1"/>
            </p:cNvSpPr>
            <p:nvPr/>
          </p:nvSpPr>
          <p:spPr bwMode="auto">
            <a:xfrm>
              <a:off x="777" y="3105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7" name="Oval 169"/>
            <p:cNvSpPr>
              <a:spLocks noChangeArrowheads="1"/>
            </p:cNvSpPr>
            <p:nvPr/>
          </p:nvSpPr>
          <p:spPr bwMode="auto">
            <a:xfrm>
              <a:off x="1011" y="3332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8" name="Oval 170"/>
            <p:cNvSpPr>
              <a:spLocks noChangeArrowheads="1"/>
            </p:cNvSpPr>
            <p:nvPr/>
          </p:nvSpPr>
          <p:spPr bwMode="auto">
            <a:xfrm>
              <a:off x="2368" y="3338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89" name="Oval 171"/>
            <p:cNvSpPr>
              <a:spLocks noChangeArrowheads="1"/>
            </p:cNvSpPr>
            <p:nvPr/>
          </p:nvSpPr>
          <p:spPr bwMode="auto">
            <a:xfrm>
              <a:off x="2368" y="3105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0" name="Oval 172"/>
            <p:cNvSpPr>
              <a:spLocks noChangeArrowheads="1"/>
            </p:cNvSpPr>
            <p:nvPr/>
          </p:nvSpPr>
          <p:spPr bwMode="auto">
            <a:xfrm>
              <a:off x="2595" y="2884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1" name="Oval 173"/>
            <p:cNvSpPr>
              <a:spLocks noChangeArrowheads="1"/>
            </p:cNvSpPr>
            <p:nvPr/>
          </p:nvSpPr>
          <p:spPr bwMode="auto">
            <a:xfrm>
              <a:off x="2594" y="2650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2" name="Oval 174"/>
            <p:cNvSpPr>
              <a:spLocks noChangeArrowheads="1"/>
            </p:cNvSpPr>
            <p:nvPr/>
          </p:nvSpPr>
          <p:spPr bwMode="auto">
            <a:xfrm>
              <a:off x="2589" y="2429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3" name="Oval 175"/>
            <p:cNvSpPr>
              <a:spLocks noChangeArrowheads="1"/>
            </p:cNvSpPr>
            <p:nvPr/>
          </p:nvSpPr>
          <p:spPr bwMode="auto">
            <a:xfrm>
              <a:off x="2594" y="2202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4" name="Oval 176"/>
            <p:cNvSpPr>
              <a:spLocks noChangeArrowheads="1"/>
            </p:cNvSpPr>
            <p:nvPr/>
          </p:nvSpPr>
          <p:spPr bwMode="auto">
            <a:xfrm>
              <a:off x="2590" y="1974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5" name="Oval 177"/>
            <p:cNvSpPr>
              <a:spLocks noChangeArrowheads="1"/>
            </p:cNvSpPr>
            <p:nvPr/>
          </p:nvSpPr>
          <p:spPr bwMode="auto">
            <a:xfrm>
              <a:off x="2811" y="1747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6" name="Oval 178"/>
            <p:cNvSpPr>
              <a:spLocks noChangeArrowheads="1"/>
            </p:cNvSpPr>
            <p:nvPr/>
          </p:nvSpPr>
          <p:spPr bwMode="auto">
            <a:xfrm>
              <a:off x="2817" y="1520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7" name="Oval 179"/>
            <p:cNvSpPr>
              <a:spLocks noChangeArrowheads="1"/>
            </p:cNvSpPr>
            <p:nvPr/>
          </p:nvSpPr>
          <p:spPr bwMode="auto">
            <a:xfrm>
              <a:off x="2590" y="1514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8" name="Oval 180"/>
            <p:cNvSpPr>
              <a:spLocks noChangeArrowheads="1"/>
            </p:cNvSpPr>
            <p:nvPr/>
          </p:nvSpPr>
          <p:spPr bwMode="auto">
            <a:xfrm>
              <a:off x="2370" y="1514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699" name="Oval 181"/>
            <p:cNvSpPr>
              <a:spLocks noChangeArrowheads="1"/>
            </p:cNvSpPr>
            <p:nvPr/>
          </p:nvSpPr>
          <p:spPr bwMode="auto">
            <a:xfrm>
              <a:off x="2133" y="1518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700" name="Oval 182"/>
            <p:cNvSpPr>
              <a:spLocks noChangeArrowheads="1"/>
            </p:cNvSpPr>
            <p:nvPr/>
          </p:nvSpPr>
          <p:spPr bwMode="auto">
            <a:xfrm>
              <a:off x="1914" y="1293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701" name="Oval 183"/>
            <p:cNvSpPr>
              <a:spLocks noChangeArrowheads="1"/>
            </p:cNvSpPr>
            <p:nvPr/>
          </p:nvSpPr>
          <p:spPr bwMode="auto">
            <a:xfrm>
              <a:off x="1696" y="1071"/>
              <a:ext cx="38" cy="38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5363" name="Line 184"/>
          <p:cNvSpPr>
            <a:spLocks noChangeShapeType="1"/>
          </p:cNvSpPr>
          <p:nvPr/>
        </p:nvSpPr>
        <p:spPr bwMode="auto">
          <a:xfrm flipH="1">
            <a:off x="3936357" y="2425700"/>
            <a:ext cx="439737" cy="59055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4" name="Rectangle 185"/>
          <p:cNvSpPr>
            <a:spLocks noChangeArrowheads="1"/>
          </p:cNvSpPr>
          <p:nvPr/>
        </p:nvSpPr>
        <p:spPr bwMode="auto">
          <a:xfrm>
            <a:off x="4296719" y="2309814"/>
            <a:ext cx="144463" cy="142875"/>
          </a:xfrm>
          <a:prstGeom prst="rect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365" name="AutoShape 186"/>
          <p:cNvSpPr>
            <a:spLocks noChangeArrowheads="1"/>
          </p:cNvSpPr>
          <p:nvPr/>
        </p:nvSpPr>
        <p:spPr bwMode="auto">
          <a:xfrm>
            <a:off x="3863331" y="2900363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366" name="Line 187"/>
          <p:cNvSpPr>
            <a:spLocks noChangeShapeType="1"/>
          </p:cNvSpPr>
          <p:nvPr/>
        </p:nvSpPr>
        <p:spPr bwMode="auto">
          <a:xfrm flipH="1" flipV="1">
            <a:off x="3258494" y="2333626"/>
            <a:ext cx="650875" cy="6508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7" name="Line 188"/>
          <p:cNvSpPr>
            <a:spLocks noChangeShapeType="1"/>
          </p:cNvSpPr>
          <p:nvPr/>
        </p:nvSpPr>
        <p:spPr bwMode="auto">
          <a:xfrm flipH="1">
            <a:off x="2567932" y="2309813"/>
            <a:ext cx="649287" cy="27305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8" name="AutoShape 189"/>
          <p:cNvSpPr>
            <a:spLocks noChangeArrowheads="1"/>
          </p:cNvSpPr>
          <p:nvPr/>
        </p:nvSpPr>
        <p:spPr bwMode="auto">
          <a:xfrm>
            <a:off x="3129906" y="2222501"/>
            <a:ext cx="144462" cy="144463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74" name="Line 190"/>
          <p:cNvSpPr>
            <a:spLocks noChangeShapeType="1"/>
          </p:cNvSpPr>
          <p:nvPr/>
        </p:nvSpPr>
        <p:spPr bwMode="auto">
          <a:xfrm>
            <a:off x="2567931" y="2597151"/>
            <a:ext cx="938212" cy="1439863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0" name="AutoShape 191"/>
          <p:cNvSpPr>
            <a:spLocks noChangeArrowheads="1"/>
          </p:cNvSpPr>
          <p:nvPr/>
        </p:nvSpPr>
        <p:spPr bwMode="auto">
          <a:xfrm>
            <a:off x="2510781" y="2525713"/>
            <a:ext cx="144462" cy="144462"/>
          </a:xfrm>
          <a:prstGeom prst="diamond">
            <a:avLst/>
          </a:prstGeom>
          <a:solidFill>
            <a:srgbClr val="800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76" name="Line 192"/>
          <p:cNvSpPr>
            <a:spLocks noChangeShapeType="1"/>
          </p:cNvSpPr>
          <p:nvPr/>
        </p:nvSpPr>
        <p:spPr bwMode="auto">
          <a:xfrm flipH="1">
            <a:off x="2998143" y="4037014"/>
            <a:ext cx="508000" cy="28892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177" name="AutoShape 193"/>
          <p:cNvSpPr>
            <a:spLocks noChangeArrowheads="1"/>
          </p:cNvSpPr>
          <p:nvPr/>
        </p:nvSpPr>
        <p:spPr bwMode="auto">
          <a:xfrm>
            <a:off x="2956869" y="4281488"/>
            <a:ext cx="144463" cy="144462"/>
          </a:xfrm>
          <a:prstGeom prst="diamond">
            <a:avLst/>
          </a:prstGeom>
          <a:solidFill>
            <a:srgbClr val="800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78" name="AutoShape 194"/>
          <p:cNvSpPr>
            <a:spLocks noChangeArrowheads="1"/>
          </p:cNvSpPr>
          <p:nvPr/>
        </p:nvSpPr>
        <p:spPr bwMode="auto">
          <a:xfrm>
            <a:off x="3433119" y="3951288"/>
            <a:ext cx="144463" cy="144462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79" name="Line 195"/>
          <p:cNvSpPr>
            <a:spLocks noChangeShapeType="1"/>
          </p:cNvSpPr>
          <p:nvPr/>
        </p:nvSpPr>
        <p:spPr bwMode="auto">
          <a:xfrm>
            <a:off x="5088881" y="3484564"/>
            <a:ext cx="863600" cy="8651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180" name="Rectangle 196"/>
          <p:cNvSpPr>
            <a:spLocks noChangeArrowheads="1"/>
          </p:cNvSpPr>
          <p:nvPr/>
        </p:nvSpPr>
        <p:spPr bwMode="auto">
          <a:xfrm>
            <a:off x="5015856" y="3419476"/>
            <a:ext cx="144462" cy="142875"/>
          </a:xfrm>
          <a:prstGeom prst="rect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81" name="Line 197"/>
          <p:cNvSpPr>
            <a:spLocks noChangeShapeType="1"/>
          </p:cNvSpPr>
          <p:nvPr/>
        </p:nvSpPr>
        <p:spPr bwMode="auto">
          <a:xfrm flipH="1">
            <a:off x="5087294" y="4325938"/>
            <a:ext cx="866775" cy="576262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2182" name="Rectangle 198"/>
          <p:cNvSpPr>
            <a:spLocks noChangeArrowheads="1"/>
          </p:cNvSpPr>
          <p:nvPr/>
        </p:nvSpPr>
        <p:spPr bwMode="auto">
          <a:xfrm>
            <a:off x="5006331" y="4830764"/>
            <a:ext cx="144462" cy="142875"/>
          </a:xfrm>
          <a:prstGeom prst="rect">
            <a:avLst/>
          </a:prstGeom>
          <a:solidFill>
            <a:srgbClr val="3333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183" name="AutoShape 199"/>
          <p:cNvSpPr>
            <a:spLocks noChangeArrowheads="1"/>
          </p:cNvSpPr>
          <p:nvPr/>
        </p:nvSpPr>
        <p:spPr bwMode="auto">
          <a:xfrm>
            <a:off x="5879456" y="4252913"/>
            <a:ext cx="144462" cy="144462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5379" name="Group 200"/>
          <p:cNvGrpSpPr>
            <a:grpSpLocks/>
          </p:cNvGrpSpPr>
          <p:nvPr/>
        </p:nvGrpSpPr>
        <p:grpSpPr bwMode="auto">
          <a:xfrm>
            <a:off x="4425307" y="2063750"/>
            <a:ext cx="358775" cy="395288"/>
            <a:chOff x="1517" y="1506"/>
            <a:chExt cx="226" cy="249"/>
          </a:xfrm>
        </p:grpSpPr>
        <p:sp>
          <p:nvSpPr>
            <p:cNvPr id="15519" name="Oval 201"/>
            <p:cNvSpPr>
              <a:spLocks noChangeArrowheads="1"/>
            </p:cNvSpPr>
            <p:nvPr/>
          </p:nvSpPr>
          <p:spPr bwMode="auto">
            <a:xfrm>
              <a:off x="1517" y="1506"/>
              <a:ext cx="227" cy="250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20" name="Text Box 202"/>
            <p:cNvSpPr txBox="1">
              <a:spLocks noChangeArrowheads="1"/>
            </p:cNvSpPr>
            <p:nvPr/>
          </p:nvSpPr>
          <p:spPr bwMode="auto">
            <a:xfrm>
              <a:off x="1538" y="1523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FF0000"/>
                  </a:solidFill>
                  <a:cs typeface="Arial" charset="0"/>
                </a:rPr>
                <a:t>1</a:t>
              </a:r>
            </a:p>
          </p:txBody>
        </p:sp>
      </p:grpSp>
      <p:grpSp>
        <p:nvGrpSpPr>
          <p:cNvPr id="15380" name="Group 203"/>
          <p:cNvGrpSpPr>
            <a:grpSpLocks/>
          </p:cNvGrpSpPr>
          <p:nvPr/>
        </p:nvGrpSpPr>
        <p:grpSpPr bwMode="auto">
          <a:xfrm>
            <a:off x="3720457" y="3101975"/>
            <a:ext cx="358775" cy="395288"/>
            <a:chOff x="1073" y="2160"/>
            <a:chExt cx="226" cy="249"/>
          </a:xfrm>
        </p:grpSpPr>
        <p:sp>
          <p:nvSpPr>
            <p:cNvPr id="15517" name="Oval 204"/>
            <p:cNvSpPr>
              <a:spLocks noChangeArrowheads="1"/>
            </p:cNvSpPr>
            <p:nvPr/>
          </p:nvSpPr>
          <p:spPr bwMode="auto">
            <a:xfrm>
              <a:off x="1073" y="2160"/>
              <a:ext cx="227" cy="250"/>
            </a:xfrm>
            <a:prstGeom prst="ellipse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18" name="Text Box 205"/>
            <p:cNvSpPr txBox="1">
              <a:spLocks noChangeArrowheads="1"/>
            </p:cNvSpPr>
            <p:nvPr/>
          </p:nvSpPr>
          <p:spPr bwMode="auto">
            <a:xfrm>
              <a:off x="1094" y="2177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008000"/>
                  </a:solidFill>
                  <a:cs typeface="Arial" charset="0"/>
                </a:rPr>
                <a:t>2</a:t>
              </a:r>
            </a:p>
          </p:txBody>
        </p:sp>
      </p:grpSp>
      <p:grpSp>
        <p:nvGrpSpPr>
          <p:cNvPr id="15381" name="Group 206"/>
          <p:cNvGrpSpPr>
            <a:grpSpLocks/>
          </p:cNvGrpSpPr>
          <p:nvPr/>
        </p:nvGrpSpPr>
        <p:grpSpPr bwMode="auto">
          <a:xfrm>
            <a:off x="2783832" y="2509839"/>
            <a:ext cx="358775" cy="395287"/>
            <a:chOff x="483" y="1787"/>
            <a:chExt cx="226" cy="249"/>
          </a:xfrm>
        </p:grpSpPr>
        <p:sp>
          <p:nvSpPr>
            <p:cNvPr id="15515" name="Oval 207"/>
            <p:cNvSpPr>
              <a:spLocks noChangeArrowheads="1"/>
            </p:cNvSpPr>
            <p:nvPr/>
          </p:nvSpPr>
          <p:spPr bwMode="auto">
            <a:xfrm>
              <a:off x="483" y="1787"/>
              <a:ext cx="227" cy="250"/>
            </a:xfrm>
            <a:prstGeom prst="ellipse">
              <a:avLst/>
            </a:prstGeom>
            <a:noFill/>
            <a:ln w="9360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16" name="Text Box 208"/>
            <p:cNvSpPr txBox="1">
              <a:spLocks noChangeArrowheads="1"/>
            </p:cNvSpPr>
            <p:nvPr/>
          </p:nvSpPr>
          <p:spPr bwMode="auto">
            <a:xfrm>
              <a:off x="504" y="1804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660066"/>
                  </a:solidFill>
                  <a:cs typeface="Arial" charset="0"/>
                </a:rPr>
                <a:t>3</a:t>
              </a:r>
            </a:p>
          </p:txBody>
        </p:sp>
      </p:grpSp>
      <p:sp>
        <p:nvSpPr>
          <p:cNvPr id="42193" name="Oval 209"/>
          <p:cNvSpPr>
            <a:spLocks noChangeArrowheads="1"/>
          </p:cNvSpPr>
          <p:nvPr/>
        </p:nvSpPr>
        <p:spPr bwMode="auto">
          <a:xfrm>
            <a:off x="3245794" y="4238626"/>
            <a:ext cx="61913" cy="61913"/>
          </a:xfrm>
          <a:prstGeom prst="ellipse">
            <a:avLst/>
          </a:prstGeom>
          <a:solidFill>
            <a:srgbClr val="969696"/>
          </a:solidFill>
          <a:ln w="936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6" name="Group 210"/>
          <p:cNvGrpSpPr>
            <a:grpSpLocks/>
          </p:cNvGrpSpPr>
          <p:nvPr/>
        </p:nvGrpSpPr>
        <p:grpSpPr bwMode="auto">
          <a:xfrm>
            <a:off x="2855269" y="3856039"/>
            <a:ext cx="358775" cy="395287"/>
            <a:chOff x="528" y="2635"/>
            <a:chExt cx="226" cy="249"/>
          </a:xfrm>
        </p:grpSpPr>
        <p:sp>
          <p:nvSpPr>
            <p:cNvPr id="15513" name="Oval 211"/>
            <p:cNvSpPr>
              <a:spLocks noChangeArrowheads="1"/>
            </p:cNvSpPr>
            <p:nvPr/>
          </p:nvSpPr>
          <p:spPr bwMode="auto">
            <a:xfrm>
              <a:off x="528" y="2635"/>
              <a:ext cx="227" cy="250"/>
            </a:xfrm>
            <a:prstGeom prst="ellipse">
              <a:avLst/>
            </a:prstGeom>
            <a:noFill/>
            <a:ln w="9360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14" name="Text Box 212"/>
            <p:cNvSpPr txBox="1">
              <a:spLocks noChangeArrowheads="1"/>
            </p:cNvSpPr>
            <p:nvPr/>
          </p:nvSpPr>
          <p:spPr bwMode="auto">
            <a:xfrm>
              <a:off x="549" y="2652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660066"/>
                  </a:solidFill>
                  <a:cs typeface="Arial" charset="0"/>
                </a:rPr>
                <a:t>4</a:t>
              </a:r>
            </a:p>
          </p:txBody>
        </p:sp>
      </p:grpSp>
      <p:grpSp>
        <p:nvGrpSpPr>
          <p:cNvPr id="7" name="Group 213"/>
          <p:cNvGrpSpPr>
            <a:grpSpLocks/>
          </p:cNvGrpSpPr>
          <p:nvPr/>
        </p:nvGrpSpPr>
        <p:grpSpPr bwMode="auto">
          <a:xfrm>
            <a:off x="4728519" y="3101975"/>
            <a:ext cx="358775" cy="395288"/>
            <a:chOff x="1708" y="2160"/>
            <a:chExt cx="226" cy="249"/>
          </a:xfrm>
        </p:grpSpPr>
        <p:sp>
          <p:nvSpPr>
            <p:cNvPr id="15511" name="Oval 214"/>
            <p:cNvSpPr>
              <a:spLocks noChangeArrowheads="1"/>
            </p:cNvSpPr>
            <p:nvPr/>
          </p:nvSpPr>
          <p:spPr bwMode="auto">
            <a:xfrm>
              <a:off x="1708" y="2160"/>
              <a:ext cx="227" cy="250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12" name="Text Box 215"/>
            <p:cNvSpPr txBox="1">
              <a:spLocks noChangeArrowheads="1"/>
            </p:cNvSpPr>
            <p:nvPr/>
          </p:nvSpPr>
          <p:spPr bwMode="auto">
            <a:xfrm>
              <a:off x="1729" y="2177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FF0000"/>
                  </a:solidFill>
                  <a:cs typeface="Arial" charset="0"/>
                </a:rPr>
                <a:t>1</a:t>
              </a:r>
            </a:p>
          </p:txBody>
        </p:sp>
      </p:grpSp>
      <p:grpSp>
        <p:nvGrpSpPr>
          <p:cNvPr id="15385" name="Group 342"/>
          <p:cNvGrpSpPr>
            <a:grpSpLocks/>
          </p:cNvGrpSpPr>
          <p:nvPr/>
        </p:nvGrpSpPr>
        <p:grpSpPr bwMode="auto">
          <a:xfrm>
            <a:off x="2556818" y="5046663"/>
            <a:ext cx="5354638" cy="944562"/>
            <a:chOff x="340" y="3385"/>
            <a:chExt cx="3373" cy="595"/>
          </a:xfrm>
        </p:grpSpPr>
        <p:sp>
          <p:nvSpPr>
            <p:cNvPr id="15498" name="Rectangle 229"/>
            <p:cNvSpPr>
              <a:spLocks noChangeArrowheads="1"/>
            </p:cNvSpPr>
            <p:nvPr/>
          </p:nvSpPr>
          <p:spPr bwMode="auto">
            <a:xfrm>
              <a:off x="340" y="3435"/>
              <a:ext cx="3192" cy="499"/>
            </a:xfrm>
            <a:prstGeom prst="rect">
              <a:avLst/>
            </a:prstGeom>
            <a:solidFill>
              <a:schemeClr val="bg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499" name="Rectangle 217"/>
            <p:cNvSpPr>
              <a:spLocks noChangeArrowheads="1"/>
            </p:cNvSpPr>
            <p:nvPr/>
          </p:nvSpPr>
          <p:spPr bwMode="auto">
            <a:xfrm>
              <a:off x="357" y="3462"/>
              <a:ext cx="91" cy="90"/>
            </a:xfrm>
            <a:prstGeom prst="rect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00" name="Text Box 218"/>
            <p:cNvSpPr txBox="1">
              <a:spLocks noChangeArrowheads="1"/>
            </p:cNvSpPr>
            <p:nvPr/>
          </p:nvSpPr>
          <p:spPr bwMode="auto">
            <a:xfrm>
              <a:off x="511" y="3385"/>
              <a:ext cx="1542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Random position and direction</a:t>
              </a:r>
            </a:p>
          </p:txBody>
        </p:sp>
        <p:sp>
          <p:nvSpPr>
            <p:cNvPr id="15501" name="AutoShape 219"/>
            <p:cNvSpPr>
              <a:spLocks noChangeArrowheads="1"/>
            </p:cNvSpPr>
            <p:nvPr/>
          </p:nvSpPr>
          <p:spPr bwMode="auto">
            <a:xfrm>
              <a:off x="1990" y="3456"/>
              <a:ext cx="91" cy="91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02" name="Rectangle 220"/>
            <p:cNvSpPr>
              <a:spLocks noChangeArrowheads="1"/>
            </p:cNvSpPr>
            <p:nvPr/>
          </p:nvSpPr>
          <p:spPr bwMode="auto">
            <a:xfrm>
              <a:off x="1990" y="3829"/>
              <a:ext cx="91" cy="90"/>
            </a:xfrm>
            <a:prstGeom prst="rect">
              <a:avLst/>
            </a:prstGeom>
            <a:solidFill>
              <a:srgbClr val="3333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grpSp>
          <p:nvGrpSpPr>
            <p:cNvPr id="15503" name="Group 221"/>
            <p:cNvGrpSpPr>
              <a:grpSpLocks/>
            </p:cNvGrpSpPr>
            <p:nvPr/>
          </p:nvGrpSpPr>
          <p:grpSpPr bwMode="auto">
            <a:xfrm>
              <a:off x="356" y="3780"/>
              <a:ext cx="90" cy="89"/>
              <a:chOff x="356" y="3780"/>
              <a:chExt cx="90" cy="89"/>
            </a:xfrm>
          </p:grpSpPr>
          <p:sp>
            <p:nvSpPr>
              <p:cNvPr id="15509" name="Line 222"/>
              <p:cNvSpPr>
                <a:spLocks noChangeShapeType="1"/>
              </p:cNvSpPr>
              <p:nvPr/>
            </p:nvSpPr>
            <p:spPr bwMode="auto">
              <a:xfrm>
                <a:off x="356" y="3780"/>
                <a:ext cx="91" cy="90"/>
              </a:xfrm>
              <a:prstGeom prst="line">
                <a:avLst/>
              </a:prstGeom>
              <a:noFill/>
              <a:ln w="38160">
                <a:solidFill>
                  <a:srgbClr val="18076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10" name="Line 223"/>
              <p:cNvSpPr>
                <a:spLocks noChangeShapeType="1"/>
              </p:cNvSpPr>
              <p:nvPr/>
            </p:nvSpPr>
            <p:spPr bwMode="auto">
              <a:xfrm flipH="1">
                <a:off x="355" y="3780"/>
                <a:ext cx="93" cy="90"/>
              </a:xfrm>
              <a:prstGeom prst="line">
                <a:avLst/>
              </a:prstGeom>
              <a:noFill/>
              <a:ln w="38160">
                <a:solidFill>
                  <a:srgbClr val="18076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504" name="AutoShape 224"/>
            <p:cNvSpPr>
              <a:spLocks noChangeArrowheads="1"/>
            </p:cNvSpPr>
            <p:nvPr/>
          </p:nvSpPr>
          <p:spPr bwMode="auto">
            <a:xfrm>
              <a:off x="1990" y="3656"/>
              <a:ext cx="91" cy="91"/>
            </a:xfrm>
            <a:prstGeom prst="diamond">
              <a:avLst/>
            </a:prstGeom>
            <a:solidFill>
              <a:srgbClr val="800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505" name="Text Box 225"/>
            <p:cNvSpPr txBox="1">
              <a:spLocks noChangeArrowheads="1"/>
            </p:cNvSpPr>
            <p:nvPr/>
          </p:nvSpPr>
          <p:spPr bwMode="auto">
            <a:xfrm>
              <a:off x="493" y="3716"/>
              <a:ext cx="154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Voxel borders</a:t>
              </a:r>
            </a:p>
          </p:txBody>
        </p:sp>
        <p:sp>
          <p:nvSpPr>
            <p:cNvPr id="15506" name="Text Box 226"/>
            <p:cNvSpPr txBox="1">
              <a:spLocks noChangeArrowheads="1"/>
            </p:cNvSpPr>
            <p:nvPr/>
          </p:nvSpPr>
          <p:spPr bwMode="auto">
            <a:xfrm>
              <a:off x="2171" y="3398"/>
              <a:ext cx="154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Binary collision</a:t>
              </a:r>
            </a:p>
          </p:txBody>
        </p:sp>
        <p:sp>
          <p:nvSpPr>
            <p:cNvPr id="15507" name="Text Box 227"/>
            <p:cNvSpPr txBox="1">
              <a:spLocks noChangeArrowheads="1"/>
            </p:cNvSpPr>
            <p:nvPr/>
          </p:nvSpPr>
          <p:spPr bwMode="auto">
            <a:xfrm>
              <a:off x="2171" y="3580"/>
              <a:ext cx="154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Wall collision</a:t>
              </a:r>
            </a:p>
          </p:txBody>
        </p:sp>
        <p:sp>
          <p:nvSpPr>
            <p:cNvPr id="15508" name="Text Box 228"/>
            <p:cNvSpPr txBox="1">
              <a:spLocks noChangeArrowheads="1"/>
            </p:cNvSpPr>
            <p:nvPr/>
          </p:nvSpPr>
          <p:spPr bwMode="auto">
            <a:xfrm>
              <a:off x="2171" y="3748"/>
              <a:ext cx="154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sz="1800">
                  <a:solidFill>
                    <a:srgbClr val="000000"/>
                  </a:solidFill>
                  <a:cs typeface="Arial" charset="0"/>
                </a:rPr>
                <a:t>End of time process</a:t>
              </a:r>
            </a:p>
          </p:txBody>
        </p:sp>
      </p:grpSp>
      <p:grpSp>
        <p:nvGrpSpPr>
          <p:cNvPr id="15386" name="Group 230"/>
          <p:cNvGrpSpPr>
            <a:grpSpLocks/>
          </p:cNvGrpSpPr>
          <p:nvPr/>
        </p:nvGrpSpPr>
        <p:grpSpPr bwMode="auto">
          <a:xfrm>
            <a:off x="7765407" y="1030289"/>
            <a:ext cx="358775" cy="395287"/>
            <a:chOff x="3541" y="609"/>
            <a:chExt cx="226" cy="249"/>
          </a:xfrm>
        </p:grpSpPr>
        <p:sp>
          <p:nvSpPr>
            <p:cNvPr id="15496" name="Oval 231"/>
            <p:cNvSpPr>
              <a:spLocks noChangeArrowheads="1"/>
            </p:cNvSpPr>
            <p:nvPr/>
          </p:nvSpPr>
          <p:spPr bwMode="auto">
            <a:xfrm>
              <a:off x="3541" y="609"/>
              <a:ext cx="227" cy="250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497" name="Text Box 232"/>
            <p:cNvSpPr txBox="1">
              <a:spLocks noChangeArrowheads="1"/>
            </p:cNvSpPr>
            <p:nvPr/>
          </p:nvSpPr>
          <p:spPr bwMode="auto">
            <a:xfrm>
              <a:off x="3562" y="626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FF0000"/>
                  </a:solidFill>
                  <a:cs typeface="Arial" charset="0"/>
                </a:rPr>
                <a:t>1</a:t>
              </a:r>
            </a:p>
          </p:txBody>
        </p:sp>
      </p:grpSp>
      <p:sp>
        <p:nvSpPr>
          <p:cNvPr id="15387" name="Text Box 233"/>
          <p:cNvSpPr txBox="1">
            <a:spLocks noChangeArrowheads="1"/>
          </p:cNvSpPr>
          <p:nvPr/>
        </p:nvSpPr>
        <p:spPr bwMode="auto">
          <a:xfrm>
            <a:off x="8155932" y="971550"/>
            <a:ext cx="2700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 b="1">
                <a:solidFill>
                  <a:srgbClr val="000000"/>
                </a:solidFill>
                <a:cs typeface="Arial" charset="0"/>
              </a:rPr>
              <a:t>Start of time process</a:t>
            </a:r>
          </a:p>
        </p:txBody>
      </p:sp>
      <p:sp>
        <p:nvSpPr>
          <p:cNvPr id="15388" name="Text Box 234"/>
          <p:cNvSpPr txBox="1">
            <a:spLocks noChangeArrowheads="1"/>
          </p:cNvSpPr>
          <p:nvPr/>
        </p:nvSpPr>
        <p:spPr bwMode="auto">
          <a:xfrm>
            <a:off x="8155932" y="1189038"/>
            <a:ext cx="2016125" cy="61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Random position</a:t>
            </a:r>
          </a:p>
          <a:p>
            <a:pPr eaLnBrk="1" hangingPunct="1">
              <a:lnSpc>
                <a:spcPct val="25000"/>
              </a:lnSpc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Random direction</a:t>
            </a:r>
          </a:p>
        </p:txBody>
      </p:sp>
      <p:sp>
        <p:nvSpPr>
          <p:cNvPr id="15389" name="Text Box 235"/>
          <p:cNvSpPr txBox="1">
            <a:spLocks noChangeArrowheads="1"/>
          </p:cNvSpPr>
          <p:nvPr/>
        </p:nvSpPr>
        <p:spPr bwMode="auto">
          <a:xfrm>
            <a:off x="8111481" y="1663701"/>
            <a:ext cx="252095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1600" i="1">
                <a:solidFill>
                  <a:srgbClr val="000000"/>
                </a:solidFill>
                <a:cs typeface="Arial" charset="0"/>
              </a:rPr>
              <a:t>Isotropic distribution</a:t>
            </a:r>
          </a:p>
        </p:txBody>
      </p:sp>
      <p:sp>
        <p:nvSpPr>
          <p:cNvPr id="15390" name="AutoShape 236"/>
          <p:cNvSpPr>
            <a:spLocks noChangeArrowheads="1"/>
          </p:cNvSpPr>
          <p:nvPr/>
        </p:nvSpPr>
        <p:spPr bwMode="auto">
          <a:xfrm>
            <a:off x="7965432" y="1620839"/>
            <a:ext cx="136525" cy="274637"/>
          </a:xfrm>
          <a:prstGeom prst="curvedRightArrow">
            <a:avLst>
              <a:gd name="adj1" fmla="val 39115"/>
              <a:gd name="adj2" fmla="val 80092"/>
              <a:gd name="adj3" fmla="val 33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5391" name="Group 237"/>
          <p:cNvGrpSpPr>
            <a:grpSpLocks/>
          </p:cNvGrpSpPr>
          <p:nvPr/>
        </p:nvGrpSpPr>
        <p:grpSpPr bwMode="auto">
          <a:xfrm>
            <a:off x="7763819" y="1965325"/>
            <a:ext cx="358775" cy="395288"/>
            <a:chOff x="3540" y="1198"/>
            <a:chExt cx="226" cy="249"/>
          </a:xfrm>
        </p:grpSpPr>
        <p:sp>
          <p:nvSpPr>
            <p:cNvPr id="15494" name="Oval 238"/>
            <p:cNvSpPr>
              <a:spLocks noChangeArrowheads="1"/>
            </p:cNvSpPr>
            <p:nvPr/>
          </p:nvSpPr>
          <p:spPr bwMode="auto">
            <a:xfrm>
              <a:off x="3540" y="1198"/>
              <a:ext cx="227" cy="250"/>
            </a:xfrm>
            <a:prstGeom prst="ellipse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495" name="Text Box 239"/>
            <p:cNvSpPr txBox="1">
              <a:spLocks noChangeArrowheads="1"/>
            </p:cNvSpPr>
            <p:nvPr/>
          </p:nvSpPr>
          <p:spPr bwMode="auto">
            <a:xfrm>
              <a:off x="3561" y="1215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008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15392" name="Text Box 240"/>
          <p:cNvSpPr txBox="1">
            <a:spLocks noChangeArrowheads="1"/>
          </p:cNvSpPr>
          <p:nvPr/>
        </p:nvSpPr>
        <p:spPr bwMode="auto">
          <a:xfrm>
            <a:off x="8168632" y="1995488"/>
            <a:ext cx="2700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 b="1">
                <a:solidFill>
                  <a:srgbClr val="000000"/>
                </a:solidFill>
                <a:cs typeface="Arial" charset="0"/>
              </a:rPr>
              <a:t>Binary collision</a:t>
            </a:r>
          </a:p>
        </p:txBody>
      </p:sp>
      <p:sp>
        <p:nvSpPr>
          <p:cNvPr id="15393" name="Text Box 241"/>
          <p:cNvSpPr txBox="1">
            <a:spLocks noChangeArrowheads="1"/>
          </p:cNvSpPr>
          <p:nvPr/>
        </p:nvSpPr>
        <p:spPr bwMode="auto">
          <a:xfrm>
            <a:off x="8182919" y="2203450"/>
            <a:ext cx="2663825" cy="61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Time until next collision</a:t>
            </a:r>
          </a:p>
          <a:p>
            <a:pPr eaLnBrk="1" hangingPunct="1">
              <a:lnSpc>
                <a:spcPct val="25000"/>
              </a:lnSpc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Random direction</a:t>
            </a:r>
          </a:p>
        </p:txBody>
      </p:sp>
      <p:sp>
        <p:nvSpPr>
          <p:cNvPr id="15394" name="Text Box 242"/>
          <p:cNvSpPr txBox="1">
            <a:spLocks noChangeArrowheads="1"/>
          </p:cNvSpPr>
          <p:nvPr/>
        </p:nvSpPr>
        <p:spPr bwMode="auto">
          <a:xfrm>
            <a:off x="8168631" y="2657476"/>
            <a:ext cx="252095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1600" i="1">
                <a:solidFill>
                  <a:srgbClr val="000000"/>
                </a:solidFill>
                <a:cs typeface="Arial" charset="0"/>
              </a:rPr>
              <a:t>Isotropic distribution</a:t>
            </a:r>
          </a:p>
        </p:txBody>
      </p:sp>
      <p:sp>
        <p:nvSpPr>
          <p:cNvPr id="15395" name="AutoShape 243"/>
          <p:cNvSpPr>
            <a:spLocks noChangeArrowheads="1"/>
          </p:cNvSpPr>
          <p:nvPr/>
        </p:nvSpPr>
        <p:spPr bwMode="auto">
          <a:xfrm>
            <a:off x="7951144" y="2627314"/>
            <a:ext cx="136525" cy="274637"/>
          </a:xfrm>
          <a:prstGeom prst="curvedRightArrow">
            <a:avLst>
              <a:gd name="adj1" fmla="val 39115"/>
              <a:gd name="adj2" fmla="val 80092"/>
              <a:gd name="adj3" fmla="val 33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5396" name="Group 244"/>
          <p:cNvGrpSpPr>
            <a:grpSpLocks/>
          </p:cNvGrpSpPr>
          <p:nvPr/>
        </p:nvGrpSpPr>
        <p:grpSpPr bwMode="auto">
          <a:xfrm>
            <a:off x="7763819" y="2973389"/>
            <a:ext cx="358775" cy="395287"/>
            <a:chOff x="3540" y="1833"/>
            <a:chExt cx="226" cy="249"/>
          </a:xfrm>
        </p:grpSpPr>
        <p:sp>
          <p:nvSpPr>
            <p:cNvPr id="15492" name="Oval 245"/>
            <p:cNvSpPr>
              <a:spLocks noChangeArrowheads="1"/>
            </p:cNvSpPr>
            <p:nvPr/>
          </p:nvSpPr>
          <p:spPr bwMode="auto">
            <a:xfrm>
              <a:off x="3540" y="1833"/>
              <a:ext cx="227" cy="250"/>
            </a:xfrm>
            <a:prstGeom prst="ellipse">
              <a:avLst/>
            </a:prstGeom>
            <a:noFill/>
            <a:ln w="9360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493" name="Text Box 246"/>
            <p:cNvSpPr txBox="1">
              <a:spLocks noChangeArrowheads="1"/>
            </p:cNvSpPr>
            <p:nvPr/>
          </p:nvSpPr>
          <p:spPr bwMode="auto">
            <a:xfrm>
              <a:off x="3561" y="1850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660066"/>
                  </a:solidFill>
                  <a:cs typeface="Arial" charset="0"/>
                </a:rPr>
                <a:t>3</a:t>
              </a:r>
            </a:p>
          </p:txBody>
        </p:sp>
      </p:grpSp>
      <p:sp>
        <p:nvSpPr>
          <p:cNvPr id="15397" name="Text Box 247"/>
          <p:cNvSpPr txBox="1">
            <a:spLocks noChangeArrowheads="1"/>
          </p:cNvSpPr>
          <p:nvPr/>
        </p:nvSpPr>
        <p:spPr bwMode="auto">
          <a:xfrm>
            <a:off x="8168632" y="2974975"/>
            <a:ext cx="31321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 b="1">
                <a:solidFill>
                  <a:srgbClr val="000000"/>
                </a:solidFill>
                <a:cs typeface="Arial" charset="0"/>
              </a:rPr>
              <a:t>Wall collision without reaction</a:t>
            </a:r>
          </a:p>
        </p:txBody>
      </p:sp>
      <p:sp>
        <p:nvSpPr>
          <p:cNvPr id="15398" name="Text Box 248"/>
          <p:cNvSpPr txBox="1">
            <a:spLocks noChangeArrowheads="1"/>
          </p:cNvSpPr>
          <p:nvPr/>
        </p:nvSpPr>
        <p:spPr bwMode="auto">
          <a:xfrm>
            <a:off x="8182919" y="3460750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Random direction</a:t>
            </a:r>
          </a:p>
        </p:txBody>
      </p:sp>
      <p:sp>
        <p:nvSpPr>
          <p:cNvPr id="15399" name="Text Box 249"/>
          <p:cNvSpPr txBox="1">
            <a:spLocks noChangeArrowheads="1"/>
          </p:cNvSpPr>
          <p:nvPr/>
        </p:nvSpPr>
        <p:spPr bwMode="auto">
          <a:xfrm>
            <a:off x="8176568" y="3746501"/>
            <a:ext cx="3124200" cy="2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1600" i="1">
                <a:solidFill>
                  <a:srgbClr val="000000"/>
                </a:solidFill>
                <a:cs typeface="Arial" charset="0"/>
              </a:rPr>
              <a:t>Knudsen’s cosine law</a:t>
            </a:r>
          </a:p>
        </p:txBody>
      </p:sp>
      <p:sp>
        <p:nvSpPr>
          <p:cNvPr id="15400" name="AutoShape 250"/>
          <p:cNvSpPr>
            <a:spLocks noChangeArrowheads="1"/>
          </p:cNvSpPr>
          <p:nvPr/>
        </p:nvSpPr>
        <p:spPr bwMode="auto">
          <a:xfrm>
            <a:off x="7959082" y="3635375"/>
            <a:ext cx="136525" cy="274638"/>
          </a:xfrm>
          <a:prstGeom prst="curvedRightArrow">
            <a:avLst>
              <a:gd name="adj1" fmla="val 39115"/>
              <a:gd name="adj2" fmla="val 80093"/>
              <a:gd name="adj3" fmla="val 33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13" name="Group 251"/>
          <p:cNvGrpSpPr>
            <a:grpSpLocks/>
          </p:cNvGrpSpPr>
          <p:nvPr/>
        </p:nvGrpSpPr>
        <p:grpSpPr bwMode="auto">
          <a:xfrm>
            <a:off x="7765407" y="4054475"/>
            <a:ext cx="358775" cy="395288"/>
            <a:chOff x="3541" y="2514"/>
            <a:chExt cx="226" cy="249"/>
          </a:xfrm>
        </p:grpSpPr>
        <p:sp>
          <p:nvSpPr>
            <p:cNvPr id="15490" name="Oval 252"/>
            <p:cNvSpPr>
              <a:spLocks noChangeArrowheads="1"/>
            </p:cNvSpPr>
            <p:nvPr/>
          </p:nvSpPr>
          <p:spPr bwMode="auto">
            <a:xfrm>
              <a:off x="3541" y="2514"/>
              <a:ext cx="227" cy="250"/>
            </a:xfrm>
            <a:prstGeom prst="ellipse">
              <a:avLst/>
            </a:prstGeom>
            <a:noFill/>
            <a:ln w="9360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5491" name="Text Box 253"/>
            <p:cNvSpPr txBox="1">
              <a:spLocks noChangeArrowheads="1"/>
            </p:cNvSpPr>
            <p:nvPr/>
          </p:nvSpPr>
          <p:spPr bwMode="auto">
            <a:xfrm>
              <a:off x="3562" y="2531"/>
              <a:ext cx="14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 b="1">
                  <a:solidFill>
                    <a:srgbClr val="660066"/>
                  </a:solidFill>
                  <a:cs typeface="Arial" charset="0"/>
                </a:rPr>
                <a:t>4</a:t>
              </a:r>
            </a:p>
          </p:txBody>
        </p:sp>
      </p:grpSp>
      <p:sp>
        <p:nvSpPr>
          <p:cNvPr id="42238" name="Text Box 254"/>
          <p:cNvSpPr txBox="1">
            <a:spLocks noChangeArrowheads="1"/>
          </p:cNvSpPr>
          <p:nvPr/>
        </p:nvSpPr>
        <p:spPr bwMode="auto">
          <a:xfrm>
            <a:off x="8182472" y="4005064"/>
            <a:ext cx="281007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000000"/>
                </a:solidFill>
                <a:cs typeface="Arial" charset="0"/>
              </a:rPr>
              <a:t>Wall collision with reaction</a:t>
            </a:r>
          </a:p>
        </p:txBody>
      </p:sp>
      <p:grpSp>
        <p:nvGrpSpPr>
          <p:cNvPr id="14" name="Group 255"/>
          <p:cNvGrpSpPr>
            <a:grpSpLocks/>
          </p:cNvGrpSpPr>
          <p:nvPr/>
        </p:nvGrpSpPr>
        <p:grpSpPr bwMode="auto">
          <a:xfrm>
            <a:off x="8714732" y="4652963"/>
            <a:ext cx="1316037" cy="862012"/>
            <a:chOff x="4219" y="2931"/>
            <a:chExt cx="829" cy="543"/>
          </a:xfrm>
        </p:grpSpPr>
        <p:grpSp>
          <p:nvGrpSpPr>
            <p:cNvPr id="15460" name="Group 256"/>
            <p:cNvGrpSpPr>
              <a:grpSpLocks/>
            </p:cNvGrpSpPr>
            <p:nvPr/>
          </p:nvGrpSpPr>
          <p:grpSpPr bwMode="auto">
            <a:xfrm>
              <a:off x="4247" y="2963"/>
              <a:ext cx="452" cy="498"/>
              <a:chOff x="4247" y="2963"/>
              <a:chExt cx="452" cy="498"/>
            </a:xfrm>
          </p:grpSpPr>
          <p:sp>
            <p:nvSpPr>
              <p:cNvPr id="15466" name="Rectangle 257"/>
              <p:cNvSpPr>
                <a:spLocks noChangeArrowheads="1"/>
              </p:cNvSpPr>
              <p:nvPr/>
            </p:nvSpPr>
            <p:spPr bwMode="auto">
              <a:xfrm>
                <a:off x="4585" y="3212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67" name="Rectangle 258"/>
              <p:cNvSpPr>
                <a:spLocks noChangeArrowheads="1"/>
              </p:cNvSpPr>
              <p:nvPr/>
            </p:nvSpPr>
            <p:spPr bwMode="auto">
              <a:xfrm>
                <a:off x="4247" y="2971"/>
                <a:ext cx="113" cy="120"/>
              </a:xfrm>
              <a:prstGeom prst="rect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68" name="Rectangle 259"/>
              <p:cNvSpPr>
                <a:spLocks noChangeArrowheads="1"/>
              </p:cNvSpPr>
              <p:nvPr/>
            </p:nvSpPr>
            <p:spPr bwMode="auto">
              <a:xfrm>
                <a:off x="4359" y="2971"/>
                <a:ext cx="113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69" name="Rectangle 260"/>
              <p:cNvSpPr>
                <a:spLocks noChangeArrowheads="1"/>
              </p:cNvSpPr>
              <p:nvPr/>
            </p:nvSpPr>
            <p:spPr bwMode="auto">
              <a:xfrm>
                <a:off x="4472" y="2971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0" name="Rectangle 261"/>
              <p:cNvSpPr>
                <a:spLocks noChangeArrowheads="1"/>
              </p:cNvSpPr>
              <p:nvPr/>
            </p:nvSpPr>
            <p:spPr bwMode="auto">
              <a:xfrm>
                <a:off x="4586" y="2971"/>
                <a:ext cx="113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1" name="Rectangle 262"/>
              <p:cNvSpPr>
                <a:spLocks noChangeArrowheads="1"/>
              </p:cNvSpPr>
              <p:nvPr/>
            </p:nvSpPr>
            <p:spPr bwMode="auto">
              <a:xfrm>
                <a:off x="4247" y="3091"/>
                <a:ext cx="113" cy="120"/>
              </a:xfrm>
              <a:prstGeom prst="rect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2" name="Rectangle 263"/>
              <p:cNvSpPr>
                <a:spLocks noChangeArrowheads="1"/>
              </p:cNvSpPr>
              <p:nvPr/>
            </p:nvSpPr>
            <p:spPr bwMode="auto">
              <a:xfrm>
                <a:off x="4359" y="3091"/>
                <a:ext cx="113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3" name="Rectangle 264"/>
              <p:cNvSpPr>
                <a:spLocks noChangeArrowheads="1"/>
              </p:cNvSpPr>
              <p:nvPr/>
            </p:nvSpPr>
            <p:spPr bwMode="auto">
              <a:xfrm>
                <a:off x="4472" y="3091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4" name="Rectangle 265"/>
              <p:cNvSpPr>
                <a:spLocks noChangeArrowheads="1"/>
              </p:cNvSpPr>
              <p:nvPr/>
            </p:nvSpPr>
            <p:spPr bwMode="auto">
              <a:xfrm>
                <a:off x="4586" y="3091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5" name="Rectangle 266"/>
              <p:cNvSpPr>
                <a:spLocks noChangeArrowheads="1"/>
              </p:cNvSpPr>
              <p:nvPr/>
            </p:nvSpPr>
            <p:spPr bwMode="auto">
              <a:xfrm>
                <a:off x="4247" y="3211"/>
                <a:ext cx="113" cy="121"/>
              </a:xfrm>
              <a:prstGeom prst="rect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6" name="Rectangle 267"/>
              <p:cNvSpPr>
                <a:spLocks noChangeArrowheads="1"/>
              </p:cNvSpPr>
              <p:nvPr/>
            </p:nvSpPr>
            <p:spPr bwMode="auto">
              <a:xfrm>
                <a:off x="4359" y="3211"/>
                <a:ext cx="113" cy="1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7" name="Rectangle 268"/>
              <p:cNvSpPr>
                <a:spLocks noChangeArrowheads="1"/>
              </p:cNvSpPr>
              <p:nvPr/>
            </p:nvSpPr>
            <p:spPr bwMode="auto">
              <a:xfrm>
                <a:off x="4472" y="3211"/>
                <a:ext cx="114" cy="121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8" name="Rectangle 269"/>
              <p:cNvSpPr>
                <a:spLocks noChangeArrowheads="1"/>
              </p:cNvSpPr>
              <p:nvPr/>
            </p:nvSpPr>
            <p:spPr bwMode="auto">
              <a:xfrm>
                <a:off x="4248" y="3332"/>
                <a:ext cx="114" cy="120"/>
              </a:xfrm>
              <a:prstGeom prst="rect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79" name="Rectangle 270"/>
              <p:cNvSpPr>
                <a:spLocks noChangeArrowheads="1"/>
              </p:cNvSpPr>
              <p:nvPr/>
            </p:nvSpPr>
            <p:spPr bwMode="auto">
              <a:xfrm>
                <a:off x="4472" y="3332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0" name="Rectangle 271"/>
              <p:cNvSpPr>
                <a:spLocks noChangeArrowheads="1"/>
              </p:cNvSpPr>
              <p:nvPr/>
            </p:nvSpPr>
            <p:spPr bwMode="auto">
              <a:xfrm>
                <a:off x="4586" y="3332"/>
                <a:ext cx="114" cy="12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1" name="Freeform 272"/>
              <p:cNvSpPr>
                <a:spLocks noChangeArrowheads="1"/>
              </p:cNvSpPr>
              <p:nvPr/>
            </p:nvSpPr>
            <p:spPr bwMode="auto">
              <a:xfrm>
                <a:off x="4359" y="3211"/>
                <a:ext cx="228" cy="240"/>
              </a:xfrm>
              <a:custGeom>
                <a:avLst/>
                <a:gdLst>
                  <a:gd name="T0" fmla="*/ 0 w 455"/>
                  <a:gd name="T1" fmla="*/ 0 h 454"/>
                  <a:gd name="T2" fmla="*/ 0 w 455"/>
                  <a:gd name="T3" fmla="*/ 5 h 454"/>
                  <a:gd name="T4" fmla="*/ 4 w 455"/>
                  <a:gd name="T5" fmla="*/ 5 h 454"/>
                  <a:gd name="T6" fmla="*/ 4 w 455"/>
                  <a:gd name="T7" fmla="*/ 10 h 454"/>
                  <a:gd name="T8" fmla="*/ 8 w 455"/>
                  <a:gd name="T9" fmla="*/ 10 h 454"/>
                  <a:gd name="T10" fmla="*/ 0 w 455"/>
                  <a:gd name="T11" fmla="*/ 0 h 4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5"/>
                  <a:gd name="T19" fmla="*/ 0 h 454"/>
                  <a:gd name="T20" fmla="*/ 455 w 455"/>
                  <a:gd name="T21" fmla="*/ 454 h 4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5" h="454">
                    <a:moveTo>
                      <a:pt x="0" y="0"/>
                    </a:moveTo>
                    <a:lnTo>
                      <a:pt x="0" y="227"/>
                    </a:lnTo>
                    <a:lnTo>
                      <a:pt x="227" y="227"/>
                    </a:lnTo>
                    <a:lnTo>
                      <a:pt x="227" y="454"/>
                    </a:lnTo>
                    <a:lnTo>
                      <a:pt x="455" y="4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482" name="Rectangle 273"/>
              <p:cNvSpPr>
                <a:spLocks noChangeArrowheads="1"/>
              </p:cNvSpPr>
              <p:nvPr/>
            </p:nvSpPr>
            <p:spPr bwMode="auto">
              <a:xfrm>
                <a:off x="4358" y="3332"/>
                <a:ext cx="114" cy="120"/>
              </a:xfrm>
              <a:prstGeom prst="rect">
                <a:avLst/>
              </a:prstGeom>
              <a:solidFill>
                <a:srgbClr val="808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3" name="Oval 274"/>
              <p:cNvSpPr>
                <a:spLocks noChangeArrowheads="1"/>
              </p:cNvSpPr>
              <p:nvPr/>
            </p:nvSpPr>
            <p:spPr bwMode="auto">
              <a:xfrm>
                <a:off x="4348" y="2963"/>
                <a:ext cx="19" cy="20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4" name="Oval 275"/>
              <p:cNvSpPr>
                <a:spLocks noChangeArrowheads="1"/>
              </p:cNvSpPr>
              <p:nvPr/>
            </p:nvSpPr>
            <p:spPr bwMode="auto">
              <a:xfrm>
                <a:off x="4348" y="3080"/>
                <a:ext cx="19" cy="20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5" name="Oval 276"/>
              <p:cNvSpPr>
                <a:spLocks noChangeArrowheads="1"/>
              </p:cNvSpPr>
              <p:nvPr/>
            </p:nvSpPr>
            <p:spPr bwMode="auto">
              <a:xfrm>
                <a:off x="4351" y="3202"/>
                <a:ext cx="19" cy="20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6" name="Oval 277"/>
              <p:cNvSpPr>
                <a:spLocks noChangeArrowheads="1"/>
              </p:cNvSpPr>
              <p:nvPr/>
            </p:nvSpPr>
            <p:spPr bwMode="auto">
              <a:xfrm>
                <a:off x="4462" y="3321"/>
                <a:ext cx="19" cy="21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7" name="Oval 278"/>
              <p:cNvSpPr>
                <a:spLocks noChangeArrowheads="1"/>
              </p:cNvSpPr>
              <p:nvPr/>
            </p:nvSpPr>
            <p:spPr bwMode="auto">
              <a:xfrm>
                <a:off x="4579" y="3442"/>
                <a:ext cx="19" cy="20"/>
              </a:xfrm>
              <a:prstGeom prst="ellipse">
                <a:avLst/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8" name="AutoShape 279"/>
              <p:cNvSpPr>
                <a:spLocks noChangeArrowheads="1"/>
              </p:cNvSpPr>
              <p:nvPr/>
            </p:nvSpPr>
            <p:spPr bwMode="auto">
              <a:xfrm>
                <a:off x="4369" y="3214"/>
                <a:ext cx="46" cy="49"/>
              </a:xfrm>
              <a:prstGeom prst="diamond">
                <a:avLst/>
              </a:prstGeom>
              <a:solidFill>
                <a:srgbClr val="80008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89" name="Oval 280"/>
              <p:cNvSpPr>
                <a:spLocks noChangeArrowheads="1"/>
              </p:cNvSpPr>
              <p:nvPr/>
            </p:nvSpPr>
            <p:spPr bwMode="auto">
              <a:xfrm>
                <a:off x="4460" y="3200"/>
                <a:ext cx="20" cy="21"/>
              </a:xfrm>
              <a:prstGeom prst="ellipse">
                <a:avLst/>
              </a:prstGeom>
              <a:solidFill>
                <a:srgbClr val="969696"/>
              </a:solidFill>
              <a:ln w="936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</p:grpSp>
        <p:sp>
          <p:nvSpPr>
            <p:cNvPr id="15461" name="Text Box 281"/>
            <p:cNvSpPr txBox="1">
              <a:spLocks noChangeArrowheads="1"/>
            </p:cNvSpPr>
            <p:nvPr/>
          </p:nvSpPr>
          <p:spPr bwMode="auto">
            <a:xfrm>
              <a:off x="4655" y="3099"/>
              <a:ext cx="22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fr-FR" sz="1800">
                  <a:solidFill>
                    <a:srgbClr val="000000"/>
                  </a:solidFill>
                  <a:cs typeface="Arial" charset="0"/>
                </a:rPr>
                <a:t>+</a:t>
              </a:r>
            </a:p>
          </p:txBody>
        </p:sp>
        <p:grpSp>
          <p:nvGrpSpPr>
            <p:cNvPr id="15462" name="Group 282"/>
            <p:cNvGrpSpPr>
              <a:grpSpLocks/>
            </p:cNvGrpSpPr>
            <p:nvPr/>
          </p:nvGrpSpPr>
          <p:grpSpPr bwMode="auto">
            <a:xfrm>
              <a:off x="4810" y="3076"/>
              <a:ext cx="226" cy="249"/>
              <a:chOff x="4810" y="3076"/>
              <a:chExt cx="226" cy="249"/>
            </a:xfrm>
          </p:grpSpPr>
          <p:sp>
            <p:nvSpPr>
              <p:cNvPr id="15464" name="Oval 283"/>
              <p:cNvSpPr>
                <a:spLocks noChangeArrowheads="1"/>
              </p:cNvSpPr>
              <p:nvPr/>
            </p:nvSpPr>
            <p:spPr bwMode="auto">
              <a:xfrm>
                <a:off x="4810" y="3076"/>
                <a:ext cx="227" cy="250"/>
              </a:xfrm>
              <a:prstGeom prst="ellipse">
                <a:avLst/>
              </a:prstGeom>
              <a:noFill/>
              <a:ln w="936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5465" name="Text Box 284"/>
              <p:cNvSpPr txBox="1">
                <a:spLocks noChangeArrowheads="1"/>
              </p:cNvSpPr>
              <p:nvPr/>
            </p:nvSpPr>
            <p:spPr bwMode="auto">
              <a:xfrm>
                <a:off x="4831" y="3093"/>
                <a:ext cx="14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spcBef>
                    <a:spcPts val="1125"/>
                  </a:spcBef>
                  <a:buClr>
                    <a:srgbClr val="000000"/>
                  </a:buClr>
                  <a:buSzPct val="100000"/>
                </a:pPr>
                <a:r>
                  <a:rPr lang="fr-FR" sz="1800" b="1">
                    <a:solidFill>
                      <a:srgbClr val="FF0000"/>
                    </a:solidFill>
                    <a:cs typeface="Arial" charset="0"/>
                  </a:rPr>
                  <a:t>1</a:t>
                </a:r>
              </a:p>
            </p:txBody>
          </p:sp>
        </p:grpSp>
        <p:sp>
          <p:nvSpPr>
            <p:cNvPr id="15463" name="Rectangle 285"/>
            <p:cNvSpPr>
              <a:spLocks noChangeArrowheads="1"/>
            </p:cNvSpPr>
            <p:nvPr/>
          </p:nvSpPr>
          <p:spPr bwMode="auto">
            <a:xfrm>
              <a:off x="4219" y="2931"/>
              <a:ext cx="830" cy="544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7" name="Group 286"/>
          <p:cNvGrpSpPr>
            <a:grpSpLocks/>
          </p:cNvGrpSpPr>
          <p:nvPr/>
        </p:nvGrpSpPr>
        <p:grpSpPr bwMode="auto">
          <a:xfrm>
            <a:off x="8425807" y="5516563"/>
            <a:ext cx="1762125" cy="806450"/>
            <a:chOff x="4037" y="3475"/>
            <a:chExt cx="1110" cy="508"/>
          </a:xfrm>
        </p:grpSpPr>
        <p:grpSp>
          <p:nvGrpSpPr>
            <p:cNvPr id="15407" name="Group 287"/>
            <p:cNvGrpSpPr>
              <a:grpSpLocks/>
            </p:cNvGrpSpPr>
            <p:nvPr/>
          </p:nvGrpSpPr>
          <p:grpSpPr bwMode="auto">
            <a:xfrm>
              <a:off x="4066" y="3484"/>
              <a:ext cx="1049" cy="497"/>
              <a:chOff x="4066" y="3484"/>
              <a:chExt cx="1049" cy="497"/>
            </a:xfrm>
          </p:grpSpPr>
          <p:grpSp>
            <p:nvGrpSpPr>
              <p:cNvPr id="15409" name="Group 288"/>
              <p:cNvGrpSpPr>
                <a:grpSpLocks/>
              </p:cNvGrpSpPr>
              <p:nvPr/>
            </p:nvGrpSpPr>
            <p:grpSpPr bwMode="auto">
              <a:xfrm>
                <a:off x="4066" y="3484"/>
                <a:ext cx="452" cy="497"/>
                <a:chOff x="4066" y="3484"/>
                <a:chExt cx="452" cy="497"/>
              </a:xfrm>
            </p:grpSpPr>
            <p:sp>
              <p:nvSpPr>
                <p:cNvPr id="15436" name="Rectangle 289"/>
                <p:cNvSpPr>
                  <a:spLocks noChangeArrowheads="1"/>
                </p:cNvSpPr>
                <p:nvPr/>
              </p:nvSpPr>
              <p:spPr bwMode="auto">
                <a:xfrm>
                  <a:off x="4404" y="373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7" name="Rectangle 290"/>
                <p:cNvSpPr>
                  <a:spLocks noChangeArrowheads="1"/>
                </p:cNvSpPr>
                <p:nvPr/>
              </p:nvSpPr>
              <p:spPr bwMode="auto">
                <a:xfrm>
                  <a:off x="4066" y="3492"/>
                  <a:ext cx="113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8" name="Rectangle 291"/>
                <p:cNvSpPr>
                  <a:spLocks noChangeArrowheads="1"/>
                </p:cNvSpPr>
                <p:nvPr/>
              </p:nvSpPr>
              <p:spPr bwMode="auto">
                <a:xfrm>
                  <a:off x="4178" y="349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9" name="Rectangle 292"/>
                <p:cNvSpPr>
                  <a:spLocks noChangeArrowheads="1"/>
                </p:cNvSpPr>
                <p:nvPr/>
              </p:nvSpPr>
              <p:spPr bwMode="auto">
                <a:xfrm>
                  <a:off x="4291" y="349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0" name="Rectangle 293"/>
                <p:cNvSpPr>
                  <a:spLocks noChangeArrowheads="1"/>
                </p:cNvSpPr>
                <p:nvPr/>
              </p:nvSpPr>
              <p:spPr bwMode="auto">
                <a:xfrm>
                  <a:off x="4405" y="349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1" name="Rectangle 294"/>
                <p:cNvSpPr>
                  <a:spLocks noChangeArrowheads="1"/>
                </p:cNvSpPr>
                <p:nvPr/>
              </p:nvSpPr>
              <p:spPr bwMode="auto">
                <a:xfrm>
                  <a:off x="4066" y="3612"/>
                  <a:ext cx="113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2" name="Rectangle 295"/>
                <p:cNvSpPr>
                  <a:spLocks noChangeArrowheads="1"/>
                </p:cNvSpPr>
                <p:nvPr/>
              </p:nvSpPr>
              <p:spPr bwMode="auto">
                <a:xfrm>
                  <a:off x="4178" y="361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3" name="Rectangle 296"/>
                <p:cNvSpPr>
                  <a:spLocks noChangeArrowheads="1"/>
                </p:cNvSpPr>
                <p:nvPr/>
              </p:nvSpPr>
              <p:spPr bwMode="auto">
                <a:xfrm>
                  <a:off x="4291" y="361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4" name="Rectangle 297"/>
                <p:cNvSpPr>
                  <a:spLocks noChangeArrowheads="1"/>
                </p:cNvSpPr>
                <p:nvPr/>
              </p:nvSpPr>
              <p:spPr bwMode="auto">
                <a:xfrm>
                  <a:off x="4405" y="361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5" name="Rectangle 298"/>
                <p:cNvSpPr>
                  <a:spLocks noChangeArrowheads="1"/>
                </p:cNvSpPr>
                <p:nvPr/>
              </p:nvSpPr>
              <p:spPr bwMode="auto">
                <a:xfrm>
                  <a:off x="4066" y="3732"/>
                  <a:ext cx="113" cy="121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6" name="Rectangle 299"/>
                <p:cNvSpPr>
                  <a:spLocks noChangeArrowheads="1"/>
                </p:cNvSpPr>
                <p:nvPr/>
              </p:nvSpPr>
              <p:spPr bwMode="auto">
                <a:xfrm>
                  <a:off x="4178" y="3732"/>
                  <a:ext cx="113" cy="121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7" name="Rectangle 300"/>
                <p:cNvSpPr>
                  <a:spLocks noChangeArrowheads="1"/>
                </p:cNvSpPr>
                <p:nvPr/>
              </p:nvSpPr>
              <p:spPr bwMode="auto">
                <a:xfrm>
                  <a:off x="4291" y="3732"/>
                  <a:ext cx="114" cy="121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8" name="Rectangle 301"/>
                <p:cNvSpPr>
                  <a:spLocks noChangeArrowheads="1"/>
                </p:cNvSpPr>
                <p:nvPr/>
              </p:nvSpPr>
              <p:spPr bwMode="auto">
                <a:xfrm>
                  <a:off x="4067" y="3853"/>
                  <a:ext cx="114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49" name="Rectangle 302"/>
                <p:cNvSpPr>
                  <a:spLocks noChangeArrowheads="1"/>
                </p:cNvSpPr>
                <p:nvPr/>
              </p:nvSpPr>
              <p:spPr bwMode="auto">
                <a:xfrm>
                  <a:off x="4291" y="385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0" name="Rectangle 303"/>
                <p:cNvSpPr>
                  <a:spLocks noChangeArrowheads="1"/>
                </p:cNvSpPr>
                <p:nvPr/>
              </p:nvSpPr>
              <p:spPr bwMode="auto">
                <a:xfrm>
                  <a:off x="4405" y="385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1" name="Freeform 304"/>
                <p:cNvSpPr>
                  <a:spLocks noChangeArrowheads="1"/>
                </p:cNvSpPr>
                <p:nvPr/>
              </p:nvSpPr>
              <p:spPr bwMode="auto">
                <a:xfrm>
                  <a:off x="4178" y="3732"/>
                  <a:ext cx="228" cy="240"/>
                </a:xfrm>
                <a:custGeom>
                  <a:avLst/>
                  <a:gdLst>
                    <a:gd name="T0" fmla="*/ 0 w 455"/>
                    <a:gd name="T1" fmla="*/ 0 h 454"/>
                    <a:gd name="T2" fmla="*/ 0 w 455"/>
                    <a:gd name="T3" fmla="*/ 5 h 454"/>
                    <a:gd name="T4" fmla="*/ 4 w 455"/>
                    <a:gd name="T5" fmla="*/ 5 h 454"/>
                    <a:gd name="T6" fmla="*/ 4 w 455"/>
                    <a:gd name="T7" fmla="*/ 10 h 454"/>
                    <a:gd name="T8" fmla="*/ 8 w 455"/>
                    <a:gd name="T9" fmla="*/ 10 h 454"/>
                    <a:gd name="T10" fmla="*/ 0 w 455"/>
                    <a:gd name="T11" fmla="*/ 0 h 4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5"/>
                    <a:gd name="T19" fmla="*/ 0 h 454"/>
                    <a:gd name="T20" fmla="*/ 455 w 455"/>
                    <a:gd name="T21" fmla="*/ 454 h 4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5" h="454">
                      <a:moveTo>
                        <a:pt x="0" y="0"/>
                      </a:moveTo>
                      <a:lnTo>
                        <a:pt x="0" y="227"/>
                      </a:lnTo>
                      <a:lnTo>
                        <a:pt x="227" y="227"/>
                      </a:lnTo>
                      <a:lnTo>
                        <a:pt x="227" y="454"/>
                      </a:lnTo>
                      <a:lnTo>
                        <a:pt x="455" y="4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52" name="Rectangle 305"/>
                <p:cNvSpPr>
                  <a:spLocks noChangeArrowheads="1"/>
                </p:cNvSpPr>
                <p:nvPr/>
              </p:nvSpPr>
              <p:spPr bwMode="auto">
                <a:xfrm>
                  <a:off x="4177" y="3853"/>
                  <a:ext cx="114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3" name="Oval 306"/>
                <p:cNvSpPr>
                  <a:spLocks noChangeArrowheads="1"/>
                </p:cNvSpPr>
                <p:nvPr/>
              </p:nvSpPr>
              <p:spPr bwMode="auto">
                <a:xfrm>
                  <a:off x="4167" y="3484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4" name="Oval 307"/>
                <p:cNvSpPr>
                  <a:spLocks noChangeArrowheads="1"/>
                </p:cNvSpPr>
                <p:nvPr/>
              </p:nvSpPr>
              <p:spPr bwMode="auto">
                <a:xfrm>
                  <a:off x="4167" y="3601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5" name="Oval 308"/>
                <p:cNvSpPr>
                  <a:spLocks noChangeArrowheads="1"/>
                </p:cNvSpPr>
                <p:nvPr/>
              </p:nvSpPr>
              <p:spPr bwMode="auto">
                <a:xfrm>
                  <a:off x="4170" y="3723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6" name="Oval 309"/>
                <p:cNvSpPr>
                  <a:spLocks noChangeArrowheads="1"/>
                </p:cNvSpPr>
                <p:nvPr/>
              </p:nvSpPr>
              <p:spPr bwMode="auto">
                <a:xfrm>
                  <a:off x="4281" y="3842"/>
                  <a:ext cx="19" cy="21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7" name="Oval 310"/>
                <p:cNvSpPr>
                  <a:spLocks noChangeArrowheads="1"/>
                </p:cNvSpPr>
                <p:nvPr/>
              </p:nvSpPr>
              <p:spPr bwMode="auto">
                <a:xfrm>
                  <a:off x="4398" y="3963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8" name="AutoShape 311"/>
                <p:cNvSpPr>
                  <a:spLocks noChangeArrowheads="1"/>
                </p:cNvSpPr>
                <p:nvPr/>
              </p:nvSpPr>
              <p:spPr bwMode="auto">
                <a:xfrm>
                  <a:off x="4188" y="3734"/>
                  <a:ext cx="46" cy="49"/>
                </a:xfrm>
                <a:prstGeom prst="diamond">
                  <a:avLst/>
                </a:prstGeom>
                <a:solidFill>
                  <a:srgbClr val="800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59" name="Oval 312"/>
                <p:cNvSpPr>
                  <a:spLocks noChangeArrowheads="1"/>
                </p:cNvSpPr>
                <p:nvPr/>
              </p:nvSpPr>
              <p:spPr bwMode="auto">
                <a:xfrm>
                  <a:off x="4279" y="3721"/>
                  <a:ext cx="20" cy="21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15410" name="AutoShape 313"/>
              <p:cNvSpPr>
                <a:spLocks noChangeArrowheads="1"/>
              </p:cNvSpPr>
              <p:nvPr/>
            </p:nvSpPr>
            <p:spPr bwMode="auto">
              <a:xfrm>
                <a:off x="4565" y="3711"/>
                <a:ext cx="53" cy="44"/>
              </a:xfrm>
              <a:prstGeom prst="rightArrow">
                <a:avLst>
                  <a:gd name="adj1" fmla="val 50000"/>
                  <a:gd name="adj2" fmla="val 30114"/>
                </a:avLst>
              </a:prstGeom>
              <a:solidFill>
                <a:srgbClr val="6600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>
                  <a:solidFill>
                    <a:schemeClr val="bg1"/>
                  </a:solidFill>
                  <a:cs typeface="Arial" charset="0"/>
                </a:endParaRPr>
              </a:p>
            </p:txBody>
          </p:sp>
          <p:grpSp>
            <p:nvGrpSpPr>
              <p:cNvPr id="15411" name="Group 314"/>
              <p:cNvGrpSpPr>
                <a:grpSpLocks/>
              </p:cNvGrpSpPr>
              <p:nvPr/>
            </p:nvGrpSpPr>
            <p:grpSpPr bwMode="auto">
              <a:xfrm>
                <a:off x="4663" y="3484"/>
                <a:ext cx="452" cy="497"/>
                <a:chOff x="4663" y="3484"/>
                <a:chExt cx="452" cy="497"/>
              </a:xfrm>
            </p:grpSpPr>
            <p:sp>
              <p:nvSpPr>
                <p:cNvPr id="15412" name="Rectangle 315"/>
                <p:cNvSpPr>
                  <a:spLocks noChangeArrowheads="1"/>
                </p:cNvSpPr>
                <p:nvPr/>
              </p:nvSpPr>
              <p:spPr bwMode="auto">
                <a:xfrm>
                  <a:off x="5001" y="373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3" name="Rectangle 316"/>
                <p:cNvSpPr>
                  <a:spLocks noChangeArrowheads="1"/>
                </p:cNvSpPr>
                <p:nvPr/>
              </p:nvSpPr>
              <p:spPr bwMode="auto">
                <a:xfrm>
                  <a:off x="4663" y="3492"/>
                  <a:ext cx="113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4" name="Rectangle 317"/>
                <p:cNvSpPr>
                  <a:spLocks noChangeArrowheads="1"/>
                </p:cNvSpPr>
                <p:nvPr/>
              </p:nvSpPr>
              <p:spPr bwMode="auto">
                <a:xfrm>
                  <a:off x="4775" y="349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5" name="Rectangle 318"/>
                <p:cNvSpPr>
                  <a:spLocks noChangeArrowheads="1"/>
                </p:cNvSpPr>
                <p:nvPr/>
              </p:nvSpPr>
              <p:spPr bwMode="auto">
                <a:xfrm>
                  <a:off x="4888" y="349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6" name="Rectangle 319"/>
                <p:cNvSpPr>
                  <a:spLocks noChangeArrowheads="1"/>
                </p:cNvSpPr>
                <p:nvPr/>
              </p:nvSpPr>
              <p:spPr bwMode="auto">
                <a:xfrm>
                  <a:off x="5002" y="349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7" name="Rectangle 320"/>
                <p:cNvSpPr>
                  <a:spLocks noChangeArrowheads="1"/>
                </p:cNvSpPr>
                <p:nvPr/>
              </p:nvSpPr>
              <p:spPr bwMode="auto">
                <a:xfrm>
                  <a:off x="4663" y="3612"/>
                  <a:ext cx="113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8" name="Rectangle 321"/>
                <p:cNvSpPr>
                  <a:spLocks noChangeArrowheads="1"/>
                </p:cNvSpPr>
                <p:nvPr/>
              </p:nvSpPr>
              <p:spPr bwMode="auto">
                <a:xfrm>
                  <a:off x="4775" y="3612"/>
                  <a:ext cx="113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19" name="Rectangle 322"/>
                <p:cNvSpPr>
                  <a:spLocks noChangeArrowheads="1"/>
                </p:cNvSpPr>
                <p:nvPr/>
              </p:nvSpPr>
              <p:spPr bwMode="auto">
                <a:xfrm>
                  <a:off x="4888" y="361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0" name="Rectangle 323"/>
                <p:cNvSpPr>
                  <a:spLocks noChangeArrowheads="1"/>
                </p:cNvSpPr>
                <p:nvPr/>
              </p:nvSpPr>
              <p:spPr bwMode="auto">
                <a:xfrm>
                  <a:off x="5002" y="3612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1" name="Rectangle 324"/>
                <p:cNvSpPr>
                  <a:spLocks noChangeArrowheads="1"/>
                </p:cNvSpPr>
                <p:nvPr/>
              </p:nvSpPr>
              <p:spPr bwMode="auto">
                <a:xfrm>
                  <a:off x="4663" y="3732"/>
                  <a:ext cx="113" cy="121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2" name="Rectangle 325"/>
                <p:cNvSpPr>
                  <a:spLocks noChangeArrowheads="1"/>
                </p:cNvSpPr>
                <p:nvPr/>
              </p:nvSpPr>
              <p:spPr bwMode="auto">
                <a:xfrm>
                  <a:off x="4775" y="3732"/>
                  <a:ext cx="113" cy="121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3" name="Rectangle 326"/>
                <p:cNvSpPr>
                  <a:spLocks noChangeArrowheads="1"/>
                </p:cNvSpPr>
                <p:nvPr/>
              </p:nvSpPr>
              <p:spPr bwMode="auto">
                <a:xfrm>
                  <a:off x="4888" y="3732"/>
                  <a:ext cx="114" cy="121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4" name="Rectangle 327"/>
                <p:cNvSpPr>
                  <a:spLocks noChangeArrowheads="1"/>
                </p:cNvSpPr>
                <p:nvPr/>
              </p:nvSpPr>
              <p:spPr bwMode="auto">
                <a:xfrm>
                  <a:off x="4664" y="3853"/>
                  <a:ext cx="114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5" name="Rectangle 328"/>
                <p:cNvSpPr>
                  <a:spLocks noChangeArrowheads="1"/>
                </p:cNvSpPr>
                <p:nvPr/>
              </p:nvSpPr>
              <p:spPr bwMode="auto">
                <a:xfrm>
                  <a:off x="4888" y="385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6" name="Rectangle 329"/>
                <p:cNvSpPr>
                  <a:spLocks noChangeArrowheads="1"/>
                </p:cNvSpPr>
                <p:nvPr/>
              </p:nvSpPr>
              <p:spPr bwMode="auto">
                <a:xfrm>
                  <a:off x="5002" y="3853"/>
                  <a:ext cx="114" cy="120"/>
                </a:xfrm>
                <a:prstGeom prst="rect">
                  <a:avLst/>
                </a:prstGeom>
                <a:solidFill>
                  <a:srgbClr val="FFFF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7" name="Rectangle 330"/>
                <p:cNvSpPr>
                  <a:spLocks noChangeArrowheads="1"/>
                </p:cNvSpPr>
                <p:nvPr/>
              </p:nvSpPr>
              <p:spPr bwMode="auto">
                <a:xfrm>
                  <a:off x="4774" y="3853"/>
                  <a:ext cx="114" cy="120"/>
                </a:xfrm>
                <a:prstGeom prst="rect">
                  <a:avLst/>
                </a:prstGeom>
                <a:solidFill>
                  <a:srgbClr val="80808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8" name="Oval 331"/>
                <p:cNvSpPr>
                  <a:spLocks noChangeArrowheads="1"/>
                </p:cNvSpPr>
                <p:nvPr/>
              </p:nvSpPr>
              <p:spPr bwMode="auto">
                <a:xfrm>
                  <a:off x="4764" y="3484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29" name="Oval 332"/>
                <p:cNvSpPr>
                  <a:spLocks noChangeArrowheads="1"/>
                </p:cNvSpPr>
                <p:nvPr/>
              </p:nvSpPr>
              <p:spPr bwMode="auto">
                <a:xfrm>
                  <a:off x="4995" y="3963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0" name="Freeform 333"/>
                <p:cNvSpPr>
                  <a:spLocks noChangeArrowheads="1"/>
                </p:cNvSpPr>
                <p:nvPr/>
              </p:nvSpPr>
              <p:spPr bwMode="auto">
                <a:xfrm>
                  <a:off x="4887" y="3851"/>
                  <a:ext cx="117" cy="123"/>
                </a:xfrm>
                <a:custGeom>
                  <a:avLst/>
                  <a:gdLst>
                    <a:gd name="T0" fmla="*/ 0 w 117"/>
                    <a:gd name="T1" fmla="*/ 0 h 123"/>
                    <a:gd name="T2" fmla="*/ 3 w 117"/>
                    <a:gd name="T3" fmla="*/ 123 h 123"/>
                    <a:gd name="T4" fmla="*/ 117 w 117"/>
                    <a:gd name="T5" fmla="*/ 123 h 123"/>
                    <a:gd name="T6" fmla="*/ 0 w 117"/>
                    <a:gd name="T7" fmla="*/ 0 h 1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7"/>
                    <a:gd name="T13" fmla="*/ 0 h 123"/>
                    <a:gd name="T14" fmla="*/ 117 w 117"/>
                    <a:gd name="T15" fmla="*/ 123 h 1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7" h="123">
                      <a:moveTo>
                        <a:pt x="0" y="0"/>
                      </a:moveTo>
                      <a:lnTo>
                        <a:pt x="3" y="123"/>
                      </a:lnTo>
                      <a:lnTo>
                        <a:pt x="117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31" name="Oval 334"/>
                <p:cNvSpPr>
                  <a:spLocks noChangeArrowheads="1"/>
                </p:cNvSpPr>
                <p:nvPr/>
              </p:nvSpPr>
              <p:spPr bwMode="auto">
                <a:xfrm>
                  <a:off x="4878" y="3842"/>
                  <a:ext cx="19" cy="21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2" name="Freeform 335"/>
                <p:cNvSpPr>
                  <a:spLocks noChangeArrowheads="1"/>
                </p:cNvSpPr>
                <p:nvPr/>
              </p:nvSpPr>
              <p:spPr bwMode="auto">
                <a:xfrm>
                  <a:off x="4773" y="3609"/>
                  <a:ext cx="117" cy="123"/>
                </a:xfrm>
                <a:custGeom>
                  <a:avLst/>
                  <a:gdLst>
                    <a:gd name="T0" fmla="*/ 0 w 117"/>
                    <a:gd name="T1" fmla="*/ 0 h 123"/>
                    <a:gd name="T2" fmla="*/ 3 w 117"/>
                    <a:gd name="T3" fmla="*/ 123 h 123"/>
                    <a:gd name="T4" fmla="*/ 117 w 117"/>
                    <a:gd name="T5" fmla="*/ 123 h 123"/>
                    <a:gd name="T6" fmla="*/ 0 w 117"/>
                    <a:gd name="T7" fmla="*/ 0 h 1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7"/>
                    <a:gd name="T13" fmla="*/ 0 h 123"/>
                    <a:gd name="T14" fmla="*/ 117 w 117"/>
                    <a:gd name="T15" fmla="*/ 123 h 1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7" h="123">
                      <a:moveTo>
                        <a:pt x="0" y="0"/>
                      </a:moveTo>
                      <a:lnTo>
                        <a:pt x="3" y="123"/>
                      </a:lnTo>
                      <a:lnTo>
                        <a:pt x="117" y="1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433" name="Oval 336"/>
                <p:cNvSpPr>
                  <a:spLocks noChangeArrowheads="1"/>
                </p:cNvSpPr>
                <p:nvPr/>
              </p:nvSpPr>
              <p:spPr bwMode="auto">
                <a:xfrm>
                  <a:off x="4764" y="3601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4" name="Oval 337"/>
                <p:cNvSpPr>
                  <a:spLocks noChangeArrowheads="1"/>
                </p:cNvSpPr>
                <p:nvPr/>
              </p:nvSpPr>
              <p:spPr bwMode="auto">
                <a:xfrm>
                  <a:off x="4767" y="3723"/>
                  <a:ext cx="19" cy="2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  <p:sp>
              <p:nvSpPr>
                <p:cNvPr id="15435" name="Oval 338"/>
                <p:cNvSpPr>
                  <a:spLocks noChangeArrowheads="1"/>
                </p:cNvSpPr>
                <p:nvPr/>
              </p:nvSpPr>
              <p:spPr bwMode="auto">
                <a:xfrm>
                  <a:off x="4876" y="3721"/>
                  <a:ext cx="20" cy="21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>
                    <a:solidFill>
                      <a:schemeClr val="bg1"/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5408" name="Rectangle 339"/>
            <p:cNvSpPr>
              <a:spLocks noChangeArrowheads="1"/>
            </p:cNvSpPr>
            <p:nvPr/>
          </p:nvSpPr>
          <p:spPr bwMode="auto">
            <a:xfrm>
              <a:off x="4037" y="3475"/>
              <a:ext cx="1111" cy="50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5405" name="Text Box 340"/>
          <p:cNvSpPr txBox="1">
            <a:spLocks noChangeArrowheads="1"/>
          </p:cNvSpPr>
          <p:nvPr/>
        </p:nvSpPr>
        <p:spPr bwMode="auto">
          <a:xfrm>
            <a:off x="2393306" y="928689"/>
            <a:ext cx="451627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sz="1800" b="1" i="1">
                <a:solidFill>
                  <a:srgbClr val="333399"/>
                </a:solidFill>
                <a:cs typeface="Arial" charset="0"/>
              </a:rPr>
              <a:t>Random walk w/ reaction and surface growth</a:t>
            </a:r>
          </a:p>
        </p:txBody>
      </p:sp>
      <p:sp>
        <p:nvSpPr>
          <p:cNvPr id="15406" name="Rectangle 341"/>
          <p:cNvSpPr>
            <a:spLocks noChangeArrowheads="1"/>
          </p:cNvSpPr>
          <p:nvPr/>
        </p:nvSpPr>
        <p:spPr bwMode="auto">
          <a:xfrm>
            <a:off x="5058718" y="5931172"/>
            <a:ext cx="3206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AA00B2"/>
                </a:solidFill>
              </a:rPr>
              <a:t>G. L. VIGNOLES, W. ROS, C. MULAT, O. COINDREAU, C. GERMAIN, </a:t>
            </a:r>
            <a:r>
              <a:rPr lang="fr-FR" sz="1400" i="1" dirty="0">
                <a:solidFill>
                  <a:srgbClr val="AA00B2"/>
                </a:solidFill>
              </a:rPr>
              <a:t>Comput. Mater. </a:t>
            </a:r>
            <a:r>
              <a:rPr lang="fr-FR" sz="1400" i="1" dirty="0" err="1">
                <a:solidFill>
                  <a:srgbClr val="AA00B2"/>
                </a:solidFill>
              </a:rPr>
              <a:t>Sci</a:t>
            </a:r>
            <a:r>
              <a:rPr lang="fr-FR" sz="1400" i="1" dirty="0">
                <a:solidFill>
                  <a:srgbClr val="AA00B2"/>
                </a:solidFill>
              </a:rPr>
              <a:t>.</a:t>
            </a:r>
            <a:r>
              <a:rPr lang="fr-FR" sz="1400" dirty="0">
                <a:solidFill>
                  <a:srgbClr val="AA00B2"/>
                </a:solidFill>
              </a:rPr>
              <a:t> </a:t>
            </a:r>
            <a:r>
              <a:rPr lang="fr-FR" sz="1400" b="1" dirty="0">
                <a:solidFill>
                  <a:srgbClr val="AA00B2"/>
                </a:solidFill>
              </a:rPr>
              <a:t>50</a:t>
            </a:r>
            <a:r>
              <a:rPr lang="fr-FR" sz="1400" dirty="0">
                <a:solidFill>
                  <a:srgbClr val="AA00B2"/>
                </a:solidFill>
              </a:rPr>
              <a:t>, 1157-1168 (2011)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Fiber-scale</a:t>
            </a:r>
            <a:r>
              <a:rPr lang="fr-FR" dirty="0"/>
              <a:t> infiltration </a:t>
            </a:r>
            <a:r>
              <a:rPr lang="fr-FR" dirty="0" err="1"/>
              <a:t>modeling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3568" y="6305550"/>
            <a:ext cx="2133600" cy="47625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November 6, 2017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915816" y="6305550"/>
            <a:ext cx="5544616" cy="47625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L. Vignoles – ECI CMC Conference, Santa Fe, NM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677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4" dur="500"/>
                                        <p:tgtEl>
                                          <p:spTgt spid="4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4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5" dur="500"/>
                                        <p:tgtEl>
                                          <p:spTgt spid="4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2" dur="500"/>
                                        <p:tgtEl>
                                          <p:spTgt spid="4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74" grpId="0" animBg="1"/>
      <p:bldP spid="42176" grpId="0" animBg="1"/>
      <p:bldP spid="42177" grpId="0" animBg="1"/>
      <p:bldP spid="42178" grpId="0" animBg="1"/>
      <p:bldP spid="42179" grpId="0" animBg="1"/>
      <p:bldP spid="42180" grpId="0" animBg="1"/>
      <p:bldP spid="42181" grpId="0" animBg="1"/>
      <p:bldP spid="42182" grpId="0" animBg="1"/>
      <p:bldP spid="42183" grpId="0" animBg="1"/>
      <p:bldP spid="421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9459" y="1322388"/>
            <a:ext cx="1428750" cy="1357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8209" y="1322388"/>
            <a:ext cx="1428750" cy="1357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9459" y="2679701"/>
            <a:ext cx="1428750" cy="135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6621" y="2689226"/>
            <a:ext cx="1428750" cy="135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6959" y="1322388"/>
            <a:ext cx="1428750" cy="1357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6959" y="2679701"/>
            <a:ext cx="1428750" cy="1357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9459" y="4037013"/>
            <a:ext cx="1428750" cy="1357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8209" y="4037013"/>
            <a:ext cx="1428750" cy="1357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6959" y="4037013"/>
            <a:ext cx="1428750" cy="1357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18" name="Groupe 19"/>
          <p:cNvGrpSpPr>
            <a:grpSpLocks/>
          </p:cNvGrpSpPr>
          <p:nvPr/>
        </p:nvGrpSpPr>
        <p:grpSpPr bwMode="auto">
          <a:xfrm>
            <a:off x="2545210" y="1608138"/>
            <a:ext cx="928687" cy="785812"/>
            <a:chOff x="1714480" y="1857364"/>
            <a:chExt cx="1857388" cy="357190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1714480" y="1857364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714480" y="1928802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714480" y="2000240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714480" y="2071678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1714480" y="2143116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1714480" y="2214554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9" name="Groupe 26"/>
          <p:cNvGrpSpPr>
            <a:grpSpLocks/>
          </p:cNvGrpSpPr>
          <p:nvPr/>
        </p:nvGrpSpPr>
        <p:grpSpPr bwMode="auto">
          <a:xfrm rot="-757583">
            <a:off x="3902521" y="1608138"/>
            <a:ext cx="928688" cy="785812"/>
            <a:chOff x="1714480" y="1857364"/>
            <a:chExt cx="1857388" cy="357190"/>
          </a:xfrm>
        </p:grpSpPr>
        <p:cxnSp>
          <p:nvCxnSpPr>
            <p:cNvPr id="28" name="Connecteur droit 27"/>
            <p:cNvCxnSpPr/>
            <p:nvPr/>
          </p:nvCxnSpPr>
          <p:spPr>
            <a:xfrm>
              <a:off x="1699666" y="1852923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699811" y="1925399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1714061" y="2000073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1699087" y="2068082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1713335" y="2142756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711078" y="2214370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0" name="Groupe 33"/>
          <p:cNvGrpSpPr>
            <a:grpSpLocks/>
          </p:cNvGrpSpPr>
          <p:nvPr/>
        </p:nvGrpSpPr>
        <p:grpSpPr bwMode="auto">
          <a:xfrm rot="3666778">
            <a:off x="5364610" y="1597026"/>
            <a:ext cx="928687" cy="785813"/>
            <a:chOff x="1714480" y="1857364"/>
            <a:chExt cx="1857388" cy="357190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1713239" y="1855729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713526" y="1925817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1703648" y="1997102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1713232" y="2070828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1706711" y="2139239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1713227" y="2214228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1" name="Groupe 54"/>
          <p:cNvGrpSpPr>
            <a:grpSpLocks/>
          </p:cNvGrpSpPr>
          <p:nvPr/>
        </p:nvGrpSpPr>
        <p:grpSpPr bwMode="auto">
          <a:xfrm rot="8482490">
            <a:off x="5302696" y="2960688"/>
            <a:ext cx="928688" cy="785812"/>
            <a:chOff x="1714480" y="1857364"/>
            <a:chExt cx="1857388" cy="357190"/>
          </a:xfrm>
        </p:grpSpPr>
        <p:cxnSp>
          <p:nvCxnSpPr>
            <p:cNvPr id="56" name="Connecteur droit 55"/>
            <p:cNvCxnSpPr/>
            <p:nvPr/>
          </p:nvCxnSpPr>
          <p:spPr>
            <a:xfrm>
              <a:off x="1715988" y="1857507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1719152" y="1928279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1715872" y="1999728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1715071" y="2071627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1718733" y="2143412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1717434" y="2214298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2" name="Groupe 61"/>
          <p:cNvGrpSpPr>
            <a:grpSpLocks/>
          </p:cNvGrpSpPr>
          <p:nvPr/>
        </p:nvGrpSpPr>
        <p:grpSpPr bwMode="auto">
          <a:xfrm rot="9951104">
            <a:off x="3900935" y="2976563"/>
            <a:ext cx="928687" cy="785812"/>
            <a:chOff x="1714480" y="1857364"/>
            <a:chExt cx="1857388" cy="357190"/>
          </a:xfrm>
        </p:grpSpPr>
        <p:cxnSp>
          <p:nvCxnSpPr>
            <p:cNvPr id="63" name="Connecteur droit 62"/>
            <p:cNvCxnSpPr/>
            <p:nvPr/>
          </p:nvCxnSpPr>
          <p:spPr>
            <a:xfrm>
              <a:off x="1730271" y="1856402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1715790" y="1928501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1715175" y="1999906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1715337" y="2070612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>
              <a:off x="1728590" y="2141323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1730277" y="2213604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3" name="Groupe 68"/>
          <p:cNvGrpSpPr>
            <a:grpSpLocks/>
          </p:cNvGrpSpPr>
          <p:nvPr/>
        </p:nvGrpSpPr>
        <p:grpSpPr bwMode="auto">
          <a:xfrm rot="-9946290">
            <a:off x="2462660" y="2924176"/>
            <a:ext cx="928687" cy="785813"/>
            <a:chOff x="1714480" y="1857364"/>
            <a:chExt cx="1857388" cy="357190"/>
          </a:xfrm>
        </p:grpSpPr>
        <p:cxnSp>
          <p:nvCxnSpPr>
            <p:cNvPr id="70" name="Connecteur droit 69"/>
            <p:cNvCxnSpPr/>
            <p:nvPr/>
          </p:nvCxnSpPr>
          <p:spPr>
            <a:xfrm>
              <a:off x="1723720" y="1853413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>
              <a:off x="1724774" y="1924818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1725828" y="1996222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1723025" y="2067105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1728717" y="2139731"/>
              <a:ext cx="1857390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1725914" y="2210614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4" name="Groupe 75"/>
          <p:cNvGrpSpPr>
            <a:grpSpLocks/>
          </p:cNvGrpSpPr>
          <p:nvPr/>
        </p:nvGrpSpPr>
        <p:grpSpPr bwMode="auto">
          <a:xfrm rot="10800000">
            <a:off x="2473771" y="4322763"/>
            <a:ext cx="928688" cy="785812"/>
            <a:chOff x="1714480" y="1857364"/>
            <a:chExt cx="1857388" cy="357190"/>
          </a:xfrm>
        </p:grpSpPr>
        <p:cxnSp>
          <p:nvCxnSpPr>
            <p:cNvPr id="77" name="Connecteur droit 76"/>
            <p:cNvCxnSpPr/>
            <p:nvPr/>
          </p:nvCxnSpPr>
          <p:spPr>
            <a:xfrm>
              <a:off x="1724006" y="1854478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1724006" y="1925915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1724006" y="1997354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1724006" y="2068792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1724006" y="2140230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1724006" y="2211668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5" name="Groupe 82"/>
          <p:cNvGrpSpPr>
            <a:grpSpLocks/>
          </p:cNvGrpSpPr>
          <p:nvPr/>
        </p:nvGrpSpPr>
        <p:grpSpPr bwMode="auto">
          <a:xfrm rot="-10106446">
            <a:off x="3902521" y="4322763"/>
            <a:ext cx="928688" cy="785812"/>
            <a:chOff x="1714480" y="1857364"/>
            <a:chExt cx="1857388" cy="357190"/>
          </a:xfrm>
        </p:grpSpPr>
        <p:cxnSp>
          <p:nvCxnSpPr>
            <p:cNvPr id="84" name="Connecteur droit 83"/>
            <p:cNvCxnSpPr/>
            <p:nvPr/>
          </p:nvCxnSpPr>
          <p:spPr>
            <a:xfrm>
              <a:off x="1715729" y="1857291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1715230" y="1928758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1717841" y="2000081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1727239" y="2068142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1729213" y="2138757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1715706" y="2213775"/>
              <a:ext cx="1857386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6" name="Groupe 89"/>
          <p:cNvGrpSpPr>
            <a:grpSpLocks/>
          </p:cNvGrpSpPr>
          <p:nvPr/>
        </p:nvGrpSpPr>
        <p:grpSpPr bwMode="auto">
          <a:xfrm rot="-8259986">
            <a:off x="5404296" y="4337051"/>
            <a:ext cx="928688" cy="785813"/>
            <a:chOff x="1714480" y="1857364"/>
            <a:chExt cx="1857388" cy="357190"/>
          </a:xfrm>
        </p:grpSpPr>
        <p:cxnSp>
          <p:nvCxnSpPr>
            <p:cNvPr id="91" name="Connecteur droit 90"/>
            <p:cNvCxnSpPr/>
            <p:nvPr/>
          </p:nvCxnSpPr>
          <p:spPr>
            <a:xfrm>
              <a:off x="1718987" y="1854929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1724862" y="1924970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1718792" y="1998461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1722111" y="2070008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1719016" y="2139955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1724891" y="2209996"/>
              <a:ext cx="1857388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7" name="Groupe 183"/>
          <p:cNvGrpSpPr>
            <a:grpSpLocks/>
          </p:cNvGrpSpPr>
          <p:nvPr/>
        </p:nvGrpSpPr>
        <p:grpSpPr bwMode="auto">
          <a:xfrm>
            <a:off x="6926710" y="3478214"/>
            <a:ext cx="1081087" cy="631825"/>
            <a:chOff x="7286644" y="3857628"/>
            <a:chExt cx="1080646" cy="631324"/>
          </a:xfrm>
        </p:grpSpPr>
        <p:pic>
          <p:nvPicPr>
            <p:cNvPr id="17469" name="Image 177" descr="cercle+degrad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44" y="3857628"/>
              <a:ext cx="1080646" cy="63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70" name="Groupe 178"/>
            <p:cNvGrpSpPr>
              <a:grpSpLocks/>
            </p:cNvGrpSpPr>
            <p:nvPr/>
          </p:nvGrpSpPr>
          <p:grpSpPr bwMode="auto">
            <a:xfrm>
              <a:off x="7786710" y="4131762"/>
              <a:ext cx="580580" cy="71438"/>
              <a:chOff x="7786710" y="2071678"/>
              <a:chExt cx="580580" cy="71438"/>
            </a:xfrm>
          </p:grpSpPr>
          <p:cxnSp>
            <p:nvCxnSpPr>
              <p:cNvPr id="17471" name="Connecteur droit avec flèche 179"/>
              <p:cNvCxnSpPr>
                <a:cxnSpLocks noChangeShapeType="1"/>
                <a:stCxn id="181" idx="6"/>
              </p:cNvCxnSpPr>
              <p:nvPr/>
            </p:nvCxnSpPr>
            <p:spPr bwMode="auto">
              <a:xfrm>
                <a:off x="7858148" y="2107397"/>
                <a:ext cx="509142" cy="580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sysDash"/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1" name="Ellipse 180"/>
              <p:cNvSpPr/>
              <p:nvPr/>
            </p:nvSpPr>
            <p:spPr>
              <a:xfrm>
                <a:off x="7786502" y="2071963"/>
                <a:ext cx="71409" cy="7138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7428" name="Image 185" descr="cercle+degr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519">
            <a:off x="3824735" y="2530475"/>
            <a:ext cx="108108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29" name="Connecteur droit avec flèche 187"/>
          <p:cNvCxnSpPr>
            <a:cxnSpLocks noChangeShapeType="1"/>
            <a:stCxn id="189" idx="6"/>
          </p:cNvCxnSpPr>
          <p:nvPr/>
        </p:nvCxnSpPr>
        <p:spPr bwMode="auto">
          <a:xfrm flipV="1">
            <a:off x="4394646" y="2535239"/>
            <a:ext cx="222250" cy="295275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9" name="Ellipse 188"/>
          <p:cNvSpPr/>
          <p:nvPr/>
        </p:nvSpPr>
        <p:spPr>
          <a:xfrm rot="20646481">
            <a:off x="4324796" y="2805114"/>
            <a:ext cx="71438" cy="71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31" name="Groupe 194"/>
          <p:cNvGrpSpPr>
            <a:grpSpLocks/>
          </p:cNvGrpSpPr>
          <p:nvPr/>
        </p:nvGrpSpPr>
        <p:grpSpPr bwMode="auto">
          <a:xfrm>
            <a:off x="7341047" y="4906964"/>
            <a:ext cx="276225" cy="71437"/>
            <a:chOff x="7724796" y="866756"/>
            <a:chExt cx="276228" cy="71438"/>
          </a:xfrm>
        </p:grpSpPr>
        <p:cxnSp>
          <p:nvCxnSpPr>
            <p:cNvPr id="17467" name="Connecteur droit avec flèche 191"/>
            <p:cNvCxnSpPr>
              <a:cxnSpLocks noChangeShapeType="1"/>
              <a:stCxn id="193" idx="6"/>
            </p:cNvCxnSpPr>
            <p:nvPr/>
          </p:nvCxnSpPr>
          <p:spPr bwMode="auto">
            <a:xfrm>
              <a:off x="7796234" y="902475"/>
              <a:ext cx="204790" cy="1588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Ellipse 192"/>
            <p:cNvSpPr/>
            <p:nvPr/>
          </p:nvSpPr>
          <p:spPr>
            <a:xfrm>
              <a:off x="7724796" y="866756"/>
              <a:ext cx="71439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32" name="Groupe 195"/>
          <p:cNvGrpSpPr>
            <a:grpSpLocks/>
          </p:cNvGrpSpPr>
          <p:nvPr/>
        </p:nvGrpSpPr>
        <p:grpSpPr bwMode="auto">
          <a:xfrm rot="5697766">
            <a:off x="4498628" y="2593182"/>
            <a:ext cx="276225" cy="71438"/>
            <a:chOff x="7724796" y="866756"/>
            <a:chExt cx="276228" cy="71438"/>
          </a:xfrm>
        </p:grpSpPr>
        <p:cxnSp>
          <p:nvCxnSpPr>
            <p:cNvPr id="17465" name="Connecteur droit avec flèche 196"/>
            <p:cNvCxnSpPr>
              <a:cxnSpLocks noChangeShapeType="1"/>
              <a:stCxn id="17466" idx="6"/>
            </p:cNvCxnSpPr>
            <p:nvPr/>
          </p:nvCxnSpPr>
          <p:spPr bwMode="auto">
            <a:xfrm>
              <a:off x="7796234" y="902475"/>
              <a:ext cx="204790" cy="1588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66" name="Ellipse 197"/>
            <p:cNvSpPr>
              <a:spLocks noChangeArrowheads="1"/>
            </p:cNvSpPr>
            <p:nvPr/>
          </p:nvSpPr>
          <p:spPr bwMode="auto">
            <a:xfrm>
              <a:off x="7724796" y="866756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fr-FR">
                <a:solidFill>
                  <a:srgbClr val="FFFFFF"/>
                </a:solidFill>
                <a:cs typeface="Times New Roman" charset="0"/>
              </a:endParaRPr>
            </a:p>
          </p:txBody>
        </p:sp>
      </p:grpSp>
      <p:grpSp>
        <p:nvGrpSpPr>
          <p:cNvPr id="17433" name="Groupe 178"/>
          <p:cNvGrpSpPr>
            <a:grpSpLocks/>
          </p:cNvGrpSpPr>
          <p:nvPr/>
        </p:nvGrpSpPr>
        <p:grpSpPr bwMode="auto">
          <a:xfrm rot="-915132">
            <a:off x="4569272" y="2660650"/>
            <a:ext cx="581025" cy="71438"/>
            <a:chOff x="7786710" y="2071678"/>
            <a:chExt cx="580580" cy="71438"/>
          </a:xfrm>
        </p:grpSpPr>
        <p:cxnSp>
          <p:nvCxnSpPr>
            <p:cNvPr id="17463" name="Connecteur droit avec flèche 201"/>
            <p:cNvCxnSpPr>
              <a:cxnSpLocks noChangeShapeType="1"/>
              <a:stCxn id="203" idx="6"/>
            </p:cNvCxnSpPr>
            <p:nvPr/>
          </p:nvCxnSpPr>
          <p:spPr bwMode="auto">
            <a:xfrm>
              <a:off x="7858148" y="2107397"/>
              <a:ext cx="509142" cy="580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3" name="Ellipse 202"/>
            <p:cNvSpPr/>
            <p:nvPr/>
          </p:nvSpPr>
          <p:spPr>
            <a:xfrm>
              <a:off x="7779403" y="2064382"/>
              <a:ext cx="71383" cy="714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434" name="Groupe 203"/>
          <p:cNvGrpSpPr>
            <a:grpSpLocks/>
          </p:cNvGrpSpPr>
          <p:nvPr/>
        </p:nvGrpSpPr>
        <p:grpSpPr bwMode="auto">
          <a:xfrm rot="7844793">
            <a:off x="4928841" y="2666208"/>
            <a:ext cx="276225" cy="71437"/>
            <a:chOff x="7724796" y="866756"/>
            <a:chExt cx="276228" cy="71438"/>
          </a:xfrm>
        </p:grpSpPr>
        <p:cxnSp>
          <p:nvCxnSpPr>
            <p:cNvPr id="17461" name="Connecteur droit avec flèche 204"/>
            <p:cNvCxnSpPr>
              <a:cxnSpLocks noChangeShapeType="1"/>
              <a:stCxn id="17462" idx="6"/>
            </p:cNvCxnSpPr>
            <p:nvPr/>
          </p:nvCxnSpPr>
          <p:spPr bwMode="auto">
            <a:xfrm>
              <a:off x="7796234" y="902475"/>
              <a:ext cx="204790" cy="1588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62" name="Ellipse 205"/>
            <p:cNvSpPr>
              <a:spLocks noChangeArrowheads="1"/>
            </p:cNvSpPr>
            <p:nvPr/>
          </p:nvSpPr>
          <p:spPr bwMode="auto">
            <a:xfrm>
              <a:off x="7724796" y="866756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/>
              <a:endParaRPr lang="fr-FR">
                <a:solidFill>
                  <a:srgbClr val="FFFFFF"/>
                </a:solidFill>
                <a:cs typeface="Times New Roman" charset="0"/>
              </a:endParaRPr>
            </a:p>
          </p:txBody>
        </p:sp>
      </p:grpSp>
      <p:grpSp>
        <p:nvGrpSpPr>
          <p:cNvPr id="17435" name="Groupe 210"/>
          <p:cNvGrpSpPr>
            <a:grpSpLocks/>
          </p:cNvGrpSpPr>
          <p:nvPr/>
        </p:nvGrpSpPr>
        <p:grpSpPr bwMode="auto">
          <a:xfrm rot="8472352">
            <a:off x="4837559" y="2833689"/>
            <a:ext cx="652462" cy="225425"/>
            <a:chOff x="7500958" y="4060324"/>
            <a:chExt cx="652018" cy="225932"/>
          </a:xfrm>
        </p:grpSpPr>
        <p:pic>
          <p:nvPicPr>
            <p:cNvPr id="17457" name="Image 211" descr="cercle+degrad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58" y="4060324"/>
              <a:ext cx="652018" cy="225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58" name="Groupe 178"/>
            <p:cNvGrpSpPr>
              <a:grpSpLocks/>
            </p:cNvGrpSpPr>
            <p:nvPr/>
          </p:nvGrpSpPr>
          <p:grpSpPr bwMode="auto">
            <a:xfrm>
              <a:off x="7786710" y="4131762"/>
              <a:ext cx="366266" cy="71438"/>
              <a:chOff x="7786710" y="2071678"/>
              <a:chExt cx="366266" cy="71438"/>
            </a:xfrm>
          </p:grpSpPr>
          <p:cxnSp>
            <p:nvCxnSpPr>
              <p:cNvPr id="17459" name="Connecteur droit avec flèche 213"/>
              <p:cNvCxnSpPr>
                <a:cxnSpLocks noChangeShapeType="1"/>
                <a:stCxn id="17460" idx="6"/>
              </p:cNvCxnSpPr>
              <p:nvPr/>
            </p:nvCxnSpPr>
            <p:spPr bwMode="auto">
              <a:xfrm>
                <a:off x="7858148" y="2107397"/>
                <a:ext cx="294828" cy="580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sysDash"/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60" name="Ellipse 214"/>
              <p:cNvSpPr>
                <a:spLocks noChangeArrowheads="1"/>
              </p:cNvSpPr>
              <p:nvPr/>
            </p:nvSpPr>
            <p:spPr bwMode="auto">
              <a:xfrm>
                <a:off x="7786710" y="2071678"/>
                <a:ext cx="71438" cy="7143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anchor="ctr"/>
              <a:lstStyle/>
              <a:p>
                <a:pPr algn="ctr"/>
                <a:endParaRPr lang="fr-FR">
                  <a:solidFill>
                    <a:srgbClr val="FFFFFF"/>
                  </a:solidFill>
                  <a:cs typeface="Times New Roman" charset="0"/>
                </a:endParaRPr>
              </a:p>
            </p:txBody>
          </p:sp>
        </p:grpSp>
      </p:grpSp>
      <p:grpSp>
        <p:nvGrpSpPr>
          <p:cNvPr id="17436" name="Groupe 220"/>
          <p:cNvGrpSpPr>
            <a:grpSpLocks/>
          </p:cNvGrpSpPr>
          <p:nvPr/>
        </p:nvGrpSpPr>
        <p:grpSpPr bwMode="auto">
          <a:xfrm rot="10800000">
            <a:off x="4688335" y="3108325"/>
            <a:ext cx="276225" cy="71438"/>
            <a:chOff x="7724796" y="866756"/>
            <a:chExt cx="276228" cy="71438"/>
          </a:xfrm>
        </p:grpSpPr>
        <p:cxnSp>
          <p:nvCxnSpPr>
            <p:cNvPr id="17455" name="Connecteur droit avec flèche 221"/>
            <p:cNvCxnSpPr>
              <a:cxnSpLocks noChangeShapeType="1"/>
              <a:stCxn id="17456" idx="6"/>
            </p:cNvCxnSpPr>
            <p:nvPr/>
          </p:nvCxnSpPr>
          <p:spPr bwMode="auto">
            <a:xfrm>
              <a:off x="7796234" y="902475"/>
              <a:ext cx="204790" cy="1588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56" name="Ellipse 222"/>
            <p:cNvSpPr>
              <a:spLocks noChangeArrowheads="1"/>
            </p:cNvSpPr>
            <p:nvPr/>
          </p:nvSpPr>
          <p:spPr bwMode="auto">
            <a:xfrm>
              <a:off x="7724796" y="866756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fr-FR">
                <a:solidFill>
                  <a:srgbClr val="FFFFFF"/>
                </a:solidFill>
                <a:cs typeface="Times New Roman" charset="0"/>
              </a:endParaRPr>
            </a:p>
          </p:txBody>
        </p:sp>
      </p:grpSp>
      <p:sp>
        <p:nvSpPr>
          <p:cNvPr id="17437" name="ZoneTexte 223"/>
          <p:cNvSpPr txBox="1">
            <a:spLocks noChangeArrowheads="1"/>
          </p:cNvSpPr>
          <p:nvPr/>
        </p:nvSpPr>
        <p:spPr bwMode="auto">
          <a:xfrm>
            <a:off x="8064947" y="3255963"/>
            <a:ext cx="243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0000"/>
                </a:solidFill>
                <a:cs typeface="Times New Roman" charset="0"/>
              </a:rPr>
              <a:t>Diffusive step :</a:t>
            </a:r>
            <a:r>
              <a:rPr lang="fr-FR" sz="1800">
                <a:cs typeface="Times New Roman" charset="0"/>
              </a:rPr>
              <a:t> random </a:t>
            </a:r>
          </a:p>
          <a:p>
            <a:pPr eaLnBrk="1" hangingPunct="1"/>
            <a:r>
              <a:rPr lang="fr-FR" sz="1800">
                <a:cs typeface="Times New Roman" charset="0"/>
              </a:rPr>
              <a:t>direction w/ </a:t>
            </a:r>
            <a:r>
              <a:rPr lang="fr-FR" sz="1800">
                <a:solidFill>
                  <a:srgbClr val="FF0000"/>
                </a:solidFill>
                <a:cs typeface="Times New Roman" charset="0"/>
              </a:rPr>
              <a:t>anisotropic</a:t>
            </a:r>
            <a:r>
              <a:rPr lang="fr-FR" sz="1800">
                <a:cs typeface="Times New Roman" charset="0"/>
              </a:rPr>
              <a:t> </a:t>
            </a:r>
          </a:p>
          <a:p>
            <a:pPr eaLnBrk="1" hangingPunct="1"/>
            <a:r>
              <a:rPr lang="fr-FR" sz="1800">
                <a:cs typeface="Times New Roman" charset="0"/>
              </a:rPr>
              <a:t>Gaussian distribution </a:t>
            </a:r>
          </a:p>
          <a:p>
            <a:pPr eaLnBrk="1" hangingPunct="1"/>
            <a:r>
              <a:rPr lang="fr-FR" sz="1800">
                <a:cs typeface="Times New Roman" charset="0"/>
              </a:rPr>
              <a:t>following </a:t>
            </a:r>
            <a:r>
              <a:rPr lang="fr-FR" sz="1800" i="1" u="sng">
                <a:cs typeface="Times New Roman" charset="0"/>
              </a:rPr>
              <a:t>D</a:t>
            </a:r>
          </a:p>
        </p:txBody>
      </p:sp>
      <p:sp>
        <p:nvSpPr>
          <p:cNvPr id="17438" name="ZoneTexte 224"/>
          <p:cNvSpPr txBox="1">
            <a:spLocks noChangeArrowheads="1"/>
          </p:cNvSpPr>
          <p:nvPr/>
        </p:nvSpPr>
        <p:spPr bwMode="auto">
          <a:xfrm>
            <a:off x="8064946" y="4554538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accent2"/>
                </a:solidFill>
                <a:cs typeface="Times New Roman" charset="0"/>
              </a:rPr>
              <a:t>Advective step</a:t>
            </a:r>
            <a:r>
              <a:rPr lang="fr-FR" sz="1800">
                <a:cs typeface="Times New Roman" charset="0"/>
              </a:rPr>
              <a:t> following</a:t>
            </a:r>
          </a:p>
          <a:p>
            <a:pPr eaLnBrk="1" hangingPunct="1"/>
            <a:r>
              <a:rPr lang="fr-FR" sz="1800" i="1" u="sng">
                <a:cs typeface="Times New Roman" charset="0"/>
              </a:rPr>
              <a:t>div</a:t>
            </a:r>
            <a:r>
              <a:rPr lang="fr-FR" sz="1800" i="1">
                <a:cs typeface="Times New Roman" charset="0"/>
              </a:rPr>
              <a:t>.</a:t>
            </a:r>
            <a:r>
              <a:rPr lang="fr-FR" sz="1800" i="1" u="sng">
                <a:cs typeface="Times New Roman" charset="0"/>
              </a:rPr>
              <a:t>D</a:t>
            </a:r>
            <a:r>
              <a:rPr lang="fr-FR" sz="1800">
                <a:cs typeface="Times New Roman" charset="0"/>
              </a:rPr>
              <a:t> (</a:t>
            </a:r>
            <a:r>
              <a:rPr lang="fr-FR" sz="1800">
                <a:solidFill>
                  <a:schemeClr val="accent2"/>
                </a:solidFill>
                <a:cs typeface="Times New Roman" charset="0"/>
              </a:rPr>
              <a:t>heterogeneity</a:t>
            </a:r>
            <a:r>
              <a:rPr lang="fr-FR" sz="1800">
                <a:cs typeface="Times New Roman" charset="0"/>
              </a:rPr>
              <a:t>)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760022" y="3179764"/>
            <a:ext cx="1285875" cy="129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8045897" y="3179764"/>
            <a:ext cx="2428875" cy="129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6760022" y="4478339"/>
            <a:ext cx="1285875" cy="928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8045897" y="4478339"/>
            <a:ext cx="2428875" cy="928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443" name="Groupe 230"/>
          <p:cNvGrpSpPr>
            <a:grpSpLocks/>
          </p:cNvGrpSpPr>
          <p:nvPr/>
        </p:nvGrpSpPr>
        <p:grpSpPr bwMode="auto">
          <a:xfrm rot="10800000">
            <a:off x="5197922" y="2894014"/>
            <a:ext cx="276225" cy="71437"/>
            <a:chOff x="7724796" y="866756"/>
            <a:chExt cx="276228" cy="71438"/>
          </a:xfrm>
        </p:grpSpPr>
        <p:cxnSp>
          <p:nvCxnSpPr>
            <p:cNvPr id="17453" name="Connecteur droit avec flèche 231"/>
            <p:cNvCxnSpPr>
              <a:cxnSpLocks noChangeShapeType="1"/>
              <a:stCxn id="17454" idx="6"/>
            </p:cNvCxnSpPr>
            <p:nvPr/>
          </p:nvCxnSpPr>
          <p:spPr bwMode="auto">
            <a:xfrm>
              <a:off x="7796234" y="902475"/>
              <a:ext cx="204790" cy="1588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54" name="Ellipse 232"/>
            <p:cNvSpPr>
              <a:spLocks noChangeArrowheads="1"/>
            </p:cNvSpPr>
            <p:nvPr/>
          </p:nvSpPr>
          <p:spPr bwMode="auto">
            <a:xfrm>
              <a:off x="7724796" y="866756"/>
              <a:ext cx="71438" cy="714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/>
              <a:endParaRPr lang="fr-FR">
                <a:solidFill>
                  <a:srgbClr val="FFFFFF"/>
                </a:solidFill>
                <a:cs typeface="Times New Roman" charset="0"/>
              </a:endParaRPr>
            </a:p>
          </p:txBody>
        </p:sp>
      </p:grpSp>
      <p:cxnSp>
        <p:nvCxnSpPr>
          <p:cNvPr id="17444" name="Connecteur droit avec flèche 234"/>
          <p:cNvCxnSpPr>
            <a:cxnSpLocks noChangeShapeType="1"/>
          </p:cNvCxnSpPr>
          <p:nvPr/>
        </p:nvCxnSpPr>
        <p:spPr bwMode="auto">
          <a:xfrm>
            <a:off x="5016947" y="2852739"/>
            <a:ext cx="441325" cy="85725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45" name="Ellipse 235"/>
          <p:cNvSpPr>
            <a:spLocks noChangeArrowheads="1"/>
          </p:cNvSpPr>
          <p:nvPr/>
        </p:nvSpPr>
        <p:spPr bwMode="auto">
          <a:xfrm rot="-2880440">
            <a:off x="4959797" y="2808288"/>
            <a:ext cx="71437" cy="714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vert="eaVert" anchor="ctr"/>
          <a:lstStyle/>
          <a:p>
            <a:pPr algn="ctr"/>
            <a:endParaRPr lang="fr-FR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238" name="Forme libre 237"/>
          <p:cNvSpPr/>
          <p:nvPr/>
        </p:nvSpPr>
        <p:spPr>
          <a:xfrm>
            <a:off x="6237734" y="1295401"/>
            <a:ext cx="1174750" cy="334963"/>
          </a:xfrm>
          <a:custGeom>
            <a:avLst/>
            <a:gdLst>
              <a:gd name="connsiteX0" fmla="*/ 0 w 1175657"/>
              <a:gd name="connsiteY0" fmla="*/ 329474 h 329474"/>
              <a:gd name="connsiteX1" fmla="*/ 209006 w 1175657"/>
              <a:gd name="connsiteY1" fmla="*/ 155303 h 329474"/>
              <a:gd name="connsiteX2" fmla="*/ 653143 w 1175657"/>
              <a:gd name="connsiteY2" fmla="*/ 7257 h 329474"/>
              <a:gd name="connsiteX3" fmla="*/ 1175657 w 1175657"/>
              <a:gd name="connsiteY3" fmla="*/ 198846 h 329474"/>
              <a:gd name="connsiteX0" fmla="*/ 0 w 1175657"/>
              <a:gd name="connsiteY0" fmla="*/ 329474 h 329474"/>
              <a:gd name="connsiteX1" fmla="*/ 209006 w 1175657"/>
              <a:gd name="connsiteY1" fmla="*/ 155303 h 329474"/>
              <a:gd name="connsiteX2" fmla="*/ 653143 w 1175657"/>
              <a:gd name="connsiteY2" fmla="*/ 7257 h 329474"/>
              <a:gd name="connsiteX3" fmla="*/ 1175657 w 1175657"/>
              <a:gd name="connsiteY3" fmla="*/ 198846 h 329474"/>
              <a:gd name="connsiteX0" fmla="*/ 0 w 1175657"/>
              <a:gd name="connsiteY0" fmla="*/ 322217 h 322217"/>
              <a:gd name="connsiteX1" fmla="*/ 653143 w 1175657"/>
              <a:gd name="connsiteY1" fmla="*/ 0 h 322217"/>
              <a:gd name="connsiteX2" fmla="*/ 1175657 w 1175657"/>
              <a:gd name="connsiteY2" fmla="*/ 191589 h 322217"/>
              <a:gd name="connsiteX0" fmla="*/ 0 w 1175657"/>
              <a:gd name="connsiteY0" fmla="*/ 329474 h 329474"/>
              <a:gd name="connsiteX1" fmla="*/ 653143 w 1175657"/>
              <a:gd name="connsiteY1" fmla="*/ 7257 h 329474"/>
              <a:gd name="connsiteX2" fmla="*/ 1175657 w 1175657"/>
              <a:gd name="connsiteY2" fmla="*/ 198846 h 329474"/>
              <a:gd name="connsiteX0" fmla="*/ 0 w 1175657"/>
              <a:gd name="connsiteY0" fmla="*/ 335035 h 335035"/>
              <a:gd name="connsiteX1" fmla="*/ 653143 w 1175657"/>
              <a:gd name="connsiteY1" fmla="*/ 12818 h 335035"/>
              <a:gd name="connsiteX2" fmla="*/ 1175657 w 1175657"/>
              <a:gd name="connsiteY2" fmla="*/ 204407 h 335035"/>
              <a:gd name="connsiteX0" fmla="*/ 0 w 1175657"/>
              <a:gd name="connsiteY0" fmla="*/ 335035 h 335035"/>
              <a:gd name="connsiteX1" fmla="*/ 653143 w 1175657"/>
              <a:gd name="connsiteY1" fmla="*/ 12818 h 335035"/>
              <a:gd name="connsiteX2" fmla="*/ 1175657 w 1175657"/>
              <a:gd name="connsiteY2" fmla="*/ 204407 h 335035"/>
              <a:gd name="connsiteX0" fmla="*/ 0 w 1175657"/>
              <a:gd name="connsiteY0" fmla="*/ 335035 h 335035"/>
              <a:gd name="connsiteX1" fmla="*/ 653143 w 1175657"/>
              <a:gd name="connsiteY1" fmla="*/ 12818 h 335035"/>
              <a:gd name="connsiteX2" fmla="*/ 1175657 w 1175657"/>
              <a:gd name="connsiteY2" fmla="*/ 204407 h 33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5657" h="335035">
                <a:moveTo>
                  <a:pt x="0" y="335035"/>
                </a:moveTo>
                <a:cubicBezTo>
                  <a:pt x="109946" y="187368"/>
                  <a:pt x="221931" y="0"/>
                  <a:pt x="653143" y="12818"/>
                </a:cubicBezTo>
                <a:cubicBezTo>
                  <a:pt x="909768" y="23222"/>
                  <a:pt x="994954" y="112241"/>
                  <a:pt x="1175657" y="204407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47" name="ZoneTexte 238"/>
          <p:cNvSpPr txBox="1">
            <a:spLocks noChangeArrowheads="1"/>
          </p:cNvSpPr>
          <p:nvPr/>
        </p:nvSpPr>
        <p:spPr bwMode="auto">
          <a:xfrm>
            <a:off x="7402960" y="1265238"/>
            <a:ext cx="293052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0000"/>
                </a:solidFill>
                <a:cs typeface="Times New Roman" charset="0"/>
              </a:rPr>
              <a:t>Diffusion tensor </a:t>
            </a:r>
            <a:r>
              <a:rPr lang="fr-FR" sz="1800" i="1" u="sng">
                <a:solidFill>
                  <a:srgbClr val="FF0000"/>
                </a:solidFill>
                <a:cs typeface="Times New Roman" charset="0"/>
              </a:rPr>
              <a:t>D</a:t>
            </a:r>
          </a:p>
          <a:p>
            <a:pPr eaLnBrk="1" hangingPunct="1"/>
            <a:r>
              <a:rPr lang="fr-FR" sz="1800">
                <a:cs typeface="Times New Roman" charset="0"/>
              </a:rPr>
              <a:t>computed in each voxel from </a:t>
            </a:r>
          </a:p>
          <a:p>
            <a:pPr eaLnBrk="1" hangingPunct="1"/>
            <a:r>
              <a:rPr lang="fr-FR" sz="1800">
                <a:cs typeface="Times New Roman" charset="0"/>
              </a:rPr>
              <a:t>greyscale value (density)</a:t>
            </a:r>
          </a:p>
          <a:p>
            <a:pPr eaLnBrk="1" hangingPunct="1"/>
            <a:r>
              <a:rPr lang="fr-FR" sz="1800">
                <a:cs typeface="Times New Roman" charset="0"/>
              </a:rPr>
              <a:t>and local fiber orientation</a:t>
            </a:r>
          </a:p>
        </p:txBody>
      </p:sp>
      <p:sp>
        <p:nvSpPr>
          <p:cNvPr id="17448" name="Rectangle 29"/>
          <p:cNvSpPr>
            <a:spLocks noChangeArrowheads="1"/>
          </p:cNvSpPr>
          <p:nvPr/>
        </p:nvSpPr>
        <p:spPr bwMode="auto">
          <a:xfrm>
            <a:off x="3503613" y="217489"/>
            <a:ext cx="56762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3200" b="1" i="1">
                <a:solidFill>
                  <a:srgbClr val="000066"/>
                </a:solidFill>
                <a:cs typeface="Arial" charset="0"/>
              </a:rPr>
              <a:t>Large-scale Infiltration Modelling</a:t>
            </a:r>
          </a:p>
        </p:txBody>
      </p:sp>
      <p:sp>
        <p:nvSpPr>
          <p:cNvPr id="17449" name="Rectangle 1"/>
          <p:cNvSpPr>
            <a:spLocks noChangeArrowheads="1"/>
          </p:cNvSpPr>
          <p:nvPr/>
        </p:nvSpPr>
        <p:spPr bwMode="auto">
          <a:xfrm>
            <a:off x="3863976" y="692150"/>
            <a:ext cx="54006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>
              <a:spcBef>
                <a:spcPts val="700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US" sz="2800" b="1">
                <a:solidFill>
                  <a:srgbClr val="CC3399"/>
                </a:solidFill>
                <a:cs typeface="Times New Roman" charset="0"/>
              </a:rPr>
              <a:t>Itô-Taylor random walks</a:t>
            </a:r>
          </a:p>
        </p:txBody>
      </p:sp>
      <p:sp>
        <p:nvSpPr>
          <p:cNvPr id="188533" name="AutoShape 117"/>
          <p:cNvSpPr>
            <a:spLocks noChangeArrowheads="1"/>
          </p:cNvSpPr>
          <p:nvPr/>
        </p:nvSpPr>
        <p:spPr bwMode="auto">
          <a:xfrm>
            <a:off x="5231706" y="5570538"/>
            <a:ext cx="576262" cy="576262"/>
          </a:xfrm>
          <a:prstGeom prst="plus">
            <a:avLst>
              <a:gd name="adj" fmla="val 30579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88534" name="Text Box 118"/>
          <p:cNvSpPr txBox="1">
            <a:spLocks noChangeArrowheads="1"/>
          </p:cNvSpPr>
          <p:nvPr/>
        </p:nvSpPr>
        <p:spPr bwMode="auto">
          <a:xfrm>
            <a:off x="5901185" y="5641975"/>
            <a:ext cx="4240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fr-FR">
                <a:solidFill>
                  <a:srgbClr val="990099"/>
                </a:solidFill>
                <a:cs typeface="Arial" charset="0"/>
              </a:rPr>
              <a:t>« Russian roulette »</a:t>
            </a:r>
            <a:r>
              <a:rPr lang="fr-FR">
                <a:cs typeface="Arial" charset="0"/>
              </a:rPr>
              <a:t> for deposition reaction</a:t>
            </a:r>
          </a:p>
        </p:txBody>
      </p:sp>
      <p:sp>
        <p:nvSpPr>
          <p:cNvPr id="17452" name="Rectangle 1"/>
          <p:cNvSpPr>
            <a:spLocks noChangeArrowheads="1"/>
          </p:cNvSpPr>
          <p:nvPr/>
        </p:nvSpPr>
        <p:spPr bwMode="auto">
          <a:xfrm>
            <a:off x="4856163" y="616108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>
                <a:solidFill>
                  <a:srgbClr val="AA00B2"/>
                </a:solidFill>
              </a:rPr>
              <a:t>G. L. VIGNOLES, W. ROS, I. SZELENGOWICZ, C. GERMAIN, </a:t>
            </a:r>
            <a:r>
              <a:rPr lang="fr-FR" sz="1200" i="1">
                <a:solidFill>
                  <a:srgbClr val="AA00B2"/>
                </a:solidFill>
              </a:rPr>
              <a:t>Comput.l Mater. Sci.</a:t>
            </a:r>
            <a:r>
              <a:rPr lang="fr-FR" sz="1200">
                <a:solidFill>
                  <a:srgbClr val="AA00B2"/>
                </a:solidFill>
              </a:rPr>
              <a:t> </a:t>
            </a:r>
            <a:r>
              <a:rPr lang="fr-FR" sz="1200" b="1">
                <a:solidFill>
                  <a:srgbClr val="AA00B2"/>
                </a:solidFill>
              </a:rPr>
              <a:t>50</a:t>
            </a:r>
            <a:r>
              <a:rPr lang="fr-FR" sz="1200">
                <a:solidFill>
                  <a:srgbClr val="AA00B2"/>
                </a:solidFill>
              </a:rPr>
              <a:t>, 1871-1878. (2011)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83568" y="6305550"/>
            <a:ext cx="2133600" cy="47625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November 6, 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915816" y="6305550"/>
            <a:ext cx="5544616" cy="476250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G. L. Vignoles – ECI CMC Conference, Santa Fe, NM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5546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B5D96-BA7D-677B-88FE-893AAEB27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2D1C8-CC5D-0416-6D70-F897482E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1700212"/>
            <a:ext cx="5884027" cy="1204912"/>
          </a:xfrm>
        </p:spPr>
        <p:txBody>
          <a:bodyPr/>
          <a:lstStyle/>
          <a:p>
            <a:r>
              <a:rPr lang="fr-FR" spc="0" dirty="0"/>
              <a:t>RESULTS - PART 1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163473E-6B90-EFD9-9A46-E17DC177B257}"/>
              </a:ext>
            </a:extLst>
          </p:cNvPr>
          <p:cNvSpPr txBox="1">
            <a:spLocks/>
          </p:cNvSpPr>
          <p:nvPr/>
        </p:nvSpPr>
        <p:spPr>
          <a:xfrm>
            <a:off x="5476875" y="2905124"/>
            <a:ext cx="6540954" cy="73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cap="all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i="1" cap="none" spc="0" dirty="0">
                <a:solidFill>
                  <a:prstClr val="black">
                    <a:lumMod val="75000"/>
                    <a:lumOff val="25000"/>
                  </a:prstClr>
                </a:solidFill>
                <a:latin typeface="C059" pitchFamily="2" charset="0"/>
                <a:ea typeface="C059" pitchFamily="2" charset="0"/>
              </a:rPr>
              <a:t>A</a:t>
            </a: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blation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 of a </a:t>
            </a: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fibrous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 </a:t>
            </a:r>
            <a:r>
              <a:rPr kumimoji="0" lang="fr-FR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preform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059" pitchFamily="2" charset="0"/>
              <a:ea typeface="C059" pitchFamily="2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783D61-8D09-677B-84FF-45066079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Vignoles - Interpore 2026, Nantes</a:t>
            </a:r>
            <a:endParaRPr lang="fr-FR" dirty="0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730F8FEA-B6EF-45AF-B7EF-F2FEC13F31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146" t="1" r="-177" b="-14134"/>
          <a:stretch/>
        </p:blipFill>
        <p:spPr>
          <a:xfrm>
            <a:off x="-28230" y="-9144"/>
            <a:ext cx="6192000" cy="7848000"/>
          </a:xfrm>
        </p:spPr>
      </p:pic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01BC3F44-861B-4D27-8587-B7E485B9B5F5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</a:t>
            </a:r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2026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816193E8-626D-4BE1-86F6-69DEA895CD85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2B091341-FB80-49D2-B9FF-A7B2E09032BD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19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6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71063DC-EC83-4C61-B7EF-6C68AB8C67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1804" r="41804"/>
          <a:stretch/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85FDF15A-2852-B146-A6D1-47975D99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88" y="1360441"/>
            <a:ext cx="6166525" cy="850900"/>
          </a:xfrm>
        </p:spPr>
        <p:txBody>
          <a:bodyPr/>
          <a:lstStyle/>
          <a:p>
            <a:r>
              <a:rPr lang="fr-FR" dirty="0"/>
              <a:t>CONTENTS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C9373B-1A50-87D3-9374-6507FA00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0" y="2409825"/>
            <a:ext cx="3681412" cy="35147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Context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Problems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Outlook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4CEB0E-C22E-46F1-9290-F643EDAD1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388" y="2605134"/>
            <a:ext cx="2195466" cy="2195466"/>
          </a:xfrm>
          <a:prstGeom prst="rect">
            <a:avLst/>
          </a:prstGeom>
        </p:spPr>
      </p:pic>
      <p:sp>
        <p:nvSpPr>
          <p:cNvPr id="10" name="Espace réservé de la date 4">
            <a:extLst>
              <a:ext uri="{FF2B5EF4-FFF2-40B4-BE49-F238E27FC236}">
                <a16:creationId xmlns:a16="http://schemas.microsoft.com/office/drawing/2014/main" id="{4B5DCB14-B39B-D19C-AEA2-FC3A9A6E3373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C1870273-C71B-C92A-3A6C-C41668C85873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Vignoles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5F6EB80-6C93-D14A-7BE7-DA22151C4FA8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9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31" y="2939661"/>
            <a:ext cx="2266031" cy="2032470"/>
          </a:xfrm>
          <a:prstGeom prst="rect">
            <a:avLst/>
          </a:prstGeom>
          <a:effectLst/>
        </p:spPr>
      </p:pic>
      <p:pic>
        <p:nvPicPr>
          <p:cNvPr id="21" name="Image 20" descr="AMA_rece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9"/>
          <a:stretch/>
        </p:blipFill>
        <p:spPr>
          <a:xfrm rot="16200000">
            <a:off x="3388030" y="2858218"/>
            <a:ext cx="2195209" cy="2201528"/>
          </a:xfrm>
          <a:prstGeom prst="rect">
            <a:avLst/>
          </a:prstGeom>
        </p:spPr>
      </p:pic>
      <p:cxnSp>
        <p:nvCxnSpPr>
          <p:cNvPr id="25" name="Connecteur droit 24"/>
          <p:cNvCxnSpPr/>
          <p:nvPr/>
        </p:nvCxnSpPr>
        <p:spPr>
          <a:xfrm>
            <a:off x="1878147" y="4012875"/>
            <a:ext cx="2165957" cy="719458"/>
          </a:xfrm>
          <a:prstGeom prst="line">
            <a:avLst/>
          </a:prstGeom>
          <a:ln w="19050">
            <a:solidFill>
              <a:srgbClr val="ACAF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1878147" y="3140853"/>
            <a:ext cx="2275295" cy="722231"/>
          </a:xfrm>
          <a:prstGeom prst="line">
            <a:avLst/>
          </a:prstGeom>
          <a:ln w="19050">
            <a:solidFill>
              <a:srgbClr val="ACAF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Plaque 28"/>
          <p:cNvSpPr/>
          <p:nvPr/>
        </p:nvSpPr>
        <p:spPr>
          <a:xfrm>
            <a:off x="1092831" y="5928368"/>
            <a:ext cx="2439795" cy="457632"/>
          </a:xfrm>
          <a:prstGeom prst="bevel">
            <a:avLst>
              <a:gd name="adj" fmla="val 0"/>
            </a:avLst>
          </a:prstGeom>
          <a:solidFill>
            <a:srgbClr val="ACAF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Rebuilt</a:t>
            </a:r>
            <a:r>
              <a:rPr lang="fr-FR" sz="12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 flow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Measured</a:t>
            </a:r>
            <a:r>
              <a:rPr lang="fr-FR" sz="12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 </a:t>
            </a:r>
            <a:r>
              <a:rPr lang="fr-FR" sz="12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recession</a:t>
            </a:r>
            <a:r>
              <a:rPr lang="fr-FR" sz="12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 rate</a:t>
            </a:r>
          </a:p>
        </p:txBody>
      </p:sp>
      <p:sp>
        <p:nvSpPr>
          <p:cNvPr id="30" name="Plaque 29"/>
          <p:cNvSpPr/>
          <p:nvPr/>
        </p:nvSpPr>
        <p:spPr>
          <a:xfrm>
            <a:off x="5158953" y="5253303"/>
            <a:ext cx="2439796" cy="483396"/>
          </a:xfrm>
          <a:prstGeom prst="bevel">
            <a:avLst>
              <a:gd name="adj" fmla="val 0"/>
            </a:avLst>
          </a:prstGeom>
          <a:solidFill>
            <a:srgbClr val="ACAF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Affected</a:t>
            </a:r>
            <a:r>
              <a:rPr lang="fr-FR" sz="1200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 </a:t>
            </a:r>
            <a:r>
              <a:rPr lang="fr-FR" sz="12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depth</a:t>
            </a:r>
            <a:r>
              <a:rPr lang="fr-FR" sz="1200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 observation </a:t>
            </a:r>
            <a:br>
              <a:rPr lang="fr-FR" sz="1200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</a:br>
            <a:r>
              <a:rPr lang="fr-FR" sz="1200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&amp; </a:t>
            </a:r>
            <a:r>
              <a:rPr lang="fr-FR" sz="12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/>
              </a:rPr>
              <a:t>measurement</a:t>
            </a:r>
            <a:endParaRPr lang="fr-FR" sz="1200" dirty="0">
              <a:solidFill>
                <a:srgbClr val="4B516D"/>
              </a:solidFill>
              <a:latin typeface="C059" pitchFamily="2" charset="0"/>
              <a:ea typeface="C059" pitchFamily="2" charset="0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116" y="2653780"/>
            <a:ext cx="2771908" cy="2428957"/>
          </a:xfrm>
          <a:prstGeom prst="rect">
            <a:avLst/>
          </a:prstGeom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992" y="2988365"/>
            <a:ext cx="2984564" cy="1823901"/>
          </a:xfrm>
          <a:prstGeom prst="rect">
            <a:avLst/>
          </a:prstGeom>
          <a:effectLst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F6C1F5C-AD09-4D92-B95C-FC54D652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7632"/>
          </a:xfrm>
        </p:spPr>
        <p:txBody>
          <a:bodyPr anchor="t">
            <a:normAutofit/>
          </a:bodyPr>
          <a:lstStyle/>
          <a:p>
            <a:r>
              <a:rPr lang="fr-FR" sz="2800" dirty="0"/>
              <a:t>Ablation simulations: </a:t>
            </a:r>
            <a:r>
              <a:rPr lang="fr-FR" sz="2800" dirty="0" err="1"/>
              <a:t>porous</a:t>
            </a:r>
            <a:r>
              <a:rPr lang="fr-FR" sz="2800" dirty="0"/>
              <a:t> </a:t>
            </a:r>
            <a:r>
              <a:rPr lang="fr-FR" sz="2800" dirty="0" err="1"/>
              <a:t>felts</a:t>
            </a:r>
            <a:endParaRPr lang="fr-FR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A5AAFC-DEE7-4B95-91F2-A5589437E975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600521-0646-4EFE-940D-AC8D70748E43}"/>
              </a:ext>
            </a:extLst>
          </p:cNvPr>
          <p:cNvGrpSpPr/>
          <p:nvPr/>
        </p:nvGrpSpPr>
        <p:grpSpPr>
          <a:xfrm>
            <a:off x="8839008" y="938019"/>
            <a:ext cx="2937013" cy="393568"/>
            <a:chOff x="7007087" y="1167011"/>
            <a:chExt cx="4884718" cy="65456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815A957-AABA-4440-A74F-64C850ED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3875" y="1295550"/>
              <a:ext cx="1106488" cy="395748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03FE6F9-7342-4DCA-8424-9C454D186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7635"/>
            <a:stretch/>
          </p:blipFill>
          <p:spPr>
            <a:xfrm>
              <a:off x="9873300" y="1167011"/>
              <a:ext cx="942495" cy="562685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7BABB83-D7B3-4BDA-9EDC-758CF4093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148"/>
            <a:stretch/>
          </p:blipFill>
          <p:spPr>
            <a:xfrm>
              <a:off x="10815795" y="1374446"/>
              <a:ext cx="1076010" cy="2294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B724DC3-3767-4B9F-8BD0-278741DEA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7087" y="1216205"/>
              <a:ext cx="1481742" cy="60537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51000-E403-4EFA-8452-B22227065A3F}"/>
              </a:ext>
            </a:extLst>
          </p:cNvPr>
          <p:cNvSpPr/>
          <p:nvPr/>
        </p:nvSpPr>
        <p:spPr>
          <a:xfrm>
            <a:off x="1095819" y="1869067"/>
            <a:ext cx="5048252" cy="405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Nitrogen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 plasma ablation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testing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 on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carbon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preforms</a:t>
            </a:r>
            <a:endParaRPr lang="fr-FR" sz="1400" dirty="0">
              <a:solidFill>
                <a:srgbClr val="50504E"/>
              </a:solidFill>
              <a:latin typeface="C059" pitchFamily="2" charset="0"/>
              <a:ea typeface="C059" pitchFamily="2" charset="0"/>
              <a:cs typeface="Times New Roman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EB8BC9-2A69-4D7C-8C43-B2D1C2947A9A}"/>
              </a:ext>
            </a:extLst>
          </p:cNvPr>
          <p:cNvSpPr/>
          <p:nvPr/>
        </p:nvSpPr>
        <p:spPr>
          <a:xfrm>
            <a:off x="6541581" y="1867789"/>
            <a:ext cx="5048252" cy="405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New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analytical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 and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numerical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  <a:cs typeface="Times New Roman"/>
              </a:rPr>
              <a:t>models</a:t>
            </a:r>
            <a:endParaRPr lang="fr-FR" sz="1400" dirty="0">
              <a:solidFill>
                <a:srgbClr val="50504E"/>
              </a:solidFill>
              <a:latin typeface="C059" pitchFamily="2" charset="0"/>
              <a:ea typeface="C059" pitchFamily="2" charset="0"/>
              <a:cs typeface="Times New Roman"/>
            </a:endParaRPr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97D11E8F-D676-4E17-918C-D70ADD8CF976}"/>
              </a:ext>
            </a:extLst>
          </p:cNvPr>
          <p:cNvSpPr/>
          <p:nvPr/>
        </p:nvSpPr>
        <p:spPr>
          <a:xfrm>
            <a:off x="3892129" y="6007846"/>
            <a:ext cx="946755" cy="285597"/>
          </a:xfrm>
          <a:prstGeom prst="homePlate">
            <a:avLst/>
          </a:prstGeom>
          <a:solidFill>
            <a:srgbClr val="E5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Plaque 28">
            <a:extLst>
              <a:ext uri="{FF2B5EF4-FFF2-40B4-BE49-F238E27FC236}">
                <a16:creationId xmlns:a16="http://schemas.microsoft.com/office/drawing/2014/main" id="{8E7643D5-373B-4DE1-A937-9D0ABC20D533}"/>
              </a:ext>
            </a:extLst>
          </p:cNvPr>
          <p:cNvSpPr/>
          <p:nvPr/>
        </p:nvSpPr>
        <p:spPr>
          <a:xfrm>
            <a:off x="5158954" y="5922393"/>
            <a:ext cx="2439795" cy="463607"/>
          </a:xfrm>
          <a:prstGeom prst="bevel">
            <a:avLst>
              <a:gd name="adj" fmla="val 0"/>
            </a:avLst>
          </a:prstGeom>
          <a:solidFill>
            <a:srgbClr val="4B51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dirty="0">
                <a:solidFill>
                  <a:schemeClr val="bg1"/>
                </a:solidFill>
                <a:latin typeface="C059" pitchFamily="2" charset="0"/>
                <a:ea typeface="C059" pitchFamily="2" charset="0"/>
                <a:cs typeface="Times New Roman"/>
              </a:rPr>
              <a:t>Effective rate constants</a:t>
            </a:r>
          </a:p>
        </p:txBody>
      </p:sp>
      <p:sp>
        <p:nvSpPr>
          <p:cNvPr id="43" name="Plaque 28">
            <a:extLst>
              <a:ext uri="{FF2B5EF4-FFF2-40B4-BE49-F238E27FC236}">
                <a16:creationId xmlns:a16="http://schemas.microsoft.com/office/drawing/2014/main" id="{FCF382CC-24D3-4FCC-9DBF-D2409ACC2F8A}"/>
              </a:ext>
            </a:extLst>
          </p:cNvPr>
          <p:cNvSpPr/>
          <p:nvPr/>
        </p:nvSpPr>
        <p:spPr>
          <a:xfrm>
            <a:off x="9225077" y="5270384"/>
            <a:ext cx="2364756" cy="1115616"/>
          </a:xfrm>
          <a:prstGeom prst="bevel">
            <a:avLst>
              <a:gd name="adj" fmla="val 0"/>
            </a:avLst>
          </a:prstGeom>
          <a:solidFill>
            <a:srgbClr val="4B51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fr-FR" b="1" dirty="0" err="1">
                <a:solidFill>
                  <a:schemeClr val="bg1"/>
                </a:solidFill>
                <a:latin typeface="C059" pitchFamily="2" charset="0"/>
                <a:ea typeface="C059" pitchFamily="2" charset="0"/>
                <a:cs typeface="Times New Roman"/>
              </a:rPr>
              <a:t>Intrinsic</a:t>
            </a:r>
            <a:r>
              <a:rPr lang="fr-FR" b="1" dirty="0">
                <a:solidFill>
                  <a:schemeClr val="bg1"/>
                </a:solidFill>
                <a:latin typeface="C059" pitchFamily="2" charset="0"/>
                <a:ea typeface="C059" pitchFamily="2" charset="0"/>
                <a:cs typeface="Times New Roman"/>
              </a:rPr>
              <a:t> rate constants</a:t>
            </a:r>
          </a:p>
        </p:txBody>
      </p:sp>
      <p:sp>
        <p:nvSpPr>
          <p:cNvPr id="44" name="Flèche : pentagone 43">
            <a:extLst>
              <a:ext uri="{FF2B5EF4-FFF2-40B4-BE49-F238E27FC236}">
                <a16:creationId xmlns:a16="http://schemas.microsoft.com/office/drawing/2014/main" id="{A9D4CB74-F0CD-4623-830D-307138C977B5}"/>
              </a:ext>
            </a:extLst>
          </p:cNvPr>
          <p:cNvSpPr/>
          <p:nvPr/>
        </p:nvSpPr>
        <p:spPr>
          <a:xfrm>
            <a:off x="8006668" y="6014942"/>
            <a:ext cx="946755" cy="285597"/>
          </a:xfrm>
          <a:prstGeom prst="homePlate">
            <a:avLst/>
          </a:prstGeom>
          <a:solidFill>
            <a:srgbClr val="E5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 : pentagone 44">
            <a:extLst>
              <a:ext uri="{FF2B5EF4-FFF2-40B4-BE49-F238E27FC236}">
                <a16:creationId xmlns:a16="http://schemas.microsoft.com/office/drawing/2014/main" id="{D8352273-EEA3-4C92-9A25-86E68EB89D61}"/>
              </a:ext>
            </a:extLst>
          </p:cNvPr>
          <p:cNvSpPr/>
          <p:nvPr/>
        </p:nvSpPr>
        <p:spPr>
          <a:xfrm>
            <a:off x="8006667" y="5352202"/>
            <a:ext cx="946755" cy="285597"/>
          </a:xfrm>
          <a:prstGeom prst="homePlate">
            <a:avLst/>
          </a:prstGeom>
          <a:solidFill>
            <a:srgbClr val="E5E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space réservé de la date 4">
            <a:extLst>
              <a:ext uri="{FF2B5EF4-FFF2-40B4-BE49-F238E27FC236}">
                <a16:creationId xmlns:a16="http://schemas.microsoft.com/office/drawing/2014/main" id="{20ED21D7-6CB3-4331-A970-E270B1AA6DD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47" name="Espace réservé du pied de page 5">
            <a:extLst>
              <a:ext uri="{FF2B5EF4-FFF2-40B4-BE49-F238E27FC236}">
                <a16:creationId xmlns:a16="http://schemas.microsoft.com/office/drawing/2014/main" id="{3A5FC7E0-0728-4FD4-AD7B-60E5F136CECF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48" name="Espace réservé du numéro de diapositive 11">
            <a:extLst>
              <a:ext uri="{FF2B5EF4-FFF2-40B4-BE49-F238E27FC236}">
                <a16:creationId xmlns:a16="http://schemas.microsoft.com/office/drawing/2014/main" id="{F05916E5-BA72-4047-8123-CA1A76F62D70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20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1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8301"/>
            <a:ext cx="7225231" cy="850900"/>
          </a:xfrm>
        </p:spPr>
        <p:txBody>
          <a:bodyPr>
            <a:noAutofit/>
          </a:bodyPr>
          <a:lstStyle/>
          <a:p>
            <a:r>
              <a:rPr lang="fr-FR" spc="0" dirty="0">
                <a:solidFill>
                  <a:srgbClr val="4B516D"/>
                </a:solidFill>
              </a:rPr>
              <a:t>DETAILED NUMERICAL MODEL </a:t>
            </a:r>
            <a:br>
              <a:rPr lang="fr-FR" spc="0" dirty="0">
                <a:solidFill>
                  <a:srgbClr val="4B516D"/>
                </a:solidFill>
              </a:rPr>
            </a:br>
            <a:r>
              <a:rPr lang="fr-FR" spc="0" dirty="0">
                <a:solidFill>
                  <a:srgbClr val="4B516D"/>
                </a:solidFill>
              </a:rPr>
              <a:t>FOR ABLATION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38201" y="1601278"/>
            <a:ext cx="50625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What</a:t>
            </a:r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does</a:t>
            </a:r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it</a:t>
            </a:r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solve ?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C059" pitchFamily="2" charset="0"/>
                <a:ea typeface="C059" pitchFamily="2" charset="0"/>
              </a:rPr>
              <a:t>Diffusion-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reaction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equation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(1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species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; ablation +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recombination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C059" pitchFamily="2" charset="0"/>
                <a:ea typeface="C059" pitchFamily="2" charset="0"/>
              </a:rPr>
              <a:t>+ surface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recession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equation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(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solid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C059" pitchFamily="2" charset="0"/>
                <a:ea typeface="C059" pitchFamily="2" charset="0"/>
              </a:rPr>
              <a:t>Single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boundary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condition :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fixed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conc. at a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given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distance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above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surface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latin typeface="C059" pitchFamily="2" charset="0"/>
                <a:ea typeface="C059" pitchFamily="2" charset="0"/>
              </a:rPr>
              <a:t>Parameters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: </a:t>
            </a:r>
            <a:r>
              <a:rPr lang="fr-FR" sz="1400" i="1" dirty="0">
                <a:latin typeface="C059" pitchFamily="2" charset="0"/>
                <a:ea typeface="C059" pitchFamily="2" charset="0"/>
              </a:rPr>
              <a:t>D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, </a:t>
            </a:r>
            <a:r>
              <a:rPr lang="fr-FR" sz="1400" i="1" dirty="0" err="1">
                <a:latin typeface="C059" pitchFamily="2" charset="0"/>
                <a:ea typeface="C059" pitchFamily="2" charset="0"/>
              </a:rPr>
              <a:t>k</a:t>
            </a:r>
            <a:r>
              <a:rPr lang="fr-FR" sz="1400" baseline="-25000" dirty="0" err="1">
                <a:latin typeface="C059" pitchFamily="2" charset="0"/>
                <a:ea typeface="C059" pitchFamily="2" charset="0"/>
              </a:rPr>
              <a:t>nit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, </a:t>
            </a:r>
            <a:r>
              <a:rPr lang="fr-FR" sz="1400" i="1" dirty="0" err="1">
                <a:latin typeface="C059" pitchFamily="2" charset="0"/>
                <a:ea typeface="C059" pitchFamily="2" charset="0"/>
              </a:rPr>
              <a:t>k</a:t>
            </a:r>
            <a:r>
              <a:rPr lang="fr-FR" sz="1400" baseline="-25000" dirty="0" err="1">
                <a:latin typeface="C059" pitchFamily="2" charset="0"/>
                <a:ea typeface="C059" pitchFamily="2" charset="0"/>
              </a:rPr>
              <a:t>rec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(diffusion &amp;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reaction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constants)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7655810" y="1601278"/>
            <a:ext cx="3597902" cy="3561272"/>
            <a:chOff x="4387997" y="2602962"/>
            <a:chExt cx="4298803" cy="425503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7997" y="2602962"/>
              <a:ext cx="4298803" cy="4255038"/>
            </a:xfrm>
            <a:prstGeom prst="rect">
              <a:avLst/>
            </a:prstGeom>
          </p:spPr>
        </p:pic>
        <p:grpSp>
          <p:nvGrpSpPr>
            <p:cNvPr id="22" name="Grouper 21"/>
            <p:cNvGrpSpPr/>
            <p:nvPr/>
          </p:nvGrpSpPr>
          <p:grpSpPr>
            <a:xfrm>
              <a:off x="5427548" y="3174446"/>
              <a:ext cx="936104" cy="1224136"/>
              <a:chOff x="3781305" y="3174446"/>
              <a:chExt cx="936104" cy="1224136"/>
            </a:xfrm>
          </p:grpSpPr>
          <p:sp>
            <p:nvSpPr>
              <p:cNvPr id="18" name="Explosion 1 17"/>
              <p:cNvSpPr/>
              <p:nvPr/>
            </p:nvSpPr>
            <p:spPr bwMode="auto">
              <a:xfrm>
                <a:off x="4573393" y="4254566"/>
                <a:ext cx="144016" cy="144016"/>
              </a:xfrm>
              <a:prstGeom prst="irregularSeal1">
                <a:avLst/>
              </a:prstGeom>
              <a:solidFill>
                <a:srgbClr val="FF6600"/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492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fr-FR"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3781305" y="3174446"/>
                <a:ext cx="936104" cy="1152128"/>
              </a:xfrm>
              <a:custGeom>
                <a:avLst/>
                <a:gdLst>
                  <a:gd name="connsiteX0" fmla="*/ 639600 w 1991898"/>
                  <a:gd name="connsiteY0" fmla="*/ 0 h 2128778"/>
                  <a:gd name="connsiteX1" fmla="*/ 484269 w 1991898"/>
                  <a:gd name="connsiteY1" fmla="*/ 767457 h 2128778"/>
                  <a:gd name="connsiteX2" fmla="*/ 246703 w 1991898"/>
                  <a:gd name="connsiteY2" fmla="*/ 529911 h 2128778"/>
                  <a:gd name="connsiteX3" fmla="*/ 986812 w 1991898"/>
                  <a:gd name="connsiteY3" fmla="*/ 502502 h 2128778"/>
                  <a:gd name="connsiteX4" fmla="*/ 986812 w 1991898"/>
                  <a:gd name="connsiteY4" fmla="*/ 794866 h 2128778"/>
                  <a:gd name="connsiteX5" fmla="*/ 813206 w 1991898"/>
                  <a:gd name="connsiteY5" fmla="*/ 931912 h 2128778"/>
                  <a:gd name="connsiteX6" fmla="*/ 283252 w 1991898"/>
                  <a:gd name="connsiteY6" fmla="*/ 822275 h 2128778"/>
                  <a:gd name="connsiteX7" fmla="*/ 54823 w 1991898"/>
                  <a:gd name="connsiteY7" fmla="*/ 1407004 h 2128778"/>
                  <a:gd name="connsiteX8" fmla="*/ 356349 w 1991898"/>
                  <a:gd name="connsiteY8" fmla="*/ 1379595 h 2128778"/>
                  <a:gd name="connsiteX9" fmla="*/ 0 w 1991898"/>
                  <a:gd name="connsiteY9" fmla="*/ 931912 h 2128778"/>
                  <a:gd name="connsiteX10" fmla="*/ 310663 w 1991898"/>
                  <a:gd name="connsiteY10" fmla="*/ 255819 h 2128778"/>
                  <a:gd name="connsiteX11" fmla="*/ 1260926 w 1991898"/>
                  <a:gd name="connsiteY11" fmla="*/ 456820 h 2128778"/>
                  <a:gd name="connsiteX12" fmla="*/ 1516766 w 1991898"/>
                  <a:gd name="connsiteY12" fmla="*/ 383729 h 2128778"/>
                  <a:gd name="connsiteX13" fmla="*/ 1562452 w 1991898"/>
                  <a:gd name="connsiteY13" fmla="*/ 612138 h 2128778"/>
                  <a:gd name="connsiteX14" fmla="*/ 1991898 w 1991898"/>
                  <a:gd name="connsiteY14" fmla="*/ 292365 h 2128778"/>
                  <a:gd name="connsiteX15" fmla="*/ 1818292 w 1991898"/>
                  <a:gd name="connsiteY15" fmla="*/ 840548 h 2128778"/>
                  <a:gd name="connsiteX16" fmla="*/ 813206 w 1991898"/>
                  <a:gd name="connsiteY16" fmla="*/ 721775 h 2128778"/>
                  <a:gd name="connsiteX17" fmla="*/ 758383 w 1991898"/>
                  <a:gd name="connsiteY17" fmla="*/ 1699368 h 2128778"/>
                  <a:gd name="connsiteX18" fmla="*/ 1114732 w 1991898"/>
                  <a:gd name="connsiteY18" fmla="*/ 1397867 h 2128778"/>
                  <a:gd name="connsiteX19" fmla="*/ 858892 w 1991898"/>
                  <a:gd name="connsiteY19" fmla="*/ 1269958 h 2128778"/>
                  <a:gd name="connsiteX20" fmla="*/ 347212 w 1991898"/>
                  <a:gd name="connsiteY20" fmla="*/ 1617141 h 2128778"/>
                  <a:gd name="connsiteX21" fmla="*/ 475132 w 1991898"/>
                  <a:gd name="connsiteY21" fmla="*/ 1845550 h 2128778"/>
                  <a:gd name="connsiteX22" fmla="*/ 1489355 w 1991898"/>
                  <a:gd name="connsiteY22" fmla="*/ 1589732 h 2128778"/>
                  <a:gd name="connsiteX23" fmla="*/ 1206103 w 1991898"/>
                  <a:gd name="connsiteY23" fmla="*/ 1306504 h 2128778"/>
                  <a:gd name="connsiteX24" fmla="*/ 1516766 w 1991898"/>
                  <a:gd name="connsiteY24" fmla="*/ 1946051 h 2128778"/>
                  <a:gd name="connsiteX25" fmla="*/ 1754332 w 1991898"/>
                  <a:gd name="connsiteY25" fmla="*/ 2128778 h 2128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91898" h="2128778">
                    <a:moveTo>
                      <a:pt x="639600" y="0"/>
                    </a:moveTo>
                    <a:lnTo>
                      <a:pt x="484269" y="767457"/>
                    </a:lnTo>
                    <a:lnTo>
                      <a:pt x="246703" y="529911"/>
                    </a:lnTo>
                    <a:lnTo>
                      <a:pt x="986812" y="502502"/>
                    </a:lnTo>
                    <a:lnTo>
                      <a:pt x="986812" y="794866"/>
                    </a:lnTo>
                    <a:lnTo>
                      <a:pt x="813206" y="931912"/>
                    </a:lnTo>
                    <a:lnTo>
                      <a:pt x="283252" y="822275"/>
                    </a:lnTo>
                    <a:lnTo>
                      <a:pt x="54823" y="1407004"/>
                    </a:lnTo>
                    <a:lnTo>
                      <a:pt x="356349" y="1379595"/>
                    </a:lnTo>
                    <a:lnTo>
                      <a:pt x="0" y="931912"/>
                    </a:lnTo>
                    <a:lnTo>
                      <a:pt x="310663" y="255819"/>
                    </a:lnTo>
                    <a:lnTo>
                      <a:pt x="1260926" y="456820"/>
                    </a:lnTo>
                    <a:lnTo>
                      <a:pt x="1516766" y="383729"/>
                    </a:lnTo>
                    <a:lnTo>
                      <a:pt x="1562452" y="612138"/>
                    </a:lnTo>
                    <a:lnTo>
                      <a:pt x="1991898" y="292365"/>
                    </a:lnTo>
                    <a:lnTo>
                      <a:pt x="1818292" y="840548"/>
                    </a:lnTo>
                    <a:lnTo>
                      <a:pt x="813206" y="721775"/>
                    </a:lnTo>
                    <a:lnTo>
                      <a:pt x="758383" y="1699368"/>
                    </a:lnTo>
                    <a:lnTo>
                      <a:pt x="1114732" y="1397867"/>
                    </a:lnTo>
                    <a:lnTo>
                      <a:pt x="858892" y="1269958"/>
                    </a:lnTo>
                    <a:lnTo>
                      <a:pt x="347212" y="1617141"/>
                    </a:lnTo>
                    <a:lnTo>
                      <a:pt x="475132" y="1845550"/>
                    </a:lnTo>
                    <a:lnTo>
                      <a:pt x="1489355" y="1589732"/>
                    </a:lnTo>
                    <a:lnTo>
                      <a:pt x="1206103" y="1306504"/>
                    </a:lnTo>
                    <a:lnTo>
                      <a:pt x="1516766" y="1946051"/>
                    </a:lnTo>
                    <a:lnTo>
                      <a:pt x="1754332" y="2128778"/>
                    </a:lnTo>
                  </a:path>
                </a:pathLst>
              </a:custGeom>
              <a:ln w="28575" cmpd="sng">
                <a:solidFill>
                  <a:srgbClr val="FFFF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492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fr-FR" sz="2400">
                  <a:solidFill>
                    <a:schemeClr val="bg1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5673A9B-FABA-374A-8CF0-6C4A89A826EC}"/>
              </a:ext>
            </a:extLst>
          </p:cNvPr>
          <p:cNvSpPr txBox="1"/>
          <p:nvPr/>
        </p:nvSpPr>
        <p:spPr>
          <a:xfrm>
            <a:off x="838201" y="4595164"/>
            <a:ext cx="4986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Output</a:t>
            </a:r>
            <a:r>
              <a:rPr lang="fr-FR" sz="1400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C059" pitchFamily="2" charset="0"/>
                <a:ea typeface="C059" pitchFamily="2" charset="0"/>
              </a:rPr>
              <a:t>Effective ablation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depth</a:t>
            </a:r>
            <a:endParaRPr lang="fr-FR" sz="1400" dirty="0">
              <a:latin typeface="C059" pitchFamily="2" charset="0"/>
              <a:ea typeface="C059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C059" pitchFamily="2" charset="0"/>
                <a:ea typeface="C059" pitchFamily="2" charset="0"/>
              </a:rPr>
              <a:t>Effective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reaction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rate =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impinging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mole flux /surface concentration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B4BC6F-89D8-8DA2-8944-53BE6D410BB8}"/>
              </a:ext>
            </a:extLst>
          </p:cNvPr>
          <p:cNvSpPr txBox="1"/>
          <p:nvPr/>
        </p:nvSpPr>
        <p:spPr>
          <a:xfrm>
            <a:off x="838201" y="3562336"/>
            <a:ext cx="3940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Random</a:t>
            </a:r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walk</a:t>
            </a:r>
            <a:r>
              <a:rPr lang="fr-FR" sz="1400" b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« engine » 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latin typeface="C059" pitchFamily="2" charset="0"/>
                <a:ea typeface="C059" pitchFamily="2" charset="0"/>
              </a:rPr>
              <a:t>Brownian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walkers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>
                <a:latin typeface="C059" pitchFamily="2" charset="0"/>
                <a:ea typeface="C059" pitchFamily="2" charset="0"/>
                <a:sym typeface="Wingdings" pitchFamily="2" charset="2"/>
              </a:rPr>
              <a:t> continuum diffusion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latin typeface="C059" pitchFamily="2" charset="0"/>
                <a:ea typeface="C059" pitchFamily="2" charset="0"/>
                <a:sym typeface="Wingdings" pitchFamily="2" charset="2"/>
              </a:rPr>
              <a:t>Simplified</a:t>
            </a:r>
            <a:r>
              <a:rPr lang="fr-FR" sz="1400" dirty="0">
                <a:latin typeface="C059" pitchFamily="2" charset="0"/>
                <a:ea typeface="C059" pitchFamily="2" charset="0"/>
                <a:sym typeface="Wingdings" pitchFamily="2" charset="2"/>
              </a:rPr>
              <a:t> </a:t>
            </a:r>
            <a:r>
              <a:rPr lang="fr-FR" sz="1400" dirty="0" err="1">
                <a:latin typeface="C059" pitchFamily="2" charset="0"/>
                <a:ea typeface="C059" pitchFamily="2" charset="0"/>
                <a:sym typeface="Wingdings" pitchFamily="2" charset="2"/>
              </a:rPr>
              <a:t>Marching</a:t>
            </a:r>
            <a:r>
              <a:rPr lang="fr-FR" sz="1400" dirty="0">
                <a:latin typeface="C059" pitchFamily="2" charset="0"/>
                <a:ea typeface="C059" pitchFamily="2" charset="0"/>
                <a:sym typeface="Wingdings" pitchFamily="2" charset="2"/>
              </a:rPr>
              <a:t> Cube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32C0BE-7FF3-41AC-B46C-F084E5FD68C1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26" name="Espace réservé de la date 4">
            <a:extLst>
              <a:ext uri="{FF2B5EF4-FFF2-40B4-BE49-F238E27FC236}">
                <a16:creationId xmlns:a16="http://schemas.microsoft.com/office/drawing/2014/main" id="{39FA36AA-0FCE-4C42-83D9-671F3538991A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7" name="Espace réservé du pied de page 5">
            <a:extLst>
              <a:ext uri="{FF2B5EF4-FFF2-40B4-BE49-F238E27FC236}">
                <a16:creationId xmlns:a16="http://schemas.microsoft.com/office/drawing/2014/main" id="{4C04760C-000D-4A4D-8F8E-E1A4EB490113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8" name="Espace réservé du numéro de diapositive 11">
            <a:extLst>
              <a:ext uri="{FF2B5EF4-FFF2-40B4-BE49-F238E27FC236}">
                <a16:creationId xmlns:a16="http://schemas.microsoft.com/office/drawing/2014/main" id="{0E2C8491-CC42-4936-A7CA-237BEC0C0B2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21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4"/>
    </mc:Choice>
    <mc:Fallback xmlns="">
      <p:transition spd="slow" advTm="1575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7DCB7-5F14-4051-A471-FF167FD9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8301"/>
            <a:ext cx="7370762" cy="850900"/>
          </a:xfrm>
        </p:spPr>
        <p:txBody>
          <a:bodyPr>
            <a:normAutofit/>
          </a:bodyPr>
          <a:lstStyle/>
          <a:p>
            <a:r>
              <a:rPr lang="fr-FR" spc="0" dirty="0"/>
              <a:t>NUMERICAL SIMULATION OF ABLATION</a:t>
            </a:r>
          </a:p>
        </p:txBody>
      </p:sp>
      <p:pic>
        <p:nvPicPr>
          <p:cNvPr id="7" name="Espace réservé du contenu 6" descr="P_N_15_T2000_10_both.gif">
            <a:extLst>
              <a:ext uri="{FF2B5EF4-FFF2-40B4-BE49-F238E27FC236}">
                <a16:creationId xmlns:a16="http://schemas.microsoft.com/office/drawing/2014/main" id="{B1551DE0-792E-4788-BF3A-C4CEE3E43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9" y="1422400"/>
            <a:ext cx="11005542" cy="5067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3B6F6B-CD21-47CF-99AD-A827A0B30DA2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8DA53BCB-BB3E-4E36-8F24-52C25FC7B073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2358FB24-1A78-447F-A458-E53BAE3FE245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1" name="Espace réservé du numéro de diapositive 11">
            <a:extLst>
              <a:ext uri="{FF2B5EF4-FFF2-40B4-BE49-F238E27FC236}">
                <a16:creationId xmlns:a16="http://schemas.microsoft.com/office/drawing/2014/main" id="{2FC4737F-8007-48D4-8655-29862636F28D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22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5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MA_reces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56" y="1690688"/>
            <a:ext cx="9144000" cy="4210187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NUMERICAL SIMULATION OF ABLATION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620526" y="1938419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</a:t>
            </a:r>
            <a:r>
              <a:rPr lang="fr-FR" dirty="0" err="1"/>
              <a:t>pix</a:t>
            </a:r>
            <a:r>
              <a:rPr lang="fr-FR" dirty="0"/>
              <a:t> = 2 µm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AED740-18C6-45CE-8949-A66744C42C8F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088C43CD-E437-4414-BDA4-2998D808EC62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D687FDE9-2380-4FE0-8B4A-19BAF04424FF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3" name="Espace réservé du numéro de diapositive 11">
            <a:extLst>
              <a:ext uri="{FF2B5EF4-FFF2-40B4-BE49-F238E27FC236}">
                <a16:creationId xmlns:a16="http://schemas.microsoft.com/office/drawing/2014/main" id="{54434857-B5C0-476F-8455-6AF4A91FB1BF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23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3"/>
    </mc:Choice>
    <mc:Fallback xmlns="">
      <p:transition spd="slow" advTm="552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719EFD4-1068-A544-AD81-85E210F5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ABLATION : DIMENSIONLESS RESULTS</a:t>
            </a: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F9103965-7F91-45C9-A9DB-019FB3AA0C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21899"/>
              </p:ext>
            </p:extLst>
          </p:nvPr>
        </p:nvGraphicFramePr>
        <p:xfrm>
          <a:off x="9050227" y="3915628"/>
          <a:ext cx="2106612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2" imgW="1206500" imgH="571500" progId="Equation.3">
                  <p:embed/>
                </p:oleObj>
              </mc:Choice>
              <mc:Fallback>
                <p:oleObj name="…quation" r:id="rId2" imgW="1206500" imgH="571500" progId="Equation.3">
                  <p:embed/>
                  <p:pic>
                    <p:nvPicPr>
                      <p:cNvPr id="11" name="Objet 10">
                        <a:extLst>
                          <a:ext uri="{FF2B5EF4-FFF2-40B4-BE49-F238E27FC236}">
                            <a16:creationId xmlns:a16="http://schemas.microsoft.com/office/drawing/2014/main" id="{F9103965-7F91-45C9-A9DB-019FB3AA0C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50227" y="3915628"/>
                        <a:ext cx="2106612" cy="996950"/>
                      </a:xfrm>
                      <a:prstGeom prst="rect">
                        <a:avLst/>
                      </a:prstGeom>
                      <a:ln w="57150" cmpd="thickThin">
                        <a:solidFill>
                          <a:srgbClr val="8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6A53CC1A-4671-41F2-8F63-49EC0D34B430}"/>
              </a:ext>
            </a:extLst>
          </p:cNvPr>
          <p:cNvSpPr txBox="1"/>
          <p:nvPr/>
        </p:nvSpPr>
        <p:spPr>
          <a:xfrm>
            <a:off x="9706320" y="3429000"/>
            <a:ext cx="83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where</a:t>
            </a:r>
            <a:endParaRPr lang="fr-FR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F1B718-6D80-4095-ACE6-3BB71E735296}"/>
              </a:ext>
            </a:extLst>
          </p:cNvPr>
          <p:cNvSpPr txBox="1"/>
          <p:nvPr/>
        </p:nvSpPr>
        <p:spPr>
          <a:xfrm>
            <a:off x="5993297" y="3689887"/>
            <a:ext cx="210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 simple </a:t>
            </a:r>
            <a:r>
              <a:rPr lang="fr-FR" dirty="0" err="1">
                <a:solidFill>
                  <a:srgbClr val="FF0000"/>
                </a:solidFill>
              </a:rPr>
              <a:t>analytical</a:t>
            </a:r>
            <a:r>
              <a:rPr lang="fr-FR" dirty="0">
                <a:solidFill>
                  <a:srgbClr val="FF0000"/>
                </a:solidFill>
              </a:rPr>
              <a:t> model </a:t>
            </a:r>
            <a:r>
              <a:rPr lang="fr-FR" dirty="0" err="1">
                <a:solidFill>
                  <a:srgbClr val="FF0000"/>
                </a:solidFill>
              </a:rPr>
              <a:t>predicts</a:t>
            </a:r>
            <a:r>
              <a:rPr lang="fr-FR" dirty="0">
                <a:solidFill>
                  <a:srgbClr val="FF0000"/>
                </a:solidFill>
              </a:rPr>
              <a:t> a </a:t>
            </a:r>
            <a:r>
              <a:rPr lang="fr-FR" dirty="0" err="1">
                <a:solidFill>
                  <a:srgbClr val="FF0000"/>
                </a:solidFill>
              </a:rPr>
              <a:t>slope</a:t>
            </a:r>
            <a:r>
              <a:rPr lang="fr-FR" dirty="0">
                <a:solidFill>
                  <a:srgbClr val="FF0000"/>
                </a:solidFill>
              </a:rPr>
              <a:t> of 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E34586F-0AC5-C675-723B-FEF9123F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54" y="1219201"/>
            <a:ext cx="7671110" cy="50925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75BB23-3B74-4910-A2A0-A0048B474017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14" name="Espace réservé de la date 4">
            <a:extLst>
              <a:ext uri="{FF2B5EF4-FFF2-40B4-BE49-F238E27FC236}">
                <a16:creationId xmlns:a16="http://schemas.microsoft.com/office/drawing/2014/main" id="{5A9973F5-69D0-4114-B41A-9FD53E1D67BC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E6EEEF35-0E1A-460C-9186-177DC5F2BFBE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E0C8ADDD-1FB5-4BAC-8F01-5FD1EF0F26D5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24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4"/>
    </mc:Choice>
    <mc:Fallback xmlns="">
      <p:transition spd="slow" advTm="1228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7074"/>
          <a:stretch/>
        </p:blipFill>
        <p:spPr>
          <a:xfrm>
            <a:off x="1524000" y="1101159"/>
            <a:ext cx="9144000" cy="519206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9162008" y="5440965"/>
            <a:ext cx="493913" cy="458671"/>
          </a:xfrm>
          <a:prstGeom prst="ellipse">
            <a:avLst/>
          </a:prstGeom>
          <a:noFill/>
          <a:ln>
            <a:solidFill>
              <a:srgbClr val="7F173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704698" y="3634074"/>
            <a:ext cx="2496702" cy="1015663"/>
          </a:xfrm>
          <a:prstGeom prst="rect">
            <a:avLst/>
          </a:prstGeom>
          <a:solidFill>
            <a:srgbClr val="E5E1DD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This </a:t>
            </a:r>
            <a:r>
              <a:rPr lang="fr-FR" sz="20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exponent</a:t>
            </a:r>
            <a:r>
              <a:rPr lang="fr-FR" sz="2000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20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is</a:t>
            </a:r>
            <a:r>
              <a:rPr lang="fr-FR" sz="2000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½ in the </a:t>
            </a:r>
            <a:r>
              <a:rPr lang="fr-FR" sz="2000" dirty="0" err="1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analytical</a:t>
            </a:r>
            <a:r>
              <a:rPr lang="fr-FR" sz="2000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 model</a:t>
            </a:r>
          </a:p>
        </p:txBody>
      </p:sp>
      <p:cxnSp>
        <p:nvCxnSpPr>
          <p:cNvPr id="6" name="Connecteur droit avec flèche 5"/>
          <p:cNvCxnSpPr>
            <a:cxnSpLocks/>
            <a:endCxn id="2" idx="0"/>
          </p:cNvCxnSpPr>
          <p:nvPr/>
        </p:nvCxnSpPr>
        <p:spPr>
          <a:xfrm>
            <a:off x="9408965" y="4649737"/>
            <a:ext cx="0" cy="791228"/>
          </a:xfrm>
          <a:prstGeom prst="straightConnector1">
            <a:avLst/>
          </a:prstGeom>
          <a:ln>
            <a:solidFill>
              <a:srgbClr val="ACAFB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re 3">
            <a:extLst>
              <a:ext uri="{FF2B5EF4-FFF2-40B4-BE49-F238E27FC236}">
                <a16:creationId xmlns:a16="http://schemas.microsoft.com/office/drawing/2014/main" id="{440431A4-D39D-AC4A-A042-1683F32A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ABLATION : DIMENSIONLESS RESULTS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72BED-5CA8-4DE4-834E-44C7925F1989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14" name="Espace réservé de la date 4">
            <a:extLst>
              <a:ext uri="{FF2B5EF4-FFF2-40B4-BE49-F238E27FC236}">
                <a16:creationId xmlns:a16="http://schemas.microsoft.com/office/drawing/2014/main" id="{F5D6A27B-E480-4362-A659-F0836576F920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22BDBA23-A3F0-4271-A114-DB3B8C18B4F7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6" name="Espace réservé du numéro de diapositive 11">
            <a:extLst>
              <a:ext uri="{FF2B5EF4-FFF2-40B4-BE49-F238E27FC236}">
                <a16:creationId xmlns:a16="http://schemas.microsoft.com/office/drawing/2014/main" id="{D78115B1-5D17-4D39-A693-F99EFEF5258F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25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2"/>
    </mc:Choice>
    <mc:Fallback xmlns="">
      <p:transition spd="slow" advTm="1143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39789" y="368301"/>
            <a:ext cx="6270092" cy="850900"/>
          </a:xfrm>
        </p:spPr>
        <p:txBody>
          <a:bodyPr>
            <a:noAutofit/>
          </a:bodyPr>
          <a:lstStyle/>
          <a:p>
            <a:r>
              <a:rPr lang="fr-FR" spc="0" dirty="0"/>
              <a:t>MODEL EXPLOITATION: NITRIDATION IN PLASMA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8199" y="1257285"/>
            <a:ext cx="6166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Diffusion coefficient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is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corrected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by the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Knudsen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effect</a:t>
            </a:r>
            <a:endParaRPr lang="fr-FR" sz="16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  <a:p>
            <a:pPr algn="r"/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and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tortuosity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coefficient : </a:t>
            </a:r>
          </a:p>
          <a:p>
            <a:pPr algn="r"/>
            <a:endParaRPr lang="fr-FR" sz="16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840" y="5426556"/>
            <a:ext cx="3124200" cy="11049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71556" y="5708892"/>
            <a:ext cx="4990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Rate constants are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scaled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wrt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¼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molecular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velocity</a:t>
            </a:r>
            <a:endParaRPr lang="fr-FR" sz="16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b="13978"/>
          <a:stretch/>
        </p:blipFill>
        <p:spPr>
          <a:xfrm>
            <a:off x="9021240" y="1589088"/>
            <a:ext cx="838200" cy="3277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799" y="1916832"/>
            <a:ext cx="1397000" cy="3429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8320502" y="18889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d</a:t>
            </a:r>
            <a:r>
              <a:rPr lang="fr-FR" i="1" baseline="-25000" dirty="0" err="1"/>
              <a:t>p</a:t>
            </a:r>
            <a:r>
              <a:rPr lang="fr-FR" dirty="0"/>
              <a:t> =</a:t>
            </a:r>
          </a:p>
        </p:txBody>
      </p:sp>
      <p:sp>
        <p:nvSpPr>
          <p:cNvPr id="6" name="Rectangle 5"/>
          <p:cNvSpPr/>
          <p:nvPr/>
        </p:nvSpPr>
        <p:spPr>
          <a:xfrm>
            <a:off x="7109880" y="2782670"/>
            <a:ext cx="3407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Effective nitridation rate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is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corrected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by the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blowing</a:t>
            </a:r>
            <a:r>
              <a:rPr lang="fr-FR" sz="16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effect</a:t>
            </a:r>
            <a:endParaRPr lang="fr-FR" sz="16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5706"/>
            <a:ext cx="5487117" cy="38484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840" y="1230956"/>
            <a:ext cx="2819400" cy="3683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840" y="3506180"/>
            <a:ext cx="3378200" cy="711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362581-E2B2-4853-85F5-1ACABD385581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0B374678-27AB-4D32-AA3F-5771C3F6DBD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CF9ECA21-1096-4750-9A13-67B751282147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3" name="Espace réservé du numéro de diapositive 11">
            <a:extLst>
              <a:ext uri="{FF2B5EF4-FFF2-40B4-BE49-F238E27FC236}">
                <a16:creationId xmlns:a16="http://schemas.microsoft.com/office/drawing/2014/main" id="{3476E2C2-F54D-42B3-8FFC-F1EF6F10D538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26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"/>
    </mc:Choice>
    <mc:Fallback xmlns="">
      <p:transition spd="slow" advTm="1108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IDENTIFIED NITRIDATION PROBABILITY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1848454" y="1516137"/>
            <a:ext cx="8289001" cy="4483359"/>
            <a:chOff x="327075" y="641715"/>
            <a:chExt cx="8289001" cy="4483359"/>
          </a:xfrm>
        </p:grpSpPr>
        <p:pic>
          <p:nvPicPr>
            <p:cNvPr id="19" name="Image 18" descr="nitridation_probabiliti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5" y="641715"/>
              <a:ext cx="8289001" cy="4483359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>
            <a:xfrm>
              <a:off x="3077079" y="3342938"/>
              <a:ext cx="120962" cy="1209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879537" y="2937062"/>
              <a:ext cx="120962" cy="1209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53376" y="4368110"/>
              <a:ext cx="125440" cy="1254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45499" y="4277700"/>
              <a:ext cx="125440" cy="1254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06313" y="3972032"/>
              <a:ext cx="125440" cy="1254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16018" y="2671295"/>
              <a:ext cx="262798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62486" y="2870735"/>
              <a:ext cx="110398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39567" y="2526733"/>
              <a:ext cx="262798" cy="178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87636" y="2050116"/>
              <a:ext cx="262798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06313" y="2202516"/>
              <a:ext cx="290014" cy="324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748071" y="2242549"/>
              <a:ext cx="120962" cy="1209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7853084-2957-40A3-8D7B-109597EEFA58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32" name="Espace réservé de la date 4">
            <a:extLst>
              <a:ext uri="{FF2B5EF4-FFF2-40B4-BE49-F238E27FC236}">
                <a16:creationId xmlns:a16="http://schemas.microsoft.com/office/drawing/2014/main" id="{C90A1B68-81A1-47A5-9684-AEB4DE99FD44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34" name="Espace réservé du pied de page 5">
            <a:extLst>
              <a:ext uri="{FF2B5EF4-FFF2-40B4-BE49-F238E27FC236}">
                <a16:creationId xmlns:a16="http://schemas.microsoft.com/office/drawing/2014/main" id="{AA03735F-8F1A-453C-9514-97961558AAF8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35" name="Espace réservé du numéro de diapositive 11">
            <a:extLst>
              <a:ext uri="{FF2B5EF4-FFF2-40B4-BE49-F238E27FC236}">
                <a16:creationId xmlns:a16="http://schemas.microsoft.com/office/drawing/2014/main" id="{4CDF9210-C803-4E1C-939B-E91E40163A0F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27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8"/>
    </mc:Choice>
    <mc:Fallback xmlns="">
      <p:transition spd="slow" advTm="2875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C3CAB-B9CB-4F3A-A717-80FFEC96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ABLATION – SUMMARY &amp; OUTLOOK</a:t>
            </a:r>
          </a:p>
        </p:txBody>
      </p:sp>
      <p:sp>
        <p:nvSpPr>
          <p:cNvPr id="6" name="ZoneTexte 120">
            <a:extLst>
              <a:ext uri="{FF2B5EF4-FFF2-40B4-BE49-F238E27FC236}">
                <a16:creationId xmlns:a16="http://schemas.microsoft.com/office/drawing/2014/main" id="{A371B601-05B3-4EAF-AB28-9868E79AA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153" y="1430339"/>
            <a:ext cx="95290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Interest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of the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numerical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model</a:t>
            </a:r>
          </a:p>
          <a:p>
            <a:pPr eaLnBrk="1" hangingPunct="1"/>
            <a:endParaRPr lang="fr-FR" sz="1800" dirty="0">
              <a:solidFill>
                <a:schemeClr val="folHlink"/>
              </a:solidFill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Results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are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similar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to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predictions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of a simple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analytical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model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FF0000"/>
              </a:solidFill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The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differences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are due to the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complex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porous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structure</a:t>
            </a:r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eaLnBrk="1" hangingPunct="1">
              <a:buFontTx/>
              <a:buChar char="•"/>
            </a:pPr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</p:txBody>
      </p:sp>
      <p:sp>
        <p:nvSpPr>
          <p:cNvPr id="7" name="ZoneTexte 120">
            <a:extLst>
              <a:ext uri="{FF2B5EF4-FFF2-40B4-BE49-F238E27FC236}">
                <a16:creationId xmlns:a16="http://schemas.microsoft.com/office/drawing/2014/main" id="{44F9BBE3-42DC-4162-9964-14378EBB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22" y="3017889"/>
            <a:ext cx="1136547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A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complete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strategy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to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interpret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ablation tests</a:t>
            </a:r>
            <a:endParaRPr lang="fr-FR" altLang="ja-JP" sz="1800" b="1" dirty="0">
              <a:solidFill>
                <a:srgbClr val="4B516D"/>
              </a:solidFill>
              <a:latin typeface="C059" pitchFamily="2" charset="0"/>
              <a:ea typeface="C059" pitchFamily="2" charset="0"/>
              <a:cs typeface="Times New Roman" charset="0"/>
            </a:endParaRPr>
          </a:p>
          <a:p>
            <a:pPr eaLnBrk="1" hangingPunct="1"/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Effective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reaction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constants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can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be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recovered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from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CFD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analysis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+ image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analysis</a:t>
            </a:r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The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method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can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be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used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the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other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way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to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</a:rPr>
              <a:t>obtain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the 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influence of structural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parameters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on ablation rate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fr-FR" sz="18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  <a:sym typeface="Wingdings" panose="05000000000000000000" pitchFamily="2" charset="2"/>
              </a:rPr>
              <a:t> It </a:t>
            </a:r>
            <a:r>
              <a:rPr lang="fr-FR" sz="1800" dirty="0" err="1">
                <a:latin typeface="C059" pitchFamily="2" charset="0"/>
                <a:ea typeface="C059" pitchFamily="2" charset="0"/>
                <a:cs typeface="Times New Roman" charset="0"/>
                <a:sym typeface="Wingdings" panose="05000000000000000000" pitchFamily="2" charset="2"/>
              </a:rPr>
              <a:t>becomes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  <a:sym typeface="Wingdings" panose="05000000000000000000" pitchFamily="2" charset="2"/>
              </a:rPr>
              <a:t> a </a:t>
            </a:r>
            <a:r>
              <a:rPr lang="fr-FR" sz="18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  <a:sym typeface="Wingdings" panose="05000000000000000000" pitchFamily="2" charset="2"/>
              </a:rPr>
              <a:t>design </a:t>
            </a:r>
            <a:r>
              <a:rPr lang="fr-FR" sz="18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  <a:sym typeface="Wingdings" panose="05000000000000000000" pitchFamily="2" charset="2"/>
              </a:rPr>
              <a:t>tool</a:t>
            </a:r>
            <a:r>
              <a:rPr lang="fr-FR" sz="18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</a:p>
        </p:txBody>
      </p:sp>
      <p:sp>
        <p:nvSpPr>
          <p:cNvPr id="9" name="ZoneTexte 120">
            <a:extLst>
              <a:ext uri="{FF2B5EF4-FFF2-40B4-BE49-F238E27FC236}">
                <a16:creationId xmlns:a16="http://schemas.microsoft.com/office/drawing/2014/main" id="{5608F984-9313-4F36-9D13-C5D44337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69" y="5278632"/>
            <a:ext cx="10393656" cy="369332"/>
          </a:xfrm>
          <a:prstGeom prst="rect">
            <a:avLst/>
          </a:prstGeom>
          <a:solidFill>
            <a:srgbClr val="E5E1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Next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step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: application to </a:t>
            </a:r>
            <a:r>
              <a:rPr lang="fr-FR" sz="18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oxidation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of C</a:t>
            </a:r>
            <a:r>
              <a:rPr lang="fr-FR" sz="1800" b="1" i="1" baseline="-25000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f</a:t>
            </a:r>
            <a:r>
              <a:rPr lang="fr-FR" sz="18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/C composites </a:t>
            </a:r>
            <a:endParaRPr lang="fr-FR" altLang="ja-JP" sz="1800" b="1" dirty="0">
              <a:solidFill>
                <a:srgbClr val="4B516D"/>
              </a:solidFill>
              <a:latin typeface="C059" pitchFamily="2" charset="0"/>
              <a:ea typeface="C059" pitchFamily="2" charset="0"/>
              <a:cs typeface="Times New Roman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F16DA-81CB-414B-B429-C6B7FAADF256}"/>
              </a:ext>
            </a:extLst>
          </p:cNvPr>
          <p:cNvSpPr/>
          <p:nvPr/>
        </p:nvSpPr>
        <p:spPr>
          <a:xfrm>
            <a:off x="8141816" y="472000"/>
            <a:ext cx="378126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et al.,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Carbon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 (2018),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134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376–390.</a:t>
            </a:r>
            <a:r>
              <a:rPr lang="fr-FR" sz="1000" dirty="0">
                <a:latin typeface="C059" pitchFamily="2" charset="0"/>
                <a:ea typeface="C059" pitchFamily="2" charset="0"/>
              </a:rPr>
              <a:t> </a:t>
            </a: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3E80C6B9-EBD8-46EE-974D-564584FDA2AB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B5E1A38F-C18A-440F-AAF3-79B6D34C8B26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:a16="http://schemas.microsoft.com/office/drawing/2014/main" id="{690145C3-D103-4436-A2D8-6397CD16F2B1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28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8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AEA0F-FC92-1F3A-F237-348E9966F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678A95ED-B9DA-4672-A247-7DD881D6FC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81" r="2581"/>
          <a:stretch>
            <a:fillRect/>
          </a:stretch>
        </p:blipFill>
        <p:spPr/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E7379858-4E12-4A11-8BDC-EE4859D2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275" y="1852612"/>
            <a:ext cx="5731627" cy="1052512"/>
          </a:xfrm>
        </p:spPr>
        <p:txBody>
          <a:bodyPr anchor="b"/>
          <a:lstStyle/>
          <a:p>
            <a:r>
              <a:rPr lang="fr-FR" spc="0" dirty="0"/>
              <a:t>RESULTS - PART 2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61799FDC-DC8B-44BE-A870-5583CF284A4D}"/>
              </a:ext>
            </a:extLst>
          </p:cNvPr>
          <p:cNvSpPr txBox="1">
            <a:spLocks/>
          </p:cNvSpPr>
          <p:nvPr/>
        </p:nvSpPr>
        <p:spPr>
          <a:xfrm>
            <a:off x="5629275" y="3057524"/>
            <a:ext cx="6540954" cy="73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cap="all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cap="none" spc="0" dirty="0">
                <a:solidFill>
                  <a:prstClr val="black">
                    <a:lumMod val="75000"/>
                    <a:lumOff val="25000"/>
                  </a:prstClr>
                </a:solidFill>
                <a:latin typeface="C059" pitchFamily="2" charset="0"/>
                <a:ea typeface="C059" pitchFamily="2" charset="0"/>
              </a:rPr>
              <a:t>Heat transfer by conduction and radiation</a:t>
            </a: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059" pitchFamily="2" charset="0"/>
              <a:ea typeface="C059" pitchFamily="2" charset="0"/>
            </a:endParaRPr>
          </a:p>
        </p:txBody>
      </p: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9D717A7B-3798-40D6-9124-AAEF1973110C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C708F201-B50D-4317-89B9-6A202A8EB113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Vignoles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3" name="Espace réservé du numéro de diapositive 11">
            <a:extLst>
              <a:ext uri="{FF2B5EF4-FFF2-40B4-BE49-F238E27FC236}">
                <a16:creationId xmlns:a16="http://schemas.microsoft.com/office/drawing/2014/main" id="{DB8D4A45-C0BC-4CBB-8E41-30F2706E0C09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29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0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962F1DD1-4917-EE07-D6A0-9D4279BE4B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744" r="16744"/>
          <a:stretch/>
        </p:blipFill>
        <p:spPr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A962B61D-CCF9-5AF9-5D40-062EC3B9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825" y="3003550"/>
            <a:ext cx="6275388" cy="850900"/>
          </a:xfrm>
        </p:spPr>
        <p:txBody>
          <a:bodyPr anchor="ctr"/>
          <a:lstStyle/>
          <a:p>
            <a:r>
              <a:rPr lang="fr-FR" dirty="0"/>
              <a:t>CONTEXT</a:t>
            </a: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1E6D3F89-2027-4A45-8273-F374106679C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8EF01D19-3D36-4E10-AB7B-237CFE3FE8D0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Vignoles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1" name="Espace réservé du numéro de diapositive 11">
            <a:extLst>
              <a:ext uri="{FF2B5EF4-FFF2-40B4-BE49-F238E27FC236}">
                <a16:creationId xmlns:a16="http://schemas.microsoft.com/office/drawing/2014/main" id="{853C29F4-804A-43C4-8CFA-0FE3BF5F0255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02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HYBRID RANDOM WALK</a:t>
            </a:r>
          </a:p>
        </p:txBody>
      </p:sp>
      <p:pic>
        <p:nvPicPr>
          <p:cNvPr id="4" name="Espace réservé du contenu 3" descr="walkexample_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9788" y="1219201"/>
            <a:ext cx="7786523" cy="5067300"/>
          </a:xfrm>
        </p:spPr>
      </p:pic>
      <p:sp>
        <p:nvSpPr>
          <p:cNvPr id="5" name="Ellipse 4"/>
          <p:cNvSpPr/>
          <p:nvPr/>
        </p:nvSpPr>
        <p:spPr>
          <a:xfrm>
            <a:off x="1861947" y="3062505"/>
            <a:ext cx="547688" cy="325244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6" name="Connecteur droit avec flèche 5"/>
          <p:cNvCxnSpPr>
            <a:cxnSpLocks noChangeShapeType="1"/>
            <a:stCxn id="5" idx="6"/>
          </p:cNvCxnSpPr>
          <p:nvPr/>
        </p:nvCxnSpPr>
        <p:spPr bwMode="auto">
          <a:xfrm flipV="1">
            <a:off x="2409635" y="2028825"/>
            <a:ext cx="6477190" cy="1196302"/>
          </a:xfrm>
          <a:prstGeom prst="straightConnector1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8" name="ZoneTexte 7"/>
          <p:cNvSpPr txBox="1"/>
          <p:nvPr/>
        </p:nvSpPr>
        <p:spPr>
          <a:xfrm>
            <a:off x="9048421" y="1637535"/>
            <a:ext cx="2753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  <a:latin typeface="C059" pitchFamily="2" charset="0"/>
                <a:ea typeface="C059" pitchFamily="2" charset="0"/>
                <a:cs typeface="Times New Roman"/>
              </a:rPr>
              <a:t>Solid phase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: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Brownian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 motion,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simulates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 diffusion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linked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 to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heat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 conduction</a:t>
            </a:r>
          </a:p>
        </p:txBody>
      </p:sp>
      <p:sp>
        <p:nvSpPr>
          <p:cNvPr id="10" name="Ellipse 9"/>
          <p:cNvSpPr/>
          <p:nvPr/>
        </p:nvSpPr>
        <p:spPr>
          <a:xfrm>
            <a:off x="2135791" y="3362932"/>
            <a:ext cx="547688" cy="423217"/>
          </a:xfrm>
          <a:prstGeom prst="ellipse">
            <a:avLst/>
          </a:prstGeom>
          <a:noFill/>
          <a:ln w="254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cxnSp>
        <p:nvCxnSpPr>
          <p:cNvPr id="11" name="Connecteur droit avec flèche 10"/>
          <p:cNvCxnSpPr>
            <a:cxnSpLocks noChangeShapeType="1"/>
            <a:stCxn id="10" idx="6"/>
            <a:endCxn id="14" idx="1"/>
          </p:cNvCxnSpPr>
          <p:nvPr/>
        </p:nvCxnSpPr>
        <p:spPr bwMode="auto">
          <a:xfrm flipV="1">
            <a:off x="2683479" y="3382833"/>
            <a:ext cx="6364943" cy="191708"/>
          </a:xfrm>
          <a:prstGeom prst="straightConnector1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14" name="ZoneTexte 13"/>
          <p:cNvSpPr txBox="1"/>
          <p:nvPr/>
        </p:nvSpPr>
        <p:spPr>
          <a:xfrm>
            <a:off x="9048422" y="3121223"/>
            <a:ext cx="248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2">
                    <a:lumMod val="50000"/>
                  </a:schemeClr>
                </a:solidFill>
                <a:latin typeface="C059" pitchFamily="2" charset="0"/>
                <a:ea typeface="C059" pitchFamily="2" charset="0"/>
                <a:cs typeface="Times New Roman"/>
              </a:rPr>
              <a:t>Fluid</a:t>
            </a:r>
            <a:r>
              <a:rPr lang="fr-FR" sz="1400" dirty="0">
                <a:solidFill>
                  <a:schemeClr val="accent2">
                    <a:lumMod val="50000"/>
                  </a:schemeClr>
                </a:solidFill>
                <a:latin typeface="C059" pitchFamily="2" charset="0"/>
                <a:ea typeface="C059" pitchFamily="2" charset="0"/>
                <a:cs typeface="Times New Roman"/>
              </a:rPr>
              <a:t> phase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: ray-tracing or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kinetic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 RW</a:t>
            </a:r>
          </a:p>
        </p:txBody>
      </p:sp>
      <p:cxnSp>
        <p:nvCxnSpPr>
          <p:cNvPr id="15" name="Connecteur droit avec flèche 14"/>
          <p:cNvCxnSpPr>
            <a:cxnSpLocks noChangeShapeType="1"/>
            <a:endCxn id="21" idx="1"/>
          </p:cNvCxnSpPr>
          <p:nvPr/>
        </p:nvCxnSpPr>
        <p:spPr bwMode="auto">
          <a:xfrm>
            <a:off x="2456228" y="4536803"/>
            <a:ext cx="6592194" cy="52720"/>
          </a:xfrm>
          <a:prstGeom prst="straightConnector1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21" name="ZoneTexte 20"/>
          <p:cNvSpPr txBox="1"/>
          <p:nvPr/>
        </p:nvSpPr>
        <p:spPr>
          <a:xfrm>
            <a:off x="9048422" y="4327913"/>
            <a:ext cx="215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4472C4"/>
                </a:solidFill>
                <a:latin typeface="C059" pitchFamily="2" charset="0"/>
                <a:ea typeface="C059" pitchFamily="2" charset="0"/>
                <a:cs typeface="Times New Roman"/>
              </a:rPr>
              <a:t>Interface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: « flux </a:t>
            </a:r>
            <a:r>
              <a:rPr lang="fr-FR" sz="1400" dirty="0" err="1">
                <a:latin typeface="C059" pitchFamily="2" charset="0"/>
                <a:ea typeface="C059" pitchFamily="2" charset="0"/>
                <a:cs typeface="Times New Roman"/>
              </a:rPr>
              <a:t>matching</a:t>
            </a:r>
            <a:r>
              <a:rPr lang="fr-FR" sz="1400" dirty="0">
                <a:latin typeface="C059" pitchFamily="2" charset="0"/>
                <a:ea typeface="C059" pitchFamily="2" charset="0"/>
                <a:cs typeface="Times New Roman"/>
              </a:rPr>
              <a:t> » condition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727484-AA59-48B0-904C-074C4E61E46F}"/>
              </a:ext>
            </a:extLst>
          </p:cNvPr>
          <p:cNvSpPr/>
          <p:nvPr/>
        </p:nvSpPr>
        <p:spPr>
          <a:xfrm>
            <a:off x="7631540" y="432316"/>
            <a:ext cx="4372544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VIGNOLES, Int. J. of Heat &amp; Mass Transfer 93, 707–719 (2016)</a:t>
            </a:r>
            <a:endParaRPr lang="fr-FR" sz="1000" dirty="0">
              <a:latin typeface="C059" pitchFamily="2" charset="0"/>
              <a:ea typeface="C059" pitchFamily="2" charset="0"/>
            </a:endParaRPr>
          </a:p>
        </p:txBody>
      </p:sp>
      <p:sp>
        <p:nvSpPr>
          <p:cNvPr id="20" name="Espace réservé de la date 4">
            <a:extLst>
              <a:ext uri="{FF2B5EF4-FFF2-40B4-BE49-F238E27FC236}">
                <a16:creationId xmlns:a16="http://schemas.microsoft.com/office/drawing/2014/main" id="{1CBB986E-88D3-4B74-AA98-FB62C6839AEA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B52EDD64-7399-4AB9-B9A4-C714E02FB358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3" name="Espace réservé du numéro de diapositive 11">
            <a:extLst>
              <a:ext uri="{FF2B5EF4-FFF2-40B4-BE49-F238E27FC236}">
                <a16:creationId xmlns:a16="http://schemas.microsoft.com/office/drawing/2014/main" id="{864CB2AC-C087-41C9-81B6-E77652A2723A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30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C6013A00-FCA8-4296-89B3-0D1079309311}"/>
              </a:ext>
            </a:extLst>
          </p:cNvPr>
          <p:cNvGrpSpPr/>
          <p:nvPr/>
        </p:nvGrpSpPr>
        <p:grpSpPr>
          <a:xfrm>
            <a:off x="1856323" y="248383"/>
            <a:ext cx="8479353" cy="6244492"/>
            <a:chOff x="1559496" y="94396"/>
            <a:chExt cx="8928100" cy="657496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496" y="94396"/>
              <a:ext cx="8928100" cy="6574965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087889" y="548680"/>
              <a:ext cx="4210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Open-</a:t>
              </a:r>
              <a:r>
                <a:rPr lang="fr-FR" sz="2000" dirty="0" err="1"/>
                <a:t>cell</a:t>
              </a:r>
              <a:r>
                <a:rPr lang="fr-FR" sz="2000" dirty="0"/>
                <a:t> </a:t>
              </a:r>
              <a:r>
                <a:rPr lang="fr-FR" sz="2000" dirty="0" err="1"/>
                <a:t>SiSiC</a:t>
              </a:r>
              <a:r>
                <a:rPr lang="fr-FR" sz="2000" dirty="0"/>
                <a:t> </a:t>
              </a:r>
              <a:r>
                <a:rPr lang="fr-FR" sz="2000" dirty="0" err="1"/>
                <a:t>foams</a:t>
              </a:r>
              <a:r>
                <a:rPr lang="fr-FR" sz="2000" dirty="0"/>
                <a:t> (</a:t>
              </a:r>
              <a:r>
                <a:rPr lang="fr-FR" sz="2000" dirty="0" err="1"/>
                <a:t>courtesy</a:t>
              </a:r>
              <a:r>
                <a:rPr lang="fr-FR" sz="2000" dirty="0"/>
                <a:t> SUPSI)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168593" y="5867980"/>
              <a:ext cx="2265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Nu</a:t>
              </a:r>
              <a:r>
                <a:rPr lang="fr-FR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’ = 4</a:t>
              </a:r>
              <a:r>
                <a:rPr lang="fr-FR" i="1" dirty="0">
                  <a:solidFill>
                    <a:srgbClr val="800000"/>
                  </a:solidFill>
                  <a:latin typeface="Symbol"/>
                  <a:ea typeface="ＭＳ 明朝"/>
                  <a:cs typeface="Times New Roman"/>
                </a:rPr>
                <a:t>s</a:t>
              </a:r>
              <a:r>
                <a:rPr lang="fr-FR" i="1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T</a:t>
              </a:r>
              <a:r>
                <a:rPr lang="fr-FR" baseline="30000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3</a:t>
              </a:r>
              <a:r>
                <a:rPr lang="fr-FR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/</a:t>
              </a:r>
              <a:r>
                <a:rPr lang="fr-FR" i="1" dirty="0" err="1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k</a:t>
              </a:r>
              <a:r>
                <a:rPr lang="fr-FR" i="1" baseline="-25000" dirty="0" err="1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s</a:t>
              </a:r>
              <a:r>
                <a:rPr lang="fr-FR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.(</a:t>
              </a:r>
              <a:r>
                <a:rPr lang="fr-FR" i="1" dirty="0">
                  <a:solidFill>
                    <a:srgbClr val="800000"/>
                  </a:solidFill>
                  <a:latin typeface="Symbol"/>
                  <a:ea typeface="ＭＳ 明朝"/>
                  <a:cs typeface="Times New Roman"/>
                </a:rPr>
                <a:t>P</a:t>
              </a:r>
              <a:r>
                <a:rPr lang="fr-FR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/</a:t>
              </a:r>
              <a:r>
                <a:rPr lang="fr-FR" i="1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S</a:t>
              </a:r>
              <a:r>
                <a:rPr lang="fr-FR" i="1" baseline="-25000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v</a:t>
              </a:r>
              <a:r>
                <a:rPr lang="fr-FR" dirty="0">
                  <a:solidFill>
                    <a:srgbClr val="800000"/>
                  </a:solidFill>
                  <a:latin typeface="Cambria"/>
                  <a:ea typeface="ＭＳ 明朝"/>
                  <a:cs typeface="Times New Roman"/>
                </a:rPr>
                <a:t>)</a:t>
              </a:r>
              <a:r>
                <a:rPr lang="fr-FR" dirty="0">
                  <a:solidFill>
                    <a:srgbClr val="800000"/>
                  </a:solidFill>
                </a:rPr>
                <a:t> </a:t>
              </a:r>
            </a:p>
          </p:txBody>
        </p:sp>
        <p:pic>
          <p:nvPicPr>
            <p:cNvPr id="16" name="Image 15" descr="all_SUPSI_Foams_2_hires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" t="19096" r="51720" b="20887"/>
            <a:stretch/>
          </p:blipFill>
          <p:spPr>
            <a:xfrm>
              <a:off x="3575720" y="1340768"/>
              <a:ext cx="2080540" cy="2049016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>
              <a:stCxn id="18" idx="1"/>
            </p:cNvCxnSpPr>
            <p:nvPr/>
          </p:nvCxnSpPr>
          <p:spPr>
            <a:xfrm flipH="1">
              <a:off x="4943872" y="4616262"/>
              <a:ext cx="792088" cy="1808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735960" y="4293097"/>
              <a:ext cx="14401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 err="1">
                  <a:latin typeface="Cambria"/>
                  <a:ea typeface="ＭＳ 明朝"/>
                  <a:cs typeface="Times New Roman"/>
                </a:rPr>
                <a:t>k</a:t>
              </a:r>
              <a:r>
                <a:rPr lang="en-US" i="1" baseline="-25000" dirty="0" err="1">
                  <a:latin typeface="Cambria"/>
                  <a:ea typeface="ＭＳ 明朝"/>
                  <a:cs typeface="Times New Roman"/>
                </a:rPr>
                <a:t>cond</a:t>
              </a:r>
              <a:r>
                <a:rPr lang="en-US" i="1" baseline="-25000" dirty="0">
                  <a:latin typeface="Cambria"/>
                  <a:ea typeface="ＭＳ 明朝"/>
                  <a:cs typeface="Times New Roman"/>
                </a:rPr>
                <a:t>/</a:t>
              </a:r>
              <a:r>
                <a:rPr lang="en-US" i="1" dirty="0" err="1">
                  <a:latin typeface="Cambria"/>
                  <a:ea typeface="ＭＳ 明朝"/>
                  <a:cs typeface="Times New Roman"/>
                </a:rPr>
                <a:t>k</a:t>
              </a:r>
              <a:r>
                <a:rPr lang="en-US" i="1" baseline="-25000" dirty="0" err="1">
                  <a:latin typeface="Cambria"/>
                  <a:ea typeface="ＭＳ 明朝"/>
                  <a:cs typeface="Times New Roman"/>
                </a:rPr>
                <a:t>solid</a:t>
              </a:r>
              <a:endParaRPr lang="fr-FR" i="1" dirty="0"/>
            </a:p>
            <a:p>
              <a:endParaRPr lang="fr-FR" i="1" dirty="0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135560" y="4797152"/>
              <a:ext cx="4104456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7032104" y="332656"/>
              <a:ext cx="2952328" cy="2520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7536160" y="2060848"/>
              <a:ext cx="16561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>
              <a:off x="7896200" y="1772816"/>
              <a:ext cx="504056" cy="576064"/>
            </a:xfrm>
            <a:prstGeom prst="arc">
              <a:avLst>
                <a:gd name="adj1" fmla="val 18151867"/>
                <a:gd name="adj2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616280" y="1628800"/>
              <a:ext cx="317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Cambria"/>
                  <a:ea typeface="ＭＳ 明朝"/>
                  <a:cs typeface="Times New Roman"/>
                </a:rPr>
                <a:t>1</a:t>
              </a:r>
              <a:endParaRPr lang="fr-FR" dirty="0"/>
            </a:p>
          </p:txBody>
        </p:sp>
      </p:grp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46AFA05B-4B62-4C1B-904A-CB8719967944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89FA365B-24E6-4D75-878C-A311F161B5C0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4" name="Espace réservé du numéro de diapositive 11">
            <a:extLst>
              <a:ext uri="{FF2B5EF4-FFF2-40B4-BE49-F238E27FC236}">
                <a16:creationId xmlns:a16="http://schemas.microsoft.com/office/drawing/2014/main" id="{C0317C04-81EA-403B-AF0E-73661212DD1F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31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8"/>
    </mc:Choice>
    <mc:Fallback xmlns="">
      <p:transition spd="slow" advTm="1898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pc="0" dirty="0"/>
              <a:t>RADIATIVE ETC EXCESS </a:t>
            </a:r>
            <a:r>
              <a:rPr lang="fr-FR" i="1" spc="0" dirty="0"/>
              <a:t>VS.</a:t>
            </a:r>
            <a:r>
              <a:rPr lang="fr-FR" spc="0" dirty="0"/>
              <a:t> RADIATION/CONDUCTION RATIO</a:t>
            </a:r>
          </a:p>
        </p:txBody>
      </p:sp>
      <p:grpSp>
        <p:nvGrpSpPr>
          <p:cNvPr id="36" name="Grouper 35"/>
          <p:cNvGrpSpPr/>
          <p:nvPr/>
        </p:nvGrpSpPr>
        <p:grpSpPr>
          <a:xfrm>
            <a:off x="1560512" y="1628800"/>
            <a:ext cx="9144000" cy="4608512"/>
            <a:chOff x="0" y="1628800"/>
            <a:chExt cx="9144000" cy="460851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08531"/>
              <a:ext cx="9144000" cy="442878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084168" y="3789040"/>
              <a:ext cx="25922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C059" pitchFamily="2" charset="0"/>
                  <a:ea typeface="C059" pitchFamily="2" charset="0"/>
                </a:rPr>
                <a:t>High-</a:t>
              </a:r>
              <a:r>
                <a:rPr lang="fr-FR" sz="1400" dirty="0" err="1">
                  <a:latin typeface="C059" pitchFamily="2" charset="0"/>
                  <a:ea typeface="C059" pitchFamily="2" charset="0"/>
                </a:rPr>
                <a:t>T</a:t>
              </a:r>
              <a:r>
                <a:rPr lang="fr-FR" sz="1400" dirty="0">
                  <a:latin typeface="C059" pitchFamily="2" charset="0"/>
                  <a:ea typeface="C059" pitchFamily="2" charset="0"/>
                </a:rPr>
                <a:t> </a:t>
              </a:r>
            </a:p>
            <a:p>
              <a:pPr algn="r"/>
              <a:r>
                <a:rPr lang="fr-FR" sz="1400" dirty="0" err="1">
                  <a:latin typeface="C059" pitchFamily="2" charset="0"/>
                  <a:ea typeface="C059" pitchFamily="2" charset="0"/>
                </a:rPr>
                <a:t>Emissivity-independent</a:t>
              </a:r>
              <a:r>
                <a:rPr lang="fr-FR" sz="1400" dirty="0">
                  <a:latin typeface="C059" pitchFamily="2" charset="0"/>
                  <a:ea typeface="C059" pitchFamily="2" charset="0"/>
                </a:rPr>
                <a:t> </a:t>
              </a:r>
              <a:r>
                <a:rPr lang="fr-FR" sz="1400" dirty="0" err="1">
                  <a:latin typeface="C059" pitchFamily="2" charset="0"/>
                  <a:ea typeface="C059" pitchFamily="2" charset="0"/>
                </a:rPr>
                <a:t>regime</a:t>
              </a:r>
              <a:endParaRPr lang="fr-FR" sz="1400" dirty="0">
                <a:latin typeface="C059" pitchFamily="2" charset="0"/>
                <a:ea typeface="C059" pitchFamily="2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23528" y="1628800"/>
              <a:ext cx="2592288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err="1">
                  <a:latin typeface="C059" pitchFamily="2" charset="0"/>
                  <a:ea typeface="C059" pitchFamily="2" charset="0"/>
                </a:rPr>
                <a:t>Low-T</a:t>
              </a:r>
              <a:r>
                <a:rPr lang="fr-FR" sz="1600" dirty="0">
                  <a:latin typeface="C059" pitchFamily="2" charset="0"/>
                  <a:ea typeface="C059" pitchFamily="2" charset="0"/>
                </a:rPr>
                <a:t> </a:t>
              </a:r>
            </a:p>
            <a:p>
              <a:r>
                <a:rPr lang="fr-FR" sz="1600" dirty="0" err="1">
                  <a:latin typeface="C059" pitchFamily="2" charset="0"/>
                  <a:ea typeface="C059" pitchFamily="2" charset="0"/>
                </a:rPr>
                <a:t>Emissivity-dependent</a:t>
              </a:r>
              <a:r>
                <a:rPr lang="fr-FR" sz="1600" dirty="0">
                  <a:latin typeface="C059" pitchFamily="2" charset="0"/>
                  <a:ea typeface="C059" pitchFamily="2" charset="0"/>
                </a:rPr>
                <a:t> </a:t>
              </a:r>
              <a:r>
                <a:rPr lang="fr-FR" sz="1600" dirty="0" err="1">
                  <a:latin typeface="C059" pitchFamily="2" charset="0"/>
                  <a:ea typeface="C059" pitchFamily="2" charset="0"/>
                </a:rPr>
                <a:t>regime</a:t>
              </a:r>
              <a:endParaRPr lang="fr-FR" sz="1600" dirty="0">
                <a:latin typeface="C059" pitchFamily="2" charset="0"/>
                <a:ea typeface="C059" pitchFamily="2" charset="0"/>
              </a:endParaRP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395536" y="2780928"/>
              <a:ext cx="288032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499992" y="5157192"/>
              <a:ext cx="3888432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5148064" y="2924944"/>
              <a:ext cx="27271" cy="246228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>
              <a:stCxn id="16" idx="1"/>
            </p:cNvCxnSpPr>
            <p:nvPr/>
          </p:nvCxnSpPr>
          <p:spPr>
            <a:xfrm flipH="1">
              <a:off x="5220072" y="2389530"/>
              <a:ext cx="648072" cy="8234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331640" y="2348880"/>
              <a:ext cx="1252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Cambria"/>
                  <a:ea typeface="ＭＳ 明朝"/>
                  <a:cs typeface="Times New Roman"/>
                </a:rPr>
                <a:t>k</a:t>
              </a:r>
              <a:r>
                <a:rPr lang="en-US" baseline="30000" dirty="0">
                  <a:latin typeface="Cambria"/>
                  <a:ea typeface="ＭＳ 明朝"/>
                  <a:cs typeface="Times New Roman"/>
                </a:rPr>
                <a:t>+</a:t>
              </a:r>
              <a:r>
                <a:rPr lang="en-US" baseline="-25000" dirty="0">
                  <a:latin typeface="Cambria"/>
                  <a:ea typeface="ＭＳ 明朝"/>
                  <a:cs typeface="Times New Roman"/>
                </a:rPr>
                <a:t>∞</a:t>
              </a:r>
              <a:r>
                <a:rPr lang="en-US" dirty="0">
                  <a:latin typeface="Cambria"/>
                  <a:ea typeface="ＭＳ 明朝"/>
                  <a:cs typeface="Times New Roman"/>
                </a:rPr>
                <a:t> + </a:t>
              </a:r>
              <a:r>
                <a:rPr lang="en-US" i="1" dirty="0" err="1">
                  <a:ea typeface="ＭＳ 明朝"/>
                  <a:cs typeface="Times New Roman"/>
                </a:rPr>
                <a:t>e</a:t>
              </a:r>
              <a:r>
                <a:rPr lang="en-US" i="1" dirty="0" err="1">
                  <a:latin typeface="Symbol"/>
                  <a:ea typeface="ＭＳ 明朝"/>
                  <a:cs typeface="Times New Roman"/>
                </a:rPr>
                <a:t>D</a:t>
              </a:r>
              <a:r>
                <a:rPr lang="en-US" i="1" dirty="0" err="1">
                  <a:latin typeface="Cambria"/>
                  <a:ea typeface="ＭＳ 明朝"/>
                  <a:cs typeface="Times New Roman"/>
                </a:rPr>
                <a:t>k</a:t>
              </a:r>
              <a:r>
                <a:rPr lang="en-US" baseline="30000" dirty="0">
                  <a:latin typeface="Cambria"/>
                  <a:ea typeface="ＭＳ 明朝"/>
                  <a:cs typeface="Times New Roman"/>
                </a:rPr>
                <a:t>+</a:t>
              </a:r>
              <a:r>
                <a:rPr lang="fr-FR" dirty="0"/>
                <a:t>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14612" y="4581128"/>
              <a:ext cx="516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i="1" dirty="0">
                  <a:latin typeface="Cambria"/>
                  <a:ea typeface="ＭＳ 明朝"/>
                  <a:cs typeface="Times New Roman"/>
                </a:rPr>
                <a:t>k</a:t>
              </a:r>
              <a:r>
                <a:rPr lang="en-US" baseline="30000" dirty="0">
                  <a:latin typeface="Cambria"/>
                  <a:ea typeface="ＭＳ 明朝"/>
                  <a:cs typeface="Times New Roman"/>
                </a:rPr>
                <a:t>+</a:t>
              </a:r>
              <a:r>
                <a:rPr lang="en-US" baseline="-25000" dirty="0">
                  <a:latin typeface="Cambria"/>
                  <a:ea typeface="ＭＳ 明朝"/>
                  <a:cs typeface="Times New Roman"/>
                </a:rPr>
                <a:t>∞</a:t>
              </a:r>
              <a:endParaRPr lang="fr-FR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68144" y="2204864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Cambria"/>
                  <a:ea typeface="ＭＳ 明朝"/>
                  <a:cs typeface="Times New Roman"/>
                </a:rPr>
                <a:t>Nu*</a:t>
              </a:r>
              <a:endParaRPr lang="fr-FR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796136" y="1907540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C059" pitchFamily="2" charset="0"/>
                  <a:ea typeface="C059" pitchFamily="2" charset="0"/>
                </a:rPr>
                <a:t>Critical</a:t>
              </a:r>
              <a:r>
                <a:rPr lang="fr-FR" sz="1400" dirty="0">
                  <a:latin typeface="C059" pitchFamily="2" charset="0"/>
                  <a:ea typeface="C059" pitchFamily="2" charset="0"/>
                </a:rPr>
                <a:t> ratio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476328" y="1437159"/>
            <a:ext cx="268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"/>
                <a:ea typeface="ＭＳ 明朝"/>
                <a:cs typeface="Times New Roman"/>
              </a:rPr>
              <a:t>k</a:t>
            </a:r>
            <a:r>
              <a:rPr lang="en-US" baseline="30000" dirty="0">
                <a:latin typeface="Cambria"/>
                <a:ea typeface="ＭＳ 明朝"/>
                <a:cs typeface="Times New Roman"/>
              </a:rPr>
              <a:t>+</a:t>
            </a:r>
            <a:r>
              <a:rPr lang="en-US" baseline="-25000" dirty="0">
                <a:latin typeface="Cambria"/>
                <a:ea typeface="ＭＳ 明朝"/>
                <a:cs typeface="Times New Roman"/>
              </a:rPr>
              <a:t>∞</a:t>
            </a:r>
            <a:r>
              <a:rPr lang="en-US" dirty="0">
                <a:latin typeface="Cambria"/>
                <a:ea typeface="ＭＳ 明朝"/>
                <a:cs typeface="Times New Roman"/>
              </a:rPr>
              <a:t> = (</a:t>
            </a:r>
            <a:r>
              <a:rPr lang="en-US" i="1" dirty="0" err="1">
                <a:latin typeface="Cambria"/>
                <a:ea typeface="ＭＳ 明朝"/>
                <a:cs typeface="Times New Roman"/>
              </a:rPr>
              <a:t>k</a:t>
            </a:r>
            <a:r>
              <a:rPr lang="en-US" i="1" baseline="-25000" dirty="0" err="1">
                <a:latin typeface="Cambria"/>
                <a:ea typeface="ＭＳ 明朝"/>
                <a:cs typeface="Times New Roman"/>
              </a:rPr>
              <a:t>eff</a:t>
            </a:r>
            <a:r>
              <a:rPr lang="en-US" i="1" baseline="-25000" dirty="0">
                <a:latin typeface="Cambria"/>
                <a:ea typeface="ＭＳ 明朝"/>
                <a:cs typeface="Times New Roman"/>
              </a:rPr>
              <a:t> </a:t>
            </a:r>
            <a:r>
              <a:rPr lang="en-US" i="1" dirty="0">
                <a:latin typeface="Cambria"/>
                <a:ea typeface="ＭＳ 明朝"/>
                <a:cs typeface="Times New Roman"/>
              </a:rPr>
              <a:t>– </a:t>
            </a:r>
            <a:r>
              <a:rPr lang="en-US" i="1" dirty="0" err="1">
                <a:latin typeface="Cambria"/>
                <a:ea typeface="ＭＳ 明朝"/>
                <a:cs typeface="Times New Roman"/>
              </a:rPr>
              <a:t>k</a:t>
            </a:r>
            <a:r>
              <a:rPr lang="en-US" i="1" baseline="-25000" dirty="0" err="1">
                <a:latin typeface="Cambria"/>
                <a:ea typeface="ＭＳ 明朝"/>
                <a:cs typeface="Times New Roman"/>
              </a:rPr>
              <a:t>cond</a:t>
            </a:r>
            <a:r>
              <a:rPr lang="en-US" dirty="0">
                <a:latin typeface="Cambria"/>
                <a:ea typeface="ＭＳ 明朝"/>
                <a:cs typeface="Times New Roman"/>
              </a:rPr>
              <a:t>)/</a:t>
            </a:r>
            <a:r>
              <a:rPr lang="en-US" dirty="0" err="1">
                <a:latin typeface="Cambria"/>
                <a:ea typeface="ＭＳ 明朝"/>
                <a:cs typeface="Times New Roman"/>
              </a:rPr>
              <a:t>Nu’</a:t>
            </a:r>
            <a:r>
              <a:rPr lang="en-US" i="1" dirty="0" err="1">
                <a:latin typeface="Cambria"/>
                <a:ea typeface="ＭＳ 明朝"/>
                <a:cs typeface="Times New Roman"/>
              </a:rPr>
              <a:t>k</a:t>
            </a:r>
            <a:r>
              <a:rPr lang="en-US" i="1" baseline="-25000" dirty="0" err="1">
                <a:latin typeface="Cambria"/>
                <a:ea typeface="ＭＳ 明朝"/>
                <a:cs typeface="Times New Roman"/>
              </a:rPr>
              <a:t>solid</a:t>
            </a:r>
            <a:endParaRPr lang="fr-FR" dirty="0"/>
          </a:p>
        </p:txBody>
      </p:sp>
      <p:sp>
        <p:nvSpPr>
          <p:cNvPr id="20" name="Espace réservé de la date 4">
            <a:extLst>
              <a:ext uri="{FF2B5EF4-FFF2-40B4-BE49-F238E27FC236}">
                <a16:creationId xmlns:a16="http://schemas.microsoft.com/office/drawing/2014/main" id="{53FA50FA-475D-4C55-9FF0-425FC1A5C237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1" name="Espace réservé du pied de page 5">
            <a:extLst>
              <a:ext uri="{FF2B5EF4-FFF2-40B4-BE49-F238E27FC236}">
                <a16:creationId xmlns:a16="http://schemas.microsoft.com/office/drawing/2014/main" id="{9AC920A3-74A8-4601-8A9E-9E4C3FA9291E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2" name="Espace réservé du numéro de diapositive 11">
            <a:extLst>
              <a:ext uri="{FF2B5EF4-FFF2-40B4-BE49-F238E27FC236}">
                <a16:creationId xmlns:a16="http://schemas.microsoft.com/office/drawing/2014/main" id="{99CC1925-1665-4498-90DE-BAD25A1C03A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32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2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7"/>
    </mc:Choice>
    <mc:Fallback xmlns="">
      <p:transition spd="slow" advTm="1557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EQUIVALENT CIRCUIT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186DA9-748D-45AE-A459-6000135D4917}"/>
              </a:ext>
            </a:extLst>
          </p:cNvPr>
          <p:cNvSpPr txBox="1"/>
          <p:nvPr/>
        </p:nvSpPr>
        <p:spPr>
          <a:xfrm>
            <a:off x="4903105" y="4311681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Symbol" panose="05050102010706020507" pitchFamily="18" charset="2"/>
              </a:rPr>
              <a:t>D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4ABD3C-2DB0-4A30-9EE7-B6C3B438BE97}"/>
              </a:ext>
            </a:extLst>
          </p:cNvPr>
          <p:cNvSpPr txBox="1"/>
          <p:nvPr/>
        </p:nvSpPr>
        <p:spPr>
          <a:xfrm>
            <a:off x="6299344" y="4298033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Symbol" panose="05050102010706020507" pitchFamily="18" charset="2"/>
              </a:rPr>
              <a:t>D</a:t>
            </a:r>
            <a:endParaRPr lang="fr-FR" dirty="0">
              <a:latin typeface="Symbol" panose="05050102010706020507" pitchFamily="18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D643B2-5025-449E-A58B-464C7F70CE98}"/>
              </a:ext>
            </a:extLst>
          </p:cNvPr>
          <p:cNvSpPr txBox="1"/>
          <p:nvPr/>
        </p:nvSpPr>
        <p:spPr>
          <a:xfrm>
            <a:off x="8227972" y="1529972"/>
            <a:ext cx="3340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059" pitchFamily="2" charset="0"/>
                <a:ea typeface="C059" pitchFamily="2" charset="0"/>
              </a:rPr>
              <a:t>Pure conduction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fully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in // </a:t>
            </a:r>
          </a:p>
          <a:p>
            <a:r>
              <a:rPr lang="fr-FR" sz="1400" dirty="0" err="1">
                <a:latin typeface="C059" pitchFamily="2" charset="0"/>
                <a:ea typeface="C059" pitchFamily="2" charset="0"/>
              </a:rPr>
              <a:t>with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radiation : OPEN-CELL medium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0F67BA5-ED89-40A8-AD09-3C094BEF002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507164" y="1791582"/>
            <a:ext cx="1720808" cy="170216"/>
          </a:xfrm>
          <a:prstGeom prst="straightConnector1">
            <a:avLst/>
          </a:prstGeom>
          <a:ln>
            <a:solidFill>
              <a:srgbClr val="8B8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85BAEAF2-ED0E-4622-B94C-A5DD817BF35A}"/>
              </a:ext>
            </a:extLst>
          </p:cNvPr>
          <p:cNvSpPr txBox="1"/>
          <p:nvPr/>
        </p:nvSpPr>
        <p:spPr>
          <a:xfrm>
            <a:off x="982436" y="5433020"/>
            <a:ext cx="1010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C059" pitchFamily="2" charset="0"/>
                <a:ea typeface="C059" pitchFamily="2" charset="0"/>
              </a:rPr>
              <a:t>When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radiation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fully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dominates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(Nu’ &gt; Nu*), the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emissivity-dependent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part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does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not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contribute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</a:rPr>
              <a:t>any</a:t>
            </a:r>
            <a:r>
              <a:rPr lang="fr-FR" sz="1600" dirty="0">
                <a:latin typeface="C059" pitchFamily="2" charset="0"/>
                <a:ea typeface="C059" pitchFamily="2" charset="0"/>
              </a:rPr>
              <a:t> more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94482E-CD95-4B2F-B42D-65B604D4E248}"/>
              </a:ext>
            </a:extLst>
          </p:cNvPr>
          <p:cNvCxnSpPr>
            <a:cxnSpLocks/>
          </p:cNvCxnSpPr>
          <p:nvPr/>
        </p:nvCxnSpPr>
        <p:spPr>
          <a:xfrm flipV="1">
            <a:off x="4038600" y="4879024"/>
            <a:ext cx="1426535" cy="553996"/>
          </a:xfrm>
          <a:prstGeom prst="straightConnector1">
            <a:avLst/>
          </a:prstGeom>
          <a:ln>
            <a:solidFill>
              <a:srgbClr val="8B8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E9F696C-3F7D-4317-967D-B72807595EB3}"/>
              </a:ext>
            </a:extLst>
          </p:cNvPr>
          <p:cNvCxnSpPr>
            <a:cxnSpLocks/>
          </p:cNvCxnSpPr>
          <p:nvPr/>
        </p:nvCxnSpPr>
        <p:spPr>
          <a:xfrm flipH="1" flipV="1">
            <a:off x="6847367" y="4869160"/>
            <a:ext cx="425303" cy="553996"/>
          </a:xfrm>
          <a:prstGeom prst="straightConnector1">
            <a:avLst/>
          </a:prstGeom>
          <a:ln>
            <a:solidFill>
              <a:srgbClr val="8B8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>
            <a:extLst>
              <a:ext uri="{FF2B5EF4-FFF2-40B4-BE49-F238E27FC236}">
                <a16:creationId xmlns:a16="http://schemas.microsoft.com/office/drawing/2014/main" id="{96615A0D-D678-4869-876F-07DB40319A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82888" y="1951038"/>
            <a:ext cx="6842125" cy="2944813"/>
            <a:chOff x="1753" y="1229"/>
            <a:chExt cx="4310" cy="1855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6922AEF7-88A6-4556-939C-E77BD7EDDA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3" y="1229"/>
              <a:ext cx="4310" cy="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652C32BF-8998-445B-882B-12719976F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" y="125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7A3A5E0-1567-4CED-8540-5886B2EAE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" y="1417"/>
              <a:ext cx="113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c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D7C0161D-B39F-43BA-9EAF-11A2CE941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" y="1417"/>
              <a:ext cx="12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o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DD6475DC-3C43-4B31-BB33-7D99CEEAC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" y="1417"/>
              <a:ext cx="12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DAD09104-EFC8-4142-A5DF-384019A84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1417"/>
              <a:ext cx="12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d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E3E2678-BB85-422C-B14B-92A39864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1242"/>
              <a:ext cx="407" cy="339"/>
            </a:xfrm>
            <a:custGeom>
              <a:avLst/>
              <a:gdLst>
                <a:gd name="T0" fmla="*/ 0 w 521"/>
                <a:gd name="T1" fmla="*/ 0 h 433"/>
                <a:gd name="T2" fmla="*/ 0 w 521"/>
                <a:gd name="T3" fmla="*/ 0 h 433"/>
                <a:gd name="T4" fmla="*/ 521 w 521"/>
                <a:gd name="T5" fmla="*/ 0 h 433"/>
                <a:gd name="T6" fmla="*/ 521 w 521"/>
                <a:gd name="T7" fmla="*/ 433 h 433"/>
                <a:gd name="T8" fmla="*/ 0 w 521"/>
                <a:gd name="T9" fmla="*/ 433 h 433"/>
                <a:gd name="T10" fmla="*/ 0 w 521"/>
                <a:gd name="T11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433">
                  <a:moveTo>
                    <a:pt x="0" y="0"/>
                  </a:moveTo>
                  <a:lnTo>
                    <a:pt x="0" y="0"/>
                  </a:lnTo>
                  <a:lnTo>
                    <a:pt x="521" y="0"/>
                  </a:lnTo>
                  <a:lnTo>
                    <a:pt x="521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8B8FA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EBBE7894-280F-4D46-BA75-DF2F76EF3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1987"/>
              <a:ext cx="24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1DF6D85C-71D2-4257-86C4-B5F7AB8AF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" y="1987"/>
              <a:ext cx="20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u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790E0923-287F-4D4D-B0E3-ECFCCFE44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987"/>
              <a:ext cx="12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'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09AE5258-97C0-4512-82F6-8538C703F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" y="1987"/>
              <a:ext cx="9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k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7BFE05D5-73FE-4A45-A869-DEAC8B0C2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" y="2102"/>
              <a:ext cx="10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fr-FR" altLang="fr-FR" dirty="0">
                  <a:ea typeface="Cambria Math" panose="02040503050406030204" pitchFamily="18" charset="0"/>
                </a:rPr>
                <a:t>∞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2A496C12-D011-4ED5-8ABD-DB340E082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" y="1960"/>
              <a:ext cx="1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+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376FE96A-CED9-45A9-870B-60E7BD93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" y="1940"/>
              <a:ext cx="575" cy="322"/>
            </a:xfrm>
            <a:custGeom>
              <a:avLst/>
              <a:gdLst>
                <a:gd name="T0" fmla="*/ 0 w 737"/>
                <a:gd name="T1" fmla="*/ 0 h 412"/>
                <a:gd name="T2" fmla="*/ 0 w 737"/>
                <a:gd name="T3" fmla="*/ 0 h 412"/>
                <a:gd name="T4" fmla="*/ 737 w 737"/>
                <a:gd name="T5" fmla="*/ 0 h 412"/>
                <a:gd name="T6" fmla="*/ 737 w 737"/>
                <a:gd name="T7" fmla="*/ 412 h 412"/>
                <a:gd name="T8" fmla="*/ 0 w 737"/>
                <a:gd name="T9" fmla="*/ 412 h 412"/>
                <a:gd name="T10" fmla="*/ 0 w 73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7" h="412">
                  <a:moveTo>
                    <a:pt x="0" y="0"/>
                  </a:moveTo>
                  <a:lnTo>
                    <a:pt x="0" y="0"/>
                  </a:lnTo>
                  <a:lnTo>
                    <a:pt x="737" y="0"/>
                  </a:lnTo>
                  <a:lnTo>
                    <a:pt x="737" y="412"/>
                  </a:lnTo>
                  <a:lnTo>
                    <a:pt x="0" y="4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8B8FA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E13E02C5-C1ED-4D7A-B16D-8CB785BD7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3" y="278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756F241B-CF3A-464E-8335-042DA27C5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2804"/>
              <a:ext cx="196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k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AAD8E5EB-9E3C-4EDA-B0E7-4DC768FAE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2776"/>
              <a:ext cx="1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+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92EBE2C1-B642-4ECD-9D20-1D49B88F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2804"/>
              <a:ext cx="24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A0851C3A-FB61-4FFE-BE32-09B5B4B0B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2804"/>
              <a:ext cx="20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u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AC760F4C-B47D-48BF-8B48-D212309DA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2790"/>
              <a:ext cx="10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*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F040D5C-476F-4EB1-BAF9-377F9BC99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57"/>
              <a:ext cx="678" cy="287"/>
            </a:xfrm>
            <a:custGeom>
              <a:avLst/>
              <a:gdLst>
                <a:gd name="T0" fmla="*/ 0 w 867"/>
                <a:gd name="T1" fmla="*/ 0 h 368"/>
                <a:gd name="T2" fmla="*/ 0 w 867"/>
                <a:gd name="T3" fmla="*/ 0 h 368"/>
                <a:gd name="T4" fmla="*/ 867 w 867"/>
                <a:gd name="T5" fmla="*/ 0 h 368"/>
                <a:gd name="T6" fmla="*/ 867 w 867"/>
                <a:gd name="T7" fmla="*/ 368 h 368"/>
                <a:gd name="T8" fmla="*/ 0 w 867"/>
                <a:gd name="T9" fmla="*/ 368 h 368"/>
                <a:gd name="T10" fmla="*/ 0 w 867"/>
                <a:gd name="T11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7" h="368">
                  <a:moveTo>
                    <a:pt x="0" y="0"/>
                  </a:moveTo>
                  <a:lnTo>
                    <a:pt x="0" y="0"/>
                  </a:lnTo>
                  <a:lnTo>
                    <a:pt x="867" y="0"/>
                  </a:lnTo>
                  <a:lnTo>
                    <a:pt x="867" y="368"/>
                  </a:lnTo>
                  <a:lnTo>
                    <a:pt x="0" y="3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8B8FA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Rectangle 26">
              <a:extLst>
                <a:ext uri="{FF2B5EF4-FFF2-40B4-BE49-F238E27FC236}">
                  <a16:creationId xmlns:a16="http://schemas.microsoft.com/office/drawing/2014/main" id="{87B6584F-DDA4-4107-BD2D-D4DCA0A30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782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17197A5C-0BB6-4EE3-88EB-4441BF8CB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2804"/>
              <a:ext cx="196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k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CE13CCD6-F2B5-42D4-9DA2-A947D17C1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2776"/>
              <a:ext cx="1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+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E815184A-B858-4945-A16E-7653EBDDD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2804"/>
              <a:ext cx="20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27CC1A20-AEE0-44B5-ACE9-80EC9B8E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4" y="2804"/>
              <a:ext cx="242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N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0B4BF562-268F-4457-AA28-29EBA6C47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2804"/>
              <a:ext cx="20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 Italic"/>
                </a:rPr>
                <a:t>u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A4AC594E-3D0D-453B-BD64-AA1EF798D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" y="2804"/>
              <a:ext cx="12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5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'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C431A807-08EC-485A-9925-DEBE2ED6B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2757"/>
              <a:ext cx="761" cy="287"/>
            </a:xfrm>
            <a:custGeom>
              <a:avLst/>
              <a:gdLst>
                <a:gd name="T0" fmla="*/ 0 w 975"/>
                <a:gd name="T1" fmla="*/ 0 h 368"/>
                <a:gd name="T2" fmla="*/ 0 w 975"/>
                <a:gd name="T3" fmla="*/ 0 h 368"/>
                <a:gd name="T4" fmla="*/ 975 w 975"/>
                <a:gd name="T5" fmla="*/ 0 h 368"/>
                <a:gd name="T6" fmla="*/ 975 w 975"/>
                <a:gd name="T7" fmla="*/ 368 h 368"/>
                <a:gd name="T8" fmla="*/ 0 w 975"/>
                <a:gd name="T9" fmla="*/ 368 h 368"/>
                <a:gd name="T10" fmla="*/ 0 w 975"/>
                <a:gd name="T11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368">
                  <a:moveTo>
                    <a:pt x="0" y="0"/>
                  </a:moveTo>
                  <a:lnTo>
                    <a:pt x="0" y="0"/>
                  </a:lnTo>
                  <a:lnTo>
                    <a:pt x="975" y="0"/>
                  </a:lnTo>
                  <a:lnTo>
                    <a:pt x="975" y="368"/>
                  </a:lnTo>
                  <a:lnTo>
                    <a:pt x="0" y="3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8B8FA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B30561D8-147B-4736-9048-055D4994D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2115"/>
              <a:ext cx="1302" cy="782"/>
            </a:xfrm>
            <a:custGeom>
              <a:avLst/>
              <a:gdLst>
                <a:gd name="T0" fmla="*/ 0 w 1668"/>
                <a:gd name="T1" fmla="*/ 0 h 1001"/>
                <a:gd name="T2" fmla="*/ 0 w 1668"/>
                <a:gd name="T3" fmla="*/ 0 h 1001"/>
                <a:gd name="T4" fmla="*/ 834 w 1668"/>
                <a:gd name="T5" fmla="*/ 0 h 1001"/>
                <a:gd name="T6" fmla="*/ 834 w 1668"/>
                <a:gd name="T7" fmla="*/ 1001 h 1001"/>
                <a:gd name="T8" fmla="*/ 1668 w 1668"/>
                <a:gd name="T9" fmla="*/ 100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8" h="1001">
                  <a:moveTo>
                    <a:pt x="0" y="0"/>
                  </a:moveTo>
                  <a:lnTo>
                    <a:pt x="0" y="0"/>
                  </a:lnTo>
                  <a:lnTo>
                    <a:pt x="834" y="0"/>
                  </a:lnTo>
                  <a:lnTo>
                    <a:pt x="834" y="1001"/>
                  </a:lnTo>
                  <a:lnTo>
                    <a:pt x="1668" y="1001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B86B704B-8E5C-4C38-9918-5A3AFEC8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" y="1412"/>
              <a:ext cx="2029" cy="703"/>
            </a:xfrm>
            <a:custGeom>
              <a:avLst/>
              <a:gdLst>
                <a:gd name="T0" fmla="*/ 2597 w 2597"/>
                <a:gd name="T1" fmla="*/ 899 h 899"/>
                <a:gd name="T2" fmla="*/ 2597 w 2597"/>
                <a:gd name="T3" fmla="*/ 899 h 899"/>
                <a:gd name="T4" fmla="*/ 1335 w 2597"/>
                <a:gd name="T5" fmla="*/ 899 h 899"/>
                <a:gd name="T6" fmla="*/ 1335 w 2597"/>
                <a:gd name="T7" fmla="*/ 0 h 899"/>
                <a:gd name="T8" fmla="*/ 0 w 2597"/>
                <a:gd name="T9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7" h="899">
                  <a:moveTo>
                    <a:pt x="2597" y="899"/>
                  </a:moveTo>
                  <a:lnTo>
                    <a:pt x="2597" y="899"/>
                  </a:lnTo>
                  <a:lnTo>
                    <a:pt x="1335" y="899"/>
                  </a:lnTo>
                  <a:lnTo>
                    <a:pt x="1335" y="0"/>
                  </a:lnTo>
                  <a:lnTo>
                    <a:pt x="0" y="0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1A2F3738-9F51-40B8-A657-2D91E5951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412"/>
              <a:ext cx="1887" cy="703"/>
            </a:xfrm>
            <a:custGeom>
              <a:avLst/>
              <a:gdLst>
                <a:gd name="T0" fmla="*/ 0 w 2416"/>
                <a:gd name="T1" fmla="*/ 899 h 899"/>
                <a:gd name="T2" fmla="*/ 0 w 2416"/>
                <a:gd name="T3" fmla="*/ 899 h 899"/>
                <a:gd name="T4" fmla="*/ 932 w 2416"/>
                <a:gd name="T5" fmla="*/ 899 h 899"/>
                <a:gd name="T6" fmla="*/ 932 w 2416"/>
                <a:gd name="T7" fmla="*/ 0 h 899"/>
                <a:gd name="T8" fmla="*/ 2416 w 2416"/>
                <a:gd name="T9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6" h="899">
                  <a:moveTo>
                    <a:pt x="0" y="899"/>
                  </a:moveTo>
                  <a:lnTo>
                    <a:pt x="0" y="899"/>
                  </a:lnTo>
                  <a:lnTo>
                    <a:pt x="932" y="899"/>
                  </a:lnTo>
                  <a:lnTo>
                    <a:pt x="932" y="0"/>
                  </a:lnTo>
                  <a:lnTo>
                    <a:pt x="2416" y="0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B042DD20-476D-40BC-82CD-8932D0C8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2901"/>
              <a:ext cx="224" cy="0"/>
            </a:xfrm>
            <a:custGeom>
              <a:avLst/>
              <a:gdLst>
                <a:gd name="T0" fmla="*/ 0 w 287"/>
                <a:gd name="T1" fmla="*/ 0 w 287"/>
                <a:gd name="T2" fmla="*/ 287 w 2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7">
                  <a:moveTo>
                    <a:pt x="0" y="0"/>
                  </a:moveTo>
                  <a:lnTo>
                    <a:pt x="0" y="0"/>
                  </a:lnTo>
                  <a:lnTo>
                    <a:pt x="287" y="0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00EA91F8-98E5-4FA0-AD8B-4725D796F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2101"/>
              <a:ext cx="1801" cy="14"/>
            </a:xfrm>
            <a:custGeom>
              <a:avLst/>
              <a:gdLst>
                <a:gd name="T0" fmla="*/ 0 w 2307"/>
                <a:gd name="T1" fmla="*/ 18 h 18"/>
                <a:gd name="T2" fmla="*/ 0 w 2307"/>
                <a:gd name="T3" fmla="*/ 18 h 18"/>
                <a:gd name="T4" fmla="*/ 2307 w 2307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7" h="18">
                  <a:moveTo>
                    <a:pt x="0" y="18"/>
                  </a:moveTo>
                  <a:lnTo>
                    <a:pt x="0" y="18"/>
                  </a:lnTo>
                  <a:lnTo>
                    <a:pt x="2307" y="0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638C3CD0-5935-44E1-91EC-A4AE06BA5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2115"/>
              <a:ext cx="1872" cy="0"/>
            </a:xfrm>
            <a:custGeom>
              <a:avLst/>
              <a:gdLst>
                <a:gd name="T0" fmla="*/ 2397 w 2397"/>
                <a:gd name="T1" fmla="*/ 2397 w 2397"/>
                <a:gd name="T2" fmla="*/ 0 w 239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97">
                  <a:moveTo>
                    <a:pt x="2397" y="0"/>
                  </a:moveTo>
                  <a:lnTo>
                    <a:pt x="2397" y="0"/>
                  </a:lnTo>
                  <a:lnTo>
                    <a:pt x="0" y="0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698A5D5D-1B2F-4DEC-B802-D813A03B6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2115"/>
              <a:ext cx="1301" cy="782"/>
            </a:xfrm>
            <a:custGeom>
              <a:avLst/>
              <a:gdLst>
                <a:gd name="T0" fmla="*/ 1665 w 1665"/>
                <a:gd name="T1" fmla="*/ 0 h 1001"/>
                <a:gd name="T2" fmla="*/ 1665 w 1665"/>
                <a:gd name="T3" fmla="*/ 0 h 1001"/>
                <a:gd name="T4" fmla="*/ 406 w 1665"/>
                <a:gd name="T5" fmla="*/ 0 h 1001"/>
                <a:gd name="T6" fmla="*/ 406 w 1665"/>
                <a:gd name="T7" fmla="*/ 1001 h 1001"/>
                <a:gd name="T8" fmla="*/ 0 w 1665"/>
                <a:gd name="T9" fmla="*/ 100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5" h="1001">
                  <a:moveTo>
                    <a:pt x="1665" y="0"/>
                  </a:moveTo>
                  <a:lnTo>
                    <a:pt x="1665" y="0"/>
                  </a:lnTo>
                  <a:lnTo>
                    <a:pt x="406" y="0"/>
                  </a:lnTo>
                  <a:lnTo>
                    <a:pt x="406" y="1001"/>
                  </a:lnTo>
                  <a:lnTo>
                    <a:pt x="0" y="1001"/>
                  </a:lnTo>
                </a:path>
              </a:pathLst>
            </a:custGeom>
            <a:noFill/>
            <a:ln w="539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C39CA14-2F7A-4745-BA04-4EDBD82EBA87}"/>
              </a:ext>
            </a:extLst>
          </p:cNvPr>
          <p:cNvSpPr/>
          <p:nvPr/>
        </p:nvSpPr>
        <p:spPr>
          <a:xfrm>
            <a:off x="5764481" y="1966682"/>
            <a:ext cx="287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i="1" dirty="0">
                <a:solidFill>
                  <a:srgbClr val="000000"/>
                </a:solidFill>
                <a:latin typeface="Times New Roman Italic"/>
              </a:rPr>
              <a:t>k</a:t>
            </a: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329627-E9F2-4C5C-BE64-1CAB87B6E815}"/>
              </a:ext>
            </a:extLst>
          </p:cNvPr>
          <p:cNvSpPr/>
          <p:nvPr/>
        </p:nvSpPr>
        <p:spPr>
          <a:xfrm>
            <a:off x="7038976" y="432316"/>
            <a:ext cx="4965108" cy="246221"/>
          </a:xfrm>
          <a:prstGeom prst="rect">
            <a:avLst/>
          </a:prstGeom>
          <a:solidFill>
            <a:srgbClr val="E5E1DD"/>
          </a:solidFill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059" pitchFamily="2" charset="0"/>
                <a:ea typeface="C059" pitchFamily="2" charset="0"/>
              </a:rPr>
              <a:t>G. L. VIGNOLES &amp; A. ORTONA, </a:t>
            </a:r>
            <a:r>
              <a:rPr lang="en-US" sz="1000" i="1" dirty="0">
                <a:latin typeface="C059" pitchFamily="2" charset="0"/>
                <a:ea typeface="C059" pitchFamily="2" charset="0"/>
              </a:rPr>
              <a:t>Int. J. Therm. Sci. 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(2016), vol. </a:t>
            </a:r>
            <a:r>
              <a:rPr lang="en-US" sz="1000" b="1" dirty="0">
                <a:latin typeface="C059" pitchFamily="2" charset="0"/>
                <a:ea typeface="C059" pitchFamily="2" charset="0"/>
              </a:rPr>
              <a:t>109</a:t>
            </a:r>
            <a:r>
              <a:rPr lang="en-US" sz="1000" dirty="0">
                <a:latin typeface="C059" pitchFamily="2" charset="0"/>
                <a:ea typeface="C059" pitchFamily="2" charset="0"/>
              </a:rPr>
              <a:t>, pp. 270–278</a:t>
            </a:r>
          </a:p>
        </p:txBody>
      </p:sp>
      <p:sp>
        <p:nvSpPr>
          <p:cNvPr id="56" name="Espace réservé de la date 4">
            <a:extLst>
              <a:ext uri="{FF2B5EF4-FFF2-40B4-BE49-F238E27FC236}">
                <a16:creationId xmlns:a16="http://schemas.microsoft.com/office/drawing/2014/main" id="{81A4A69D-0965-4065-AA59-8499EAE9CB45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57" name="Espace réservé du pied de page 5">
            <a:extLst>
              <a:ext uri="{FF2B5EF4-FFF2-40B4-BE49-F238E27FC236}">
                <a16:creationId xmlns:a16="http://schemas.microsoft.com/office/drawing/2014/main" id="{7EA229DE-D69B-468B-B7E3-8360E7BAD985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58" name="Espace réservé du numéro de diapositive 11">
            <a:extLst>
              <a:ext uri="{FF2B5EF4-FFF2-40B4-BE49-F238E27FC236}">
                <a16:creationId xmlns:a16="http://schemas.microsoft.com/office/drawing/2014/main" id="{A237F75B-5DE5-4CE4-B8CB-B0CECCFCBA4B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33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"/>
    </mc:Choice>
    <mc:Fallback xmlns="">
      <p:transition spd="slow" advTm="1172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FIBROUS PREFORM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7231"/>
          <a:stretch/>
        </p:blipFill>
        <p:spPr>
          <a:xfrm>
            <a:off x="2306618" y="1268760"/>
            <a:ext cx="7101751" cy="5079396"/>
          </a:xfrm>
          <a:prstGeom prst="rect">
            <a:avLst/>
          </a:prstGeom>
        </p:spPr>
      </p:pic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FE703A23-4738-4FAC-B3A8-492191821076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C0625948-5A24-4BFA-8A50-DD7D42EE1729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18FE8C99-6CD5-4A98-80C0-4EC71895D1D9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34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83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FIBROUS PREFORM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412776"/>
            <a:ext cx="4176464" cy="45011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1412776"/>
            <a:ext cx="4172512" cy="449691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719736" y="1412776"/>
            <a:ext cx="720080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968208" y="1412776"/>
            <a:ext cx="720080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2C723BD3-4A53-431A-8E27-FF3AA9C6475C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1DAFC5F1-6E0F-4802-87BC-7D4A07F17CBD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3" name="Espace réservé du numéro de diapositive 11">
            <a:extLst>
              <a:ext uri="{FF2B5EF4-FFF2-40B4-BE49-F238E27FC236}">
                <a16:creationId xmlns:a16="http://schemas.microsoft.com/office/drawing/2014/main" id="{AFBB3A73-CD2A-41D4-A401-484C31B2409C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35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90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FIBROUS PREFORM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54" y="2132856"/>
            <a:ext cx="9029700" cy="3568700"/>
          </a:xfrm>
          <a:prstGeom prst="rect">
            <a:avLst/>
          </a:prstGeom>
        </p:spPr>
      </p:pic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767925B4-DF6A-4163-8794-0EE74B3700A7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6C35776F-CD40-400E-AC5E-94C071A7E1E3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D2C957FC-4C51-4F66-B9E8-CFEB97B583F2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36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84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FIBROUS PREFORM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/>
        </p:nvGraphicFramePr>
        <p:xfrm>
          <a:off x="1343472" y="1844824"/>
          <a:ext cx="7693068" cy="3370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854700" imgH="2565400" progId="Word.Document.12">
                  <p:embed/>
                </p:oleObj>
              </mc:Choice>
              <mc:Fallback>
                <p:oleObj name="Document" r:id="rId2" imgW="5854700" imgH="2565400" progId="Word.Document.12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3472" y="1844824"/>
                        <a:ext cx="7693068" cy="3370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llipse 3"/>
          <p:cNvSpPr/>
          <p:nvPr/>
        </p:nvSpPr>
        <p:spPr>
          <a:xfrm>
            <a:off x="7176120" y="2564904"/>
            <a:ext cx="720080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7176120" y="3501008"/>
            <a:ext cx="720080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248128" y="3789040"/>
            <a:ext cx="504056" cy="79208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stCxn id="4" idx="6"/>
          </p:cNvCxnSpPr>
          <p:nvPr/>
        </p:nvCxnSpPr>
        <p:spPr>
          <a:xfrm>
            <a:off x="7896200" y="2744924"/>
            <a:ext cx="648072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5" idx="6"/>
          </p:cNvCxnSpPr>
          <p:nvPr/>
        </p:nvCxnSpPr>
        <p:spPr>
          <a:xfrm flipV="1">
            <a:off x="7896200" y="3356992"/>
            <a:ext cx="648072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554884" y="2394753"/>
            <a:ext cx="20265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Large </a:t>
            </a:r>
            <a:r>
              <a:rPr lang="fr-FR" dirty="0" err="1"/>
              <a:t>decrease</a:t>
            </a:r>
            <a:r>
              <a:rPr lang="fr-FR" dirty="0"/>
              <a:t> </a:t>
            </a:r>
          </a:p>
          <a:p>
            <a:r>
              <a:rPr lang="fr-FR" dirty="0"/>
              <a:t>of </a:t>
            </a:r>
            <a:r>
              <a:rPr lang="fr-FR" dirty="0" err="1"/>
              <a:t>anisotropy</a:t>
            </a:r>
            <a:endParaRPr lang="fr-FR" dirty="0"/>
          </a:p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</a:p>
          <a:p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 (conduction)</a:t>
            </a:r>
          </a:p>
          <a:p>
            <a:r>
              <a:rPr lang="fr-FR" dirty="0"/>
              <a:t>to </a:t>
            </a:r>
            <a:r>
              <a:rPr lang="fr-FR" dirty="0" err="1"/>
              <a:t>high</a:t>
            </a:r>
            <a:r>
              <a:rPr lang="fr-FR" dirty="0"/>
              <a:t> </a:t>
            </a:r>
            <a:r>
              <a:rPr lang="fr-FR" dirty="0" err="1"/>
              <a:t>T</a:t>
            </a:r>
            <a:endParaRPr lang="fr-FR" dirty="0"/>
          </a:p>
          <a:p>
            <a:r>
              <a:rPr lang="fr-FR" dirty="0"/>
              <a:t>(radiation)</a:t>
            </a:r>
          </a:p>
        </p:txBody>
      </p:sp>
      <p:cxnSp>
        <p:nvCxnSpPr>
          <p:cNvPr id="13" name="Connecteur droit avec flèche 12"/>
          <p:cNvCxnSpPr>
            <a:stCxn id="6" idx="3"/>
          </p:cNvCxnSpPr>
          <p:nvPr/>
        </p:nvCxnSpPr>
        <p:spPr>
          <a:xfrm>
            <a:off x="7752184" y="4185084"/>
            <a:ext cx="864096" cy="3240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616281" y="4293096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Isotropic</a:t>
            </a:r>
            <a:r>
              <a:rPr lang="fr-FR" dirty="0"/>
              <a:t>, </a:t>
            </a:r>
            <a:r>
              <a:rPr lang="fr-FR" dirty="0" err="1"/>
              <a:t>again</a:t>
            </a:r>
            <a:r>
              <a:rPr lang="fr-FR" dirty="0"/>
              <a:t> !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7248128" y="1844824"/>
            <a:ext cx="504056" cy="72008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>
            <a:stCxn id="19" idx="3"/>
          </p:cNvCxnSpPr>
          <p:nvPr/>
        </p:nvCxnSpPr>
        <p:spPr>
          <a:xfrm flipV="1">
            <a:off x="7752184" y="1844824"/>
            <a:ext cx="792088" cy="3600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544273" y="1340769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Much more </a:t>
            </a:r>
          </a:p>
          <a:p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foams</a:t>
            </a:r>
            <a:r>
              <a:rPr lang="fr-FR" dirty="0"/>
              <a:t> (~0.4) !!</a:t>
            </a:r>
          </a:p>
        </p:txBody>
      </p: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95D44411-4287-4ED2-B6AC-2F1593D47400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A1F1E5DC-3C34-4608-A7F5-AB02FB9C83FA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4" name="Espace réservé du numéro de diapositive 11">
            <a:extLst>
              <a:ext uri="{FF2B5EF4-FFF2-40B4-BE49-F238E27FC236}">
                <a16:creationId xmlns:a16="http://schemas.microsoft.com/office/drawing/2014/main" id="{4B9F7403-2113-410F-8E5A-0602A710DD45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37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45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6E7E7-FCA6-BE22-0727-66DBD117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COMPARISON WITH EXP. DATA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B1EBE76-AE5E-0444-AB35-4060A3C898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68082"/>
              </p:ext>
            </p:extLst>
          </p:nvPr>
        </p:nvGraphicFramePr>
        <p:xfrm>
          <a:off x="1537164" y="1489966"/>
          <a:ext cx="75565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CB136324-813C-6E10-375F-2D3FB8D13A1E}"/>
              </a:ext>
            </a:extLst>
          </p:cNvPr>
          <p:cNvSpPr txBox="1"/>
          <p:nvPr/>
        </p:nvSpPr>
        <p:spPr>
          <a:xfrm>
            <a:off x="9093664" y="2118732"/>
            <a:ext cx="265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059" pitchFamily="2" charset="0"/>
                <a:ea typeface="C059" pitchFamily="2" charset="0"/>
              </a:rPr>
              <a:t>Data </a:t>
            </a:r>
            <a:r>
              <a:rPr lang="fr-FR" sz="1400" dirty="0" err="1">
                <a:latin typeface="C059" pitchFamily="2" charset="0"/>
                <a:ea typeface="C059" pitchFamily="2" charset="0"/>
              </a:rPr>
              <a:t>published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by Mersen on </a:t>
            </a:r>
          </a:p>
          <a:p>
            <a:r>
              <a:rPr lang="fr-FR" sz="1400" dirty="0" err="1">
                <a:latin typeface="C059" pitchFamily="2" charset="0"/>
                <a:ea typeface="C059" pitchFamily="2" charset="0"/>
              </a:rPr>
              <a:t>Calcarb</a:t>
            </a:r>
            <a:r>
              <a:rPr lang="fr-FR" sz="1400" dirty="0">
                <a:latin typeface="C059" pitchFamily="2" charset="0"/>
                <a:ea typeface="C059" pitchFamily="2" charset="0"/>
              </a:rPr>
              <a:t> CBCF 15-2000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E6DBC649-1982-41CF-BC3B-6351CA9EAF03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4BE85D95-1983-44EE-97F3-A12715AD953D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0" name="Espace réservé du numéro de diapositive 11">
            <a:extLst>
              <a:ext uri="{FF2B5EF4-FFF2-40B4-BE49-F238E27FC236}">
                <a16:creationId xmlns:a16="http://schemas.microsoft.com/office/drawing/2014/main" id="{13D97D6A-2FEF-4C7B-92EF-2026904CF54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38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6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28797-01A0-BC64-372E-210047FF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SEMI-TRANSPARENT MEDIA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BE9A9-3645-C174-33A5-3E3B1C465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Evolution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Kn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as </a:t>
            </a:r>
            <a:r>
              <a:rPr lang="fr-FR" dirty="0" err="1"/>
              <a:t>predicted</a:t>
            </a:r>
            <a:r>
              <a:rPr lang="fr-FR" dirty="0"/>
              <a:t> by a simple </a:t>
            </a:r>
            <a:r>
              <a:rPr lang="fr-FR" dirty="0" err="1"/>
              <a:t>law</a:t>
            </a:r>
            <a:r>
              <a:rPr lang="fr-FR" dirty="0"/>
              <a:t>: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70F6CF45-39F2-414F-929D-293E9ED111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568362"/>
              </p:ext>
            </p:extLst>
          </p:nvPr>
        </p:nvGraphicFramePr>
        <p:xfrm>
          <a:off x="4849757" y="995157"/>
          <a:ext cx="6731000" cy="516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2213861-859E-36DC-A5F1-4549845CD81D}"/>
              </a:ext>
            </a:extLst>
          </p:cNvPr>
          <p:cNvCxnSpPr>
            <a:cxnSpLocks/>
          </p:cNvCxnSpPr>
          <p:nvPr/>
        </p:nvCxnSpPr>
        <p:spPr>
          <a:xfrm flipH="1">
            <a:off x="4581840" y="3238052"/>
            <a:ext cx="3432607" cy="341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2A518BB-69F6-D32A-69F8-F0DD28E21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2818502"/>
            <a:ext cx="3742052" cy="3771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A95B9FE-22C0-4B62-D0AB-C1B0CFE21475}"/>
                  </a:ext>
                </a:extLst>
              </p:cNvPr>
              <p:cNvSpPr txBox="1"/>
              <p:nvPr/>
            </p:nvSpPr>
            <p:spPr>
              <a:xfrm>
                <a:off x="1203305" y="1981671"/>
                <a:ext cx="2788840" cy="530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𝑠𝑜𝑙𝑖𝑑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𝑡𝑟𝑎𝑛𝑠𝑝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𝐾𝑛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A95B9FE-22C0-4B62-D0AB-C1B0CFE21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5" y="1981671"/>
                <a:ext cx="2788840" cy="530210"/>
              </a:xfrm>
              <a:prstGeom prst="rect">
                <a:avLst/>
              </a:prstGeom>
              <a:blipFill>
                <a:blip r:embed="rId4"/>
                <a:stretch>
                  <a:fillRect l="-452" t="-2381" r="-452"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9F2AACC3-EC9F-3BCF-1AC0-750DE7187A9A}"/>
              </a:ext>
            </a:extLst>
          </p:cNvPr>
          <p:cNvSpPr txBox="1"/>
          <p:nvPr/>
        </p:nvSpPr>
        <p:spPr>
          <a:xfrm>
            <a:off x="1203305" y="995157"/>
            <a:ext cx="63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Georgia" panose="02040502050405020303" pitchFamily="18" charset="0"/>
              </a:rPr>
              <a:t>« </a:t>
            </a:r>
            <a:r>
              <a:rPr lang="fr-FR" i="1" dirty="0" err="1">
                <a:latin typeface="Georgia" panose="02040502050405020303" pitchFamily="18" charset="0"/>
              </a:rPr>
              <a:t>Brownian</a:t>
            </a:r>
            <a:r>
              <a:rPr lang="fr-FR" i="1" dirty="0">
                <a:latin typeface="Georgia" panose="02040502050405020303" pitchFamily="18" charset="0"/>
              </a:rPr>
              <a:t> » </a:t>
            </a:r>
            <a:r>
              <a:rPr lang="fr-FR" i="1" dirty="0" err="1">
                <a:latin typeface="Georgia" panose="02040502050405020303" pitchFamily="18" charset="0"/>
              </a:rPr>
              <a:t>walk</a:t>
            </a:r>
            <a:r>
              <a:rPr lang="fr-FR" i="1" dirty="0">
                <a:latin typeface="Georgia" panose="02040502050405020303" pitchFamily="18" charset="0"/>
              </a:rPr>
              <a:t> in the </a:t>
            </a:r>
            <a:r>
              <a:rPr lang="fr-FR" i="1" dirty="0" err="1">
                <a:latin typeface="Georgia" panose="02040502050405020303" pitchFamily="18" charset="0"/>
              </a:rPr>
              <a:t>solid</a:t>
            </a:r>
            <a:r>
              <a:rPr lang="fr-FR" i="1" dirty="0">
                <a:latin typeface="Georgia" panose="02040502050405020303" pitchFamily="18" charset="0"/>
              </a:rPr>
              <a:t>, « </a:t>
            </a:r>
            <a:r>
              <a:rPr lang="fr-FR" i="1" dirty="0" err="1">
                <a:latin typeface="Georgia" panose="02040502050405020303" pitchFamily="18" charset="0"/>
              </a:rPr>
              <a:t>kinetic</a:t>
            </a:r>
            <a:r>
              <a:rPr lang="fr-FR" i="1" dirty="0">
                <a:latin typeface="Georgia" panose="02040502050405020303" pitchFamily="18" charset="0"/>
              </a:rPr>
              <a:t> » </a:t>
            </a:r>
            <a:r>
              <a:rPr lang="fr-FR" i="1" dirty="0" err="1">
                <a:latin typeface="Georgia" panose="02040502050405020303" pitchFamily="18" charset="0"/>
              </a:rPr>
              <a:t>walk</a:t>
            </a:r>
            <a:r>
              <a:rPr lang="fr-FR" i="1" dirty="0">
                <a:latin typeface="Georgia" panose="02040502050405020303" pitchFamily="18" charset="0"/>
              </a:rPr>
              <a:t> in the </a:t>
            </a:r>
            <a:r>
              <a:rPr lang="fr-FR" i="1" dirty="0" err="1">
                <a:latin typeface="Georgia" panose="02040502050405020303" pitchFamily="18" charset="0"/>
              </a:rPr>
              <a:t>voids</a:t>
            </a:r>
            <a:endParaRPr lang="fr-FR" i="1" dirty="0">
              <a:latin typeface="Georgia" panose="02040502050405020303" pitchFamily="18" charset="0"/>
            </a:endParaRPr>
          </a:p>
        </p:txBody>
      </p:sp>
      <p:sp>
        <p:nvSpPr>
          <p:cNvPr id="15" name="Espace réservé de la date 4">
            <a:extLst>
              <a:ext uri="{FF2B5EF4-FFF2-40B4-BE49-F238E27FC236}">
                <a16:creationId xmlns:a16="http://schemas.microsoft.com/office/drawing/2014/main" id="{550B5A59-A412-C354-FB06-55F4BA8E729F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6" name="Espace réservé du pied de page 5">
            <a:extLst>
              <a:ext uri="{FF2B5EF4-FFF2-40B4-BE49-F238E27FC236}">
                <a16:creationId xmlns:a16="http://schemas.microsoft.com/office/drawing/2014/main" id="{C135CE6E-F5A6-2377-3921-AB6EFE8EEB25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7" name="Espace réservé du numéro de diapositive 11">
            <a:extLst>
              <a:ext uri="{FF2B5EF4-FFF2-40B4-BE49-F238E27FC236}">
                <a16:creationId xmlns:a16="http://schemas.microsoft.com/office/drawing/2014/main" id="{4B71E976-D214-1A17-7041-D5E6D43AA6C3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39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FBF98BA-A38F-AE4B-AF2B-9DA5087E5708}"/>
              </a:ext>
            </a:extLst>
          </p:cNvPr>
          <p:cNvSpPr txBox="1"/>
          <p:nvPr/>
        </p:nvSpPr>
        <p:spPr>
          <a:xfrm>
            <a:off x="839788" y="1400592"/>
            <a:ext cx="4295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Cordia New" panose="020B0304020202020204" pitchFamily="34" charset="-34"/>
              </a:rPr>
              <a:t>38 </a:t>
            </a:r>
            <a:r>
              <a:rPr lang="fr-FR" sz="16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Cordia New" panose="020B0304020202020204" pitchFamily="34" charset="-34"/>
              </a:rPr>
              <a:t>years</a:t>
            </a:r>
            <a:r>
              <a:rPr lang="fr-FR" sz="16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Cordia New" panose="020B0304020202020204" pitchFamily="34" charset="-34"/>
              </a:rPr>
              <a:t> of joint </a:t>
            </a:r>
            <a:r>
              <a:rPr lang="fr-FR" sz="16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Cordia New" panose="020B0304020202020204" pitchFamily="34" charset="-34"/>
              </a:rPr>
              <a:t>research</a:t>
            </a:r>
            <a:r>
              <a:rPr lang="fr-FR" sz="16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Cordia New" panose="020B0304020202020204" pitchFamily="34" charset="-34"/>
              </a:rPr>
              <a:t> &amp; innovation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265465-5427-2531-9F1C-4D6BE55C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8"/>
          <a:stretch/>
        </p:blipFill>
        <p:spPr>
          <a:xfrm>
            <a:off x="7240522" y="3933786"/>
            <a:ext cx="2519418" cy="10727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F01480-CF66-2632-B7C8-E26FC60F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387388"/>
            <a:ext cx="1595593" cy="26004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0E955B-2EAE-4F78-022B-AACC093CE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72" y="2339091"/>
            <a:ext cx="1595593" cy="26004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81C4A7-3D9B-4B95-F463-8512D9C40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460" r="6021"/>
          <a:stretch/>
        </p:blipFill>
        <p:spPr>
          <a:xfrm rot="5400000">
            <a:off x="4523217" y="2683327"/>
            <a:ext cx="2619153" cy="2027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3DD9B3-A653-10B6-4BD3-BD8FB7B9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8164" y="2368733"/>
            <a:ext cx="1364134" cy="12519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A53765-778B-9329-22EB-D0745EF58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4029" y="2368733"/>
            <a:ext cx="1000985" cy="26004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83CDFE-4BFA-4E07-BCEC-DC235145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8300"/>
            <a:ext cx="8682037" cy="732159"/>
          </a:xfrm>
        </p:spPr>
        <p:txBody>
          <a:bodyPr>
            <a:normAutofit fontScale="90000"/>
          </a:bodyPr>
          <a:lstStyle/>
          <a:p>
            <a:r>
              <a:rPr lang="fr-FR" spc="0" dirty="0"/>
              <a:t>LABORATOIRE DES COMPOSITES THERMOSTRUCTURAUX</a:t>
            </a:r>
            <a:br>
              <a:rPr lang="fr-FR" spc="0" dirty="0"/>
            </a:br>
            <a:r>
              <a:rPr lang="fr-FR" sz="2200" i="1" spc="0" dirty="0"/>
              <a:t>LABORATORY FOR THERMOSTRUCTURAL COMPOSITES </a:t>
            </a:r>
            <a:endParaRPr lang="fr-FR" spc="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7B5B242-F6E8-4B09-A964-20DD43817FC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20264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788" y="5452555"/>
            <a:ext cx="5408612" cy="920517"/>
          </a:xfrm>
          <a:prstGeom prst="rect">
            <a:avLst/>
          </a:prstGeom>
        </p:spPr>
      </p:pic>
      <p:sp>
        <p:nvSpPr>
          <p:cNvPr id="20" name="Espace réservé de la date 4">
            <a:extLst>
              <a:ext uri="{FF2B5EF4-FFF2-40B4-BE49-F238E27FC236}">
                <a16:creationId xmlns:a16="http://schemas.microsoft.com/office/drawing/2014/main" id="{6C64E3A0-C1BE-4521-B7C8-903AB4E56B46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3" name="Espace réservé du pied de page 5">
            <a:extLst>
              <a:ext uri="{FF2B5EF4-FFF2-40B4-BE49-F238E27FC236}">
                <a16:creationId xmlns:a16="http://schemas.microsoft.com/office/drawing/2014/main" id="{D0915016-5908-41B8-974D-C2C81F11AB68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4" name="Espace réservé du numéro de diapositive 11">
            <a:extLst>
              <a:ext uri="{FF2B5EF4-FFF2-40B4-BE49-F238E27FC236}">
                <a16:creationId xmlns:a16="http://schemas.microsoft.com/office/drawing/2014/main" id="{885BF9F5-F5E3-40E8-BBF6-FB270D243769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4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91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oneTexte 120"/>
          <p:cNvSpPr txBox="1">
            <a:spLocks noChangeArrowheads="1"/>
          </p:cNvSpPr>
          <p:nvPr/>
        </p:nvSpPr>
        <p:spPr bwMode="auto">
          <a:xfrm>
            <a:off x="1300878" y="1521354"/>
            <a:ext cx="10515600" cy="15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sz="16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Numerical</a:t>
            </a:r>
            <a:r>
              <a:rPr lang="fr-FR" sz="16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b="1" dirty="0" err="1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tool</a:t>
            </a:r>
            <a:endParaRPr lang="fr-FR" sz="1600" dirty="0">
              <a:solidFill>
                <a:schemeClr val="folHlink"/>
              </a:solidFill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Fast convergence 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to effective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behavior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(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although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detailed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field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is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not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converged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)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Effective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conducto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-radiative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conductivity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described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with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few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dimensionless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parameters</a:t>
            </a:r>
            <a:endParaRPr lang="fr-FR" sz="16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Nonlinearity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successfully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introduced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(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see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talk by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Penazzi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et al.)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D50612-497C-EB42-A76D-B7CF2EB3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HYBRID RANDOM WALKS: SUMMARY</a:t>
            </a:r>
          </a:p>
        </p:txBody>
      </p:sp>
      <p:sp>
        <p:nvSpPr>
          <p:cNvPr id="8" name="ZoneTexte 120">
            <a:extLst>
              <a:ext uri="{FF2B5EF4-FFF2-40B4-BE49-F238E27FC236}">
                <a16:creationId xmlns:a16="http://schemas.microsoft.com/office/drawing/2014/main" id="{78086B4F-00B0-4BBD-92DF-5FAE9245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878" y="3506862"/>
            <a:ext cx="10515600" cy="11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sz="1600" b="1" dirty="0">
                <a:solidFill>
                  <a:srgbClr val="4B516D"/>
                </a:solidFill>
                <a:latin typeface="C059" pitchFamily="2" charset="0"/>
                <a:ea typeface="C059" pitchFamily="2" charset="0"/>
                <a:cs typeface="Times New Roman" charset="0"/>
              </a:rPr>
              <a:t>Perspectives</a:t>
            </a: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fr-FR" sz="16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Study</a:t>
            </a:r>
            <a:r>
              <a:rPr lang="fr-FR" sz="1600" dirty="0">
                <a:solidFill>
                  <a:srgbClr val="FF0000"/>
                </a:solidFill>
                <a:latin typeface="C059" pitchFamily="2" charset="0"/>
                <a:ea typeface="C059" pitchFamily="2" charset="0"/>
                <a:cs typeface="Times New Roman" charset="0"/>
              </a:rPr>
              <a:t> semi-transparent media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, e.g.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ox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/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ox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CMCs</a:t>
            </a:r>
            <a:endParaRPr lang="fr-FR" sz="1600" dirty="0">
              <a:latin typeface="C059" pitchFamily="2" charset="0"/>
              <a:ea typeface="C059" pitchFamily="2" charset="0"/>
              <a:cs typeface="Times New Roman" charset="0"/>
            </a:endParaRPr>
          </a:p>
          <a:p>
            <a:pPr eaLnBrk="1" hangingPunct="1">
              <a:lnSpc>
                <a:spcPct val="150000"/>
              </a:lnSpc>
              <a:buFontTx/>
              <a:buChar char="•"/>
            </a:pP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Development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of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other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numerical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methods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 (« moments » </a:t>
            </a:r>
            <a:r>
              <a:rPr lang="fr-FR" sz="1600" dirty="0" err="1">
                <a:latin typeface="C059" pitchFamily="2" charset="0"/>
                <a:ea typeface="C059" pitchFamily="2" charset="0"/>
                <a:cs typeface="Times New Roman" charset="0"/>
              </a:rPr>
              <a:t>methods</a:t>
            </a:r>
            <a:r>
              <a:rPr lang="fr-FR" sz="1600" dirty="0">
                <a:latin typeface="C059" pitchFamily="2" charset="0"/>
                <a:ea typeface="C059" pitchFamily="2" charset="0"/>
                <a:cs typeface="Times New Roman" charset="0"/>
              </a:rPr>
              <a:t>)</a:t>
            </a:r>
          </a:p>
        </p:txBody>
      </p:sp>
      <p:sp>
        <p:nvSpPr>
          <p:cNvPr id="10" name="Espace réservé de la date 4">
            <a:extLst>
              <a:ext uri="{FF2B5EF4-FFF2-40B4-BE49-F238E27FC236}">
                <a16:creationId xmlns:a16="http://schemas.microsoft.com/office/drawing/2014/main" id="{CFF8E855-AE98-4826-AE26-C8E0260E6EFB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41FE1A0E-C6C0-45B0-8C5C-0DDE30A11A99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F4A1C73-6649-4370-987C-334FA7B3837A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40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8"/>
    </mc:Choice>
    <mc:Fallback xmlns="">
      <p:transition spd="slow" advTm="4064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1D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7C1E6-D1EB-F416-D098-FBE987C16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1F11-2934-4C9A-1F8E-723324DF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1226163"/>
            <a:ext cx="5884027" cy="1204912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762EF9DA-3D00-2D07-89D2-6239D24208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817" r="12817"/>
          <a:stretch/>
        </p:blipFill>
        <p:spPr>
          <a:xfrm>
            <a:off x="-28233" y="-9146"/>
            <a:ext cx="5942412" cy="6867146"/>
          </a:xfr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44AA1BB-3684-9950-FE48-ADEE1406150F}"/>
              </a:ext>
            </a:extLst>
          </p:cNvPr>
          <p:cNvSpPr txBox="1">
            <a:spLocks/>
          </p:cNvSpPr>
          <p:nvPr/>
        </p:nvSpPr>
        <p:spPr>
          <a:xfrm>
            <a:off x="5476875" y="2667000"/>
            <a:ext cx="6540954" cy="975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fr-F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800" kern="1200" cap="all" spc="150" baseline="0" dirty="0">
                <a:solidFill>
                  <a:schemeClr val="tx1"/>
                </a:solidFill>
                <a:latin typeface="AvantGarde LT ExtraLight" panose="02000403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cap="none" spc="0" dirty="0">
                <a:solidFill>
                  <a:prstClr val="black">
                    <a:lumMod val="75000"/>
                    <a:lumOff val="25000"/>
                  </a:prstClr>
                </a:solidFill>
                <a:latin typeface="C059" pitchFamily="2" charset="0"/>
                <a:ea typeface="C059" pitchFamily="2" charset="0"/>
              </a:rPr>
              <a:t>S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059" pitchFamily="2" charset="0"/>
                <a:ea typeface="C059" pitchFamily="2" charset="0"/>
              </a:rPr>
              <a:t>ummary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059" pitchFamily="2" charset="0"/>
              <a:ea typeface="C059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cap="none" spc="0" dirty="0">
                <a:solidFill>
                  <a:prstClr val="black">
                    <a:lumMod val="75000"/>
                    <a:lumOff val="25000"/>
                  </a:prstClr>
                </a:solidFill>
                <a:latin typeface="C059" pitchFamily="2" charset="0"/>
                <a:ea typeface="C059" pitchFamily="2" charset="0"/>
              </a:rPr>
              <a:t>Outlook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059" pitchFamily="2" charset="0"/>
              <a:ea typeface="C059" pitchFamily="2" charset="0"/>
            </a:endParaRP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4A50EDB6-CD48-4C86-A1C9-EAF2CB892C3E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3" name="Espace réservé du pied de page 5">
            <a:extLst>
              <a:ext uri="{FF2B5EF4-FFF2-40B4-BE49-F238E27FC236}">
                <a16:creationId xmlns:a16="http://schemas.microsoft.com/office/drawing/2014/main" id="{A8C60B74-D333-4968-9F67-5E705B05C85C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4" name="Espace réservé du numéro de diapositive 11">
            <a:extLst>
              <a:ext uri="{FF2B5EF4-FFF2-40B4-BE49-F238E27FC236}">
                <a16:creationId xmlns:a16="http://schemas.microsoft.com/office/drawing/2014/main" id="{01F54569-442A-45AC-9E7D-B7CE3BFCBAEA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41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03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89E15-6D50-8616-30C8-5B920D55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9B1599C-995F-D77D-2F87-5C123765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dirty="0"/>
              <a:t>MAIN RESULTS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6420E2-FABF-3FAC-E2D5-95683669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600" b="1" dirty="0"/>
              <a:t>Monte-Carlo </a:t>
            </a:r>
            <a:r>
              <a:rPr lang="fr-FR" sz="1600" b="1" dirty="0" err="1"/>
              <a:t>Random</a:t>
            </a:r>
            <a:r>
              <a:rPr lang="fr-FR" sz="1600" b="1" dirty="0"/>
              <a:t> </a:t>
            </a:r>
            <a:r>
              <a:rPr lang="fr-FR" sz="1600" b="1" dirty="0" err="1"/>
              <a:t>Walks</a:t>
            </a:r>
            <a:r>
              <a:rPr lang="fr-FR" sz="1600" b="1" dirty="0"/>
              <a:t> are </a:t>
            </a:r>
            <a:r>
              <a:rPr lang="fr-FR" sz="1600" b="1" dirty="0" err="1"/>
              <a:t>well</a:t>
            </a:r>
            <a:r>
              <a:rPr lang="fr-FR" sz="1600" b="1" dirty="0"/>
              <a:t> </a:t>
            </a:r>
            <a:r>
              <a:rPr lang="fr-FR" sz="1600" b="1" dirty="0" err="1"/>
              <a:t>adapted</a:t>
            </a:r>
            <a:r>
              <a:rPr lang="fr-FR" sz="1600" b="1" dirty="0"/>
              <a:t> to image-</a:t>
            </a:r>
            <a:r>
              <a:rPr lang="fr-FR" sz="1600" b="1" dirty="0" err="1"/>
              <a:t>based</a:t>
            </a:r>
            <a:r>
              <a:rPr lang="fr-FR" sz="1600" b="1" dirty="0"/>
              <a:t> modeling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CDC5B9"/>
                </a:solidFill>
              </a:rPr>
              <a:t>Effective </a:t>
            </a:r>
            <a:r>
              <a:rPr lang="fr-FR" sz="1600" dirty="0" err="1">
                <a:solidFill>
                  <a:srgbClr val="CDC5B9"/>
                </a:solidFill>
              </a:rPr>
              <a:t>gas</a:t>
            </a:r>
            <a:r>
              <a:rPr lang="fr-FR" sz="1600" dirty="0">
                <a:solidFill>
                  <a:srgbClr val="CDC5B9"/>
                </a:solidFill>
              </a:rPr>
              <a:t> </a:t>
            </a:r>
            <a:r>
              <a:rPr lang="fr-FR" sz="1600" dirty="0" err="1">
                <a:solidFill>
                  <a:srgbClr val="CDC5B9"/>
                </a:solidFill>
              </a:rPr>
              <a:t>diffusivity</a:t>
            </a:r>
            <a:r>
              <a:rPr lang="fr-FR" sz="1600" dirty="0">
                <a:solidFill>
                  <a:srgbClr val="CDC5B9"/>
                </a:solidFill>
              </a:rPr>
              <a:t> in </a:t>
            </a:r>
            <a:r>
              <a:rPr lang="fr-FR" sz="1600" dirty="0" err="1">
                <a:solidFill>
                  <a:srgbClr val="CDC5B9"/>
                </a:solidFill>
              </a:rPr>
              <a:t>rarefied</a:t>
            </a:r>
            <a:r>
              <a:rPr lang="fr-FR" sz="1600" dirty="0">
                <a:solidFill>
                  <a:srgbClr val="CDC5B9"/>
                </a:solidFill>
              </a:rPr>
              <a:t> </a:t>
            </a:r>
            <a:r>
              <a:rPr lang="fr-FR" sz="1600" dirty="0" err="1">
                <a:solidFill>
                  <a:srgbClr val="CDC5B9"/>
                </a:solidFill>
              </a:rPr>
              <a:t>regime</a:t>
            </a:r>
            <a:endParaRPr lang="fr-FR" sz="1600" dirty="0">
              <a:solidFill>
                <a:srgbClr val="CDC5B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CDC5B9"/>
                </a:solidFill>
              </a:rPr>
              <a:t>Ablation simulations (</a:t>
            </a:r>
            <a:r>
              <a:rPr lang="fr-FR" sz="1600" dirty="0" err="1">
                <a:solidFill>
                  <a:srgbClr val="CDC5B9"/>
                </a:solidFill>
              </a:rPr>
              <a:t>also</a:t>
            </a:r>
            <a:r>
              <a:rPr lang="fr-FR" sz="1600" dirty="0">
                <a:solidFill>
                  <a:srgbClr val="CDC5B9"/>
                </a:solidFill>
              </a:rPr>
              <a:t>, infiltration)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CDC5B9"/>
                </a:solidFill>
              </a:rPr>
              <a:t>Effective </a:t>
            </a:r>
            <a:r>
              <a:rPr lang="fr-FR" sz="1600" dirty="0" err="1">
                <a:solidFill>
                  <a:srgbClr val="CDC5B9"/>
                </a:solidFill>
              </a:rPr>
              <a:t>conducto</a:t>
            </a:r>
            <a:r>
              <a:rPr lang="fr-FR" sz="1600" dirty="0">
                <a:solidFill>
                  <a:srgbClr val="CDC5B9"/>
                </a:solidFill>
              </a:rPr>
              <a:t>-radiative </a:t>
            </a:r>
            <a:r>
              <a:rPr lang="fr-FR" sz="1600" dirty="0" err="1">
                <a:solidFill>
                  <a:srgbClr val="CDC5B9"/>
                </a:solidFill>
              </a:rPr>
              <a:t>heat</a:t>
            </a:r>
            <a:r>
              <a:rPr lang="fr-FR" sz="1600" dirty="0">
                <a:solidFill>
                  <a:srgbClr val="CDC5B9"/>
                </a:solidFill>
              </a:rPr>
              <a:t> </a:t>
            </a:r>
            <a:r>
              <a:rPr lang="fr-FR" sz="1600" dirty="0" err="1">
                <a:solidFill>
                  <a:srgbClr val="CDC5B9"/>
                </a:solidFill>
              </a:rPr>
              <a:t>conductivity</a:t>
            </a:r>
            <a:endParaRPr lang="fr-FR" sz="1600" dirty="0">
              <a:solidFill>
                <a:srgbClr val="CDC5B9"/>
              </a:solidFill>
            </a:endParaRPr>
          </a:p>
          <a:p>
            <a:r>
              <a:rPr lang="fr-FR" sz="1600" b="1" dirty="0"/>
              <a:t>Applications relevant to </a:t>
            </a:r>
            <a:r>
              <a:rPr lang="fr-FR" sz="1600" b="1" dirty="0" err="1"/>
              <a:t>space</a:t>
            </a:r>
            <a:r>
              <a:rPr lang="fr-FR" sz="1600" b="1" dirty="0"/>
              <a:t> </a:t>
            </a:r>
            <a:r>
              <a:rPr lang="fr-FR" sz="1600" b="1" dirty="0" err="1"/>
              <a:t>technology</a:t>
            </a:r>
            <a:r>
              <a:rPr lang="fr-FR" sz="1600" b="1" dirty="0"/>
              <a:t> </a:t>
            </a:r>
            <a:r>
              <a:rPr lang="fr-FR" sz="1600" b="1" dirty="0" err="1"/>
              <a:t>problems</a:t>
            </a:r>
            <a:r>
              <a:rPr lang="fr-FR" sz="1600" b="1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CDC5B9"/>
                </a:solidFill>
              </a:rPr>
              <a:t>Ablation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CDC5B9"/>
                </a:solidFill>
              </a:rPr>
              <a:t>Thermal protection </a:t>
            </a:r>
            <a:r>
              <a:rPr lang="fr-FR" sz="1600" dirty="0" err="1">
                <a:solidFill>
                  <a:srgbClr val="CDC5B9"/>
                </a:solidFill>
              </a:rPr>
              <a:t>systems</a:t>
            </a:r>
            <a:r>
              <a:rPr lang="fr-FR" sz="1600" dirty="0">
                <a:solidFill>
                  <a:srgbClr val="CDC5B9"/>
                </a:solidFill>
              </a:rPr>
              <a:t> modeling</a:t>
            </a:r>
          </a:p>
          <a:p>
            <a:r>
              <a:rPr lang="fr-FR" sz="1600" dirty="0">
                <a:solidFill>
                  <a:srgbClr val="CDC5B9"/>
                </a:solidFill>
              </a:rPr>
              <a:t>… but </a:t>
            </a:r>
            <a:r>
              <a:rPr lang="fr-FR" sz="1600" dirty="0" err="1">
                <a:solidFill>
                  <a:srgbClr val="CDC5B9"/>
                </a:solidFill>
              </a:rPr>
              <a:t>also</a:t>
            </a:r>
            <a:r>
              <a:rPr lang="fr-FR" sz="1600" dirty="0">
                <a:solidFill>
                  <a:srgbClr val="CDC5B9"/>
                </a:solidFill>
              </a:rPr>
              <a:t> Chemical </a:t>
            </a:r>
            <a:r>
              <a:rPr lang="fr-FR" sz="1600" dirty="0" err="1">
                <a:solidFill>
                  <a:srgbClr val="CDC5B9"/>
                </a:solidFill>
              </a:rPr>
              <a:t>Vapor</a:t>
            </a:r>
            <a:r>
              <a:rPr lang="fr-FR" sz="1600" dirty="0">
                <a:solidFill>
                  <a:srgbClr val="CDC5B9"/>
                </a:solidFill>
              </a:rPr>
              <a:t> Infiltration</a:t>
            </a:r>
          </a:p>
          <a:p>
            <a:pPr lvl="1"/>
            <a:endParaRPr lang="fr-FR" sz="1600" dirty="0">
              <a:solidFill>
                <a:srgbClr val="CDC5B9"/>
              </a:solidFill>
            </a:endParaRP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525E8E4F-831E-48A1-BEAE-6CE233321E20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563CE540-4637-4955-AE75-1338D31E0AC6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E57B54FE-0D13-4867-8E00-2A66375F6830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42</a:t>
            </a:fld>
            <a:endParaRPr lang="fr-FR" sz="1000" dirty="0">
              <a:solidFill>
                <a:srgbClr val="8B8FA2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62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75E93-CEF6-424F-B726-55E5DD9B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/>
              <a:t>PROS &amp; CONS OF MC/RW METHODS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16AC36D-6A18-4E17-9604-714774B52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2352675"/>
            <a:ext cx="4894262" cy="2514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Low memory </a:t>
            </a:r>
            <a:r>
              <a:rPr lang="fr-FR" sz="1400" dirty="0" err="1"/>
              <a:t>requirements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/>
              <a:t>Easily</a:t>
            </a:r>
            <a:r>
              <a:rPr lang="fr-FR" sz="1400" dirty="0"/>
              <a:t> </a:t>
            </a:r>
            <a:r>
              <a:rPr lang="fr-FR" sz="1400" dirty="0" err="1"/>
              <a:t>parallelizable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err="1"/>
              <a:t>Easy</a:t>
            </a:r>
            <a:r>
              <a:rPr lang="fr-FR" sz="1400" dirty="0"/>
              <a:t> handling of non-standard </a:t>
            </a:r>
            <a:r>
              <a:rPr lang="fr-FR" sz="1400" dirty="0" err="1"/>
              <a:t>boundary</a:t>
            </a:r>
            <a:r>
              <a:rPr lang="fr-FR" sz="1400" dirty="0"/>
              <a:t> conditions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Fast « </a:t>
            </a:r>
            <a:r>
              <a:rPr lang="fr-FR" sz="1400" dirty="0" err="1"/>
              <a:t>pre</a:t>
            </a:r>
            <a:r>
              <a:rPr lang="fr-FR" sz="1400" dirty="0"/>
              <a:t>-convergence » to effective </a:t>
            </a:r>
            <a:r>
              <a:rPr lang="fr-FR" sz="1400" dirty="0" err="1"/>
              <a:t>properties</a:t>
            </a:r>
            <a:endParaRPr lang="fr-F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C09B8F9-DD13-4BC5-A98D-E9E204C9EE8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1730376"/>
            <a:ext cx="4894262" cy="4667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4B516D"/>
                </a:solidFill>
                <a:latin typeface="AvantGarde LT ExtraLight" panose="02000403030000020004" pitchFamily="2" charset="0"/>
              </a:rPr>
              <a:t>PROS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2F02BE2-CCE1-4005-9E78-FAB2049CDA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7952" y="1721646"/>
            <a:ext cx="5183187" cy="46672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4B516D"/>
                </a:solidFill>
                <a:latin typeface="AvantGarde LT ExtraLight" panose="02000403030000020004" pitchFamily="2" charset="0"/>
              </a:rPr>
              <a:t>CONS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3C039449-A679-4DCF-BA50-266A6828238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76988" y="2352675"/>
            <a:ext cx="5264151" cy="14192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400" dirty="0" err="1">
                <a:solidFill>
                  <a:srgbClr val="50504E"/>
                </a:solidFill>
              </a:rPr>
              <a:t>Actual</a:t>
            </a:r>
            <a:r>
              <a:rPr lang="fr-FR" sz="1400" dirty="0">
                <a:solidFill>
                  <a:srgbClr val="50504E"/>
                </a:solidFill>
              </a:rPr>
              <a:t> convergence rate </a:t>
            </a:r>
            <a:r>
              <a:rPr lang="fr-FR" sz="1400" dirty="0" err="1">
                <a:solidFill>
                  <a:srgbClr val="50504E"/>
                </a:solidFill>
              </a:rPr>
              <a:t>is</a:t>
            </a:r>
            <a:r>
              <a:rPr lang="fr-FR" sz="1400" dirty="0">
                <a:solidFill>
                  <a:srgbClr val="50504E"/>
                </a:solidFill>
              </a:rPr>
              <a:t> </a:t>
            </a:r>
            <a:r>
              <a:rPr lang="fr-FR" sz="1400" dirty="0" err="1">
                <a:solidFill>
                  <a:srgbClr val="50504E"/>
                </a:solidFill>
              </a:rPr>
              <a:t>only</a:t>
            </a:r>
            <a:r>
              <a:rPr lang="fr-FR" sz="1400" dirty="0">
                <a:solidFill>
                  <a:srgbClr val="50504E"/>
                </a:solidFill>
              </a:rPr>
              <a:t> N</a:t>
            </a:r>
            <a:r>
              <a:rPr lang="fr-FR" sz="1400" baseline="30000" dirty="0">
                <a:solidFill>
                  <a:srgbClr val="50504E"/>
                </a:solidFill>
              </a:rPr>
              <a:t>-1/2</a:t>
            </a:r>
          </a:p>
          <a:p>
            <a:pPr>
              <a:lnSpc>
                <a:spcPct val="150000"/>
              </a:lnSpc>
            </a:pPr>
            <a:r>
              <a:rPr lang="fr-FR" sz="1400" dirty="0" err="1">
                <a:solidFill>
                  <a:srgbClr val="50504E"/>
                </a:solidFill>
              </a:rPr>
              <a:t>Some</a:t>
            </a:r>
            <a:r>
              <a:rPr lang="fr-FR" sz="1400" dirty="0">
                <a:solidFill>
                  <a:srgbClr val="50504E"/>
                </a:solidFill>
              </a:rPr>
              <a:t> </a:t>
            </a:r>
            <a:r>
              <a:rPr lang="fr-FR" sz="1400" dirty="0" err="1">
                <a:solidFill>
                  <a:srgbClr val="50504E"/>
                </a:solidFill>
              </a:rPr>
              <a:t>physical</a:t>
            </a:r>
            <a:r>
              <a:rPr lang="fr-FR" sz="1400" dirty="0">
                <a:solidFill>
                  <a:srgbClr val="50504E"/>
                </a:solidFill>
              </a:rPr>
              <a:t> </a:t>
            </a:r>
            <a:r>
              <a:rPr lang="fr-FR" sz="1400" dirty="0" err="1">
                <a:solidFill>
                  <a:srgbClr val="50504E"/>
                </a:solidFill>
              </a:rPr>
              <a:t>problems</a:t>
            </a:r>
            <a:r>
              <a:rPr lang="fr-FR" sz="1400" dirty="0">
                <a:solidFill>
                  <a:srgbClr val="50504E"/>
                </a:solidFill>
              </a:rPr>
              <a:t> are more </a:t>
            </a:r>
            <a:r>
              <a:rPr lang="fr-FR" sz="1400" dirty="0" err="1">
                <a:solidFill>
                  <a:srgbClr val="50504E"/>
                </a:solidFill>
              </a:rPr>
              <a:t>difficult</a:t>
            </a:r>
            <a:r>
              <a:rPr lang="fr-FR" sz="1400" dirty="0">
                <a:solidFill>
                  <a:srgbClr val="50504E"/>
                </a:solidFill>
              </a:rPr>
              <a:t> to « translate » </a:t>
            </a:r>
            <a:r>
              <a:rPr lang="fr-FR" sz="1400" dirty="0" err="1">
                <a:solidFill>
                  <a:srgbClr val="50504E"/>
                </a:solidFill>
              </a:rPr>
              <a:t>into</a:t>
            </a:r>
            <a:r>
              <a:rPr lang="fr-FR" sz="1400" dirty="0">
                <a:solidFill>
                  <a:srgbClr val="50504E"/>
                </a:solidFill>
              </a:rPr>
              <a:t> MC/RW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3574E030-E302-4BD7-B5D5-416F92F1A58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0BFA140F-E1A3-4C10-B6EC-CFF31726CF6F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3" name="Espace réservé du numéro de diapositive 11">
            <a:extLst>
              <a:ext uri="{FF2B5EF4-FFF2-40B4-BE49-F238E27FC236}">
                <a16:creationId xmlns:a16="http://schemas.microsoft.com/office/drawing/2014/main" id="{B45E6314-34CB-489D-9EF0-F7E8124B4338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43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42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D60D9-D1EA-C3DB-6FA1-4FBB31AE2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64F1A55-AF81-B161-BFBA-5770C179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dirty="0"/>
              <a:t>OUTLOOK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A6D159-7A1C-7827-2DD5-B0168BF8E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21838"/>
            <a:ext cx="6656387" cy="5067861"/>
          </a:xfrm>
        </p:spPr>
        <p:txBody>
          <a:bodyPr>
            <a:normAutofit/>
          </a:bodyPr>
          <a:lstStyle/>
          <a:p>
            <a:r>
              <a:rPr lang="fr-FR" sz="1600" b="1" dirty="0"/>
              <a:t>It has been </a:t>
            </a:r>
            <a:r>
              <a:rPr lang="fr-FR" sz="1600" b="1" dirty="0" err="1"/>
              <a:t>proved</a:t>
            </a:r>
            <a:r>
              <a:rPr lang="fr-FR" sz="1600" b="1" dirty="0"/>
              <a:t> </a:t>
            </a:r>
            <a:r>
              <a:rPr lang="fr-FR" sz="1600" b="1" dirty="0" err="1"/>
              <a:t>that</a:t>
            </a:r>
            <a:r>
              <a:rPr lang="fr-FR" sz="1600" b="1" dirty="0"/>
              <a:t> a </a:t>
            </a:r>
            <a:r>
              <a:rPr lang="fr-FR" sz="1600" b="1" dirty="0" err="1"/>
              <a:t>Brownian</a:t>
            </a:r>
            <a:r>
              <a:rPr lang="fr-FR" sz="1600" b="1" dirty="0"/>
              <a:t> </a:t>
            </a:r>
            <a:r>
              <a:rPr lang="fr-FR" sz="1600" b="1" dirty="0" err="1"/>
              <a:t>walk</a:t>
            </a:r>
            <a:r>
              <a:rPr lang="fr-FR" sz="1600" b="1" dirty="0"/>
              <a:t> can </a:t>
            </a:r>
            <a:r>
              <a:rPr lang="fr-FR" sz="1600" b="1" dirty="0" err="1"/>
              <a:t>be</a:t>
            </a:r>
            <a:r>
              <a:rPr lang="fr-FR" sz="1600" b="1" dirty="0"/>
              <a:t> </a:t>
            </a:r>
            <a:r>
              <a:rPr lang="fr-FR" sz="1600" b="1" dirty="0" err="1"/>
              <a:t>replaced</a:t>
            </a:r>
            <a:r>
              <a:rPr lang="fr-FR" sz="1600" b="1" dirty="0"/>
              <a:t> by a more efficient « </a:t>
            </a:r>
            <a:r>
              <a:rPr lang="fr-FR" sz="1600" b="1" dirty="0" err="1"/>
              <a:t>kinetic</a:t>
            </a:r>
            <a:r>
              <a:rPr lang="fr-FR" sz="1600" b="1" dirty="0"/>
              <a:t>-like » </a:t>
            </a:r>
            <a:r>
              <a:rPr lang="fr-FR" sz="1600" b="1" dirty="0" err="1"/>
              <a:t>walk</a:t>
            </a:r>
            <a:r>
              <a:rPr lang="fr-FR" sz="1600" b="1" dirty="0">
                <a:solidFill>
                  <a:srgbClr val="FFFF00"/>
                </a:solidFill>
              </a:rPr>
              <a:t>*</a:t>
            </a:r>
            <a:endParaRPr lang="ru-RU" sz="1600" b="1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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Modified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solver for ablation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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Modified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solver for CVI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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Modified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solver for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conducto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-radiative media </a:t>
            </a:r>
          </a:p>
          <a:p>
            <a:r>
              <a:rPr lang="fr-FR" sz="1600" b="1" dirty="0" err="1"/>
              <a:t>Possibility</a:t>
            </a:r>
            <a:r>
              <a:rPr lang="fr-FR" sz="1600" b="1" dirty="0"/>
              <a:t> to </a:t>
            </a:r>
            <a:r>
              <a:rPr lang="fr-FR" sz="1600" b="1" dirty="0" err="1"/>
              <a:t>address</a:t>
            </a:r>
            <a:r>
              <a:rPr lang="fr-FR" sz="1600" b="1" dirty="0"/>
              <a:t> convective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Specific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algorithm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to solve Stokes’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equation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and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get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the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velocity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field</a:t>
            </a:r>
            <a:endParaRPr lang="fr-FR" sz="1400" dirty="0">
              <a:solidFill>
                <a:srgbClr val="CDC5B9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Then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, convection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is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easy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to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include</a:t>
            </a:r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 in the </a:t>
            </a:r>
            <a:r>
              <a:rPr lang="fr-FR" sz="1400" dirty="0" err="1">
                <a:solidFill>
                  <a:srgbClr val="CDC5B9"/>
                </a:solidFill>
                <a:sym typeface="Wingdings" pitchFamily="2" charset="2"/>
              </a:rPr>
              <a:t>algorithm</a:t>
            </a:r>
            <a:endParaRPr lang="fr-FR" sz="1400" dirty="0">
              <a:solidFill>
                <a:srgbClr val="CDC5B9"/>
              </a:solidFill>
            </a:endParaRPr>
          </a:p>
          <a:p>
            <a:r>
              <a:rPr lang="fr-FR" sz="1600" b="1" dirty="0"/>
              <a:t>Rewrite </a:t>
            </a:r>
            <a:r>
              <a:rPr lang="fr-FR" sz="1600" b="1" dirty="0" err="1"/>
              <a:t>solvers</a:t>
            </a:r>
            <a:r>
              <a:rPr lang="fr-FR" sz="1600" b="1" dirty="0"/>
              <a:t> in </a:t>
            </a:r>
            <a:r>
              <a:rPr lang="fr-FR" sz="1600" b="1" dirty="0" err="1"/>
              <a:t>unstructured</a:t>
            </a:r>
            <a:r>
              <a:rPr lang="fr-FR" sz="1600" b="1" dirty="0"/>
              <a:t> </a:t>
            </a:r>
            <a:r>
              <a:rPr lang="fr-FR" sz="1600" b="1" dirty="0" err="1"/>
              <a:t>meshes</a:t>
            </a:r>
            <a:endParaRPr lang="fr-FR" sz="1600" b="1" dirty="0"/>
          </a:p>
          <a:p>
            <a:r>
              <a:rPr lang="fr-FR" sz="1600" b="1" dirty="0"/>
              <a:t>Still more </a:t>
            </a:r>
            <a:r>
              <a:rPr lang="fr-FR" sz="1600" b="1" dirty="0" err="1"/>
              <a:t>projects</a:t>
            </a:r>
            <a:r>
              <a:rPr lang="fr-FR" sz="1600" b="1" dirty="0"/>
              <a:t> on Chemical </a:t>
            </a:r>
            <a:r>
              <a:rPr lang="fr-FR" sz="1600" b="1" dirty="0" err="1"/>
              <a:t>Vapor</a:t>
            </a:r>
            <a:r>
              <a:rPr lang="fr-FR" sz="1600" b="1" dirty="0"/>
              <a:t> Infiltration</a:t>
            </a:r>
          </a:p>
          <a:p>
            <a:r>
              <a:rPr lang="fr-FR" sz="1400" dirty="0">
                <a:solidFill>
                  <a:srgbClr val="CDC5B9"/>
                </a:solidFill>
                <a:sym typeface="Wingdings" pitchFamily="2" charset="2"/>
              </a:rPr>
              <a:t>Incorporation of thermal gradients</a:t>
            </a:r>
          </a:p>
          <a:p>
            <a:endParaRPr lang="fr-FR" sz="1600" b="1" dirty="0">
              <a:solidFill>
                <a:srgbClr val="CDC5B9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E3A386-712D-66BD-6A74-97B2CDCB1155}"/>
              </a:ext>
            </a:extLst>
          </p:cNvPr>
          <p:cNvSpPr txBox="1"/>
          <p:nvPr/>
        </p:nvSpPr>
        <p:spPr>
          <a:xfrm>
            <a:off x="839788" y="6034384"/>
            <a:ext cx="6456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400" b="1" i="1" dirty="0">
                <a:solidFill>
                  <a:srgbClr val="FFFF00"/>
                </a:solidFill>
              </a:rPr>
              <a:t>*</a:t>
            </a:r>
            <a:r>
              <a:rPr lang="fr-FR" sz="1100" b="1" dirty="0">
                <a:solidFill>
                  <a:srgbClr val="FFFF00"/>
                </a:solidFill>
              </a:rPr>
              <a:t> </a:t>
            </a:r>
            <a:r>
              <a:rPr lang="fr-FR" sz="1100" i="1" dirty="0" err="1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Poëtte</a:t>
            </a:r>
            <a:r>
              <a:rPr lang="fr-FR" sz="1100" i="1" dirty="0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, G., De La </a:t>
            </a:r>
            <a:r>
              <a:rPr lang="fr-FR" sz="1100" i="1" dirty="0" err="1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Vauvre</a:t>
            </a:r>
            <a:r>
              <a:rPr lang="fr-FR" sz="1100" i="1" dirty="0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, A., Vignoles, G., Int. J. Heat Mass </a:t>
            </a:r>
            <a:r>
              <a:rPr lang="fr-FR" sz="1100" i="1" dirty="0" err="1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Transf</a:t>
            </a:r>
            <a:r>
              <a:rPr lang="fr-FR" sz="1100" i="1" dirty="0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. </a:t>
            </a:r>
            <a:r>
              <a:rPr lang="fr-FR" sz="1100" b="1" i="1" dirty="0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239</a:t>
            </a:r>
            <a:r>
              <a:rPr lang="fr-FR" sz="1100" i="1" dirty="0">
                <a:solidFill>
                  <a:schemeClr val="bg1"/>
                </a:solidFill>
                <a:effectLst/>
                <a:latin typeface="C059" pitchFamily="2" charset="0"/>
                <a:ea typeface="C059" pitchFamily="2" charset="0"/>
              </a:rPr>
              <a:t> (2025) 126603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2F29D9-6EE1-0099-F62D-E832A5B05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39" y="2392039"/>
            <a:ext cx="3514956" cy="2113286"/>
          </a:xfrm>
          <a:prstGeom prst="rect">
            <a:avLst/>
          </a:prstGeom>
        </p:spPr>
      </p:pic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0CB9E191-EBF8-4A83-9CB2-2AF57880675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8C40B063-B06D-4D36-A356-62DCA8EE5790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E4E3514-FF52-4569-A006-7AED563CD794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8B8FA2"/>
                </a:solidFill>
                <a:latin typeface="C059" pitchFamily="2" charset="0"/>
                <a:ea typeface="C059" pitchFamily="2" charset="0"/>
              </a:rPr>
              <a:t>44</a:t>
            </a:fld>
            <a:endParaRPr lang="fr-FR" sz="1000" dirty="0">
              <a:solidFill>
                <a:srgbClr val="8B8FA2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80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DC086-6B8A-264F-9F60-463F3ACC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0" dirty="0">
                <a:solidFill>
                  <a:srgbClr val="50504E"/>
                </a:solidFill>
              </a:rPr>
              <a:t>ACKNOWLEDGEMENTS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660F2-509E-A04B-808A-8AB978E4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21838"/>
            <a:ext cx="3175832" cy="1559487"/>
          </a:xfrm>
        </p:spPr>
        <p:txBody>
          <a:bodyPr>
            <a:normAutofit fontScale="70000" lnSpcReduction="20000"/>
          </a:bodyPr>
          <a:lstStyle/>
          <a:p>
            <a:r>
              <a:rPr lang="fr-FR" sz="1400" b="1" dirty="0">
                <a:solidFill>
                  <a:srgbClr val="50504E"/>
                </a:solidFill>
              </a:rPr>
              <a:t>Masters </a:t>
            </a:r>
            <a:r>
              <a:rPr lang="fr-FR" sz="1400" b="1" dirty="0" err="1">
                <a:solidFill>
                  <a:srgbClr val="50504E"/>
                </a:solidFill>
              </a:rPr>
              <a:t>interns</a:t>
            </a:r>
            <a:endParaRPr lang="fr-FR" sz="1400" b="1" dirty="0">
              <a:solidFill>
                <a:srgbClr val="50504E"/>
              </a:solidFill>
            </a:endParaRPr>
          </a:p>
          <a:p>
            <a:pPr lvl="1"/>
            <a:r>
              <a:rPr lang="fr-FR" sz="1400" dirty="0">
                <a:solidFill>
                  <a:srgbClr val="50504E"/>
                </a:solidFill>
              </a:rPr>
              <a:t>I. </a:t>
            </a:r>
            <a:r>
              <a:rPr lang="fr-FR" sz="1400" dirty="0" err="1">
                <a:solidFill>
                  <a:srgbClr val="50504E"/>
                </a:solidFill>
              </a:rPr>
              <a:t>Szelengowicz</a:t>
            </a:r>
            <a:endParaRPr lang="fr-FR" sz="1400" dirty="0">
              <a:solidFill>
                <a:srgbClr val="50504E"/>
              </a:solidFill>
            </a:endParaRPr>
          </a:p>
          <a:p>
            <a:pPr lvl="1"/>
            <a:r>
              <a:rPr lang="fr-FR" sz="1400" dirty="0">
                <a:solidFill>
                  <a:srgbClr val="50504E"/>
                </a:solidFill>
              </a:rPr>
              <a:t>X. Lamboley</a:t>
            </a:r>
          </a:p>
          <a:p>
            <a:pPr lvl="1"/>
            <a:r>
              <a:rPr lang="fr-FR" sz="1400" dirty="0">
                <a:solidFill>
                  <a:srgbClr val="50504E"/>
                </a:solidFill>
              </a:rPr>
              <a:t>A. De la </a:t>
            </a:r>
            <a:r>
              <a:rPr lang="fr-FR" sz="1400" dirty="0" err="1">
                <a:solidFill>
                  <a:srgbClr val="50504E"/>
                </a:solidFill>
              </a:rPr>
              <a:t>Vauvre</a:t>
            </a:r>
            <a:endParaRPr lang="fr-FR" sz="1400" dirty="0">
              <a:solidFill>
                <a:srgbClr val="50504E"/>
              </a:solidFill>
            </a:endParaRPr>
          </a:p>
          <a:p>
            <a:pPr lvl="1"/>
            <a:r>
              <a:rPr lang="fr-FR" sz="1400" dirty="0" err="1">
                <a:solidFill>
                  <a:srgbClr val="50504E"/>
                </a:solidFill>
              </a:rPr>
              <a:t>T</a:t>
            </a:r>
            <a:r>
              <a:rPr lang="fr-FR" sz="1400" dirty="0">
                <a:solidFill>
                  <a:srgbClr val="50504E"/>
                </a:solidFill>
              </a:rPr>
              <a:t>. Jeanneau</a:t>
            </a:r>
          </a:p>
          <a:p>
            <a:pPr lvl="1"/>
            <a:endParaRPr lang="fr-FR" sz="1400" dirty="0">
              <a:solidFill>
                <a:srgbClr val="50504E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A18128A-F04C-4090-B9A8-69E7C717B082}"/>
              </a:ext>
            </a:extLst>
          </p:cNvPr>
          <p:cNvGrpSpPr/>
          <p:nvPr/>
        </p:nvGrpSpPr>
        <p:grpSpPr>
          <a:xfrm>
            <a:off x="4851929" y="2039656"/>
            <a:ext cx="3747572" cy="509655"/>
            <a:chOff x="5289332" y="4101309"/>
            <a:chExt cx="4820940" cy="65562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958B940-3388-984B-9B74-F2A508ED9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" t="14972" r="2437" b="26509"/>
            <a:stretch/>
          </p:blipFill>
          <p:spPr bwMode="gray">
            <a:xfrm>
              <a:off x="6139330" y="4103035"/>
              <a:ext cx="2244887" cy="6539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Logo CEA">
              <a:extLst>
                <a:ext uri="{FF2B5EF4-FFF2-40B4-BE49-F238E27FC236}">
                  <a16:creationId xmlns:a16="http://schemas.microsoft.com/office/drawing/2014/main" id="{2BCFC566-E597-989E-84A3-C7A75031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332" y="4101309"/>
              <a:ext cx="653903" cy="653903"/>
            </a:xfrm>
            <a:prstGeom prst="rect">
              <a:avLst/>
            </a:prstGeom>
          </p:spPr>
        </p:pic>
        <p:pic>
          <p:nvPicPr>
            <p:cNvPr id="7" name="Picture 2" descr="ESA logo | Logok">
              <a:extLst>
                <a:ext uri="{FF2B5EF4-FFF2-40B4-BE49-F238E27FC236}">
                  <a16:creationId xmlns:a16="http://schemas.microsoft.com/office/drawing/2014/main" id="{F8FA6DF7-FA04-9B45-1474-39A295365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9" b="22375"/>
            <a:stretch>
              <a:fillRect/>
            </a:stretch>
          </p:blipFill>
          <p:spPr bwMode="auto">
            <a:xfrm>
              <a:off x="8563555" y="4101309"/>
              <a:ext cx="1546717" cy="65390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53BBE09-2FAB-4416-83C7-1FB7260704D5}"/>
              </a:ext>
            </a:extLst>
          </p:cNvPr>
          <p:cNvSpPr txBox="1">
            <a:spLocks/>
          </p:cNvSpPr>
          <p:nvPr/>
        </p:nvSpPr>
        <p:spPr>
          <a:xfrm>
            <a:off x="4851929" y="1421837"/>
            <a:ext cx="3175832" cy="5067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chemeClr val="bg1"/>
                </a:solidFill>
                <a:latin typeface="C059" pitchFamily="2" charset="0"/>
                <a:ea typeface="C059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chemeClr val="bg1"/>
                </a:solidFill>
                <a:latin typeface="C059" pitchFamily="2" charset="0"/>
                <a:ea typeface="C059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chemeClr val="bg1"/>
                </a:solidFill>
                <a:latin typeface="C059" pitchFamily="2" charset="0"/>
                <a:ea typeface="C059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chemeClr val="bg1"/>
                </a:solidFill>
                <a:latin typeface="C059" pitchFamily="2" charset="0"/>
                <a:ea typeface="C059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chemeClr val="bg1"/>
                </a:solidFill>
                <a:latin typeface="C059" pitchFamily="2" charset="0"/>
                <a:ea typeface="C059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50504E"/>
                </a:solidFill>
              </a:rPr>
              <a:t>Funding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CF3BC8A1-D1A5-4D16-9887-654768250C31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25A23F7A-8998-491B-B9D2-8AAD14D2A061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3" name="Espace réservé du numéro de diapositive 11">
            <a:extLst>
              <a:ext uri="{FF2B5EF4-FFF2-40B4-BE49-F238E27FC236}">
                <a16:creationId xmlns:a16="http://schemas.microsoft.com/office/drawing/2014/main" id="{03845BA8-5640-40EC-971C-16B63337C61E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45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8AB571-169A-157E-FD1B-CFC46FAAB498}"/>
              </a:ext>
            </a:extLst>
          </p:cNvPr>
          <p:cNvSpPr txBox="1"/>
          <p:nvPr/>
        </p:nvSpPr>
        <p:spPr>
          <a:xfrm>
            <a:off x="831535" y="3384294"/>
            <a:ext cx="6099586" cy="1975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C059" pitchFamily="2" charset="0"/>
                <a:ea typeface="C059" pitchFamily="2" charset="0"/>
                <a:cs typeface="+mn-cs"/>
              </a:rPr>
              <a:t>Collaboration</a:t>
            </a: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C059" pitchFamily="2" charset="0"/>
                <a:ea typeface="C059" pitchFamily="2" charset="0"/>
                <a:cs typeface="+mn-cs"/>
              </a:rPr>
              <a:t>A. Turchi, VKI, Brussels</a:t>
            </a: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srgbClr val="50504E"/>
                </a:solidFill>
                <a:effectLst/>
                <a:uLnTx/>
                <a:uFillTx/>
                <a:latin typeface="C059" pitchFamily="2" charset="0"/>
                <a:ea typeface="C059" pitchFamily="2" charset="0"/>
                <a:cs typeface="+mn-cs"/>
              </a:rPr>
              <a:t>R. Bianchi, U. La Sapienza</a:t>
            </a:r>
            <a:r>
              <a:rPr lang="fr-FR" sz="13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Roma</a:t>
            </a: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50504E"/>
              </a:solidFill>
              <a:effectLst/>
              <a:uLnTx/>
              <a:uFillTx/>
              <a:latin typeface="C059" pitchFamily="2" charset="0"/>
              <a:ea typeface="C059" pitchFamily="2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3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G. </a:t>
            </a:r>
            <a:r>
              <a:rPr lang="fr-FR" sz="13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Poëtte</a:t>
            </a:r>
            <a:r>
              <a:rPr lang="fr-FR" sz="13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, CEA/DAM/CESTA</a:t>
            </a: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50504E"/>
              </a:solidFill>
              <a:effectLst/>
              <a:uLnTx/>
              <a:uFillTx/>
              <a:latin typeface="C059" pitchFamily="2" charset="0"/>
              <a:ea typeface="C059" pitchFamily="2" charset="0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2A4B46-2F49-8033-C68F-43019102615A}"/>
              </a:ext>
            </a:extLst>
          </p:cNvPr>
          <p:cNvGrpSpPr/>
          <p:nvPr/>
        </p:nvGrpSpPr>
        <p:grpSpPr>
          <a:xfrm>
            <a:off x="4498538" y="3531621"/>
            <a:ext cx="2432583" cy="1358123"/>
            <a:chOff x="4280189" y="3832835"/>
            <a:chExt cx="1213658" cy="67759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13B5176-BAE4-E155-4A00-212A97082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9841" y="4272476"/>
              <a:ext cx="665293" cy="23795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568FAA2-B49E-93E0-3E0B-B6CEEFDEA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7635"/>
            <a:stretch/>
          </p:blipFill>
          <p:spPr>
            <a:xfrm>
              <a:off x="4280189" y="3832835"/>
              <a:ext cx="566690" cy="33832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E90B1BA-1BCF-F010-2388-7C356F52B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148"/>
            <a:stretch/>
          </p:blipFill>
          <p:spPr>
            <a:xfrm>
              <a:off x="4846879" y="3957559"/>
              <a:ext cx="646968" cy="137983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8" name="Logo CEA">
            <a:extLst>
              <a:ext uri="{FF2B5EF4-FFF2-40B4-BE49-F238E27FC236}">
                <a16:creationId xmlns:a16="http://schemas.microsoft.com/office/drawing/2014/main" id="{3E4F9E6B-D582-BFD7-FA7E-1BE412A3A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5054158"/>
            <a:ext cx="508313" cy="5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"/>
    </mc:Choice>
    <mc:Fallback xmlns="">
      <p:transition spd="slow" advTm="745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796989"/>
            <a:ext cx="5791200" cy="1689286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sz="3200" spc="0" dirty="0"/>
              <a:t>THANK YOU! QUESTIONS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ABA45DE-E049-4DDD-A1B6-2F475413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67700" y="3302793"/>
            <a:ext cx="3838575" cy="252413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Gérard L. VIGNOLES</a:t>
            </a:r>
            <a:br>
              <a:rPr lang="sv-SE" b="1" dirty="0"/>
            </a:br>
            <a:r>
              <a:rPr lang="sv-SE" dirty="0">
                <a:solidFill>
                  <a:srgbClr val="4B51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vinhola@lcts.u-bordeaux.fr</a:t>
            </a:r>
            <a:br>
              <a:rPr lang="sv-SE" dirty="0"/>
            </a:br>
            <a:r>
              <a:rPr lang="sv-SE" dirty="0"/>
              <a:t>https://lcts.cnrs.fr</a:t>
            </a:r>
          </a:p>
        </p:txBody>
      </p:sp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 : pentagone 15">
            <a:extLst>
              <a:ext uri="{FF2B5EF4-FFF2-40B4-BE49-F238E27FC236}">
                <a16:creationId xmlns:a16="http://schemas.microsoft.com/office/drawing/2014/main" id="{CCFA55DC-BA4E-4ABC-B748-246EB520A1D3}"/>
              </a:ext>
            </a:extLst>
          </p:cNvPr>
          <p:cNvSpPr/>
          <p:nvPr/>
        </p:nvSpPr>
        <p:spPr>
          <a:xfrm>
            <a:off x="541227" y="5918977"/>
            <a:ext cx="5169108" cy="365125"/>
          </a:xfrm>
          <a:prstGeom prst="homePlate">
            <a:avLst/>
          </a:prstGeom>
          <a:solidFill>
            <a:srgbClr val="4B5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9D2D15-0820-CF4B-A66A-713EB7EB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>
                <a:solidFill>
                  <a:srgbClr val="50504E"/>
                </a:solidFill>
              </a:rPr>
              <a:t>WHAT ARE THERMOSTRUCTURAL COMPOSITES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B1447-0319-0947-97E8-C82CE47B8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350106"/>
            <a:ext cx="6055534" cy="439525"/>
          </a:xfrm>
        </p:spPr>
        <p:txBody>
          <a:bodyPr>
            <a:normAutofit/>
          </a:bodyPr>
          <a:lstStyle/>
          <a:p>
            <a:r>
              <a:rPr lang="fr-FR" sz="1600" b="1" dirty="0" err="1">
                <a:solidFill>
                  <a:srgbClr val="50504E"/>
                </a:solidFill>
              </a:rPr>
              <a:t>Ceramic</a:t>
            </a:r>
            <a:r>
              <a:rPr lang="fr-FR" sz="1600" b="1" dirty="0">
                <a:solidFill>
                  <a:srgbClr val="50504E"/>
                </a:solidFill>
              </a:rPr>
              <a:t>-Matrix Composites(CMC)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CEBE9F2-840C-7E4F-9C53-97D67450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52566E"/>
              </a:clrFrom>
              <a:clrTo>
                <a:srgbClr val="52566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1071" l="54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84" t="2265" r="3232" b="8156"/>
          <a:stretch/>
        </p:blipFill>
        <p:spPr>
          <a:xfrm flipH="1">
            <a:off x="533399" y="2223841"/>
            <a:ext cx="3589209" cy="19321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9E347E-4016-A84E-B11B-6F3F718C2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315" y="1855455"/>
            <a:ext cx="3794286" cy="2558801"/>
          </a:xfrm>
          <a:prstGeom prst="rect">
            <a:avLst/>
          </a:prstGeom>
          <a:ln w="19050"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5522AE-F9E0-E34B-B2DF-BB22CC085322}"/>
              </a:ext>
            </a:extLst>
          </p:cNvPr>
          <p:cNvSpPr txBox="1"/>
          <p:nvPr/>
        </p:nvSpPr>
        <p:spPr>
          <a:xfrm>
            <a:off x="746501" y="4481832"/>
            <a:ext cx="2524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Reinforced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by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ceramic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fibers</a:t>
            </a:r>
            <a:endParaRPr lang="fr-FR" sz="14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56E033-7CD2-7B43-900E-C5C8F25D3A69}"/>
              </a:ext>
            </a:extLst>
          </p:cNvPr>
          <p:cNvSpPr txBox="1"/>
          <p:nvPr/>
        </p:nvSpPr>
        <p:spPr>
          <a:xfrm>
            <a:off x="7946635" y="4591000"/>
            <a:ext cx="3319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Interphase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between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fibers</a:t>
            </a:r>
            <a:r>
              <a:rPr lang="fr-FR" sz="14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and matrix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F16A2A-49DA-A345-8364-D8A082A23452}"/>
              </a:ext>
            </a:extLst>
          </p:cNvPr>
          <p:cNvSpPr txBox="1"/>
          <p:nvPr/>
        </p:nvSpPr>
        <p:spPr>
          <a:xfrm>
            <a:off x="648027" y="5947650"/>
            <a:ext cx="453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Non-</a:t>
            </a:r>
            <a:r>
              <a:rPr lang="fr-FR" sz="1400" dirty="0" err="1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brittle</a:t>
            </a:r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, </a:t>
            </a:r>
            <a:r>
              <a:rPr lang="fr-FR" sz="1400" dirty="0" err="1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even</a:t>
            </a:r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though</a:t>
            </a:r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having</a:t>
            </a:r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brittle</a:t>
            </a:r>
            <a:r>
              <a:rPr lang="fr-FR" sz="14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 components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945E00-5B9F-6C49-B32C-0353CDA30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" t="2640" r="2462" b="1501"/>
          <a:stretch/>
        </p:blipFill>
        <p:spPr>
          <a:xfrm>
            <a:off x="4655975" y="1855454"/>
            <a:ext cx="2973423" cy="2558801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2EEDF42-FBB1-C44F-8D2E-A62FAEC34774}"/>
              </a:ext>
            </a:extLst>
          </p:cNvPr>
          <p:cNvSpPr txBox="1"/>
          <p:nvPr/>
        </p:nvSpPr>
        <p:spPr>
          <a:xfrm>
            <a:off x="6403305" y="5932358"/>
            <a:ext cx="369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And, of course : </a:t>
            </a:r>
            <a:r>
              <a:rPr lang="fr-FR" sz="1600" b="1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stiff</a:t>
            </a:r>
            <a:r>
              <a:rPr lang="fr-FR" sz="1600" b="1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&amp; </a:t>
            </a:r>
            <a:r>
              <a:rPr lang="fr-FR" sz="1600" b="1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refractory</a:t>
            </a:r>
            <a:endParaRPr lang="fr-FR" sz="1600" b="1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  <p:sp>
        <p:nvSpPr>
          <p:cNvPr id="20" name="Espace réservé de la date 4">
            <a:extLst>
              <a:ext uri="{FF2B5EF4-FFF2-40B4-BE49-F238E27FC236}">
                <a16:creationId xmlns:a16="http://schemas.microsoft.com/office/drawing/2014/main" id="{C0FF50EF-3D7A-420D-B4B4-31CAF237566F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21" name="Espace réservé du pied de page 5">
            <a:extLst>
              <a:ext uri="{FF2B5EF4-FFF2-40B4-BE49-F238E27FC236}">
                <a16:creationId xmlns:a16="http://schemas.microsoft.com/office/drawing/2014/main" id="{0EA3895B-2824-46DD-B267-AD0A851110AC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2" name="Espace réservé du numéro de diapositive 11">
            <a:extLst>
              <a:ext uri="{FF2B5EF4-FFF2-40B4-BE49-F238E27FC236}">
                <a16:creationId xmlns:a16="http://schemas.microsoft.com/office/drawing/2014/main" id="{FDAE3291-6089-4A60-B9D8-FF873ECD1E43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5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268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3EDF76CA-E2E4-4CEB-A5C7-5DB0E54CD2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828" r="-211"/>
          <a:stretch/>
        </p:blipFill>
        <p:spPr>
          <a:xfrm>
            <a:off x="0" y="-5080"/>
            <a:ext cx="6576291" cy="687260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6F2C84-E6E7-4B4A-BB09-9AC8D0F3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452" y="808866"/>
            <a:ext cx="5552461" cy="552335"/>
          </a:xfrm>
        </p:spPr>
        <p:txBody>
          <a:bodyPr>
            <a:normAutofit/>
          </a:bodyPr>
          <a:lstStyle/>
          <a:p>
            <a:r>
              <a:rPr lang="fr-FR" spc="0" dirty="0"/>
              <a:t>APPLICATIONS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8D7912-B03E-034B-B34B-38FA0DB46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453" y="1671637"/>
            <a:ext cx="5552460" cy="3514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b="1" dirty="0" err="1"/>
              <a:t>Current</a:t>
            </a:r>
            <a:endParaRPr lang="fr-FR" sz="16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Space</a:t>
            </a:r>
            <a:r>
              <a:rPr lang="fr-FR" sz="1600" dirty="0"/>
              <a:t> propulsion: </a:t>
            </a:r>
            <a:r>
              <a:rPr lang="fr-FR" sz="1600" dirty="0" err="1"/>
              <a:t>nozzle</a:t>
            </a:r>
            <a:r>
              <a:rPr lang="fr-FR" sz="1600" dirty="0"/>
              <a:t> </a:t>
            </a:r>
            <a:r>
              <a:rPr lang="fr-FR" sz="1600" dirty="0" err="1"/>
              <a:t>throat</a:t>
            </a:r>
            <a:r>
              <a:rPr lang="fr-FR" sz="1600" dirty="0"/>
              <a:t>, divergent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Brakes</a:t>
            </a:r>
            <a:r>
              <a:rPr lang="fr-FR" sz="1600" dirty="0"/>
              <a:t> for aviation and </a:t>
            </a:r>
            <a:r>
              <a:rPr lang="fr-FR" sz="1600" dirty="0" err="1"/>
              <a:t>racing</a:t>
            </a:r>
            <a:r>
              <a:rPr lang="fr-FR" sz="1600" dirty="0"/>
              <a:t> cars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Thermal protection </a:t>
            </a:r>
            <a:r>
              <a:rPr lang="fr-FR" sz="1600" dirty="0" err="1"/>
              <a:t>systems</a:t>
            </a:r>
            <a:endParaRPr lang="fr-FR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Ionic</a:t>
            </a:r>
            <a:r>
              <a:rPr lang="fr-FR" sz="1600" dirty="0"/>
              <a:t> propulsion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Industry</a:t>
            </a:r>
            <a:endParaRPr lang="fr-FR" sz="1600" dirty="0"/>
          </a:p>
          <a:p>
            <a:pPr marL="0" indent="0">
              <a:buNone/>
            </a:pPr>
            <a:r>
              <a:rPr lang="fr-FR" sz="1600" b="1" dirty="0"/>
              <a:t>Future</a:t>
            </a:r>
            <a:endParaRPr lang="fr-FR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Aircraft propulsion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(fission, fusion)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Other</a:t>
            </a:r>
            <a:r>
              <a:rPr lang="fr-FR" sz="1600" dirty="0"/>
              <a:t> </a:t>
            </a:r>
            <a:r>
              <a:rPr lang="fr-FR" sz="1600" dirty="0" err="1"/>
              <a:t>energies</a:t>
            </a:r>
            <a:endParaRPr lang="fr-FR" sz="1600" dirty="0"/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75EC739B-0D34-4A06-9FE7-8B1979579224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1C12A10A-064D-4A17-9AFD-51E2B1DE8EA8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Vignoles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20" name="Espace réservé du numéro de diapositive 11">
            <a:extLst>
              <a:ext uri="{FF2B5EF4-FFF2-40B4-BE49-F238E27FC236}">
                <a16:creationId xmlns:a16="http://schemas.microsoft.com/office/drawing/2014/main" id="{FB662BA1-BA45-4094-A6E4-929013528BBB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6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3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>
            <a:extLst>
              <a:ext uri="{FF2B5EF4-FFF2-40B4-BE49-F238E27FC236}">
                <a16:creationId xmlns:a16="http://schemas.microsoft.com/office/drawing/2014/main" id="{E016255B-1CE7-4D6A-8F3A-BAAD36C42F71}"/>
              </a:ext>
            </a:extLst>
          </p:cNvPr>
          <p:cNvGrpSpPr/>
          <p:nvPr/>
        </p:nvGrpSpPr>
        <p:grpSpPr>
          <a:xfrm>
            <a:off x="9501648" y="4537584"/>
            <a:ext cx="1570053" cy="834171"/>
            <a:chOff x="9501648" y="4537584"/>
            <a:chExt cx="1570053" cy="83417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BDD5333-B473-4431-BA90-66D968B2911F}"/>
                </a:ext>
              </a:extLst>
            </p:cNvPr>
            <p:cNvSpPr/>
            <p:nvPr/>
          </p:nvSpPr>
          <p:spPr>
            <a:xfrm>
              <a:off x="9501648" y="4537584"/>
              <a:ext cx="1570053" cy="834171"/>
            </a:xfrm>
            <a:prstGeom prst="rect">
              <a:avLst/>
            </a:prstGeom>
            <a:solidFill>
              <a:srgbClr val="E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2050E3D-C3BE-4843-B40B-A1C0C017CA72}"/>
                </a:ext>
              </a:extLst>
            </p:cNvPr>
            <p:cNvSpPr txBox="1"/>
            <p:nvPr/>
          </p:nvSpPr>
          <p:spPr>
            <a:xfrm>
              <a:off x="9607788" y="5063446"/>
              <a:ext cx="140000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059" pitchFamily="2" charset="0"/>
                  <a:ea typeface="C059" pitchFamily="2" charset="0"/>
                </a:rPr>
                <a:t>Adv. civil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eng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.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19828796-FC67-22FF-DBB0-634CF77571FA}"/>
                </a:ext>
              </a:extLst>
            </p:cNvPr>
            <p:cNvGrpSpPr/>
            <p:nvPr/>
          </p:nvGrpSpPr>
          <p:grpSpPr>
            <a:xfrm>
              <a:off x="9606842" y="4544709"/>
              <a:ext cx="1325693" cy="502525"/>
              <a:chOff x="6210964" y="4048181"/>
              <a:chExt cx="5867400" cy="2224128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57074577-89B4-EB4A-7901-CD5B4DE7CB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85" b="89994" l="0" r="100000">
                            <a14:foregroundMark x1="3547" y1="37780" x2="93952" y2="33899"/>
                            <a14:foregroundMark x1="95634" y1="35294" x2="96680" y2="38629"/>
                            <a14:foregroundMark x1="25557" y1="34930" x2="38881" y2="35779"/>
                            <a14:foregroundMark x1="6367" y1="35597" x2="6367" y2="35597"/>
                            <a14:backgroundMark x1="21646" y1="30807" x2="37699" y2="26137"/>
                            <a14:backgroundMark x1="81264" y1="25531" x2="98317" y2="249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87" b="22683"/>
              <a:stretch/>
            </p:blipFill>
            <p:spPr>
              <a:xfrm>
                <a:off x="6210964" y="4163098"/>
                <a:ext cx="5867400" cy="210921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D28B3A-46D4-EECC-3E0A-36F7ACA20A8E}"/>
                  </a:ext>
                </a:extLst>
              </p:cNvPr>
              <p:cNvSpPr/>
              <p:nvPr/>
            </p:nvSpPr>
            <p:spPr>
              <a:xfrm rot="21437642">
                <a:off x="6223357" y="4048181"/>
                <a:ext cx="2376124" cy="407718"/>
              </a:xfrm>
              <a:custGeom>
                <a:avLst/>
                <a:gdLst>
                  <a:gd name="connsiteX0" fmla="*/ 0 w 663764"/>
                  <a:gd name="connsiteY0" fmla="*/ 0 h 111517"/>
                  <a:gd name="connsiteX1" fmla="*/ 663764 w 663764"/>
                  <a:gd name="connsiteY1" fmla="*/ 0 h 111517"/>
                  <a:gd name="connsiteX2" fmla="*/ 663764 w 663764"/>
                  <a:gd name="connsiteY2" fmla="*/ 111517 h 111517"/>
                  <a:gd name="connsiteX3" fmla="*/ 0 w 663764"/>
                  <a:gd name="connsiteY3" fmla="*/ 111517 h 111517"/>
                  <a:gd name="connsiteX4" fmla="*/ 0 w 663764"/>
                  <a:gd name="connsiteY4" fmla="*/ 0 h 111517"/>
                  <a:gd name="connsiteX0" fmla="*/ 0 w 663764"/>
                  <a:gd name="connsiteY0" fmla="*/ 0 h 111517"/>
                  <a:gd name="connsiteX1" fmla="*/ 662865 w 663764"/>
                  <a:gd name="connsiteY1" fmla="*/ 19028 h 111517"/>
                  <a:gd name="connsiteX2" fmla="*/ 663764 w 663764"/>
                  <a:gd name="connsiteY2" fmla="*/ 111517 h 111517"/>
                  <a:gd name="connsiteX3" fmla="*/ 0 w 663764"/>
                  <a:gd name="connsiteY3" fmla="*/ 111517 h 111517"/>
                  <a:gd name="connsiteX4" fmla="*/ 0 w 663764"/>
                  <a:gd name="connsiteY4" fmla="*/ 0 h 111517"/>
                  <a:gd name="connsiteX0" fmla="*/ 112 w 663764"/>
                  <a:gd name="connsiteY0" fmla="*/ 0 h 113895"/>
                  <a:gd name="connsiteX1" fmla="*/ 662865 w 663764"/>
                  <a:gd name="connsiteY1" fmla="*/ 21406 h 113895"/>
                  <a:gd name="connsiteX2" fmla="*/ 663764 w 663764"/>
                  <a:gd name="connsiteY2" fmla="*/ 113895 h 113895"/>
                  <a:gd name="connsiteX3" fmla="*/ 0 w 663764"/>
                  <a:gd name="connsiteY3" fmla="*/ 113895 h 113895"/>
                  <a:gd name="connsiteX4" fmla="*/ 112 w 663764"/>
                  <a:gd name="connsiteY4" fmla="*/ 0 h 113895"/>
                  <a:gd name="connsiteX0" fmla="*/ 112 w 663764"/>
                  <a:gd name="connsiteY0" fmla="*/ 0 h 113895"/>
                  <a:gd name="connsiteX1" fmla="*/ 662415 w 663764"/>
                  <a:gd name="connsiteY1" fmla="*/ 30920 h 113895"/>
                  <a:gd name="connsiteX2" fmla="*/ 663764 w 663764"/>
                  <a:gd name="connsiteY2" fmla="*/ 113895 h 113895"/>
                  <a:gd name="connsiteX3" fmla="*/ 0 w 663764"/>
                  <a:gd name="connsiteY3" fmla="*/ 113895 h 113895"/>
                  <a:gd name="connsiteX4" fmla="*/ 112 w 663764"/>
                  <a:gd name="connsiteY4" fmla="*/ 0 h 11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3764" h="113895">
                    <a:moveTo>
                      <a:pt x="112" y="0"/>
                    </a:moveTo>
                    <a:lnTo>
                      <a:pt x="662415" y="30920"/>
                    </a:lnTo>
                    <a:cubicBezTo>
                      <a:pt x="662715" y="61750"/>
                      <a:pt x="663464" y="83065"/>
                      <a:pt x="663764" y="113895"/>
                    </a:cubicBezTo>
                    <a:lnTo>
                      <a:pt x="0" y="113895"/>
                    </a:lnTo>
                    <a:cubicBezTo>
                      <a:pt x="37" y="75930"/>
                      <a:pt x="75" y="37965"/>
                      <a:pt x="112" y="0"/>
                    </a:cubicBezTo>
                    <a:close/>
                  </a:path>
                </a:pathLst>
              </a:custGeom>
              <a:solidFill>
                <a:srgbClr val="E5E1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059" pitchFamily="2" charset="0"/>
                  <a:ea typeface="C059" pitchFamily="2" charset="0"/>
                </a:endParaRPr>
              </a:p>
            </p:txBody>
          </p:sp>
        </p:grpSp>
      </p:grp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DB1502-BA1E-594F-BFF1-03A0527C1DB8}"/>
              </a:ext>
            </a:extLst>
          </p:cNvPr>
          <p:cNvSpPr/>
          <p:nvPr/>
        </p:nvSpPr>
        <p:spPr>
          <a:xfrm>
            <a:off x="2131344" y="1996326"/>
            <a:ext cx="7445188" cy="3118342"/>
          </a:xfrm>
          <a:custGeom>
            <a:avLst/>
            <a:gdLst>
              <a:gd name="connsiteX0" fmla="*/ 0 w 5454502"/>
              <a:gd name="connsiteY0" fmla="*/ 0 h 1711842"/>
              <a:gd name="connsiteX1" fmla="*/ 0 w 5454502"/>
              <a:gd name="connsiteY1" fmla="*/ 0 h 1711842"/>
              <a:gd name="connsiteX2" fmla="*/ 53163 w 5454502"/>
              <a:gd name="connsiteY2" fmla="*/ 85061 h 1711842"/>
              <a:gd name="connsiteX3" fmla="*/ 63796 w 5454502"/>
              <a:gd name="connsiteY3" fmla="*/ 116958 h 1711842"/>
              <a:gd name="connsiteX4" fmla="*/ 74428 w 5454502"/>
              <a:gd name="connsiteY4" fmla="*/ 191386 h 1711842"/>
              <a:gd name="connsiteX5" fmla="*/ 1073889 w 5454502"/>
              <a:gd name="connsiteY5" fmla="*/ 1137684 h 1711842"/>
              <a:gd name="connsiteX6" fmla="*/ 3508744 w 5454502"/>
              <a:gd name="connsiteY6" fmla="*/ 1573619 h 1711842"/>
              <a:gd name="connsiteX7" fmla="*/ 5454502 w 5454502"/>
              <a:gd name="connsiteY7" fmla="*/ 1711842 h 1711842"/>
              <a:gd name="connsiteX0" fmla="*/ 0 w 5454502"/>
              <a:gd name="connsiteY0" fmla="*/ 0 h 1711842"/>
              <a:gd name="connsiteX1" fmla="*/ 53163 w 5454502"/>
              <a:gd name="connsiteY1" fmla="*/ 85061 h 1711842"/>
              <a:gd name="connsiteX2" fmla="*/ 63796 w 5454502"/>
              <a:gd name="connsiteY2" fmla="*/ 116958 h 1711842"/>
              <a:gd name="connsiteX3" fmla="*/ 74428 w 5454502"/>
              <a:gd name="connsiteY3" fmla="*/ 191386 h 1711842"/>
              <a:gd name="connsiteX4" fmla="*/ 1073889 w 5454502"/>
              <a:gd name="connsiteY4" fmla="*/ 1137684 h 1711842"/>
              <a:gd name="connsiteX5" fmla="*/ 3508744 w 5454502"/>
              <a:gd name="connsiteY5" fmla="*/ 1573619 h 1711842"/>
              <a:gd name="connsiteX6" fmla="*/ 5454502 w 5454502"/>
              <a:gd name="connsiteY6" fmla="*/ 1711842 h 1711842"/>
              <a:gd name="connsiteX0" fmla="*/ 0 w 5454502"/>
              <a:gd name="connsiteY0" fmla="*/ 0 h 1711842"/>
              <a:gd name="connsiteX1" fmla="*/ 63796 w 5454502"/>
              <a:gd name="connsiteY1" fmla="*/ 116958 h 1711842"/>
              <a:gd name="connsiteX2" fmla="*/ 74428 w 5454502"/>
              <a:gd name="connsiteY2" fmla="*/ 191386 h 1711842"/>
              <a:gd name="connsiteX3" fmla="*/ 1073889 w 5454502"/>
              <a:gd name="connsiteY3" fmla="*/ 1137684 h 1711842"/>
              <a:gd name="connsiteX4" fmla="*/ 3508744 w 5454502"/>
              <a:gd name="connsiteY4" fmla="*/ 1573619 h 1711842"/>
              <a:gd name="connsiteX5" fmla="*/ 5454502 w 5454502"/>
              <a:gd name="connsiteY5" fmla="*/ 1711842 h 1711842"/>
              <a:gd name="connsiteX0" fmla="*/ 0 w 5454502"/>
              <a:gd name="connsiteY0" fmla="*/ 0 h 1711842"/>
              <a:gd name="connsiteX1" fmla="*/ 74428 w 5454502"/>
              <a:gd name="connsiteY1" fmla="*/ 191386 h 1711842"/>
              <a:gd name="connsiteX2" fmla="*/ 1073889 w 5454502"/>
              <a:gd name="connsiteY2" fmla="*/ 1137684 h 1711842"/>
              <a:gd name="connsiteX3" fmla="*/ 3508744 w 5454502"/>
              <a:gd name="connsiteY3" fmla="*/ 1573619 h 1711842"/>
              <a:gd name="connsiteX4" fmla="*/ 5454502 w 5454502"/>
              <a:gd name="connsiteY4" fmla="*/ 1711842 h 1711842"/>
              <a:gd name="connsiteX0" fmla="*/ 0 w 5454502"/>
              <a:gd name="connsiteY0" fmla="*/ 0 h 1711842"/>
              <a:gd name="connsiteX1" fmla="*/ 1073889 w 5454502"/>
              <a:gd name="connsiteY1" fmla="*/ 1137684 h 1711842"/>
              <a:gd name="connsiteX2" fmla="*/ 3508744 w 5454502"/>
              <a:gd name="connsiteY2" fmla="*/ 1573619 h 1711842"/>
              <a:gd name="connsiteX3" fmla="*/ 5454502 w 5454502"/>
              <a:gd name="connsiteY3" fmla="*/ 1711842 h 1711842"/>
              <a:gd name="connsiteX0" fmla="*/ 0 w 5454502"/>
              <a:gd name="connsiteY0" fmla="*/ 0 h 1711842"/>
              <a:gd name="connsiteX1" fmla="*/ 1073889 w 5454502"/>
              <a:gd name="connsiteY1" fmla="*/ 1137684 h 1711842"/>
              <a:gd name="connsiteX2" fmla="*/ 3508744 w 5454502"/>
              <a:gd name="connsiteY2" fmla="*/ 1573619 h 1711842"/>
              <a:gd name="connsiteX3" fmla="*/ 5454502 w 5454502"/>
              <a:gd name="connsiteY3" fmla="*/ 1711842 h 1711842"/>
              <a:gd name="connsiteX0" fmla="*/ 0 w 5454502"/>
              <a:gd name="connsiteY0" fmla="*/ 0 h 1711842"/>
              <a:gd name="connsiteX1" fmla="*/ 1073889 w 5454502"/>
              <a:gd name="connsiteY1" fmla="*/ 1137684 h 1711842"/>
              <a:gd name="connsiteX2" fmla="*/ 3508744 w 5454502"/>
              <a:gd name="connsiteY2" fmla="*/ 1573619 h 1711842"/>
              <a:gd name="connsiteX3" fmla="*/ 5454502 w 5454502"/>
              <a:gd name="connsiteY3" fmla="*/ 1711842 h 1711842"/>
              <a:gd name="connsiteX0" fmla="*/ 0 w 5454502"/>
              <a:gd name="connsiteY0" fmla="*/ 0 h 1711842"/>
              <a:gd name="connsiteX1" fmla="*/ 1073889 w 5454502"/>
              <a:gd name="connsiteY1" fmla="*/ 1137684 h 1711842"/>
              <a:gd name="connsiteX2" fmla="*/ 3508744 w 5454502"/>
              <a:gd name="connsiteY2" fmla="*/ 1573619 h 1711842"/>
              <a:gd name="connsiteX3" fmla="*/ 5454502 w 5454502"/>
              <a:gd name="connsiteY3" fmla="*/ 1711842 h 1711842"/>
              <a:gd name="connsiteX0" fmla="*/ 0 w 5454502"/>
              <a:gd name="connsiteY0" fmla="*/ 0 h 1711842"/>
              <a:gd name="connsiteX1" fmla="*/ 1073889 w 5454502"/>
              <a:gd name="connsiteY1" fmla="*/ 1137684 h 1711842"/>
              <a:gd name="connsiteX2" fmla="*/ 3508744 w 5454502"/>
              <a:gd name="connsiteY2" fmla="*/ 1573619 h 1711842"/>
              <a:gd name="connsiteX3" fmla="*/ 5454502 w 5454502"/>
              <a:gd name="connsiteY3" fmla="*/ 1711842 h 1711842"/>
              <a:gd name="connsiteX0" fmla="*/ 0 w 5454502"/>
              <a:gd name="connsiteY0" fmla="*/ 0 h 1713757"/>
              <a:gd name="connsiteX1" fmla="*/ 1073889 w 5454502"/>
              <a:gd name="connsiteY1" fmla="*/ 1137684 h 1713757"/>
              <a:gd name="connsiteX2" fmla="*/ 3508744 w 5454502"/>
              <a:gd name="connsiteY2" fmla="*/ 1573619 h 1713757"/>
              <a:gd name="connsiteX3" fmla="*/ 5454502 w 5454502"/>
              <a:gd name="connsiteY3" fmla="*/ 1711842 h 1713757"/>
              <a:gd name="connsiteX0" fmla="*/ 0 w 5454502"/>
              <a:gd name="connsiteY0" fmla="*/ 0 h 1713757"/>
              <a:gd name="connsiteX1" fmla="*/ 1073889 w 5454502"/>
              <a:gd name="connsiteY1" fmla="*/ 1137684 h 1713757"/>
              <a:gd name="connsiteX2" fmla="*/ 2753832 w 5454502"/>
              <a:gd name="connsiteY2" fmla="*/ 1573619 h 1713757"/>
              <a:gd name="connsiteX3" fmla="*/ 5454502 w 5454502"/>
              <a:gd name="connsiteY3" fmla="*/ 1711842 h 1713757"/>
              <a:gd name="connsiteX0" fmla="*/ 0 w 5454502"/>
              <a:gd name="connsiteY0" fmla="*/ 0 h 1713757"/>
              <a:gd name="connsiteX1" fmla="*/ 1073889 w 5454502"/>
              <a:gd name="connsiteY1" fmla="*/ 1137684 h 1713757"/>
              <a:gd name="connsiteX2" fmla="*/ 2753832 w 5454502"/>
              <a:gd name="connsiteY2" fmla="*/ 1573619 h 1713757"/>
              <a:gd name="connsiteX3" fmla="*/ 5454502 w 5454502"/>
              <a:gd name="connsiteY3" fmla="*/ 1711842 h 171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4502" h="1713757">
                <a:moveTo>
                  <a:pt x="0" y="0"/>
                </a:moveTo>
                <a:cubicBezTo>
                  <a:pt x="198474" y="581247"/>
                  <a:pt x="816935" y="1003005"/>
                  <a:pt x="1073889" y="1137684"/>
                </a:cubicBezTo>
                <a:cubicBezTo>
                  <a:pt x="1330843" y="1272363"/>
                  <a:pt x="2105246" y="1527545"/>
                  <a:pt x="2753832" y="1573619"/>
                </a:cubicBezTo>
                <a:cubicBezTo>
                  <a:pt x="3402418" y="1619693"/>
                  <a:pt x="4199861" y="1729563"/>
                  <a:pt x="5454502" y="1711842"/>
                </a:cubicBezTo>
              </a:path>
            </a:pathLst>
          </a:custGeom>
          <a:noFill/>
          <a:ln w="57150" cap="rnd">
            <a:solidFill>
              <a:srgbClr val="4B516D">
                <a:alpha val="52941"/>
              </a:srgbClr>
            </a:solidFill>
            <a:bevel/>
            <a:tailEnd type="stealth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93" dirty="0">
              <a:latin typeface="C059" pitchFamily="2" charset="0"/>
              <a:ea typeface="C059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6F2C84-E6E7-4B4A-BB09-9AC8D0F3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709" dirty="0"/>
              <a:t>Application </a:t>
            </a:r>
            <a:r>
              <a:rPr lang="fr-FR" sz="2709" dirty="0" err="1"/>
              <a:t>spectrum</a:t>
            </a:r>
            <a:r>
              <a:rPr lang="fr-FR" sz="2709" dirty="0"/>
              <a:t> of </a:t>
            </a:r>
            <a:r>
              <a:rPr lang="fr-FR" sz="2709" dirty="0" err="1"/>
              <a:t>CMCs</a:t>
            </a:r>
            <a:endParaRPr lang="fr-FR" sz="2709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08E0AC4-30D3-8F45-92C0-2A3923671523}"/>
              </a:ext>
            </a:extLst>
          </p:cNvPr>
          <p:cNvCxnSpPr>
            <a:cxnSpLocks/>
          </p:cNvCxnSpPr>
          <p:nvPr/>
        </p:nvCxnSpPr>
        <p:spPr>
          <a:xfrm flipV="1">
            <a:off x="1645140" y="1513795"/>
            <a:ext cx="5" cy="4049250"/>
          </a:xfrm>
          <a:prstGeom prst="straightConnector1">
            <a:avLst/>
          </a:prstGeom>
          <a:ln>
            <a:solidFill>
              <a:srgbClr val="4B51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72EB3D4-3580-2E44-B8A4-1F014171A56C}"/>
              </a:ext>
            </a:extLst>
          </p:cNvPr>
          <p:cNvCxnSpPr>
            <a:cxnSpLocks/>
          </p:cNvCxnSpPr>
          <p:nvPr/>
        </p:nvCxnSpPr>
        <p:spPr>
          <a:xfrm>
            <a:off x="1645145" y="5537953"/>
            <a:ext cx="9130278" cy="0"/>
          </a:xfrm>
          <a:prstGeom prst="straightConnector1">
            <a:avLst/>
          </a:prstGeom>
          <a:ln>
            <a:solidFill>
              <a:srgbClr val="4B51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5AF3C4D5-0A6D-7C45-A3B5-4399F6FCFA18}"/>
              </a:ext>
            </a:extLst>
          </p:cNvPr>
          <p:cNvSpPr txBox="1"/>
          <p:nvPr/>
        </p:nvSpPr>
        <p:spPr>
          <a:xfrm>
            <a:off x="1300114" y="1153208"/>
            <a:ext cx="1630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000" i="1">
                <a:solidFill>
                  <a:srgbClr val="BEB7B0"/>
                </a:solidFill>
                <a:latin typeface="C059" pitchFamily="2" charset="0"/>
                <a:ea typeface="C059" pitchFamily="2" charset="0"/>
              </a:defRPr>
            </a:lvl1pPr>
          </a:lstStyle>
          <a:p>
            <a:r>
              <a:rPr lang="fr-FR" dirty="0">
                <a:solidFill>
                  <a:srgbClr val="4B516D"/>
                </a:solidFill>
              </a:rPr>
              <a:t>Service </a:t>
            </a:r>
            <a:r>
              <a:rPr lang="fr-FR" dirty="0" err="1">
                <a:solidFill>
                  <a:srgbClr val="4B516D"/>
                </a:solidFill>
              </a:rPr>
              <a:t>temperature</a:t>
            </a:r>
            <a:r>
              <a:rPr lang="fr-FR" dirty="0">
                <a:solidFill>
                  <a:srgbClr val="4B516D"/>
                </a:solidFill>
              </a:rPr>
              <a:t> (°C)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B50B37-BE8B-D248-95CD-7746EF741641}"/>
              </a:ext>
            </a:extLst>
          </p:cNvPr>
          <p:cNvSpPr txBox="1"/>
          <p:nvPr/>
        </p:nvSpPr>
        <p:spPr>
          <a:xfrm>
            <a:off x="10328350" y="5588924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rgbClr val="4B516D"/>
                </a:solidFill>
                <a:latin typeface="C059" pitchFamily="2" charset="0"/>
                <a:ea typeface="C059" pitchFamily="2" charset="0"/>
              </a:rPr>
              <a:t>Duration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080F80-F8C3-E44D-9C88-1026E56232F9}"/>
              </a:ext>
            </a:extLst>
          </p:cNvPr>
          <p:cNvSpPr txBox="1"/>
          <p:nvPr/>
        </p:nvSpPr>
        <p:spPr>
          <a:xfrm>
            <a:off x="983565" y="1892145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rgbClr val="5F5F58"/>
                </a:solidFill>
                <a:latin typeface="C059" pitchFamily="2" charset="0"/>
                <a:ea typeface="C059" pitchFamily="2" charset="0"/>
              </a:defRPr>
            </a:lvl1pPr>
          </a:lstStyle>
          <a:p>
            <a:pPr algn="r"/>
            <a:r>
              <a:rPr lang="fr-FR" dirty="0"/>
              <a:t>3000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6E0261C-5F6A-5040-9DBC-F60BB1932A0F}"/>
              </a:ext>
            </a:extLst>
          </p:cNvPr>
          <p:cNvSpPr txBox="1"/>
          <p:nvPr/>
        </p:nvSpPr>
        <p:spPr>
          <a:xfrm>
            <a:off x="983565" y="304052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rPr>
              <a:t>2000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4DF464-1B43-9C47-9258-F042FF741EB7}"/>
              </a:ext>
            </a:extLst>
          </p:cNvPr>
          <p:cNvSpPr txBox="1"/>
          <p:nvPr/>
        </p:nvSpPr>
        <p:spPr>
          <a:xfrm>
            <a:off x="983565" y="418890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rPr>
              <a:t>1000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FD67D15-6344-5A42-BA41-0922DD73B9F1}"/>
              </a:ext>
            </a:extLst>
          </p:cNvPr>
          <p:cNvSpPr txBox="1"/>
          <p:nvPr/>
        </p:nvSpPr>
        <p:spPr>
          <a:xfrm>
            <a:off x="1238442" y="542779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C059" pitchFamily="2" charset="0"/>
                <a:ea typeface="C059" pitchFamily="2" charset="0"/>
              </a:rPr>
              <a:t>0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4EF79D4-8030-4B4D-AF50-0A2C4E3AC82B}"/>
              </a:ext>
            </a:extLst>
          </p:cNvPr>
          <p:cNvGrpSpPr/>
          <p:nvPr/>
        </p:nvGrpSpPr>
        <p:grpSpPr>
          <a:xfrm>
            <a:off x="1817841" y="5639428"/>
            <a:ext cx="8459276" cy="277006"/>
            <a:chOff x="316750" y="3160504"/>
            <a:chExt cx="6197443" cy="152237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7CDCF90-2C23-B24D-83C6-A09B7DF2FACE}"/>
                </a:ext>
              </a:extLst>
            </p:cNvPr>
            <p:cNvSpPr txBox="1"/>
            <p:nvPr/>
          </p:nvSpPr>
          <p:spPr>
            <a:xfrm>
              <a:off x="316750" y="3160506"/>
              <a:ext cx="516545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Minute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86E9830-F43B-1647-9A3D-C835EAA394E0}"/>
                </a:ext>
              </a:extLst>
            </p:cNvPr>
            <p:cNvSpPr txBox="1"/>
            <p:nvPr/>
          </p:nvSpPr>
          <p:spPr>
            <a:xfrm>
              <a:off x="1301404" y="3160506"/>
              <a:ext cx="405401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Hour</a:t>
              </a:r>
              <a:endPara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F8C829E-9653-6A4E-9F86-5FB6C8F092E6}"/>
                </a:ext>
              </a:extLst>
            </p:cNvPr>
            <p:cNvSpPr txBox="1"/>
            <p:nvPr/>
          </p:nvSpPr>
          <p:spPr>
            <a:xfrm>
              <a:off x="2230205" y="3160506"/>
              <a:ext cx="340903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Day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3E69DBE-5422-8640-9E43-34B868365ACE}"/>
                </a:ext>
              </a:extLst>
            </p:cNvPr>
            <p:cNvSpPr txBox="1"/>
            <p:nvPr/>
          </p:nvSpPr>
          <p:spPr>
            <a:xfrm>
              <a:off x="3072007" y="3160506"/>
              <a:ext cx="480233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Month</a:t>
              </a:r>
              <a:endPara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E3DA673-6BDC-5F4A-8CE2-8C16A99B7E3A}"/>
                </a:ext>
              </a:extLst>
            </p:cNvPr>
            <p:cNvSpPr txBox="1"/>
            <p:nvPr/>
          </p:nvSpPr>
          <p:spPr>
            <a:xfrm>
              <a:off x="3925553" y="3160508"/>
              <a:ext cx="374021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Year</a:t>
              </a:r>
              <a:endPara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AB62B4D-D046-0B4D-B41C-83D4A52DE093}"/>
                </a:ext>
              </a:extLst>
            </p:cNvPr>
            <p:cNvSpPr txBox="1"/>
            <p:nvPr/>
          </p:nvSpPr>
          <p:spPr>
            <a:xfrm>
              <a:off x="5946068" y="3160504"/>
              <a:ext cx="568125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Century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DAD58DC-0CDD-A047-9FF4-AE0902BCC733}"/>
                </a:ext>
              </a:extLst>
            </p:cNvPr>
            <p:cNvSpPr txBox="1"/>
            <p:nvPr/>
          </p:nvSpPr>
          <p:spPr>
            <a:xfrm>
              <a:off x="4861306" y="3160504"/>
              <a:ext cx="513821" cy="152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solidFill>
                    <a:srgbClr val="5F5F58"/>
                  </a:solidFill>
                  <a:latin typeface="C059" pitchFamily="2" charset="0"/>
                  <a:ea typeface="C059" pitchFamily="2" charset="0"/>
                </a:rPr>
                <a:t>Decade</a:t>
              </a:r>
              <a:endParaRPr lang="fr-FR" sz="1200" dirty="0">
                <a:solidFill>
                  <a:srgbClr val="5F5F58"/>
                </a:solidFill>
                <a:latin typeface="C059" pitchFamily="2" charset="0"/>
                <a:ea typeface="C059" pitchFamily="2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1F25534-2104-44C3-BAF5-916DB9A1E5B2}"/>
              </a:ext>
            </a:extLst>
          </p:cNvPr>
          <p:cNvGrpSpPr/>
          <p:nvPr/>
        </p:nvGrpSpPr>
        <p:grpSpPr>
          <a:xfrm>
            <a:off x="7049678" y="2895402"/>
            <a:ext cx="2696242" cy="925482"/>
            <a:chOff x="6546532" y="2893792"/>
            <a:chExt cx="2696242" cy="92548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EBD1A-2921-45D0-B0C1-E9FC96F4B9C9}"/>
                </a:ext>
              </a:extLst>
            </p:cNvPr>
            <p:cNvSpPr/>
            <p:nvPr/>
          </p:nvSpPr>
          <p:spPr>
            <a:xfrm>
              <a:off x="6659879" y="2954169"/>
              <a:ext cx="2582895" cy="817670"/>
            </a:xfrm>
            <a:prstGeom prst="rect">
              <a:avLst/>
            </a:prstGeom>
            <a:solidFill>
              <a:srgbClr val="E5E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406340D-0205-8A46-B140-3CFF46794186}"/>
                </a:ext>
              </a:extLst>
            </p:cNvPr>
            <p:cNvSpPr txBox="1"/>
            <p:nvPr/>
          </p:nvSpPr>
          <p:spPr>
            <a:xfrm>
              <a:off x="8061044" y="3158022"/>
              <a:ext cx="1051704" cy="430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059" pitchFamily="2" charset="0"/>
                  <a:ea typeface="C059" pitchFamily="2" charset="0"/>
                </a:rPr>
                <a:t>Civil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aircraft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 propulsion</a:t>
              </a:r>
            </a:p>
          </p:txBody>
        </p:sp>
        <p:pic>
          <p:nvPicPr>
            <p:cNvPr id="36" name="Picture 3" descr="Z:\LCTS_2\rapport_stage_LCTS_+_figures\LEAP_3.jpg">
              <a:extLst>
                <a:ext uri="{FF2B5EF4-FFF2-40B4-BE49-F238E27FC236}">
                  <a16:creationId xmlns:a16="http://schemas.microsoft.com/office/drawing/2014/main" id="{AD448C96-EA0B-DD4D-A17B-66DF20322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46532" y="2893792"/>
              <a:ext cx="1399043" cy="9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8CC64BC-DB01-4DB1-AA57-8CB00F3B4C85}"/>
              </a:ext>
            </a:extLst>
          </p:cNvPr>
          <p:cNvGrpSpPr/>
          <p:nvPr/>
        </p:nvGrpSpPr>
        <p:grpSpPr>
          <a:xfrm>
            <a:off x="7625593" y="4541760"/>
            <a:ext cx="1570052" cy="824411"/>
            <a:chOff x="7154848" y="4547344"/>
            <a:chExt cx="1570052" cy="82441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34EB9CD-93E6-43FB-99EA-37845B5DE376}"/>
                </a:ext>
              </a:extLst>
            </p:cNvPr>
            <p:cNvSpPr/>
            <p:nvPr/>
          </p:nvSpPr>
          <p:spPr>
            <a:xfrm>
              <a:off x="7154848" y="4547344"/>
              <a:ext cx="1570052" cy="8244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2F3C827-7F0B-2B41-A5B7-7D959A14F486}"/>
                </a:ext>
              </a:extLst>
            </p:cNvPr>
            <p:cNvSpPr txBox="1"/>
            <p:nvPr/>
          </p:nvSpPr>
          <p:spPr>
            <a:xfrm>
              <a:off x="7659746" y="4747269"/>
              <a:ext cx="87872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latin typeface="C059" pitchFamily="2" charset="0"/>
                  <a:ea typeface="C059" pitchFamily="2" charset="0"/>
                </a:rPr>
                <a:t>Nuclear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,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Industrial</a:t>
              </a:r>
              <a:endParaRPr lang="fr-FR" sz="1100" dirty="0">
                <a:latin typeface="C059" pitchFamily="2" charset="0"/>
                <a:ea typeface="C059" pitchFamily="2" charset="0"/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84E7CEB2-0A23-884B-82D7-FB3C76DFCA6A}"/>
                </a:ext>
              </a:extLst>
            </p:cNvPr>
            <p:cNvPicPr/>
            <p:nvPr/>
          </p:nvPicPr>
          <p:blipFill>
            <a:blip r:embed="rId5" cstate="print"/>
            <a:srcRect l="11048" r="24201" b="9972"/>
            <a:stretch>
              <a:fillRect/>
            </a:stretch>
          </p:blipFill>
          <p:spPr bwMode="auto">
            <a:xfrm>
              <a:off x="7173477" y="4549412"/>
              <a:ext cx="381184" cy="822343"/>
            </a:xfrm>
            <a:prstGeom prst="rect">
              <a:avLst/>
            </a:prstGeom>
            <a:noFill/>
            <a:ln w="31750">
              <a:noFill/>
            </a:ln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D01EC56-3C52-4BAB-B549-BBA4C83DED10}"/>
              </a:ext>
            </a:extLst>
          </p:cNvPr>
          <p:cNvGrpSpPr/>
          <p:nvPr/>
        </p:nvGrpSpPr>
        <p:grpSpPr>
          <a:xfrm>
            <a:off x="2887238" y="4512156"/>
            <a:ext cx="1870567" cy="834171"/>
            <a:chOff x="2962656" y="4503114"/>
            <a:chExt cx="1870567" cy="83417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F8A0CE-902C-42F2-BFCD-B1C608A7CD9C}"/>
                </a:ext>
              </a:extLst>
            </p:cNvPr>
            <p:cNvSpPr/>
            <p:nvPr/>
          </p:nvSpPr>
          <p:spPr>
            <a:xfrm>
              <a:off x="3020831" y="4503114"/>
              <a:ext cx="1812392" cy="8341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6EB53FB-F6E1-A944-8D3E-E60993157995}"/>
                </a:ext>
              </a:extLst>
            </p:cNvPr>
            <p:cNvSpPr txBox="1"/>
            <p:nvPr/>
          </p:nvSpPr>
          <p:spPr>
            <a:xfrm>
              <a:off x="4004334" y="4725695"/>
              <a:ext cx="812536" cy="430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latin typeface="C059" pitchFamily="2" charset="0"/>
                  <a:ea typeface="C059" pitchFamily="2" charset="0"/>
                </a:rPr>
                <a:t>Ion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thrusters</a:t>
              </a:r>
              <a:endParaRPr lang="fr-FR" sz="1100" dirty="0">
                <a:latin typeface="C059" pitchFamily="2" charset="0"/>
                <a:ea typeface="C059" pitchFamily="2" charset="0"/>
              </a:endParaRPr>
            </a:p>
          </p:txBody>
        </p:sp>
        <p:pic>
          <p:nvPicPr>
            <p:cNvPr id="39" name="Picture 2" descr="NASA gives solar ionic propulsion a monster boost | NASA">
              <a:extLst>
                <a:ext uri="{FF2B5EF4-FFF2-40B4-BE49-F238E27FC236}">
                  <a16:creationId xmlns:a16="http://schemas.microsoft.com/office/drawing/2014/main" id="{A12F26AC-950B-D14C-AD27-B9D9717448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7" r="33251" b="6248"/>
            <a:stretch/>
          </p:blipFill>
          <p:spPr bwMode="auto">
            <a:xfrm>
              <a:off x="2962656" y="4506091"/>
              <a:ext cx="935538" cy="81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93467AB-CDEE-46CF-8B70-21D57927E78D}"/>
              </a:ext>
            </a:extLst>
          </p:cNvPr>
          <p:cNvGrpSpPr/>
          <p:nvPr/>
        </p:nvGrpSpPr>
        <p:grpSpPr>
          <a:xfrm>
            <a:off x="5356408" y="4543937"/>
            <a:ext cx="1689211" cy="820055"/>
            <a:chOff x="5111721" y="4554085"/>
            <a:chExt cx="1689211" cy="82005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F3A0247-CF6C-4580-9D17-5076542368AA}"/>
                </a:ext>
              </a:extLst>
            </p:cNvPr>
            <p:cNvSpPr/>
            <p:nvPr/>
          </p:nvSpPr>
          <p:spPr>
            <a:xfrm>
              <a:off x="5121201" y="4554085"/>
              <a:ext cx="1679731" cy="8176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96DF323-164D-664F-9ED2-25A9252AF5ED}"/>
                </a:ext>
              </a:extLst>
            </p:cNvPr>
            <p:cNvSpPr txBox="1"/>
            <p:nvPr/>
          </p:nvSpPr>
          <p:spPr>
            <a:xfrm>
              <a:off x="5981640" y="4838575"/>
              <a:ext cx="81929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latin typeface="C059" pitchFamily="2" charset="0"/>
                  <a:ea typeface="C059" pitchFamily="2" charset="0"/>
                </a:rPr>
                <a:t>Brakes</a:t>
              </a:r>
              <a:endParaRPr lang="fr-FR" sz="1100" dirty="0">
                <a:latin typeface="C059" pitchFamily="2" charset="0"/>
                <a:ea typeface="C059" pitchFamily="2" charset="0"/>
              </a:endParaRPr>
            </a:p>
          </p:txBody>
        </p:sp>
        <p:pic>
          <p:nvPicPr>
            <p:cNvPr id="42" name="Picture 8" descr="frein-messier-bugatti">
              <a:extLst>
                <a:ext uri="{FF2B5EF4-FFF2-40B4-BE49-F238E27FC236}">
                  <a16:creationId xmlns:a16="http://schemas.microsoft.com/office/drawing/2014/main" id="{5E39EFDF-F5FD-7249-9AF7-35A87C3E7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11721" y="4564620"/>
              <a:ext cx="819292" cy="80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1C148DD-4ADB-4076-8B92-FD65E581BA7A}"/>
              </a:ext>
            </a:extLst>
          </p:cNvPr>
          <p:cNvGrpSpPr/>
          <p:nvPr/>
        </p:nvGrpSpPr>
        <p:grpSpPr>
          <a:xfrm>
            <a:off x="1976012" y="1954595"/>
            <a:ext cx="2673122" cy="940808"/>
            <a:chOff x="1976012" y="1954595"/>
            <a:chExt cx="2673122" cy="9408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694AA0-3F26-478F-ACA6-FEA2EE2B9D5E}"/>
                </a:ext>
              </a:extLst>
            </p:cNvPr>
            <p:cNvSpPr/>
            <p:nvPr/>
          </p:nvSpPr>
          <p:spPr>
            <a:xfrm>
              <a:off x="1976012" y="1954601"/>
              <a:ext cx="2673122" cy="9408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BD5724F-FEBB-7342-B84E-F1EFECFCB585}"/>
                </a:ext>
              </a:extLst>
            </p:cNvPr>
            <p:cNvSpPr txBox="1"/>
            <p:nvPr/>
          </p:nvSpPr>
          <p:spPr>
            <a:xfrm>
              <a:off x="3555295" y="2200029"/>
              <a:ext cx="108007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latin typeface="C059" pitchFamily="2" charset="0"/>
                  <a:ea typeface="C059" pitchFamily="2" charset="0"/>
                </a:rPr>
                <a:t>Space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technology</a:t>
              </a:r>
              <a:endParaRPr lang="fr-FR" sz="1100" dirty="0">
                <a:latin typeface="C059" pitchFamily="2" charset="0"/>
                <a:ea typeface="C059" pitchFamily="2" charset="0"/>
              </a:endParaRPr>
            </a:p>
          </p:txBody>
        </p:sp>
        <p:pic>
          <p:nvPicPr>
            <p:cNvPr id="4" name="Picture 4" descr="Image associée">
              <a:extLst>
                <a:ext uri="{FF2B5EF4-FFF2-40B4-BE49-F238E27FC236}">
                  <a16:creationId xmlns:a16="http://schemas.microsoft.com/office/drawing/2014/main" id="{71254DE5-3533-AC79-AA9C-14A520261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5" t="1055" r="22286" b="16417"/>
            <a:stretch/>
          </p:blipFill>
          <p:spPr bwMode="auto">
            <a:xfrm>
              <a:off x="1979999" y="1954595"/>
              <a:ext cx="1430227" cy="94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19890EDA-D2DA-4981-BE32-59DA38A93F0C}"/>
              </a:ext>
            </a:extLst>
          </p:cNvPr>
          <p:cNvGrpSpPr/>
          <p:nvPr/>
        </p:nvGrpSpPr>
        <p:grpSpPr>
          <a:xfrm>
            <a:off x="3624477" y="2957700"/>
            <a:ext cx="2209696" cy="809522"/>
            <a:chOff x="3039637" y="2963266"/>
            <a:chExt cx="2209696" cy="80952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DBB0F44-03C1-40C3-A91C-D4F804401825}"/>
                </a:ext>
              </a:extLst>
            </p:cNvPr>
            <p:cNvSpPr/>
            <p:nvPr/>
          </p:nvSpPr>
          <p:spPr>
            <a:xfrm>
              <a:off x="3039637" y="2963266"/>
              <a:ext cx="2209696" cy="8095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7336D52-B290-FD41-9853-2CACE58589B4}"/>
                </a:ext>
              </a:extLst>
            </p:cNvPr>
            <p:cNvSpPr txBox="1"/>
            <p:nvPr/>
          </p:nvSpPr>
          <p:spPr>
            <a:xfrm>
              <a:off x="4086716" y="3074073"/>
              <a:ext cx="1116793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latin typeface="C059" pitchFamily="2" charset="0"/>
                  <a:ea typeface="C059" pitchFamily="2" charset="0"/>
                </a:rPr>
                <a:t>Military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 </a:t>
              </a:r>
              <a:r>
                <a:rPr lang="fr-FR" sz="1100" dirty="0" err="1">
                  <a:latin typeface="C059" pitchFamily="2" charset="0"/>
                  <a:ea typeface="C059" pitchFamily="2" charset="0"/>
                </a:rPr>
                <a:t>aircraft</a:t>
              </a:r>
              <a:r>
                <a:rPr lang="fr-FR" sz="1100" dirty="0">
                  <a:latin typeface="C059" pitchFamily="2" charset="0"/>
                  <a:ea typeface="C059" pitchFamily="2" charset="0"/>
                </a:rPr>
                <a:t> propulsion</a:t>
              </a:r>
            </a:p>
          </p:txBody>
        </p:sp>
      </p:grpSp>
      <p:pic>
        <p:nvPicPr>
          <p:cNvPr id="58" name="Picture 201">
            <a:extLst>
              <a:ext uri="{FF2B5EF4-FFF2-40B4-BE49-F238E27FC236}">
                <a16:creationId xmlns:a16="http://schemas.microsoft.com/office/drawing/2014/main" id="{D4419810-ABCA-4C82-A48C-7B8AD80FF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 bwMode="auto">
          <a:xfrm>
            <a:off x="2889625" y="2948937"/>
            <a:ext cx="1555955" cy="8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Espace réservé de la date 4">
            <a:extLst>
              <a:ext uri="{FF2B5EF4-FFF2-40B4-BE49-F238E27FC236}">
                <a16:creationId xmlns:a16="http://schemas.microsoft.com/office/drawing/2014/main" id="{A9D54D36-9252-477A-8B9E-ACCDA6C96C5D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61" name="Espace réservé du pied de page 5">
            <a:extLst>
              <a:ext uri="{FF2B5EF4-FFF2-40B4-BE49-F238E27FC236}">
                <a16:creationId xmlns:a16="http://schemas.microsoft.com/office/drawing/2014/main" id="{4E95D424-0C98-40DB-B9BF-59164B4510FB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62" name="Espace réservé du numéro de diapositive 11">
            <a:extLst>
              <a:ext uri="{FF2B5EF4-FFF2-40B4-BE49-F238E27FC236}">
                <a16:creationId xmlns:a16="http://schemas.microsoft.com/office/drawing/2014/main" id="{365FE6CB-39CE-44BA-B6C4-031C97F38654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7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29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D67C-FEF3-A966-637C-10ADB56A1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2236C50-974B-F8A0-88B6-52CB30EA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517" y="3003550"/>
            <a:ext cx="6275388" cy="850900"/>
          </a:xfrm>
        </p:spPr>
        <p:txBody>
          <a:bodyPr anchor="ctr"/>
          <a:lstStyle/>
          <a:p>
            <a:r>
              <a:rPr lang="fr-FR" spc="0" dirty="0"/>
              <a:t>PROBLEMS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EA332AA-6804-4D2A-984A-8EB7891504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86" t="24" r="-1777" b="-9973"/>
          <a:stretch/>
        </p:blipFill>
        <p:spPr>
          <a:xfrm>
            <a:off x="0" y="-5080"/>
            <a:ext cx="6660000" cy="7560000"/>
          </a:xfrm>
        </p:spPr>
      </p:pic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0E4940E1-A2D9-49BC-BE10-0D87D51BBD6B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13" name="Espace réservé du pied de page 5">
            <a:extLst>
              <a:ext uri="{FF2B5EF4-FFF2-40B4-BE49-F238E27FC236}">
                <a16:creationId xmlns:a16="http://schemas.microsoft.com/office/drawing/2014/main" id="{82E7BC64-31A8-40AB-A530-AFF1267F9784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chemeClr val="bg1"/>
                </a:solidFill>
                <a:latin typeface="C059" pitchFamily="2" charset="0"/>
                <a:ea typeface="C059" pitchFamily="2" charset="0"/>
              </a:rPr>
              <a:t>Vignol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14" name="Espace réservé du numéro de diapositive 11">
            <a:extLst>
              <a:ext uri="{FF2B5EF4-FFF2-40B4-BE49-F238E27FC236}">
                <a16:creationId xmlns:a16="http://schemas.microsoft.com/office/drawing/2014/main" id="{A7B4F4B4-6DF8-4A76-8EA4-C11006018272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8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4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97EC7-E917-EF4E-8C51-ED598505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pc="0" dirty="0"/>
              <a:t>ABLATIVE C</a:t>
            </a:r>
            <a:r>
              <a:rPr lang="fr-FR" spc="0" baseline="-25000" dirty="0"/>
              <a:t>F</a:t>
            </a:r>
            <a:r>
              <a:rPr lang="fr-FR" spc="0" dirty="0"/>
              <a:t>/C MATERIALS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9E5244-E63A-5245-B155-664F391F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421839"/>
            <a:ext cx="4683933" cy="1591450"/>
          </a:xfrm>
        </p:spPr>
        <p:txBody>
          <a:bodyPr>
            <a:normAutofit/>
          </a:bodyPr>
          <a:lstStyle/>
          <a:p>
            <a:r>
              <a:rPr lang="fr-FR" b="1" dirty="0"/>
              <a:t>Compact</a:t>
            </a:r>
            <a:r>
              <a:rPr lang="fr-FR" dirty="0"/>
              <a:t> (</a:t>
            </a:r>
            <a:r>
              <a:rPr lang="fr-FR" dirty="0" err="1"/>
              <a:t>almost</a:t>
            </a:r>
            <a:r>
              <a:rPr lang="fr-FR" dirty="0"/>
              <a:t> non-</a:t>
            </a:r>
            <a:r>
              <a:rPr lang="fr-FR" dirty="0" err="1"/>
              <a:t>porous</a:t>
            </a:r>
            <a:r>
              <a:rPr lang="fr-FR" dirty="0"/>
              <a:t>) </a:t>
            </a:r>
            <a:r>
              <a:rPr lang="fr-FR" dirty="0" err="1"/>
              <a:t>materials</a:t>
            </a:r>
            <a:endParaRPr lang="fr-FR" dirty="0"/>
          </a:p>
          <a:p>
            <a:pPr lvl="1"/>
            <a:r>
              <a:rPr lang="fr-FR" dirty="0"/>
              <a:t>3D C/C</a:t>
            </a:r>
          </a:p>
          <a:p>
            <a:pPr lvl="1"/>
            <a:r>
              <a:rPr lang="fr-FR" dirty="0" err="1"/>
              <a:t>Needle-punched</a:t>
            </a:r>
            <a:r>
              <a:rPr lang="fr-FR" dirty="0"/>
              <a:t> « 2.5D » C/C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9DBE0EF-9C8E-46CC-866F-58C19E87A384}"/>
              </a:ext>
            </a:extLst>
          </p:cNvPr>
          <p:cNvGrpSpPr/>
          <p:nvPr/>
        </p:nvGrpSpPr>
        <p:grpSpPr>
          <a:xfrm>
            <a:off x="8843280" y="3949297"/>
            <a:ext cx="2649659" cy="1963869"/>
            <a:chOff x="8843280" y="3949297"/>
            <a:chExt cx="2649659" cy="1963869"/>
          </a:xfrm>
        </p:grpSpPr>
        <p:pic>
          <p:nvPicPr>
            <p:cNvPr id="8" name="Image 7" descr="figure1_3Drendering4.jpg">
              <a:extLst>
                <a:ext uri="{FF2B5EF4-FFF2-40B4-BE49-F238E27FC236}">
                  <a16:creationId xmlns:a16="http://schemas.microsoft.com/office/drawing/2014/main" id="{6BD491F4-4487-104F-B93E-126388C9C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280" y="3949297"/>
              <a:ext cx="2649659" cy="1593108"/>
            </a:xfrm>
            <a:prstGeom prst="rect">
              <a:avLst/>
            </a:prstGeom>
            <a:noFill/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FDA448B-8D36-4E1F-9EBB-5903FE271982}"/>
                </a:ext>
              </a:extLst>
            </p:cNvPr>
            <p:cNvSpPr txBox="1"/>
            <p:nvPr/>
          </p:nvSpPr>
          <p:spPr>
            <a:xfrm>
              <a:off x="8843281" y="5651556"/>
              <a:ext cx="254927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Felts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 (</a:t>
              </a:r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eg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. </a:t>
              </a:r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Mersen’s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 </a:t>
              </a:r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Calcarb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 ®)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67EB797-EE87-4179-B58E-B44DEB23FE1F}"/>
              </a:ext>
            </a:extLst>
          </p:cNvPr>
          <p:cNvGrpSpPr/>
          <p:nvPr/>
        </p:nvGrpSpPr>
        <p:grpSpPr>
          <a:xfrm>
            <a:off x="6353532" y="3949297"/>
            <a:ext cx="2005831" cy="1910890"/>
            <a:chOff x="6205835" y="3949297"/>
            <a:chExt cx="2005831" cy="1910890"/>
          </a:xfrm>
        </p:grpSpPr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25882E4F-8313-6C49-A4B1-98A8D3536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05835" y="3949297"/>
              <a:ext cx="2005831" cy="1603778"/>
            </a:xfrm>
            <a:prstGeom prst="rect">
              <a:avLst/>
            </a:prstGeom>
            <a:noFill/>
            <a:ln w="9360">
              <a:noFill/>
              <a:miter lim="800000"/>
              <a:headEnd/>
              <a:tailEnd/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05F5C8E-402A-4962-8F34-A78BEC35462C}"/>
                </a:ext>
              </a:extLst>
            </p:cNvPr>
            <p:cNvSpPr txBox="1"/>
            <p:nvPr/>
          </p:nvSpPr>
          <p:spPr>
            <a:xfrm>
              <a:off x="6205835" y="5690910"/>
              <a:ext cx="1990412" cy="169277"/>
            </a:xfrm>
            <a:prstGeom prst="rect">
              <a:avLst/>
            </a:prstGeom>
            <a:noFill/>
          </p:spPr>
          <p:txBody>
            <a:bodyPr wrap="square" lIns="72000" tIns="0" rIns="0" bIns="0">
              <a:spAutoFit/>
            </a:bodyPr>
            <a:lstStyle/>
            <a:p>
              <a:pPr marL="0" lvl="1"/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Pyrolyzed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 C/</a:t>
              </a:r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resin</a:t>
              </a:r>
              <a:endParaRPr lang="fr-FR" sz="1100" i="1" dirty="0">
                <a:latin typeface="C059" pitchFamily="2" charset="0"/>
                <a:ea typeface="C059" pitchFamily="2" charset="0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52D404B-2169-42F8-8E2B-10E49A34489A}"/>
              </a:ext>
            </a:extLst>
          </p:cNvPr>
          <p:cNvGrpSpPr/>
          <p:nvPr/>
        </p:nvGrpSpPr>
        <p:grpSpPr>
          <a:xfrm>
            <a:off x="3539946" y="3950954"/>
            <a:ext cx="2329670" cy="1955400"/>
            <a:chOff x="3532661" y="3950954"/>
            <a:chExt cx="2329670" cy="1955400"/>
          </a:xfrm>
        </p:grpSpPr>
        <p:pic>
          <p:nvPicPr>
            <p:cNvPr id="5" name="Picture 12" descr="3D">
              <a:extLst>
                <a:ext uri="{FF2B5EF4-FFF2-40B4-BE49-F238E27FC236}">
                  <a16:creationId xmlns:a16="http://schemas.microsoft.com/office/drawing/2014/main" id="{7238867D-0906-AB40-ABE9-905D98695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221" y="3950954"/>
              <a:ext cx="1316550" cy="160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C3AE7E8-998B-4F5C-8C3B-85B27B913E18}"/>
                </a:ext>
              </a:extLst>
            </p:cNvPr>
            <p:cNvSpPr txBox="1"/>
            <p:nvPr/>
          </p:nvSpPr>
          <p:spPr>
            <a:xfrm>
              <a:off x="3532661" y="5644744"/>
              <a:ext cx="232967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663" lvl="1" algn="ctr"/>
              <a:r>
                <a:rPr lang="fr-FR" sz="1100" i="1" dirty="0" err="1">
                  <a:latin typeface="C059" pitchFamily="2" charset="0"/>
                  <a:ea typeface="C059" pitchFamily="2" charset="0"/>
                </a:rPr>
                <a:t>Needle-punched</a:t>
              </a:r>
              <a:r>
                <a:rPr lang="fr-FR" sz="1100" i="1" dirty="0">
                  <a:latin typeface="C059" pitchFamily="2" charset="0"/>
                  <a:ea typeface="C059" pitchFamily="2" charset="0"/>
                </a:rPr>
                <a:t> « 2.5D » C/C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883BBBB-AFC9-45E2-A60B-3075F7180AB8}"/>
              </a:ext>
            </a:extLst>
          </p:cNvPr>
          <p:cNvGrpSpPr/>
          <p:nvPr/>
        </p:nvGrpSpPr>
        <p:grpSpPr>
          <a:xfrm>
            <a:off x="839788" y="3950955"/>
            <a:ext cx="2216242" cy="1959527"/>
            <a:chOff x="839788" y="3950955"/>
            <a:chExt cx="2216242" cy="19595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3F08A3-3C60-2D47-AE9C-560AB9A71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862" t="1731" r="37100" b="59233"/>
            <a:stretch/>
          </p:blipFill>
          <p:spPr>
            <a:xfrm>
              <a:off x="839788" y="3950955"/>
              <a:ext cx="2216242" cy="159145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D05BE24-7940-4BFE-B0C0-F867115ABF3B}"/>
                </a:ext>
              </a:extLst>
            </p:cNvPr>
            <p:cNvSpPr txBox="1"/>
            <p:nvPr/>
          </p:nvSpPr>
          <p:spPr>
            <a:xfrm>
              <a:off x="839788" y="5648872"/>
              <a:ext cx="221624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663" lvl="1"/>
              <a:r>
                <a:rPr lang="fr-FR" sz="1100" i="1" dirty="0">
                  <a:latin typeface="C059" pitchFamily="2" charset="0"/>
                  <a:ea typeface="C059" pitchFamily="2" charset="0"/>
                </a:rPr>
                <a:t>3D C/C</a:t>
              </a:r>
            </a:p>
          </p:txBody>
        </p:sp>
      </p:grp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D15FC09F-6B9F-4D97-8059-253C1A740885}"/>
              </a:ext>
            </a:extLst>
          </p:cNvPr>
          <p:cNvSpPr txBox="1">
            <a:spLocks/>
          </p:cNvSpPr>
          <p:nvPr/>
        </p:nvSpPr>
        <p:spPr>
          <a:xfrm>
            <a:off x="6787587" y="1421839"/>
            <a:ext cx="4683933" cy="166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>
                <a:solidFill>
                  <a:srgbClr val="50504E"/>
                </a:solidFill>
                <a:latin typeface="C059" pitchFamily="2" charset="0"/>
                <a:ea typeface="C059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/>
              <a:t>Porous</a:t>
            </a:r>
            <a:r>
              <a:rPr lang="fr-FR" dirty="0"/>
              <a:t> </a:t>
            </a:r>
            <a:r>
              <a:rPr lang="fr-FR" dirty="0" err="1"/>
              <a:t>ablators</a:t>
            </a:r>
            <a:endParaRPr lang="fr-FR" dirty="0"/>
          </a:p>
          <a:p>
            <a:pPr lvl="1"/>
            <a:r>
              <a:rPr lang="fr-FR" dirty="0" err="1"/>
              <a:t>Pyrolyzed</a:t>
            </a:r>
            <a:r>
              <a:rPr lang="fr-FR" dirty="0"/>
              <a:t> C/</a:t>
            </a:r>
            <a:r>
              <a:rPr lang="fr-FR" dirty="0" err="1"/>
              <a:t>resin</a:t>
            </a:r>
            <a:endParaRPr lang="fr-FR" dirty="0"/>
          </a:p>
          <a:p>
            <a:pPr lvl="1"/>
            <a:r>
              <a:rPr lang="fr-FR" dirty="0" err="1"/>
              <a:t>Felts</a:t>
            </a:r>
            <a:r>
              <a:rPr lang="fr-FR" dirty="0"/>
              <a:t> (</a:t>
            </a:r>
            <a:r>
              <a:rPr lang="fr-FR" dirty="0" err="1"/>
              <a:t>eg</a:t>
            </a:r>
            <a:r>
              <a:rPr lang="fr-FR" dirty="0"/>
              <a:t>. </a:t>
            </a:r>
            <a:r>
              <a:rPr lang="fr-FR" dirty="0" err="1"/>
              <a:t>Mersen’s</a:t>
            </a:r>
            <a:r>
              <a:rPr lang="fr-FR" dirty="0"/>
              <a:t> </a:t>
            </a:r>
            <a:r>
              <a:rPr lang="fr-FR" dirty="0" err="1"/>
              <a:t>Calcarb</a:t>
            </a:r>
            <a:r>
              <a:rPr lang="fr-FR" dirty="0"/>
              <a:t> ®)</a:t>
            </a:r>
          </a:p>
        </p:txBody>
      </p:sp>
      <p:sp>
        <p:nvSpPr>
          <p:cNvPr id="31" name="Espace réservé de la date 4">
            <a:extLst>
              <a:ext uri="{FF2B5EF4-FFF2-40B4-BE49-F238E27FC236}">
                <a16:creationId xmlns:a16="http://schemas.microsoft.com/office/drawing/2014/main" id="{DEBC6447-A44E-4F28-BEDF-E37862ADC109}"/>
              </a:ext>
            </a:extLst>
          </p:cNvPr>
          <p:cNvSpPr>
            <a:spLocks noGrp="1"/>
          </p:cNvSpPr>
          <p:nvPr/>
        </p:nvSpPr>
        <p:spPr>
          <a:xfrm>
            <a:off x="5974" y="6502400"/>
            <a:ext cx="1357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May 20, 2026</a:t>
            </a:r>
          </a:p>
        </p:txBody>
      </p:sp>
      <p:sp>
        <p:nvSpPr>
          <p:cNvPr id="32" name="Espace réservé du pied de page 5">
            <a:extLst>
              <a:ext uri="{FF2B5EF4-FFF2-40B4-BE49-F238E27FC236}">
                <a16:creationId xmlns:a16="http://schemas.microsoft.com/office/drawing/2014/main" id="{102752A7-D375-4087-AADE-CE7AAA423F9D}"/>
              </a:ext>
            </a:extLst>
          </p:cNvPr>
          <p:cNvSpPr>
            <a:spLocks noGrp="1"/>
          </p:cNvSpPr>
          <p:nvPr/>
        </p:nvSpPr>
        <p:spPr>
          <a:xfrm>
            <a:off x="5021507" y="6492875"/>
            <a:ext cx="3819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Vignoles - </a:t>
            </a:r>
            <a:r>
              <a:rPr lang="fr-FR" sz="1000" dirty="0" err="1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Interpore</a:t>
            </a:r>
            <a:r>
              <a:rPr lang="fr-FR" sz="1000" dirty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 2026, Nantes</a:t>
            </a:r>
          </a:p>
        </p:txBody>
      </p:sp>
      <p:sp>
        <p:nvSpPr>
          <p:cNvPr id="33" name="Espace réservé du numéro de diapositive 11">
            <a:extLst>
              <a:ext uri="{FF2B5EF4-FFF2-40B4-BE49-F238E27FC236}">
                <a16:creationId xmlns:a16="http://schemas.microsoft.com/office/drawing/2014/main" id="{B00B757A-87D1-436F-9B06-05BB333A5B20}"/>
              </a:ext>
            </a:extLst>
          </p:cNvPr>
          <p:cNvSpPr>
            <a:spLocks noGrp="1"/>
          </p:cNvSpPr>
          <p:nvPr/>
        </p:nvSpPr>
        <p:spPr>
          <a:xfrm>
            <a:off x="11204448" y="6502400"/>
            <a:ext cx="987552" cy="355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lang="fr-FR" sz="900" kern="1200">
                <a:solidFill>
                  <a:schemeClr val="tx1">
                    <a:tint val="75000"/>
                  </a:schemeClr>
                </a:solidFill>
                <a:latin typeface="AvantGarde LT ExtraLight" panose="0200040303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9517B3-C0F6-4F3D-ABA0-07D86FBFEDB1}" type="slidenum">
              <a:rPr lang="fr-FR" sz="1000" smtClean="0">
                <a:solidFill>
                  <a:srgbClr val="50504E"/>
                </a:solidFill>
                <a:latin typeface="C059" pitchFamily="2" charset="0"/>
                <a:ea typeface="C059" pitchFamily="2" charset="0"/>
              </a:rPr>
              <a:t>9</a:t>
            </a:fld>
            <a:endParaRPr lang="fr-FR" sz="1000" dirty="0">
              <a:solidFill>
                <a:srgbClr val="50504E"/>
              </a:solidFill>
              <a:latin typeface="C059" pitchFamily="2" charset="0"/>
              <a:ea typeface="C059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4"/>
    </mc:Choice>
    <mc:Fallback xmlns="">
      <p:transition spd="slow" advTm="25314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7037_TF67328976_Win32" id="{E569B7C3-0BA4-406D-9BE9-5B461807E327}" vid="{D812BBC8-2D47-4B93-9C83-8DFFBCA5816C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168DCE-134F-4610-A6AA-88CEBE8D71D2}">
  <ds:schemaRefs>
    <ds:schemaRef ds:uri="http://purl.org/dc/terms/"/>
    <ds:schemaRef ds:uri="http://purl.org/dc/dcmitype/"/>
    <ds:schemaRef ds:uri="16c05727-aa75-4e4a-9b5f-8a80a1165891"/>
    <ds:schemaRef ds:uri="71af3243-3dd4-4a8d-8c0d-dd76da1f02a5"/>
    <ds:schemaRef ds:uri="http://purl.org/dc/elements/1.1/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32903</TotalTime>
  <Words>2404</Words>
  <Application>Microsoft Macintosh PowerPoint</Application>
  <PresentationFormat>Grand écran</PresentationFormat>
  <Paragraphs>495</Paragraphs>
  <Slides>46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62" baseType="lpstr">
      <vt:lpstr>ＭＳ 明朝</vt:lpstr>
      <vt:lpstr>Times New Roman Italic</vt:lpstr>
      <vt:lpstr>Arial</vt:lpstr>
      <vt:lpstr>AvantGarde LT ExtraLight</vt:lpstr>
      <vt:lpstr>C059</vt:lpstr>
      <vt:lpstr>Calibri</vt:lpstr>
      <vt:lpstr>Cambria</vt:lpstr>
      <vt:lpstr>Cambria Math</vt:lpstr>
      <vt:lpstr>Georgia</vt:lpstr>
      <vt:lpstr>Symbol</vt:lpstr>
      <vt:lpstr>Times New Roman</vt:lpstr>
      <vt:lpstr>Wingdings</vt:lpstr>
      <vt:lpstr>Thème Office</vt:lpstr>
      <vt:lpstr>Conception personnalisée</vt:lpstr>
      <vt:lpstr>…quation</vt:lpstr>
      <vt:lpstr>Document</vt:lpstr>
      <vt:lpstr>RANDOM-WALK SIMULATION METHODS FOR THE MODELING OF BALLISTIC/DIFFUSIVE HEAT AND MASS TRANSFER IN EVOLVING POROUS MEDIA</vt:lpstr>
      <vt:lpstr>CONTENTS</vt:lpstr>
      <vt:lpstr>CONTEXT</vt:lpstr>
      <vt:lpstr>LABORATOIRE DES COMPOSITES THERMOSTRUCTURAUX LABORATORY FOR THERMOSTRUCTURAL COMPOSITES </vt:lpstr>
      <vt:lpstr>WHAT ARE THERMOSTRUCTURAL COMPOSITES ?</vt:lpstr>
      <vt:lpstr>APPLICATIONS</vt:lpstr>
      <vt:lpstr>Application spectrum of CMCs</vt:lpstr>
      <vt:lpstr>PROBLEMS</vt:lpstr>
      <vt:lpstr>ABLATIVE CF/C MATERIALS</vt:lpstr>
      <vt:lpstr>ABLATION</vt:lpstr>
      <vt:lpstr>HIGH-TEMPERATURE HEAT TRANSFER</vt:lpstr>
      <vt:lpstr>PURPOSE OF THE MODELING APPROACH</vt:lpstr>
      <vt:lpstr>METHODS</vt:lpstr>
      <vt:lpstr>PHENOMENA – « small scale »</vt:lpstr>
      <vt:lpstr>PHENOMENA – « large scale »</vt:lpstr>
      <vt:lpstr>EQUATIONS AND METHODS at two scales</vt:lpstr>
      <vt:lpstr>Fiber-scale infiltration modeling </vt:lpstr>
      <vt:lpstr>Présentation PowerPoint</vt:lpstr>
      <vt:lpstr>RESULTS - PART 1</vt:lpstr>
      <vt:lpstr>Ablation simulations: porous felts</vt:lpstr>
      <vt:lpstr>DETAILED NUMERICAL MODEL  FOR ABLATION</vt:lpstr>
      <vt:lpstr>NUMERICAL SIMULATION OF ABLATION</vt:lpstr>
      <vt:lpstr>NUMERICAL SIMULATION OF ABLATION</vt:lpstr>
      <vt:lpstr>ABLATION : DIMENSIONLESS RESULTS</vt:lpstr>
      <vt:lpstr>ABLATION : DIMENSIONLESS RESULTS</vt:lpstr>
      <vt:lpstr>MODEL EXPLOITATION: NITRIDATION IN PLASMA</vt:lpstr>
      <vt:lpstr>IDENTIFIED NITRIDATION PROBABILITY</vt:lpstr>
      <vt:lpstr>ABLATION – SUMMARY &amp; OUTLOOK</vt:lpstr>
      <vt:lpstr>RESULTS - PART 2</vt:lpstr>
      <vt:lpstr>HYBRID RANDOM WALK</vt:lpstr>
      <vt:lpstr>Présentation PowerPoint</vt:lpstr>
      <vt:lpstr>RADIATIVE ETC EXCESS VS. RADIATION/CONDUCTION RATIO</vt:lpstr>
      <vt:lpstr>EQUIVALENT CIRCUIT</vt:lpstr>
      <vt:lpstr>FIBROUS PREFORM</vt:lpstr>
      <vt:lpstr>FIBROUS PREFORM</vt:lpstr>
      <vt:lpstr>FIBROUS PREFORM</vt:lpstr>
      <vt:lpstr>FIBROUS PREFORM</vt:lpstr>
      <vt:lpstr>COMPARISON WITH EXP. DATA</vt:lpstr>
      <vt:lpstr>SEMI-TRANSPARENT MEDIA</vt:lpstr>
      <vt:lpstr>HYBRID RANDOM WALKS: SUMMARY</vt:lpstr>
      <vt:lpstr>CONCLUSION</vt:lpstr>
      <vt:lpstr>MAIN RESULTS</vt:lpstr>
      <vt:lpstr>PROS &amp; CONS OF MC/RW METHODS</vt:lpstr>
      <vt:lpstr>OUTLOOK</vt:lpstr>
      <vt:lpstr>ACKNOWLEDGEMENTS</vt:lpstr>
      <vt:lpstr>THANK YOU!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base</dc:title>
  <dc:creator>Rey Amandine</dc:creator>
  <cp:lastModifiedBy>Gerard L. Vignoles</cp:lastModifiedBy>
  <cp:revision>256</cp:revision>
  <cp:lastPrinted>2026-05-19T15:05:31Z</cp:lastPrinted>
  <dcterms:created xsi:type="dcterms:W3CDTF">2025-05-28T08:01:12Z</dcterms:created>
  <dcterms:modified xsi:type="dcterms:W3CDTF">2026-05-20T11:46:32Z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