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57" r:id="rId4"/>
    <p:sldId id="270" r:id="rId5"/>
    <p:sldId id="271" r:id="rId6"/>
    <p:sldId id="276" r:id="rId7"/>
    <p:sldId id="260" r:id="rId8"/>
    <p:sldId id="261" r:id="rId9"/>
    <p:sldId id="277" r:id="rId10"/>
    <p:sldId id="278" r:id="rId11"/>
    <p:sldId id="279" r:id="rId12"/>
    <p:sldId id="280" r:id="rId13"/>
    <p:sldId id="259" r:id="rId14"/>
    <p:sldId id="272" r:id="rId15"/>
    <p:sldId id="258" r:id="rId16"/>
    <p:sldId id="273" r:id="rId17"/>
    <p:sldId id="274" r:id="rId18"/>
    <p:sldId id="266" r:id="rId19"/>
    <p:sldId id="275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g0pGC6pUgpN/tE6Va5OZtU17C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182B4C"/>
    <a:srgbClr val="02DCC1"/>
    <a:srgbClr val="178EC0"/>
    <a:srgbClr val="021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50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80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>
          <a:extLst>
            <a:ext uri="{FF2B5EF4-FFF2-40B4-BE49-F238E27FC236}">
              <a16:creationId xmlns:a16="http://schemas.microsoft.com/office/drawing/2014/main" id="{76297024-22FE-A060-6A36-1FE05763F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>
            <a:extLst>
              <a:ext uri="{FF2B5EF4-FFF2-40B4-BE49-F238E27FC236}">
                <a16:creationId xmlns:a16="http://schemas.microsoft.com/office/drawing/2014/main" id="{B8072BA7-DF14-3F54-5C18-BD8392FF4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>
            <a:extLst>
              <a:ext uri="{FF2B5EF4-FFF2-40B4-BE49-F238E27FC236}">
                <a16:creationId xmlns:a16="http://schemas.microsoft.com/office/drawing/2014/main" id="{86FA4748-4038-ED1B-C910-8328A97FC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94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AF2DEFFB-8588-A6FF-153B-C635F76EA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B735BEC9-8FE0-54A7-A18E-1993D8D30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>
            <a:extLst>
              <a:ext uri="{FF2B5EF4-FFF2-40B4-BE49-F238E27FC236}">
                <a16:creationId xmlns:a16="http://schemas.microsoft.com/office/drawing/2014/main" id="{BDA72A5F-5C95-449A-A2A4-AE93FD9F6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49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AF2DEFFB-8588-A6FF-153B-C635F76EA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B735BEC9-8FE0-54A7-A18E-1993D8D30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>
            <a:extLst>
              <a:ext uri="{FF2B5EF4-FFF2-40B4-BE49-F238E27FC236}">
                <a16:creationId xmlns:a16="http://schemas.microsoft.com/office/drawing/2014/main" id="{BDA72A5F-5C95-449A-A2A4-AE93FD9F6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85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62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7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ESENTATION" userDrawn="1">
  <p:cSld name="PAGE PRESENTATION">
    <p:bg>
      <p:bgPr>
        <a:gradFill flip="none" rotWithShape="1">
          <a:gsLst>
            <a:gs pos="0">
              <a:srgbClr val="182B4C"/>
            </a:gs>
            <a:gs pos="10000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6" descr="Une image contenant texte, Police, logo, Graphiqu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465" y="-204455"/>
            <a:ext cx="2244578" cy="29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5600700" y="3067050"/>
            <a:ext cx="6427537" cy="301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6" descr="Une image contenant texte, oiseau, Graphique, graphism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4439" y="5907715"/>
            <a:ext cx="1050687" cy="70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" descr="Une image contenant Police, logo, Graphique, cercl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12" y="6003828"/>
            <a:ext cx="612858" cy="61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 descr="Une image contenant texte, Police, Graphique, graphism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801" y="5957023"/>
            <a:ext cx="1204107" cy="806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0FFC866E-70FF-C10F-A6AF-DDF222EE5518}"/>
              </a:ext>
            </a:extLst>
          </p:cNvPr>
          <p:cNvSpPr txBox="1">
            <a:spLocks noGrp="1"/>
          </p:cNvSpPr>
          <p:nvPr>
            <p:ph type="dt" idx="4294967295"/>
          </p:nvPr>
        </p:nvSpPr>
        <p:spPr>
          <a:xfrm>
            <a:off x="5614988" y="620432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BE7AF6-F6ED-4130-B715-4B63FAEDDC48}" type="datetime1">
              <a:rPr lang="fr-FR" smtClean="0"/>
              <a:t>18/05/2026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TITRE CHAPITRE" userDrawn="1">
  <p:cSld name="PAGE TITRE CHAPITR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0" y="603792"/>
            <a:ext cx="427464" cy="854927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7" descr="Une image contenant texte, Police, Graphiqu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1605" y="609600"/>
            <a:ext cx="622984" cy="8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448050" y="1944398"/>
            <a:ext cx="7400925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4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5F5E9-DC24-49DC-846E-8ED6A293DD30}"/>
              </a:ext>
            </a:extLst>
          </p:cNvPr>
          <p:cNvSpPr/>
          <p:nvPr userDrawn="1"/>
        </p:nvSpPr>
        <p:spPr>
          <a:xfrm>
            <a:off x="4259262" y="4102100"/>
            <a:ext cx="7932738" cy="1041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reflection blurRad="6350" stA="25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11;p5">
            <a:extLst>
              <a:ext uri="{FF2B5EF4-FFF2-40B4-BE49-F238E27FC236}">
                <a16:creationId xmlns:a16="http://schemas.microsoft.com/office/drawing/2014/main" id="{774654CB-2209-45E5-9D2C-D8AF99B52B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ONTENU CHAPITRE " userDrawn="1">
  <p:cSld name="PAGE CONTENU CHAPITRE 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38175" y="1085850"/>
            <a:ext cx="640270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8"/>
          <p:cNvSpPr/>
          <p:nvPr/>
        </p:nvSpPr>
        <p:spPr>
          <a:xfrm>
            <a:off x="0" y="561975"/>
            <a:ext cx="427464" cy="854927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7F7222-9B5B-31F9-A8CE-31DC1E67A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24" y="1628774"/>
            <a:ext cx="9096375" cy="5076826"/>
          </a:xfrm>
          <a:prstGeom prst="rect">
            <a:avLst/>
          </a:prstGeom>
        </p:spPr>
        <p:txBody>
          <a:bodyPr/>
          <a:lstStyle>
            <a:lvl1pPr marL="285750" indent="-285750" algn="just">
              <a:lnSpc>
                <a:spcPct val="10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720000" indent="-285750" algn="just">
              <a:lnSpc>
                <a:spcPct val="10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 marL="1080000" algn="just">
              <a:lnSpc>
                <a:spcPct val="100000"/>
              </a:lnSpc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 marL="1080000" algn="just">
              <a:lnSpc>
                <a:spcPct val="100000"/>
              </a:lnSpc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 marL="1080000" algn="just">
              <a:lnSpc>
                <a:spcPct val="100000"/>
              </a:lnSpc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8" name="Google Shape;11;p5">
            <a:extLst>
              <a:ext uri="{FF2B5EF4-FFF2-40B4-BE49-F238E27FC236}">
                <a16:creationId xmlns:a16="http://schemas.microsoft.com/office/drawing/2014/main" id="{756BF66C-F601-406D-B3CE-2FC94DE2BA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REMERCIEMENTS">
  <p:cSld name="PAGE REMERCIEMEN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0" y="2701396"/>
            <a:ext cx="447257" cy="854927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/>
          <p:nvPr/>
        </p:nvSpPr>
        <p:spPr>
          <a:xfrm>
            <a:off x="11746674" y="2692782"/>
            <a:ext cx="447257" cy="854927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9" descr="Une image contenant capture d’écran, léger, Bleu électrique, bleu vert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250" y="2703341"/>
            <a:ext cx="3960888" cy="864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9" descr="Une image contenant capture d’écran, léger, Bleu électrique, bleu vert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9088" y="2691961"/>
            <a:ext cx="3960888" cy="86404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/>
          <p:nvPr/>
        </p:nvSpPr>
        <p:spPr>
          <a:xfrm>
            <a:off x="0" y="603792"/>
            <a:ext cx="427464" cy="854927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9" descr="Une image contenant texte, Police, Graphique, logo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05" y="609600"/>
            <a:ext cx="622984" cy="8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/>
          <p:nvPr/>
        </p:nvSpPr>
        <p:spPr>
          <a:xfrm>
            <a:off x="4724400" y="2627529"/>
            <a:ext cx="27679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MERCI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-2152650" y="64262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0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0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>
            <a:spLocks noGrp="1"/>
          </p:cNvSpPr>
          <p:nvPr>
            <p:ph type="body" idx="1"/>
          </p:nvPr>
        </p:nvSpPr>
        <p:spPr>
          <a:xfrm>
            <a:off x="3261360" y="3158490"/>
            <a:ext cx="8766877" cy="25219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4000" dirty="0"/>
              <a:t>Morphological and non </a:t>
            </a:r>
            <a:r>
              <a:rPr lang="en-US" sz="4000" dirty="0" err="1"/>
              <a:t>Beerian</a:t>
            </a:r>
            <a:r>
              <a:rPr lang="en-US" sz="4000" dirty="0"/>
              <a:t> radiative characterization of a fibrous medium</a:t>
            </a:r>
            <a:endParaRPr sz="4000" dirty="0"/>
          </a:p>
        </p:txBody>
      </p:sp>
      <p:sp>
        <p:nvSpPr>
          <p:cNvPr id="2" name="Google Shape;46;p1">
            <a:extLst>
              <a:ext uri="{FF2B5EF4-FFF2-40B4-BE49-F238E27FC236}">
                <a16:creationId xmlns:a16="http://schemas.microsoft.com/office/drawing/2014/main" id="{6DA82E91-42FC-9096-BB69-275265F53300}"/>
              </a:ext>
            </a:extLst>
          </p:cNvPr>
          <p:cNvSpPr txBox="1">
            <a:spLocks/>
          </p:cNvSpPr>
          <p:nvPr/>
        </p:nvSpPr>
        <p:spPr>
          <a:xfrm>
            <a:off x="6786880" y="5588953"/>
            <a:ext cx="5405120" cy="985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sz="20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:		Mahé </a:t>
            </a:r>
            <a:r>
              <a:rPr lang="fr-FR" sz="20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Souveton</a:t>
            </a:r>
            <a:endParaRPr lang="fr-F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</a:pPr>
            <a:r>
              <a: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Supervision : 		Franck </a:t>
            </a:r>
            <a:r>
              <a:rPr lang="fr-FR" sz="20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Enguehard</a:t>
            </a:r>
            <a:endParaRPr lang="fr-F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</a:pPr>
            <a:r>
              <a: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2000"/>
              <a:t>Vital</a:t>
            </a:r>
            <a:r>
              <a: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Dez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77B703-2F37-BC86-5E14-77834D741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Development of a non Beerian model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97D629-BAC8-8860-330E-46EB8A4B5E6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Monte Carlo </a:t>
            </a:r>
            <a:r>
              <a:rPr lang="fr-FR" dirty="0" err="1"/>
              <a:t>algorithm</a:t>
            </a:r>
            <a:r>
              <a:rPr lang="fr-FR" dirty="0"/>
              <a:t> for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ABB93F5D-B495-F53B-EE1F-FDD0B8AE1EA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483062" y="2256817"/>
                <a:ext cx="9256273" cy="5071353"/>
              </a:xfrm>
            </p:spPr>
            <p:txBody>
              <a:bodyPr/>
              <a:lstStyle/>
              <a:p>
                <a:r>
                  <a:rPr lang="fr-FR" dirty="0"/>
                  <a:t>For </a:t>
                </a:r>
                <a:r>
                  <a:rPr lang="fr-FR" dirty="0" err="1"/>
                  <a:t>each</a:t>
                </a:r>
                <a:r>
                  <a:rPr lang="fr-FR" dirty="0"/>
                  <a:t> ray </a:t>
                </a:r>
                <a:r>
                  <a:rPr lang="fr-FR" dirty="0" err="1"/>
                  <a:t>impinging</a:t>
                </a:r>
                <a:r>
                  <a:rPr lang="fr-FR" dirty="0"/>
                  <a:t> the </a:t>
                </a:r>
                <a:r>
                  <a:rPr lang="fr-FR" dirty="0" err="1"/>
                  <a:t>calculation</a:t>
                </a:r>
                <a:r>
                  <a:rPr lang="fr-FR" dirty="0"/>
                  <a:t> box:</a:t>
                </a:r>
              </a:p>
              <a:p>
                <a:pPr lvl="1"/>
                <a:r>
                  <a:rPr lang="fr-FR" dirty="0"/>
                  <a:t>A </a:t>
                </a:r>
                <a:r>
                  <a:rPr lang="fr-FR" dirty="0" err="1"/>
                  <a:t>random</a:t>
                </a:r>
                <a:r>
                  <a:rPr lang="fr-FR" dirty="0"/>
                  <a:t> distance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before</a:t>
                </a:r>
                <a:r>
                  <a:rPr lang="fr-FR" dirty="0"/>
                  <a:t> extinction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drawn</a:t>
                </a:r>
                <a:r>
                  <a:rPr lang="fr-FR" dirty="0"/>
                  <a:t> </a:t>
                </a:r>
                <a:r>
                  <a:rPr lang="fr-FR" dirty="0" err="1"/>
                  <a:t>according</a:t>
                </a:r>
                <a:r>
                  <a:rPr lang="fr-FR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fr-FR" dirty="0"/>
                  <a:t>.</a:t>
                </a:r>
              </a:p>
              <a:p>
                <a:pPr lvl="1"/>
                <a:r>
                  <a:rPr lang="fr-FR" dirty="0"/>
                  <a:t>A </a:t>
                </a:r>
                <a:r>
                  <a:rPr lang="fr-FR" dirty="0" err="1"/>
                  <a:t>uniform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on [0, 1]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drawn</a:t>
                </a:r>
                <a:r>
                  <a:rPr lang="fr-FR" dirty="0"/>
                  <a:t> and </a:t>
                </a:r>
                <a:r>
                  <a:rPr lang="fr-FR" dirty="0" err="1"/>
                  <a:t>compared</a:t>
                </a:r>
                <a:r>
                  <a:rPr lang="fr-FR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𝒔𝒄𝒂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fr-FR" b="1" dirty="0">
                    <a:ea typeface="Cambria Math" panose="02040503050406030204" pitchFamily="18" charset="0"/>
                  </a:rPr>
                  <a:t>.</a:t>
                </a:r>
              </a:p>
              <a:p>
                <a:pPr lvl="2"/>
                <a:r>
                  <a:rPr lang="fr-FR" dirty="0"/>
                  <a:t>- If </a:t>
                </a:r>
                <a:r>
                  <a:rPr lang="fr-FR" dirty="0" err="1"/>
                  <a:t>absorbed</a:t>
                </a:r>
                <a:r>
                  <a:rPr lang="fr-FR" dirty="0"/>
                  <a:t>, a new ray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fired</a:t>
                </a:r>
                <a:r>
                  <a:rPr lang="fr-FR" dirty="0"/>
                  <a:t>.</a:t>
                </a:r>
              </a:p>
              <a:p>
                <a:pPr lvl="2"/>
                <a:r>
                  <a:rPr lang="fr-FR" dirty="0"/>
                  <a:t>- If </a:t>
                </a:r>
                <a:r>
                  <a:rPr lang="fr-FR" dirty="0" err="1"/>
                  <a:t>scattered</a:t>
                </a:r>
                <a:r>
                  <a:rPr lang="fr-FR" dirty="0"/>
                  <a:t>, a new direction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chosen</a:t>
                </a:r>
                <a:r>
                  <a:rPr lang="fr-FR" dirty="0"/>
                  <a:t> in accordance </a:t>
                </a:r>
                <a:r>
                  <a:rPr lang="fr-FR" dirty="0" err="1"/>
                  <a:t>with</a:t>
                </a:r>
                <a:r>
                  <a:rPr lang="fr-FR" dirty="0"/>
                  <a:t> the </a:t>
                </a:r>
                <a:r>
                  <a:rPr lang="fr-FR" dirty="0" err="1"/>
                  <a:t>scattering</a:t>
                </a:r>
                <a:r>
                  <a:rPr lang="fr-FR" dirty="0"/>
                  <a:t> phase </a:t>
                </a:r>
                <a:r>
                  <a:rPr lang="fr-FR" dirty="0" err="1"/>
                  <a:t>function</a:t>
                </a:r>
                <a:r>
                  <a:rPr lang="fr-FR" dirty="0"/>
                  <a:t>.</a:t>
                </a:r>
              </a:p>
              <a:p>
                <a:pPr lvl="2"/>
                <a:endParaRPr lang="fr-FR" dirty="0"/>
              </a:p>
              <a:p>
                <a:pPr lvl="1"/>
                <a:r>
                  <a:rPr lang="fr-FR" dirty="0"/>
                  <a:t>The </a:t>
                </a:r>
                <a:r>
                  <a:rPr lang="fr-FR" dirty="0" err="1"/>
                  <a:t>algorithm</a:t>
                </a:r>
                <a:r>
                  <a:rPr lang="fr-FR" dirty="0"/>
                  <a:t> continues </a:t>
                </a:r>
                <a:r>
                  <a:rPr lang="fr-FR" dirty="0" err="1"/>
                  <a:t>until</a:t>
                </a:r>
                <a:r>
                  <a:rPr lang="fr-FR" dirty="0"/>
                  <a:t> the ray </a:t>
                </a:r>
                <a:r>
                  <a:rPr lang="fr-FR" dirty="0" err="1"/>
                  <a:t>is</a:t>
                </a:r>
                <a:r>
                  <a:rPr lang="fr-FR" dirty="0"/>
                  <a:t> out of the </a:t>
                </a:r>
                <a:r>
                  <a:rPr lang="fr-FR" dirty="0" err="1"/>
                  <a:t>calculation</a:t>
                </a:r>
                <a:r>
                  <a:rPr lang="fr-FR" dirty="0"/>
                  <a:t> box (or </a:t>
                </a:r>
                <a:r>
                  <a:rPr lang="fr-FR" dirty="0" err="1"/>
                  <a:t>absorbed</a:t>
                </a:r>
                <a:r>
                  <a:rPr lang="fr-FR" dirty="0"/>
                  <a:t>).</a:t>
                </a:r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ABB93F5D-B495-F53B-EE1F-FDD0B8AE1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483062" y="2256817"/>
                <a:ext cx="9256273" cy="5071353"/>
              </a:xfrm>
              <a:blipFill>
                <a:blip r:embed="rId2"/>
                <a:stretch>
                  <a:fillRect l="-592" t="-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946B13-3E5C-F564-7C95-A65186337F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1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61BD5C-AC2E-1533-CD50-503B1E749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93" y="554024"/>
            <a:ext cx="4478327" cy="325965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1B8EC8D-A773-DD1F-8954-C1535E27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671" y="3661040"/>
            <a:ext cx="4215969" cy="30445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9111B9-BB8F-1F45-0BC0-CA2981DEC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726" y="1553849"/>
            <a:ext cx="3755490" cy="2709844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77B703-2F37-BC86-5E14-77834D741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Development of a non Beerian model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97D629-BAC8-8860-330E-46EB8A4B5E6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/>
              <a:t>Results and discussions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B93F5D-B495-F53B-EE1F-FDD0B8AE1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25" y="1628774"/>
            <a:ext cx="2152383" cy="5076826"/>
          </a:xfrm>
        </p:spPr>
        <p:txBody>
          <a:bodyPr/>
          <a:lstStyle/>
          <a:p>
            <a:r>
              <a:rPr lang="fr-FR" dirty="0" err="1"/>
              <a:t>Specular</a:t>
            </a:r>
            <a:r>
              <a:rPr lang="fr-FR" dirty="0"/>
              <a:t> interface: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946B13-3E5C-F564-7C95-A65186337F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9808B1C-DC33-9BD8-3825-56620FF4F4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20348" y="4070000"/>
            <a:ext cx="3839051" cy="2773765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22A4C496-22D6-D485-1F33-042AFF0DFF05}"/>
              </a:ext>
            </a:extLst>
          </p:cNvPr>
          <p:cNvSpPr txBox="1">
            <a:spLocks/>
          </p:cNvSpPr>
          <p:nvPr/>
        </p:nvSpPr>
        <p:spPr>
          <a:xfrm>
            <a:off x="5997955" y="1628774"/>
            <a:ext cx="1619048" cy="50768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 b="1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000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0000"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80000"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80000"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Diffuse interface: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841D290-017E-4B11-68A5-26AB30692BA9}"/>
              </a:ext>
            </a:extLst>
          </p:cNvPr>
          <p:cNvCxnSpPr>
            <a:cxnSpLocks/>
          </p:cNvCxnSpPr>
          <p:nvPr/>
        </p:nvCxnSpPr>
        <p:spPr>
          <a:xfrm>
            <a:off x="5866565" y="1897746"/>
            <a:ext cx="0" cy="41529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3F97DC1-AF55-26CE-9BA5-CC1D4D6630EB}"/>
                  </a:ext>
                </a:extLst>
              </p:cNvPr>
              <p:cNvSpPr txBox="1"/>
              <p:nvPr/>
            </p:nvSpPr>
            <p:spPr>
              <a:xfrm>
                <a:off x="2940199" y="1766941"/>
                <a:ext cx="841797" cy="261610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1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=0,8</m:t>
                      </m:r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3F97DC1-AF55-26CE-9BA5-CC1D4D66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99" y="1766941"/>
                <a:ext cx="841797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F44DD14-4439-DB8B-1F4A-C1EB9364AB1B}"/>
                  </a:ext>
                </a:extLst>
              </p:cNvPr>
              <p:cNvSpPr txBox="1"/>
              <p:nvPr/>
            </p:nvSpPr>
            <p:spPr>
              <a:xfrm>
                <a:off x="2940200" y="4263693"/>
                <a:ext cx="841797" cy="261610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1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=0,8</m:t>
                      </m:r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F44DD14-4439-DB8B-1F4A-C1EB9364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200" y="4263693"/>
                <a:ext cx="841797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74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37F32-05DC-9EC0-982C-6BDACAE9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33DF7A-2A21-EDFA-4E36-7696C0F64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Development of a non Beerian model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7CF390-33B8-D70F-B395-0FBE3D4AB0B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/>
              <a:t>Results and discussions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texte 7">
                <a:extLst>
                  <a:ext uri="{FF2B5EF4-FFF2-40B4-BE49-F238E27FC236}">
                    <a16:creationId xmlns:a16="http://schemas.microsoft.com/office/drawing/2014/main" id="{4042B378-2AE8-FBC0-593C-F97996B1607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fr-FR" dirty="0"/>
                  <a:t>Highlighting the </a:t>
                </a:r>
                <a:r>
                  <a:rPr lang="fr-FR" dirty="0" err="1"/>
                  <a:t>role</a:t>
                </a:r>
                <a:r>
                  <a:rPr lang="fr-FR" dirty="0"/>
                  <a:t> of the variable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𝐥𝐧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</m:d>
                    <m:r>
                      <a:rPr lang="fr-FR" b="1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fr-FR" b="1" dirty="0"/>
              </a:p>
              <a:p>
                <a:pPr lvl="1"/>
                <a:r>
                  <a:rPr lang="fr-FR" dirty="0"/>
                  <a:t>In the </a:t>
                </a:r>
                <a:r>
                  <a:rPr lang="fr-FR" dirty="0" err="1"/>
                  <a:t>void</a:t>
                </a:r>
                <a:r>
                  <a:rPr lang="fr-FR" dirty="0"/>
                  <a:t> phase: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fun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At the </a:t>
                </a:r>
                <a:r>
                  <a:rPr lang="fr-FR" dirty="0" err="1"/>
                  <a:t>optically</a:t>
                </a:r>
                <a:r>
                  <a:rPr lang="fr-FR" dirty="0"/>
                  <a:t> </a:t>
                </a:r>
                <a:r>
                  <a:rPr lang="fr-FR" dirty="0" err="1"/>
                  <a:t>thin</a:t>
                </a:r>
                <a:r>
                  <a:rPr lang="fr-FR" dirty="0"/>
                  <a:t> </a:t>
                </a:r>
                <a:r>
                  <a:rPr lang="fr-FR" dirty="0" err="1"/>
                  <a:t>limit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b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func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1"/>
                <a:r>
                  <a:rPr lang="fr-FR" dirty="0" err="1"/>
                  <a:t>Otherwise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limLoc m:val="subSup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𝑒𝑥𝑡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𝑑𝑠</m:t>
                            </m:r>
                          </m:e>
                        </m:nary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𝜅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func>
                    <m:nary>
                      <m:naryPr>
                        <m:limLoc m:val="subSup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func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The </a:t>
                </a:r>
                <a:r>
                  <a:rPr lang="fr-FR" dirty="0" err="1"/>
                  <a:t>asymptotic</a:t>
                </a:r>
                <a:r>
                  <a:rPr lang="fr-FR" dirty="0"/>
                  <a:t> </a:t>
                </a:r>
                <a:r>
                  <a:rPr lang="fr-FR" dirty="0" err="1"/>
                  <a:t>behavior</a:t>
                </a:r>
                <a:r>
                  <a:rPr lang="fr-FR" dirty="0"/>
                  <a:t> of the </a:t>
                </a:r>
                <a:r>
                  <a:rPr lang="fr-FR" dirty="0" err="1"/>
                  <a:t>conditional</a:t>
                </a:r>
                <a:r>
                  <a:rPr lang="fr-FR" dirty="0"/>
                  <a:t> </a:t>
                </a:r>
                <a:r>
                  <a:rPr lang="fr-FR" dirty="0" err="1"/>
                  <a:t>scattering</a:t>
                </a:r>
                <a:r>
                  <a:rPr lang="fr-FR" dirty="0"/>
                  <a:t> </a:t>
                </a:r>
                <a:r>
                  <a:rPr lang="fr-FR" dirty="0" err="1"/>
                  <a:t>probability</a:t>
                </a:r>
                <a:r>
                  <a:rPr lang="fr-FR" dirty="0"/>
                  <a:t>: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𝑠𝑐𝑎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&lt;−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𝑠𝑐𝑎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Espace réservé du texte 7">
                <a:extLst>
                  <a:ext uri="{FF2B5EF4-FFF2-40B4-BE49-F238E27FC236}">
                    <a16:creationId xmlns:a16="http://schemas.microsoft.com/office/drawing/2014/main" id="{4042B378-2AE8-FBC0-593C-F97996B16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603" t="-4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162E700-D3BE-7C7C-FA91-1959DED2A7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98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93E3060-E91D-4DA0-A7C3-42040E25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5" y="561975"/>
            <a:ext cx="4520234" cy="438150"/>
          </a:xfrm>
          <a:ln w="38100">
            <a:solidFill>
              <a:schemeClr val="bg2"/>
            </a:solidFill>
          </a:ln>
        </p:spPr>
        <p:txBody>
          <a:bodyPr/>
          <a:lstStyle/>
          <a:p>
            <a:r>
              <a:rPr lang="fr-FR" dirty="0"/>
              <a:t>Conclusion and Perspectives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67FCF3D-487E-4389-ADD7-3C96298D2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403" y="1259676"/>
            <a:ext cx="10898257" cy="567452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morphological</a:t>
            </a:r>
            <a:r>
              <a:rPr lang="fr-FR" dirty="0"/>
              <a:t> </a:t>
            </a:r>
            <a:r>
              <a:rPr lang="fr-FR" dirty="0" err="1"/>
              <a:t>properties</a:t>
            </a:r>
            <a:r>
              <a:rPr lang="fr-FR" dirty="0"/>
              <a:t> of </a:t>
            </a:r>
            <a:r>
              <a:rPr lang="fr-FR" dirty="0" err="1"/>
              <a:t>statistically</a:t>
            </a:r>
            <a:r>
              <a:rPr lang="fr-FR" dirty="0"/>
              <a:t> </a:t>
            </a:r>
            <a:r>
              <a:rPr lang="fr-FR" dirty="0" err="1"/>
              <a:t>homogeneous</a:t>
            </a:r>
            <a:r>
              <a:rPr lang="fr-FR" dirty="0"/>
              <a:t> and </a:t>
            </a:r>
            <a:r>
              <a:rPr lang="fr-FR" dirty="0" err="1"/>
              <a:t>isotropic</a:t>
            </a:r>
            <a:r>
              <a:rPr lang="fr-FR" dirty="0"/>
              <a:t> </a:t>
            </a:r>
            <a:r>
              <a:rPr lang="fr-FR" dirty="0" err="1"/>
              <a:t>cylinder</a:t>
            </a:r>
            <a:r>
              <a:rPr lang="fr-FR" dirty="0"/>
              <a:t> stacks have been </a:t>
            </a:r>
            <a:r>
              <a:rPr lang="fr-FR" dirty="0" err="1"/>
              <a:t>determined</a:t>
            </a:r>
            <a:r>
              <a:rPr lang="fr-FR" dirty="0"/>
              <a:t> </a:t>
            </a:r>
            <a:r>
              <a:rPr lang="fr-FR" dirty="0" err="1"/>
              <a:t>analytically</a:t>
            </a:r>
            <a:r>
              <a:rPr lang="fr-FR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The </a:t>
            </a:r>
            <a:r>
              <a:rPr lang="fr-FR" dirty="0" err="1"/>
              <a:t>generalized</a:t>
            </a:r>
            <a:r>
              <a:rPr lang="fr-FR" dirty="0"/>
              <a:t> non </a:t>
            </a:r>
            <a:r>
              <a:rPr lang="fr-FR" dirty="0" err="1"/>
              <a:t>Beerian</a:t>
            </a:r>
            <a:r>
              <a:rPr lang="fr-FR" dirty="0"/>
              <a:t> radiative </a:t>
            </a:r>
            <a:r>
              <a:rPr lang="fr-FR" dirty="0" err="1"/>
              <a:t>properties</a:t>
            </a:r>
            <a:r>
              <a:rPr lang="fr-FR" dirty="0"/>
              <a:t> of the </a:t>
            </a:r>
            <a:r>
              <a:rPr lang="fr-FR" dirty="0" err="1"/>
              <a:t>equivalent</a:t>
            </a:r>
            <a:r>
              <a:rPr lang="fr-FR" dirty="0"/>
              <a:t> </a:t>
            </a:r>
            <a:r>
              <a:rPr lang="fr-FR" dirty="0" err="1"/>
              <a:t>homogeneous</a:t>
            </a:r>
            <a:r>
              <a:rPr lang="fr-FR" dirty="0"/>
              <a:t> medium have </a:t>
            </a:r>
            <a:r>
              <a:rPr lang="fr-FR" dirty="0" err="1"/>
              <a:t>also</a:t>
            </a:r>
            <a:r>
              <a:rPr lang="fr-FR" dirty="0"/>
              <a:t> been </a:t>
            </a:r>
            <a:r>
              <a:rPr lang="fr-FR" dirty="0" err="1"/>
              <a:t>determined</a:t>
            </a:r>
            <a:r>
              <a:rPr lang="fr-FR" dirty="0"/>
              <a:t> </a:t>
            </a:r>
            <a:r>
              <a:rPr lang="fr-FR" dirty="0" err="1"/>
              <a:t>analytically</a:t>
            </a:r>
            <a:r>
              <a:rPr lang="fr-FR" dirty="0"/>
              <a:t>, </a:t>
            </a:r>
            <a:r>
              <a:rPr lang="fr-FR" dirty="0" err="1"/>
              <a:t>especially</a:t>
            </a:r>
            <a:r>
              <a:rPr lang="fr-FR" dirty="0"/>
              <a:t>:</a:t>
            </a:r>
          </a:p>
          <a:p>
            <a:pPr lvl="1">
              <a:spcAft>
                <a:spcPts val="600"/>
              </a:spcAft>
            </a:pPr>
            <a:r>
              <a:rPr lang="fr-FR" sz="1800" dirty="0"/>
              <a:t>Extinction CDF</a:t>
            </a:r>
          </a:p>
          <a:p>
            <a:pPr lvl="1">
              <a:spcAft>
                <a:spcPts val="600"/>
              </a:spcAft>
            </a:pPr>
            <a:r>
              <a:rPr lang="fr-FR" sz="1800" dirty="0" err="1"/>
              <a:t>Scattering</a:t>
            </a:r>
            <a:r>
              <a:rPr lang="fr-FR" sz="1800" dirty="0"/>
              <a:t> and absorption CPF</a:t>
            </a:r>
          </a:p>
          <a:p>
            <a:pPr lvl="1">
              <a:spcAft>
                <a:spcPts val="600"/>
              </a:spcAft>
            </a:pPr>
            <a:r>
              <a:rPr lang="fr-FR" sz="1800" dirty="0" err="1"/>
              <a:t>Specular</a:t>
            </a:r>
            <a:r>
              <a:rPr lang="fr-FR" sz="1800" dirty="0"/>
              <a:t> </a:t>
            </a:r>
            <a:r>
              <a:rPr lang="fr-FR" sz="1800" dirty="0" err="1"/>
              <a:t>scattering</a:t>
            </a:r>
            <a:r>
              <a:rPr lang="fr-FR" sz="1800" dirty="0"/>
              <a:t> phase </a:t>
            </a:r>
            <a:r>
              <a:rPr lang="fr-FR" sz="1800" dirty="0" err="1"/>
              <a:t>function</a:t>
            </a:r>
            <a:endParaRPr lang="fr-FR" sz="1800" dirty="0"/>
          </a:p>
          <a:p>
            <a:pPr marL="434250" lvl="1" indent="0">
              <a:spcAft>
                <a:spcPts val="600"/>
              </a:spcAft>
              <a:buNone/>
            </a:pPr>
            <a:endParaRPr lang="fr-FR" sz="1800" dirty="0"/>
          </a:p>
          <a:p>
            <a:pPr>
              <a:spcAft>
                <a:spcPts val="600"/>
              </a:spcAft>
            </a:pPr>
            <a:r>
              <a:rPr lang="fr-FR" dirty="0"/>
              <a:t>They have been </a:t>
            </a:r>
            <a:r>
              <a:rPr lang="fr-FR" dirty="0" err="1"/>
              <a:t>used</a:t>
            </a:r>
            <a:r>
              <a:rPr lang="fr-FR" dirty="0"/>
              <a:t> in a non </a:t>
            </a:r>
            <a:r>
              <a:rPr lang="fr-FR" dirty="0" err="1"/>
              <a:t>Beerian</a:t>
            </a:r>
            <a:r>
              <a:rPr lang="fr-FR" dirty="0"/>
              <a:t> radiative </a:t>
            </a:r>
            <a:r>
              <a:rPr lang="fr-FR" dirty="0" err="1"/>
              <a:t>transfer</a:t>
            </a:r>
            <a:r>
              <a:rPr lang="fr-FR" dirty="0"/>
              <a:t> model, and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currently</a:t>
            </a:r>
            <a:r>
              <a:rPr lang="fr-FR" dirty="0"/>
              <a:t> in the process of </a:t>
            </a:r>
            <a:r>
              <a:rPr lang="fr-FR" dirty="0" err="1"/>
              <a:t>analyzing</a:t>
            </a:r>
            <a:r>
              <a:rPr lang="fr-FR" dirty="0"/>
              <a:t> the </a:t>
            </a:r>
            <a:r>
              <a:rPr lang="fr-FR" dirty="0" err="1"/>
              <a:t>results</a:t>
            </a:r>
            <a:r>
              <a:rPr lang="fr-FR" dirty="0"/>
              <a:t>.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/>
              <a:t>to compare </a:t>
            </a:r>
            <a:r>
              <a:rPr lang="fr-FR" dirty="0"/>
              <a:t>the 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Beerian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.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1EE3EB98-9878-9AF4-72A5-C14121B35FF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body" idx="1"/>
          </p:nvPr>
        </p:nvSpPr>
        <p:spPr>
          <a:xfrm>
            <a:off x="3448050" y="2239963"/>
            <a:ext cx="8629650" cy="145732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800" dirty="0"/>
              <a:t>Appendix</a:t>
            </a:r>
          </a:p>
        </p:txBody>
      </p:sp>
      <p:sp>
        <p:nvSpPr>
          <p:cNvPr id="54" name="Google Shape;54;p2"/>
          <p:cNvSpPr txBox="1"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fr-FR"/>
              <a:pPr lvl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8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Morphological study</a:t>
            </a:r>
            <a:endParaRPr lang="en-US" dirty="0"/>
          </a:p>
          <a:p>
            <a:pPr lvl="0"/>
            <a:endParaRPr lang="fr-FR" dirty="0"/>
          </a:p>
        </p:txBody>
      </p:sp>
      <p:sp>
        <p:nvSpPr>
          <p:cNvPr id="60" name="Google Shape;60;p3"/>
          <p:cNvSpPr txBox="1">
            <a:spLocks noGrp="1"/>
          </p:cNvSpPr>
          <p:nvPr>
            <p:ph type="body" idx="2"/>
          </p:nvPr>
        </p:nvSpPr>
        <p:spPr>
          <a:xfrm>
            <a:off x="638175" y="1085850"/>
            <a:ext cx="6402705" cy="36195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dirty="0" err="1"/>
              <a:t>Definitions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space réservé du texte 40">
                <a:extLst>
                  <a:ext uri="{FF2B5EF4-FFF2-40B4-BE49-F238E27FC236}">
                    <a16:creationId xmlns:a16="http://schemas.microsoft.com/office/drawing/2014/main" id="{613238A3-7323-4D85-2A56-0AC8FD888EC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6" y="1628776"/>
                <a:ext cx="8141088" cy="4864100"/>
              </a:xfrm>
            </p:spPr>
            <p:txBody>
              <a:bodyPr/>
              <a:lstStyle/>
              <a:p>
                <a:r>
                  <a:rPr lang="fr-FR" dirty="0"/>
                  <a:t>Classic </a:t>
                </a:r>
                <a:r>
                  <a:rPr lang="fr-FR" dirty="0" err="1"/>
                  <a:t>chords</a:t>
                </a:r>
                <a:r>
                  <a:rPr lang="fr-FR" dirty="0"/>
                  <a:t> distributions: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chords</a:t>
                </a:r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chords</a:t>
                </a:r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chords</a:t>
                </a:r>
                <a:endParaRPr lang="fr-FR" dirty="0"/>
              </a:p>
              <a:p>
                <a:r>
                  <a:rPr lang="fr-FR" dirty="0"/>
                  <a:t>Let us focus on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chords</a:t>
                </a:r>
                <a:endParaRPr lang="fr-FR" dirty="0"/>
              </a:p>
              <a:p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density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 (PDF) and cumulative distribution </a:t>
                </a:r>
                <a:r>
                  <a:rPr lang="fr-FR" dirty="0" err="1"/>
                  <a:t>function</a:t>
                </a:r>
                <a:r>
                  <a:rPr lang="fr-FR" dirty="0"/>
                  <a:t> (CDF) of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chord</a:t>
                </a:r>
                <a:r>
                  <a:rPr lang="fr-FR" dirty="0"/>
                  <a:t> </a:t>
                </a:r>
                <a:r>
                  <a:rPr lang="fr-FR" dirty="0" err="1"/>
                  <a:t>lengths</a:t>
                </a:r>
                <a:r>
                  <a:rPr lang="fr-FR" dirty="0"/>
                  <a:t> in an </a:t>
                </a:r>
                <a:r>
                  <a:rPr lang="fr-FR" dirty="0" err="1"/>
                  <a:t>isolated</a:t>
                </a:r>
                <a:r>
                  <a:rPr lang="fr-FR" dirty="0"/>
                  <a:t> </a:t>
                </a:r>
                <a:r>
                  <a:rPr lang="fr-FR" dirty="0" err="1"/>
                  <a:t>cylinder</a:t>
                </a:r>
                <a:r>
                  <a:rPr lang="fr-FR" dirty="0"/>
                  <a:t> [2]: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nary>
                          <m:naryPr>
                            <m:limLoc m:val="subSup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func>
                              <m:func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rad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nary>
                        <m:r>
                          <a:rPr lang="fr-FR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fr-FR" dirty="0"/>
              </a:p>
              <a:p>
                <a:pPr lvl="2"/>
                <a:r>
                  <a:rPr lang="fr-FR" i="1" dirty="0"/>
                  <a:t>(</a:t>
                </a:r>
                <a:r>
                  <a:rPr lang="fr-FR" i="1" dirty="0" err="1"/>
                  <a:t>results</a:t>
                </a:r>
                <a:r>
                  <a:rPr lang="fr-FR" i="1" dirty="0"/>
                  <a:t> are </a:t>
                </a:r>
                <a:r>
                  <a:rPr lang="fr-FR" i="1" dirty="0" err="1"/>
                  <a:t>scaled</a:t>
                </a:r>
                <a:r>
                  <a:rPr lang="fr-FR" i="1" dirty="0"/>
                  <a:t> </a:t>
                </a:r>
                <a:r>
                  <a:rPr lang="fr-FR" i="1" dirty="0" err="1"/>
                  <a:t>with</a:t>
                </a:r>
                <a:r>
                  <a:rPr lang="fr-FR" i="1" dirty="0"/>
                  <a:t> respect to the </a:t>
                </a:r>
                <a:r>
                  <a:rPr lang="fr-FR" i="1" dirty="0" err="1"/>
                  <a:t>diameter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i="1" dirty="0"/>
                  <a:t> of the </a:t>
                </a:r>
                <a:r>
                  <a:rPr lang="fr-FR" i="1" dirty="0" err="1"/>
                  <a:t>fibers</a:t>
                </a:r>
                <a:r>
                  <a:rPr lang="fr-FR" i="1" dirty="0"/>
                  <a:t>)</a:t>
                </a:r>
              </a:p>
            </p:txBody>
          </p:sp>
        </mc:Choice>
        <mc:Fallback xmlns="">
          <p:sp>
            <p:nvSpPr>
              <p:cNvPr id="41" name="Espace réservé du texte 40">
                <a:extLst>
                  <a:ext uri="{FF2B5EF4-FFF2-40B4-BE49-F238E27FC236}">
                    <a16:creationId xmlns:a16="http://schemas.microsoft.com/office/drawing/2014/main" id="{613238A3-7323-4D85-2A56-0AC8FD888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6" y="1628776"/>
                <a:ext cx="8141088" cy="4864100"/>
              </a:xfrm>
              <a:blipFill>
                <a:blip r:embed="rId3"/>
                <a:stretch>
                  <a:fillRect l="-674" t="-501" r="-749" b="-1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Google Shape;62;p3"/>
          <p:cNvSpPr txBox="1"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fr-FR"/>
              <a:pPr lvl="0"/>
              <a:t>15</a:t>
            </a:fld>
            <a:endParaRPr lang="fr-FR"/>
          </a:p>
        </p:txBody>
      </p:sp>
      <p:pic>
        <p:nvPicPr>
          <p:cNvPr id="130" name="Image 129">
            <a:extLst>
              <a:ext uri="{FF2B5EF4-FFF2-40B4-BE49-F238E27FC236}">
                <a16:creationId xmlns:a16="http://schemas.microsoft.com/office/drawing/2014/main" id="{69ADD9A8-3EF9-482B-B3EC-B1DAA61B9C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07081" y="2976700"/>
            <a:ext cx="3642798" cy="2661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47777607-C21E-46DF-B4D6-C82462924660}"/>
                  </a:ext>
                </a:extLst>
              </p:cNvPr>
              <p:cNvSpPr txBox="1"/>
              <p:nvPr/>
            </p:nvSpPr>
            <p:spPr>
              <a:xfrm>
                <a:off x="8636004" y="5629821"/>
                <a:ext cx="33259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Probability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that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-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random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chord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length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in an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isolated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cylinder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is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less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than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fr-FR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47777607-C21E-46DF-B4D6-C82462924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4" y="5629821"/>
                <a:ext cx="3325949" cy="738664"/>
              </a:xfrm>
              <a:prstGeom prst="rect">
                <a:avLst/>
              </a:prstGeom>
              <a:blipFill>
                <a:blip r:embed="rId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56">
            <a:extLst>
              <a:ext uri="{FF2B5EF4-FFF2-40B4-BE49-F238E27FC236}">
                <a16:creationId xmlns:a16="http://schemas.microsoft.com/office/drawing/2014/main" id="{6B48E176-7405-484A-8669-2535EC1BE4E3}"/>
              </a:ext>
            </a:extLst>
          </p:cNvPr>
          <p:cNvSpPr txBox="1"/>
          <p:nvPr/>
        </p:nvSpPr>
        <p:spPr>
          <a:xfrm>
            <a:off x="0" y="6581001"/>
            <a:ext cx="9119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[2] Tomadakis, M. M., &amp; Sotirchos, S. V. (1993). Random paths in random arrays of cylinders. </a:t>
            </a:r>
            <a:r>
              <a:rPr lang="en-US" sz="1200" i="1"/>
              <a:t>Radiation research</a:t>
            </a:r>
            <a:r>
              <a:rPr lang="en-US" sz="1200"/>
              <a:t>, </a:t>
            </a:r>
            <a:r>
              <a:rPr lang="en-US" sz="1200" i="1"/>
              <a:t>135</a:t>
            </a:r>
            <a:r>
              <a:rPr lang="en-US" sz="1200"/>
              <a:t>(3), 302-311.</a:t>
            </a:r>
            <a:endParaRPr lang="fr-FR" sz="12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71FF62-95D0-2D3E-A151-63D0A4DC2AD1}"/>
              </a:ext>
            </a:extLst>
          </p:cNvPr>
          <p:cNvGrpSpPr/>
          <p:nvPr/>
        </p:nvGrpSpPr>
        <p:grpSpPr>
          <a:xfrm>
            <a:off x="8538791" y="1125855"/>
            <a:ext cx="3207662" cy="1248981"/>
            <a:chOff x="8141823" y="39506"/>
            <a:chExt cx="3844079" cy="1662602"/>
          </a:xfrm>
        </p:grpSpPr>
        <p:sp>
          <p:nvSpPr>
            <p:cNvPr id="3" name="Cylindre 2">
              <a:extLst>
                <a:ext uri="{FF2B5EF4-FFF2-40B4-BE49-F238E27FC236}">
                  <a16:creationId xmlns:a16="http://schemas.microsoft.com/office/drawing/2014/main" id="{474AEE90-5366-9A68-95C3-7D2B2D24E949}"/>
                </a:ext>
              </a:extLst>
            </p:cNvPr>
            <p:cNvSpPr/>
            <p:nvPr/>
          </p:nvSpPr>
          <p:spPr>
            <a:xfrm rot="16200000">
              <a:off x="9600491" y="-990920"/>
              <a:ext cx="1052302" cy="3718520"/>
            </a:xfrm>
            <a:prstGeom prst="can">
              <a:avLst>
                <a:gd name="adj" fmla="val 246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10742BF3-3BDD-F7B9-ADCB-DC59C3731AF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201981" y="723977"/>
              <a:ext cx="1250210" cy="348009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2ED5361E-F252-D9A6-CA66-D166E924295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73280" y="726397"/>
              <a:ext cx="1371607" cy="65400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BD0582CA-C0EC-3F4F-2D1B-DCA4DC4D952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02125" y="343876"/>
              <a:ext cx="1121615" cy="979614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2C6C6D7D-5D54-9219-43A1-6B23D28799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5763" y="583504"/>
              <a:ext cx="1300620" cy="578544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1201BDA-8EF1-1623-E2F0-E6F5D8C6F8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370852" y="711508"/>
              <a:ext cx="1300620" cy="322536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96C96CC-F5F0-1AD7-03FC-E3499DBC5CE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854161" y="-84856"/>
              <a:ext cx="115207" cy="1184027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30DEBAD-C664-8C88-E8E0-82027076DDE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20466" y="689947"/>
              <a:ext cx="555747" cy="1210877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2C8EFD9B-5563-C348-DF01-BA796418E7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37141" y="791843"/>
              <a:ext cx="1390510" cy="251755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3208EAE-98CC-3D89-7982-26D0410837EC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rot="16200000" flipH="1" flipV="1">
              <a:off x="8860533" y="225094"/>
              <a:ext cx="50094" cy="1236396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3FB674E-446A-1DC0-C0D4-7734E1206EC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470775" y="606528"/>
              <a:ext cx="1222434" cy="532496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DEE8C74-ACA1-692D-93F2-7B5A37B47DD1}"/>
                </a:ext>
              </a:extLst>
            </p:cNvPr>
            <p:cNvSpPr/>
            <p:nvPr/>
          </p:nvSpPr>
          <p:spPr>
            <a:xfrm rot="16200000">
              <a:off x="10135307" y="1042013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2541AA0-5A0B-9813-D17B-690960ED1B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632521" y="688276"/>
              <a:ext cx="1328930" cy="340690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361E7F3-EFB5-5BAD-09F7-7EB64D8CC590}"/>
                </a:ext>
              </a:extLst>
            </p:cNvPr>
            <p:cNvSpPr/>
            <p:nvPr/>
          </p:nvSpPr>
          <p:spPr>
            <a:xfrm rot="16200000">
              <a:off x="10348639" y="49031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6A98A35C-8698-E65A-F60C-54976FB585D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772368" y="693287"/>
              <a:ext cx="1256136" cy="260888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C6C2108-A1FE-DBC6-FFCD-4CE6837761CF}"/>
                </a:ext>
              </a:extLst>
            </p:cNvPr>
            <p:cNvSpPr/>
            <p:nvPr/>
          </p:nvSpPr>
          <p:spPr>
            <a:xfrm rot="16200000">
              <a:off x="10410940" y="1000111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2F17DA2-9C13-45CA-9DC4-93645AEA3807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0080030" y="335540"/>
              <a:ext cx="222495" cy="994487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611CCB1-6140-5179-6E66-9C94522D1E26}"/>
                </a:ext>
              </a:extLst>
            </p:cNvPr>
            <p:cNvSpPr/>
            <p:nvPr/>
          </p:nvSpPr>
          <p:spPr>
            <a:xfrm rot="16200000">
              <a:off x="10174248" y="792932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58DF15E5-BE8C-50E2-F8D2-A7162BD2752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9655133" y="411513"/>
              <a:ext cx="1127912" cy="938864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31CB6DB-32B1-BB73-987C-815BE203F662}"/>
                </a:ext>
              </a:extLst>
            </p:cNvPr>
            <p:cNvSpPr/>
            <p:nvPr/>
          </p:nvSpPr>
          <p:spPr>
            <a:xfrm rot="16200000">
              <a:off x="9845102" y="125768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7FD4308-4193-D6A7-5258-15653CEFCDB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555894" y="303488"/>
              <a:ext cx="1191746" cy="1107889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8EA5581-09AB-71DB-F277-DAFD63B98096}"/>
                </a:ext>
              </a:extLst>
            </p:cNvPr>
            <p:cNvSpPr/>
            <p:nvPr/>
          </p:nvSpPr>
          <p:spPr>
            <a:xfrm rot="16200000">
              <a:off x="9744875" y="42592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03E524F-8C6F-F419-A312-425729C5B86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0889956" y="431798"/>
              <a:ext cx="713160" cy="311305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A7810CB-F680-FF21-4E00-763905B97A7C}"/>
                </a:ext>
              </a:extLst>
            </p:cNvPr>
            <p:cNvSpPr/>
            <p:nvPr/>
          </p:nvSpPr>
          <p:spPr>
            <a:xfrm rot="16200000">
              <a:off x="11367965" y="916422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42D9DFA7-D6B4-EAA5-5D80-C245F9A9628A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0960502" y="910062"/>
              <a:ext cx="1013021" cy="227885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AE094A3E-4C1A-2DA9-6471-623C1C6287F1}"/>
                </a:ext>
              </a:extLst>
            </p:cNvPr>
            <p:cNvSpPr/>
            <p:nvPr/>
          </p:nvSpPr>
          <p:spPr>
            <a:xfrm rot="16200000">
              <a:off x="11547563" y="478113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3440CDB-0B5F-27C3-8DD7-A30A820F81FC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1248489" y="589543"/>
              <a:ext cx="699687" cy="703593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A4A48A9-0937-611C-A89C-65C87168E92E}"/>
                </a:ext>
              </a:extLst>
            </p:cNvPr>
            <p:cNvSpPr/>
            <p:nvPr/>
          </p:nvSpPr>
          <p:spPr>
            <a:xfrm rot="16200000">
              <a:off x="11214340" y="125768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873C6CF8-E544-A45D-1BC1-E832AD05041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588003" y="1220455"/>
              <a:ext cx="409994" cy="55707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062092D-FAA9-D9B3-0B0E-554F73B7EC01}"/>
                </a:ext>
              </a:extLst>
            </p:cNvPr>
            <p:cNvSpPr/>
            <p:nvPr/>
          </p:nvSpPr>
          <p:spPr>
            <a:xfrm rot="16200000">
              <a:off x="11733317" y="1004641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5F0E6EFE-2D80-9FD9-1660-4654AFBD816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148437" y="134670"/>
              <a:ext cx="580301" cy="912248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9108FF4-8CF2-8CF2-3D58-B05895F1B4E7}"/>
                </a:ext>
              </a:extLst>
            </p:cNvPr>
            <p:cNvSpPr/>
            <p:nvPr/>
          </p:nvSpPr>
          <p:spPr>
            <a:xfrm rot="16200000">
              <a:off x="11867566" y="853538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86B14101-AA3F-049A-9A03-4B7F6872A01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207839" y="402745"/>
              <a:ext cx="517561" cy="278818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9EDFB60-36AA-3014-A172-D05E84E945BA}"/>
                </a:ext>
              </a:extLst>
            </p:cNvPr>
            <p:cNvSpPr/>
            <p:nvPr/>
          </p:nvSpPr>
          <p:spPr>
            <a:xfrm rot="16200000">
              <a:off x="11566662" y="777731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5836823-1BB0-8A29-C6EB-13B1EDA83ED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280660" y="719036"/>
              <a:ext cx="398411" cy="745884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E4AC2C5-3FE1-B442-CC7D-B9500A699404}"/>
                </a:ext>
              </a:extLst>
            </p:cNvPr>
            <p:cNvSpPr/>
            <p:nvPr/>
          </p:nvSpPr>
          <p:spPr>
            <a:xfrm rot="16200000">
              <a:off x="11823787" y="125768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E23AA4F-313A-AD19-8CCA-B683E8FF1D34}"/>
                </a:ext>
              </a:extLst>
            </p:cNvPr>
            <p:cNvSpPr/>
            <p:nvPr/>
          </p:nvSpPr>
          <p:spPr>
            <a:xfrm rot="16200000">
              <a:off x="9943349" y="-340444"/>
              <a:ext cx="293673" cy="379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91A27A-BBA3-1AD8-66FC-2DCF1650F104}"/>
                </a:ext>
              </a:extLst>
            </p:cNvPr>
            <p:cNvSpPr/>
            <p:nvPr/>
          </p:nvSpPr>
          <p:spPr>
            <a:xfrm rot="16200000">
              <a:off x="9890702" y="-1709373"/>
              <a:ext cx="293674" cy="379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8813D558-9137-1C73-23FF-145DA5B6AEE2}"/>
                  </a:ext>
                </a:extLst>
              </p:cNvPr>
              <p:cNvSpPr txBox="1"/>
              <p:nvPr/>
            </p:nvSpPr>
            <p:spPr>
              <a:xfrm>
                <a:off x="8391610" y="2151420"/>
                <a:ext cx="37146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Chords 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in an </a:t>
                </a:r>
                <a:r>
                  <a:rPr lang="fr-FR" i="1" err="1">
                    <a:solidFill>
                      <a:schemeClr val="accent1">
                        <a:lumMod val="50000"/>
                      </a:schemeClr>
                    </a:solidFill>
                  </a:rPr>
                  <a:t>isolated</a:t>
                </a:r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 cylinder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fr-FR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8813D558-9137-1C73-23FF-145DA5B6A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10" y="2151420"/>
                <a:ext cx="3714664" cy="307777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9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79D674-EB5A-68DB-733F-DEE1950D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</p:spPr>
        <p:txBody>
          <a:bodyPr/>
          <a:lstStyle/>
          <a:p>
            <a:pPr lvl="0"/>
            <a:r>
              <a:rPr lang="fr-FR" err="1"/>
              <a:t>Morphological</a:t>
            </a:r>
            <a:r>
              <a:rPr lang="fr-FR"/>
              <a:t> </a:t>
            </a:r>
            <a:r>
              <a:rPr lang="fr-FR" err="1"/>
              <a:t>study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1C4EC476-2AB7-7DBE-27A3-6CB9451644D1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38175" y="1085850"/>
                <a:ext cx="6402705" cy="3619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/>
                  <a:t>-random chords in a random stack of cylinders</a:t>
                </a:r>
              </a:p>
            </p:txBody>
          </p:sp>
        </mc:Choice>
        <mc:Fallback xmlns="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1C4EC476-2AB7-7DBE-27A3-6CB945164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38175" y="1085850"/>
                <a:ext cx="6402705" cy="361950"/>
              </a:xfrm>
              <a:blipFill>
                <a:blip r:embed="rId3"/>
                <a:stretch>
                  <a:fillRect t="-15000" b="-3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89B4C9F5-D1B4-2EFD-777E-1E2FD7F27BF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5" y="1628776"/>
                <a:ext cx="8501433" cy="4667250"/>
              </a:xfrm>
            </p:spPr>
            <p:txBody>
              <a:bodyPr/>
              <a:lstStyle/>
              <a:p>
                <a:r>
                  <a:rPr lang="fr-FR" dirty="0"/>
                  <a:t>We </a:t>
                </a:r>
                <a:r>
                  <a:rPr lang="fr-FR" dirty="0" err="1"/>
                  <a:t>study</a:t>
                </a:r>
                <a:r>
                  <a:rPr lang="fr-FR" dirty="0"/>
                  <a:t> </a:t>
                </a:r>
                <a:r>
                  <a:rPr lang="fr-FR" dirty="0" err="1"/>
                  <a:t>now</a:t>
                </a:r>
                <a:r>
                  <a:rPr lang="fr-FR" dirty="0"/>
                  <a:t> a </a:t>
                </a:r>
                <a:r>
                  <a:rPr lang="fr-FR" dirty="0" err="1"/>
                  <a:t>random</a:t>
                </a:r>
                <a:r>
                  <a:rPr lang="fr-FR" dirty="0"/>
                  <a:t> stack </a:t>
                </a:r>
                <a:r>
                  <a:rPr lang="fr-FR"/>
                  <a:t>of overlapping </a:t>
                </a:r>
                <a:r>
                  <a:rPr lang="fr-FR" dirty="0" err="1"/>
                  <a:t>infinite</a:t>
                </a:r>
                <a:r>
                  <a:rPr lang="fr-FR" dirty="0"/>
                  <a:t> </a:t>
                </a:r>
                <a:r>
                  <a:rPr lang="fr-FR" dirty="0" err="1"/>
                  <a:t>cylinders</a:t>
                </a:r>
                <a:r>
                  <a:rPr lang="fr-FR" dirty="0"/>
                  <a:t>. The medium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statistically</a:t>
                </a:r>
                <a:r>
                  <a:rPr lang="fr-FR" dirty="0"/>
                  <a:t> </a:t>
                </a:r>
                <a:r>
                  <a:rPr lang="fr-FR" dirty="0" err="1"/>
                  <a:t>homogeneous</a:t>
                </a:r>
                <a:r>
                  <a:rPr lang="fr-FR" dirty="0"/>
                  <a:t> and </a:t>
                </a:r>
                <a:r>
                  <a:rPr lang="fr-FR" dirty="0" err="1"/>
                  <a:t>isotropic</a:t>
                </a:r>
                <a:r>
                  <a:rPr lang="fr-FR" dirty="0"/>
                  <a:t>. Let us </a:t>
                </a:r>
                <a:r>
                  <a:rPr lang="fr-FR" dirty="0" err="1"/>
                  <a:t>denote</a:t>
                </a:r>
                <a:r>
                  <a:rPr lang="fr-FR" dirty="0"/>
                  <a:t> the </a:t>
                </a:r>
                <a:r>
                  <a:rPr lang="fr-FR" dirty="0" err="1"/>
                  <a:t>porosity</a:t>
                </a:r>
                <a:r>
                  <a:rPr lang="fr-FR" dirty="0"/>
                  <a:t> (</a:t>
                </a:r>
                <a:r>
                  <a:rPr lang="fr-FR" dirty="0" err="1"/>
                  <a:t>void</a:t>
                </a:r>
                <a:r>
                  <a:rPr lang="fr-FR" dirty="0"/>
                  <a:t> volume fraction)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fr-FR" dirty="0"/>
                  <a:t>. </a:t>
                </a:r>
                <a:r>
                  <a:rPr lang="fr-FR" dirty="0" err="1"/>
                  <a:t>What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𝚷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?</a:t>
                </a:r>
              </a:p>
              <a:p>
                <a:r>
                  <a:rPr lang="fr-FR" dirty="0"/>
                  <a:t>In the </a:t>
                </a:r>
                <a:r>
                  <a:rPr lang="fr-FR" dirty="0" err="1"/>
                  <a:t>void</a:t>
                </a:r>
                <a:r>
                  <a:rPr lang="fr-FR" dirty="0"/>
                  <a:t> phase, the </a:t>
                </a:r>
                <a:r>
                  <a:rPr lang="fr-FR" dirty="0" err="1"/>
                  <a:t>behaviour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known</a:t>
                </a:r>
                <a:r>
                  <a:rPr lang="fr-F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/>
                  <a:t>: </a:t>
                </a:r>
                <a:r>
                  <a:rPr lang="fr-FR" err="1"/>
                  <a:t>Beerian</a:t>
                </a:r>
                <a:r>
                  <a:rPr lang="fr-FR"/>
                  <a:t> phase [2]</a:t>
                </a:r>
                <a:endParaRPr lang="fr-FR" dirty="0"/>
              </a:p>
              <a:p>
                <a:r>
                  <a:rPr lang="fr-FR" dirty="0"/>
                  <a:t>In the </a:t>
                </a:r>
                <a:r>
                  <a:rPr lang="fr-FR" dirty="0" err="1"/>
                  <a:t>fiber</a:t>
                </a:r>
                <a:r>
                  <a:rPr lang="fr-FR" dirty="0"/>
                  <a:t> phase: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→1,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→0,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fr-FR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func>
                              <m:func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func>
                          </m:num>
                          <m:den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fr-FR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/>
                  <a:t>  </a:t>
                </a:r>
                <a:r>
                  <a:rPr lang="fr-FR"/>
                  <a:t>[2]</a:t>
                </a:r>
                <a:endParaRPr lang="fr-FR" dirty="0"/>
              </a:p>
              <a:p>
                <a:pPr lvl="1"/>
                <a:r>
                  <a:rPr lang="fr-FR" dirty="0"/>
                  <a:t>In the </a:t>
                </a:r>
                <a:r>
                  <a:rPr lang="fr-FR"/>
                  <a:t>Laplace domain [3]: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acc>
                              <m:accPr>
                                <m:chr m:val="̂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r>
                  <a:rPr lang="fr-FR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fr-FR" dirty="0"/>
                  <a:t> the </a:t>
                </a:r>
                <a:r>
                  <a:rPr lang="fr-FR" dirty="0" err="1"/>
                  <a:t>autocorrelation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 of the </a:t>
                </a:r>
                <a:r>
                  <a:rPr lang="fr-FR" dirty="0" err="1"/>
                  <a:t>void</a:t>
                </a:r>
                <a:r>
                  <a:rPr lang="fr-FR" dirty="0"/>
                  <a:t> phase</a:t>
                </a:r>
              </a:p>
              <a:p>
                <a:r>
                  <a:rPr lang="fr-FR" dirty="0" err="1"/>
                  <a:t>Knowing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will</a:t>
                </a:r>
                <a:r>
                  <a:rPr lang="fr-FR" dirty="0"/>
                  <a:t> </a:t>
                </a:r>
                <a:r>
                  <a:rPr lang="fr-FR" dirty="0" err="1"/>
                  <a:t>allow</a:t>
                </a:r>
                <a:r>
                  <a:rPr lang="fr-FR" dirty="0"/>
                  <a:t> the </a:t>
                </a:r>
                <a:r>
                  <a:rPr lang="fr-FR" dirty="0" err="1"/>
                  <a:t>numerical</a:t>
                </a:r>
                <a:r>
                  <a:rPr lang="fr-FR" dirty="0"/>
                  <a:t> </a:t>
                </a:r>
                <a:r>
                  <a:rPr lang="fr-FR" dirty="0" err="1"/>
                  <a:t>evaluation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>
                        <a:latin typeface="Cambria Math" panose="02040503050406030204" pitchFamily="18" charset="0"/>
                      </a:rPr>
                      <m:t>𝚷</m:t>
                    </m:r>
                    <m:r>
                      <a:rPr lang="fr-FR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>
                        <a:latin typeface="Cambria Math" panose="02040503050406030204" pitchFamily="18" charset="0"/>
                      </a:rPr>
                      <m:t>𝐬</m:t>
                    </m:r>
                    <m:r>
                      <a:rPr lang="fr-F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89B4C9F5-D1B4-2EFD-777E-1E2FD7F27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5" y="1628776"/>
                <a:ext cx="8501433" cy="4667250"/>
              </a:xfrm>
              <a:blipFill>
                <a:blip r:embed="rId4"/>
                <a:stretch>
                  <a:fillRect l="-645" t="-522" r="-789" b="-2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170164-4351-B173-1FE5-A09D29B1C6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099B57-4A68-3D8B-FE5F-56E79B1B6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033" y="505433"/>
            <a:ext cx="3388829" cy="138176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D5AAE06-8E73-4D11-842E-B920F7805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7422" y="2055744"/>
            <a:ext cx="2914050" cy="395803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6452835-0EC8-45C1-BA04-58F83B199261}"/>
              </a:ext>
            </a:extLst>
          </p:cNvPr>
          <p:cNvSpPr txBox="1"/>
          <p:nvPr/>
        </p:nvSpPr>
        <p:spPr>
          <a:xfrm>
            <a:off x="8725226" y="6012905"/>
            <a:ext cx="3388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Visual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representation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chords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emitted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in volume in the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void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phase (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dark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blue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) and in the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fiber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phase (light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blue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380A89-0F71-4B09-B384-0031CF083184}"/>
              </a:ext>
            </a:extLst>
          </p:cNvPr>
          <p:cNvSpPr txBox="1"/>
          <p:nvPr/>
        </p:nvSpPr>
        <p:spPr>
          <a:xfrm>
            <a:off x="-9526" y="6331505"/>
            <a:ext cx="8544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[3] </a:t>
            </a:r>
            <a:r>
              <a:rPr lang="en-US"/>
              <a:t>Roberts, A. P., &amp; Torquato, S. (1999). Chord-distribution functions of three-dimensional random media: approximate first-passage times of Gaussian processes. </a:t>
            </a:r>
            <a:r>
              <a:rPr lang="en-US" i="1"/>
              <a:t>Physical Review E</a:t>
            </a:r>
            <a:r>
              <a:rPr lang="en-US"/>
              <a:t>, </a:t>
            </a:r>
            <a:r>
              <a:rPr lang="en-US" i="1"/>
              <a:t>59</a:t>
            </a:r>
            <a:r>
              <a:rPr lang="en-US"/>
              <a:t>(5), 4953.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55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79D674-EB5A-68DB-733F-DEE1950D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</p:spPr>
        <p:txBody>
          <a:bodyPr/>
          <a:lstStyle/>
          <a:p>
            <a:pPr lvl="0"/>
            <a:r>
              <a:rPr lang="fr-FR"/>
              <a:t>Morphological study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4EC476-2AB7-7DBE-27A3-6CB9451644D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8175" y="1085850"/>
            <a:ext cx="6402705" cy="361950"/>
          </a:xfrm>
        </p:spPr>
        <p:txBody>
          <a:bodyPr/>
          <a:lstStyle/>
          <a:p>
            <a:r>
              <a:rPr lang="fr-FR"/>
              <a:t>Statistics of overlapping fibers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89B4C9F5-D1B4-2EFD-777E-1E2FD7F27BF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5" y="1628776"/>
                <a:ext cx="8501433" cy="4267200"/>
              </a:xfrm>
            </p:spPr>
            <p:txBody>
              <a:bodyPr/>
              <a:lstStyle/>
              <a:p>
                <a:r>
                  <a:rPr lang="fr-FR" dirty="0"/>
                  <a:t>Let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random</a:t>
                </a:r>
                <a:r>
                  <a:rPr lang="fr-FR" dirty="0"/>
                  <a:t> points,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their</a:t>
                </a:r>
                <a:r>
                  <a:rPr lang="fr-FR" dirty="0"/>
                  <a:t> distance,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random</a:t>
                </a:r>
                <a:r>
                  <a:rPr lang="fr-FR" dirty="0"/>
                  <a:t> variables </a:t>
                </a:r>
                <a:r>
                  <a:rPr lang="fr-FR" dirty="0" err="1"/>
                  <a:t>counting</a:t>
                </a:r>
                <a:r>
                  <a:rPr lang="fr-FR" dirty="0"/>
                  <a:t> the </a:t>
                </a:r>
                <a:r>
                  <a:rPr lang="fr-FR" dirty="0" err="1"/>
                  <a:t>number</a:t>
                </a:r>
                <a:r>
                  <a:rPr lang="fr-FR" dirty="0"/>
                  <a:t> of </a:t>
                </a:r>
                <a:r>
                  <a:rPr lang="fr-FR" dirty="0" err="1"/>
                  <a:t>cylinders</a:t>
                </a:r>
                <a:r>
                  <a:rPr lang="fr-FR" dirty="0"/>
                  <a:t> </a:t>
                </a:r>
                <a:r>
                  <a:rPr lang="fr-FR" dirty="0" err="1"/>
                  <a:t>covering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fr-FR" dirty="0"/>
                  <a:t>.</a:t>
                </a:r>
              </a:p>
              <a:p>
                <a:r>
                  <a:rPr lang="fr-FR" dirty="0"/>
                  <a:t>The </a:t>
                </a:r>
                <a:r>
                  <a:rPr lang="fr-FR" dirty="0" err="1"/>
                  <a:t>covering</a:t>
                </a:r>
                <a:r>
                  <a:rPr lang="fr-FR" dirty="0"/>
                  <a:t> </a:t>
                </a:r>
                <a:r>
                  <a:rPr lang="fr-FR" dirty="0" err="1"/>
                  <a:t>theory</a:t>
                </a:r>
                <a:r>
                  <a:rPr lang="fr-FR" dirty="0"/>
                  <a:t> </a:t>
                </a:r>
                <a:r>
                  <a:rPr lang="fr-FR" dirty="0" err="1"/>
                  <a:t>says</a:t>
                </a:r>
                <a:r>
                  <a:rPr lang="fr-F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dirty="0"/>
                  <a:t> </a:t>
                </a:r>
                <a:r>
                  <a:rPr lang="fr-FR"/>
                  <a:t>[4]</a:t>
                </a:r>
                <a:endParaRPr lang="fr-FR" dirty="0"/>
              </a:p>
              <a:p>
                <a:pPr lvl="1"/>
                <a:r>
                  <a:rPr lang="fr-FR" dirty="0" err="1"/>
                  <a:t>Therefore</a:t>
                </a:r>
                <a:r>
                  <a:rPr lang="fr-FR" dirty="0"/>
                  <a:t> :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mtClean="0">
                        <a:latin typeface="Cambria Math" panose="02040503050406030204" pitchFamily="18" charset="0"/>
                      </a:rPr>
                      <m:t>Π</m:t>
                    </m:r>
                    <m:f>
                      <m:fPr>
                        <m:type m:val="li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fr-FR" dirty="0"/>
              </a:p>
              <a:p>
                <a:pPr lvl="1"/>
                <a:r>
                  <a:rPr lang="fr-FR" dirty="0" err="1"/>
                  <a:t>Overlapping</a:t>
                </a:r>
                <a:r>
                  <a:rPr lang="fr-FR" dirty="0"/>
                  <a:t> ratio :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fr-FR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mtClean="0">
                        <a:latin typeface="Cambria Math" panose="02040503050406030204" pitchFamily="18" charset="0"/>
                      </a:rPr>
                      <m:t>Π</m:t>
                    </m:r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func>
                  </m:oMath>
                </a14:m>
                <a:endParaRPr lang="fr-FR" dirty="0"/>
              </a:p>
              <a:p>
                <a:r>
                  <a:rPr lang="fr-FR" dirty="0" err="1"/>
                  <a:t>With</a:t>
                </a:r>
                <a:r>
                  <a:rPr lang="fr-FR" dirty="0"/>
                  <a:t> more </a:t>
                </a:r>
                <a:r>
                  <a:rPr lang="fr-FR" dirty="0" err="1"/>
                  <a:t>calculations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can </a:t>
                </a:r>
                <a:r>
                  <a:rPr lang="fr-FR" dirty="0" err="1"/>
                  <a:t>deduce</a:t>
                </a:r>
                <a:r>
                  <a:rPr lang="fr-F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𝐹𝑖</m:t>
                                </m:r>
                                <m:d>
                                  <m:d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F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fr-FR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fr-F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FR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fr-FR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fr-FR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fr-F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Π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89B4C9F5-D1B4-2EFD-777E-1E2FD7F27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5" y="1628776"/>
                <a:ext cx="8501433" cy="4267200"/>
              </a:xfrm>
              <a:blipFill>
                <a:blip r:embed="rId2"/>
                <a:stretch>
                  <a:fillRect l="-645" t="-714" r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170164-4351-B173-1FE5-A09D29B1C6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17</a:t>
            </a:fld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B77A8F-2984-494E-9368-081227C28101}"/>
              </a:ext>
            </a:extLst>
          </p:cNvPr>
          <p:cNvSpPr txBox="1"/>
          <p:nvPr/>
        </p:nvSpPr>
        <p:spPr>
          <a:xfrm>
            <a:off x="8730033" y="6043136"/>
            <a:ext cx="338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>
                <a:solidFill>
                  <a:schemeClr val="accent1">
                    <a:lumMod val="50000"/>
                  </a:schemeClr>
                </a:solidFill>
              </a:rPr>
              <a:t>Visual representation of two random points within the medium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70D652-6CE0-4D4E-B5E2-FF85BFEB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5867" y="2046219"/>
            <a:ext cx="2897160" cy="39562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465FEE8-D760-40AC-81EF-9E5736F3B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033" y="505433"/>
            <a:ext cx="3388829" cy="138176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3020C1F-33A1-4886-9A5D-0957E6509C53}"/>
              </a:ext>
            </a:extLst>
          </p:cNvPr>
          <p:cNvSpPr txBox="1"/>
          <p:nvPr/>
        </p:nvSpPr>
        <p:spPr>
          <a:xfrm>
            <a:off x="-13917" y="6571476"/>
            <a:ext cx="861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[4] Sampson, W. W. (2008). </a:t>
            </a:r>
            <a:r>
              <a:rPr lang="en-US" sz="1200" i="1"/>
              <a:t>Modelling stochastic fibrous materials with mathematica®</a:t>
            </a:r>
            <a:r>
              <a:rPr lang="en-US" sz="1200"/>
              <a:t>. Springer Science &amp; Business Media.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41384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721B40-29B7-2A71-5133-A3A57DF1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</p:spPr>
        <p:txBody>
          <a:bodyPr/>
          <a:lstStyle/>
          <a:p>
            <a:pPr lvl="0"/>
            <a:r>
              <a:rPr lang="fr-FR"/>
              <a:t>Morphological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66B3639D-708E-7C68-2A2D-5F953B0EFCB4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38175" y="1085850"/>
                <a:ext cx="6402705" cy="361950"/>
              </a:xfrm>
            </p:spPr>
            <p:txBody>
              <a:bodyPr/>
              <a:lstStyle/>
              <a:p>
                <a:r>
                  <a:rPr lang="fr-FR" dirty="0" err="1"/>
                  <a:t>Autocorrelation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66B3639D-708E-7C68-2A2D-5F953B0EF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38175" y="1085850"/>
                <a:ext cx="6402705" cy="361950"/>
              </a:xfrm>
              <a:blipFill>
                <a:blip r:embed="rId2"/>
                <a:stretch>
                  <a:fillRect l="-1048" t="-15000" b="-3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DD236865-F224-9AD4-1BDB-9168F1435AA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8191500" cy="5076825"/>
              </a:xfrm>
            </p:spPr>
            <p:txBody>
              <a:bodyPr/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autocorrelation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 of the </a:t>
                </a:r>
                <a:r>
                  <a:rPr lang="fr-FR" dirty="0" err="1"/>
                  <a:t>void</a:t>
                </a:r>
                <a:r>
                  <a:rPr lang="fr-FR" dirty="0"/>
                  <a:t> phase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easily</a:t>
                </a:r>
                <a:r>
                  <a:rPr lang="fr-FR" dirty="0"/>
                  <a:t> </a:t>
                </a:r>
                <a:r>
                  <a:rPr lang="fr-FR" dirty="0" err="1"/>
                  <a:t>obtained</a:t>
                </a:r>
                <a:r>
                  <a:rPr lang="fr-F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fr-FR" dirty="0"/>
              </a:p>
              <a:p>
                <a:r>
                  <a:rPr lang="fr-FR" dirty="0" err="1"/>
                  <a:t>Therefore</a:t>
                </a:r>
                <a:r>
                  <a:rPr lang="fr-FR" dirty="0"/>
                  <a:t>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conclude</a:t>
                </a:r>
                <a:r>
                  <a:rPr lang="fr-F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r>
                  <a:rPr lang="fr-FR" dirty="0" err="1"/>
                  <a:t>Numerical</a:t>
                </a:r>
                <a:r>
                  <a:rPr lang="fr-FR" dirty="0"/>
                  <a:t> inversion of the Laplace expression:</a:t>
                </a:r>
              </a:p>
              <a:p>
                <a:pPr lvl="1"/>
                <a:r>
                  <a:rPr lang="fr-FR" dirty="0"/>
                  <a:t>For a </a:t>
                </a:r>
                <a:r>
                  <a:rPr lang="fr-FR" dirty="0" err="1"/>
                  <a:t>very</a:t>
                </a:r>
                <a:r>
                  <a:rPr lang="fr-FR" dirty="0"/>
                  <a:t> fast inversion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precision</a:t>
                </a:r>
                <a:r>
                  <a:rPr lang="fr-FR" dirty="0"/>
                  <a:t> up to 2 digits: </a:t>
                </a:r>
                <a:r>
                  <a:rPr lang="fr-FR" dirty="0" err="1"/>
                  <a:t>Wilcox’s</a:t>
                </a:r>
                <a:r>
                  <a:rPr lang="fr-FR" dirty="0"/>
                  <a:t> </a:t>
                </a:r>
                <a:r>
                  <a:rPr lang="fr-FR" dirty="0" err="1"/>
                  <a:t>algorithm</a:t>
                </a:r>
                <a:r>
                  <a:rPr lang="fr-FR" dirty="0"/>
                  <a:t>.</a:t>
                </a:r>
              </a:p>
              <a:p>
                <a:pPr lvl="1"/>
                <a:r>
                  <a:rPr lang="fr-FR" dirty="0"/>
                  <a:t>A </a:t>
                </a:r>
                <a:r>
                  <a:rPr lang="fr-FR" dirty="0" err="1"/>
                  <a:t>slower</a:t>
                </a:r>
                <a:r>
                  <a:rPr lang="fr-FR" dirty="0"/>
                  <a:t> </a:t>
                </a:r>
                <a:r>
                  <a:rPr lang="fr-FR" dirty="0" err="1"/>
                  <a:t>approach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precision</a:t>
                </a:r>
                <a:r>
                  <a:rPr lang="fr-FR" dirty="0"/>
                  <a:t> up to 8 digits: De </a:t>
                </a:r>
                <a:r>
                  <a:rPr lang="fr-FR" dirty="0" err="1"/>
                  <a:t>Hoog’s</a:t>
                </a:r>
                <a:r>
                  <a:rPr lang="fr-FR" dirty="0"/>
                  <a:t> </a:t>
                </a:r>
                <a:r>
                  <a:rPr lang="fr-FR" dirty="0" err="1"/>
                  <a:t>algorithm</a:t>
                </a:r>
                <a:r>
                  <a:rPr lang="fr-FR" dirty="0"/>
                  <a:t>.</a:t>
                </a:r>
              </a:p>
              <a:p>
                <a:r>
                  <a:rPr lang="fr-FR" dirty="0" err="1"/>
                  <a:t>Asymptotic</a:t>
                </a:r>
                <a:r>
                  <a:rPr lang="fr-FR" dirty="0"/>
                  <a:t> expansion: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→+∞</m:t>
                        </m:r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∼1+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fr-FR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func>
                      </m:num>
                      <m:den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fr-FR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DD236865-F224-9AD4-1BDB-9168F143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8191500" cy="5076825"/>
              </a:xfrm>
              <a:blipFill>
                <a:blip r:embed="rId3"/>
                <a:stretch>
                  <a:fillRect l="-670" t="-480" r="-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8BD3C7-FB5C-B99A-642E-8C767DCF33B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2BA53AC-8F67-EDCD-E37D-C2E50E46E7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5911" y="2114550"/>
            <a:ext cx="4062764" cy="2833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1D2B1A0-C72C-43C4-86A2-C56333110B61}"/>
                  </a:ext>
                </a:extLst>
              </p:cNvPr>
              <p:cNvSpPr txBox="1"/>
              <p:nvPr/>
            </p:nvSpPr>
            <p:spPr>
              <a:xfrm>
                <a:off x="8834659" y="4904756"/>
                <a:ext cx="32716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Probability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that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-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random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chord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length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is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less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than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in the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fiber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phase for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different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porosities</a:t>
                </a:r>
                <a:endParaRPr lang="fr-FR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1D2B1A0-C72C-43C4-86A2-C56333110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659" y="4904756"/>
                <a:ext cx="3271616" cy="738664"/>
              </a:xfrm>
              <a:prstGeom prst="rect">
                <a:avLst/>
              </a:prstGeom>
              <a:blipFill>
                <a:blip r:embed="rId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66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721B40-29B7-2A71-5133-A3A57DF1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</p:spPr>
        <p:txBody>
          <a:bodyPr/>
          <a:lstStyle/>
          <a:p>
            <a:pPr lvl="0"/>
            <a:r>
              <a:rPr lang="fr-FR"/>
              <a:t>Morphological study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B3639D-708E-7C68-2A2D-5F953B0EFCB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8175" y="1085850"/>
            <a:ext cx="6402705" cy="361950"/>
          </a:xfrm>
        </p:spPr>
        <p:txBody>
          <a:bodyPr/>
          <a:lstStyle/>
          <a:p>
            <a:r>
              <a:rPr lang="fr-FR"/>
              <a:t>Representative Elementary Volume for porosity: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DD236865-F224-9AD4-1BDB-9168F1435AA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8082437" cy="5076825"/>
              </a:xfrm>
            </p:spPr>
            <p:txBody>
              <a:bodyPr/>
              <a:lstStyle/>
              <a:p>
                <a:r>
                  <a:rPr lang="fr-FR" dirty="0"/>
                  <a:t>In a </a:t>
                </a:r>
                <a:r>
                  <a:rPr lang="fr-FR" dirty="0" err="1"/>
                  <a:t>representative</a:t>
                </a:r>
                <a:r>
                  <a:rPr lang="fr-FR" dirty="0"/>
                  <a:t> box, the effective </a:t>
                </a:r>
                <a:r>
                  <a:rPr lang="fr-FR" dirty="0" err="1"/>
                  <a:t>porosity</a:t>
                </a:r>
                <a:r>
                  <a:rPr lang="fr-FR" dirty="0"/>
                  <a:t> of </a:t>
                </a:r>
                <a:r>
                  <a:rPr lang="fr-FR"/>
                  <a:t>a subarea or a subvolume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not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fr-FR" dirty="0"/>
                  <a:t>, but </a:t>
                </a:r>
                <a:r>
                  <a:rPr lang="fr-FR" dirty="0" err="1"/>
                  <a:t>fluctuates</a:t>
                </a:r>
                <a:r>
                  <a:rPr lang="fr-FR" dirty="0"/>
                  <a:t>.</a:t>
                </a:r>
              </a:p>
              <a:p>
                <a:r>
                  <a:rPr lang="fr-FR" dirty="0"/>
                  <a:t>Let us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𝚷</m:t>
                        </m:r>
                      </m:sub>
                    </m:sSub>
                    <m:r>
                      <a:rPr lang="fr-FR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fr-FR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the standard </a:t>
                </a:r>
                <a:r>
                  <a:rPr lang="fr-FR" dirty="0" err="1"/>
                  <a:t>deviation</a:t>
                </a:r>
                <a:r>
                  <a:rPr lang="fr-FR" dirty="0"/>
                  <a:t> of the effective </a:t>
                </a:r>
                <a:r>
                  <a:rPr lang="fr-FR" dirty="0" err="1"/>
                  <a:t>porosity</a:t>
                </a:r>
                <a:r>
                  <a:rPr lang="fr-FR" dirty="0"/>
                  <a:t> </a:t>
                </a:r>
                <a:r>
                  <a:rPr lang="fr-FR" dirty="0" err="1"/>
                  <a:t>when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moved</a:t>
                </a:r>
                <a:r>
                  <a:rPr lang="fr-FR" dirty="0"/>
                  <a:t> </a:t>
                </a:r>
                <a:r>
                  <a:rPr lang="fr-FR" dirty="0" err="1"/>
                  <a:t>around</a:t>
                </a:r>
                <a:r>
                  <a:rPr lang="fr-FR" dirty="0"/>
                  <a:t>.</a:t>
                </a:r>
              </a:p>
              <a:p>
                <a:r>
                  <a:rPr lang="fr-FR" err="1"/>
                  <a:t>Analytical</a:t>
                </a:r>
                <a:r>
                  <a:rPr lang="fr-FR"/>
                  <a:t> expressions [5]:</a:t>
                </a:r>
                <a:endParaRPr lang="fr-FR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arccos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𝑥𝑑𝑥</m:t>
                        </m:r>
                      </m:e>
                    </m:nary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fr-FR" dirty="0"/>
              </a:p>
              <a:p>
                <a:r>
                  <a:rPr lang="fr-FR" dirty="0" err="1"/>
                  <a:t>Asymptotic</a:t>
                </a:r>
                <a:r>
                  <a:rPr lang="fr-FR" dirty="0"/>
                  <a:t> </a:t>
                </a:r>
                <a:r>
                  <a:rPr lang="fr-FR" dirty="0" err="1"/>
                  <a:t>behaviors</a:t>
                </a:r>
                <a:r>
                  <a:rPr lang="fr-FR" dirty="0"/>
                  <a:t> for large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fr-F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DD236865-F224-9AD4-1BDB-9168F143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8082437" cy="5076825"/>
              </a:xfrm>
              <a:blipFill>
                <a:blip r:embed="rId2"/>
                <a:stretch>
                  <a:fillRect l="-679" t="-480" r="-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8BD3C7-FB5C-B99A-642E-8C767DCF33B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19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8804CF-6310-49BC-9343-2E9787651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642" y="605346"/>
            <a:ext cx="3446108" cy="25458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6014384-BBE0-46FA-8082-F63456243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421" y="3315482"/>
            <a:ext cx="3463870" cy="2545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DAE4E6B-83D6-4339-81AC-18C8B463E6DD}"/>
                  </a:ext>
                </a:extLst>
              </p:cNvPr>
              <p:cNvSpPr txBox="1"/>
              <p:nvPr/>
            </p:nvSpPr>
            <p:spPr>
              <a:xfrm>
                <a:off x="8554421" y="5864064"/>
                <a:ext cx="35623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Standard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deviation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of the effective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porosity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in an observation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domain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as a function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of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its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dimension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and the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mean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porosity</a:t>
                </a:r>
                <a:endParaRPr lang="fr-FR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DAE4E6B-83D6-4339-81AC-18C8B463E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421" y="5864064"/>
                <a:ext cx="3562350" cy="738664"/>
              </a:xfrm>
              <a:prstGeom prst="rect">
                <a:avLst/>
              </a:prstGeom>
              <a:blipFill>
                <a:blip r:embed="rId5"/>
                <a:stretch>
                  <a:fillRect l="-342" t="-1653" b="-7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0F4FDDCF-4ED4-439B-8653-CAF0CF355F7C}"/>
              </a:ext>
            </a:extLst>
          </p:cNvPr>
          <p:cNvSpPr txBox="1"/>
          <p:nvPr/>
        </p:nvSpPr>
        <p:spPr>
          <a:xfrm>
            <a:off x="0" y="6572664"/>
            <a:ext cx="10647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[5] Torquato, S. (2002). </a:t>
            </a:r>
            <a:r>
              <a:rPr lang="en-US" sz="1200" i="1"/>
              <a:t>Random heterogeneous materials: microstructure and macroscopic properties</a:t>
            </a:r>
            <a:r>
              <a:rPr lang="en-US" sz="1200"/>
              <a:t> (Vol. 16). New York: Springer.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44012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C02D18-3E7A-4D55-BA65-D783FB849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</p:spPr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C336DB8-BBAD-4F98-9D13-CCB54DA76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628776"/>
            <a:ext cx="11639550" cy="4538560"/>
          </a:xfrm>
        </p:spPr>
        <p:txBody>
          <a:bodyPr numCol="2" spcCol="432000"/>
          <a:lstStyle/>
          <a:p>
            <a:r>
              <a:rPr lang="fr-FR" sz="2000" dirty="0"/>
              <a:t>Introduction to the </a:t>
            </a:r>
            <a:r>
              <a:rPr lang="fr-FR" sz="2000" dirty="0" err="1"/>
              <a:t>subject</a:t>
            </a:r>
            <a:endParaRPr lang="fr-FR" sz="2000" dirty="0"/>
          </a:p>
          <a:p>
            <a:pPr lvl="1"/>
            <a:r>
              <a:rPr lang="fr-FR" sz="1800" dirty="0" err="1"/>
              <a:t>Context</a:t>
            </a:r>
            <a:endParaRPr lang="fr-FR" sz="1800" dirty="0"/>
          </a:p>
          <a:p>
            <a:pPr lvl="1"/>
            <a:r>
              <a:rPr lang="fr-FR" dirty="0"/>
              <a:t>Radiative </a:t>
            </a:r>
            <a:r>
              <a:rPr lang="fr-FR" dirty="0" err="1"/>
              <a:t>characterization</a:t>
            </a:r>
            <a:endParaRPr lang="fr-FR" sz="1800" dirty="0"/>
          </a:p>
          <a:p>
            <a:pPr lvl="1"/>
            <a:r>
              <a:rPr lang="fr-FR"/>
              <a:t>Morphological results</a:t>
            </a:r>
            <a:endParaRPr lang="fr-FR" sz="1800" dirty="0"/>
          </a:p>
          <a:p>
            <a:r>
              <a:rPr lang="fr-FR" sz="2000" dirty="0" err="1"/>
              <a:t>Development</a:t>
            </a:r>
            <a:r>
              <a:rPr lang="fr-FR" sz="2000" dirty="0"/>
              <a:t> of a non </a:t>
            </a:r>
            <a:r>
              <a:rPr lang="fr-FR" sz="2000" dirty="0" err="1"/>
              <a:t>Beerian</a:t>
            </a:r>
            <a:r>
              <a:rPr lang="fr-FR" sz="2000" dirty="0"/>
              <a:t> model</a:t>
            </a:r>
          </a:p>
          <a:p>
            <a:pPr lvl="1"/>
            <a:r>
              <a:rPr lang="fr-FR" sz="1800" dirty="0" err="1"/>
              <a:t>Definitions</a:t>
            </a:r>
            <a:endParaRPr lang="fr-FR" sz="1800" dirty="0"/>
          </a:p>
          <a:p>
            <a:pPr lvl="1"/>
            <a:r>
              <a:rPr lang="fr-FR" dirty="0" err="1"/>
              <a:t>Practical</a:t>
            </a:r>
            <a:r>
              <a:rPr lang="fr-FR" dirty="0"/>
              <a:t> application</a:t>
            </a:r>
            <a:endParaRPr lang="fr-FR" sz="1800" dirty="0"/>
          </a:p>
          <a:p>
            <a:pPr lvl="1"/>
            <a:r>
              <a:rPr lang="fr-FR" sz="1800" dirty="0"/>
              <a:t>Monte Carlo </a:t>
            </a:r>
            <a:r>
              <a:rPr lang="fr-FR" sz="1800" dirty="0" err="1"/>
              <a:t>algorithm</a:t>
            </a:r>
            <a:endParaRPr lang="fr-FR" sz="1800" dirty="0"/>
          </a:p>
          <a:p>
            <a:pPr lvl="1"/>
            <a:r>
              <a:rPr lang="fr-FR" dirty="0" err="1"/>
              <a:t>Results</a:t>
            </a:r>
            <a:r>
              <a:rPr lang="fr-FR" dirty="0"/>
              <a:t> and discussions</a:t>
            </a:r>
            <a:endParaRPr lang="fr-FR" sz="1800" dirty="0"/>
          </a:p>
          <a:p>
            <a:r>
              <a:rPr lang="fr-FR" sz="2200" dirty="0"/>
              <a:t>Conclusion and perspectives</a:t>
            </a:r>
          </a:p>
          <a:p>
            <a:pPr lvl="1"/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3E6F23-8E5B-443C-9D03-A9B547279A4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48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body" idx="1"/>
          </p:nvPr>
        </p:nvSpPr>
        <p:spPr>
          <a:xfrm>
            <a:off x="3448050" y="1944398"/>
            <a:ext cx="7400925" cy="145732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Introduction to the subject</a:t>
            </a:r>
          </a:p>
        </p:txBody>
      </p:sp>
      <p:sp>
        <p:nvSpPr>
          <p:cNvPr id="54" name="Google Shape;54;p2"/>
          <p:cNvSpPr txBox="1"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fr-FR"/>
              <a:pPr lvl="0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8D9BE7-11BB-49C2-A703-222AAC3E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</p:spPr>
        <p:txBody>
          <a:bodyPr/>
          <a:lstStyle/>
          <a:p>
            <a:r>
              <a:rPr lang="fr-FR" dirty="0"/>
              <a:t>Introduction to the </a:t>
            </a:r>
            <a:r>
              <a:rPr lang="fr-FR" dirty="0" err="1"/>
              <a:t>subject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5B7684D-E21F-491F-A69B-39294CF86B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8175" y="1085850"/>
            <a:ext cx="6402705" cy="361950"/>
          </a:xfrm>
        </p:spPr>
        <p:txBody>
          <a:bodyPr/>
          <a:lstStyle/>
          <a:p>
            <a:r>
              <a:rPr lang="fr-FR" dirty="0" err="1"/>
              <a:t>Context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texte 6">
                <a:extLst>
                  <a:ext uri="{FF2B5EF4-FFF2-40B4-BE49-F238E27FC236}">
                    <a16:creationId xmlns:a16="http://schemas.microsoft.com/office/drawing/2014/main" id="{62F194A3-CF60-402D-BB01-71831C81932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6" y="1628775"/>
                <a:ext cx="8943850" cy="5076825"/>
              </a:xfrm>
            </p:spPr>
            <p:txBody>
              <a:bodyPr/>
              <a:lstStyle/>
              <a:p>
                <a:r>
                  <a:rPr lang="fr-FR" dirty="0"/>
                  <a:t>Industrial </a:t>
                </a:r>
                <a:r>
                  <a:rPr lang="fr-FR" dirty="0" err="1"/>
                  <a:t>context</a:t>
                </a:r>
                <a:r>
                  <a:rPr lang="fr-FR" dirty="0"/>
                  <a:t>:</a:t>
                </a:r>
              </a:p>
              <a:p>
                <a:pPr lvl="1"/>
                <a:r>
                  <a:rPr lang="fr-FR" dirty="0"/>
                  <a:t>Thermal insulation at high </a:t>
                </a:r>
                <a:r>
                  <a:rPr lang="fr-FR" dirty="0" err="1"/>
                  <a:t>temperatures</a:t>
                </a:r>
                <a:r>
                  <a:rPr lang="fr-FR" dirty="0"/>
                  <a:t> </a:t>
                </a:r>
                <a:r>
                  <a:rPr lang="fr-FR" dirty="0" err="1"/>
                  <a:t>often</a:t>
                </a:r>
                <a:r>
                  <a:rPr lang="fr-FR" dirty="0"/>
                  <a:t> relies on </a:t>
                </a:r>
                <a:r>
                  <a:rPr lang="fr-FR" dirty="0" err="1"/>
                  <a:t>highly</a:t>
                </a:r>
                <a:r>
                  <a:rPr lang="fr-FR" dirty="0"/>
                  <a:t> </a:t>
                </a:r>
                <a:r>
                  <a:rPr lang="fr-FR" dirty="0" err="1"/>
                  <a:t>porous</a:t>
                </a:r>
                <a:r>
                  <a:rPr lang="fr-FR" dirty="0"/>
                  <a:t> </a:t>
                </a:r>
                <a:r>
                  <a:rPr lang="fr-FR" dirty="0" err="1"/>
                  <a:t>materials</a:t>
                </a:r>
                <a:r>
                  <a:rPr lang="fr-FR" dirty="0"/>
                  <a:t>.</a:t>
                </a:r>
              </a:p>
              <a:p>
                <a:pPr lvl="1"/>
                <a:r>
                  <a:rPr lang="fr-FR" dirty="0"/>
                  <a:t>The radiative </a:t>
                </a:r>
                <a:r>
                  <a:rPr lang="fr-FR" dirty="0" err="1"/>
                  <a:t>transfer</a:t>
                </a:r>
                <a:r>
                  <a:rPr lang="fr-FR" dirty="0"/>
                  <a:t> must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characterized</a:t>
                </a:r>
                <a:r>
                  <a:rPr lang="fr-FR" dirty="0"/>
                  <a:t> at all </a:t>
                </a:r>
                <a:r>
                  <a:rPr lang="fr-FR" dirty="0" err="1"/>
                  <a:t>scales</a:t>
                </a:r>
                <a:r>
                  <a:rPr lang="fr-FR" dirty="0"/>
                  <a:t>.</a:t>
                </a:r>
              </a:p>
              <a:p>
                <a:r>
                  <a:rPr lang="fr-FR" dirty="0" err="1"/>
                  <a:t>Representative</a:t>
                </a:r>
                <a:r>
                  <a:rPr lang="fr-FR" dirty="0"/>
                  <a:t> medium:</a:t>
                </a:r>
              </a:p>
              <a:p>
                <a:pPr lvl="1"/>
                <a:r>
                  <a:rPr lang="fr-FR" dirty="0" err="1"/>
                  <a:t>Theoretical</a:t>
                </a:r>
                <a:r>
                  <a:rPr lang="fr-FR" dirty="0"/>
                  <a:t> </a:t>
                </a:r>
                <a:r>
                  <a:rPr lang="fr-FR" dirty="0" err="1"/>
                  <a:t>study</a:t>
                </a:r>
                <a:r>
                  <a:rPr lang="fr-FR" dirty="0"/>
                  <a:t> of a </a:t>
                </a:r>
                <a:r>
                  <a:rPr lang="fr-FR" dirty="0" err="1"/>
                  <a:t>virtual</a:t>
                </a:r>
                <a:r>
                  <a:rPr lang="fr-FR" dirty="0"/>
                  <a:t> cold </a:t>
                </a:r>
                <a:r>
                  <a:rPr lang="fr-FR" dirty="0" err="1"/>
                  <a:t>fibrous</a:t>
                </a:r>
                <a:r>
                  <a:rPr lang="fr-FR" dirty="0"/>
                  <a:t> medium </a:t>
                </a:r>
                <a:r>
                  <a:rPr lang="fr-FR" dirty="0" err="1"/>
                  <a:t>composed</a:t>
                </a:r>
                <a:r>
                  <a:rPr lang="fr-FR" dirty="0"/>
                  <a:t> of </a:t>
                </a:r>
                <a:r>
                  <a:rPr lang="fr-FR" dirty="0" err="1"/>
                  <a:t>overlapping</a:t>
                </a:r>
                <a:r>
                  <a:rPr lang="fr-FR" dirty="0"/>
                  <a:t> </a:t>
                </a:r>
                <a:r>
                  <a:rPr lang="en-US" dirty="0"/>
                  <a:t>cylinders (acting as an absorbing and scattering phase)</a:t>
                </a:r>
                <a:r>
                  <a:rPr lang="fr-FR" dirty="0"/>
                  <a:t>.</a:t>
                </a:r>
              </a:p>
              <a:p>
                <a:pPr lvl="1"/>
                <a:r>
                  <a:rPr lang="fr-FR" dirty="0" err="1"/>
                  <a:t>Morphological</a:t>
                </a:r>
                <a:r>
                  <a:rPr lang="fr-FR" dirty="0"/>
                  <a:t> simplification: </a:t>
                </a:r>
                <a:r>
                  <a:rPr lang="fr-FR" dirty="0" err="1"/>
                  <a:t>infinite</a:t>
                </a:r>
                <a:r>
                  <a:rPr lang="fr-FR" dirty="0"/>
                  <a:t> </a:t>
                </a:r>
                <a:r>
                  <a:rPr lang="fr-FR" dirty="0" err="1"/>
                  <a:t>cylinders</a:t>
                </a:r>
                <a:r>
                  <a:rPr lang="fr-FR" dirty="0"/>
                  <a:t>, </a:t>
                </a:r>
                <a:r>
                  <a:rPr lang="fr-FR" dirty="0" err="1"/>
                  <a:t>same</a:t>
                </a:r>
                <a:r>
                  <a:rPr lang="fr-FR" dirty="0"/>
                  <a:t> </a:t>
                </a:r>
                <a:r>
                  <a:rPr lang="fr-FR" dirty="0" err="1"/>
                  <a:t>shape</a:t>
                </a:r>
                <a:r>
                  <a:rPr lang="fr-FR" dirty="0"/>
                  <a:t> and </a:t>
                </a:r>
                <a:r>
                  <a:rPr lang="fr-FR" dirty="0" err="1"/>
                  <a:t>properties</a:t>
                </a:r>
                <a:r>
                  <a:rPr lang="fr-FR" dirty="0"/>
                  <a:t>, </a:t>
                </a:r>
                <a:r>
                  <a:rPr lang="fr-FR" dirty="0" err="1"/>
                  <a:t>randomly</a:t>
                </a:r>
                <a:r>
                  <a:rPr lang="fr-FR" dirty="0"/>
                  <a:t> </a:t>
                </a:r>
                <a:r>
                  <a:rPr lang="fr-FR" dirty="0" err="1"/>
                  <a:t>orientated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medium </a:t>
                </a:r>
                <a:r>
                  <a:rPr lang="fr-FR" dirty="0" err="1"/>
                  <a:t>statistically</a:t>
                </a:r>
                <a:r>
                  <a:rPr lang="fr-FR" dirty="0"/>
                  <a:t> </a:t>
                </a:r>
                <a:r>
                  <a:rPr lang="fr-FR" dirty="0" err="1"/>
                  <a:t>homogeneous</a:t>
                </a:r>
                <a:r>
                  <a:rPr lang="fr-FR" dirty="0"/>
                  <a:t> and </a:t>
                </a:r>
                <a:r>
                  <a:rPr lang="fr-FR" dirty="0" err="1"/>
                  <a:t>isotropic</a:t>
                </a:r>
                <a:r>
                  <a:rPr lang="fr-FR" dirty="0"/>
                  <a:t>.</a:t>
                </a:r>
              </a:p>
              <a:p>
                <a:pPr lvl="1"/>
                <a:r>
                  <a:rPr lang="fr-FR" dirty="0" err="1"/>
                  <a:t>Either</a:t>
                </a:r>
                <a:r>
                  <a:rPr lang="fr-FR" dirty="0"/>
                  <a:t> </a:t>
                </a:r>
                <a:r>
                  <a:rPr lang="fr-FR" dirty="0" err="1"/>
                  <a:t>specular</a:t>
                </a:r>
                <a:r>
                  <a:rPr lang="fr-FR" dirty="0"/>
                  <a:t> or diffuse conditions </a:t>
                </a:r>
                <a:r>
                  <a:rPr lang="fr-FR" dirty="0" err="1"/>
                  <a:t>imposed</a:t>
                </a:r>
                <a:r>
                  <a:rPr lang="fr-FR" dirty="0"/>
                  <a:t> </a:t>
                </a:r>
                <a:r>
                  <a:rPr lang="fr-FR" dirty="0" err="1"/>
                  <a:t>between</a:t>
                </a:r>
                <a:r>
                  <a:rPr lang="fr-FR" dirty="0"/>
                  <a:t> </a:t>
                </a:r>
                <a:r>
                  <a:rPr lang="fr-FR" dirty="0" err="1"/>
                  <a:t>void</a:t>
                </a:r>
                <a:r>
                  <a:rPr lang="fr-FR" dirty="0"/>
                  <a:t> and </a:t>
                </a:r>
                <a:r>
                  <a:rPr lang="fr-FR" dirty="0" err="1"/>
                  <a:t>fibers</a:t>
                </a:r>
                <a:r>
                  <a:rPr lang="fr-FR" dirty="0"/>
                  <a:t>. No interface </a:t>
                </a:r>
                <a:r>
                  <a:rPr lang="fr-FR" dirty="0" err="1"/>
                  <a:t>events</a:t>
                </a:r>
                <a:r>
                  <a:rPr lang="fr-FR" dirty="0"/>
                  <a:t> on entrance and exit of the </a:t>
                </a:r>
                <a:r>
                  <a:rPr lang="fr-FR" dirty="0" err="1"/>
                  <a:t>calculation</a:t>
                </a:r>
                <a:r>
                  <a:rPr lang="fr-FR" dirty="0"/>
                  <a:t> box.</a:t>
                </a:r>
              </a:p>
              <a:p>
                <a:r>
                  <a:rPr lang="fr-FR" dirty="0"/>
                  <a:t>Radiative </a:t>
                </a:r>
                <a:r>
                  <a:rPr lang="fr-FR" dirty="0" err="1"/>
                  <a:t>characterization</a:t>
                </a:r>
                <a:r>
                  <a:rPr lang="fr-FR" dirty="0"/>
                  <a:t>:</a:t>
                </a:r>
              </a:p>
              <a:p>
                <a:pPr lvl="1"/>
                <a:r>
                  <a:rPr lang="fr-FR" dirty="0" err="1"/>
                  <a:t>Directional-hemispherical</a:t>
                </a:r>
                <a:r>
                  <a:rPr lang="fr-FR" dirty="0"/>
                  <a:t> transmittance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dirty="0"/>
                  <a:t> and </a:t>
                </a:r>
                <a:r>
                  <a:rPr lang="fr-FR" dirty="0" err="1"/>
                  <a:t>reflectance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dirty="0"/>
                  <a:t> values.</a:t>
                </a:r>
              </a:p>
              <a:p>
                <a:pPr lvl="1"/>
                <a:r>
                  <a:rPr lang="fr-FR" dirty="0" err="1"/>
                  <a:t>Homogenization</a:t>
                </a:r>
                <a:r>
                  <a:rPr lang="fr-FR" dirty="0"/>
                  <a:t> </a:t>
                </a:r>
                <a:r>
                  <a:rPr lang="fr-FR" dirty="0" err="1"/>
                  <a:t>procedure</a:t>
                </a:r>
                <a:r>
                  <a:rPr lang="fr-FR" dirty="0"/>
                  <a:t>: </a:t>
                </a:r>
                <a:r>
                  <a:rPr lang="fr-FR" dirty="0" err="1"/>
                  <a:t>determining</a:t>
                </a:r>
                <a:r>
                  <a:rPr lang="fr-FR" dirty="0"/>
                  <a:t> an </a:t>
                </a:r>
                <a:r>
                  <a:rPr lang="fr-FR" dirty="0" err="1"/>
                  <a:t>equivalent</a:t>
                </a:r>
                <a:r>
                  <a:rPr lang="fr-FR" dirty="0"/>
                  <a:t> </a:t>
                </a:r>
                <a:r>
                  <a:rPr lang="fr-FR" dirty="0" err="1"/>
                  <a:t>continuous</a:t>
                </a:r>
                <a:r>
                  <a:rPr lang="fr-FR" dirty="0"/>
                  <a:t> medium.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7" name="Espace réservé du texte 6">
                <a:extLst>
                  <a:ext uri="{FF2B5EF4-FFF2-40B4-BE49-F238E27FC236}">
                    <a16:creationId xmlns:a16="http://schemas.microsoft.com/office/drawing/2014/main" id="{62F194A3-CF60-402D-BB01-71831C819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6" y="1628775"/>
                <a:ext cx="8943850" cy="5076825"/>
              </a:xfrm>
              <a:blipFill>
                <a:blip r:embed="rId2"/>
                <a:stretch>
                  <a:fillRect l="-613" t="-480" r="-613" b="-2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0C2ED3-EF1B-4025-8496-49F4D54B23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A711CF-E6C8-46C1-B1EA-0B2DFAA0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262" y="2354673"/>
            <a:ext cx="2711678" cy="110566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4D16ED6-6C55-402F-BC4D-57E76497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050" y="333708"/>
            <a:ext cx="2583845" cy="1612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3360399-A660-4930-875F-972A8AD972BF}"/>
                  </a:ext>
                </a:extLst>
              </p:cNvPr>
              <p:cNvSpPr txBox="1"/>
              <p:nvPr/>
            </p:nvSpPr>
            <p:spPr>
              <a:xfrm>
                <a:off x="9100599" y="6193683"/>
                <a:ext cx="302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values as a </a:t>
                </a:r>
                <a:r>
                  <a:rPr lang="fr-FR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function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of the angle of the incident radiation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3360399-A660-4930-875F-972A8AD97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599" y="6193683"/>
                <a:ext cx="3021981" cy="523220"/>
              </a:xfrm>
              <a:prstGeom prst="rect">
                <a:avLst/>
              </a:prstGeom>
              <a:blipFill>
                <a:blip r:embed="rId5"/>
                <a:stretch>
                  <a:fillRect t="-2326" r="-202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 27">
            <a:extLst>
              <a:ext uri="{FF2B5EF4-FFF2-40B4-BE49-F238E27FC236}">
                <a16:creationId xmlns:a16="http://schemas.microsoft.com/office/drawing/2014/main" id="{36347EB3-AF3D-4115-BCEB-837D0F8F8D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65087" y="4042119"/>
            <a:ext cx="3021981" cy="220109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EED0D0A-3B80-4C56-89F8-5059DD97ABAC}"/>
              </a:ext>
            </a:extLst>
          </p:cNvPr>
          <p:cNvSpPr txBox="1"/>
          <p:nvPr/>
        </p:nvSpPr>
        <p:spPr>
          <a:xfrm>
            <a:off x="9364049" y="1956552"/>
            <a:ext cx="2583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SEM of a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zirconia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felt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5E1E21-E6C5-43D7-BD9E-8EDBAAF54E06}"/>
              </a:ext>
            </a:extLst>
          </p:cNvPr>
          <p:cNvSpPr txBox="1"/>
          <p:nvPr/>
        </p:nvSpPr>
        <p:spPr>
          <a:xfrm>
            <a:off x="9291262" y="3426384"/>
            <a:ext cx="271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A computer-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generated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virtual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fibrous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medium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3E3ACD1-18FC-4EA4-B4D9-D24A8AB11C56}"/>
                  </a:ext>
                </a:extLst>
              </p:cNvPr>
              <p:cNvSpPr txBox="1"/>
              <p:nvPr/>
            </p:nvSpPr>
            <p:spPr>
              <a:xfrm>
                <a:off x="9610597" y="4726945"/>
                <a:ext cx="841797" cy="769441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1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fr-FR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fr-FR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≈0,01</m:t>
                      </m:r>
                    </m:oMath>
                  </m:oMathPara>
                </a14:m>
                <a:endParaRPr lang="fr-FR" sz="1100" b="0"/>
              </a:p>
              <a:p>
                <a:pPr algn="ctr"/>
                <a:r>
                  <a:rPr lang="fr-FR" sz="1100"/>
                  <a:t>Specular</a:t>
                </a:r>
                <a:endParaRPr lang="fr-FR" sz="11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3E3ACD1-18FC-4EA4-B4D9-D24A8AB11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597" y="4726945"/>
                <a:ext cx="841797" cy="769441"/>
              </a:xfrm>
              <a:prstGeom prst="rect">
                <a:avLst/>
              </a:prstGeom>
              <a:blipFill>
                <a:blip r:embed="rId7"/>
                <a:stretch>
                  <a:fillRect b="-3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A05792F-45BE-AC11-82F6-664655EAB390}"/>
              </a:ext>
            </a:extLst>
          </p:cNvPr>
          <p:cNvSpPr/>
          <p:nvPr/>
        </p:nvSpPr>
        <p:spPr>
          <a:xfrm>
            <a:off x="95886" y="5496385"/>
            <a:ext cx="8943849" cy="1220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AE769A-BD3A-8F99-A142-B52E84366C4B}"/>
              </a:ext>
            </a:extLst>
          </p:cNvPr>
          <p:cNvSpPr/>
          <p:nvPr/>
        </p:nvSpPr>
        <p:spPr>
          <a:xfrm>
            <a:off x="121238" y="2928026"/>
            <a:ext cx="8943849" cy="25221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8D9BE7-11BB-49C2-A703-222AAC3E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4" y="561975"/>
            <a:ext cx="6402705" cy="438150"/>
          </a:xfrm>
        </p:spPr>
        <p:txBody>
          <a:bodyPr/>
          <a:lstStyle/>
          <a:p>
            <a:r>
              <a:rPr lang="fr-FR" dirty="0"/>
              <a:t>Introduction to the </a:t>
            </a:r>
            <a:r>
              <a:rPr lang="fr-FR" dirty="0" err="1"/>
              <a:t>subject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5B7684D-E21F-491F-A69B-39294CF86B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8175" y="1085850"/>
            <a:ext cx="6402705" cy="361950"/>
          </a:xfrm>
        </p:spPr>
        <p:txBody>
          <a:bodyPr/>
          <a:lstStyle/>
          <a:p>
            <a:r>
              <a:rPr lang="fr-FR" dirty="0"/>
              <a:t>Radiative </a:t>
            </a:r>
            <a:r>
              <a:rPr lang="fr-FR" dirty="0" err="1"/>
              <a:t>characterization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texte 6">
                <a:extLst>
                  <a:ext uri="{FF2B5EF4-FFF2-40B4-BE49-F238E27FC236}">
                    <a16:creationId xmlns:a16="http://schemas.microsoft.com/office/drawing/2014/main" id="{62F194A3-CF60-402D-BB01-71831C81932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8850653" cy="4392493"/>
              </a:xfrm>
            </p:spPr>
            <p:txBody>
              <a:bodyPr/>
              <a:lstStyle/>
              <a:p>
                <a:r>
                  <a:rPr lang="fr-FR" dirty="0"/>
                  <a:t>Direct Simulation Monte Carlo (DSMC):</a:t>
                </a:r>
              </a:p>
              <a:p>
                <a:pPr lvl="1"/>
                <a:r>
                  <a:rPr lang="fr-FR" dirty="0"/>
                  <a:t>A Monte Carlo </a:t>
                </a:r>
                <a:r>
                  <a:rPr lang="fr-FR" dirty="0" err="1"/>
                  <a:t>algorithm</a:t>
                </a:r>
                <a:r>
                  <a:rPr lang="fr-FR" dirty="0"/>
                  <a:t> </a:t>
                </a:r>
                <a:r>
                  <a:rPr lang="fr-FR" dirty="0" err="1"/>
                  <a:t>follows</a:t>
                </a:r>
                <a:r>
                  <a:rPr lang="fr-FR" dirty="0"/>
                  <a:t> </a:t>
                </a:r>
                <a:r>
                  <a:rPr lang="fr-FR" dirty="0" err="1"/>
                  <a:t>each</a:t>
                </a:r>
                <a:r>
                  <a:rPr lang="fr-FR" dirty="0"/>
                  <a:t> ray </a:t>
                </a:r>
                <a:r>
                  <a:rPr lang="fr-FR" dirty="0" err="1"/>
                  <a:t>through</a:t>
                </a:r>
                <a:r>
                  <a:rPr lang="fr-FR" dirty="0"/>
                  <a:t> </a:t>
                </a:r>
                <a:r>
                  <a:rPr lang="fr-FR" dirty="0" err="1"/>
                  <a:t>reflection</a:t>
                </a:r>
                <a:r>
                  <a:rPr lang="fr-FR" dirty="0"/>
                  <a:t> and </a:t>
                </a:r>
                <a:r>
                  <a:rPr lang="fr-FR" dirty="0" err="1"/>
                  <a:t>refraction</a:t>
                </a:r>
                <a:r>
                  <a:rPr lang="fr-FR" dirty="0"/>
                  <a:t> </a:t>
                </a:r>
                <a:r>
                  <a:rPr lang="fr-FR" dirty="0" err="1"/>
                  <a:t>events</a:t>
                </a:r>
                <a:r>
                  <a:rPr lang="fr-FR" dirty="0"/>
                  <a:t> </a:t>
                </a:r>
                <a:r>
                  <a:rPr lang="fr-FR" dirty="0" err="1"/>
                  <a:t>until</a:t>
                </a:r>
                <a:r>
                  <a:rPr lang="fr-FR" dirty="0"/>
                  <a:t> </a:t>
                </a:r>
                <a:r>
                  <a:rPr lang="fr-FR" dirty="0" err="1"/>
                  <a:t>its</a:t>
                </a:r>
                <a:r>
                  <a:rPr lang="fr-FR" dirty="0"/>
                  <a:t> absorption or </a:t>
                </a:r>
                <a:r>
                  <a:rPr lang="fr-FR" dirty="0" err="1"/>
                  <a:t>its</a:t>
                </a:r>
                <a:r>
                  <a:rPr lang="fr-FR" dirty="0"/>
                  <a:t> exit of the </a:t>
                </a:r>
                <a:r>
                  <a:rPr lang="fr-FR" dirty="0" err="1"/>
                  <a:t>calculation</a:t>
                </a:r>
                <a:r>
                  <a:rPr lang="fr-FR" dirty="0"/>
                  <a:t> box.</a:t>
                </a:r>
              </a:p>
              <a:p>
                <a:r>
                  <a:rPr lang="fr-FR" dirty="0"/>
                  <a:t>Standard </a:t>
                </a:r>
                <a:r>
                  <a:rPr lang="fr-FR" dirty="0" err="1"/>
                  <a:t>homogenization</a:t>
                </a:r>
                <a:r>
                  <a:rPr lang="fr-FR" dirty="0"/>
                  <a:t> </a:t>
                </a:r>
                <a:r>
                  <a:rPr lang="fr-FR" dirty="0" err="1"/>
                  <a:t>procedure</a:t>
                </a:r>
                <a:r>
                  <a:rPr lang="fr-FR" dirty="0"/>
                  <a:t>:</a:t>
                </a:r>
              </a:p>
              <a:p>
                <a:pPr lvl="1"/>
                <a:r>
                  <a:rPr lang="fr-FR" dirty="0" err="1"/>
                  <a:t>Scalar</a:t>
                </a:r>
                <a:r>
                  <a:rPr lang="fr-FR" dirty="0"/>
                  <a:t> coefficients have to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determined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, …):</a:t>
                </a:r>
              </a:p>
              <a:p>
                <a:pPr lvl="2"/>
                <a:r>
                  <a:rPr lang="en-US" dirty="0"/>
                  <a:t>- By inversion (requires to specify a phase function).</a:t>
                </a:r>
              </a:p>
              <a:p>
                <a:pPr lvl="2"/>
                <a:r>
                  <a:rPr lang="en-US" dirty="0"/>
                  <a:t>- By direct identification (RDFI [1]).</a:t>
                </a:r>
              </a:p>
              <a:p>
                <a:pPr lvl="2"/>
                <a:endParaRPr lang="fr-FR" dirty="0"/>
              </a:p>
              <a:p>
                <a:r>
                  <a:rPr lang="fr-FR" dirty="0"/>
                  <a:t>Non </a:t>
                </a:r>
                <a:r>
                  <a:rPr lang="fr-FR" dirty="0" err="1"/>
                  <a:t>Beerian</a:t>
                </a:r>
                <a:r>
                  <a:rPr lang="fr-FR" dirty="0"/>
                  <a:t> </a:t>
                </a:r>
                <a:r>
                  <a:rPr lang="fr-FR" dirty="0" err="1"/>
                  <a:t>approach</a:t>
                </a:r>
                <a:r>
                  <a:rPr lang="fr-FR" dirty="0"/>
                  <a:t>:</a:t>
                </a:r>
              </a:p>
              <a:p>
                <a:pPr lvl="1"/>
                <a:r>
                  <a:rPr lang="fr-FR" dirty="0"/>
                  <a:t>The </a:t>
                </a:r>
                <a:r>
                  <a:rPr lang="fr-FR" dirty="0" err="1"/>
                  <a:t>statistics</a:t>
                </a:r>
                <a:r>
                  <a:rPr lang="fr-FR" dirty="0"/>
                  <a:t> in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fibrous</a:t>
                </a:r>
                <a:r>
                  <a:rPr lang="fr-FR" dirty="0"/>
                  <a:t> medium </a:t>
                </a:r>
                <a:r>
                  <a:rPr lang="fr-FR" dirty="0" err="1"/>
                  <a:t>does</a:t>
                </a:r>
                <a:r>
                  <a:rPr lang="fr-FR" dirty="0"/>
                  <a:t> not follow Beer-Lambert </a:t>
                </a:r>
                <a:r>
                  <a:rPr lang="fr-FR" dirty="0" err="1"/>
                  <a:t>law</a:t>
                </a:r>
                <a:r>
                  <a:rPr lang="fr-FR" dirty="0"/>
                  <a:t> !</a:t>
                </a:r>
              </a:p>
              <a:p>
                <a:pPr lvl="1"/>
                <a:r>
                  <a:rPr lang="fr-FR" dirty="0"/>
                  <a:t>A non </a:t>
                </a:r>
                <a:r>
                  <a:rPr lang="fr-FR" dirty="0" err="1"/>
                  <a:t>Beerian</a:t>
                </a:r>
                <a:r>
                  <a:rPr lang="fr-FR" dirty="0"/>
                  <a:t> model, </a:t>
                </a:r>
                <a:r>
                  <a:rPr lang="fr-FR" dirty="0" err="1"/>
                  <a:t>integrated</a:t>
                </a:r>
                <a:r>
                  <a:rPr lang="fr-FR" dirty="0"/>
                  <a:t> </a:t>
                </a:r>
                <a:r>
                  <a:rPr lang="fr-FR" dirty="0" err="1"/>
                  <a:t>inside</a:t>
                </a:r>
                <a:r>
                  <a:rPr lang="fr-FR" dirty="0"/>
                  <a:t> a Monte Carlo </a:t>
                </a:r>
                <a:r>
                  <a:rPr lang="fr-FR" dirty="0" err="1"/>
                  <a:t>algorithm</a:t>
                </a:r>
                <a:r>
                  <a:rPr lang="fr-FR" dirty="0"/>
                  <a:t>, </a:t>
                </a:r>
                <a:r>
                  <a:rPr lang="fr-FR" dirty="0" err="1"/>
                  <a:t>could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constructed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the </a:t>
                </a:r>
                <a:r>
                  <a:rPr lang="fr-FR" dirty="0" err="1"/>
                  <a:t>true</a:t>
                </a:r>
                <a:r>
                  <a:rPr lang="fr-FR" dirty="0"/>
                  <a:t> </a:t>
                </a:r>
                <a:r>
                  <a:rPr lang="fr-FR" dirty="0" err="1"/>
                  <a:t>statistics</a:t>
                </a:r>
                <a:r>
                  <a:rPr lang="fr-FR" dirty="0"/>
                  <a:t> of absorption and </a:t>
                </a:r>
                <a:r>
                  <a:rPr lang="fr-FR" dirty="0" err="1"/>
                  <a:t>scattering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7" name="Espace réservé du texte 6">
                <a:extLst>
                  <a:ext uri="{FF2B5EF4-FFF2-40B4-BE49-F238E27FC236}">
                    <a16:creationId xmlns:a16="http://schemas.microsoft.com/office/drawing/2014/main" id="{62F194A3-CF60-402D-BB01-71831C819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8850653" cy="4392493"/>
              </a:xfrm>
              <a:blipFill>
                <a:blip r:embed="rId3"/>
                <a:stretch>
                  <a:fillRect l="-620" t="-555" r="-6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0C2ED3-EF1B-4025-8496-49F4D54B23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5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08C7A13-9149-4266-8435-16BDE40D5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60203" y="156707"/>
            <a:ext cx="2828948" cy="280571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27682E58-2F1E-465E-BCA5-CE08748EB3D1}"/>
              </a:ext>
            </a:extLst>
          </p:cNvPr>
          <p:cNvGrpSpPr/>
          <p:nvPr/>
        </p:nvGrpSpPr>
        <p:grpSpPr>
          <a:xfrm>
            <a:off x="9060405" y="3286173"/>
            <a:ext cx="2895600" cy="2756053"/>
            <a:chOff x="8829675" y="3199544"/>
            <a:chExt cx="2895600" cy="2756053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20D5F9B-F5DE-4632-9137-C3E8FAB0A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829675" y="3199544"/>
              <a:ext cx="2895600" cy="275605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733870F8-058D-47A3-A239-FE80F98069BF}"/>
                    </a:ext>
                  </a:extLst>
                </p:cNvPr>
                <p:cNvSpPr txBox="1"/>
                <p:nvPr/>
              </p:nvSpPr>
              <p:spPr>
                <a:xfrm>
                  <a:off x="10226621" y="5534028"/>
                  <a:ext cx="12518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fr-FR" sz="1800"/>
                    <a:t>, </a:t>
                  </a:r>
                  <a14:m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fr-FR" sz="1800"/>
                    <a:t>, </a:t>
                  </a:r>
                  <a14:m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fr-FR" sz="1800"/>
                    <a:t>, </a:t>
                  </a:r>
                  <a14:m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endParaRPr lang="fr-FR" sz="1800"/>
                </a:p>
              </p:txBody>
            </p:sp>
          </mc:Choice>
          <mc:Fallback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733870F8-058D-47A3-A239-FE80F9806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6621" y="5534028"/>
                  <a:ext cx="125182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56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DAB01D67-82A5-43CC-ABCF-6BC4028905B2}"/>
              </a:ext>
            </a:extLst>
          </p:cNvPr>
          <p:cNvSpPr txBox="1"/>
          <p:nvPr/>
        </p:nvSpPr>
        <p:spPr>
          <a:xfrm>
            <a:off x="8872728" y="6069908"/>
            <a:ext cx="3270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Monte Carlo in the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fibrous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medium (top) and in the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continuous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medium (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bottom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4D71176-58D2-43F1-B664-D1AC248F8B5F}"/>
                  </a:ext>
                </a:extLst>
              </p:cNvPr>
              <p:cNvSpPr txBox="1"/>
              <p:nvPr/>
            </p:nvSpPr>
            <p:spPr>
              <a:xfrm>
                <a:off x="8977503" y="1472401"/>
                <a:ext cx="806246" cy="712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b="0"/>
              </a:p>
              <a:p>
                <a:endParaRPr lang="fr-FR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4D71176-58D2-43F1-B664-D1AC248F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503" y="1472401"/>
                <a:ext cx="806246" cy="7125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4129528-7044-4CBD-8F9D-E1473363B186}"/>
                  </a:ext>
                </a:extLst>
              </p:cNvPr>
              <p:cNvSpPr txBox="1"/>
              <p:nvPr/>
            </p:nvSpPr>
            <p:spPr>
              <a:xfrm>
                <a:off x="11498415" y="1457325"/>
                <a:ext cx="798360" cy="712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b="0"/>
              </a:p>
              <a:p>
                <a:endParaRPr lang="fr-FR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4129528-7044-4CBD-8F9D-E1473363B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415" y="1457325"/>
                <a:ext cx="798360" cy="7125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282B788C-C57B-4D8E-8593-DC39F3F1EC58}"/>
              </a:ext>
            </a:extLst>
          </p:cNvPr>
          <p:cNvSpPr txBox="1"/>
          <p:nvPr/>
        </p:nvSpPr>
        <p:spPr>
          <a:xfrm>
            <a:off x="0" y="6390600"/>
            <a:ext cx="7934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[1] Tancrez, M., &amp; Taine, J. (2004). Direct identification of absorption and scattering coefficients and phase function of a porous medium by a Monte Carlo technique. </a:t>
            </a:r>
            <a:r>
              <a:rPr lang="en-US" sz="1200" i="1"/>
              <a:t>International Journal of Heat and Mass Transfer</a:t>
            </a:r>
            <a:r>
              <a:rPr lang="en-US" sz="1200"/>
              <a:t>, </a:t>
            </a:r>
            <a:r>
              <a:rPr lang="en-US" sz="1200" i="1"/>
              <a:t>47</a:t>
            </a:r>
            <a:r>
              <a:rPr lang="en-US" sz="1200"/>
              <a:t>(2), 373-383</a:t>
            </a:r>
            <a:endParaRPr lang="fr-FR" sz="120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1B75BD89-EDE4-0400-D88C-9DAF112DCB17}"/>
              </a:ext>
            </a:extLst>
          </p:cNvPr>
          <p:cNvSpPr/>
          <p:nvPr/>
        </p:nvSpPr>
        <p:spPr>
          <a:xfrm>
            <a:off x="10440211" y="2715518"/>
            <a:ext cx="391463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42E7DD-D5FC-EF6F-5512-47B0BDE1F2D8}"/>
              </a:ext>
            </a:extLst>
          </p:cNvPr>
          <p:cNvSpPr txBox="1"/>
          <p:nvPr/>
        </p:nvSpPr>
        <p:spPr>
          <a:xfrm>
            <a:off x="8996305" y="29624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Homogenization</a:t>
            </a:r>
            <a:endParaRPr lang="fr-FR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9A3361-D217-5046-EE4F-5A97A07E20D1}"/>
              </a:ext>
            </a:extLst>
          </p:cNvPr>
          <p:cNvSpPr/>
          <p:nvPr/>
        </p:nvSpPr>
        <p:spPr>
          <a:xfrm>
            <a:off x="196341" y="2763494"/>
            <a:ext cx="8822737" cy="151461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E5DAB2-A84C-1081-B3EB-29DDBD0BE41E}"/>
              </a:ext>
            </a:extLst>
          </p:cNvPr>
          <p:cNvSpPr/>
          <p:nvPr/>
        </p:nvSpPr>
        <p:spPr>
          <a:xfrm>
            <a:off x="113641" y="4452359"/>
            <a:ext cx="8822737" cy="151461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6A0CF2-32AA-3361-3245-4754FA1BB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Introduction to the </a:t>
            </a:r>
            <a:r>
              <a:rPr lang="fr-FR" dirty="0" err="1"/>
              <a:t>subject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68E486-FABE-50E1-F720-05F5F154AB0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/>
              <a:t>Morphological results </a:t>
            </a:r>
            <a:r>
              <a:rPr lang="fr-FR" dirty="0"/>
              <a:t>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74C0E5B0-94DE-20F7-B1F9-4F11466C9E0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4" y="1628774"/>
                <a:ext cx="8574993" cy="5076826"/>
              </a:xfrm>
            </p:spPr>
            <p:txBody>
              <a:bodyPr/>
              <a:lstStyle/>
              <a:p>
                <a:r>
                  <a:rPr lang="fr-FR" dirty="0"/>
                  <a:t>Study of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chords</a:t>
                </a:r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chords</a:t>
                </a:r>
                <a:r>
                  <a:rPr lang="fr-FR" dirty="0"/>
                  <a:t>, etc…</a:t>
                </a:r>
              </a:p>
              <a:p>
                <a:pPr lvl="1"/>
                <a:r>
                  <a:rPr lang="fr-FR" dirty="0" err="1"/>
                  <a:t>Provides</a:t>
                </a:r>
                <a:r>
                  <a:rPr lang="fr-FR" dirty="0"/>
                  <a:t> an </a:t>
                </a:r>
                <a:r>
                  <a:rPr lang="fr-FR" dirty="0" err="1"/>
                  <a:t>algorithm</a:t>
                </a:r>
                <a:r>
                  <a:rPr lang="fr-FR" dirty="0"/>
                  <a:t> to </a:t>
                </a:r>
                <a:r>
                  <a:rPr lang="fr-FR" dirty="0" err="1"/>
                  <a:t>construct</a:t>
                </a:r>
                <a:r>
                  <a:rPr lang="fr-FR" dirty="0"/>
                  <a:t> an </a:t>
                </a:r>
                <a:r>
                  <a:rPr lang="fr-FR" dirty="0" err="1"/>
                  <a:t>homogeneous</a:t>
                </a:r>
                <a:r>
                  <a:rPr lang="fr-FR" dirty="0"/>
                  <a:t>			 and </a:t>
                </a:r>
                <a:r>
                  <a:rPr lang="fr-FR" dirty="0" err="1"/>
                  <a:t>isotropic</a:t>
                </a:r>
                <a:r>
                  <a:rPr lang="fr-FR" dirty="0"/>
                  <a:t> </a:t>
                </a:r>
                <a:r>
                  <a:rPr lang="fr-FR" dirty="0" err="1"/>
                  <a:t>fibrous</a:t>
                </a:r>
                <a:r>
                  <a:rPr lang="fr-FR" dirty="0"/>
                  <a:t> medium.</a:t>
                </a:r>
              </a:p>
              <a:p>
                <a:r>
                  <a:rPr lang="fr-FR" dirty="0" err="1"/>
                  <a:t>Analytical</a:t>
                </a:r>
                <a:r>
                  <a:rPr lang="fr-FR" dirty="0"/>
                  <a:t> </a:t>
                </a:r>
                <a:r>
                  <a:rPr lang="fr-FR" dirty="0" err="1"/>
                  <a:t>derivation</a:t>
                </a:r>
                <a:r>
                  <a:rPr lang="fr-FR" dirty="0"/>
                  <a:t> for a stack of </a:t>
                </a:r>
                <a:r>
                  <a:rPr lang="fr-FR" dirty="0" err="1"/>
                  <a:t>cylinders</a:t>
                </a:r>
                <a:endParaRPr lang="fr-FR" dirty="0"/>
              </a:p>
              <a:p>
                <a:pPr lvl="1"/>
                <a:r>
                  <a:rPr lang="fr-FR" dirty="0" err="1"/>
                  <a:t>Porosity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fr-FR" dirty="0"/>
                  <a:t> as a </a:t>
                </a:r>
                <a:r>
                  <a:rPr lang="fr-FR" dirty="0" err="1"/>
                  <a:t>function</a:t>
                </a:r>
                <a:r>
                  <a:rPr lang="fr-FR" dirty="0"/>
                  <a:t> of the number of fibers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/>
                  <a:t>.</a:t>
                </a:r>
              </a:p>
              <a:p>
                <a:pPr lvl="1"/>
                <a:r>
                  <a:rPr lang="fr-FR" dirty="0"/>
                  <a:t>REV (</a:t>
                </a:r>
                <a:r>
                  <a:rPr lang="fr-FR" dirty="0" err="1"/>
                  <a:t>from</a:t>
                </a:r>
                <a:r>
                  <a:rPr lang="fr-FR" dirty="0"/>
                  <a:t> the standard </a:t>
                </a:r>
                <a:r>
                  <a:rPr lang="fr-FR" dirty="0" err="1"/>
                  <a:t>deviation</a:t>
                </a:r>
                <a:r>
                  <a:rPr lang="fr-FR" dirty="0"/>
                  <a:t> of </a:t>
                </a:r>
                <a:r>
                  <a:rPr lang="fr-FR" dirty="0" err="1"/>
                  <a:t>porosity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pPr lvl="1"/>
                <a:r>
                  <a:rPr lang="fr-FR" dirty="0" err="1"/>
                  <a:t>Autocorrelation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.</a:t>
                </a:r>
              </a:p>
              <a:p>
                <a:r>
                  <a:rPr lang="fr-FR" dirty="0"/>
                  <a:t>Final </a:t>
                </a:r>
                <a:r>
                  <a:rPr lang="fr-FR" dirty="0" err="1"/>
                  <a:t>result</a:t>
                </a:r>
                <a:endParaRPr lang="fr-FR" dirty="0"/>
              </a:p>
              <a:p>
                <a:pPr lvl="1"/>
                <a:r>
                  <a:rPr lang="fr-FR" dirty="0"/>
                  <a:t>CDF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chord</a:t>
                </a:r>
                <a:r>
                  <a:rPr lang="fr-FR" dirty="0"/>
                  <a:t> </a:t>
                </a:r>
                <a:r>
                  <a:rPr lang="fr-FR" dirty="0" err="1"/>
                  <a:t>lengths</a:t>
                </a:r>
                <a:r>
                  <a:rPr lang="fr-FR" dirty="0"/>
                  <a:t> in the </a:t>
                </a:r>
                <a:r>
                  <a:rPr lang="fr-FR" dirty="0" err="1"/>
                  <a:t>fibrous</a:t>
                </a:r>
                <a:r>
                  <a:rPr lang="fr-FR" dirty="0"/>
                  <a:t> phase :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74C0E5B0-94DE-20F7-B1F9-4F11466C9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4" y="1628774"/>
                <a:ext cx="8574993" cy="5076826"/>
              </a:xfrm>
              <a:blipFill>
                <a:blip r:embed="rId2"/>
                <a:stretch>
                  <a:fillRect l="-640" t="-4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82FE2B-C521-9203-FE9A-83129E228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D83649-33D2-E9E6-0ECC-E91C534EA61A}"/>
              </a:ext>
            </a:extLst>
          </p:cNvPr>
          <p:cNvSpPr txBox="1"/>
          <p:nvPr/>
        </p:nvSpPr>
        <p:spPr>
          <a:xfrm>
            <a:off x="0" y="6390600"/>
            <a:ext cx="7934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[2] </a:t>
            </a:r>
            <a:r>
              <a:rPr lang="en-US" sz="1200" dirty="0" err="1"/>
              <a:t>Souveton</a:t>
            </a:r>
            <a:r>
              <a:rPr lang="en-US" sz="1200" dirty="0"/>
              <a:t> M. et al. (2026). Morphological properties of random arrays of infinitely long overlapping cylinders for</a:t>
            </a:r>
          </a:p>
          <a:p>
            <a:r>
              <a:rPr lang="en-US" sz="1200" dirty="0"/>
              <a:t>modeling statistically homogeneous and isotropic fibrous media. </a:t>
            </a:r>
            <a:r>
              <a:rPr lang="en-US" sz="1200" i="1" dirty="0"/>
              <a:t>Physical Review E</a:t>
            </a:r>
            <a:r>
              <a:rPr lang="en-US" sz="1200" dirty="0"/>
              <a:t>, </a:t>
            </a:r>
            <a:r>
              <a:rPr lang="en-US" sz="1200" i="1" dirty="0"/>
              <a:t>113, 024111.</a:t>
            </a:r>
            <a:endParaRPr lang="fr-FR" sz="1200" dirty="0"/>
          </a:p>
        </p:txBody>
      </p: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19230187-F64F-982D-28C5-CA85CDC6BE47}"/>
              </a:ext>
            </a:extLst>
          </p:cNvPr>
          <p:cNvGrpSpPr/>
          <p:nvPr/>
        </p:nvGrpSpPr>
        <p:grpSpPr>
          <a:xfrm>
            <a:off x="8520884" y="207472"/>
            <a:ext cx="3207662" cy="1248981"/>
            <a:chOff x="8141823" y="39506"/>
            <a:chExt cx="3844079" cy="1662602"/>
          </a:xfrm>
        </p:grpSpPr>
        <p:sp>
          <p:nvSpPr>
            <p:cNvPr id="7" name="Cylindre 6">
              <a:extLst>
                <a:ext uri="{FF2B5EF4-FFF2-40B4-BE49-F238E27FC236}">
                  <a16:creationId xmlns:a16="http://schemas.microsoft.com/office/drawing/2014/main" id="{349F0ECA-75C3-3DB1-9B54-0BB6CF7FE1FC}"/>
                </a:ext>
              </a:extLst>
            </p:cNvPr>
            <p:cNvSpPr/>
            <p:nvPr/>
          </p:nvSpPr>
          <p:spPr>
            <a:xfrm rot="16200000">
              <a:off x="9600491" y="-990920"/>
              <a:ext cx="1052302" cy="3718520"/>
            </a:xfrm>
            <a:prstGeom prst="can">
              <a:avLst>
                <a:gd name="adj" fmla="val 246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C5FFA53F-7671-F5D3-4B6B-AD6FA970B8B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201981" y="723977"/>
              <a:ext cx="1250210" cy="348009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029EAC2-B63D-1152-76FC-D7B4F54C1A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73280" y="726397"/>
              <a:ext cx="1371607" cy="65400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1546A85-2480-31B2-5D3C-F598F0C3F1B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02125" y="343876"/>
              <a:ext cx="1121615" cy="979614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574338E-A998-5D84-037C-A7117105E7F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5763" y="583504"/>
              <a:ext cx="1300620" cy="578544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5F39CEA-5463-E1A2-CAC9-F15BE5C22E0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370852" y="711508"/>
              <a:ext cx="1300620" cy="322536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FE91E10-87EC-01F6-D2AC-23D118D6B54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854161" y="-84856"/>
              <a:ext cx="115207" cy="1184027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1B91D4EB-20F9-4165-281E-316C0F46A49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20466" y="689947"/>
              <a:ext cx="555747" cy="1210877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050475BC-B073-BD69-9DDF-80F604F688B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37141" y="791843"/>
              <a:ext cx="1390510" cy="251755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25C151A5-6390-1B72-78CA-11B40FDAC22A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rot="16200000" flipH="1" flipV="1">
              <a:off x="8860533" y="225094"/>
              <a:ext cx="50094" cy="1236396"/>
            </a:xfrm>
            <a:prstGeom prst="line">
              <a:avLst/>
            </a:prstGeom>
            <a:ln w="25400">
              <a:solidFill>
                <a:srgbClr val="021E8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94CF492-43ED-C89D-25A0-C3466172D53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470775" y="606528"/>
              <a:ext cx="1222434" cy="532496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DB77CF4-18AF-0768-AD93-21F0767C5FEF}"/>
                </a:ext>
              </a:extLst>
            </p:cNvPr>
            <p:cNvSpPr/>
            <p:nvPr/>
          </p:nvSpPr>
          <p:spPr>
            <a:xfrm rot="16200000">
              <a:off x="10135307" y="1042013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928A2928-4B08-802D-1A21-2A953E020E4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632521" y="688276"/>
              <a:ext cx="1328930" cy="340690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85CEFC5-9691-E858-F82A-73999A749E9C}"/>
                </a:ext>
              </a:extLst>
            </p:cNvPr>
            <p:cNvSpPr/>
            <p:nvPr/>
          </p:nvSpPr>
          <p:spPr>
            <a:xfrm rot="16200000">
              <a:off x="10348639" y="49031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F142455-C29E-8208-12AD-00CB876C010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772368" y="693287"/>
              <a:ext cx="1256136" cy="260888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61E7FCB-6A6A-E051-7FF9-91664CBC0261}"/>
                </a:ext>
              </a:extLst>
            </p:cNvPr>
            <p:cNvSpPr/>
            <p:nvPr/>
          </p:nvSpPr>
          <p:spPr>
            <a:xfrm rot="16200000">
              <a:off x="10410940" y="1000111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102182B2-FF79-C4CF-9244-E69BF34E752C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0080030" y="335540"/>
              <a:ext cx="222495" cy="994487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9938D4D-A005-AA08-98D9-8BA2C9CBE46B}"/>
                </a:ext>
              </a:extLst>
            </p:cNvPr>
            <p:cNvSpPr/>
            <p:nvPr/>
          </p:nvSpPr>
          <p:spPr>
            <a:xfrm rot="16200000">
              <a:off x="10174248" y="792932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B646AB6-3926-BD4C-A2BE-6840EF21E1B4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9655133" y="411513"/>
              <a:ext cx="1127912" cy="938864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723DD9D-C600-3C82-5731-DA798DE72AF8}"/>
                </a:ext>
              </a:extLst>
            </p:cNvPr>
            <p:cNvSpPr/>
            <p:nvPr/>
          </p:nvSpPr>
          <p:spPr>
            <a:xfrm rot="16200000">
              <a:off x="9845102" y="125768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E1F3438-8870-450E-706D-15A7AB8EFDD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555894" y="303488"/>
              <a:ext cx="1191746" cy="1107889"/>
            </a:xfrm>
            <a:prstGeom prst="line">
              <a:avLst/>
            </a:prstGeom>
            <a:ln w="25400">
              <a:solidFill>
                <a:srgbClr val="178EC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C865D64A-6F17-B977-9871-EA47BA4D2D48}"/>
                </a:ext>
              </a:extLst>
            </p:cNvPr>
            <p:cNvSpPr/>
            <p:nvPr/>
          </p:nvSpPr>
          <p:spPr>
            <a:xfrm rot="16200000">
              <a:off x="9744875" y="42592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78E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C775F403-C1AD-9670-A277-4BD35DDED13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0889956" y="431798"/>
              <a:ext cx="713160" cy="311305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68D5DBE-811C-3F40-385E-71A42B32214E}"/>
                </a:ext>
              </a:extLst>
            </p:cNvPr>
            <p:cNvSpPr/>
            <p:nvPr/>
          </p:nvSpPr>
          <p:spPr>
            <a:xfrm rot="16200000">
              <a:off x="11367965" y="916422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8661E6E-6369-1325-AA82-93144D6A2652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0960502" y="910062"/>
              <a:ext cx="1013021" cy="227885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74C90391-283A-00F6-1DD7-3A15A5D69E9F}"/>
                </a:ext>
              </a:extLst>
            </p:cNvPr>
            <p:cNvSpPr/>
            <p:nvPr/>
          </p:nvSpPr>
          <p:spPr>
            <a:xfrm rot="16200000">
              <a:off x="11547563" y="478113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E0EAC2D3-1EA6-7624-F9C8-04AA9748DC3E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1248489" y="589543"/>
              <a:ext cx="699687" cy="703593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75BA6E4-57F0-C32F-FA01-21493A5EB8B3}"/>
                </a:ext>
              </a:extLst>
            </p:cNvPr>
            <p:cNvSpPr/>
            <p:nvPr/>
          </p:nvSpPr>
          <p:spPr>
            <a:xfrm rot="16200000">
              <a:off x="11214340" y="125768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A215FFD0-C31A-D4A6-CCEA-2BBB908296C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588003" y="1220455"/>
              <a:ext cx="409994" cy="55707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42D43DAD-E734-669A-7662-11405193D48A}"/>
                </a:ext>
              </a:extLst>
            </p:cNvPr>
            <p:cNvSpPr/>
            <p:nvPr/>
          </p:nvSpPr>
          <p:spPr>
            <a:xfrm rot="16200000">
              <a:off x="11733317" y="1004641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0B6EAC04-DF89-403E-8069-E130256AC26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148437" y="134670"/>
              <a:ext cx="580301" cy="912248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2B3B735-E6D7-2549-61BA-BE9FBD2669E8}"/>
                </a:ext>
              </a:extLst>
            </p:cNvPr>
            <p:cNvSpPr/>
            <p:nvPr/>
          </p:nvSpPr>
          <p:spPr>
            <a:xfrm rot="16200000">
              <a:off x="11867566" y="853538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FF2C5FE-6047-0949-9023-45F6D7B2B57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207839" y="402745"/>
              <a:ext cx="517561" cy="278818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D8681050-DAE5-8E61-21CF-77BC789B8C9C}"/>
                </a:ext>
              </a:extLst>
            </p:cNvPr>
            <p:cNvSpPr/>
            <p:nvPr/>
          </p:nvSpPr>
          <p:spPr>
            <a:xfrm rot="16200000">
              <a:off x="11566662" y="777731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CC7C909A-8E9E-8A2E-08C4-4D3ABB24FBC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280660" y="719036"/>
              <a:ext cx="398411" cy="745884"/>
            </a:xfrm>
            <a:prstGeom prst="line">
              <a:avLst/>
            </a:prstGeom>
            <a:ln w="25400">
              <a:solidFill>
                <a:srgbClr val="02DCC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6959037D-4889-F4B8-0A38-2857EA596843}"/>
                </a:ext>
              </a:extLst>
            </p:cNvPr>
            <p:cNvSpPr/>
            <p:nvPr/>
          </p:nvSpPr>
          <p:spPr>
            <a:xfrm rot="16200000">
              <a:off x="11823787" y="1257689"/>
              <a:ext cx="64390" cy="6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2DC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0EE2CE3-C74D-B127-14FC-138E28123E8D}"/>
                </a:ext>
              </a:extLst>
            </p:cNvPr>
            <p:cNvSpPr/>
            <p:nvPr/>
          </p:nvSpPr>
          <p:spPr>
            <a:xfrm rot="16200000">
              <a:off x="9943349" y="-340444"/>
              <a:ext cx="293673" cy="379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DB6856E-77BF-CDFB-EA87-1640CACC6B83}"/>
                </a:ext>
              </a:extLst>
            </p:cNvPr>
            <p:cNvSpPr/>
            <p:nvPr/>
          </p:nvSpPr>
          <p:spPr>
            <a:xfrm rot="16200000">
              <a:off x="9890702" y="-1709373"/>
              <a:ext cx="293674" cy="379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D2FB9F01-A6E5-4A99-ABFF-4AFAC6EE12B5}"/>
                  </a:ext>
                </a:extLst>
              </p:cNvPr>
              <p:cNvSpPr txBox="1"/>
              <p:nvPr/>
            </p:nvSpPr>
            <p:spPr>
              <a:xfrm>
                <a:off x="8373703" y="1233037"/>
                <a:ext cx="37146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Chords </a:t>
                </a:r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in an </a:t>
                </a:r>
                <a:r>
                  <a:rPr lang="fr-FR" i="1" err="1">
                    <a:solidFill>
                      <a:schemeClr val="accent1">
                        <a:lumMod val="50000"/>
                      </a:schemeClr>
                    </a:solidFill>
                  </a:rPr>
                  <a:t>isolated</a:t>
                </a:r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 cylinder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fr-FR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D2FB9F01-A6E5-4A99-ABFF-4AFAC6EE1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703" y="1233037"/>
                <a:ext cx="3714664" cy="307777"/>
              </a:xfrm>
              <a:prstGeom prst="rect">
                <a:avLst/>
              </a:prstGeom>
              <a:blipFill>
                <a:blip r:embed="rId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Image 47">
            <a:extLst>
              <a:ext uri="{FF2B5EF4-FFF2-40B4-BE49-F238E27FC236}">
                <a16:creationId xmlns:a16="http://schemas.microsoft.com/office/drawing/2014/main" id="{21D4950E-E358-BD1D-F15D-CF6D1C4DD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187" y="1613903"/>
            <a:ext cx="2920238" cy="214892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7F16471-F4A7-5B6C-675C-42443BD81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441" y="4326293"/>
            <a:ext cx="2824482" cy="2148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074DB4EA-3E9A-409D-ED69-41A6038CAEB9}"/>
                  </a:ext>
                </a:extLst>
              </p:cNvPr>
              <p:cNvSpPr txBox="1"/>
              <p:nvPr/>
            </p:nvSpPr>
            <p:spPr>
              <a:xfrm>
                <a:off x="8362956" y="3682190"/>
                <a:ext cx="37146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as a function of the porosity for circular observation subsurfaces of various radius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fr-FR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074DB4EA-3E9A-409D-ED69-41A6038CA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956" y="3682190"/>
                <a:ext cx="3714664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3979BE5A-ED97-FCAD-FF59-EF418E6154ED}"/>
                  </a:ext>
                </a:extLst>
              </p:cNvPr>
              <p:cNvSpPr txBox="1"/>
              <p:nvPr/>
            </p:nvSpPr>
            <p:spPr>
              <a:xfrm>
                <a:off x="8340734" y="6385930"/>
                <a:ext cx="37146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analytical vs measurements</a:t>
                </a:r>
                <a:endParaRPr lang="fr-FR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3979BE5A-ED97-FCAD-FF59-EF418E615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34" y="6385930"/>
                <a:ext cx="3714664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C8D66529-1CBA-5C20-BE5A-996347AF5448}"/>
              </a:ext>
            </a:extLst>
          </p:cNvPr>
          <p:cNvSpPr/>
          <p:nvPr/>
        </p:nvSpPr>
        <p:spPr>
          <a:xfrm>
            <a:off x="1" y="3186490"/>
            <a:ext cx="8362956" cy="17648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CC8759-D739-CBE3-47C2-E9613FA7970C}"/>
              </a:ext>
            </a:extLst>
          </p:cNvPr>
          <p:cNvSpPr/>
          <p:nvPr/>
        </p:nvSpPr>
        <p:spPr>
          <a:xfrm>
            <a:off x="117116" y="4955582"/>
            <a:ext cx="8362956" cy="134044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5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>
          <a:extLst>
            <a:ext uri="{FF2B5EF4-FFF2-40B4-BE49-F238E27FC236}">
              <a16:creationId xmlns:a16="http://schemas.microsoft.com/office/drawing/2014/main" id="{67FDA3F3-8EBE-A9C2-D105-A325C1A3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>
            <a:extLst>
              <a:ext uri="{FF2B5EF4-FFF2-40B4-BE49-F238E27FC236}">
                <a16:creationId xmlns:a16="http://schemas.microsoft.com/office/drawing/2014/main" id="{D050AFCF-40AE-0267-D5A7-CC42B2F1A5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48050" y="1944688"/>
            <a:ext cx="7953375" cy="145732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/>
              <a:t>Development of a non Beerian model</a:t>
            </a:r>
          </a:p>
        </p:txBody>
      </p:sp>
      <p:sp>
        <p:nvSpPr>
          <p:cNvPr id="54" name="Google Shape;54;p2">
            <a:extLst>
              <a:ext uri="{FF2B5EF4-FFF2-40B4-BE49-F238E27FC236}">
                <a16:creationId xmlns:a16="http://schemas.microsoft.com/office/drawing/2014/main" id="{D5D2C080-114E-216F-259A-67B4D7911F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fr-FR"/>
              <a:pPr lvl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95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D2C53462-C078-69D5-1CD6-98CDF0A02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>
            <a:extLst>
              <a:ext uri="{FF2B5EF4-FFF2-40B4-BE49-F238E27FC236}">
                <a16:creationId xmlns:a16="http://schemas.microsoft.com/office/drawing/2014/main" id="{DE723BE7-4318-F3CE-9759-DE5313ECF9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8175" y="561975"/>
            <a:ext cx="6667500" cy="43815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dirty="0" err="1"/>
              <a:t>Development</a:t>
            </a:r>
            <a:r>
              <a:rPr lang="fr-FR" dirty="0"/>
              <a:t> of a non </a:t>
            </a:r>
            <a:r>
              <a:rPr lang="fr-FR" dirty="0" err="1"/>
              <a:t>Beerian</a:t>
            </a:r>
            <a:r>
              <a:rPr lang="fr-FR" dirty="0"/>
              <a:t> model</a:t>
            </a:r>
          </a:p>
          <a:p>
            <a:pPr lvl="0"/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266557C-533B-1CDA-45FC-26F8A71917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8174" y="1085850"/>
            <a:ext cx="10067925" cy="361950"/>
          </a:xfrm>
        </p:spPr>
        <p:txBody>
          <a:bodyPr/>
          <a:lstStyle/>
          <a:p>
            <a:r>
              <a:rPr lang="en-US" dirty="0"/>
              <a:t>Definitions and hypothesis [3]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9FDC5275-FF5D-951F-5E68-DA52ED211D8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7981949" cy="5076825"/>
              </a:xfrm>
            </p:spPr>
            <p:txBody>
              <a:bodyPr/>
              <a:lstStyle/>
              <a:p>
                <a:r>
                  <a:rPr lang="fr-FR" dirty="0" err="1"/>
                  <a:t>Generalized</a:t>
                </a:r>
                <a:r>
                  <a:rPr lang="fr-FR" dirty="0"/>
                  <a:t> radiative </a:t>
                </a:r>
                <a:r>
                  <a:rPr lang="fr-FR" dirty="0" err="1"/>
                  <a:t>functions</a:t>
                </a:r>
                <a:r>
                  <a:rPr lang="fr-FR" dirty="0"/>
                  <a:t>:</a:t>
                </a:r>
              </a:p>
              <a:p>
                <a:pPr lvl="1"/>
                <a:r>
                  <a:rPr lang="fr-FR" dirty="0"/>
                  <a:t>Extinction CDF: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</a:rPr>
                          <m:t>𝒆𝒙𝒕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fr-FR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>
                        <a:latin typeface="Cambria Math" panose="02040503050406030204" pitchFamily="18" charset="0"/>
                      </a:rPr>
                      <m:t>𝒔</m:t>
                    </m:r>
                    <m:r>
                      <a:rPr lang="fr-F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</a:p>
              <a:p>
                <a:pPr lvl="1"/>
                <a:r>
                  <a:rPr lang="fr-FR" dirty="0"/>
                  <a:t>Absorption and </a:t>
                </a:r>
                <a:r>
                  <a:rPr lang="fr-FR" dirty="0" err="1"/>
                  <a:t>scattering</a:t>
                </a:r>
                <a:r>
                  <a:rPr lang="fr-FR" dirty="0"/>
                  <a:t> PCF: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𝒃𝒔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𝑠𝑐𝑎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fr-FR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>
                        <a:latin typeface="Cambria Math" panose="02040503050406030204" pitchFamily="18" charset="0"/>
                      </a:rPr>
                      <m:t>𝒔</m:t>
                    </m:r>
                    <m:r>
                      <a:rPr lang="fr-F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 err="1"/>
                  <a:t>Conditional</a:t>
                </a:r>
                <a:r>
                  <a:rPr lang="fr-FR" dirty="0"/>
                  <a:t> </a:t>
                </a:r>
                <a:r>
                  <a:rPr lang="fr-FR" dirty="0" err="1"/>
                  <a:t>probability</a:t>
                </a:r>
                <a:r>
                  <a:rPr lang="fr-FR" dirty="0"/>
                  <a:t> of </a:t>
                </a:r>
                <a:r>
                  <a:rPr lang="fr-FR" dirty="0" err="1"/>
                  <a:t>scattering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𝒔𝒄𝒂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bSup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 err="1"/>
                  <a:t>Probability</a:t>
                </a:r>
                <a:r>
                  <a:rPr lang="fr-FR" dirty="0"/>
                  <a:t> to </a:t>
                </a:r>
                <a:r>
                  <a:rPr lang="fr-FR" dirty="0" err="1"/>
                  <a:t>be</a:t>
                </a:r>
                <a:r>
                  <a:rPr lang="fr-FR" dirty="0"/>
                  <a:t> in the </a:t>
                </a:r>
                <a:r>
                  <a:rPr lang="fr-FR" dirty="0" err="1"/>
                  <a:t>void</a:t>
                </a:r>
                <a:r>
                  <a:rPr lang="fr-FR" dirty="0"/>
                  <a:t> phase: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dirty="0"/>
              </a:p>
              <a:p>
                <a:pPr lvl="2"/>
                <a:r>
                  <a:rPr lang="fr-FR" sz="1400" dirty="0" err="1"/>
                  <a:t>Where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1400" dirty="0"/>
                  <a:t> </a:t>
                </a:r>
                <a:r>
                  <a:rPr lang="fr-FR" sz="1400" dirty="0" err="1"/>
                  <a:t>means</a:t>
                </a:r>
                <a:r>
                  <a:rPr lang="fr-FR" sz="1400" dirty="0"/>
                  <a:t> « </a:t>
                </a:r>
                <a:r>
                  <a:rPr lang="fr-FR" sz="1400" dirty="0" err="1"/>
                  <a:t>after</a:t>
                </a:r>
                <a:r>
                  <a:rPr lang="fr-FR" sz="14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fr-FR" sz="1400" dirty="0"/>
                  <a:t> </a:t>
                </a:r>
                <a:r>
                  <a:rPr lang="fr-FR" sz="1400" dirty="0" err="1"/>
                  <a:t>scattering</a:t>
                </a:r>
                <a:r>
                  <a:rPr lang="fr-FR" sz="1400" dirty="0"/>
                  <a:t> </a:t>
                </a:r>
                <a:r>
                  <a:rPr lang="fr-FR" sz="1400" dirty="0" err="1"/>
                  <a:t>event</a:t>
                </a:r>
                <a:r>
                  <a:rPr lang="fr-FR" sz="1400" dirty="0"/>
                  <a:t> » and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,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/>
                  <a:t> or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sz="1400" dirty="0"/>
                  <a:t> </a:t>
                </a:r>
                <a:r>
                  <a:rPr lang="fr-FR" sz="1400" dirty="0" err="1"/>
                  <a:t>is</a:t>
                </a:r>
                <a:r>
                  <a:rPr lang="fr-FR" sz="1400" dirty="0"/>
                  <a:t> the phase in </a:t>
                </a:r>
                <a:r>
                  <a:rPr lang="fr-FR" sz="1400" dirty="0" err="1"/>
                  <a:t>which</a:t>
                </a:r>
                <a:r>
                  <a:rPr lang="fr-FR" sz="1400" dirty="0"/>
                  <a:t> the ray </a:t>
                </a:r>
                <a:r>
                  <a:rPr lang="fr-FR" sz="1400" dirty="0" err="1"/>
                  <a:t>is</a:t>
                </a:r>
                <a:r>
                  <a:rPr lang="fr-FR" sz="1400" dirty="0"/>
                  <a:t> travelling.</a:t>
                </a:r>
              </a:p>
              <a:p>
                <a:pPr lvl="2"/>
                <a:endParaRPr lang="fr-FR" sz="1400" dirty="0"/>
              </a:p>
              <a:p>
                <a:r>
                  <a:rPr lang="fr-FR" dirty="0"/>
                  <a:t>First </a:t>
                </a:r>
                <a:r>
                  <a:rPr lang="fr-FR" dirty="0" err="1"/>
                  <a:t>trajectories</a:t>
                </a:r>
                <a:r>
                  <a:rPr lang="fr-FR" dirty="0"/>
                  <a:t> are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chords</a:t>
                </a:r>
                <a:r>
                  <a:rPr lang="fr-FR" dirty="0"/>
                  <a:t>, the </a:t>
                </a:r>
                <a:r>
                  <a:rPr lang="fr-FR" dirty="0" err="1"/>
                  <a:t>next</a:t>
                </a:r>
                <a:r>
                  <a:rPr lang="fr-FR" dirty="0"/>
                  <a:t> are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chords</a:t>
                </a:r>
                <a:r>
                  <a:rPr lang="fr-FR" dirty="0"/>
                  <a:t>.</a:t>
                </a:r>
              </a:p>
              <a:p>
                <a:r>
                  <a:rPr lang="fr-FR" dirty="0" err="1"/>
                  <a:t>Scattering</a:t>
                </a:r>
                <a:r>
                  <a:rPr lang="fr-FR" dirty="0"/>
                  <a:t> phase </a:t>
                </a:r>
                <a:r>
                  <a:rPr lang="fr-FR" dirty="0" err="1"/>
                  <a:t>function</a:t>
                </a:r>
                <a:r>
                  <a:rPr lang="fr-FR" dirty="0"/>
                  <a:t>:</a:t>
                </a:r>
              </a:p>
              <a:p>
                <a:pPr lvl="1"/>
                <a:r>
                  <a:rPr lang="fr-FR" dirty="0"/>
                  <a:t>Following Snell-</a:t>
                </a:r>
                <a:r>
                  <a:rPr lang="fr-FR" dirty="0" err="1"/>
                  <a:t>Descartes’s</a:t>
                </a:r>
                <a:r>
                  <a:rPr lang="fr-FR" dirty="0"/>
                  <a:t> </a:t>
                </a:r>
                <a:r>
                  <a:rPr lang="fr-FR" dirty="0" err="1"/>
                  <a:t>law</a:t>
                </a:r>
                <a:r>
                  <a:rPr lang="fr-FR" dirty="0"/>
                  <a:t> (</a:t>
                </a:r>
                <a:r>
                  <a:rPr lang="fr-FR" dirty="0" err="1"/>
                  <a:t>specular</a:t>
                </a:r>
                <a:r>
                  <a:rPr lang="fr-FR" dirty="0"/>
                  <a:t>)</a:t>
                </a:r>
              </a:p>
              <a:p>
                <a:pPr lvl="1"/>
                <a:r>
                  <a:rPr lang="fr-FR" dirty="0"/>
                  <a:t>Following </a:t>
                </a:r>
                <a:r>
                  <a:rPr lang="fr-FR" dirty="0" err="1"/>
                  <a:t>Lambert’s</a:t>
                </a:r>
                <a:r>
                  <a:rPr lang="fr-FR" dirty="0"/>
                  <a:t> </a:t>
                </a:r>
                <a:r>
                  <a:rPr lang="fr-FR" dirty="0" err="1"/>
                  <a:t>law</a:t>
                </a:r>
                <a:r>
                  <a:rPr lang="fr-FR" dirty="0"/>
                  <a:t> (diffuse)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9FDC5275-FF5D-951F-5E68-DA52ED211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7981949" cy="5076825"/>
              </a:xfrm>
              <a:blipFill>
                <a:blip r:embed="rId3"/>
                <a:stretch>
                  <a:fillRect l="-688" t="-480" r="-2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Google Shape;62;p3">
            <a:extLst>
              <a:ext uri="{FF2B5EF4-FFF2-40B4-BE49-F238E27FC236}">
                <a16:creationId xmlns:a16="http://schemas.microsoft.com/office/drawing/2014/main" id="{5AE2E9E2-D057-02AC-AADC-E1794716AD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fr-FR"/>
              <a:pPr lvl="0"/>
              <a:t>8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6960D1-4158-475B-8BE1-1C674931C2D6}"/>
              </a:ext>
            </a:extLst>
          </p:cNvPr>
          <p:cNvSpPr txBox="1"/>
          <p:nvPr/>
        </p:nvSpPr>
        <p:spPr>
          <a:xfrm>
            <a:off x="9223927" y="5121038"/>
            <a:ext cx="2812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>
                <a:solidFill>
                  <a:schemeClr val="accent1">
                    <a:lumMod val="50000"/>
                  </a:schemeClr>
                </a:solidFill>
              </a:rPr>
              <a:t>DSMC with a Monte Carlo raytracing algorithm in the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</a:rPr>
              <a:t>fibrous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medium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2FB7641-5339-4FE4-8447-784986BCF1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82519" y="1391711"/>
            <a:ext cx="3723050" cy="36924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004B9D-18F9-58F9-5CB0-4A3303E636E5}"/>
              </a:ext>
            </a:extLst>
          </p:cNvPr>
          <p:cNvSpPr txBox="1"/>
          <p:nvPr/>
        </p:nvSpPr>
        <p:spPr>
          <a:xfrm>
            <a:off x="-29184" y="6585577"/>
            <a:ext cx="7934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Several works on a non </a:t>
            </a:r>
            <a:r>
              <a:rPr lang="en-US" sz="1200" dirty="0" err="1"/>
              <a:t>Beerian</a:t>
            </a:r>
            <a:r>
              <a:rPr lang="en-US" sz="1200" dirty="0"/>
              <a:t> approach by Dauvoix, Seyer, </a:t>
            </a:r>
            <a:r>
              <a:rPr lang="en-US" sz="1200" dirty="0" err="1"/>
              <a:t>Enguehard</a:t>
            </a:r>
            <a:r>
              <a:rPr lang="en-US" sz="1200" dirty="0"/>
              <a:t>, Taine, </a:t>
            </a:r>
            <a:r>
              <a:rPr lang="en-US" sz="1200" dirty="0" err="1"/>
              <a:t>etc</a:t>
            </a:r>
            <a:r>
              <a:rPr lang="en-US" sz="1200" dirty="0"/>
              <a:t>…</a:t>
            </a:r>
            <a:endParaRPr lang="fr-FR" sz="1200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24B9971-D7CD-9D40-9F7C-7EED3E2E3487}"/>
              </a:ext>
            </a:extLst>
          </p:cNvPr>
          <p:cNvSpPr/>
          <p:nvPr/>
        </p:nvSpPr>
        <p:spPr>
          <a:xfrm>
            <a:off x="4105072" y="2193827"/>
            <a:ext cx="2762655" cy="187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5F4D0EB5-73A7-292C-958E-5319A2EAD8DB}"/>
              </a:ext>
            </a:extLst>
          </p:cNvPr>
          <p:cNvSpPr/>
          <p:nvPr/>
        </p:nvSpPr>
        <p:spPr>
          <a:xfrm>
            <a:off x="5048655" y="3747011"/>
            <a:ext cx="1819072" cy="187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6F11FA7-38F0-21B8-A796-4B733E04F658}"/>
              </a:ext>
            </a:extLst>
          </p:cNvPr>
          <p:cNvSpPr/>
          <p:nvPr/>
        </p:nvSpPr>
        <p:spPr>
          <a:xfrm>
            <a:off x="5836595" y="3306014"/>
            <a:ext cx="1027883" cy="187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71900356-E61B-AC72-84AD-ECD9EDF52AFC}"/>
              </a:ext>
            </a:extLst>
          </p:cNvPr>
          <p:cNvSpPr/>
          <p:nvPr/>
        </p:nvSpPr>
        <p:spPr>
          <a:xfrm>
            <a:off x="6556443" y="2758017"/>
            <a:ext cx="314519" cy="187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AFB90D0-CEC3-4123-F119-6BA7A5AF023A}"/>
                  </a:ext>
                </a:extLst>
              </p:cNvPr>
              <p:cNvSpPr txBox="1"/>
              <p:nvPr/>
            </p:nvSpPr>
            <p:spPr>
              <a:xfrm>
                <a:off x="7002092" y="2085125"/>
                <a:ext cx="418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AFB90D0-CEC3-4123-F119-6BA7A5AF0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92" y="2085125"/>
                <a:ext cx="418448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02BA076-F819-1667-B45C-92ED221002B6}"/>
                  </a:ext>
                </a:extLst>
              </p:cNvPr>
              <p:cNvSpPr txBox="1"/>
              <p:nvPr/>
            </p:nvSpPr>
            <p:spPr>
              <a:xfrm>
                <a:off x="7018300" y="2636362"/>
                <a:ext cx="654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02BA076-F819-1667-B45C-92ED2210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300" y="2636362"/>
                <a:ext cx="65415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8EE2744-5DE1-ADFF-974B-E6C2F7BE5E13}"/>
                  </a:ext>
                </a:extLst>
              </p:cNvPr>
              <p:cNvSpPr txBox="1"/>
              <p:nvPr/>
            </p:nvSpPr>
            <p:spPr>
              <a:xfrm>
                <a:off x="7008573" y="3190841"/>
                <a:ext cx="4467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8EE2744-5DE1-ADFF-974B-E6C2F7BE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573" y="3190841"/>
                <a:ext cx="44678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4715A3A-0A3F-28E8-8A58-CC9F7BFEBE45}"/>
                  </a:ext>
                </a:extLst>
              </p:cNvPr>
              <p:cNvSpPr txBox="1"/>
              <p:nvPr/>
            </p:nvSpPr>
            <p:spPr>
              <a:xfrm>
                <a:off x="7018301" y="3638312"/>
                <a:ext cx="428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4715A3A-0A3F-28E8-8A58-CC9F7BFEB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301" y="3638312"/>
                <a:ext cx="42832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1F29AE3-89BB-B07A-7264-55E300E63279}"/>
              </a:ext>
            </a:extLst>
          </p:cNvPr>
          <p:cNvSpPr/>
          <p:nvPr/>
        </p:nvSpPr>
        <p:spPr>
          <a:xfrm>
            <a:off x="9728" y="4646837"/>
            <a:ext cx="8362956" cy="17648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D2C53462-C078-69D5-1CD6-98CDF0A02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>
            <a:extLst>
              <a:ext uri="{FF2B5EF4-FFF2-40B4-BE49-F238E27FC236}">
                <a16:creationId xmlns:a16="http://schemas.microsoft.com/office/drawing/2014/main" id="{DE723BE7-4318-F3CE-9759-DE5313ECF9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8175" y="561975"/>
            <a:ext cx="6667500" cy="43815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dirty="0" err="1"/>
              <a:t>Development</a:t>
            </a:r>
            <a:r>
              <a:rPr lang="fr-FR" dirty="0"/>
              <a:t> of a non </a:t>
            </a:r>
            <a:r>
              <a:rPr lang="fr-FR" dirty="0" err="1"/>
              <a:t>Beerian</a:t>
            </a:r>
            <a:r>
              <a:rPr lang="fr-FR" dirty="0"/>
              <a:t> model</a:t>
            </a:r>
          </a:p>
          <a:p>
            <a:pPr lvl="0"/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266557C-533B-1CDA-45FC-26F8A71917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8174" y="1085850"/>
            <a:ext cx="10067925" cy="361950"/>
          </a:xfrm>
        </p:spPr>
        <p:txBody>
          <a:bodyPr/>
          <a:lstStyle/>
          <a:p>
            <a:r>
              <a:rPr lang="en-US"/>
              <a:t>Practical application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9FDC5275-FF5D-951F-5E68-DA52ED211D8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7981949" cy="5076825"/>
              </a:xfrm>
            </p:spPr>
            <p:txBody>
              <a:bodyPr/>
              <a:lstStyle/>
              <a:p>
                <a:r>
                  <a:rPr lang="fr-FR" dirty="0"/>
                  <a:t>Example</a:t>
                </a:r>
                <a:r>
                  <a:rPr lang="fr-FR" b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𝑒𝑥𝑡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)(1−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fr-FR" b="0" i="1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𝑠𝑐𝑎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func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Π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fr-FR" b="0" dirty="0"/>
                  <a:t> and:</a:t>
                </a:r>
              </a:p>
              <a:p>
                <a:pPr lvl="2"/>
                <a:r>
                  <a:rPr lang="fr-FR" dirty="0"/>
                  <a:t>- Diffuse </a:t>
                </a:r>
                <a:r>
                  <a:rPr lang="fr-FR" dirty="0" err="1"/>
                  <a:t>reflection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fr-FR" b="0" dirty="0"/>
              </a:p>
              <a:p>
                <a:pPr lvl="2"/>
                <a:r>
                  <a:rPr lang="fr-FR" dirty="0"/>
                  <a:t>- </a:t>
                </a:r>
                <a:r>
                  <a:rPr lang="fr-FR" dirty="0" err="1"/>
                  <a:t>Specular</a:t>
                </a:r>
                <a:r>
                  <a:rPr lang="fr-FR" dirty="0"/>
                  <a:t> </a:t>
                </a:r>
                <a:r>
                  <a:rPr lang="fr-FR" dirty="0" err="1"/>
                  <a:t>reflection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>
                        <a:latin typeface="Cambria Math" panose="02040503050406030204" pitchFamily="18" charset="0"/>
                      </a:rPr>
                      <m:t>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fr-FR" b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𝑠𝑐𝑎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d>
                      <m:d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𝑐𝑠𝑡𝑒</m:t>
                    </m:r>
                  </m:oMath>
                </a14:m>
                <a:endParaRPr lang="fr-FR" b="0" dirty="0"/>
              </a:p>
              <a:p>
                <a:endParaRPr lang="fr-FR" dirty="0"/>
              </a:p>
              <a:p>
                <a:r>
                  <a:rPr lang="fr-FR" dirty="0" err="1"/>
                  <a:t>Scattering</a:t>
                </a:r>
                <a:r>
                  <a:rPr lang="fr-FR" dirty="0"/>
                  <a:t> phase </a:t>
                </a:r>
                <a:r>
                  <a:rPr lang="fr-FR" dirty="0" err="1"/>
                  <a:t>function</a:t>
                </a:r>
                <a:r>
                  <a:rPr lang="fr-FR" dirty="0"/>
                  <a:t>:</a:t>
                </a:r>
              </a:p>
              <a:p>
                <a:pPr lvl="1"/>
                <a:r>
                  <a:rPr lang="fr-FR" dirty="0" err="1"/>
                  <a:t>Analytical</a:t>
                </a:r>
                <a:r>
                  <a:rPr lang="fr-FR" dirty="0"/>
                  <a:t> expression </a:t>
                </a:r>
                <a:r>
                  <a:rPr lang="fr-FR" dirty="0" err="1"/>
                  <a:t>derived</a:t>
                </a:r>
                <a:r>
                  <a:rPr lang="fr-FR" dirty="0"/>
                  <a:t> for the </a:t>
                </a:r>
                <a:r>
                  <a:rPr lang="fr-FR" dirty="0" err="1"/>
                  <a:t>specular</a:t>
                </a:r>
                <a:r>
                  <a:rPr lang="fr-FR" dirty="0"/>
                  <a:t> case.</a:t>
                </a:r>
              </a:p>
              <a:p>
                <a:pPr lvl="1"/>
                <a:r>
                  <a:rPr lang="fr-FR" dirty="0"/>
                  <a:t>Expression </a:t>
                </a:r>
                <a:r>
                  <a:rPr lang="fr-FR" dirty="0" err="1"/>
                  <a:t>obtained</a:t>
                </a:r>
                <a:r>
                  <a:rPr lang="fr-FR" dirty="0"/>
                  <a:t> by a </a:t>
                </a:r>
                <a:r>
                  <a:rPr lang="fr-FR" dirty="0" err="1"/>
                  <a:t>curve</a:t>
                </a:r>
                <a:r>
                  <a:rPr lang="fr-FR" dirty="0"/>
                  <a:t> </a:t>
                </a:r>
                <a:r>
                  <a:rPr lang="fr-FR" dirty="0" err="1"/>
                  <a:t>fitting</a:t>
                </a:r>
                <a:r>
                  <a:rPr lang="fr-FR" dirty="0"/>
                  <a:t> for the diffuse case.</a:t>
                </a:r>
              </a:p>
            </p:txBody>
          </p:sp>
        </mc:Choice>
        <mc:Fallback xmlns="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9FDC5275-FF5D-951F-5E68-DA52ED211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5725" y="1628775"/>
                <a:ext cx="7981949" cy="5076825"/>
              </a:xfrm>
              <a:blipFill>
                <a:blip r:embed="rId3"/>
                <a:stretch>
                  <a:fillRect l="-688" t="-4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Google Shape;62;p3">
            <a:extLst>
              <a:ext uri="{FF2B5EF4-FFF2-40B4-BE49-F238E27FC236}">
                <a16:creationId xmlns:a16="http://schemas.microsoft.com/office/drawing/2014/main" id="{5AE2E9E2-D057-02AC-AADC-E1794716AD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10700" y="6492875"/>
            <a:ext cx="27432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fr-FR"/>
              <a:pPr lvl="0"/>
              <a:t>9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A163FC9-96F6-E917-1F65-5C5459623D54}"/>
              </a:ext>
            </a:extLst>
          </p:cNvPr>
          <p:cNvGrpSpPr/>
          <p:nvPr/>
        </p:nvGrpSpPr>
        <p:grpSpPr>
          <a:xfrm>
            <a:off x="9043259" y="3197234"/>
            <a:ext cx="2754660" cy="2941891"/>
            <a:chOff x="4682722" y="3415297"/>
            <a:chExt cx="2892475" cy="301090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7965711-9D4E-0258-75B5-3A90150E7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2722" y="3415297"/>
              <a:ext cx="2892475" cy="28479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48DFA-DB37-B93C-2D23-E0573D6571B3}"/>
                </a:ext>
              </a:extLst>
            </p:cNvPr>
            <p:cNvSpPr/>
            <p:nvPr/>
          </p:nvSpPr>
          <p:spPr>
            <a:xfrm>
              <a:off x="4682722" y="6212681"/>
              <a:ext cx="2642003" cy="213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F6C594-A398-D24B-A187-94E78DE1CFA2}"/>
                </a:ext>
              </a:extLst>
            </p:cNvPr>
            <p:cNvSpPr/>
            <p:nvPr/>
          </p:nvSpPr>
          <p:spPr>
            <a:xfrm>
              <a:off x="6431832" y="3794521"/>
              <a:ext cx="772353" cy="371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944668D-EDFF-4900-1586-2227E133A988}"/>
                </a:ext>
              </a:extLst>
            </p:cNvPr>
            <p:cNvSpPr txBox="1"/>
            <p:nvPr/>
          </p:nvSpPr>
          <p:spPr>
            <a:xfrm>
              <a:off x="6368878" y="3750072"/>
              <a:ext cx="955847" cy="251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/>
                <a:t>Monte Carlo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29B7C07-86BA-214E-0784-86B7555E2C66}"/>
                </a:ext>
              </a:extLst>
            </p:cNvPr>
            <p:cNvSpPr txBox="1"/>
            <p:nvPr/>
          </p:nvSpPr>
          <p:spPr>
            <a:xfrm>
              <a:off x="6373166" y="3954380"/>
              <a:ext cx="898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/>
                <a:t>Analytical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08AC7729-C0CE-555B-129D-0CB63B6731ED}"/>
              </a:ext>
            </a:extLst>
          </p:cNvPr>
          <p:cNvSpPr txBox="1"/>
          <p:nvPr/>
        </p:nvSpPr>
        <p:spPr>
          <a:xfrm>
            <a:off x="9043259" y="5974793"/>
            <a:ext cx="2812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>
                <a:solidFill>
                  <a:schemeClr val="accent1">
                    <a:lumMod val="50000"/>
                  </a:schemeClr>
                </a:solidFill>
              </a:rPr>
              <a:t>Scattering phase function indicatrix in the fibrous medium with specular conditions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93CD1C5-10B0-D1D6-B573-BE5B0DF4E68C}"/>
                  </a:ext>
                </a:extLst>
              </p:cNvPr>
              <p:cNvSpPr txBox="1"/>
              <p:nvPr/>
            </p:nvSpPr>
            <p:spPr>
              <a:xfrm>
                <a:off x="9235907" y="3982598"/>
                <a:ext cx="841797" cy="600164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1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fr-FR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fr-FR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≈0,01</m:t>
                      </m:r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93CD1C5-10B0-D1D6-B573-BE5B0DF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907" y="3982598"/>
                <a:ext cx="841797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8CB8397A-7F20-BC4B-1065-9FD802D462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88819" y="117631"/>
            <a:ext cx="3667214" cy="2719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C3BFFC0-514E-69D4-B46B-FCBBEA413EFA}"/>
                  </a:ext>
                </a:extLst>
              </p:cNvPr>
              <p:cNvSpPr txBox="1"/>
              <p:nvPr/>
            </p:nvSpPr>
            <p:spPr>
              <a:xfrm>
                <a:off x="8894933" y="2768178"/>
                <a:ext cx="2812774" cy="38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Extinction CDF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Sup>
                          <m:sSubSupPr>
                            <m:ctrlPr>
                              <a:rPr lang="fr-FR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  <m:r>
                              <a:rPr lang="fr-FR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fr-FR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i="1">
                    <a:solidFill>
                      <a:schemeClr val="accent1">
                        <a:lumMod val="50000"/>
                      </a:schemeClr>
                    </a:solidFill>
                  </a:rPr>
                  <a:t>)  </a:t>
                </a:r>
                <a:endParaRPr lang="fr-FR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C3BFFC0-514E-69D4-B46B-FCBBEA413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933" y="2768178"/>
                <a:ext cx="2812774" cy="381451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333DD0E-15A8-6666-E8BA-09B686A10493}"/>
                  </a:ext>
                </a:extLst>
              </p:cNvPr>
              <p:cNvSpPr txBox="1"/>
              <p:nvPr/>
            </p:nvSpPr>
            <p:spPr>
              <a:xfrm>
                <a:off x="10751637" y="1108861"/>
                <a:ext cx="841797" cy="600164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1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fr-FR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fr-FR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≈0,01</m:t>
                      </m:r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333DD0E-15A8-6666-E8BA-09B686A10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637" y="1108861"/>
                <a:ext cx="841797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84D34A1-ACD8-DC33-0CF1-6BB3F9B3C26C}"/>
              </a:ext>
            </a:extLst>
          </p:cNvPr>
          <p:cNvSpPr/>
          <p:nvPr/>
        </p:nvSpPr>
        <p:spPr>
          <a:xfrm>
            <a:off x="0" y="3284743"/>
            <a:ext cx="8362956" cy="14720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5F8C6-121C-E46D-A9D8-75EBC7C3458D}"/>
              </a:ext>
            </a:extLst>
          </p:cNvPr>
          <p:cNvSpPr/>
          <p:nvPr/>
        </p:nvSpPr>
        <p:spPr>
          <a:xfrm>
            <a:off x="0" y="4727986"/>
            <a:ext cx="8362956" cy="17648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1865</Words>
  <Application>Microsoft Office PowerPoint</Application>
  <PresentationFormat>Grand écran</PresentationFormat>
  <Paragraphs>228</Paragraphs>
  <Slides>19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Lila Bléneau</dc:creator>
  <cp:lastModifiedBy>msouveto@ad.pprime.fr</cp:lastModifiedBy>
  <cp:revision>239</cp:revision>
  <dcterms:created xsi:type="dcterms:W3CDTF">2023-10-11T03:39:52Z</dcterms:created>
  <dcterms:modified xsi:type="dcterms:W3CDTF">2026-05-18T15:59:42Z</dcterms:modified>
</cp:coreProperties>
</file>