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Lst>
  <p:notesMasterIdLst>
    <p:notesMasterId r:id="rId24"/>
  </p:notesMasterIdLst>
  <p:handoutMasterIdLst>
    <p:handoutMasterId r:id="rId25"/>
  </p:handoutMasterIdLst>
  <p:sldIdLst>
    <p:sldId id="592" r:id="rId5"/>
    <p:sldId id="874" r:id="rId6"/>
    <p:sldId id="858" r:id="rId7"/>
    <p:sldId id="859" r:id="rId8"/>
    <p:sldId id="860" r:id="rId9"/>
    <p:sldId id="861" r:id="rId10"/>
    <p:sldId id="862" r:id="rId11"/>
    <p:sldId id="863" r:id="rId12"/>
    <p:sldId id="864" r:id="rId13"/>
    <p:sldId id="865" r:id="rId14"/>
    <p:sldId id="866" r:id="rId15"/>
    <p:sldId id="867" r:id="rId16"/>
    <p:sldId id="871" r:id="rId17"/>
    <p:sldId id="869" r:id="rId18"/>
    <p:sldId id="875" r:id="rId19"/>
    <p:sldId id="850" r:id="rId20"/>
    <p:sldId id="868" r:id="rId21"/>
    <p:sldId id="872" r:id="rId22"/>
    <p:sldId id="873" r:id="rId23"/>
  </p:sldIdLst>
  <p:sldSz cx="12192000" cy="6858000"/>
  <p:notesSz cx="7099300" cy="10234613"/>
  <p:embeddedFontLst>
    <p:embeddedFont>
      <p:font typeface="Avenir" panose="02000503020000020003" pitchFamily="2" charset="0"/>
      <p:regular r:id="rId26"/>
      <p:italic r:id="rId27"/>
    </p:embeddedFont>
    <p:embeddedFont>
      <p:font typeface="Avenir Book" panose="02000503020000020003" pitchFamily="2" charset="0"/>
      <p:regular r:id="rId28"/>
      <p:italic r:id="rId29"/>
    </p:embeddedFont>
    <p:embeddedFont>
      <p:font typeface="Cambria Math" panose="02040503050406030204" pitchFamily="18" charset="0"/>
      <p:regular r:id="rId30"/>
    </p:embeddedFont>
    <p:embeddedFont>
      <p:font typeface="Garamond" panose="02020404030301010803" pitchFamily="18" charset="0"/>
      <p:regular r:id="rId31"/>
      <p:bold r:id="rId32"/>
      <p:italic r:id="rId33"/>
      <p:boldItalic r:id="rId34"/>
    </p:embeddedFont>
    <p:embeddedFont>
      <p:font typeface="Gill Sans" panose="020B0502020104020203" pitchFamily="34" charset="-79"/>
      <p:regular r:id="rId35"/>
      <p:bold r:id="rId36"/>
    </p:embeddedFont>
    <p:embeddedFont>
      <p:font typeface="Gill Sans MT" panose="020B0502020104020203" pitchFamily="34" charset="77"/>
      <p:regular r:id="rId37"/>
      <p:bold r:id="rId38"/>
      <p:italic r:id="rId39"/>
      <p:boldItalic r:id="rId40"/>
    </p:embeddedFont>
  </p:embeddedFontLst>
  <p:defaultTextStyle>
    <a:defPPr>
      <a:defRPr lang="en-US"/>
    </a:defPPr>
    <a:lvl1pPr algn="l" defTabSz="457200" rtl="0" fontAlgn="base">
      <a:spcBef>
        <a:spcPct val="0"/>
      </a:spcBef>
      <a:spcAft>
        <a:spcPct val="0"/>
      </a:spcAft>
      <a:defRPr kern="1200">
        <a:solidFill>
          <a:schemeClr val="tx1"/>
        </a:solidFill>
        <a:latin typeface="Arial" pitchFamily="34" charset="0"/>
        <a:ea typeface="Geneva" pitchFamily="122" charset="-128"/>
        <a:cs typeface="+mn-cs"/>
      </a:defRPr>
    </a:lvl1pPr>
    <a:lvl2pPr marL="457200" algn="l" defTabSz="457200" rtl="0" fontAlgn="base">
      <a:spcBef>
        <a:spcPct val="0"/>
      </a:spcBef>
      <a:spcAft>
        <a:spcPct val="0"/>
      </a:spcAft>
      <a:defRPr kern="1200">
        <a:solidFill>
          <a:schemeClr val="tx1"/>
        </a:solidFill>
        <a:latin typeface="Arial" pitchFamily="34" charset="0"/>
        <a:ea typeface="Geneva" pitchFamily="122" charset="-128"/>
        <a:cs typeface="+mn-cs"/>
      </a:defRPr>
    </a:lvl2pPr>
    <a:lvl3pPr marL="914400" algn="l" defTabSz="457200" rtl="0" fontAlgn="base">
      <a:spcBef>
        <a:spcPct val="0"/>
      </a:spcBef>
      <a:spcAft>
        <a:spcPct val="0"/>
      </a:spcAft>
      <a:defRPr kern="1200">
        <a:solidFill>
          <a:schemeClr val="tx1"/>
        </a:solidFill>
        <a:latin typeface="Arial" pitchFamily="34" charset="0"/>
        <a:ea typeface="Geneva" pitchFamily="122" charset="-128"/>
        <a:cs typeface="+mn-cs"/>
      </a:defRPr>
    </a:lvl3pPr>
    <a:lvl4pPr marL="1371600" algn="l" defTabSz="457200" rtl="0" fontAlgn="base">
      <a:spcBef>
        <a:spcPct val="0"/>
      </a:spcBef>
      <a:spcAft>
        <a:spcPct val="0"/>
      </a:spcAft>
      <a:defRPr kern="1200">
        <a:solidFill>
          <a:schemeClr val="tx1"/>
        </a:solidFill>
        <a:latin typeface="Arial" pitchFamily="34" charset="0"/>
        <a:ea typeface="Geneva" pitchFamily="122" charset="-128"/>
        <a:cs typeface="+mn-cs"/>
      </a:defRPr>
    </a:lvl4pPr>
    <a:lvl5pPr marL="1828800" algn="l" defTabSz="457200" rtl="0" fontAlgn="base">
      <a:spcBef>
        <a:spcPct val="0"/>
      </a:spcBef>
      <a:spcAft>
        <a:spcPct val="0"/>
      </a:spcAft>
      <a:defRPr kern="1200">
        <a:solidFill>
          <a:schemeClr val="tx1"/>
        </a:solidFill>
        <a:latin typeface="Arial" pitchFamily="34" charset="0"/>
        <a:ea typeface="Geneva" pitchFamily="122" charset="-128"/>
        <a:cs typeface="+mn-cs"/>
      </a:defRPr>
    </a:lvl5pPr>
    <a:lvl6pPr marL="2286000" algn="l" defTabSz="914400" rtl="0" eaLnBrk="1" latinLnBrk="0" hangingPunct="1">
      <a:defRPr kern="1200">
        <a:solidFill>
          <a:schemeClr val="tx1"/>
        </a:solidFill>
        <a:latin typeface="Arial" pitchFamily="34" charset="0"/>
        <a:ea typeface="Geneva" pitchFamily="122" charset="-128"/>
        <a:cs typeface="+mn-cs"/>
      </a:defRPr>
    </a:lvl6pPr>
    <a:lvl7pPr marL="2743200" algn="l" defTabSz="914400" rtl="0" eaLnBrk="1" latinLnBrk="0" hangingPunct="1">
      <a:defRPr kern="1200">
        <a:solidFill>
          <a:schemeClr val="tx1"/>
        </a:solidFill>
        <a:latin typeface="Arial" pitchFamily="34" charset="0"/>
        <a:ea typeface="Geneva" pitchFamily="122" charset="-128"/>
        <a:cs typeface="+mn-cs"/>
      </a:defRPr>
    </a:lvl7pPr>
    <a:lvl8pPr marL="3200400" algn="l" defTabSz="914400" rtl="0" eaLnBrk="1" latinLnBrk="0" hangingPunct="1">
      <a:defRPr kern="1200">
        <a:solidFill>
          <a:schemeClr val="tx1"/>
        </a:solidFill>
        <a:latin typeface="Arial" pitchFamily="34" charset="0"/>
        <a:ea typeface="Geneva" pitchFamily="122" charset="-128"/>
        <a:cs typeface="+mn-cs"/>
      </a:defRPr>
    </a:lvl8pPr>
    <a:lvl9pPr marL="3657600" algn="l" defTabSz="914400" rtl="0" eaLnBrk="1" latinLnBrk="0" hangingPunct="1">
      <a:defRPr kern="1200">
        <a:solidFill>
          <a:schemeClr val="tx1"/>
        </a:solidFill>
        <a:latin typeface="Arial" pitchFamily="34" charset="0"/>
        <a:ea typeface="Geneva" pitchFamily="122"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223">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4151"/>
    <a:srgbClr val="0032A0"/>
    <a:srgbClr val="EA580C"/>
    <a:srgbClr val="FFFFFF"/>
    <a:srgbClr val="7C3AED"/>
    <a:srgbClr val="282F39"/>
    <a:srgbClr val="56201E"/>
    <a:srgbClr val="F2DADA"/>
    <a:srgbClr val="BAE2F5"/>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88219" autoAdjust="0"/>
  </p:normalViewPr>
  <p:slideViewPr>
    <p:cSldViewPr snapToGrid="0">
      <p:cViewPr varScale="1">
        <p:scale>
          <a:sx n="111" d="100"/>
          <a:sy n="111" d="100"/>
        </p:scale>
        <p:origin x="1176" y="20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6" d="100"/>
          <a:sy n="66" d="100"/>
        </p:scale>
        <p:origin x="0" y="0"/>
      </p:cViewPr>
      <p:guideLst>
        <p:guide orient="horz" pos="3223"/>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7.xml"/><Relationship Id="rId34" Type="http://schemas.openxmlformats.org/officeDocument/2006/relationships/font" Target="fonts/font9.fntdata"/><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4.fntdata"/><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4021138" y="0"/>
            <a:ext cx="3076575" cy="511175"/>
          </a:xfrm>
          <a:prstGeom prst="rect">
            <a:avLst/>
          </a:prstGeom>
        </p:spPr>
        <p:txBody>
          <a:bodyPr vert="horz" lIns="91440" tIns="45720" rIns="91440" bIns="45720" rtlCol="0"/>
          <a:lstStyle>
            <a:lvl1pPr algn="r">
              <a:defRPr sz="1200"/>
            </a:lvl1pPr>
          </a:lstStyle>
          <a:p>
            <a:fld id="{ABEE8123-63A8-4A94-ADA0-1F306DDB4D00}" type="datetimeFigureOut">
              <a:rPr lang="en-GB" smtClean="0"/>
              <a:t>16/05/2026</a:t>
            </a:fld>
            <a:endParaRPr lang="en-GB"/>
          </a:p>
        </p:txBody>
      </p:sp>
      <p:sp>
        <p:nvSpPr>
          <p:cNvPr id="4" name="Footer Placeholder 3"/>
          <p:cNvSpPr>
            <a:spLocks noGrp="1"/>
          </p:cNvSpPr>
          <p:nvPr>
            <p:ph type="ftr" sz="quarter" idx="2"/>
          </p:nvPr>
        </p:nvSpPr>
        <p:spPr>
          <a:xfrm>
            <a:off x="0" y="9721850"/>
            <a:ext cx="3076575" cy="511175"/>
          </a:xfrm>
          <a:prstGeom prst="rect">
            <a:avLst/>
          </a:prstGeom>
        </p:spPr>
        <p:txBody>
          <a:bodyPr vert="horz" lIns="91440" tIns="45720" rIns="91440" bIns="45720" rtlCol="0" anchor="b"/>
          <a:lstStyle>
            <a:lvl1pPr algn="l">
              <a:defRPr sz="1200"/>
            </a:lvl1pPr>
          </a:lstStyle>
          <a:p>
            <a:r>
              <a:rPr lang="en-GB"/>
              <a:t>Confidentional - All Rights Reserved</a:t>
            </a:r>
          </a:p>
        </p:txBody>
      </p:sp>
      <p:sp>
        <p:nvSpPr>
          <p:cNvPr id="5" name="Slide Number Placeholder 4"/>
          <p:cNvSpPr>
            <a:spLocks noGrp="1"/>
          </p:cNvSpPr>
          <p:nvPr>
            <p:ph type="sldNum" sz="quarter" idx="3"/>
          </p:nvPr>
        </p:nvSpPr>
        <p:spPr>
          <a:xfrm>
            <a:off x="4021138" y="9721850"/>
            <a:ext cx="3076575" cy="511175"/>
          </a:xfrm>
          <a:prstGeom prst="rect">
            <a:avLst/>
          </a:prstGeom>
        </p:spPr>
        <p:txBody>
          <a:bodyPr vert="horz" lIns="91440" tIns="45720" rIns="91440" bIns="45720" rtlCol="0" anchor="b"/>
          <a:lstStyle>
            <a:lvl1pPr algn="r">
              <a:defRPr sz="1200"/>
            </a:lvl1pPr>
          </a:lstStyle>
          <a:p>
            <a:fld id="{4F30656C-F874-4C9D-8AFE-DF884B3B19C0}" type="slidenum">
              <a:rPr lang="en-GB" smtClean="0"/>
              <a:t>‹#›</a:t>
            </a:fld>
            <a:endParaRPr lang="en-GB"/>
          </a:p>
        </p:txBody>
      </p:sp>
    </p:spTree>
    <p:extLst>
      <p:ext uri="{BB962C8B-B14F-4D97-AF65-F5344CB8AC3E}">
        <p14:creationId xmlns:p14="http://schemas.microsoft.com/office/powerpoint/2010/main" val="22237605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76363" cy="511730"/>
          </a:xfrm>
          <a:prstGeom prst="rect">
            <a:avLst/>
          </a:prstGeom>
        </p:spPr>
        <p:txBody>
          <a:bodyPr vert="horz" wrap="square" lIns="94759" tIns="47380" rIns="94759" bIns="47380" numCol="1" anchor="t" anchorCtr="0" compatLnSpc="1">
            <a:prstTxWarp prst="textNoShape">
              <a:avLst/>
            </a:prstTxWarp>
          </a:bodyPr>
          <a:lstStyle>
            <a:lvl1pPr>
              <a:defRPr sz="1200">
                <a:latin typeface="Calibri" pitchFamily="34" charset="0"/>
                <a:ea typeface="+mn-ea"/>
                <a:cs typeface="Arial" pitchFamily="34" charset="0"/>
              </a:defRPr>
            </a:lvl1pPr>
          </a:lstStyle>
          <a:p>
            <a:pPr>
              <a:defRPr/>
            </a:pPr>
            <a:endParaRPr lang="en-GB"/>
          </a:p>
        </p:txBody>
      </p:sp>
      <p:sp>
        <p:nvSpPr>
          <p:cNvPr id="3" name="Date Placeholder 2"/>
          <p:cNvSpPr>
            <a:spLocks noGrp="1"/>
          </p:cNvSpPr>
          <p:nvPr>
            <p:ph type="dt" idx="1"/>
          </p:nvPr>
        </p:nvSpPr>
        <p:spPr>
          <a:xfrm>
            <a:off x="4021295" y="1"/>
            <a:ext cx="3076363" cy="511730"/>
          </a:xfrm>
          <a:prstGeom prst="rect">
            <a:avLst/>
          </a:prstGeom>
        </p:spPr>
        <p:txBody>
          <a:bodyPr vert="horz" wrap="square" lIns="94759" tIns="47380" rIns="94759" bIns="47380" numCol="1" anchor="t" anchorCtr="0" compatLnSpc="1">
            <a:prstTxWarp prst="textNoShape">
              <a:avLst/>
            </a:prstTxWarp>
          </a:bodyPr>
          <a:lstStyle>
            <a:lvl1pPr algn="r">
              <a:defRPr sz="1200" smtClean="0">
                <a:latin typeface="Calibri" pitchFamily="34" charset="0"/>
                <a:cs typeface="Arial" pitchFamily="34" charset="0"/>
              </a:defRPr>
            </a:lvl1pPr>
          </a:lstStyle>
          <a:p>
            <a:pPr>
              <a:defRPr/>
            </a:pPr>
            <a:fld id="{199E7E90-9781-4D05-BCAA-5581229817BD}" type="datetimeFigureOut">
              <a:rPr lang="en-GB" altLang="en-US"/>
              <a:pPr>
                <a:defRPr/>
              </a:pPr>
              <a:t>16/05/2026</a:t>
            </a:fld>
            <a:endParaRPr lang="en-GB" altLang="en-US"/>
          </a:p>
        </p:txBody>
      </p:sp>
      <p:sp>
        <p:nvSpPr>
          <p:cNvPr id="4" name="Slide Image Placeholder 3"/>
          <p:cNvSpPr>
            <a:spLocks noGrp="1" noRot="1" noChangeAspect="1"/>
          </p:cNvSpPr>
          <p:nvPr>
            <p:ph type="sldImg" idx="2"/>
          </p:nvPr>
        </p:nvSpPr>
        <p:spPr>
          <a:xfrm>
            <a:off x="138113" y="766763"/>
            <a:ext cx="6823075" cy="3838575"/>
          </a:xfrm>
          <a:prstGeom prst="rect">
            <a:avLst/>
          </a:prstGeom>
          <a:noFill/>
          <a:ln w="12700">
            <a:solidFill>
              <a:prstClr val="black"/>
            </a:solidFill>
          </a:ln>
        </p:spPr>
        <p:txBody>
          <a:bodyPr vert="horz" lIns="94759" tIns="47380" rIns="94759" bIns="47380" rtlCol="0" anchor="ctr"/>
          <a:lstStyle/>
          <a:p>
            <a:pPr lvl="0"/>
            <a:endParaRPr lang="en-GB" noProof="0"/>
          </a:p>
        </p:txBody>
      </p:sp>
      <p:sp>
        <p:nvSpPr>
          <p:cNvPr id="5" name="Notes Placeholder 4"/>
          <p:cNvSpPr>
            <a:spLocks noGrp="1"/>
          </p:cNvSpPr>
          <p:nvPr>
            <p:ph type="body" sz="quarter" idx="3"/>
          </p:nvPr>
        </p:nvSpPr>
        <p:spPr>
          <a:xfrm>
            <a:off x="709931" y="4861442"/>
            <a:ext cx="5679440" cy="4605576"/>
          </a:xfrm>
          <a:prstGeom prst="rect">
            <a:avLst/>
          </a:prstGeom>
        </p:spPr>
        <p:txBody>
          <a:bodyPr vert="horz" wrap="square" lIns="94759" tIns="47380" rIns="94759" bIns="4738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1" y="9721107"/>
            <a:ext cx="3076363" cy="511730"/>
          </a:xfrm>
          <a:prstGeom prst="rect">
            <a:avLst/>
          </a:prstGeom>
        </p:spPr>
        <p:txBody>
          <a:bodyPr vert="horz" wrap="square" lIns="94759" tIns="47380" rIns="94759" bIns="47380" numCol="1" anchor="b" anchorCtr="0" compatLnSpc="1">
            <a:prstTxWarp prst="textNoShape">
              <a:avLst/>
            </a:prstTxWarp>
          </a:bodyPr>
          <a:lstStyle>
            <a:lvl1pPr>
              <a:defRPr sz="1200">
                <a:latin typeface="Calibri" pitchFamily="34" charset="0"/>
                <a:ea typeface="+mn-ea"/>
                <a:cs typeface="Arial" pitchFamily="34" charset="0"/>
              </a:defRPr>
            </a:lvl1pPr>
          </a:lstStyle>
          <a:p>
            <a:pPr>
              <a:defRPr/>
            </a:pPr>
            <a:r>
              <a:rPr lang="en-GB"/>
              <a:t>Confidentional - All Rights Reserved</a:t>
            </a:r>
          </a:p>
        </p:txBody>
      </p:sp>
      <p:sp>
        <p:nvSpPr>
          <p:cNvPr id="7" name="Slide Number Placeholder 6"/>
          <p:cNvSpPr>
            <a:spLocks noGrp="1"/>
          </p:cNvSpPr>
          <p:nvPr>
            <p:ph type="sldNum" sz="quarter" idx="5"/>
          </p:nvPr>
        </p:nvSpPr>
        <p:spPr>
          <a:xfrm>
            <a:off x="4021295" y="9721107"/>
            <a:ext cx="3076363" cy="511730"/>
          </a:xfrm>
          <a:prstGeom prst="rect">
            <a:avLst/>
          </a:prstGeom>
        </p:spPr>
        <p:txBody>
          <a:bodyPr vert="horz" wrap="square" lIns="94759" tIns="47380" rIns="94759" bIns="47380" numCol="1" anchor="b" anchorCtr="0" compatLnSpc="1">
            <a:prstTxWarp prst="textNoShape">
              <a:avLst/>
            </a:prstTxWarp>
          </a:bodyPr>
          <a:lstStyle>
            <a:lvl1pPr algn="r">
              <a:defRPr sz="1200" smtClean="0">
                <a:latin typeface="Calibri" pitchFamily="34" charset="0"/>
                <a:cs typeface="Arial" pitchFamily="34" charset="0"/>
              </a:defRPr>
            </a:lvl1pPr>
          </a:lstStyle>
          <a:p>
            <a:pPr>
              <a:defRPr/>
            </a:pPr>
            <a:fld id="{EDD1D753-CD2C-4E48-AF53-26D72058C660}" type="slidenum">
              <a:rPr lang="en-GB" altLang="en-US"/>
              <a:pPr>
                <a:defRPr/>
              </a:pPr>
              <a:t>‹#›</a:t>
            </a:fld>
            <a:endParaRPr lang="en-GB" altLang="en-US"/>
          </a:p>
        </p:txBody>
      </p:sp>
    </p:spTree>
    <p:extLst>
      <p:ext uri="{BB962C8B-B14F-4D97-AF65-F5344CB8AC3E}">
        <p14:creationId xmlns:p14="http://schemas.microsoft.com/office/powerpoint/2010/main" val="1108466851"/>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mn-lt"/>
        <a:ea typeface="Geneva" charset="0"/>
        <a:cs typeface="Geneva" charset="0"/>
      </a:defRPr>
    </a:lvl1pPr>
    <a:lvl2pPr marL="457200" algn="l" rtl="0" eaLnBrk="0" fontAlgn="base" hangingPunct="0">
      <a:spcBef>
        <a:spcPct val="30000"/>
      </a:spcBef>
      <a:spcAft>
        <a:spcPct val="0"/>
      </a:spcAft>
      <a:defRPr sz="1200" kern="1200">
        <a:solidFill>
          <a:schemeClr val="tx1"/>
        </a:solidFill>
        <a:latin typeface="+mn-lt"/>
        <a:ea typeface="Geneva" charset="0"/>
        <a:cs typeface="+mn-cs"/>
      </a:defRPr>
    </a:lvl2pPr>
    <a:lvl3pPr marL="914400" algn="l" rtl="0" eaLnBrk="0" fontAlgn="base" hangingPunct="0">
      <a:spcBef>
        <a:spcPct val="30000"/>
      </a:spcBef>
      <a:spcAft>
        <a:spcPct val="0"/>
      </a:spcAft>
      <a:defRPr sz="1200" kern="1200">
        <a:solidFill>
          <a:schemeClr val="tx1"/>
        </a:solidFill>
        <a:latin typeface="+mn-lt"/>
        <a:ea typeface="Geneva" charset="0"/>
        <a:cs typeface="+mn-cs"/>
      </a:defRPr>
    </a:lvl3pPr>
    <a:lvl4pPr marL="1371600" algn="l" rtl="0" eaLnBrk="0" fontAlgn="base" hangingPunct="0">
      <a:spcBef>
        <a:spcPct val="30000"/>
      </a:spcBef>
      <a:spcAft>
        <a:spcPct val="0"/>
      </a:spcAft>
      <a:defRPr sz="1200" kern="1200">
        <a:solidFill>
          <a:schemeClr val="tx1"/>
        </a:solidFill>
        <a:latin typeface="+mn-lt"/>
        <a:ea typeface="Geneva" charset="0"/>
        <a:cs typeface="+mn-cs"/>
      </a:defRPr>
    </a:lvl4pPr>
    <a:lvl5pPr marL="1828800" algn="l" rtl="0" eaLnBrk="0" fontAlgn="base" hangingPunct="0">
      <a:spcBef>
        <a:spcPct val="30000"/>
      </a:spcBef>
      <a:spcAft>
        <a:spcPct val="0"/>
      </a:spcAft>
      <a:defRPr sz="1200" kern="1200">
        <a:solidFill>
          <a:schemeClr val="tx1"/>
        </a:solidFill>
        <a:latin typeface="+mn-lt"/>
        <a:ea typeface="Geneva"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a:defRPr/>
            </a:pPr>
            <a:r>
              <a:rPr lang="en-GB"/>
              <a:t>Confidentional - All Rights Reserved</a:t>
            </a:r>
          </a:p>
        </p:txBody>
      </p:sp>
      <p:sp>
        <p:nvSpPr>
          <p:cNvPr id="5" name="Slide Number Placeholder 4"/>
          <p:cNvSpPr>
            <a:spLocks noGrp="1"/>
          </p:cNvSpPr>
          <p:nvPr>
            <p:ph type="sldNum" sz="quarter" idx="5"/>
          </p:nvPr>
        </p:nvSpPr>
        <p:spPr/>
        <p:txBody>
          <a:bodyPr/>
          <a:lstStyle/>
          <a:p>
            <a:pPr>
              <a:defRPr/>
            </a:pPr>
            <a:fld id="{EDD1D753-CD2C-4E48-AF53-26D72058C660}" type="slidenum">
              <a:rPr lang="en-GB" altLang="en-US" smtClean="0"/>
              <a:pPr>
                <a:defRPr/>
              </a:pPr>
              <a:t>1</a:t>
            </a:fld>
            <a:endParaRPr lang="en-GB" altLang="en-US"/>
          </a:p>
        </p:txBody>
      </p:sp>
    </p:spTree>
    <p:extLst>
      <p:ext uri="{BB962C8B-B14F-4D97-AF65-F5344CB8AC3E}">
        <p14:creationId xmlns:p14="http://schemas.microsoft.com/office/powerpoint/2010/main" val="370491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pPr>
              <a:defRPr/>
            </a:pPr>
            <a:r>
              <a:rPr lang="en-GB"/>
              <a:t>Confidentional - All Rights Reserved</a:t>
            </a:r>
          </a:p>
        </p:txBody>
      </p:sp>
      <p:sp>
        <p:nvSpPr>
          <p:cNvPr id="5" name="Slide Number Placeholder 4"/>
          <p:cNvSpPr>
            <a:spLocks noGrp="1"/>
          </p:cNvSpPr>
          <p:nvPr>
            <p:ph type="sldNum" sz="quarter" idx="5"/>
          </p:nvPr>
        </p:nvSpPr>
        <p:spPr/>
        <p:txBody>
          <a:bodyPr/>
          <a:lstStyle/>
          <a:p>
            <a:pPr>
              <a:defRPr/>
            </a:pPr>
            <a:fld id="{EDD1D753-CD2C-4E48-AF53-26D72058C660}" type="slidenum">
              <a:rPr lang="en-GB" altLang="en-US" smtClean="0"/>
              <a:pPr>
                <a:defRPr/>
              </a:pPr>
              <a:t>19</a:t>
            </a:fld>
            <a:endParaRPr lang="en-GB" altLang="en-US"/>
          </a:p>
        </p:txBody>
      </p:sp>
    </p:spTree>
    <p:extLst>
      <p:ext uri="{BB962C8B-B14F-4D97-AF65-F5344CB8AC3E}">
        <p14:creationId xmlns:p14="http://schemas.microsoft.com/office/powerpoint/2010/main" val="1877896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I’ll start with the motivation. As the UK moves toward net zero, the energy system becomes more dependent on renewable electricity. That creates a storage problem, because wind and solar are weather-driven. The issue is not only short daily fluctuations, but extended periods where energy demand and renewable supply do not match. These gaps can reach tens to hundreds of terawatt hours. Batteries and other short-duration technologies are useful for hours to days, but they are not designed for seasonal-scale storage. That is where underground hydrogen storage becomes important, because geological storage can provide the scale needed for weeks to annual balancing.</a:t>
            </a:r>
            <a:endParaRPr lang="en-US"/>
          </a:p>
        </p:txBody>
      </p:sp>
      <p:sp>
        <p:nvSpPr>
          <p:cNvPr id="4" name="Footer Placeholder 3"/>
          <p:cNvSpPr>
            <a:spLocks noGrp="1"/>
          </p:cNvSpPr>
          <p:nvPr>
            <p:ph type="ftr" sz="quarter" idx="4"/>
          </p:nvPr>
        </p:nvSpPr>
        <p:spPr/>
        <p:txBody>
          <a:bodyPr/>
          <a:lstStyle/>
          <a:p>
            <a:pPr>
              <a:defRPr/>
            </a:pPr>
            <a:r>
              <a:rPr lang="en-GB"/>
              <a:t>Confidentional - All Rights Reserved</a:t>
            </a:r>
          </a:p>
        </p:txBody>
      </p:sp>
      <p:sp>
        <p:nvSpPr>
          <p:cNvPr id="5" name="Slide Number Placeholder 4"/>
          <p:cNvSpPr>
            <a:spLocks noGrp="1"/>
          </p:cNvSpPr>
          <p:nvPr>
            <p:ph type="sldNum" sz="quarter" idx="5"/>
          </p:nvPr>
        </p:nvSpPr>
        <p:spPr/>
        <p:txBody>
          <a:bodyPr/>
          <a:lstStyle/>
          <a:p>
            <a:pPr>
              <a:defRPr/>
            </a:pPr>
            <a:fld id="{EDD1D753-CD2C-4E48-AF53-26D72058C660}" type="slidenum">
              <a:rPr lang="en-GB" altLang="en-US" smtClean="0"/>
              <a:pPr>
                <a:defRPr/>
              </a:pPr>
              <a:t>3</a:t>
            </a:fld>
            <a:endParaRPr lang="en-GB" altLang="en-US"/>
          </a:p>
        </p:txBody>
      </p:sp>
    </p:spTree>
    <p:extLst>
      <p:ext uri="{BB962C8B-B14F-4D97-AF65-F5344CB8AC3E}">
        <p14:creationId xmlns:p14="http://schemas.microsoft.com/office/powerpoint/2010/main" val="4121742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To answer the research question, I built an end-to-end workflow. First, I compiled a UK depleted gas reservoir dataset, including reservoir properties, capacity indicators, and well counts. Then I used physics-based simulations to study gas mixing and hydrogen recovery under different reservoir and operating conditions. Because running full simulations for every optimisation scenario would be too expensive, I trained a surrogate model to predict recovery factor much faster. Finally, I used that surrogate inside a portfolio optimisation framework to identify reservoir combinations and operating strategies that meet UK storage targets at minimum cost.</a:t>
            </a:r>
            <a:endParaRPr lang="en-US"/>
          </a:p>
        </p:txBody>
      </p:sp>
      <p:sp>
        <p:nvSpPr>
          <p:cNvPr id="4" name="Footer Placeholder 3"/>
          <p:cNvSpPr>
            <a:spLocks noGrp="1"/>
          </p:cNvSpPr>
          <p:nvPr>
            <p:ph type="ftr" sz="quarter" idx="4"/>
          </p:nvPr>
        </p:nvSpPr>
        <p:spPr/>
        <p:txBody>
          <a:bodyPr/>
          <a:lstStyle/>
          <a:p>
            <a:pPr>
              <a:defRPr/>
            </a:pPr>
            <a:r>
              <a:rPr lang="en-GB"/>
              <a:t>Confidentional - All Rights Reserved</a:t>
            </a:r>
          </a:p>
        </p:txBody>
      </p:sp>
      <p:sp>
        <p:nvSpPr>
          <p:cNvPr id="5" name="Slide Number Placeholder 4"/>
          <p:cNvSpPr>
            <a:spLocks noGrp="1"/>
          </p:cNvSpPr>
          <p:nvPr>
            <p:ph type="sldNum" sz="quarter" idx="5"/>
          </p:nvPr>
        </p:nvSpPr>
        <p:spPr/>
        <p:txBody>
          <a:bodyPr/>
          <a:lstStyle/>
          <a:p>
            <a:pPr>
              <a:defRPr/>
            </a:pPr>
            <a:fld id="{EDD1D753-CD2C-4E48-AF53-26D72058C660}" type="slidenum">
              <a:rPr lang="en-GB" altLang="en-US" smtClean="0"/>
              <a:pPr>
                <a:defRPr/>
              </a:pPr>
              <a:t>6</a:t>
            </a:fld>
            <a:endParaRPr lang="en-GB" altLang="en-US"/>
          </a:p>
        </p:txBody>
      </p:sp>
    </p:spTree>
    <p:extLst>
      <p:ext uri="{BB962C8B-B14F-4D97-AF65-F5344CB8AC3E}">
        <p14:creationId xmlns:p14="http://schemas.microsoft.com/office/powerpoint/2010/main" val="1055236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dataset started from 124 UK depleted gas reservoirs, with 96 having complete data for this study. The key modelling issue was heterogeneity, especially the strongly skewed permeability distribution. So I clustered permeability before sampling to preserve both low- and high-permeability groups and generate representative simulation cases.</a:t>
            </a:r>
            <a:endParaRPr lang="en-GB" dirty="0"/>
          </a:p>
        </p:txBody>
      </p:sp>
      <p:sp>
        <p:nvSpPr>
          <p:cNvPr id="4" name="Footer Placeholder 3"/>
          <p:cNvSpPr>
            <a:spLocks noGrp="1"/>
          </p:cNvSpPr>
          <p:nvPr>
            <p:ph type="ftr" sz="quarter" idx="4"/>
          </p:nvPr>
        </p:nvSpPr>
        <p:spPr/>
        <p:txBody>
          <a:bodyPr/>
          <a:lstStyle/>
          <a:p>
            <a:pPr>
              <a:defRPr/>
            </a:pPr>
            <a:r>
              <a:rPr lang="en-GB"/>
              <a:t>Confidentional - All Rights Reserved</a:t>
            </a:r>
          </a:p>
        </p:txBody>
      </p:sp>
      <p:sp>
        <p:nvSpPr>
          <p:cNvPr id="5" name="Slide Number Placeholder 4"/>
          <p:cNvSpPr>
            <a:spLocks noGrp="1"/>
          </p:cNvSpPr>
          <p:nvPr>
            <p:ph type="sldNum" sz="quarter" idx="5"/>
          </p:nvPr>
        </p:nvSpPr>
        <p:spPr/>
        <p:txBody>
          <a:bodyPr/>
          <a:lstStyle/>
          <a:p>
            <a:pPr>
              <a:defRPr/>
            </a:pPr>
            <a:fld id="{EDD1D753-CD2C-4E48-AF53-26D72058C660}" type="slidenum">
              <a:rPr lang="en-GB" altLang="en-US" smtClean="0"/>
              <a:pPr>
                <a:defRPr/>
              </a:pPr>
              <a:t>7</a:t>
            </a:fld>
            <a:endParaRPr lang="en-GB" altLang="en-US"/>
          </a:p>
        </p:txBody>
      </p:sp>
    </p:spTree>
    <p:extLst>
      <p:ext uri="{BB962C8B-B14F-4D97-AF65-F5344CB8AC3E}">
        <p14:creationId xmlns:p14="http://schemas.microsoft.com/office/powerpoint/2010/main" val="214170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For the simulation stage, I used a simplified 2D axisymmetric reservoir model in </a:t>
            </a:r>
            <a:r>
              <a:rPr lang="en-GB" err="1"/>
              <a:t>DuMuX</a:t>
            </a:r>
            <a:r>
              <a:rPr lang="en-GB"/>
              <a:t>. The model represents single-phase gas flow and transport in porous media, including advection, molecular diffusion, mechanical dispersion, and buoyancy effects. The reservoir was initially saturated with methane, nitrogen, carbon dioxide, or hydrogen, and then hydrogen was injected and withdrawn repeatedly as the working gas over 10 cycles. I combined the reservoir samples with operating variables such as flow rate and cycle length using Latin Hypercube Sampling. In total, I ran around 2,400 simulations, and the main output metric was hydrogen recovery factor, defined as cumulative withdrawn hydrogen divided by cumulative injected hydrogen.</a:t>
            </a:r>
            <a:endParaRPr lang="en-US"/>
          </a:p>
        </p:txBody>
      </p:sp>
      <p:sp>
        <p:nvSpPr>
          <p:cNvPr id="4" name="Footer Placeholder 3"/>
          <p:cNvSpPr>
            <a:spLocks noGrp="1"/>
          </p:cNvSpPr>
          <p:nvPr>
            <p:ph type="ftr" sz="quarter" idx="4"/>
          </p:nvPr>
        </p:nvSpPr>
        <p:spPr/>
        <p:txBody>
          <a:bodyPr/>
          <a:lstStyle/>
          <a:p>
            <a:pPr>
              <a:defRPr/>
            </a:pPr>
            <a:r>
              <a:rPr lang="en-GB"/>
              <a:t>Confidentional - All Rights Reserved</a:t>
            </a:r>
          </a:p>
        </p:txBody>
      </p:sp>
      <p:sp>
        <p:nvSpPr>
          <p:cNvPr id="5" name="Slide Number Placeholder 4"/>
          <p:cNvSpPr>
            <a:spLocks noGrp="1"/>
          </p:cNvSpPr>
          <p:nvPr>
            <p:ph type="sldNum" sz="quarter" idx="5"/>
          </p:nvPr>
        </p:nvSpPr>
        <p:spPr/>
        <p:txBody>
          <a:bodyPr/>
          <a:lstStyle/>
          <a:p>
            <a:pPr>
              <a:defRPr/>
            </a:pPr>
            <a:fld id="{EDD1D753-CD2C-4E48-AF53-26D72058C660}" type="slidenum">
              <a:rPr lang="en-GB" altLang="en-US" smtClean="0"/>
              <a:pPr>
                <a:defRPr/>
              </a:pPr>
              <a:t>8</a:t>
            </a:fld>
            <a:endParaRPr lang="en-GB" altLang="en-US"/>
          </a:p>
        </p:txBody>
      </p:sp>
    </p:spTree>
    <p:extLst>
      <p:ext uri="{BB962C8B-B14F-4D97-AF65-F5344CB8AC3E}">
        <p14:creationId xmlns:p14="http://schemas.microsoft.com/office/powerpoint/2010/main" val="4120751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a:t>“From the physics-based simulations, I did not want to only look at recovery factor as a black-box output. I reduced the behaviour into two dimensionless groups. The first is the </a:t>
            </a:r>
            <a:r>
              <a:rPr lang="en-GB" sz="1100" err="1"/>
              <a:t>Péclet</a:t>
            </a:r>
            <a:r>
              <a:rPr lang="en-GB" sz="1100"/>
              <a:t> number, which compares advective transport to diffusive and dispersive spreading. The second is the buoyancy number, which compares buoyancy-driven segregation to advective flow.”</a:t>
            </a:r>
          </a:p>
          <a:p>
            <a:r>
              <a:rPr lang="en-GB" sz="1100"/>
              <a:t>“The trend is clear. When Pe increases, advection dominates the spreading mechanisms, and hydrogen recovery generally improves. When Ng increases, buoyancy becomes stronger relative to flow, which promotes vertical segregation and reduces recovery. So these two numbers helped explain why some reservoirs and operating conditions perform better than others.”</a:t>
            </a:r>
          </a:p>
          <a:p>
            <a:r>
              <a:rPr lang="en-GB" sz="1100"/>
              <a:t>“The important point is that the dimensionless analysis connects the simulation results back to physical mechanisms, rather than treating the model as a black box.”</a:t>
            </a:r>
          </a:p>
          <a:p>
            <a:endParaRPr lang="en-GB" sz="1100" b="1">
              <a:solidFill>
                <a:srgbClr val="374151"/>
              </a:solidFill>
              <a:latin typeface="Arial" panose="020B0604020202020204" pitchFamily="34" charset="0"/>
              <a:cs typeface="Arial" panose="020B0604020202020204" pitchFamily="34" charset="0"/>
            </a:endParaRPr>
          </a:p>
          <a:p>
            <a:endParaRPr lang="en-GB" sz="1100" b="1">
              <a:solidFill>
                <a:srgbClr val="374151"/>
              </a:solidFill>
              <a:latin typeface="Arial" panose="020B0604020202020204" pitchFamily="34" charset="0"/>
              <a:cs typeface="Arial" panose="020B0604020202020204" pitchFamily="34" charset="0"/>
            </a:endParaRPr>
          </a:p>
          <a:p>
            <a:r>
              <a:rPr lang="en-GB" sz="1100" b="1" dirty="0">
                <a:solidFill>
                  <a:srgbClr val="374151"/>
                </a:solidFill>
                <a:latin typeface="Arial" panose="020B0604020202020204" pitchFamily="34" charset="0"/>
                <a:cs typeface="Arial" panose="020B0604020202020204" pitchFamily="34" charset="0"/>
              </a:rPr>
              <a:t>What pushes Pe up?</a:t>
            </a:r>
            <a:r>
              <a:rPr lang="en-GB" sz="1100" dirty="0">
                <a:solidFill>
                  <a:srgbClr val="374151"/>
                </a:solidFill>
                <a:latin typeface="Arial" panose="020B0604020202020204" pitchFamily="34" charset="0"/>
                <a:cs typeface="Arial" panose="020B0604020202020204" pitchFamily="34" charset="0"/>
              </a:rPr>
              <a:t> </a:t>
            </a:r>
          </a:p>
          <a:p>
            <a:r>
              <a:rPr lang="en-GB" dirty="0">
                <a:solidFill>
                  <a:srgbClr val="374151"/>
                </a:solidFill>
                <a:latin typeface="Arial" panose="020B0604020202020204" pitchFamily="34" charset="0"/>
                <a:cs typeface="Arial" panose="020B0604020202020204" pitchFamily="34" charset="0"/>
              </a:rPr>
              <a:t>Higher rate/velocity, higher pressure, lower dispersion/diffusion </a:t>
            </a:r>
          </a:p>
          <a:p>
            <a:endParaRPr lang="en-GB" dirty="0">
              <a:solidFill>
                <a:srgbClr val="374151"/>
              </a:solidFill>
              <a:latin typeface="Arial" panose="020B0604020202020204" pitchFamily="34" charset="0"/>
              <a:cs typeface="Arial" panose="020B0604020202020204" pitchFamily="34" charset="0"/>
            </a:endParaRPr>
          </a:p>
          <a:p>
            <a:r>
              <a:rPr lang="en-GB" sz="1100" b="1" dirty="0">
                <a:solidFill>
                  <a:srgbClr val="374151"/>
                </a:solidFill>
                <a:latin typeface="Arial" panose="020B0604020202020204" pitchFamily="34" charset="0"/>
                <a:cs typeface="Arial" panose="020B0604020202020204" pitchFamily="34" charset="0"/>
              </a:rPr>
              <a:t>What pushes N</a:t>
            </a:r>
            <a:r>
              <a:rPr lang="en-GB" sz="1100" b="1" baseline="-25000" dirty="0">
                <a:solidFill>
                  <a:srgbClr val="374151"/>
                </a:solidFill>
                <a:latin typeface="Arial" panose="020B0604020202020204" pitchFamily="34" charset="0"/>
                <a:cs typeface="Arial" panose="020B0604020202020204" pitchFamily="34" charset="0"/>
              </a:rPr>
              <a:t>g</a:t>
            </a:r>
            <a:r>
              <a:rPr lang="en-GB" sz="1100" b="1" dirty="0">
                <a:solidFill>
                  <a:srgbClr val="374151"/>
                </a:solidFill>
                <a:latin typeface="Arial" panose="020B0604020202020204" pitchFamily="34" charset="0"/>
                <a:cs typeface="Arial" panose="020B0604020202020204" pitchFamily="34" charset="0"/>
              </a:rPr>
              <a:t> up?</a:t>
            </a:r>
          </a:p>
          <a:p>
            <a:r>
              <a:rPr lang="en-GB" dirty="0">
                <a:solidFill>
                  <a:srgbClr val="374151"/>
                </a:solidFill>
                <a:latin typeface="Arial" panose="020B0604020202020204" pitchFamily="34" charset="0"/>
                <a:cs typeface="Arial" panose="020B0604020202020204" pitchFamily="34" charset="0"/>
              </a:rPr>
              <a:t>Larger density contrast, higher vertical permeability/connectivity, slower flow</a:t>
            </a:r>
          </a:p>
          <a:p>
            <a:endParaRPr lang="en-GB" dirty="0">
              <a:solidFill>
                <a:srgbClr val="374151"/>
              </a:solidFill>
              <a:latin typeface="Arial" panose="020B0604020202020204" pitchFamily="34" charset="0"/>
              <a:cs typeface="Arial" panose="020B0604020202020204" pitchFamily="34" charset="0"/>
            </a:endParaRPr>
          </a:p>
          <a:p>
            <a:endParaRPr lang="en-GB" dirty="0"/>
          </a:p>
        </p:txBody>
      </p:sp>
      <p:sp>
        <p:nvSpPr>
          <p:cNvPr id="4" name="Footer Placeholder 3"/>
          <p:cNvSpPr>
            <a:spLocks noGrp="1"/>
          </p:cNvSpPr>
          <p:nvPr>
            <p:ph type="ftr" sz="quarter" idx="4"/>
          </p:nvPr>
        </p:nvSpPr>
        <p:spPr/>
        <p:txBody>
          <a:bodyPr/>
          <a:lstStyle/>
          <a:p>
            <a:pPr>
              <a:defRPr/>
            </a:pPr>
            <a:r>
              <a:rPr lang="en-GB"/>
              <a:t>Confidentional - All Rights Reserved</a:t>
            </a:r>
          </a:p>
        </p:txBody>
      </p:sp>
      <p:sp>
        <p:nvSpPr>
          <p:cNvPr id="5" name="Slide Number Placeholder 4"/>
          <p:cNvSpPr>
            <a:spLocks noGrp="1"/>
          </p:cNvSpPr>
          <p:nvPr>
            <p:ph type="sldNum" sz="quarter" idx="5"/>
          </p:nvPr>
        </p:nvSpPr>
        <p:spPr/>
        <p:txBody>
          <a:bodyPr/>
          <a:lstStyle/>
          <a:p>
            <a:pPr>
              <a:defRPr/>
            </a:pPr>
            <a:fld id="{EDD1D753-CD2C-4E48-AF53-26D72058C660}" type="slidenum">
              <a:rPr lang="en-GB" altLang="en-US" smtClean="0"/>
              <a:pPr>
                <a:defRPr/>
              </a:pPr>
              <a:t>9</a:t>
            </a:fld>
            <a:endParaRPr lang="en-GB" altLang="en-US"/>
          </a:p>
        </p:txBody>
      </p:sp>
    </p:spTree>
    <p:extLst>
      <p:ext uri="{BB962C8B-B14F-4D97-AF65-F5344CB8AC3E}">
        <p14:creationId xmlns:p14="http://schemas.microsoft.com/office/powerpoint/2010/main" val="3314380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pPr>
              <a:defRPr/>
            </a:pPr>
            <a:r>
              <a:rPr lang="en-GB"/>
              <a:t>Confidentional - All Rights Reserved</a:t>
            </a:r>
          </a:p>
        </p:txBody>
      </p:sp>
      <p:sp>
        <p:nvSpPr>
          <p:cNvPr id="5" name="Slide Number Placeholder 4"/>
          <p:cNvSpPr>
            <a:spLocks noGrp="1"/>
          </p:cNvSpPr>
          <p:nvPr>
            <p:ph type="sldNum" sz="quarter" idx="5"/>
          </p:nvPr>
        </p:nvSpPr>
        <p:spPr/>
        <p:txBody>
          <a:bodyPr/>
          <a:lstStyle/>
          <a:p>
            <a:pPr>
              <a:defRPr/>
            </a:pPr>
            <a:fld id="{EDD1D753-CD2C-4E48-AF53-26D72058C660}" type="slidenum">
              <a:rPr lang="en-GB" altLang="en-US" smtClean="0"/>
              <a:pPr>
                <a:defRPr/>
              </a:pPr>
              <a:t>11</a:t>
            </a:fld>
            <a:endParaRPr lang="en-GB" altLang="en-US"/>
          </a:p>
        </p:txBody>
      </p:sp>
    </p:spTree>
    <p:extLst>
      <p:ext uri="{BB962C8B-B14F-4D97-AF65-F5344CB8AC3E}">
        <p14:creationId xmlns:p14="http://schemas.microsoft.com/office/powerpoint/2010/main" val="2426957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“Shorter cycle lengths allow more injection-withdrawal cycles per year, so the storage asset is used more frequently. That spreads fixed costs over more delivered hydrogen and lowers LCOS.</a:t>
            </a:r>
            <a:endParaRPr lang="en-US"/>
          </a:p>
        </p:txBody>
      </p:sp>
      <p:sp>
        <p:nvSpPr>
          <p:cNvPr id="4" name="Footer Placeholder 3"/>
          <p:cNvSpPr>
            <a:spLocks noGrp="1"/>
          </p:cNvSpPr>
          <p:nvPr>
            <p:ph type="ftr" sz="quarter" idx="4"/>
          </p:nvPr>
        </p:nvSpPr>
        <p:spPr/>
        <p:txBody>
          <a:bodyPr/>
          <a:lstStyle/>
          <a:p>
            <a:pPr>
              <a:defRPr/>
            </a:pPr>
            <a:r>
              <a:rPr lang="en-GB"/>
              <a:t>Confidentional - All Rights Reserved</a:t>
            </a:r>
          </a:p>
        </p:txBody>
      </p:sp>
      <p:sp>
        <p:nvSpPr>
          <p:cNvPr id="5" name="Slide Number Placeholder 4"/>
          <p:cNvSpPr>
            <a:spLocks noGrp="1"/>
          </p:cNvSpPr>
          <p:nvPr>
            <p:ph type="sldNum" sz="quarter" idx="5"/>
          </p:nvPr>
        </p:nvSpPr>
        <p:spPr/>
        <p:txBody>
          <a:bodyPr/>
          <a:lstStyle/>
          <a:p>
            <a:pPr>
              <a:defRPr/>
            </a:pPr>
            <a:fld id="{EDD1D753-CD2C-4E48-AF53-26D72058C660}" type="slidenum">
              <a:rPr lang="en-GB" altLang="en-US" smtClean="0"/>
              <a:pPr>
                <a:defRPr/>
              </a:pPr>
              <a:t>12</a:t>
            </a:fld>
            <a:endParaRPr lang="en-GB" altLang="en-US"/>
          </a:p>
        </p:txBody>
      </p:sp>
    </p:spTree>
    <p:extLst>
      <p:ext uri="{BB962C8B-B14F-4D97-AF65-F5344CB8AC3E}">
        <p14:creationId xmlns:p14="http://schemas.microsoft.com/office/powerpoint/2010/main" val="942939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0050" indent="-400050">
              <a:buFont typeface="+mj-lt"/>
              <a:buAutoNum type="romanUcPeriod"/>
            </a:pPr>
            <a:r>
              <a:rPr lang="en-GB">
                <a:solidFill>
                  <a:srgbClr val="374151"/>
                </a:solidFill>
                <a:cs typeface="Arial" panose="020B0604020202020204" pitchFamily="34" charset="0"/>
              </a:rPr>
              <a:t>At high PCI, purification is cheaper → low cushion gas.</a:t>
            </a:r>
          </a:p>
          <a:p>
            <a:pPr marL="285750" indent="-285750">
              <a:buFont typeface="+mj-lt"/>
              <a:buAutoNum type="romanUcPeriod"/>
            </a:pPr>
            <a:endParaRPr lang="en-GB" sz="800">
              <a:solidFill>
                <a:srgbClr val="374151"/>
              </a:solidFill>
              <a:cs typeface="Arial" panose="020B0604020202020204" pitchFamily="34" charset="0"/>
            </a:endParaRPr>
          </a:p>
          <a:p>
            <a:pPr marL="400050" indent="-400050">
              <a:buFont typeface="+mj-lt"/>
              <a:buAutoNum type="romanUcPeriod"/>
            </a:pPr>
            <a:r>
              <a:rPr lang="en-GB">
                <a:solidFill>
                  <a:srgbClr val="374151"/>
                </a:solidFill>
                <a:cs typeface="Arial" panose="020B0604020202020204" pitchFamily="34" charset="0"/>
              </a:rPr>
              <a:t>At low PCI and low demand, cushion gas ratios rise to 2–4.</a:t>
            </a:r>
          </a:p>
          <a:p>
            <a:pPr marL="285750" indent="-285750">
              <a:buFont typeface="+mj-lt"/>
              <a:buAutoNum type="romanUcPeriod"/>
            </a:pPr>
            <a:endParaRPr lang="en-GB" sz="800">
              <a:solidFill>
                <a:srgbClr val="374151"/>
              </a:solidFill>
              <a:cs typeface="Arial" panose="020B0604020202020204" pitchFamily="34" charset="0"/>
            </a:endParaRPr>
          </a:p>
          <a:p>
            <a:pPr marL="400050" indent="-400050">
              <a:buFont typeface="+mj-lt"/>
              <a:buAutoNum type="romanUcPeriod"/>
            </a:pPr>
            <a:r>
              <a:rPr lang="en-GB">
                <a:solidFill>
                  <a:srgbClr val="374151"/>
                </a:solidFill>
                <a:cs typeface="Arial" panose="020B0604020202020204" pitchFamily="34" charset="0"/>
              </a:rPr>
              <a:t>At 100 TWh, high purification-cost cases favour ~1–2× working gas as H₂ cushion.</a:t>
            </a:r>
          </a:p>
          <a:p>
            <a:endParaRPr lang="en-US"/>
          </a:p>
        </p:txBody>
      </p:sp>
      <p:sp>
        <p:nvSpPr>
          <p:cNvPr id="4" name="Footer Placeholder 3"/>
          <p:cNvSpPr>
            <a:spLocks noGrp="1"/>
          </p:cNvSpPr>
          <p:nvPr>
            <p:ph type="ftr" sz="quarter" idx="4"/>
          </p:nvPr>
        </p:nvSpPr>
        <p:spPr/>
        <p:txBody>
          <a:bodyPr/>
          <a:lstStyle/>
          <a:p>
            <a:pPr>
              <a:defRPr/>
            </a:pPr>
            <a:r>
              <a:rPr lang="en-GB"/>
              <a:t>Confidentional - All Rights Reserved</a:t>
            </a:r>
          </a:p>
        </p:txBody>
      </p:sp>
      <p:sp>
        <p:nvSpPr>
          <p:cNvPr id="5" name="Slide Number Placeholder 4"/>
          <p:cNvSpPr>
            <a:spLocks noGrp="1"/>
          </p:cNvSpPr>
          <p:nvPr>
            <p:ph type="sldNum" sz="quarter" idx="5"/>
          </p:nvPr>
        </p:nvSpPr>
        <p:spPr/>
        <p:txBody>
          <a:bodyPr/>
          <a:lstStyle/>
          <a:p>
            <a:pPr>
              <a:defRPr/>
            </a:pPr>
            <a:fld id="{EDD1D753-CD2C-4E48-AF53-26D72058C660}" type="slidenum">
              <a:rPr lang="en-GB" altLang="en-US" smtClean="0"/>
              <a:pPr>
                <a:defRPr/>
              </a:pPr>
              <a:t>13</a:t>
            </a:fld>
            <a:endParaRPr lang="en-GB" altLang="en-US"/>
          </a:p>
        </p:txBody>
      </p:sp>
    </p:spTree>
    <p:extLst>
      <p:ext uri="{BB962C8B-B14F-4D97-AF65-F5344CB8AC3E}">
        <p14:creationId xmlns:p14="http://schemas.microsoft.com/office/powerpoint/2010/main" val="95752388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emf"/><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pic>
        <p:nvPicPr>
          <p:cNvPr id="295938" name="Picture 2" descr="http://www.european-coatings.com/var/ezflow_site/storage/images/european-coatings/home/raw-materials-technologies/technologies/functional-coatings/mechanism-behind-wettability-conversion-of-tio2-nanoparticle-coating-studied/2084940-1-eng-GB/Mechanism-behind-wettability-conversion-of-TiO2-nanoparticle-coating-studied.jpg"/>
          <p:cNvPicPr>
            <a:picLocks noChangeArrowheads="1"/>
          </p:cNvPicPr>
          <p:nvPr userDrawn="1"/>
        </p:nvPicPr>
        <p:blipFill rotWithShape="1">
          <a:blip r:embed="rId2" cstate="print">
            <a:extLst>
              <a:ext uri="{BEBA8EAE-BF5A-486C-A8C5-ECC9F3942E4B}">
                <a14:imgProps xmlns:a14="http://schemas.microsoft.com/office/drawing/2010/main">
                  <a14:imgLayer r:embed="rId3">
                    <a14:imgEffect>
                      <a14:brightnessContrast bright="-67000"/>
                    </a14:imgEffect>
                  </a14:imgLayer>
                </a14:imgProps>
              </a:ext>
              <a:ext uri="{28A0092B-C50C-407E-A947-70E740481C1C}">
                <a14:useLocalDpi xmlns:a14="http://schemas.microsoft.com/office/drawing/2010/main"/>
              </a:ext>
            </a:extLst>
          </a:blip>
          <a:srcRect/>
          <a:stretch/>
        </p:blipFill>
        <p:spPr bwMode="auto">
          <a:xfrm>
            <a:off x="2381030" y="5768979"/>
            <a:ext cx="8945257" cy="2122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userDrawn="1"/>
        </p:nvPicPr>
        <p:blipFill rotWithShape="1">
          <a:blip r:embed="rId4" cstate="print">
            <a:extLst>
              <a:ext uri="{28A0092B-C50C-407E-A947-70E740481C1C}">
                <a14:useLocalDpi xmlns:a14="http://schemas.microsoft.com/office/drawing/2010/main"/>
              </a:ext>
            </a:extLst>
          </a:blip>
          <a:srcRect/>
          <a:stretch/>
        </p:blipFill>
        <p:spPr bwMode="auto">
          <a:xfrm>
            <a:off x="1514008" y="6397626"/>
            <a:ext cx="1245256" cy="360000"/>
          </a:xfrm>
          <a:prstGeom prst="rect">
            <a:avLst/>
          </a:prstGeom>
          <a:solidFill>
            <a:schemeClr val="bg1"/>
          </a:solidFill>
          <a:ln>
            <a:noFill/>
          </a:ln>
          <a:effectLst/>
        </p:spPr>
      </p:pic>
      <p:pic>
        <p:nvPicPr>
          <p:cNvPr id="4" name="Picture 2" descr="TAB_col_white_background.eps">
            <a:extLst>
              <a:ext uri="{FF2B5EF4-FFF2-40B4-BE49-F238E27FC236}">
                <a16:creationId xmlns:a16="http://schemas.microsoft.com/office/drawing/2014/main" id="{56419D88-5D52-0514-C74A-CC39F0B925C3}"/>
              </a:ext>
            </a:extLst>
          </p:cNvPr>
          <p:cNvPicPr>
            <a:picLocks noChangeAspect="1"/>
          </p:cNvPicPr>
          <p:nvPr userDrawn="1"/>
        </p:nvPicPr>
        <p:blipFill>
          <a:blip r:embed="rId5">
            <a:extLst>
              <a:ext uri="{28A0092B-C50C-407E-A947-70E740481C1C}">
                <a14:useLocalDpi xmlns:a14="http://schemas.microsoft.com/office/drawing/2010/main"/>
              </a:ext>
            </a:extLst>
          </a:blip>
          <a:srcRect/>
          <a:stretch>
            <a:fillRect/>
          </a:stretch>
        </p:blipFill>
        <p:spPr bwMode="auto">
          <a:xfrm>
            <a:off x="164497" y="6402923"/>
            <a:ext cx="1011160" cy="39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0798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pic>
        <p:nvPicPr>
          <p:cNvPr id="8" name="Picture 2" descr="http://www.european-coatings.com/var/ezflow_site/storage/images/european-coatings/home/raw-materials-technologies/technologies/functional-coatings/mechanism-behind-wettability-conversion-of-tio2-nanoparticle-coating-studied/2084940-1-eng-GB/Mechanism-behind-wettability-conversion-of-TiO2-nanoparticle-coating-studied.jpg"/>
          <p:cNvPicPr>
            <a:picLocks noChangeAspect="1" noChangeArrowheads="1"/>
          </p:cNvPicPr>
          <p:nvPr userDrawn="1"/>
        </p:nvPicPr>
        <p:blipFill rotWithShape="1">
          <a:blip r:embed="rId2" cstate="print">
            <a:extLst>
              <a:ext uri="{BEBA8EAE-BF5A-486C-A8C5-ECC9F3942E4B}">
                <a14:imgProps xmlns:a14="http://schemas.microsoft.com/office/drawing/2010/main">
                  <a14:imgLayer r:embed="rId3">
                    <a14:imgEffect>
                      <a14:brightnessContrast bright="-74000"/>
                    </a14:imgEffect>
                  </a14:imgLayer>
                </a14:imgProps>
              </a:ext>
              <a:ext uri="{28A0092B-C50C-407E-A947-70E740481C1C}">
                <a14:useLocalDpi xmlns:a14="http://schemas.microsoft.com/office/drawing/2010/main"/>
              </a:ext>
            </a:extLst>
          </a:blip>
          <a:srcRect/>
          <a:stretch/>
        </p:blipFill>
        <p:spPr bwMode="auto">
          <a:xfrm rot="10800000">
            <a:off x="-16816" y="-86064"/>
            <a:ext cx="12208815" cy="32165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TAB_col_white_background.eps">
            <a:extLst>
              <a:ext uri="{FF2B5EF4-FFF2-40B4-BE49-F238E27FC236}">
                <a16:creationId xmlns:a16="http://schemas.microsoft.com/office/drawing/2014/main" id="{828255D5-5AA1-899E-2313-2D286643C283}"/>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164497" y="6402923"/>
            <a:ext cx="1011160" cy="39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3785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2" descr="http://www.european-coatings.com/var/ezflow_site/storage/images/european-coatings/home/raw-materials-technologies/technologies/functional-coatings/mechanism-behind-wettability-conversion-of-tio2-nanoparticle-coating-studied/2084940-1-eng-GB/Mechanism-behind-wettability-conversion-of-TiO2-nanoparticle-coating-studied.jpg"/>
          <p:cNvPicPr>
            <a:picLocks noChangeArrowheads="1"/>
          </p:cNvPicPr>
          <p:nvPr userDrawn="1"/>
        </p:nvPicPr>
        <p:blipFill rotWithShape="1">
          <a:blip r:embed="rId2" cstate="print">
            <a:extLst>
              <a:ext uri="{BEBA8EAE-BF5A-486C-A8C5-ECC9F3942E4B}">
                <a14:imgProps xmlns:a14="http://schemas.microsoft.com/office/drawing/2010/main">
                  <a14:imgLayer r:embed="rId3">
                    <a14:imgEffect>
                      <a14:brightnessContrast bright="-67000"/>
                    </a14:imgEffect>
                  </a14:imgLayer>
                </a14:imgProps>
              </a:ext>
              <a:ext uri="{28A0092B-C50C-407E-A947-70E740481C1C}">
                <a14:useLocalDpi xmlns:a14="http://schemas.microsoft.com/office/drawing/2010/main"/>
              </a:ext>
            </a:extLst>
          </a:blip>
          <a:srcRect/>
          <a:stretch/>
        </p:blipFill>
        <p:spPr bwMode="auto">
          <a:xfrm>
            <a:off x="0" y="0"/>
            <a:ext cx="12192000" cy="1044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9600" y="13385"/>
            <a:ext cx="10972800" cy="900000"/>
          </a:xfrm>
        </p:spPr>
        <p:txBody>
          <a:bodyPr/>
          <a:lstStyle>
            <a:lvl1pPr>
              <a:defRPr sz="3500" b="1">
                <a:solidFill>
                  <a:schemeClr val="bg1"/>
                </a:solidFill>
              </a:defRPr>
            </a:lvl1p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0862820-FAE2-AA14-F534-9A42FB370806}"/>
              </a:ext>
            </a:extLst>
          </p:cNvPr>
          <p:cNvSpPr>
            <a:spLocks noGrp="1"/>
          </p:cNvSpPr>
          <p:nvPr>
            <p:ph type="dt" sz="half" idx="10"/>
          </p:nvPr>
        </p:nvSpPr>
        <p:spPr/>
        <p:txBody>
          <a:bodyPr/>
          <a:lstStyle/>
          <a:p>
            <a:pPr>
              <a:defRPr/>
            </a:pPr>
            <a:endParaRPr lang="en-US" altLang="en-US"/>
          </a:p>
        </p:txBody>
      </p:sp>
    </p:spTree>
    <p:extLst>
      <p:ext uri="{BB962C8B-B14F-4D97-AF65-F5344CB8AC3E}">
        <p14:creationId xmlns:p14="http://schemas.microsoft.com/office/powerpoint/2010/main" val="222885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6" name="Picture 2" descr="http://www.european-coatings.com/var/ezflow_site/storage/images/european-coatings/home/raw-materials-technologies/technologies/functional-coatings/mechanism-behind-wettability-conversion-of-tio2-nanoparticle-coating-studied/2084940-1-eng-GB/Mechanism-behind-wettability-conversion-of-TiO2-nanoparticle-coating-studied.jpg"/>
          <p:cNvPicPr>
            <a:picLocks noChangeArrowheads="1"/>
          </p:cNvPicPr>
          <p:nvPr userDrawn="1"/>
        </p:nvPicPr>
        <p:blipFill rotWithShape="1">
          <a:blip r:embed="rId2" cstate="print">
            <a:extLst>
              <a:ext uri="{BEBA8EAE-BF5A-486C-A8C5-ECC9F3942E4B}">
                <a14:imgProps xmlns:a14="http://schemas.microsoft.com/office/drawing/2010/main">
                  <a14:imgLayer r:embed="rId3">
                    <a14:imgEffect>
                      <a14:brightnessContrast bright="-67000"/>
                    </a14:imgEffect>
                  </a14:imgLayer>
                </a14:imgProps>
              </a:ext>
              <a:ext uri="{28A0092B-C50C-407E-A947-70E740481C1C}">
                <a14:useLocalDpi xmlns:a14="http://schemas.microsoft.com/office/drawing/2010/main"/>
              </a:ext>
            </a:extLst>
          </a:blip>
          <a:srcRect/>
          <a:stretch/>
        </p:blipFill>
        <p:spPr bwMode="auto">
          <a:xfrm>
            <a:off x="0" y="0"/>
            <a:ext cx="12192000" cy="1044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9600" y="13385"/>
            <a:ext cx="10972800" cy="900000"/>
          </a:xfrm>
        </p:spPr>
        <p:txBody>
          <a:bodyPr/>
          <a:lstStyle>
            <a:lvl1pPr>
              <a:defRPr sz="3500" b="1">
                <a:solidFill>
                  <a:schemeClr val="bg1"/>
                </a:solidFill>
              </a:defRPr>
            </a:lvl1p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0862820-FAE2-AA14-F534-9A42FB370806}"/>
              </a:ext>
            </a:extLst>
          </p:cNvPr>
          <p:cNvSpPr>
            <a:spLocks noGrp="1"/>
          </p:cNvSpPr>
          <p:nvPr>
            <p:ph type="dt" sz="half" idx="10"/>
          </p:nvPr>
        </p:nvSpPr>
        <p:spPr/>
        <p:txBody>
          <a:bodyPr/>
          <a:lstStyle/>
          <a:p>
            <a:pPr>
              <a:defRPr/>
            </a:pPr>
            <a:endParaRPr lang="en-US" altLang="en-US"/>
          </a:p>
        </p:txBody>
      </p:sp>
    </p:spTree>
    <p:extLst>
      <p:ext uri="{BB962C8B-B14F-4D97-AF65-F5344CB8AC3E}">
        <p14:creationId xmlns:p14="http://schemas.microsoft.com/office/powerpoint/2010/main" val="2755532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6633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13386"/>
            <a:ext cx="10972800"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p:cNvSpPr>
            <a:spLocks noGrp="1"/>
          </p:cNvSpPr>
          <p:nvPr>
            <p:ph type="body" idx="1"/>
          </p:nvPr>
        </p:nvSpPr>
        <p:spPr bwMode="auto">
          <a:xfrm>
            <a:off x="609600" y="1600205"/>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2797968" y="6402928"/>
            <a:ext cx="6223592"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Gill Sans MT Pro Medium" pitchFamily="34" charset="0"/>
                <a:cs typeface="Arial" pitchFamily="34" charset="0"/>
              </a:defRPr>
            </a:lvl1pPr>
          </a:lstStyle>
          <a:p>
            <a:pPr>
              <a:defRPr/>
            </a:pPr>
            <a:endParaRPr lang="en-US" altLang="en-US"/>
          </a:p>
        </p:txBody>
      </p:sp>
    </p:spTree>
  </p:cSld>
  <p:clrMap bg1="lt1" tx1="dk1" bg2="lt2" tx2="dk2" accent1="accent1" accent2="accent2" accent3="accent3" accent4="accent4" accent5="accent5" accent6="accent6" hlink="hlink" folHlink="folHlink"/>
  <p:sldLayoutIdLst>
    <p:sldLayoutId id="2147483864" r:id="rId1"/>
    <p:sldLayoutId id="2147483865" r:id="rId2"/>
    <p:sldLayoutId id="2147483863" r:id="rId3"/>
    <p:sldLayoutId id="2147483868" r:id="rId4"/>
    <p:sldLayoutId id="2147483867" r:id="rId5"/>
  </p:sldLayoutIdLst>
  <p:hf hdr="0"/>
  <p:txStyles>
    <p:titleStyle>
      <a:lvl1pPr algn="ctr" defTabSz="457200" rtl="0" eaLnBrk="0" fontAlgn="base" hangingPunct="0">
        <a:spcBef>
          <a:spcPct val="0"/>
        </a:spcBef>
        <a:spcAft>
          <a:spcPct val="0"/>
        </a:spcAft>
        <a:defRPr sz="3500" b="1" kern="1200">
          <a:solidFill>
            <a:schemeClr val="tx1"/>
          </a:solidFill>
          <a:latin typeface="Avenir Book" panose="02000503020000020003" pitchFamily="2" charset="0"/>
          <a:ea typeface="Geneva" charset="0"/>
          <a:cs typeface="Avenir Book" panose="02000503020000020003" pitchFamily="2" charset="0"/>
        </a:defRPr>
      </a:lvl1pPr>
      <a:lvl2pPr algn="ctr" defTabSz="457200" rtl="0" eaLnBrk="0" fontAlgn="base" hangingPunct="0">
        <a:spcBef>
          <a:spcPct val="0"/>
        </a:spcBef>
        <a:spcAft>
          <a:spcPct val="0"/>
        </a:spcAft>
        <a:defRPr sz="4400">
          <a:solidFill>
            <a:schemeClr val="tx1"/>
          </a:solidFill>
          <a:latin typeface="Calibri" pitchFamily="34" charset="0"/>
          <a:ea typeface="Geneva" charset="0"/>
          <a:cs typeface="Geneva" charset="0"/>
        </a:defRPr>
      </a:lvl2pPr>
      <a:lvl3pPr algn="ctr" defTabSz="457200" rtl="0" eaLnBrk="0" fontAlgn="base" hangingPunct="0">
        <a:spcBef>
          <a:spcPct val="0"/>
        </a:spcBef>
        <a:spcAft>
          <a:spcPct val="0"/>
        </a:spcAft>
        <a:defRPr sz="4400">
          <a:solidFill>
            <a:schemeClr val="tx1"/>
          </a:solidFill>
          <a:latin typeface="Calibri" pitchFamily="34" charset="0"/>
          <a:ea typeface="Geneva" charset="0"/>
          <a:cs typeface="Geneva" charset="0"/>
        </a:defRPr>
      </a:lvl3pPr>
      <a:lvl4pPr algn="ctr" defTabSz="457200" rtl="0" eaLnBrk="0" fontAlgn="base" hangingPunct="0">
        <a:spcBef>
          <a:spcPct val="0"/>
        </a:spcBef>
        <a:spcAft>
          <a:spcPct val="0"/>
        </a:spcAft>
        <a:defRPr sz="4400">
          <a:solidFill>
            <a:schemeClr val="tx1"/>
          </a:solidFill>
          <a:latin typeface="Calibri" pitchFamily="34" charset="0"/>
          <a:ea typeface="Geneva" charset="0"/>
          <a:cs typeface="Geneva" charset="0"/>
        </a:defRPr>
      </a:lvl4pPr>
      <a:lvl5pPr algn="ctr" defTabSz="457200" rtl="0" eaLnBrk="0" fontAlgn="base" hangingPunct="0">
        <a:spcBef>
          <a:spcPct val="0"/>
        </a:spcBef>
        <a:spcAft>
          <a:spcPct val="0"/>
        </a:spcAft>
        <a:defRPr sz="4400">
          <a:solidFill>
            <a:schemeClr val="tx1"/>
          </a:solidFill>
          <a:latin typeface="Calibri" pitchFamily="34" charset="0"/>
          <a:ea typeface="Geneva" charset="0"/>
          <a:cs typeface="Geneva"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Avenir Book" panose="02000503020000020003" pitchFamily="2" charset="0"/>
          <a:ea typeface="Geneva" charset="0"/>
          <a:cs typeface="Avenir Book" panose="02000503020000020003" pitchFamily="2"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Avenir Book" panose="02000503020000020003" pitchFamily="2" charset="0"/>
          <a:ea typeface="Geneva"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Avenir Book" panose="02000503020000020003" pitchFamily="2" charset="0"/>
          <a:ea typeface="Geneva"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Avenir Book" panose="02000503020000020003" pitchFamily="2" charset="0"/>
          <a:ea typeface="Geneva"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Avenir Book" panose="02000503020000020003" pitchFamily="2" charset="0"/>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mailto:Ehsan.vahabzadehasbaghi@manchester.ac.uk" TargetMode="External"/><Relationship Id="rId2" Type="http://schemas.openxmlformats.org/officeDocument/2006/relationships/image" Target="../media/image39.png"/><Relationship Id="rId1" Type="http://schemas.openxmlformats.org/officeDocument/2006/relationships/slideLayout" Target="../slideLayouts/slideLayout5.xml"/><Relationship Id="rId4" Type="http://schemas.openxmlformats.org/officeDocument/2006/relationships/hyperlink" Target="mailto:vahid.niasar@manchester.ac.uk"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image" Target="../media/image41.png"/><Relationship Id="rId16" Type="http://schemas.openxmlformats.org/officeDocument/2006/relationships/image" Target="../media/image55.png"/><Relationship Id="rId1" Type="http://schemas.openxmlformats.org/officeDocument/2006/relationships/slideLayout" Target="../slideLayouts/slideLayout3.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e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3.xml"/><Relationship Id="rId7"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19.sv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5.png"/><Relationship Id="rId7" Type="http://schemas.openxmlformats.org/officeDocument/2006/relationships/image" Target="../media/image250.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0.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4" name="Picture 2" descr="http://www.european-coatings.com/var/ezflow_site/storage/images/european-coatings/home/raw-materials-technologies/technologies/functional-coatings/mechanism-behind-wettability-conversion-of-tio2-nanoparticle-coating-studied/2084940-1-eng-GB/Mechanism-behind-wettability-conversion-of-TiO2-nanoparticle-coating-studied.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74000"/>
                    </a14:imgEffect>
                  </a14:imgLayer>
                </a14:imgProps>
              </a:ext>
              <a:ext uri="{28A0092B-C50C-407E-A947-70E740481C1C}">
                <a14:useLocalDpi xmlns:a14="http://schemas.microsoft.com/office/drawing/2010/main"/>
              </a:ext>
            </a:extLst>
          </a:blip>
          <a:srcRect/>
          <a:stretch/>
        </p:blipFill>
        <p:spPr bwMode="auto">
          <a:xfrm rot="10800000">
            <a:off x="1511389" y="-86064"/>
            <a:ext cx="9156611" cy="3216536"/>
          </a:xfrm>
          <a:prstGeom prst="rect">
            <a:avLst/>
          </a:prstGeom>
          <a:noFill/>
          <a:extLst>
            <a:ext uri="{909E8E84-426E-40DD-AFC4-6F175D3DCCD1}">
              <a14:hiddenFill xmlns:a14="http://schemas.microsoft.com/office/drawing/2010/main">
                <a:solidFill>
                  <a:srgbClr val="FFFFFF"/>
                </a:solidFill>
              </a14:hiddenFill>
            </a:ext>
          </a:extLst>
        </p:spPr>
      </p:pic>
      <p:sp>
        <p:nvSpPr>
          <p:cNvPr id="9" name="Title 8"/>
          <p:cNvSpPr>
            <a:spLocks noGrp="1"/>
          </p:cNvSpPr>
          <p:nvPr>
            <p:ph type="title"/>
          </p:nvPr>
        </p:nvSpPr>
        <p:spPr>
          <a:xfrm>
            <a:off x="603133" y="532992"/>
            <a:ext cx="10793011" cy="2604556"/>
          </a:xfrm>
        </p:spPr>
        <p:txBody>
          <a:bodyPr/>
          <a:lstStyle/>
          <a:p>
            <a:r>
              <a:rPr lang="en-GB" b="0" dirty="0">
                <a:solidFill>
                  <a:schemeClr val="bg1"/>
                </a:solidFill>
              </a:rPr>
              <a:t>Uncertainty-Driven Screening and Optimisation of UK Depleted Reservoirs for Hydrogen Storage</a:t>
            </a:r>
          </a:p>
        </p:txBody>
      </p:sp>
      <p:sp>
        <p:nvSpPr>
          <p:cNvPr id="4" name="Rectangle 3"/>
          <p:cNvSpPr/>
          <p:nvPr/>
        </p:nvSpPr>
        <p:spPr>
          <a:xfrm>
            <a:off x="8860621" y="6399877"/>
            <a:ext cx="3331379" cy="261610"/>
          </a:xfrm>
          <a:prstGeom prst="rect">
            <a:avLst/>
          </a:prstGeom>
          <a:solidFill>
            <a:schemeClr val="bg1"/>
          </a:solidFill>
        </p:spPr>
        <p:txBody>
          <a:bodyPr wrap="square">
            <a:spAutoFit/>
          </a:bodyPr>
          <a:lstStyle/>
          <a:p>
            <a:pPr algn="ctr"/>
            <a:r>
              <a:rPr lang="en-GB" sz="1100" dirty="0" err="1">
                <a:cs typeface="Arial" panose="020B0604020202020204" pitchFamily="34" charset="0"/>
              </a:rPr>
              <a:t>Ehsan.vahabzadehasbaghi@Manchester.ac.uk</a:t>
            </a:r>
            <a:endParaRPr lang="en-GB" sz="1100" dirty="0">
              <a:cs typeface="Arial" panose="020B0604020202020204" pitchFamily="34" charset="0"/>
            </a:endParaRPr>
          </a:p>
        </p:txBody>
      </p:sp>
      <p:pic>
        <p:nvPicPr>
          <p:cNvPr id="3" name="Picture 4">
            <a:extLst>
              <a:ext uri="{FF2B5EF4-FFF2-40B4-BE49-F238E27FC236}">
                <a16:creationId xmlns:a16="http://schemas.microsoft.com/office/drawing/2014/main" id="{D0DD6319-BD62-8398-9694-AFA82F4810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7663" y="6399877"/>
            <a:ext cx="1349220" cy="4009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CAM - International Centre for Advanced Materials">
            <a:extLst>
              <a:ext uri="{FF2B5EF4-FFF2-40B4-BE49-F238E27FC236}">
                <a16:creationId xmlns:a16="http://schemas.microsoft.com/office/drawing/2014/main" id="{4697AE93-4011-23C4-4A07-B7A66EF929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3580" y="6457106"/>
            <a:ext cx="609366" cy="34374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50DE2DE-0CE0-02C7-85D4-B7AC3628FF2A}"/>
              </a:ext>
            </a:extLst>
          </p:cNvPr>
          <p:cNvSpPr txBox="1"/>
          <p:nvPr/>
        </p:nvSpPr>
        <p:spPr>
          <a:xfrm>
            <a:off x="3164099" y="3299165"/>
            <a:ext cx="8407671" cy="1569660"/>
          </a:xfrm>
          <a:prstGeom prst="rect">
            <a:avLst/>
          </a:prstGeom>
          <a:noFill/>
        </p:spPr>
        <p:txBody>
          <a:bodyPr wrap="square" rtlCol="0">
            <a:spAutoFit/>
          </a:bodyPr>
          <a:lstStyle/>
          <a:p>
            <a:r>
              <a:rPr lang="en-GB" dirty="0">
                <a:latin typeface="Gill Sans MT Pro Medium" pitchFamily="34" charset="0"/>
              </a:rPr>
              <a:t>Ehsan Vahabzadeh</a:t>
            </a:r>
            <a:r>
              <a:rPr lang="en-GB" baseline="30000" dirty="0">
                <a:latin typeface="Gill Sans MT Pro Medium" pitchFamily="34" charset="0"/>
              </a:rPr>
              <a:t>1</a:t>
            </a:r>
            <a:r>
              <a:rPr lang="en-GB" dirty="0">
                <a:latin typeface="Gill Sans MT Pro Medium" pitchFamily="34" charset="0"/>
              </a:rPr>
              <a:t>, Farzaneh Nazari</a:t>
            </a:r>
            <a:r>
              <a:rPr lang="en-GB" baseline="30000" dirty="0">
                <a:latin typeface="Gill Sans MT Pro Medium" pitchFamily="34" charset="0"/>
              </a:rPr>
              <a:t>1</a:t>
            </a:r>
            <a:r>
              <a:rPr lang="en-GB" dirty="0">
                <a:latin typeface="Gill Sans MT Pro Medium" pitchFamily="34" charset="0"/>
              </a:rPr>
              <a:t>, Gabriel Patron</a:t>
            </a:r>
            <a:r>
              <a:rPr lang="en-GB" baseline="30000" dirty="0">
                <a:latin typeface="Gill Sans MT Pro Medium" pitchFamily="34" charset="0"/>
              </a:rPr>
              <a:t>2</a:t>
            </a:r>
            <a:r>
              <a:rPr lang="en-GB" dirty="0">
                <a:latin typeface="Gill Sans MT Pro Medium" pitchFamily="34" charset="0"/>
              </a:rPr>
              <a:t>, Arash Pourakaberian</a:t>
            </a:r>
            <a:r>
              <a:rPr lang="en-GB" baseline="30000" dirty="0">
                <a:latin typeface="Gill Sans MT Pro Medium" pitchFamily="34" charset="0"/>
              </a:rPr>
              <a:t>1</a:t>
            </a:r>
            <a:r>
              <a:rPr lang="en-GB" dirty="0">
                <a:latin typeface="Gill Sans MT Pro Medium" pitchFamily="34" charset="0"/>
              </a:rPr>
              <a:t>, Calvin Tsay</a:t>
            </a:r>
            <a:r>
              <a:rPr lang="en-GB" baseline="30000" dirty="0">
                <a:latin typeface="Gill Sans MT Pro Medium" pitchFamily="34" charset="0"/>
              </a:rPr>
              <a:t>2</a:t>
            </a:r>
            <a:r>
              <a:rPr lang="en-GB" dirty="0">
                <a:latin typeface="Gill Sans MT Pro Medium" pitchFamily="34" charset="0"/>
              </a:rPr>
              <a:t>, Vahid Niasar</a:t>
            </a:r>
            <a:r>
              <a:rPr lang="en-GB" baseline="30000" dirty="0">
                <a:latin typeface="Gill Sans MT Pro Medium" pitchFamily="34" charset="0"/>
              </a:rPr>
              <a:t>1</a:t>
            </a:r>
            <a:endParaRPr lang="en-GB" dirty="0">
              <a:latin typeface="Gill Sans MT Pro Medium" pitchFamily="34" charset="0"/>
            </a:endParaRPr>
          </a:p>
          <a:p>
            <a:endParaRPr lang="en-GB" sz="1500" dirty="0">
              <a:latin typeface="Gill Sans MT Pro Medium" pitchFamily="34" charset="0"/>
            </a:endParaRPr>
          </a:p>
          <a:p>
            <a:r>
              <a:rPr lang="en-GB" sz="1500" baseline="30000" dirty="0">
                <a:latin typeface="Gill Sans MT Pro Medium" pitchFamily="34" charset="0"/>
              </a:rPr>
              <a:t>1</a:t>
            </a:r>
            <a:r>
              <a:rPr lang="en-GB" sz="1500" dirty="0">
                <a:latin typeface="Gill Sans MT Pro Medium" pitchFamily="34" charset="0"/>
              </a:rPr>
              <a:t> Department of Chemical engineering, University of Manchester, Manchester, UK	</a:t>
            </a:r>
          </a:p>
          <a:p>
            <a:r>
              <a:rPr lang="en-GB" sz="1500" baseline="30000" dirty="0">
                <a:latin typeface="Gill Sans MT Pro Medium" pitchFamily="34" charset="0"/>
              </a:rPr>
              <a:t>2</a:t>
            </a:r>
            <a:r>
              <a:rPr lang="en-GB" sz="1500" dirty="0">
                <a:latin typeface="Gill Sans MT Pro Medium" pitchFamily="34" charset="0"/>
              </a:rPr>
              <a:t> Department of Computing, Imperial, London, UK</a:t>
            </a:r>
          </a:p>
          <a:p>
            <a:r>
              <a:rPr lang="en-GB" sz="1500" dirty="0">
                <a:latin typeface="Gill Sans MT Pro Medium" pitchFamily="34" charset="0"/>
              </a:rPr>
              <a:t>   </a:t>
            </a:r>
          </a:p>
        </p:txBody>
      </p:sp>
      <p:pic>
        <p:nvPicPr>
          <p:cNvPr id="5" name="Picture 4" descr="International Centre for Advanced Materials (ICAM) partnership logos (L to R): Powered by bp logo, University of Manchester logo, University of Cambridge, Imperial College, University of Illinois Urbana-Champaign">
            <a:extLst>
              <a:ext uri="{FF2B5EF4-FFF2-40B4-BE49-F238E27FC236}">
                <a16:creationId xmlns:a16="http://schemas.microsoft.com/office/drawing/2014/main" id="{AF386690-2C72-009D-3E7E-31CB01F217E2}"/>
              </a:ext>
            </a:extLst>
          </p:cNvPr>
          <p:cNvPicPr>
            <a:picLocks noChangeAspect="1"/>
          </p:cNvPicPr>
          <p:nvPr/>
        </p:nvPicPr>
        <p:blipFill>
          <a:blip r:embed="rId7">
            <a:extLst>
              <a:ext uri="{28A0092B-C50C-407E-A947-70E740481C1C}">
                <a14:useLocalDpi xmlns:a14="http://schemas.microsoft.com/office/drawing/2010/main" val="0"/>
              </a:ext>
            </a:extLst>
          </a:blip>
          <a:srcRect l="16472" r="77801"/>
          <a:stretch>
            <a:fillRect/>
          </a:stretch>
        </p:blipFill>
        <p:spPr>
          <a:xfrm>
            <a:off x="3571600" y="6124703"/>
            <a:ext cx="386504" cy="844851"/>
          </a:xfrm>
          <a:prstGeom prst="rect">
            <a:avLst/>
          </a:prstGeom>
        </p:spPr>
      </p:pic>
    </p:spTree>
    <p:extLst>
      <p:ext uri="{BB962C8B-B14F-4D97-AF65-F5344CB8AC3E}">
        <p14:creationId xmlns:p14="http://schemas.microsoft.com/office/powerpoint/2010/main" val="14150883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CF358-9C1A-F52B-5C89-27FE2C6EDA48}"/>
              </a:ext>
            </a:extLst>
          </p:cNvPr>
          <p:cNvSpPr>
            <a:spLocks noGrp="1"/>
          </p:cNvSpPr>
          <p:nvPr>
            <p:ph type="title"/>
          </p:nvPr>
        </p:nvSpPr>
        <p:spPr/>
        <p:txBody>
          <a:bodyPr/>
          <a:lstStyle/>
          <a:p>
            <a:r>
              <a:rPr lang="en-GB" sz="3600" dirty="0"/>
              <a:t>Surrogate Model</a:t>
            </a:r>
            <a:endParaRPr lang="en-GB" dirty="0"/>
          </a:p>
        </p:txBody>
      </p:sp>
      <p:grpSp>
        <p:nvGrpSpPr>
          <p:cNvPr id="5" name="Group 4">
            <a:extLst>
              <a:ext uri="{FF2B5EF4-FFF2-40B4-BE49-F238E27FC236}">
                <a16:creationId xmlns:a16="http://schemas.microsoft.com/office/drawing/2014/main" id="{4B16CA8D-7F80-D1C8-1799-0643DE32EA32}"/>
              </a:ext>
            </a:extLst>
          </p:cNvPr>
          <p:cNvGrpSpPr/>
          <p:nvPr/>
        </p:nvGrpSpPr>
        <p:grpSpPr>
          <a:xfrm>
            <a:off x="7530483" y="1454109"/>
            <a:ext cx="4283590" cy="3776596"/>
            <a:chOff x="7763610" y="807624"/>
            <a:chExt cx="4283590" cy="3776596"/>
          </a:xfrm>
        </p:grpSpPr>
        <p:sp>
          <p:nvSpPr>
            <p:cNvPr id="6" name="TextBox 5">
              <a:extLst>
                <a:ext uri="{FF2B5EF4-FFF2-40B4-BE49-F238E27FC236}">
                  <a16:creationId xmlns:a16="http://schemas.microsoft.com/office/drawing/2014/main" id="{05B3D2F6-C3EC-FB20-955F-72BAD54D05C7}"/>
                </a:ext>
              </a:extLst>
            </p:cNvPr>
            <p:cNvSpPr txBox="1"/>
            <p:nvPr/>
          </p:nvSpPr>
          <p:spPr>
            <a:xfrm>
              <a:off x="7763610" y="4061000"/>
              <a:ext cx="4283590" cy="523220"/>
            </a:xfrm>
            <a:prstGeom prst="rect">
              <a:avLst/>
            </a:prstGeom>
            <a:solidFill>
              <a:srgbClr val="005CAB">
                <a:alpha val="40000"/>
              </a:srgbClr>
            </a:solidFill>
          </p:spPr>
          <p:txBody>
            <a:bodyPr wrap="square" rtlCol="0">
              <a:spAutoFit/>
            </a:bodyPr>
            <a:lstStyle/>
            <a:p>
              <a:r>
                <a:rPr lang="en-GB" sz="1400">
                  <a:latin typeface="Arial" panose="020B0604020202020204" pitchFamily="34" charset="0"/>
                  <a:cs typeface="Arial" panose="020B0604020202020204" pitchFamily="34" charset="0"/>
                </a:rPr>
                <a:t>Figure 2: Parity plots for predicted vs. actual RF for both Training and Testing sets.</a:t>
              </a:r>
            </a:p>
          </p:txBody>
        </p:sp>
        <p:sp>
          <p:nvSpPr>
            <p:cNvPr id="7" name="Rectangle 6">
              <a:extLst>
                <a:ext uri="{FF2B5EF4-FFF2-40B4-BE49-F238E27FC236}">
                  <a16:creationId xmlns:a16="http://schemas.microsoft.com/office/drawing/2014/main" id="{B7C6679B-66DD-1B6B-1B77-5C30B234947A}"/>
                </a:ext>
              </a:extLst>
            </p:cNvPr>
            <p:cNvSpPr/>
            <p:nvPr/>
          </p:nvSpPr>
          <p:spPr>
            <a:xfrm>
              <a:off x="7763610" y="807624"/>
              <a:ext cx="4283590" cy="3776596"/>
            </a:xfrm>
            <a:prstGeom prst="rect">
              <a:avLst/>
            </a:prstGeom>
            <a:noFill/>
            <a:ln>
              <a:solidFill>
                <a:srgbClr val="005C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a:extLst>
              <a:ext uri="{FF2B5EF4-FFF2-40B4-BE49-F238E27FC236}">
                <a16:creationId xmlns:a16="http://schemas.microsoft.com/office/drawing/2014/main" id="{5555B659-4116-1148-A93F-B0CB99F8F189}"/>
              </a:ext>
            </a:extLst>
          </p:cNvPr>
          <p:cNvSpPr txBox="1"/>
          <p:nvPr/>
        </p:nvSpPr>
        <p:spPr>
          <a:xfrm>
            <a:off x="46938" y="998766"/>
            <a:ext cx="7143273" cy="369332"/>
          </a:xfrm>
          <a:prstGeom prst="rect">
            <a:avLst/>
          </a:prstGeom>
          <a:noFill/>
        </p:spPr>
        <p:txBody>
          <a:bodyPr wrap="square">
            <a:spAutoFit/>
          </a:bodyPr>
          <a:lstStyle/>
          <a:p>
            <a:pPr marL="285750" indent="-285750">
              <a:buFont typeface="Wingdings" panose="05000000000000000000" pitchFamily="2" charset="2"/>
              <a:buChar char="q"/>
            </a:pPr>
            <a:r>
              <a:rPr lang="en-GB" b="1">
                <a:solidFill>
                  <a:srgbClr val="374151"/>
                </a:solidFill>
                <a:latin typeface="Arial" panose="020B0604020202020204" pitchFamily="34" charset="0"/>
                <a:cs typeface="Arial" panose="020B0604020202020204" pitchFamily="34" charset="0"/>
              </a:rPr>
              <a:t>Goal:</a:t>
            </a:r>
            <a:r>
              <a:rPr lang="en-GB">
                <a:solidFill>
                  <a:srgbClr val="374151"/>
                </a:solidFill>
                <a:latin typeface="Arial" panose="020B0604020202020204" pitchFamily="34" charset="0"/>
                <a:cs typeface="Arial" panose="020B0604020202020204" pitchFamily="34" charset="0"/>
              </a:rPr>
              <a:t> </a:t>
            </a:r>
            <a:r>
              <a:rPr lang="en-GB">
                <a:solidFill>
                  <a:srgbClr val="374151"/>
                </a:solidFill>
                <a:cs typeface="Arial" panose="020B0604020202020204" pitchFamily="34" charset="0"/>
              </a:rPr>
              <a:t>Fast surrogate of the physics simulator to predict cycle RF. </a:t>
            </a:r>
          </a:p>
        </p:txBody>
      </p:sp>
      <p:sp>
        <p:nvSpPr>
          <p:cNvPr id="9" name="TextBox 8">
            <a:extLst>
              <a:ext uri="{FF2B5EF4-FFF2-40B4-BE49-F238E27FC236}">
                <a16:creationId xmlns:a16="http://schemas.microsoft.com/office/drawing/2014/main" id="{CEEF2E27-DD80-F41E-7793-5930B1CCE163}"/>
              </a:ext>
            </a:extLst>
          </p:cNvPr>
          <p:cNvSpPr txBox="1"/>
          <p:nvPr/>
        </p:nvSpPr>
        <p:spPr>
          <a:xfrm>
            <a:off x="37552" y="1462790"/>
            <a:ext cx="7143273" cy="369332"/>
          </a:xfrm>
          <a:prstGeom prst="rect">
            <a:avLst/>
          </a:prstGeom>
          <a:noFill/>
        </p:spPr>
        <p:txBody>
          <a:bodyPr wrap="square">
            <a:spAutoFit/>
          </a:bodyPr>
          <a:lstStyle/>
          <a:p>
            <a:pPr marL="285750" indent="-285750">
              <a:buFont typeface="Wingdings" panose="05000000000000000000" pitchFamily="2" charset="2"/>
              <a:buChar char="q"/>
            </a:pPr>
            <a:r>
              <a:rPr lang="en-GB" b="1">
                <a:solidFill>
                  <a:srgbClr val="374151"/>
                </a:solidFill>
                <a:latin typeface="Arial" panose="020B0604020202020204" pitchFamily="34" charset="0"/>
                <a:cs typeface="Arial" panose="020B0604020202020204" pitchFamily="34" charset="0"/>
              </a:rPr>
              <a:t>Inputs: </a:t>
            </a:r>
            <a:r>
              <a:rPr lang="en-GB">
                <a:solidFill>
                  <a:srgbClr val="374151"/>
                </a:solidFill>
                <a:latin typeface="Arial" panose="020B0604020202020204" pitchFamily="34" charset="0"/>
                <a:cs typeface="Arial" panose="020B0604020202020204" pitchFamily="34" charset="0"/>
              </a:rPr>
              <a:t>[K, </a:t>
            </a:r>
            <a:r>
              <a:rPr lang="el-GR">
                <a:solidFill>
                  <a:srgbClr val="374151"/>
                </a:solidFill>
                <a:latin typeface="Arial" panose="020B0604020202020204" pitchFamily="34" charset="0"/>
                <a:cs typeface="Arial" panose="020B0604020202020204" pitchFamily="34" charset="0"/>
              </a:rPr>
              <a:t>φ</a:t>
            </a:r>
            <a:r>
              <a:rPr lang="en-GB">
                <a:solidFill>
                  <a:srgbClr val="374151"/>
                </a:solidFill>
                <a:latin typeface="Arial" panose="020B0604020202020204" pitchFamily="34" charset="0"/>
                <a:cs typeface="Arial" panose="020B0604020202020204" pitchFamily="34" charset="0"/>
              </a:rPr>
              <a:t>, P, T, Q, CL, ∆</a:t>
            </a:r>
            <a:r>
              <a:rPr lang="el-GR">
                <a:solidFill>
                  <a:srgbClr val="374151"/>
                </a:solidFill>
                <a:latin typeface="Arial" panose="020B0604020202020204" pitchFamily="34" charset="0"/>
                <a:ea typeface="Lato Black" panose="020F0502020204030203" pitchFamily="34" charset="0"/>
                <a:cs typeface="Arial" panose="020B0604020202020204" pitchFamily="34" charset="0"/>
              </a:rPr>
              <a:t>ρ</a:t>
            </a:r>
            <a:r>
              <a:rPr lang="en-GB">
                <a:solidFill>
                  <a:srgbClr val="374151"/>
                </a:solidFill>
                <a:latin typeface="Arial" panose="020B0604020202020204" pitchFamily="34" charset="0"/>
                <a:ea typeface="Lato Black" panose="020F0502020204030203" pitchFamily="34" charset="0"/>
                <a:cs typeface="Arial" panose="020B0604020202020204" pitchFamily="34" charset="0"/>
              </a:rPr>
              <a:t>, Cycle No., CG Ratio (H</a:t>
            </a:r>
            <a:r>
              <a:rPr lang="en-GB" baseline="-25000">
                <a:solidFill>
                  <a:srgbClr val="374151"/>
                </a:solidFill>
                <a:latin typeface="Arial" panose="020B0604020202020204" pitchFamily="34" charset="0"/>
                <a:ea typeface="Lato Black" panose="020F0502020204030203" pitchFamily="34" charset="0"/>
                <a:cs typeface="Arial" panose="020B0604020202020204" pitchFamily="34" charset="0"/>
              </a:rPr>
              <a:t>2</a:t>
            </a:r>
            <a:r>
              <a:rPr lang="en-GB">
                <a:solidFill>
                  <a:srgbClr val="374151"/>
                </a:solidFill>
                <a:latin typeface="Arial" panose="020B0604020202020204" pitchFamily="34" charset="0"/>
                <a:ea typeface="Lato Black" panose="020F0502020204030203" pitchFamily="34" charset="0"/>
                <a:cs typeface="Arial" panose="020B0604020202020204" pitchFamily="34" charset="0"/>
              </a:rPr>
              <a:t>)</a:t>
            </a:r>
            <a:r>
              <a:rPr lang="en-GB">
                <a:solidFill>
                  <a:srgbClr val="374151"/>
                </a:solidFill>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EA55B5DB-DEDD-EE0C-0538-B543E6224F51}"/>
              </a:ext>
            </a:extLst>
          </p:cNvPr>
          <p:cNvSpPr txBox="1"/>
          <p:nvPr/>
        </p:nvSpPr>
        <p:spPr>
          <a:xfrm>
            <a:off x="28164" y="1926814"/>
            <a:ext cx="7143273" cy="369332"/>
          </a:xfrm>
          <a:prstGeom prst="rect">
            <a:avLst/>
          </a:prstGeom>
          <a:noFill/>
        </p:spPr>
        <p:txBody>
          <a:bodyPr wrap="square">
            <a:spAutoFit/>
          </a:bodyPr>
          <a:lstStyle/>
          <a:p>
            <a:pPr marL="285750" indent="-285750">
              <a:buFont typeface="Wingdings" panose="05000000000000000000" pitchFamily="2" charset="2"/>
              <a:buChar char="q"/>
            </a:pPr>
            <a:r>
              <a:rPr lang="en-GB" b="1">
                <a:solidFill>
                  <a:srgbClr val="374151"/>
                </a:solidFill>
                <a:latin typeface="Arial" panose="020B0604020202020204" pitchFamily="34" charset="0"/>
                <a:cs typeface="Arial" panose="020B0604020202020204" pitchFamily="34" charset="0"/>
              </a:rPr>
              <a:t>Preprocessing: </a:t>
            </a:r>
            <a:r>
              <a:rPr lang="en-GB">
                <a:solidFill>
                  <a:srgbClr val="374151"/>
                </a:solidFill>
                <a:latin typeface="Arial" panose="020B0604020202020204" pitchFamily="34" charset="0"/>
                <a:cs typeface="Arial" panose="020B0604020202020204" pitchFamily="34" charset="0"/>
              </a:rPr>
              <a:t>Normalising features</a:t>
            </a:r>
          </a:p>
        </p:txBody>
      </p:sp>
      <p:sp>
        <p:nvSpPr>
          <p:cNvPr id="11" name="TextBox 10">
            <a:extLst>
              <a:ext uri="{FF2B5EF4-FFF2-40B4-BE49-F238E27FC236}">
                <a16:creationId xmlns:a16="http://schemas.microsoft.com/office/drawing/2014/main" id="{DDBE522C-F2FC-2738-8A27-914056010C57}"/>
              </a:ext>
            </a:extLst>
          </p:cNvPr>
          <p:cNvSpPr txBox="1"/>
          <p:nvPr/>
        </p:nvSpPr>
        <p:spPr>
          <a:xfrm>
            <a:off x="18776" y="2390838"/>
            <a:ext cx="7143273" cy="369332"/>
          </a:xfrm>
          <a:prstGeom prst="rect">
            <a:avLst/>
          </a:prstGeom>
          <a:noFill/>
        </p:spPr>
        <p:txBody>
          <a:bodyPr wrap="square">
            <a:spAutoFit/>
          </a:bodyPr>
          <a:lstStyle/>
          <a:p>
            <a:pPr marL="285750" indent="-285750">
              <a:buFont typeface="Wingdings" panose="05000000000000000000" pitchFamily="2" charset="2"/>
              <a:buChar char="q"/>
            </a:pPr>
            <a:r>
              <a:rPr lang="en-GB" b="1">
                <a:solidFill>
                  <a:srgbClr val="374151"/>
                </a:solidFill>
                <a:latin typeface="Arial" panose="020B0604020202020204" pitchFamily="34" charset="0"/>
                <a:cs typeface="Arial" panose="020B0604020202020204" pitchFamily="34" charset="0"/>
              </a:rPr>
              <a:t>Model: </a:t>
            </a:r>
            <a:r>
              <a:rPr lang="en-GB">
                <a:solidFill>
                  <a:srgbClr val="374151"/>
                </a:solidFill>
                <a:latin typeface="Arial" panose="020B0604020202020204" pitchFamily="34" charset="0"/>
                <a:cs typeface="Arial" panose="020B0604020202020204" pitchFamily="34" charset="0"/>
              </a:rPr>
              <a:t>Artificial Neural Network (ANN)</a:t>
            </a:r>
          </a:p>
        </p:txBody>
      </p:sp>
      <p:sp>
        <p:nvSpPr>
          <p:cNvPr id="12" name="TextBox 11">
            <a:extLst>
              <a:ext uri="{FF2B5EF4-FFF2-40B4-BE49-F238E27FC236}">
                <a16:creationId xmlns:a16="http://schemas.microsoft.com/office/drawing/2014/main" id="{0A5A379D-8DDB-C7D4-284F-5F78AD27DCB2}"/>
              </a:ext>
            </a:extLst>
          </p:cNvPr>
          <p:cNvSpPr txBox="1"/>
          <p:nvPr/>
        </p:nvSpPr>
        <p:spPr>
          <a:xfrm>
            <a:off x="9388" y="2854862"/>
            <a:ext cx="7143273" cy="369332"/>
          </a:xfrm>
          <a:prstGeom prst="rect">
            <a:avLst/>
          </a:prstGeom>
          <a:noFill/>
        </p:spPr>
        <p:txBody>
          <a:bodyPr wrap="square">
            <a:spAutoFit/>
          </a:bodyPr>
          <a:lstStyle/>
          <a:p>
            <a:pPr marL="285750" indent="-285750">
              <a:buFont typeface="Wingdings" panose="05000000000000000000" pitchFamily="2" charset="2"/>
              <a:buChar char="q"/>
            </a:pPr>
            <a:r>
              <a:rPr lang="en-GB" b="1">
                <a:solidFill>
                  <a:srgbClr val="374151"/>
                </a:solidFill>
                <a:latin typeface="Arial" panose="020B0604020202020204" pitchFamily="34" charset="0"/>
                <a:cs typeface="Arial" panose="020B0604020202020204" pitchFamily="34" charset="0"/>
              </a:rPr>
              <a:t>Training: </a:t>
            </a:r>
            <a:r>
              <a:rPr lang="en-GB">
                <a:solidFill>
                  <a:srgbClr val="374151"/>
                </a:solidFill>
                <a:latin typeface="Arial" panose="020B0604020202020204" pitchFamily="34" charset="0"/>
                <a:cs typeface="Arial" panose="020B0604020202020204" pitchFamily="34" charset="0"/>
              </a:rPr>
              <a:t>80/20 train/test - 5-fold CV on train for hyper-params </a:t>
            </a:r>
          </a:p>
        </p:txBody>
      </p:sp>
      <p:sp>
        <p:nvSpPr>
          <p:cNvPr id="14" name="TextBox 13">
            <a:extLst>
              <a:ext uri="{FF2B5EF4-FFF2-40B4-BE49-F238E27FC236}">
                <a16:creationId xmlns:a16="http://schemas.microsoft.com/office/drawing/2014/main" id="{B5DC771E-3BB4-487D-54BA-B17CE7143C04}"/>
              </a:ext>
            </a:extLst>
          </p:cNvPr>
          <p:cNvSpPr txBox="1"/>
          <p:nvPr/>
        </p:nvSpPr>
        <p:spPr>
          <a:xfrm>
            <a:off x="7433478" y="5433386"/>
            <a:ext cx="4775930" cy="1200329"/>
          </a:xfrm>
          <a:prstGeom prst="rect">
            <a:avLst/>
          </a:prstGeom>
          <a:noFill/>
        </p:spPr>
        <p:txBody>
          <a:bodyPr wrap="square">
            <a:spAutoFit/>
          </a:bodyPr>
          <a:lstStyle/>
          <a:p>
            <a:pPr marL="285750" indent="-285750">
              <a:buFont typeface="Wingdings" panose="05000000000000000000" pitchFamily="2" charset="2"/>
              <a:buChar char="q"/>
            </a:pPr>
            <a:r>
              <a:rPr lang="en-GB" b="1">
                <a:solidFill>
                  <a:srgbClr val="374151"/>
                </a:solidFill>
                <a:latin typeface="Arial" panose="020B0604020202020204" pitchFamily="34" charset="0"/>
                <a:cs typeface="Arial" panose="020B0604020202020204" pitchFamily="34" charset="0"/>
              </a:rPr>
              <a:t>Fit-for-purpose: </a:t>
            </a:r>
            <a:r>
              <a:rPr lang="en-GB">
                <a:solidFill>
                  <a:srgbClr val="374151"/>
                </a:solidFill>
                <a:latin typeface="Arial" panose="020B0604020202020204" pitchFamily="34" charset="0"/>
                <a:cs typeface="Arial" panose="020B0604020202020204" pitchFamily="34" charset="0"/>
              </a:rPr>
              <a:t>Surrogate achieves simulation-grade accuracy but in milliseconds, enabling UK-scale optimisation.</a:t>
            </a:r>
          </a:p>
        </p:txBody>
      </p:sp>
      <p:pic>
        <p:nvPicPr>
          <p:cNvPr id="15" name="Picture 14" descr="A graph of a line&#10;&#10;AI-generated content may be incorrect.">
            <a:extLst>
              <a:ext uri="{FF2B5EF4-FFF2-40B4-BE49-F238E27FC236}">
                <a16:creationId xmlns:a16="http://schemas.microsoft.com/office/drawing/2014/main" id="{6CEB5A94-AFAD-5646-4C50-2CB60352E022}"/>
              </a:ext>
            </a:extLst>
          </p:cNvPr>
          <p:cNvPicPr>
            <a:picLocks noChangeAspect="1"/>
          </p:cNvPicPr>
          <p:nvPr/>
        </p:nvPicPr>
        <p:blipFill>
          <a:blip r:embed="rId2">
            <a:extLst>
              <a:ext uri="{28A0092B-C50C-407E-A947-70E740481C1C}">
                <a14:useLocalDpi xmlns:a14="http://schemas.microsoft.com/office/drawing/2010/main" val="0"/>
              </a:ext>
            </a:extLst>
          </a:blip>
          <a:srcRect l="1762" t="4650" r="68490" b="8156"/>
          <a:stretch>
            <a:fillRect/>
          </a:stretch>
        </p:blipFill>
        <p:spPr>
          <a:xfrm>
            <a:off x="7565780" y="1491397"/>
            <a:ext cx="2090826" cy="3178800"/>
          </a:xfrm>
          <a:prstGeom prst="rect">
            <a:avLst/>
          </a:prstGeom>
        </p:spPr>
      </p:pic>
      <p:pic>
        <p:nvPicPr>
          <p:cNvPr id="16" name="Picture 15" descr="A graph of a line&#10;&#10;AI-generated content may be incorrect.">
            <a:extLst>
              <a:ext uri="{FF2B5EF4-FFF2-40B4-BE49-F238E27FC236}">
                <a16:creationId xmlns:a16="http://schemas.microsoft.com/office/drawing/2014/main" id="{74FC1A2A-15AE-7DEF-1605-ADAF27489379}"/>
              </a:ext>
            </a:extLst>
          </p:cNvPr>
          <p:cNvPicPr>
            <a:picLocks noChangeAspect="1"/>
          </p:cNvPicPr>
          <p:nvPr/>
        </p:nvPicPr>
        <p:blipFill>
          <a:blip r:embed="rId2">
            <a:extLst>
              <a:ext uri="{28A0092B-C50C-407E-A947-70E740481C1C}">
                <a14:useLocalDpi xmlns:a14="http://schemas.microsoft.com/office/drawing/2010/main" val="0"/>
              </a:ext>
            </a:extLst>
          </a:blip>
          <a:srcRect l="35711" t="4624" r="34104" b="8182"/>
          <a:stretch>
            <a:fillRect/>
          </a:stretch>
        </p:blipFill>
        <p:spPr>
          <a:xfrm>
            <a:off x="9689612" y="1491397"/>
            <a:ext cx="2121518" cy="3178800"/>
          </a:xfrm>
          <a:prstGeom prst="rect">
            <a:avLst/>
          </a:prstGeom>
        </p:spPr>
      </p:pic>
      <p:grpSp>
        <p:nvGrpSpPr>
          <p:cNvPr id="17" name="Group 16">
            <a:extLst>
              <a:ext uri="{FF2B5EF4-FFF2-40B4-BE49-F238E27FC236}">
                <a16:creationId xmlns:a16="http://schemas.microsoft.com/office/drawing/2014/main" id="{21ACC2DA-84A9-4038-0B90-47309A7FC261}"/>
              </a:ext>
            </a:extLst>
          </p:cNvPr>
          <p:cNvGrpSpPr/>
          <p:nvPr/>
        </p:nvGrpSpPr>
        <p:grpSpPr>
          <a:xfrm>
            <a:off x="901658" y="3224194"/>
            <a:ext cx="5693451" cy="3451024"/>
            <a:chOff x="665674" y="3857987"/>
            <a:chExt cx="4597636" cy="2949918"/>
          </a:xfrm>
        </p:grpSpPr>
        <p:pic>
          <p:nvPicPr>
            <p:cNvPr id="18" name="Graphic 17">
              <a:extLst>
                <a:ext uri="{FF2B5EF4-FFF2-40B4-BE49-F238E27FC236}">
                  <a16:creationId xmlns:a16="http://schemas.microsoft.com/office/drawing/2014/main" id="{B9E1AB7F-667E-0F6E-ACCC-B186606C4AD4}"/>
                </a:ext>
              </a:extLst>
            </p:cNvPr>
            <p:cNvPicPr>
              <a:picLocks noChangeAspect="1"/>
            </p:cNvPicPr>
            <p:nvPr/>
          </p:nvPicPr>
          <p:blipFill>
            <a:blip>
              <a:extLst>
                <a:ext uri="{96DAC541-7B7A-43D3-8B79-37D633B846F1}">
                  <asvg:svgBlip xmlns:asvg="http://schemas.microsoft.com/office/drawing/2016/SVG/main" r:embed="rId3"/>
                </a:ext>
              </a:extLst>
            </a:blip>
            <a:srcRect l="37674" t="24428" r="29513" b="25710"/>
            <a:stretch>
              <a:fillRect/>
            </a:stretch>
          </p:blipFill>
          <p:spPr>
            <a:xfrm>
              <a:off x="1314470" y="4023288"/>
              <a:ext cx="3330176" cy="2500792"/>
            </a:xfrm>
            <a:prstGeom prst="rect">
              <a:avLst/>
            </a:prstGeom>
          </p:spPr>
        </p:pic>
        <p:sp>
          <p:nvSpPr>
            <p:cNvPr id="19" name="TextBox 18">
              <a:extLst>
                <a:ext uri="{FF2B5EF4-FFF2-40B4-BE49-F238E27FC236}">
                  <a16:creationId xmlns:a16="http://schemas.microsoft.com/office/drawing/2014/main" id="{5EB9CBC6-4847-6CBC-B173-91B5E0922A8D}"/>
                </a:ext>
              </a:extLst>
            </p:cNvPr>
            <p:cNvSpPr txBox="1"/>
            <p:nvPr/>
          </p:nvSpPr>
          <p:spPr>
            <a:xfrm rot="371231">
              <a:off x="1545994" y="5966605"/>
              <a:ext cx="527104" cy="153888"/>
            </a:xfrm>
            <a:prstGeom prst="rect">
              <a:avLst/>
            </a:prstGeom>
            <a:noFill/>
          </p:spPr>
          <p:txBody>
            <a:bodyPr wrap="square">
              <a:spAutoFit/>
            </a:bodyPr>
            <a:lstStyle/>
            <a:p>
              <a:pPr algn="ctr"/>
              <a:r>
                <a:rPr lang="en-GB" sz="400">
                  <a:latin typeface="Arial" panose="020B0604020202020204" pitchFamily="34" charset="0"/>
                  <a:cs typeface="Arial" panose="020B0604020202020204" pitchFamily="34" charset="0"/>
                </a:rPr>
                <a:t>alexlenail.me</a:t>
              </a:r>
            </a:p>
          </p:txBody>
        </p:sp>
        <p:sp>
          <p:nvSpPr>
            <p:cNvPr id="20" name="TextBox 19">
              <a:extLst>
                <a:ext uri="{FF2B5EF4-FFF2-40B4-BE49-F238E27FC236}">
                  <a16:creationId xmlns:a16="http://schemas.microsoft.com/office/drawing/2014/main" id="{85C98599-6A8F-ECD9-09F7-015FC1822BBB}"/>
                </a:ext>
              </a:extLst>
            </p:cNvPr>
            <p:cNvSpPr txBox="1"/>
            <p:nvPr/>
          </p:nvSpPr>
          <p:spPr>
            <a:xfrm>
              <a:off x="665674" y="6438573"/>
              <a:ext cx="1297592" cy="369332"/>
            </a:xfrm>
            <a:prstGeom prst="rect">
              <a:avLst/>
            </a:prstGeom>
            <a:noFill/>
          </p:spPr>
          <p:txBody>
            <a:bodyPr wrap="square">
              <a:spAutoFit/>
            </a:bodyPr>
            <a:lstStyle/>
            <a:p>
              <a:pPr algn="ctr"/>
              <a:r>
                <a:rPr lang="en-GB" sz="900">
                  <a:solidFill>
                    <a:srgbClr val="374151"/>
                  </a:solidFill>
                  <a:latin typeface="Arial" panose="020B0604020202020204" pitchFamily="34" charset="0"/>
                  <a:cs typeface="Arial" panose="020B0604020202020204" pitchFamily="34" charset="0"/>
                </a:rPr>
                <a:t>Input layer</a:t>
              </a:r>
            </a:p>
            <a:p>
              <a:pPr algn="ctr"/>
              <a:r>
                <a:rPr lang="en-GB" sz="900">
                  <a:solidFill>
                    <a:srgbClr val="374151"/>
                  </a:solidFill>
                  <a:cs typeface="Arial" panose="020B0604020202020204" pitchFamily="34" charset="0"/>
                </a:rPr>
                <a:t>9</a:t>
              </a:r>
              <a:r>
                <a:rPr lang="en-GB" sz="900">
                  <a:solidFill>
                    <a:srgbClr val="374151"/>
                  </a:solidFill>
                  <a:latin typeface="Arial" panose="020B0604020202020204" pitchFamily="34" charset="0"/>
                  <a:cs typeface="Arial" panose="020B0604020202020204" pitchFamily="34" charset="0"/>
                </a:rPr>
                <a:t> neurons</a:t>
              </a:r>
              <a:endParaRPr lang="en-GB" sz="900"/>
            </a:p>
          </p:txBody>
        </p:sp>
        <p:sp>
          <p:nvSpPr>
            <p:cNvPr id="21" name="TextBox 20">
              <a:extLst>
                <a:ext uri="{FF2B5EF4-FFF2-40B4-BE49-F238E27FC236}">
                  <a16:creationId xmlns:a16="http://schemas.microsoft.com/office/drawing/2014/main" id="{1D33E81E-715F-59E0-9B1F-551CA655A772}"/>
                </a:ext>
              </a:extLst>
            </p:cNvPr>
            <p:cNvSpPr txBox="1"/>
            <p:nvPr/>
          </p:nvSpPr>
          <p:spPr>
            <a:xfrm>
              <a:off x="1490685" y="6438573"/>
              <a:ext cx="1297592" cy="369332"/>
            </a:xfrm>
            <a:prstGeom prst="rect">
              <a:avLst/>
            </a:prstGeom>
            <a:noFill/>
          </p:spPr>
          <p:txBody>
            <a:bodyPr wrap="square">
              <a:spAutoFit/>
            </a:bodyPr>
            <a:lstStyle/>
            <a:p>
              <a:pPr algn="ctr"/>
              <a:r>
                <a:rPr lang="en-GB" sz="900">
                  <a:solidFill>
                    <a:srgbClr val="374151"/>
                  </a:solidFill>
                  <a:latin typeface="Arial" panose="020B0604020202020204" pitchFamily="34" charset="0"/>
                  <a:cs typeface="Arial" panose="020B0604020202020204" pitchFamily="34" charset="0"/>
                </a:rPr>
                <a:t>Hidden layer</a:t>
              </a:r>
            </a:p>
            <a:p>
              <a:pPr algn="ctr"/>
              <a:r>
                <a:rPr lang="en-GB" sz="900">
                  <a:solidFill>
                    <a:srgbClr val="374151"/>
                  </a:solidFill>
                  <a:latin typeface="Arial" panose="020B0604020202020204" pitchFamily="34" charset="0"/>
                  <a:cs typeface="Arial" panose="020B0604020202020204" pitchFamily="34" charset="0"/>
                </a:rPr>
                <a:t>36 neurons</a:t>
              </a:r>
              <a:endParaRPr lang="en-GB" sz="900"/>
            </a:p>
          </p:txBody>
        </p:sp>
        <p:sp>
          <p:nvSpPr>
            <p:cNvPr id="22" name="TextBox 21">
              <a:extLst>
                <a:ext uri="{FF2B5EF4-FFF2-40B4-BE49-F238E27FC236}">
                  <a16:creationId xmlns:a16="http://schemas.microsoft.com/office/drawing/2014/main" id="{54000AA6-1718-0B67-E20B-59A0B582BB20}"/>
                </a:ext>
              </a:extLst>
            </p:cNvPr>
            <p:cNvSpPr txBox="1"/>
            <p:nvPr/>
          </p:nvSpPr>
          <p:spPr>
            <a:xfrm>
              <a:off x="2315696" y="6438573"/>
              <a:ext cx="1297592" cy="369332"/>
            </a:xfrm>
            <a:prstGeom prst="rect">
              <a:avLst/>
            </a:prstGeom>
            <a:noFill/>
          </p:spPr>
          <p:txBody>
            <a:bodyPr wrap="square">
              <a:spAutoFit/>
            </a:bodyPr>
            <a:lstStyle/>
            <a:p>
              <a:pPr algn="ctr"/>
              <a:r>
                <a:rPr lang="en-GB" sz="900">
                  <a:solidFill>
                    <a:srgbClr val="374151"/>
                  </a:solidFill>
                  <a:latin typeface="Arial" panose="020B0604020202020204" pitchFamily="34" charset="0"/>
                  <a:cs typeface="Arial" panose="020B0604020202020204" pitchFamily="34" charset="0"/>
                </a:rPr>
                <a:t>Hidden layer</a:t>
              </a:r>
            </a:p>
            <a:p>
              <a:pPr algn="ctr"/>
              <a:r>
                <a:rPr lang="en-GB" sz="900">
                  <a:solidFill>
                    <a:srgbClr val="374151"/>
                  </a:solidFill>
                  <a:latin typeface="Arial" panose="020B0604020202020204" pitchFamily="34" charset="0"/>
                  <a:cs typeface="Arial" panose="020B0604020202020204" pitchFamily="34" charset="0"/>
                </a:rPr>
                <a:t>92 neurons</a:t>
              </a:r>
              <a:endParaRPr lang="en-GB" sz="900"/>
            </a:p>
          </p:txBody>
        </p:sp>
        <p:sp>
          <p:nvSpPr>
            <p:cNvPr id="23" name="TextBox 22">
              <a:extLst>
                <a:ext uri="{FF2B5EF4-FFF2-40B4-BE49-F238E27FC236}">
                  <a16:creationId xmlns:a16="http://schemas.microsoft.com/office/drawing/2014/main" id="{D7034390-37D9-D6A5-C5B1-176C8EF44A25}"/>
                </a:ext>
              </a:extLst>
            </p:cNvPr>
            <p:cNvSpPr txBox="1"/>
            <p:nvPr/>
          </p:nvSpPr>
          <p:spPr>
            <a:xfrm>
              <a:off x="3140707" y="6438573"/>
              <a:ext cx="1297592" cy="369332"/>
            </a:xfrm>
            <a:prstGeom prst="rect">
              <a:avLst/>
            </a:prstGeom>
            <a:noFill/>
          </p:spPr>
          <p:txBody>
            <a:bodyPr wrap="square">
              <a:spAutoFit/>
            </a:bodyPr>
            <a:lstStyle/>
            <a:p>
              <a:pPr algn="ctr"/>
              <a:r>
                <a:rPr lang="en-GB" sz="900">
                  <a:solidFill>
                    <a:srgbClr val="374151"/>
                  </a:solidFill>
                  <a:latin typeface="Arial" panose="020B0604020202020204" pitchFamily="34" charset="0"/>
                  <a:cs typeface="Arial" panose="020B0604020202020204" pitchFamily="34" charset="0"/>
                </a:rPr>
                <a:t>Hidden layer</a:t>
              </a:r>
            </a:p>
            <a:p>
              <a:pPr algn="ctr"/>
              <a:r>
                <a:rPr lang="en-GB" sz="900">
                  <a:solidFill>
                    <a:srgbClr val="374151"/>
                  </a:solidFill>
                  <a:latin typeface="Arial" panose="020B0604020202020204" pitchFamily="34" charset="0"/>
                  <a:cs typeface="Arial" panose="020B0604020202020204" pitchFamily="34" charset="0"/>
                </a:rPr>
                <a:t>108 neurons</a:t>
              </a:r>
              <a:endParaRPr lang="en-GB" sz="900"/>
            </a:p>
          </p:txBody>
        </p:sp>
        <p:sp>
          <p:nvSpPr>
            <p:cNvPr id="24" name="TextBox 23">
              <a:extLst>
                <a:ext uri="{FF2B5EF4-FFF2-40B4-BE49-F238E27FC236}">
                  <a16:creationId xmlns:a16="http://schemas.microsoft.com/office/drawing/2014/main" id="{9B963E09-FE6D-5BB1-E540-34A50886F28D}"/>
                </a:ext>
              </a:extLst>
            </p:cNvPr>
            <p:cNvSpPr txBox="1"/>
            <p:nvPr/>
          </p:nvSpPr>
          <p:spPr>
            <a:xfrm>
              <a:off x="3965718" y="6438573"/>
              <a:ext cx="1297592" cy="369332"/>
            </a:xfrm>
            <a:prstGeom prst="rect">
              <a:avLst/>
            </a:prstGeom>
            <a:noFill/>
          </p:spPr>
          <p:txBody>
            <a:bodyPr wrap="square">
              <a:spAutoFit/>
            </a:bodyPr>
            <a:lstStyle/>
            <a:p>
              <a:pPr algn="ctr"/>
              <a:r>
                <a:rPr lang="en-GB" sz="900">
                  <a:solidFill>
                    <a:srgbClr val="374151"/>
                  </a:solidFill>
                  <a:latin typeface="Arial" panose="020B0604020202020204" pitchFamily="34" charset="0"/>
                  <a:cs typeface="Arial" panose="020B0604020202020204" pitchFamily="34" charset="0"/>
                </a:rPr>
                <a:t>Output layer</a:t>
              </a:r>
            </a:p>
            <a:p>
              <a:pPr algn="ctr"/>
              <a:r>
                <a:rPr lang="en-GB" sz="900">
                  <a:solidFill>
                    <a:srgbClr val="374151"/>
                  </a:solidFill>
                  <a:latin typeface="Arial" panose="020B0604020202020204" pitchFamily="34" charset="0"/>
                  <a:cs typeface="Arial" panose="020B0604020202020204" pitchFamily="34" charset="0"/>
                </a:rPr>
                <a:t>1 neurons</a:t>
              </a:r>
              <a:endParaRPr lang="en-GB" sz="900"/>
            </a:p>
          </p:txBody>
        </p:sp>
        <p:sp>
          <p:nvSpPr>
            <p:cNvPr id="25" name="TextBox 24">
              <a:extLst>
                <a:ext uri="{FF2B5EF4-FFF2-40B4-BE49-F238E27FC236}">
                  <a16:creationId xmlns:a16="http://schemas.microsoft.com/office/drawing/2014/main" id="{9B1443D9-C25B-77F0-AB65-857FD96E9121}"/>
                </a:ext>
              </a:extLst>
            </p:cNvPr>
            <p:cNvSpPr txBox="1"/>
            <p:nvPr/>
          </p:nvSpPr>
          <p:spPr>
            <a:xfrm>
              <a:off x="1919377" y="4175828"/>
              <a:ext cx="538352" cy="230832"/>
            </a:xfrm>
            <a:prstGeom prst="rect">
              <a:avLst/>
            </a:prstGeom>
            <a:noFill/>
          </p:spPr>
          <p:txBody>
            <a:bodyPr wrap="square">
              <a:spAutoFit/>
            </a:bodyPr>
            <a:lstStyle/>
            <a:p>
              <a:pPr algn="ctr"/>
              <a:r>
                <a:rPr lang="en-GB" sz="900"/>
                <a:t>[Tanh]</a:t>
              </a:r>
            </a:p>
          </p:txBody>
        </p:sp>
        <p:sp>
          <p:nvSpPr>
            <p:cNvPr id="26" name="TextBox 25">
              <a:extLst>
                <a:ext uri="{FF2B5EF4-FFF2-40B4-BE49-F238E27FC236}">
                  <a16:creationId xmlns:a16="http://schemas.microsoft.com/office/drawing/2014/main" id="{555A0AF8-D81A-97FE-7F7B-984160E41F60}"/>
                </a:ext>
              </a:extLst>
            </p:cNvPr>
            <p:cNvSpPr txBox="1"/>
            <p:nvPr/>
          </p:nvSpPr>
          <p:spPr>
            <a:xfrm>
              <a:off x="2710382" y="4006687"/>
              <a:ext cx="538352" cy="230832"/>
            </a:xfrm>
            <a:prstGeom prst="rect">
              <a:avLst/>
            </a:prstGeom>
            <a:noFill/>
          </p:spPr>
          <p:txBody>
            <a:bodyPr wrap="square">
              <a:spAutoFit/>
            </a:bodyPr>
            <a:lstStyle/>
            <a:p>
              <a:pPr algn="ctr"/>
              <a:r>
                <a:rPr lang="en-GB" sz="900"/>
                <a:t>[</a:t>
              </a:r>
              <a:r>
                <a:rPr lang="en-GB" sz="900" err="1"/>
                <a:t>relu</a:t>
              </a:r>
              <a:r>
                <a:rPr lang="en-GB" sz="900"/>
                <a:t>]</a:t>
              </a:r>
            </a:p>
          </p:txBody>
        </p:sp>
        <p:sp>
          <p:nvSpPr>
            <p:cNvPr id="27" name="TextBox 26">
              <a:extLst>
                <a:ext uri="{FF2B5EF4-FFF2-40B4-BE49-F238E27FC236}">
                  <a16:creationId xmlns:a16="http://schemas.microsoft.com/office/drawing/2014/main" id="{6007D9F5-1A91-204C-6DA9-75E4BA40114A}"/>
                </a:ext>
              </a:extLst>
            </p:cNvPr>
            <p:cNvSpPr txBox="1"/>
            <p:nvPr/>
          </p:nvSpPr>
          <p:spPr>
            <a:xfrm>
              <a:off x="3438904" y="3857987"/>
              <a:ext cx="676424" cy="230832"/>
            </a:xfrm>
            <a:prstGeom prst="rect">
              <a:avLst/>
            </a:prstGeom>
            <a:noFill/>
          </p:spPr>
          <p:txBody>
            <a:bodyPr wrap="square">
              <a:spAutoFit/>
            </a:bodyPr>
            <a:lstStyle/>
            <a:p>
              <a:pPr algn="ctr"/>
              <a:r>
                <a:rPr lang="en-GB" sz="900"/>
                <a:t>[sigmoid]</a:t>
              </a:r>
            </a:p>
          </p:txBody>
        </p:sp>
      </p:grpSp>
      <p:sp>
        <p:nvSpPr>
          <p:cNvPr id="28" name="TextBox 27">
            <a:extLst>
              <a:ext uri="{FF2B5EF4-FFF2-40B4-BE49-F238E27FC236}">
                <a16:creationId xmlns:a16="http://schemas.microsoft.com/office/drawing/2014/main" id="{173551C7-A768-9F09-8B49-B0CB4A80DBFF}"/>
              </a:ext>
            </a:extLst>
          </p:cNvPr>
          <p:cNvSpPr txBox="1"/>
          <p:nvPr/>
        </p:nvSpPr>
        <p:spPr>
          <a:xfrm>
            <a:off x="11537576" y="6450995"/>
            <a:ext cx="654424" cy="369332"/>
          </a:xfrm>
          <a:prstGeom prst="rect">
            <a:avLst/>
          </a:prstGeom>
          <a:noFill/>
        </p:spPr>
        <p:txBody>
          <a:bodyPr wrap="square" rtlCol="0">
            <a:spAutoFit/>
          </a:bodyPr>
          <a:lstStyle/>
          <a:p>
            <a:pPr algn="ctr"/>
            <a:r>
              <a:rPr lang="en-GB">
                <a:latin typeface="Arial" panose="020B0604020202020204" pitchFamily="34" charset="0"/>
                <a:cs typeface="Arial" panose="020B0604020202020204" pitchFamily="34" charset="0"/>
              </a:rPr>
              <a:t>8</a:t>
            </a:r>
          </a:p>
        </p:txBody>
      </p:sp>
    </p:spTree>
    <p:extLst>
      <p:ext uri="{BB962C8B-B14F-4D97-AF65-F5344CB8AC3E}">
        <p14:creationId xmlns:p14="http://schemas.microsoft.com/office/powerpoint/2010/main" val="4166740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1526E-F35E-4DD8-EA6D-68DEE7E45CB9}"/>
              </a:ext>
            </a:extLst>
          </p:cNvPr>
          <p:cNvSpPr>
            <a:spLocks noGrp="1"/>
          </p:cNvSpPr>
          <p:nvPr>
            <p:ph type="title"/>
          </p:nvPr>
        </p:nvSpPr>
        <p:spPr/>
        <p:txBody>
          <a:bodyPr/>
          <a:lstStyle/>
          <a:p>
            <a:r>
              <a:rPr lang="en-GB" sz="3600" dirty="0"/>
              <a:t>Portfolio Optimisation</a:t>
            </a:r>
            <a:endParaRPr lang="en-GB" dirty="0"/>
          </a:p>
        </p:txBody>
      </p:sp>
      <p:sp>
        <p:nvSpPr>
          <p:cNvPr id="5" name="Rectangle 4">
            <a:extLst>
              <a:ext uri="{FF2B5EF4-FFF2-40B4-BE49-F238E27FC236}">
                <a16:creationId xmlns:a16="http://schemas.microsoft.com/office/drawing/2014/main" id="{EB586943-349F-E427-1017-5580DB8B396A}"/>
              </a:ext>
            </a:extLst>
          </p:cNvPr>
          <p:cNvSpPr/>
          <p:nvPr/>
        </p:nvSpPr>
        <p:spPr>
          <a:xfrm>
            <a:off x="869035" y="1091505"/>
            <a:ext cx="2045887" cy="1306798"/>
          </a:xfrm>
          <a:prstGeom prst="rect">
            <a:avLst/>
          </a:prstGeom>
          <a:solidFill>
            <a:srgbClr val="2F3B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A525F765-7FC0-1C2C-185E-7958658206CD}"/>
              </a:ext>
            </a:extLst>
          </p:cNvPr>
          <p:cNvSpPr/>
          <p:nvPr/>
        </p:nvSpPr>
        <p:spPr>
          <a:xfrm>
            <a:off x="869033" y="2526982"/>
            <a:ext cx="2045887" cy="1306380"/>
          </a:xfrm>
          <a:prstGeom prst="rect">
            <a:avLst/>
          </a:prstGeom>
          <a:solidFill>
            <a:srgbClr val="0F6E8C"/>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EC0F79F3-FB8B-A1A3-0CAC-098831ABE667}"/>
              </a:ext>
            </a:extLst>
          </p:cNvPr>
          <p:cNvSpPr/>
          <p:nvPr/>
        </p:nvSpPr>
        <p:spPr>
          <a:xfrm>
            <a:off x="869033" y="3962459"/>
            <a:ext cx="2045887" cy="1306380"/>
          </a:xfrm>
          <a:prstGeom prst="rect">
            <a:avLst/>
          </a:prstGeom>
          <a:solidFill>
            <a:srgbClr val="073D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627910B1-AAEB-238F-DF7B-1DE6788A2E5D}"/>
              </a:ext>
            </a:extLst>
          </p:cNvPr>
          <p:cNvSpPr/>
          <p:nvPr/>
        </p:nvSpPr>
        <p:spPr>
          <a:xfrm>
            <a:off x="869033" y="5397937"/>
            <a:ext cx="2045887" cy="1306380"/>
          </a:xfrm>
          <a:prstGeom prst="rect">
            <a:avLst/>
          </a:prstGeom>
          <a:solidFill>
            <a:srgbClr val="1E7F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C0F7DD7-2408-8B65-FAA3-E2011C7AF8BA}"/>
              </a:ext>
            </a:extLst>
          </p:cNvPr>
          <p:cNvSpPr/>
          <p:nvPr/>
        </p:nvSpPr>
        <p:spPr>
          <a:xfrm>
            <a:off x="3001538" y="1091503"/>
            <a:ext cx="7857343" cy="1306800"/>
          </a:xfrm>
          <a:prstGeom prst="rect">
            <a:avLst/>
          </a:prstGeom>
          <a:solidFill>
            <a:srgbClr val="E7EAED">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65EC202-BEE9-20F3-EC62-3F0DBD5800A0}"/>
              </a:ext>
            </a:extLst>
          </p:cNvPr>
          <p:cNvSpPr/>
          <p:nvPr/>
        </p:nvSpPr>
        <p:spPr>
          <a:xfrm>
            <a:off x="3001538" y="2526981"/>
            <a:ext cx="7857343" cy="1306381"/>
          </a:xfrm>
          <a:prstGeom prst="rect">
            <a:avLst/>
          </a:prstGeom>
          <a:solidFill>
            <a:srgbClr val="DC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E3B697AC-FFD2-ABFD-C802-CD6D27EC312A}"/>
              </a:ext>
            </a:extLst>
          </p:cNvPr>
          <p:cNvSpPr/>
          <p:nvPr/>
        </p:nvSpPr>
        <p:spPr>
          <a:xfrm>
            <a:off x="3001538" y="3962458"/>
            <a:ext cx="7857343" cy="1306800"/>
          </a:xfrm>
          <a:prstGeom prst="rect">
            <a:avLst/>
          </a:prstGeom>
          <a:solidFill>
            <a:srgbClr val="E1E8F8">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A04826D-20C3-5310-6AF0-6061811A29CB}"/>
              </a:ext>
            </a:extLst>
          </p:cNvPr>
          <p:cNvSpPr/>
          <p:nvPr/>
        </p:nvSpPr>
        <p:spPr>
          <a:xfrm>
            <a:off x="3001538" y="5397936"/>
            <a:ext cx="7857343" cy="1306800"/>
          </a:xfrm>
          <a:prstGeom prst="rect">
            <a:avLst/>
          </a:prstGeom>
          <a:solidFill>
            <a:srgbClr val="E2F0EB">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rrow: Down 12">
            <a:extLst>
              <a:ext uri="{FF2B5EF4-FFF2-40B4-BE49-F238E27FC236}">
                <a16:creationId xmlns:a16="http://schemas.microsoft.com/office/drawing/2014/main" id="{E6E20271-6025-814A-BC03-3777E5A1E955}"/>
              </a:ext>
            </a:extLst>
          </p:cNvPr>
          <p:cNvSpPr/>
          <p:nvPr/>
        </p:nvSpPr>
        <p:spPr>
          <a:xfrm>
            <a:off x="840009" y="1091503"/>
            <a:ext cx="2103922" cy="5757335"/>
          </a:xfrm>
          <a:prstGeom prst="downArrow">
            <a:avLst/>
          </a:prstGeom>
          <a:gradFill>
            <a:gsLst>
              <a:gs pos="0">
                <a:srgbClr val="E7EAED">
                  <a:alpha val="0"/>
                </a:srgbClr>
              </a:gs>
              <a:gs pos="88000">
                <a:schemeClr val="bg2">
                  <a:lumMod val="75000"/>
                  <a:alpha val="5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5B96EC89-7119-EB46-C74B-3ADFFBBC2658}"/>
              </a:ext>
            </a:extLst>
          </p:cNvPr>
          <p:cNvSpPr txBox="1"/>
          <p:nvPr/>
        </p:nvSpPr>
        <p:spPr>
          <a:xfrm>
            <a:off x="869030" y="1421737"/>
            <a:ext cx="2045887" cy="646331"/>
          </a:xfrm>
          <a:prstGeom prst="rect">
            <a:avLst/>
          </a:prstGeom>
          <a:noFill/>
        </p:spPr>
        <p:txBody>
          <a:bodyPr wrap="square">
            <a:spAutoFit/>
          </a:bodyPr>
          <a:lstStyle/>
          <a:p>
            <a:pPr algn="ctr"/>
            <a:r>
              <a:rPr lang="en-GB" b="1" dirty="0">
                <a:solidFill>
                  <a:schemeClr val="bg1"/>
                </a:solidFill>
                <a:latin typeface="Arial" panose="020B0604020202020204" pitchFamily="34" charset="0"/>
                <a:cs typeface="Arial" panose="020B0604020202020204" pitchFamily="34" charset="0"/>
              </a:rPr>
              <a:t>Reservoir</a:t>
            </a:r>
          </a:p>
          <a:p>
            <a:pPr algn="ctr"/>
            <a:r>
              <a:rPr lang="en-GB" b="1" dirty="0">
                <a:solidFill>
                  <a:schemeClr val="bg1"/>
                </a:solidFill>
                <a:latin typeface="Arial" panose="020B0604020202020204" pitchFamily="34" charset="0"/>
                <a:cs typeface="Arial" panose="020B0604020202020204" pitchFamily="34" charset="0"/>
              </a:rPr>
              <a:t>Database</a:t>
            </a:r>
            <a:endParaRPr lang="en-GB" b="1" dirty="0">
              <a:solidFill>
                <a:schemeClr val="bg1"/>
              </a:solidFill>
            </a:endParaRPr>
          </a:p>
        </p:txBody>
      </p:sp>
      <p:sp>
        <p:nvSpPr>
          <p:cNvPr id="15" name="TextBox 14">
            <a:extLst>
              <a:ext uri="{FF2B5EF4-FFF2-40B4-BE49-F238E27FC236}">
                <a16:creationId xmlns:a16="http://schemas.microsoft.com/office/drawing/2014/main" id="{A175FE10-D8D4-D12B-98CA-7527B1289EA0}"/>
              </a:ext>
            </a:extLst>
          </p:cNvPr>
          <p:cNvSpPr txBox="1"/>
          <p:nvPr/>
        </p:nvSpPr>
        <p:spPr>
          <a:xfrm>
            <a:off x="3001535" y="1567138"/>
            <a:ext cx="7655215" cy="646331"/>
          </a:xfrm>
          <a:prstGeom prst="rect">
            <a:avLst/>
          </a:prstGeom>
          <a:noFill/>
        </p:spPr>
        <p:txBody>
          <a:bodyPr wrap="square">
            <a:spAutoFit/>
          </a:bodyPr>
          <a:lstStyle/>
          <a:p>
            <a:pPr marL="285750" indent="-285750">
              <a:buFont typeface="Wingdings" panose="05000000000000000000" pitchFamily="2" charset="2"/>
              <a:buChar char="§"/>
            </a:pPr>
            <a:r>
              <a:rPr lang="en-GB" dirty="0">
                <a:solidFill>
                  <a:srgbClr val="374151"/>
                </a:solidFill>
                <a:latin typeface="Arial" panose="020B0604020202020204" pitchFamily="34" charset="0"/>
                <a:cs typeface="Arial" panose="020B0604020202020204" pitchFamily="34" charset="0"/>
              </a:rPr>
              <a:t>Inputs: Reservoir Data + Recoverable Gas Initially in Place + Wells.</a:t>
            </a:r>
          </a:p>
          <a:p>
            <a:endParaRPr lang="en-GB" dirty="0">
              <a:solidFill>
                <a:srgbClr val="37415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D39E0B1B-5197-C436-7DD4-293721E8FED7}"/>
              </a:ext>
            </a:extLst>
          </p:cNvPr>
          <p:cNvSpPr txBox="1"/>
          <p:nvPr/>
        </p:nvSpPr>
        <p:spPr>
          <a:xfrm>
            <a:off x="869030" y="2856914"/>
            <a:ext cx="2045887" cy="646331"/>
          </a:xfrm>
          <a:prstGeom prst="rect">
            <a:avLst/>
          </a:prstGeom>
          <a:noFill/>
        </p:spPr>
        <p:txBody>
          <a:bodyPr wrap="square">
            <a:spAutoFit/>
          </a:bodyPr>
          <a:lstStyle/>
          <a:p>
            <a:pPr algn="ctr"/>
            <a:r>
              <a:rPr lang="en-GB" b="1">
                <a:solidFill>
                  <a:schemeClr val="bg1"/>
                </a:solidFill>
                <a:latin typeface="Arial" panose="020B0604020202020204" pitchFamily="34" charset="0"/>
                <a:cs typeface="Arial" panose="020B0604020202020204" pitchFamily="34" charset="0"/>
              </a:rPr>
              <a:t>Scenario Generation</a:t>
            </a:r>
            <a:endParaRPr lang="en-GB" b="1">
              <a:solidFill>
                <a:schemeClr val="bg1"/>
              </a:solidFill>
            </a:endParaRPr>
          </a:p>
        </p:txBody>
      </p:sp>
      <p:sp>
        <p:nvSpPr>
          <p:cNvPr id="17" name="TextBox 16">
            <a:extLst>
              <a:ext uri="{FF2B5EF4-FFF2-40B4-BE49-F238E27FC236}">
                <a16:creationId xmlns:a16="http://schemas.microsoft.com/office/drawing/2014/main" id="{79499EB1-06C2-4EFA-D524-851D48C42F82}"/>
              </a:ext>
            </a:extLst>
          </p:cNvPr>
          <p:cNvSpPr txBox="1"/>
          <p:nvPr/>
        </p:nvSpPr>
        <p:spPr>
          <a:xfrm>
            <a:off x="3001535" y="2552999"/>
            <a:ext cx="5072598" cy="1200329"/>
          </a:xfrm>
          <a:prstGeom prst="rect">
            <a:avLst/>
          </a:prstGeom>
          <a:noFill/>
        </p:spPr>
        <p:txBody>
          <a:bodyPr wrap="square">
            <a:spAutoFit/>
          </a:bodyPr>
          <a:lstStyle/>
          <a:p>
            <a:pPr marL="285750" indent="-285750">
              <a:buFont typeface="Wingdings" panose="05000000000000000000" pitchFamily="2" charset="2"/>
              <a:buChar char="§"/>
            </a:pPr>
            <a:r>
              <a:rPr lang="en-GB" dirty="0">
                <a:solidFill>
                  <a:srgbClr val="374151"/>
                </a:solidFill>
                <a:latin typeface="Arial" panose="020B0604020202020204" pitchFamily="34" charset="0"/>
                <a:cs typeface="Arial" panose="020B0604020202020204" pitchFamily="34" charset="0"/>
              </a:rPr>
              <a:t>LHS over Q, CL, CG Ratio, Number of wells.</a:t>
            </a:r>
          </a:p>
          <a:p>
            <a:r>
              <a:rPr lang="en-GB" dirty="0">
                <a:solidFill>
                  <a:srgbClr val="374151"/>
                </a:solidFill>
                <a:latin typeface="Arial" panose="020B0604020202020204" pitchFamily="34" charset="0"/>
                <a:cs typeface="Arial" panose="020B0604020202020204" pitchFamily="34" charset="0"/>
              </a:rPr>
              <a:t> </a:t>
            </a:r>
          </a:p>
          <a:p>
            <a:pPr marL="285750" indent="-285750">
              <a:buFont typeface="Wingdings" panose="05000000000000000000" pitchFamily="2" charset="2"/>
              <a:buChar char="§"/>
            </a:pPr>
            <a:r>
              <a:rPr lang="en-GB" dirty="0">
                <a:solidFill>
                  <a:srgbClr val="374151"/>
                </a:solidFill>
                <a:latin typeface="Arial" panose="020B0604020202020204" pitchFamily="34" charset="0"/>
                <a:cs typeface="Arial" panose="020B0604020202020204" pitchFamily="34" charset="0"/>
              </a:rPr>
              <a:t>Surrogate RF ⇒ per-cycle delivered H₂ and PV-cost primitives. 	</a:t>
            </a:r>
          </a:p>
        </p:txBody>
      </p:sp>
      <p:graphicFrame>
        <p:nvGraphicFramePr>
          <p:cNvPr id="18" name="Table 17">
            <a:extLst>
              <a:ext uri="{FF2B5EF4-FFF2-40B4-BE49-F238E27FC236}">
                <a16:creationId xmlns:a16="http://schemas.microsoft.com/office/drawing/2014/main" id="{EC4B45EB-0BC3-6D19-43B5-48CE7216132A}"/>
              </a:ext>
            </a:extLst>
          </p:cNvPr>
          <p:cNvGraphicFramePr>
            <a:graphicFrameLocks noGrp="1"/>
          </p:cNvGraphicFramePr>
          <p:nvPr>
            <p:extLst>
              <p:ext uri="{D42A27DB-BD31-4B8C-83A1-F6EECF244321}">
                <p14:modId xmlns:p14="http://schemas.microsoft.com/office/powerpoint/2010/main" val="2299969376"/>
              </p:ext>
            </p:extLst>
          </p:nvPr>
        </p:nvGraphicFramePr>
        <p:xfrm>
          <a:off x="8414055" y="2480770"/>
          <a:ext cx="2531444" cy="1402080"/>
        </p:xfrm>
        <a:graphic>
          <a:graphicData uri="http://schemas.openxmlformats.org/drawingml/2006/table">
            <a:tbl>
              <a:tblPr firstRow="1" bandRow="1">
                <a:tableStyleId>{2D5ABB26-0587-4C30-8999-92F81FD0307C}</a:tableStyleId>
              </a:tblPr>
              <a:tblGrid>
                <a:gridCol w="712357">
                  <a:extLst>
                    <a:ext uri="{9D8B030D-6E8A-4147-A177-3AD203B41FA5}">
                      <a16:colId xmlns:a16="http://schemas.microsoft.com/office/drawing/2014/main" val="2890388735"/>
                    </a:ext>
                  </a:extLst>
                </a:gridCol>
                <a:gridCol w="1819087">
                  <a:extLst>
                    <a:ext uri="{9D8B030D-6E8A-4147-A177-3AD203B41FA5}">
                      <a16:colId xmlns:a16="http://schemas.microsoft.com/office/drawing/2014/main" val="2596236326"/>
                    </a:ext>
                  </a:extLst>
                </a:gridCol>
              </a:tblGrid>
              <a:tr h="21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kern="1200">
                          <a:solidFill>
                            <a:srgbClr val="374151"/>
                          </a:solidFill>
                          <a:latin typeface="Arial" panose="020B0604020202020204" pitchFamily="34" charset="0"/>
                          <a:ea typeface="Geneva" pitchFamily="122" charset="-128"/>
                          <a:cs typeface="Arial" panose="020B0604020202020204" pitchFamily="34" charset="0"/>
                        </a:rPr>
                        <a:t>CL [d]</a:t>
                      </a:r>
                    </a:p>
                  </a:txBody>
                  <a:tcPr anchor="ctr"/>
                </a:tc>
                <a:tc>
                  <a:txBody>
                    <a:bodyPr/>
                    <a:lstStyle/>
                    <a:p>
                      <a:pPr marL="0" marR="0" lvl="0" indent="0" algn="ctr" defTabSz="457200" rtl="0" eaLnBrk="1" fontAlgn="auto" latinLnBrk="0" hangingPunct="1">
                        <a:lnSpc>
                          <a:spcPts val="1200"/>
                        </a:lnSpc>
                        <a:spcBef>
                          <a:spcPts val="0"/>
                        </a:spcBef>
                        <a:spcAft>
                          <a:spcPts val="600"/>
                        </a:spcAft>
                        <a:buClrTx/>
                        <a:buSzTx/>
                        <a:buFontTx/>
                        <a:buNone/>
                        <a:tabLst/>
                        <a:defRPr/>
                      </a:pPr>
                      <a:r>
                        <a:rPr lang="en-GB" sz="1400" kern="1200">
                          <a:solidFill>
                            <a:srgbClr val="374151"/>
                          </a:solidFill>
                          <a:latin typeface="Arial" panose="020B0604020202020204" pitchFamily="34" charset="0"/>
                          <a:ea typeface="Geneva" pitchFamily="122" charset="-128"/>
                          <a:cs typeface="Arial" panose="020B0604020202020204" pitchFamily="34" charset="0"/>
                        </a:rPr>
                        <a:t>Demand [TWh]</a:t>
                      </a:r>
                    </a:p>
                  </a:txBody>
                  <a:tcPr anchor="b"/>
                </a:tc>
                <a:extLst>
                  <a:ext uri="{0D108BD9-81ED-4DB2-BD59-A6C34878D82A}">
                    <a16:rowId xmlns:a16="http://schemas.microsoft.com/office/drawing/2014/main" val="689574108"/>
                  </a:ext>
                </a:extLst>
              </a:tr>
              <a:tr h="21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a:solidFill>
                            <a:srgbClr val="374151"/>
                          </a:solidFill>
                        </a:rPr>
                        <a:t>14 </a:t>
                      </a:r>
                      <a:endParaRPr lang="en-GB" sz="1200" kern="1200">
                        <a:solidFill>
                          <a:srgbClr val="374151"/>
                        </a:solidFill>
                        <a:latin typeface="Arial" panose="020B0604020202020204" pitchFamily="34" charset="0"/>
                        <a:ea typeface="Geneva" pitchFamily="122" charset="-128"/>
                        <a:cs typeface="Arial" panose="020B0604020202020204" pitchFamily="34" charset="0"/>
                      </a:endParaRPr>
                    </a:p>
                  </a:txBody>
                  <a:tcPr anchor="ctr"/>
                </a:tc>
                <a:tc>
                  <a:txBody>
                    <a:bodyPr/>
                    <a:lstStyle/>
                    <a:p>
                      <a:pPr marL="0" marR="0" lvl="0" indent="0" algn="ctr" defTabSz="457200" rtl="0" eaLnBrk="1" fontAlgn="auto" latinLnBrk="0" hangingPunct="1">
                        <a:lnSpc>
                          <a:spcPts val="1200"/>
                        </a:lnSpc>
                        <a:spcBef>
                          <a:spcPts val="0"/>
                        </a:spcBef>
                        <a:spcAft>
                          <a:spcPts val="600"/>
                        </a:spcAft>
                        <a:buClrTx/>
                        <a:buSzTx/>
                        <a:buFontTx/>
                        <a:buNone/>
                        <a:tabLst/>
                        <a:defRPr/>
                      </a:pPr>
                      <a:r>
                        <a:rPr lang="en-GB" sz="1200" kern="1200" dirty="0">
                          <a:solidFill>
                            <a:srgbClr val="374151"/>
                          </a:solidFill>
                        </a:rPr>
                        <a:t>5</a:t>
                      </a:r>
                      <a:endParaRPr lang="en-GB" sz="1200" kern="1200" dirty="0">
                        <a:solidFill>
                          <a:srgbClr val="374151"/>
                        </a:solidFill>
                        <a:latin typeface="Arial" panose="020B0604020202020204" pitchFamily="34" charset="0"/>
                        <a:ea typeface="Geneva" pitchFamily="122" charset="-128"/>
                        <a:cs typeface="Arial" panose="020B0604020202020204" pitchFamily="34" charset="0"/>
                      </a:endParaRPr>
                    </a:p>
                  </a:txBody>
                  <a:tcPr anchor="b"/>
                </a:tc>
                <a:extLst>
                  <a:ext uri="{0D108BD9-81ED-4DB2-BD59-A6C34878D82A}">
                    <a16:rowId xmlns:a16="http://schemas.microsoft.com/office/drawing/2014/main" val="2835532652"/>
                  </a:ext>
                </a:extLst>
              </a:tr>
              <a:tr h="21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kern="1200">
                          <a:solidFill>
                            <a:srgbClr val="374151"/>
                          </a:solidFill>
                        </a:rPr>
                        <a:t>60</a:t>
                      </a:r>
                      <a:endParaRPr lang="en-GB" sz="1200" kern="1200">
                        <a:solidFill>
                          <a:srgbClr val="374151"/>
                        </a:solidFill>
                        <a:latin typeface="Arial" panose="020B0604020202020204" pitchFamily="34" charset="0"/>
                        <a:ea typeface="Geneva" pitchFamily="122" charset="-128"/>
                        <a:cs typeface="Arial" panose="020B0604020202020204" pitchFamily="34"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kern="1200">
                          <a:solidFill>
                            <a:srgbClr val="374151"/>
                          </a:solidFill>
                        </a:rPr>
                        <a:t>15</a:t>
                      </a:r>
                      <a:endParaRPr lang="en-GB" sz="1200" kern="1200">
                        <a:solidFill>
                          <a:srgbClr val="374151"/>
                        </a:solidFill>
                        <a:latin typeface="Arial" panose="020B0604020202020204" pitchFamily="34" charset="0"/>
                        <a:ea typeface="Geneva" pitchFamily="122" charset="-128"/>
                        <a:cs typeface="Arial" panose="020B0604020202020204" pitchFamily="34" charset="0"/>
                      </a:endParaRPr>
                    </a:p>
                  </a:txBody>
                  <a:tcPr anchor="ctr"/>
                </a:tc>
                <a:extLst>
                  <a:ext uri="{0D108BD9-81ED-4DB2-BD59-A6C34878D82A}">
                    <a16:rowId xmlns:a16="http://schemas.microsoft.com/office/drawing/2014/main" val="3424473136"/>
                  </a:ext>
                </a:extLst>
              </a:tr>
              <a:tr h="21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kern="1200">
                          <a:solidFill>
                            <a:srgbClr val="374151"/>
                          </a:solidFill>
                        </a:rPr>
                        <a:t>180</a:t>
                      </a:r>
                      <a:endParaRPr lang="en-GB" sz="1200" kern="1200">
                        <a:solidFill>
                          <a:srgbClr val="374151"/>
                        </a:solidFill>
                        <a:latin typeface="Arial" panose="020B0604020202020204" pitchFamily="34" charset="0"/>
                        <a:ea typeface="Geneva" pitchFamily="122" charset="-128"/>
                        <a:cs typeface="Arial" panose="020B0604020202020204" pitchFamily="34" charset="0"/>
                      </a:endParaRPr>
                    </a:p>
                  </a:txBody>
                  <a:tcPr anchor="ctr"/>
                </a:tc>
                <a:tc>
                  <a:txBody>
                    <a:bodyPr/>
                    <a:lstStyle/>
                    <a:p>
                      <a:pPr marL="0" marR="0" lvl="0" indent="0" algn="ctr" defTabSz="457200" rtl="0" eaLnBrk="1" fontAlgn="auto" latinLnBrk="0" hangingPunct="1">
                        <a:lnSpc>
                          <a:spcPts val="1200"/>
                        </a:lnSpc>
                        <a:spcBef>
                          <a:spcPts val="0"/>
                        </a:spcBef>
                        <a:spcAft>
                          <a:spcPts val="600"/>
                        </a:spcAft>
                        <a:buClrTx/>
                        <a:buSzTx/>
                        <a:buFontTx/>
                        <a:buNone/>
                        <a:tabLst/>
                        <a:defRPr/>
                      </a:pPr>
                      <a:r>
                        <a:rPr lang="en-GB" sz="1200" kern="1200">
                          <a:solidFill>
                            <a:srgbClr val="374151"/>
                          </a:solidFill>
                        </a:rPr>
                        <a:t>50</a:t>
                      </a:r>
                      <a:endParaRPr lang="en-GB" sz="1200" kern="1200">
                        <a:solidFill>
                          <a:srgbClr val="374151"/>
                        </a:solidFill>
                        <a:latin typeface="Arial" panose="020B0604020202020204" pitchFamily="34" charset="0"/>
                        <a:ea typeface="Geneva" pitchFamily="122" charset="-128"/>
                        <a:cs typeface="Arial" panose="020B0604020202020204" pitchFamily="34" charset="0"/>
                      </a:endParaRPr>
                    </a:p>
                  </a:txBody>
                  <a:tcPr anchor="ctr"/>
                </a:tc>
                <a:extLst>
                  <a:ext uri="{0D108BD9-81ED-4DB2-BD59-A6C34878D82A}">
                    <a16:rowId xmlns:a16="http://schemas.microsoft.com/office/drawing/2014/main" val="338943157"/>
                  </a:ext>
                </a:extLst>
              </a:tr>
              <a:tr h="21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kern="1200">
                          <a:solidFill>
                            <a:srgbClr val="374151"/>
                          </a:solidFill>
                        </a:rPr>
                        <a:t>360</a:t>
                      </a:r>
                      <a:endParaRPr lang="en-GB" sz="1200" kern="1200">
                        <a:solidFill>
                          <a:srgbClr val="374151"/>
                        </a:solidFill>
                        <a:latin typeface="Arial" panose="020B0604020202020204" pitchFamily="34" charset="0"/>
                        <a:ea typeface="Geneva" pitchFamily="122" charset="-128"/>
                        <a:cs typeface="Arial" panose="020B0604020202020204" pitchFamily="34" charset="0"/>
                      </a:endParaRPr>
                    </a:p>
                  </a:txBody>
                  <a:tcPr anchor="ctr"/>
                </a:tc>
                <a:tc>
                  <a:txBody>
                    <a:bodyPr/>
                    <a:lstStyle/>
                    <a:p>
                      <a:pPr marL="0" marR="0" lvl="0" indent="0" algn="ctr" defTabSz="457200" rtl="0" eaLnBrk="1" fontAlgn="auto" latinLnBrk="0" hangingPunct="1">
                        <a:lnSpc>
                          <a:spcPts val="1200"/>
                        </a:lnSpc>
                        <a:spcBef>
                          <a:spcPts val="0"/>
                        </a:spcBef>
                        <a:spcAft>
                          <a:spcPts val="600"/>
                        </a:spcAft>
                        <a:buClrTx/>
                        <a:buSzTx/>
                        <a:buFontTx/>
                        <a:buNone/>
                        <a:tabLst/>
                        <a:defRPr/>
                      </a:pPr>
                      <a:r>
                        <a:rPr lang="en-GB" sz="1200" kern="1200" dirty="0">
                          <a:solidFill>
                            <a:srgbClr val="374151"/>
                          </a:solidFill>
                        </a:rPr>
                        <a:t>100-150-200</a:t>
                      </a:r>
                      <a:endParaRPr lang="en-GB" sz="1200" kern="1200" dirty="0">
                        <a:solidFill>
                          <a:srgbClr val="374151"/>
                        </a:solidFill>
                        <a:latin typeface="Arial" panose="020B0604020202020204" pitchFamily="34" charset="0"/>
                        <a:ea typeface="Geneva" pitchFamily="122" charset="-128"/>
                        <a:cs typeface="Arial" panose="020B0604020202020204" pitchFamily="34" charset="0"/>
                      </a:endParaRPr>
                    </a:p>
                  </a:txBody>
                  <a:tcPr anchor="ctr"/>
                </a:tc>
                <a:extLst>
                  <a:ext uri="{0D108BD9-81ED-4DB2-BD59-A6C34878D82A}">
                    <a16:rowId xmlns:a16="http://schemas.microsoft.com/office/drawing/2014/main" val="2477064560"/>
                  </a:ext>
                </a:extLst>
              </a:tr>
            </a:tbl>
          </a:graphicData>
        </a:graphic>
      </p:graphicFrame>
      <p:sp>
        <p:nvSpPr>
          <p:cNvPr id="19" name="TextBox 18">
            <a:extLst>
              <a:ext uri="{FF2B5EF4-FFF2-40B4-BE49-F238E27FC236}">
                <a16:creationId xmlns:a16="http://schemas.microsoft.com/office/drawing/2014/main" id="{AFD65720-D860-13FB-F2E5-CA300B8E389D}"/>
              </a:ext>
            </a:extLst>
          </p:cNvPr>
          <p:cNvSpPr txBox="1"/>
          <p:nvPr/>
        </p:nvSpPr>
        <p:spPr>
          <a:xfrm>
            <a:off x="869027" y="4299042"/>
            <a:ext cx="2045887" cy="646331"/>
          </a:xfrm>
          <a:prstGeom prst="rect">
            <a:avLst/>
          </a:prstGeom>
          <a:noFill/>
        </p:spPr>
        <p:txBody>
          <a:bodyPr wrap="square">
            <a:spAutoFit/>
          </a:bodyPr>
          <a:lstStyle/>
          <a:p>
            <a:pPr algn="ctr"/>
            <a:r>
              <a:rPr lang="en-GB" b="1">
                <a:solidFill>
                  <a:schemeClr val="bg1"/>
                </a:solidFill>
                <a:latin typeface="Arial" panose="020B0604020202020204" pitchFamily="34" charset="0"/>
                <a:cs typeface="Arial" panose="020B0604020202020204" pitchFamily="34" charset="0"/>
              </a:rPr>
              <a:t>Optimisation</a:t>
            </a:r>
          </a:p>
          <a:p>
            <a:pPr algn="ctr"/>
            <a:r>
              <a:rPr lang="en-GB" b="1">
                <a:solidFill>
                  <a:schemeClr val="bg1"/>
                </a:solidFill>
                <a:latin typeface="Arial" panose="020B0604020202020204" pitchFamily="34" charset="0"/>
                <a:cs typeface="Arial" panose="020B0604020202020204" pitchFamily="34" charset="0"/>
              </a:rPr>
              <a:t>Framework</a:t>
            </a:r>
            <a:endParaRPr lang="en-GB" b="1">
              <a:solidFill>
                <a:schemeClr val="bg1"/>
              </a:solidFill>
            </a:endParaRPr>
          </a:p>
        </p:txBody>
      </p:sp>
      <p:sp>
        <p:nvSpPr>
          <p:cNvPr id="20" name="TextBox 19">
            <a:extLst>
              <a:ext uri="{FF2B5EF4-FFF2-40B4-BE49-F238E27FC236}">
                <a16:creationId xmlns:a16="http://schemas.microsoft.com/office/drawing/2014/main" id="{66F9C7A6-98DB-FA79-32E2-CE6D23EAFF4E}"/>
              </a:ext>
            </a:extLst>
          </p:cNvPr>
          <p:cNvSpPr txBox="1"/>
          <p:nvPr/>
        </p:nvSpPr>
        <p:spPr>
          <a:xfrm>
            <a:off x="869028" y="5727961"/>
            <a:ext cx="2045887" cy="646331"/>
          </a:xfrm>
          <a:prstGeom prst="rect">
            <a:avLst/>
          </a:prstGeom>
          <a:noFill/>
        </p:spPr>
        <p:txBody>
          <a:bodyPr wrap="square">
            <a:spAutoFit/>
          </a:bodyPr>
          <a:lstStyle/>
          <a:p>
            <a:pPr algn="ctr"/>
            <a:r>
              <a:rPr lang="en-GB" b="1">
                <a:solidFill>
                  <a:schemeClr val="bg1"/>
                </a:solidFill>
                <a:latin typeface="Arial" panose="020B0604020202020204" pitchFamily="34" charset="0"/>
                <a:cs typeface="Arial" panose="020B0604020202020204" pitchFamily="34" charset="0"/>
              </a:rPr>
              <a:t>Optimal</a:t>
            </a:r>
          </a:p>
          <a:p>
            <a:pPr algn="ctr"/>
            <a:r>
              <a:rPr lang="en-GB" b="1">
                <a:solidFill>
                  <a:schemeClr val="bg1"/>
                </a:solidFill>
                <a:latin typeface="Arial" panose="020B0604020202020204" pitchFamily="34" charset="0"/>
                <a:cs typeface="Arial" panose="020B0604020202020204" pitchFamily="34" charset="0"/>
              </a:rPr>
              <a:t> Plan</a:t>
            </a:r>
            <a:endParaRPr lang="en-GB" b="1">
              <a:solidFill>
                <a:schemeClr val="bg1"/>
              </a:solidFill>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C013C7EB-DB94-07DB-30CE-81F5E143B7C6}"/>
                  </a:ext>
                </a:extLst>
              </p:cNvPr>
              <p:cNvSpPr txBox="1"/>
              <p:nvPr/>
            </p:nvSpPr>
            <p:spPr>
              <a:xfrm>
                <a:off x="7581766" y="5634925"/>
                <a:ext cx="3417111" cy="6104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1600" i="1" smtClean="0">
                              <a:solidFill>
                                <a:srgbClr val="0F3C4F"/>
                              </a:solidFill>
                              <a:latin typeface="Cambria Math" panose="02040503050406030204" pitchFamily="18" charset="0"/>
                            </a:rPr>
                          </m:ctrlPr>
                        </m:sSubPr>
                        <m:e>
                          <m:r>
                            <m:rPr>
                              <m:sty m:val="p"/>
                            </m:rPr>
                            <a:rPr lang="en-GB" sz="1600" i="0">
                              <a:solidFill>
                                <a:srgbClr val="0F3C4F"/>
                              </a:solidFill>
                              <a:latin typeface="Cambria Math" panose="02040503050406030204" pitchFamily="18" charset="0"/>
                            </a:rPr>
                            <m:t>LCOS</m:t>
                          </m:r>
                        </m:e>
                        <m:sub>
                          <m:r>
                            <m:rPr>
                              <m:sty m:val="p"/>
                            </m:rPr>
                            <a:rPr lang="en-GB" sz="1600" i="0">
                              <a:solidFill>
                                <a:srgbClr val="0F3C4F"/>
                              </a:solidFill>
                              <a:latin typeface="Cambria Math" panose="02040503050406030204" pitchFamily="18" charset="0"/>
                            </a:rPr>
                            <m:t>i</m:t>
                          </m:r>
                        </m:sub>
                      </m:sSub>
                      <m:r>
                        <a:rPr lang="en-GB" sz="1600" i="0">
                          <a:solidFill>
                            <a:srgbClr val="0F3C4F"/>
                          </a:solidFill>
                          <a:latin typeface="Cambria Math" panose="02040503050406030204" pitchFamily="18" charset="0"/>
                        </a:rPr>
                        <m:t>=</m:t>
                      </m:r>
                      <m:f>
                        <m:fPr>
                          <m:ctrlPr>
                            <a:rPr lang="en-GB" sz="1600" i="1">
                              <a:solidFill>
                                <a:srgbClr val="0F3C4F"/>
                              </a:solidFill>
                              <a:latin typeface="Cambria Math" panose="02040503050406030204" pitchFamily="18" charset="0"/>
                            </a:rPr>
                          </m:ctrlPr>
                        </m:fPr>
                        <m:num>
                          <m:r>
                            <m:rPr>
                              <m:sty m:val="p"/>
                            </m:rPr>
                            <a:rPr lang="en-GB" sz="1600" i="0">
                              <a:solidFill>
                                <a:srgbClr val="0F3C4F"/>
                              </a:solidFill>
                              <a:latin typeface="Cambria Math" panose="02040503050406030204" pitchFamily="18" charset="0"/>
                            </a:rPr>
                            <m:t>PV</m:t>
                          </m:r>
                          <m:d>
                            <m:dPr>
                              <m:ctrlPr>
                                <a:rPr lang="en-GB" sz="1600" i="1">
                                  <a:solidFill>
                                    <a:srgbClr val="0F3C4F"/>
                                  </a:solidFill>
                                  <a:latin typeface="Cambria Math" panose="02040503050406030204" pitchFamily="18" charset="0"/>
                                </a:rPr>
                              </m:ctrlPr>
                            </m:dPr>
                            <m:e>
                              <m:sSub>
                                <m:sSubPr>
                                  <m:ctrlPr>
                                    <a:rPr lang="en-GB" sz="1600" i="1">
                                      <a:solidFill>
                                        <a:srgbClr val="0F3C4F"/>
                                      </a:solidFill>
                                      <a:latin typeface="Cambria Math" panose="02040503050406030204" pitchFamily="18" charset="0"/>
                                    </a:rPr>
                                  </m:ctrlPr>
                                </m:sSubPr>
                                <m:e>
                                  <m:r>
                                    <m:rPr>
                                      <m:sty m:val="p"/>
                                    </m:rPr>
                                    <a:rPr lang="en-GB" sz="1600" i="0">
                                      <a:solidFill>
                                        <a:srgbClr val="0F3C4F"/>
                                      </a:solidFill>
                                      <a:latin typeface="Cambria Math" panose="02040503050406030204" pitchFamily="18" charset="0"/>
                                    </a:rPr>
                                    <m:t>CAPEX</m:t>
                                  </m:r>
                                </m:e>
                                <m:sub>
                                  <m:r>
                                    <m:rPr>
                                      <m:sty m:val="p"/>
                                    </m:rPr>
                                    <a:rPr lang="en-GB" sz="1600" i="0">
                                      <a:solidFill>
                                        <a:srgbClr val="0F3C4F"/>
                                      </a:solidFill>
                                      <a:latin typeface="Cambria Math" panose="02040503050406030204" pitchFamily="18" charset="0"/>
                                    </a:rPr>
                                    <m:t>i</m:t>
                                  </m:r>
                                </m:sub>
                              </m:sSub>
                            </m:e>
                          </m:d>
                          <m:r>
                            <a:rPr lang="en-GB" sz="1600" i="0">
                              <a:solidFill>
                                <a:srgbClr val="0F3C4F"/>
                              </a:solidFill>
                              <a:latin typeface="Cambria Math" panose="02040503050406030204" pitchFamily="18" charset="0"/>
                            </a:rPr>
                            <m:t>+</m:t>
                          </m:r>
                          <m:r>
                            <m:rPr>
                              <m:sty m:val="p"/>
                            </m:rPr>
                            <a:rPr lang="en-GB" sz="1600" i="0">
                              <a:solidFill>
                                <a:srgbClr val="0F3C4F"/>
                              </a:solidFill>
                              <a:latin typeface="Cambria Math" panose="02040503050406030204" pitchFamily="18" charset="0"/>
                            </a:rPr>
                            <m:t>PV</m:t>
                          </m:r>
                          <m:d>
                            <m:dPr>
                              <m:ctrlPr>
                                <a:rPr lang="en-GB" sz="1600" i="1">
                                  <a:solidFill>
                                    <a:srgbClr val="0F3C4F"/>
                                  </a:solidFill>
                                  <a:latin typeface="Cambria Math" panose="02040503050406030204" pitchFamily="18" charset="0"/>
                                </a:rPr>
                              </m:ctrlPr>
                            </m:dPr>
                            <m:e>
                              <m:sSub>
                                <m:sSubPr>
                                  <m:ctrlPr>
                                    <a:rPr lang="en-GB" sz="1600" i="1">
                                      <a:solidFill>
                                        <a:srgbClr val="0F3C4F"/>
                                      </a:solidFill>
                                      <a:latin typeface="Cambria Math" panose="02040503050406030204" pitchFamily="18" charset="0"/>
                                    </a:rPr>
                                  </m:ctrlPr>
                                </m:sSubPr>
                                <m:e>
                                  <m:r>
                                    <m:rPr>
                                      <m:sty m:val="p"/>
                                    </m:rPr>
                                    <a:rPr lang="en-GB" sz="1600" i="0">
                                      <a:solidFill>
                                        <a:srgbClr val="0F3C4F"/>
                                      </a:solidFill>
                                      <a:latin typeface="Cambria Math" panose="02040503050406030204" pitchFamily="18" charset="0"/>
                                    </a:rPr>
                                    <m:t>OPEX</m:t>
                                  </m:r>
                                </m:e>
                                <m:sub>
                                  <m:r>
                                    <m:rPr>
                                      <m:sty m:val="p"/>
                                    </m:rPr>
                                    <a:rPr lang="en-GB" sz="1600" i="0">
                                      <a:solidFill>
                                        <a:srgbClr val="0F3C4F"/>
                                      </a:solidFill>
                                      <a:latin typeface="Cambria Math" panose="02040503050406030204" pitchFamily="18" charset="0"/>
                                    </a:rPr>
                                    <m:t>i</m:t>
                                  </m:r>
                                </m:sub>
                              </m:sSub>
                            </m:e>
                          </m:d>
                        </m:num>
                        <m:den>
                          <m:r>
                            <m:rPr>
                              <m:sty m:val="p"/>
                            </m:rPr>
                            <a:rPr lang="en-GB" sz="1600" i="0">
                              <a:solidFill>
                                <a:srgbClr val="0F3C4F"/>
                              </a:solidFill>
                              <a:latin typeface="Cambria Math" panose="02040503050406030204" pitchFamily="18" charset="0"/>
                            </a:rPr>
                            <m:t>PV</m:t>
                          </m:r>
                          <m:d>
                            <m:dPr>
                              <m:ctrlPr>
                                <a:rPr lang="en-GB" sz="1600" i="1">
                                  <a:solidFill>
                                    <a:srgbClr val="0F3C4F"/>
                                  </a:solidFill>
                                  <a:latin typeface="Cambria Math" panose="02040503050406030204" pitchFamily="18" charset="0"/>
                                </a:rPr>
                              </m:ctrlPr>
                            </m:dPr>
                            <m:e>
                              <m:sSub>
                                <m:sSubPr>
                                  <m:ctrlPr>
                                    <a:rPr lang="en-GB" sz="1600" i="1">
                                      <a:solidFill>
                                        <a:srgbClr val="0F3C4F"/>
                                      </a:solidFill>
                                      <a:latin typeface="Cambria Math" panose="02040503050406030204" pitchFamily="18" charset="0"/>
                                    </a:rPr>
                                  </m:ctrlPr>
                                </m:sSubPr>
                                <m:e>
                                  <m:r>
                                    <m:rPr>
                                      <m:sty m:val="p"/>
                                    </m:rPr>
                                    <a:rPr lang="en-GB" sz="1600">
                                      <a:solidFill>
                                        <a:srgbClr val="0F3C4F"/>
                                      </a:solidFill>
                                      <a:latin typeface="Cambria Math" panose="02040503050406030204" pitchFamily="18" charset="0"/>
                                    </a:rPr>
                                    <m:t>E</m:t>
                                  </m:r>
                                </m:e>
                                <m:sub>
                                  <m:r>
                                    <m:rPr>
                                      <m:sty m:val="p"/>
                                    </m:rPr>
                                    <a:rPr lang="en-GB" sz="1600">
                                      <a:solidFill>
                                        <a:srgbClr val="0F3C4F"/>
                                      </a:solidFill>
                                      <a:latin typeface="Cambria Math" panose="02040503050406030204" pitchFamily="18" charset="0"/>
                                    </a:rPr>
                                    <m:t>i</m:t>
                                  </m:r>
                                </m:sub>
                              </m:sSub>
                            </m:e>
                          </m:d>
                        </m:den>
                      </m:f>
                    </m:oMath>
                  </m:oMathPara>
                </a14:m>
                <a:endParaRPr lang="en-GB" sz="1600">
                  <a:solidFill>
                    <a:srgbClr val="0F3C4F"/>
                  </a:solidFill>
                  <a:latin typeface="+mj-lt"/>
                </a:endParaRPr>
              </a:p>
            </p:txBody>
          </p:sp>
        </mc:Choice>
        <mc:Fallback xmlns="">
          <p:sp>
            <p:nvSpPr>
              <p:cNvPr id="21" name="TextBox 20">
                <a:extLst>
                  <a:ext uri="{FF2B5EF4-FFF2-40B4-BE49-F238E27FC236}">
                    <a16:creationId xmlns:a16="http://schemas.microsoft.com/office/drawing/2014/main" id="{C013C7EB-DB94-07DB-30CE-81F5E143B7C6}"/>
                  </a:ext>
                </a:extLst>
              </p:cNvPr>
              <p:cNvSpPr txBox="1">
                <a:spLocks noRot="1" noChangeAspect="1" noMove="1" noResize="1" noEditPoints="1" noAdjustHandles="1" noChangeArrowheads="1" noChangeShapeType="1" noTextEdit="1"/>
              </p:cNvSpPr>
              <p:nvPr/>
            </p:nvSpPr>
            <p:spPr>
              <a:xfrm>
                <a:off x="7581766" y="5634925"/>
                <a:ext cx="3417111" cy="610488"/>
              </a:xfrm>
              <a:prstGeom prst="rect">
                <a:avLst/>
              </a:prstGeom>
              <a:blipFill>
                <a:blip r:embed="rId3"/>
                <a:stretch>
                  <a:fillRect/>
                </a:stretch>
              </a:blipFill>
            </p:spPr>
            <p:txBody>
              <a:bodyPr/>
              <a:lstStyle/>
              <a:p>
                <a:r>
                  <a:rPr lang="en-GB">
                    <a:noFill/>
                  </a:rPr>
                  <a:t> </a:t>
                </a:r>
              </a:p>
            </p:txBody>
          </p:sp>
        </mc:Fallback>
      </mc:AlternateContent>
      <p:sp>
        <p:nvSpPr>
          <p:cNvPr id="22" name="TextBox 21">
            <a:extLst>
              <a:ext uri="{FF2B5EF4-FFF2-40B4-BE49-F238E27FC236}">
                <a16:creationId xmlns:a16="http://schemas.microsoft.com/office/drawing/2014/main" id="{E26D0A45-8F44-350C-2C39-24506C1B9BC8}"/>
              </a:ext>
            </a:extLst>
          </p:cNvPr>
          <p:cNvSpPr txBox="1"/>
          <p:nvPr/>
        </p:nvSpPr>
        <p:spPr>
          <a:xfrm>
            <a:off x="482087" y="6652001"/>
            <a:ext cx="3703516" cy="230832"/>
          </a:xfrm>
          <a:prstGeom prst="rect">
            <a:avLst/>
          </a:prstGeom>
          <a:noFill/>
        </p:spPr>
        <p:txBody>
          <a:bodyPr wrap="square">
            <a:spAutoFit/>
          </a:bodyPr>
          <a:lstStyle/>
          <a:p>
            <a:r>
              <a:rPr lang="en-GB" sz="900">
                <a:solidFill>
                  <a:srgbClr val="374151"/>
                </a:solidFill>
                <a:latin typeface="Arial" panose="020B0604020202020204" pitchFamily="34" charset="0"/>
                <a:cs typeface="Arial" panose="020B0604020202020204" pitchFamily="34" charset="0"/>
              </a:rPr>
              <a:t>CAPEX = f(well costs, H</a:t>
            </a:r>
            <a:r>
              <a:rPr lang="en-GB" sz="900" baseline="-25000">
                <a:solidFill>
                  <a:srgbClr val="374151"/>
                </a:solidFill>
                <a:latin typeface="Arial" panose="020B0604020202020204" pitchFamily="34" charset="0"/>
                <a:cs typeface="Arial" panose="020B0604020202020204" pitchFamily="34" charset="0"/>
              </a:rPr>
              <a:t>2 </a:t>
            </a:r>
            <a:r>
              <a:rPr lang="en-GB" sz="900">
                <a:solidFill>
                  <a:srgbClr val="374151"/>
                </a:solidFill>
                <a:latin typeface="Arial" panose="020B0604020202020204" pitchFamily="34" charset="0"/>
                <a:cs typeface="Arial" panose="020B0604020202020204" pitchFamily="34" charset="0"/>
              </a:rPr>
              <a:t>price, Compressor size, CG costs)</a:t>
            </a:r>
            <a:endParaRPr lang="en-GB" sz="900"/>
          </a:p>
        </p:txBody>
      </p:sp>
      <p:sp>
        <p:nvSpPr>
          <p:cNvPr id="23" name="TextBox 22">
            <a:extLst>
              <a:ext uri="{FF2B5EF4-FFF2-40B4-BE49-F238E27FC236}">
                <a16:creationId xmlns:a16="http://schemas.microsoft.com/office/drawing/2014/main" id="{DA776D3B-B78C-4097-77AA-C65F4DE8E792}"/>
              </a:ext>
            </a:extLst>
          </p:cNvPr>
          <p:cNvSpPr txBox="1"/>
          <p:nvPr/>
        </p:nvSpPr>
        <p:spPr>
          <a:xfrm>
            <a:off x="3597822" y="6652001"/>
            <a:ext cx="3483093" cy="230832"/>
          </a:xfrm>
          <a:prstGeom prst="rect">
            <a:avLst/>
          </a:prstGeom>
          <a:noFill/>
        </p:spPr>
        <p:txBody>
          <a:bodyPr wrap="square">
            <a:spAutoFit/>
          </a:bodyPr>
          <a:lstStyle/>
          <a:p>
            <a:r>
              <a:rPr lang="en-GB" sz="900">
                <a:solidFill>
                  <a:srgbClr val="374151"/>
                </a:solidFill>
                <a:latin typeface="Arial" panose="020B0604020202020204" pitchFamily="34" charset="0"/>
                <a:cs typeface="Arial" panose="020B0604020202020204" pitchFamily="34" charset="0"/>
              </a:rPr>
              <a:t>OPEX = f(electricity, cooling, water requirement, well O&amp;M costs)</a:t>
            </a:r>
            <a:endParaRPr lang="en-GB" sz="900"/>
          </a:p>
        </p:txBody>
      </p:sp>
      <p:sp>
        <p:nvSpPr>
          <p:cNvPr id="24" name="TextBox 23">
            <a:extLst>
              <a:ext uri="{FF2B5EF4-FFF2-40B4-BE49-F238E27FC236}">
                <a16:creationId xmlns:a16="http://schemas.microsoft.com/office/drawing/2014/main" id="{A8E8E3C1-C70E-4DE7-8269-ED08F3F6EE91}"/>
              </a:ext>
            </a:extLst>
          </p:cNvPr>
          <p:cNvSpPr txBox="1"/>
          <p:nvPr/>
        </p:nvSpPr>
        <p:spPr>
          <a:xfrm>
            <a:off x="6972021" y="6659008"/>
            <a:ext cx="2722376" cy="230832"/>
          </a:xfrm>
          <a:prstGeom prst="rect">
            <a:avLst/>
          </a:prstGeom>
          <a:noFill/>
        </p:spPr>
        <p:txBody>
          <a:bodyPr wrap="square">
            <a:spAutoFit/>
          </a:bodyPr>
          <a:lstStyle/>
          <a:p>
            <a:r>
              <a:rPr lang="en-GB" sz="900">
                <a:solidFill>
                  <a:srgbClr val="374151"/>
                </a:solidFill>
                <a:latin typeface="Arial" panose="020B0604020202020204" pitchFamily="34" charset="0"/>
                <a:cs typeface="Arial" panose="020B0604020202020204" pitchFamily="34" charset="0"/>
              </a:rPr>
              <a:t>PV = Present Value (discount rate = 7 %)</a:t>
            </a:r>
            <a:endParaRPr lang="en-GB" sz="900"/>
          </a:p>
        </p:txBody>
      </p:sp>
      <p:sp>
        <p:nvSpPr>
          <p:cNvPr id="25" name="TextBox 24">
            <a:extLst>
              <a:ext uri="{FF2B5EF4-FFF2-40B4-BE49-F238E27FC236}">
                <a16:creationId xmlns:a16="http://schemas.microsoft.com/office/drawing/2014/main" id="{302F17A9-EF22-FED7-B3D3-286E58BAD288}"/>
              </a:ext>
            </a:extLst>
          </p:cNvPr>
          <p:cNvSpPr txBox="1"/>
          <p:nvPr/>
        </p:nvSpPr>
        <p:spPr>
          <a:xfrm>
            <a:off x="3042612" y="5510273"/>
            <a:ext cx="5072598" cy="1200329"/>
          </a:xfrm>
          <a:prstGeom prst="rect">
            <a:avLst/>
          </a:prstGeom>
          <a:noFill/>
        </p:spPr>
        <p:txBody>
          <a:bodyPr wrap="square">
            <a:spAutoFit/>
          </a:bodyPr>
          <a:lstStyle/>
          <a:p>
            <a:pPr marL="285750" indent="-285750">
              <a:buFont typeface="Wingdings" panose="05000000000000000000" pitchFamily="2" charset="2"/>
              <a:buChar char="§"/>
            </a:pPr>
            <a:r>
              <a:rPr lang="en-GB" dirty="0">
                <a:solidFill>
                  <a:srgbClr val="374151"/>
                </a:solidFill>
                <a:latin typeface="Arial" panose="020B0604020202020204" pitchFamily="34" charset="0"/>
                <a:cs typeface="Arial" panose="020B0604020202020204" pitchFamily="34" charset="0"/>
              </a:rPr>
              <a:t>Chosen fields &amp; rates, PV-cost and LCOS.</a:t>
            </a:r>
          </a:p>
          <a:p>
            <a:pPr marL="285750" indent="-285750">
              <a:buFont typeface="Wingdings" panose="05000000000000000000" pitchFamily="2" charset="2"/>
              <a:buChar char="§"/>
            </a:pPr>
            <a:endParaRPr lang="en-GB" dirty="0">
              <a:solidFill>
                <a:srgbClr val="37415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GB" dirty="0">
                <a:solidFill>
                  <a:srgbClr val="374151"/>
                </a:solidFill>
                <a:latin typeface="Arial" panose="020B0604020202020204" pitchFamily="34" charset="0"/>
                <a:cs typeface="Arial" panose="020B0604020202020204" pitchFamily="34" charset="0"/>
              </a:rPr>
              <a:t>Each target optimised separately over project horizon (Y = 10 / 20 / 30 Years).</a:t>
            </a:r>
          </a:p>
        </p:txBody>
      </p:sp>
      <p:sp>
        <p:nvSpPr>
          <p:cNvPr id="26" name="TextBox 25">
            <a:extLst>
              <a:ext uri="{FF2B5EF4-FFF2-40B4-BE49-F238E27FC236}">
                <a16:creationId xmlns:a16="http://schemas.microsoft.com/office/drawing/2014/main" id="{FD320836-DE82-0FD6-DCE5-87DE940F730C}"/>
              </a:ext>
            </a:extLst>
          </p:cNvPr>
          <p:cNvSpPr txBox="1"/>
          <p:nvPr/>
        </p:nvSpPr>
        <p:spPr>
          <a:xfrm>
            <a:off x="9138591" y="6652001"/>
            <a:ext cx="2032091" cy="230832"/>
          </a:xfrm>
          <a:prstGeom prst="rect">
            <a:avLst/>
          </a:prstGeom>
          <a:noFill/>
        </p:spPr>
        <p:txBody>
          <a:bodyPr wrap="square">
            <a:spAutoFit/>
          </a:bodyPr>
          <a:lstStyle/>
          <a:p>
            <a:r>
              <a:rPr lang="en-GB" sz="900">
                <a:solidFill>
                  <a:srgbClr val="374151"/>
                </a:solidFill>
                <a:latin typeface="Arial" panose="020B0604020202020204" pitchFamily="34" charset="0"/>
                <a:cs typeface="Arial" panose="020B0604020202020204" pitchFamily="34" charset="0"/>
              </a:rPr>
              <a:t>LCOS = </a:t>
            </a:r>
            <a:r>
              <a:rPr lang="en-GB" sz="900" err="1">
                <a:solidFill>
                  <a:srgbClr val="374151"/>
                </a:solidFill>
                <a:latin typeface="Arial" panose="020B0604020202020204" pitchFamily="34" charset="0"/>
                <a:cs typeface="Arial" panose="020B0604020202020204" pitchFamily="34" charset="0"/>
              </a:rPr>
              <a:t>Levelised</a:t>
            </a:r>
            <a:r>
              <a:rPr lang="en-GB" sz="900">
                <a:solidFill>
                  <a:srgbClr val="374151"/>
                </a:solidFill>
                <a:latin typeface="Arial" panose="020B0604020202020204" pitchFamily="34" charset="0"/>
                <a:cs typeface="Arial" panose="020B0604020202020204" pitchFamily="34" charset="0"/>
              </a:rPr>
              <a:t> Cost of Storage</a:t>
            </a:r>
            <a:endParaRPr lang="en-GB" sz="900"/>
          </a:p>
        </p:txBody>
      </p:sp>
      <p:sp>
        <p:nvSpPr>
          <p:cNvPr id="27" name="TextBox 26">
            <a:extLst>
              <a:ext uri="{FF2B5EF4-FFF2-40B4-BE49-F238E27FC236}">
                <a16:creationId xmlns:a16="http://schemas.microsoft.com/office/drawing/2014/main" id="{D174F202-132C-1DDA-4484-F130427E768F}"/>
              </a:ext>
            </a:extLst>
          </p:cNvPr>
          <p:cNvSpPr txBox="1"/>
          <p:nvPr/>
        </p:nvSpPr>
        <p:spPr>
          <a:xfrm>
            <a:off x="2966764" y="3993155"/>
            <a:ext cx="3957979" cy="369332"/>
          </a:xfrm>
          <a:prstGeom prst="rect">
            <a:avLst/>
          </a:prstGeom>
          <a:noFill/>
        </p:spPr>
        <p:txBody>
          <a:bodyPr wrap="square" rtlCol="0">
            <a:spAutoFit/>
          </a:bodyPr>
          <a:lstStyle/>
          <a:p>
            <a:pPr marL="285750" indent="-285750">
              <a:buFont typeface="Wingdings" panose="05000000000000000000" pitchFamily="2" charset="2"/>
              <a:buChar char="§"/>
            </a:pPr>
            <a:r>
              <a:rPr lang="en-GB" err="1">
                <a:solidFill>
                  <a:srgbClr val="374151"/>
                </a:solidFill>
                <a:latin typeface="Arial" panose="020B0604020202020204" pitchFamily="34" charset="0"/>
                <a:cs typeface="Arial" panose="020B0604020202020204" pitchFamily="34" charset="0"/>
              </a:rPr>
              <a:t>Obj</a:t>
            </a:r>
            <a:r>
              <a:rPr lang="en-GB" dirty="0">
                <a:solidFill>
                  <a:srgbClr val="374151"/>
                </a:solidFill>
                <a:latin typeface="Arial" panose="020B0604020202020204" pitchFamily="34" charset="0"/>
                <a:cs typeface="Arial" panose="020B0604020202020204" pitchFamily="34" charset="0"/>
              </a:rPr>
              <a:t> = Min [CAPEX + PV (OPEX)]</a:t>
            </a:r>
          </a:p>
        </p:txBody>
      </p:sp>
      <p:sp>
        <p:nvSpPr>
          <p:cNvPr id="28" name="TextBox 27">
            <a:extLst>
              <a:ext uri="{FF2B5EF4-FFF2-40B4-BE49-F238E27FC236}">
                <a16:creationId xmlns:a16="http://schemas.microsoft.com/office/drawing/2014/main" id="{D51C76BB-3BC7-4150-B0EE-6FFBF50341F4}"/>
              </a:ext>
            </a:extLst>
          </p:cNvPr>
          <p:cNvSpPr txBox="1"/>
          <p:nvPr/>
        </p:nvSpPr>
        <p:spPr>
          <a:xfrm>
            <a:off x="2961353" y="4411141"/>
            <a:ext cx="2069553" cy="369332"/>
          </a:xfrm>
          <a:prstGeom prst="rect">
            <a:avLst/>
          </a:prstGeom>
          <a:noFill/>
        </p:spPr>
        <p:txBody>
          <a:bodyPr wrap="square" rtlCol="0">
            <a:spAutoFit/>
          </a:bodyPr>
          <a:lstStyle/>
          <a:p>
            <a:pPr marL="285750" indent="-285750">
              <a:buFont typeface="Wingdings" panose="05000000000000000000" pitchFamily="2" charset="2"/>
              <a:buChar char="§"/>
            </a:pPr>
            <a:r>
              <a:rPr lang="en-GB" dirty="0">
                <a:solidFill>
                  <a:srgbClr val="374151"/>
                </a:solidFill>
                <a:latin typeface="Arial" panose="020B0604020202020204" pitchFamily="34" charset="0"/>
                <a:cs typeface="Arial" panose="020B0604020202020204" pitchFamily="34" charset="0"/>
              </a:rPr>
              <a:t>Constraints:</a:t>
            </a:r>
          </a:p>
        </p:txBody>
      </p:sp>
      <p:sp>
        <p:nvSpPr>
          <p:cNvPr id="29" name="TextBox 28">
            <a:extLst>
              <a:ext uri="{FF2B5EF4-FFF2-40B4-BE49-F238E27FC236}">
                <a16:creationId xmlns:a16="http://schemas.microsoft.com/office/drawing/2014/main" id="{681A3A24-B579-D72A-0C29-C17805A8863C}"/>
              </a:ext>
            </a:extLst>
          </p:cNvPr>
          <p:cNvSpPr txBox="1"/>
          <p:nvPr/>
        </p:nvSpPr>
        <p:spPr>
          <a:xfrm>
            <a:off x="3308423" y="4690388"/>
            <a:ext cx="1846980" cy="523220"/>
          </a:xfrm>
          <a:prstGeom prst="rect">
            <a:avLst/>
          </a:prstGeom>
          <a:noFill/>
        </p:spPr>
        <p:txBody>
          <a:bodyPr wrap="none" rtlCol="0">
            <a:spAutoFit/>
          </a:bodyPr>
          <a:lstStyle/>
          <a:p>
            <a:pPr marL="85725" indent="-85725">
              <a:buFont typeface="+mj-lt"/>
              <a:buAutoNum type="romanUcPeriod"/>
            </a:pPr>
            <a:r>
              <a:rPr lang="en-GB" sz="1400" dirty="0">
                <a:latin typeface="Arial" panose="020B0604020202020204" pitchFamily="34" charset="0"/>
                <a:ea typeface="CMU Sans Serif" panose="02000603000000000000" pitchFamily="2" charset="0"/>
                <a:cs typeface="Arial" panose="020B0604020202020204" pitchFamily="34" charset="0"/>
              </a:rPr>
              <a:t> </a:t>
            </a:r>
            <a:r>
              <a:rPr lang="en-GB" sz="1400" dirty="0">
                <a:solidFill>
                  <a:srgbClr val="374151"/>
                </a:solidFill>
                <a:latin typeface="Arial" panose="020B0604020202020204" pitchFamily="34" charset="0"/>
                <a:cs typeface="Arial" panose="020B0604020202020204" pitchFamily="34" charset="0"/>
              </a:rPr>
              <a:t>Reservoir Capacity</a:t>
            </a:r>
          </a:p>
          <a:p>
            <a:pPr marL="85725" indent="-85725">
              <a:buFont typeface="+mj-lt"/>
              <a:buAutoNum type="romanUcPeriod"/>
            </a:pPr>
            <a:r>
              <a:rPr lang="en-GB" sz="1400" dirty="0">
                <a:solidFill>
                  <a:srgbClr val="374151"/>
                </a:solidFill>
                <a:latin typeface="Arial" panose="020B0604020202020204" pitchFamily="34" charset="0"/>
                <a:cs typeface="Arial" panose="020B0604020202020204" pitchFamily="34" charset="0"/>
              </a:rPr>
              <a:t> Number of wells</a:t>
            </a:r>
          </a:p>
        </p:txBody>
      </p:sp>
      <p:sp>
        <p:nvSpPr>
          <p:cNvPr id="30" name="TextBox 29">
            <a:extLst>
              <a:ext uri="{FF2B5EF4-FFF2-40B4-BE49-F238E27FC236}">
                <a16:creationId xmlns:a16="http://schemas.microsoft.com/office/drawing/2014/main" id="{55473533-7B9C-08FD-D42C-F0E654DEF4A8}"/>
              </a:ext>
            </a:extLst>
          </p:cNvPr>
          <p:cNvSpPr txBox="1"/>
          <p:nvPr/>
        </p:nvSpPr>
        <p:spPr>
          <a:xfrm>
            <a:off x="5088513" y="4709775"/>
            <a:ext cx="2223686" cy="523220"/>
          </a:xfrm>
          <a:prstGeom prst="rect">
            <a:avLst/>
          </a:prstGeom>
          <a:noFill/>
        </p:spPr>
        <p:txBody>
          <a:bodyPr wrap="none" rtlCol="0">
            <a:spAutoFit/>
          </a:bodyPr>
          <a:lstStyle/>
          <a:p>
            <a:pPr marL="85725" indent="-85725">
              <a:buFont typeface="+mj-lt"/>
              <a:buAutoNum type="romanUcPeriod" startAt="3"/>
            </a:pPr>
            <a:r>
              <a:rPr lang="en-GB" sz="1400" dirty="0">
                <a:solidFill>
                  <a:srgbClr val="374151"/>
                </a:solidFill>
                <a:latin typeface="Arial" panose="020B0604020202020204" pitchFamily="34" charset="0"/>
                <a:cs typeface="Arial" panose="020B0604020202020204" pitchFamily="34" charset="0"/>
              </a:rPr>
              <a:t> Max injection pressure</a:t>
            </a:r>
          </a:p>
          <a:p>
            <a:pPr marL="85725" indent="-85725">
              <a:buFont typeface="+mj-lt"/>
              <a:buAutoNum type="romanUcPeriod" startAt="3"/>
            </a:pPr>
            <a:r>
              <a:rPr lang="en-GB" sz="1400" dirty="0">
                <a:solidFill>
                  <a:srgbClr val="374151"/>
                </a:solidFill>
                <a:latin typeface="Arial" panose="020B0604020202020204" pitchFamily="34" charset="0"/>
                <a:cs typeface="Arial" panose="020B0604020202020204" pitchFamily="34" charset="0"/>
              </a:rPr>
              <a:t> Meet Demands</a:t>
            </a:r>
          </a:p>
        </p:txBody>
      </p:sp>
      <p:sp>
        <p:nvSpPr>
          <p:cNvPr id="31" name="TextBox 30">
            <a:extLst>
              <a:ext uri="{FF2B5EF4-FFF2-40B4-BE49-F238E27FC236}">
                <a16:creationId xmlns:a16="http://schemas.microsoft.com/office/drawing/2014/main" id="{A6649708-6067-FFC2-FE65-D83D4EF7B0C6}"/>
              </a:ext>
            </a:extLst>
          </p:cNvPr>
          <p:cNvSpPr txBox="1"/>
          <p:nvPr/>
        </p:nvSpPr>
        <p:spPr>
          <a:xfrm>
            <a:off x="6805162" y="3995187"/>
            <a:ext cx="4222739" cy="584775"/>
          </a:xfrm>
          <a:prstGeom prst="rect">
            <a:avLst/>
          </a:prstGeom>
          <a:noFill/>
        </p:spPr>
        <p:txBody>
          <a:bodyPr wrap="square" rtlCol="0">
            <a:spAutoFit/>
          </a:bodyPr>
          <a:lstStyle/>
          <a:p>
            <a:r>
              <a:rPr lang="en-GB" sz="1600" dirty="0">
                <a:solidFill>
                  <a:srgbClr val="374151"/>
                </a:solidFill>
                <a:latin typeface="Arial" panose="020B0604020202020204" pitchFamily="34" charset="0"/>
                <a:cs typeface="Arial" panose="020B0604020202020204" pitchFamily="34" charset="0"/>
              </a:rPr>
              <a:t>Includes wells, compression, H₂ production, CG injection and PSA purification.</a:t>
            </a:r>
          </a:p>
        </p:txBody>
      </p:sp>
      <p:sp>
        <p:nvSpPr>
          <p:cNvPr id="32" name="TextBox 31">
            <a:extLst>
              <a:ext uri="{FF2B5EF4-FFF2-40B4-BE49-F238E27FC236}">
                <a16:creationId xmlns:a16="http://schemas.microsoft.com/office/drawing/2014/main" id="{4A767964-4AFC-B5BC-657E-3C7D3CD1485F}"/>
              </a:ext>
            </a:extLst>
          </p:cNvPr>
          <p:cNvSpPr txBox="1"/>
          <p:nvPr/>
        </p:nvSpPr>
        <p:spPr>
          <a:xfrm>
            <a:off x="11537576" y="6450995"/>
            <a:ext cx="654424" cy="369332"/>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9</a:t>
            </a:r>
          </a:p>
        </p:txBody>
      </p:sp>
    </p:spTree>
    <p:extLst>
      <p:ext uri="{BB962C8B-B14F-4D97-AF65-F5344CB8AC3E}">
        <p14:creationId xmlns:p14="http://schemas.microsoft.com/office/powerpoint/2010/main" val="5156002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E4BBC-6289-6808-D201-3307AE5B005D}"/>
              </a:ext>
            </a:extLst>
          </p:cNvPr>
          <p:cNvSpPr>
            <a:spLocks noGrp="1"/>
          </p:cNvSpPr>
          <p:nvPr>
            <p:ph type="title"/>
          </p:nvPr>
        </p:nvSpPr>
        <p:spPr/>
        <p:txBody>
          <a:bodyPr/>
          <a:lstStyle/>
          <a:p>
            <a:r>
              <a:rPr lang="en-GB" dirty="0"/>
              <a:t>Optimal Design</a:t>
            </a:r>
          </a:p>
        </p:txBody>
      </p:sp>
      <p:sp>
        <p:nvSpPr>
          <p:cNvPr id="5" name="TextBox 4">
            <a:extLst>
              <a:ext uri="{FF2B5EF4-FFF2-40B4-BE49-F238E27FC236}">
                <a16:creationId xmlns:a16="http://schemas.microsoft.com/office/drawing/2014/main" id="{E87627DF-8E40-1CF8-F392-4B3CE8EE4F3B}"/>
              </a:ext>
            </a:extLst>
          </p:cNvPr>
          <p:cNvSpPr txBox="1"/>
          <p:nvPr/>
        </p:nvSpPr>
        <p:spPr>
          <a:xfrm>
            <a:off x="361935" y="5380672"/>
            <a:ext cx="5298538" cy="1477328"/>
          </a:xfrm>
          <a:prstGeom prst="rect">
            <a:avLst/>
          </a:prstGeom>
          <a:noFill/>
        </p:spPr>
        <p:txBody>
          <a:bodyPr wrap="square">
            <a:spAutoFit/>
          </a:bodyPr>
          <a:lstStyle/>
          <a:p>
            <a:pPr marL="285750" indent="-285750">
              <a:buFont typeface="Wingdings" panose="05000000000000000000" pitchFamily="2" charset="2"/>
              <a:buChar char="q"/>
            </a:pPr>
            <a:r>
              <a:rPr lang="en-GB" dirty="0">
                <a:solidFill>
                  <a:srgbClr val="374151"/>
                </a:solidFill>
                <a:latin typeface="Arial" panose="020B0604020202020204" pitchFamily="34" charset="0"/>
                <a:cs typeface="Arial" panose="020B0604020202020204" pitchFamily="34" charset="0"/>
              </a:rPr>
              <a:t>Controlled by the number of I/W cycles achievable within a year.</a:t>
            </a:r>
          </a:p>
          <a:p>
            <a:pPr marL="285750" indent="-285750">
              <a:buFont typeface="Wingdings" panose="05000000000000000000" pitchFamily="2" charset="2"/>
              <a:buChar char="q"/>
            </a:pPr>
            <a:endParaRPr lang="en-GB" dirty="0">
              <a:solidFill>
                <a:srgbClr val="37415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r>
              <a:rPr lang="en-GB" dirty="0">
                <a:solidFill>
                  <a:srgbClr val="374151"/>
                </a:solidFill>
                <a:latin typeface="Arial" panose="020B0604020202020204" pitchFamily="34" charset="0"/>
                <a:cs typeface="Arial" panose="020B0604020202020204" pitchFamily="34" charset="0"/>
              </a:rPr>
              <a:t>Costs vary between $23–$38/MWh.</a:t>
            </a:r>
          </a:p>
          <a:p>
            <a:pPr marL="285750" indent="-285750">
              <a:buFont typeface="Wingdings" panose="05000000000000000000" pitchFamily="2" charset="2"/>
              <a:buChar char="q"/>
            </a:pPr>
            <a:endParaRPr lang="en-GB" dirty="0">
              <a:solidFill>
                <a:srgbClr val="374151"/>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B79736F1-52BE-D33D-854B-1C642FC1A492}"/>
              </a:ext>
            </a:extLst>
          </p:cNvPr>
          <p:cNvGrpSpPr/>
          <p:nvPr/>
        </p:nvGrpSpPr>
        <p:grpSpPr>
          <a:xfrm>
            <a:off x="484610" y="1115289"/>
            <a:ext cx="5175864" cy="4102562"/>
            <a:chOff x="7763610" y="807624"/>
            <a:chExt cx="4283590" cy="3312079"/>
          </a:xfrm>
        </p:grpSpPr>
        <p:sp>
          <p:nvSpPr>
            <p:cNvPr id="7" name="TextBox 6">
              <a:extLst>
                <a:ext uri="{FF2B5EF4-FFF2-40B4-BE49-F238E27FC236}">
                  <a16:creationId xmlns:a16="http://schemas.microsoft.com/office/drawing/2014/main" id="{CF600435-9925-2BA9-F8ED-F5BF156A80B7}"/>
                </a:ext>
              </a:extLst>
            </p:cNvPr>
            <p:cNvSpPr txBox="1"/>
            <p:nvPr/>
          </p:nvSpPr>
          <p:spPr>
            <a:xfrm>
              <a:off x="7763610" y="3697297"/>
              <a:ext cx="4283590" cy="422406"/>
            </a:xfrm>
            <a:prstGeom prst="rect">
              <a:avLst/>
            </a:prstGeom>
            <a:solidFill>
              <a:srgbClr val="005CAB">
                <a:alpha val="40000"/>
              </a:srgbClr>
            </a:solidFill>
          </p:spPr>
          <p:txBody>
            <a:bodyPr wrap="square" rtlCol="0">
              <a:spAutoFit/>
            </a:bodyPr>
            <a:lstStyle/>
            <a:p>
              <a:r>
                <a:rPr lang="en-GB" sz="1400" dirty="0">
                  <a:latin typeface="Arial" panose="020B0604020202020204" pitchFamily="34" charset="0"/>
                  <a:cs typeface="Arial" panose="020B0604020202020204" pitchFamily="34" charset="0"/>
                </a:rPr>
                <a:t>Figure 3: Box plot of LCOS across optimal reservoir combinations for all delivery targets.</a:t>
              </a:r>
            </a:p>
          </p:txBody>
        </p:sp>
        <p:sp>
          <p:nvSpPr>
            <p:cNvPr id="8" name="Rectangle 7">
              <a:extLst>
                <a:ext uri="{FF2B5EF4-FFF2-40B4-BE49-F238E27FC236}">
                  <a16:creationId xmlns:a16="http://schemas.microsoft.com/office/drawing/2014/main" id="{05A16EFF-AF10-DE1A-7BA0-C7129C8B3090}"/>
                </a:ext>
              </a:extLst>
            </p:cNvPr>
            <p:cNvSpPr/>
            <p:nvPr/>
          </p:nvSpPr>
          <p:spPr>
            <a:xfrm>
              <a:off x="7763610" y="807624"/>
              <a:ext cx="4283590" cy="3312079"/>
            </a:xfrm>
            <a:prstGeom prst="rect">
              <a:avLst/>
            </a:prstGeom>
            <a:noFill/>
            <a:ln>
              <a:solidFill>
                <a:srgbClr val="005C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 name="Group 8">
            <a:extLst>
              <a:ext uri="{FF2B5EF4-FFF2-40B4-BE49-F238E27FC236}">
                <a16:creationId xmlns:a16="http://schemas.microsoft.com/office/drawing/2014/main" id="{E4302387-8932-7C75-E089-28CE1377B749}"/>
              </a:ext>
            </a:extLst>
          </p:cNvPr>
          <p:cNvGrpSpPr/>
          <p:nvPr/>
        </p:nvGrpSpPr>
        <p:grpSpPr>
          <a:xfrm>
            <a:off x="6865448" y="1108571"/>
            <a:ext cx="4315331" cy="4119426"/>
            <a:chOff x="7763610" y="807624"/>
            <a:chExt cx="4283590" cy="3312079"/>
          </a:xfrm>
        </p:grpSpPr>
        <p:sp>
          <p:nvSpPr>
            <p:cNvPr id="10" name="TextBox 9">
              <a:extLst>
                <a:ext uri="{FF2B5EF4-FFF2-40B4-BE49-F238E27FC236}">
                  <a16:creationId xmlns:a16="http://schemas.microsoft.com/office/drawing/2014/main" id="{5674D48C-456D-1F58-F565-9FFAA291CAC7}"/>
                </a:ext>
              </a:extLst>
            </p:cNvPr>
            <p:cNvSpPr txBox="1"/>
            <p:nvPr/>
          </p:nvSpPr>
          <p:spPr>
            <a:xfrm>
              <a:off x="7763610" y="3699026"/>
              <a:ext cx="4283590" cy="420677"/>
            </a:xfrm>
            <a:prstGeom prst="rect">
              <a:avLst/>
            </a:prstGeom>
            <a:solidFill>
              <a:srgbClr val="005CAB">
                <a:alpha val="40000"/>
              </a:srgbClr>
            </a:solidFill>
          </p:spPr>
          <p:txBody>
            <a:bodyPr wrap="square" rtlCol="0">
              <a:spAutoFit/>
            </a:bodyPr>
            <a:lstStyle/>
            <a:p>
              <a:r>
                <a:rPr lang="en-GB" sz="1400" dirty="0">
                  <a:latin typeface="Arial" panose="020B0604020202020204" pitchFamily="34" charset="0"/>
                  <a:cs typeface="Arial" panose="020B0604020202020204" pitchFamily="34" charset="0"/>
                </a:rPr>
                <a:t>Figure 4: Empirical cumulative distribution function of permeability.</a:t>
              </a:r>
            </a:p>
          </p:txBody>
        </p:sp>
        <p:sp>
          <p:nvSpPr>
            <p:cNvPr id="11" name="Rectangle 10">
              <a:extLst>
                <a:ext uri="{FF2B5EF4-FFF2-40B4-BE49-F238E27FC236}">
                  <a16:creationId xmlns:a16="http://schemas.microsoft.com/office/drawing/2014/main" id="{0892BA08-B485-E993-766D-723BABFEC1FA}"/>
                </a:ext>
              </a:extLst>
            </p:cNvPr>
            <p:cNvSpPr/>
            <p:nvPr/>
          </p:nvSpPr>
          <p:spPr>
            <a:xfrm>
              <a:off x="7763610" y="807624"/>
              <a:ext cx="4283590" cy="3312079"/>
            </a:xfrm>
            <a:prstGeom prst="rect">
              <a:avLst/>
            </a:prstGeom>
            <a:noFill/>
            <a:ln>
              <a:solidFill>
                <a:srgbClr val="005C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a:extLst>
              <a:ext uri="{FF2B5EF4-FFF2-40B4-BE49-F238E27FC236}">
                <a16:creationId xmlns:a16="http://schemas.microsoft.com/office/drawing/2014/main" id="{5E4E7431-3055-F4E2-67AE-DB6814373E4D}"/>
              </a:ext>
            </a:extLst>
          </p:cNvPr>
          <p:cNvSpPr txBox="1"/>
          <p:nvPr/>
        </p:nvSpPr>
        <p:spPr>
          <a:xfrm>
            <a:off x="6518938" y="5294889"/>
            <a:ext cx="5380574" cy="646331"/>
          </a:xfrm>
          <a:prstGeom prst="rect">
            <a:avLst/>
          </a:prstGeom>
          <a:noFill/>
        </p:spPr>
        <p:txBody>
          <a:bodyPr wrap="square">
            <a:spAutoFit/>
          </a:bodyPr>
          <a:lstStyle/>
          <a:p>
            <a:pPr marL="285750" indent="-285750">
              <a:buFont typeface="Wingdings" panose="05000000000000000000" pitchFamily="2" charset="2"/>
              <a:buChar char="q"/>
            </a:pPr>
            <a:r>
              <a:rPr lang="en-GB" dirty="0">
                <a:solidFill>
                  <a:srgbClr val="374151"/>
                </a:solidFill>
                <a:latin typeface="Arial" panose="020B0604020202020204" pitchFamily="34" charset="0"/>
                <a:cs typeface="Arial" panose="020B0604020202020204" pitchFamily="34" charset="0"/>
              </a:rPr>
              <a:t>Across all demand levels, the chosen reservoirs fall within a narrow range of permeabilities.</a:t>
            </a:r>
          </a:p>
        </p:txBody>
      </p:sp>
      <p:pic>
        <p:nvPicPr>
          <p:cNvPr id="13" name="Picture 12" descr="A graph of a bar chart&#10;&#10;AI-generated content may be incorrect.">
            <a:extLst>
              <a:ext uri="{FF2B5EF4-FFF2-40B4-BE49-F238E27FC236}">
                <a16:creationId xmlns:a16="http://schemas.microsoft.com/office/drawing/2014/main" id="{1D692DCA-CBA4-3AE3-A3C6-61CAE3067ABE}"/>
              </a:ext>
            </a:extLst>
          </p:cNvPr>
          <p:cNvPicPr>
            <a:picLocks noChangeAspect="1"/>
          </p:cNvPicPr>
          <p:nvPr/>
        </p:nvPicPr>
        <p:blipFill>
          <a:blip r:embed="rId3">
            <a:extLst>
              <a:ext uri="{28A0092B-C50C-407E-A947-70E740481C1C}">
                <a14:useLocalDpi xmlns:a14="http://schemas.microsoft.com/office/drawing/2010/main" val="0"/>
              </a:ext>
            </a:extLst>
          </a:blip>
          <a:srcRect t="11645" r="8489"/>
          <a:stretch>
            <a:fillRect/>
          </a:stretch>
        </p:blipFill>
        <p:spPr>
          <a:xfrm>
            <a:off x="606135" y="1169847"/>
            <a:ext cx="4810139" cy="3481697"/>
          </a:xfrm>
          <a:prstGeom prst="rect">
            <a:avLst/>
          </a:prstGeom>
        </p:spPr>
      </p:pic>
      <p:pic>
        <p:nvPicPr>
          <p:cNvPr id="14" name="Picture 13" descr="A graph of a number of permeability&#10;&#10;AI-generated content may be incorrect.">
            <a:extLst>
              <a:ext uri="{FF2B5EF4-FFF2-40B4-BE49-F238E27FC236}">
                <a16:creationId xmlns:a16="http://schemas.microsoft.com/office/drawing/2014/main" id="{696B62F8-5152-D8F0-7367-D9DCE3F84D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2827" y="1134149"/>
            <a:ext cx="3563495" cy="3527541"/>
          </a:xfrm>
          <a:prstGeom prst="rect">
            <a:avLst/>
          </a:prstGeom>
        </p:spPr>
      </p:pic>
      <p:pic>
        <p:nvPicPr>
          <p:cNvPr id="15" name="Picture 14">
            <a:extLst>
              <a:ext uri="{FF2B5EF4-FFF2-40B4-BE49-F238E27FC236}">
                <a16:creationId xmlns:a16="http://schemas.microsoft.com/office/drawing/2014/main" id="{CF4D7166-4A27-A71B-ECA4-51E085C268FC}"/>
              </a:ext>
            </a:extLst>
          </p:cNvPr>
          <p:cNvPicPr>
            <a:picLocks noChangeAspect="1"/>
          </p:cNvPicPr>
          <p:nvPr/>
        </p:nvPicPr>
        <p:blipFill>
          <a:blip r:embed="rId5">
            <a:extLst>
              <a:ext uri="{28A0092B-C50C-407E-A947-70E740481C1C}">
                <a14:useLocalDpi xmlns:a14="http://schemas.microsoft.com/office/drawing/2010/main" val="0"/>
              </a:ext>
            </a:extLst>
          </a:blip>
          <a:srcRect l="814" t="29210" r="58175" b="29907"/>
          <a:stretch>
            <a:fillRect/>
          </a:stretch>
        </p:blipFill>
        <p:spPr>
          <a:xfrm>
            <a:off x="3527593" y="6609887"/>
            <a:ext cx="3384000" cy="187953"/>
          </a:xfrm>
          <a:prstGeom prst="rect">
            <a:avLst/>
          </a:prstGeom>
        </p:spPr>
      </p:pic>
      <p:pic>
        <p:nvPicPr>
          <p:cNvPr id="16" name="Picture 15">
            <a:extLst>
              <a:ext uri="{FF2B5EF4-FFF2-40B4-BE49-F238E27FC236}">
                <a16:creationId xmlns:a16="http://schemas.microsoft.com/office/drawing/2014/main" id="{F7FD4BEB-1351-E1E6-B8EC-0458819F6740}"/>
              </a:ext>
            </a:extLst>
          </p:cNvPr>
          <p:cNvPicPr>
            <a:picLocks noChangeAspect="1"/>
          </p:cNvPicPr>
          <p:nvPr/>
        </p:nvPicPr>
        <p:blipFill>
          <a:blip r:embed="rId5">
            <a:extLst>
              <a:ext uri="{28A0092B-C50C-407E-A947-70E740481C1C}">
                <a14:useLocalDpi xmlns:a14="http://schemas.microsoft.com/office/drawing/2010/main" val="0"/>
              </a:ext>
            </a:extLst>
          </a:blip>
          <a:srcRect l="43236" t="29210" r="908" b="29907"/>
          <a:stretch>
            <a:fillRect/>
          </a:stretch>
        </p:blipFill>
        <p:spPr>
          <a:xfrm>
            <a:off x="7019618" y="6610640"/>
            <a:ext cx="4590512" cy="187200"/>
          </a:xfrm>
          <a:prstGeom prst="rect">
            <a:avLst/>
          </a:prstGeom>
        </p:spPr>
      </p:pic>
      <p:sp>
        <p:nvSpPr>
          <p:cNvPr id="17" name="TextBox 16">
            <a:extLst>
              <a:ext uri="{FF2B5EF4-FFF2-40B4-BE49-F238E27FC236}">
                <a16:creationId xmlns:a16="http://schemas.microsoft.com/office/drawing/2014/main" id="{FE2DDDEF-98EA-7615-8F1B-A61CDFAFD3DB}"/>
              </a:ext>
            </a:extLst>
          </p:cNvPr>
          <p:cNvSpPr txBox="1"/>
          <p:nvPr/>
        </p:nvSpPr>
        <p:spPr>
          <a:xfrm>
            <a:off x="6518938" y="5941220"/>
            <a:ext cx="5380574" cy="646331"/>
          </a:xfrm>
          <a:prstGeom prst="rect">
            <a:avLst/>
          </a:prstGeom>
          <a:noFill/>
        </p:spPr>
        <p:txBody>
          <a:bodyPr wrap="square">
            <a:spAutoFit/>
          </a:bodyPr>
          <a:lstStyle/>
          <a:p>
            <a:pPr marL="285750" indent="-285750">
              <a:buFont typeface="Wingdings" panose="05000000000000000000" pitchFamily="2" charset="2"/>
              <a:buChar char="q"/>
            </a:pPr>
            <a:r>
              <a:rPr lang="en-GB" dirty="0">
                <a:solidFill>
                  <a:srgbClr val="374151"/>
                </a:solidFill>
                <a:latin typeface="Arial" panose="020B0604020202020204" pitchFamily="34" charset="0"/>
                <a:cs typeface="Arial" panose="020B0604020202020204" pitchFamily="34" charset="0"/>
              </a:rPr>
              <a:t>Permeability values consistently cluster between 10–30 [</a:t>
            </a:r>
            <a:r>
              <a:rPr lang="en-GB" dirty="0" err="1">
                <a:solidFill>
                  <a:srgbClr val="374151"/>
                </a:solidFill>
                <a:latin typeface="Arial" panose="020B0604020202020204" pitchFamily="34" charset="0"/>
                <a:cs typeface="Arial" panose="020B0604020202020204" pitchFamily="34" charset="0"/>
              </a:rPr>
              <a:t>mD</a:t>
            </a:r>
            <a:r>
              <a:rPr lang="en-GB" dirty="0">
                <a:solidFill>
                  <a:srgbClr val="374151"/>
                </a:solidFill>
                <a:latin typeface="Arial" panose="020B0604020202020204" pitchFamily="34" charset="0"/>
                <a:cs typeface="Arial" panose="020B0604020202020204" pitchFamily="34" charset="0"/>
              </a:rPr>
              <a:t>].</a:t>
            </a:r>
          </a:p>
        </p:txBody>
      </p:sp>
      <p:sp>
        <p:nvSpPr>
          <p:cNvPr id="18" name="TextBox 17">
            <a:extLst>
              <a:ext uri="{FF2B5EF4-FFF2-40B4-BE49-F238E27FC236}">
                <a16:creationId xmlns:a16="http://schemas.microsoft.com/office/drawing/2014/main" id="{DBA2D515-DAB0-3D04-81DE-569D009920F7}"/>
              </a:ext>
            </a:extLst>
          </p:cNvPr>
          <p:cNvSpPr txBox="1"/>
          <p:nvPr/>
        </p:nvSpPr>
        <p:spPr>
          <a:xfrm>
            <a:off x="11537576" y="6450995"/>
            <a:ext cx="654424" cy="369332"/>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10</a:t>
            </a:r>
          </a:p>
        </p:txBody>
      </p:sp>
    </p:spTree>
    <p:extLst>
      <p:ext uri="{BB962C8B-B14F-4D97-AF65-F5344CB8AC3E}">
        <p14:creationId xmlns:p14="http://schemas.microsoft.com/office/powerpoint/2010/main" val="2290494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0FBFF-7FC4-95D7-D524-2FDECF52CB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907ACD-5955-362E-AAFA-8AF13995229A}"/>
              </a:ext>
            </a:extLst>
          </p:cNvPr>
          <p:cNvSpPr>
            <a:spLocks noGrp="1"/>
          </p:cNvSpPr>
          <p:nvPr>
            <p:ph type="title"/>
          </p:nvPr>
        </p:nvSpPr>
        <p:spPr/>
        <p:txBody>
          <a:bodyPr/>
          <a:lstStyle/>
          <a:p>
            <a:r>
              <a:rPr lang="en-GB" sz="3600" dirty="0"/>
              <a:t>When is H₂ cushion gas worth it?</a:t>
            </a:r>
            <a:endParaRPr lang="en-GB" dirty="0"/>
          </a:p>
        </p:txBody>
      </p:sp>
      <p:pic>
        <p:nvPicPr>
          <p:cNvPr id="5" name="Picture 4" descr="A diagram of a temperature&#10;&#10;AI-generated content may be incorrect.">
            <a:extLst>
              <a:ext uri="{FF2B5EF4-FFF2-40B4-BE49-F238E27FC236}">
                <a16:creationId xmlns:a16="http://schemas.microsoft.com/office/drawing/2014/main" id="{EDF5BD4D-5DBB-FB7C-A6A1-2ABB4C00F71A}"/>
              </a:ext>
            </a:extLst>
          </p:cNvPr>
          <p:cNvPicPr>
            <a:picLocks noChangeAspect="1"/>
          </p:cNvPicPr>
          <p:nvPr/>
        </p:nvPicPr>
        <p:blipFill>
          <a:blip r:embed="rId3">
            <a:extLst>
              <a:ext uri="{28A0092B-C50C-407E-A947-70E740481C1C}">
                <a14:useLocalDpi xmlns:a14="http://schemas.microsoft.com/office/drawing/2010/main" val="0"/>
              </a:ext>
            </a:extLst>
          </a:blip>
          <a:srcRect l="2889" t="3174" r="4159" b="4286"/>
          <a:stretch>
            <a:fillRect/>
          </a:stretch>
        </p:blipFill>
        <p:spPr>
          <a:xfrm>
            <a:off x="5919680" y="1211002"/>
            <a:ext cx="5978809" cy="4761811"/>
          </a:xfrm>
          <a:prstGeom prst="rect">
            <a:avLst/>
          </a:prstGeom>
        </p:spPr>
      </p:pic>
      <p:sp>
        <p:nvSpPr>
          <p:cNvPr id="6" name="Rectangle 5">
            <a:extLst>
              <a:ext uri="{FF2B5EF4-FFF2-40B4-BE49-F238E27FC236}">
                <a16:creationId xmlns:a16="http://schemas.microsoft.com/office/drawing/2014/main" id="{9069CD89-9514-05BE-5DB5-F66B1288EEDA}"/>
              </a:ext>
            </a:extLst>
          </p:cNvPr>
          <p:cNvSpPr/>
          <p:nvPr/>
        </p:nvSpPr>
        <p:spPr>
          <a:xfrm>
            <a:off x="5919680" y="1081810"/>
            <a:ext cx="5978809" cy="5543413"/>
          </a:xfrm>
          <a:prstGeom prst="rect">
            <a:avLst/>
          </a:prstGeom>
          <a:noFill/>
          <a:ln>
            <a:solidFill>
              <a:srgbClr val="005C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63CEE587-3DCF-58DF-5B98-A5438865B90A}"/>
              </a:ext>
            </a:extLst>
          </p:cNvPr>
          <p:cNvSpPr txBox="1"/>
          <p:nvPr/>
        </p:nvSpPr>
        <p:spPr>
          <a:xfrm>
            <a:off x="5919680" y="6102004"/>
            <a:ext cx="5978808" cy="523220"/>
          </a:xfrm>
          <a:prstGeom prst="rect">
            <a:avLst/>
          </a:prstGeom>
          <a:solidFill>
            <a:srgbClr val="005CAB">
              <a:alpha val="40000"/>
            </a:srgbClr>
          </a:solidFill>
        </p:spPr>
        <p:txBody>
          <a:bodyPr wrap="square" rtlCol="0">
            <a:spAutoFit/>
          </a:bodyPr>
          <a:lstStyle/>
          <a:p>
            <a:r>
              <a:rPr lang="en-GB" sz="1400" dirty="0">
                <a:latin typeface="Arial" panose="020B0604020202020204" pitchFamily="34" charset="0"/>
                <a:cs typeface="Arial" panose="020B0604020202020204" pitchFamily="34" charset="0"/>
              </a:rPr>
              <a:t>Figure 5: Contour map showing the influence of the PCI and target demand on the CG ratio and resulting LCOS.</a:t>
            </a:r>
          </a:p>
        </p:txBody>
      </p:sp>
      <p:sp>
        <p:nvSpPr>
          <p:cNvPr id="12" name="Oval 11">
            <a:extLst>
              <a:ext uri="{FF2B5EF4-FFF2-40B4-BE49-F238E27FC236}">
                <a16:creationId xmlns:a16="http://schemas.microsoft.com/office/drawing/2014/main" id="{C6BDD172-3785-376F-3612-53EF9058CF46}"/>
              </a:ext>
            </a:extLst>
          </p:cNvPr>
          <p:cNvSpPr/>
          <p:nvPr/>
        </p:nvSpPr>
        <p:spPr>
          <a:xfrm>
            <a:off x="8395218" y="5487257"/>
            <a:ext cx="451413" cy="312517"/>
          </a:xfrm>
          <a:prstGeom prst="ellipse">
            <a:avLst/>
          </a:prstGeom>
          <a:noFill/>
          <a:ln w="38100">
            <a:solidFill>
              <a:srgbClr val="FF0000"/>
            </a:solidFill>
          </a:ln>
        </p:spPr>
        <p:txBody>
          <a:bodyPr wrap="square" rtlCol="0" anchor="ctr">
            <a:spAutoFit/>
          </a:bodyPr>
          <a:lstStyle/>
          <a:p>
            <a:pPr algn="ctr"/>
            <a:endParaRPr lang="en-GB" sz="1500" b="1" dirty="0">
              <a:latin typeface="Gill Sans MT Pro Medium" pitchFamily="34" charset="0"/>
            </a:endParaRPr>
          </a:p>
        </p:txBody>
      </p:sp>
      <p:sp>
        <p:nvSpPr>
          <p:cNvPr id="17" name="TextBox 16">
            <a:extLst>
              <a:ext uri="{FF2B5EF4-FFF2-40B4-BE49-F238E27FC236}">
                <a16:creationId xmlns:a16="http://schemas.microsoft.com/office/drawing/2014/main" id="{5BC17E63-AA4B-3900-92D0-5F5C7936BB5C}"/>
              </a:ext>
            </a:extLst>
          </p:cNvPr>
          <p:cNvSpPr txBox="1"/>
          <p:nvPr/>
        </p:nvSpPr>
        <p:spPr>
          <a:xfrm>
            <a:off x="55553" y="1027042"/>
            <a:ext cx="5793418" cy="3693319"/>
          </a:xfrm>
          <a:prstGeom prst="rect">
            <a:avLst/>
          </a:prstGeom>
          <a:noFill/>
        </p:spPr>
        <p:txBody>
          <a:bodyPr wrap="square">
            <a:spAutoFit/>
          </a:bodyPr>
          <a:lstStyle/>
          <a:p>
            <a:pPr marL="285750" indent="-285750">
              <a:lnSpc>
                <a:spcPct val="150000"/>
              </a:lnSpc>
              <a:buFont typeface="Wingdings" panose="05000000000000000000" pitchFamily="2" charset="2"/>
              <a:buChar char="q"/>
            </a:pPr>
            <a:r>
              <a:rPr lang="en-GB" dirty="0">
                <a:solidFill>
                  <a:srgbClr val="374151"/>
                </a:solidFill>
                <a:latin typeface="Arial" panose="020B0604020202020204" pitchFamily="34" charset="0"/>
                <a:cs typeface="Arial" panose="020B0604020202020204" pitchFamily="34" charset="0"/>
              </a:rPr>
              <a:t>Uncertainty in hydrogen production and purification costs was explored by varying the hydrogen price between </a:t>
            </a:r>
            <a:r>
              <a:rPr lang="en-GB" u="sng" dirty="0">
                <a:solidFill>
                  <a:srgbClr val="374151"/>
                </a:solidFill>
                <a:latin typeface="Arial" panose="020B0604020202020204" pitchFamily="34" charset="0"/>
                <a:cs typeface="Arial" panose="020B0604020202020204" pitchFamily="34" charset="0"/>
              </a:rPr>
              <a:t>3 and 5 $/kg</a:t>
            </a:r>
            <a:r>
              <a:rPr lang="en-GB" dirty="0">
                <a:solidFill>
                  <a:srgbClr val="374151"/>
                </a:solidFill>
                <a:latin typeface="Arial" panose="020B0604020202020204" pitchFamily="34" charset="0"/>
                <a:cs typeface="Arial" panose="020B0604020202020204" pitchFamily="34" charset="0"/>
              </a:rPr>
              <a:t> and evaluating three PSA cost scenarios, </a:t>
            </a:r>
            <a:r>
              <a:rPr lang="en-GB" u="sng" dirty="0">
                <a:solidFill>
                  <a:srgbClr val="374151"/>
                </a:solidFill>
                <a:latin typeface="Arial" panose="020B0604020202020204" pitchFamily="34" charset="0"/>
                <a:cs typeface="Arial" panose="020B0604020202020204" pitchFamily="34" charset="0"/>
              </a:rPr>
              <a:t>base</a:t>
            </a:r>
            <a:r>
              <a:rPr lang="en-GB" dirty="0">
                <a:solidFill>
                  <a:srgbClr val="374151"/>
                </a:solidFill>
                <a:latin typeface="Arial" panose="020B0604020202020204" pitchFamily="34" charset="0"/>
                <a:cs typeface="Arial" panose="020B0604020202020204" pitchFamily="34" charset="0"/>
              </a:rPr>
              <a:t>, </a:t>
            </a:r>
            <a:r>
              <a:rPr lang="en-GB" u="sng" dirty="0">
                <a:solidFill>
                  <a:srgbClr val="374151"/>
                </a:solidFill>
                <a:latin typeface="Arial" panose="020B0604020202020204" pitchFamily="34" charset="0"/>
                <a:cs typeface="Arial" panose="020B0604020202020204" pitchFamily="34" charset="0"/>
              </a:rPr>
              <a:t>Medium</a:t>
            </a:r>
            <a:r>
              <a:rPr lang="en-GB" dirty="0">
                <a:solidFill>
                  <a:srgbClr val="374151"/>
                </a:solidFill>
                <a:latin typeface="Arial" panose="020B0604020202020204" pitchFamily="34" charset="0"/>
                <a:cs typeface="Arial" panose="020B0604020202020204" pitchFamily="34" charset="0"/>
              </a:rPr>
              <a:t> (×50), and </a:t>
            </a:r>
            <a:r>
              <a:rPr lang="en-GB" u="sng" dirty="0">
                <a:solidFill>
                  <a:srgbClr val="374151"/>
                </a:solidFill>
                <a:latin typeface="Arial" panose="020B0604020202020204" pitchFamily="34" charset="0"/>
                <a:cs typeface="Arial" panose="020B0604020202020204" pitchFamily="34" charset="0"/>
              </a:rPr>
              <a:t>High</a:t>
            </a:r>
            <a:r>
              <a:rPr lang="en-GB" dirty="0">
                <a:solidFill>
                  <a:srgbClr val="374151"/>
                </a:solidFill>
                <a:latin typeface="Arial" panose="020B0604020202020204" pitchFamily="34" charset="0"/>
                <a:cs typeface="Arial" panose="020B0604020202020204" pitchFamily="34" charset="0"/>
              </a:rPr>
              <a:t> (×100).</a:t>
            </a:r>
          </a:p>
          <a:p>
            <a:pPr marL="285750" indent="-285750">
              <a:buFont typeface="Wingdings" panose="05000000000000000000" pitchFamily="2" charset="2"/>
              <a:buChar char="q"/>
            </a:pPr>
            <a:endParaRPr lang="en-GB" dirty="0">
              <a:solidFill>
                <a:srgbClr val="37415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endParaRPr lang="en-GB" dirty="0">
              <a:solidFill>
                <a:srgbClr val="37415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endParaRPr lang="en-GB" dirty="0">
              <a:solidFill>
                <a:srgbClr val="374151"/>
              </a:solidFill>
              <a:cs typeface="Arial" panose="020B0604020202020204" pitchFamily="34" charset="0"/>
            </a:endParaRPr>
          </a:p>
          <a:p>
            <a:pPr marL="285750" indent="-285750">
              <a:buFont typeface="Wingdings" panose="05000000000000000000" pitchFamily="2" charset="2"/>
              <a:buChar char="q"/>
            </a:pPr>
            <a:endParaRPr lang="en-GB" dirty="0">
              <a:solidFill>
                <a:srgbClr val="37415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endParaRPr lang="en-GB" dirty="0">
              <a:solidFill>
                <a:srgbClr val="374151"/>
              </a:solidFill>
              <a:cs typeface="Arial" panose="020B0604020202020204" pitchFamily="34" charset="0"/>
            </a:endParaRPr>
          </a:p>
          <a:p>
            <a:pPr marL="285750" indent="-285750">
              <a:buFont typeface="Wingdings" panose="05000000000000000000" pitchFamily="2" charset="2"/>
              <a:buChar char="q"/>
            </a:pPr>
            <a:r>
              <a:rPr lang="en-GB" dirty="0">
                <a:solidFill>
                  <a:srgbClr val="374151"/>
                </a:solidFill>
                <a:latin typeface="Arial" panose="020B0604020202020204" pitchFamily="34" charset="0"/>
                <a:cs typeface="Arial" panose="020B0604020202020204" pitchFamily="34" charset="0"/>
              </a:rPr>
              <a:t>Cushion gas becomes valuable when purification is expensive relative to hydrogen.</a:t>
            </a:r>
          </a:p>
        </p:txBody>
      </p:sp>
      <p:sp>
        <p:nvSpPr>
          <p:cNvPr id="18" name="TextBox 17">
            <a:extLst>
              <a:ext uri="{FF2B5EF4-FFF2-40B4-BE49-F238E27FC236}">
                <a16:creationId xmlns:a16="http://schemas.microsoft.com/office/drawing/2014/main" id="{22A33D0E-9F1B-44D1-1FC5-4019377BA1B9}"/>
              </a:ext>
            </a:extLst>
          </p:cNvPr>
          <p:cNvSpPr txBox="1"/>
          <p:nvPr/>
        </p:nvSpPr>
        <p:spPr>
          <a:xfrm>
            <a:off x="11709720" y="6548318"/>
            <a:ext cx="654424" cy="369332"/>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11</a:t>
            </a:r>
          </a:p>
        </p:txBody>
      </p: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DB001ADA-17CA-65BA-F765-4364C72F132C}"/>
                  </a:ext>
                </a:extLst>
              </p:cNvPr>
              <p:cNvSpPr txBox="1"/>
              <p:nvPr/>
            </p:nvSpPr>
            <p:spPr>
              <a:xfrm>
                <a:off x="-226476" y="3089997"/>
                <a:ext cx="6146156" cy="67800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GB" b="0" i="0" smtClean="0">
                          <a:solidFill>
                            <a:srgbClr val="374151"/>
                          </a:solidFill>
                          <a:latin typeface="Cambria Math" panose="02040503050406030204" pitchFamily="18" charset="0"/>
                        </a:rPr>
                        <m:t>Purification</m:t>
                      </m:r>
                      <m:r>
                        <a:rPr lang="en-GB" b="0" i="0" smtClean="0">
                          <a:solidFill>
                            <a:srgbClr val="374151"/>
                          </a:solidFill>
                          <a:latin typeface="Cambria Math" panose="02040503050406030204" pitchFamily="18" charset="0"/>
                        </a:rPr>
                        <m:t> </m:t>
                      </m:r>
                      <m:r>
                        <m:rPr>
                          <m:sty m:val="p"/>
                        </m:rPr>
                        <a:rPr lang="en-GB" b="0" i="0" smtClean="0">
                          <a:solidFill>
                            <a:srgbClr val="374151"/>
                          </a:solidFill>
                          <a:latin typeface="Cambria Math" panose="02040503050406030204" pitchFamily="18" charset="0"/>
                        </a:rPr>
                        <m:t>Cost</m:t>
                      </m:r>
                      <m:r>
                        <a:rPr lang="en-GB" b="0" i="0" smtClean="0">
                          <a:solidFill>
                            <a:srgbClr val="374151"/>
                          </a:solidFill>
                          <a:latin typeface="Cambria Math" panose="02040503050406030204" pitchFamily="18" charset="0"/>
                        </a:rPr>
                        <m:t> </m:t>
                      </m:r>
                      <m:r>
                        <m:rPr>
                          <m:sty m:val="p"/>
                        </m:rPr>
                        <a:rPr lang="en-GB" b="0" i="0" smtClean="0">
                          <a:solidFill>
                            <a:srgbClr val="374151"/>
                          </a:solidFill>
                          <a:latin typeface="Cambria Math" panose="02040503050406030204" pitchFamily="18" charset="0"/>
                        </a:rPr>
                        <m:t>Index</m:t>
                      </m:r>
                      <m:r>
                        <a:rPr lang="en-GB" b="0" i="0" smtClean="0">
                          <a:solidFill>
                            <a:srgbClr val="374151"/>
                          </a:solidFill>
                          <a:latin typeface="Cambria Math" panose="02040503050406030204" pitchFamily="18" charset="0"/>
                        </a:rPr>
                        <m:t>= </m:t>
                      </m:r>
                      <m:f>
                        <m:fPr>
                          <m:ctrlPr>
                            <a:rPr lang="en-GB" b="0" i="1" smtClean="0">
                              <a:solidFill>
                                <a:srgbClr val="374151"/>
                              </a:solidFill>
                              <a:latin typeface="Cambria Math" panose="02040503050406030204" pitchFamily="18" charset="0"/>
                            </a:rPr>
                          </m:ctrlPr>
                        </m:fPr>
                        <m:num>
                          <m:sSub>
                            <m:sSubPr>
                              <m:ctrlPr>
                                <a:rPr lang="en-GB" b="0" i="1" smtClean="0">
                                  <a:solidFill>
                                    <a:srgbClr val="374151"/>
                                  </a:solidFill>
                                  <a:latin typeface="Cambria Math" panose="02040503050406030204" pitchFamily="18" charset="0"/>
                                </a:rPr>
                              </m:ctrlPr>
                            </m:sSubPr>
                            <m:e>
                              <m:r>
                                <m:rPr>
                                  <m:sty m:val="p"/>
                                </m:rPr>
                                <a:rPr lang="en-GB" b="0" i="0" smtClean="0">
                                  <a:solidFill>
                                    <a:srgbClr val="374151"/>
                                  </a:solidFill>
                                  <a:latin typeface="Cambria Math" panose="02040503050406030204" pitchFamily="18" charset="0"/>
                                </a:rPr>
                                <m:t>H</m:t>
                              </m:r>
                            </m:e>
                            <m:sub>
                              <m:r>
                                <a:rPr lang="en-GB" b="0" i="0" smtClean="0">
                                  <a:solidFill>
                                    <a:srgbClr val="374151"/>
                                  </a:solidFill>
                                  <a:latin typeface="Cambria Math" panose="02040503050406030204" pitchFamily="18" charset="0"/>
                                </a:rPr>
                                <m:t>2</m:t>
                              </m:r>
                            </m:sub>
                          </m:sSub>
                          <m:r>
                            <a:rPr lang="en-GB" b="0" i="0" smtClean="0">
                              <a:solidFill>
                                <a:srgbClr val="374151"/>
                              </a:solidFill>
                              <a:latin typeface="Cambria Math" panose="02040503050406030204" pitchFamily="18" charset="0"/>
                            </a:rPr>
                            <m:t> </m:t>
                          </m:r>
                          <m:r>
                            <m:rPr>
                              <m:sty m:val="p"/>
                            </m:rPr>
                            <a:rPr lang="en-GB" b="0" i="0" smtClean="0">
                              <a:solidFill>
                                <a:srgbClr val="374151"/>
                              </a:solidFill>
                              <a:latin typeface="Cambria Math" panose="02040503050406030204" pitchFamily="18" charset="0"/>
                            </a:rPr>
                            <m:t>Production</m:t>
                          </m:r>
                          <m:r>
                            <a:rPr lang="en-GB" b="0" i="0" smtClean="0">
                              <a:solidFill>
                                <a:srgbClr val="374151"/>
                              </a:solidFill>
                              <a:latin typeface="Cambria Math" panose="02040503050406030204" pitchFamily="18" charset="0"/>
                            </a:rPr>
                            <m:t> </m:t>
                          </m:r>
                          <m:r>
                            <m:rPr>
                              <m:sty m:val="p"/>
                            </m:rPr>
                            <a:rPr lang="en-GB" b="0" i="0" smtClean="0">
                              <a:solidFill>
                                <a:srgbClr val="374151"/>
                              </a:solidFill>
                              <a:latin typeface="Cambria Math" panose="02040503050406030204" pitchFamily="18" charset="0"/>
                            </a:rPr>
                            <m:t>Cost</m:t>
                          </m:r>
                          <m:r>
                            <a:rPr lang="en-GB" b="0" i="0" smtClean="0">
                              <a:solidFill>
                                <a:srgbClr val="374151"/>
                              </a:solidFill>
                              <a:latin typeface="Cambria Math" panose="02040503050406030204" pitchFamily="18" charset="0"/>
                            </a:rPr>
                            <m:t> [$/</m:t>
                          </m:r>
                          <m:r>
                            <m:rPr>
                              <m:sty m:val="p"/>
                            </m:rPr>
                            <a:rPr lang="en-GB" b="0" i="0" smtClean="0">
                              <a:solidFill>
                                <a:srgbClr val="374151"/>
                              </a:solidFill>
                              <a:latin typeface="Cambria Math" panose="02040503050406030204" pitchFamily="18" charset="0"/>
                            </a:rPr>
                            <m:t>kg</m:t>
                          </m:r>
                          <m:r>
                            <a:rPr lang="en-GB" b="0" i="0" smtClean="0">
                              <a:solidFill>
                                <a:srgbClr val="374151"/>
                              </a:solidFill>
                              <a:latin typeface="Cambria Math" panose="02040503050406030204" pitchFamily="18" charset="0"/>
                            </a:rPr>
                            <m:t>] </m:t>
                          </m:r>
                        </m:num>
                        <m:den>
                          <m:r>
                            <m:rPr>
                              <m:sty m:val="p"/>
                            </m:rPr>
                            <a:rPr lang="en-GB" b="0" i="0" smtClean="0">
                              <a:solidFill>
                                <a:srgbClr val="374151"/>
                              </a:solidFill>
                              <a:latin typeface="Cambria Math" panose="02040503050406030204" pitchFamily="18" charset="0"/>
                            </a:rPr>
                            <m:t>PSA</m:t>
                          </m:r>
                          <m:r>
                            <a:rPr lang="en-GB" b="0" i="0" smtClean="0">
                              <a:solidFill>
                                <a:srgbClr val="374151"/>
                              </a:solidFill>
                              <a:latin typeface="Cambria Math" panose="02040503050406030204" pitchFamily="18" charset="0"/>
                            </a:rPr>
                            <m:t> </m:t>
                          </m:r>
                          <m:r>
                            <m:rPr>
                              <m:sty m:val="p"/>
                            </m:rPr>
                            <a:rPr lang="en-GB" b="0" i="0" smtClean="0">
                              <a:solidFill>
                                <a:srgbClr val="374151"/>
                              </a:solidFill>
                              <a:latin typeface="Cambria Math" panose="02040503050406030204" pitchFamily="18" charset="0"/>
                            </a:rPr>
                            <m:t>Purification</m:t>
                          </m:r>
                          <m:r>
                            <a:rPr lang="en-GB" b="0" i="0" smtClean="0">
                              <a:solidFill>
                                <a:srgbClr val="374151"/>
                              </a:solidFill>
                              <a:latin typeface="Cambria Math" panose="02040503050406030204" pitchFamily="18" charset="0"/>
                            </a:rPr>
                            <m:t> </m:t>
                          </m:r>
                          <m:r>
                            <m:rPr>
                              <m:sty m:val="p"/>
                            </m:rPr>
                            <a:rPr lang="en-GB" b="0" i="0" smtClean="0">
                              <a:solidFill>
                                <a:srgbClr val="374151"/>
                              </a:solidFill>
                              <a:latin typeface="Cambria Math" panose="02040503050406030204" pitchFamily="18" charset="0"/>
                            </a:rPr>
                            <m:t>Cost</m:t>
                          </m:r>
                          <m:r>
                            <a:rPr lang="en-GB" b="0" i="0" smtClean="0">
                              <a:solidFill>
                                <a:srgbClr val="374151"/>
                              </a:solidFill>
                              <a:latin typeface="Cambria Math" panose="02040503050406030204" pitchFamily="18" charset="0"/>
                            </a:rPr>
                            <m:t> [$/</m:t>
                          </m:r>
                          <m:r>
                            <m:rPr>
                              <m:sty m:val="p"/>
                            </m:rPr>
                            <a:rPr lang="en-GB" b="0" i="0" smtClean="0">
                              <a:solidFill>
                                <a:srgbClr val="374151"/>
                              </a:solidFill>
                              <a:latin typeface="Cambria Math" panose="02040503050406030204" pitchFamily="18" charset="0"/>
                            </a:rPr>
                            <m:t>kg</m:t>
                          </m:r>
                          <m:r>
                            <a:rPr lang="en-GB" b="0" i="0" smtClean="0">
                              <a:solidFill>
                                <a:srgbClr val="374151"/>
                              </a:solidFill>
                              <a:latin typeface="Cambria Math" panose="02040503050406030204" pitchFamily="18" charset="0"/>
                            </a:rPr>
                            <m:t>]</m:t>
                          </m:r>
                        </m:den>
                      </m:f>
                    </m:oMath>
                  </m:oMathPara>
                </a14:m>
                <a:endParaRPr lang="en-US" dirty="0">
                  <a:solidFill>
                    <a:srgbClr val="374151"/>
                  </a:solidFill>
                </a:endParaRPr>
              </a:p>
            </p:txBody>
          </p:sp>
        </mc:Choice>
        <mc:Fallback>
          <p:sp>
            <p:nvSpPr>
              <p:cNvPr id="19" name="TextBox 18">
                <a:extLst>
                  <a:ext uri="{FF2B5EF4-FFF2-40B4-BE49-F238E27FC236}">
                    <a16:creationId xmlns:a16="http://schemas.microsoft.com/office/drawing/2014/main" id="{DB001ADA-17CA-65BA-F765-4364C72F132C}"/>
                  </a:ext>
                </a:extLst>
              </p:cNvPr>
              <p:cNvSpPr txBox="1">
                <a:spLocks noRot="1" noChangeAspect="1" noMove="1" noResize="1" noEditPoints="1" noAdjustHandles="1" noChangeArrowheads="1" noChangeShapeType="1" noTextEdit="1"/>
              </p:cNvSpPr>
              <p:nvPr/>
            </p:nvSpPr>
            <p:spPr>
              <a:xfrm>
                <a:off x="-226476" y="3089997"/>
                <a:ext cx="6146156" cy="678006"/>
              </a:xfrm>
              <a:prstGeom prst="rect">
                <a:avLst/>
              </a:prstGeom>
              <a:blipFill>
                <a:blip r:embed="rId4"/>
                <a:stretch>
                  <a:fillRect b="-11111"/>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1932F05D-57A3-81FC-069C-CC5F6358BB67}"/>
              </a:ext>
            </a:extLst>
          </p:cNvPr>
          <p:cNvSpPr txBox="1"/>
          <p:nvPr/>
        </p:nvSpPr>
        <p:spPr>
          <a:xfrm>
            <a:off x="55553" y="4765657"/>
            <a:ext cx="5820559" cy="1508105"/>
          </a:xfrm>
          <a:prstGeom prst="rect">
            <a:avLst/>
          </a:prstGeom>
          <a:noFill/>
        </p:spPr>
        <p:txBody>
          <a:bodyPr wrap="square">
            <a:spAutoFit/>
          </a:bodyPr>
          <a:lstStyle/>
          <a:p>
            <a:pPr marL="285750" indent="-285750">
              <a:buFont typeface="+mj-lt"/>
              <a:buAutoNum type="romanUcPeriod"/>
            </a:pPr>
            <a:endParaRPr lang="en-GB" sz="1000" dirty="0">
              <a:solidFill>
                <a:srgbClr val="374151"/>
              </a:solidFill>
              <a:cs typeface="Arial" panose="020B0604020202020204" pitchFamily="34" charset="0"/>
            </a:endParaRPr>
          </a:p>
          <a:p>
            <a:pPr marL="400050" indent="-400050">
              <a:buFont typeface="+mj-lt"/>
              <a:buAutoNum type="romanUcPeriod"/>
            </a:pPr>
            <a:r>
              <a:rPr lang="en-GB" dirty="0">
                <a:solidFill>
                  <a:srgbClr val="374151"/>
                </a:solidFill>
                <a:cs typeface="Arial" panose="020B0604020202020204" pitchFamily="34" charset="0"/>
              </a:rPr>
              <a:t>At low low demand, CG ratios rise to 2–4.</a:t>
            </a:r>
          </a:p>
          <a:p>
            <a:pPr marL="400050" indent="-400050">
              <a:buFont typeface="+mj-lt"/>
              <a:buAutoNum type="romanUcPeriod"/>
            </a:pPr>
            <a:endParaRPr lang="en-GB" dirty="0">
              <a:solidFill>
                <a:srgbClr val="374151"/>
              </a:solidFill>
              <a:cs typeface="Arial" panose="020B0604020202020204" pitchFamily="34" charset="0"/>
            </a:endParaRPr>
          </a:p>
          <a:p>
            <a:pPr marL="285750" indent="-285750">
              <a:buFont typeface="+mj-lt"/>
              <a:buAutoNum type="romanUcPeriod"/>
            </a:pPr>
            <a:endParaRPr lang="en-GB" sz="1000" dirty="0">
              <a:solidFill>
                <a:srgbClr val="374151"/>
              </a:solidFill>
              <a:cs typeface="Arial" panose="020B0604020202020204" pitchFamily="34" charset="0"/>
            </a:endParaRPr>
          </a:p>
          <a:p>
            <a:pPr marL="400050" indent="-400050">
              <a:buFont typeface="+mj-lt"/>
              <a:buAutoNum type="romanUcPeriod"/>
            </a:pPr>
            <a:r>
              <a:rPr lang="en-GB" dirty="0">
                <a:solidFill>
                  <a:srgbClr val="374151"/>
                </a:solidFill>
                <a:cs typeface="Arial" panose="020B0604020202020204" pitchFamily="34" charset="0"/>
              </a:rPr>
              <a:t>At 100 TWh, suggested CG ratio is between 0 and 1.</a:t>
            </a:r>
          </a:p>
        </p:txBody>
      </p:sp>
    </p:spTree>
    <p:extLst>
      <p:ext uri="{BB962C8B-B14F-4D97-AF65-F5344CB8AC3E}">
        <p14:creationId xmlns:p14="http://schemas.microsoft.com/office/powerpoint/2010/main" val="42551872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453E4-B895-5618-D00C-6A42DB528F69}"/>
              </a:ext>
            </a:extLst>
          </p:cNvPr>
          <p:cNvSpPr>
            <a:spLocks noGrp="1"/>
          </p:cNvSpPr>
          <p:nvPr>
            <p:ph type="title"/>
          </p:nvPr>
        </p:nvSpPr>
        <p:spPr/>
        <p:txBody>
          <a:bodyPr/>
          <a:lstStyle/>
          <a:p>
            <a:r>
              <a:rPr lang="en-GB" dirty="0"/>
              <a:t>Concluding Remarks</a:t>
            </a:r>
          </a:p>
        </p:txBody>
      </p:sp>
      <p:sp>
        <p:nvSpPr>
          <p:cNvPr id="5" name="TextBox 4">
            <a:extLst>
              <a:ext uri="{FF2B5EF4-FFF2-40B4-BE49-F238E27FC236}">
                <a16:creationId xmlns:a16="http://schemas.microsoft.com/office/drawing/2014/main" id="{7C0D7B8E-13BA-F715-AC62-EB13866194EA}"/>
              </a:ext>
            </a:extLst>
          </p:cNvPr>
          <p:cNvSpPr txBox="1"/>
          <p:nvPr/>
        </p:nvSpPr>
        <p:spPr>
          <a:xfrm>
            <a:off x="1333558" y="1354707"/>
            <a:ext cx="9329074" cy="707886"/>
          </a:xfrm>
          <a:prstGeom prst="rect">
            <a:avLst/>
          </a:prstGeom>
          <a:noFill/>
        </p:spPr>
        <p:txBody>
          <a:bodyPr wrap="square">
            <a:spAutoFit/>
          </a:bodyPr>
          <a:lstStyle/>
          <a:p>
            <a:r>
              <a:rPr lang="en-GB" sz="2000" b="1" dirty="0">
                <a:solidFill>
                  <a:srgbClr val="374151"/>
                </a:solidFill>
                <a:cs typeface="Arial" panose="020B0604020202020204" pitchFamily="34" charset="0"/>
              </a:rPr>
              <a:t>Reservoir quality sets the upper limit</a:t>
            </a:r>
            <a:r>
              <a:rPr lang="en-GB" sz="2000" dirty="0">
                <a:solidFill>
                  <a:srgbClr val="374151"/>
                </a:solidFill>
                <a:cs typeface="Arial" panose="020B0604020202020204" pitchFamily="34" charset="0"/>
              </a:rPr>
              <a:t>: poor reservoir properties cannot be fully compensated by optimisation.</a:t>
            </a:r>
            <a:endParaRPr lang="en-GB" sz="2000" dirty="0">
              <a:solidFill>
                <a:srgbClr val="374151"/>
              </a:solidFill>
              <a:latin typeface="Arial" panose="020B0604020202020204" pitchFamily="34" charset="0"/>
              <a:cs typeface="Arial" panose="020B0604020202020204" pitchFamily="34" charset="0"/>
            </a:endParaRPr>
          </a:p>
        </p:txBody>
      </p:sp>
      <p:grpSp>
        <p:nvGrpSpPr>
          <p:cNvPr id="6" name="Google Shape;212;p7">
            <a:extLst>
              <a:ext uri="{FF2B5EF4-FFF2-40B4-BE49-F238E27FC236}">
                <a16:creationId xmlns:a16="http://schemas.microsoft.com/office/drawing/2014/main" id="{CC9210D3-44CF-9767-1AE5-225643E5E3BD}"/>
              </a:ext>
            </a:extLst>
          </p:cNvPr>
          <p:cNvGrpSpPr/>
          <p:nvPr/>
        </p:nvGrpSpPr>
        <p:grpSpPr>
          <a:xfrm>
            <a:off x="609599" y="1451025"/>
            <a:ext cx="457200" cy="457200"/>
            <a:chOff x="10113127" y="2798065"/>
            <a:chExt cx="548640" cy="548640"/>
          </a:xfrm>
        </p:grpSpPr>
        <p:sp>
          <p:nvSpPr>
            <p:cNvPr id="7" name="Google Shape;213;p7">
              <a:extLst>
                <a:ext uri="{FF2B5EF4-FFF2-40B4-BE49-F238E27FC236}">
                  <a16:creationId xmlns:a16="http://schemas.microsoft.com/office/drawing/2014/main" id="{8130C01F-FD49-2EF5-5B94-A8F810E28AA1}"/>
                </a:ext>
              </a:extLst>
            </p:cNvPr>
            <p:cNvSpPr/>
            <p:nvPr/>
          </p:nvSpPr>
          <p:spPr>
            <a:xfrm>
              <a:off x="10113127" y="2798065"/>
              <a:ext cx="548640" cy="548640"/>
            </a:xfrm>
            <a:prstGeom prst="rect">
              <a:avLst/>
            </a:prstGeom>
            <a:solidFill>
              <a:srgbClr val="56201E"/>
            </a:solidFill>
            <a:ln w="9525" cap="flat" cmpd="sng">
              <a:solidFill>
                <a:srgbClr val="56201E"/>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1500" b="1">
                <a:solidFill>
                  <a:schemeClr val="dk1"/>
                </a:solidFill>
                <a:latin typeface="Gill Sans"/>
                <a:ea typeface="Gill Sans"/>
                <a:cs typeface="Gill Sans"/>
                <a:sym typeface="Gill Sans"/>
              </a:endParaRPr>
            </a:p>
          </p:txBody>
        </p:sp>
        <p:sp>
          <p:nvSpPr>
            <p:cNvPr id="8" name="Google Shape;214;p7">
              <a:extLst>
                <a:ext uri="{FF2B5EF4-FFF2-40B4-BE49-F238E27FC236}">
                  <a16:creationId xmlns:a16="http://schemas.microsoft.com/office/drawing/2014/main" id="{027392C8-8855-2AAB-0CBB-C933550C01D1}"/>
                </a:ext>
              </a:extLst>
            </p:cNvPr>
            <p:cNvSpPr/>
            <p:nvPr/>
          </p:nvSpPr>
          <p:spPr>
            <a:xfrm>
              <a:off x="10181707" y="2847884"/>
              <a:ext cx="411480" cy="445555"/>
            </a:xfrm>
            <a:prstGeom prst="roundRect">
              <a:avLst>
                <a:gd name="adj" fmla="val 16667"/>
              </a:avLst>
            </a:prstGeom>
            <a:solidFill>
              <a:schemeClr val="lt1"/>
            </a:solidFill>
            <a:ln w="9525" cap="flat" cmpd="sng">
              <a:solidFill>
                <a:srgbClr val="56201E"/>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a:solidFill>
                    <a:schemeClr val="dk1"/>
                  </a:solidFill>
                  <a:latin typeface="Avenir"/>
                  <a:ea typeface="Avenir"/>
                  <a:cs typeface="Avenir"/>
                  <a:sym typeface="Avenir"/>
                </a:rPr>
                <a:t>1</a:t>
              </a:r>
              <a:endParaRPr sz="1500" b="1">
                <a:solidFill>
                  <a:schemeClr val="dk1"/>
                </a:solidFill>
                <a:latin typeface="Avenir"/>
                <a:ea typeface="Avenir"/>
                <a:cs typeface="Avenir"/>
                <a:sym typeface="Avenir"/>
              </a:endParaRPr>
            </a:p>
          </p:txBody>
        </p:sp>
      </p:grpSp>
      <p:grpSp>
        <p:nvGrpSpPr>
          <p:cNvPr id="9" name="Google Shape;215;p7">
            <a:extLst>
              <a:ext uri="{FF2B5EF4-FFF2-40B4-BE49-F238E27FC236}">
                <a16:creationId xmlns:a16="http://schemas.microsoft.com/office/drawing/2014/main" id="{A30385E0-2EEF-C5F9-226D-DA9A172B2977}"/>
              </a:ext>
            </a:extLst>
          </p:cNvPr>
          <p:cNvGrpSpPr/>
          <p:nvPr/>
        </p:nvGrpSpPr>
        <p:grpSpPr>
          <a:xfrm>
            <a:off x="609599" y="3228444"/>
            <a:ext cx="457200" cy="457200"/>
            <a:chOff x="10113127" y="2798065"/>
            <a:chExt cx="548640" cy="548640"/>
          </a:xfrm>
        </p:grpSpPr>
        <p:sp>
          <p:nvSpPr>
            <p:cNvPr id="10" name="Google Shape;216;p7">
              <a:extLst>
                <a:ext uri="{FF2B5EF4-FFF2-40B4-BE49-F238E27FC236}">
                  <a16:creationId xmlns:a16="http://schemas.microsoft.com/office/drawing/2014/main" id="{445EDD4A-2E32-3310-2266-40202A42CA46}"/>
                </a:ext>
              </a:extLst>
            </p:cNvPr>
            <p:cNvSpPr/>
            <p:nvPr/>
          </p:nvSpPr>
          <p:spPr>
            <a:xfrm>
              <a:off x="10113127" y="2798065"/>
              <a:ext cx="548640" cy="548640"/>
            </a:xfrm>
            <a:prstGeom prst="rect">
              <a:avLst/>
            </a:prstGeom>
            <a:solidFill>
              <a:srgbClr val="56201E"/>
            </a:solidFill>
            <a:ln w="9525" cap="flat" cmpd="sng">
              <a:solidFill>
                <a:srgbClr val="56201E"/>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1500" b="1">
                <a:solidFill>
                  <a:schemeClr val="dk1"/>
                </a:solidFill>
                <a:latin typeface="Gill Sans"/>
                <a:ea typeface="Gill Sans"/>
                <a:cs typeface="Gill Sans"/>
                <a:sym typeface="Gill Sans"/>
              </a:endParaRPr>
            </a:p>
          </p:txBody>
        </p:sp>
        <p:sp>
          <p:nvSpPr>
            <p:cNvPr id="11" name="Google Shape;217;p7">
              <a:extLst>
                <a:ext uri="{FF2B5EF4-FFF2-40B4-BE49-F238E27FC236}">
                  <a16:creationId xmlns:a16="http://schemas.microsoft.com/office/drawing/2014/main" id="{530420DB-6BF3-B966-1C27-E4623332CE23}"/>
                </a:ext>
              </a:extLst>
            </p:cNvPr>
            <p:cNvSpPr/>
            <p:nvPr/>
          </p:nvSpPr>
          <p:spPr>
            <a:xfrm>
              <a:off x="10181707" y="2847884"/>
              <a:ext cx="411480" cy="445555"/>
            </a:xfrm>
            <a:prstGeom prst="roundRect">
              <a:avLst>
                <a:gd name="adj" fmla="val 16667"/>
              </a:avLst>
            </a:prstGeom>
            <a:solidFill>
              <a:schemeClr val="lt1"/>
            </a:solidFill>
            <a:ln w="9525" cap="flat" cmpd="sng">
              <a:solidFill>
                <a:srgbClr val="56201E"/>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a:solidFill>
                    <a:schemeClr val="dk1"/>
                  </a:solidFill>
                  <a:latin typeface="Avenir"/>
                  <a:ea typeface="Avenir"/>
                  <a:cs typeface="Avenir"/>
                  <a:sym typeface="Avenir"/>
                </a:rPr>
                <a:t>2</a:t>
              </a:r>
              <a:endParaRPr sz="1500" b="1">
                <a:solidFill>
                  <a:schemeClr val="dk1"/>
                </a:solidFill>
                <a:latin typeface="Avenir"/>
                <a:ea typeface="Avenir"/>
                <a:cs typeface="Avenir"/>
                <a:sym typeface="Avenir"/>
              </a:endParaRPr>
            </a:p>
          </p:txBody>
        </p:sp>
      </p:grpSp>
      <p:grpSp>
        <p:nvGrpSpPr>
          <p:cNvPr id="12" name="Google Shape;221;p7">
            <a:extLst>
              <a:ext uri="{FF2B5EF4-FFF2-40B4-BE49-F238E27FC236}">
                <a16:creationId xmlns:a16="http://schemas.microsoft.com/office/drawing/2014/main" id="{E8BE29FB-1449-8C69-193F-BF3DA7B26604}"/>
              </a:ext>
            </a:extLst>
          </p:cNvPr>
          <p:cNvGrpSpPr/>
          <p:nvPr/>
        </p:nvGrpSpPr>
        <p:grpSpPr>
          <a:xfrm>
            <a:off x="609599" y="5005863"/>
            <a:ext cx="457200" cy="457200"/>
            <a:chOff x="10113127" y="2798065"/>
            <a:chExt cx="548640" cy="548640"/>
          </a:xfrm>
        </p:grpSpPr>
        <p:sp>
          <p:nvSpPr>
            <p:cNvPr id="13" name="Google Shape;222;p7">
              <a:extLst>
                <a:ext uri="{FF2B5EF4-FFF2-40B4-BE49-F238E27FC236}">
                  <a16:creationId xmlns:a16="http://schemas.microsoft.com/office/drawing/2014/main" id="{4762B5D5-F7DC-B91E-CDA6-234332FBF07E}"/>
                </a:ext>
              </a:extLst>
            </p:cNvPr>
            <p:cNvSpPr/>
            <p:nvPr/>
          </p:nvSpPr>
          <p:spPr>
            <a:xfrm>
              <a:off x="10113127" y="2798065"/>
              <a:ext cx="548640" cy="548640"/>
            </a:xfrm>
            <a:prstGeom prst="rect">
              <a:avLst/>
            </a:prstGeom>
            <a:solidFill>
              <a:srgbClr val="56201E"/>
            </a:solidFill>
            <a:ln w="9525" cap="flat" cmpd="sng">
              <a:solidFill>
                <a:srgbClr val="56201E"/>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1500" b="1">
                <a:solidFill>
                  <a:schemeClr val="dk1"/>
                </a:solidFill>
                <a:latin typeface="Gill Sans"/>
                <a:ea typeface="Gill Sans"/>
                <a:cs typeface="Gill Sans"/>
                <a:sym typeface="Gill Sans"/>
              </a:endParaRPr>
            </a:p>
          </p:txBody>
        </p:sp>
        <p:sp>
          <p:nvSpPr>
            <p:cNvPr id="14" name="Google Shape;223;p7">
              <a:extLst>
                <a:ext uri="{FF2B5EF4-FFF2-40B4-BE49-F238E27FC236}">
                  <a16:creationId xmlns:a16="http://schemas.microsoft.com/office/drawing/2014/main" id="{BD1EDB62-ECFD-7640-C8E6-2AB97E6116F8}"/>
                </a:ext>
              </a:extLst>
            </p:cNvPr>
            <p:cNvSpPr/>
            <p:nvPr/>
          </p:nvSpPr>
          <p:spPr>
            <a:xfrm>
              <a:off x="10181707" y="2847884"/>
              <a:ext cx="411480" cy="445555"/>
            </a:xfrm>
            <a:prstGeom prst="roundRect">
              <a:avLst>
                <a:gd name="adj" fmla="val 16667"/>
              </a:avLst>
            </a:prstGeom>
            <a:solidFill>
              <a:schemeClr val="lt1"/>
            </a:solidFill>
            <a:ln w="9525" cap="flat" cmpd="sng">
              <a:solidFill>
                <a:srgbClr val="56201E"/>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a:solidFill>
                    <a:schemeClr val="dk1"/>
                  </a:solidFill>
                  <a:latin typeface="Avenir"/>
                  <a:ea typeface="Avenir"/>
                  <a:cs typeface="Avenir"/>
                  <a:sym typeface="Avenir"/>
                </a:rPr>
                <a:t>3</a:t>
              </a:r>
              <a:endParaRPr sz="1500" b="1">
                <a:solidFill>
                  <a:schemeClr val="dk1"/>
                </a:solidFill>
                <a:latin typeface="Avenir"/>
                <a:ea typeface="Avenir"/>
                <a:cs typeface="Avenir"/>
                <a:sym typeface="Avenir"/>
              </a:endParaRPr>
            </a:p>
          </p:txBody>
        </p:sp>
      </p:grpSp>
      <p:sp>
        <p:nvSpPr>
          <p:cNvPr id="15" name="TextBox 14">
            <a:extLst>
              <a:ext uri="{FF2B5EF4-FFF2-40B4-BE49-F238E27FC236}">
                <a16:creationId xmlns:a16="http://schemas.microsoft.com/office/drawing/2014/main" id="{C42F836F-FAAB-36C7-BB8B-1BA314EF27B2}"/>
              </a:ext>
            </a:extLst>
          </p:cNvPr>
          <p:cNvSpPr txBox="1"/>
          <p:nvPr/>
        </p:nvSpPr>
        <p:spPr>
          <a:xfrm>
            <a:off x="1243502" y="3171137"/>
            <a:ext cx="9777423" cy="707886"/>
          </a:xfrm>
          <a:prstGeom prst="rect">
            <a:avLst/>
          </a:prstGeom>
          <a:noFill/>
        </p:spPr>
        <p:txBody>
          <a:bodyPr wrap="square">
            <a:spAutoFit/>
          </a:bodyPr>
          <a:lstStyle/>
          <a:p>
            <a:r>
              <a:rPr lang="en-GB" sz="2000" dirty="0">
                <a:solidFill>
                  <a:srgbClr val="374151"/>
                </a:solidFill>
                <a:latin typeface="Arial" panose="020B0604020202020204" pitchFamily="34" charset="0"/>
                <a:cs typeface="Arial" panose="020B0604020202020204" pitchFamily="34" charset="0"/>
              </a:rPr>
              <a:t>H₂ cushion gas is only worth it when gas mixing makes </a:t>
            </a:r>
            <a:r>
              <a:rPr lang="en-GB" sz="2000" b="1" dirty="0">
                <a:solidFill>
                  <a:srgbClr val="374151"/>
                </a:solidFill>
                <a:latin typeface="Arial" panose="020B0604020202020204" pitchFamily="34" charset="0"/>
                <a:cs typeface="Arial" panose="020B0604020202020204" pitchFamily="34" charset="0"/>
              </a:rPr>
              <a:t>purification expensive</a:t>
            </a:r>
            <a:r>
              <a:rPr lang="en-GB" sz="2000" dirty="0">
                <a:solidFill>
                  <a:srgbClr val="374151"/>
                </a:solidFill>
                <a:latin typeface="Arial" panose="020B0604020202020204" pitchFamily="34" charset="0"/>
                <a:cs typeface="Arial" panose="020B0604020202020204" pitchFamily="34" charset="0"/>
              </a:rPr>
              <a:t>; in low-demand, short-cycle cases, optimal ratios can reach about 2–4× working gas.</a:t>
            </a:r>
          </a:p>
        </p:txBody>
      </p:sp>
      <p:sp>
        <p:nvSpPr>
          <p:cNvPr id="16" name="TextBox 15">
            <a:extLst>
              <a:ext uri="{FF2B5EF4-FFF2-40B4-BE49-F238E27FC236}">
                <a16:creationId xmlns:a16="http://schemas.microsoft.com/office/drawing/2014/main" id="{E063E64F-3320-306E-5EB9-372657E2AC5F}"/>
              </a:ext>
            </a:extLst>
          </p:cNvPr>
          <p:cNvSpPr txBox="1"/>
          <p:nvPr/>
        </p:nvSpPr>
        <p:spPr>
          <a:xfrm>
            <a:off x="1243502" y="4947802"/>
            <a:ext cx="9488665" cy="1015663"/>
          </a:xfrm>
          <a:prstGeom prst="rect">
            <a:avLst/>
          </a:prstGeom>
          <a:noFill/>
        </p:spPr>
        <p:txBody>
          <a:bodyPr wrap="square">
            <a:spAutoFit/>
          </a:bodyPr>
          <a:lstStyle/>
          <a:p>
            <a:r>
              <a:rPr lang="en-GB" sz="2000" dirty="0">
                <a:solidFill>
                  <a:srgbClr val="374151"/>
                </a:solidFill>
                <a:latin typeface="Arial" panose="020B0604020202020204" pitchFamily="34" charset="0"/>
                <a:cs typeface="Arial" panose="020B0604020202020204" pitchFamily="34" charset="0"/>
              </a:rPr>
              <a:t>An </a:t>
            </a:r>
            <a:r>
              <a:rPr lang="en-GB" sz="2000" b="1" dirty="0">
                <a:solidFill>
                  <a:srgbClr val="374151"/>
                </a:solidFill>
                <a:latin typeface="Arial" panose="020B0604020202020204" pitchFamily="34" charset="0"/>
                <a:cs typeface="Arial" panose="020B0604020202020204" pitchFamily="34" charset="0"/>
              </a:rPr>
              <a:t>extendable</a:t>
            </a:r>
            <a:r>
              <a:rPr lang="en-GB" sz="2000" dirty="0">
                <a:solidFill>
                  <a:srgbClr val="374151"/>
                </a:solidFill>
                <a:latin typeface="Arial" panose="020B0604020202020204" pitchFamily="34" charset="0"/>
                <a:cs typeface="Arial" panose="020B0604020202020204" pitchFamily="34" charset="0"/>
              </a:rPr>
              <a:t> end-to-end modelling workflow that connects reservoir physics, surrogate modelling, and optimisation to support hydrogen-storage deployment decisions.</a:t>
            </a:r>
          </a:p>
        </p:txBody>
      </p:sp>
      <p:sp>
        <p:nvSpPr>
          <p:cNvPr id="17" name="TextBox 16">
            <a:extLst>
              <a:ext uri="{FF2B5EF4-FFF2-40B4-BE49-F238E27FC236}">
                <a16:creationId xmlns:a16="http://schemas.microsoft.com/office/drawing/2014/main" id="{22582FE3-3637-D818-93B7-7219D584EB94}"/>
              </a:ext>
            </a:extLst>
          </p:cNvPr>
          <p:cNvSpPr txBox="1"/>
          <p:nvPr/>
        </p:nvSpPr>
        <p:spPr>
          <a:xfrm>
            <a:off x="11666648" y="6488668"/>
            <a:ext cx="654424" cy="369332"/>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12</a:t>
            </a:r>
          </a:p>
        </p:txBody>
      </p:sp>
    </p:spTree>
    <p:extLst>
      <p:ext uri="{BB962C8B-B14F-4D97-AF65-F5344CB8AC3E}">
        <p14:creationId xmlns:p14="http://schemas.microsoft.com/office/powerpoint/2010/main" val="2646478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808CF8-8B0D-F980-71F3-4B15B7092A5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197708"/>
            <a:ext cx="12282616" cy="7119336"/>
          </a:xfrm>
          <a:prstGeom prst="rect">
            <a:avLst/>
          </a:prstGeom>
        </p:spPr>
      </p:pic>
    </p:spTree>
    <p:extLst>
      <p:ext uri="{BB962C8B-B14F-4D97-AF65-F5344CB8AC3E}">
        <p14:creationId xmlns:p14="http://schemas.microsoft.com/office/powerpoint/2010/main" val="3334809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AFA2A7-C4C4-BD62-F9CE-2DC0B6D300B7}"/>
              </a:ext>
            </a:extLst>
          </p:cNvPr>
          <p:cNvSpPr/>
          <p:nvPr/>
        </p:nvSpPr>
        <p:spPr>
          <a:xfrm>
            <a:off x="0" y="0"/>
            <a:ext cx="12192000" cy="6858000"/>
          </a:xfrm>
          <a:prstGeom prst="rect">
            <a:avLst/>
          </a:prstGeom>
          <a:solidFill>
            <a:srgbClr val="282F39"/>
          </a:solidFill>
        </p:spPr>
        <p:txBody>
          <a:bodyPr wrap="square" rtlCol="0" anchor="ctr">
            <a:spAutoFit/>
          </a:bodyPr>
          <a:lstStyle/>
          <a:p>
            <a:pPr algn="ctr"/>
            <a:endParaRPr lang="en-GB" sz="1500" b="1">
              <a:latin typeface="Gill Sans MT Pro Medium" pitchFamily="34" charset="0"/>
            </a:endParaRPr>
          </a:p>
        </p:txBody>
      </p:sp>
      <p:pic>
        <p:nvPicPr>
          <p:cNvPr id="5" name="Google Shape;629;p27">
            <a:extLst>
              <a:ext uri="{FF2B5EF4-FFF2-40B4-BE49-F238E27FC236}">
                <a16:creationId xmlns:a16="http://schemas.microsoft.com/office/drawing/2014/main" id="{FA4C497F-E625-96C4-9A91-44B656FE204E}"/>
              </a:ext>
            </a:extLst>
          </p:cNvPr>
          <p:cNvPicPr preferRelativeResize="0"/>
          <p:nvPr/>
        </p:nvPicPr>
        <p:blipFill rotWithShape="1">
          <a:blip r:embed="rId2">
            <a:alphaModFix/>
          </a:blip>
          <a:srcRect l="33367" t="31940" r="32173" b="35125"/>
          <a:stretch/>
        </p:blipFill>
        <p:spPr>
          <a:xfrm>
            <a:off x="5223396" y="1099387"/>
            <a:ext cx="1745208" cy="1182238"/>
          </a:xfrm>
          <a:prstGeom prst="rect">
            <a:avLst/>
          </a:prstGeom>
          <a:noFill/>
          <a:ln>
            <a:noFill/>
          </a:ln>
        </p:spPr>
      </p:pic>
      <p:sp>
        <p:nvSpPr>
          <p:cNvPr id="6" name="Google Shape;630;p27">
            <a:extLst>
              <a:ext uri="{FF2B5EF4-FFF2-40B4-BE49-F238E27FC236}">
                <a16:creationId xmlns:a16="http://schemas.microsoft.com/office/drawing/2014/main" id="{99C299D0-7A91-740B-50D7-B290DA6A8FFF}"/>
              </a:ext>
            </a:extLst>
          </p:cNvPr>
          <p:cNvSpPr txBox="1"/>
          <p:nvPr/>
        </p:nvSpPr>
        <p:spPr>
          <a:xfrm>
            <a:off x="4532479" y="2549774"/>
            <a:ext cx="3127043" cy="7155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lt1"/>
                </a:solidFill>
                <a:latin typeface="Gill Sans"/>
                <a:ea typeface="Gill Sans"/>
                <a:cs typeface="Gill Sans"/>
                <a:sym typeface="Gill Sans"/>
              </a:rPr>
              <a:t>Thank</a:t>
            </a:r>
            <a:r>
              <a:rPr lang="en-US" sz="4000" b="1">
                <a:solidFill>
                  <a:srgbClr val="FFFFFF"/>
                </a:solidFill>
                <a:latin typeface="Garamond"/>
                <a:ea typeface="Garamond"/>
                <a:cs typeface="Garamond"/>
                <a:sym typeface="Garamond"/>
              </a:rPr>
              <a:t> </a:t>
            </a:r>
            <a:r>
              <a:rPr lang="en-US" sz="4000">
                <a:solidFill>
                  <a:schemeClr val="lt1"/>
                </a:solidFill>
                <a:latin typeface="Gill Sans"/>
                <a:ea typeface="Gill Sans"/>
                <a:cs typeface="Gill Sans"/>
                <a:sym typeface="Gill Sans"/>
              </a:rPr>
              <a:t>You!</a:t>
            </a:r>
            <a:endParaRPr/>
          </a:p>
        </p:txBody>
      </p:sp>
      <p:grpSp>
        <p:nvGrpSpPr>
          <p:cNvPr id="7" name="Google Shape;631;p27">
            <a:extLst>
              <a:ext uri="{FF2B5EF4-FFF2-40B4-BE49-F238E27FC236}">
                <a16:creationId xmlns:a16="http://schemas.microsoft.com/office/drawing/2014/main" id="{3E48DACA-5C7A-C0B7-E6AA-98C1DBD40413}"/>
              </a:ext>
            </a:extLst>
          </p:cNvPr>
          <p:cNvGrpSpPr/>
          <p:nvPr/>
        </p:nvGrpSpPr>
        <p:grpSpPr>
          <a:xfrm>
            <a:off x="3540593" y="3914931"/>
            <a:ext cx="822960" cy="822960"/>
            <a:chOff x="1607045" y="4169537"/>
            <a:chExt cx="1097280" cy="1097280"/>
          </a:xfrm>
        </p:grpSpPr>
        <p:sp>
          <p:nvSpPr>
            <p:cNvPr id="8" name="Google Shape;632;p27">
              <a:extLst>
                <a:ext uri="{FF2B5EF4-FFF2-40B4-BE49-F238E27FC236}">
                  <a16:creationId xmlns:a16="http://schemas.microsoft.com/office/drawing/2014/main" id="{DF9819E4-37E2-7C22-B478-273D30A040DA}"/>
                </a:ext>
              </a:extLst>
            </p:cNvPr>
            <p:cNvSpPr/>
            <p:nvPr/>
          </p:nvSpPr>
          <p:spPr>
            <a:xfrm>
              <a:off x="1607045" y="4169537"/>
              <a:ext cx="1097280" cy="1097280"/>
            </a:xfrm>
            <a:prstGeom prst="ellipse">
              <a:avLst/>
            </a:prstGeom>
            <a:solidFill>
              <a:srgbClr val="2E75B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alibri"/>
                <a:ea typeface="Calibri"/>
                <a:cs typeface="Calibri"/>
                <a:sym typeface="Calibri"/>
              </a:endParaRPr>
            </a:p>
          </p:txBody>
        </p:sp>
        <p:grpSp>
          <p:nvGrpSpPr>
            <p:cNvPr id="9" name="Google Shape;633;p27">
              <a:extLst>
                <a:ext uri="{FF2B5EF4-FFF2-40B4-BE49-F238E27FC236}">
                  <a16:creationId xmlns:a16="http://schemas.microsoft.com/office/drawing/2014/main" id="{8496FAB2-D9E8-A003-DC29-C7069E7FE1A5}"/>
                </a:ext>
              </a:extLst>
            </p:cNvPr>
            <p:cNvGrpSpPr/>
            <p:nvPr/>
          </p:nvGrpSpPr>
          <p:grpSpPr>
            <a:xfrm>
              <a:off x="1726112" y="4333572"/>
              <a:ext cx="859808" cy="729254"/>
              <a:chOff x="6232000" y="1435050"/>
              <a:chExt cx="488225" cy="481850"/>
            </a:xfrm>
          </p:grpSpPr>
          <p:sp>
            <p:nvSpPr>
              <p:cNvPr id="10" name="Google Shape;634;p27">
                <a:extLst>
                  <a:ext uri="{FF2B5EF4-FFF2-40B4-BE49-F238E27FC236}">
                    <a16:creationId xmlns:a16="http://schemas.microsoft.com/office/drawing/2014/main" id="{EA03008D-80B2-86BC-D356-7FEC0288BC3D}"/>
                  </a:ext>
                </a:extLst>
              </p:cNvPr>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chemeClr val="lt1"/>
              </a:solidFill>
              <a:ln>
                <a:noFill/>
              </a:ln>
            </p:spPr>
            <p:txBody>
              <a:bodyPr spcFirstLastPara="1" wrap="square" lIns="68550" tIns="68550" rIns="68550" bIns="68550" anchor="ctr" anchorCtr="0">
                <a:noAutofit/>
              </a:bodyPr>
              <a:lstStyle/>
              <a:p>
                <a:pPr marL="0" marR="0" lvl="0" indent="0" algn="l" rtl="0">
                  <a:spcBef>
                    <a:spcPts val="0"/>
                  </a:spcBef>
                  <a:spcAft>
                    <a:spcPts val="0"/>
                  </a:spcAft>
                  <a:buNone/>
                </a:pPr>
                <a:endParaRPr sz="1350">
                  <a:solidFill>
                    <a:srgbClr val="435D74"/>
                  </a:solidFill>
                  <a:latin typeface="Calibri"/>
                  <a:ea typeface="Calibri"/>
                  <a:cs typeface="Calibri"/>
                  <a:sym typeface="Calibri"/>
                </a:endParaRPr>
              </a:p>
            </p:txBody>
          </p:sp>
          <p:sp>
            <p:nvSpPr>
              <p:cNvPr id="11" name="Google Shape;635;p27">
                <a:extLst>
                  <a:ext uri="{FF2B5EF4-FFF2-40B4-BE49-F238E27FC236}">
                    <a16:creationId xmlns:a16="http://schemas.microsoft.com/office/drawing/2014/main" id="{B0F0C667-3E52-E726-89D7-80FD1C60F4E8}"/>
                  </a:ext>
                </a:extLst>
              </p:cNvPr>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chemeClr val="lt1"/>
              </a:solidFill>
              <a:ln>
                <a:noFill/>
              </a:ln>
            </p:spPr>
            <p:txBody>
              <a:bodyPr spcFirstLastPara="1" wrap="square" lIns="68550" tIns="68550" rIns="68550" bIns="68550" anchor="ctr" anchorCtr="0">
                <a:noAutofit/>
              </a:bodyPr>
              <a:lstStyle/>
              <a:p>
                <a:pPr marL="0" marR="0" lvl="0" indent="0" algn="l" rtl="0">
                  <a:spcBef>
                    <a:spcPts val="0"/>
                  </a:spcBef>
                  <a:spcAft>
                    <a:spcPts val="0"/>
                  </a:spcAft>
                  <a:buNone/>
                </a:pPr>
                <a:endParaRPr sz="1350">
                  <a:solidFill>
                    <a:srgbClr val="435D74"/>
                  </a:solidFill>
                  <a:latin typeface="Calibri"/>
                  <a:ea typeface="Calibri"/>
                  <a:cs typeface="Calibri"/>
                  <a:sym typeface="Calibri"/>
                </a:endParaRPr>
              </a:p>
            </p:txBody>
          </p:sp>
          <p:sp>
            <p:nvSpPr>
              <p:cNvPr id="12" name="Google Shape;636;p27">
                <a:extLst>
                  <a:ext uri="{FF2B5EF4-FFF2-40B4-BE49-F238E27FC236}">
                    <a16:creationId xmlns:a16="http://schemas.microsoft.com/office/drawing/2014/main" id="{300F0F76-F363-8527-5B5B-E3824927D1B7}"/>
                  </a:ext>
                </a:extLst>
              </p:cNvPr>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chemeClr val="lt1"/>
              </a:solidFill>
              <a:ln>
                <a:noFill/>
              </a:ln>
            </p:spPr>
            <p:txBody>
              <a:bodyPr spcFirstLastPara="1" wrap="square" lIns="68550" tIns="68550" rIns="68550" bIns="68550" anchor="ctr" anchorCtr="0">
                <a:noAutofit/>
              </a:bodyPr>
              <a:lstStyle/>
              <a:p>
                <a:pPr marL="0" marR="0" lvl="0" indent="0" algn="l" rtl="0">
                  <a:spcBef>
                    <a:spcPts val="0"/>
                  </a:spcBef>
                  <a:spcAft>
                    <a:spcPts val="0"/>
                  </a:spcAft>
                  <a:buNone/>
                </a:pPr>
                <a:endParaRPr sz="1350">
                  <a:solidFill>
                    <a:srgbClr val="435D74"/>
                  </a:solidFill>
                  <a:latin typeface="Calibri"/>
                  <a:ea typeface="Calibri"/>
                  <a:cs typeface="Calibri"/>
                  <a:sym typeface="Calibri"/>
                </a:endParaRPr>
              </a:p>
            </p:txBody>
          </p:sp>
          <p:sp>
            <p:nvSpPr>
              <p:cNvPr id="13" name="Google Shape;637;p27">
                <a:extLst>
                  <a:ext uri="{FF2B5EF4-FFF2-40B4-BE49-F238E27FC236}">
                    <a16:creationId xmlns:a16="http://schemas.microsoft.com/office/drawing/2014/main" id="{85D148D1-3461-C3EB-9DCC-464CE7A7935D}"/>
                  </a:ext>
                </a:extLst>
              </p:cNvPr>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chemeClr val="lt1"/>
              </a:solidFill>
              <a:ln>
                <a:noFill/>
              </a:ln>
            </p:spPr>
            <p:txBody>
              <a:bodyPr spcFirstLastPara="1" wrap="square" lIns="68550" tIns="68550" rIns="68550" bIns="68550" anchor="ctr" anchorCtr="0">
                <a:noAutofit/>
              </a:bodyPr>
              <a:lstStyle/>
              <a:p>
                <a:pPr marL="0" marR="0" lvl="0" indent="0" algn="l" rtl="0">
                  <a:spcBef>
                    <a:spcPts val="0"/>
                  </a:spcBef>
                  <a:spcAft>
                    <a:spcPts val="0"/>
                  </a:spcAft>
                  <a:buNone/>
                </a:pPr>
                <a:endParaRPr sz="1350">
                  <a:solidFill>
                    <a:srgbClr val="435D74"/>
                  </a:solidFill>
                  <a:latin typeface="Calibri"/>
                  <a:ea typeface="Calibri"/>
                  <a:cs typeface="Calibri"/>
                  <a:sym typeface="Calibri"/>
                </a:endParaRPr>
              </a:p>
            </p:txBody>
          </p:sp>
        </p:grpSp>
      </p:grpSp>
      <p:grpSp>
        <p:nvGrpSpPr>
          <p:cNvPr id="14" name="Google Shape;638;p27">
            <a:extLst>
              <a:ext uri="{FF2B5EF4-FFF2-40B4-BE49-F238E27FC236}">
                <a16:creationId xmlns:a16="http://schemas.microsoft.com/office/drawing/2014/main" id="{A6AA7097-75B1-6A7C-BB5F-7DDB191C8C7B}"/>
              </a:ext>
            </a:extLst>
          </p:cNvPr>
          <p:cNvGrpSpPr/>
          <p:nvPr/>
        </p:nvGrpSpPr>
        <p:grpSpPr>
          <a:xfrm>
            <a:off x="7971475" y="3914931"/>
            <a:ext cx="822960" cy="822960"/>
            <a:chOff x="7007792" y="4126801"/>
            <a:chExt cx="1097280" cy="1097280"/>
          </a:xfrm>
        </p:grpSpPr>
        <p:sp>
          <p:nvSpPr>
            <p:cNvPr id="15" name="Google Shape;639;p27">
              <a:extLst>
                <a:ext uri="{FF2B5EF4-FFF2-40B4-BE49-F238E27FC236}">
                  <a16:creationId xmlns:a16="http://schemas.microsoft.com/office/drawing/2014/main" id="{E306DDF6-51E1-AC3B-9D27-34AE746C81CC}"/>
                </a:ext>
              </a:extLst>
            </p:cNvPr>
            <p:cNvSpPr/>
            <p:nvPr/>
          </p:nvSpPr>
          <p:spPr>
            <a:xfrm>
              <a:off x="7007792" y="4126801"/>
              <a:ext cx="1097280" cy="1097280"/>
            </a:xfrm>
            <a:prstGeom prst="ellipse">
              <a:avLst/>
            </a:prstGeom>
            <a:solidFill>
              <a:srgbClr val="2E75B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alibri"/>
                <a:ea typeface="Calibri"/>
                <a:cs typeface="Calibri"/>
                <a:sym typeface="Calibri"/>
              </a:endParaRPr>
            </a:p>
          </p:txBody>
        </p:sp>
        <p:grpSp>
          <p:nvGrpSpPr>
            <p:cNvPr id="16" name="Google Shape;640;p27">
              <a:extLst>
                <a:ext uri="{FF2B5EF4-FFF2-40B4-BE49-F238E27FC236}">
                  <a16:creationId xmlns:a16="http://schemas.microsoft.com/office/drawing/2014/main" id="{342EAA65-CF39-1597-B256-E2FE2F656809}"/>
                </a:ext>
              </a:extLst>
            </p:cNvPr>
            <p:cNvGrpSpPr/>
            <p:nvPr/>
          </p:nvGrpSpPr>
          <p:grpSpPr>
            <a:xfrm>
              <a:off x="7219664" y="4464603"/>
              <a:ext cx="668741" cy="457808"/>
              <a:chOff x="1492675" y="1520750"/>
              <a:chExt cx="481825" cy="310575"/>
            </a:xfrm>
          </p:grpSpPr>
          <p:sp>
            <p:nvSpPr>
              <p:cNvPr id="17" name="Google Shape;641;p27">
                <a:extLst>
                  <a:ext uri="{FF2B5EF4-FFF2-40B4-BE49-F238E27FC236}">
                    <a16:creationId xmlns:a16="http://schemas.microsoft.com/office/drawing/2014/main" id="{FF1F802A-5E92-5709-1031-3D049217EA53}"/>
                  </a:ext>
                </a:extLst>
              </p:cNvPr>
              <p:cNvSpPr/>
              <p:nvPr/>
            </p:nvSpPr>
            <p:spPr>
              <a:xfrm>
                <a:off x="1492675" y="1540400"/>
                <a:ext cx="481825" cy="290925"/>
              </a:xfrm>
              <a:custGeom>
                <a:avLst/>
                <a:gdLst/>
                <a:ahLst/>
                <a:cxnLst/>
                <a:rect l="l" t="t" r="r" b="b"/>
                <a:pathLst>
                  <a:path w="19273" h="11637" extrusionOk="0">
                    <a:moveTo>
                      <a:pt x="266" y="1"/>
                    </a:moveTo>
                    <a:cubicBezTo>
                      <a:pt x="91" y="272"/>
                      <a:pt x="1" y="585"/>
                      <a:pt x="1" y="907"/>
                    </a:cubicBezTo>
                    <a:lnTo>
                      <a:pt x="1" y="9941"/>
                    </a:lnTo>
                    <a:cubicBezTo>
                      <a:pt x="1" y="10877"/>
                      <a:pt x="757" y="11633"/>
                      <a:pt x="1693" y="11636"/>
                    </a:cubicBezTo>
                    <a:lnTo>
                      <a:pt x="17577" y="11636"/>
                    </a:lnTo>
                    <a:cubicBezTo>
                      <a:pt x="18514" y="11633"/>
                      <a:pt x="19270" y="10877"/>
                      <a:pt x="19273" y="9941"/>
                    </a:cubicBezTo>
                    <a:lnTo>
                      <a:pt x="19273" y="907"/>
                    </a:lnTo>
                    <a:cubicBezTo>
                      <a:pt x="19270" y="585"/>
                      <a:pt x="19176" y="272"/>
                      <a:pt x="19005" y="1"/>
                    </a:cubicBezTo>
                    <a:lnTo>
                      <a:pt x="9974" y="7005"/>
                    </a:lnTo>
                    <a:cubicBezTo>
                      <a:pt x="9873" y="7080"/>
                      <a:pt x="9754" y="7118"/>
                      <a:pt x="9635" y="7118"/>
                    </a:cubicBezTo>
                    <a:cubicBezTo>
                      <a:pt x="9516" y="7118"/>
                      <a:pt x="9397" y="7080"/>
                      <a:pt x="9296" y="7005"/>
                    </a:cubicBezTo>
                    <a:lnTo>
                      <a:pt x="266" y="1"/>
                    </a:lnTo>
                    <a:close/>
                  </a:path>
                </a:pathLst>
              </a:custGeom>
              <a:solidFill>
                <a:schemeClr val="lt1"/>
              </a:solidFill>
              <a:ln>
                <a:noFill/>
              </a:ln>
            </p:spPr>
            <p:txBody>
              <a:bodyPr spcFirstLastPara="1" wrap="square" lIns="68550" tIns="68550" rIns="68550" bIns="68550" anchor="ctr" anchorCtr="0">
                <a:noAutofit/>
              </a:bodyPr>
              <a:lstStyle/>
              <a:p>
                <a:pPr marL="0" marR="0" lvl="0" indent="0" algn="l" rtl="0">
                  <a:spcBef>
                    <a:spcPts val="0"/>
                  </a:spcBef>
                  <a:spcAft>
                    <a:spcPts val="0"/>
                  </a:spcAft>
                  <a:buNone/>
                </a:pPr>
                <a:endParaRPr sz="1350">
                  <a:solidFill>
                    <a:srgbClr val="435D74"/>
                  </a:solidFill>
                  <a:latin typeface="Calibri"/>
                  <a:ea typeface="Calibri"/>
                  <a:cs typeface="Calibri"/>
                  <a:sym typeface="Calibri"/>
                </a:endParaRPr>
              </a:p>
            </p:txBody>
          </p:sp>
          <p:sp>
            <p:nvSpPr>
              <p:cNvPr id="18" name="Google Shape;642;p27">
                <a:extLst>
                  <a:ext uri="{FF2B5EF4-FFF2-40B4-BE49-F238E27FC236}">
                    <a16:creationId xmlns:a16="http://schemas.microsoft.com/office/drawing/2014/main" id="{5EEC01E8-FD19-71C5-68F6-C4F2BC8A2F57}"/>
                  </a:ext>
                </a:extLst>
              </p:cNvPr>
              <p:cNvSpPr/>
              <p:nvPr/>
            </p:nvSpPr>
            <p:spPr>
              <a:xfrm>
                <a:off x="1522575" y="1520750"/>
                <a:ext cx="421975" cy="165800"/>
              </a:xfrm>
              <a:custGeom>
                <a:avLst/>
                <a:gdLst/>
                <a:ahLst/>
                <a:cxnLst/>
                <a:rect l="l" t="t" r="r" b="b"/>
                <a:pathLst>
                  <a:path w="16879" h="6632" extrusionOk="0">
                    <a:moveTo>
                      <a:pt x="497" y="1"/>
                    </a:moveTo>
                    <a:cubicBezTo>
                      <a:pt x="328" y="1"/>
                      <a:pt x="160" y="31"/>
                      <a:pt x="0" y="82"/>
                    </a:cubicBezTo>
                    <a:lnTo>
                      <a:pt x="8441" y="6631"/>
                    </a:lnTo>
                    <a:lnTo>
                      <a:pt x="16878" y="82"/>
                    </a:lnTo>
                    <a:cubicBezTo>
                      <a:pt x="16719" y="31"/>
                      <a:pt x="16550" y="1"/>
                      <a:pt x="16381" y="1"/>
                    </a:cubicBezTo>
                    <a:close/>
                  </a:path>
                </a:pathLst>
              </a:custGeom>
              <a:solidFill>
                <a:schemeClr val="lt1"/>
              </a:solidFill>
              <a:ln>
                <a:noFill/>
              </a:ln>
            </p:spPr>
            <p:txBody>
              <a:bodyPr spcFirstLastPara="1" wrap="square" lIns="68550" tIns="68550" rIns="68550" bIns="68550" anchor="ctr" anchorCtr="0">
                <a:noAutofit/>
              </a:bodyPr>
              <a:lstStyle/>
              <a:p>
                <a:pPr marL="0" marR="0" lvl="0" indent="0" algn="l" rtl="0">
                  <a:spcBef>
                    <a:spcPts val="0"/>
                  </a:spcBef>
                  <a:spcAft>
                    <a:spcPts val="0"/>
                  </a:spcAft>
                  <a:buNone/>
                </a:pPr>
                <a:endParaRPr sz="1350">
                  <a:solidFill>
                    <a:srgbClr val="435D74"/>
                  </a:solidFill>
                  <a:latin typeface="Calibri"/>
                  <a:ea typeface="Calibri"/>
                  <a:cs typeface="Calibri"/>
                  <a:sym typeface="Calibri"/>
                </a:endParaRPr>
              </a:p>
            </p:txBody>
          </p:sp>
        </p:grpSp>
      </p:grpSp>
      <p:sp>
        <p:nvSpPr>
          <p:cNvPr id="19" name="Google Shape;643;p27">
            <a:extLst>
              <a:ext uri="{FF2B5EF4-FFF2-40B4-BE49-F238E27FC236}">
                <a16:creationId xmlns:a16="http://schemas.microsoft.com/office/drawing/2014/main" id="{62CD9C7D-BFAF-082B-AB69-CEA625D6CACB}"/>
              </a:ext>
            </a:extLst>
          </p:cNvPr>
          <p:cNvSpPr txBox="1"/>
          <p:nvPr/>
        </p:nvSpPr>
        <p:spPr>
          <a:xfrm>
            <a:off x="2234477" y="4860917"/>
            <a:ext cx="3605214"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500">
                <a:solidFill>
                  <a:schemeClr val="lt1"/>
                </a:solidFill>
                <a:latin typeface="Gill Sans"/>
                <a:ea typeface="Gill Sans"/>
                <a:cs typeface="Gill Sans"/>
                <a:sym typeface="Gill Sans"/>
              </a:rPr>
              <a:t>Department of Chemical Engineering, The University of Manchester</a:t>
            </a:r>
            <a:endParaRPr/>
          </a:p>
        </p:txBody>
      </p:sp>
      <p:sp>
        <p:nvSpPr>
          <p:cNvPr id="20" name="Google Shape;644;p27">
            <a:extLst>
              <a:ext uri="{FF2B5EF4-FFF2-40B4-BE49-F238E27FC236}">
                <a16:creationId xmlns:a16="http://schemas.microsoft.com/office/drawing/2014/main" id="{62D010A6-B850-6698-A655-86570D862CBD}"/>
              </a:ext>
            </a:extLst>
          </p:cNvPr>
          <p:cNvSpPr txBox="1"/>
          <p:nvPr/>
        </p:nvSpPr>
        <p:spPr>
          <a:xfrm>
            <a:off x="6229579" y="4860958"/>
            <a:ext cx="4303101" cy="55395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500" dirty="0">
                <a:solidFill>
                  <a:schemeClr val="bg1"/>
                </a:solidFill>
                <a:latin typeface="Gill Sans" panose="020B0604020202020204" charset="0"/>
                <a:ea typeface="Gill Sans"/>
                <a:cs typeface="Gill Sans" panose="020B0604020202020204" charset="0"/>
                <a:sym typeface="Gill Sans"/>
                <a:hlinkClick r:id="rId3">
                  <a:extLst>
                    <a:ext uri="{A12FA001-AC4F-418D-AE19-62706E023703}">
                      <ahyp:hlinkClr xmlns:ahyp="http://schemas.microsoft.com/office/drawing/2018/hyperlinkcolor" val="tx"/>
                    </a:ext>
                  </a:extLst>
                </a:hlinkClick>
              </a:rPr>
              <a:t>Ehsan.vahabzadehasbaghi@manchester.ac.uk</a:t>
            </a:r>
            <a:endParaRPr lang="en-US" sz="1500" dirty="0">
              <a:solidFill>
                <a:schemeClr val="bg1"/>
              </a:solidFill>
              <a:latin typeface="Gill Sans" panose="020B0604020202020204" charset="0"/>
              <a:ea typeface="Gill Sans"/>
              <a:cs typeface="Gill Sans" panose="020B0604020202020204" charset="0"/>
              <a:sym typeface="Gill Sans"/>
            </a:endParaRPr>
          </a:p>
          <a:p>
            <a:pPr marL="0" marR="0" lvl="0" indent="0" algn="ctr" rtl="0">
              <a:spcBef>
                <a:spcPts val="0"/>
              </a:spcBef>
              <a:spcAft>
                <a:spcPts val="0"/>
              </a:spcAft>
              <a:buNone/>
            </a:pPr>
            <a:r>
              <a:rPr lang="en-GB" sz="1500" dirty="0">
                <a:solidFill>
                  <a:schemeClr val="bg1"/>
                </a:solidFill>
                <a:latin typeface="Gill Sans" panose="020B0604020202020204" charset="0"/>
                <a:cs typeface="Gill Sans" panose="020B0604020202020204" charset="0"/>
                <a:hlinkClick r:id="rId4">
                  <a:extLst>
                    <a:ext uri="{A12FA001-AC4F-418D-AE19-62706E023703}">
                      <ahyp:hlinkClr xmlns:ahyp="http://schemas.microsoft.com/office/drawing/2018/hyperlinkcolor" val="tx"/>
                    </a:ext>
                  </a:extLst>
                </a:hlinkClick>
              </a:rPr>
              <a:t>vahid.niasar@manchester.ac.uk</a:t>
            </a:r>
            <a:endParaRPr lang="en-US" sz="1500" dirty="0">
              <a:solidFill>
                <a:schemeClr val="bg1"/>
              </a:solidFill>
              <a:latin typeface="Gill Sans" panose="020B0604020202020204" charset="0"/>
              <a:cs typeface="Gill Sans" panose="020B0604020202020204" charset="0"/>
              <a:sym typeface="Gill Sans"/>
            </a:endParaRPr>
          </a:p>
        </p:txBody>
      </p:sp>
    </p:spTree>
    <p:extLst>
      <p:ext uri="{BB962C8B-B14F-4D97-AF65-F5344CB8AC3E}">
        <p14:creationId xmlns:p14="http://schemas.microsoft.com/office/powerpoint/2010/main" val="27749880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560F3-C850-748E-2C13-48D4919928DE}"/>
              </a:ext>
            </a:extLst>
          </p:cNvPr>
          <p:cNvSpPr>
            <a:spLocks noGrp="1"/>
          </p:cNvSpPr>
          <p:nvPr>
            <p:ph type="title"/>
          </p:nvPr>
        </p:nvSpPr>
        <p:spPr/>
        <p:txBody>
          <a:bodyPr/>
          <a:lstStyle/>
          <a:p>
            <a:r>
              <a:rPr lang="en-GB" dirty="0"/>
              <a:t>Optimal Decision</a:t>
            </a:r>
          </a:p>
        </p:txBody>
      </p:sp>
      <p:sp>
        <p:nvSpPr>
          <p:cNvPr id="5" name="TextBox 4">
            <a:extLst>
              <a:ext uri="{FF2B5EF4-FFF2-40B4-BE49-F238E27FC236}">
                <a16:creationId xmlns:a16="http://schemas.microsoft.com/office/drawing/2014/main" id="{60C37B38-0A96-B1BF-5DA9-0661235712C8}"/>
              </a:ext>
            </a:extLst>
          </p:cNvPr>
          <p:cNvSpPr txBox="1"/>
          <p:nvPr/>
        </p:nvSpPr>
        <p:spPr>
          <a:xfrm>
            <a:off x="164533" y="1230896"/>
            <a:ext cx="5631698" cy="4196020"/>
          </a:xfrm>
          <a:prstGeom prst="rect">
            <a:avLst/>
          </a:prstGeom>
          <a:noFill/>
        </p:spPr>
        <p:txBody>
          <a:bodyPr wrap="square">
            <a:spAutoFit/>
          </a:bodyPr>
          <a:lstStyle/>
          <a:p>
            <a:pPr marL="285750" indent="-285750">
              <a:lnSpc>
                <a:spcPct val="150000"/>
              </a:lnSpc>
              <a:buFont typeface="Wingdings" panose="05000000000000000000" pitchFamily="2" charset="2"/>
              <a:buChar char="q"/>
            </a:pPr>
            <a:r>
              <a:rPr lang="en-GB" dirty="0">
                <a:solidFill>
                  <a:srgbClr val="374151"/>
                </a:solidFill>
                <a:latin typeface="Arial" panose="020B0604020202020204" pitchFamily="34" charset="0"/>
                <a:cs typeface="Arial" panose="020B0604020202020204" pitchFamily="34" charset="0"/>
              </a:rPr>
              <a:t>spatial distribution and robustness of optimised UK reservoir fields across annual delivery targets under different PCI values.</a:t>
            </a:r>
          </a:p>
          <a:p>
            <a:pPr marL="285750" indent="-285750">
              <a:lnSpc>
                <a:spcPct val="150000"/>
              </a:lnSpc>
              <a:buFont typeface="Wingdings" panose="05000000000000000000" pitchFamily="2" charset="2"/>
              <a:buChar char="q"/>
            </a:pPr>
            <a:endParaRPr lang="en-GB" dirty="0">
              <a:solidFill>
                <a:srgbClr val="374151"/>
              </a:solidFill>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q"/>
            </a:pPr>
            <a:r>
              <a:rPr lang="en-GB" dirty="0">
                <a:solidFill>
                  <a:srgbClr val="374151"/>
                </a:solidFill>
                <a:latin typeface="Arial" panose="020B0604020202020204" pitchFamily="34" charset="0"/>
                <a:cs typeface="Arial" panose="020B0604020202020204" pitchFamily="34" charset="0"/>
              </a:rPr>
              <a:t>Repeated selections cluster in the Southern North Sea, especially </a:t>
            </a:r>
            <a:r>
              <a:rPr lang="en-GB" dirty="0" err="1">
                <a:solidFill>
                  <a:srgbClr val="374151"/>
                </a:solidFill>
                <a:latin typeface="Arial" panose="020B0604020202020204" pitchFamily="34" charset="0"/>
                <a:cs typeface="Arial" panose="020B0604020202020204" pitchFamily="34" charset="0"/>
              </a:rPr>
              <a:t>Ravenspurn</a:t>
            </a:r>
            <a:r>
              <a:rPr lang="en-GB" dirty="0">
                <a:solidFill>
                  <a:srgbClr val="374151"/>
                </a:solidFill>
                <a:latin typeface="Arial" panose="020B0604020202020204" pitchFamily="34" charset="0"/>
                <a:cs typeface="Arial" panose="020B0604020202020204" pitchFamily="34" charset="0"/>
              </a:rPr>
              <a:t>, Clipper North, Indefatigable, Barque, and V-fields.</a:t>
            </a:r>
          </a:p>
          <a:p>
            <a:pPr marL="285750" indent="-285750">
              <a:lnSpc>
                <a:spcPct val="150000"/>
              </a:lnSpc>
              <a:buFont typeface="Wingdings" panose="05000000000000000000" pitchFamily="2" charset="2"/>
              <a:buChar char="q"/>
            </a:pPr>
            <a:endParaRPr lang="en-GB" dirty="0">
              <a:solidFill>
                <a:srgbClr val="374151"/>
              </a:solidFill>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q"/>
            </a:pPr>
            <a:r>
              <a:rPr lang="en-GB" dirty="0">
                <a:solidFill>
                  <a:srgbClr val="374151"/>
                </a:solidFill>
                <a:latin typeface="Arial" panose="020B0604020202020204" pitchFamily="34" charset="0"/>
                <a:cs typeface="Arial" panose="020B0604020202020204" pitchFamily="34" charset="0"/>
              </a:rPr>
              <a:t>Optimisation identifies a robust east-coast core portfolio, not just isolated storage sites.</a:t>
            </a:r>
          </a:p>
        </p:txBody>
      </p:sp>
      <p:pic>
        <p:nvPicPr>
          <p:cNvPr id="6" name="Picture 5">
            <a:extLst>
              <a:ext uri="{FF2B5EF4-FFF2-40B4-BE49-F238E27FC236}">
                <a16:creationId xmlns:a16="http://schemas.microsoft.com/office/drawing/2014/main" id="{1125437B-4E4A-C363-B0F6-00DEA80ECE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3081" y="1083349"/>
            <a:ext cx="6361044" cy="5726541"/>
          </a:xfrm>
          <a:prstGeom prst="rect">
            <a:avLst/>
          </a:prstGeom>
          <a:ln w="28575">
            <a:solidFill>
              <a:srgbClr val="0032A0"/>
            </a:solidFill>
          </a:ln>
        </p:spPr>
      </p:pic>
      <p:sp>
        <p:nvSpPr>
          <p:cNvPr id="7" name="TextBox 6">
            <a:extLst>
              <a:ext uri="{FF2B5EF4-FFF2-40B4-BE49-F238E27FC236}">
                <a16:creationId xmlns:a16="http://schemas.microsoft.com/office/drawing/2014/main" id="{7BEA163E-1C4F-7260-7917-C49258DD4334}"/>
              </a:ext>
            </a:extLst>
          </p:cNvPr>
          <p:cNvSpPr txBox="1"/>
          <p:nvPr/>
        </p:nvSpPr>
        <p:spPr>
          <a:xfrm>
            <a:off x="-162679" y="6488668"/>
            <a:ext cx="654424" cy="369332"/>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11</a:t>
            </a:r>
          </a:p>
        </p:txBody>
      </p:sp>
    </p:spTree>
    <p:extLst>
      <p:ext uri="{BB962C8B-B14F-4D97-AF65-F5344CB8AC3E}">
        <p14:creationId xmlns:p14="http://schemas.microsoft.com/office/powerpoint/2010/main" val="2802370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D170D-E1C9-AABB-E6AD-C6B27F5F3431}"/>
              </a:ext>
            </a:extLst>
          </p:cNvPr>
          <p:cNvSpPr>
            <a:spLocks noGrp="1"/>
          </p:cNvSpPr>
          <p:nvPr>
            <p:ph type="title"/>
          </p:nvPr>
        </p:nvSpPr>
        <p:spPr/>
        <p:txBody>
          <a:bodyPr/>
          <a:lstStyle/>
          <a:p>
            <a:r>
              <a:rPr lang="en-GB" dirty="0"/>
              <a:t>Transport Model</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C42FD24-A586-8E12-0C73-63858B1AB838}"/>
                  </a:ext>
                </a:extLst>
              </p:cNvPr>
              <p:cNvSpPr txBox="1"/>
              <p:nvPr/>
            </p:nvSpPr>
            <p:spPr>
              <a:xfrm>
                <a:off x="2766397" y="6365557"/>
                <a:ext cx="954265" cy="246221"/>
              </a:xfrm>
              <a:prstGeom prst="rect">
                <a:avLst/>
              </a:prstGeom>
              <a:noFill/>
            </p:spPr>
            <p:txBody>
              <a:bodyPr wrap="square">
                <a:spAutoFit/>
              </a:bodyPr>
              <a:lstStyle/>
              <a:p>
                <a14:m>
                  <m:oMath xmlns:m="http://schemas.openxmlformats.org/officeDocument/2006/math">
                    <m:r>
                      <a:rPr lang="en-GB" sz="1000" b="1" i="1">
                        <a:latin typeface="Cambria Math" panose="02040503050406030204" pitchFamily="18" charset="0"/>
                      </a:rPr>
                      <m:t>𝝓</m:t>
                    </m:r>
                  </m:oMath>
                </a14:m>
                <a:r>
                  <a:rPr lang="en-GB" sz="1000">
                    <a:latin typeface="Gill Sans MT" panose="020B0502020104020203" pitchFamily="34" charset="0"/>
                  </a:rPr>
                  <a:t> Porosity [-]</a:t>
                </a:r>
              </a:p>
            </p:txBody>
          </p:sp>
        </mc:Choice>
        <mc:Fallback xmlns="">
          <p:sp>
            <p:nvSpPr>
              <p:cNvPr id="5" name="TextBox 4">
                <a:extLst>
                  <a:ext uri="{FF2B5EF4-FFF2-40B4-BE49-F238E27FC236}">
                    <a16:creationId xmlns:a16="http://schemas.microsoft.com/office/drawing/2014/main" id="{2C42FD24-A586-8E12-0C73-63858B1AB838}"/>
                  </a:ext>
                </a:extLst>
              </p:cNvPr>
              <p:cNvSpPr txBox="1">
                <a:spLocks noRot="1" noChangeAspect="1" noMove="1" noResize="1" noEditPoints="1" noAdjustHandles="1" noChangeArrowheads="1" noChangeShapeType="1" noTextEdit="1"/>
              </p:cNvSpPr>
              <p:nvPr/>
            </p:nvSpPr>
            <p:spPr>
              <a:xfrm>
                <a:off x="2766397" y="6365557"/>
                <a:ext cx="954265" cy="246221"/>
              </a:xfrm>
              <a:prstGeom prst="rect">
                <a:avLst/>
              </a:prstGeom>
              <a:blipFill>
                <a:blip r:embed="rId2"/>
                <a:stretch>
                  <a:fillRect b="-146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3A46FF0-BE10-0E8F-6F79-F881F9A0A08B}"/>
                  </a:ext>
                </a:extLst>
              </p:cNvPr>
              <p:cNvSpPr txBox="1"/>
              <p:nvPr/>
            </p:nvSpPr>
            <p:spPr>
              <a:xfrm>
                <a:off x="6282231" y="6336057"/>
                <a:ext cx="2580238" cy="253018"/>
              </a:xfrm>
              <a:prstGeom prst="rect">
                <a:avLst/>
              </a:prstGeom>
              <a:noFill/>
            </p:spPr>
            <p:txBody>
              <a:bodyPr wrap="square">
                <a:spAutoFit/>
              </a:bodyPr>
              <a:lstStyle/>
              <a:p>
                <a14:m>
                  <m:oMath xmlns:m="http://schemas.openxmlformats.org/officeDocument/2006/math">
                    <m:sSub>
                      <m:sSubPr>
                        <m:ctrlPr>
                          <a:rPr lang="en-GB" sz="1000" b="1" i="1">
                            <a:latin typeface="Cambria Math" panose="02040503050406030204" pitchFamily="18" charset="0"/>
                          </a:rPr>
                        </m:ctrlPr>
                      </m:sSubPr>
                      <m:e>
                        <m:r>
                          <a:rPr lang="en-GB" sz="1000" b="1" i="1">
                            <a:latin typeface="Cambria Math" panose="02040503050406030204" pitchFamily="18" charset="0"/>
                          </a:rPr>
                          <m:t>𝝆</m:t>
                        </m:r>
                      </m:e>
                      <m:sub>
                        <m:r>
                          <a:rPr lang="en-GB" sz="1000" b="1" i="1">
                            <a:latin typeface="Cambria Math" panose="02040503050406030204" pitchFamily="18" charset="0"/>
                          </a:rPr>
                          <m:t>𝜶</m:t>
                        </m:r>
                        <m:r>
                          <a:rPr lang="en-GB" sz="1000" b="1">
                            <a:latin typeface="Cambria Math" panose="02040503050406030204" pitchFamily="18" charset="0"/>
                          </a:rPr>
                          <m:t>,</m:t>
                        </m:r>
                        <m:r>
                          <a:rPr lang="en-GB" sz="1000" b="1" i="1">
                            <a:latin typeface="Cambria Math" panose="02040503050406030204" pitchFamily="18" charset="0"/>
                          </a:rPr>
                          <m:t>𝒎𝒐𝒍</m:t>
                        </m:r>
                      </m:sub>
                    </m:sSub>
                    <m:r>
                      <a:rPr lang="en-GB" sz="1000" i="1">
                        <a:latin typeface="Cambria Math" panose="02040503050406030204" pitchFamily="18" charset="0"/>
                      </a:rPr>
                      <m:t> </m:t>
                    </m:r>
                  </m:oMath>
                </a14:m>
                <a:r>
                  <a:rPr lang="en-GB" sz="1000">
                    <a:latin typeface="Gill Sans MT" panose="020B0502020104020203" pitchFamily="34" charset="0"/>
                  </a:rPr>
                  <a:t>Molar Density of phase </a:t>
                </a:r>
                <a14:m>
                  <m:oMath xmlns:m="http://schemas.openxmlformats.org/officeDocument/2006/math">
                    <m:r>
                      <a:rPr lang="en-GB" sz="1000" i="1">
                        <a:latin typeface="Cambria Math" panose="02040503050406030204" pitchFamily="18" charset="0"/>
                      </a:rPr>
                      <m:t>𝛼</m:t>
                    </m:r>
                  </m:oMath>
                </a14:m>
                <a:r>
                  <a:rPr lang="en-GB" sz="1000">
                    <a:latin typeface="Gill Sans MT" panose="020B0502020104020203" pitchFamily="34" charset="0"/>
                  </a:rPr>
                  <a:t>  [Mole/m</a:t>
                </a:r>
                <a:r>
                  <a:rPr lang="en-GB" sz="1000" baseline="30000">
                    <a:latin typeface="Gill Sans MT" panose="020B0502020104020203" pitchFamily="34" charset="0"/>
                  </a:rPr>
                  <a:t>3</a:t>
                </a:r>
                <a:r>
                  <a:rPr lang="en-GB" sz="1000">
                    <a:latin typeface="Gill Sans MT" panose="020B0502020104020203" pitchFamily="34" charset="0"/>
                  </a:rPr>
                  <a:t>]</a:t>
                </a:r>
              </a:p>
            </p:txBody>
          </p:sp>
        </mc:Choice>
        <mc:Fallback xmlns="">
          <p:sp>
            <p:nvSpPr>
              <p:cNvPr id="6" name="TextBox 5">
                <a:extLst>
                  <a:ext uri="{FF2B5EF4-FFF2-40B4-BE49-F238E27FC236}">
                    <a16:creationId xmlns:a16="http://schemas.microsoft.com/office/drawing/2014/main" id="{93A46FF0-BE10-0E8F-6F79-F881F9A0A08B}"/>
                  </a:ext>
                </a:extLst>
              </p:cNvPr>
              <p:cNvSpPr txBox="1">
                <a:spLocks noRot="1" noChangeAspect="1" noMove="1" noResize="1" noEditPoints="1" noAdjustHandles="1" noChangeArrowheads="1" noChangeShapeType="1" noTextEdit="1"/>
              </p:cNvSpPr>
              <p:nvPr/>
            </p:nvSpPr>
            <p:spPr>
              <a:xfrm>
                <a:off x="6282231" y="6336057"/>
                <a:ext cx="2580238" cy="253018"/>
              </a:xfrm>
              <a:prstGeom prst="rect">
                <a:avLst/>
              </a:prstGeom>
              <a:blipFill>
                <a:blip r:embed="rId3"/>
                <a:stretch>
                  <a:fillRect b="-119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5E82607-D30F-8DB5-1601-2D2DE7310F35}"/>
                  </a:ext>
                </a:extLst>
              </p:cNvPr>
              <p:cNvSpPr txBox="1"/>
              <p:nvPr/>
            </p:nvSpPr>
            <p:spPr>
              <a:xfrm>
                <a:off x="3675585" y="6348589"/>
                <a:ext cx="2679140" cy="246221"/>
              </a:xfrm>
              <a:prstGeom prst="rect">
                <a:avLst/>
              </a:prstGeom>
              <a:noFill/>
            </p:spPr>
            <p:txBody>
              <a:bodyPr wrap="square">
                <a:spAutoFit/>
              </a:bodyPr>
              <a:lstStyle/>
              <a:p>
                <a14:m>
                  <m:oMath xmlns:m="http://schemas.openxmlformats.org/officeDocument/2006/math">
                    <m:sSubSup>
                      <m:sSubSupPr>
                        <m:ctrlPr>
                          <a:rPr lang="en-GB" sz="1000" b="1" i="1">
                            <a:latin typeface="Cambria Math" panose="02040503050406030204" pitchFamily="18" charset="0"/>
                          </a:rPr>
                        </m:ctrlPr>
                      </m:sSubSupPr>
                      <m:e>
                        <m:r>
                          <a:rPr lang="en-GB" sz="1000" b="1" i="1">
                            <a:latin typeface="Cambria Math" panose="02040503050406030204" pitchFamily="18" charset="0"/>
                          </a:rPr>
                          <m:t>𝒙</m:t>
                        </m:r>
                      </m:e>
                      <m:sub>
                        <m:r>
                          <a:rPr lang="en-GB" sz="1000" b="1" i="1">
                            <a:latin typeface="Cambria Math" panose="02040503050406030204" pitchFamily="18" charset="0"/>
                          </a:rPr>
                          <m:t>𝜶</m:t>
                        </m:r>
                      </m:sub>
                      <m:sup>
                        <m:r>
                          <a:rPr lang="en-GB" sz="1000" b="1" i="1">
                            <a:latin typeface="Cambria Math" panose="02040503050406030204" pitchFamily="18" charset="0"/>
                          </a:rPr>
                          <m:t>𝜿</m:t>
                        </m:r>
                      </m:sup>
                    </m:sSubSup>
                    <m:r>
                      <a:rPr lang="en-GB" sz="1000" b="1" i="1">
                        <a:latin typeface="Cambria Math" panose="02040503050406030204" pitchFamily="18" charset="0"/>
                      </a:rPr>
                      <m:t> </m:t>
                    </m:r>
                  </m:oMath>
                </a14:m>
                <a:r>
                  <a:rPr lang="en-GB" sz="1000" b="1">
                    <a:latin typeface="Gill Sans MT" panose="020B0502020104020203" pitchFamily="34" charset="0"/>
                  </a:rPr>
                  <a:t> </a:t>
                </a:r>
                <a:r>
                  <a:rPr lang="en-GB" sz="1000">
                    <a:latin typeface="Gill Sans MT" panose="020B0502020104020203" pitchFamily="34" charset="0"/>
                  </a:rPr>
                  <a:t>mole fraction of component k in phase </a:t>
                </a:r>
                <a14:m>
                  <m:oMath xmlns:m="http://schemas.openxmlformats.org/officeDocument/2006/math">
                    <m:r>
                      <a:rPr lang="en-GB" sz="1000" i="1">
                        <a:latin typeface="Cambria Math" panose="02040503050406030204" pitchFamily="18" charset="0"/>
                      </a:rPr>
                      <m:t>𝛼</m:t>
                    </m:r>
                  </m:oMath>
                </a14:m>
                <a:r>
                  <a:rPr lang="en-GB" sz="1000">
                    <a:latin typeface="Gill Sans MT" panose="020B0502020104020203" pitchFamily="34" charset="0"/>
                  </a:rPr>
                  <a:t> [-] </a:t>
                </a:r>
              </a:p>
            </p:txBody>
          </p:sp>
        </mc:Choice>
        <mc:Fallback xmlns="">
          <p:sp>
            <p:nvSpPr>
              <p:cNvPr id="7" name="TextBox 6">
                <a:extLst>
                  <a:ext uri="{FF2B5EF4-FFF2-40B4-BE49-F238E27FC236}">
                    <a16:creationId xmlns:a16="http://schemas.microsoft.com/office/drawing/2014/main" id="{65E82607-D30F-8DB5-1601-2D2DE7310F35}"/>
                  </a:ext>
                </a:extLst>
              </p:cNvPr>
              <p:cNvSpPr txBox="1">
                <a:spLocks noRot="1" noChangeAspect="1" noMove="1" noResize="1" noEditPoints="1" noAdjustHandles="1" noChangeArrowheads="1" noChangeShapeType="1" noTextEdit="1"/>
              </p:cNvSpPr>
              <p:nvPr/>
            </p:nvSpPr>
            <p:spPr>
              <a:xfrm>
                <a:off x="3675585" y="6348589"/>
                <a:ext cx="2679140" cy="246221"/>
              </a:xfrm>
              <a:prstGeom prst="rect">
                <a:avLst/>
              </a:prstGeom>
              <a:blipFill>
                <a:blip r:embed="rId4"/>
                <a:stretch>
                  <a:fillRect r="-228" b="-146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6945148-668B-371F-2808-C46FFA609976}"/>
                  </a:ext>
                </a:extLst>
              </p:cNvPr>
              <p:cNvSpPr txBox="1"/>
              <p:nvPr/>
            </p:nvSpPr>
            <p:spPr>
              <a:xfrm>
                <a:off x="1946894" y="1726525"/>
                <a:ext cx="9858325" cy="640303"/>
              </a:xfrm>
              <a:prstGeom prst="rect">
                <a:avLst/>
              </a:prstGeom>
              <a:noFill/>
              <a:ln w="19050">
                <a:solidFill>
                  <a:schemeClr val="accent4">
                    <a:lumMod val="75000"/>
                  </a:schemeClr>
                </a:solidFill>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GB" sz="1600" i="1">
                              <a:latin typeface="Cambria Math" panose="02040503050406030204" pitchFamily="18" charset="0"/>
                            </a:rPr>
                          </m:ctrlPr>
                        </m:dPr>
                        <m:e>
                          <m:f>
                            <m:fPr>
                              <m:ctrlPr>
                                <a:rPr lang="en-GB" sz="1600" i="1">
                                  <a:latin typeface="Cambria Math" panose="02040503050406030204" pitchFamily="18" charset="0"/>
                                </a:rPr>
                              </m:ctrlPr>
                            </m:fPr>
                            <m:num>
                              <m:r>
                                <a:rPr lang="en-GB" sz="1600">
                                  <a:latin typeface="Cambria Math" panose="02040503050406030204" pitchFamily="18" charset="0"/>
                                </a:rPr>
                                <m:t>𝜕</m:t>
                              </m:r>
                            </m:num>
                            <m:den>
                              <m:r>
                                <a:rPr lang="en-GB" sz="1600">
                                  <a:latin typeface="Cambria Math" panose="02040503050406030204" pitchFamily="18" charset="0"/>
                                </a:rPr>
                                <m:t>𝜕</m:t>
                              </m:r>
                              <m:r>
                                <a:rPr lang="en-GB" sz="1600" i="1">
                                  <a:latin typeface="Cambria Math" panose="02040503050406030204" pitchFamily="18" charset="0"/>
                                </a:rPr>
                                <m:t>𝑡</m:t>
                              </m:r>
                            </m:den>
                          </m:f>
                          <m:d>
                            <m:dPr>
                              <m:ctrlPr>
                                <a:rPr lang="en-GB" sz="1600" i="1">
                                  <a:latin typeface="Cambria Math" panose="02040503050406030204" pitchFamily="18" charset="0"/>
                                </a:rPr>
                              </m:ctrlPr>
                            </m:dPr>
                            <m:e>
                              <m:r>
                                <a:rPr lang="en-GB" sz="1600" i="1">
                                  <a:latin typeface="Cambria Math" panose="02040503050406030204" pitchFamily="18" charset="0"/>
                                </a:rPr>
                                <m:t>𝜙</m:t>
                              </m:r>
                              <m:sSub>
                                <m:sSubPr>
                                  <m:ctrlPr>
                                    <a:rPr lang="en-GB" sz="1600" i="1">
                                      <a:latin typeface="Cambria Math" panose="02040503050406030204" pitchFamily="18" charset="0"/>
                                    </a:rPr>
                                  </m:ctrlPr>
                                </m:sSubPr>
                                <m:e>
                                  <m:r>
                                    <a:rPr lang="en-GB" sz="1600" i="1">
                                      <a:latin typeface="Cambria Math" panose="02040503050406030204" pitchFamily="18" charset="0"/>
                                    </a:rPr>
                                    <m:t>𝜌</m:t>
                                  </m:r>
                                </m:e>
                                <m:sub>
                                  <m:r>
                                    <a:rPr lang="en-GB" sz="1600" i="1">
                                      <a:latin typeface="Cambria Math" panose="02040503050406030204" pitchFamily="18" charset="0"/>
                                    </a:rPr>
                                    <m:t>𝛼</m:t>
                                  </m:r>
                                  <m:r>
                                    <a:rPr lang="en-GB" sz="1600">
                                      <a:latin typeface="Cambria Math" panose="02040503050406030204" pitchFamily="18" charset="0"/>
                                    </a:rPr>
                                    <m:t>,</m:t>
                                  </m:r>
                                  <m:r>
                                    <m:rPr>
                                      <m:sty m:val="p"/>
                                    </m:rPr>
                                    <a:rPr lang="en-GB" sz="1600">
                                      <a:latin typeface="Cambria Math" panose="02040503050406030204" pitchFamily="18" charset="0"/>
                                    </a:rPr>
                                    <m:t>mol</m:t>
                                  </m:r>
                                </m:sub>
                              </m:sSub>
                              <m:sSup>
                                <m:sSupPr>
                                  <m:ctrlPr>
                                    <a:rPr lang="en-GB" sz="1600" i="1">
                                      <a:latin typeface="Cambria Math" panose="02040503050406030204" pitchFamily="18" charset="0"/>
                                    </a:rPr>
                                  </m:ctrlPr>
                                </m:sSupPr>
                                <m:e>
                                  <m:r>
                                    <a:rPr lang="en-GB" sz="1600" i="1">
                                      <a:latin typeface="Cambria Math" panose="02040503050406030204" pitchFamily="18" charset="0"/>
                                    </a:rPr>
                                    <m:t>𝑥</m:t>
                                  </m:r>
                                </m:e>
                                <m:sup>
                                  <m:r>
                                    <a:rPr lang="en-GB" sz="1600" i="1">
                                      <a:latin typeface="Cambria Math" panose="02040503050406030204" pitchFamily="18" charset="0"/>
                                    </a:rPr>
                                    <m:t>𝑘</m:t>
                                  </m:r>
                                </m:sup>
                              </m:sSup>
                            </m:e>
                          </m:d>
                          <m:r>
                            <a:rPr lang="en-GB" sz="1600">
                              <a:latin typeface="Cambria Math" panose="02040503050406030204" pitchFamily="18" charset="0"/>
                            </a:rPr>
                            <m:t>+</m:t>
                          </m:r>
                          <m:r>
                            <m:rPr>
                              <m:sty m:val="p"/>
                            </m:rPr>
                            <a:rPr lang="en-GB" sz="1600">
                              <a:latin typeface="Cambria Math" panose="02040503050406030204" pitchFamily="18" charset="0"/>
                            </a:rPr>
                            <m:t>∇</m:t>
                          </m:r>
                          <m:r>
                            <a:rPr lang="en-GB" sz="1600">
                              <a:latin typeface="Cambria Math" panose="02040503050406030204" pitchFamily="18" charset="0"/>
                            </a:rPr>
                            <m:t>⋅</m:t>
                          </m:r>
                          <m:d>
                            <m:dPr>
                              <m:ctrlPr>
                                <a:rPr lang="en-GB" sz="1600" i="1">
                                  <a:latin typeface="Cambria Math" panose="02040503050406030204" pitchFamily="18" charset="0"/>
                                </a:rPr>
                              </m:ctrlPr>
                            </m:dPr>
                            <m:e>
                              <m:sSub>
                                <m:sSubPr>
                                  <m:ctrlPr>
                                    <a:rPr lang="en-GB" sz="1600" i="1">
                                      <a:latin typeface="Cambria Math" panose="02040503050406030204" pitchFamily="18" charset="0"/>
                                    </a:rPr>
                                  </m:ctrlPr>
                                </m:sSubPr>
                                <m:e>
                                  <m:r>
                                    <a:rPr lang="en-GB" sz="1600" i="1">
                                      <a:latin typeface="Cambria Math" panose="02040503050406030204" pitchFamily="18" charset="0"/>
                                    </a:rPr>
                                    <m:t>𝜌</m:t>
                                  </m:r>
                                </m:e>
                                <m:sub>
                                  <m:r>
                                    <m:rPr>
                                      <m:sty m:val="p"/>
                                    </m:rPr>
                                    <a:rPr lang="en-GB" sz="1600">
                                      <a:latin typeface="Cambria Math" panose="02040503050406030204" pitchFamily="18" charset="0"/>
                                    </a:rPr>
                                    <m:t>mol</m:t>
                                  </m:r>
                                </m:sub>
                              </m:sSub>
                              <m:sSup>
                                <m:sSupPr>
                                  <m:ctrlPr>
                                    <a:rPr lang="en-GB" sz="1600" i="1">
                                      <a:latin typeface="Cambria Math" panose="02040503050406030204" pitchFamily="18" charset="0"/>
                                    </a:rPr>
                                  </m:ctrlPr>
                                </m:sSupPr>
                                <m:e>
                                  <m:r>
                                    <a:rPr lang="en-GB" sz="1600" i="1">
                                      <a:latin typeface="Cambria Math" panose="02040503050406030204" pitchFamily="18" charset="0"/>
                                    </a:rPr>
                                    <m:t>𝑥</m:t>
                                  </m:r>
                                </m:e>
                                <m:sup>
                                  <m:r>
                                    <a:rPr lang="en-GB" sz="1600" i="1">
                                      <a:latin typeface="Cambria Math" panose="02040503050406030204" pitchFamily="18" charset="0"/>
                                    </a:rPr>
                                    <m:t>𝑘</m:t>
                                  </m:r>
                                </m:sup>
                              </m:sSup>
                              <m:sSub>
                                <m:sSubPr>
                                  <m:ctrlPr>
                                    <a:rPr lang="en-GB" sz="1600" i="1">
                                      <a:latin typeface="Cambria Math" panose="02040503050406030204" pitchFamily="18" charset="0"/>
                                    </a:rPr>
                                  </m:ctrlPr>
                                </m:sSubPr>
                                <m:e>
                                  <m:r>
                                    <a:rPr lang="en-GB" sz="1600" b="1">
                                      <a:latin typeface="Cambria Math" panose="02040503050406030204" pitchFamily="18" charset="0"/>
                                    </a:rPr>
                                    <m:t>𝐯</m:t>
                                  </m:r>
                                </m:e>
                                <m:sub>
                                  <m:r>
                                    <a:rPr lang="en-GB" sz="1600" i="1">
                                      <a:latin typeface="Cambria Math" panose="02040503050406030204" pitchFamily="18" charset="0"/>
                                    </a:rPr>
                                    <m:t>𝛼</m:t>
                                  </m:r>
                                </m:sub>
                              </m:sSub>
                            </m:e>
                          </m:d>
                          <m:r>
                            <a:rPr lang="en-GB" sz="1600">
                              <a:latin typeface="Cambria Math" panose="02040503050406030204" pitchFamily="18" charset="0"/>
                            </a:rPr>
                            <m:t>−</m:t>
                          </m:r>
                          <m:r>
                            <m:rPr>
                              <m:sty m:val="p"/>
                            </m:rPr>
                            <a:rPr lang="en-GB" sz="1600">
                              <a:latin typeface="Cambria Math" panose="02040503050406030204" pitchFamily="18" charset="0"/>
                            </a:rPr>
                            <m:t>∇</m:t>
                          </m:r>
                          <m:r>
                            <a:rPr lang="en-GB" sz="1600">
                              <a:latin typeface="Cambria Math" panose="02040503050406030204" pitchFamily="18" charset="0"/>
                            </a:rPr>
                            <m:t>⋅</m:t>
                          </m:r>
                          <m:d>
                            <m:dPr>
                              <m:ctrlPr>
                                <a:rPr lang="en-GB" sz="1600" i="1">
                                  <a:latin typeface="Cambria Math" panose="02040503050406030204" pitchFamily="18" charset="0"/>
                                </a:rPr>
                              </m:ctrlPr>
                            </m:dPr>
                            <m:e>
                              <m:sSub>
                                <m:sSubPr>
                                  <m:ctrlPr>
                                    <a:rPr lang="en-GB" sz="1600" i="1">
                                      <a:latin typeface="Cambria Math" panose="02040503050406030204" pitchFamily="18" charset="0"/>
                                    </a:rPr>
                                  </m:ctrlPr>
                                </m:sSubPr>
                                <m:e>
                                  <m:r>
                                    <a:rPr lang="en-GB" sz="1600" i="1">
                                      <a:latin typeface="Cambria Math" panose="02040503050406030204" pitchFamily="18" charset="0"/>
                                    </a:rPr>
                                    <m:t>𝜌</m:t>
                                  </m:r>
                                </m:e>
                                <m:sub>
                                  <m:r>
                                    <a:rPr lang="en-GB" sz="1600">
                                      <a:latin typeface="Cambria Math" panose="02040503050406030204" pitchFamily="18" charset="0"/>
                                    </a:rPr>
                                    <m:t>,</m:t>
                                  </m:r>
                                  <m:r>
                                    <m:rPr>
                                      <m:sty m:val="p"/>
                                    </m:rPr>
                                    <a:rPr lang="en-GB" sz="1600">
                                      <a:latin typeface="Cambria Math" panose="02040503050406030204" pitchFamily="18" charset="0"/>
                                    </a:rPr>
                                    <m:t>mol</m:t>
                                  </m:r>
                                </m:sub>
                              </m:sSub>
                              <m:sSubSup>
                                <m:sSubSupPr>
                                  <m:ctrlPr>
                                    <a:rPr lang="en-GB" sz="1600" i="1">
                                      <a:latin typeface="Cambria Math" panose="02040503050406030204" pitchFamily="18" charset="0"/>
                                    </a:rPr>
                                  </m:ctrlPr>
                                </m:sSubSupPr>
                                <m:e>
                                  <m:r>
                                    <a:rPr lang="en-GB" sz="1600" b="1">
                                      <a:latin typeface="Cambria Math" panose="02040503050406030204" pitchFamily="18" charset="0"/>
                                    </a:rPr>
                                    <m:t>𝐃</m:t>
                                  </m:r>
                                </m:e>
                                <m:sub>
                                  <m:r>
                                    <m:rPr>
                                      <m:sty m:val="p"/>
                                    </m:rPr>
                                    <a:rPr lang="en-GB" sz="1600">
                                      <a:latin typeface="Cambria Math" panose="02040503050406030204" pitchFamily="18" charset="0"/>
                                    </a:rPr>
                                    <m:t>pm</m:t>
                                  </m:r>
                                </m:sub>
                                <m:sup>
                                  <m:r>
                                    <a:rPr lang="en-GB" sz="1600" i="1">
                                      <a:latin typeface="Cambria Math" panose="02040503050406030204" pitchFamily="18" charset="0"/>
                                    </a:rPr>
                                    <m:t>𝜅</m:t>
                                  </m:r>
                                </m:sup>
                              </m:sSubSup>
                              <m:r>
                                <m:rPr>
                                  <m:sty m:val="p"/>
                                </m:rPr>
                                <a:rPr lang="en-GB" sz="1600">
                                  <a:latin typeface="Cambria Math" panose="02040503050406030204" pitchFamily="18" charset="0"/>
                                </a:rPr>
                                <m:t>∇</m:t>
                              </m:r>
                              <m:sSup>
                                <m:sSupPr>
                                  <m:ctrlPr>
                                    <a:rPr lang="en-GB" sz="1600" i="1">
                                      <a:latin typeface="Cambria Math" panose="02040503050406030204" pitchFamily="18" charset="0"/>
                                    </a:rPr>
                                  </m:ctrlPr>
                                </m:sSupPr>
                                <m:e>
                                  <m:r>
                                    <a:rPr lang="en-GB" sz="1600" i="1">
                                      <a:latin typeface="Cambria Math" panose="02040503050406030204" pitchFamily="18" charset="0"/>
                                    </a:rPr>
                                    <m:t>𝑥</m:t>
                                  </m:r>
                                </m:e>
                                <m:sup>
                                  <m:r>
                                    <a:rPr lang="en-GB" sz="1600" i="1">
                                      <a:latin typeface="Cambria Math" panose="02040503050406030204" pitchFamily="18" charset="0"/>
                                    </a:rPr>
                                    <m:t>𝑘</m:t>
                                  </m:r>
                                </m:sup>
                              </m:sSup>
                            </m:e>
                          </m:d>
                        </m:e>
                      </m:d>
                      <m:r>
                        <a:rPr lang="en-GB" sz="1600">
                          <a:latin typeface="Cambria Math" panose="02040503050406030204" pitchFamily="18" charset="0"/>
                        </a:rPr>
                        <m:t>=</m:t>
                      </m:r>
                      <m:r>
                        <a:rPr lang="en-GB" sz="1600" i="1">
                          <a:latin typeface="Cambria Math" panose="02040503050406030204" pitchFamily="18" charset="0"/>
                        </a:rPr>
                        <m:t>0</m:t>
                      </m:r>
                      <m:r>
                        <a:rPr lang="en-GB" sz="1600">
                          <a:latin typeface="Cambria Math" panose="02040503050406030204" pitchFamily="18" charset="0"/>
                        </a:rPr>
                        <m:t>,</m:t>
                      </m:r>
                      <m:r>
                        <a:rPr lang="en-GB" sz="1600" i="1">
                          <a:latin typeface="Cambria Math" panose="02040503050406030204" pitchFamily="18" charset="0"/>
                        </a:rPr>
                        <m:t>  </m:t>
                      </m:r>
                      <m:r>
                        <a:rPr lang="en-GB" sz="1600" i="1">
                          <a:latin typeface="Cambria Math" panose="02040503050406030204" pitchFamily="18" charset="0"/>
                        </a:rPr>
                        <m:t>𝑘</m:t>
                      </m:r>
                      <m:r>
                        <a:rPr lang="en-GB" sz="1600" i="1">
                          <a:latin typeface="Cambria Math" panose="02040503050406030204" pitchFamily="18" charset="0"/>
                        </a:rPr>
                        <m:t>∈{</m:t>
                      </m:r>
                      <m:r>
                        <m:rPr>
                          <m:sty m:val="p"/>
                        </m:rPr>
                        <a:rPr lang="en-GB" sz="1600">
                          <a:latin typeface="Cambria Math" panose="02040503050406030204" pitchFamily="18" charset="0"/>
                        </a:rPr>
                        <m:t>H</m:t>
                      </m:r>
                      <m:r>
                        <a:rPr lang="en-GB" sz="1600" baseline="-25000">
                          <a:latin typeface="Cambria Math" panose="02040503050406030204" pitchFamily="18" charset="0"/>
                        </a:rPr>
                        <m:t>2</m:t>
                      </m:r>
                      <m:r>
                        <a:rPr lang="en-GB" sz="1600" i="1">
                          <a:latin typeface="Cambria Math" panose="02040503050406030204" pitchFamily="18" charset="0"/>
                        </a:rPr>
                        <m:t>;</m:t>
                      </m:r>
                      <m:r>
                        <m:rPr>
                          <m:sty m:val="p"/>
                        </m:rPr>
                        <a:rPr lang="en-GB" sz="1600">
                          <a:latin typeface="Cambria Math" panose="02040503050406030204" pitchFamily="18" charset="0"/>
                        </a:rPr>
                        <m:t>CO</m:t>
                      </m:r>
                      <m:r>
                        <a:rPr lang="en-GB" sz="1600" baseline="-25000">
                          <a:latin typeface="Cambria Math" panose="02040503050406030204" pitchFamily="18" charset="0"/>
                        </a:rPr>
                        <m:t>2</m:t>
                      </m:r>
                      <m:r>
                        <a:rPr lang="en-GB" sz="1600" i="1">
                          <a:latin typeface="Cambria Math" panose="02040503050406030204" pitchFamily="18" charset="0"/>
                        </a:rPr>
                        <m:t>;</m:t>
                      </m:r>
                      <m:r>
                        <a:rPr lang="en-GB" sz="1600" i="1">
                          <a:latin typeface="Cambria Math" panose="02040503050406030204" pitchFamily="18" charset="0"/>
                        </a:rPr>
                        <m:t>𝐶𝐻</m:t>
                      </m:r>
                      <m:r>
                        <a:rPr lang="en-GB" sz="1600" i="1" baseline="-25000">
                          <a:latin typeface="Cambria Math" panose="02040503050406030204" pitchFamily="18" charset="0"/>
                        </a:rPr>
                        <m:t>4</m:t>
                      </m:r>
                      <m:r>
                        <a:rPr lang="en-GB" sz="1600" i="1">
                          <a:latin typeface="Cambria Math" panose="02040503050406030204" pitchFamily="18" charset="0"/>
                        </a:rPr>
                        <m:t>;…}</m:t>
                      </m:r>
                    </m:oMath>
                  </m:oMathPara>
                </a14:m>
                <a:endParaRPr lang="en-GB" sz="1600" dirty="0"/>
              </a:p>
            </p:txBody>
          </p:sp>
        </mc:Choice>
        <mc:Fallback xmlns="">
          <p:sp>
            <p:nvSpPr>
              <p:cNvPr id="8" name="TextBox 7">
                <a:extLst>
                  <a:ext uri="{FF2B5EF4-FFF2-40B4-BE49-F238E27FC236}">
                    <a16:creationId xmlns:a16="http://schemas.microsoft.com/office/drawing/2014/main" id="{86945148-668B-371F-2808-C46FFA609976}"/>
                  </a:ext>
                </a:extLst>
              </p:cNvPr>
              <p:cNvSpPr txBox="1">
                <a:spLocks noRot="1" noChangeAspect="1" noMove="1" noResize="1" noEditPoints="1" noAdjustHandles="1" noChangeArrowheads="1" noChangeShapeType="1" noTextEdit="1"/>
              </p:cNvSpPr>
              <p:nvPr/>
            </p:nvSpPr>
            <p:spPr>
              <a:xfrm>
                <a:off x="1946894" y="1726525"/>
                <a:ext cx="9858325" cy="640303"/>
              </a:xfrm>
              <a:prstGeom prst="rect">
                <a:avLst/>
              </a:prstGeom>
              <a:blipFill>
                <a:blip r:embed="rId5"/>
                <a:stretch>
                  <a:fillRect/>
                </a:stretch>
              </a:blipFill>
              <a:ln w="19050">
                <a:solidFill>
                  <a:schemeClr val="accent4">
                    <a:lumMod val="75000"/>
                  </a:schemeClr>
                </a:solidFill>
              </a:ln>
            </p:spPr>
            <p:txBody>
              <a:bodyPr/>
              <a:lstStyle/>
              <a:p>
                <a:r>
                  <a:rPr lang="en-US">
                    <a:noFill/>
                  </a:rPr>
                  <a:t> </a:t>
                </a:r>
              </a:p>
            </p:txBody>
          </p:sp>
        </mc:Fallback>
      </mc:AlternateContent>
      <p:sp>
        <p:nvSpPr>
          <p:cNvPr id="9" name="Left Brace 8">
            <a:extLst>
              <a:ext uri="{FF2B5EF4-FFF2-40B4-BE49-F238E27FC236}">
                <a16:creationId xmlns:a16="http://schemas.microsoft.com/office/drawing/2014/main" id="{FE89A3DE-278C-D76A-016B-64C9E193DB01}"/>
              </a:ext>
            </a:extLst>
          </p:cNvPr>
          <p:cNvSpPr/>
          <p:nvPr/>
        </p:nvSpPr>
        <p:spPr>
          <a:xfrm rot="16200000">
            <a:off x="3377960" y="1795215"/>
            <a:ext cx="209550" cy="1558495"/>
          </a:xfrm>
          <a:prstGeom prst="lef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GB"/>
          </a:p>
        </p:txBody>
      </p:sp>
      <p:sp>
        <p:nvSpPr>
          <p:cNvPr id="10" name="Left Brace 9">
            <a:extLst>
              <a:ext uri="{FF2B5EF4-FFF2-40B4-BE49-F238E27FC236}">
                <a16:creationId xmlns:a16="http://schemas.microsoft.com/office/drawing/2014/main" id="{343310C1-BAAC-0D57-CA8D-7DEAF035BD37}"/>
              </a:ext>
            </a:extLst>
          </p:cNvPr>
          <p:cNvSpPr/>
          <p:nvPr/>
        </p:nvSpPr>
        <p:spPr>
          <a:xfrm rot="16200000">
            <a:off x="6099154" y="877130"/>
            <a:ext cx="209550" cy="3394666"/>
          </a:xfrm>
          <a:prstGeom prst="lef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GB"/>
          </a:p>
        </p:txBody>
      </p:sp>
      <p:sp>
        <p:nvSpPr>
          <p:cNvPr id="11" name="TextBox 10">
            <a:extLst>
              <a:ext uri="{FF2B5EF4-FFF2-40B4-BE49-F238E27FC236}">
                <a16:creationId xmlns:a16="http://schemas.microsoft.com/office/drawing/2014/main" id="{ACB4CA11-66FE-6682-37B2-BA8C12189EC4}"/>
              </a:ext>
            </a:extLst>
          </p:cNvPr>
          <p:cNvSpPr txBox="1"/>
          <p:nvPr/>
        </p:nvSpPr>
        <p:spPr>
          <a:xfrm>
            <a:off x="2948100" y="2645117"/>
            <a:ext cx="1069269" cy="307777"/>
          </a:xfrm>
          <a:prstGeom prst="rect">
            <a:avLst/>
          </a:prstGeom>
          <a:noFill/>
        </p:spPr>
        <p:txBody>
          <a:bodyPr wrap="square">
            <a:spAutoFit/>
          </a:bodyPr>
          <a:lstStyle/>
          <a:p>
            <a:pPr algn="ctr"/>
            <a:r>
              <a:rPr lang="en-GB" sz="1400">
                <a:latin typeface="Gill Sans MT" panose="020B0502020104020203" pitchFamily="34" charset="0"/>
              </a:rPr>
              <a:t>Storage</a:t>
            </a:r>
            <a:endParaRPr lang="en-GB" sz="1400"/>
          </a:p>
        </p:txBody>
      </p:sp>
      <p:sp>
        <p:nvSpPr>
          <p:cNvPr id="12" name="TextBox 11">
            <a:extLst>
              <a:ext uri="{FF2B5EF4-FFF2-40B4-BE49-F238E27FC236}">
                <a16:creationId xmlns:a16="http://schemas.microsoft.com/office/drawing/2014/main" id="{FF2510D0-9837-50C6-F3E8-6A8CA58F730A}"/>
              </a:ext>
            </a:extLst>
          </p:cNvPr>
          <p:cNvSpPr txBox="1"/>
          <p:nvPr/>
        </p:nvSpPr>
        <p:spPr>
          <a:xfrm>
            <a:off x="5669294" y="2701821"/>
            <a:ext cx="1069269" cy="307777"/>
          </a:xfrm>
          <a:prstGeom prst="rect">
            <a:avLst/>
          </a:prstGeom>
          <a:noFill/>
        </p:spPr>
        <p:txBody>
          <a:bodyPr wrap="square">
            <a:spAutoFit/>
          </a:bodyPr>
          <a:lstStyle/>
          <a:p>
            <a:pPr algn="ctr"/>
            <a:r>
              <a:rPr lang="en-GB" sz="1400">
                <a:latin typeface="Gill Sans MT" panose="020B0502020104020203" pitchFamily="34" charset="0"/>
              </a:rPr>
              <a:t>Flux</a:t>
            </a:r>
            <a:endParaRPr lang="en-GB" sz="1400"/>
          </a:p>
        </p:txBody>
      </p:sp>
      <p:sp>
        <p:nvSpPr>
          <p:cNvPr id="13" name="TextBox 12">
            <a:extLst>
              <a:ext uri="{FF2B5EF4-FFF2-40B4-BE49-F238E27FC236}">
                <a16:creationId xmlns:a16="http://schemas.microsoft.com/office/drawing/2014/main" id="{F0E3B64C-A7C4-011E-6856-CDE6C318ACA0}"/>
              </a:ext>
            </a:extLst>
          </p:cNvPr>
          <p:cNvSpPr txBox="1"/>
          <p:nvPr/>
        </p:nvSpPr>
        <p:spPr>
          <a:xfrm>
            <a:off x="0" y="1840768"/>
            <a:ext cx="1992761" cy="400110"/>
          </a:xfrm>
          <a:prstGeom prst="rect">
            <a:avLst/>
          </a:prstGeom>
          <a:noFill/>
        </p:spPr>
        <p:txBody>
          <a:bodyPr wrap="square">
            <a:spAutoFit/>
          </a:bodyPr>
          <a:lstStyle/>
          <a:p>
            <a:r>
              <a:rPr lang="en-GB" sz="2000" dirty="0">
                <a:solidFill>
                  <a:srgbClr val="374151"/>
                </a:solidFill>
                <a:latin typeface="Gill Sans MT" panose="020B0502020104020203" pitchFamily="34" charset="0"/>
              </a:rPr>
              <a:t>Mass balance </a:t>
            </a:r>
            <a:r>
              <a:rPr lang="en-GB" sz="2000" dirty="0" err="1">
                <a:solidFill>
                  <a:srgbClr val="374151"/>
                </a:solidFill>
                <a:latin typeface="Gill Sans MT" panose="020B0502020104020203" pitchFamily="34" charset="0"/>
              </a:rPr>
              <a:t>eq</a:t>
            </a:r>
            <a:r>
              <a:rPr lang="en-GB" sz="2000" dirty="0">
                <a:solidFill>
                  <a:srgbClr val="374151"/>
                </a:solidFill>
                <a:latin typeface="Gill Sans MT" panose="020B0502020104020203" pitchFamily="34" charset="0"/>
              </a:rPr>
              <a:t>:</a:t>
            </a:r>
            <a:endParaRPr lang="en-GB" sz="2000" dirty="0">
              <a:latin typeface="Gill Sans MT" panose="020B0502020104020203" pitchFamily="34" charset="0"/>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42A28B1-9283-CA37-BE73-46EBF8AD14BE}"/>
                  </a:ext>
                </a:extLst>
              </p:cNvPr>
              <p:cNvSpPr txBox="1"/>
              <p:nvPr/>
            </p:nvSpPr>
            <p:spPr>
              <a:xfrm>
                <a:off x="8632764" y="6323506"/>
                <a:ext cx="2037338" cy="246221"/>
              </a:xfrm>
              <a:prstGeom prst="rect">
                <a:avLst/>
              </a:prstGeom>
              <a:noFill/>
            </p:spPr>
            <p:txBody>
              <a:bodyPr wrap="square">
                <a:spAutoFit/>
              </a:bodyPr>
              <a:lstStyle/>
              <a:p>
                <a14:m>
                  <m:oMath xmlns:m="http://schemas.openxmlformats.org/officeDocument/2006/math">
                    <m:sSub>
                      <m:sSubPr>
                        <m:ctrlPr>
                          <a:rPr lang="en-GB" sz="1000" i="1">
                            <a:latin typeface="Cambria Math" panose="02040503050406030204" pitchFamily="18" charset="0"/>
                          </a:rPr>
                        </m:ctrlPr>
                      </m:sSubPr>
                      <m:e>
                        <m:r>
                          <a:rPr lang="en-GB" sz="1000" b="1">
                            <a:latin typeface="Cambria Math" panose="02040503050406030204" pitchFamily="18" charset="0"/>
                          </a:rPr>
                          <m:t>𝐯</m:t>
                        </m:r>
                      </m:e>
                      <m:sub>
                        <m:r>
                          <a:rPr lang="en-GB" sz="1000" i="1">
                            <a:latin typeface="Cambria Math" panose="02040503050406030204" pitchFamily="18" charset="0"/>
                          </a:rPr>
                          <m:t>𝛼</m:t>
                        </m:r>
                      </m:sub>
                    </m:sSub>
                  </m:oMath>
                </a14:m>
                <a:r>
                  <a:rPr lang="en-GB" sz="1000">
                    <a:latin typeface="Gill Sans MT" panose="020B0502020104020203" pitchFamily="34" charset="0"/>
                  </a:rPr>
                  <a:t> Darcy velocity of phase </a:t>
                </a:r>
                <a14:m>
                  <m:oMath xmlns:m="http://schemas.openxmlformats.org/officeDocument/2006/math">
                    <m:r>
                      <a:rPr lang="en-GB" sz="1000" i="1">
                        <a:latin typeface="Cambria Math" panose="02040503050406030204" pitchFamily="18" charset="0"/>
                      </a:rPr>
                      <m:t>𝛼</m:t>
                    </m:r>
                  </m:oMath>
                </a14:m>
                <a:r>
                  <a:rPr lang="en-GB" sz="1000">
                    <a:latin typeface="Gill Sans MT" panose="020B0502020104020203" pitchFamily="34" charset="0"/>
                  </a:rPr>
                  <a:t>  [m/s]</a:t>
                </a:r>
              </a:p>
            </p:txBody>
          </p:sp>
        </mc:Choice>
        <mc:Fallback xmlns="">
          <p:sp>
            <p:nvSpPr>
              <p:cNvPr id="14" name="TextBox 13">
                <a:extLst>
                  <a:ext uri="{FF2B5EF4-FFF2-40B4-BE49-F238E27FC236}">
                    <a16:creationId xmlns:a16="http://schemas.microsoft.com/office/drawing/2014/main" id="{E42A28B1-9283-CA37-BE73-46EBF8AD14BE}"/>
                  </a:ext>
                </a:extLst>
              </p:cNvPr>
              <p:cNvSpPr txBox="1">
                <a:spLocks noRot="1" noChangeAspect="1" noMove="1" noResize="1" noEditPoints="1" noAdjustHandles="1" noChangeArrowheads="1" noChangeShapeType="1" noTextEdit="1"/>
              </p:cNvSpPr>
              <p:nvPr/>
            </p:nvSpPr>
            <p:spPr>
              <a:xfrm>
                <a:off x="8632764" y="6323506"/>
                <a:ext cx="2037338" cy="246221"/>
              </a:xfrm>
              <a:prstGeom prst="rect">
                <a:avLst/>
              </a:prstGeom>
              <a:blipFill>
                <a:blip r:embed="rId6"/>
                <a:stretch>
                  <a:fillRect b="-146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859C232-9F58-2450-C7BA-B22BE6B451B3}"/>
                  </a:ext>
                </a:extLst>
              </p:cNvPr>
              <p:cNvSpPr txBox="1"/>
              <p:nvPr/>
            </p:nvSpPr>
            <p:spPr>
              <a:xfrm>
                <a:off x="2766395" y="6596896"/>
                <a:ext cx="2808291" cy="259943"/>
              </a:xfrm>
              <a:prstGeom prst="rect">
                <a:avLst/>
              </a:prstGeom>
              <a:noFill/>
            </p:spPr>
            <p:txBody>
              <a:bodyPr wrap="square">
                <a:spAutoFit/>
              </a:bodyPr>
              <a:lstStyle/>
              <a:p>
                <a14:m>
                  <m:oMath xmlns:m="http://schemas.openxmlformats.org/officeDocument/2006/math">
                    <m:sSubSup>
                      <m:sSubSupPr>
                        <m:ctrlPr>
                          <a:rPr lang="en-GB" sz="1000" i="1">
                            <a:latin typeface="Cambria Math" panose="02040503050406030204" pitchFamily="18" charset="0"/>
                          </a:rPr>
                        </m:ctrlPr>
                      </m:sSubSupPr>
                      <m:e>
                        <m:r>
                          <a:rPr lang="en-GB" sz="1000" b="1">
                            <a:latin typeface="Cambria Math" panose="02040503050406030204" pitchFamily="18" charset="0"/>
                          </a:rPr>
                          <m:t>𝐃</m:t>
                        </m:r>
                      </m:e>
                      <m:sub>
                        <m:r>
                          <m:rPr>
                            <m:sty m:val="p"/>
                          </m:rPr>
                          <a:rPr lang="en-GB" sz="1000">
                            <a:latin typeface="Cambria Math" panose="02040503050406030204" pitchFamily="18" charset="0"/>
                          </a:rPr>
                          <m:t>pm</m:t>
                        </m:r>
                        <m:r>
                          <a:rPr lang="en-GB" sz="1000">
                            <a:latin typeface="Cambria Math" panose="02040503050406030204" pitchFamily="18" charset="0"/>
                          </a:rPr>
                          <m:t>,</m:t>
                        </m:r>
                        <m:r>
                          <a:rPr lang="en-GB" sz="1000" i="1">
                            <a:latin typeface="Cambria Math" panose="02040503050406030204" pitchFamily="18" charset="0"/>
                          </a:rPr>
                          <m:t>𝛼</m:t>
                        </m:r>
                      </m:sub>
                      <m:sup>
                        <m:r>
                          <a:rPr lang="en-GB" sz="1000" i="1">
                            <a:latin typeface="Cambria Math" panose="02040503050406030204" pitchFamily="18" charset="0"/>
                          </a:rPr>
                          <m:t>𝜅</m:t>
                        </m:r>
                      </m:sup>
                    </m:sSubSup>
                  </m:oMath>
                </a14:m>
                <a:r>
                  <a:rPr lang="en-GB" sz="1000">
                    <a:latin typeface="Gill Sans MT" panose="020B0502020104020203" pitchFamily="34" charset="0"/>
                  </a:rPr>
                  <a:t> Hydrodynamic dispersion tensor [m</a:t>
                </a:r>
                <a:r>
                  <a:rPr lang="en-GB" sz="1000" baseline="30000">
                    <a:latin typeface="Gill Sans MT" panose="020B0502020104020203" pitchFamily="34" charset="0"/>
                  </a:rPr>
                  <a:t>2</a:t>
                </a:r>
                <a:r>
                  <a:rPr lang="en-GB" sz="1000">
                    <a:latin typeface="Gill Sans MT" panose="020B0502020104020203" pitchFamily="34" charset="0"/>
                  </a:rPr>
                  <a:t>/s]</a:t>
                </a:r>
              </a:p>
            </p:txBody>
          </p:sp>
        </mc:Choice>
        <mc:Fallback xmlns="">
          <p:sp>
            <p:nvSpPr>
              <p:cNvPr id="15" name="TextBox 14">
                <a:extLst>
                  <a:ext uri="{FF2B5EF4-FFF2-40B4-BE49-F238E27FC236}">
                    <a16:creationId xmlns:a16="http://schemas.microsoft.com/office/drawing/2014/main" id="{7859C232-9F58-2450-C7BA-B22BE6B451B3}"/>
                  </a:ext>
                </a:extLst>
              </p:cNvPr>
              <p:cNvSpPr txBox="1">
                <a:spLocks noRot="1" noChangeAspect="1" noMove="1" noResize="1" noEditPoints="1" noAdjustHandles="1" noChangeArrowheads="1" noChangeShapeType="1" noTextEdit="1"/>
              </p:cNvSpPr>
              <p:nvPr/>
            </p:nvSpPr>
            <p:spPr>
              <a:xfrm>
                <a:off x="2766395" y="6596896"/>
                <a:ext cx="2808291" cy="259943"/>
              </a:xfrm>
              <a:prstGeom prst="rect">
                <a:avLst/>
              </a:prstGeom>
              <a:blipFill>
                <a:blip r:embed="rId7"/>
                <a:stretch>
                  <a:fillRect b="-93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BBEF10C-F8E6-DCFB-BE03-BE321C281F06}"/>
                  </a:ext>
                </a:extLst>
              </p:cNvPr>
              <p:cNvSpPr txBox="1"/>
              <p:nvPr/>
            </p:nvSpPr>
            <p:spPr>
              <a:xfrm>
                <a:off x="5319733" y="6598057"/>
                <a:ext cx="1743219" cy="246221"/>
              </a:xfrm>
              <a:prstGeom prst="rect">
                <a:avLst/>
              </a:prstGeom>
              <a:noFill/>
            </p:spPr>
            <p:txBody>
              <a:bodyPr wrap="square">
                <a:spAutoFit/>
              </a:bodyPr>
              <a:lstStyle/>
              <a:p>
                <a14:m>
                  <m:oMath xmlns:m="http://schemas.openxmlformats.org/officeDocument/2006/math">
                    <m:sSup>
                      <m:sSupPr>
                        <m:ctrlPr>
                          <a:rPr lang="en-GB" sz="1000" b="1" i="1">
                            <a:latin typeface="Cambria Math" panose="02040503050406030204" pitchFamily="18" charset="0"/>
                          </a:rPr>
                        </m:ctrlPr>
                      </m:sSupPr>
                      <m:e>
                        <m:r>
                          <a:rPr lang="en-GB" sz="1000" b="1" i="1">
                            <a:latin typeface="Cambria Math" panose="02040503050406030204" pitchFamily="18" charset="0"/>
                          </a:rPr>
                          <m:t>𝒒</m:t>
                        </m:r>
                      </m:e>
                      <m:sup>
                        <m:r>
                          <a:rPr lang="en-GB" sz="1000" b="1" i="1">
                            <a:latin typeface="Cambria Math" panose="02040503050406030204" pitchFamily="18" charset="0"/>
                          </a:rPr>
                          <m:t>𝜿</m:t>
                        </m:r>
                      </m:sup>
                    </m:sSup>
                  </m:oMath>
                </a14:m>
                <a:r>
                  <a:rPr lang="en-GB" sz="1000">
                    <a:latin typeface="Gill Sans MT" panose="020B0502020104020203" pitchFamily="34" charset="0"/>
                  </a:rPr>
                  <a:t> source/sink term [mol/m</a:t>
                </a:r>
                <a:r>
                  <a:rPr lang="en-GB" sz="1000" baseline="30000">
                    <a:latin typeface="Gill Sans MT" panose="020B0502020104020203" pitchFamily="34" charset="0"/>
                  </a:rPr>
                  <a:t>3</a:t>
                </a:r>
                <a:r>
                  <a:rPr lang="en-GB" sz="1000">
                    <a:latin typeface="Gill Sans MT" panose="020B0502020104020203" pitchFamily="34" charset="0"/>
                  </a:rPr>
                  <a:t>]</a:t>
                </a:r>
              </a:p>
            </p:txBody>
          </p:sp>
        </mc:Choice>
        <mc:Fallback xmlns="">
          <p:sp>
            <p:nvSpPr>
              <p:cNvPr id="16" name="TextBox 15">
                <a:extLst>
                  <a:ext uri="{FF2B5EF4-FFF2-40B4-BE49-F238E27FC236}">
                    <a16:creationId xmlns:a16="http://schemas.microsoft.com/office/drawing/2014/main" id="{0BBEF10C-F8E6-DCFB-BE03-BE321C281F06}"/>
                  </a:ext>
                </a:extLst>
              </p:cNvPr>
              <p:cNvSpPr txBox="1">
                <a:spLocks noRot="1" noChangeAspect="1" noMove="1" noResize="1" noEditPoints="1" noAdjustHandles="1" noChangeArrowheads="1" noChangeShapeType="1" noTextEdit="1"/>
              </p:cNvSpPr>
              <p:nvPr/>
            </p:nvSpPr>
            <p:spPr>
              <a:xfrm>
                <a:off x="5319733" y="6598057"/>
                <a:ext cx="1743219" cy="246221"/>
              </a:xfrm>
              <a:prstGeom prst="rect">
                <a:avLst/>
              </a:prstGeom>
              <a:blipFill>
                <a:blip r:embed="rId8"/>
                <a:stretch>
                  <a:fillRect b="-146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13630848-EFF5-2DAC-B123-8C3972C04361}"/>
                  </a:ext>
                </a:extLst>
              </p:cNvPr>
              <p:cNvSpPr txBox="1"/>
              <p:nvPr/>
            </p:nvSpPr>
            <p:spPr>
              <a:xfrm>
                <a:off x="6989415" y="6592322"/>
                <a:ext cx="1743219" cy="246221"/>
              </a:xfrm>
              <a:prstGeom prst="rect">
                <a:avLst/>
              </a:prstGeom>
              <a:noFill/>
            </p:spPr>
            <p:txBody>
              <a:bodyPr wrap="square">
                <a:spAutoFit/>
              </a:bodyPr>
              <a:lstStyle/>
              <a:p>
                <a14:m>
                  <m:oMath xmlns:m="http://schemas.openxmlformats.org/officeDocument/2006/math">
                    <m:sSub>
                      <m:sSubPr>
                        <m:ctrlPr>
                          <a:rPr lang="en-GB" sz="1000" b="1" i="1">
                            <a:latin typeface="Cambria Math" panose="02040503050406030204" pitchFamily="18" charset="0"/>
                            <a:ea typeface="Cambria Math" panose="02040503050406030204" pitchFamily="18" charset="0"/>
                          </a:rPr>
                        </m:ctrlPr>
                      </m:sSubPr>
                      <m:e>
                        <m:r>
                          <a:rPr lang="en-GB" sz="1000" b="1" i="1">
                            <a:latin typeface="Cambria Math" panose="02040503050406030204" pitchFamily="18" charset="0"/>
                            <a:ea typeface="Cambria Math" panose="02040503050406030204" pitchFamily="18" charset="0"/>
                          </a:rPr>
                          <m:t>𝝋</m:t>
                        </m:r>
                      </m:e>
                      <m:sub>
                        <m:r>
                          <a:rPr lang="en-GB" sz="1000" b="1" i="1">
                            <a:latin typeface="Cambria Math" panose="02040503050406030204" pitchFamily="18" charset="0"/>
                            <a:ea typeface="Cambria Math" panose="02040503050406030204" pitchFamily="18" charset="0"/>
                          </a:rPr>
                          <m:t>𝒌</m:t>
                        </m:r>
                      </m:sub>
                    </m:sSub>
                    <m:r>
                      <a:rPr lang="en-GB" sz="1000" b="1" i="1">
                        <a:latin typeface="Cambria Math" panose="02040503050406030204" pitchFamily="18" charset="0"/>
                        <a:ea typeface="Cambria Math" panose="02040503050406030204" pitchFamily="18" charset="0"/>
                      </a:rPr>
                      <m:t> </m:t>
                    </m:r>
                  </m:oMath>
                </a14:m>
                <a:r>
                  <a:rPr lang="en-GB" sz="1000">
                    <a:latin typeface="Gill Sans MT" panose="020B0502020104020203" pitchFamily="34" charset="0"/>
                  </a:rPr>
                  <a:t>Fugacity Coefficient [-]</a:t>
                </a:r>
              </a:p>
            </p:txBody>
          </p:sp>
        </mc:Choice>
        <mc:Fallback xmlns="">
          <p:sp>
            <p:nvSpPr>
              <p:cNvPr id="17" name="TextBox 16">
                <a:extLst>
                  <a:ext uri="{FF2B5EF4-FFF2-40B4-BE49-F238E27FC236}">
                    <a16:creationId xmlns:a16="http://schemas.microsoft.com/office/drawing/2014/main" id="{13630848-EFF5-2DAC-B123-8C3972C04361}"/>
                  </a:ext>
                </a:extLst>
              </p:cNvPr>
              <p:cNvSpPr txBox="1">
                <a:spLocks noRot="1" noChangeAspect="1" noMove="1" noResize="1" noEditPoints="1" noAdjustHandles="1" noChangeArrowheads="1" noChangeShapeType="1" noTextEdit="1"/>
              </p:cNvSpPr>
              <p:nvPr/>
            </p:nvSpPr>
            <p:spPr>
              <a:xfrm>
                <a:off x="6989415" y="6592322"/>
                <a:ext cx="1743219" cy="246221"/>
              </a:xfrm>
              <a:prstGeom prst="rect">
                <a:avLst/>
              </a:prstGeom>
              <a:blipFill>
                <a:blip r:embed="rId9"/>
                <a:stretch>
                  <a:fillRect b="-146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7CFA0949-07E6-C1AB-0652-FFC366446990}"/>
                  </a:ext>
                </a:extLst>
              </p:cNvPr>
              <p:cNvSpPr txBox="1"/>
              <p:nvPr/>
            </p:nvSpPr>
            <p:spPr>
              <a:xfrm>
                <a:off x="8477681" y="6609707"/>
                <a:ext cx="1214959" cy="246221"/>
              </a:xfrm>
              <a:prstGeom prst="rect">
                <a:avLst/>
              </a:prstGeom>
              <a:noFill/>
            </p:spPr>
            <p:txBody>
              <a:bodyPr wrap="square">
                <a:spAutoFit/>
              </a:bodyPr>
              <a:lstStyle/>
              <a:p>
                <a14:m>
                  <m:oMath xmlns:m="http://schemas.openxmlformats.org/officeDocument/2006/math">
                    <m:r>
                      <a:rPr lang="en-GB" sz="1000" b="1">
                        <a:latin typeface="Cambria Math" panose="02040503050406030204" pitchFamily="18" charset="0"/>
                      </a:rPr>
                      <m:t>𝐊</m:t>
                    </m:r>
                  </m:oMath>
                </a14:m>
                <a:r>
                  <a:rPr lang="en-GB" sz="1000">
                    <a:latin typeface="Gill Sans MT" panose="020B0502020104020203" pitchFamily="34" charset="0"/>
                  </a:rPr>
                  <a:t> Permeability [m</a:t>
                </a:r>
                <a:r>
                  <a:rPr lang="en-GB" sz="1000" baseline="30000">
                    <a:latin typeface="Gill Sans MT" panose="020B0502020104020203" pitchFamily="34" charset="0"/>
                  </a:rPr>
                  <a:t>2</a:t>
                </a:r>
                <a:r>
                  <a:rPr lang="en-GB" sz="1000">
                    <a:latin typeface="Gill Sans MT" panose="020B0502020104020203" pitchFamily="34" charset="0"/>
                  </a:rPr>
                  <a:t>]</a:t>
                </a:r>
              </a:p>
            </p:txBody>
          </p:sp>
        </mc:Choice>
        <mc:Fallback xmlns="">
          <p:sp>
            <p:nvSpPr>
              <p:cNvPr id="18" name="TextBox 17">
                <a:extLst>
                  <a:ext uri="{FF2B5EF4-FFF2-40B4-BE49-F238E27FC236}">
                    <a16:creationId xmlns:a16="http://schemas.microsoft.com/office/drawing/2014/main" id="{7CFA0949-07E6-C1AB-0652-FFC366446990}"/>
                  </a:ext>
                </a:extLst>
              </p:cNvPr>
              <p:cNvSpPr txBox="1">
                <a:spLocks noRot="1" noChangeAspect="1" noMove="1" noResize="1" noEditPoints="1" noAdjustHandles="1" noChangeArrowheads="1" noChangeShapeType="1" noTextEdit="1"/>
              </p:cNvSpPr>
              <p:nvPr/>
            </p:nvSpPr>
            <p:spPr>
              <a:xfrm>
                <a:off x="8477681" y="6609707"/>
                <a:ext cx="1214959" cy="246221"/>
              </a:xfrm>
              <a:prstGeom prst="rect">
                <a:avLst/>
              </a:prstGeom>
              <a:blipFill>
                <a:blip r:embed="rId10"/>
                <a:stretch>
                  <a:fillRect b="-146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003350AB-247C-C8A4-BB7E-961D73179350}"/>
                  </a:ext>
                </a:extLst>
              </p:cNvPr>
              <p:cNvSpPr txBox="1"/>
              <p:nvPr/>
            </p:nvSpPr>
            <p:spPr>
              <a:xfrm>
                <a:off x="9629209" y="6603756"/>
                <a:ext cx="1876585" cy="253018"/>
              </a:xfrm>
              <a:prstGeom prst="rect">
                <a:avLst/>
              </a:prstGeom>
              <a:noFill/>
            </p:spPr>
            <p:txBody>
              <a:bodyPr wrap="square">
                <a:spAutoFit/>
              </a:bodyPr>
              <a:lstStyle/>
              <a:p>
                <a14:m>
                  <m:oMath xmlns:m="http://schemas.openxmlformats.org/officeDocument/2006/math">
                    <m:sSub>
                      <m:sSubPr>
                        <m:ctrlPr>
                          <a:rPr lang="en-GB" sz="1000" b="1" i="1">
                            <a:latin typeface="Cambria Math" panose="02040503050406030204" pitchFamily="18" charset="0"/>
                          </a:rPr>
                        </m:ctrlPr>
                      </m:sSubPr>
                      <m:e>
                        <m:r>
                          <a:rPr lang="en-GB" sz="1000" b="1" i="1">
                            <a:latin typeface="Cambria Math" panose="02040503050406030204" pitchFamily="18" charset="0"/>
                          </a:rPr>
                          <m:t>𝒌</m:t>
                        </m:r>
                      </m:e>
                      <m:sub>
                        <m:r>
                          <a:rPr lang="en-GB" sz="1000" b="1" i="1">
                            <a:latin typeface="Cambria Math" panose="02040503050406030204" pitchFamily="18" charset="0"/>
                          </a:rPr>
                          <m:t>𝐫</m:t>
                        </m:r>
                        <m:r>
                          <a:rPr lang="en-GB" sz="1000" b="1">
                            <a:latin typeface="Cambria Math" panose="02040503050406030204" pitchFamily="18" charset="0"/>
                          </a:rPr>
                          <m:t>,</m:t>
                        </m:r>
                        <m:r>
                          <a:rPr lang="en-GB" sz="1000" b="1" i="1">
                            <a:latin typeface="Cambria Math" panose="02040503050406030204" pitchFamily="18" charset="0"/>
                          </a:rPr>
                          <m:t>𝜶</m:t>
                        </m:r>
                      </m:sub>
                    </m:sSub>
                  </m:oMath>
                </a14:m>
                <a:r>
                  <a:rPr lang="en-GB" sz="1000" b="1">
                    <a:latin typeface="Gill Sans MT" panose="020B0502020104020203" pitchFamily="34" charset="0"/>
                  </a:rPr>
                  <a:t> </a:t>
                </a:r>
                <a:r>
                  <a:rPr lang="en-GB" sz="1000">
                    <a:latin typeface="Gill Sans MT" panose="020B0502020104020203" pitchFamily="34" charset="0"/>
                  </a:rPr>
                  <a:t>Relative Permeability [-]</a:t>
                </a:r>
              </a:p>
            </p:txBody>
          </p:sp>
        </mc:Choice>
        <mc:Fallback xmlns="">
          <p:sp>
            <p:nvSpPr>
              <p:cNvPr id="19" name="TextBox 18">
                <a:extLst>
                  <a:ext uri="{FF2B5EF4-FFF2-40B4-BE49-F238E27FC236}">
                    <a16:creationId xmlns:a16="http://schemas.microsoft.com/office/drawing/2014/main" id="{003350AB-247C-C8A4-BB7E-961D73179350}"/>
                  </a:ext>
                </a:extLst>
              </p:cNvPr>
              <p:cNvSpPr txBox="1">
                <a:spLocks noRot="1" noChangeAspect="1" noMove="1" noResize="1" noEditPoints="1" noAdjustHandles="1" noChangeArrowheads="1" noChangeShapeType="1" noTextEdit="1"/>
              </p:cNvSpPr>
              <p:nvPr/>
            </p:nvSpPr>
            <p:spPr>
              <a:xfrm>
                <a:off x="9629209" y="6603756"/>
                <a:ext cx="1876585" cy="253018"/>
              </a:xfrm>
              <a:prstGeom prst="rect">
                <a:avLst/>
              </a:prstGeom>
              <a:blipFill>
                <a:blip r:embed="rId11"/>
                <a:stretch>
                  <a:fillRect b="-11905"/>
                </a:stretch>
              </a:blipFill>
            </p:spPr>
            <p:txBody>
              <a:bodyPr/>
              <a:lstStyle/>
              <a:p>
                <a:r>
                  <a:rPr lang="en-US">
                    <a:noFill/>
                  </a:rPr>
                  <a:t> </a:t>
                </a:r>
              </a:p>
            </p:txBody>
          </p:sp>
        </mc:Fallback>
      </mc:AlternateContent>
      <p:cxnSp>
        <p:nvCxnSpPr>
          <p:cNvPr id="20" name="Straight Arrow Connector 19">
            <a:extLst>
              <a:ext uri="{FF2B5EF4-FFF2-40B4-BE49-F238E27FC236}">
                <a16:creationId xmlns:a16="http://schemas.microsoft.com/office/drawing/2014/main" id="{55F1F4B1-3E0A-2DE7-9C4C-CBB9A8953B6C}"/>
              </a:ext>
            </a:extLst>
          </p:cNvPr>
          <p:cNvCxnSpPr>
            <a:cxnSpLocks/>
          </p:cNvCxnSpPr>
          <p:nvPr/>
        </p:nvCxnSpPr>
        <p:spPr>
          <a:xfrm>
            <a:off x="5620115" y="2177411"/>
            <a:ext cx="0" cy="775483"/>
          </a:xfrm>
          <a:prstGeom prst="straightConnector1">
            <a:avLst/>
          </a:prstGeom>
          <a:ln w="19050">
            <a:solidFill>
              <a:schemeClr val="accent2"/>
            </a:solidFill>
            <a:tailEnd type="triangle"/>
          </a:ln>
        </p:spPr>
        <p:style>
          <a:lnRef idx="1">
            <a:schemeClr val="accent5"/>
          </a:lnRef>
          <a:fillRef idx="0">
            <a:schemeClr val="accent5"/>
          </a:fillRef>
          <a:effectRef idx="0">
            <a:schemeClr val="accent5"/>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0D218F6A-DC27-81AF-BB8E-3AF1295AE12F}"/>
                  </a:ext>
                </a:extLst>
              </p:cNvPr>
              <p:cNvSpPr txBox="1"/>
              <p:nvPr/>
            </p:nvSpPr>
            <p:spPr>
              <a:xfrm>
                <a:off x="6876056" y="3352083"/>
                <a:ext cx="4706344" cy="357534"/>
              </a:xfrm>
              <a:prstGeom prst="rect">
                <a:avLst/>
              </a:prstGeom>
              <a:noFill/>
              <a:ln w="19050">
                <a:solidFill>
                  <a:schemeClr val="accent4">
                    <a:lumMod val="75000"/>
                  </a:schemeClr>
                </a:solidFill>
              </a:ln>
            </p:spPr>
            <p:txBody>
              <a:bodyPr wrap="square">
                <a:spAutoFit/>
              </a:bodyPr>
              <a:lstStyle/>
              <a:p>
                <a14:m>
                  <m:oMath xmlns:m="http://schemas.openxmlformats.org/officeDocument/2006/math">
                    <m:sSub>
                      <m:sSubPr>
                        <m:ctrlPr>
                          <a:rPr lang="en-GB" sz="1600" i="1" smtClean="0">
                            <a:latin typeface="Cambria Math" panose="02040503050406030204" pitchFamily="18" charset="0"/>
                          </a:rPr>
                        </m:ctrlPr>
                      </m:sSubPr>
                      <m:e>
                        <m:r>
                          <m:rPr>
                            <m:sty m:val="p"/>
                          </m:rPr>
                          <a:rPr lang="en-GB" sz="1600">
                            <a:latin typeface="Cambria Math" panose="02040503050406030204" pitchFamily="18" charset="0"/>
                          </a:rPr>
                          <m:t>D</m:t>
                        </m:r>
                      </m:e>
                      <m:sub>
                        <m:r>
                          <a:rPr lang="en-GB" sz="1600" i="1">
                            <a:latin typeface="Cambria Math" panose="02040503050406030204" pitchFamily="18" charset="0"/>
                          </a:rPr>
                          <m:t>𝑝𝑚</m:t>
                        </m:r>
                      </m:sub>
                    </m:sSub>
                    <m:r>
                      <a:rPr lang="en-GB" sz="1600">
                        <a:latin typeface="Cambria Math" panose="02040503050406030204" pitchFamily="18" charset="0"/>
                      </a:rPr>
                      <m:t>=</m:t>
                    </m:r>
                    <m:sSub>
                      <m:sSubPr>
                        <m:ctrlPr>
                          <a:rPr lang="en-GB" sz="1600" i="1">
                            <a:latin typeface="Cambria Math" panose="02040503050406030204" pitchFamily="18" charset="0"/>
                          </a:rPr>
                        </m:ctrlPr>
                      </m:sSubPr>
                      <m:e>
                        <m:r>
                          <m:rPr>
                            <m:sty m:val="p"/>
                          </m:rPr>
                          <a:rPr lang="en-GB" sz="1600">
                            <a:latin typeface="Cambria Math" panose="02040503050406030204" pitchFamily="18" charset="0"/>
                          </a:rPr>
                          <m:t>D</m:t>
                        </m:r>
                      </m:e>
                      <m:sub>
                        <m:r>
                          <a:rPr lang="en-GB" sz="1600" i="1">
                            <a:latin typeface="Cambria Math" panose="02040503050406030204" pitchFamily="18" charset="0"/>
                          </a:rPr>
                          <m:t>𝑑</m:t>
                        </m:r>
                        <m:r>
                          <a:rPr lang="en-GB" sz="1600">
                            <a:latin typeface="Cambria Math" panose="02040503050406030204" pitchFamily="18" charset="0"/>
                          </a:rPr>
                          <m:t>,</m:t>
                        </m:r>
                        <m:r>
                          <a:rPr lang="en-GB" sz="1600" i="1">
                            <a:latin typeface="Cambria Math" panose="02040503050406030204" pitchFamily="18" charset="0"/>
                          </a:rPr>
                          <m:t>𝑝𝑚</m:t>
                        </m:r>
                      </m:sub>
                    </m:sSub>
                    <m:r>
                      <a:rPr lang="en-GB" sz="1600">
                        <a:latin typeface="Cambria Math" panose="02040503050406030204" pitchFamily="18" charset="0"/>
                      </a:rPr>
                      <m:t>+</m:t>
                    </m:r>
                    <m:sSub>
                      <m:sSubPr>
                        <m:ctrlPr>
                          <a:rPr lang="en-GB" sz="1600" i="1">
                            <a:latin typeface="Cambria Math" panose="02040503050406030204" pitchFamily="18" charset="0"/>
                          </a:rPr>
                        </m:ctrlPr>
                      </m:sSubPr>
                      <m:e>
                        <m:r>
                          <a:rPr lang="en-GB" sz="1600" i="1">
                            <a:latin typeface="Cambria Math" panose="02040503050406030204" pitchFamily="18" charset="0"/>
                          </a:rPr>
                          <m:t>𝐷</m:t>
                        </m:r>
                      </m:e>
                      <m:sub>
                        <m:r>
                          <a:rPr lang="en-GB" sz="1600" i="1">
                            <a:latin typeface="Cambria Math" panose="02040503050406030204" pitchFamily="18" charset="0"/>
                          </a:rPr>
                          <m:t>𝑚</m:t>
                        </m:r>
                        <m:r>
                          <a:rPr lang="en-GB" sz="1600">
                            <a:latin typeface="Cambria Math" panose="02040503050406030204" pitchFamily="18" charset="0"/>
                          </a:rPr>
                          <m:t>,</m:t>
                        </m:r>
                        <m:r>
                          <a:rPr lang="en-GB" sz="1600" i="1">
                            <a:latin typeface="Cambria Math" panose="02040503050406030204" pitchFamily="18" charset="0"/>
                          </a:rPr>
                          <m:t>𝑝𝑚</m:t>
                        </m:r>
                      </m:sub>
                    </m:sSub>
                  </m:oMath>
                </a14:m>
                <a:r>
                  <a:rPr lang="en-GB" sz="1600"/>
                  <a:t> = </a:t>
                </a:r>
                <a:r>
                  <a:rPr lang="en-GB" sz="1600">
                    <a:latin typeface="Gill Sans MT" panose="020B0502020104020203" pitchFamily="34" charset="0"/>
                  </a:rPr>
                  <a:t>Dispersion + Diffusion</a:t>
                </a:r>
              </a:p>
            </p:txBody>
          </p:sp>
        </mc:Choice>
        <mc:Fallback xmlns="">
          <p:sp>
            <p:nvSpPr>
              <p:cNvPr id="21" name="TextBox 20">
                <a:extLst>
                  <a:ext uri="{FF2B5EF4-FFF2-40B4-BE49-F238E27FC236}">
                    <a16:creationId xmlns:a16="http://schemas.microsoft.com/office/drawing/2014/main" id="{0D218F6A-DC27-81AF-BB8E-3AF1295AE12F}"/>
                  </a:ext>
                </a:extLst>
              </p:cNvPr>
              <p:cNvSpPr txBox="1">
                <a:spLocks noRot="1" noChangeAspect="1" noMove="1" noResize="1" noEditPoints="1" noAdjustHandles="1" noChangeArrowheads="1" noChangeShapeType="1" noTextEdit="1"/>
              </p:cNvSpPr>
              <p:nvPr/>
            </p:nvSpPr>
            <p:spPr>
              <a:xfrm>
                <a:off x="6876056" y="3352083"/>
                <a:ext cx="4706344" cy="357534"/>
              </a:xfrm>
              <a:prstGeom prst="rect">
                <a:avLst/>
              </a:prstGeom>
              <a:blipFill>
                <a:blip r:embed="rId12"/>
                <a:stretch>
                  <a:fillRect t="-3226" b="-14516"/>
                </a:stretch>
              </a:blipFill>
              <a:ln w="19050">
                <a:solidFill>
                  <a:schemeClr val="accent4">
                    <a:lumMod val="75000"/>
                  </a:schemeClr>
                </a:solidFill>
              </a:ln>
            </p:spPr>
            <p:txBody>
              <a:bodyPr/>
              <a:lstStyle/>
              <a:p>
                <a:r>
                  <a:rPr lang="en-US">
                    <a:noFill/>
                  </a:rPr>
                  <a:t> </a:t>
                </a:r>
              </a:p>
            </p:txBody>
          </p:sp>
        </mc:Fallback>
      </mc:AlternateContent>
      <p:sp>
        <p:nvSpPr>
          <p:cNvPr id="22" name="TextBox 21">
            <a:extLst>
              <a:ext uri="{FF2B5EF4-FFF2-40B4-BE49-F238E27FC236}">
                <a16:creationId xmlns:a16="http://schemas.microsoft.com/office/drawing/2014/main" id="{C8AAE902-0CBD-98FD-2AD2-ACB4C3E87783}"/>
              </a:ext>
            </a:extLst>
          </p:cNvPr>
          <p:cNvSpPr txBox="1"/>
          <p:nvPr/>
        </p:nvSpPr>
        <p:spPr>
          <a:xfrm>
            <a:off x="2199040" y="3088902"/>
            <a:ext cx="1480831" cy="400110"/>
          </a:xfrm>
          <a:prstGeom prst="rect">
            <a:avLst/>
          </a:prstGeom>
          <a:noFill/>
        </p:spPr>
        <p:txBody>
          <a:bodyPr wrap="square">
            <a:spAutoFit/>
          </a:bodyPr>
          <a:lstStyle/>
          <a:p>
            <a:r>
              <a:rPr lang="en-GB" sz="2000">
                <a:solidFill>
                  <a:srgbClr val="374151"/>
                </a:solidFill>
                <a:latin typeface="Gill Sans MT" panose="020B0502020104020203" pitchFamily="34" charset="0"/>
              </a:rPr>
              <a:t>Darcy’s Law:</a:t>
            </a:r>
            <a:endParaRPr lang="en-GB" sz="2000">
              <a:latin typeface="Gill Sans MT" panose="020B0502020104020203" pitchFamily="34" charset="0"/>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7E7CBD9A-04EC-BBEE-BB9F-C75C8E4247C0}"/>
                  </a:ext>
                </a:extLst>
              </p:cNvPr>
              <p:cNvSpPr txBox="1"/>
              <p:nvPr/>
            </p:nvSpPr>
            <p:spPr>
              <a:xfrm>
                <a:off x="3793775" y="3001172"/>
                <a:ext cx="2488456" cy="662938"/>
              </a:xfrm>
              <a:prstGeom prst="rect">
                <a:avLst/>
              </a:prstGeom>
              <a:noFill/>
              <a:ln w="19050">
                <a:solidFill>
                  <a:schemeClr val="accent4">
                    <a:lumMod val="75000"/>
                  </a:schemeClr>
                </a:solidFill>
              </a:ln>
            </p:spPr>
            <p:txBody>
              <a:bodyPr wrap="square">
                <a:spAutoFit/>
              </a:bodyPr>
              <a:lstStyle/>
              <a:p>
                <a:endParaRPr lang="en-US" sz="400" i="1">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GB" sz="1600" b="1" i="1">
                              <a:latin typeface="Cambria Math" panose="02040503050406030204" pitchFamily="18" charset="0"/>
                            </a:rPr>
                          </m:ctrlPr>
                        </m:sSubPr>
                        <m:e>
                          <m:r>
                            <a:rPr lang="en-GB" sz="1600" b="1">
                              <a:latin typeface="Cambria Math" panose="02040503050406030204" pitchFamily="18" charset="0"/>
                            </a:rPr>
                            <m:t>𝐯</m:t>
                          </m:r>
                        </m:e>
                        <m:sub>
                          <m:r>
                            <a:rPr lang="en-GB" sz="1600" i="1">
                              <a:latin typeface="Cambria Math" panose="02040503050406030204" pitchFamily="18" charset="0"/>
                            </a:rPr>
                            <m:t>𝛼</m:t>
                          </m:r>
                        </m:sub>
                      </m:sSub>
                      <m:r>
                        <a:rPr lang="en-GB" sz="1600">
                          <a:latin typeface="Cambria Math" panose="02040503050406030204" pitchFamily="18" charset="0"/>
                        </a:rPr>
                        <m:t>=−</m:t>
                      </m:r>
                      <m:f>
                        <m:fPr>
                          <m:ctrlPr>
                            <a:rPr lang="en-GB" sz="1600" i="1">
                              <a:latin typeface="Cambria Math" panose="02040503050406030204" pitchFamily="18" charset="0"/>
                            </a:rPr>
                          </m:ctrlPr>
                        </m:fPr>
                        <m:num>
                          <m:sSub>
                            <m:sSubPr>
                              <m:ctrlPr>
                                <a:rPr lang="en-GB" sz="1600" i="1">
                                  <a:latin typeface="Cambria Math" panose="02040503050406030204" pitchFamily="18" charset="0"/>
                                </a:rPr>
                              </m:ctrlPr>
                            </m:sSubPr>
                            <m:e>
                              <m:r>
                                <a:rPr lang="en-GB" sz="1600" i="1">
                                  <a:latin typeface="Cambria Math" panose="02040503050406030204" pitchFamily="18" charset="0"/>
                                </a:rPr>
                                <m:t>𝑘</m:t>
                              </m:r>
                            </m:e>
                            <m:sub>
                              <m:r>
                                <m:rPr>
                                  <m:sty m:val="p"/>
                                </m:rPr>
                                <a:rPr lang="en-GB" sz="1600">
                                  <a:latin typeface="Cambria Math" panose="02040503050406030204" pitchFamily="18" charset="0"/>
                                </a:rPr>
                                <m:t>r</m:t>
                              </m:r>
                              <m:r>
                                <a:rPr lang="en-GB" sz="1600">
                                  <a:latin typeface="Cambria Math" panose="02040503050406030204" pitchFamily="18" charset="0"/>
                                </a:rPr>
                                <m:t>,</m:t>
                              </m:r>
                              <m:r>
                                <a:rPr lang="en-GB" sz="1600" i="1">
                                  <a:latin typeface="Cambria Math" panose="02040503050406030204" pitchFamily="18" charset="0"/>
                                </a:rPr>
                                <m:t>𝛼</m:t>
                              </m:r>
                            </m:sub>
                          </m:sSub>
                          <m:r>
                            <a:rPr lang="en-GB" sz="1600" b="1">
                              <a:latin typeface="Cambria Math" panose="02040503050406030204" pitchFamily="18" charset="0"/>
                            </a:rPr>
                            <m:t>𝐊</m:t>
                          </m:r>
                        </m:num>
                        <m:den>
                          <m:sSub>
                            <m:sSubPr>
                              <m:ctrlPr>
                                <a:rPr lang="en-GB" sz="1600" b="1" i="1">
                                  <a:latin typeface="Cambria Math" panose="02040503050406030204" pitchFamily="18" charset="0"/>
                                </a:rPr>
                              </m:ctrlPr>
                            </m:sSubPr>
                            <m:e>
                              <m:r>
                                <a:rPr lang="en-GB" sz="1600" i="1">
                                  <a:latin typeface="Cambria Math" panose="02040503050406030204" pitchFamily="18" charset="0"/>
                                </a:rPr>
                                <m:t>𝜇</m:t>
                              </m:r>
                            </m:e>
                            <m:sub>
                              <m:r>
                                <a:rPr lang="en-GB" sz="1600" i="1">
                                  <a:latin typeface="Cambria Math" panose="02040503050406030204" pitchFamily="18" charset="0"/>
                                </a:rPr>
                                <m:t>𝛼</m:t>
                              </m:r>
                            </m:sub>
                          </m:sSub>
                        </m:den>
                      </m:f>
                      <m:d>
                        <m:dPr>
                          <m:ctrlPr>
                            <a:rPr lang="en-GB" sz="1600" i="1">
                              <a:latin typeface="Cambria Math" panose="02040503050406030204" pitchFamily="18" charset="0"/>
                            </a:rPr>
                          </m:ctrlPr>
                        </m:dPr>
                        <m:e>
                          <m:r>
                            <m:rPr>
                              <m:sty m:val="p"/>
                            </m:rPr>
                            <a:rPr lang="en-GB" sz="1600">
                              <a:latin typeface="Cambria Math" panose="02040503050406030204" pitchFamily="18" charset="0"/>
                            </a:rPr>
                            <m:t>∇</m:t>
                          </m:r>
                          <m:sSub>
                            <m:sSubPr>
                              <m:ctrlPr>
                                <a:rPr lang="en-GB" sz="1600" i="1">
                                  <a:latin typeface="Cambria Math" panose="02040503050406030204" pitchFamily="18" charset="0"/>
                                </a:rPr>
                              </m:ctrlPr>
                            </m:sSubPr>
                            <m:e>
                              <m:r>
                                <a:rPr lang="en-GB" sz="1600" i="1">
                                  <a:latin typeface="Cambria Math" panose="02040503050406030204" pitchFamily="18" charset="0"/>
                                </a:rPr>
                                <m:t>𝑝</m:t>
                              </m:r>
                            </m:e>
                            <m:sub>
                              <m:r>
                                <a:rPr lang="en-GB" sz="1600" i="1">
                                  <a:latin typeface="Cambria Math" panose="02040503050406030204" pitchFamily="18" charset="0"/>
                                </a:rPr>
                                <m:t>𝛼</m:t>
                              </m:r>
                            </m:sub>
                          </m:sSub>
                          <m:r>
                            <a:rPr lang="en-GB" sz="1600">
                              <a:latin typeface="Cambria Math" panose="02040503050406030204" pitchFamily="18" charset="0"/>
                            </a:rPr>
                            <m:t>−</m:t>
                          </m:r>
                          <m:sSub>
                            <m:sSubPr>
                              <m:ctrlPr>
                                <a:rPr lang="en-GB" sz="1600" i="1">
                                  <a:latin typeface="Cambria Math" panose="02040503050406030204" pitchFamily="18" charset="0"/>
                                </a:rPr>
                              </m:ctrlPr>
                            </m:sSubPr>
                            <m:e>
                              <m:r>
                                <a:rPr lang="en-GB" sz="1600" i="1">
                                  <a:latin typeface="Cambria Math" panose="02040503050406030204" pitchFamily="18" charset="0"/>
                                </a:rPr>
                                <m:t>𝜌</m:t>
                              </m:r>
                            </m:e>
                            <m:sub>
                              <m:r>
                                <a:rPr lang="en-GB" sz="1600" i="1">
                                  <a:latin typeface="Cambria Math" panose="02040503050406030204" pitchFamily="18" charset="0"/>
                                </a:rPr>
                                <m:t>𝛼</m:t>
                              </m:r>
                            </m:sub>
                          </m:sSub>
                          <m:r>
                            <a:rPr lang="en-GB" sz="1600" b="1">
                              <a:latin typeface="Cambria Math" panose="02040503050406030204" pitchFamily="18" charset="0"/>
                            </a:rPr>
                            <m:t>𝐠</m:t>
                          </m:r>
                        </m:e>
                      </m:d>
                    </m:oMath>
                  </m:oMathPara>
                </a14:m>
                <a:endParaRPr lang="en-US" sz="100"/>
              </a:p>
            </p:txBody>
          </p:sp>
        </mc:Choice>
        <mc:Fallback xmlns="">
          <p:sp>
            <p:nvSpPr>
              <p:cNvPr id="23" name="TextBox 22">
                <a:extLst>
                  <a:ext uri="{FF2B5EF4-FFF2-40B4-BE49-F238E27FC236}">
                    <a16:creationId xmlns:a16="http://schemas.microsoft.com/office/drawing/2014/main" id="{7E7CBD9A-04EC-BBEE-BB9F-C75C8E4247C0}"/>
                  </a:ext>
                </a:extLst>
              </p:cNvPr>
              <p:cNvSpPr txBox="1">
                <a:spLocks noRot="1" noChangeAspect="1" noMove="1" noResize="1" noEditPoints="1" noAdjustHandles="1" noChangeArrowheads="1" noChangeShapeType="1" noTextEdit="1"/>
              </p:cNvSpPr>
              <p:nvPr/>
            </p:nvSpPr>
            <p:spPr>
              <a:xfrm>
                <a:off x="3793775" y="3001172"/>
                <a:ext cx="2488456" cy="662938"/>
              </a:xfrm>
              <a:prstGeom prst="rect">
                <a:avLst/>
              </a:prstGeom>
              <a:blipFill>
                <a:blip r:embed="rId13"/>
                <a:stretch>
                  <a:fillRect/>
                </a:stretch>
              </a:blipFill>
              <a:ln w="19050">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DB6470DE-B048-4225-2485-D4DAAF77333B}"/>
                  </a:ext>
                </a:extLst>
              </p:cNvPr>
              <p:cNvSpPr txBox="1"/>
              <p:nvPr/>
            </p:nvSpPr>
            <p:spPr>
              <a:xfrm>
                <a:off x="173163" y="5476923"/>
                <a:ext cx="2025878" cy="527901"/>
              </a:xfrm>
              <a:prstGeom prst="rect">
                <a:avLst/>
              </a:prstGeom>
              <a:noFill/>
              <a:ln w="19050">
                <a:solidFill>
                  <a:schemeClr val="accent4">
                    <a:lumMod val="75000"/>
                  </a:schemeClr>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600" i="1">
                              <a:latin typeface="Cambria Math" panose="02040503050406030204" pitchFamily="18" charset="0"/>
                            </a:rPr>
                          </m:ctrlPr>
                        </m:sSubPr>
                        <m:e>
                          <m:r>
                            <a:rPr lang="en-GB" sz="1600" i="1">
                              <a:latin typeface="Cambria Math" panose="02040503050406030204" pitchFamily="18" charset="0"/>
                            </a:rPr>
                            <m:t>𝐷</m:t>
                          </m:r>
                        </m:e>
                        <m:sub>
                          <m:r>
                            <a:rPr lang="en-GB" sz="1600" i="1">
                              <a:latin typeface="Cambria Math" panose="02040503050406030204" pitchFamily="18" charset="0"/>
                            </a:rPr>
                            <m:t>𝑚</m:t>
                          </m:r>
                          <m:r>
                            <a:rPr lang="en-GB" sz="1600">
                              <a:latin typeface="Cambria Math" panose="02040503050406030204" pitchFamily="18" charset="0"/>
                            </a:rPr>
                            <m:t>,</m:t>
                          </m:r>
                          <m:r>
                            <a:rPr lang="en-GB" sz="1600" i="1">
                              <a:latin typeface="Cambria Math" panose="02040503050406030204" pitchFamily="18" charset="0"/>
                            </a:rPr>
                            <m:t>𝑝𝑚</m:t>
                          </m:r>
                        </m:sub>
                      </m:sSub>
                      <m:r>
                        <a:rPr lang="en-GB" sz="1600">
                          <a:latin typeface="Cambria Math" panose="02040503050406030204" pitchFamily="18" charset="0"/>
                        </a:rPr>
                        <m:t>=</m:t>
                      </m:r>
                      <m:sSup>
                        <m:sSupPr>
                          <m:ctrlPr>
                            <a:rPr lang="en-GB" sz="1600" i="1">
                              <a:latin typeface="Cambria Math" panose="02040503050406030204" pitchFamily="18" charset="0"/>
                            </a:rPr>
                          </m:ctrlPr>
                        </m:sSupPr>
                        <m:e>
                          <m:r>
                            <a:rPr lang="en-GB" sz="1600" i="1">
                              <a:latin typeface="Cambria Math" panose="02040503050406030204" pitchFamily="18" charset="0"/>
                            </a:rPr>
                            <m:t>𝜙</m:t>
                          </m:r>
                        </m:e>
                        <m:sup>
                          <m:f>
                            <m:fPr>
                              <m:ctrlPr>
                                <a:rPr lang="en-GB" sz="1600" i="1">
                                  <a:latin typeface="Cambria Math" panose="02040503050406030204" pitchFamily="18" charset="0"/>
                                </a:rPr>
                              </m:ctrlPr>
                            </m:fPr>
                            <m:num>
                              <m:r>
                                <a:rPr lang="en-GB" sz="1600">
                                  <a:latin typeface="Cambria Math" panose="02040503050406030204" pitchFamily="18" charset="0"/>
                                </a:rPr>
                                <m:t>4</m:t>
                              </m:r>
                            </m:num>
                            <m:den>
                              <m:r>
                                <a:rPr lang="en-GB" sz="1600">
                                  <a:latin typeface="Cambria Math" panose="02040503050406030204" pitchFamily="18" charset="0"/>
                                </a:rPr>
                                <m:t>3</m:t>
                              </m:r>
                            </m:den>
                          </m:f>
                        </m:sup>
                      </m:sSup>
                      <m:sSubSup>
                        <m:sSubSupPr>
                          <m:ctrlPr>
                            <a:rPr lang="en-GB" sz="1600" i="1">
                              <a:latin typeface="Cambria Math" panose="02040503050406030204" pitchFamily="18" charset="0"/>
                            </a:rPr>
                          </m:ctrlPr>
                        </m:sSubSupPr>
                        <m:e>
                          <m:r>
                            <a:rPr lang="en-GB" sz="1600" i="1">
                              <a:latin typeface="Cambria Math" panose="02040503050406030204" pitchFamily="18" charset="0"/>
                            </a:rPr>
                            <m:t>𝑆</m:t>
                          </m:r>
                        </m:e>
                        <m:sub>
                          <m:r>
                            <a:rPr lang="en-GB" sz="1600" i="1">
                              <a:latin typeface="Cambria Math" panose="02040503050406030204" pitchFamily="18" charset="0"/>
                            </a:rPr>
                            <m:t>𝛼</m:t>
                          </m:r>
                        </m:sub>
                        <m:sup>
                          <m:f>
                            <m:fPr>
                              <m:ctrlPr>
                                <a:rPr lang="en-GB" sz="1600" i="1">
                                  <a:latin typeface="Cambria Math" panose="02040503050406030204" pitchFamily="18" charset="0"/>
                                </a:rPr>
                              </m:ctrlPr>
                            </m:fPr>
                            <m:num>
                              <m:r>
                                <a:rPr lang="en-GB" sz="1600">
                                  <a:latin typeface="Cambria Math" panose="02040503050406030204" pitchFamily="18" charset="0"/>
                                </a:rPr>
                                <m:t>10</m:t>
                              </m:r>
                            </m:num>
                            <m:den>
                              <m:r>
                                <a:rPr lang="en-GB" sz="1600">
                                  <a:latin typeface="Cambria Math" panose="02040503050406030204" pitchFamily="18" charset="0"/>
                                </a:rPr>
                                <m:t>3</m:t>
                              </m:r>
                            </m:den>
                          </m:f>
                        </m:sup>
                      </m:sSubSup>
                      <m:sSub>
                        <m:sSubPr>
                          <m:ctrlPr>
                            <a:rPr lang="en-GB" sz="1600" i="1">
                              <a:latin typeface="Cambria Math" panose="02040503050406030204" pitchFamily="18" charset="0"/>
                            </a:rPr>
                          </m:ctrlPr>
                        </m:sSubPr>
                        <m:e>
                          <m:r>
                            <m:rPr>
                              <m:sty m:val="p"/>
                            </m:rPr>
                            <a:rPr lang="en-GB" sz="1600">
                              <a:latin typeface="Cambria Math" panose="02040503050406030204" pitchFamily="18" charset="0"/>
                            </a:rPr>
                            <m:t>D</m:t>
                          </m:r>
                        </m:e>
                        <m:sub>
                          <m:r>
                            <a:rPr lang="en-GB" sz="1600" i="1">
                              <a:latin typeface="Cambria Math" panose="02040503050406030204" pitchFamily="18" charset="0"/>
                            </a:rPr>
                            <m:t>𝑚</m:t>
                          </m:r>
                        </m:sub>
                      </m:sSub>
                    </m:oMath>
                  </m:oMathPara>
                </a14:m>
                <a:endParaRPr lang="en-GB" sz="1600"/>
              </a:p>
            </p:txBody>
          </p:sp>
        </mc:Choice>
        <mc:Fallback xmlns="">
          <p:sp>
            <p:nvSpPr>
              <p:cNvPr id="24" name="TextBox 23">
                <a:extLst>
                  <a:ext uri="{FF2B5EF4-FFF2-40B4-BE49-F238E27FC236}">
                    <a16:creationId xmlns:a16="http://schemas.microsoft.com/office/drawing/2014/main" id="{DB6470DE-B048-4225-2485-D4DAAF77333B}"/>
                  </a:ext>
                </a:extLst>
              </p:cNvPr>
              <p:cNvSpPr txBox="1">
                <a:spLocks noRot="1" noChangeAspect="1" noMove="1" noResize="1" noEditPoints="1" noAdjustHandles="1" noChangeArrowheads="1" noChangeShapeType="1" noTextEdit="1"/>
              </p:cNvSpPr>
              <p:nvPr/>
            </p:nvSpPr>
            <p:spPr>
              <a:xfrm>
                <a:off x="173163" y="5476923"/>
                <a:ext cx="2025878" cy="527901"/>
              </a:xfrm>
              <a:prstGeom prst="rect">
                <a:avLst/>
              </a:prstGeom>
              <a:blipFill>
                <a:blip r:embed="rId14"/>
                <a:stretch>
                  <a:fillRect/>
                </a:stretch>
              </a:blipFill>
              <a:ln w="19050">
                <a:solidFill>
                  <a:schemeClr val="accent4">
                    <a:lumMod val="75000"/>
                  </a:schemeClr>
                </a:solidFill>
              </a:ln>
            </p:spPr>
            <p:txBody>
              <a:bodyPr/>
              <a:lstStyle/>
              <a:p>
                <a:r>
                  <a:rPr lang="en-US">
                    <a:noFill/>
                  </a:rPr>
                  <a:t> </a:t>
                </a:r>
              </a:p>
            </p:txBody>
          </p:sp>
        </mc:Fallback>
      </mc:AlternateContent>
      <p:cxnSp>
        <p:nvCxnSpPr>
          <p:cNvPr id="25" name="Straight Arrow Connector 24">
            <a:extLst>
              <a:ext uri="{FF2B5EF4-FFF2-40B4-BE49-F238E27FC236}">
                <a16:creationId xmlns:a16="http://schemas.microsoft.com/office/drawing/2014/main" id="{FE4DD097-716B-FE51-EAF7-5D8C0A3F8A98}"/>
              </a:ext>
            </a:extLst>
          </p:cNvPr>
          <p:cNvCxnSpPr>
            <a:cxnSpLocks/>
          </p:cNvCxnSpPr>
          <p:nvPr/>
        </p:nvCxnSpPr>
        <p:spPr>
          <a:xfrm>
            <a:off x="7153574" y="2234115"/>
            <a:ext cx="0" cy="1098526"/>
          </a:xfrm>
          <a:prstGeom prst="straightConnector1">
            <a:avLst/>
          </a:prstGeom>
          <a:ln w="19050">
            <a:solidFill>
              <a:schemeClr val="accent2"/>
            </a:solidFill>
            <a:tailEnd type="triangle"/>
          </a:ln>
        </p:spPr>
        <p:style>
          <a:lnRef idx="1">
            <a:schemeClr val="accent5"/>
          </a:lnRef>
          <a:fillRef idx="0">
            <a:schemeClr val="accent5"/>
          </a:fillRef>
          <a:effectRef idx="0">
            <a:schemeClr val="accent5"/>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62424541-62DA-5589-DBDD-28E394BD5D31}"/>
                  </a:ext>
                </a:extLst>
              </p:cNvPr>
              <p:cNvSpPr txBox="1"/>
              <p:nvPr/>
            </p:nvSpPr>
            <p:spPr>
              <a:xfrm>
                <a:off x="179153" y="4576106"/>
                <a:ext cx="2768947" cy="619593"/>
              </a:xfrm>
              <a:prstGeom prst="rect">
                <a:avLst/>
              </a:prstGeom>
              <a:noFill/>
              <a:ln w="19050">
                <a:solidFill>
                  <a:schemeClr val="accent4">
                    <a:lumMod val="75000"/>
                  </a:schemeClr>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600" i="1">
                              <a:latin typeface="Cambria Math" panose="02040503050406030204" pitchFamily="18" charset="0"/>
                            </a:rPr>
                          </m:ctrlPr>
                        </m:sSubPr>
                        <m:e>
                          <m:r>
                            <m:rPr>
                              <m:sty m:val="p"/>
                            </m:rPr>
                            <a:rPr lang="en-GB" sz="1600">
                              <a:latin typeface="Cambria Math" panose="02040503050406030204" pitchFamily="18" charset="0"/>
                            </a:rPr>
                            <m:t>D</m:t>
                          </m:r>
                        </m:e>
                        <m:sub>
                          <m:r>
                            <a:rPr lang="en-GB" sz="1600" i="1">
                              <a:latin typeface="Cambria Math" panose="02040503050406030204" pitchFamily="18" charset="0"/>
                            </a:rPr>
                            <m:t>𝑑</m:t>
                          </m:r>
                          <m:r>
                            <a:rPr lang="en-GB" sz="1600">
                              <a:latin typeface="Cambria Math" panose="02040503050406030204" pitchFamily="18" charset="0"/>
                            </a:rPr>
                            <m:t>,</m:t>
                          </m:r>
                          <m:r>
                            <a:rPr lang="en-GB" sz="1600" i="1">
                              <a:latin typeface="Cambria Math" panose="02040503050406030204" pitchFamily="18" charset="0"/>
                            </a:rPr>
                            <m:t>𝑝𝑚</m:t>
                          </m:r>
                        </m:sub>
                      </m:sSub>
                      <m:r>
                        <a:rPr lang="en-GB" sz="1600">
                          <a:latin typeface="Cambria Math" panose="02040503050406030204" pitchFamily="18" charset="0"/>
                        </a:rPr>
                        <m:t>=</m:t>
                      </m:r>
                      <m:sSub>
                        <m:sSubPr>
                          <m:ctrlPr>
                            <a:rPr lang="en-GB" sz="1600" i="1">
                              <a:latin typeface="Cambria Math" panose="02040503050406030204" pitchFamily="18" charset="0"/>
                            </a:rPr>
                          </m:ctrlPr>
                        </m:sSubPr>
                        <m:e>
                          <m:r>
                            <a:rPr lang="en-GB" sz="1600" i="1">
                              <a:latin typeface="Cambria Math" panose="02040503050406030204" pitchFamily="18" charset="0"/>
                            </a:rPr>
                            <m:t>𝛼</m:t>
                          </m:r>
                        </m:e>
                        <m:sub>
                          <m:r>
                            <a:rPr lang="en-GB" sz="1600" i="1">
                              <a:latin typeface="Cambria Math" panose="02040503050406030204" pitchFamily="18" charset="0"/>
                            </a:rPr>
                            <m:t>𝐿</m:t>
                          </m:r>
                        </m:sub>
                      </m:sSub>
                      <m:r>
                        <a:rPr lang="en-GB" sz="1600" b="1">
                          <a:latin typeface="Cambria Math" panose="02040503050406030204" pitchFamily="18" charset="0"/>
                        </a:rPr>
                        <m:t>𝐯</m:t>
                      </m:r>
                      <m:r>
                        <a:rPr lang="en-GB" sz="1600">
                          <a:latin typeface="Cambria Math" panose="02040503050406030204" pitchFamily="18" charset="0"/>
                        </a:rPr>
                        <m:t>+</m:t>
                      </m:r>
                      <m:d>
                        <m:dPr>
                          <m:ctrlPr>
                            <a:rPr lang="en-GB" sz="1600" i="1">
                              <a:latin typeface="Cambria Math" panose="02040503050406030204" pitchFamily="18" charset="0"/>
                            </a:rPr>
                          </m:ctrlPr>
                        </m:dPr>
                        <m:e>
                          <m:sSub>
                            <m:sSubPr>
                              <m:ctrlPr>
                                <a:rPr lang="en-GB" sz="1600" i="1">
                                  <a:latin typeface="Cambria Math" panose="02040503050406030204" pitchFamily="18" charset="0"/>
                                </a:rPr>
                              </m:ctrlPr>
                            </m:sSubPr>
                            <m:e>
                              <m:r>
                                <a:rPr lang="en-GB" sz="1600" i="1">
                                  <a:latin typeface="Cambria Math" panose="02040503050406030204" pitchFamily="18" charset="0"/>
                                </a:rPr>
                                <m:t>𝛼</m:t>
                              </m:r>
                            </m:e>
                            <m:sub>
                              <m:r>
                                <a:rPr lang="en-GB" sz="1600" i="1">
                                  <a:latin typeface="Cambria Math" panose="02040503050406030204" pitchFamily="18" charset="0"/>
                                </a:rPr>
                                <m:t>𝐿</m:t>
                              </m:r>
                            </m:sub>
                          </m:sSub>
                          <m:r>
                            <a:rPr lang="en-GB" sz="1600">
                              <a:latin typeface="Cambria Math" panose="02040503050406030204" pitchFamily="18" charset="0"/>
                            </a:rPr>
                            <m:t>−</m:t>
                          </m:r>
                          <m:sSub>
                            <m:sSubPr>
                              <m:ctrlPr>
                                <a:rPr lang="en-GB" sz="1600" i="1">
                                  <a:latin typeface="Cambria Math" panose="02040503050406030204" pitchFamily="18" charset="0"/>
                                </a:rPr>
                              </m:ctrlPr>
                            </m:sSubPr>
                            <m:e>
                              <m:r>
                                <a:rPr lang="en-GB" sz="1600" i="1">
                                  <a:latin typeface="Cambria Math" panose="02040503050406030204" pitchFamily="18" charset="0"/>
                                </a:rPr>
                                <m:t>𝛼</m:t>
                              </m:r>
                            </m:e>
                            <m:sub>
                              <m:r>
                                <a:rPr lang="en-GB" sz="1600" i="1">
                                  <a:latin typeface="Cambria Math" panose="02040503050406030204" pitchFamily="18" charset="0"/>
                                </a:rPr>
                                <m:t>𝑇</m:t>
                              </m:r>
                            </m:sub>
                          </m:sSub>
                        </m:e>
                      </m:d>
                      <m:f>
                        <m:fPr>
                          <m:ctrlPr>
                            <a:rPr lang="en-GB" sz="1600" i="1">
                              <a:latin typeface="Cambria Math" panose="02040503050406030204" pitchFamily="18" charset="0"/>
                            </a:rPr>
                          </m:ctrlPr>
                        </m:fPr>
                        <m:num>
                          <m:r>
                            <a:rPr lang="en-GB" sz="1600" b="1">
                              <a:latin typeface="Cambria Math" panose="02040503050406030204" pitchFamily="18" charset="0"/>
                            </a:rPr>
                            <m:t>𝐯</m:t>
                          </m:r>
                          <m:sSup>
                            <m:sSupPr>
                              <m:ctrlPr>
                                <a:rPr lang="en-GB" sz="1600" b="1" i="1">
                                  <a:latin typeface="Cambria Math" panose="02040503050406030204" pitchFamily="18" charset="0"/>
                                </a:rPr>
                              </m:ctrlPr>
                            </m:sSupPr>
                            <m:e>
                              <m:r>
                                <a:rPr lang="en-GB" sz="1600" b="1">
                                  <a:latin typeface="Cambria Math" panose="02040503050406030204" pitchFamily="18" charset="0"/>
                                </a:rPr>
                                <m:t>𝐯</m:t>
                              </m:r>
                            </m:e>
                            <m:sup>
                              <m:r>
                                <a:rPr lang="en-GB" sz="1600" i="1">
                                  <a:latin typeface="Cambria Math" panose="02040503050406030204" pitchFamily="18" charset="0"/>
                                </a:rPr>
                                <m:t>𝑇</m:t>
                              </m:r>
                            </m:sup>
                          </m:sSup>
                        </m:num>
                        <m:den>
                          <m:d>
                            <m:dPr>
                              <m:begChr m:val="|"/>
                              <m:endChr m:val="|"/>
                              <m:ctrlPr>
                                <a:rPr lang="en-GB" sz="1600" b="1" i="1">
                                  <a:latin typeface="Cambria Math" panose="02040503050406030204" pitchFamily="18" charset="0"/>
                                </a:rPr>
                              </m:ctrlPr>
                            </m:dPr>
                            <m:e>
                              <m:r>
                                <a:rPr lang="en-GB" sz="1600" b="1">
                                  <a:latin typeface="Cambria Math" panose="02040503050406030204" pitchFamily="18" charset="0"/>
                                </a:rPr>
                                <m:t>𝐯</m:t>
                              </m:r>
                            </m:e>
                          </m:d>
                        </m:den>
                      </m:f>
                    </m:oMath>
                  </m:oMathPara>
                </a14:m>
                <a:endParaRPr lang="en-GB" sz="1600"/>
              </a:p>
            </p:txBody>
          </p:sp>
        </mc:Choice>
        <mc:Fallback xmlns="">
          <p:sp>
            <p:nvSpPr>
              <p:cNvPr id="26" name="TextBox 25">
                <a:extLst>
                  <a:ext uri="{FF2B5EF4-FFF2-40B4-BE49-F238E27FC236}">
                    <a16:creationId xmlns:a16="http://schemas.microsoft.com/office/drawing/2014/main" id="{62424541-62DA-5589-DBDD-28E394BD5D31}"/>
                  </a:ext>
                </a:extLst>
              </p:cNvPr>
              <p:cNvSpPr txBox="1">
                <a:spLocks noRot="1" noChangeAspect="1" noMove="1" noResize="1" noEditPoints="1" noAdjustHandles="1" noChangeArrowheads="1" noChangeShapeType="1" noTextEdit="1"/>
              </p:cNvSpPr>
              <p:nvPr/>
            </p:nvSpPr>
            <p:spPr>
              <a:xfrm>
                <a:off x="179153" y="4576106"/>
                <a:ext cx="2768947" cy="619593"/>
              </a:xfrm>
              <a:prstGeom prst="rect">
                <a:avLst/>
              </a:prstGeom>
              <a:blipFill>
                <a:blip r:embed="rId15"/>
                <a:stretch>
                  <a:fillRect/>
                </a:stretch>
              </a:blipFill>
              <a:ln w="19050">
                <a:solidFill>
                  <a:schemeClr val="accent4">
                    <a:lumMod val="75000"/>
                  </a:schemeClr>
                </a:solidFill>
              </a:ln>
            </p:spPr>
            <p:txBody>
              <a:bodyPr/>
              <a:lstStyle/>
              <a:p>
                <a:r>
                  <a:rPr lang="en-US">
                    <a:noFill/>
                  </a:rPr>
                  <a:t> </a:t>
                </a:r>
              </a:p>
            </p:txBody>
          </p:sp>
        </mc:Fallback>
      </mc:AlternateContent>
      <p:sp>
        <p:nvSpPr>
          <p:cNvPr id="27" name="TextBox 26">
            <a:extLst>
              <a:ext uri="{FF2B5EF4-FFF2-40B4-BE49-F238E27FC236}">
                <a16:creationId xmlns:a16="http://schemas.microsoft.com/office/drawing/2014/main" id="{18302D56-AD16-9F47-6250-F423595924A7}"/>
              </a:ext>
            </a:extLst>
          </p:cNvPr>
          <p:cNvSpPr txBox="1"/>
          <p:nvPr/>
        </p:nvSpPr>
        <p:spPr>
          <a:xfrm>
            <a:off x="2948100" y="4685847"/>
            <a:ext cx="2371633" cy="400110"/>
          </a:xfrm>
          <a:prstGeom prst="rect">
            <a:avLst/>
          </a:prstGeom>
          <a:noFill/>
        </p:spPr>
        <p:txBody>
          <a:bodyPr wrap="square">
            <a:spAutoFit/>
          </a:bodyPr>
          <a:lstStyle/>
          <a:p>
            <a:r>
              <a:rPr lang="en-GB" sz="2000">
                <a:solidFill>
                  <a:srgbClr val="374151"/>
                </a:solidFill>
                <a:latin typeface="Gill Sans MT" panose="020B0502020104020203" pitchFamily="34" charset="0"/>
              </a:rPr>
              <a:t>Scheidegger method</a:t>
            </a:r>
            <a:endParaRPr lang="en-GB" sz="2000">
              <a:latin typeface="Gill Sans MT" panose="020B0502020104020203" pitchFamily="34" charset="0"/>
            </a:endParaRP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357105F7-CCE4-E7C4-D5B8-4163583646E5}"/>
                  </a:ext>
                </a:extLst>
              </p:cNvPr>
              <p:cNvSpPr txBox="1"/>
              <p:nvPr/>
            </p:nvSpPr>
            <p:spPr>
              <a:xfrm>
                <a:off x="173163" y="3857621"/>
                <a:ext cx="4922131" cy="415498"/>
              </a:xfrm>
              <a:prstGeom prst="rect">
                <a:avLst/>
              </a:prstGeom>
              <a:noFill/>
              <a:ln w="19050">
                <a:solidFill>
                  <a:schemeClr val="accent4">
                    <a:lumMod val="75000"/>
                  </a:schemeClr>
                </a:solidFill>
              </a:ln>
            </p:spPr>
            <p:txBody>
              <a:bodyPr wrap="square">
                <a:spAutoFit/>
              </a:bodyPr>
              <a:lstStyle/>
              <a:p>
                <a:endParaRPr lang="en-US" sz="40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m:rPr>
                          <m:nor/>
                        </m:rPr>
                        <a:rPr lang="en-GB" sz="1600" b="0" i="0" dirty="0" smtClean="0">
                          <a:solidFill>
                            <a:srgbClr val="374151"/>
                          </a:solidFill>
                          <a:latin typeface="Gill Sans MT" panose="020B0502020104020203" pitchFamily="34" charset="0"/>
                        </a:rPr>
                        <m:t>M</m:t>
                      </m:r>
                      <m:r>
                        <m:rPr>
                          <m:nor/>
                        </m:rPr>
                        <a:rPr lang="en-GB" sz="1600" dirty="0">
                          <a:solidFill>
                            <a:srgbClr val="374151"/>
                          </a:solidFill>
                          <a:latin typeface="Gill Sans MT" panose="020B0502020104020203" pitchFamily="34" charset="0"/>
                        </a:rPr>
                        <m:t>ixture</m:t>
                      </m:r>
                      <m:r>
                        <m:rPr>
                          <m:nor/>
                        </m:rPr>
                        <a:rPr lang="en-GB" sz="1600" dirty="0">
                          <a:solidFill>
                            <a:srgbClr val="374151"/>
                          </a:solidFill>
                          <a:latin typeface="Gill Sans MT" panose="020B0502020104020203" pitchFamily="34" charset="0"/>
                        </a:rPr>
                        <m:t> </m:t>
                      </m:r>
                      <m:r>
                        <m:rPr>
                          <m:nor/>
                        </m:rPr>
                        <a:rPr lang="en-GB" sz="1600" dirty="0">
                          <a:solidFill>
                            <a:srgbClr val="374151"/>
                          </a:solidFill>
                          <a:latin typeface="Gill Sans MT" panose="020B0502020104020203" pitchFamily="34" charset="0"/>
                        </a:rPr>
                        <m:t>density</m:t>
                      </m:r>
                      <m:r>
                        <m:rPr>
                          <m:nor/>
                        </m:rPr>
                        <a:rPr lang="en-GB" sz="1600" dirty="0">
                          <a:solidFill>
                            <a:srgbClr val="374151"/>
                          </a:solidFill>
                          <a:latin typeface="Gill Sans MT" panose="020B0502020104020203" pitchFamily="34" charset="0"/>
                        </a:rPr>
                        <m:t> </m:t>
                      </m:r>
                      <m:r>
                        <m:rPr>
                          <m:nor/>
                        </m:rPr>
                        <a:rPr lang="en-GB" sz="1600" dirty="0">
                          <a:solidFill>
                            <a:srgbClr val="374151"/>
                          </a:solidFill>
                          <a:latin typeface="Gill Sans MT" panose="020B0502020104020203" pitchFamily="34" charset="0"/>
                        </a:rPr>
                        <m:t>is</m:t>
                      </m:r>
                      <m:r>
                        <m:rPr>
                          <m:nor/>
                        </m:rPr>
                        <a:rPr lang="en-GB" sz="1600" dirty="0">
                          <a:solidFill>
                            <a:srgbClr val="374151"/>
                          </a:solidFill>
                          <a:latin typeface="Gill Sans MT" panose="020B0502020104020203" pitchFamily="34" charset="0"/>
                        </a:rPr>
                        <m:t> </m:t>
                      </m:r>
                      <m:r>
                        <m:rPr>
                          <m:nor/>
                        </m:rPr>
                        <a:rPr lang="en-GB" sz="1600" dirty="0">
                          <a:solidFill>
                            <a:srgbClr val="374151"/>
                          </a:solidFill>
                          <a:latin typeface="Gill Sans MT" panose="020B0502020104020203" pitchFamily="34" charset="0"/>
                        </a:rPr>
                        <m:t>calculated</m:t>
                      </m:r>
                      <m:r>
                        <m:rPr>
                          <m:nor/>
                        </m:rPr>
                        <a:rPr lang="en-GB" sz="1600" dirty="0">
                          <a:solidFill>
                            <a:srgbClr val="374151"/>
                          </a:solidFill>
                          <a:latin typeface="Gill Sans MT" panose="020B0502020104020203" pitchFamily="34" charset="0"/>
                        </a:rPr>
                        <m:t> </m:t>
                      </m:r>
                      <m:r>
                        <m:rPr>
                          <m:nor/>
                        </m:rPr>
                        <a:rPr lang="en-GB" sz="1600" dirty="0">
                          <a:solidFill>
                            <a:srgbClr val="374151"/>
                          </a:solidFill>
                          <a:latin typeface="Gill Sans MT" panose="020B0502020104020203" pitchFamily="34" charset="0"/>
                        </a:rPr>
                        <m:t>with</m:t>
                      </m:r>
                      <m:r>
                        <m:rPr>
                          <m:nor/>
                        </m:rPr>
                        <a:rPr lang="en-GB" sz="1600" dirty="0">
                          <a:solidFill>
                            <a:srgbClr val="374151"/>
                          </a:solidFill>
                          <a:latin typeface="Gill Sans MT" panose="020B0502020104020203" pitchFamily="34" charset="0"/>
                        </a:rPr>
                        <m:t> </m:t>
                      </m:r>
                      <m:r>
                        <m:rPr>
                          <m:nor/>
                        </m:rPr>
                        <a:rPr lang="en-GB" sz="1600" dirty="0">
                          <a:solidFill>
                            <a:srgbClr val="374151"/>
                          </a:solidFill>
                          <a:latin typeface="Gill Sans MT" panose="020B0502020104020203" pitchFamily="34" charset="0"/>
                        </a:rPr>
                        <m:t>Peng</m:t>
                      </m:r>
                      <m:r>
                        <m:rPr>
                          <m:nor/>
                        </m:rPr>
                        <a:rPr lang="en-GB" sz="1600" dirty="0">
                          <a:solidFill>
                            <a:srgbClr val="374151"/>
                          </a:solidFill>
                          <a:latin typeface="Gill Sans MT" panose="020B0502020104020203" pitchFamily="34" charset="0"/>
                        </a:rPr>
                        <m:t>−</m:t>
                      </m:r>
                      <m:r>
                        <m:rPr>
                          <m:nor/>
                        </m:rPr>
                        <a:rPr lang="en-GB" sz="1600" dirty="0">
                          <a:solidFill>
                            <a:srgbClr val="374151"/>
                          </a:solidFill>
                          <a:latin typeface="Gill Sans MT" panose="020B0502020104020203" pitchFamily="34" charset="0"/>
                        </a:rPr>
                        <m:t>Robinson</m:t>
                      </m:r>
                      <m:r>
                        <m:rPr>
                          <m:nor/>
                        </m:rPr>
                        <a:rPr lang="en-GB" sz="1600" dirty="0">
                          <a:solidFill>
                            <a:srgbClr val="374151"/>
                          </a:solidFill>
                          <a:latin typeface="Gill Sans MT" panose="020B0502020104020203" pitchFamily="34" charset="0"/>
                        </a:rPr>
                        <m:t> </m:t>
                      </m:r>
                      <m:r>
                        <m:rPr>
                          <m:nor/>
                        </m:rPr>
                        <a:rPr lang="en-GB" sz="1600" dirty="0">
                          <a:solidFill>
                            <a:srgbClr val="374151"/>
                          </a:solidFill>
                          <a:latin typeface="Gill Sans MT" panose="020B0502020104020203" pitchFamily="34" charset="0"/>
                        </a:rPr>
                        <m:t>EOS</m:t>
                      </m:r>
                      <m:r>
                        <m:rPr>
                          <m:nor/>
                        </m:rPr>
                        <a:rPr lang="en-GB" sz="1600" dirty="0">
                          <a:solidFill>
                            <a:srgbClr val="374151"/>
                          </a:solidFill>
                          <a:latin typeface="Gill Sans MT" panose="020B0502020104020203" pitchFamily="34" charset="0"/>
                        </a:rPr>
                        <m:t>. </m:t>
                      </m:r>
                    </m:oMath>
                  </m:oMathPara>
                </a14:m>
                <a:endParaRPr lang="en-GB" sz="1600" dirty="0">
                  <a:latin typeface="Gill Sans MT" panose="020B0502020104020203" pitchFamily="34" charset="0"/>
                </a:endParaRPr>
              </a:p>
              <a:p>
                <a:endParaRPr lang="en-US" sz="100" dirty="0"/>
              </a:p>
            </p:txBody>
          </p:sp>
        </mc:Choice>
        <mc:Fallback xmlns="">
          <p:sp>
            <p:nvSpPr>
              <p:cNvPr id="28" name="TextBox 27">
                <a:extLst>
                  <a:ext uri="{FF2B5EF4-FFF2-40B4-BE49-F238E27FC236}">
                    <a16:creationId xmlns:a16="http://schemas.microsoft.com/office/drawing/2014/main" id="{357105F7-CCE4-E7C4-D5B8-4163583646E5}"/>
                  </a:ext>
                </a:extLst>
              </p:cNvPr>
              <p:cNvSpPr txBox="1">
                <a:spLocks noRot="1" noChangeAspect="1" noMove="1" noResize="1" noEditPoints="1" noAdjustHandles="1" noChangeArrowheads="1" noChangeShapeType="1" noTextEdit="1"/>
              </p:cNvSpPr>
              <p:nvPr/>
            </p:nvSpPr>
            <p:spPr>
              <a:xfrm>
                <a:off x="173163" y="3857621"/>
                <a:ext cx="4922131" cy="415498"/>
              </a:xfrm>
              <a:prstGeom prst="rect">
                <a:avLst/>
              </a:prstGeom>
              <a:blipFill>
                <a:blip r:embed="rId16"/>
                <a:stretch>
                  <a:fillRect b="-4225"/>
                </a:stretch>
              </a:blipFill>
              <a:ln w="19050">
                <a:solidFill>
                  <a:schemeClr val="accent4">
                    <a:lumMod val="75000"/>
                  </a:schemeClr>
                </a:solidFill>
              </a:ln>
            </p:spPr>
            <p:txBody>
              <a:bodyPr/>
              <a:lstStyle/>
              <a:p>
                <a:r>
                  <a:rPr lang="en-US">
                    <a:noFill/>
                  </a:rPr>
                  <a:t> </a:t>
                </a:r>
              </a:p>
            </p:txBody>
          </p:sp>
        </mc:Fallback>
      </mc:AlternateContent>
      <p:sp>
        <p:nvSpPr>
          <p:cNvPr id="29" name="TextBox 28">
            <a:extLst>
              <a:ext uri="{FF2B5EF4-FFF2-40B4-BE49-F238E27FC236}">
                <a16:creationId xmlns:a16="http://schemas.microsoft.com/office/drawing/2014/main" id="{550E8FF7-1E27-C692-6D14-1584134BF40B}"/>
              </a:ext>
            </a:extLst>
          </p:cNvPr>
          <p:cNvSpPr txBox="1"/>
          <p:nvPr/>
        </p:nvSpPr>
        <p:spPr>
          <a:xfrm>
            <a:off x="2292170" y="5538183"/>
            <a:ext cx="3027563" cy="400110"/>
          </a:xfrm>
          <a:prstGeom prst="rect">
            <a:avLst/>
          </a:prstGeom>
          <a:noFill/>
        </p:spPr>
        <p:txBody>
          <a:bodyPr wrap="square">
            <a:spAutoFit/>
          </a:bodyPr>
          <a:lstStyle/>
          <a:p>
            <a:r>
              <a:rPr lang="en-GB" sz="2000">
                <a:solidFill>
                  <a:srgbClr val="374151"/>
                </a:solidFill>
                <a:latin typeface="Gill Sans MT" panose="020B0502020104020203" pitchFamily="34" charset="0"/>
              </a:rPr>
              <a:t>D</a:t>
            </a:r>
            <a:r>
              <a:rPr lang="en-GB" sz="2000" baseline="-25000">
                <a:solidFill>
                  <a:srgbClr val="374151"/>
                </a:solidFill>
                <a:latin typeface="Gill Sans MT" panose="020B0502020104020203" pitchFamily="34" charset="0"/>
              </a:rPr>
              <a:t>m</a:t>
            </a:r>
            <a:r>
              <a:rPr lang="en-GB" sz="2000">
                <a:solidFill>
                  <a:srgbClr val="374151"/>
                </a:solidFill>
                <a:latin typeface="Gill Sans MT" panose="020B0502020104020203" pitchFamily="34" charset="0"/>
              </a:rPr>
              <a:t> from Maxwell-Stefan</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DF167C6F-CB71-2C7F-98E2-B18526EFC90A}"/>
                  </a:ext>
                </a:extLst>
              </p:cNvPr>
              <p:cNvSpPr txBox="1"/>
              <p:nvPr/>
            </p:nvSpPr>
            <p:spPr>
              <a:xfrm>
                <a:off x="10532468" y="6323505"/>
                <a:ext cx="2037338" cy="253018"/>
              </a:xfrm>
              <a:prstGeom prst="rect">
                <a:avLst/>
              </a:prstGeom>
              <a:noFill/>
            </p:spPr>
            <p:txBody>
              <a:bodyPr wrap="square">
                <a:spAutoFit/>
              </a:bodyPr>
              <a:lstStyle/>
              <a:p>
                <a14:m>
                  <m:oMath xmlns:m="http://schemas.openxmlformats.org/officeDocument/2006/math">
                    <m:sSub>
                      <m:sSubPr>
                        <m:ctrlPr>
                          <a:rPr lang="en-GB" sz="1000" b="1" i="1" smtClean="0">
                            <a:latin typeface="Cambria Math" panose="02040503050406030204" pitchFamily="18" charset="0"/>
                          </a:rPr>
                        </m:ctrlPr>
                      </m:sSubPr>
                      <m:e>
                        <m:r>
                          <a:rPr lang="en-GB" sz="1000" b="1" i="1">
                            <a:latin typeface="Cambria Math" panose="02040503050406030204" pitchFamily="18" charset="0"/>
                          </a:rPr>
                          <m:t>𝜶</m:t>
                        </m:r>
                      </m:e>
                      <m:sub>
                        <m:r>
                          <a:rPr lang="en-GB" sz="1000" b="1" i="1">
                            <a:latin typeface="Cambria Math" panose="02040503050406030204" pitchFamily="18" charset="0"/>
                          </a:rPr>
                          <m:t>𝑳</m:t>
                        </m:r>
                        <m:r>
                          <a:rPr lang="en-GB" sz="1000" b="1" i="1" smtClean="0">
                            <a:latin typeface="Cambria Math" panose="02040503050406030204" pitchFamily="18" charset="0"/>
                          </a:rPr>
                          <m:t>,</m:t>
                        </m:r>
                        <m:r>
                          <a:rPr lang="en-GB" sz="1000" b="1" i="1" smtClean="0">
                            <a:latin typeface="Cambria Math" panose="02040503050406030204" pitchFamily="18" charset="0"/>
                          </a:rPr>
                          <m:t>𝑻</m:t>
                        </m:r>
                      </m:sub>
                    </m:sSub>
                    <m:r>
                      <a:rPr lang="en-GB" sz="1000" b="1" i="1">
                        <a:latin typeface="Cambria Math" panose="02040503050406030204" pitchFamily="18" charset="0"/>
                      </a:rPr>
                      <m:t> </m:t>
                    </m:r>
                  </m:oMath>
                </a14:m>
                <a:r>
                  <a:rPr lang="en-GB" sz="1000">
                    <a:latin typeface="Gill Sans MT" panose="020B0502020104020203" pitchFamily="34" charset="0"/>
                  </a:rPr>
                  <a:t>Dispersivity [m]</a:t>
                </a:r>
              </a:p>
            </p:txBody>
          </p:sp>
        </mc:Choice>
        <mc:Fallback xmlns="">
          <p:sp>
            <p:nvSpPr>
              <p:cNvPr id="30" name="TextBox 29">
                <a:extLst>
                  <a:ext uri="{FF2B5EF4-FFF2-40B4-BE49-F238E27FC236}">
                    <a16:creationId xmlns:a16="http://schemas.microsoft.com/office/drawing/2014/main" id="{DF167C6F-CB71-2C7F-98E2-B18526EFC90A}"/>
                  </a:ext>
                </a:extLst>
              </p:cNvPr>
              <p:cNvSpPr txBox="1">
                <a:spLocks noRot="1" noChangeAspect="1" noMove="1" noResize="1" noEditPoints="1" noAdjustHandles="1" noChangeArrowheads="1" noChangeShapeType="1" noTextEdit="1"/>
              </p:cNvSpPr>
              <p:nvPr/>
            </p:nvSpPr>
            <p:spPr>
              <a:xfrm>
                <a:off x="10532468" y="6323505"/>
                <a:ext cx="2037338" cy="253018"/>
              </a:xfrm>
              <a:prstGeom prst="rect">
                <a:avLst/>
              </a:prstGeom>
              <a:blipFill>
                <a:blip r:embed="rId17"/>
                <a:stretch>
                  <a:fillRect b="-11905"/>
                </a:stretch>
              </a:blipFill>
            </p:spPr>
            <p:txBody>
              <a:bodyPr/>
              <a:lstStyle/>
              <a:p>
                <a:r>
                  <a:rPr lang="en-US">
                    <a:noFill/>
                  </a:rPr>
                  <a:t> </a:t>
                </a:r>
              </a:p>
            </p:txBody>
          </p:sp>
        </mc:Fallback>
      </mc:AlternateContent>
      <p:pic>
        <p:nvPicPr>
          <p:cNvPr id="35" name="Picture 2" descr="Logo">
            <a:extLst>
              <a:ext uri="{FF2B5EF4-FFF2-40B4-BE49-F238E27FC236}">
                <a16:creationId xmlns:a16="http://schemas.microsoft.com/office/drawing/2014/main" id="{29FE75DD-E47B-B66E-0D63-1212B209141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150560" y="5713298"/>
            <a:ext cx="1812282" cy="459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7994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C422E-BAD8-8515-4F2F-520C3D17F697}"/>
              </a:ext>
            </a:extLst>
          </p:cNvPr>
          <p:cNvSpPr>
            <a:spLocks noGrp="1"/>
          </p:cNvSpPr>
          <p:nvPr>
            <p:ph type="title"/>
          </p:nvPr>
        </p:nvSpPr>
        <p:spPr/>
        <p:txBody>
          <a:bodyPr/>
          <a:lstStyle/>
          <a:p>
            <a:r>
              <a:rPr lang="en-GB" dirty="0"/>
              <a:t>Cost Assumptions</a:t>
            </a:r>
          </a:p>
        </p:txBody>
      </p:sp>
      <p:pic>
        <p:nvPicPr>
          <p:cNvPr id="5" name="Picture 4">
            <a:extLst>
              <a:ext uri="{FF2B5EF4-FFF2-40B4-BE49-F238E27FC236}">
                <a16:creationId xmlns:a16="http://schemas.microsoft.com/office/drawing/2014/main" id="{6AFC3DE2-50FA-CEE7-CB22-053692E796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896" y="3528957"/>
            <a:ext cx="3456000" cy="2160000"/>
          </a:xfrm>
          <a:prstGeom prst="rect">
            <a:avLst/>
          </a:prstGeom>
        </p:spPr>
      </p:pic>
      <p:pic>
        <p:nvPicPr>
          <p:cNvPr id="6" name="Picture 5">
            <a:extLst>
              <a:ext uri="{FF2B5EF4-FFF2-40B4-BE49-F238E27FC236}">
                <a16:creationId xmlns:a16="http://schemas.microsoft.com/office/drawing/2014/main" id="{B982DEA6-44FA-C6D1-05BA-BD27821636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896" y="1411935"/>
            <a:ext cx="3456000" cy="2160000"/>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58482F0-FD1C-B00A-9A87-379F04530757}"/>
                  </a:ext>
                </a:extLst>
              </p:cNvPr>
              <p:cNvSpPr txBox="1"/>
              <p:nvPr/>
            </p:nvSpPr>
            <p:spPr>
              <a:xfrm>
                <a:off x="608659" y="2037687"/>
                <a:ext cx="2986237" cy="58759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n-GB" sz="1600" b="0" smtClean="0"/>
                        <m:t>PSA</m:t>
                      </m:r>
                      <m:r>
                        <m:rPr>
                          <m:nor/>
                        </m:rPr>
                        <a:rPr lang="en-GB" sz="1600" b="0" smtClean="0"/>
                        <m:t> </m:t>
                      </m:r>
                      <m:r>
                        <m:rPr>
                          <m:nor/>
                        </m:rPr>
                        <a:rPr lang="en-GB" sz="1600" b="0" smtClean="0"/>
                        <m:t>cost</m:t>
                      </m:r>
                      <m:r>
                        <m:rPr>
                          <m:nor/>
                        </m:rPr>
                        <a:rPr lang="en-GB" sz="1600" b="0" smtClean="0"/>
                        <m:t> </m:t>
                      </m:r>
                      <m:r>
                        <a:rPr lang="en-GB" sz="1600" b="0" i="0">
                          <a:latin typeface="Cambria Math" panose="02040503050406030204" pitchFamily="18" charset="0"/>
                        </a:rPr>
                        <m:t>=10.4702</m:t>
                      </m:r>
                      <m:sSup>
                        <m:sSupPr>
                          <m:ctrlPr>
                            <a:rPr lang="en-GB" sz="1600" b="0" i="1">
                              <a:latin typeface="Cambria Math" panose="02040503050406030204" pitchFamily="18" charset="0"/>
                            </a:rPr>
                          </m:ctrlPr>
                        </m:sSupPr>
                        <m:e>
                          <m:r>
                            <a:rPr lang="en-GB" sz="1600" b="0" i="1">
                              <a:latin typeface="Cambria Math" panose="02040503050406030204" pitchFamily="18" charset="0"/>
                            </a:rPr>
                            <m:t>𝑒</m:t>
                          </m:r>
                        </m:e>
                        <m:sup>
                          <m:r>
                            <a:rPr lang="en-GB" sz="1600" b="0" i="0">
                              <a:latin typeface="Cambria Math" panose="02040503050406030204" pitchFamily="18" charset="0"/>
                            </a:rPr>
                            <m:t>−60.7137</m:t>
                          </m:r>
                          <m:r>
                            <a:rPr lang="en-GB" sz="1600" b="0" i="1">
                              <a:latin typeface="Cambria Math" panose="02040503050406030204" pitchFamily="18" charset="0"/>
                            </a:rPr>
                            <m:t>𝑥</m:t>
                          </m:r>
                        </m:sup>
                      </m:sSup>
                    </m:oMath>
                  </m:oMathPara>
                </a14:m>
                <a:endParaRPr lang="en-GB" sz="16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GB" sz="1600" b="0" i="0">
                          <a:latin typeface="Cambria Math" panose="02040503050406030204" pitchFamily="18" charset="0"/>
                        </a:rPr>
                        <m:t>+3.1879</m:t>
                      </m:r>
                      <m:sSup>
                        <m:sSupPr>
                          <m:ctrlPr>
                            <a:rPr lang="en-GB" sz="1600" b="0" i="1">
                              <a:latin typeface="Cambria Math" panose="02040503050406030204" pitchFamily="18" charset="0"/>
                            </a:rPr>
                          </m:ctrlPr>
                        </m:sSupPr>
                        <m:e>
                          <m:r>
                            <a:rPr lang="en-GB" sz="1600" b="0" i="1">
                              <a:latin typeface="Cambria Math" panose="02040503050406030204" pitchFamily="18" charset="0"/>
                            </a:rPr>
                            <m:t>𝑒</m:t>
                          </m:r>
                        </m:e>
                        <m:sup>
                          <m:r>
                            <a:rPr lang="en-GB" sz="1600" b="0" i="0">
                              <a:latin typeface="Cambria Math" panose="02040503050406030204" pitchFamily="18" charset="0"/>
                            </a:rPr>
                            <m:t>−4.8854</m:t>
                          </m:r>
                          <m:r>
                            <a:rPr lang="en-GB" sz="1600" b="0" i="1">
                              <a:latin typeface="Cambria Math" panose="02040503050406030204" pitchFamily="18" charset="0"/>
                            </a:rPr>
                            <m:t>𝑥</m:t>
                          </m:r>
                        </m:sup>
                      </m:sSup>
                    </m:oMath>
                  </m:oMathPara>
                </a14:m>
                <a:endParaRPr lang="en-GB" sz="1600" dirty="0"/>
              </a:p>
            </p:txBody>
          </p:sp>
        </mc:Choice>
        <mc:Fallback xmlns="">
          <p:sp>
            <p:nvSpPr>
              <p:cNvPr id="7" name="TextBox 6">
                <a:extLst>
                  <a:ext uri="{FF2B5EF4-FFF2-40B4-BE49-F238E27FC236}">
                    <a16:creationId xmlns:a16="http://schemas.microsoft.com/office/drawing/2014/main" id="{C58482F0-FD1C-B00A-9A87-379F04530757}"/>
                  </a:ext>
                </a:extLst>
              </p:cNvPr>
              <p:cNvSpPr txBox="1">
                <a:spLocks noRot="1" noChangeAspect="1" noMove="1" noResize="1" noEditPoints="1" noAdjustHandles="1" noChangeArrowheads="1" noChangeShapeType="1" noTextEdit="1"/>
              </p:cNvSpPr>
              <p:nvPr/>
            </p:nvSpPr>
            <p:spPr>
              <a:xfrm>
                <a:off x="608659" y="2037687"/>
                <a:ext cx="2986237" cy="58759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8" name="Table 7">
                <a:extLst>
                  <a:ext uri="{FF2B5EF4-FFF2-40B4-BE49-F238E27FC236}">
                    <a16:creationId xmlns:a16="http://schemas.microsoft.com/office/drawing/2014/main" id="{78114D30-2F44-7359-859F-6B872CFE4285}"/>
                  </a:ext>
                </a:extLst>
              </p:cNvPr>
              <p:cNvGraphicFramePr>
                <a:graphicFrameLocks noGrp="1"/>
              </p:cNvGraphicFramePr>
              <p:nvPr>
                <p:extLst>
                  <p:ext uri="{D42A27DB-BD31-4B8C-83A1-F6EECF244321}">
                    <p14:modId xmlns:p14="http://schemas.microsoft.com/office/powerpoint/2010/main" val="288799238"/>
                  </p:ext>
                </p:extLst>
              </p:nvPr>
            </p:nvGraphicFramePr>
            <p:xfrm>
              <a:off x="3594896" y="1169044"/>
              <a:ext cx="8499676" cy="5451672"/>
            </p:xfrm>
            <a:graphic>
              <a:graphicData uri="http://schemas.openxmlformats.org/drawingml/2006/table">
                <a:tbl>
                  <a:tblPr firstRow="1" firstCol="1" bandRow="1">
                    <a:tableStyleId>{2D5ABB26-0587-4C30-8999-92F81FD0307C}</a:tableStyleId>
                  </a:tblPr>
                  <a:tblGrid>
                    <a:gridCol w="1400536">
                      <a:extLst>
                        <a:ext uri="{9D8B030D-6E8A-4147-A177-3AD203B41FA5}">
                          <a16:colId xmlns:a16="http://schemas.microsoft.com/office/drawing/2014/main" val="4047033454"/>
                        </a:ext>
                      </a:extLst>
                    </a:gridCol>
                    <a:gridCol w="2870521">
                      <a:extLst>
                        <a:ext uri="{9D8B030D-6E8A-4147-A177-3AD203B41FA5}">
                          <a16:colId xmlns:a16="http://schemas.microsoft.com/office/drawing/2014/main" val="4175534778"/>
                        </a:ext>
                      </a:extLst>
                    </a:gridCol>
                    <a:gridCol w="1620456">
                      <a:extLst>
                        <a:ext uri="{9D8B030D-6E8A-4147-A177-3AD203B41FA5}">
                          <a16:colId xmlns:a16="http://schemas.microsoft.com/office/drawing/2014/main" val="3115182839"/>
                        </a:ext>
                      </a:extLst>
                    </a:gridCol>
                    <a:gridCol w="2608163">
                      <a:extLst>
                        <a:ext uri="{9D8B030D-6E8A-4147-A177-3AD203B41FA5}">
                          <a16:colId xmlns:a16="http://schemas.microsoft.com/office/drawing/2014/main" val="1640930095"/>
                        </a:ext>
                      </a:extLst>
                    </a:gridCol>
                  </a:tblGrid>
                  <a:tr h="395945">
                    <a:tc>
                      <a:txBody>
                        <a:bodyPr/>
                        <a:lstStyle/>
                        <a:p>
                          <a:pPr algn="ctr">
                            <a:lnSpc>
                              <a:spcPts val="1200"/>
                            </a:lnSpc>
                            <a:spcAft>
                              <a:spcPts val="600"/>
                            </a:spcAft>
                            <a:buNone/>
                          </a:pPr>
                          <a:r>
                            <a:rPr lang="en-US" sz="1800" b="1" dirty="0">
                              <a:effectLst/>
                              <a:latin typeface="+mn-lt"/>
                            </a:rPr>
                            <a:t>Module</a:t>
                          </a:r>
                          <a:endParaRPr lang="en-GB" sz="1800" b="1" dirty="0">
                            <a:effectLst/>
                            <a:latin typeface="+mn-lt"/>
                            <a:ea typeface="Aptos" panose="020B0004020202020204" pitchFamily="34" charset="0"/>
                            <a:cs typeface="Arial" panose="020B0604020202020204" pitchFamily="34" charset="0"/>
                          </a:endParaRPr>
                        </a:p>
                      </a:txBody>
                      <a:tcPr marL="101600" marR="101600" marT="50800" marB="5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600"/>
                            </a:spcAft>
                            <a:buNone/>
                          </a:pPr>
                          <a:r>
                            <a:rPr lang="en-US" sz="1800" b="1" dirty="0">
                              <a:effectLst/>
                              <a:latin typeface="+mn-lt"/>
                            </a:rPr>
                            <a:t>Parameter</a:t>
                          </a:r>
                          <a:endParaRPr lang="en-GB" sz="1800" b="1" dirty="0">
                            <a:effectLst/>
                            <a:latin typeface="+mn-lt"/>
                            <a:ea typeface="Aptos" panose="020B0004020202020204" pitchFamily="34" charset="0"/>
                            <a:cs typeface="Arial" panose="020B0604020202020204" pitchFamily="34" charset="0"/>
                          </a:endParaRPr>
                        </a:p>
                      </a:txBody>
                      <a:tcPr marL="101600" marR="101600" marT="50800" marB="5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600"/>
                            </a:spcAft>
                            <a:buNone/>
                          </a:pPr>
                          <a:r>
                            <a:rPr lang="en-US" sz="1800" b="1" dirty="0">
                              <a:effectLst/>
                              <a:latin typeface="+mn-lt"/>
                            </a:rPr>
                            <a:t>Unit</a:t>
                          </a:r>
                          <a:endParaRPr lang="en-GB" sz="1800" b="1" dirty="0">
                            <a:effectLst/>
                            <a:latin typeface="+mn-lt"/>
                            <a:ea typeface="Aptos" panose="020B0004020202020204" pitchFamily="34" charset="0"/>
                            <a:cs typeface="Arial" panose="020B0604020202020204" pitchFamily="34" charset="0"/>
                          </a:endParaRPr>
                        </a:p>
                      </a:txBody>
                      <a:tcPr marL="101600" marR="101600" marT="50800" marB="5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600"/>
                            </a:spcAft>
                            <a:buNone/>
                          </a:pPr>
                          <a:r>
                            <a:rPr lang="en-US" sz="1800" b="1" dirty="0">
                              <a:effectLst/>
                              <a:latin typeface="+mn-lt"/>
                            </a:rPr>
                            <a:t>Value / Expression</a:t>
                          </a:r>
                          <a:endParaRPr lang="en-GB" sz="1800" b="1" dirty="0">
                            <a:effectLst/>
                            <a:latin typeface="+mn-lt"/>
                            <a:ea typeface="Aptos" panose="020B0004020202020204" pitchFamily="34" charset="0"/>
                            <a:cs typeface="Arial" panose="020B0604020202020204" pitchFamily="34" charset="0"/>
                          </a:endParaRPr>
                        </a:p>
                      </a:txBody>
                      <a:tcPr marL="101600" marR="101600" marT="50800" marB="5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48439517"/>
                      </a:ext>
                    </a:extLst>
                  </a:tr>
                  <a:tr h="395945">
                    <a:tc rowSpan="2">
                      <a:txBody>
                        <a:bodyPr/>
                        <a:lstStyle/>
                        <a:p>
                          <a:pPr algn="ctr">
                            <a:lnSpc>
                              <a:spcPts val="1200"/>
                            </a:lnSpc>
                            <a:spcAft>
                              <a:spcPts val="600"/>
                            </a:spcAft>
                            <a:buNone/>
                          </a:pPr>
                          <a:r>
                            <a:rPr lang="en-US" sz="1800" dirty="0">
                              <a:effectLst/>
                              <a:latin typeface="+mn-lt"/>
                            </a:rPr>
                            <a:t>Gas cost</a:t>
                          </a:r>
                          <a:endParaRPr lang="en-GB" sz="1800" dirty="0">
                            <a:effectLst/>
                            <a:latin typeface="+mn-lt"/>
                            <a:ea typeface="Aptos" panose="020B0004020202020204" pitchFamily="34" charset="0"/>
                            <a:cs typeface="Arial" panose="020B0604020202020204" pitchFamily="34" charset="0"/>
                          </a:endParaRPr>
                        </a:p>
                      </a:txBody>
                      <a:tcPr marL="101600" marR="101600" marT="50800" marB="50800" anchor="ctr">
                        <a:lnT w="12700" cap="flat" cmpd="sng" algn="ctr">
                          <a:solidFill>
                            <a:schemeClr val="tx1"/>
                          </a:solidFill>
                          <a:prstDash val="solid"/>
                          <a:round/>
                          <a:headEnd type="none" w="med" len="med"/>
                          <a:tailEnd type="none" w="med" len="med"/>
                        </a:lnT>
                      </a:tcPr>
                    </a:tc>
                    <a:tc>
                      <a:txBody>
                        <a:bodyPr/>
                        <a:lstStyle/>
                        <a:p>
                          <a:pPr algn="ctr">
                            <a:lnSpc>
                              <a:spcPts val="1200"/>
                            </a:lnSpc>
                            <a:spcAft>
                              <a:spcPts val="600"/>
                            </a:spcAft>
                            <a:buNone/>
                          </a:pPr>
                          <a14:m>
                            <m:oMath xmlns:m="http://schemas.openxmlformats.org/officeDocument/2006/math">
                              <m:sSub>
                                <m:sSubPr>
                                  <m:ctrlPr>
                                    <a:rPr lang="en-GB" sz="1800" i="1">
                                      <a:effectLst/>
                                      <a:latin typeface="Cambria Math" panose="02040503050406030204" pitchFamily="18" charset="0"/>
                                    </a:rPr>
                                  </m:ctrlPr>
                                </m:sSubPr>
                                <m:e>
                                  <m:r>
                                    <m:rPr>
                                      <m:sty m:val="p"/>
                                    </m:rPr>
                                    <a:rPr lang="en-US" sz="1800">
                                      <a:effectLst/>
                                      <a:latin typeface="Cambria Math" panose="02040503050406030204" pitchFamily="18" charset="0"/>
                                    </a:rPr>
                                    <m:t>H</m:t>
                                  </m:r>
                                </m:e>
                                <m:sub>
                                  <m:r>
                                    <a:rPr lang="en-US" sz="1800">
                                      <a:effectLst/>
                                      <a:latin typeface="Cambria Math" panose="02040503050406030204" pitchFamily="18" charset="0"/>
                                    </a:rPr>
                                    <m:t>2</m:t>
                                  </m:r>
                                </m:sub>
                              </m:sSub>
                            </m:oMath>
                          </a14:m>
                          <a:r>
                            <a:rPr lang="en-US" sz="1800" dirty="0">
                              <a:effectLst/>
                              <a:latin typeface="+mn-lt"/>
                            </a:rPr>
                            <a:t> cost</a:t>
                          </a:r>
                          <a:endParaRPr lang="en-GB" sz="1800" dirty="0">
                            <a:effectLst/>
                            <a:latin typeface="+mn-lt"/>
                            <a:ea typeface="Aptos" panose="020B0004020202020204" pitchFamily="34" charset="0"/>
                            <a:cs typeface="Arial" panose="020B0604020202020204" pitchFamily="34" charset="0"/>
                          </a:endParaRPr>
                        </a:p>
                      </a:txBody>
                      <a:tcPr marL="101600" marR="101600" marT="50800" marB="50800" anchor="ctr">
                        <a:lnT w="12700" cap="flat" cmpd="sng" algn="ctr">
                          <a:solidFill>
                            <a:schemeClr val="tx1"/>
                          </a:solidFill>
                          <a:prstDash val="solid"/>
                          <a:round/>
                          <a:headEnd type="none" w="med" len="med"/>
                          <a:tailEnd type="none" w="med" len="med"/>
                        </a:lnT>
                      </a:tcPr>
                    </a:tc>
                    <a:tc>
                      <a:txBody>
                        <a:bodyPr/>
                        <a:lstStyle/>
                        <a:p>
                          <a:pPr algn="ctr">
                            <a:lnSpc>
                              <a:spcPts val="1200"/>
                            </a:lnSpc>
                            <a:spcAft>
                              <a:spcPts val="600"/>
                            </a:spcAft>
                            <a:buNone/>
                          </a:pPr>
                          <a:r>
                            <a:rPr lang="en-US" sz="1800">
                              <a:effectLst/>
                              <a:latin typeface="+mn-lt"/>
                            </a:rPr>
                            <a:t>USD </a:t>
                          </a:r>
                          <a14:m>
                            <m:oMath xmlns:m="http://schemas.openxmlformats.org/officeDocument/2006/math">
                              <m:sSup>
                                <m:sSupPr>
                                  <m:ctrlPr>
                                    <a:rPr lang="en-GB" sz="1800" i="1">
                                      <a:effectLst/>
                                      <a:latin typeface="Cambria Math" panose="02040503050406030204" pitchFamily="18" charset="0"/>
                                    </a:rPr>
                                  </m:ctrlPr>
                                </m:sSupPr>
                                <m:e>
                                  <m:r>
                                    <m:rPr>
                                      <m:sty m:val="p"/>
                                    </m:rPr>
                                    <a:rPr lang="en-US" sz="1800">
                                      <a:effectLst/>
                                      <a:latin typeface="Cambria Math" panose="02040503050406030204" pitchFamily="18" charset="0"/>
                                    </a:rPr>
                                    <m:t>kg</m:t>
                                  </m:r>
                                </m:e>
                                <m:sup>
                                  <m:r>
                                    <a:rPr lang="en-US" sz="1800">
                                      <a:effectLst/>
                                      <a:latin typeface="Cambria Math" panose="02040503050406030204" pitchFamily="18" charset="0"/>
                                    </a:rPr>
                                    <m:t>−1</m:t>
                                  </m:r>
                                </m:sup>
                              </m:sSup>
                            </m:oMath>
                          </a14:m>
                          <a:endParaRPr lang="en-GB" sz="1800">
                            <a:effectLst/>
                            <a:latin typeface="+mn-lt"/>
                            <a:ea typeface="Aptos" panose="020B0004020202020204" pitchFamily="34" charset="0"/>
                            <a:cs typeface="Arial" panose="020B0604020202020204" pitchFamily="34" charset="0"/>
                          </a:endParaRPr>
                        </a:p>
                      </a:txBody>
                      <a:tcPr marL="101600" marR="101600" marT="50800" marB="50800" anchor="ctr">
                        <a:lnT w="12700" cap="flat" cmpd="sng" algn="ctr">
                          <a:solidFill>
                            <a:schemeClr val="tx1"/>
                          </a:solidFill>
                          <a:prstDash val="solid"/>
                          <a:round/>
                          <a:headEnd type="none" w="med" len="med"/>
                          <a:tailEnd type="none" w="med" len="med"/>
                        </a:lnT>
                      </a:tcPr>
                    </a:tc>
                    <a:tc>
                      <a:txBody>
                        <a:bodyPr/>
                        <a:lstStyle/>
                        <a:p>
                          <a:pPr algn="ctr">
                            <a:lnSpc>
                              <a:spcPts val="1200"/>
                            </a:lnSpc>
                            <a:spcAft>
                              <a:spcPts val="600"/>
                            </a:spcAft>
                            <a:buNone/>
                          </a:pPr>
                          <a:r>
                            <a:rPr lang="en-US" sz="1800" dirty="0">
                              <a:effectLst/>
                              <a:latin typeface="+mn-lt"/>
                            </a:rPr>
                            <a:t>3-5</a:t>
                          </a:r>
                          <a:endParaRPr lang="en-GB" sz="1800" dirty="0">
                            <a:effectLst/>
                            <a:latin typeface="+mn-lt"/>
                            <a:ea typeface="Aptos" panose="020B0004020202020204" pitchFamily="34" charset="0"/>
                            <a:cs typeface="Arial" panose="020B0604020202020204" pitchFamily="34" charset="0"/>
                          </a:endParaRPr>
                        </a:p>
                      </a:txBody>
                      <a:tcPr marL="101600" marR="101600" marT="50800" marB="5080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524566370"/>
                      </a:ext>
                    </a:extLst>
                  </a:tr>
                  <a:tr h="395945">
                    <a:tc vMerge="1">
                      <a:txBody>
                        <a:bodyPr/>
                        <a:lstStyle/>
                        <a:p>
                          <a:endParaRPr lang="en-GB"/>
                        </a:p>
                      </a:txBody>
                      <a:tcPr/>
                    </a:tc>
                    <a:tc>
                      <a:txBody>
                        <a:bodyPr/>
                        <a:lstStyle/>
                        <a:p>
                          <a:pPr algn="ctr">
                            <a:lnSpc>
                              <a:spcPts val="1200"/>
                            </a:lnSpc>
                            <a:spcAft>
                              <a:spcPts val="600"/>
                            </a:spcAft>
                            <a:buNone/>
                          </a:pPr>
                          <a:r>
                            <a:rPr lang="en-US" sz="1800">
                              <a:effectLst/>
                              <a:latin typeface="+mn-lt"/>
                            </a:rPr>
                            <a:t>CG ratio</a:t>
                          </a:r>
                          <a:endParaRPr lang="en-GB" sz="1800">
                            <a:effectLst/>
                            <a:latin typeface="+mn-lt"/>
                            <a:ea typeface="Aptos" panose="020B0004020202020204" pitchFamily="34" charset="0"/>
                            <a:cs typeface="Arial" panose="020B0604020202020204" pitchFamily="34" charset="0"/>
                          </a:endParaRPr>
                        </a:p>
                      </a:txBody>
                      <a:tcPr marL="101600" marR="101600" marT="50800" marB="50800" anchor="ctr"/>
                    </a:tc>
                    <a:tc>
                      <a:txBody>
                        <a:bodyPr/>
                        <a:lstStyle/>
                        <a:p>
                          <a:pPr algn="ctr">
                            <a:lnSpc>
                              <a:spcPts val="1200"/>
                            </a:lnSpc>
                            <a:spcAft>
                              <a:spcPts val="600"/>
                            </a:spcAft>
                            <a:buNone/>
                          </a:pPr>
                          <a:r>
                            <a:rPr lang="en-US" sz="1800">
                              <a:effectLst/>
                              <a:latin typeface="+mn-lt"/>
                            </a:rPr>
                            <a:t>[-]</a:t>
                          </a:r>
                          <a:endParaRPr lang="en-GB" sz="1800">
                            <a:effectLst/>
                            <a:latin typeface="+mn-lt"/>
                            <a:ea typeface="Aptos" panose="020B0004020202020204" pitchFamily="34" charset="0"/>
                            <a:cs typeface="Arial" panose="020B0604020202020204" pitchFamily="34" charset="0"/>
                          </a:endParaRPr>
                        </a:p>
                      </a:txBody>
                      <a:tcPr marL="101600" marR="101600" marT="50800" marB="50800" anchor="ctr"/>
                    </a:tc>
                    <a:tc>
                      <a:txBody>
                        <a:bodyPr/>
                        <a:lstStyle/>
                        <a:p>
                          <a:pPr algn="ctr">
                            <a:lnSpc>
                              <a:spcPts val="1200"/>
                            </a:lnSpc>
                            <a:spcAft>
                              <a:spcPts val="600"/>
                            </a:spcAft>
                            <a:buNone/>
                          </a:pPr>
                          <a:r>
                            <a:rPr lang="en-US" sz="1800">
                              <a:effectLst/>
                              <a:latin typeface="+mn-lt"/>
                            </a:rPr>
                            <a:t>0-5</a:t>
                          </a:r>
                          <a:endParaRPr lang="en-GB" sz="1800">
                            <a:effectLst/>
                            <a:latin typeface="+mn-lt"/>
                            <a:ea typeface="Aptos" panose="020B0004020202020204" pitchFamily="34" charset="0"/>
                            <a:cs typeface="Arial" panose="020B0604020202020204" pitchFamily="34" charset="0"/>
                          </a:endParaRPr>
                        </a:p>
                      </a:txBody>
                      <a:tcPr marL="101600" marR="101600" marT="50800" marB="50800" anchor="ctr"/>
                    </a:tc>
                    <a:extLst>
                      <a:ext uri="{0D108BD9-81ED-4DB2-BD59-A6C34878D82A}">
                        <a16:rowId xmlns:a16="http://schemas.microsoft.com/office/drawing/2014/main" val="3783826052"/>
                      </a:ext>
                    </a:extLst>
                  </a:tr>
                  <a:tr h="476048">
                    <a:tc rowSpan="2">
                      <a:txBody>
                        <a:bodyPr/>
                        <a:lstStyle/>
                        <a:p>
                          <a:pPr algn="ctr">
                            <a:lnSpc>
                              <a:spcPts val="1200"/>
                            </a:lnSpc>
                            <a:spcAft>
                              <a:spcPts val="600"/>
                            </a:spcAft>
                            <a:buNone/>
                          </a:pPr>
                          <a:r>
                            <a:rPr lang="en-US" sz="1800" dirty="0">
                              <a:effectLst/>
                              <a:latin typeface="+mn-lt"/>
                            </a:rPr>
                            <a:t>Wells</a:t>
                          </a:r>
                          <a:endParaRPr lang="en-GB" sz="1800" dirty="0">
                            <a:effectLst/>
                            <a:latin typeface="+mn-lt"/>
                            <a:ea typeface="Aptos" panose="020B0004020202020204" pitchFamily="34" charset="0"/>
                            <a:cs typeface="Arial" panose="020B0604020202020204" pitchFamily="34" charset="0"/>
                          </a:endParaRPr>
                        </a:p>
                      </a:txBody>
                      <a:tcPr marL="101600" marR="101600" marT="50800" marB="50800" anchor="ctr"/>
                    </a:tc>
                    <a:tc>
                      <a:txBody>
                        <a:bodyPr/>
                        <a:lstStyle/>
                        <a:p>
                          <a:pPr algn="ctr">
                            <a:lnSpc>
                              <a:spcPts val="1200"/>
                            </a:lnSpc>
                            <a:spcAft>
                              <a:spcPts val="600"/>
                            </a:spcAft>
                            <a:buNone/>
                          </a:pPr>
                          <a:r>
                            <a:rPr lang="en-US" sz="1800" dirty="0">
                              <a:effectLst/>
                              <a:latin typeface="+mn-lt"/>
                            </a:rPr>
                            <a:t>Retrofitting cost</a:t>
                          </a:r>
                          <a:endParaRPr lang="en-GB" sz="1800" dirty="0">
                            <a:effectLst/>
                            <a:latin typeface="+mn-lt"/>
                            <a:ea typeface="Aptos" panose="020B0004020202020204" pitchFamily="34" charset="0"/>
                            <a:cs typeface="Arial" panose="020B0604020202020204" pitchFamily="34" charset="0"/>
                          </a:endParaRPr>
                        </a:p>
                      </a:txBody>
                      <a:tcPr marL="101600" marR="101600" marT="50800" marB="50800" anchor="ctr"/>
                    </a:tc>
                    <a:tc>
                      <a:txBody>
                        <a:bodyPr/>
                        <a:lstStyle/>
                        <a:p>
                          <a:pPr algn="ctr">
                            <a:lnSpc>
                              <a:spcPts val="1200"/>
                            </a:lnSpc>
                            <a:spcAft>
                              <a:spcPts val="600"/>
                            </a:spcAft>
                            <a:buNone/>
                          </a:pPr>
                          <a:r>
                            <a:rPr lang="en-US" sz="1800">
                              <a:effectLst/>
                              <a:latin typeface="+mn-lt"/>
                            </a:rPr>
                            <a:t>USD/well</a:t>
                          </a:r>
                          <a:endParaRPr lang="en-GB" sz="1800">
                            <a:effectLst/>
                            <a:latin typeface="+mn-lt"/>
                            <a:ea typeface="Aptos" panose="020B0004020202020204" pitchFamily="34" charset="0"/>
                            <a:cs typeface="Arial" panose="020B0604020202020204" pitchFamily="34" charset="0"/>
                          </a:endParaRPr>
                        </a:p>
                      </a:txBody>
                      <a:tcPr marL="101600" marR="101600" marT="50800" marB="50800" anchor="ctr"/>
                    </a:tc>
                    <a:tc>
                      <a:txBody>
                        <a:bodyPr/>
                        <a:lstStyle/>
                        <a:p>
                          <a:pPr algn="ctr">
                            <a:lnSpc>
                              <a:spcPts val="1200"/>
                            </a:lnSpc>
                            <a:spcAft>
                              <a:spcPts val="600"/>
                            </a:spcAft>
                            <a:buNone/>
                          </a:pPr>
                          <a14:m>
                            <m:oMathPara xmlns:m="http://schemas.openxmlformats.org/officeDocument/2006/math">
                              <m:oMathParaPr>
                                <m:jc m:val="centerGroup"/>
                              </m:oMathParaPr>
                              <m:oMath xmlns:m="http://schemas.openxmlformats.org/officeDocument/2006/math">
                                <m:r>
                                  <a:rPr lang="en-US" sz="1800">
                                    <a:effectLst/>
                                    <a:latin typeface="Cambria Math" panose="02040503050406030204" pitchFamily="18" charset="0"/>
                                  </a:rPr>
                                  <m:t>2.90×</m:t>
                                </m:r>
                                <m:sSup>
                                  <m:sSupPr>
                                    <m:ctrlPr>
                                      <a:rPr lang="en-GB" sz="1800" i="1">
                                        <a:effectLst/>
                                        <a:latin typeface="Cambria Math" panose="02040503050406030204" pitchFamily="18" charset="0"/>
                                      </a:rPr>
                                    </m:ctrlPr>
                                  </m:sSupPr>
                                  <m:e>
                                    <m:r>
                                      <a:rPr lang="en-US" sz="1800">
                                        <a:effectLst/>
                                        <a:latin typeface="Cambria Math" panose="02040503050406030204" pitchFamily="18" charset="0"/>
                                      </a:rPr>
                                      <m:t>10</m:t>
                                    </m:r>
                                  </m:e>
                                  <m:sup>
                                    <m:r>
                                      <a:rPr lang="en-US" sz="1800">
                                        <a:effectLst/>
                                        <a:latin typeface="Cambria Math" panose="02040503050406030204" pitchFamily="18" charset="0"/>
                                      </a:rPr>
                                      <m:t>5</m:t>
                                    </m:r>
                                  </m:sup>
                                </m:sSup>
                              </m:oMath>
                            </m:oMathPara>
                          </a14:m>
                          <a:endParaRPr lang="en-GB" sz="1800">
                            <a:effectLst/>
                            <a:latin typeface="+mn-lt"/>
                            <a:ea typeface="Aptos" panose="020B0004020202020204" pitchFamily="34" charset="0"/>
                            <a:cs typeface="Arial" panose="020B0604020202020204" pitchFamily="34" charset="0"/>
                          </a:endParaRPr>
                        </a:p>
                      </a:txBody>
                      <a:tcPr marL="101600" marR="101600" marT="50800" marB="50800" anchor="ctr"/>
                    </a:tc>
                    <a:extLst>
                      <a:ext uri="{0D108BD9-81ED-4DB2-BD59-A6C34878D82A}">
                        <a16:rowId xmlns:a16="http://schemas.microsoft.com/office/drawing/2014/main" val="4060058639"/>
                      </a:ext>
                    </a:extLst>
                  </a:tr>
                  <a:tr h="395945">
                    <a:tc vMerge="1">
                      <a:txBody>
                        <a:bodyPr/>
                        <a:lstStyle/>
                        <a:p>
                          <a:endParaRPr lang="en-GB"/>
                        </a:p>
                      </a:txBody>
                      <a:tcPr/>
                    </a:tc>
                    <a:tc>
                      <a:txBody>
                        <a:bodyPr/>
                        <a:lstStyle/>
                        <a:p>
                          <a:pPr algn="ctr">
                            <a:lnSpc>
                              <a:spcPts val="1200"/>
                            </a:lnSpc>
                            <a:spcAft>
                              <a:spcPts val="600"/>
                            </a:spcAft>
                            <a:buNone/>
                          </a:pPr>
                          <a:r>
                            <a:rPr lang="en-US" sz="1800" dirty="0">
                              <a:effectLst/>
                              <a:latin typeface="+mn-lt"/>
                            </a:rPr>
                            <a:t>O &amp; M cost </a:t>
                          </a:r>
                          <a:endParaRPr lang="en-GB" sz="1800" dirty="0">
                            <a:effectLst/>
                            <a:latin typeface="+mn-lt"/>
                            <a:ea typeface="Aptos" panose="020B0004020202020204" pitchFamily="34" charset="0"/>
                            <a:cs typeface="Arial" panose="020B0604020202020204" pitchFamily="34" charset="0"/>
                          </a:endParaRPr>
                        </a:p>
                      </a:txBody>
                      <a:tcPr marL="101600" marR="101600" marT="50800" marB="50800" anchor="ctr"/>
                    </a:tc>
                    <a:tc>
                      <a:txBody>
                        <a:bodyPr/>
                        <a:lstStyle/>
                        <a:p>
                          <a:pPr algn="ctr">
                            <a:lnSpc>
                              <a:spcPts val="1200"/>
                            </a:lnSpc>
                            <a:spcAft>
                              <a:spcPts val="600"/>
                            </a:spcAft>
                            <a:buNone/>
                          </a:pPr>
                          <a:r>
                            <a:rPr lang="en-US" sz="1800">
                              <a:effectLst/>
                              <a:latin typeface="+mn-lt"/>
                            </a:rPr>
                            <a:t>USD </a:t>
                          </a:r>
                          <a14:m>
                            <m:oMath xmlns:m="http://schemas.openxmlformats.org/officeDocument/2006/math">
                              <m:sSup>
                                <m:sSupPr>
                                  <m:ctrlPr>
                                    <a:rPr lang="en-GB" sz="1800" i="1">
                                      <a:effectLst/>
                                      <a:latin typeface="Cambria Math" panose="02040503050406030204" pitchFamily="18" charset="0"/>
                                    </a:rPr>
                                  </m:ctrlPr>
                                </m:sSupPr>
                                <m:e>
                                  <m:r>
                                    <m:rPr>
                                      <m:sty m:val="p"/>
                                    </m:rPr>
                                    <a:rPr lang="en-US" sz="1800">
                                      <a:effectLst/>
                                      <a:latin typeface="Cambria Math" panose="02040503050406030204" pitchFamily="18" charset="0"/>
                                    </a:rPr>
                                    <m:t>kg</m:t>
                                  </m:r>
                                </m:e>
                                <m:sup>
                                  <m:r>
                                    <a:rPr lang="en-US" sz="1800">
                                      <a:effectLst/>
                                      <a:latin typeface="Cambria Math" panose="02040503050406030204" pitchFamily="18" charset="0"/>
                                    </a:rPr>
                                    <m:t>−1</m:t>
                                  </m:r>
                                </m:sup>
                              </m:sSup>
                              <m:sSub>
                                <m:sSubPr>
                                  <m:ctrlPr>
                                    <a:rPr lang="en-GB" sz="1800" i="1">
                                      <a:effectLst/>
                                      <a:latin typeface="Cambria Math" panose="02040503050406030204" pitchFamily="18" charset="0"/>
                                    </a:rPr>
                                  </m:ctrlPr>
                                </m:sSubPr>
                                <m:e>
                                  <m:r>
                                    <m:rPr>
                                      <m:sty m:val="p"/>
                                    </m:rPr>
                                    <a:rPr lang="en-US" sz="1800">
                                      <a:effectLst/>
                                      <a:latin typeface="Cambria Math" panose="02040503050406030204" pitchFamily="18" charset="0"/>
                                    </a:rPr>
                                    <m:t>H</m:t>
                                  </m:r>
                                </m:e>
                                <m:sub>
                                  <m:r>
                                    <a:rPr lang="en-US" sz="1800">
                                      <a:effectLst/>
                                      <a:latin typeface="Cambria Math" panose="02040503050406030204" pitchFamily="18" charset="0"/>
                                    </a:rPr>
                                    <m:t>2</m:t>
                                  </m:r>
                                </m:sub>
                              </m:sSub>
                            </m:oMath>
                          </a14:m>
                          <a:endParaRPr lang="en-GB" sz="1800">
                            <a:effectLst/>
                            <a:latin typeface="+mn-lt"/>
                            <a:ea typeface="Aptos" panose="020B0004020202020204" pitchFamily="34" charset="0"/>
                            <a:cs typeface="Arial" panose="020B0604020202020204" pitchFamily="34" charset="0"/>
                          </a:endParaRPr>
                        </a:p>
                      </a:txBody>
                      <a:tcPr marL="101600" marR="101600" marT="50800" marB="50800" anchor="ctr"/>
                    </a:tc>
                    <a:tc>
                      <a:txBody>
                        <a:bodyPr/>
                        <a:lstStyle/>
                        <a:p>
                          <a:pPr algn="ctr">
                            <a:lnSpc>
                              <a:spcPts val="1200"/>
                            </a:lnSpc>
                            <a:spcAft>
                              <a:spcPts val="600"/>
                            </a:spcAft>
                            <a:buNone/>
                          </a:pPr>
                          <a:r>
                            <a:rPr lang="en-US" sz="1800">
                              <a:effectLst/>
                              <a:latin typeface="+mn-lt"/>
                            </a:rPr>
                            <a:t>0.0545</a:t>
                          </a:r>
                          <a:endParaRPr lang="en-GB" sz="1800">
                            <a:effectLst/>
                            <a:latin typeface="+mn-lt"/>
                            <a:ea typeface="Aptos" panose="020B0004020202020204" pitchFamily="34" charset="0"/>
                            <a:cs typeface="Arial" panose="020B0604020202020204" pitchFamily="34" charset="0"/>
                          </a:endParaRPr>
                        </a:p>
                      </a:txBody>
                      <a:tcPr marL="101600" marR="101600" marT="50800" marB="50800" anchor="ctr"/>
                    </a:tc>
                    <a:extLst>
                      <a:ext uri="{0D108BD9-81ED-4DB2-BD59-A6C34878D82A}">
                        <a16:rowId xmlns:a16="http://schemas.microsoft.com/office/drawing/2014/main" val="2315441458"/>
                      </a:ext>
                    </a:extLst>
                  </a:tr>
                  <a:tr h="476048">
                    <a:tc rowSpan="3">
                      <a:txBody>
                        <a:bodyPr/>
                        <a:lstStyle/>
                        <a:p>
                          <a:pPr algn="ctr">
                            <a:lnSpc>
                              <a:spcPts val="1200"/>
                            </a:lnSpc>
                            <a:spcAft>
                              <a:spcPts val="600"/>
                            </a:spcAft>
                            <a:buNone/>
                          </a:pPr>
                          <a:r>
                            <a:rPr lang="en-US" sz="1800" dirty="0">
                              <a:effectLst/>
                              <a:latin typeface="+mn-lt"/>
                            </a:rPr>
                            <a:t>Compressor</a:t>
                          </a:r>
                          <a:endParaRPr lang="en-GB" sz="1800" dirty="0">
                            <a:effectLst/>
                            <a:latin typeface="+mn-lt"/>
                            <a:ea typeface="Aptos" panose="020B0004020202020204" pitchFamily="34" charset="0"/>
                            <a:cs typeface="Arial" panose="020B0604020202020204" pitchFamily="34" charset="0"/>
                          </a:endParaRPr>
                        </a:p>
                      </a:txBody>
                      <a:tcPr marL="101600" marR="101600" marT="50800" marB="50800" anchor="ctr"/>
                    </a:tc>
                    <a:tc>
                      <a:txBody>
                        <a:bodyPr/>
                        <a:lstStyle/>
                        <a:p>
                          <a:pPr algn="ctr">
                            <a:lnSpc>
                              <a:spcPts val="1200"/>
                            </a:lnSpc>
                            <a:spcAft>
                              <a:spcPts val="600"/>
                            </a:spcAft>
                            <a:buNone/>
                          </a:pPr>
                          <a:r>
                            <a:rPr lang="en-US" sz="1800" dirty="0">
                              <a:effectLst/>
                              <a:latin typeface="+mn-lt"/>
                            </a:rPr>
                            <a:t>Compressor size</a:t>
                          </a:r>
                          <a:endParaRPr lang="en-GB" sz="1800" dirty="0">
                            <a:effectLst/>
                            <a:latin typeface="+mn-lt"/>
                            <a:ea typeface="Aptos" panose="020B0004020202020204" pitchFamily="34" charset="0"/>
                            <a:cs typeface="Arial" panose="020B0604020202020204" pitchFamily="34" charset="0"/>
                          </a:endParaRPr>
                        </a:p>
                      </a:txBody>
                      <a:tcPr marL="101600" marR="101600" marT="50800" marB="50800" anchor="ctr"/>
                    </a:tc>
                    <a:tc>
                      <a:txBody>
                        <a:bodyPr/>
                        <a:lstStyle/>
                        <a:p>
                          <a:pPr algn="ctr">
                            <a:lnSpc>
                              <a:spcPts val="1200"/>
                            </a:lnSpc>
                            <a:spcAft>
                              <a:spcPts val="600"/>
                            </a:spcAft>
                            <a:buNone/>
                          </a:pPr>
                          <a14:m>
                            <m:oMathPara xmlns:m="http://schemas.openxmlformats.org/officeDocument/2006/math">
                              <m:oMathParaPr>
                                <m:jc m:val="centerGroup"/>
                              </m:oMathParaPr>
                              <m:oMath xmlns:m="http://schemas.openxmlformats.org/officeDocument/2006/math">
                                <m:r>
                                  <m:rPr>
                                    <m:sty m:val="p"/>
                                  </m:rPr>
                                  <a:rPr lang="en-US" sz="1800">
                                    <a:effectLst/>
                                    <a:latin typeface="Cambria Math" panose="02040503050406030204" pitchFamily="18" charset="0"/>
                                  </a:rPr>
                                  <m:t>kg</m:t>
                                </m:r>
                                <m:sSub>
                                  <m:sSubPr>
                                    <m:ctrlPr>
                                      <a:rPr lang="en-GB" sz="1800" i="1">
                                        <a:effectLst/>
                                        <a:latin typeface="Cambria Math" panose="02040503050406030204" pitchFamily="18" charset="0"/>
                                      </a:rPr>
                                    </m:ctrlPr>
                                  </m:sSubPr>
                                  <m:e>
                                    <m:r>
                                      <m:rPr>
                                        <m:sty m:val="p"/>
                                      </m:rPr>
                                      <a:rPr lang="en-US" sz="1800">
                                        <a:effectLst/>
                                        <a:latin typeface="Cambria Math" panose="02040503050406030204" pitchFamily="18" charset="0"/>
                                      </a:rPr>
                                      <m:t>H</m:t>
                                    </m:r>
                                  </m:e>
                                  <m:sub>
                                    <m:r>
                                      <a:rPr lang="en-US" sz="1800">
                                        <a:effectLst/>
                                        <a:latin typeface="Cambria Math" panose="02040503050406030204" pitchFamily="18" charset="0"/>
                                      </a:rPr>
                                      <m:t>2</m:t>
                                    </m:r>
                                  </m:sub>
                                </m:sSub>
                                <m:r>
                                  <a:rPr lang="en-US" sz="1800">
                                    <a:effectLst/>
                                    <a:latin typeface="Cambria Math" panose="02040503050406030204" pitchFamily="18" charset="0"/>
                                  </a:rPr>
                                  <m:t>/</m:t>
                                </m:r>
                                <m:r>
                                  <m:rPr>
                                    <m:sty m:val="p"/>
                                  </m:rPr>
                                  <a:rPr lang="en-US" sz="1800">
                                    <a:effectLst/>
                                    <a:latin typeface="Cambria Math" panose="02040503050406030204" pitchFamily="18" charset="0"/>
                                  </a:rPr>
                                  <m:t>h</m:t>
                                </m:r>
                              </m:oMath>
                            </m:oMathPara>
                          </a14:m>
                          <a:endParaRPr lang="en-GB" sz="1800" dirty="0">
                            <a:effectLst/>
                            <a:latin typeface="+mn-lt"/>
                            <a:ea typeface="Aptos" panose="020B0004020202020204" pitchFamily="34" charset="0"/>
                            <a:cs typeface="Arial" panose="020B0604020202020204" pitchFamily="34" charset="0"/>
                          </a:endParaRPr>
                        </a:p>
                      </a:txBody>
                      <a:tcPr marL="101600" marR="101600" marT="50800" marB="50800" anchor="ctr"/>
                    </a:tc>
                    <a:tc>
                      <a:txBody>
                        <a:bodyPr/>
                        <a:lstStyle/>
                        <a:p>
                          <a:pPr algn="ctr">
                            <a:lnSpc>
                              <a:spcPts val="1200"/>
                            </a:lnSpc>
                            <a:spcAft>
                              <a:spcPts val="600"/>
                            </a:spcAft>
                            <a:buNone/>
                          </a:pPr>
                          <a:r>
                            <a:rPr lang="en-US" sz="1800">
                              <a:effectLst/>
                              <a:latin typeface="+mn-lt"/>
                            </a:rPr>
                            <a:t>2000</a:t>
                          </a:r>
                          <a:endParaRPr lang="en-GB" sz="1800">
                            <a:effectLst/>
                            <a:latin typeface="+mn-lt"/>
                            <a:ea typeface="Aptos" panose="020B0004020202020204" pitchFamily="34" charset="0"/>
                            <a:cs typeface="Arial" panose="020B0604020202020204" pitchFamily="34" charset="0"/>
                          </a:endParaRPr>
                        </a:p>
                      </a:txBody>
                      <a:tcPr marL="101600" marR="101600" marT="50800" marB="50800" anchor="ctr"/>
                    </a:tc>
                    <a:extLst>
                      <a:ext uri="{0D108BD9-81ED-4DB2-BD59-A6C34878D82A}">
                        <a16:rowId xmlns:a16="http://schemas.microsoft.com/office/drawing/2014/main" val="1231406090"/>
                      </a:ext>
                    </a:extLst>
                  </a:tr>
                  <a:tr h="476048">
                    <a:tc vMerge="1">
                      <a:txBody>
                        <a:bodyPr/>
                        <a:lstStyle/>
                        <a:p>
                          <a:endParaRPr lang="en-GB"/>
                        </a:p>
                      </a:txBody>
                      <a:tcPr/>
                    </a:tc>
                    <a:tc>
                      <a:txBody>
                        <a:bodyPr/>
                        <a:lstStyle/>
                        <a:p>
                          <a:pPr algn="ctr">
                            <a:lnSpc>
                              <a:spcPts val="1200"/>
                            </a:lnSpc>
                            <a:spcAft>
                              <a:spcPts val="600"/>
                            </a:spcAft>
                            <a:buNone/>
                          </a:pPr>
                          <a:r>
                            <a:rPr lang="en-US" sz="1800" dirty="0">
                              <a:effectLst/>
                              <a:latin typeface="+mn-lt"/>
                            </a:rPr>
                            <a:t>Capital cost</a:t>
                          </a:r>
                          <a:endParaRPr lang="en-GB" sz="1800" dirty="0">
                            <a:effectLst/>
                            <a:latin typeface="+mn-lt"/>
                            <a:ea typeface="Aptos" panose="020B0004020202020204" pitchFamily="34" charset="0"/>
                            <a:cs typeface="Arial" panose="020B0604020202020204" pitchFamily="34" charset="0"/>
                          </a:endParaRPr>
                        </a:p>
                      </a:txBody>
                      <a:tcPr marL="101600" marR="101600" marT="50800" marB="50800" anchor="ctr"/>
                    </a:tc>
                    <a:tc>
                      <a:txBody>
                        <a:bodyPr/>
                        <a:lstStyle/>
                        <a:p>
                          <a:pPr algn="ctr">
                            <a:lnSpc>
                              <a:spcPts val="1200"/>
                            </a:lnSpc>
                            <a:spcAft>
                              <a:spcPts val="600"/>
                            </a:spcAft>
                            <a:buNone/>
                          </a:pPr>
                          <a:r>
                            <a:rPr lang="en-US" sz="1800" dirty="0">
                              <a:effectLst/>
                              <a:latin typeface="+mn-lt"/>
                            </a:rPr>
                            <a:t>USD</a:t>
                          </a:r>
                          <a:endParaRPr lang="en-GB" sz="1800" dirty="0">
                            <a:effectLst/>
                            <a:latin typeface="+mn-lt"/>
                            <a:ea typeface="Aptos" panose="020B0004020202020204" pitchFamily="34" charset="0"/>
                            <a:cs typeface="Arial" panose="020B0604020202020204" pitchFamily="34" charset="0"/>
                          </a:endParaRPr>
                        </a:p>
                      </a:txBody>
                      <a:tcPr marL="101600" marR="101600" marT="50800" marB="50800" anchor="ctr"/>
                    </a:tc>
                    <a:tc>
                      <a:txBody>
                        <a:bodyPr/>
                        <a:lstStyle/>
                        <a:p>
                          <a:pPr algn="ctr">
                            <a:lnSpc>
                              <a:spcPts val="1200"/>
                            </a:lnSpc>
                            <a:spcAft>
                              <a:spcPts val="600"/>
                            </a:spcAft>
                            <a:buNone/>
                          </a:pPr>
                          <a14:m>
                            <m:oMathPara xmlns:m="http://schemas.openxmlformats.org/officeDocument/2006/math">
                              <m:oMathParaPr>
                                <m:jc m:val="centerGroup"/>
                              </m:oMathParaPr>
                              <m:oMath xmlns:m="http://schemas.openxmlformats.org/officeDocument/2006/math">
                                <m:r>
                                  <a:rPr lang="en-US" sz="1800">
                                    <a:effectLst/>
                                    <a:latin typeface="Cambria Math" panose="02040503050406030204" pitchFamily="18" charset="0"/>
                                  </a:rPr>
                                  <m:t>10.2×</m:t>
                                </m:r>
                                <m:sSup>
                                  <m:sSupPr>
                                    <m:ctrlPr>
                                      <a:rPr lang="en-GB" sz="1800" i="1">
                                        <a:effectLst/>
                                        <a:latin typeface="Cambria Math" panose="02040503050406030204" pitchFamily="18" charset="0"/>
                                      </a:rPr>
                                    </m:ctrlPr>
                                  </m:sSupPr>
                                  <m:e>
                                    <m:r>
                                      <a:rPr lang="en-US" sz="1800">
                                        <a:effectLst/>
                                        <a:latin typeface="Cambria Math" panose="02040503050406030204" pitchFamily="18" charset="0"/>
                                      </a:rPr>
                                      <m:t>10</m:t>
                                    </m:r>
                                  </m:e>
                                  <m:sup>
                                    <m:r>
                                      <a:rPr lang="en-US" sz="1800">
                                        <a:effectLst/>
                                        <a:latin typeface="Cambria Math" panose="02040503050406030204" pitchFamily="18" charset="0"/>
                                      </a:rPr>
                                      <m:t>6</m:t>
                                    </m:r>
                                  </m:sup>
                                </m:sSup>
                              </m:oMath>
                            </m:oMathPara>
                          </a14:m>
                          <a:endParaRPr lang="en-GB" sz="1800">
                            <a:effectLst/>
                            <a:latin typeface="+mn-lt"/>
                            <a:ea typeface="Aptos" panose="020B0004020202020204" pitchFamily="34" charset="0"/>
                            <a:cs typeface="Arial" panose="020B0604020202020204" pitchFamily="34" charset="0"/>
                          </a:endParaRPr>
                        </a:p>
                      </a:txBody>
                      <a:tcPr marL="101600" marR="101600" marT="50800" marB="50800" anchor="ctr"/>
                    </a:tc>
                    <a:extLst>
                      <a:ext uri="{0D108BD9-81ED-4DB2-BD59-A6C34878D82A}">
                        <a16:rowId xmlns:a16="http://schemas.microsoft.com/office/drawing/2014/main" val="2433725637"/>
                      </a:ext>
                    </a:extLst>
                  </a:tr>
                  <a:tr h="395945">
                    <a:tc vMerge="1">
                      <a:txBody>
                        <a:bodyPr/>
                        <a:lstStyle/>
                        <a:p>
                          <a:endParaRPr lang="en-GB"/>
                        </a:p>
                      </a:txBody>
                      <a:tcPr/>
                    </a:tc>
                    <a:tc>
                      <a:txBody>
                        <a:bodyPr/>
                        <a:lstStyle/>
                        <a:p>
                          <a:pPr algn="ctr">
                            <a:lnSpc>
                              <a:spcPts val="1200"/>
                            </a:lnSpc>
                            <a:spcAft>
                              <a:spcPts val="600"/>
                            </a:spcAft>
                            <a:buNone/>
                          </a:pPr>
                          <a:r>
                            <a:rPr lang="en-US" sz="1800" dirty="0">
                              <a:effectLst/>
                              <a:latin typeface="+mn-lt"/>
                            </a:rPr>
                            <a:t>O &amp; M cost </a:t>
                          </a:r>
                          <a:endParaRPr lang="en-GB" sz="1800" dirty="0">
                            <a:effectLst/>
                            <a:latin typeface="+mn-lt"/>
                            <a:ea typeface="Aptos" panose="020B0004020202020204" pitchFamily="34" charset="0"/>
                            <a:cs typeface="Arial" panose="020B0604020202020204" pitchFamily="34" charset="0"/>
                          </a:endParaRPr>
                        </a:p>
                      </a:txBody>
                      <a:tcPr marL="101600" marR="101600" marT="50800" marB="50800" anchor="ctr"/>
                    </a:tc>
                    <a:tc>
                      <a:txBody>
                        <a:bodyPr/>
                        <a:lstStyle/>
                        <a:p>
                          <a:pPr algn="ctr">
                            <a:lnSpc>
                              <a:spcPts val="1200"/>
                            </a:lnSpc>
                            <a:spcAft>
                              <a:spcPts val="600"/>
                            </a:spcAft>
                            <a:buNone/>
                          </a:pPr>
                          <a:r>
                            <a:rPr lang="en-US" sz="1800" dirty="0">
                              <a:effectLst/>
                              <a:latin typeface="+mn-lt"/>
                            </a:rPr>
                            <a:t>USD </a:t>
                          </a:r>
                          <a14:m>
                            <m:oMath xmlns:m="http://schemas.openxmlformats.org/officeDocument/2006/math">
                              <m:sSup>
                                <m:sSupPr>
                                  <m:ctrlPr>
                                    <a:rPr lang="en-GB" sz="1800" i="1">
                                      <a:effectLst/>
                                      <a:latin typeface="Cambria Math" panose="02040503050406030204" pitchFamily="18" charset="0"/>
                                    </a:rPr>
                                  </m:ctrlPr>
                                </m:sSupPr>
                                <m:e>
                                  <m:r>
                                    <m:rPr>
                                      <m:sty m:val="p"/>
                                    </m:rPr>
                                    <a:rPr lang="en-US" sz="1800">
                                      <a:effectLst/>
                                      <a:latin typeface="Cambria Math" panose="02040503050406030204" pitchFamily="18" charset="0"/>
                                    </a:rPr>
                                    <m:t>kg</m:t>
                                  </m:r>
                                </m:e>
                                <m:sup>
                                  <m:r>
                                    <a:rPr lang="en-US" sz="1800">
                                      <a:effectLst/>
                                      <a:latin typeface="Cambria Math" panose="02040503050406030204" pitchFamily="18" charset="0"/>
                                    </a:rPr>
                                    <m:t>−1</m:t>
                                  </m:r>
                                </m:sup>
                              </m:sSup>
                              <m:sSub>
                                <m:sSubPr>
                                  <m:ctrlPr>
                                    <a:rPr lang="en-GB" sz="1800" i="1">
                                      <a:effectLst/>
                                      <a:latin typeface="Cambria Math" panose="02040503050406030204" pitchFamily="18" charset="0"/>
                                    </a:rPr>
                                  </m:ctrlPr>
                                </m:sSubPr>
                                <m:e>
                                  <m:r>
                                    <m:rPr>
                                      <m:sty m:val="p"/>
                                    </m:rPr>
                                    <a:rPr lang="en-US" sz="1800">
                                      <a:effectLst/>
                                      <a:latin typeface="Cambria Math" panose="02040503050406030204" pitchFamily="18" charset="0"/>
                                    </a:rPr>
                                    <m:t>H</m:t>
                                  </m:r>
                                </m:e>
                                <m:sub>
                                  <m:r>
                                    <a:rPr lang="en-US" sz="1800">
                                      <a:effectLst/>
                                      <a:latin typeface="Cambria Math" panose="02040503050406030204" pitchFamily="18" charset="0"/>
                                    </a:rPr>
                                    <m:t>2</m:t>
                                  </m:r>
                                </m:sub>
                              </m:sSub>
                            </m:oMath>
                          </a14:m>
                          <a:endParaRPr lang="en-GB" sz="1800" dirty="0">
                            <a:effectLst/>
                            <a:latin typeface="+mn-lt"/>
                            <a:ea typeface="Aptos" panose="020B0004020202020204" pitchFamily="34" charset="0"/>
                            <a:cs typeface="Arial" panose="020B0604020202020204" pitchFamily="34" charset="0"/>
                          </a:endParaRPr>
                        </a:p>
                      </a:txBody>
                      <a:tcPr marL="101600" marR="101600" marT="50800" marB="50800" anchor="ctr"/>
                    </a:tc>
                    <a:tc>
                      <a:txBody>
                        <a:bodyPr/>
                        <a:lstStyle/>
                        <a:p>
                          <a:pPr algn="ctr">
                            <a:lnSpc>
                              <a:spcPts val="1200"/>
                            </a:lnSpc>
                            <a:spcAft>
                              <a:spcPts val="600"/>
                            </a:spcAft>
                            <a:buNone/>
                          </a:pPr>
                          <a:r>
                            <a:rPr lang="en-US" sz="1800">
                              <a:effectLst/>
                              <a:latin typeface="+mn-lt"/>
                            </a:rPr>
                            <a:t>0.318</a:t>
                          </a:r>
                          <a:endParaRPr lang="en-GB" sz="1800">
                            <a:effectLst/>
                            <a:latin typeface="+mn-lt"/>
                            <a:ea typeface="Aptos" panose="020B0004020202020204" pitchFamily="34" charset="0"/>
                            <a:cs typeface="Arial" panose="020B0604020202020204" pitchFamily="34" charset="0"/>
                          </a:endParaRPr>
                        </a:p>
                      </a:txBody>
                      <a:tcPr marL="101600" marR="101600" marT="50800" marB="50800" anchor="ctr"/>
                    </a:tc>
                    <a:extLst>
                      <a:ext uri="{0D108BD9-81ED-4DB2-BD59-A6C34878D82A}">
                        <a16:rowId xmlns:a16="http://schemas.microsoft.com/office/drawing/2014/main" val="486935583"/>
                      </a:ext>
                    </a:extLst>
                  </a:tr>
                  <a:tr h="615659">
                    <a:tc rowSpan="4">
                      <a:txBody>
                        <a:bodyPr/>
                        <a:lstStyle/>
                        <a:p>
                          <a:pPr algn="ctr">
                            <a:lnSpc>
                              <a:spcPts val="1200"/>
                            </a:lnSpc>
                            <a:spcAft>
                              <a:spcPts val="600"/>
                            </a:spcAft>
                            <a:buNone/>
                          </a:pPr>
                          <a:r>
                            <a:rPr lang="en-US" sz="1800" dirty="0">
                              <a:effectLst/>
                              <a:latin typeface="+mn-lt"/>
                            </a:rPr>
                            <a:t>Purification </a:t>
                          </a:r>
                        </a:p>
                        <a:p>
                          <a:pPr algn="ctr">
                            <a:lnSpc>
                              <a:spcPts val="1200"/>
                            </a:lnSpc>
                            <a:spcAft>
                              <a:spcPts val="600"/>
                            </a:spcAft>
                            <a:buNone/>
                          </a:pPr>
                          <a:r>
                            <a:rPr lang="en-US" sz="1800" dirty="0">
                              <a:effectLst/>
                              <a:latin typeface="+mn-lt"/>
                            </a:rPr>
                            <a:t>(PSA)</a:t>
                          </a:r>
                          <a:endParaRPr lang="en-GB" sz="1800" dirty="0">
                            <a:effectLst/>
                            <a:latin typeface="+mn-lt"/>
                            <a:ea typeface="Aptos" panose="020B0004020202020204" pitchFamily="34" charset="0"/>
                            <a:cs typeface="Arial" panose="020B0604020202020204" pitchFamily="34" charset="0"/>
                          </a:endParaRPr>
                        </a:p>
                      </a:txBody>
                      <a:tcPr marL="101600" marR="101600" marT="50800" marB="50800" anchor="ctr">
                        <a:lnB w="12700" cap="flat" cmpd="sng" algn="ctr">
                          <a:solidFill>
                            <a:schemeClr val="tx1"/>
                          </a:solidFill>
                          <a:prstDash val="solid"/>
                          <a:round/>
                          <a:headEnd type="none" w="med" len="med"/>
                          <a:tailEnd type="none" w="med" len="med"/>
                        </a:lnB>
                      </a:tcPr>
                    </a:tc>
                    <a:tc>
                      <a:txBody>
                        <a:bodyPr/>
                        <a:lstStyle/>
                        <a:p>
                          <a:pPr algn="ctr">
                            <a:lnSpc>
                              <a:spcPts val="1200"/>
                            </a:lnSpc>
                            <a:spcAft>
                              <a:spcPts val="600"/>
                            </a:spcAft>
                            <a:buNone/>
                          </a:pPr>
                          <a:r>
                            <a:rPr lang="en-US" sz="1800" dirty="0">
                              <a:effectLst/>
                              <a:latin typeface="+mn-lt"/>
                            </a:rPr>
                            <a:t>Low (Base) scenario capital</a:t>
                          </a:r>
                          <a:endParaRPr lang="en-GB" sz="1800" dirty="0">
                            <a:effectLst/>
                            <a:latin typeface="+mn-lt"/>
                            <a:ea typeface="Aptos" panose="020B0004020202020204" pitchFamily="34" charset="0"/>
                            <a:cs typeface="Arial" panose="020B0604020202020204" pitchFamily="34" charset="0"/>
                          </a:endParaRPr>
                        </a:p>
                      </a:txBody>
                      <a:tcPr marL="101600" marR="101600" marT="50800" marB="50800" anchor="ctr"/>
                    </a:tc>
                    <a:tc>
                      <a:txBody>
                        <a:bodyPr/>
                        <a:lstStyle/>
                        <a:p>
                          <a:pPr algn="ctr">
                            <a:lnSpc>
                              <a:spcPts val="1200"/>
                            </a:lnSpc>
                            <a:spcAft>
                              <a:spcPts val="600"/>
                            </a:spcAft>
                            <a:buNone/>
                          </a:pPr>
                          <a:r>
                            <a:rPr lang="en-US" sz="1800" dirty="0">
                              <a:effectLst/>
                              <a:latin typeface="+mn-lt"/>
                            </a:rPr>
                            <a:t>USD </a:t>
                          </a:r>
                          <a14:m>
                            <m:oMath xmlns:m="http://schemas.openxmlformats.org/officeDocument/2006/math">
                              <m:sSup>
                                <m:sSupPr>
                                  <m:ctrlPr>
                                    <a:rPr lang="en-GB" sz="1800" i="1">
                                      <a:effectLst/>
                                      <a:latin typeface="Cambria Math" panose="02040503050406030204" pitchFamily="18" charset="0"/>
                                    </a:rPr>
                                  </m:ctrlPr>
                                </m:sSupPr>
                                <m:e>
                                  <m:r>
                                    <m:rPr>
                                      <m:sty m:val="p"/>
                                    </m:rPr>
                                    <a:rPr lang="en-US" sz="1800">
                                      <a:effectLst/>
                                      <a:latin typeface="Cambria Math" panose="02040503050406030204" pitchFamily="18" charset="0"/>
                                    </a:rPr>
                                    <m:t>kg</m:t>
                                  </m:r>
                                </m:e>
                                <m:sup>
                                  <m:r>
                                    <a:rPr lang="en-US" sz="1800">
                                      <a:effectLst/>
                                      <a:latin typeface="Cambria Math" panose="02040503050406030204" pitchFamily="18" charset="0"/>
                                    </a:rPr>
                                    <m:t>−1</m:t>
                                  </m:r>
                                </m:sup>
                              </m:sSup>
                              <m:sSub>
                                <m:sSubPr>
                                  <m:ctrlPr>
                                    <a:rPr lang="en-GB" sz="1800" i="1">
                                      <a:effectLst/>
                                      <a:latin typeface="Cambria Math" panose="02040503050406030204" pitchFamily="18" charset="0"/>
                                    </a:rPr>
                                  </m:ctrlPr>
                                </m:sSubPr>
                                <m:e>
                                  <m:r>
                                    <m:rPr>
                                      <m:sty m:val="p"/>
                                    </m:rPr>
                                    <a:rPr lang="en-US" sz="1800">
                                      <a:effectLst/>
                                      <a:latin typeface="Cambria Math" panose="02040503050406030204" pitchFamily="18" charset="0"/>
                                    </a:rPr>
                                    <m:t>H</m:t>
                                  </m:r>
                                </m:e>
                                <m:sub>
                                  <m:r>
                                    <a:rPr lang="en-US" sz="1800">
                                      <a:effectLst/>
                                      <a:latin typeface="Cambria Math" panose="02040503050406030204" pitchFamily="18" charset="0"/>
                                    </a:rPr>
                                    <m:t>2</m:t>
                                  </m:r>
                                </m:sub>
                              </m:sSub>
                            </m:oMath>
                          </a14:m>
                          <a:endParaRPr lang="en-GB" sz="1800" dirty="0">
                            <a:effectLst/>
                            <a:latin typeface="+mn-lt"/>
                            <a:ea typeface="Aptos" panose="020B0004020202020204" pitchFamily="34" charset="0"/>
                            <a:cs typeface="Arial" panose="020B0604020202020204" pitchFamily="34" charset="0"/>
                          </a:endParaRPr>
                        </a:p>
                      </a:txBody>
                      <a:tcPr marL="101600" marR="101600" marT="50800" marB="50800" anchor="ctr"/>
                    </a:tc>
                    <a:tc>
                      <a:txBody>
                        <a:bodyPr/>
                        <a:lstStyle/>
                        <a:p>
                          <a:pPr algn="ctr">
                            <a:lnSpc>
                              <a:spcPts val="1200"/>
                            </a:lnSpc>
                            <a:spcAft>
                              <a:spcPts val="600"/>
                            </a:spcAft>
                            <a:buNone/>
                          </a:pPr>
                          <a14:m>
                            <m:oMath xmlns:m="http://schemas.openxmlformats.org/officeDocument/2006/math">
                              <m:r>
                                <a:rPr lang="en-US" sz="1800">
                                  <a:effectLst/>
                                  <a:latin typeface="Cambria Math" panose="02040503050406030204" pitchFamily="18" charset="0"/>
                                </a:rPr>
                                <m:t>10.4</m:t>
                              </m:r>
                              <m:sSup>
                                <m:sSupPr>
                                  <m:ctrlPr>
                                    <a:rPr lang="en-GB" sz="1800" i="1">
                                      <a:effectLst/>
                                      <a:latin typeface="Cambria Math" panose="02040503050406030204" pitchFamily="18" charset="0"/>
                                    </a:rPr>
                                  </m:ctrlPr>
                                </m:sSupPr>
                                <m:e>
                                  <m:r>
                                    <a:rPr lang="en-US" sz="1800">
                                      <a:effectLst/>
                                      <a:latin typeface="Cambria Math" panose="02040503050406030204" pitchFamily="18" charset="0"/>
                                    </a:rPr>
                                    <m:t>𝑒</m:t>
                                  </m:r>
                                </m:e>
                                <m:sup>
                                  <m:r>
                                    <a:rPr lang="en-US" sz="1800">
                                      <a:effectLst/>
                                      <a:latin typeface="Cambria Math" panose="02040503050406030204" pitchFamily="18" charset="0"/>
                                    </a:rPr>
                                    <m:t>−60.7</m:t>
                                  </m:r>
                                  <m:sSup>
                                    <m:sSupPr>
                                      <m:ctrlPr>
                                        <a:rPr lang="en-GB" sz="1800" i="1">
                                          <a:effectLst/>
                                          <a:latin typeface="Cambria Math" panose="02040503050406030204" pitchFamily="18" charset="0"/>
                                        </a:rPr>
                                      </m:ctrlPr>
                                    </m:sSupPr>
                                    <m:e>
                                      <m:r>
                                        <a:rPr lang="en-US" sz="1800">
                                          <a:effectLst/>
                                          <a:latin typeface="Cambria Math" panose="02040503050406030204" pitchFamily="18" charset="0"/>
                                        </a:rPr>
                                        <m:t>𝑥</m:t>
                                      </m:r>
                                    </m:e>
                                    <m:sup>
                                      <m:sSub>
                                        <m:sSubPr>
                                          <m:ctrlPr>
                                            <a:rPr lang="en-GB" sz="1800" i="1">
                                              <a:effectLst/>
                                              <a:latin typeface="Cambria Math" panose="02040503050406030204" pitchFamily="18" charset="0"/>
                                            </a:rPr>
                                          </m:ctrlPr>
                                        </m:sSubPr>
                                        <m:e>
                                          <m:r>
                                            <a:rPr lang="en-US" sz="1800">
                                              <a:effectLst/>
                                              <a:latin typeface="Cambria Math" panose="02040503050406030204" pitchFamily="18" charset="0"/>
                                            </a:rPr>
                                            <m:t>𝑁</m:t>
                                          </m:r>
                                        </m:e>
                                        <m:sub>
                                          <m:r>
                                            <a:rPr lang="en-US" sz="1800">
                                              <a:effectLst/>
                                              <a:latin typeface="Cambria Math" panose="02040503050406030204" pitchFamily="18" charset="0"/>
                                            </a:rPr>
                                            <m:t>2</m:t>
                                          </m:r>
                                        </m:sub>
                                      </m:sSub>
                                    </m:sup>
                                  </m:sSup>
                                </m:sup>
                              </m:sSup>
                            </m:oMath>
                          </a14:m>
                          <a:r>
                            <a:rPr lang="en-US" sz="1800" dirty="0">
                              <a:effectLst/>
                              <a:latin typeface="+mn-lt"/>
                            </a:rPr>
                            <a:t> </a:t>
                          </a:r>
                          <a14:m>
                            <m:oMath xmlns:m="http://schemas.openxmlformats.org/officeDocument/2006/math">
                              <m:r>
                                <a:rPr lang="en-US" sz="1800">
                                  <a:effectLst/>
                                  <a:latin typeface="Cambria Math" panose="02040503050406030204" pitchFamily="18" charset="0"/>
                                </a:rPr>
                                <m:t>+3.1</m:t>
                              </m:r>
                              <m:sSup>
                                <m:sSupPr>
                                  <m:ctrlPr>
                                    <a:rPr lang="en-GB" sz="1800" i="1">
                                      <a:effectLst/>
                                      <a:latin typeface="Cambria Math" panose="02040503050406030204" pitchFamily="18" charset="0"/>
                                    </a:rPr>
                                  </m:ctrlPr>
                                </m:sSupPr>
                                <m:e>
                                  <m:r>
                                    <a:rPr lang="en-US" sz="1800">
                                      <a:effectLst/>
                                      <a:latin typeface="Cambria Math" panose="02040503050406030204" pitchFamily="18" charset="0"/>
                                    </a:rPr>
                                    <m:t>𝑒</m:t>
                                  </m:r>
                                </m:e>
                                <m:sup>
                                  <m:r>
                                    <a:rPr lang="en-US" sz="1800">
                                      <a:effectLst/>
                                      <a:latin typeface="Cambria Math" panose="02040503050406030204" pitchFamily="18" charset="0"/>
                                    </a:rPr>
                                    <m:t>−4.8</m:t>
                                  </m:r>
                                  <m:sSup>
                                    <m:sSupPr>
                                      <m:ctrlPr>
                                        <a:rPr lang="en-GB" sz="1800" i="1">
                                          <a:effectLst/>
                                          <a:latin typeface="Cambria Math" panose="02040503050406030204" pitchFamily="18" charset="0"/>
                                        </a:rPr>
                                      </m:ctrlPr>
                                    </m:sSupPr>
                                    <m:e>
                                      <m:r>
                                        <a:rPr lang="en-US" sz="1800">
                                          <a:effectLst/>
                                          <a:latin typeface="Cambria Math" panose="02040503050406030204" pitchFamily="18" charset="0"/>
                                        </a:rPr>
                                        <m:t>𝑥</m:t>
                                      </m:r>
                                    </m:e>
                                    <m:sup>
                                      <m:r>
                                        <a:rPr lang="en-US" sz="1800">
                                          <a:effectLst/>
                                          <a:latin typeface="Cambria Math" panose="02040503050406030204" pitchFamily="18" charset="0"/>
                                        </a:rPr>
                                        <m:t>𝐻</m:t>
                                      </m:r>
                                      <m:r>
                                        <a:rPr lang="en-US" sz="1800">
                                          <a:effectLst/>
                                          <a:latin typeface="Cambria Math" panose="02040503050406030204" pitchFamily="18" charset="0"/>
                                        </a:rPr>
                                        <m:t>2</m:t>
                                      </m:r>
                                    </m:sup>
                                  </m:sSup>
                                </m:sup>
                              </m:sSup>
                            </m:oMath>
                          </a14:m>
                          <a:endParaRPr lang="en-GB" sz="1800" dirty="0">
                            <a:effectLst/>
                            <a:latin typeface="+mn-lt"/>
                            <a:ea typeface="Aptos" panose="020B0004020202020204" pitchFamily="34" charset="0"/>
                            <a:cs typeface="Arial" panose="020B0604020202020204" pitchFamily="34" charset="0"/>
                          </a:endParaRPr>
                        </a:p>
                      </a:txBody>
                      <a:tcPr marL="101600" marR="101600" marT="50800" marB="50800" anchor="ctr"/>
                    </a:tc>
                    <a:extLst>
                      <a:ext uri="{0D108BD9-81ED-4DB2-BD59-A6C34878D82A}">
                        <a16:rowId xmlns:a16="http://schemas.microsoft.com/office/drawing/2014/main" val="3921880659"/>
                      </a:ext>
                    </a:extLst>
                  </a:tr>
                  <a:tr h="476048">
                    <a:tc vMerge="1">
                      <a:txBody>
                        <a:bodyPr/>
                        <a:lstStyle/>
                        <a:p>
                          <a:endParaRPr lang="en-GB"/>
                        </a:p>
                      </a:txBody>
                      <a:tcPr/>
                    </a:tc>
                    <a:tc>
                      <a:txBody>
                        <a:bodyPr/>
                        <a:lstStyle/>
                        <a:p>
                          <a:pPr algn="ctr">
                            <a:lnSpc>
                              <a:spcPts val="1200"/>
                            </a:lnSpc>
                            <a:spcAft>
                              <a:spcPts val="600"/>
                            </a:spcAft>
                            <a:buNone/>
                          </a:pPr>
                          <a:r>
                            <a:rPr lang="en-US" sz="1800">
                              <a:effectLst/>
                              <a:latin typeface="+mn-lt"/>
                            </a:rPr>
                            <a:t>Medium scenario capital</a:t>
                          </a:r>
                          <a:endParaRPr lang="en-GB" sz="1800">
                            <a:effectLst/>
                            <a:latin typeface="+mn-lt"/>
                            <a:ea typeface="Aptos" panose="020B0004020202020204" pitchFamily="34" charset="0"/>
                            <a:cs typeface="Arial" panose="020B0604020202020204" pitchFamily="34" charset="0"/>
                          </a:endParaRPr>
                        </a:p>
                      </a:txBody>
                      <a:tcPr marL="101600" marR="101600" marT="50800" marB="50800" anchor="ctr"/>
                    </a:tc>
                    <a:tc>
                      <a:txBody>
                        <a:bodyPr/>
                        <a:lstStyle/>
                        <a:p>
                          <a:pPr algn="ctr">
                            <a:lnSpc>
                              <a:spcPts val="1200"/>
                            </a:lnSpc>
                            <a:spcAft>
                              <a:spcPts val="600"/>
                            </a:spcAft>
                            <a:buNone/>
                          </a:pPr>
                          <a:r>
                            <a:rPr lang="en-US" sz="1800" dirty="0">
                              <a:effectLst/>
                              <a:latin typeface="+mn-lt"/>
                            </a:rPr>
                            <a:t>USD </a:t>
                          </a:r>
                          <a14:m>
                            <m:oMath xmlns:m="http://schemas.openxmlformats.org/officeDocument/2006/math">
                              <m:sSup>
                                <m:sSupPr>
                                  <m:ctrlPr>
                                    <a:rPr lang="en-GB" sz="1800" i="1">
                                      <a:effectLst/>
                                      <a:latin typeface="Cambria Math" panose="02040503050406030204" pitchFamily="18" charset="0"/>
                                    </a:rPr>
                                  </m:ctrlPr>
                                </m:sSupPr>
                                <m:e>
                                  <m:r>
                                    <m:rPr>
                                      <m:sty m:val="p"/>
                                    </m:rPr>
                                    <a:rPr lang="en-US" sz="1800">
                                      <a:effectLst/>
                                      <a:latin typeface="Cambria Math" panose="02040503050406030204" pitchFamily="18" charset="0"/>
                                    </a:rPr>
                                    <m:t>kg</m:t>
                                  </m:r>
                                </m:e>
                                <m:sup>
                                  <m:r>
                                    <a:rPr lang="en-US" sz="1800">
                                      <a:effectLst/>
                                      <a:latin typeface="Cambria Math" panose="02040503050406030204" pitchFamily="18" charset="0"/>
                                    </a:rPr>
                                    <m:t>−1</m:t>
                                  </m:r>
                                </m:sup>
                              </m:sSup>
                              <m:sSub>
                                <m:sSubPr>
                                  <m:ctrlPr>
                                    <a:rPr lang="en-GB" sz="1800" i="1">
                                      <a:effectLst/>
                                      <a:latin typeface="Cambria Math" panose="02040503050406030204" pitchFamily="18" charset="0"/>
                                    </a:rPr>
                                  </m:ctrlPr>
                                </m:sSubPr>
                                <m:e>
                                  <m:r>
                                    <m:rPr>
                                      <m:sty m:val="p"/>
                                    </m:rPr>
                                    <a:rPr lang="en-US" sz="1800">
                                      <a:effectLst/>
                                      <a:latin typeface="Cambria Math" panose="02040503050406030204" pitchFamily="18" charset="0"/>
                                    </a:rPr>
                                    <m:t>H</m:t>
                                  </m:r>
                                </m:e>
                                <m:sub>
                                  <m:r>
                                    <a:rPr lang="en-US" sz="1800">
                                      <a:effectLst/>
                                      <a:latin typeface="Cambria Math" panose="02040503050406030204" pitchFamily="18" charset="0"/>
                                    </a:rPr>
                                    <m:t>2</m:t>
                                  </m:r>
                                </m:sub>
                              </m:sSub>
                            </m:oMath>
                          </a14:m>
                          <a:endParaRPr lang="en-GB" sz="1800" dirty="0">
                            <a:effectLst/>
                            <a:latin typeface="+mn-lt"/>
                            <a:ea typeface="Aptos" panose="020B0004020202020204" pitchFamily="34" charset="0"/>
                            <a:cs typeface="Arial" panose="020B0604020202020204" pitchFamily="34" charset="0"/>
                          </a:endParaRPr>
                        </a:p>
                      </a:txBody>
                      <a:tcPr marL="101600" marR="101600" marT="50800" marB="50800" anchor="ctr"/>
                    </a:tc>
                    <a:tc>
                      <a:txBody>
                        <a:bodyPr/>
                        <a:lstStyle/>
                        <a:p>
                          <a:pPr algn="ctr">
                            <a:lnSpc>
                              <a:spcPts val="1200"/>
                            </a:lnSpc>
                            <a:spcAft>
                              <a:spcPts val="600"/>
                            </a:spcAft>
                            <a:buNone/>
                          </a:pPr>
                          <a14:m>
                            <m:oMathPara xmlns:m="http://schemas.openxmlformats.org/officeDocument/2006/math">
                              <m:oMathParaPr>
                                <m:jc m:val="centerGroup"/>
                              </m:oMathParaPr>
                              <m:oMath xmlns:m="http://schemas.openxmlformats.org/officeDocument/2006/math">
                                <m:r>
                                  <a:rPr lang="en-US" sz="1800">
                                    <a:effectLst/>
                                    <a:latin typeface="Cambria Math" panose="02040503050406030204" pitchFamily="18" charset="0"/>
                                  </a:rPr>
                                  <m:t>50×</m:t>
                                </m:r>
                                <m:sSub>
                                  <m:sSubPr>
                                    <m:ctrlPr>
                                      <a:rPr lang="en-GB" sz="1800" i="1">
                                        <a:effectLst/>
                                        <a:latin typeface="Cambria Math" panose="02040503050406030204" pitchFamily="18" charset="0"/>
                                      </a:rPr>
                                    </m:ctrlPr>
                                  </m:sSubPr>
                                  <m:e>
                                    <m:r>
                                      <a:rPr lang="en-US" sz="1800">
                                        <a:effectLst/>
                                        <a:latin typeface="Cambria Math" panose="02040503050406030204" pitchFamily="18" charset="0"/>
                                      </a:rPr>
                                      <m:t>𝐶</m:t>
                                    </m:r>
                                  </m:e>
                                  <m:sub>
                                    <m:r>
                                      <m:rPr>
                                        <m:nor/>
                                      </m:rPr>
                                      <a:rPr lang="en-US" sz="1800">
                                        <a:effectLst/>
                                        <a:latin typeface="+mn-lt"/>
                                      </a:rPr>
                                      <m:t>PSA</m:t>
                                    </m:r>
                                    <m:r>
                                      <m:rPr>
                                        <m:nor/>
                                      </m:rPr>
                                      <a:rPr lang="en-US" sz="1800">
                                        <a:effectLst/>
                                        <a:latin typeface="+mn-lt"/>
                                      </a:rPr>
                                      <m:t>,</m:t>
                                    </m:r>
                                    <m:r>
                                      <m:rPr>
                                        <m:nor/>
                                      </m:rPr>
                                      <a:rPr lang="en-US" sz="1800">
                                        <a:effectLst/>
                                        <a:latin typeface="+mn-lt"/>
                                      </a:rPr>
                                      <m:t>base</m:t>
                                    </m:r>
                                    <m:r>
                                      <m:rPr>
                                        <m:nor/>
                                      </m:rPr>
                                      <a:rPr lang="en-US" sz="1800">
                                        <a:effectLst/>
                                        <a:latin typeface="+mn-lt"/>
                                      </a:rPr>
                                      <m:t> </m:t>
                                    </m:r>
                                  </m:sub>
                                </m:sSub>
                              </m:oMath>
                            </m:oMathPara>
                          </a14:m>
                          <a:endParaRPr lang="en-GB" sz="1800" dirty="0">
                            <a:effectLst/>
                            <a:latin typeface="+mn-lt"/>
                            <a:ea typeface="Aptos" panose="020B0004020202020204" pitchFamily="34" charset="0"/>
                            <a:cs typeface="Arial" panose="020B0604020202020204" pitchFamily="34" charset="0"/>
                          </a:endParaRPr>
                        </a:p>
                      </a:txBody>
                      <a:tcPr marL="101600" marR="101600" marT="50800" marB="50800" anchor="ctr"/>
                    </a:tc>
                    <a:extLst>
                      <a:ext uri="{0D108BD9-81ED-4DB2-BD59-A6C34878D82A}">
                        <a16:rowId xmlns:a16="http://schemas.microsoft.com/office/drawing/2014/main" val="3262514014"/>
                      </a:ext>
                    </a:extLst>
                  </a:tr>
                  <a:tr h="476048">
                    <a:tc vMerge="1">
                      <a:txBody>
                        <a:bodyPr/>
                        <a:lstStyle/>
                        <a:p>
                          <a:endParaRPr lang="en-GB"/>
                        </a:p>
                      </a:txBody>
                      <a:tcPr/>
                    </a:tc>
                    <a:tc>
                      <a:txBody>
                        <a:bodyPr/>
                        <a:lstStyle/>
                        <a:p>
                          <a:pPr algn="ctr">
                            <a:lnSpc>
                              <a:spcPts val="1200"/>
                            </a:lnSpc>
                            <a:spcAft>
                              <a:spcPts val="600"/>
                            </a:spcAft>
                            <a:buNone/>
                          </a:pPr>
                          <a:r>
                            <a:rPr lang="en-US" sz="1800">
                              <a:effectLst/>
                              <a:latin typeface="+mn-lt"/>
                            </a:rPr>
                            <a:t>High scenario capital</a:t>
                          </a:r>
                          <a:endParaRPr lang="en-GB" sz="1800">
                            <a:effectLst/>
                            <a:latin typeface="+mn-lt"/>
                            <a:ea typeface="Aptos" panose="020B0004020202020204" pitchFamily="34" charset="0"/>
                            <a:cs typeface="Arial" panose="020B0604020202020204" pitchFamily="34" charset="0"/>
                          </a:endParaRPr>
                        </a:p>
                      </a:txBody>
                      <a:tcPr marL="101600" marR="101600" marT="50800" marB="50800" anchor="ctr"/>
                    </a:tc>
                    <a:tc>
                      <a:txBody>
                        <a:bodyPr/>
                        <a:lstStyle/>
                        <a:p>
                          <a:pPr algn="ctr">
                            <a:lnSpc>
                              <a:spcPts val="1200"/>
                            </a:lnSpc>
                            <a:spcAft>
                              <a:spcPts val="600"/>
                            </a:spcAft>
                            <a:buNone/>
                          </a:pPr>
                          <a:r>
                            <a:rPr lang="en-US" sz="1800">
                              <a:effectLst/>
                              <a:latin typeface="+mn-lt"/>
                            </a:rPr>
                            <a:t>USD </a:t>
                          </a:r>
                          <a14:m>
                            <m:oMath xmlns:m="http://schemas.openxmlformats.org/officeDocument/2006/math">
                              <m:sSup>
                                <m:sSupPr>
                                  <m:ctrlPr>
                                    <a:rPr lang="en-GB" sz="1800" i="1">
                                      <a:effectLst/>
                                      <a:latin typeface="Cambria Math" panose="02040503050406030204" pitchFamily="18" charset="0"/>
                                    </a:rPr>
                                  </m:ctrlPr>
                                </m:sSupPr>
                                <m:e>
                                  <m:r>
                                    <m:rPr>
                                      <m:sty m:val="p"/>
                                    </m:rPr>
                                    <a:rPr lang="en-US" sz="1800">
                                      <a:effectLst/>
                                      <a:latin typeface="Cambria Math" panose="02040503050406030204" pitchFamily="18" charset="0"/>
                                    </a:rPr>
                                    <m:t>kg</m:t>
                                  </m:r>
                                </m:e>
                                <m:sup>
                                  <m:r>
                                    <a:rPr lang="en-US" sz="1800">
                                      <a:effectLst/>
                                      <a:latin typeface="Cambria Math" panose="02040503050406030204" pitchFamily="18" charset="0"/>
                                    </a:rPr>
                                    <m:t>−1</m:t>
                                  </m:r>
                                </m:sup>
                              </m:sSup>
                              <m:sSub>
                                <m:sSubPr>
                                  <m:ctrlPr>
                                    <a:rPr lang="en-GB" sz="1800" i="1">
                                      <a:effectLst/>
                                      <a:latin typeface="Cambria Math" panose="02040503050406030204" pitchFamily="18" charset="0"/>
                                    </a:rPr>
                                  </m:ctrlPr>
                                </m:sSubPr>
                                <m:e>
                                  <m:r>
                                    <m:rPr>
                                      <m:sty m:val="p"/>
                                    </m:rPr>
                                    <a:rPr lang="en-US" sz="1800">
                                      <a:effectLst/>
                                      <a:latin typeface="Cambria Math" panose="02040503050406030204" pitchFamily="18" charset="0"/>
                                    </a:rPr>
                                    <m:t>H</m:t>
                                  </m:r>
                                </m:e>
                                <m:sub>
                                  <m:r>
                                    <a:rPr lang="en-US" sz="1800">
                                      <a:effectLst/>
                                      <a:latin typeface="Cambria Math" panose="02040503050406030204" pitchFamily="18" charset="0"/>
                                    </a:rPr>
                                    <m:t>2</m:t>
                                  </m:r>
                                </m:sub>
                              </m:sSub>
                            </m:oMath>
                          </a14:m>
                          <a:endParaRPr lang="en-GB" sz="1800">
                            <a:effectLst/>
                            <a:latin typeface="+mn-lt"/>
                            <a:ea typeface="Aptos" panose="020B0004020202020204" pitchFamily="34" charset="0"/>
                            <a:cs typeface="Arial" panose="020B0604020202020204" pitchFamily="34" charset="0"/>
                          </a:endParaRPr>
                        </a:p>
                      </a:txBody>
                      <a:tcPr marL="101600" marR="101600" marT="50800" marB="50800" anchor="ctr"/>
                    </a:tc>
                    <a:tc>
                      <a:txBody>
                        <a:bodyPr/>
                        <a:lstStyle/>
                        <a:p>
                          <a:pPr algn="ctr">
                            <a:lnSpc>
                              <a:spcPts val="1200"/>
                            </a:lnSpc>
                            <a:spcAft>
                              <a:spcPts val="600"/>
                            </a:spcAft>
                            <a:buNone/>
                          </a:pPr>
                          <a14:m>
                            <m:oMathPara xmlns:m="http://schemas.openxmlformats.org/officeDocument/2006/math">
                              <m:oMathParaPr>
                                <m:jc m:val="centerGroup"/>
                              </m:oMathParaPr>
                              <m:oMath xmlns:m="http://schemas.openxmlformats.org/officeDocument/2006/math">
                                <m:r>
                                  <a:rPr lang="en-US" sz="1800">
                                    <a:effectLst/>
                                    <a:latin typeface="Cambria Math" panose="02040503050406030204" pitchFamily="18" charset="0"/>
                                  </a:rPr>
                                  <m:t>100×</m:t>
                                </m:r>
                                <m:sSub>
                                  <m:sSubPr>
                                    <m:ctrlPr>
                                      <a:rPr lang="en-GB" sz="1800" i="1">
                                        <a:effectLst/>
                                        <a:latin typeface="Cambria Math" panose="02040503050406030204" pitchFamily="18" charset="0"/>
                                      </a:rPr>
                                    </m:ctrlPr>
                                  </m:sSubPr>
                                  <m:e>
                                    <m:r>
                                      <a:rPr lang="en-US" sz="1800">
                                        <a:effectLst/>
                                        <a:latin typeface="Cambria Math" panose="02040503050406030204" pitchFamily="18" charset="0"/>
                                      </a:rPr>
                                      <m:t>𝐶</m:t>
                                    </m:r>
                                  </m:e>
                                  <m:sub>
                                    <m:r>
                                      <m:rPr>
                                        <m:sty m:val="p"/>
                                      </m:rPr>
                                      <a:rPr lang="en-US" sz="1800">
                                        <a:effectLst/>
                                        <a:latin typeface="Cambria Math" panose="02040503050406030204" pitchFamily="18" charset="0"/>
                                      </a:rPr>
                                      <m:t>PSA</m:t>
                                    </m:r>
                                    <m:r>
                                      <m:rPr>
                                        <m:nor/>
                                      </m:rPr>
                                      <a:rPr lang="en-US" sz="1800">
                                        <a:effectLst/>
                                        <a:latin typeface="+mn-lt"/>
                                      </a:rPr>
                                      <m:t>,</m:t>
                                    </m:r>
                                    <m:r>
                                      <m:rPr>
                                        <m:nor/>
                                      </m:rPr>
                                      <a:rPr lang="en-US" sz="1800">
                                        <a:effectLst/>
                                        <a:latin typeface="+mn-lt"/>
                                      </a:rPr>
                                      <m:t>base</m:t>
                                    </m:r>
                                    <m:r>
                                      <m:rPr>
                                        <m:nor/>
                                      </m:rPr>
                                      <a:rPr lang="en-US" sz="1800">
                                        <a:effectLst/>
                                        <a:latin typeface="+mn-lt"/>
                                      </a:rPr>
                                      <m:t> </m:t>
                                    </m:r>
                                  </m:sub>
                                </m:sSub>
                              </m:oMath>
                            </m:oMathPara>
                          </a14:m>
                          <a:endParaRPr lang="en-GB" sz="1800" dirty="0">
                            <a:effectLst/>
                            <a:latin typeface="+mn-lt"/>
                            <a:ea typeface="Aptos" panose="020B0004020202020204" pitchFamily="34" charset="0"/>
                            <a:cs typeface="Arial" panose="020B0604020202020204" pitchFamily="34" charset="0"/>
                          </a:endParaRPr>
                        </a:p>
                      </a:txBody>
                      <a:tcPr marL="101600" marR="101600" marT="50800" marB="50800" anchor="ctr"/>
                    </a:tc>
                    <a:extLst>
                      <a:ext uri="{0D108BD9-81ED-4DB2-BD59-A6C34878D82A}">
                        <a16:rowId xmlns:a16="http://schemas.microsoft.com/office/drawing/2014/main" val="2242986269"/>
                      </a:ext>
                    </a:extLst>
                  </a:tr>
                  <a:tr h="476048">
                    <a:tc vMerge="1">
                      <a:txBody>
                        <a:bodyPr/>
                        <a:lstStyle/>
                        <a:p>
                          <a:endParaRPr lang="en-GB"/>
                        </a:p>
                      </a:txBody>
                      <a:tcPr/>
                    </a:tc>
                    <a:tc>
                      <a:txBody>
                        <a:bodyPr/>
                        <a:lstStyle/>
                        <a:p>
                          <a:pPr algn="ctr">
                            <a:lnSpc>
                              <a:spcPts val="1200"/>
                            </a:lnSpc>
                            <a:spcAft>
                              <a:spcPts val="600"/>
                            </a:spcAft>
                            <a:buNone/>
                          </a:pPr>
                          <a:r>
                            <a:rPr lang="en-US" sz="1800" dirty="0">
                              <a:effectLst/>
                              <a:latin typeface="+mn-lt"/>
                            </a:rPr>
                            <a:t>O&amp;M </a:t>
                          </a:r>
                          <a:endParaRPr lang="en-GB" sz="1800" dirty="0">
                            <a:effectLst/>
                            <a:latin typeface="+mn-lt"/>
                            <a:ea typeface="Aptos" panose="020B0004020202020204" pitchFamily="34" charset="0"/>
                            <a:cs typeface="Arial" panose="020B0604020202020204" pitchFamily="34" charset="0"/>
                          </a:endParaRPr>
                        </a:p>
                      </a:txBody>
                      <a:tcPr marL="101600" marR="101600" marT="50800" marB="50800" anchor="ctr">
                        <a:lnB w="12700" cap="flat" cmpd="sng" algn="ctr">
                          <a:solidFill>
                            <a:schemeClr val="tx1"/>
                          </a:solidFill>
                          <a:prstDash val="solid"/>
                          <a:round/>
                          <a:headEnd type="none" w="med" len="med"/>
                          <a:tailEnd type="none" w="med" len="med"/>
                        </a:lnB>
                      </a:tcPr>
                    </a:tc>
                    <a:tc>
                      <a:txBody>
                        <a:bodyPr/>
                        <a:lstStyle/>
                        <a:p>
                          <a:pPr algn="ctr">
                            <a:lnSpc>
                              <a:spcPts val="1200"/>
                            </a:lnSpc>
                            <a:spcAft>
                              <a:spcPts val="600"/>
                            </a:spcAft>
                            <a:buNone/>
                          </a:pPr>
                          <a:r>
                            <a:rPr lang="en-US" sz="1800" dirty="0">
                              <a:effectLst/>
                              <a:latin typeface="+mn-lt"/>
                            </a:rPr>
                            <a:t>USD </a:t>
                          </a:r>
                          <a14:m>
                            <m:oMath xmlns:m="http://schemas.openxmlformats.org/officeDocument/2006/math">
                              <m:sSup>
                                <m:sSupPr>
                                  <m:ctrlPr>
                                    <a:rPr lang="en-GB" sz="1800" i="1">
                                      <a:effectLst/>
                                      <a:latin typeface="Cambria Math" panose="02040503050406030204" pitchFamily="18" charset="0"/>
                                    </a:rPr>
                                  </m:ctrlPr>
                                </m:sSupPr>
                                <m:e>
                                  <m:r>
                                    <m:rPr>
                                      <m:sty m:val="p"/>
                                    </m:rPr>
                                    <a:rPr lang="en-US" sz="1800">
                                      <a:effectLst/>
                                      <a:latin typeface="Cambria Math" panose="02040503050406030204" pitchFamily="18" charset="0"/>
                                    </a:rPr>
                                    <m:t>kg</m:t>
                                  </m:r>
                                </m:e>
                                <m:sup>
                                  <m:r>
                                    <a:rPr lang="en-US" sz="1800">
                                      <a:effectLst/>
                                      <a:latin typeface="Cambria Math" panose="02040503050406030204" pitchFamily="18" charset="0"/>
                                    </a:rPr>
                                    <m:t>−1</m:t>
                                  </m:r>
                                </m:sup>
                              </m:sSup>
                              <m:sSub>
                                <m:sSubPr>
                                  <m:ctrlPr>
                                    <a:rPr lang="en-GB" sz="1800" i="1">
                                      <a:effectLst/>
                                      <a:latin typeface="Cambria Math" panose="02040503050406030204" pitchFamily="18" charset="0"/>
                                    </a:rPr>
                                  </m:ctrlPr>
                                </m:sSubPr>
                                <m:e>
                                  <m:r>
                                    <m:rPr>
                                      <m:sty m:val="p"/>
                                    </m:rPr>
                                    <a:rPr lang="en-US" sz="1800">
                                      <a:effectLst/>
                                      <a:latin typeface="Cambria Math" panose="02040503050406030204" pitchFamily="18" charset="0"/>
                                    </a:rPr>
                                    <m:t>H</m:t>
                                  </m:r>
                                </m:e>
                                <m:sub>
                                  <m:r>
                                    <a:rPr lang="en-US" sz="1800">
                                      <a:effectLst/>
                                      <a:latin typeface="Cambria Math" panose="02040503050406030204" pitchFamily="18" charset="0"/>
                                    </a:rPr>
                                    <m:t>2</m:t>
                                  </m:r>
                                </m:sub>
                              </m:sSub>
                            </m:oMath>
                          </a14:m>
                          <a:endParaRPr lang="en-GB" sz="1800" dirty="0">
                            <a:effectLst/>
                            <a:latin typeface="+mn-lt"/>
                            <a:ea typeface="Aptos" panose="020B0004020202020204" pitchFamily="34" charset="0"/>
                            <a:cs typeface="Arial" panose="020B0604020202020204" pitchFamily="34" charset="0"/>
                          </a:endParaRPr>
                        </a:p>
                      </a:txBody>
                      <a:tcPr marL="101600" marR="101600" marT="50800" marB="50800" anchor="ctr">
                        <a:lnB w="12700" cap="flat" cmpd="sng" algn="ctr">
                          <a:solidFill>
                            <a:schemeClr val="tx1"/>
                          </a:solidFill>
                          <a:prstDash val="solid"/>
                          <a:round/>
                          <a:headEnd type="none" w="med" len="med"/>
                          <a:tailEnd type="none" w="med" len="med"/>
                        </a:lnB>
                      </a:tcPr>
                    </a:tc>
                    <a:tc>
                      <a:txBody>
                        <a:bodyPr/>
                        <a:lstStyle/>
                        <a:p>
                          <a:pPr algn="ctr">
                            <a:lnSpc>
                              <a:spcPts val="1200"/>
                            </a:lnSpc>
                            <a:spcAft>
                              <a:spcPts val="600"/>
                            </a:spcAft>
                            <a:buNone/>
                          </a:pPr>
                          <a14:m>
                            <m:oMathPara xmlns:m="http://schemas.openxmlformats.org/officeDocument/2006/math">
                              <m:oMathParaPr>
                                <m:jc m:val="centerGroup"/>
                              </m:oMathParaPr>
                              <m:oMath xmlns:m="http://schemas.openxmlformats.org/officeDocument/2006/math">
                                <m:r>
                                  <a:rPr lang="en-US" sz="1800" smtClean="0">
                                    <a:effectLst/>
                                    <a:latin typeface="Cambria Math" panose="02040503050406030204" pitchFamily="18" charset="0"/>
                                  </a:rPr>
                                  <m:t>0.4×</m:t>
                                </m:r>
                                <m:sSub>
                                  <m:sSubPr>
                                    <m:ctrlPr>
                                      <a:rPr lang="en-GB" sz="1800" i="1">
                                        <a:effectLst/>
                                        <a:latin typeface="Cambria Math" panose="02040503050406030204" pitchFamily="18" charset="0"/>
                                      </a:rPr>
                                    </m:ctrlPr>
                                  </m:sSubPr>
                                  <m:e>
                                    <m:r>
                                      <a:rPr lang="en-US" sz="1800">
                                        <a:effectLst/>
                                        <a:latin typeface="Cambria Math" panose="02040503050406030204" pitchFamily="18" charset="0"/>
                                      </a:rPr>
                                      <m:t>𝐶</m:t>
                                    </m:r>
                                  </m:e>
                                  <m:sub>
                                    <m:r>
                                      <m:rPr>
                                        <m:sty m:val="p"/>
                                      </m:rPr>
                                      <a:rPr lang="en-GB" sz="1800" b="0" i="0" smtClean="0">
                                        <a:effectLst/>
                                        <a:latin typeface="Cambria Math" panose="02040503050406030204" pitchFamily="18" charset="0"/>
                                      </a:rPr>
                                      <m:t>PSA</m:t>
                                    </m:r>
                                  </m:sub>
                                </m:sSub>
                              </m:oMath>
                            </m:oMathPara>
                          </a14:m>
                          <a:endParaRPr lang="en-GB" sz="1800" dirty="0">
                            <a:effectLst/>
                            <a:latin typeface="+mn-lt"/>
                            <a:ea typeface="Aptos" panose="020B0004020202020204" pitchFamily="34" charset="0"/>
                            <a:cs typeface="Arial" panose="020B0604020202020204" pitchFamily="34" charset="0"/>
                          </a:endParaRPr>
                        </a:p>
                      </a:txBody>
                      <a:tcPr marL="101600" marR="101600" marT="50800" marB="5080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7065935"/>
                      </a:ext>
                    </a:extLst>
                  </a:tr>
                </a:tbl>
              </a:graphicData>
            </a:graphic>
          </p:graphicFrame>
        </mc:Choice>
        <mc:Fallback xmlns="">
          <p:graphicFrame>
            <p:nvGraphicFramePr>
              <p:cNvPr id="8" name="Table 7">
                <a:extLst>
                  <a:ext uri="{FF2B5EF4-FFF2-40B4-BE49-F238E27FC236}">
                    <a16:creationId xmlns:a16="http://schemas.microsoft.com/office/drawing/2014/main" id="{78114D30-2F44-7359-859F-6B872CFE4285}"/>
                  </a:ext>
                </a:extLst>
              </p:cNvPr>
              <p:cNvGraphicFramePr>
                <a:graphicFrameLocks noGrp="1"/>
              </p:cNvGraphicFramePr>
              <p:nvPr>
                <p:extLst>
                  <p:ext uri="{D42A27DB-BD31-4B8C-83A1-F6EECF244321}">
                    <p14:modId xmlns:p14="http://schemas.microsoft.com/office/powerpoint/2010/main" val="288799238"/>
                  </p:ext>
                </p:extLst>
              </p:nvPr>
            </p:nvGraphicFramePr>
            <p:xfrm>
              <a:off x="3594896" y="1169044"/>
              <a:ext cx="8499676" cy="5451672"/>
            </p:xfrm>
            <a:graphic>
              <a:graphicData uri="http://schemas.openxmlformats.org/drawingml/2006/table">
                <a:tbl>
                  <a:tblPr firstRow="1" firstCol="1" bandRow="1">
                    <a:tableStyleId>{2D5ABB26-0587-4C30-8999-92F81FD0307C}</a:tableStyleId>
                  </a:tblPr>
                  <a:tblGrid>
                    <a:gridCol w="1400536">
                      <a:extLst>
                        <a:ext uri="{9D8B030D-6E8A-4147-A177-3AD203B41FA5}">
                          <a16:colId xmlns:a16="http://schemas.microsoft.com/office/drawing/2014/main" val="4047033454"/>
                        </a:ext>
                      </a:extLst>
                    </a:gridCol>
                    <a:gridCol w="2870521">
                      <a:extLst>
                        <a:ext uri="{9D8B030D-6E8A-4147-A177-3AD203B41FA5}">
                          <a16:colId xmlns:a16="http://schemas.microsoft.com/office/drawing/2014/main" val="4175534778"/>
                        </a:ext>
                      </a:extLst>
                    </a:gridCol>
                    <a:gridCol w="1620456">
                      <a:extLst>
                        <a:ext uri="{9D8B030D-6E8A-4147-A177-3AD203B41FA5}">
                          <a16:colId xmlns:a16="http://schemas.microsoft.com/office/drawing/2014/main" val="3115182839"/>
                        </a:ext>
                      </a:extLst>
                    </a:gridCol>
                    <a:gridCol w="2608163">
                      <a:extLst>
                        <a:ext uri="{9D8B030D-6E8A-4147-A177-3AD203B41FA5}">
                          <a16:colId xmlns:a16="http://schemas.microsoft.com/office/drawing/2014/main" val="1640930095"/>
                        </a:ext>
                      </a:extLst>
                    </a:gridCol>
                  </a:tblGrid>
                  <a:tr h="395945">
                    <a:tc>
                      <a:txBody>
                        <a:bodyPr/>
                        <a:lstStyle/>
                        <a:p>
                          <a:pPr algn="ctr">
                            <a:lnSpc>
                              <a:spcPts val="1200"/>
                            </a:lnSpc>
                            <a:spcAft>
                              <a:spcPts val="600"/>
                            </a:spcAft>
                            <a:buNone/>
                          </a:pPr>
                          <a:r>
                            <a:rPr lang="en-US" sz="1800" b="1" dirty="0">
                              <a:effectLst/>
                              <a:latin typeface="+mn-lt"/>
                            </a:rPr>
                            <a:t>Module</a:t>
                          </a:r>
                          <a:endParaRPr lang="en-GB" sz="1800" b="1" dirty="0">
                            <a:effectLst/>
                            <a:latin typeface="+mn-lt"/>
                            <a:ea typeface="Aptos" panose="020B0004020202020204" pitchFamily="34" charset="0"/>
                            <a:cs typeface="Arial" panose="020B0604020202020204" pitchFamily="34" charset="0"/>
                          </a:endParaRPr>
                        </a:p>
                      </a:txBody>
                      <a:tcPr marL="101600" marR="101600" marT="50800" marB="5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600"/>
                            </a:spcAft>
                            <a:buNone/>
                          </a:pPr>
                          <a:r>
                            <a:rPr lang="en-US" sz="1800" b="1" dirty="0">
                              <a:effectLst/>
                              <a:latin typeface="+mn-lt"/>
                            </a:rPr>
                            <a:t>Parameter</a:t>
                          </a:r>
                          <a:endParaRPr lang="en-GB" sz="1800" b="1" dirty="0">
                            <a:effectLst/>
                            <a:latin typeface="+mn-lt"/>
                            <a:ea typeface="Aptos" panose="020B0004020202020204" pitchFamily="34" charset="0"/>
                            <a:cs typeface="Arial" panose="020B0604020202020204" pitchFamily="34" charset="0"/>
                          </a:endParaRPr>
                        </a:p>
                      </a:txBody>
                      <a:tcPr marL="101600" marR="101600" marT="50800" marB="5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600"/>
                            </a:spcAft>
                            <a:buNone/>
                          </a:pPr>
                          <a:r>
                            <a:rPr lang="en-US" sz="1800" b="1" dirty="0">
                              <a:effectLst/>
                              <a:latin typeface="+mn-lt"/>
                            </a:rPr>
                            <a:t>Unit</a:t>
                          </a:r>
                          <a:endParaRPr lang="en-GB" sz="1800" b="1" dirty="0">
                            <a:effectLst/>
                            <a:latin typeface="+mn-lt"/>
                            <a:ea typeface="Aptos" panose="020B0004020202020204" pitchFamily="34" charset="0"/>
                            <a:cs typeface="Arial" panose="020B0604020202020204" pitchFamily="34" charset="0"/>
                          </a:endParaRPr>
                        </a:p>
                      </a:txBody>
                      <a:tcPr marL="101600" marR="101600" marT="50800" marB="5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600"/>
                            </a:spcAft>
                            <a:buNone/>
                          </a:pPr>
                          <a:r>
                            <a:rPr lang="en-US" sz="1800" b="1" dirty="0">
                              <a:effectLst/>
                              <a:latin typeface="+mn-lt"/>
                            </a:rPr>
                            <a:t>Value / Expression</a:t>
                          </a:r>
                          <a:endParaRPr lang="en-GB" sz="1800" b="1" dirty="0">
                            <a:effectLst/>
                            <a:latin typeface="+mn-lt"/>
                            <a:ea typeface="Aptos" panose="020B0004020202020204" pitchFamily="34" charset="0"/>
                            <a:cs typeface="Arial" panose="020B0604020202020204" pitchFamily="34" charset="0"/>
                          </a:endParaRPr>
                        </a:p>
                      </a:txBody>
                      <a:tcPr marL="101600" marR="101600" marT="50800" marB="5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48439517"/>
                      </a:ext>
                    </a:extLst>
                  </a:tr>
                  <a:tr h="395945">
                    <a:tc rowSpan="2">
                      <a:txBody>
                        <a:bodyPr/>
                        <a:lstStyle/>
                        <a:p>
                          <a:pPr algn="ctr">
                            <a:lnSpc>
                              <a:spcPts val="1200"/>
                            </a:lnSpc>
                            <a:spcAft>
                              <a:spcPts val="600"/>
                            </a:spcAft>
                            <a:buNone/>
                          </a:pPr>
                          <a:r>
                            <a:rPr lang="en-US" sz="1800" dirty="0">
                              <a:effectLst/>
                              <a:latin typeface="+mn-lt"/>
                            </a:rPr>
                            <a:t>Gas cost</a:t>
                          </a:r>
                          <a:endParaRPr lang="en-GB" sz="1800" dirty="0">
                            <a:effectLst/>
                            <a:latin typeface="+mn-lt"/>
                            <a:ea typeface="Aptos" panose="020B0004020202020204" pitchFamily="34" charset="0"/>
                            <a:cs typeface="Arial" panose="020B0604020202020204" pitchFamily="34" charset="0"/>
                          </a:endParaRPr>
                        </a:p>
                      </a:txBody>
                      <a:tcPr marL="101600" marR="101600" marT="50800" marB="50800" anchor="ctr">
                        <a:lnT w="12700" cap="flat" cmpd="sng" algn="ctr">
                          <a:solidFill>
                            <a:schemeClr val="tx1"/>
                          </a:solidFill>
                          <a:prstDash val="solid"/>
                          <a:round/>
                          <a:headEnd type="none" w="med" len="med"/>
                          <a:tailEnd type="none" w="med" len="med"/>
                        </a:lnT>
                      </a:tcPr>
                    </a:tc>
                    <a:tc>
                      <a:txBody>
                        <a:bodyPr/>
                        <a:lstStyle/>
                        <a:p>
                          <a:endParaRPr lang="en-US"/>
                        </a:p>
                      </a:txBody>
                      <a:tcPr marL="101600" marR="101600" marT="50800" marB="50800" anchor="ctr">
                        <a:lnT w="12700" cap="flat" cmpd="sng" algn="ctr">
                          <a:solidFill>
                            <a:schemeClr val="tx1"/>
                          </a:solidFill>
                          <a:prstDash val="solid"/>
                          <a:round/>
                          <a:headEnd type="none" w="med" len="med"/>
                          <a:tailEnd type="none" w="med" len="med"/>
                        </a:lnT>
                        <a:blipFill>
                          <a:blip r:embed="rId6"/>
                          <a:stretch>
                            <a:fillRect l="-48832" t="-115385" r="-147771" b="-1180000"/>
                          </a:stretch>
                        </a:blipFill>
                      </a:tcPr>
                    </a:tc>
                    <a:tc>
                      <a:txBody>
                        <a:bodyPr/>
                        <a:lstStyle/>
                        <a:p>
                          <a:endParaRPr lang="en-US"/>
                        </a:p>
                      </a:txBody>
                      <a:tcPr marL="101600" marR="101600" marT="50800" marB="50800" anchor="ctr">
                        <a:lnT w="12700" cap="flat" cmpd="sng" algn="ctr">
                          <a:solidFill>
                            <a:schemeClr val="tx1"/>
                          </a:solidFill>
                          <a:prstDash val="solid"/>
                          <a:round/>
                          <a:headEnd type="none" w="med" len="med"/>
                          <a:tailEnd type="none" w="med" len="med"/>
                        </a:lnT>
                        <a:blipFill>
                          <a:blip r:embed="rId6"/>
                          <a:stretch>
                            <a:fillRect l="-262547" t="-115385" r="-160674" b="-1180000"/>
                          </a:stretch>
                        </a:blipFill>
                      </a:tcPr>
                    </a:tc>
                    <a:tc>
                      <a:txBody>
                        <a:bodyPr/>
                        <a:lstStyle/>
                        <a:p>
                          <a:pPr algn="ctr">
                            <a:lnSpc>
                              <a:spcPts val="1200"/>
                            </a:lnSpc>
                            <a:spcAft>
                              <a:spcPts val="600"/>
                            </a:spcAft>
                            <a:buNone/>
                          </a:pPr>
                          <a:r>
                            <a:rPr lang="en-US" sz="1800" dirty="0">
                              <a:effectLst/>
                              <a:latin typeface="+mn-lt"/>
                            </a:rPr>
                            <a:t>3-5</a:t>
                          </a:r>
                          <a:endParaRPr lang="en-GB" sz="1800" dirty="0">
                            <a:effectLst/>
                            <a:latin typeface="+mn-lt"/>
                            <a:ea typeface="Aptos" panose="020B0004020202020204" pitchFamily="34" charset="0"/>
                            <a:cs typeface="Arial" panose="020B0604020202020204" pitchFamily="34" charset="0"/>
                          </a:endParaRPr>
                        </a:p>
                      </a:txBody>
                      <a:tcPr marL="101600" marR="101600" marT="50800" marB="5080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524566370"/>
                      </a:ext>
                    </a:extLst>
                  </a:tr>
                  <a:tr h="395945">
                    <a:tc vMerge="1">
                      <a:txBody>
                        <a:bodyPr/>
                        <a:lstStyle/>
                        <a:p>
                          <a:endParaRPr lang="en-GB"/>
                        </a:p>
                      </a:txBody>
                      <a:tcPr/>
                    </a:tc>
                    <a:tc>
                      <a:txBody>
                        <a:bodyPr/>
                        <a:lstStyle/>
                        <a:p>
                          <a:pPr algn="ctr">
                            <a:lnSpc>
                              <a:spcPts val="1200"/>
                            </a:lnSpc>
                            <a:spcAft>
                              <a:spcPts val="600"/>
                            </a:spcAft>
                            <a:buNone/>
                          </a:pPr>
                          <a:r>
                            <a:rPr lang="en-US" sz="1800">
                              <a:effectLst/>
                              <a:latin typeface="+mn-lt"/>
                            </a:rPr>
                            <a:t>CG ratio</a:t>
                          </a:r>
                          <a:endParaRPr lang="en-GB" sz="1800">
                            <a:effectLst/>
                            <a:latin typeface="+mn-lt"/>
                            <a:ea typeface="Aptos" panose="020B0004020202020204" pitchFamily="34" charset="0"/>
                            <a:cs typeface="Arial" panose="020B0604020202020204" pitchFamily="34" charset="0"/>
                          </a:endParaRPr>
                        </a:p>
                      </a:txBody>
                      <a:tcPr marL="101600" marR="101600" marT="50800" marB="50800" anchor="ctr"/>
                    </a:tc>
                    <a:tc>
                      <a:txBody>
                        <a:bodyPr/>
                        <a:lstStyle/>
                        <a:p>
                          <a:pPr algn="ctr">
                            <a:lnSpc>
                              <a:spcPts val="1200"/>
                            </a:lnSpc>
                            <a:spcAft>
                              <a:spcPts val="600"/>
                            </a:spcAft>
                            <a:buNone/>
                          </a:pPr>
                          <a:r>
                            <a:rPr lang="en-US" sz="1800">
                              <a:effectLst/>
                              <a:latin typeface="+mn-lt"/>
                            </a:rPr>
                            <a:t>[-]</a:t>
                          </a:r>
                          <a:endParaRPr lang="en-GB" sz="1800">
                            <a:effectLst/>
                            <a:latin typeface="+mn-lt"/>
                            <a:ea typeface="Aptos" panose="020B0004020202020204" pitchFamily="34" charset="0"/>
                            <a:cs typeface="Arial" panose="020B0604020202020204" pitchFamily="34" charset="0"/>
                          </a:endParaRPr>
                        </a:p>
                      </a:txBody>
                      <a:tcPr marL="101600" marR="101600" marT="50800" marB="50800" anchor="ctr"/>
                    </a:tc>
                    <a:tc>
                      <a:txBody>
                        <a:bodyPr/>
                        <a:lstStyle/>
                        <a:p>
                          <a:pPr algn="ctr">
                            <a:lnSpc>
                              <a:spcPts val="1200"/>
                            </a:lnSpc>
                            <a:spcAft>
                              <a:spcPts val="600"/>
                            </a:spcAft>
                            <a:buNone/>
                          </a:pPr>
                          <a:r>
                            <a:rPr lang="en-US" sz="1800">
                              <a:effectLst/>
                              <a:latin typeface="+mn-lt"/>
                            </a:rPr>
                            <a:t>0-5</a:t>
                          </a:r>
                          <a:endParaRPr lang="en-GB" sz="1800">
                            <a:effectLst/>
                            <a:latin typeface="+mn-lt"/>
                            <a:ea typeface="Aptos" panose="020B0004020202020204" pitchFamily="34" charset="0"/>
                            <a:cs typeface="Arial" panose="020B0604020202020204" pitchFamily="34" charset="0"/>
                          </a:endParaRPr>
                        </a:p>
                      </a:txBody>
                      <a:tcPr marL="101600" marR="101600" marT="50800" marB="50800" anchor="ctr"/>
                    </a:tc>
                    <a:extLst>
                      <a:ext uri="{0D108BD9-81ED-4DB2-BD59-A6C34878D82A}">
                        <a16:rowId xmlns:a16="http://schemas.microsoft.com/office/drawing/2014/main" val="3783826052"/>
                      </a:ext>
                    </a:extLst>
                  </a:tr>
                  <a:tr h="476048">
                    <a:tc rowSpan="2">
                      <a:txBody>
                        <a:bodyPr/>
                        <a:lstStyle/>
                        <a:p>
                          <a:pPr algn="ctr">
                            <a:lnSpc>
                              <a:spcPts val="1200"/>
                            </a:lnSpc>
                            <a:spcAft>
                              <a:spcPts val="600"/>
                            </a:spcAft>
                            <a:buNone/>
                          </a:pPr>
                          <a:r>
                            <a:rPr lang="en-US" sz="1800" dirty="0">
                              <a:effectLst/>
                              <a:latin typeface="+mn-lt"/>
                            </a:rPr>
                            <a:t>Wells</a:t>
                          </a:r>
                          <a:endParaRPr lang="en-GB" sz="1800" dirty="0">
                            <a:effectLst/>
                            <a:latin typeface="+mn-lt"/>
                            <a:ea typeface="Aptos" panose="020B0004020202020204" pitchFamily="34" charset="0"/>
                            <a:cs typeface="Arial" panose="020B0604020202020204" pitchFamily="34" charset="0"/>
                          </a:endParaRPr>
                        </a:p>
                      </a:txBody>
                      <a:tcPr marL="101600" marR="101600" marT="50800" marB="50800" anchor="ctr"/>
                    </a:tc>
                    <a:tc>
                      <a:txBody>
                        <a:bodyPr/>
                        <a:lstStyle/>
                        <a:p>
                          <a:pPr algn="ctr">
                            <a:lnSpc>
                              <a:spcPts val="1200"/>
                            </a:lnSpc>
                            <a:spcAft>
                              <a:spcPts val="600"/>
                            </a:spcAft>
                            <a:buNone/>
                          </a:pPr>
                          <a:r>
                            <a:rPr lang="en-US" sz="1800" dirty="0">
                              <a:effectLst/>
                              <a:latin typeface="+mn-lt"/>
                            </a:rPr>
                            <a:t>Retrofitting cost</a:t>
                          </a:r>
                          <a:endParaRPr lang="en-GB" sz="1800" dirty="0">
                            <a:effectLst/>
                            <a:latin typeface="+mn-lt"/>
                            <a:ea typeface="Aptos" panose="020B0004020202020204" pitchFamily="34" charset="0"/>
                            <a:cs typeface="Arial" panose="020B0604020202020204" pitchFamily="34" charset="0"/>
                          </a:endParaRPr>
                        </a:p>
                      </a:txBody>
                      <a:tcPr marL="101600" marR="101600" marT="50800" marB="50800" anchor="ctr"/>
                    </a:tc>
                    <a:tc>
                      <a:txBody>
                        <a:bodyPr/>
                        <a:lstStyle/>
                        <a:p>
                          <a:pPr algn="ctr">
                            <a:lnSpc>
                              <a:spcPts val="1200"/>
                            </a:lnSpc>
                            <a:spcAft>
                              <a:spcPts val="600"/>
                            </a:spcAft>
                            <a:buNone/>
                          </a:pPr>
                          <a:r>
                            <a:rPr lang="en-US" sz="1800">
                              <a:effectLst/>
                              <a:latin typeface="+mn-lt"/>
                            </a:rPr>
                            <a:t>USD/well</a:t>
                          </a:r>
                          <a:endParaRPr lang="en-GB" sz="1800">
                            <a:effectLst/>
                            <a:latin typeface="+mn-lt"/>
                            <a:ea typeface="Aptos" panose="020B0004020202020204" pitchFamily="34" charset="0"/>
                            <a:cs typeface="Arial" panose="020B0604020202020204" pitchFamily="34" charset="0"/>
                          </a:endParaRPr>
                        </a:p>
                      </a:txBody>
                      <a:tcPr marL="101600" marR="101600" marT="50800" marB="50800" anchor="ctr"/>
                    </a:tc>
                    <a:tc>
                      <a:txBody>
                        <a:bodyPr/>
                        <a:lstStyle/>
                        <a:p>
                          <a:endParaRPr lang="en-US"/>
                        </a:p>
                      </a:txBody>
                      <a:tcPr marL="101600" marR="101600" marT="50800" marB="50800" anchor="ctr">
                        <a:blipFill>
                          <a:blip r:embed="rId6"/>
                          <a:stretch>
                            <a:fillRect l="-226168" t="-262821" r="-234" b="-800000"/>
                          </a:stretch>
                        </a:blipFill>
                      </a:tcPr>
                    </a:tc>
                    <a:extLst>
                      <a:ext uri="{0D108BD9-81ED-4DB2-BD59-A6C34878D82A}">
                        <a16:rowId xmlns:a16="http://schemas.microsoft.com/office/drawing/2014/main" val="4060058639"/>
                      </a:ext>
                    </a:extLst>
                  </a:tr>
                  <a:tr h="395945">
                    <a:tc vMerge="1">
                      <a:txBody>
                        <a:bodyPr/>
                        <a:lstStyle/>
                        <a:p>
                          <a:endParaRPr lang="en-GB"/>
                        </a:p>
                      </a:txBody>
                      <a:tcPr/>
                    </a:tc>
                    <a:tc>
                      <a:txBody>
                        <a:bodyPr/>
                        <a:lstStyle/>
                        <a:p>
                          <a:pPr algn="ctr">
                            <a:lnSpc>
                              <a:spcPts val="1200"/>
                            </a:lnSpc>
                            <a:spcAft>
                              <a:spcPts val="600"/>
                            </a:spcAft>
                            <a:buNone/>
                          </a:pPr>
                          <a:r>
                            <a:rPr lang="en-US" sz="1800" dirty="0">
                              <a:effectLst/>
                              <a:latin typeface="+mn-lt"/>
                            </a:rPr>
                            <a:t>O &amp; M cost </a:t>
                          </a:r>
                          <a:endParaRPr lang="en-GB" sz="1800" dirty="0">
                            <a:effectLst/>
                            <a:latin typeface="+mn-lt"/>
                            <a:ea typeface="Aptos" panose="020B0004020202020204" pitchFamily="34" charset="0"/>
                            <a:cs typeface="Arial" panose="020B0604020202020204" pitchFamily="34" charset="0"/>
                          </a:endParaRPr>
                        </a:p>
                      </a:txBody>
                      <a:tcPr marL="101600" marR="101600" marT="50800" marB="50800" anchor="ctr"/>
                    </a:tc>
                    <a:tc>
                      <a:txBody>
                        <a:bodyPr/>
                        <a:lstStyle/>
                        <a:p>
                          <a:endParaRPr lang="en-US"/>
                        </a:p>
                      </a:txBody>
                      <a:tcPr marL="101600" marR="101600" marT="50800" marB="50800" anchor="ctr">
                        <a:blipFill>
                          <a:blip r:embed="rId6"/>
                          <a:stretch>
                            <a:fillRect l="-262547" t="-428788" r="-160674" b="-845455"/>
                          </a:stretch>
                        </a:blipFill>
                      </a:tcPr>
                    </a:tc>
                    <a:tc>
                      <a:txBody>
                        <a:bodyPr/>
                        <a:lstStyle/>
                        <a:p>
                          <a:pPr algn="ctr">
                            <a:lnSpc>
                              <a:spcPts val="1200"/>
                            </a:lnSpc>
                            <a:spcAft>
                              <a:spcPts val="600"/>
                            </a:spcAft>
                            <a:buNone/>
                          </a:pPr>
                          <a:r>
                            <a:rPr lang="en-US" sz="1800">
                              <a:effectLst/>
                              <a:latin typeface="+mn-lt"/>
                            </a:rPr>
                            <a:t>0.0545</a:t>
                          </a:r>
                          <a:endParaRPr lang="en-GB" sz="1800">
                            <a:effectLst/>
                            <a:latin typeface="+mn-lt"/>
                            <a:ea typeface="Aptos" panose="020B0004020202020204" pitchFamily="34" charset="0"/>
                            <a:cs typeface="Arial" panose="020B0604020202020204" pitchFamily="34" charset="0"/>
                          </a:endParaRPr>
                        </a:p>
                      </a:txBody>
                      <a:tcPr marL="101600" marR="101600" marT="50800" marB="50800" anchor="ctr"/>
                    </a:tc>
                    <a:extLst>
                      <a:ext uri="{0D108BD9-81ED-4DB2-BD59-A6C34878D82A}">
                        <a16:rowId xmlns:a16="http://schemas.microsoft.com/office/drawing/2014/main" val="2315441458"/>
                      </a:ext>
                    </a:extLst>
                  </a:tr>
                  <a:tr h="476048">
                    <a:tc rowSpan="3">
                      <a:txBody>
                        <a:bodyPr/>
                        <a:lstStyle/>
                        <a:p>
                          <a:pPr algn="ctr">
                            <a:lnSpc>
                              <a:spcPts val="1200"/>
                            </a:lnSpc>
                            <a:spcAft>
                              <a:spcPts val="600"/>
                            </a:spcAft>
                            <a:buNone/>
                          </a:pPr>
                          <a:r>
                            <a:rPr lang="en-US" sz="1800" dirty="0">
                              <a:effectLst/>
                              <a:latin typeface="+mn-lt"/>
                            </a:rPr>
                            <a:t>Compressor</a:t>
                          </a:r>
                          <a:endParaRPr lang="en-GB" sz="1800" dirty="0">
                            <a:effectLst/>
                            <a:latin typeface="+mn-lt"/>
                            <a:ea typeface="Aptos" panose="020B0004020202020204" pitchFamily="34" charset="0"/>
                            <a:cs typeface="Arial" panose="020B0604020202020204" pitchFamily="34" charset="0"/>
                          </a:endParaRPr>
                        </a:p>
                      </a:txBody>
                      <a:tcPr marL="101600" marR="101600" marT="50800" marB="50800" anchor="ctr"/>
                    </a:tc>
                    <a:tc>
                      <a:txBody>
                        <a:bodyPr/>
                        <a:lstStyle/>
                        <a:p>
                          <a:pPr algn="ctr">
                            <a:lnSpc>
                              <a:spcPts val="1200"/>
                            </a:lnSpc>
                            <a:spcAft>
                              <a:spcPts val="600"/>
                            </a:spcAft>
                            <a:buNone/>
                          </a:pPr>
                          <a:r>
                            <a:rPr lang="en-US" sz="1800" dirty="0">
                              <a:effectLst/>
                              <a:latin typeface="+mn-lt"/>
                            </a:rPr>
                            <a:t>Compressor size</a:t>
                          </a:r>
                          <a:endParaRPr lang="en-GB" sz="1800" dirty="0">
                            <a:effectLst/>
                            <a:latin typeface="+mn-lt"/>
                            <a:ea typeface="Aptos" panose="020B0004020202020204" pitchFamily="34" charset="0"/>
                            <a:cs typeface="Arial" panose="020B0604020202020204" pitchFamily="34" charset="0"/>
                          </a:endParaRPr>
                        </a:p>
                      </a:txBody>
                      <a:tcPr marL="101600" marR="101600" marT="50800" marB="50800" anchor="ctr"/>
                    </a:tc>
                    <a:tc>
                      <a:txBody>
                        <a:bodyPr/>
                        <a:lstStyle/>
                        <a:p>
                          <a:endParaRPr lang="en-US"/>
                        </a:p>
                      </a:txBody>
                      <a:tcPr marL="101600" marR="101600" marT="50800" marB="50800" anchor="ctr">
                        <a:blipFill>
                          <a:blip r:embed="rId6"/>
                          <a:stretch>
                            <a:fillRect l="-262547" t="-447436" r="-160674" b="-615385"/>
                          </a:stretch>
                        </a:blipFill>
                      </a:tcPr>
                    </a:tc>
                    <a:tc>
                      <a:txBody>
                        <a:bodyPr/>
                        <a:lstStyle/>
                        <a:p>
                          <a:pPr algn="ctr">
                            <a:lnSpc>
                              <a:spcPts val="1200"/>
                            </a:lnSpc>
                            <a:spcAft>
                              <a:spcPts val="600"/>
                            </a:spcAft>
                            <a:buNone/>
                          </a:pPr>
                          <a:r>
                            <a:rPr lang="en-US" sz="1800">
                              <a:effectLst/>
                              <a:latin typeface="+mn-lt"/>
                            </a:rPr>
                            <a:t>2000</a:t>
                          </a:r>
                          <a:endParaRPr lang="en-GB" sz="1800">
                            <a:effectLst/>
                            <a:latin typeface="+mn-lt"/>
                            <a:ea typeface="Aptos" panose="020B0004020202020204" pitchFamily="34" charset="0"/>
                            <a:cs typeface="Arial" panose="020B0604020202020204" pitchFamily="34" charset="0"/>
                          </a:endParaRPr>
                        </a:p>
                      </a:txBody>
                      <a:tcPr marL="101600" marR="101600" marT="50800" marB="50800" anchor="ctr"/>
                    </a:tc>
                    <a:extLst>
                      <a:ext uri="{0D108BD9-81ED-4DB2-BD59-A6C34878D82A}">
                        <a16:rowId xmlns:a16="http://schemas.microsoft.com/office/drawing/2014/main" val="1231406090"/>
                      </a:ext>
                    </a:extLst>
                  </a:tr>
                  <a:tr h="476048">
                    <a:tc vMerge="1">
                      <a:txBody>
                        <a:bodyPr/>
                        <a:lstStyle/>
                        <a:p>
                          <a:endParaRPr lang="en-GB"/>
                        </a:p>
                      </a:txBody>
                      <a:tcPr/>
                    </a:tc>
                    <a:tc>
                      <a:txBody>
                        <a:bodyPr/>
                        <a:lstStyle/>
                        <a:p>
                          <a:pPr algn="ctr">
                            <a:lnSpc>
                              <a:spcPts val="1200"/>
                            </a:lnSpc>
                            <a:spcAft>
                              <a:spcPts val="600"/>
                            </a:spcAft>
                            <a:buNone/>
                          </a:pPr>
                          <a:r>
                            <a:rPr lang="en-US" sz="1800" dirty="0">
                              <a:effectLst/>
                              <a:latin typeface="+mn-lt"/>
                            </a:rPr>
                            <a:t>Capital cost</a:t>
                          </a:r>
                          <a:endParaRPr lang="en-GB" sz="1800" dirty="0">
                            <a:effectLst/>
                            <a:latin typeface="+mn-lt"/>
                            <a:ea typeface="Aptos" panose="020B0004020202020204" pitchFamily="34" charset="0"/>
                            <a:cs typeface="Arial" panose="020B0604020202020204" pitchFamily="34" charset="0"/>
                          </a:endParaRPr>
                        </a:p>
                      </a:txBody>
                      <a:tcPr marL="101600" marR="101600" marT="50800" marB="50800" anchor="ctr"/>
                    </a:tc>
                    <a:tc>
                      <a:txBody>
                        <a:bodyPr/>
                        <a:lstStyle/>
                        <a:p>
                          <a:pPr algn="ctr">
                            <a:lnSpc>
                              <a:spcPts val="1200"/>
                            </a:lnSpc>
                            <a:spcAft>
                              <a:spcPts val="600"/>
                            </a:spcAft>
                            <a:buNone/>
                          </a:pPr>
                          <a:r>
                            <a:rPr lang="en-US" sz="1800" dirty="0">
                              <a:effectLst/>
                              <a:latin typeface="+mn-lt"/>
                            </a:rPr>
                            <a:t>USD</a:t>
                          </a:r>
                          <a:endParaRPr lang="en-GB" sz="1800" dirty="0">
                            <a:effectLst/>
                            <a:latin typeface="+mn-lt"/>
                            <a:ea typeface="Aptos" panose="020B0004020202020204" pitchFamily="34" charset="0"/>
                            <a:cs typeface="Arial" panose="020B0604020202020204" pitchFamily="34" charset="0"/>
                          </a:endParaRPr>
                        </a:p>
                      </a:txBody>
                      <a:tcPr marL="101600" marR="101600" marT="50800" marB="50800" anchor="ctr"/>
                    </a:tc>
                    <a:tc>
                      <a:txBody>
                        <a:bodyPr/>
                        <a:lstStyle/>
                        <a:p>
                          <a:endParaRPr lang="en-US"/>
                        </a:p>
                      </a:txBody>
                      <a:tcPr marL="101600" marR="101600" marT="50800" marB="50800" anchor="ctr">
                        <a:blipFill>
                          <a:blip r:embed="rId6"/>
                          <a:stretch>
                            <a:fillRect l="-226168" t="-547436" r="-234" b="-515385"/>
                          </a:stretch>
                        </a:blipFill>
                      </a:tcPr>
                    </a:tc>
                    <a:extLst>
                      <a:ext uri="{0D108BD9-81ED-4DB2-BD59-A6C34878D82A}">
                        <a16:rowId xmlns:a16="http://schemas.microsoft.com/office/drawing/2014/main" val="2433725637"/>
                      </a:ext>
                    </a:extLst>
                  </a:tr>
                  <a:tr h="395945">
                    <a:tc vMerge="1">
                      <a:txBody>
                        <a:bodyPr/>
                        <a:lstStyle/>
                        <a:p>
                          <a:endParaRPr lang="en-GB"/>
                        </a:p>
                      </a:txBody>
                      <a:tcPr/>
                    </a:tc>
                    <a:tc>
                      <a:txBody>
                        <a:bodyPr/>
                        <a:lstStyle/>
                        <a:p>
                          <a:pPr algn="ctr">
                            <a:lnSpc>
                              <a:spcPts val="1200"/>
                            </a:lnSpc>
                            <a:spcAft>
                              <a:spcPts val="600"/>
                            </a:spcAft>
                            <a:buNone/>
                          </a:pPr>
                          <a:r>
                            <a:rPr lang="en-US" sz="1800" dirty="0">
                              <a:effectLst/>
                              <a:latin typeface="+mn-lt"/>
                            </a:rPr>
                            <a:t>O &amp; M cost </a:t>
                          </a:r>
                          <a:endParaRPr lang="en-GB" sz="1800" dirty="0">
                            <a:effectLst/>
                            <a:latin typeface="+mn-lt"/>
                            <a:ea typeface="Aptos" panose="020B0004020202020204" pitchFamily="34" charset="0"/>
                            <a:cs typeface="Arial" panose="020B0604020202020204" pitchFamily="34" charset="0"/>
                          </a:endParaRPr>
                        </a:p>
                      </a:txBody>
                      <a:tcPr marL="101600" marR="101600" marT="50800" marB="50800" anchor="ctr"/>
                    </a:tc>
                    <a:tc>
                      <a:txBody>
                        <a:bodyPr/>
                        <a:lstStyle/>
                        <a:p>
                          <a:endParaRPr lang="en-US"/>
                        </a:p>
                      </a:txBody>
                      <a:tcPr marL="101600" marR="101600" marT="50800" marB="50800" anchor="ctr">
                        <a:blipFill>
                          <a:blip r:embed="rId6"/>
                          <a:stretch>
                            <a:fillRect l="-262547" t="-776923" r="-160674" b="-518462"/>
                          </a:stretch>
                        </a:blipFill>
                      </a:tcPr>
                    </a:tc>
                    <a:tc>
                      <a:txBody>
                        <a:bodyPr/>
                        <a:lstStyle/>
                        <a:p>
                          <a:pPr algn="ctr">
                            <a:lnSpc>
                              <a:spcPts val="1200"/>
                            </a:lnSpc>
                            <a:spcAft>
                              <a:spcPts val="600"/>
                            </a:spcAft>
                            <a:buNone/>
                          </a:pPr>
                          <a:r>
                            <a:rPr lang="en-US" sz="1800">
                              <a:effectLst/>
                              <a:latin typeface="+mn-lt"/>
                            </a:rPr>
                            <a:t>0.318</a:t>
                          </a:r>
                          <a:endParaRPr lang="en-GB" sz="1800">
                            <a:effectLst/>
                            <a:latin typeface="+mn-lt"/>
                            <a:ea typeface="Aptos" panose="020B0004020202020204" pitchFamily="34" charset="0"/>
                            <a:cs typeface="Arial" panose="020B0604020202020204" pitchFamily="34" charset="0"/>
                          </a:endParaRPr>
                        </a:p>
                      </a:txBody>
                      <a:tcPr marL="101600" marR="101600" marT="50800" marB="50800" anchor="ctr"/>
                    </a:tc>
                    <a:extLst>
                      <a:ext uri="{0D108BD9-81ED-4DB2-BD59-A6C34878D82A}">
                        <a16:rowId xmlns:a16="http://schemas.microsoft.com/office/drawing/2014/main" val="486935583"/>
                      </a:ext>
                    </a:extLst>
                  </a:tr>
                  <a:tr h="615659">
                    <a:tc rowSpan="4">
                      <a:txBody>
                        <a:bodyPr/>
                        <a:lstStyle/>
                        <a:p>
                          <a:pPr algn="ctr">
                            <a:lnSpc>
                              <a:spcPts val="1200"/>
                            </a:lnSpc>
                            <a:spcAft>
                              <a:spcPts val="600"/>
                            </a:spcAft>
                            <a:buNone/>
                          </a:pPr>
                          <a:r>
                            <a:rPr lang="en-US" sz="1800" dirty="0">
                              <a:effectLst/>
                              <a:latin typeface="+mn-lt"/>
                            </a:rPr>
                            <a:t>Purification </a:t>
                          </a:r>
                        </a:p>
                        <a:p>
                          <a:pPr algn="ctr">
                            <a:lnSpc>
                              <a:spcPts val="1200"/>
                            </a:lnSpc>
                            <a:spcAft>
                              <a:spcPts val="600"/>
                            </a:spcAft>
                            <a:buNone/>
                          </a:pPr>
                          <a:r>
                            <a:rPr lang="en-US" sz="1800" dirty="0">
                              <a:effectLst/>
                              <a:latin typeface="+mn-lt"/>
                            </a:rPr>
                            <a:t>(PSA)</a:t>
                          </a:r>
                          <a:endParaRPr lang="en-GB" sz="1800" dirty="0">
                            <a:effectLst/>
                            <a:latin typeface="+mn-lt"/>
                            <a:ea typeface="Aptos" panose="020B0004020202020204" pitchFamily="34" charset="0"/>
                            <a:cs typeface="Arial" panose="020B0604020202020204" pitchFamily="34" charset="0"/>
                          </a:endParaRPr>
                        </a:p>
                      </a:txBody>
                      <a:tcPr marL="101600" marR="101600" marT="50800" marB="50800" anchor="ctr">
                        <a:lnB w="12700" cap="flat" cmpd="sng" algn="ctr">
                          <a:solidFill>
                            <a:schemeClr val="tx1"/>
                          </a:solidFill>
                          <a:prstDash val="solid"/>
                          <a:round/>
                          <a:headEnd type="none" w="med" len="med"/>
                          <a:tailEnd type="none" w="med" len="med"/>
                        </a:lnB>
                      </a:tcPr>
                    </a:tc>
                    <a:tc>
                      <a:txBody>
                        <a:bodyPr/>
                        <a:lstStyle/>
                        <a:p>
                          <a:pPr algn="ctr">
                            <a:lnSpc>
                              <a:spcPts val="1200"/>
                            </a:lnSpc>
                            <a:spcAft>
                              <a:spcPts val="600"/>
                            </a:spcAft>
                            <a:buNone/>
                          </a:pPr>
                          <a:r>
                            <a:rPr lang="en-US" sz="1800" dirty="0">
                              <a:effectLst/>
                              <a:latin typeface="+mn-lt"/>
                            </a:rPr>
                            <a:t>Low (Base) scenario capital</a:t>
                          </a:r>
                          <a:endParaRPr lang="en-GB" sz="1800" dirty="0">
                            <a:effectLst/>
                            <a:latin typeface="+mn-lt"/>
                            <a:ea typeface="Aptos" panose="020B0004020202020204" pitchFamily="34" charset="0"/>
                            <a:cs typeface="Arial" panose="020B0604020202020204" pitchFamily="34" charset="0"/>
                          </a:endParaRPr>
                        </a:p>
                      </a:txBody>
                      <a:tcPr marL="101600" marR="101600" marT="50800" marB="50800" anchor="ctr"/>
                    </a:tc>
                    <a:tc>
                      <a:txBody>
                        <a:bodyPr/>
                        <a:lstStyle/>
                        <a:p>
                          <a:endParaRPr lang="en-US"/>
                        </a:p>
                      </a:txBody>
                      <a:tcPr marL="101600" marR="101600" marT="50800" marB="50800" anchor="ctr">
                        <a:blipFill>
                          <a:blip r:embed="rId6"/>
                          <a:stretch>
                            <a:fillRect l="-262547" t="-564356" r="-160674" b="-233663"/>
                          </a:stretch>
                        </a:blipFill>
                      </a:tcPr>
                    </a:tc>
                    <a:tc>
                      <a:txBody>
                        <a:bodyPr/>
                        <a:lstStyle/>
                        <a:p>
                          <a:endParaRPr lang="en-US"/>
                        </a:p>
                      </a:txBody>
                      <a:tcPr marL="101600" marR="101600" marT="50800" marB="50800" anchor="ctr">
                        <a:blipFill>
                          <a:blip r:embed="rId6"/>
                          <a:stretch>
                            <a:fillRect l="-226168" t="-564356" r="-234" b="-233663"/>
                          </a:stretch>
                        </a:blipFill>
                      </a:tcPr>
                    </a:tc>
                    <a:extLst>
                      <a:ext uri="{0D108BD9-81ED-4DB2-BD59-A6C34878D82A}">
                        <a16:rowId xmlns:a16="http://schemas.microsoft.com/office/drawing/2014/main" val="3921880659"/>
                      </a:ext>
                    </a:extLst>
                  </a:tr>
                  <a:tr h="476048">
                    <a:tc vMerge="1">
                      <a:txBody>
                        <a:bodyPr/>
                        <a:lstStyle/>
                        <a:p>
                          <a:endParaRPr lang="en-GB"/>
                        </a:p>
                      </a:txBody>
                      <a:tcPr/>
                    </a:tc>
                    <a:tc>
                      <a:txBody>
                        <a:bodyPr/>
                        <a:lstStyle/>
                        <a:p>
                          <a:pPr algn="ctr">
                            <a:lnSpc>
                              <a:spcPts val="1200"/>
                            </a:lnSpc>
                            <a:spcAft>
                              <a:spcPts val="600"/>
                            </a:spcAft>
                            <a:buNone/>
                          </a:pPr>
                          <a:r>
                            <a:rPr lang="en-US" sz="1800">
                              <a:effectLst/>
                              <a:latin typeface="+mn-lt"/>
                            </a:rPr>
                            <a:t>Medium scenario capital</a:t>
                          </a:r>
                          <a:endParaRPr lang="en-GB" sz="1800">
                            <a:effectLst/>
                            <a:latin typeface="+mn-lt"/>
                            <a:ea typeface="Aptos" panose="020B0004020202020204" pitchFamily="34" charset="0"/>
                            <a:cs typeface="Arial" panose="020B0604020202020204" pitchFamily="34" charset="0"/>
                          </a:endParaRPr>
                        </a:p>
                      </a:txBody>
                      <a:tcPr marL="101600" marR="101600" marT="50800" marB="50800" anchor="ctr"/>
                    </a:tc>
                    <a:tc>
                      <a:txBody>
                        <a:bodyPr/>
                        <a:lstStyle/>
                        <a:p>
                          <a:endParaRPr lang="en-US"/>
                        </a:p>
                      </a:txBody>
                      <a:tcPr marL="101600" marR="101600" marT="50800" marB="50800" anchor="ctr">
                        <a:blipFill>
                          <a:blip r:embed="rId6"/>
                          <a:stretch>
                            <a:fillRect l="-262547" t="-849367" r="-160674" b="-198734"/>
                          </a:stretch>
                        </a:blipFill>
                      </a:tcPr>
                    </a:tc>
                    <a:tc>
                      <a:txBody>
                        <a:bodyPr/>
                        <a:lstStyle/>
                        <a:p>
                          <a:endParaRPr lang="en-US"/>
                        </a:p>
                      </a:txBody>
                      <a:tcPr marL="101600" marR="101600" marT="50800" marB="50800" anchor="ctr">
                        <a:blipFill>
                          <a:blip r:embed="rId6"/>
                          <a:stretch>
                            <a:fillRect l="-226168" t="-849367" r="-234" b="-198734"/>
                          </a:stretch>
                        </a:blipFill>
                      </a:tcPr>
                    </a:tc>
                    <a:extLst>
                      <a:ext uri="{0D108BD9-81ED-4DB2-BD59-A6C34878D82A}">
                        <a16:rowId xmlns:a16="http://schemas.microsoft.com/office/drawing/2014/main" val="3262514014"/>
                      </a:ext>
                    </a:extLst>
                  </a:tr>
                  <a:tr h="476048">
                    <a:tc vMerge="1">
                      <a:txBody>
                        <a:bodyPr/>
                        <a:lstStyle/>
                        <a:p>
                          <a:endParaRPr lang="en-GB"/>
                        </a:p>
                      </a:txBody>
                      <a:tcPr/>
                    </a:tc>
                    <a:tc>
                      <a:txBody>
                        <a:bodyPr/>
                        <a:lstStyle/>
                        <a:p>
                          <a:pPr algn="ctr">
                            <a:lnSpc>
                              <a:spcPts val="1200"/>
                            </a:lnSpc>
                            <a:spcAft>
                              <a:spcPts val="600"/>
                            </a:spcAft>
                            <a:buNone/>
                          </a:pPr>
                          <a:r>
                            <a:rPr lang="en-US" sz="1800">
                              <a:effectLst/>
                              <a:latin typeface="+mn-lt"/>
                            </a:rPr>
                            <a:t>High scenario capital</a:t>
                          </a:r>
                          <a:endParaRPr lang="en-GB" sz="1800">
                            <a:effectLst/>
                            <a:latin typeface="+mn-lt"/>
                            <a:ea typeface="Aptos" panose="020B0004020202020204" pitchFamily="34" charset="0"/>
                            <a:cs typeface="Arial" panose="020B0604020202020204" pitchFamily="34" charset="0"/>
                          </a:endParaRPr>
                        </a:p>
                      </a:txBody>
                      <a:tcPr marL="101600" marR="101600" marT="50800" marB="50800" anchor="ctr"/>
                    </a:tc>
                    <a:tc>
                      <a:txBody>
                        <a:bodyPr/>
                        <a:lstStyle/>
                        <a:p>
                          <a:endParaRPr lang="en-US"/>
                        </a:p>
                      </a:txBody>
                      <a:tcPr marL="101600" marR="101600" marT="50800" marB="50800" anchor="ctr">
                        <a:blipFill>
                          <a:blip r:embed="rId6"/>
                          <a:stretch>
                            <a:fillRect l="-262547" t="-961538" r="-160674" b="-101282"/>
                          </a:stretch>
                        </a:blipFill>
                      </a:tcPr>
                    </a:tc>
                    <a:tc>
                      <a:txBody>
                        <a:bodyPr/>
                        <a:lstStyle/>
                        <a:p>
                          <a:endParaRPr lang="en-US"/>
                        </a:p>
                      </a:txBody>
                      <a:tcPr marL="101600" marR="101600" marT="50800" marB="50800" anchor="ctr">
                        <a:blipFill>
                          <a:blip r:embed="rId6"/>
                          <a:stretch>
                            <a:fillRect l="-226168" t="-961538" r="-234" b="-101282"/>
                          </a:stretch>
                        </a:blipFill>
                      </a:tcPr>
                    </a:tc>
                    <a:extLst>
                      <a:ext uri="{0D108BD9-81ED-4DB2-BD59-A6C34878D82A}">
                        <a16:rowId xmlns:a16="http://schemas.microsoft.com/office/drawing/2014/main" val="2242986269"/>
                      </a:ext>
                    </a:extLst>
                  </a:tr>
                  <a:tr h="476048">
                    <a:tc vMerge="1">
                      <a:txBody>
                        <a:bodyPr/>
                        <a:lstStyle/>
                        <a:p>
                          <a:endParaRPr lang="en-GB"/>
                        </a:p>
                      </a:txBody>
                      <a:tcPr/>
                    </a:tc>
                    <a:tc>
                      <a:txBody>
                        <a:bodyPr/>
                        <a:lstStyle/>
                        <a:p>
                          <a:pPr algn="ctr">
                            <a:lnSpc>
                              <a:spcPts val="1200"/>
                            </a:lnSpc>
                            <a:spcAft>
                              <a:spcPts val="600"/>
                            </a:spcAft>
                            <a:buNone/>
                          </a:pPr>
                          <a:r>
                            <a:rPr lang="en-US" sz="1800" dirty="0">
                              <a:effectLst/>
                              <a:latin typeface="+mn-lt"/>
                            </a:rPr>
                            <a:t>O&amp;M </a:t>
                          </a:r>
                          <a:endParaRPr lang="en-GB" sz="1800" dirty="0">
                            <a:effectLst/>
                            <a:latin typeface="+mn-lt"/>
                            <a:ea typeface="Aptos" panose="020B0004020202020204" pitchFamily="34" charset="0"/>
                            <a:cs typeface="Arial" panose="020B0604020202020204" pitchFamily="34" charset="0"/>
                          </a:endParaRPr>
                        </a:p>
                      </a:txBody>
                      <a:tcPr marL="101600" marR="101600" marT="50800" marB="50800" anchor="ctr">
                        <a:lnB w="12700" cap="flat" cmpd="sng" algn="ctr">
                          <a:solidFill>
                            <a:schemeClr val="tx1"/>
                          </a:solidFill>
                          <a:prstDash val="solid"/>
                          <a:round/>
                          <a:headEnd type="none" w="med" len="med"/>
                          <a:tailEnd type="none" w="med" len="med"/>
                        </a:lnB>
                      </a:tcPr>
                    </a:tc>
                    <a:tc>
                      <a:txBody>
                        <a:bodyPr/>
                        <a:lstStyle/>
                        <a:p>
                          <a:endParaRPr lang="en-US"/>
                        </a:p>
                      </a:txBody>
                      <a:tcPr marL="101600" marR="101600" marT="50800" marB="50800" anchor="ctr">
                        <a:lnB w="12700" cap="flat" cmpd="sng" algn="ctr">
                          <a:solidFill>
                            <a:schemeClr val="tx1"/>
                          </a:solidFill>
                          <a:prstDash val="solid"/>
                          <a:round/>
                          <a:headEnd type="none" w="med" len="med"/>
                          <a:tailEnd type="none" w="med" len="med"/>
                        </a:lnB>
                        <a:blipFill>
                          <a:blip r:embed="rId6"/>
                          <a:stretch>
                            <a:fillRect l="-262547" t="-1061538" r="-160674" b="-1282"/>
                          </a:stretch>
                        </a:blipFill>
                      </a:tcPr>
                    </a:tc>
                    <a:tc>
                      <a:txBody>
                        <a:bodyPr/>
                        <a:lstStyle/>
                        <a:p>
                          <a:endParaRPr lang="en-US"/>
                        </a:p>
                      </a:txBody>
                      <a:tcPr marL="101600" marR="101600" marT="50800" marB="50800" anchor="ctr">
                        <a:lnB w="12700" cap="flat" cmpd="sng" algn="ctr">
                          <a:solidFill>
                            <a:schemeClr val="tx1"/>
                          </a:solidFill>
                          <a:prstDash val="solid"/>
                          <a:round/>
                          <a:headEnd type="none" w="med" len="med"/>
                          <a:tailEnd type="none" w="med" len="med"/>
                        </a:lnB>
                        <a:blipFill>
                          <a:blip r:embed="rId6"/>
                          <a:stretch>
                            <a:fillRect l="-226168" t="-1061538" r="-234" b="-1282"/>
                          </a:stretch>
                        </a:blipFill>
                      </a:tcPr>
                    </a:tc>
                    <a:extLst>
                      <a:ext uri="{0D108BD9-81ED-4DB2-BD59-A6C34878D82A}">
                        <a16:rowId xmlns:a16="http://schemas.microsoft.com/office/drawing/2014/main" val="1837065935"/>
                      </a:ext>
                    </a:extLst>
                  </a:tr>
                </a:tbl>
              </a:graphicData>
            </a:graphic>
          </p:graphicFrame>
        </mc:Fallback>
      </mc:AlternateContent>
    </p:spTree>
    <p:extLst>
      <p:ext uri="{BB962C8B-B14F-4D97-AF65-F5344CB8AC3E}">
        <p14:creationId xmlns:p14="http://schemas.microsoft.com/office/powerpoint/2010/main" val="780655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C22F4-69FD-CBF5-E5C4-08C61B31F6A4}"/>
              </a:ext>
            </a:extLst>
          </p:cNvPr>
          <p:cNvSpPr>
            <a:spLocks noGrp="1"/>
          </p:cNvSpPr>
          <p:nvPr>
            <p:ph type="title"/>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3600" i="0" u="none" strike="noStrike" kern="1200" cap="none" spc="0" normalizeH="0" baseline="0" noProof="0" dirty="0">
                <a:ln>
                  <a:noFill/>
                </a:ln>
                <a:solidFill>
                  <a:prstClr val="white"/>
                </a:solidFill>
                <a:effectLst/>
                <a:uLnTx/>
                <a:uFillTx/>
                <a:ea typeface="Geneva" pitchFamily="122" charset="-128"/>
                <a:cs typeface="+mn-cs"/>
              </a:rPr>
              <a:t>Why UHS matters?</a:t>
            </a:r>
          </a:p>
        </p:txBody>
      </p:sp>
      <p:sp>
        <p:nvSpPr>
          <p:cNvPr id="7" name="TextBox 6">
            <a:extLst>
              <a:ext uri="{FF2B5EF4-FFF2-40B4-BE49-F238E27FC236}">
                <a16:creationId xmlns:a16="http://schemas.microsoft.com/office/drawing/2014/main" id="{C8CB4D9D-6221-EB07-7AE3-CC9A1CEEA5C5}"/>
              </a:ext>
            </a:extLst>
          </p:cNvPr>
          <p:cNvSpPr txBox="1"/>
          <p:nvPr/>
        </p:nvSpPr>
        <p:spPr>
          <a:xfrm>
            <a:off x="147466" y="4492968"/>
            <a:ext cx="7167734" cy="2031325"/>
          </a:xfrm>
          <a:prstGeom prst="rect">
            <a:avLst/>
          </a:prstGeom>
          <a:noFill/>
        </p:spPr>
        <p:txBody>
          <a:bodyPr wrap="square">
            <a:spAutoFit/>
          </a:bodyPr>
          <a:lstStyle/>
          <a:p>
            <a:pPr marL="285750" indent="-285750">
              <a:buFont typeface="Wingdings" panose="05000000000000000000" pitchFamily="2" charset="2"/>
              <a:buChar char="q"/>
            </a:pPr>
            <a:r>
              <a:rPr lang="en-GB" dirty="0">
                <a:solidFill>
                  <a:srgbClr val="374151"/>
                </a:solidFill>
                <a:latin typeface="Arial" panose="020B0604020202020204" pitchFamily="34" charset="0"/>
                <a:cs typeface="Arial" panose="020B0604020202020204" pitchFamily="34" charset="0"/>
              </a:rPr>
              <a:t>Net-zero shifts primary energy toward renewables (17% → 69%).</a:t>
            </a:r>
          </a:p>
          <a:p>
            <a:pPr marL="285750" indent="-285750">
              <a:buFont typeface="Wingdings" panose="05000000000000000000" pitchFamily="2" charset="2"/>
              <a:buChar char="q"/>
            </a:pPr>
            <a:endParaRPr lang="en-GB" dirty="0">
              <a:solidFill>
                <a:srgbClr val="37415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r>
              <a:rPr lang="en-GB" dirty="0">
                <a:solidFill>
                  <a:srgbClr val="374151"/>
                </a:solidFill>
                <a:latin typeface="Arial" panose="020B0604020202020204" pitchFamily="34" charset="0"/>
                <a:cs typeface="Arial" panose="020B0604020202020204" pitchFamily="34" charset="0"/>
              </a:rPr>
              <a:t>Weather-driven variability creates multi-week deficits (tens to hundreds of TWh).</a:t>
            </a:r>
          </a:p>
          <a:p>
            <a:pPr marL="285750" indent="-285750">
              <a:buFont typeface="Wingdings" panose="05000000000000000000" pitchFamily="2" charset="2"/>
              <a:buChar char="q"/>
            </a:pPr>
            <a:endParaRPr lang="en-GB" dirty="0">
              <a:solidFill>
                <a:srgbClr val="37415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r>
              <a:rPr lang="en-GB" dirty="0">
                <a:solidFill>
                  <a:srgbClr val="374151"/>
                </a:solidFill>
                <a:latin typeface="Arial" panose="020B0604020202020204" pitchFamily="34" charset="0"/>
                <a:cs typeface="Arial" panose="020B0604020202020204" pitchFamily="34" charset="0"/>
              </a:rPr>
              <a:t>Seasonal storage is required. Short-duration storage is not enough.</a:t>
            </a:r>
          </a:p>
        </p:txBody>
      </p:sp>
      <p:sp>
        <p:nvSpPr>
          <p:cNvPr id="9" name="TextBox 8">
            <a:extLst>
              <a:ext uri="{FF2B5EF4-FFF2-40B4-BE49-F238E27FC236}">
                <a16:creationId xmlns:a16="http://schemas.microsoft.com/office/drawing/2014/main" id="{A38258C4-FF5D-BAD2-3681-59D8D0EBE6AA}"/>
              </a:ext>
            </a:extLst>
          </p:cNvPr>
          <p:cNvSpPr txBox="1"/>
          <p:nvPr/>
        </p:nvSpPr>
        <p:spPr>
          <a:xfrm>
            <a:off x="0" y="3927777"/>
            <a:ext cx="519332" cy="2308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CB7</a:t>
            </a:r>
          </a:p>
        </p:txBody>
      </p:sp>
      <p:pic>
        <p:nvPicPr>
          <p:cNvPr id="10" name="Picture 9" descr="A comparison of pie charts&#10;&#10;AI-generated content may be incorrect.">
            <a:extLst>
              <a:ext uri="{FF2B5EF4-FFF2-40B4-BE49-F238E27FC236}">
                <a16:creationId xmlns:a16="http://schemas.microsoft.com/office/drawing/2014/main" id="{0EB931FC-306A-03A0-9E74-5F90FC78D68B}"/>
              </a:ext>
            </a:extLst>
          </p:cNvPr>
          <p:cNvPicPr>
            <a:picLocks noChangeAspect="1"/>
          </p:cNvPicPr>
          <p:nvPr/>
        </p:nvPicPr>
        <p:blipFill>
          <a:blip r:embed="rId2">
            <a:extLst>
              <a:ext uri="{28A0092B-C50C-407E-A947-70E740481C1C}">
                <a14:useLocalDpi xmlns:a14="http://schemas.microsoft.com/office/drawing/2010/main" val="0"/>
              </a:ext>
            </a:extLst>
          </a:blip>
          <a:srcRect l="48703" t="27146" r="4618" b="29379"/>
          <a:stretch>
            <a:fillRect/>
          </a:stretch>
        </p:blipFill>
        <p:spPr>
          <a:xfrm>
            <a:off x="2767653" y="1484286"/>
            <a:ext cx="3243714" cy="2113900"/>
          </a:xfrm>
          <a:prstGeom prst="rect">
            <a:avLst/>
          </a:prstGeom>
        </p:spPr>
      </p:pic>
      <p:pic>
        <p:nvPicPr>
          <p:cNvPr id="11" name="Picture 10" descr="A comparison of pie charts&#10;&#10;AI-generated content may be incorrect.">
            <a:extLst>
              <a:ext uri="{FF2B5EF4-FFF2-40B4-BE49-F238E27FC236}">
                <a16:creationId xmlns:a16="http://schemas.microsoft.com/office/drawing/2014/main" id="{0C29A0DE-0930-A644-DA0A-FB70C74753D4}"/>
              </a:ext>
            </a:extLst>
          </p:cNvPr>
          <p:cNvPicPr>
            <a:picLocks noChangeAspect="1"/>
          </p:cNvPicPr>
          <p:nvPr/>
        </p:nvPicPr>
        <p:blipFill>
          <a:blip r:embed="rId2">
            <a:extLst>
              <a:ext uri="{28A0092B-C50C-407E-A947-70E740481C1C}">
                <a14:useLocalDpi xmlns:a14="http://schemas.microsoft.com/office/drawing/2010/main" val="0"/>
              </a:ext>
            </a:extLst>
          </a:blip>
          <a:srcRect l="8582" t="29627" r="51763" b="29101"/>
          <a:stretch>
            <a:fillRect/>
          </a:stretch>
        </p:blipFill>
        <p:spPr>
          <a:xfrm>
            <a:off x="23991" y="1560904"/>
            <a:ext cx="2768989" cy="2016517"/>
          </a:xfrm>
          <a:prstGeom prst="rect">
            <a:avLst/>
          </a:prstGeom>
        </p:spPr>
      </p:pic>
      <p:sp>
        <p:nvSpPr>
          <p:cNvPr id="12" name="TextBox 11">
            <a:extLst>
              <a:ext uri="{FF2B5EF4-FFF2-40B4-BE49-F238E27FC236}">
                <a16:creationId xmlns:a16="http://schemas.microsoft.com/office/drawing/2014/main" id="{69B6CA0C-A93F-E255-02FC-EE708BB10C39}"/>
              </a:ext>
            </a:extLst>
          </p:cNvPr>
          <p:cNvSpPr txBox="1"/>
          <p:nvPr/>
        </p:nvSpPr>
        <p:spPr>
          <a:xfrm>
            <a:off x="1111647" y="3607616"/>
            <a:ext cx="794156" cy="369332"/>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2025 </a:t>
            </a:r>
          </a:p>
        </p:txBody>
      </p:sp>
      <p:sp>
        <p:nvSpPr>
          <p:cNvPr id="13" name="TextBox 12">
            <a:extLst>
              <a:ext uri="{FF2B5EF4-FFF2-40B4-BE49-F238E27FC236}">
                <a16:creationId xmlns:a16="http://schemas.microsoft.com/office/drawing/2014/main" id="{CED016F6-CEAC-3245-AE26-19A499221115}"/>
              </a:ext>
            </a:extLst>
          </p:cNvPr>
          <p:cNvSpPr txBox="1"/>
          <p:nvPr/>
        </p:nvSpPr>
        <p:spPr>
          <a:xfrm>
            <a:off x="4030729" y="3607616"/>
            <a:ext cx="794156" cy="369332"/>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2050 </a:t>
            </a:r>
          </a:p>
        </p:txBody>
      </p:sp>
      <p:sp>
        <p:nvSpPr>
          <p:cNvPr id="14" name="TextBox 13">
            <a:extLst>
              <a:ext uri="{FF2B5EF4-FFF2-40B4-BE49-F238E27FC236}">
                <a16:creationId xmlns:a16="http://schemas.microsoft.com/office/drawing/2014/main" id="{C2948606-625C-1496-CDD5-8386EAB38F39}"/>
              </a:ext>
            </a:extLst>
          </p:cNvPr>
          <p:cNvSpPr txBox="1"/>
          <p:nvPr/>
        </p:nvSpPr>
        <p:spPr>
          <a:xfrm rot="5400000">
            <a:off x="10282071" y="2438092"/>
            <a:ext cx="2730577" cy="230832"/>
          </a:xfrm>
          <a:prstGeom prst="rect">
            <a:avLst/>
          </a:prstGeom>
          <a:noFill/>
        </p:spPr>
        <p:txBody>
          <a:bodyPr wrap="square">
            <a:spAutoFit/>
          </a:bodyPr>
          <a:lstStyle/>
          <a:p>
            <a:r>
              <a:rPr lang="en-GB" sz="900" dirty="0" err="1">
                <a:latin typeface="Arial" panose="020B0604020202020204" pitchFamily="34" charset="0"/>
                <a:cs typeface="Arial" panose="020B0604020202020204" pitchFamily="34" charset="0"/>
              </a:rPr>
              <a:t>royalsociety</a:t>
            </a:r>
            <a:endParaRPr lang="en-GB" sz="900" dirty="0">
              <a:latin typeface="Arial" panose="020B0604020202020204" pitchFamily="34" charset="0"/>
              <a:cs typeface="Arial" panose="020B0604020202020204" pitchFamily="34" charset="0"/>
            </a:endParaRPr>
          </a:p>
        </p:txBody>
      </p:sp>
      <p:pic>
        <p:nvPicPr>
          <p:cNvPr id="15" name="Picture 14" descr="A graph of energy and deficit&#10;&#10;AI-generated content may be incorrect.">
            <a:extLst>
              <a:ext uri="{FF2B5EF4-FFF2-40B4-BE49-F238E27FC236}">
                <a16:creationId xmlns:a16="http://schemas.microsoft.com/office/drawing/2014/main" id="{7E65B80D-777D-230D-B567-4873FE8C6F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4329" y="1098588"/>
            <a:ext cx="3823247" cy="2387735"/>
          </a:xfrm>
          <a:prstGeom prst="rect">
            <a:avLst/>
          </a:prstGeom>
        </p:spPr>
      </p:pic>
      <p:sp>
        <p:nvSpPr>
          <p:cNvPr id="16" name="Rectangle 15">
            <a:extLst>
              <a:ext uri="{FF2B5EF4-FFF2-40B4-BE49-F238E27FC236}">
                <a16:creationId xmlns:a16="http://schemas.microsoft.com/office/drawing/2014/main" id="{2B741934-5631-99E9-C291-FA87F4EAFBFE}"/>
              </a:ext>
            </a:extLst>
          </p:cNvPr>
          <p:cNvSpPr/>
          <p:nvPr/>
        </p:nvSpPr>
        <p:spPr>
          <a:xfrm>
            <a:off x="10580298" y="2109157"/>
            <a:ext cx="276045" cy="934275"/>
          </a:xfrm>
          <a:prstGeom prst="rect">
            <a:avLst/>
          </a:prstGeom>
          <a:solidFill>
            <a:srgbClr val="FFFF00">
              <a:alpha val="3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46868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4BCE787-80C9-B8CE-3C60-4C8B53E890C5}"/>
              </a:ext>
            </a:extLst>
          </p:cNvPr>
          <p:cNvSpPr txBox="1">
            <a:spLocks/>
          </p:cNvSpPr>
          <p:nvPr/>
        </p:nvSpPr>
        <p:spPr>
          <a:xfrm>
            <a:off x="838416" y="249052"/>
            <a:ext cx="10515166" cy="590851"/>
          </a:xfrm>
          <a:prstGeom prst="rect">
            <a:avLst/>
          </a:prstGeom>
        </p:spPr>
        <p:txBody>
          <a:bodyPr>
            <a:noAutofit/>
          </a:bodyP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pPr algn="ctr"/>
            <a:r>
              <a:rPr lang="en-GB" dirty="0">
                <a:solidFill>
                  <a:schemeClr val="bg1"/>
                </a:solidFill>
                <a:latin typeface="Avenir Book" panose="02000503020000020003" pitchFamily="2" charset="0"/>
              </a:rPr>
              <a:t>Why UHS matters?</a:t>
            </a:r>
          </a:p>
        </p:txBody>
      </p:sp>
      <p:sp>
        <p:nvSpPr>
          <p:cNvPr id="6" name="TextBox 5">
            <a:extLst>
              <a:ext uri="{FF2B5EF4-FFF2-40B4-BE49-F238E27FC236}">
                <a16:creationId xmlns:a16="http://schemas.microsoft.com/office/drawing/2014/main" id="{A82F07DA-1435-3891-E1BC-FA8F2308BDEF}"/>
              </a:ext>
            </a:extLst>
          </p:cNvPr>
          <p:cNvSpPr txBox="1"/>
          <p:nvPr/>
        </p:nvSpPr>
        <p:spPr>
          <a:xfrm>
            <a:off x="11537576" y="6450995"/>
            <a:ext cx="654424" cy="369332"/>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1</a:t>
            </a:r>
          </a:p>
        </p:txBody>
      </p:sp>
      <p:sp>
        <p:nvSpPr>
          <p:cNvPr id="7" name="TextBox 6">
            <a:extLst>
              <a:ext uri="{FF2B5EF4-FFF2-40B4-BE49-F238E27FC236}">
                <a16:creationId xmlns:a16="http://schemas.microsoft.com/office/drawing/2014/main" id="{FBAC7F67-B6DE-C68A-B268-13CD6181456F}"/>
              </a:ext>
            </a:extLst>
          </p:cNvPr>
          <p:cNvSpPr txBox="1"/>
          <p:nvPr/>
        </p:nvSpPr>
        <p:spPr>
          <a:xfrm>
            <a:off x="-96696" y="3811279"/>
            <a:ext cx="12385390" cy="369332"/>
          </a:xfrm>
          <a:prstGeom prst="rect">
            <a:avLst/>
          </a:prstGeom>
          <a:noFill/>
          <a:ln w="38100">
            <a:solidFill>
              <a:srgbClr val="004225"/>
            </a:solidFill>
          </a:ln>
        </p:spPr>
        <p:txBody>
          <a:bodyPr wrap="square">
            <a:spAutoFit/>
          </a:bodyPr>
          <a:lstStyle/>
          <a:p>
            <a:pPr algn="ctr"/>
            <a:r>
              <a:rPr lang="en-GB" sz="1800" b="1" dirty="0">
                <a:solidFill>
                  <a:srgbClr val="004225"/>
                </a:solidFill>
                <a:latin typeface="Arial" panose="020B0604020202020204" pitchFamily="34" charset="0"/>
                <a:cs typeface="Arial" panose="020B0604020202020204" pitchFamily="34" charset="0"/>
              </a:rPr>
              <a:t>Storage Methods</a:t>
            </a:r>
            <a:endParaRPr lang="en-GB" b="1" dirty="0">
              <a:latin typeface="Arial" panose="020B0604020202020204" pitchFamily="34" charset="0"/>
              <a:cs typeface="Arial" panose="020B0604020202020204" pitchFamily="34" charset="0"/>
            </a:endParaRPr>
          </a:p>
        </p:txBody>
      </p:sp>
      <p:pic>
        <p:nvPicPr>
          <p:cNvPr id="8" name="Picture 8">
            <a:extLst>
              <a:ext uri="{FF2B5EF4-FFF2-40B4-BE49-F238E27FC236}">
                <a16:creationId xmlns:a16="http://schemas.microsoft.com/office/drawing/2014/main" id="{84202CA8-620E-68C7-A4DB-7744984B05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040" t="13318" r="7447" b="19588"/>
          <a:stretch/>
        </p:blipFill>
        <p:spPr bwMode="auto">
          <a:xfrm>
            <a:off x="347612" y="4808734"/>
            <a:ext cx="1782199" cy="1431822"/>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433;p17">
            <a:extLst>
              <a:ext uri="{FF2B5EF4-FFF2-40B4-BE49-F238E27FC236}">
                <a16:creationId xmlns:a16="http://schemas.microsoft.com/office/drawing/2014/main" id="{E87D9479-8462-D799-88DD-18617C257187}"/>
              </a:ext>
            </a:extLst>
          </p:cNvPr>
          <p:cNvSpPr/>
          <p:nvPr/>
        </p:nvSpPr>
        <p:spPr>
          <a:xfrm>
            <a:off x="99086" y="4267456"/>
            <a:ext cx="2365620" cy="454432"/>
          </a:xfrm>
          <a:prstGeom prst="ellipse">
            <a:avLst/>
          </a:prstGeom>
          <a:solidFill>
            <a:srgbClr val="DBEEF4"/>
          </a:solidFill>
          <a:ln w="19050" cap="flat" cmpd="sng">
            <a:solidFill>
              <a:srgbClr val="1B4A57"/>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500"/>
              <a:buFont typeface="Avenir"/>
              <a:buNone/>
            </a:pPr>
            <a:r>
              <a:rPr lang="en-US" sz="1500" b="1" i="0" u="none" strike="noStrike" cap="none" dirty="0">
                <a:solidFill>
                  <a:srgbClr val="374151"/>
                </a:solidFill>
                <a:latin typeface="Arial" panose="020B0604020202020204" pitchFamily="34" charset="0"/>
                <a:ea typeface="Avenir"/>
                <a:cs typeface="Arial" panose="020B0604020202020204" pitchFamily="34" charset="0"/>
                <a:sym typeface="Avenir"/>
              </a:rPr>
              <a:t>Hours-Days</a:t>
            </a:r>
            <a:endParaRPr dirty="0">
              <a:solidFill>
                <a:srgbClr val="374151"/>
              </a:solidFill>
              <a:latin typeface="Arial" panose="020B0604020202020204" pitchFamily="34" charset="0"/>
              <a:cs typeface="Arial" panose="020B0604020202020204" pitchFamily="34" charset="0"/>
            </a:endParaRPr>
          </a:p>
        </p:txBody>
      </p:sp>
      <p:sp>
        <p:nvSpPr>
          <p:cNvPr id="10" name="Google Shape;433;p17">
            <a:extLst>
              <a:ext uri="{FF2B5EF4-FFF2-40B4-BE49-F238E27FC236}">
                <a16:creationId xmlns:a16="http://schemas.microsoft.com/office/drawing/2014/main" id="{025D7E1C-D1C2-8581-6BB8-238375462CEA}"/>
              </a:ext>
            </a:extLst>
          </p:cNvPr>
          <p:cNvSpPr/>
          <p:nvPr/>
        </p:nvSpPr>
        <p:spPr>
          <a:xfrm>
            <a:off x="4445823" y="4267456"/>
            <a:ext cx="2365620" cy="454375"/>
          </a:xfrm>
          <a:prstGeom prst="ellipse">
            <a:avLst/>
          </a:prstGeom>
          <a:solidFill>
            <a:srgbClr val="DBEEF4"/>
          </a:solidFill>
          <a:ln w="19050" cap="flat" cmpd="sng">
            <a:solidFill>
              <a:srgbClr val="1B4A57"/>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500"/>
              <a:buFont typeface="Avenir"/>
              <a:buNone/>
            </a:pPr>
            <a:r>
              <a:rPr lang="en-GB" sz="1500" b="1" dirty="0">
                <a:solidFill>
                  <a:srgbClr val="374151"/>
                </a:solidFill>
                <a:latin typeface="Arial" panose="020B0604020202020204" pitchFamily="34" charset="0"/>
                <a:cs typeface="Arial" panose="020B0604020202020204" pitchFamily="34" charset="0"/>
              </a:rPr>
              <a:t>Days-Weeks</a:t>
            </a:r>
            <a:endParaRPr sz="1500" b="1" dirty="0">
              <a:solidFill>
                <a:srgbClr val="374151"/>
              </a:solidFill>
              <a:latin typeface="Arial" panose="020B0604020202020204" pitchFamily="34" charset="0"/>
              <a:cs typeface="Arial" panose="020B0604020202020204" pitchFamily="34" charset="0"/>
            </a:endParaRPr>
          </a:p>
        </p:txBody>
      </p:sp>
      <p:pic>
        <p:nvPicPr>
          <p:cNvPr id="11" name="Picture 10" descr="A diagram of a wind turbine and a windmill&#10;&#10;AI-generated content may be incorrect.">
            <a:extLst>
              <a:ext uri="{FF2B5EF4-FFF2-40B4-BE49-F238E27FC236}">
                <a16:creationId xmlns:a16="http://schemas.microsoft.com/office/drawing/2014/main" id="{C3182042-9179-B0B1-00C7-E78B118EE55A}"/>
              </a:ext>
            </a:extLst>
          </p:cNvPr>
          <p:cNvPicPr>
            <a:picLocks noChangeAspect="1"/>
          </p:cNvPicPr>
          <p:nvPr/>
        </p:nvPicPr>
        <p:blipFill>
          <a:blip r:embed="rId4"/>
          <a:srcRect l="7744" t="20687" r="4456" b="20687"/>
          <a:stretch/>
        </p:blipFill>
        <p:spPr>
          <a:xfrm>
            <a:off x="4546986" y="4955865"/>
            <a:ext cx="2264457" cy="1512049"/>
          </a:xfrm>
          <a:prstGeom prst="rect">
            <a:avLst/>
          </a:prstGeom>
        </p:spPr>
      </p:pic>
      <p:sp>
        <p:nvSpPr>
          <p:cNvPr id="12" name="Google Shape;433;p17">
            <a:extLst>
              <a:ext uri="{FF2B5EF4-FFF2-40B4-BE49-F238E27FC236}">
                <a16:creationId xmlns:a16="http://schemas.microsoft.com/office/drawing/2014/main" id="{1C18A892-72DA-0D17-3DAB-ED03CDCEC11D}"/>
              </a:ext>
            </a:extLst>
          </p:cNvPr>
          <p:cNvSpPr/>
          <p:nvPr/>
        </p:nvSpPr>
        <p:spPr>
          <a:xfrm>
            <a:off x="8792560" y="4246193"/>
            <a:ext cx="3234906" cy="454375"/>
          </a:xfrm>
          <a:prstGeom prst="ellipse">
            <a:avLst/>
          </a:prstGeom>
          <a:solidFill>
            <a:srgbClr val="DBEEF4"/>
          </a:solidFill>
          <a:ln w="19050" cap="flat" cmpd="sng">
            <a:solidFill>
              <a:srgbClr val="1B4A57"/>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500"/>
              <a:buFont typeface="Avenir"/>
              <a:buNone/>
            </a:pPr>
            <a:r>
              <a:rPr lang="en-US" sz="1500" b="1" i="0" u="none" strike="noStrike" cap="none" dirty="0">
                <a:solidFill>
                  <a:srgbClr val="374151"/>
                </a:solidFill>
                <a:latin typeface="Arial" panose="020B0604020202020204" pitchFamily="34" charset="0"/>
                <a:ea typeface="Avenir"/>
                <a:cs typeface="Arial" panose="020B0604020202020204" pitchFamily="34" charset="0"/>
                <a:sym typeface="Avenir"/>
              </a:rPr>
              <a:t>Weeks-Annual</a:t>
            </a:r>
            <a:endParaRPr dirty="0">
              <a:solidFill>
                <a:srgbClr val="37415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B5E8BDC4-5911-0240-4207-2222954C4ADB}"/>
              </a:ext>
            </a:extLst>
          </p:cNvPr>
          <p:cNvSpPr txBox="1"/>
          <p:nvPr/>
        </p:nvSpPr>
        <p:spPr>
          <a:xfrm rot="5400000">
            <a:off x="10282071" y="2438092"/>
            <a:ext cx="2730577" cy="230832"/>
          </a:xfrm>
          <a:prstGeom prst="rect">
            <a:avLst/>
          </a:prstGeom>
          <a:noFill/>
        </p:spPr>
        <p:txBody>
          <a:bodyPr wrap="square">
            <a:spAutoFit/>
          </a:bodyPr>
          <a:lstStyle/>
          <a:p>
            <a:r>
              <a:rPr lang="en-GB" sz="900" dirty="0" err="1">
                <a:latin typeface="Arial" panose="020B0604020202020204" pitchFamily="34" charset="0"/>
                <a:cs typeface="Arial" panose="020B0604020202020204" pitchFamily="34" charset="0"/>
              </a:rPr>
              <a:t>royalsociety</a:t>
            </a:r>
            <a:endParaRPr lang="en-GB" sz="900" dirty="0">
              <a:latin typeface="Arial" panose="020B0604020202020204" pitchFamily="34" charset="0"/>
              <a:cs typeface="Arial" panose="020B0604020202020204" pitchFamily="34" charset="0"/>
            </a:endParaRPr>
          </a:p>
        </p:txBody>
      </p:sp>
      <p:pic>
        <p:nvPicPr>
          <p:cNvPr id="14" name="Picture 13" descr="A graph of energy and deficit&#10;&#10;AI-generated content may be incorrect.">
            <a:extLst>
              <a:ext uri="{FF2B5EF4-FFF2-40B4-BE49-F238E27FC236}">
                <a16:creationId xmlns:a16="http://schemas.microsoft.com/office/drawing/2014/main" id="{CC5BF38C-6D83-BC43-7C42-A701D60322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4329" y="1098588"/>
            <a:ext cx="3823247" cy="2387735"/>
          </a:xfrm>
          <a:prstGeom prst="rect">
            <a:avLst/>
          </a:prstGeom>
        </p:spPr>
      </p:pic>
      <p:sp>
        <p:nvSpPr>
          <p:cNvPr id="15" name="TextBox 14">
            <a:extLst>
              <a:ext uri="{FF2B5EF4-FFF2-40B4-BE49-F238E27FC236}">
                <a16:creationId xmlns:a16="http://schemas.microsoft.com/office/drawing/2014/main" id="{1CDEFF43-F049-0848-E543-7D52717EF3E0}"/>
              </a:ext>
            </a:extLst>
          </p:cNvPr>
          <p:cNvSpPr txBox="1"/>
          <p:nvPr/>
        </p:nvSpPr>
        <p:spPr>
          <a:xfrm>
            <a:off x="147466" y="1109259"/>
            <a:ext cx="7167734" cy="2031325"/>
          </a:xfrm>
          <a:prstGeom prst="rect">
            <a:avLst/>
          </a:prstGeom>
          <a:noFill/>
        </p:spPr>
        <p:txBody>
          <a:bodyPr wrap="square">
            <a:spAutoFit/>
          </a:bodyPr>
          <a:lstStyle/>
          <a:p>
            <a:pPr marL="285750" indent="-285750">
              <a:buFont typeface="Wingdings" panose="05000000000000000000" pitchFamily="2" charset="2"/>
              <a:buChar char="q"/>
            </a:pPr>
            <a:r>
              <a:rPr lang="en-GB" dirty="0">
                <a:solidFill>
                  <a:srgbClr val="374151"/>
                </a:solidFill>
                <a:latin typeface="Arial" panose="020B0604020202020204" pitchFamily="34" charset="0"/>
                <a:cs typeface="Arial" panose="020B0604020202020204" pitchFamily="34" charset="0"/>
              </a:rPr>
              <a:t>Net-zero shifts primary energy toward renewables (17% → 69%).</a:t>
            </a:r>
          </a:p>
          <a:p>
            <a:pPr marL="285750" indent="-285750">
              <a:buFont typeface="Wingdings" panose="05000000000000000000" pitchFamily="2" charset="2"/>
              <a:buChar char="q"/>
            </a:pPr>
            <a:endParaRPr lang="en-GB" dirty="0">
              <a:solidFill>
                <a:srgbClr val="37415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r>
              <a:rPr lang="en-GB" dirty="0">
                <a:solidFill>
                  <a:srgbClr val="374151"/>
                </a:solidFill>
                <a:latin typeface="Arial" panose="020B0604020202020204" pitchFamily="34" charset="0"/>
                <a:cs typeface="Arial" panose="020B0604020202020204" pitchFamily="34" charset="0"/>
              </a:rPr>
              <a:t>Weather-driven variability creates multi-year deficits (tens to hundreds of TWh).</a:t>
            </a:r>
          </a:p>
          <a:p>
            <a:pPr marL="285750" indent="-285750">
              <a:buFont typeface="Wingdings" panose="05000000000000000000" pitchFamily="2" charset="2"/>
              <a:buChar char="q"/>
            </a:pPr>
            <a:endParaRPr lang="en-GB" dirty="0">
              <a:solidFill>
                <a:srgbClr val="37415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r>
              <a:rPr lang="en-GB" dirty="0">
                <a:solidFill>
                  <a:srgbClr val="374151"/>
                </a:solidFill>
                <a:latin typeface="Arial" panose="020B0604020202020204" pitchFamily="34" charset="0"/>
                <a:cs typeface="Arial" panose="020B0604020202020204" pitchFamily="34" charset="0"/>
              </a:rPr>
              <a:t>Seasonal storage is required. Short-duration storage is not enough.</a:t>
            </a:r>
          </a:p>
        </p:txBody>
      </p:sp>
      <p:sp>
        <p:nvSpPr>
          <p:cNvPr id="16" name="Rectangle 15">
            <a:extLst>
              <a:ext uri="{FF2B5EF4-FFF2-40B4-BE49-F238E27FC236}">
                <a16:creationId xmlns:a16="http://schemas.microsoft.com/office/drawing/2014/main" id="{C32A0438-7A55-F159-729A-DD2DC7171BF1}"/>
              </a:ext>
            </a:extLst>
          </p:cNvPr>
          <p:cNvSpPr/>
          <p:nvPr/>
        </p:nvSpPr>
        <p:spPr>
          <a:xfrm>
            <a:off x="10580298" y="2109157"/>
            <a:ext cx="276045" cy="934275"/>
          </a:xfrm>
          <a:prstGeom prst="rect">
            <a:avLst/>
          </a:prstGeom>
          <a:solidFill>
            <a:srgbClr val="FFFF00">
              <a:alpha val="3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 name="Group 16">
            <a:extLst>
              <a:ext uri="{FF2B5EF4-FFF2-40B4-BE49-F238E27FC236}">
                <a16:creationId xmlns:a16="http://schemas.microsoft.com/office/drawing/2014/main" id="{0D0FDE04-5ED2-E0D0-F9F1-FE386C0B2150}"/>
              </a:ext>
            </a:extLst>
          </p:cNvPr>
          <p:cNvGrpSpPr/>
          <p:nvPr/>
        </p:nvGrpSpPr>
        <p:grpSpPr>
          <a:xfrm>
            <a:off x="8777273" y="4835404"/>
            <a:ext cx="3250193" cy="1726238"/>
            <a:chOff x="848328" y="914400"/>
            <a:chExt cx="10495344" cy="5574273"/>
          </a:xfrm>
        </p:grpSpPr>
        <p:pic>
          <p:nvPicPr>
            <p:cNvPr id="18" name="Picture 17" descr="A diagram of a structure&#10;&#10;AI-generated content may be incorrect.">
              <a:extLst>
                <a:ext uri="{FF2B5EF4-FFF2-40B4-BE49-F238E27FC236}">
                  <a16:creationId xmlns:a16="http://schemas.microsoft.com/office/drawing/2014/main" id="{B35F780D-67E7-F791-BC8C-A76D68501249}"/>
                </a:ext>
              </a:extLst>
            </p:cNvPr>
            <p:cNvPicPr>
              <a:picLocks noChangeAspect="1"/>
            </p:cNvPicPr>
            <p:nvPr/>
          </p:nvPicPr>
          <p:blipFill>
            <a:blip r:embed="rId6">
              <a:extLst>
                <a:ext uri="{28A0092B-C50C-407E-A947-70E740481C1C}">
                  <a14:useLocalDpi xmlns:a14="http://schemas.microsoft.com/office/drawing/2010/main" val="0"/>
                </a:ext>
              </a:extLst>
            </a:blip>
            <a:srcRect t="13333" b="11405"/>
            <a:stretch>
              <a:fillRect/>
            </a:stretch>
          </p:blipFill>
          <p:spPr>
            <a:xfrm>
              <a:off x="848328" y="914400"/>
              <a:ext cx="10287000" cy="5161472"/>
            </a:xfrm>
            <a:prstGeom prst="rect">
              <a:avLst/>
            </a:prstGeom>
          </p:spPr>
        </p:pic>
        <p:pic>
          <p:nvPicPr>
            <p:cNvPr id="19" name="Picture 18" descr="A diagram of a structure&#10;&#10;AI-generated content may be incorrect.">
              <a:extLst>
                <a:ext uri="{FF2B5EF4-FFF2-40B4-BE49-F238E27FC236}">
                  <a16:creationId xmlns:a16="http://schemas.microsoft.com/office/drawing/2014/main" id="{596BE814-9236-B1D5-8880-F0E6BC9B9FB8}"/>
                </a:ext>
              </a:extLst>
            </p:cNvPr>
            <p:cNvPicPr>
              <a:picLocks noChangeAspect="1"/>
            </p:cNvPicPr>
            <p:nvPr/>
          </p:nvPicPr>
          <p:blipFill>
            <a:blip r:embed="rId6">
              <a:extLst>
                <a:ext uri="{28A0092B-C50C-407E-A947-70E740481C1C}">
                  <a14:useLocalDpi xmlns:a14="http://schemas.microsoft.com/office/drawing/2010/main" val="0"/>
                </a:ext>
              </a:extLst>
            </a:blip>
            <a:srcRect t="4854" b="89127"/>
            <a:stretch>
              <a:fillRect/>
            </a:stretch>
          </p:blipFill>
          <p:spPr>
            <a:xfrm>
              <a:off x="1056672" y="6075872"/>
              <a:ext cx="10287000" cy="412801"/>
            </a:xfrm>
            <a:prstGeom prst="rect">
              <a:avLst/>
            </a:prstGeom>
          </p:spPr>
        </p:pic>
      </p:grpSp>
      <p:sp>
        <p:nvSpPr>
          <p:cNvPr id="20" name="TextBox 19">
            <a:extLst>
              <a:ext uri="{FF2B5EF4-FFF2-40B4-BE49-F238E27FC236}">
                <a16:creationId xmlns:a16="http://schemas.microsoft.com/office/drawing/2014/main" id="{AAA35FD0-B3A1-89C8-9B33-76AB4B2D32E8}"/>
              </a:ext>
            </a:extLst>
          </p:cNvPr>
          <p:cNvSpPr txBox="1"/>
          <p:nvPr/>
        </p:nvSpPr>
        <p:spPr>
          <a:xfrm>
            <a:off x="0" y="3580447"/>
            <a:ext cx="519332" cy="2308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CB7</a:t>
            </a:r>
          </a:p>
        </p:txBody>
      </p:sp>
    </p:spTree>
    <p:extLst>
      <p:ext uri="{BB962C8B-B14F-4D97-AF65-F5344CB8AC3E}">
        <p14:creationId xmlns:p14="http://schemas.microsoft.com/office/powerpoint/2010/main" val="3426489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54E65-BCBF-9939-6893-F015305FE77E}"/>
              </a:ext>
            </a:extLst>
          </p:cNvPr>
          <p:cNvSpPr>
            <a:spLocks noGrp="1"/>
          </p:cNvSpPr>
          <p:nvPr>
            <p:ph type="title"/>
          </p:nvPr>
        </p:nvSpPr>
        <p:spPr/>
        <p:txBody>
          <a:bodyPr/>
          <a:lstStyle/>
          <a:p>
            <a:r>
              <a:rPr lang="en-GB" sz="3600" dirty="0"/>
              <a:t>UHS in Depleted Gas Reservoirs</a:t>
            </a:r>
            <a:endParaRPr lang="en-GB" dirty="0"/>
          </a:p>
        </p:txBody>
      </p:sp>
      <p:pic>
        <p:nvPicPr>
          <p:cNvPr id="323" name="Picture 322" descr="A map of the united kingdom&#10;&#10;AI-generated content may be incorrect.">
            <a:extLst>
              <a:ext uri="{FF2B5EF4-FFF2-40B4-BE49-F238E27FC236}">
                <a16:creationId xmlns:a16="http://schemas.microsoft.com/office/drawing/2014/main" id="{57B4179A-0FB9-EA5A-27CE-F4021E461765}"/>
              </a:ext>
            </a:extLst>
          </p:cNvPr>
          <p:cNvPicPr>
            <a:picLocks noChangeAspect="1"/>
          </p:cNvPicPr>
          <p:nvPr/>
        </p:nvPicPr>
        <p:blipFill>
          <a:blip r:embed="rId4">
            <a:extLst>
              <a:ext uri="{28A0092B-C50C-407E-A947-70E740481C1C}">
                <a14:useLocalDpi xmlns:a14="http://schemas.microsoft.com/office/drawing/2010/main" val="0"/>
              </a:ext>
            </a:extLst>
          </a:blip>
          <a:srcRect l="36567" t="3475" r="37596"/>
          <a:stretch>
            <a:fillRect/>
          </a:stretch>
        </p:blipFill>
        <p:spPr>
          <a:xfrm>
            <a:off x="75186" y="1546646"/>
            <a:ext cx="1853728" cy="3592192"/>
          </a:xfrm>
          <a:prstGeom prst="rect">
            <a:avLst/>
          </a:prstGeom>
        </p:spPr>
      </p:pic>
      <p:pic>
        <p:nvPicPr>
          <p:cNvPr id="324" name="Picture 323" descr="A map of the united kingdom&#10;&#10;AI-generated content may be incorrect.">
            <a:extLst>
              <a:ext uri="{FF2B5EF4-FFF2-40B4-BE49-F238E27FC236}">
                <a16:creationId xmlns:a16="http://schemas.microsoft.com/office/drawing/2014/main" id="{7B28A8A0-1448-F54D-07EC-CA1116735CF2}"/>
              </a:ext>
            </a:extLst>
          </p:cNvPr>
          <p:cNvPicPr>
            <a:picLocks noChangeAspect="1"/>
          </p:cNvPicPr>
          <p:nvPr/>
        </p:nvPicPr>
        <p:blipFill>
          <a:blip r:embed="rId4">
            <a:extLst>
              <a:ext uri="{28A0092B-C50C-407E-A947-70E740481C1C}">
                <a14:useLocalDpi xmlns:a14="http://schemas.microsoft.com/office/drawing/2010/main" val="0"/>
              </a:ext>
            </a:extLst>
          </a:blip>
          <a:srcRect l="62558" t="83476" r="30454" b="5861"/>
          <a:stretch>
            <a:fillRect/>
          </a:stretch>
        </p:blipFill>
        <p:spPr>
          <a:xfrm>
            <a:off x="2130164" y="3754149"/>
            <a:ext cx="1208186" cy="956140"/>
          </a:xfrm>
          <a:prstGeom prst="rect">
            <a:avLst/>
          </a:prstGeom>
        </p:spPr>
      </p:pic>
      <p:cxnSp>
        <p:nvCxnSpPr>
          <p:cNvPr id="325" name="Straight Arrow Connector 324">
            <a:extLst>
              <a:ext uri="{FF2B5EF4-FFF2-40B4-BE49-F238E27FC236}">
                <a16:creationId xmlns:a16="http://schemas.microsoft.com/office/drawing/2014/main" id="{BED22F00-EED6-7223-C22E-2F35C5F2C285}"/>
              </a:ext>
            </a:extLst>
          </p:cNvPr>
          <p:cNvCxnSpPr>
            <a:cxnSpLocks/>
          </p:cNvCxnSpPr>
          <p:nvPr/>
        </p:nvCxnSpPr>
        <p:spPr>
          <a:xfrm flipV="1">
            <a:off x="1534949" y="2590718"/>
            <a:ext cx="664768" cy="920719"/>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sp>
        <p:nvSpPr>
          <p:cNvPr id="327" name="TextBox 326">
            <a:extLst>
              <a:ext uri="{FF2B5EF4-FFF2-40B4-BE49-F238E27FC236}">
                <a16:creationId xmlns:a16="http://schemas.microsoft.com/office/drawing/2014/main" id="{BAA4AED3-4B02-D290-49B6-124E75122FAD}"/>
              </a:ext>
            </a:extLst>
          </p:cNvPr>
          <p:cNvSpPr txBox="1"/>
          <p:nvPr/>
        </p:nvSpPr>
        <p:spPr>
          <a:xfrm>
            <a:off x="7755145" y="2036754"/>
            <a:ext cx="4436855" cy="2585323"/>
          </a:xfrm>
          <a:prstGeom prst="rect">
            <a:avLst/>
          </a:prstGeom>
          <a:noFill/>
        </p:spPr>
        <p:txBody>
          <a:bodyPr wrap="square">
            <a:spAutoFit/>
          </a:bodyPr>
          <a:lstStyle/>
          <a:p>
            <a:pPr marL="285750" indent="-285750">
              <a:buFont typeface="Wingdings" panose="05000000000000000000" pitchFamily="2" charset="2"/>
              <a:buChar char="q"/>
            </a:pPr>
            <a:r>
              <a:rPr lang="en-GB" dirty="0">
                <a:solidFill>
                  <a:srgbClr val="374151"/>
                </a:solidFill>
                <a:latin typeface="Arial" panose="020B0604020202020204" pitchFamily="34" charset="0"/>
                <a:cs typeface="Arial" panose="020B0604020202020204" pitchFamily="34" charset="0"/>
              </a:rPr>
              <a:t>Existing wells and infrastructure.</a:t>
            </a:r>
          </a:p>
          <a:p>
            <a:pPr marL="285750" indent="-285750">
              <a:buFont typeface="Wingdings" panose="05000000000000000000" pitchFamily="2" charset="2"/>
              <a:buChar char="q"/>
            </a:pPr>
            <a:endParaRPr lang="en-GB" dirty="0">
              <a:solidFill>
                <a:srgbClr val="37415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r>
              <a:rPr lang="en-GB" dirty="0">
                <a:solidFill>
                  <a:srgbClr val="374151"/>
                </a:solidFill>
                <a:latin typeface="Arial" panose="020B0604020202020204" pitchFamily="34" charset="0"/>
                <a:cs typeface="Arial" panose="020B0604020202020204" pitchFamily="34" charset="0"/>
              </a:rPr>
              <a:t>Proven seal integrity</a:t>
            </a:r>
          </a:p>
          <a:p>
            <a:pPr marL="285750" indent="-285750">
              <a:buFont typeface="Wingdings" panose="05000000000000000000" pitchFamily="2" charset="2"/>
              <a:buChar char="q"/>
            </a:pPr>
            <a:endParaRPr lang="en-GB" dirty="0">
              <a:solidFill>
                <a:srgbClr val="37415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r>
              <a:rPr lang="en-GB" dirty="0">
                <a:solidFill>
                  <a:srgbClr val="374151"/>
                </a:solidFill>
                <a:latin typeface="Arial" panose="020B0604020202020204" pitchFamily="34" charset="0"/>
                <a:cs typeface="Arial" panose="020B0604020202020204" pitchFamily="34" charset="0"/>
              </a:rPr>
              <a:t>Very large storage volumes (TWh scale)</a:t>
            </a:r>
          </a:p>
          <a:p>
            <a:pPr marL="285750" indent="-285750">
              <a:buFont typeface="Wingdings" panose="05000000000000000000" pitchFamily="2" charset="2"/>
              <a:buChar char="q"/>
            </a:pPr>
            <a:endParaRPr lang="en-GB" dirty="0">
              <a:solidFill>
                <a:srgbClr val="374151"/>
              </a:solidFill>
              <a:cs typeface="Arial" panose="020B0604020202020204" pitchFamily="34" charset="0"/>
            </a:endParaRPr>
          </a:p>
          <a:p>
            <a:pPr marL="285750" indent="-285750">
              <a:buFont typeface="Wingdings" panose="05000000000000000000" pitchFamily="2" charset="2"/>
              <a:buChar char="q"/>
            </a:pPr>
            <a:r>
              <a:rPr lang="en-GB" dirty="0">
                <a:solidFill>
                  <a:srgbClr val="374151"/>
                </a:solidFill>
                <a:cs typeface="Arial" panose="020B0604020202020204" pitchFamily="34" charset="0"/>
              </a:rPr>
              <a:t>Mixing with Resident/Cushion Gas</a:t>
            </a:r>
          </a:p>
          <a:p>
            <a:pPr marL="285750" indent="-285750">
              <a:buFont typeface="Wingdings" panose="05000000000000000000" pitchFamily="2" charset="2"/>
              <a:buChar char="q"/>
            </a:pPr>
            <a:endParaRPr lang="en-GB" dirty="0">
              <a:solidFill>
                <a:srgbClr val="374151"/>
              </a:solidFill>
              <a:latin typeface="Arial" panose="020B0604020202020204" pitchFamily="34" charset="0"/>
              <a:cs typeface="Arial" panose="020B0604020202020204" pitchFamily="34" charset="0"/>
            </a:endParaRPr>
          </a:p>
        </p:txBody>
      </p:sp>
      <p:pic>
        <p:nvPicPr>
          <p:cNvPr id="328" name="Picture 327" descr="A blue shield and yellow triangle with a check mark&#10;&#10;AI-generated content may be incorrect.">
            <a:extLst>
              <a:ext uri="{FF2B5EF4-FFF2-40B4-BE49-F238E27FC236}">
                <a16:creationId xmlns:a16="http://schemas.microsoft.com/office/drawing/2014/main" id="{94C62016-FC73-8427-F038-1E52B39E809C}"/>
              </a:ext>
            </a:extLst>
          </p:cNvPr>
          <p:cNvPicPr>
            <a:picLocks noChangeAspect="1"/>
          </p:cNvPicPr>
          <p:nvPr/>
        </p:nvPicPr>
        <p:blipFill>
          <a:blip r:embed="rId5">
            <a:extLst>
              <a:ext uri="{28A0092B-C50C-407E-A947-70E740481C1C}">
                <a14:useLocalDpi xmlns:a14="http://schemas.microsoft.com/office/drawing/2010/main" val="0"/>
              </a:ext>
            </a:extLst>
          </a:blip>
          <a:srcRect l="14494" t="26894" r="57302" b="29404"/>
          <a:stretch>
            <a:fillRect/>
          </a:stretch>
        </p:blipFill>
        <p:spPr>
          <a:xfrm>
            <a:off x="7299266" y="1540495"/>
            <a:ext cx="462137" cy="477384"/>
          </a:xfrm>
          <a:prstGeom prst="rect">
            <a:avLst/>
          </a:prstGeom>
        </p:spPr>
      </p:pic>
      <p:sp>
        <p:nvSpPr>
          <p:cNvPr id="329" name="TextBox 328">
            <a:extLst>
              <a:ext uri="{FF2B5EF4-FFF2-40B4-BE49-F238E27FC236}">
                <a16:creationId xmlns:a16="http://schemas.microsoft.com/office/drawing/2014/main" id="{84E508A0-9C91-8E75-57DC-89E4506C3B13}"/>
              </a:ext>
            </a:extLst>
          </p:cNvPr>
          <p:cNvSpPr txBox="1"/>
          <p:nvPr/>
        </p:nvSpPr>
        <p:spPr>
          <a:xfrm>
            <a:off x="7856047" y="1540495"/>
            <a:ext cx="3276678" cy="461665"/>
          </a:xfrm>
          <a:prstGeom prst="rect">
            <a:avLst/>
          </a:prstGeom>
          <a:noFill/>
        </p:spPr>
        <p:txBody>
          <a:bodyPr wrap="square">
            <a:spAutoFit/>
          </a:bodyPr>
          <a:lstStyle/>
          <a:p>
            <a:r>
              <a:rPr lang="en-GB" sz="2400" dirty="0">
                <a:solidFill>
                  <a:srgbClr val="374151"/>
                </a:solidFill>
                <a:latin typeface="Arial" panose="020B0604020202020204" pitchFamily="34" charset="0"/>
                <a:cs typeface="Arial" panose="020B0604020202020204" pitchFamily="34" charset="0"/>
              </a:rPr>
              <a:t>Why gas reservoirs?</a:t>
            </a:r>
            <a:endParaRPr lang="en-GB" dirty="0">
              <a:solidFill>
                <a:srgbClr val="374151"/>
              </a:solidFill>
              <a:latin typeface="Arial" panose="020B0604020202020204" pitchFamily="34" charset="0"/>
              <a:cs typeface="Arial" panose="020B0604020202020204" pitchFamily="34" charset="0"/>
            </a:endParaRPr>
          </a:p>
        </p:txBody>
      </p:sp>
      <p:sp>
        <p:nvSpPr>
          <p:cNvPr id="330" name="Rounded Rectangle 148">
            <a:extLst>
              <a:ext uri="{FF2B5EF4-FFF2-40B4-BE49-F238E27FC236}">
                <a16:creationId xmlns:a16="http://schemas.microsoft.com/office/drawing/2014/main" id="{5C6C54BA-3AEC-7929-3C95-8DDA006AEE39}"/>
              </a:ext>
            </a:extLst>
          </p:cNvPr>
          <p:cNvSpPr/>
          <p:nvPr/>
        </p:nvSpPr>
        <p:spPr>
          <a:xfrm>
            <a:off x="-25751" y="3519435"/>
            <a:ext cx="2055290" cy="712784"/>
          </a:xfrm>
          <a:prstGeom prst="roundRect">
            <a:avLst/>
          </a:prstGeom>
          <a:noFill/>
          <a:ln w="28575">
            <a:solidFill>
              <a:schemeClr val="tx1"/>
            </a:solidFill>
          </a:ln>
        </p:spPr>
        <p:txBody>
          <a:bodyPr wrap="square" rtlCol="0" anchor="ctr">
            <a:spAutoFit/>
          </a:bodyPr>
          <a:lstStyle/>
          <a:p>
            <a:pPr algn="ctr"/>
            <a:endParaRPr lang="en-US" sz="1500" b="1">
              <a:latin typeface="Gill Sans MT Pro Medium" pitchFamily="34" charset="0"/>
            </a:endParaRPr>
          </a:p>
        </p:txBody>
      </p:sp>
      <p:pic>
        <p:nvPicPr>
          <p:cNvPr id="331" name="Picture 330" descr="A map with blue dots&#10;&#10;AI-generated content may be incorrect.">
            <a:extLst>
              <a:ext uri="{FF2B5EF4-FFF2-40B4-BE49-F238E27FC236}">
                <a16:creationId xmlns:a16="http://schemas.microsoft.com/office/drawing/2014/main" id="{688B937E-10FC-D801-A287-52434567542E}"/>
              </a:ext>
            </a:extLst>
          </p:cNvPr>
          <p:cNvPicPr>
            <a:picLocks noChangeAspect="1"/>
          </p:cNvPicPr>
          <p:nvPr/>
        </p:nvPicPr>
        <p:blipFill>
          <a:blip r:embed="rId6">
            <a:extLst>
              <a:ext uri="{28A0092B-C50C-407E-A947-70E740481C1C}">
                <a14:useLocalDpi xmlns:a14="http://schemas.microsoft.com/office/drawing/2010/main" val="0"/>
              </a:ext>
            </a:extLst>
          </a:blip>
          <a:srcRect l="1515" t="11846" r="12941" b="10934"/>
          <a:stretch>
            <a:fillRect/>
          </a:stretch>
        </p:blipFill>
        <p:spPr>
          <a:xfrm>
            <a:off x="2238754" y="1590867"/>
            <a:ext cx="4750672" cy="1999701"/>
          </a:xfrm>
          <a:prstGeom prst="rect">
            <a:avLst/>
          </a:prstGeom>
          <a:ln w="28575">
            <a:solidFill>
              <a:srgbClr val="0F3C4F"/>
            </a:solidFill>
          </a:ln>
        </p:spPr>
      </p:pic>
      <p:pic>
        <p:nvPicPr>
          <p:cNvPr id="332" name="Picture 331" descr="A blue shield and yellow triangle with a check mark&#10;&#10;AI-generated content may be incorrect.">
            <a:extLst>
              <a:ext uri="{FF2B5EF4-FFF2-40B4-BE49-F238E27FC236}">
                <a16:creationId xmlns:a16="http://schemas.microsoft.com/office/drawing/2014/main" id="{F6AA30C9-F1B3-7574-9249-A39241523483}"/>
              </a:ext>
            </a:extLst>
          </p:cNvPr>
          <p:cNvPicPr>
            <a:picLocks noChangeAspect="1"/>
          </p:cNvPicPr>
          <p:nvPr/>
        </p:nvPicPr>
        <p:blipFill>
          <a:blip r:embed="rId5">
            <a:extLst>
              <a:ext uri="{28A0092B-C50C-407E-A947-70E740481C1C}">
                <a14:useLocalDpi xmlns:a14="http://schemas.microsoft.com/office/drawing/2010/main" val="0"/>
              </a:ext>
            </a:extLst>
          </a:blip>
          <a:srcRect l="55910" t="27241" r="10651" b="29057"/>
          <a:stretch>
            <a:fillRect/>
          </a:stretch>
        </p:blipFill>
        <p:spPr>
          <a:xfrm>
            <a:off x="7815898" y="4005723"/>
            <a:ext cx="262966" cy="229116"/>
          </a:xfrm>
          <a:prstGeom prst="rect">
            <a:avLst/>
          </a:prstGeom>
        </p:spPr>
      </p:pic>
      <p:sp>
        <p:nvSpPr>
          <p:cNvPr id="334" name="TextBox 333">
            <a:extLst>
              <a:ext uri="{FF2B5EF4-FFF2-40B4-BE49-F238E27FC236}">
                <a16:creationId xmlns:a16="http://schemas.microsoft.com/office/drawing/2014/main" id="{70627C7B-6C34-B4B7-8325-DB855559F11D}"/>
              </a:ext>
            </a:extLst>
          </p:cNvPr>
          <p:cNvSpPr txBox="1"/>
          <p:nvPr/>
        </p:nvSpPr>
        <p:spPr>
          <a:xfrm>
            <a:off x="11537576" y="6450995"/>
            <a:ext cx="654424" cy="369332"/>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2</a:t>
            </a:r>
          </a:p>
        </p:txBody>
      </p:sp>
      <p:pic>
        <p:nvPicPr>
          <p:cNvPr id="3" name="NR-20day- H2-CO2-L">
            <a:hlinkClick r:id="" action="ppaction://media"/>
            <a:extLst>
              <a:ext uri="{FF2B5EF4-FFF2-40B4-BE49-F238E27FC236}">
                <a16:creationId xmlns:a16="http://schemas.microsoft.com/office/drawing/2014/main" id="{DCC8D1F2-3B9C-457B-D801-B76AE13EC46D}"/>
              </a:ext>
            </a:extLst>
          </p:cNvPr>
          <p:cNvPicPr>
            <a:picLocks noChangeAspect="1"/>
          </p:cNvPicPr>
          <p:nvPr>
            <a:videoFile r:link="rId2"/>
            <p:extLst>
              <p:ext uri="{DAA4B4D4-6D71-4841-9C94-3DE7FCFB9230}">
                <p14:media xmlns:p14="http://schemas.microsoft.com/office/powerpoint/2010/main" r:embed="rId1"/>
              </p:ext>
            </p:extLst>
          </p:nvPr>
        </p:nvPicPr>
        <p:blipFill>
          <a:blip r:embed="rId7"/>
          <a:srcRect l="8842" t="24192" r="18271" b="45035"/>
          <a:stretch/>
        </p:blipFill>
        <p:spPr>
          <a:xfrm>
            <a:off x="7530334" y="4710289"/>
            <a:ext cx="4144419" cy="1359492"/>
          </a:xfrm>
          <a:prstGeom prst="rect">
            <a:avLst/>
          </a:prstGeom>
          <a:ln w="19050">
            <a:solidFill>
              <a:schemeClr val="tx1"/>
            </a:solidFill>
          </a:ln>
        </p:spPr>
      </p:pic>
      <p:pic>
        <p:nvPicPr>
          <p:cNvPr id="4" name="Picture 3">
            <a:extLst>
              <a:ext uri="{FF2B5EF4-FFF2-40B4-BE49-F238E27FC236}">
                <a16:creationId xmlns:a16="http://schemas.microsoft.com/office/drawing/2014/main" id="{34833644-AA16-A90E-CC00-1DE5EC829313}"/>
              </a:ext>
            </a:extLst>
          </p:cNvPr>
          <p:cNvPicPr>
            <a:picLocks noChangeAspect="1"/>
          </p:cNvPicPr>
          <p:nvPr/>
        </p:nvPicPr>
        <p:blipFill>
          <a:blip r:embed="rId8"/>
          <a:stretch>
            <a:fillRect/>
          </a:stretch>
        </p:blipFill>
        <p:spPr>
          <a:xfrm>
            <a:off x="7530334" y="6126917"/>
            <a:ext cx="1354480" cy="648156"/>
          </a:xfrm>
          <a:prstGeom prst="rect">
            <a:avLst/>
          </a:prstGeom>
        </p:spPr>
      </p:pic>
      <p:sp>
        <p:nvSpPr>
          <p:cNvPr id="5" name="TextBox 4">
            <a:extLst>
              <a:ext uri="{FF2B5EF4-FFF2-40B4-BE49-F238E27FC236}">
                <a16:creationId xmlns:a16="http://schemas.microsoft.com/office/drawing/2014/main" id="{A2BCDE87-0AE7-DF5F-2DAA-F5347BE74299}"/>
              </a:ext>
            </a:extLst>
          </p:cNvPr>
          <p:cNvSpPr txBox="1"/>
          <p:nvPr/>
        </p:nvSpPr>
        <p:spPr>
          <a:xfrm>
            <a:off x="3338350" y="3758045"/>
            <a:ext cx="3781382" cy="1754326"/>
          </a:xfrm>
          <a:prstGeom prst="rect">
            <a:avLst/>
          </a:prstGeom>
          <a:noFill/>
        </p:spPr>
        <p:txBody>
          <a:bodyPr wrap="square">
            <a:spAutoFit/>
          </a:bodyPr>
          <a:lstStyle/>
          <a:p>
            <a:pPr marL="285750" indent="-285750">
              <a:buFont typeface="Wingdings" panose="05000000000000000000" pitchFamily="2" charset="2"/>
              <a:buChar char="q"/>
            </a:pPr>
            <a:r>
              <a:rPr lang="en-GB" dirty="0">
                <a:solidFill>
                  <a:srgbClr val="374151"/>
                </a:solidFill>
                <a:latin typeface="Arial" panose="020B0604020202020204" pitchFamily="34" charset="0"/>
                <a:cs typeface="Arial" panose="020B0604020202020204" pitchFamily="34" charset="0"/>
              </a:rPr>
              <a:t>UK has more than 100 depleted gas fields suitable for storage.</a:t>
            </a:r>
          </a:p>
          <a:p>
            <a:pPr marL="285750" indent="-285750">
              <a:buFont typeface="Wingdings" panose="05000000000000000000" pitchFamily="2" charset="2"/>
              <a:buChar char="q"/>
            </a:pPr>
            <a:endParaRPr lang="en-GB" dirty="0">
              <a:solidFill>
                <a:srgbClr val="37415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r>
              <a:rPr lang="en-GB" dirty="0">
                <a:solidFill>
                  <a:srgbClr val="374151"/>
                </a:solidFill>
                <a:latin typeface="Arial" panose="020B0604020202020204" pitchFamily="34" charset="0"/>
                <a:cs typeface="Arial" panose="020B0604020202020204" pitchFamily="34" charset="0"/>
              </a:rPr>
              <a:t>Estimated capacity: ~1600 TWh H₂ (half capacity)</a:t>
            </a:r>
          </a:p>
          <a:p>
            <a:pPr marL="285750" indent="-285750">
              <a:buFont typeface="Wingdings" panose="05000000000000000000" pitchFamily="2" charset="2"/>
              <a:buChar char="q"/>
            </a:pPr>
            <a:endParaRPr lang="en-GB" dirty="0">
              <a:solidFill>
                <a:srgbClr val="37415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883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mediacall" presetSubtype="0" fill="hold" nodeType="withEffect">
                                  <p:stCondLst>
                                    <p:cond delay="0"/>
                                  </p:stCondLst>
                                  <p:childTnLst>
                                    <p:cmd type="call" cmd="playFrom(0.0)">
                                      <p:cBhvr>
                                        <p:cTn id="10" dur="440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905B534-B0B9-3554-3DE6-48B2E458EAF7}"/>
              </a:ext>
            </a:extLst>
          </p:cNvPr>
          <p:cNvSpPr/>
          <p:nvPr/>
        </p:nvSpPr>
        <p:spPr>
          <a:xfrm>
            <a:off x="-196770" y="-81023"/>
            <a:ext cx="12766876" cy="7465671"/>
          </a:xfrm>
          <a:prstGeom prst="rect">
            <a:avLst/>
          </a:prstGeom>
          <a:solidFill>
            <a:srgbClr val="0032A0"/>
          </a:solidFill>
        </p:spPr>
        <p:txBody>
          <a:bodyPr wrap="square" rtlCol="0" anchor="ctr">
            <a:spAutoFit/>
          </a:bodyPr>
          <a:lstStyle/>
          <a:p>
            <a:pPr algn="ctr"/>
            <a:endParaRPr lang="en-GB" sz="1500" b="1" dirty="0">
              <a:latin typeface="Gill Sans MT Pro Medium" pitchFamily="34" charset="0"/>
            </a:endParaRPr>
          </a:p>
        </p:txBody>
      </p:sp>
      <p:sp>
        <p:nvSpPr>
          <p:cNvPr id="2" name="TextBox 1">
            <a:extLst>
              <a:ext uri="{FF2B5EF4-FFF2-40B4-BE49-F238E27FC236}">
                <a16:creationId xmlns:a16="http://schemas.microsoft.com/office/drawing/2014/main" id="{1667464E-115E-2851-63EC-17094D5DD192}"/>
              </a:ext>
            </a:extLst>
          </p:cNvPr>
          <p:cNvSpPr txBox="1"/>
          <p:nvPr/>
        </p:nvSpPr>
        <p:spPr>
          <a:xfrm>
            <a:off x="938807" y="1389654"/>
            <a:ext cx="10495721" cy="3785652"/>
          </a:xfrm>
          <a:prstGeom prst="rect">
            <a:avLst/>
          </a:prstGeom>
          <a:noFill/>
        </p:spPr>
        <p:txBody>
          <a:bodyPr wrap="square" rtlCol="0">
            <a:spAutoFit/>
          </a:bodyPr>
          <a:lstStyle/>
          <a:p>
            <a:r>
              <a:rPr lang="en-GB" sz="4800" i="0" dirty="0">
                <a:solidFill>
                  <a:schemeClr val="bg1"/>
                </a:solidFill>
                <a:effectLst/>
                <a:latin typeface="Arial" panose="020B0604020202020204" pitchFamily="34" charset="0"/>
                <a:cs typeface="Arial" panose="020B0604020202020204" pitchFamily="34" charset="0"/>
              </a:rPr>
              <a:t>How can UK depleted gas reservoirs be screened and operated to deliver hydrogen storage at the lowest cost while maintaining reliable H₂ recovery?</a:t>
            </a:r>
            <a:endParaRPr lang="en-GB" sz="4800" dirty="0">
              <a:solidFill>
                <a:schemeClr val="bg1"/>
              </a:solidFill>
              <a:latin typeface="Arial" panose="020B0604020202020204" pitchFamily="34" charset="0"/>
              <a:cs typeface="Arial" panose="020B0604020202020204" pitchFamily="34" charset="0"/>
            </a:endParaRPr>
          </a:p>
        </p:txBody>
      </p:sp>
      <p:pic>
        <p:nvPicPr>
          <p:cNvPr id="6" name="Graphic 5" descr="Open quotation mark with solid fill">
            <a:extLst>
              <a:ext uri="{FF2B5EF4-FFF2-40B4-BE49-F238E27FC236}">
                <a16:creationId xmlns:a16="http://schemas.microsoft.com/office/drawing/2014/main" id="{D01FCEEE-4DDE-4443-61EA-8C65ADCDD496}"/>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84300" y="-198782"/>
            <a:ext cx="1800000" cy="1800000"/>
          </a:xfrm>
          <a:prstGeom prst="rect">
            <a:avLst/>
          </a:prstGeom>
        </p:spPr>
      </p:pic>
      <p:pic>
        <p:nvPicPr>
          <p:cNvPr id="7" name="Graphic 6" descr="Open quotation mark with solid fill">
            <a:extLst>
              <a:ext uri="{FF2B5EF4-FFF2-40B4-BE49-F238E27FC236}">
                <a16:creationId xmlns:a16="http://schemas.microsoft.com/office/drawing/2014/main" id="{6F7628B5-56F4-C148-88B9-700AB787CDD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flipH="1" flipV="1">
            <a:off x="10392000" y="5058000"/>
            <a:ext cx="1800000" cy="1800000"/>
          </a:xfrm>
          <a:prstGeom prst="rect">
            <a:avLst/>
          </a:prstGeom>
        </p:spPr>
      </p:pic>
    </p:spTree>
    <p:extLst>
      <p:ext uri="{BB962C8B-B14F-4D97-AF65-F5344CB8AC3E}">
        <p14:creationId xmlns:p14="http://schemas.microsoft.com/office/powerpoint/2010/main" val="3472816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316BF-1099-7786-EDF4-F1171090F69D}"/>
              </a:ext>
            </a:extLst>
          </p:cNvPr>
          <p:cNvSpPr>
            <a:spLocks noGrp="1"/>
          </p:cNvSpPr>
          <p:nvPr>
            <p:ph type="title"/>
          </p:nvPr>
        </p:nvSpPr>
        <p:spPr/>
        <p:txBody>
          <a:bodyPr/>
          <a:lstStyle/>
          <a:p>
            <a:r>
              <a:rPr lang="en-GB" dirty="0"/>
              <a:t>Workflow</a:t>
            </a:r>
          </a:p>
        </p:txBody>
      </p:sp>
      <p:pic>
        <p:nvPicPr>
          <p:cNvPr id="5" name="Picture 4" descr="A diagram of a workflow&#10;&#10;AI-generated content may be incorrect.">
            <a:extLst>
              <a:ext uri="{FF2B5EF4-FFF2-40B4-BE49-F238E27FC236}">
                <a16:creationId xmlns:a16="http://schemas.microsoft.com/office/drawing/2014/main" id="{C2599255-B914-31D7-3D79-161300E134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103" y="1067771"/>
            <a:ext cx="7001763" cy="5227983"/>
          </a:xfrm>
          <a:prstGeom prst="rect">
            <a:avLst/>
          </a:prstGeom>
        </p:spPr>
      </p:pic>
      <p:sp>
        <p:nvSpPr>
          <p:cNvPr id="6" name="TextBox 5">
            <a:extLst>
              <a:ext uri="{FF2B5EF4-FFF2-40B4-BE49-F238E27FC236}">
                <a16:creationId xmlns:a16="http://schemas.microsoft.com/office/drawing/2014/main" id="{9535284B-021F-A639-463E-FA62ED3CE971}"/>
              </a:ext>
            </a:extLst>
          </p:cNvPr>
          <p:cNvSpPr txBox="1"/>
          <p:nvPr/>
        </p:nvSpPr>
        <p:spPr>
          <a:xfrm>
            <a:off x="4155117" y="5327965"/>
            <a:ext cx="5587289" cy="369332"/>
          </a:xfrm>
          <a:prstGeom prst="rect">
            <a:avLst/>
          </a:prstGeom>
          <a:noFill/>
        </p:spPr>
        <p:txBody>
          <a:bodyPr wrap="square">
            <a:spAutoFit/>
          </a:bodyPr>
          <a:lstStyle/>
          <a:p>
            <a:pPr>
              <a:buNone/>
            </a:pPr>
            <a:r>
              <a:rPr lang="en-GB" dirty="0">
                <a:solidFill>
                  <a:srgbClr val="374151"/>
                </a:solidFill>
                <a:latin typeface="Arial" panose="020B0604020202020204" pitchFamily="34" charset="0"/>
                <a:cs typeface="Arial" panose="020B0604020202020204" pitchFamily="34" charset="0"/>
              </a:rPr>
              <a:t>Compile UK depleted gas reservoir dataset</a:t>
            </a:r>
            <a:endParaRPr lang="en-GB" dirty="0">
              <a:solidFill>
                <a:srgbClr val="78716F"/>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512A1E7-C51A-A2C8-54DF-FF2DF5693987}"/>
              </a:ext>
            </a:extLst>
          </p:cNvPr>
          <p:cNvSpPr txBox="1"/>
          <p:nvPr/>
        </p:nvSpPr>
        <p:spPr>
          <a:xfrm>
            <a:off x="5523841" y="4673068"/>
            <a:ext cx="6201640" cy="369332"/>
          </a:xfrm>
          <a:prstGeom prst="rect">
            <a:avLst/>
          </a:prstGeom>
          <a:noFill/>
        </p:spPr>
        <p:txBody>
          <a:bodyPr wrap="square">
            <a:spAutoFit/>
          </a:bodyPr>
          <a:lstStyle/>
          <a:p>
            <a:pPr>
              <a:buNone/>
            </a:pPr>
            <a:r>
              <a:rPr lang="en-GB" dirty="0">
                <a:solidFill>
                  <a:srgbClr val="374151"/>
                </a:solidFill>
                <a:latin typeface="Arial" panose="020B0604020202020204" pitchFamily="34" charset="0"/>
                <a:cs typeface="Arial" panose="020B0604020202020204" pitchFamily="34" charset="0"/>
              </a:rPr>
              <a:t>Simulate gas mixing and estimate recovery factor</a:t>
            </a:r>
            <a:endParaRPr lang="pt-BR" dirty="0">
              <a:solidFill>
                <a:srgbClr val="37415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3A3F09A-D75C-52D9-3D7B-3F129493DD9B}"/>
              </a:ext>
            </a:extLst>
          </p:cNvPr>
          <p:cNvSpPr txBox="1"/>
          <p:nvPr/>
        </p:nvSpPr>
        <p:spPr>
          <a:xfrm>
            <a:off x="6784572" y="3686833"/>
            <a:ext cx="5590134" cy="369332"/>
          </a:xfrm>
          <a:prstGeom prst="rect">
            <a:avLst/>
          </a:prstGeom>
          <a:noFill/>
        </p:spPr>
        <p:txBody>
          <a:bodyPr wrap="square">
            <a:spAutoFit/>
          </a:bodyPr>
          <a:lstStyle/>
          <a:p>
            <a:pPr>
              <a:buNone/>
            </a:pPr>
            <a:r>
              <a:rPr lang="en-GB" dirty="0">
                <a:solidFill>
                  <a:srgbClr val="374151"/>
                </a:solidFill>
                <a:latin typeface="Arial" panose="020B0604020202020204" pitchFamily="34" charset="0"/>
                <a:cs typeface="Arial" panose="020B0604020202020204" pitchFamily="34" charset="0"/>
              </a:rPr>
              <a:t>Train surrogate model to predict hydrogen RF</a:t>
            </a:r>
          </a:p>
        </p:txBody>
      </p:sp>
      <p:sp>
        <p:nvSpPr>
          <p:cNvPr id="9" name="TextBox 8">
            <a:extLst>
              <a:ext uri="{FF2B5EF4-FFF2-40B4-BE49-F238E27FC236}">
                <a16:creationId xmlns:a16="http://schemas.microsoft.com/office/drawing/2014/main" id="{DCB9C2B8-E25B-5B01-643A-20468B471762}"/>
              </a:ext>
            </a:extLst>
          </p:cNvPr>
          <p:cNvSpPr txBox="1"/>
          <p:nvPr/>
        </p:nvSpPr>
        <p:spPr>
          <a:xfrm>
            <a:off x="7848210" y="2382900"/>
            <a:ext cx="4363818" cy="646331"/>
          </a:xfrm>
          <a:prstGeom prst="rect">
            <a:avLst/>
          </a:prstGeom>
          <a:noFill/>
        </p:spPr>
        <p:txBody>
          <a:bodyPr wrap="square">
            <a:spAutoFit/>
          </a:bodyPr>
          <a:lstStyle/>
          <a:p>
            <a:pPr>
              <a:buNone/>
            </a:pPr>
            <a:r>
              <a:rPr lang="en-GB" dirty="0">
                <a:solidFill>
                  <a:srgbClr val="374151"/>
                </a:solidFill>
                <a:latin typeface="Arial" panose="020B0604020202020204" pitchFamily="34" charset="0"/>
                <a:cs typeface="Arial" panose="020B0604020202020204" pitchFamily="34" charset="0"/>
              </a:rPr>
              <a:t>Optimise reservoir portfolio to meet UK storage targets</a:t>
            </a:r>
          </a:p>
        </p:txBody>
      </p:sp>
      <p:sp>
        <p:nvSpPr>
          <p:cNvPr id="10" name="TextBox 9">
            <a:extLst>
              <a:ext uri="{FF2B5EF4-FFF2-40B4-BE49-F238E27FC236}">
                <a16:creationId xmlns:a16="http://schemas.microsoft.com/office/drawing/2014/main" id="{22F1480F-71C1-1F2B-2D46-14AE6CEC103E}"/>
              </a:ext>
            </a:extLst>
          </p:cNvPr>
          <p:cNvSpPr txBox="1"/>
          <p:nvPr/>
        </p:nvSpPr>
        <p:spPr>
          <a:xfrm>
            <a:off x="11537576" y="6450995"/>
            <a:ext cx="654424" cy="369332"/>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16497320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B891E-7093-BECD-AC60-0C69080862EE}"/>
              </a:ext>
            </a:extLst>
          </p:cNvPr>
          <p:cNvSpPr>
            <a:spLocks noGrp="1"/>
          </p:cNvSpPr>
          <p:nvPr>
            <p:ph type="title"/>
          </p:nvPr>
        </p:nvSpPr>
        <p:spPr/>
        <p:txBody>
          <a:bodyPr/>
          <a:lstStyle/>
          <a:p>
            <a:r>
              <a:rPr lang="en-GB" sz="3600" dirty="0"/>
              <a:t>Reservoir Characterisation</a:t>
            </a:r>
            <a:endParaRPr lang="en-GB" dirty="0"/>
          </a:p>
        </p:txBody>
      </p:sp>
      <p:grpSp>
        <p:nvGrpSpPr>
          <p:cNvPr id="5" name="Group 4">
            <a:extLst>
              <a:ext uri="{FF2B5EF4-FFF2-40B4-BE49-F238E27FC236}">
                <a16:creationId xmlns:a16="http://schemas.microsoft.com/office/drawing/2014/main" id="{B4F49435-4B99-08D3-C9C5-37054B0D93D6}"/>
              </a:ext>
            </a:extLst>
          </p:cNvPr>
          <p:cNvGrpSpPr/>
          <p:nvPr/>
        </p:nvGrpSpPr>
        <p:grpSpPr>
          <a:xfrm>
            <a:off x="3513112" y="3087444"/>
            <a:ext cx="4458659" cy="3351153"/>
            <a:chOff x="8056348" y="1077125"/>
            <a:chExt cx="3915976" cy="2935757"/>
          </a:xfrm>
        </p:grpSpPr>
        <p:pic>
          <p:nvPicPr>
            <p:cNvPr id="6" name="Picture 5" descr="A graph of porosity&#10;&#10;AI-generated content may be incorrect.">
              <a:extLst>
                <a:ext uri="{FF2B5EF4-FFF2-40B4-BE49-F238E27FC236}">
                  <a16:creationId xmlns:a16="http://schemas.microsoft.com/office/drawing/2014/main" id="{7382353E-A507-FEDB-2EA5-1D939B33CB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6348" y="1077125"/>
              <a:ext cx="3915976" cy="2935757"/>
            </a:xfrm>
            <a:prstGeom prst="rect">
              <a:avLst/>
            </a:prstGeom>
          </p:spPr>
        </p:pic>
        <p:pic>
          <p:nvPicPr>
            <p:cNvPr id="7" name="Picture 6">
              <a:extLst>
                <a:ext uri="{FF2B5EF4-FFF2-40B4-BE49-F238E27FC236}">
                  <a16:creationId xmlns:a16="http://schemas.microsoft.com/office/drawing/2014/main" id="{E747F2CC-350A-AC8E-E622-F6BF548118BF}"/>
                </a:ext>
              </a:extLst>
            </p:cNvPr>
            <p:cNvPicPr>
              <a:picLocks noChangeAspect="1"/>
            </p:cNvPicPr>
            <p:nvPr/>
          </p:nvPicPr>
          <p:blipFill>
            <a:blip r:embed="rId4"/>
            <a:stretch>
              <a:fillRect/>
            </a:stretch>
          </p:blipFill>
          <p:spPr>
            <a:xfrm>
              <a:off x="8751956" y="1252154"/>
              <a:ext cx="837145" cy="326272"/>
            </a:xfrm>
            <a:prstGeom prst="rect">
              <a:avLst/>
            </a:prstGeom>
          </p:spPr>
        </p:pic>
      </p:grpSp>
      <p:pic>
        <p:nvPicPr>
          <p:cNvPr id="8" name="Picture 7" descr="A graph of a graph showing a number of data&#10;&#10;AI-generated content may be incorrect.">
            <a:extLst>
              <a:ext uri="{FF2B5EF4-FFF2-40B4-BE49-F238E27FC236}">
                <a16:creationId xmlns:a16="http://schemas.microsoft.com/office/drawing/2014/main" id="{609D6C67-859E-C3B6-F46C-B62623B97F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30522" y="3073413"/>
            <a:ext cx="4222581" cy="3379216"/>
          </a:xfrm>
          <a:prstGeom prst="rect">
            <a:avLst/>
          </a:prstGeom>
        </p:spPr>
      </p:pic>
      <p:sp>
        <p:nvSpPr>
          <p:cNvPr id="9" name="TextBox 8">
            <a:extLst>
              <a:ext uri="{FF2B5EF4-FFF2-40B4-BE49-F238E27FC236}">
                <a16:creationId xmlns:a16="http://schemas.microsoft.com/office/drawing/2014/main" id="{FED7BF40-1F8A-DCAA-0CCB-4898B1B9B7E6}"/>
              </a:ext>
            </a:extLst>
          </p:cNvPr>
          <p:cNvSpPr txBox="1"/>
          <p:nvPr/>
        </p:nvSpPr>
        <p:spPr>
          <a:xfrm>
            <a:off x="227924" y="1058084"/>
            <a:ext cx="1626513" cy="369332"/>
          </a:xfrm>
          <a:prstGeom prst="rect">
            <a:avLst/>
          </a:prstGeom>
          <a:noFill/>
        </p:spPr>
        <p:txBody>
          <a:bodyPr wrap="square">
            <a:spAutoFit/>
          </a:bodyPr>
          <a:lstStyle/>
          <a:p>
            <a:pPr>
              <a:buClr>
                <a:schemeClr val="tx2"/>
              </a:buClr>
            </a:pPr>
            <a:r>
              <a:rPr lang="en-GB" b="1" dirty="0">
                <a:solidFill>
                  <a:srgbClr val="374151"/>
                </a:solidFill>
                <a:latin typeface="Arial" panose="020B0604020202020204" pitchFamily="34" charset="0"/>
                <a:cs typeface="Arial" panose="020B0604020202020204" pitchFamily="34" charset="0"/>
              </a:rPr>
              <a:t>1. Dataset</a:t>
            </a:r>
          </a:p>
        </p:txBody>
      </p:sp>
      <p:sp>
        <p:nvSpPr>
          <p:cNvPr id="10" name="TextBox 9">
            <a:extLst>
              <a:ext uri="{FF2B5EF4-FFF2-40B4-BE49-F238E27FC236}">
                <a16:creationId xmlns:a16="http://schemas.microsoft.com/office/drawing/2014/main" id="{BCD990C2-CE20-D434-696E-6F12FEF8C7FB}"/>
              </a:ext>
            </a:extLst>
          </p:cNvPr>
          <p:cNvSpPr txBox="1"/>
          <p:nvPr/>
        </p:nvSpPr>
        <p:spPr>
          <a:xfrm>
            <a:off x="283579" y="1441884"/>
            <a:ext cx="3851071" cy="1477328"/>
          </a:xfrm>
          <a:prstGeom prst="rect">
            <a:avLst/>
          </a:prstGeom>
          <a:noFill/>
        </p:spPr>
        <p:txBody>
          <a:bodyPr wrap="square">
            <a:spAutoFit/>
          </a:bodyPr>
          <a:lstStyle/>
          <a:p>
            <a:pPr marL="285750" indent="-285750">
              <a:buFont typeface="Wingdings" panose="05000000000000000000" pitchFamily="2" charset="2"/>
              <a:buChar char="q"/>
            </a:pPr>
            <a:r>
              <a:rPr lang="en-GB" dirty="0">
                <a:solidFill>
                  <a:srgbClr val="374151"/>
                </a:solidFill>
                <a:latin typeface="Arial" panose="020B0604020202020204" pitchFamily="34" charset="0"/>
                <a:cs typeface="Arial" panose="020B0604020202020204" pitchFamily="34" charset="0"/>
              </a:rPr>
              <a:t>124 UK depleted gas reservoirs identified.</a:t>
            </a:r>
          </a:p>
          <a:p>
            <a:pPr marL="285750" indent="-285750">
              <a:buFont typeface="Wingdings" panose="05000000000000000000" pitchFamily="2" charset="2"/>
              <a:buChar char="q"/>
            </a:pPr>
            <a:endParaRPr lang="en-GB" dirty="0">
              <a:solidFill>
                <a:srgbClr val="37415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r>
              <a:rPr lang="en-GB" dirty="0">
                <a:solidFill>
                  <a:srgbClr val="374151"/>
                </a:solidFill>
                <a:latin typeface="Arial" panose="020B0604020202020204" pitchFamily="34" charset="0"/>
                <a:cs typeface="Arial" panose="020B0604020202020204" pitchFamily="34" charset="0"/>
              </a:rPr>
              <a:t>96 with complete rock properties, RGIIP, and well counts</a:t>
            </a:r>
          </a:p>
        </p:txBody>
      </p:sp>
      <p:sp>
        <p:nvSpPr>
          <p:cNvPr id="11" name="TextBox 10">
            <a:extLst>
              <a:ext uri="{FF2B5EF4-FFF2-40B4-BE49-F238E27FC236}">
                <a16:creationId xmlns:a16="http://schemas.microsoft.com/office/drawing/2014/main" id="{D4119FCE-481F-E8A7-85C6-D26DAF0B3CE7}"/>
              </a:ext>
            </a:extLst>
          </p:cNvPr>
          <p:cNvSpPr txBox="1"/>
          <p:nvPr/>
        </p:nvSpPr>
        <p:spPr>
          <a:xfrm>
            <a:off x="4188429" y="1058084"/>
            <a:ext cx="1933208" cy="369332"/>
          </a:xfrm>
          <a:prstGeom prst="rect">
            <a:avLst/>
          </a:prstGeom>
          <a:noFill/>
        </p:spPr>
        <p:txBody>
          <a:bodyPr wrap="square">
            <a:spAutoFit/>
          </a:bodyPr>
          <a:lstStyle/>
          <a:p>
            <a:pPr>
              <a:buClr>
                <a:schemeClr val="tx2"/>
              </a:buClr>
            </a:pPr>
            <a:r>
              <a:rPr lang="en-GB" b="1" dirty="0">
                <a:solidFill>
                  <a:srgbClr val="374151"/>
                </a:solidFill>
                <a:latin typeface="Arial" panose="020B0604020202020204" pitchFamily="34" charset="0"/>
                <a:cs typeface="Arial" panose="020B0604020202020204" pitchFamily="34" charset="0"/>
              </a:rPr>
              <a:t>2. Key Patterns</a:t>
            </a:r>
          </a:p>
        </p:txBody>
      </p:sp>
      <p:sp>
        <p:nvSpPr>
          <p:cNvPr id="12" name="TextBox 11">
            <a:extLst>
              <a:ext uri="{FF2B5EF4-FFF2-40B4-BE49-F238E27FC236}">
                <a16:creationId xmlns:a16="http://schemas.microsoft.com/office/drawing/2014/main" id="{D33334FC-3DB0-8080-617D-BE5F44B31FED}"/>
              </a:ext>
            </a:extLst>
          </p:cNvPr>
          <p:cNvSpPr txBox="1"/>
          <p:nvPr/>
        </p:nvSpPr>
        <p:spPr>
          <a:xfrm>
            <a:off x="4244085" y="1441884"/>
            <a:ext cx="4126900" cy="1477328"/>
          </a:xfrm>
          <a:prstGeom prst="rect">
            <a:avLst/>
          </a:prstGeom>
          <a:noFill/>
        </p:spPr>
        <p:txBody>
          <a:bodyPr wrap="square">
            <a:spAutoFit/>
          </a:bodyPr>
          <a:lstStyle/>
          <a:p>
            <a:pPr marL="285750" indent="-285750">
              <a:buFont typeface="Wingdings" panose="05000000000000000000" pitchFamily="2" charset="2"/>
              <a:buChar char="q"/>
            </a:pPr>
            <a:r>
              <a:rPr lang="en-GB" dirty="0">
                <a:solidFill>
                  <a:srgbClr val="374151"/>
                </a:solidFill>
                <a:latin typeface="Arial" panose="020B0604020202020204" pitchFamily="34" charset="0"/>
                <a:cs typeface="Arial" panose="020B0604020202020204" pitchFamily="34" charset="0"/>
              </a:rPr>
              <a:t>Permeability is strongly right-skewed.</a:t>
            </a:r>
          </a:p>
          <a:p>
            <a:pPr marL="285750" indent="-285750">
              <a:buFont typeface="Wingdings" panose="05000000000000000000" pitchFamily="2" charset="2"/>
              <a:buChar char="q"/>
            </a:pPr>
            <a:endParaRPr lang="en-GB" dirty="0">
              <a:solidFill>
                <a:srgbClr val="37415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r>
              <a:rPr lang="en-GB" dirty="0">
                <a:solidFill>
                  <a:srgbClr val="374151"/>
                </a:solidFill>
                <a:latin typeface="Arial" panose="020B0604020202020204" pitchFamily="34" charset="0"/>
                <a:cs typeface="Arial" panose="020B0604020202020204" pitchFamily="34" charset="0"/>
              </a:rPr>
              <a:t>Pressure and temperature show a clear positive trend.</a:t>
            </a:r>
          </a:p>
        </p:txBody>
      </p:sp>
      <p:sp>
        <p:nvSpPr>
          <p:cNvPr id="13" name="TextBox 12">
            <a:extLst>
              <a:ext uri="{FF2B5EF4-FFF2-40B4-BE49-F238E27FC236}">
                <a16:creationId xmlns:a16="http://schemas.microsoft.com/office/drawing/2014/main" id="{BF4F0A1E-6599-E4F1-6204-09C2D11554FC}"/>
              </a:ext>
            </a:extLst>
          </p:cNvPr>
          <p:cNvSpPr txBox="1"/>
          <p:nvPr/>
        </p:nvSpPr>
        <p:spPr>
          <a:xfrm>
            <a:off x="8315330" y="1058084"/>
            <a:ext cx="3296544" cy="369332"/>
          </a:xfrm>
          <a:prstGeom prst="rect">
            <a:avLst/>
          </a:prstGeom>
          <a:noFill/>
        </p:spPr>
        <p:txBody>
          <a:bodyPr wrap="square">
            <a:spAutoFit/>
          </a:bodyPr>
          <a:lstStyle/>
          <a:p>
            <a:pPr>
              <a:buClr>
                <a:schemeClr val="tx2"/>
              </a:buClr>
            </a:pPr>
            <a:r>
              <a:rPr lang="en-GB" b="1" dirty="0">
                <a:solidFill>
                  <a:srgbClr val="374151"/>
                </a:solidFill>
                <a:latin typeface="Arial" panose="020B0604020202020204" pitchFamily="34" charset="0"/>
                <a:cs typeface="Arial" panose="020B0604020202020204" pitchFamily="34" charset="0"/>
              </a:rPr>
              <a:t>3. Implication for modelling</a:t>
            </a:r>
          </a:p>
        </p:txBody>
      </p:sp>
      <p:sp>
        <p:nvSpPr>
          <p:cNvPr id="14" name="TextBox 13">
            <a:extLst>
              <a:ext uri="{FF2B5EF4-FFF2-40B4-BE49-F238E27FC236}">
                <a16:creationId xmlns:a16="http://schemas.microsoft.com/office/drawing/2014/main" id="{59B11757-F00D-EBBD-1854-EDD4F3D12618}"/>
              </a:ext>
            </a:extLst>
          </p:cNvPr>
          <p:cNvSpPr txBox="1"/>
          <p:nvPr/>
        </p:nvSpPr>
        <p:spPr>
          <a:xfrm>
            <a:off x="283579" y="6363618"/>
            <a:ext cx="3306629" cy="369332"/>
          </a:xfrm>
          <a:prstGeom prst="rect">
            <a:avLst/>
          </a:prstGeom>
          <a:solidFill>
            <a:srgbClr val="90B5D4"/>
          </a:solidFill>
        </p:spPr>
        <p:txBody>
          <a:bodyPr wrap="square">
            <a:spAutoFit/>
          </a:bodyPr>
          <a:lstStyle/>
          <a:p>
            <a:pPr algn="ctr"/>
            <a:r>
              <a:rPr lang="en-GB" dirty="0">
                <a:solidFill>
                  <a:srgbClr val="374151"/>
                </a:solidFill>
                <a:latin typeface="Arial" panose="020B0604020202020204" pitchFamily="34" charset="0"/>
                <a:cs typeface="Arial" panose="020B0604020202020204" pitchFamily="34" charset="0"/>
              </a:rPr>
              <a:t>Permeability distribution</a:t>
            </a:r>
            <a:endParaRPr lang="en-GB" dirty="0"/>
          </a:p>
        </p:txBody>
      </p:sp>
      <p:sp>
        <p:nvSpPr>
          <p:cNvPr id="15" name="TextBox 14">
            <a:extLst>
              <a:ext uri="{FF2B5EF4-FFF2-40B4-BE49-F238E27FC236}">
                <a16:creationId xmlns:a16="http://schemas.microsoft.com/office/drawing/2014/main" id="{DE498783-5A09-13F8-28D0-96B801587B31}"/>
              </a:ext>
            </a:extLst>
          </p:cNvPr>
          <p:cNvSpPr txBox="1"/>
          <p:nvPr/>
        </p:nvSpPr>
        <p:spPr>
          <a:xfrm>
            <a:off x="4091457" y="6363618"/>
            <a:ext cx="3682118" cy="369332"/>
          </a:xfrm>
          <a:prstGeom prst="rect">
            <a:avLst/>
          </a:prstGeom>
          <a:solidFill>
            <a:srgbClr val="90B5D4"/>
          </a:solidFill>
        </p:spPr>
        <p:txBody>
          <a:bodyPr wrap="square">
            <a:spAutoFit/>
          </a:bodyPr>
          <a:lstStyle/>
          <a:p>
            <a:pPr algn="ctr"/>
            <a:r>
              <a:rPr lang="en-GB" dirty="0">
                <a:solidFill>
                  <a:srgbClr val="374151"/>
                </a:solidFill>
                <a:latin typeface="Arial" panose="020B0604020202020204" pitchFamily="34" charset="0"/>
                <a:cs typeface="Arial" panose="020B0604020202020204" pitchFamily="34" charset="0"/>
              </a:rPr>
              <a:t>Porosity–Permeability distribution</a:t>
            </a:r>
            <a:endParaRPr lang="en-GB" dirty="0"/>
          </a:p>
        </p:txBody>
      </p:sp>
      <p:sp>
        <p:nvSpPr>
          <p:cNvPr id="16" name="TextBox 15">
            <a:extLst>
              <a:ext uri="{FF2B5EF4-FFF2-40B4-BE49-F238E27FC236}">
                <a16:creationId xmlns:a16="http://schemas.microsoft.com/office/drawing/2014/main" id="{475652F1-E398-54AD-CEB4-0782A87094C2}"/>
              </a:ext>
            </a:extLst>
          </p:cNvPr>
          <p:cNvSpPr txBox="1"/>
          <p:nvPr/>
        </p:nvSpPr>
        <p:spPr>
          <a:xfrm>
            <a:off x="8370986" y="1441884"/>
            <a:ext cx="3682118" cy="1754326"/>
          </a:xfrm>
          <a:prstGeom prst="rect">
            <a:avLst/>
          </a:prstGeom>
          <a:noFill/>
        </p:spPr>
        <p:txBody>
          <a:bodyPr wrap="square">
            <a:spAutoFit/>
          </a:bodyPr>
          <a:lstStyle/>
          <a:p>
            <a:pPr marL="285750" indent="-285750">
              <a:buFont typeface="Wingdings" panose="05000000000000000000" pitchFamily="2" charset="2"/>
              <a:buChar char="q"/>
            </a:pPr>
            <a:r>
              <a:rPr lang="en-GB" dirty="0">
                <a:solidFill>
                  <a:srgbClr val="374151"/>
                </a:solidFill>
                <a:latin typeface="Arial" panose="020B0604020202020204" pitchFamily="34" charset="0"/>
                <a:cs typeface="Arial" panose="020B0604020202020204" pitchFamily="34" charset="0"/>
              </a:rPr>
              <a:t>Permeability clustered before sampling to preserve low- and high-permeability groups.</a:t>
            </a:r>
          </a:p>
          <a:p>
            <a:pPr marL="285750" indent="-285750">
              <a:buFont typeface="Wingdings" panose="05000000000000000000" pitchFamily="2" charset="2"/>
              <a:buChar char="q"/>
            </a:pPr>
            <a:endParaRPr lang="en-GB" dirty="0">
              <a:solidFill>
                <a:srgbClr val="37415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r>
              <a:rPr lang="en-GB" dirty="0">
                <a:solidFill>
                  <a:srgbClr val="374151"/>
                </a:solidFill>
                <a:latin typeface="Arial" panose="020B0604020202020204" pitchFamily="34" charset="0"/>
                <a:cs typeface="Arial" panose="020B0604020202020204" pitchFamily="34" charset="0"/>
              </a:rPr>
              <a:t>Generated a representative reservoir parameter space.</a:t>
            </a:r>
          </a:p>
        </p:txBody>
      </p:sp>
      <p:pic>
        <p:nvPicPr>
          <p:cNvPr id="17" name="Picture 16" descr="A group of red bars&#10;&#10;AI-generated content may be incorrect.">
            <a:extLst>
              <a:ext uri="{FF2B5EF4-FFF2-40B4-BE49-F238E27FC236}">
                <a16:creationId xmlns:a16="http://schemas.microsoft.com/office/drawing/2014/main" id="{A9EB011B-480F-6AC5-C8BA-D3205D8D814F}"/>
              </a:ext>
            </a:extLst>
          </p:cNvPr>
          <p:cNvPicPr>
            <a:picLocks noChangeAspect="1"/>
          </p:cNvPicPr>
          <p:nvPr/>
        </p:nvPicPr>
        <p:blipFill>
          <a:blip r:embed="rId6">
            <a:extLst>
              <a:ext uri="{28A0092B-C50C-407E-A947-70E740481C1C}">
                <a14:useLocalDpi xmlns:a14="http://schemas.microsoft.com/office/drawing/2010/main" val="0"/>
              </a:ext>
            </a:extLst>
          </a:blip>
          <a:srcRect l="63128" t="1101" r="5294" b="51231"/>
          <a:stretch>
            <a:fillRect/>
          </a:stretch>
        </p:blipFill>
        <p:spPr>
          <a:xfrm>
            <a:off x="36168" y="3273918"/>
            <a:ext cx="3618192" cy="2857925"/>
          </a:xfrm>
          <a:prstGeom prst="rect">
            <a:avLst/>
          </a:prstGeom>
        </p:spPr>
      </p:pic>
      <p:sp>
        <p:nvSpPr>
          <p:cNvPr id="18" name="TextBox 17">
            <a:extLst>
              <a:ext uri="{FF2B5EF4-FFF2-40B4-BE49-F238E27FC236}">
                <a16:creationId xmlns:a16="http://schemas.microsoft.com/office/drawing/2014/main" id="{C341588D-EB3B-F37A-65AD-0DEBE5586923}"/>
              </a:ext>
            </a:extLst>
          </p:cNvPr>
          <p:cNvSpPr txBox="1"/>
          <p:nvPr/>
        </p:nvSpPr>
        <p:spPr>
          <a:xfrm>
            <a:off x="8274825" y="6365376"/>
            <a:ext cx="3778278" cy="369332"/>
          </a:xfrm>
          <a:prstGeom prst="rect">
            <a:avLst/>
          </a:prstGeom>
          <a:solidFill>
            <a:srgbClr val="90B5D4"/>
          </a:solidFill>
        </p:spPr>
        <p:txBody>
          <a:bodyPr wrap="square">
            <a:spAutoFit/>
          </a:bodyPr>
          <a:lstStyle/>
          <a:p>
            <a:pPr algn="ctr"/>
            <a:r>
              <a:rPr lang="en-GB" dirty="0">
                <a:solidFill>
                  <a:srgbClr val="374151"/>
                </a:solidFill>
                <a:latin typeface="Arial" panose="020B0604020202020204" pitchFamily="34" charset="0"/>
                <a:cs typeface="Arial" panose="020B0604020202020204" pitchFamily="34" charset="0"/>
              </a:rPr>
              <a:t>Pressure-Temperature relationship</a:t>
            </a:r>
            <a:endParaRPr lang="en-GB" dirty="0"/>
          </a:p>
        </p:txBody>
      </p:sp>
      <p:sp>
        <p:nvSpPr>
          <p:cNvPr id="19" name="TextBox 18">
            <a:extLst>
              <a:ext uri="{FF2B5EF4-FFF2-40B4-BE49-F238E27FC236}">
                <a16:creationId xmlns:a16="http://schemas.microsoft.com/office/drawing/2014/main" id="{B29973F2-6C42-7007-5B9B-5077ABC7930A}"/>
              </a:ext>
            </a:extLst>
          </p:cNvPr>
          <p:cNvSpPr txBox="1"/>
          <p:nvPr/>
        </p:nvSpPr>
        <p:spPr>
          <a:xfrm>
            <a:off x="-188315" y="6368090"/>
            <a:ext cx="654424" cy="369332"/>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5</a:t>
            </a:r>
          </a:p>
        </p:txBody>
      </p:sp>
      <p:sp>
        <p:nvSpPr>
          <p:cNvPr id="3" name="TextBox 2">
            <a:extLst>
              <a:ext uri="{FF2B5EF4-FFF2-40B4-BE49-F238E27FC236}">
                <a16:creationId xmlns:a16="http://schemas.microsoft.com/office/drawing/2014/main" id="{72CE6772-9EFD-BBBF-D6BD-1020FA6FB179}"/>
              </a:ext>
            </a:extLst>
          </p:cNvPr>
          <p:cNvSpPr txBox="1"/>
          <p:nvPr/>
        </p:nvSpPr>
        <p:spPr>
          <a:xfrm>
            <a:off x="36168" y="2957173"/>
            <a:ext cx="1075002" cy="2308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CO2Stored</a:t>
            </a:r>
          </a:p>
        </p:txBody>
      </p:sp>
    </p:spTree>
    <p:extLst>
      <p:ext uri="{BB962C8B-B14F-4D97-AF65-F5344CB8AC3E}">
        <p14:creationId xmlns:p14="http://schemas.microsoft.com/office/powerpoint/2010/main" val="2232146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28815-955C-145D-D510-16BE4DBBB8BB}"/>
              </a:ext>
            </a:extLst>
          </p:cNvPr>
          <p:cNvSpPr>
            <a:spLocks noGrp="1"/>
          </p:cNvSpPr>
          <p:nvPr>
            <p:ph type="title"/>
          </p:nvPr>
        </p:nvSpPr>
        <p:spPr/>
        <p:txBody>
          <a:bodyPr/>
          <a:lstStyle/>
          <a:p>
            <a:r>
              <a:rPr lang="en-GB" sz="3600" dirty="0"/>
              <a:t>Simulation Setup</a:t>
            </a:r>
            <a:endParaRPr lang="en-GB" dirty="0"/>
          </a:p>
        </p:txBody>
      </p:sp>
      <p:pic>
        <p:nvPicPr>
          <p:cNvPr id="5" name="Picture 4">
            <a:extLst>
              <a:ext uri="{FF2B5EF4-FFF2-40B4-BE49-F238E27FC236}">
                <a16:creationId xmlns:a16="http://schemas.microsoft.com/office/drawing/2014/main" id="{7969CAEB-444D-0D59-8EE4-15B6567C846F}"/>
              </a:ext>
            </a:extLst>
          </p:cNvPr>
          <p:cNvPicPr>
            <a:picLocks noChangeAspect="1"/>
          </p:cNvPicPr>
          <p:nvPr/>
        </p:nvPicPr>
        <p:blipFill rotWithShape="1">
          <a:blip r:embed="rId3"/>
          <a:srcRect l="13382" t="6163" r="13480" b="9322"/>
          <a:stretch/>
        </p:blipFill>
        <p:spPr>
          <a:xfrm>
            <a:off x="443876" y="4498823"/>
            <a:ext cx="4269575" cy="1972800"/>
          </a:xfrm>
          <a:prstGeom prst="rect">
            <a:avLst/>
          </a:prstGeom>
        </p:spPr>
      </p:pic>
      <p:sp>
        <p:nvSpPr>
          <p:cNvPr id="6" name="Rectangle 5">
            <a:extLst>
              <a:ext uri="{FF2B5EF4-FFF2-40B4-BE49-F238E27FC236}">
                <a16:creationId xmlns:a16="http://schemas.microsoft.com/office/drawing/2014/main" id="{C7C93371-022D-0D10-9137-66BAD6FE2D17}"/>
              </a:ext>
            </a:extLst>
          </p:cNvPr>
          <p:cNvSpPr/>
          <p:nvPr/>
        </p:nvSpPr>
        <p:spPr>
          <a:xfrm>
            <a:off x="192507" y="1764651"/>
            <a:ext cx="5666998" cy="4711176"/>
          </a:xfrm>
          <a:prstGeom prst="rect">
            <a:avLst/>
          </a:prstGeom>
          <a:noFill/>
          <a:ln>
            <a:solidFill>
              <a:srgbClr val="005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74151"/>
              </a:solidFill>
            </a:endParaRPr>
          </a:p>
        </p:txBody>
      </p:sp>
      <p:sp>
        <p:nvSpPr>
          <p:cNvPr id="7" name="Rectangle 6">
            <a:extLst>
              <a:ext uri="{FF2B5EF4-FFF2-40B4-BE49-F238E27FC236}">
                <a16:creationId xmlns:a16="http://schemas.microsoft.com/office/drawing/2014/main" id="{8C6194C4-806B-B938-F1E9-980564B8338B}"/>
              </a:ext>
            </a:extLst>
          </p:cNvPr>
          <p:cNvSpPr/>
          <p:nvPr/>
        </p:nvSpPr>
        <p:spPr>
          <a:xfrm>
            <a:off x="192507" y="1275053"/>
            <a:ext cx="5666998" cy="489598"/>
          </a:xfrm>
          <a:prstGeom prst="rect">
            <a:avLst/>
          </a:prstGeom>
          <a:noFill/>
          <a:ln>
            <a:solidFill>
              <a:srgbClr val="005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74151"/>
              </a:solidFill>
            </a:endParaRPr>
          </a:p>
        </p:txBody>
      </p:sp>
      <p:sp>
        <p:nvSpPr>
          <p:cNvPr id="8" name="Rectangle 7">
            <a:extLst>
              <a:ext uri="{FF2B5EF4-FFF2-40B4-BE49-F238E27FC236}">
                <a16:creationId xmlns:a16="http://schemas.microsoft.com/office/drawing/2014/main" id="{DBD47D3A-01D9-F883-1C45-C54A05A306BB}"/>
              </a:ext>
            </a:extLst>
          </p:cNvPr>
          <p:cNvSpPr/>
          <p:nvPr/>
        </p:nvSpPr>
        <p:spPr>
          <a:xfrm>
            <a:off x="6309347" y="1764651"/>
            <a:ext cx="5666998" cy="4711176"/>
          </a:xfrm>
          <a:prstGeom prst="rect">
            <a:avLst/>
          </a:prstGeom>
          <a:noFill/>
          <a:ln>
            <a:solidFill>
              <a:srgbClr val="005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74151"/>
              </a:solidFill>
            </a:endParaRPr>
          </a:p>
        </p:txBody>
      </p:sp>
      <p:sp>
        <p:nvSpPr>
          <p:cNvPr id="9" name="Rectangle 8">
            <a:extLst>
              <a:ext uri="{FF2B5EF4-FFF2-40B4-BE49-F238E27FC236}">
                <a16:creationId xmlns:a16="http://schemas.microsoft.com/office/drawing/2014/main" id="{7315F91B-6A0C-9802-31D5-C19D892F0E4B}"/>
              </a:ext>
            </a:extLst>
          </p:cNvPr>
          <p:cNvSpPr/>
          <p:nvPr/>
        </p:nvSpPr>
        <p:spPr>
          <a:xfrm>
            <a:off x="6309347" y="1275053"/>
            <a:ext cx="5666998" cy="489598"/>
          </a:xfrm>
          <a:prstGeom prst="rect">
            <a:avLst/>
          </a:prstGeom>
          <a:noFill/>
          <a:ln>
            <a:solidFill>
              <a:srgbClr val="005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74151"/>
              </a:solidFill>
            </a:endParaRPr>
          </a:p>
        </p:txBody>
      </p:sp>
      <p:sp>
        <p:nvSpPr>
          <p:cNvPr id="10" name="TextBox 9">
            <a:extLst>
              <a:ext uri="{FF2B5EF4-FFF2-40B4-BE49-F238E27FC236}">
                <a16:creationId xmlns:a16="http://schemas.microsoft.com/office/drawing/2014/main" id="{C178C1E9-761D-D0F4-D50B-4268A5CA262E}"/>
              </a:ext>
            </a:extLst>
          </p:cNvPr>
          <p:cNvSpPr txBox="1"/>
          <p:nvPr/>
        </p:nvSpPr>
        <p:spPr>
          <a:xfrm>
            <a:off x="1513838" y="1335186"/>
            <a:ext cx="3024336" cy="369332"/>
          </a:xfrm>
          <a:prstGeom prst="rect">
            <a:avLst/>
          </a:prstGeom>
          <a:noFill/>
        </p:spPr>
        <p:txBody>
          <a:bodyPr wrap="square" rtlCol="0">
            <a:spAutoFit/>
          </a:bodyPr>
          <a:lstStyle/>
          <a:p>
            <a:pPr algn="ctr"/>
            <a:r>
              <a:rPr lang="en-GB" dirty="0">
                <a:solidFill>
                  <a:srgbClr val="374151"/>
                </a:solidFill>
                <a:latin typeface="Arial" panose="020B0604020202020204" pitchFamily="34" charset="0"/>
                <a:cs typeface="Arial" panose="020B0604020202020204" pitchFamily="34" charset="0"/>
              </a:rPr>
              <a:t>Domain and Inputs</a:t>
            </a:r>
          </a:p>
        </p:txBody>
      </p:sp>
      <p:sp>
        <p:nvSpPr>
          <p:cNvPr id="11" name="TextBox 10">
            <a:extLst>
              <a:ext uri="{FF2B5EF4-FFF2-40B4-BE49-F238E27FC236}">
                <a16:creationId xmlns:a16="http://schemas.microsoft.com/office/drawing/2014/main" id="{19926F99-BCF8-C24D-B690-59892F41F2CC}"/>
              </a:ext>
            </a:extLst>
          </p:cNvPr>
          <p:cNvSpPr txBox="1"/>
          <p:nvPr/>
        </p:nvSpPr>
        <p:spPr>
          <a:xfrm>
            <a:off x="7630678" y="1335186"/>
            <a:ext cx="3024336" cy="369332"/>
          </a:xfrm>
          <a:prstGeom prst="rect">
            <a:avLst/>
          </a:prstGeom>
          <a:noFill/>
        </p:spPr>
        <p:txBody>
          <a:bodyPr wrap="square" rtlCol="0">
            <a:spAutoFit/>
          </a:bodyPr>
          <a:lstStyle/>
          <a:p>
            <a:pPr algn="ctr"/>
            <a:r>
              <a:rPr lang="en-GB">
                <a:solidFill>
                  <a:srgbClr val="374151"/>
                </a:solidFill>
                <a:latin typeface="Arial" panose="020B0604020202020204" pitchFamily="34" charset="0"/>
                <a:cs typeface="Arial" panose="020B0604020202020204" pitchFamily="34" charset="0"/>
              </a:rPr>
              <a:t>Simulation Cases</a:t>
            </a:r>
          </a:p>
        </p:txBody>
      </p:sp>
      <p:grpSp>
        <p:nvGrpSpPr>
          <p:cNvPr id="12" name="Group 11">
            <a:extLst>
              <a:ext uri="{FF2B5EF4-FFF2-40B4-BE49-F238E27FC236}">
                <a16:creationId xmlns:a16="http://schemas.microsoft.com/office/drawing/2014/main" id="{9CCCCB30-E1F8-FDAD-47D9-7502E1E2C568}"/>
              </a:ext>
            </a:extLst>
          </p:cNvPr>
          <p:cNvGrpSpPr/>
          <p:nvPr/>
        </p:nvGrpSpPr>
        <p:grpSpPr>
          <a:xfrm>
            <a:off x="3528521" y="1824784"/>
            <a:ext cx="2255988" cy="1743112"/>
            <a:chOff x="171009" y="1120073"/>
            <a:chExt cx="4002404" cy="3107023"/>
          </a:xfrm>
        </p:grpSpPr>
        <p:grpSp>
          <p:nvGrpSpPr>
            <p:cNvPr id="13" name="Group 12">
              <a:extLst>
                <a:ext uri="{FF2B5EF4-FFF2-40B4-BE49-F238E27FC236}">
                  <a16:creationId xmlns:a16="http://schemas.microsoft.com/office/drawing/2014/main" id="{091365C1-3396-CCDB-02A8-F23A87581A51}"/>
                </a:ext>
              </a:extLst>
            </p:cNvPr>
            <p:cNvGrpSpPr/>
            <p:nvPr/>
          </p:nvGrpSpPr>
          <p:grpSpPr>
            <a:xfrm>
              <a:off x="372279" y="1120073"/>
              <a:ext cx="3801134" cy="3107023"/>
              <a:chOff x="496970" y="1362529"/>
              <a:chExt cx="3801134" cy="3107023"/>
            </a:xfrm>
          </p:grpSpPr>
          <p:cxnSp>
            <p:nvCxnSpPr>
              <p:cNvPr id="15" name="Straight Arrow Connector 14">
                <a:extLst>
                  <a:ext uri="{FF2B5EF4-FFF2-40B4-BE49-F238E27FC236}">
                    <a16:creationId xmlns:a16="http://schemas.microsoft.com/office/drawing/2014/main" id="{6A770D78-DE1D-26C3-B4CF-8BCB9E10C788}"/>
                  </a:ext>
                </a:extLst>
              </p:cNvPr>
              <p:cNvCxnSpPr>
                <a:cxnSpLocks/>
              </p:cNvCxnSpPr>
              <p:nvPr/>
            </p:nvCxnSpPr>
            <p:spPr>
              <a:xfrm flipH="1" flipV="1">
                <a:off x="1326246" y="1651825"/>
                <a:ext cx="1071668" cy="1266122"/>
              </a:xfrm>
              <a:prstGeom prst="straightConnector1">
                <a:avLst/>
              </a:prstGeom>
              <a:ln w="6350">
                <a:solidFill>
                  <a:schemeClr val="tx1"/>
                </a:solidFill>
                <a:headEnd type="none" w="med" len="med"/>
                <a:tailEnd type="arrow" w="med" len="med"/>
              </a:ln>
            </p:spPr>
            <p:style>
              <a:lnRef idx="2">
                <a:schemeClr val="dk1"/>
              </a:lnRef>
              <a:fillRef idx="0">
                <a:schemeClr val="dk1"/>
              </a:fillRef>
              <a:effectRef idx="1">
                <a:schemeClr val="dk1"/>
              </a:effectRef>
              <a:fontRef idx="minor">
                <a:schemeClr val="tx1"/>
              </a:fontRef>
            </p:style>
          </p:cxnSp>
          <p:grpSp>
            <p:nvGrpSpPr>
              <p:cNvPr id="16" name="Group 15">
                <a:extLst>
                  <a:ext uri="{FF2B5EF4-FFF2-40B4-BE49-F238E27FC236}">
                    <a16:creationId xmlns:a16="http://schemas.microsoft.com/office/drawing/2014/main" id="{1AB77F70-F210-83CA-FE95-882520978467}"/>
                  </a:ext>
                </a:extLst>
              </p:cNvPr>
              <p:cNvGrpSpPr/>
              <p:nvPr/>
            </p:nvGrpSpPr>
            <p:grpSpPr>
              <a:xfrm>
                <a:off x="496970" y="1362529"/>
                <a:ext cx="3801134" cy="3107023"/>
                <a:chOff x="1360700" y="721044"/>
                <a:chExt cx="8640342" cy="6480000"/>
              </a:xfrm>
            </p:grpSpPr>
            <p:sp>
              <p:nvSpPr>
                <p:cNvPr id="18" name="Chord 17">
                  <a:extLst>
                    <a:ext uri="{FF2B5EF4-FFF2-40B4-BE49-F238E27FC236}">
                      <a16:creationId xmlns:a16="http://schemas.microsoft.com/office/drawing/2014/main" id="{BE9155B2-E880-B661-F6B2-31496021D18B}"/>
                    </a:ext>
                  </a:extLst>
                </p:cNvPr>
                <p:cNvSpPr/>
                <p:nvPr/>
              </p:nvSpPr>
              <p:spPr>
                <a:xfrm rot="5400000">
                  <a:off x="2441042" y="-358956"/>
                  <a:ext cx="6480000" cy="8639999"/>
                </a:xfrm>
                <a:prstGeom prst="chord">
                  <a:avLst>
                    <a:gd name="adj1" fmla="val 5402504"/>
                    <a:gd name="adj2" fmla="val 16200000"/>
                  </a:avLst>
                </a:prstGeom>
                <a:noFill/>
                <a:ln>
                  <a:solidFill>
                    <a:schemeClr val="tx1"/>
                  </a:solidFill>
                </a:ln>
              </p:spPr>
              <p:txBody>
                <a:bodyPr wrap="square" rtlCol="0" anchor="ctr">
                  <a:spAutoFit/>
                </a:bodyPr>
                <a:lstStyle/>
                <a:p>
                  <a:pPr algn="ctr"/>
                  <a:endParaRPr lang="en-GB" sz="1500" b="1">
                    <a:latin typeface="Gill Sans MT Pro Medium" pitchFamily="34" charset="0"/>
                  </a:endParaRPr>
                </a:p>
              </p:txBody>
            </p:sp>
            <p:sp>
              <p:nvSpPr>
                <p:cNvPr id="19" name="Rectangle 18">
                  <a:extLst>
                    <a:ext uri="{FF2B5EF4-FFF2-40B4-BE49-F238E27FC236}">
                      <a16:creationId xmlns:a16="http://schemas.microsoft.com/office/drawing/2014/main" id="{8E5E0927-5F36-F86D-B9C6-0613874D6AD5}"/>
                    </a:ext>
                  </a:extLst>
                </p:cNvPr>
                <p:cNvSpPr/>
                <p:nvPr/>
              </p:nvSpPr>
              <p:spPr>
                <a:xfrm>
                  <a:off x="5452446" y="4327432"/>
                  <a:ext cx="457197" cy="45718"/>
                </a:xfrm>
                <a:prstGeom prst="rect">
                  <a:avLst/>
                </a:prstGeom>
                <a:solidFill>
                  <a:schemeClr val="bg1"/>
                </a:solidFill>
                <a:ln>
                  <a:solidFill>
                    <a:schemeClr val="bg1"/>
                  </a:solidFill>
                </a:ln>
              </p:spPr>
              <p:txBody>
                <a:bodyPr wrap="square" rtlCol="0" anchor="ctr">
                  <a:spAutoFit/>
                </a:bodyPr>
                <a:lstStyle/>
                <a:p>
                  <a:pPr algn="ctr"/>
                  <a:endParaRPr lang="en-GB" sz="1500" b="1">
                    <a:latin typeface="Gill Sans MT Pro Medium" pitchFamily="34" charset="0"/>
                  </a:endParaRPr>
                </a:p>
              </p:txBody>
            </p:sp>
            <p:grpSp>
              <p:nvGrpSpPr>
                <p:cNvPr id="20" name="Group 19">
                  <a:extLst>
                    <a:ext uri="{FF2B5EF4-FFF2-40B4-BE49-F238E27FC236}">
                      <a16:creationId xmlns:a16="http://schemas.microsoft.com/office/drawing/2014/main" id="{59F33841-AD7B-A565-986A-0BFFD66BDDEC}"/>
                    </a:ext>
                  </a:extLst>
                </p:cNvPr>
                <p:cNvGrpSpPr/>
                <p:nvPr/>
              </p:nvGrpSpPr>
              <p:grpSpPr>
                <a:xfrm>
                  <a:off x="5452443" y="3799449"/>
                  <a:ext cx="457202" cy="324000"/>
                  <a:chOff x="5090136" y="3740276"/>
                  <a:chExt cx="457202" cy="324000"/>
                </a:xfrm>
              </p:grpSpPr>
              <p:sp>
                <p:nvSpPr>
                  <p:cNvPr id="27" name="Chord 26">
                    <a:extLst>
                      <a:ext uri="{FF2B5EF4-FFF2-40B4-BE49-F238E27FC236}">
                        <a16:creationId xmlns:a16="http://schemas.microsoft.com/office/drawing/2014/main" id="{A124932A-19EC-83BE-BF9E-C52E5D5851A2}"/>
                      </a:ext>
                    </a:extLst>
                  </p:cNvPr>
                  <p:cNvSpPr/>
                  <p:nvPr/>
                </p:nvSpPr>
                <p:spPr>
                  <a:xfrm rot="5400000">
                    <a:off x="5156737" y="3673675"/>
                    <a:ext cx="324000" cy="457201"/>
                  </a:xfrm>
                  <a:prstGeom prst="chord">
                    <a:avLst>
                      <a:gd name="adj1" fmla="val 5423589"/>
                      <a:gd name="adj2" fmla="val 16200000"/>
                    </a:avLst>
                  </a:prstGeom>
                  <a:noFill/>
                  <a:ln>
                    <a:solidFill>
                      <a:schemeClr val="tx1"/>
                    </a:solidFill>
                  </a:ln>
                </p:spPr>
                <p:txBody>
                  <a:bodyPr wrap="square" rtlCol="0" anchor="ctr">
                    <a:spAutoFit/>
                  </a:bodyPr>
                  <a:lstStyle/>
                  <a:p>
                    <a:pPr algn="ctr"/>
                    <a:endParaRPr lang="en-GB" sz="1500" b="1">
                      <a:latin typeface="Gill Sans MT Pro Medium" pitchFamily="34" charset="0"/>
                    </a:endParaRPr>
                  </a:p>
                </p:txBody>
              </p:sp>
              <p:sp>
                <p:nvSpPr>
                  <p:cNvPr id="28" name="Rectangle 27">
                    <a:extLst>
                      <a:ext uri="{FF2B5EF4-FFF2-40B4-BE49-F238E27FC236}">
                        <a16:creationId xmlns:a16="http://schemas.microsoft.com/office/drawing/2014/main" id="{8F2175D4-2EFA-2CFD-B2FA-10ABDF80AF24}"/>
                      </a:ext>
                    </a:extLst>
                  </p:cNvPr>
                  <p:cNvSpPr/>
                  <p:nvPr/>
                </p:nvSpPr>
                <p:spPr>
                  <a:xfrm>
                    <a:off x="5090137" y="3896114"/>
                    <a:ext cx="457201" cy="45718"/>
                  </a:xfrm>
                  <a:prstGeom prst="rect">
                    <a:avLst/>
                  </a:prstGeom>
                  <a:solidFill>
                    <a:schemeClr val="bg1"/>
                  </a:solidFill>
                  <a:ln>
                    <a:solidFill>
                      <a:schemeClr val="bg1"/>
                    </a:solidFill>
                  </a:ln>
                </p:spPr>
                <p:txBody>
                  <a:bodyPr wrap="square" rtlCol="0" anchor="ctr">
                    <a:spAutoFit/>
                  </a:bodyPr>
                  <a:lstStyle/>
                  <a:p>
                    <a:pPr algn="ctr"/>
                    <a:endParaRPr lang="en-GB" sz="1500" b="1">
                      <a:latin typeface="Gill Sans MT Pro Medium" pitchFamily="34" charset="0"/>
                    </a:endParaRPr>
                  </a:p>
                </p:txBody>
              </p:sp>
            </p:grpSp>
            <p:sp>
              <p:nvSpPr>
                <p:cNvPr id="21" name="Rectangle 20">
                  <a:extLst>
                    <a:ext uri="{FF2B5EF4-FFF2-40B4-BE49-F238E27FC236}">
                      <a16:creationId xmlns:a16="http://schemas.microsoft.com/office/drawing/2014/main" id="{AC064D35-967B-4E51-0D91-B4295A2BDB53}"/>
                    </a:ext>
                  </a:extLst>
                </p:cNvPr>
                <p:cNvSpPr/>
                <p:nvPr/>
              </p:nvSpPr>
              <p:spPr>
                <a:xfrm>
                  <a:off x="5449058" y="4687538"/>
                  <a:ext cx="457197" cy="45718"/>
                </a:xfrm>
                <a:prstGeom prst="rect">
                  <a:avLst/>
                </a:prstGeom>
                <a:solidFill>
                  <a:schemeClr val="bg1"/>
                </a:solidFill>
                <a:ln>
                  <a:solidFill>
                    <a:schemeClr val="bg1"/>
                  </a:solidFill>
                </a:ln>
              </p:spPr>
              <p:txBody>
                <a:bodyPr wrap="square" rtlCol="0" anchor="ctr">
                  <a:spAutoFit/>
                </a:bodyPr>
                <a:lstStyle/>
                <a:p>
                  <a:pPr algn="ctr"/>
                  <a:endParaRPr lang="en-GB" sz="1500" b="1">
                    <a:latin typeface="Gill Sans MT Pro Medium" pitchFamily="34" charset="0"/>
                  </a:endParaRPr>
                </a:p>
              </p:txBody>
            </p:sp>
            <p:grpSp>
              <p:nvGrpSpPr>
                <p:cNvPr id="22" name="Group 21">
                  <a:extLst>
                    <a:ext uri="{FF2B5EF4-FFF2-40B4-BE49-F238E27FC236}">
                      <a16:creationId xmlns:a16="http://schemas.microsoft.com/office/drawing/2014/main" id="{F027AD43-C3D0-C337-C8BD-D362B0D07E73}"/>
                    </a:ext>
                  </a:extLst>
                </p:cNvPr>
                <p:cNvGrpSpPr/>
                <p:nvPr/>
              </p:nvGrpSpPr>
              <p:grpSpPr>
                <a:xfrm>
                  <a:off x="5452405" y="5244162"/>
                  <a:ext cx="457202" cy="324000"/>
                  <a:chOff x="5090136" y="3738119"/>
                  <a:chExt cx="457202" cy="324000"/>
                </a:xfrm>
              </p:grpSpPr>
              <p:sp>
                <p:nvSpPr>
                  <p:cNvPr id="25" name="Chord 24">
                    <a:extLst>
                      <a:ext uri="{FF2B5EF4-FFF2-40B4-BE49-F238E27FC236}">
                        <a16:creationId xmlns:a16="http://schemas.microsoft.com/office/drawing/2014/main" id="{232177B3-AD82-3B57-D789-7635C4B25044}"/>
                      </a:ext>
                    </a:extLst>
                  </p:cNvPr>
                  <p:cNvSpPr/>
                  <p:nvPr/>
                </p:nvSpPr>
                <p:spPr>
                  <a:xfrm rot="5400000">
                    <a:off x="5156737" y="3671518"/>
                    <a:ext cx="324000" cy="457201"/>
                  </a:xfrm>
                  <a:prstGeom prst="chord">
                    <a:avLst>
                      <a:gd name="adj1" fmla="val 5423589"/>
                      <a:gd name="adj2" fmla="val 16200000"/>
                    </a:avLst>
                  </a:prstGeom>
                  <a:noFill/>
                  <a:ln>
                    <a:solidFill>
                      <a:schemeClr val="tx1"/>
                    </a:solidFill>
                  </a:ln>
                </p:spPr>
                <p:txBody>
                  <a:bodyPr wrap="square" rtlCol="0" anchor="ctr">
                    <a:spAutoFit/>
                  </a:bodyPr>
                  <a:lstStyle/>
                  <a:p>
                    <a:pPr algn="ctr"/>
                    <a:endParaRPr lang="en-GB" sz="1500" b="1">
                      <a:latin typeface="Gill Sans MT Pro Medium" pitchFamily="34" charset="0"/>
                    </a:endParaRPr>
                  </a:p>
                </p:txBody>
              </p:sp>
              <p:sp>
                <p:nvSpPr>
                  <p:cNvPr id="26" name="Rectangle 25">
                    <a:extLst>
                      <a:ext uri="{FF2B5EF4-FFF2-40B4-BE49-F238E27FC236}">
                        <a16:creationId xmlns:a16="http://schemas.microsoft.com/office/drawing/2014/main" id="{60F7B97A-5E98-44AB-F60E-FED9A8EAA670}"/>
                      </a:ext>
                    </a:extLst>
                  </p:cNvPr>
                  <p:cNvSpPr/>
                  <p:nvPr/>
                </p:nvSpPr>
                <p:spPr>
                  <a:xfrm>
                    <a:off x="5090137" y="3898270"/>
                    <a:ext cx="457201" cy="45718"/>
                  </a:xfrm>
                  <a:prstGeom prst="rect">
                    <a:avLst/>
                  </a:prstGeom>
                  <a:solidFill>
                    <a:schemeClr val="bg1"/>
                  </a:solidFill>
                  <a:ln>
                    <a:solidFill>
                      <a:schemeClr val="bg1"/>
                    </a:solidFill>
                  </a:ln>
                </p:spPr>
                <p:txBody>
                  <a:bodyPr wrap="square" rtlCol="0" anchor="ctr">
                    <a:spAutoFit/>
                  </a:bodyPr>
                  <a:lstStyle/>
                  <a:p>
                    <a:pPr algn="ctr"/>
                    <a:endParaRPr lang="en-GB" sz="1500" b="1">
                      <a:latin typeface="Gill Sans MT Pro Medium" pitchFamily="34" charset="0"/>
                    </a:endParaRPr>
                  </a:p>
                </p:txBody>
              </p:sp>
            </p:grpSp>
            <p:sp>
              <p:nvSpPr>
                <p:cNvPr id="23" name="Rectangle 22">
                  <a:extLst>
                    <a:ext uri="{FF2B5EF4-FFF2-40B4-BE49-F238E27FC236}">
                      <a16:creationId xmlns:a16="http://schemas.microsoft.com/office/drawing/2014/main" id="{A938546B-65A9-1BA7-1A67-F74EDE4AD8A1}"/>
                    </a:ext>
                  </a:extLst>
                </p:cNvPr>
                <p:cNvSpPr/>
                <p:nvPr/>
              </p:nvSpPr>
              <p:spPr>
                <a:xfrm>
                  <a:off x="1360700" y="3958211"/>
                  <a:ext cx="4091742" cy="1439999"/>
                </a:xfrm>
                <a:prstGeom prst="rect">
                  <a:avLst/>
                </a:prstGeom>
                <a:noFill/>
                <a:ln>
                  <a:solidFill>
                    <a:srgbClr val="393939"/>
                  </a:solidFill>
                </a:ln>
              </p:spPr>
              <p:txBody>
                <a:bodyPr wrap="square" rtlCol="0" anchor="ctr">
                  <a:spAutoFit/>
                </a:bodyPr>
                <a:lstStyle/>
                <a:p>
                  <a:pPr algn="ctr"/>
                  <a:endParaRPr lang="en-GB" sz="1500" b="1">
                    <a:latin typeface="Gill Sans MT Pro Medium" pitchFamily="34" charset="0"/>
                  </a:endParaRPr>
                </a:p>
              </p:txBody>
            </p:sp>
            <p:sp>
              <p:nvSpPr>
                <p:cNvPr id="24" name="Rectangle 23">
                  <a:extLst>
                    <a:ext uri="{FF2B5EF4-FFF2-40B4-BE49-F238E27FC236}">
                      <a16:creationId xmlns:a16="http://schemas.microsoft.com/office/drawing/2014/main" id="{F90677DA-7C06-7C48-B623-E45BAD600834}"/>
                    </a:ext>
                  </a:extLst>
                </p:cNvPr>
                <p:cNvSpPr/>
                <p:nvPr/>
              </p:nvSpPr>
              <p:spPr>
                <a:xfrm>
                  <a:off x="5909950" y="3955293"/>
                  <a:ext cx="4091092" cy="1439999"/>
                </a:xfrm>
                <a:prstGeom prst="rect">
                  <a:avLst/>
                </a:prstGeom>
                <a:noFill/>
                <a:ln>
                  <a:solidFill>
                    <a:srgbClr val="393939"/>
                  </a:solidFill>
                </a:ln>
              </p:spPr>
              <p:txBody>
                <a:bodyPr wrap="square" rtlCol="0" anchor="ctr">
                  <a:spAutoFit/>
                </a:bodyPr>
                <a:lstStyle/>
                <a:p>
                  <a:pPr algn="ctr"/>
                  <a:endParaRPr lang="en-GB" sz="1500" b="1">
                    <a:latin typeface="Gill Sans MT Pro Medium" pitchFamily="34" charset="0"/>
                  </a:endParaRPr>
                </a:p>
              </p:txBody>
            </p:sp>
          </p:grpSp>
          <p:sp>
            <p:nvSpPr>
              <p:cNvPr id="17" name="TextBox 16">
                <a:extLst>
                  <a:ext uri="{FF2B5EF4-FFF2-40B4-BE49-F238E27FC236}">
                    <a16:creationId xmlns:a16="http://schemas.microsoft.com/office/drawing/2014/main" id="{B37A20FB-2A97-D5ED-B420-B851573B8D0C}"/>
                  </a:ext>
                </a:extLst>
              </p:cNvPr>
              <p:cNvSpPr txBox="1"/>
              <p:nvPr/>
            </p:nvSpPr>
            <p:spPr>
              <a:xfrm rot="2962996">
                <a:off x="1430269" y="1988705"/>
                <a:ext cx="1313361" cy="436827"/>
              </a:xfrm>
              <a:prstGeom prst="rect">
                <a:avLst/>
              </a:prstGeom>
              <a:noFill/>
            </p:spPr>
            <p:txBody>
              <a:bodyPr wrap="square">
                <a:spAutoFit/>
              </a:bodyPr>
              <a:lstStyle/>
              <a:p>
                <a:pPr algn="ctr"/>
                <a:r>
                  <a:rPr lang="en-GB" sz="1000">
                    <a:latin typeface="Arial" panose="020B0604020202020204" pitchFamily="34" charset="0"/>
                    <a:cs typeface="Arial" panose="020B0604020202020204" pitchFamily="34" charset="0"/>
                  </a:rPr>
                  <a:t>1000 m</a:t>
                </a:r>
                <a:endParaRPr lang="en-GB" sz="1000" baseline="-25000">
                  <a:latin typeface="Arial" panose="020B0604020202020204" pitchFamily="34" charset="0"/>
                  <a:cs typeface="Arial" panose="020B0604020202020204" pitchFamily="34" charset="0"/>
                </a:endParaRPr>
              </a:p>
            </p:txBody>
          </p:sp>
        </p:grpSp>
        <p:sp>
          <p:nvSpPr>
            <p:cNvPr id="14" name="TextBox 13">
              <a:extLst>
                <a:ext uri="{FF2B5EF4-FFF2-40B4-BE49-F238E27FC236}">
                  <a16:creationId xmlns:a16="http://schemas.microsoft.com/office/drawing/2014/main" id="{3A8BB4F8-45CA-6116-5468-8CAC4B93C90F}"/>
                </a:ext>
              </a:extLst>
            </p:cNvPr>
            <p:cNvSpPr txBox="1"/>
            <p:nvPr/>
          </p:nvSpPr>
          <p:spPr>
            <a:xfrm>
              <a:off x="171009" y="2830888"/>
              <a:ext cx="959739" cy="438878"/>
            </a:xfrm>
            <a:prstGeom prst="rect">
              <a:avLst/>
            </a:prstGeom>
            <a:noFill/>
          </p:spPr>
          <p:txBody>
            <a:bodyPr wrap="square">
              <a:spAutoFit/>
            </a:bodyPr>
            <a:lstStyle/>
            <a:p>
              <a:pPr algn="ctr"/>
              <a:r>
                <a:rPr lang="en-GB" sz="1000">
                  <a:latin typeface="Arial" panose="020B0604020202020204" pitchFamily="34" charset="0"/>
                  <a:cs typeface="Arial" panose="020B0604020202020204" pitchFamily="34" charset="0"/>
                </a:rPr>
                <a:t>30 m</a:t>
              </a:r>
              <a:endParaRPr lang="en-GB" sz="1000" baseline="-25000">
                <a:latin typeface="Arial" panose="020B0604020202020204" pitchFamily="34" charset="0"/>
                <a:cs typeface="Arial" panose="020B0604020202020204" pitchFamily="34" charset="0"/>
              </a:endParaRPr>
            </a:p>
          </p:txBody>
        </p:sp>
      </p:grpSp>
      <p:sp>
        <p:nvSpPr>
          <p:cNvPr id="29" name="TextBox 28">
            <a:extLst>
              <a:ext uri="{FF2B5EF4-FFF2-40B4-BE49-F238E27FC236}">
                <a16:creationId xmlns:a16="http://schemas.microsoft.com/office/drawing/2014/main" id="{97784889-3C0C-CD18-5330-1F93D5C09247}"/>
              </a:ext>
            </a:extLst>
          </p:cNvPr>
          <p:cNvSpPr txBox="1"/>
          <p:nvPr/>
        </p:nvSpPr>
        <p:spPr>
          <a:xfrm rot="5400000">
            <a:off x="4019798" y="5331334"/>
            <a:ext cx="1695083" cy="307777"/>
          </a:xfrm>
          <a:prstGeom prst="rect">
            <a:avLst/>
          </a:prstGeom>
          <a:noFill/>
        </p:spPr>
        <p:txBody>
          <a:bodyPr wrap="square">
            <a:spAutoFit/>
          </a:bodyPr>
          <a:lstStyle/>
          <a:p>
            <a:pPr algn="ctr"/>
            <a:r>
              <a:rPr lang="en-GB" sz="1400">
                <a:solidFill>
                  <a:srgbClr val="374151"/>
                </a:solidFill>
                <a:latin typeface="Gill Sans MT" panose="020B0502020104020203" pitchFamily="34" charset="0"/>
              </a:rPr>
              <a:t>10 Cycles of I/W</a:t>
            </a:r>
          </a:p>
        </p:txBody>
      </p:sp>
      <p:pic>
        <p:nvPicPr>
          <p:cNvPr id="30" name="Picture 29">
            <a:extLst>
              <a:ext uri="{FF2B5EF4-FFF2-40B4-BE49-F238E27FC236}">
                <a16:creationId xmlns:a16="http://schemas.microsoft.com/office/drawing/2014/main" id="{A7D76450-FD0E-9A39-B636-91F60DD8B049}"/>
              </a:ext>
            </a:extLst>
          </p:cNvPr>
          <p:cNvPicPr>
            <a:picLocks noChangeAspect="1"/>
          </p:cNvPicPr>
          <p:nvPr/>
        </p:nvPicPr>
        <p:blipFill>
          <a:blip r:embed="rId4"/>
          <a:stretch>
            <a:fillRect/>
          </a:stretch>
        </p:blipFill>
        <p:spPr>
          <a:xfrm>
            <a:off x="171271" y="1665108"/>
            <a:ext cx="3505681" cy="1567844"/>
          </a:xfrm>
          <a:prstGeom prst="rect">
            <a:avLst/>
          </a:prstGeom>
        </p:spPr>
      </p:pic>
      <p:sp>
        <p:nvSpPr>
          <p:cNvPr id="31" name="TextBox 30">
            <a:extLst>
              <a:ext uri="{FF2B5EF4-FFF2-40B4-BE49-F238E27FC236}">
                <a16:creationId xmlns:a16="http://schemas.microsoft.com/office/drawing/2014/main" id="{87AB8323-1A2A-232A-F125-E19384A1B7B6}"/>
              </a:ext>
            </a:extLst>
          </p:cNvPr>
          <p:cNvSpPr txBox="1"/>
          <p:nvPr/>
        </p:nvSpPr>
        <p:spPr>
          <a:xfrm>
            <a:off x="268598" y="3215078"/>
            <a:ext cx="5515911" cy="307777"/>
          </a:xfrm>
          <a:prstGeom prst="rect">
            <a:avLst/>
          </a:prstGeom>
          <a:noFill/>
        </p:spPr>
        <p:txBody>
          <a:bodyPr wrap="square">
            <a:spAutoFit/>
          </a:bodyPr>
          <a:lstStyle/>
          <a:p>
            <a:pPr marL="285750" indent="-285750">
              <a:buFont typeface="Wingdings" panose="05000000000000000000" pitchFamily="2" charset="2"/>
              <a:buChar char="q"/>
            </a:pPr>
            <a:r>
              <a:rPr lang="en-GB" sz="1400" dirty="0">
                <a:solidFill>
                  <a:srgbClr val="374151"/>
                </a:solidFill>
                <a:latin typeface="Arial" panose="020B0604020202020204" pitchFamily="34" charset="0"/>
                <a:cs typeface="Arial" panose="020B0604020202020204" pitchFamily="34" charset="0"/>
              </a:rPr>
              <a:t>Single Phase:  Advection + Diffusion + Dispersion + Buoyancy</a:t>
            </a:r>
          </a:p>
        </p:txBody>
      </p:sp>
      <p:sp>
        <p:nvSpPr>
          <p:cNvPr id="32" name="TextBox 31">
            <a:extLst>
              <a:ext uri="{FF2B5EF4-FFF2-40B4-BE49-F238E27FC236}">
                <a16:creationId xmlns:a16="http://schemas.microsoft.com/office/drawing/2014/main" id="{5501966B-6DC4-2E19-234D-B1A4BA814D06}"/>
              </a:ext>
            </a:extLst>
          </p:cNvPr>
          <p:cNvSpPr txBox="1"/>
          <p:nvPr/>
        </p:nvSpPr>
        <p:spPr>
          <a:xfrm>
            <a:off x="268598" y="3613766"/>
            <a:ext cx="5515911" cy="307777"/>
          </a:xfrm>
          <a:prstGeom prst="rect">
            <a:avLst/>
          </a:prstGeom>
          <a:noFill/>
        </p:spPr>
        <p:txBody>
          <a:bodyPr wrap="square">
            <a:spAutoFit/>
          </a:bodyPr>
          <a:lstStyle/>
          <a:p>
            <a:pPr marL="285750" indent="-285750">
              <a:buFont typeface="Wingdings" panose="05000000000000000000" pitchFamily="2" charset="2"/>
              <a:buChar char="q"/>
            </a:pPr>
            <a:r>
              <a:rPr lang="en-GB" sz="1400" dirty="0">
                <a:solidFill>
                  <a:srgbClr val="374151"/>
                </a:solidFill>
                <a:latin typeface="Arial" panose="020B0604020202020204" pitchFamily="34" charset="0"/>
                <a:cs typeface="Arial" panose="020B0604020202020204" pitchFamily="34" charset="0"/>
              </a:rPr>
              <a:t>Saturated with: CH</a:t>
            </a:r>
            <a:r>
              <a:rPr lang="en-GB" sz="1400" baseline="-25000" dirty="0">
                <a:solidFill>
                  <a:srgbClr val="374151"/>
                </a:solidFill>
                <a:latin typeface="Arial" panose="020B0604020202020204" pitchFamily="34" charset="0"/>
                <a:cs typeface="Arial" panose="020B0604020202020204" pitchFamily="34" charset="0"/>
              </a:rPr>
              <a:t>4</a:t>
            </a:r>
            <a:r>
              <a:rPr lang="en-GB" sz="1400" dirty="0">
                <a:solidFill>
                  <a:srgbClr val="374151"/>
                </a:solidFill>
                <a:latin typeface="Arial" panose="020B0604020202020204" pitchFamily="34" charset="0"/>
                <a:cs typeface="Arial" panose="020B0604020202020204" pitchFamily="34" charset="0"/>
              </a:rPr>
              <a:t> – N</a:t>
            </a:r>
            <a:r>
              <a:rPr lang="en-GB" sz="1400" baseline="-25000" dirty="0">
                <a:solidFill>
                  <a:srgbClr val="374151"/>
                </a:solidFill>
                <a:latin typeface="Arial" panose="020B0604020202020204" pitchFamily="34" charset="0"/>
                <a:cs typeface="Arial" panose="020B0604020202020204" pitchFamily="34" charset="0"/>
              </a:rPr>
              <a:t>2</a:t>
            </a:r>
            <a:r>
              <a:rPr lang="en-GB" sz="1400" dirty="0">
                <a:solidFill>
                  <a:srgbClr val="374151"/>
                </a:solidFill>
                <a:latin typeface="Arial" panose="020B0604020202020204" pitchFamily="34" charset="0"/>
                <a:cs typeface="Arial" panose="020B0604020202020204" pitchFamily="34" charset="0"/>
              </a:rPr>
              <a:t> – CO</a:t>
            </a:r>
            <a:r>
              <a:rPr lang="en-GB" sz="1400" baseline="-25000" dirty="0">
                <a:solidFill>
                  <a:srgbClr val="374151"/>
                </a:solidFill>
                <a:latin typeface="Arial" panose="020B0604020202020204" pitchFamily="34" charset="0"/>
                <a:cs typeface="Arial" panose="020B0604020202020204" pitchFamily="34" charset="0"/>
              </a:rPr>
              <a:t>2</a:t>
            </a:r>
            <a:r>
              <a:rPr lang="en-GB" sz="1400" dirty="0">
                <a:solidFill>
                  <a:srgbClr val="374151"/>
                </a:solidFill>
                <a:latin typeface="Arial" panose="020B0604020202020204" pitchFamily="34" charset="0"/>
                <a:cs typeface="Arial" panose="020B0604020202020204" pitchFamily="34" charset="0"/>
              </a:rPr>
              <a:t> – H</a:t>
            </a:r>
            <a:r>
              <a:rPr lang="en-GB" sz="1400" baseline="-25000" dirty="0">
                <a:solidFill>
                  <a:srgbClr val="374151"/>
                </a:solidFill>
                <a:latin typeface="Arial" panose="020B0604020202020204" pitchFamily="34" charset="0"/>
                <a:cs typeface="Arial" panose="020B0604020202020204" pitchFamily="34" charset="0"/>
              </a:rPr>
              <a:t>2 </a:t>
            </a:r>
            <a:r>
              <a:rPr lang="en-GB" sz="1400" dirty="0">
                <a:solidFill>
                  <a:srgbClr val="374151"/>
                </a:solidFill>
                <a:latin typeface="Arial" panose="020B0604020202020204" pitchFamily="34" charset="0"/>
                <a:cs typeface="Arial" panose="020B0604020202020204" pitchFamily="34" charset="0"/>
              </a:rPr>
              <a:t>(Analysed the CG ratio) </a:t>
            </a:r>
          </a:p>
        </p:txBody>
      </p:sp>
      <p:sp>
        <p:nvSpPr>
          <p:cNvPr id="33" name="TextBox 32">
            <a:extLst>
              <a:ext uri="{FF2B5EF4-FFF2-40B4-BE49-F238E27FC236}">
                <a16:creationId xmlns:a16="http://schemas.microsoft.com/office/drawing/2014/main" id="{E40E4189-4392-2E49-27C3-828E7710E601}"/>
              </a:ext>
            </a:extLst>
          </p:cNvPr>
          <p:cNvSpPr txBox="1"/>
          <p:nvPr/>
        </p:nvSpPr>
        <p:spPr>
          <a:xfrm>
            <a:off x="268598" y="4012453"/>
            <a:ext cx="5515911" cy="307777"/>
          </a:xfrm>
          <a:prstGeom prst="rect">
            <a:avLst/>
          </a:prstGeom>
          <a:noFill/>
        </p:spPr>
        <p:txBody>
          <a:bodyPr wrap="square">
            <a:spAutoFit/>
          </a:bodyPr>
          <a:lstStyle/>
          <a:p>
            <a:pPr marL="285750" indent="-285750">
              <a:buFont typeface="Wingdings" panose="05000000000000000000" pitchFamily="2" charset="2"/>
              <a:buChar char="q"/>
            </a:pPr>
            <a:r>
              <a:rPr lang="en-GB" sz="1400">
                <a:solidFill>
                  <a:srgbClr val="374151"/>
                </a:solidFill>
                <a:latin typeface="Arial" panose="020B0604020202020204" pitchFamily="34" charset="0"/>
                <a:cs typeface="Arial" panose="020B0604020202020204" pitchFamily="34" charset="0"/>
              </a:rPr>
              <a:t>Repeated Injection/Withdrawal of H</a:t>
            </a:r>
            <a:r>
              <a:rPr lang="en-GB" sz="1400" baseline="-25000">
                <a:solidFill>
                  <a:srgbClr val="374151"/>
                </a:solidFill>
                <a:latin typeface="Arial" panose="020B0604020202020204" pitchFamily="34" charset="0"/>
                <a:cs typeface="Arial" panose="020B0604020202020204" pitchFamily="34" charset="0"/>
              </a:rPr>
              <a:t>2</a:t>
            </a:r>
            <a:r>
              <a:rPr lang="en-GB" sz="1400">
                <a:solidFill>
                  <a:srgbClr val="374151"/>
                </a:solidFill>
                <a:latin typeface="Arial" panose="020B0604020202020204" pitchFamily="34" charset="0"/>
                <a:cs typeface="Arial" panose="020B0604020202020204" pitchFamily="34" charset="0"/>
              </a:rPr>
              <a:t> as working gas.</a:t>
            </a:r>
          </a:p>
        </p:txBody>
      </p:sp>
      <p:sp>
        <p:nvSpPr>
          <p:cNvPr id="34" name="TextBox 33">
            <a:extLst>
              <a:ext uri="{FF2B5EF4-FFF2-40B4-BE49-F238E27FC236}">
                <a16:creationId xmlns:a16="http://schemas.microsoft.com/office/drawing/2014/main" id="{6BDFFCA2-87BF-415A-D5C2-BE9AC745BA54}"/>
              </a:ext>
            </a:extLst>
          </p:cNvPr>
          <p:cNvSpPr txBox="1"/>
          <p:nvPr/>
        </p:nvSpPr>
        <p:spPr>
          <a:xfrm>
            <a:off x="6337303" y="1818582"/>
            <a:ext cx="5515911" cy="523220"/>
          </a:xfrm>
          <a:prstGeom prst="rect">
            <a:avLst/>
          </a:prstGeom>
          <a:noFill/>
        </p:spPr>
        <p:txBody>
          <a:bodyPr wrap="square">
            <a:spAutoFit/>
          </a:bodyPr>
          <a:lstStyle/>
          <a:p>
            <a:pPr marL="285750" indent="-285750">
              <a:buFont typeface="Wingdings" panose="05000000000000000000" pitchFamily="2" charset="2"/>
              <a:buChar char="q"/>
            </a:pPr>
            <a:r>
              <a:rPr lang="en-GB" sz="1400">
                <a:solidFill>
                  <a:srgbClr val="374151"/>
                </a:solidFill>
                <a:latin typeface="Arial" panose="020B0604020202020204" pitchFamily="34" charset="0"/>
                <a:cs typeface="Arial" panose="020B0604020202020204" pitchFamily="34" charset="0"/>
              </a:rPr>
              <a:t>Combined the generated reservoir data points with Flow rate and Cycle Lengths (CL) from Latin Hypercube Sampling. </a:t>
            </a:r>
          </a:p>
        </p:txBody>
      </p:sp>
      <p:sp>
        <p:nvSpPr>
          <p:cNvPr id="35" name="TextBox 34">
            <a:extLst>
              <a:ext uri="{FF2B5EF4-FFF2-40B4-BE49-F238E27FC236}">
                <a16:creationId xmlns:a16="http://schemas.microsoft.com/office/drawing/2014/main" id="{B11FAE7B-C64C-9A00-A703-CEFFA178D38F}"/>
              </a:ext>
            </a:extLst>
          </p:cNvPr>
          <p:cNvSpPr txBox="1"/>
          <p:nvPr/>
        </p:nvSpPr>
        <p:spPr>
          <a:xfrm>
            <a:off x="6376957" y="4705766"/>
            <a:ext cx="5515911" cy="523220"/>
          </a:xfrm>
          <a:prstGeom prst="rect">
            <a:avLst/>
          </a:prstGeom>
          <a:noFill/>
        </p:spPr>
        <p:txBody>
          <a:bodyPr wrap="square">
            <a:spAutoFit/>
          </a:bodyPr>
          <a:lstStyle/>
          <a:p>
            <a:pPr marL="285750" indent="-285750">
              <a:buFont typeface="Wingdings" panose="05000000000000000000" pitchFamily="2" charset="2"/>
              <a:buChar char="q"/>
            </a:pPr>
            <a:r>
              <a:rPr lang="en-GB" sz="1400" dirty="0">
                <a:solidFill>
                  <a:srgbClr val="374151"/>
                </a:solidFill>
                <a:latin typeface="Arial" panose="020B0604020202020204" pitchFamily="34" charset="0"/>
                <a:cs typeface="Arial" panose="020B0604020202020204" pitchFamily="34" charset="0"/>
              </a:rPr>
              <a:t>Cases Run: ~2,400 simulations across gas type, Q, CL, and rock/fluid combinations.</a:t>
            </a: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599DCAC9-FE2F-7662-711E-73D4AECD4C33}"/>
                  </a:ext>
                </a:extLst>
              </p:cNvPr>
              <p:cNvSpPr txBox="1"/>
              <p:nvPr/>
            </p:nvSpPr>
            <p:spPr>
              <a:xfrm>
                <a:off x="6384889" y="5438303"/>
                <a:ext cx="5515911" cy="435376"/>
              </a:xfrm>
              <a:prstGeom prst="rect">
                <a:avLst/>
              </a:prstGeom>
              <a:noFill/>
            </p:spPr>
            <p:txBody>
              <a:bodyPr wrap="square">
                <a:spAutoFit/>
              </a:bodyPr>
              <a:lstStyle/>
              <a:p>
                <a:pPr marL="285750" indent="-285750">
                  <a:buFont typeface="Wingdings" panose="05000000000000000000" pitchFamily="2" charset="2"/>
                  <a:buChar char="q"/>
                </a:pPr>
                <a:r>
                  <a:rPr lang="en-GB" sz="1400">
                    <a:solidFill>
                      <a:srgbClr val="374151"/>
                    </a:solidFill>
                    <a:latin typeface="Arial" panose="020B0604020202020204" pitchFamily="34" charset="0"/>
                    <a:cs typeface="Arial" panose="020B0604020202020204" pitchFamily="34" charset="0"/>
                  </a:rPr>
                  <a:t>Recovery Factor (RF) = </a:t>
                </a:r>
                <a14:m>
                  <m:oMath xmlns:m="http://schemas.openxmlformats.org/officeDocument/2006/math">
                    <m:f>
                      <m:fPr>
                        <m:ctrlPr>
                          <a:rPr lang="en-GB" sz="1400" i="1" smtClean="0">
                            <a:solidFill>
                              <a:srgbClr val="374151"/>
                            </a:solidFill>
                            <a:latin typeface="Cambria Math" panose="02040503050406030204" pitchFamily="18" charset="0"/>
                            <a:cs typeface="Arial" panose="020B0604020202020204" pitchFamily="34" charset="0"/>
                          </a:rPr>
                        </m:ctrlPr>
                      </m:fPr>
                      <m:num>
                        <m:r>
                          <m:rPr>
                            <m:sty m:val="p"/>
                          </m:rPr>
                          <a:rPr lang="en-GB" sz="1400" b="0" i="0" smtClean="0">
                            <a:solidFill>
                              <a:srgbClr val="374151"/>
                            </a:solidFill>
                            <a:latin typeface="Cambria Math" panose="02040503050406030204" pitchFamily="18" charset="0"/>
                            <a:cs typeface="Arial" panose="020B0604020202020204" pitchFamily="34" charset="0"/>
                          </a:rPr>
                          <m:t>Cumulative</m:t>
                        </m:r>
                        <m:r>
                          <a:rPr lang="en-GB" sz="1400" b="0" i="0" smtClean="0">
                            <a:solidFill>
                              <a:srgbClr val="374151"/>
                            </a:solidFill>
                            <a:latin typeface="Cambria Math" panose="02040503050406030204" pitchFamily="18" charset="0"/>
                            <a:cs typeface="Arial" panose="020B0604020202020204" pitchFamily="34" charset="0"/>
                          </a:rPr>
                          <m:t> </m:t>
                        </m:r>
                        <m:r>
                          <m:rPr>
                            <m:sty m:val="p"/>
                          </m:rPr>
                          <a:rPr lang="en-GB" sz="1400" b="0" i="0" smtClean="0">
                            <a:solidFill>
                              <a:srgbClr val="374151"/>
                            </a:solidFill>
                            <a:latin typeface="Cambria Math" panose="02040503050406030204" pitchFamily="18" charset="0"/>
                            <a:cs typeface="Arial" panose="020B0604020202020204" pitchFamily="34" charset="0"/>
                          </a:rPr>
                          <m:t>Withdrawn</m:t>
                        </m:r>
                        <m:r>
                          <a:rPr lang="en-GB" sz="1400" b="0" i="0" smtClean="0">
                            <a:solidFill>
                              <a:srgbClr val="374151"/>
                            </a:solidFill>
                            <a:latin typeface="Cambria Math" panose="02040503050406030204" pitchFamily="18" charset="0"/>
                            <a:cs typeface="Arial" panose="020B0604020202020204" pitchFamily="34" charset="0"/>
                          </a:rPr>
                          <m:t> </m:t>
                        </m:r>
                        <m:sSub>
                          <m:sSubPr>
                            <m:ctrlPr>
                              <a:rPr lang="en-GB" sz="1400" b="0" i="1" smtClean="0">
                                <a:solidFill>
                                  <a:srgbClr val="374151"/>
                                </a:solidFill>
                                <a:latin typeface="Cambria Math" panose="02040503050406030204" pitchFamily="18" charset="0"/>
                                <a:cs typeface="Arial" panose="020B0604020202020204" pitchFamily="34" charset="0"/>
                              </a:rPr>
                            </m:ctrlPr>
                          </m:sSubPr>
                          <m:e>
                            <m:r>
                              <m:rPr>
                                <m:sty m:val="p"/>
                              </m:rPr>
                              <a:rPr lang="en-GB" sz="1400" b="0" i="0" smtClean="0">
                                <a:solidFill>
                                  <a:srgbClr val="374151"/>
                                </a:solidFill>
                                <a:latin typeface="Cambria Math" panose="02040503050406030204" pitchFamily="18" charset="0"/>
                                <a:cs typeface="Arial" panose="020B0604020202020204" pitchFamily="34" charset="0"/>
                              </a:rPr>
                              <m:t>H</m:t>
                            </m:r>
                          </m:e>
                          <m:sub>
                            <m:r>
                              <a:rPr lang="en-GB" sz="1400" b="0" i="0" smtClean="0">
                                <a:solidFill>
                                  <a:srgbClr val="374151"/>
                                </a:solidFill>
                                <a:latin typeface="Cambria Math" panose="02040503050406030204" pitchFamily="18" charset="0"/>
                                <a:cs typeface="Arial" panose="020B0604020202020204" pitchFamily="34" charset="0"/>
                              </a:rPr>
                              <m:t>2</m:t>
                            </m:r>
                          </m:sub>
                        </m:sSub>
                      </m:num>
                      <m:den>
                        <m:r>
                          <m:rPr>
                            <m:sty m:val="p"/>
                          </m:rPr>
                          <a:rPr lang="en-GB" sz="1400" b="0" i="0" smtClean="0">
                            <a:solidFill>
                              <a:srgbClr val="374151"/>
                            </a:solidFill>
                            <a:latin typeface="Cambria Math" panose="02040503050406030204" pitchFamily="18" charset="0"/>
                            <a:cs typeface="Arial" panose="020B0604020202020204" pitchFamily="34" charset="0"/>
                          </a:rPr>
                          <m:t>Cumulative</m:t>
                        </m:r>
                        <m:r>
                          <a:rPr lang="en-GB" sz="1400" b="0" i="0" smtClean="0">
                            <a:solidFill>
                              <a:srgbClr val="374151"/>
                            </a:solidFill>
                            <a:latin typeface="Cambria Math" panose="02040503050406030204" pitchFamily="18" charset="0"/>
                            <a:cs typeface="Arial" panose="020B0604020202020204" pitchFamily="34" charset="0"/>
                          </a:rPr>
                          <m:t> </m:t>
                        </m:r>
                        <m:r>
                          <m:rPr>
                            <m:sty m:val="p"/>
                          </m:rPr>
                          <a:rPr lang="en-GB" sz="1400" b="0" i="0" smtClean="0">
                            <a:solidFill>
                              <a:srgbClr val="374151"/>
                            </a:solidFill>
                            <a:latin typeface="Cambria Math" panose="02040503050406030204" pitchFamily="18" charset="0"/>
                            <a:cs typeface="Arial" panose="020B0604020202020204" pitchFamily="34" charset="0"/>
                          </a:rPr>
                          <m:t>injected</m:t>
                        </m:r>
                        <m:r>
                          <a:rPr lang="en-GB" sz="1400" b="0" i="0" smtClean="0">
                            <a:solidFill>
                              <a:srgbClr val="374151"/>
                            </a:solidFill>
                            <a:latin typeface="Cambria Math" panose="02040503050406030204" pitchFamily="18" charset="0"/>
                            <a:cs typeface="Arial" panose="020B0604020202020204" pitchFamily="34" charset="0"/>
                          </a:rPr>
                          <m:t> </m:t>
                        </m:r>
                        <m:sSub>
                          <m:sSubPr>
                            <m:ctrlPr>
                              <a:rPr lang="en-GB" sz="1400" i="1">
                                <a:solidFill>
                                  <a:srgbClr val="374151"/>
                                </a:solidFill>
                                <a:latin typeface="Cambria Math" panose="02040503050406030204" pitchFamily="18" charset="0"/>
                                <a:cs typeface="Arial" panose="020B0604020202020204" pitchFamily="34" charset="0"/>
                              </a:rPr>
                            </m:ctrlPr>
                          </m:sSubPr>
                          <m:e>
                            <m:r>
                              <m:rPr>
                                <m:sty m:val="p"/>
                              </m:rPr>
                              <a:rPr lang="en-GB" sz="1400" i="0">
                                <a:solidFill>
                                  <a:srgbClr val="374151"/>
                                </a:solidFill>
                                <a:latin typeface="Cambria Math" panose="02040503050406030204" pitchFamily="18" charset="0"/>
                                <a:cs typeface="Arial" panose="020B0604020202020204" pitchFamily="34" charset="0"/>
                              </a:rPr>
                              <m:t>H</m:t>
                            </m:r>
                          </m:e>
                          <m:sub>
                            <m:r>
                              <a:rPr lang="en-GB" sz="1400" i="0">
                                <a:solidFill>
                                  <a:srgbClr val="374151"/>
                                </a:solidFill>
                                <a:latin typeface="Cambria Math" panose="02040503050406030204" pitchFamily="18" charset="0"/>
                                <a:cs typeface="Arial" panose="020B0604020202020204" pitchFamily="34" charset="0"/>
                              </a:rPr>
                              <m:t>2</m:t>
                            </m:r>
                          </m:sub>
                        </m:sSub>
                      </m:den>
                    </m:f>
                  </m:oMath>
                </a14:m>
                <a:r>
                  <a:rPr lang="en-GB" sz="1400">
                    <a:solidFill>
                      <a:srgbClr val="374151"/>
                    </a:solidFill>
                    <a:latin typeface="Arial" panose="020B0604020202020204" pitchFamily="34" charset="0"/>
                    <a:cs typeface="Arial" panose="020B0604020202020204" pitchFamily="34" charset="0"/>
                  </a:rPr>
                  <a:t> </a:t>
                </a:r>
              </a:p>
            </p:txBody>
          </p:sp>
        </mc:Choice>
        <mc:Fallback xmlns="">
          <p:sp>
            <p:nvSpPr>
              <p:cNvPr id="36" name="TextBox 35">
                <a:extLst>
                  <a:ext uri="{FF2B5EF4-FFF2-40B4-BE49-F238E27FC236}">
                    <a16:creationId xmlns:a16="http://schemas.microsoft.com/office/drawing/2014/main" id="{599DCAC9-FE2F-7662-711E-73D4AECD4C33}"/>
                  </a:ext>
                </a:extLst>
              </p:cNvPr>
              <p:cNvSpPr txBox="1">
                <a:spLocks noRot="1" noChangeAspect="1" noMove="1" noResize="1" noEditPoints="1" noAdjustHandles="1" noChangeArrowheads="1" noChangeShapeType="1" noTextEdit="1"/>
              </p:cNvSpPr>
              <p:nvPr/>
            </p:nvSpPr>
            <p:spPr>
              <a:xfrm>
                <a:off x="6384889" y="5438303"/>
                <a:ext cx="5515911" cy="435376"/>
              </a:xfrm>
              <a:prstGeom prst="rect">
                <a:avLst/>
              </a:prstGeom>
              <a:blipFill>
                <a:blip r:embed="rId5"/>
                <a:stretch>
                  <a:fillRect l="-110" b="-2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7" name="Table 36">
                <a:extLst>
                  <a:ext uri="{FF2B5EF4-FFF2-40B4-BE49-F238E27FC236}">
                    <a16:creationId xmlns:a16="http://schemas.microsoft.com/office/drawing/2014/main" id="{B898F9E7-0683-8F21-C105-D656D861B312}"/>
                  </a:ext>
                </a:extLst>
              </p:cNvPr>
              <p:cNvGraphicFramePr>
                <a:graphicFrameLocks noGrp="1"/>
              </p:cNvGraphicFramePr>
              <p:nvPr>
                <p:extLst>
                  <p:ext uri="{D42A27DB-BD31-4B8C-83A1-F6EECF244321}">
                    <p14:modId xmlns:p14="http://schemas.microsoft.com/office/powerpoint/2010/main" val="1951817696"/>
                  </p:ext>
                </p:extLst>
              </p:nvPr>
            </p:nvGraphicFramePr>
            <p:xfrm>
              <a:off x="6555989" y="2545030"/>
              <a:ext cx="5078538" cy="1246591"/>
            </p:xfrm>
            <a:graphic>
              <a:graphicData uri="http://schemas.openxmlformats.org/drawingml/2006/table">
                <a:tbl>
                  <a:tblPr firstRow="1" bandRow="1">
                    <a:tableStyleId>{2D5ABB26-0587-4C30-8999-92F81FD0307C}</a:tableStyleId>
                  </a:tblPr>
                  <a:tblGrid>
                    <a:gridCol w="1742242">
                      <a:extLst>
                        <a:ext uri="{9D8B030D-6E8A-4147-A177-3AD203B41FA5}">
                          <a16:colId xmlns:a16="http://schemas.microsoft.com/office/drawing/2014/main" val="2890388735"/>
                        </a:ext>
                      </a:extLst>
                    </a:gridCol>
                    <a:gridCol w="1561516">
                      <a:extLst>
                        <a:ext uri="{9D8B030D-6E8A-4147-A177-3AD203B41FA5}">
                          <a16:colId xmlns:a16="http://schemas.microsoft.com/office/drawing/2014/main" val="2596236326"/>
                        </a:ext>
                      </a:extLst>
                    </a:gridCol>
                    <a:gridCol w="1774780">
                      <a:extLst>
                        <a:ext uri="{9D8B030D-6E8A-4147-A177-3AD203B41FA5}">
                          <a16:colId xmlns:a16="http://schemas.microsoft.com/office/drawing/2014/main" val="208461826"/>
                        </a:ext>
                      </a:extLst>
                    </a:gridCol>
                  </a:tblGrid>
                  <a:tr h="30328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kern="1200">
                              <a:solidFill>
                                <a:srgbClr val="374151"/>
                              </a:solidFill>
                              <a:latin typeface="Arial" panose="020B0604020202020204" pitchFamily="34" charset="0"/>
                              <a:ea typeface="Geneva" pitchFamily="122" charset="-128"/>
                              <a:cs typeface="Arial" panose="020B0604020202020204" pitchFamily="34" charset="0"/>
                            </a:rPr>
                            <a:t>Parameter</a:t>
                          </a: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GB" sz="1400" kern="1200">
                              <a:solidFill>
                                <a:srgbClr val="374151"/>
                              </a:solidFill>
                              <a:latin typeface="Arial" panose="020B0604020202020204" pitchFamily="34" charset="0"/>
                              <a:ea typeface="Geneva" pitchFamily="122" charset="-128"/>
                              <a:cs typeface="Arial" panose="020B0604020202020204" pitchFamily="34" charset="0"/>
                            </a:rPr>
                            <a:t>Lower Boundary</a:t>
                          </a: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rtl="0"/>
                          <a:r>
                            <a:rPr lang="en-GB" sz="1400" kern="1200">
                              <a:solidFill>
                                <a:srgbClr val="374151"/>
                              </a:solidFill>
                              <a:latin typeface="Arial" panose="020B0604020202020204" pitchFamily="34" charset="0"/>
                              <a:ea typeface="Geneva" pitchFamily="122" charset="-128"/>
                              <a:cs typeface="Arial" panose="020B0604020202020204" pitchFamily="34" charset="0"/>
                            </a:rPr>
                            <a:t>Upper Boundary</a:t>
                          </a: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55271790"/>
                      </a:ext>
                    </a:extLst>
                  </a:tr>
                  <a:tr h="3170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a:solidFill>
                                <a:srgbClr val="374151"/>
                              </a:solidFill>
                              <a:latin typeface="Arial" panose="020B0604020202020204" pitchFamily="34" charset="0"/>
                              <a:cs typeface="Arial" panose="020B0604020202020204" pitchFamily="34" charset="0"/>
                            </a:rPr>
                            <a:t>Q [sm</a:t>
                          </a:r>
                          <a:r>
                            <a:rPr lang="en-GB" sz="1400" baseline="30000">
                              <a:solidFill>
                                <a:srgbClr val="374151"/>
                              </a:solidFill>
                              <a:latin typeface="Arial" panose="020B0604020202020204" pitchFamily="34" charset="0"/>
                              <a:cs typeface="Arial" panose="020B0604020202020204" pitchFamily="34" charset="0"/>
                            </a:rPr>
                            <a:t>3</a:t>
                          </a:r>
                          <a:r>
                            <a:rPr lang="en-GB" sz="1400">
                              <a:solidFill>
                                <a:srgbClr val="374151"/>
                              </a:solidFill>
                              <a:latin typeface="Arial" panose="020B0604020202020204" pitchFamily="34" charset="0"/>
                              <a:cs typeface="Arial" panose="020B0604020202020204" pitchFamily="34" charset="0"/>
                            </a:rPr>
                            <a:t>/day] </a:t>
                          </a:r>
                          <a:endParaRPr lang="en-GB" sz="1400" kern="1200">
                            <a:solidFill>
                              <a:srgbClr val="374151"/>
                            </a:solidFill>
                            <a:latin typeface="Arial" panose="020B0604020202020204" pitchFamily="34" charset="0"/>
                            <a:ea typeface="Geneva" pitchFamily="122" charset="-128"/>
                            <a:cs typeface="Arial" panose="020B0604020202020204" pitchFamily="34" charset="0"/>
                          </a:endParaRPr>
                        </a:p>
                      </a:txBody>
                      <a:tcPr anchor="ctr">
                        <a:lnT w="28575" cap="flat" cmpd="sng" algn="ctr">
                          <a:solidFill>
                            <a:schemeClr val="tx1"/>
                          </a:solidFill>
                          <a:prstDash val="solid"/>
                          <a:round/>
                          <a:headEnd type="none" w="med" len="med"/>
                          <a:tailEnd type="none" w="med" len="med"/>
                        </a:lnT>
                      </a:tcPr>
                    </a:tc>
                    <a:tc>
                      <a:txBody>
                        <a:bodyPr/>
                        <a:lstStyle/>
                        <a:p>
                          <a:pPr marL="0" marR="0" lvl="0" indent="0" algn="ctr" defTabSz="457200" rtl="0" eaLnBrk="1" fontAlgn="auto" latinLnBrk="0" hangingPunct="1">
                            <a:lnSpc>
                              <a:spcPts val="1200"/>
                            </a:lnSpc>
                            <a:spcBef>
                              <a:spcPts val="0"/>
                            </a:spcBef>
                            <a:spcAft>
                              <a:spcPts val="600"/>
                            </a:spcAft>
                            <a:buClrTx/>
                            <a:buSzTx/>
                            <a:buFontTx/>
                            <a:buNone/>
                            <a:tabLst/>
                            <a:defRPr/>
                          </a:pPr>
                          <a:r>
                            <a:rPr lang="en-GB" sz="1400" kern="1200">
                              <a:solidFill>
                                <a:srgbClr val="374151"/>
                              </a:solidFill>
                              <a:latin typeface="Arial" panose="020B0604020202020204" pitchFamily="34" charset="0"/>
                              <a:ea typeface="Geneva" pitchFamily="122" charset="-128"/>
                              <a:cs typeface="Arial" panose="020B0604020202020204" pitchFamily="34" charset="0"/>
                            </a:rPr>
                            <a:t>1 </a:t>
                          </a:r>
                          <a14:m>
                            <m:oMath xmlns:m="http://schemas.openxmlformats.org/officeDocument/2006/math">
                              <m:r>
                                <a:rPr lang="en-US" sz="1400" kern="1200" smtClean="0">
                                  <a:solidFill>
                                    <a:srgbClr val="374151"/>
                                  </a:solidFill>
                                  <a:latin typeface="Cambria Math" panose="02040503050406030204" pitchFamily="18" charset="0"/>
                                  <a:ea typeface="Cambria Math" panose="02040503050406030204" pitchFamily="18" charset="0"/>
                                  <a:cs typeface="+mn-cs"/>
                                </a:rPr>
                                <m:t>×</m:t>
                              </m:r>
                            </m:oMath>
                          </a14:m>
                          <a:r>
                            <a:rPr lang="en-GB" sz="1400" kern="1200">
                              <a:solidFill>
                                <a:srgbClr val="374151"/>
                              </a:solidFill>
                              <a:latin typeface="Arial" panose="020B0604020202020204" pitchFamily="34" charset="0"/>
                              <a:ea typeface="Geneva" pitchFamily="122" charset="-128"/>
                              <a:cs typeface="Arial" panose="020B0604020202020204" pitchFamily="34" charset="0"/>
                            </a:rPr>
                            <a:t> 10</a:t>
                          </a:r>
                          <a:r>
                            <a:rPr lang="en-GB" sz="1400" kern="1200" baseline="30000">
                              <a:solidFill>
                                <a:srgbClr val="374151"/>
                              </a:solidFill>
                              <a:latin typeface="Arial" panose="020B0604020202020204" pitchFamily="34" charset="0"/>
                              <a:ea typeface="Geneva" pitchFamily="122" charset="-128"/>
                              <a:cs typeface="Arial" panose="020B0604020202020204" pitchFamily="34" charset="0"/>
                            </a:rPr>
                            <a:t>5</a:t>
                          </a:r>
                          <a:endParaRPr lang="en-GB" sz="1400" kern="1200">
                            <a:solidFill>
                              <a:srgbClr val="374151"/>
                            </a:solidFill>
                            <a:latin typeface="Arial" panose="020B0604020202020204" pitchFamily="34" charset="0"/>
                            <a:ea typeface="Geneva" pitchFamily="122" charset="-128"/>
                            <a:cs typeface="Arial" panose="020B0604020202020204" pitchFamily="34" charset="0"/>
                          </a:endParaRPr>
                        </a:p>
                      </a:txBody>
                      <a:tcPr anchor="b">
                        <a:lnT w="28575" cap="flat" cmpd="sng" algn="ctr">
                          <a:solidFill>
                            <a:schemeClr val="tx1"/>
                          </a:solidFill>
                          <a:prstDash val="solid"/>
                          <a:round/>
                          <a:headEnd type="none" w="med" len="med"/>
                          <a:tailEnd type="none" w="med" len="med"/>
                        </a:lnT>
                      </a:tcPr>
                    </a:tc>
                    <a:tc>
                      <a:txBody>
                        <a:bodyPr/>
                        <a:lstStyle/>
                        <a:p>
                          <a:pPr marL="0" marR="0" lvl="0" indent="0" algn="ctr" defTabSz="457200" rtl="0" eaLnBrk="1" fontAlgn="auto" latinLnBrk="0" hangingPunct="1">
                            <a:lnSpc>
                              <a:spcPts val="1200"/>
                            </a:lnSpc>
                            <a:spcBef>
                              <a:spcPts val="0"/>
                            </a:spcBef>
                            <a:spcAft>
                              <a:spcPts val="600"/>
                            </a:spcAft>
                            <a:buClrTx/>
                            <a:buSzTx/>
                            <a:buFontTx/>
                            <a:buNone/>
                            <a:tabLst/>
                            <a:defRPr/>
                          </a:pPr>
                          <a:r>
                            <a:rPr lang="en-GB" sz="1400" kern="1200">
                              <a:solidFill>
                                <a:srgbClr val="374151"/>
                              </a:solidFill>
                              <a:latin typeface="Arial" panose="020B0604020202020204" pitchFamily="34" charset="0"/>
                              <a:ea typeface="Geneva" pitchFamily="122" charset="-128"/>
                              <a:cs typeface="Arial" panose="020B0604020202020204" pitchFamily="34" charset="0"/>
                            </a:rPr>
                            <a:t>1.5 </a:t>
                          </a:r>
                          <a14:m>
                            <m:oMath xmlns:m="http://schemas.openxmlformats.org/officeDocument/2006/math">
                              <m:r>
                                <a:rPr lang="en-US" sz="1400" kern="1200" smtClean="0">
                                  <a:solidFill>
                                    <a:srgbClr val="374151"/>
                                  </a:solidFill>
                                  <a:latin typeface="Cambria Math" panose="02040503050406030204" pitchFamily="18" charset="0"/>
                                  <a:ea typeface="Cambria Math" panose="02040503050406030204" pitchFamily="18" charset="0"/>
                                  <a:cs typeface="+mn-cs"/>
                                </a:rPr>
                                <m:t>×</m:t>
                              </m:r>
                            </m:oMath>
                          </a14:m>
                          <a:r>
                            <a:rPr lang="en-GB" sz="1400" kern="1200">
                              <a:solidFill>
                                <a:srgbClr val="374151"/>
                              </a:solidFill>
                              <a:latin typeface="Arial" panose="020B0604020202020204" pitchFamily="34" charset="0"/>
                              <a:ea typeface="Geneva" pitchFamily="122" charset="-128"/>
                              <a:cs typeface="Arial" panose="020B0604020202020204" pitchFamily="34" charset="0"/>
                            </a:rPr>
                            <a:t> 10</a:t>
                          </a:r>
                          <a:r>
                            <a:rPr lang="en-GB" sz="1400" kern="1200" baseline="30000">
                              <a:solidFill>
                                <a:srgbClr val="374151"/>
                              </a:solidFill>
                              <a:latin typeface="Arial" panose="020B0604020202020204" pitchFamily="34" charset="0"/>
                              <a:ea typeface="Geneva" pitchFamily="122" charset="-128"/>
                              <a:cs typeface="Arial" panose="020B0604020202020204" pitchFamily="34" charset="0"/>
                            </a:rPr>
                            <a:t>6</a:t>
                          </a:r>
                          <a:endParaRPr lang="en-GB" sz="1400" kern="1200">
                            <a:solidFill>
                              <a:srgbClr val="374151"/>
                            </a:solidFill>
                            <a:latin typeface="Arial" panose="020B0604020202020204" pitchFamily="34" charset="0"/>
                            <a:ea typeface="Geneva" pitchFamily="122" charset="-128"/>
                            <a:cs typeface="Arial" panose="020B0604020202020204" pitchFamily="34" charset="0"/>
                          </a:endParaRPr>
                        </a:p>
                      </a:txBody>
                      <a:tcPr anchor="ct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835532652"/>
                      </a:ext>
                    </a:extLst>
                  </a:tr>
                  <a:tr h="3170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kern="1200">
                              <a:solidFill>
                                <a:srgbClr val="374151"/>
                              </a:solidFill>
                              <a:latin typeface="Arial" panose="020B0604020202020204" pitchFamily="34" charset="0"/>
                              <a:ea typeface="Geneva" pitchFamily="122" charset="-128"/>
                              <a:cs typeface="Arial" panose="020B0604020202020204" pitchFamily="34" charset="0"/>
                            </a:rPr>
                            <a:t>CL [day] </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kern="1200">
                              <a:solidFill>
                                <a:srgbClr val="374151"/>
                              </a:solidFill>
                              <a:latin typeface="Arial" panose="020B0604020202020204" pitchFamily="34" charset="0"/>
                              <a:ea typeface="Geneva" pitchFamily="122" charset="-128"/>
                              <a:cs typeface="Arial" panose="020B0604020202020204" pitchFamily="34" charset="0"/>
                            </a:rPr>
                            <a:t>14 (Weekly)</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kern="1200">
                              <a:solidFill>
                                <a:srgbClr val="374151"/>
                              </a:solidFill>
                              <a:latin typeface="Arial" panose="020B0604020202020204" pitchFamily="34" charset="0"/>
                              <a:ea typeface="Geneva" pitchFamily="122" charset="-128"/>
                              <a:cs typeface="Arial" panose="020B0604020202020204" pitchFamily="34" charset="0"/>
                            </a:rPr>
                            <a:t>360 (Annual)</a:t>
                          </a:r>
                        </a:p>
                      </a:txBody>
                      <a:tcPr anchor="ctr"/>
                    </a:tc>
                    <a:extLst>
                      <a:ext uri="{0D108BD9-81ED-4DB2-BD59-A6C34878D82A}">
                        <a16:rowId xmlns:a16="http://schemas.microsoft.com/office/drawing/2014/main" val="3424473136"/>
                      </a:ext>
                    </a:extLst>
                  </a:tr>
                  <a:tr h="30771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kern="1200">
                              <a:solidFill>
                                <a:srgbClr val="374151"/>
                              </a:solidFill>
                              <a:latin typeface="Arial" panose="020B0604020202020204" pitchFamily="34" charset="0"/>
                              <a:ea typeface="Geneva" pitchFamily="122" charset="-128"/>
                              <a:cs typeface="Arial" panose="020B0604020202020204" pitchFamily="34" charset="0"/>
                            </a:rPr>
                            <a:t>CG Ratio [-]</a:t>
                          </a:r>
                        </a:p>
                      </a:txBody>
                      <a:tcPr anchor="ctr">
                        <a:solidFill>
                          <a:schemeClr val="tx2">
                            <a:lumMod val="40000"/>
                            <a:lumOff val="60000"/>
                          </a:schemeClr>
                        </a:solidFill>
                      </a:tcPr>
                    </a:tc>
                    <a:tc>
                      <a:txBody>
                        <a:bodyPr/>
                        <a:lstStyle/>
                        <a:p>
                          <a:pPr marL="0" marR="0" lvl="0" indent="0" algn="ctr" defTabSz="457200" rtl="0" eaLnBrk="1" fontAlgn="auto" latinLnBrk="0" hangingPunct="1">
                            <a:lnSpc>
                              <a:spcPts val="1200"/>
                            </a:lnSpc>
                            <a:spcBef>
                              <a:spcPts val="0"/>
                            </a:spcBef>
                            <a:spcAft>
                              <a:spcPts val="600"/>
                            </a:spcAft>
                            <a:buClrTx/>
                            <a:buSzTx/>
                            <a:buFontTx/>
                            <a:buNone/>
                            <a:tabLst/>
                            <a:defRPr/>
                          </a:pPr>
                          <a:r>
                            <a:rPr lang="en-GB" sz="1400" kern="1200">
                              <a:solidFill>
                                <a:srgbClr val="374151"/>
                              </a:solidFill>
                              <a:latin typeface="Arial" panose="020B0604020202020204" pitchFamily="34" charset="0"/>
                              <a:ea typeface="Geneva" pitchFamily="122" charset="-128"/>
                              <a:cs typeface="Arial" panose="020B0604020202020204" pitchFamily="34" charset="0"/>
                            </a:rPr>
                            <a:t>0</a:t>
                          </a:r>
                        </a:p>
                      </a:txBody>
                      <a:tcPr anchor="ctr"/>
                    </a:tc>
                    <a:tc>
                      <a:txBody>
                        <a:bodyPr/>
                        <a:lstStyle/>
                        <a:p>
                          <a:pPr marL="0" marR="0" lvl="0" indent="0" algn="ctr" defTabSz="457200" rtl="0" eaLnBrk="1" fontAlgn="auto" latinLnBrk="0" hangingPunct="1">
                            <a:lnSpc>
                              <a:spcPts val="1200"/>
                            </a:lnSpc>
                            <a:spcBef>
                              <a:spcPts val="0"/>
                            </a:spcBef>
                            <a:spcAft>
                              <a:spcPts val="600"/>
                            </a:spcAft>
                            <a:buClrTx/>
                            <a:buSzTx/>
                            <a:buFontTx/>
                            <a:buNone/>
                            <a:tabLst/>
                            <a:defRPr/>
                          </a:pPr>
                          <a:r>
                            <a:rPr lang="en-GB" sz="1400" kern="1200">
                              <a:solidFill>
                                <a:srgbClr val="374151"/>
                              </a:solidFill>
                              <a:latin typeface="Arial" panose="020B0604020202020204" pitchFamily="34" charset="0"/>
                              <a:ea typeface="Geneva" pitchFamily="122" charset="-128"/>
                              <a:cs typeface="Arial" panose="020B0604020202020204" pitchFamily="34" charset="0"/>
                            </a:rPr>
                            <a:t>5</a:t>
                          </a:r>
                        </a:p>
                      </a:txBody>
                      <a:tcPr anchor="ctr"/>
                    </a:tc>
                    <a:extLst>
                      <a:ext uri="{0D108BD9-81ED-4DB2-BD59-A6C34878D82A}">
                        <a16:rowId xmlns:a16="http://schemas.microsoft.com/office/drawing/2014/main" val="338943157"/>
                      </a:ext>
                    </a:extLst>
                  </a:tr>
                </a:tbl>
              </a:graphicData>
            </a:graphic>
          </p:graphicFrame>
        </mc:Choice>
        <mc:Fallback xmlns="">
          <p:graphicFrame>
            <p:nvGraphicFramePr>
              <p:cNvPr id="37" name="Table 36">
                <a:extLst>
                  <a:ext uri="{FF2B5EF4-FFF2-40B4-BE49-F238E27FC236}">
                    <a16:creationId xmlns:a16="http://schemas.microsoft.com/office/drawing/2014/main" id="{B898F9E7-0683-8F21-C105-D656D861B312}"/>
                  </a:ext>
                </a:extLst>
              </p:cNvPr>
              <p:cNvGraphicFramePr>
                <a:graphicFrameLocks noGrp="1"/>
              </p:cNvGraphicFramePr>
              <p:nvPr>
                <p:extLst>
                  <p:ext uri="{D42A27DB-BD31-4B8C-83A1-F6EECF244321}">
                    <p14:modId xmlns:p14="http://schemas.microsoft.com/office/powerpoint/2010/main" val="1951817696"/>
                  </p:ext>
                </p:extLst>
              </p:nvPr>
            </p:nvGraphicFramePr>
            <p:xfrm>
              <a:off x="6555989" y="2545030"/>
              <a:ext cx="5078538" cy="1246591"/>
            </p:xfrm>
            <a:graphic>
              <a:graphicData uri="http://schemas.openxmlformats.org/drawingml/2006/table">
                <a:tbl>
                  <a:tblPr firstRow="1" bandRow="1">
                    <a:tableStyleId>{2D5ABB26-0587-4C30-8999-92F81FD0307C}</a:tableStyleId>
                  </a:tblPr>
                  <a:tblGrid>
                    <a:gridCol w="1742242">
                      <a:extLst>
                        <a:ext uri="{9D8B030D-6E8A-4147-A177-3AD203B41FA5}">
                          <a16:colId xmlns:a16="http://schemas.microsoft.com/office/drawing/2014/main" val="2890388735"/>
                        </a:ext>
                      </a:extLst>
                    </a:gridCol>
                    <a:gridCol w="1561516">
                      <a:extLst>
                        <a:ext uri="{9D8B030D-6E8A-4147-A177-3AD203B41FA5}">
                          <a16:colId xmlns:a16="http://schemas.microsoft.com/office/drawing/2014/main" val="2596236326"/>
                        </a:ext>
                      </a:extLst>
                    </a:gridCol>
                    <a:gridCol w="1774780">
                      <a:extLst>
                        <a:ext uri="{9D8B030D-6E8A-4147-A177-3AD203B41FA5}">
                          <a16:colId xmlns:a16="http://schemas.microsoft.com/office/drawing/2014/main" val="208461826"/>
                        </a:ext>
                      </a:extLst>
                    </a:gridCol>
                  </a:tblGrid>
                  <a:tr h="3048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kern="1200">
                              <a:solidFill>
                                <a:srgbClr val="374151"/>
                              </a:solidFill>
                              <a:latin typeface="Arial" panose="020B0604020202020204" pitchFamily="34" charset="0"/>
                              <a:ea typeface="Geneva" pitchFamily="122" charset="-128"/>
                              <a:cs typeface="Arial" panose="020B0604020202020204" pitchFamily="34" charset="0"/>
                            </a:rPr>
                            <a:t>Parameter</a:t>
                          </a: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GB" sz="1400" kern="1200">
                              <a:solidFill>
                                <a:srgbClr val="374151"/>
                              </a:solidFill>
                              <a:latin typeface="Arial" panose="020B0604020202020204" pitchFamily="34" charset="0"/>
                              <a:ea typeface="Geneva" pitchFamily="122" charset="-128"/>
                              <a:cs typeface="Arial" panose="020B0604020202020204" pitchFamily="34" charset="0"/>
                            </a:rPr>
                            <a:t>Lower Boundary</a:t>
                          </a: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rtl="0"/>
                          <a:r>
                            <a:rPr lang="en-GB" sz="1400" kern="1200">
                              <a:solidFill>
                                <a:srgbClr val="374151"/>
                              </a:solidFill>
                              <a:latin typeface="Arial" panose="020B0604020202020204" pitchFamily="34" charset="0"/>
                              <a:ea typeface="Geneva" pitchFamily="122" charset="-128"/>
                              <a:cs typeface="Arial" panose="020B0604020202020204" pitchFamily="34" charset="0"/>
                            </a:rPr>
                            <a:t>Upper Boundary</a:t>
                          </a: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55271790"/>
                      </a:ext>
                    </a:extLst>
                  </a:tr>
                  <a:tr h="3170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a:solidFill>
                                <a:srgbClr val="374151"/>
                              </a:solidFill>
                              <a:latin typeface="Arial" panose="020B0604020202020204" pitchFamily="34" charset="0"/>
                              <a:cs typeface="Arial" panose="020B0604020202020204" pitchFamily="34" charset="0"/>
                            </a:rPr>
                            <a:t>Q [sm</a:t>
                          </a:r>
                          <a:r>
                            <a:rPr lang="en-GB" sz="1400" baseline="30000">
                              <a:solidFill>
                                <a:srgbClr val="374151"/>
                              </a:solidFill>
                              <a:latin typeface="Arial" panose="020B0604020202020204" pitchFamily="34" charset="0"/>
                              <a:cs typeface="Arial" panose="020B0604020202020204" pitchFamily="34" charset="0"/>
                            </a:rPr>
                            <a:t>3</a:t>
                          </a:r>
                          <a:r>
                            <a:rPr lang="en-GB" sz="1400">
                              <a:solidFill>
                                <a:srgbClr val="374151"/>
                              </a:solidFill>
                              <a:latin typeface="Arial" panose="020B0604020202020204" pitchFamily="34" charset="0"/>
                              <a:cs typeface="Arial" panose="020B0604020202020204" pitchFamily="34" charset="0"/>
                            </a:rPr>
                            <a:t>/day] </a:t>
                          </a:r>
                          <a:endParaRPr lang="en-GB" sz="1400" kern="1200">
                            <a:solidFill>
                              <a:srgbClr val="374151"/>
                            </a:solidFill>
                            <a:latin typeface="Arial" panose="020B0604020202020204" pitchFamily="34" charset="0"/>
                            <a:ea typeface="Geneva" pitchFamily="122" charset="-128"/>
                            <a:cs typeface="Arial" panose="020B0604020202020204" pitchFamily="34" charset="0"/>
                          </a:endParaRPr>
                        </a:p>
                      </a:txBody>
                      <a:tcPr anchor="ctr">
                        <a:lnT w="28575" cap="flat" cmpd="sng" algn="ctr">
                          <a:solidFill>
                            <a:schemeClr val="tx1"/>
                          </a:solidFill>
                          <a:prstDash val="solid"/>
                          <a:round/>
                          <a:headEnd type="none" w="med" len="med"/>
                          <a:tailEnd type="none" w="med" len="med"/>
                        </a:lnT>
                      </a:tcPr>
                    </a:tc>
                    <a:tc>
                      <a:txBody>
                        <a:bodyPr/>
                        <a:lstStyle/>
                        <a:p>
                          <a:endParaRPr lang="en-US"/>
                        </a:p>
                      </a:txBody>
                      <a:tcPr anchor="b">
                        <a:lnT w="28575" cap="flat" cmpd="sng" algn="ctr">
                          <a:solidFill>
                            <a:schemeClr val="tx1"/>
                          </a:solidFill>
                          <a:prstDash val="solid"/>
                          <a:round/>
                          <a:headEnd type="none" w="med" len="med"/>
                          <a:tailEnd type="none" w="med" len="med"/>
                        </a:lnT>
                        <a:blipFill>
                          <a:blip r:embed="rId6"/>
                          <a:stretch>
                            <a:fillRect l="-111284" t="-100000" r="-114008" b="-217308"/>
                          </a:stretch>
                        </a:blipFill>
                      </a:tcPr>
                    </a:tc>
                    <a:tc>
                      <a:txBody>
                        <a:bodyPr/>
                        <a:lstStyle/>
                        <a:p>
                          <a:endParaRPr lang="en-US"/>
                        </a:p>
                      </a:txBody>
                      <a:tcPr anchor="ctr">
                        <a:lnT w="28575" cap="flat" cmpd="sng" algn="ctr">
                          <a:solidFill>
                            <a:schemeClr val="tx1"/>
                          </a:solidFill>
                          <a:prstDash val="solid"/>
                          <a:round/>
                          <a:headEnd type="none" w="med" len="med"/>
                          <a:tailEnd type="none" w="med" len="med"/>
                        </a:lnT>
                        <a:blipFill>
                          <a:blip r:embed="rId6"/>
                          <a:stretch>
                            <a:fillRect l="-186598" t="-100000" r="-687" b="-217308"/>
                          </a:stretch>
                        </a:blipFill>
                      </a:tcPr>
                    </a:tc>
                    <a:extLst>
                      <a:ext uri="{0D108BD9-81ED-4DB2-BD59-A6C34878D82A}">
                        <a16:rowId xmlns:a16="http://schemas.microsoft.com/office/drawing/2014/main" val="2835532652"/>
                      </a:ext>
                    </a:extLst>
                  </a:tr>
                  <a:tr h="3170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kern="1200">
                              <a:solidFill>
                                <a:srgbClr val="374151"/>
                              </a:solidFill>
                              <a:latin typeface="Arial" panose="020B0604020202020204" pitchFamily="34" charset="0"/>
                              <a:ea typeface="Geneva" pitchFamily="122" charset="-128"/>
                              <a:cs typeface="Arial" panose="020B0604020202020204" pitchFamily="34" charset="0"/>
                            </a:rPr>
                            <a:t>CL [day] </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kern="1200">
                              <a:solidFill>
                                <a:srgbClr val="374151"/>
                              </a:solidFill>
                              <a:latin typeface="Arial" panose="020B0604020202020204" pitchFamily="34" charset="0"/>
                              <a:ea typeface="Geneva" pitchFamily="122" charset="-128"/>
                              <a:cs typeface="Arial" panose="020B0604020202020204" pitchFamily="34" charset="0"/>
                            </a:rPr>
                            <a:t>14 (Weekly)</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kern="1200">
                              <a:solidFill>
                                <a:srgbClr val="374151"/>
                              </a:solidFill>
                              <a:latin typeface="Arial" panose="020B0604020202020204" pitchFamily="34" charset="0"/>
                              <a:ea typeface="Geneva" pitchFamily="122" charset="-128"/>
                              <a:cs typeface="Arial" panose="020B0604020202020204" pitchFamily="34" charset="0"/>
                            </a:rPr>
                            <a:t>360 (Annual)</a:t>
                          </a:r>
                        </a:p>
                      </a:txBody>
                      <a:tcPr anchor="ctr"/>
                    </a:tc>
                    <a:extLst>
                      <a:ext uri="{0D108BD9-81ED-4DB2-BD59-A6C34878D82A}">
                        <a16:rowId xmlns:a16="http://schemas.microsoft.com/office/drawing/2014/main" val="3424473136"/>
                      </a:ext>
                    </a:extLst>
                  </a:tr>
                  <a:tr h="30771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kern="1200">
                              <a:solidFill>
                                <a:srgbClr val="374151"/>
                              </a:solidFill>
                              <a:latin typeface="Arial" panose="020B0604020202020204" pitchFamily="34" charset="0"/>
                              <a:ea typeface="Geneva" pitchFamily="122" charset="-128"/>
                              <a:cs typeface="Arial" panose="020B0604020202020204" pitchFamily="34" charset="0"/>
                            </a:rPr>
                            <a:t>CG Ratio [-]</a:t>
                          </a:r>
                        </a:p>
                      </a:txBody>
                      <a:tcPr anchor="ctr">
                        <a:solidFill>
                          <a:schemeClr val="tx2">
                            <a:lumMod val="40000"/>
                            <a:lumOff val="60000"/>
                          </a:schemeClr>
                        </a:solidFill>
                      </a:tcPr>
                    </a:tc>
                    <a:tc>
                      <a:txBody>
                        <a:bodyPr/>
                        <a:lstStyle/>
                        <a:p>
                          <a:pPr marL="0" marR="0" lvl="0" indent="0" algn="ctr" defTabSz="457200" rtl="0" eaLnBrk="1" fontAlgn="auto" latinLnBrk="0" hangingPunct="1">
                            <a:lnSpc>
                              <a:spcPts val="1200"/>
                            </a:lnSpc>
                            <a:spcBef>
                              <a:spcPts val="0"/>
                            </a:spcBef>
                            <a:spcAft>
                              <a:spcPts val="600"/>
                            </a:spcAft>
                            <a:buClrTx/>
                            <a:buSzTx/>
                            <a:buFontTx/>
                            <a:buNone/>
                            <a:tabLst/>
                            <a:defRPr/>
                          </a:pPr>
                          <a:r>
                            <a:rPr lang="en-GB" sz="1400" kern="1200">
                              <a:solidFill>
                                <a:srgbClr val="374151"/>
                              </a:solidFill>
                              <a:latin typeface="Arial" panose="020B0604020202020204" pitchFamily="34" charset="0"/>
                              <a:ea typeface="Geneva" pitchFamily="122" charset="-128"/>
                              <a:cs typeface="Arial" panose="020B0604020202020204" pitchFamily="34" charset="0"/>
                            </a:rPr>
                            <a:t>0</a:t>
                          </a:r>
                        </a:p>
                      </a:txBody>
                      <a:tcPr anchor="ctr"/>
                    </a:tc>
                    <a:tc>
                      <a:txBody>
                        <a:bodyPr/>
                        <a:lstStyle/>
                        <a:p>
                          <a:pPr marL="0" marR="0" lvl="0" indent="0" algn="ctr" defTabSz="457200" rtl="0" eaLnBrk="1" fontAlgn="auto" latinLnBrk="0" hangingPunct="1">
                            <a:lnSpc>
                              <a:spcPts val="1200"/>
                            </a:lnSpc>
                            <a:spcBef>
                              <a:spcPts val="0"/>
                            </a:spcBef>
                            <a:spcAft>
                              <a:spcPts val="600"/>
                            </a:spcAft>
                            <a:buClrTx/>
                            <a:buSzTx/>
                            <a:buFontTx/>
                            <a:buNone/>
                            <a:tabLst/>
                            <a:defRPr/>
                          </a:pPr>
                          <a:r>
                            <a:rPr lang="en-GB" sz="1400" kern="1200">
                              <a:solidFill>
                                <a:srgbClr val="374151"/>
                              </a:solidFill>
                              <a:latin typeface="Arial" panose="020B0604020202020204" pitchFamily="34" charset="0"/>
                              <a:ea typeface="Geneva" pitchFamily="122" charset="-128"/>
                              <a:cs typeface="Arial" panose="020B0604020202020204" pitchFamily="34" charset="0"/>
                            </a:rPr>
                            <a:t>5</a:t>
                          </a:r>
                        </a:p>
                      </a:txBody>
                      <a:tcPr anchor="ctr"/>
                    </a:tc>
                    <a:extLst>
                      <a:ext uri="{0D108BD9-81ED-4DB2-BD59-A6C34878D82A}">
                        <a16:rowId xmlns:a16="http://schemas.microsoft.com/office/drawing/2014/main" val="338943157"/>
                      </a:ext>
                    </a:extLst>
                  </a:tr>
                </a:tbl>
              </a:graphicData>
            </a:graphic>
          </p:graphicFrame>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5B0C9DA8-12A6-570A-17A5-3426DED26A04}"/>
                  </a:ext>
                </a:extLst>
              </p:cNvPr>
              <p:cNvSpPr txBox="1"/>
              <p:nvPr/>
            </p:nvSpPr>
            <p:spPr>
              <a:xfrm>
                <a:off x="6369025" y="4059984"/>
                <a:ext cx="5515911" cy="436466"/>
              </a:xfrm>
              <a:prstGeom prst="rect">
                <a:avLst/>
              </a:prstGeom>
              <a:noFill/>
            </p:spPr>
            <p:txBody>
              <a:bodyPr wrap="square">
                <a:spAutoFit/>
              </a:bodyPr>
              <a:lstStyle/>
              <a:p>
                <a:pPr marL="285750" indent="-285750">
                  <a:buFont typeface="Wingdings" panose="05000000000000000000" pitchFamily="2" charset="2"/>
                  <a:buChar char="q"/>
                </a:pPr>
                <a:r>
                  <a:rPr lang="en-GB" sz="1400" dirty="0">
                    <a:solidFill>
                      <a:srgbClr val="374151"/>
                    </a:solidFill>
                    <a:latin typeface="Arial" panose="020B0604020202020204" pitchFamily="34" charset="0"/>
                    <a:cs typeface="Arial" panose="020B0604020202020204" pitchFamily="34" charset="0"/>
                  </a:rPr>
                  <a:t>Cushion Gas Ratio =  </a:t>
                </a:r>
                <a14:m>
                  <m:oMath xmlns:m="http://schemas.openxmlformats.org/officeDocument/2006/math">
                    <m:f>
                      <m:fPr>
                        <m:ctrlPr>
                          <a:rPr lang="en-GB" sz="1400" i="1">
                            <a:solidFill>
                              <a:srgbClr val="374151"/>
                            </a:solidFill>
                            <a:latin typeface="Cambria Math" panose="02040503050406030204" pitchFamily="18" charset="0"/>
                            <a:cs typeface="Arial" panose="020B0604020202020204" pitchFamily="34" charset="0"/>
                          </a:rPr>
                        </m:ctrlPr>
                      </m:fPr>
                      <m:num>
                        <m:r>
                          <m:rPr>
                            <m:sty m:val="p"/>
                          </m:rPr>
                          <a:rPr lang="en-GB" sz="1400" b="0" i="0" smtClean="0">
                            <a:solidFill>
                              <a:srgbClr val="374151"/>
                            </a:solidFill>
                            <a:latin typeface="Cambria Math" panose="02040503050406030204" pitchFamily="18" charset="0"/>
                            <a:cs typeface="Arial" panose="020B0604020202020204" pitchFamily="34" charset="0"/>
                          </a:rPr>
                          <m:t>Period</m:t>
                        </m:r>
                        <m:r>
                          <a:rPr lang="en-GB" sz="1400" b="0" i="0" smtClean="0">
                            <a:solidFill>
                              <a:srgbClr val="374151"/>
                            </a:solidFill>
                            <a:latin typeface="Cambria Math" panose="02040503050406030204" pitchFamily="18" charset="0"/>
                            <a:cs typeface="Arial" panose="020B0604020202020204" pitchFamily="34" charset="0"/>
                          </a:rPr>
                          <m:t> </m:t>
                        </m:r>
                        <m:r>
                          <m:rPr>
                            <m:sty m:val="p"/>
                          </m:rPr>
                          <a:rPr lang="en-GB" sz="1400" b="0" i="0" smtClean="0">
                            <a:solidFill>
                              <a:srgbClr val="374151"/>
                            </a:solidFill>
                            <a:latin typeface="Cambria Math" panose="02040503050406030204" pitchFamily="18" charset="0"/>
                            <a:cs typeface="Arial" panose="020B0604020202020204" pitchFamily="34" charset="0"/>
                          </a:rPr>
                          <m:t>of</m:t>
                        </m:r>
                        <m:r>
                          <a:rPr lang="en-GB" sz="1400" b="0" i="0" smtClean="0">
                            <a:solidFill>
                              <a:srgbClr val="374151"/>
                            </a:solidFill>
                            <a:latin typeface="Cambria Math" panose="02040503050406030204" pitchFamily="18" charset="0"/>
                            <a:cs typeface="Arial" panose="020B0604020202020204" pitchFamily="34" charset="0"/>
                          </a:rPr>
                          <m:t> </m:t>
                        </m:r>
                        <m:r>
                          <m:rPr>
                            <m:sty m:val="p"/>
                          </m:rPr>
                          <a:rPr lang="en-GB" sz="1400" b="0" i="0" smtClean="0">
                            <a:solidFill>
                              <a:srgbClr val="374151"/>
                            </a:solidFill>
                            <a:latin typeface="Cambria Math" panose="02040503050406030204" pitchFamily="18" charset="0"/>
                            <a:cs typeface="Arial" panose="020B0604020202020204" pitchFamily="34" charset="0"/>
                          </a:rPr>
                          <m:t>Cushion</m:t>
                        </m:r>
                        <m:r>
                          <a:rPr lang="en-GB" sz="1400" b="0" i="0" smtClean="0">
                            <a:solidFill>
                              <a:srgbClr val="374151"/>
                            </a:solidFill>
                            <a:latin typeface="Cambria Math" panose="02040503050406030204" pitchFamily="18" charset="0"/>
                            <a:cs typeface="Arial" panose="020B0604020202020204" pitchFamily="34" charset="0"/>
                          </a:rPr>
                          <m:t> </m:t>
                        </m:r>
                        <m:r>
                          <m:rPr>
                            <m:sty m:val="p"/>
                          </m:rPr>
                          <a:rPr lang="en-GB" sz="1400" b="0" i="0" smtClean="0">
                            <a:solidFill>
                              <a:srgbClr val="374151"/>
                            </a:solidFill>
                            <a:latin typeface="Cambria Math" panose="02040503050406030204" pitchFamily="18" charset="0"/>
                            <a:cs typeface="Arial" panose="020B0604020202020204" pitchFamily="34" charset="0"/>
                          </a:rPr>
                          <m:t>gas</m:t>
                        </m:r>
                        <m:r>
                          <a:rPr lang="en-GB" sz="1400" b="0" i="0" smtClean="0">
                            <a:solidFill>
                              <a:srgbClr val="374151"/>
                            </a:solidFill>
                            <a:latin typeface="Cambria Math" panose="02040503050406030204" pitchFamily="18" charset="0"/>
                            <a:cs typeface="Arial" panose="020B0604020202020204" pitchFamily="34" charset="0"/>
                          </a:rPr>
                          <m:t> </m:t>
                        </m:r>
                        <m:r>
                          <m:rPr>
                            <m:sty m:val="p"/>
                          </m:rPr>
                          <a:rPr lang="en-GB" sz="1400" b="0" i="0" smtClean="0">
                            <a:solidFill>
                              <a:srgbClr val="374151"/>
                            </a:solidFill>
                            <a:latin typeface="Cambria Math" panose="02040503050406030204" pitchFamily="18" charset="0"/>
                            <a:cs typeface="Arial" panose="020B0604020202020204" pitchFamily="34" charset="0"/>
                          </a:rPr>
                          <m:t>injection</m:t>
                        </m:r>
                      </m:num>
                      <m:den>
                        <m:r>
                          <m:rPr>
                            <m:sty m:val="p"/>
                          </m:rPr>
                          <a:rPr lang="en-GB" sz="1400" b="0" i="0" smtClean="0">
                            <a:solidFill>
                              <a:srgbClr val="374151"/>
                            </a:solidFill>
                            <a:latin typeface="Cambria Math" panose="02040503050406030204" pitchFamily="18" charset="0"/>
                            <a:cs typeface="Arial" panose="020B0604020202020204" pitchFamily="34" charset="0"/>
                          </a:rPr>
                          <m:t>Period</m:t>
                        </m:r>
                        <m:r>
                          <a:rPr lang="en-GB" sz="1400" b="0" i="0" smtClean="0">
                            <a:solidFill>
                              <a:srgbClr val="374151"/>
                            </a:solidFill>
                            <a:latin typeface="Cambria Math" panose="02040503050406030204" pitchFamily="18" charset="0"/>
                            <a:cs typeface="Arial" panose="020B0604020202020204" pitchFamily="34" charset="0"/>
                          </a:rPr>
                          <m:t> </m:t>
                        </m:r>
                        <m:r>
                          <m:rPr>
                            <m:sty m:val="p"/>
                          </m:rPr>
                          <a:rPr lang="en-GB" sz="1400" b="0" i="0" smtClean="0">
                            <a:solidFill>
                              <a:srgbClr val="374151"/>
                            </a:solidFill>
                            <a:latin typeface="Cambria Math" panose="02040503050406030204" pitchFamily="18" charset="0"/>
                            <a:cs typeface="Arial" panose="020B0604020202020204" pitchFamily="34" charset="0"/>
                          </a:rPr>
                          <m:t>of</m:t>
                        </m:r>
                        <m:r>
                          <a:rPr lang="en-GB" sz="1400" b="0" i="0" smtClean="0">
                            <a:solidFill>
                              <a:srgbClr val="374151"/>
                            </a:solidFill>
                            <a:latin typeface="Cambria Math" panose="02040503050406030204" pitchFamily="18" charset="0"/>
                            <a:cs typeface="Arial" panose="020B0604020202020204" pitchFamily="34" charset="0"/>
                          </a:rPr>
                          <m:t> </m:t>
                        </m:r>
                        <m:r>
                          <m:rPr>
                            <m:sty m:val="p"/>
                          </m:rPr>
                          <a:rPr lang="en-GB" sz="1400" b="0" i="0" smtClean="0">
                            <a:solidFill>
                              <a:srgbClr val="374151"/>
                            </a:solidFill>
                            <a:latin typeface="Cambria Math" panose="02040503050406030204" pitchFamily="18" charset="0"/>
                            <a:cs typeface="Arial" panose="020B0604020202020204" pitchFamily="34" charset="0"/>
                          </a:rPr>
                          <m:t>working</m:t>
                        </m:r>
                        <m:r>
                          <a:rPr lang="en-GB" sz="1400" b="0" i="0" smtClean="0">
                            <a:solidFill>
                              <a:srgbClr val="374151"/>
                            </a:solidFill>
                            <a:latin typeface="Cambria Math" panose="02040503050406030204" pitchFamily="18" charset="0"/>
                            <a:cs typeface="Arial" panose="020B0604020202020204" pitchFamily="34" charset="0"/>
                          </a:rPr>
                          <m:t> </m:t>
                        </m:r>
                        <m:r>
                          <m:rPr>
                            <m:sty m:val="p"/>
                          </m:rPr>
                          <a:rPr lang="en-GB" sz="1400" b="0" i="0" smtClean="0">
                            <a:solidFill>
                              <a:srgbClr val="374151"/>
                            </a:solidFill>
                            <a:latin typeface="Cambria Math" panose="02040503050406030204" pitchFamily="18" charset="0"/>
                            <a:cs typeface="Arial" panose="020B0604020202020204" pitchFamily="34" charset="0"/>
                          </a:rPr>
                          <m:t>gas</m:t>
                        </m:r>
                        <m:r>
                          <a:rPr lang="en-GB" sz="1400" b="0" i="0" smtClean="0">
                            <a:solidFill>
                              <a:srgbClr val="374151"/>
                            </a:solidFill>
                            <a:latin typeface="Cambria Math" panose="02040503050406030204" pitchFamily="18" charset="0"/>
                            <a:cs typeface="Arial" panose="020B0604020202020204" pitchFamily="34" charset="0"/>
                          </a:rPr>
                          <m:t> </m:t>
                        </m:r>
                        <m:r>
                          <m:rPr>
                            <m:sty m:val="p"/>
                          </m:rPr>
                          <a:rPr lang="en-GB" sz="1400" b="0" i="0" smtClean="0">
                            <a:solidFill>
                              <a:srgbClr val="374151"/>
                            </a:solidFill>
                            <a:latin typeface="Cambria Math" panose="02040503050406030204" pitchFamily="18" charset="0"/>
                            <a:cs typeface="Arial" panose="020B0604020202020204" pitchFamily="34" charset="0"/>
                          </a:rPr>
                          <m:t>injection</m:t>
                        </m:r>
                      </m:den>
                    </m:f>
                  </m:oMath>
                </a14:m>
                <a:r>
                  <a:rPr lang="en-GB" sz="1400" dirty="0">
                    <a:solidFill>
                      <a:srgbClr val="374151"/>
                    </a:solidFill>
                    <a:latin typeface="Arial" panose="020B0604020202020204" pitchFamily="34" charset="0"/>
                    <a:cs typeface="Arial" panose="020B0604020202020204" pitchFamily="34" charset="0"/>
                  </a:rPr>
                  <a:t> (only for H</a:t>
                </a:r>
                <a:r>
                  <a:rPr lang="en-GB" sz="1400" baseline="-25000" dirty="0">
                    <a:solidFill>
                      <a:srgbClr val="374151"/>
                    </a:solidFill>
                    <a:latin typeface="Arial" panose="020B0604020202020204" pitchFamily="34" charset="0"/>
                    <a:cs typeface="Arial" panose="020B0604020202020204" pitchFamily="34" charset="0"/>
                  </a:rPr>
                  <a:t>2</a:t>
                </a:r>
                <a:r>
                  <a:rPr lang="en-GB" sz="1400" dirty="0">
                    <a:solidFill>
                      <a:srgbClr val="374151"/>
                    </a:solidFill>
                    <a:latin typeface="Arial" panose="020B0604020202020204" pitchFamily="34" charset="0"/>
                    <a:cs typeface="Arial" panose="020B0604020202020204" pitchFamily="34" charset="0"/>
                  </a:rPr>
                  <a:t>) </a:t>
                </a:r>
              </a:p>
            </p:txBody>
          </p:sp>
        </mc:Choice>
        <mc:Fallback xmlns="">
          <p:sp>
            <p:nvSpPr>
              <p:cNvPr id="38" name="TextBox 37">
                <a:extLst>
                  <a:ext uri="{FF2B5EF4-FFF2-40B4-BE49-F238E27FC236}">
                    <a16:creationId xmlns:a16="http://schemas.microsoft.com/office/drawing/2014/main" id="{5B0C9DA8-12A6-570A-17A5-3426DED26A04}"/>
                  </a:ext>
                </a:extLst>
              </p:cNvPr>
              <p:cNvSpPr txBox="1">
                <a:spLocks noRot="1" noChangeAspect="1" noMove="1" noResize="1" noEditPoints="1" noAdjustHandles="1" noChangeArrowheads="1" noChangeShapeType="1" noTextEdit="1"/>
              </p:cNvSpPr>
              <p:nvPr/>
            </p:nvSpPr>
            <p:spPr>
              <a:xfrm>
                <a:off x="6369025" y="4059984"/>
                <a:ext cx="5515911" cy="436466"/>
              </a:xfrm>
              <a:prstGeom prst="rect">
                <a:avLst/>
              </a:prstGeom>
              <a:blipFill>
                <a:blip r:embed="rId7"/>
                <a:stretch>
                  <a:fillRect l="-221" b="-4167"/>
                </a:stretch>
              </a:blipFill>
            </p:spPr>
            <p:txBody>
              <a:bodyPr/>
              <a:lstStyle/>
              <a:p>
                <a:r>
                  <a:rPr lang="en-US">
                    <a:noFill/>
                  </a:rPr>
                  <a:t> </a:t>
                </a:r>
              </a:p>
            </p:txBody>
          </p:sp>
        </mc:Fallback>
      </mc:AlternateContent>
      <p:pic>
        <p:nvPicPr>
          <p:cNvPr id="39" name="Picture 38">
            <a:extLst>
              <a:ext uri="{FF2B5EF4-FFF2-40B4-BE49-F238E27FC236}">
                <a16:creationId xmlns:a16="http://schemas.microsoft.com/office/drawing/2014/main" id="{E4BEFC56-CEAF-178C-4CAB-652A63A1E9CA}"/>
              </a:ext>
            </a:extLst>
          </p:cNvPr>
          <p:cNvPicPr>
            <a:picLocks noChangeAspect="1"/>
          </p:cNvPicPr>
          <p:nvPr/>
        </p:nvPicPr>
        <p:blipFill>
          <a:blip r:embed="rId8"/>
          <a:stretch>
            <a:fillRect/>
          </a:stretch>
        </p:blipFill>
        <p:spPr>
          <a:xfrm>
            <a:off x="4854258" y="4057494"/>
            <a:ext cx="820112" cy="264524"/>
          </a:xfrm>
          <a:prstGeom prst="rect">
            <a:avLst/>
          </a:prstGeom>
        </p:spPr>
      </p:pic>
      <p:sp>
        <p:nvSpPr>
          <p:cNvPr id="40" name="TextBox 39">
            <a:extLst>
              <a:ext uri="{FF2B5EF4-FFF2-40B4-BE49-F238E27FC236}">
                <a16:creationId xmlns:a16="http://schemas.microsoft.com/office/drawing/2014/main" id="{C66AC7FD-D676-30D8-662E-409E5718C6DC}"/>
              </a:ext>
            </a:extLst>
          </p:cNvPr>
          <p:cNvSpPr txBox="1"/>
          <p:nvPr/>
        </p:nvSpPr>
        <p:spPr>
          <a:xfrm>
            <a:off x="11537576" y="6450995"/>
            <a:ext cx="654424" cy="369332"/>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6</a:t>
            </a:r>
          </a:p>
        </p:txBody>
      </p:sp>
    </p:spTree>
    <p:extLst>
      <p:ext uri="{BB962C8B-B14F-4D97-AF65-F5344CB8AC3E}">
        <p14:creationId xmlns:p14="http://schemas.microsoft.com/office/powerpoint/2010/main" val="14598994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8EB20-C1AE-4C73-7D36-208FF5F73173}"/>
              </a:ext>
            </a:extLst>
          </p:cNvPr>
          <p:cNvSpPr>
            <a:spLocks noGrp="1"/>
          </p:cNvSpPr>
          <p:nvPr>
            <p:ph type="title"/>
          </p:nvPr>
        </p:nvSpPr>
        <p:spPr/>
        <p:txBody>
          <a:bodyPr/>
          <a:lstStyle/>
          <a:p>
            <a:r>
              <a:rPr lang="en-GB" sz="3600" dirty="0"/>
              <a:t>Physics-Based Simulation</a:t>
            </a:r>
            <a:endParaRPr lang="en-GB" dirty="0"/>
          </a:p>
        </p:txBody>
      </p:sp>
      <p:grpSp>
        <p:nvGrpSpPr>
          <p:cNvPr id="5" name="Group 4">
            <a:extLst>
              <a:ext uri="{FF2B5EF4-FFF2-40B4-BE49-F238E27FC236}">
                <a16:creationId xmlns:a16="http://schemas.microsoft.com/office/drawing/2014/main" id="{8ADD2671-35BB-6F84-8941-FF6020522CE8}"/>
              </a:ext>
            </a:extLst>
          </p:cNvPr>
          <p:cNvGrpSpPr/>
          <p:nvPr/>
        </p:nvGrpSpPr>
        <p:grpSpPr>
          <a:xfrm>
            <a:off x="5315931" y="1854733"/>
            <a:ext cx="6818400" cy="4568943"/>
            <a:chOff x="5056754" y="1289370"/>
            <a:chExt cx="6818400" cy="4568943"/>
          </a:xfrm>
        </p:grpSpPr>
        <p:grpSp>
          <p:nvGrpSpPr>
            <p:cNvPr id="6" name="Group 5">
              <a:extLst>
                <a:ext uri="{FF2B5EF4-FFF2-40B4-BE49-F238E27FC236}">
                  <a16:creationId xmlns:a16="http://schemas.microsoft.com/office/drawing/2014/main" id="{1E27C7CC-FE90-1175-10A1-D045F4A4CB1D}"/>
                </a:ext>
              </a:extLst>
            </p:cNvPr>
            <p:cNvGrpSpPr/>
            <p:nvPr/>
          </p:nvGrpSpPr>
          <p:grpSpPr>
            <a:xfrm>
              <a:off x="5120050" y="1356250"/>
              <a:ext cx="6744738" cy="3848374"/>
              <a:chOff x="4359630" y="1448348"/>
              <a:chExt cx="6744738" cy="3848374"/>
            </a:xfrm>
          </p:grpSpPr>
          <p:pic>
            <p:nvPicPr>
              <p:cNvPr id="9" name="Picture 8" descr="A diagram of a triangle&#10;&#10;AI-generated content may be incorrect.">
                <a:extLst>
                  <a:ext uri="{FF2B5EF4-FFF2-40B4-BE49-F238E27FC236}">
                    <a16:creationId xmlns:a16="http://schemas.microsoft.com/office/drawing/2014/main" id="{B6AB535F-0D02-D70E-434A-357330C23F13}"/>
                  </a:ext>
                </a:extLst>
              </p:cNvPr>
              <p:cNvPicPr>
                <a:picLocks noChangeAspect="1"/>
              </p:cNvPicPr>
              <p:nvPr/>
            </p:nvPicPr>
            <p:blipFill>
              <a:blip r:embed="rId3">
                <a:extLst>
                  <a:ext uri="{28A0092B-C50C-407E-A947-70E740481C1C}">
                    <a14:useLocalDpi xmlns:a14="http://schemas.microsoft.com/office/drawing/2010/main" val="0"/>
                  </a:ext>
                </a:extLst>
              </a:blip>
              <a:srcRect l="67379" t="3317" r="4838" b="10835"/>
              <a:stretch>
                <a:fillRect/>
              </a:stretch>
            </p:blipFill>
            <p:spPr>
              <a:xfrm>
                <a:off x="8703246" y="1448348"/>
                <a:ext cx="2401122" cy="3848374"/>
              </a:xfrm>
              <a:prstGeom prst="rect">
                <a:avLst/>
              </a:prstGeom>
            </p:spPr>
          </p:pic>
          <p:pic>
            <p:nvPicPr>
              <p:cNvPr id="10" name="Picture 9" descr="A diagram of a triangle&#10;&#10;AI-generated content may be incorrect.">
                <a:extLst>
                  <a:ext uri="{FF2B5EF4-FFF2-40B4-BE49-F238E27FC236}">
                    <a16:creationId xmlns:a16="http://schemas.microsoft.com/office/drawing/2014/main" id="{CC3A8144-609A-B528-33D7-F78EEB13D5C1}"/>
                  </a:ext>
                </a:extLst>
              </p:cNvPr>
              <p:cNvPicPr>
                <a:picLocks noChangeAspect="1"/>
              </p:cNvPicPr>
              <p:nvPr/>
            </p:nvPicPr>
            <p:blipFill>
              <a:blip r:embed="rId3">
                <a:extLst>
                  <a:ext uri="{28A0092B-C50C-407E-A947-70E740481C1C}">
                    <a14:useLocalDpi xmlns:a14="http://schemas.microsoft.com/office/drawing/2010/main" val="0"/>
                  </a:ext>
                </a:extLst>
              </a:blip>
              <a:srcRect l="38403" t="3937" r="38254" b="10215"/>
              <a:stretch>
                <a:fillRect/>
              </a:stretch>
            </p:blipFill>
            <p:spPr>
              <a:xfrm>
                <a:off x="6615311" y="1448348"/>
                <a:ext cx="1923092" cy="3848374"/>
              </a:xfrm>
              <a:prstGeom prst="rect">
                <a:avLst/>
              </a:prstGeom>
            </p:spPr>
          </p:pic>
          <p:pic>
            <p:nvPicPr>
              <p:cNvPr id="11" name="Picture 10" descr="A diagram of a triangle&#10;&#10;AI-generated content may be incorrect.">
                <a:extLst>
                  <a:ext uri="{FF2B5EF4-FFF2-40B4-BE49-F238E27FC236}">
                    <a16:creationId xmlns:a16="http://schemas.microsoft.com/office/drawing/2014/main" id="{4C949285-C696-7142-0875-1578FD2FE76F}"/>
                  </a:ext>
                </a:extLst>
              </p:cNvPr>
              <p:cNvPicPr>
                <a:picLocks noChangeAspect="1"/>
              </p:cNvPicPr>
              <p:nvPr/>
            </p:nvPicPr>
            <p:blipFill>
              <a:blip r:embed="rId3">
                <a:extLst>
                  <a:ext uri="{28A0092B-C50C-407E-A947-70E740481C1C}">
                    <a14:useLocalDpi xmlns:a14="http://schemas.microsoft.com/office/drawing/2010/main" val="0"/>
                  </a:ext>
                </a:extLst>
              </a:blip>
              <a:srcRect l="7867" t="4420" r="67179" b="9732"/>
              <a:stretch>
                <a:fillRect/>
              </a:stretch>
            </p:blipFill>
            <p:spPr>
              <a:xfrm>
                <a:off x="4359630" y="1448348"/>
                <a:ext cx="2090837" cy="3848374"/>
              </a:xfrm>
              <a:prstGeom prst="rect">
                <a:avLst/>
              </a:prstGeom>
            </p:spPr>
          </p:pic>
        </p:grpSp>
        <p:sp>
          <p:nvSpPr>
            <p:cNvPr id="7" name="Rectangle 6">
              <a:extLst>
                <a:ext uri="{FF2B5EF4-FFF2-40B4-BE49-F238E27FC236}">
                  <a16:creationId xmlns:a16="http://schemas.microsoft.com/office/drawing/2014/main" id="{8ECFBCB3-D67F-6AE5-0B0E-0CEB79AA714C}"/>
                </a:ext>
              </a:extLst>
            </p:cNvPr>
            <p:cNvSpPr/>
            <p:nvPr/>
          </p:nvSpPr>
          <p:spPr>
            <a:xfrm>
              <a:off x="5065381" y="1289370"/>
              <a:ext cx="6799407" cy="4568943"/>
            </a:xfrm>
            <a:prstGeom prst="rect">
              <a:avLst/>
            </a:prstGeom>
            <a:noFill/>
            <a:ln>
              <a:solidFill>
                <a:srgbClr val="005C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A1297D0D-F665-904D-B161-F03B84728D2E}"/>
                </a:ext>
              </a:extLst>
            </p:cNvPr>
            <p:cNvSpPr txBox="1"/>
            <p:nvPr/>
          </p:nvSpPr>
          <p:spPr>
            <a:xfrm>
              <a:off x="5056754" y="5335093"/>
              <a:ext cx="6818400" cy="523220"/>
            </a:xfrm>
            <a:prstGeom prst="rect">
              <a:avLst/>
            </a:prstGeom>
            <a:solidFill>
              <a:srgbClr val="005CAB">
                <a:alpha val="40000"/>
              </a:srgbClr>
            </a:solidFill>
          </p:spPr>
          <p:txBody>
            <a:bodyPr wrap="square" rtlCol="0">
              <a:spAutoFit/>
            </a:bodyPr>
            <a:lstStyle/>
            <a:p>
              <a:r>
                <a:rPr lang="en-GB" sz="1400">
                  <a:latin typeface="Arial" panose="020B0604020202020204" pitchFamily="34" charset="0"/>
                  <a:cs typeface="Arial" panose="020B0604020202020204" pitchFamily="34" charset="0"/>
                </a:rPr>
                <a:t>Figure 1: Recovery factor after cycle 10 as a function of </a:t>
              </a:r>
              <a:r>
                <a:rPr lang="en-GB" sz="1400" err="1">
                  <a:latin typeface="Arial" panose="020B0604020202020204" pitchFamily="34" charset="0"/>
                  <a:cs typeface="Arial" panose="020B0604020202020204" pitchFamily="34" charset="0"/>
                </a:rPr>
                <a:t>Péclet</a:t>
              </a:r>
              <a:r>
                <a:rPr lang="en-GB" sz="1400">
                  <a:latin typeface="Arial" panose="020B0604020202020204" pitchFamily="34" charset="0"/>
                  <a:cs typeface="Arial" panose="020B0604020202020204" pitchFamily="34" charset="0"/>
                </a:rPr>
                <a:t> number and buoyancy number.</a:t>
              </a:r>
            </a:p>
          </p:txBody>
        </p:sp>
      </p:gr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B40CC88-AAB8-C36E-04C6-C1A2E388D157}"/>
                  </a:ext>
                </a:extLst>
              </p:cNvPr>
              <p:cNvSpPr txBox="1"/>
              <p:nvPr/>
            </p:nvSpPr>
            <p:spPr>
              <a:xfrm>
                <a:off x="0" y="3091127"/>
                <a:ext cx="4045187" cy="697948"/>
              </a:xfrm>
              <a:prstGeom prst="rect">
                <a:avLst/>
              </a:prstGeom>
              <a:noFill/>
              <a:ln w="38100">
                <a:noFill/>
                <a:prstDash val="dash"/>
              </a:ln>
            </p:spPr>
            <p:txBody>
              <a:bodyPr wrap="square">
                <a:spAutoFit/>
              </a:bodyPr>
              <a:lstStyle/>
              <a:p>
                <a:pPr/>
                <a14:m>
                  <m:oMathPara xmlns:m="http://schemas.openxmlformats.org/officeDocument/2006/math">
                    <m:oMathParaPr>
                      <m:jc m:val="centerGroup"/>
                    </m:oMathParaPr>
                    <m:oMath xmlns:m="http://schemas.openxmlformats.org/officeDocument/2006/math">
                      <m:r>
                        <a:rPr lang="en-GB" b="0" i="1" smtClean="0">
                          <a:solidFill>
                            <a:srgbClr val="374151"/>
                          </a:solidFill>
                          <a:latin typeface="Cambria Math" panose="02040503050406030204" pitchFamily="18" charset="0"/>
                        </a:rPr>
                        <m:t>𝑁𝑔</m:t>
                      </m:r>
                      <m:r>
                        <a:rPr lang="en-GB" b="0" i="1" smtClean="0">
                          <a:solidFill>
                            <a:srgbClr val="374151"/>
                          </a:solidFill>
                          <a:latin typeface="Cambria Math" panose="02040503050406030204" pitchFamily="18" charset="0"/>
                        </a:rPr>
                        <m:t>=</m:t>
                      </m:r>
                      <m:f>
                        <m:fPr>
                          <m:ctrlPr>
                            <a:rPr lang="en-GB" i="1">
                              <a:solidFill>
                                <a:srgbClr val="374151"/>
                              </a:solidFill>
                              <a:latin typeface="Cambria Math" panose="02040503050406030204" pitchFamily="18" charset="0"/>
                            </a:rPr>
                          </m:ctrlPr>
                        </m:fPr>
                        <m:num>
                          <m:r>
                            <m:rPr>
                              <m:sty m:val="p"/>
                            </m:rPr>
                            <a:rPr lang="en-GB" b="0" i="0" smtClean="0">
                              <a:solidFill>
                                <a:srgbClr val="374151"/>
                              </a:solidFill>
                              <a:latin typeface="Cambria Math" panose="02040503050406030204" pitchFamily="18" charset="0"/>
                            </a:rPr>
                            <m:t>Buoyancy</m:t>
                          </m:r>
                        </m:num>
                        <m:den>
                          <m:r>
                            <m:rPr>
                              <m:sty m:val="p"/>
                            </m:rPr>
                            <a:rPr lang="en-GB" b="0" i="0" smtClean="0">
                              <a:solidFill>
                                <a:srgbClr val="374151"/>
                              </a:solidFill>
                              <a:latin typeface="Cambria Math" panose="02040503050406030204" pitchFamily="18" charset="0"/>
                            </a:rPr>
                            <m:t>Advection</m:t>
                          </m:r>
                        </m:den>
                      </m:f>
                      <m:r>
                        <a:rPr lang="en-GB" b="0" i="1" smtClean="0">
                          <a:solidFill>
                            <a:srgbClr val="374151"/>
                          </a:solidFill>
                          <a:latin typeface="Cambria Math" panose="02040503050406030204" pitchFamily="18" charset="0"/>
                        </a:rPr>
                        <m:t>= </m:t>
                      </m:r>
                      <m:f>
                        <m:fPr>
                          <m:ctrlPr>
                            <a:rPr lang="en-GB" b="0" i="1" smtClean="0">
                              <a:solidFill>
                                <a:srgbClr val="374151"/>
                              </a:solidFill>
                              <a:latin typeface="Cambria Math" panose="02040503050406030204" pitchFamily="18" charset="0"/>
                            </a:rPr>
                          </m:ctrlPr>
                        </m:fPr>
                        <m:num>
                          <m:sSub>
                            <m:sSubPr>
                              <m:ctrlPr>
                                <a:rPr lang="en-GB" b="0" i="1" smtClean="0">
                                  <a:solidFill>
                                    <a:srgbClr val="374151"/>
                                  </a:solidFill>
                                  <a:latin typeface="Cambria Math" panose="02040503050406030204" pitchFamily="18" charset="0"/>
                                </a:rPr>
                              </m:ctrlPr>
                            </m:sSubPr>
                            <m:e>
                              <m:r>
                                <a:rPr lang="en-GB" b="0" i="1" smtClean="0">
                                  <a:solidFill>
                                    <a:srgbClr val="374151"/>
                                  </a:solidFill>
                                  <a:latin typeface="Cambria Math" panose="02040503050406030204" pitchFamily="18" charset="0"/>
                                </a:rPr>
                                <m:t>𝐾</m:t>
                              </m:r>
                            </m:e>
                            <m:sub>
                              <m:r>
                                <a:rPr lang="en-GB" b="0" i="1" smtClean="0">
                                  <a:solidFill>
                                    <a:srgbClr val="374151"/>
                                  </a:solidFill>
                                  <a:latin typeface="Cambria Math" panose="02040503050406030204" pitchFamily="18" charset="0"/>
                                </a:rPr>
                                <m:t>𝑣</m:t>
                              </m:r>
                            </m:sub>
                          </m:sSub>
                          <m:r>
                            <a:rPr lang="en-GB" b="0" i="1" smtClean="0">
                              <a:solidFill>
                                <a:srgbClr val="374151"/>
                              </a:solidFill>
                              <a:latin typeface="Cambria Math" panose="02040503050406030204" pitchFamily="18" charset="0"/>
                              <a:ea typeface="Cambria Math" panose="02040503050406030204" pitchFamily="18" charset="0"/>
                            </a:rPr>
                            <m:t>∆</m:t>
                          </m:r>
                          <m:r>
                            <a:rPr lang="en-GB" b="0" i="1" smtClean="0">
                              <a:solidFill>
                                <a:srgbClr val="374151"/>
                              </a:solidFill>
                              <a:latin typeface="Cambria Math" panose="02040503050406030204" pitchFamily="18" charset="0"/>
                              <a:ea typeface="Cambria Math" panose="02040503050406030204" pitchFamily="18" charset="0"/>
                            </a:rPr>
                            <m:t>𝜌</m:t>
                          </m:r>
                          <m:r>
                            <a:rPr lang="en-GB" b="0" i="1" smtClean="0">
                              <a:solidFill>
                                <a:srgbClr val="374151"/>
                              </a:solidFill>
                              <a:latin typeface="Cambria Math" panose="02040503050406030204" pitchFamily="18" charset="0"/>
                              <a:ea typeface="Cambria Math" panose="02040503050406030204" pitchFamily="18" charset="0"/>
                            </a:rPr>
                            <m:t>𝑔𝐿</m:t>
                          </m:r>
                        </m:num>
                        <m:den>
                          <m:sSub>
                            <m:sSubPr>
                              <m:ctrlPr>
                                <a:rPr lang="en-GB" b="0" i="1" smtClean="0">
                                  <a:solidFill>
                                    <a:srgbClr val="374151"/>
                                  </a:solidFill>
                                  <a:latin typeface="Cambria Math" panose="02040503050406030204" pitchFamily="18" charset="0"/>
                                </a:rPr>
                              </m:ctrlPr>
                            </m:sSubPr>
                            <m:e>
                              <m:r>
                                <a:rPr lang="en-GB" b="0" i="1" smtClean="0">
                                  <a:solidFill>
                                    <a:srgbClr val="374151"/>
                                  </a:solidFill>
                                  <a:latin typeface="Cambria Math" panose="02040503050406030204" pitchFamily="18" charset="0"/>
                                  <a:ea typeface="Cambria Math" panose="02040503050406030204" pitchFamily="18" charset="0"/>
                                </a:rPr>
                                <m:t>𝜇</m:t>
                              </m:r>
                            </m:e>
                            <m:sub>
                              <m:sSub>
                                <m:sSubPr>
                                  <m:ctrlPr>
                                    <a:rPr lang="en-GB" b="0" i="1" smtClean="0">
                                      <a:solidFill>
                                        <a:srgbClr val="374151"/>
                                      </a:solidFill>
                                      <a:latin typeface="Cambria Math" panose="02040503050406030204" pitchFamily="18" charset="0"/>
                                    </a:rPr>
                                  </m:ctrlPr>
                                </m:sSubPr>
                                <m:e>
                                  <m:r>
                                    <a:rPr lang="en-GB" b="0" i="1" smtClean="0">
                                      <a:solidFill>
                                        <a:srgbClr val="374151"/>
                                      </a:solidFill>
                                      <a:latin typeface="Cambria Math" panose="02040503050406030204" pitchFamily="18" charset="0"/>
                                    </a:rPr>
                                    <m:t>𝐻</m:t>
                                  </m:r>
                                </m:e>
                                <m:sub>
                                  <m:r>
                                    <a:rPr lang="en-GB" b="0" i="1" smtClean="0">
                                      <a:solidFill>
                                        <a:srgbClr val="374151"/>
                                      </a:solidFill>
                                      <a:latin typeface="Cambria Math" panose="02040503050406030204" pitchFamily="18" charset="0"/>
                                    </a:rPr>
                                    <m:t>2</m:t>
                                  </m:r>
                                </m:sub>
                              </m:sSub>
                            </m:sub>
                          </m:sSub>
                          <m:sSub>
                            <m:sSubPr>
                              <m:ctrlPr>
                                <a:rPr lang="en-GB" b="0" i="1" smtClean="0">
                                  <a:solidFill>
                                    <a:srgbClr val="374151"/>
                                  </a:solidFill>
                                  <a:latin typeface="Cambria Math" panose="02040503050406030204" pitchFamily="18" charset="0"/>
                                </a:rPr>
                              </m:ctrlPr>
                            </m:sSubPr>
                            <m:e>
                              <m:r>
                                <a:rPr lang="en-GB" b="0" i="1" smtClean="0">
                                  <a:solidFill>
                                    <a:srgbClr val="374151"/>
                                  </a:solidFill>
                                  <a:latin typeface="Cambria Math" panose="02040503050406030204" pitchFamily="18" charset="0"/>
                                </a:rPr>
                                <m:t>𝑣</m:t>
                              </m:r>
                            </m:e>
                            <m:sub>
                              <m:r>
                                <a:rPr lang="en-GB" b="0" i="1" smtClean="0">
                                  <a:solidFill>
                                    <a:srgbClr val="374151"/>
                                  </a:solidFill>
                                  <a:latin typeface="Cambria Math" panose="02040503050406030204" pitchFamily="18" charset="0"/>
                                </a:rPr>
                                <m:t>𝑝</m:t>
                              </m:r>
                            </m:sub>
                          </m:sSub>
                          <m:r>
                            <a:rPr lang="en-GB" b="0" i="1" smtClean="0">
                              <a:solidFill>
                                <a:srgbClr val="374151"/>
                              </a:solidFill>
                              <a:latin typeface="Cambria Math" panose="02040503050406030204" pitchFamily="18" charset="0"/>
                            </a:rPr>
                            <m:t>𝐻</m:t>
                          </m:r>
                          <m:r>
                            <a:rPr lang="en-GB" b="1" i="1">
                              <a:solidFill>
                                <a:srgbClr val="374151"/>
                              </a:solidFill>
                              <a:latin typeface="Cambria Math" panose="02040503050406030204" pitchFamily="18" charset="0"/>
                              <a:ea typeface="Cambria Math" panose="02040503050406030204" pitchFamily="18" charset="0"/>
                            </a:rPr>
                            <m:t>∅</m:t>
                          </m:r>
                        </m:den>
                      </m:f>
                    </m:oMath>
                  </m:oMathPara>
                </a14:m>
                <a:endParaRPr lang="en-GB">
                  <a:solidFill>
                    <a:srgbClr val="374151"/>
                  </a:solidFill>
                </a:endParaRPr>
              </a:p>
            </p:txBody>
          </p:sp>
        </mc:Choice>
        <mc:Fallback xmlns="">
          <p:sp>
            <p:nvSpPr>
              <p:cNvPr id="12" name="TextBox 11">
                <a:extLst>
                  <a:ext uri="{FF2B5EF4-FFF2-40B4-BE49-F238E27FC236}">
                    <a16:creationId xmlns:a16="http://schemas.microsoft.com/office/drawing/2014/main" id="{2B40CC88-AAB8-C36E-04C6-C1A2E388D157}"/>
                  </a:ext>
                </a:extLst>
              </p:cNvPr>
              <p:cNvSpPr txBox="1">
                <a:spLocks noRot="1" noChangeAspect="1" noMove="1" noResize="1" noEditPoints="1" noAdjustHandles="1" noChangeArrowheads="1" noChangeShapeType="1" noTextEdit="1"/>
              </p:cNvSpPr>
              <p:nvPr/>
            </p:nvSpPr>
            <p:spPr>
              <a:xfrm>
                <a:off x="0" y="3091127"/>
                <a:ext cx="4045187" cy="697948"/>
              </a:xfrm>
              <a:prstGeom prst="rect">
                <a:avLst/>
              </a:prstGeom>
              <a:blipFill>
                <a:blip r:embed="rId4"/>
                <a:stretch>
                  <a:fillRect/>
                </a:stretch>
              </a:blipFill>
              <a:ln w="38100">
                <a:noFill/>
                <a:prstDash val="dash"/>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0CEAB87E-FB90-6C13-FF06-EEE3AAEFDA4E}"/>
                  </a:ext>
                </a:extLst>
              </p:cNvPr>
              <p:cNvSpPr txBox="1"/>
              <p:nvPr/>
            </p:nvSpPr>
            <p:spPr>
              <a:xfrm>
                <a:off x="63926" y="2177899"/>
                <a:ext cx="4374009" cy="850489"/>
              </a:xfrm>
              <a:prstGeom prst="rect">
                <a:avLst/>
              </a:prstGeom>
              <a:noFill/>
              <a:ln w="38100">
                <a:noFill/>
                <a:prstDash val="dash"/>
              </a:ln>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GB" b="0" i="1" smtClean="0">
                              <a:solidFill>
                                <a:srgbClr val="374151"/>
                              </a:solidFill>
                              <a:latin typeface="Cambria Math" panose="02040503050406030204" pitchFamily="18" charset="0"/>
                            </a:rPr>
                          </m:ctrlPr>
                        </m:sSupPr>
                        <m:e>
                          <m:r>
                            <a:rPr lang="en-GB" b="0" i="1" smtClean="0">
                              <a:solidFill>
                                <a:srgbClr val="374151"/>
                              </a:solidFill>
                              <a:latin typeface="Cambria Math" panose="02040503050406030204" pitchFamily="18" charset="0"/>
                            </a:rPr>
                            <m:t>𝑃𝑒</m:t>
                          </m:r>
                        </m:e>
                        <m:sup>
                          <m:r>
                            <a:rPr lang="en-GB" b="0" i="1" smtClean="0">
                              <a:solidFill>
                                <a:srgbClr val="374151"/>
                              </a:solidFill>
                              <a:latin typeface="Cambria Math" panose="02040503050406030204" pitchFamily="18" charset="0"/>
                            </a:rPr>
                            <m:t>∗</m:t>
                          </m:r>
                        </m:sup>
                      </m:sSup>
                      <m:r>
                        <a:rPr lang="en-GB" b="0" i="1" smtClean="0">
                          <a:solidFill>
                            <a:srgbClr val="374151"/>
                          </a:solidFill>
                          <a:latin typeface="Cambria Math" panose="02040503050406030204" pitchFamily="18" charset="0"/>
                        </a:rPr>
                        <m:t>=</m:t>
                      </m:r>
                      <m:f>
                        <m:fPr>
                          <m:ctrlPr>
                            <a:rPr lang="en-GB" i="1">
                              <a:solidFill>
                                <a:srgbClr val="374151"/>
                              </a:solidFill>
                              <a:latin typeface="Cambria Math" panose="02040503050406030204" pitchFamily="18" charset="0"/>
                            </a:rPr>
                          </m:ctrlPr>
                        </m:fPr>
                        <m:num>
                          <m:r>
                            <m:rPr>
                              <m:sty m:val="p"/>
                            </m:rPr>
                            <a:rPr lang="en-GB" b="0" i="0" smtClean="0">
                              <a:solidFill>
                                <a:srgbClr val="374151"/>
                              </a:solidFill>
                              <a:latin typeface="Cambria Math" panose="02040503050406030204" pitchFamily="18" charset="0"/>
                            </a:rPr>
                            <m:t>Advection</m:t>
                          </m:r>
                        </m:num>
                        <m:den>
                          <m:r>
                            <m:rPr>
                              <m:sty m:val="p"/>
                            </m:rPr>
                            <a:rPr lang="en-GB" b="0" i="0" smtClean="0">
                              <a:solidFill>
                                <a:srgbClr val="374151"/>
                              </a:solidFill>
                              <a:latin typeface="Cambria Math" panose="02040503050406030204" pitchFamily="18" charset="0"/>
                            </a:rPr>
                            <m:t>Disp</m:t>
                          </m:r>
                          <m:r>
                            <a:rPr lang="en-GB" b="0" i="0" smtClean="0">
                              <a:solidFill>
                                <a:srgbClr val="374151"/>
                              </a:solidFill>
                              <a:latin typeface="Cambria Math" panose="02040503050406030204" pitchFamily="18" charset="0"/>
                            </a:rPr>
                            <m:t>. +</m:t>
                          </m:r>
                          <m:r>
                            <m:rPr>
                              <m:sty m:val="p"/>
                            </m:rPr>
                            <a:rPr lang="en-GB" b="0" i="0" smtClean="0">
                              <a:solidFill>
                                <a:srgbClr val="374151"/>
                              </a:solidFill>
                              <a:latin typeface="Cambria Math" panose="02040503050406030204" pitchFamily="18" charset="0"/>
                            </a:rPr>
                            <m:t>Diff</m:t>
                          </m:r>
                          <m:r>
                            <a:rPr lang="en-GB" b="0" i="0" smtClean="0">
                              <a:solidFill>
                                <a:srgbClr val="374151"/>
                              </a:solidFill>
                              <a:latin typeface="Cambria Math" panose="02040503050406030204" pitchFamily="18" charset="0"/>
                            </a:rPr>
                            <m:t>.</m:t>
                          </m:r>
                        </m:den>
                      </m:f>
                      <m:r>
                        <a:rPr lang="en-GB" b="0" i="1" smtClean="0">
                          <a:solidFill>
                            <a:srgbClr val="374151"/>
                          </a:solidFill>
                          <a:latin typeface="Cambria Math" panose="02040503050406030204" pitchFamily="18" charset="0"/>
                          <a:ea typeface="Cambria Math" panose="02040503050406030204" pitchFamily="18" charset="0"/>
                        </a:rPr>
                        <m:t>=</m:t>
                      </m:r>
                      <m:f>
                        <m:fPr>
                          <m:ctrlPr>
                            <a:rPr lang="en-GB" b="0" i="1" smtClean="0">
                              <a:solidFill>
                                <a:srgbClr val="374151"/>
                              </a:solidFill>
                              <a:latin typeface="Cambria Math" panose="02040503050406030204" pitchFamily="18" charset="0"/>
                            </a:rPr>
                          </m:ctrlPr>
                        </m:fPr>
                        <m:num>
                          <m:sSub>
                            <m:sSubPr>
                              <m:ctrlPr>
                                <a:rPr lang="en-GB" i="1">
                                  <a:solidFill>
                                    <a:srgbClr val="374151"/>
                                  </a:solidFill>
                                  <a:latin typeface="Cambria Math" panose="02040503050406030204" pitchFamily="18" charset="0"/>
                                </a:rPr>
                              </m:ctrlPr>
                            </m:sSubPr>
                            <m:e>
                              <m:r>
                                <a:rPr lang="en-GB" i="1">
                                  <a:solidFill>
                                    <a:srgbClr val="374151"/>
                                  </a:solidFill>
                                  <a:latin typeface="Cambria Math" panose="02040503050406030204" pitchFamily="18" charset="0"/>
                                </a:rPr>
                                <m:t>𝑣</m:t>
                              </m:r>
                            </m:e>
                            <m:sub>
                              <m:r>
                                <a:rPr lang="en-GB" i="1">
                                  <a:solidFill>
                                    <a:srgbClr val="374151"/>
                                  </a:solidFill>
                                  <a:latin typeface="Cambria Math" panose="02040503050406030204" pitchFamily="18" charset="0"/>
                                </a:rPr>
                                <m:t>𝑝</m:t>
                              </m:r>
                            </m:sub>
                          </m:sSub>
                          <m:r>
                            <a:rPr lang="en-GB" b="0" i="1" smtClean="0">
                              <a:solidFill>
                                <a:srgbClr val="374151"/>
                              </a:solidFill>
                              <a:latin typeface="Cambria Math" panose="02040503050406030204" pitchFamily="18" charset="0"/>
                              <a:ea typeface="Cambria Math" panose="02040503050406030204" pitchFamily="18" charset="0"/>
                            </a:rPr>
                            <m:t>𝐿</m:t>
                          </m:r>
                        </m:num>
                        <m:den>
                          <m:sSub>
                            <m:sSubPr>
                              <m:ctrlPr>
                                <a:rPr lang="en-GB" b="0" i="1" smtClean="0">
                                  <a:solidFill>
                                    <a:srgbClr val="374151"/>
                                  </a:solidFill>
                                  <a:latin typeface="Cambria Math" panose="02040503050406030204" pitchFamily="18" charset="0"/>
                                </a:rPr>
                              </m:ctrlPr>
                            </m:sSubPr>
                            <m:e>
                              <m:r>
                                <a:rPr lang="en-GB" b="0" i="1" smtClean="0">
                                  <a:solidFill>
                                    <a:srgbClr val="374151"/>
                                  </a:solidFill>
                                  <a:latin typeface="Cambria Math" panose="02040503050406030204" pitchFamily="18" charset="0"/>
                                </a:rPr>
                                <m:t>𝐷</m:t>
                              </m:r>
                            </m:e>
                            <m:sub>
                              <m:r>
                                <a:rPr lang="en-GB" b="0" i="1" smtClean="0">
                                  <a:solidFill>
                                    <a:srgbClr val="374151"/>
                                  </a:solidFill>
                                  <a:latin typeface="Cambria Math" panose="02040503050406030204" pitchFamily="18" charset="0"/>
                                </a:rPr>
                                <m:t>𝑒</m:t>
                              </m:r>
                            </m:sub>
                          </m:sSub>
                          <m:r>
                            <a:rPr lang="en-GB" b="0" i="1" smtClean="0">
                              <a:solidFill>
                                <a:srgbClr val="374151"/>
                              </a:solidFill>
                              <a:latin typeface="Cambria Math" panose="02040503050406030204" pitchFamily="18" charset="0"/>
                            </a:rPr>
                            <m:t>+0.5</m:t>
                          </m:r>
                          <m:f>
                            <m:fPr>
                              <m:ctrlPr>
                                <a:rPr lang="en-GB" b="0" i="1" smtClean="0">
                                  <a:solidFill>
                                    <a:srgbClr val="374151"/>
                                  </a:solidFill>
                                  <a:latin typeface="Cambria Math" panose="02040503050406030204" pitchFamily="18" charset="0"/>
                                </a:rPr>
                              </m:ctrlPr>
                            </m:fPr>
                            <m:num>
                              <m:r>
                                <a:rPr lang="en-GB" b="0" i="1" smtClean="0">
                                  <a:solidFill>
                                    <a:srgbClr val="374151"/>
                                  </a:solidFill>
                                  <a:latin typeface="Cambria Math" panose="02040503050406030204" pitchFamily="18" charset="0"/>
                                  <a:ea typeface="Cambria Math" panose="02040503050406030204" pitchFamily="18" charset="0"/>
                                </a:rPr>
                                <m:t>𝜕</m:t>
                              </m:r>
                              <m:sSub>
                                <m:sSubPr>
                                  <m:ctrlPr>
                                    <a:rPr lang="en-GB" b="0" i="1" smtClean="0">
                                      <a:solidFill>
                                        <a:srgbClr val="374151"/>
                                      </a:solidFill>
                                      <a:latin typeface="Cambria Math" panose="02040503050406030204" pitchFamily="18" charset="0"/>
                                      <a:ea typeface="Cambria Math" panose="02040503050406030204" pitchFamily="18" charset="0"/>
                                    </a:rPr>
                                  </m:ctrlPr>
                                </m:sSubPr>
                                <m:e>
                                  <m:r>
                                    <a:rPr lang="en-GB" i="1">
                                      <a:solidFill>
                                        <a:srgbClr val="374151"/>
                                      </a:solidFill>
                                      <a:latin typeface="Cambria Math" panose="02040503050406030204" pitchFamily="18" charset="0"/>
                                      <a:ea typeface="Cambria Math" panose="02040503050406030204" pitchFamily="18" charset="0"/>
                                    </a:rPr>
                                    <m:t>𝜎</m:t>
                                  </m:r>
                                </m:e>
                                <m:sub>
                                  <m:r>
                                    <a:rPr lang="en-GB" b="0" i="1" smtClean="0">
                                      <a:solidFill>
                                        <a:srgbClr val="374151"/>
                                      </a:solidFill>
                                      <a:latin typeface="Cambria Math" panose="02040503050406030204" pitchFamily="18" charset="0"/>
                                      <a:ea typeface="Cambria Math" panose="02040503050406030204" pitchFamily="18" charset="0"/>
                                    </a:rPr>
                                    <m:t>𝑟𝑟</m:t>
                                  </m:r>
                                </m:sub>
                              </m:sSub>
                            </m:num>
                            <m:den>
                              <m:r>
                                <a:rPr lang="en-GB" b="0" i="1" smtClean="0">
                                  <a:solidFill>
                                    <a:srgbClr val="374151"/>
                                  </a:solidFill>
                                  <a:latin typeface="Cambria Math" panose="02040503050406030204" pitchFamily="18" charset="0"/>
                                  <a:ea typeface="Cambria Math" panose="02040503050406030204" pitchFamily="18" charset="0"/>
                                </a:rPr>
                                <m:t>𝜕</m:t>
                              </m:r>
                              <m:r>
                                <a:rPr lang="en-GB" b="0" i="1" smtClean="0">
                                  <a:solidFill>
                                    <a:srgbClr val="374151"/>
                                  </a:solidFill>
                                  <a:latin typeface="Cambria Math" panose="02040503050406030204" pitchFamily="18" charset="0"/>
                                  <a:ea typeface="Cambria Math" panose="02040503050406030204" pitchFamily="18" charset="0"/>
                                </a:rPr>
                                <m:t>𝑡</m:t>
                              </m:r>
                            </m:den>
                          </m:f>
                        </m:den>
                      </m:f>
                    </m:oMath>
                  </m:oMathPara>
                </a14:m>
                <a:endParaRPr lang="en-GB" dirty="0">
                  <a:solidFill>
                    <a:srgbClr val="374151"/>
                  </a:solidFill>
                </a:endParaRPr>
              </a:p>
            </p:txBody>
          </p:sp>
        </mc:Choice>
        <mc:Fallback>
          <p:sp>
            <p:nvSpPr>
              <p:cNvPr id="13" name="TextBox 12">
                <a:extLst>
                  <a:ext uri="{FF2B5EF4-FFF2-40B4-BE49-F238E27FC236}">
                    <a16:creationId xmlns:a16="http://schemas.microsoft.com/office/drawing/2014/main" id="{0CEAB87E-FB90-6C13-FF06-EEE3AAEFDA4E}"/>
                  </a:ext>
                </a:extLst>
              </p:cNvPr>
              <p:cNvSpPr txBox="1">
                <a:spLocks noRot="1" noChangeAspect="1" noMove="1" noResize="1" noEditPoints="1" noAdjustHandles="1" noChangeArrowheads="1" noChangeShapeType="1" noTextEdit="1"/>
              </p:cNvSpPr>
              <p:nvPr/>
            </p:nvSpPr>
            <p:spPr>
              <a:xfrm>
                <a:off x="63926" y="2177899"/>
                <a:ext cx="4374009" cy="850489"/>
              </a:xfrm>
              <a:prstGeom prst="rect">
                <a:avLst/>
              </a:prstGeom>
              <a:blipFill>
                <a:blip r:embed="rId5"/>
                <a:stretch>
                  <a:fillRect b="-2941"/>
                </a:stretch>
              </a:blipFill>
              <a:ln w="38100">
                <a:noFill/>
                <a:prstDash val="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4" name="Table 13">
                <a:extLst>
                  <a:ext uri="{FF2B5EF4-FFF2-40B4-BE49-F238E27FC236}">
                    <a16:creationId xmlns:a16="http://schemas.microsoft.com/office/drawing/2014/main" id="{7DBCEB39-FF0E-04B6-3B2B-0DA042B0786B}"/>
                  </a:ext>
                </a:extLst>
              </p:cNvPr>
              <p:cNvGraphicFramePr>
                <a:graphicFrameLocks noGrp="1"/>
              </p:cNvGraphicFramePr>
              <p:nvPr>
                <p:extLst>
                  <p:ext uri="{D42A27DB-BD31-4B8C-83A1-F6EECF244321}">
                    <p14:modId xmlns:p14="http://schemas.microsoft.com/office/powerpoint/2010/main" val="1200208843"/>
                  </p:ext>
                </p:extLst>
              </p:nvPr>
            </p:nvGraphicFramePr>
            <p:xfrm>
              <a:off x="-117433" y="6144352"/>
              <a:ext cx="5326200" cy="670560"/>
            </p:xfrm>
            <a:graphic>
              <a:graphicData uri="http://schemas.openxmlformats.org/drawingml/2006/table">
                <a:tbl>
                  <a:tblPr firstRow="1" bandRow="1">
                    <a:tableStyleId>{2D5ABB26-0587-4C30-8999-92F81FD0307C}</a:tableStyleId>
                  </a:tblPr>
                  <a:tblGrid>
                    <a:gridCol w="1440000">
                      <a:extLst>
                        <a:ext uri="{9D8B030D-6E8A-4147-A177-3AD203B41FA5}">
                          <a16:colId xmlns:a16="http://schemas.microsoft.com/office/drawing/2014/main" val="1484996120"/>
                        </a:ext>
                      </a:extLst>
                    </a:gridCol>
                    <a:gridCol w="1309255">
                      <a:extLst>
                        <a:ext uri="{9D8B030D-6E8A-4147-A177-3AD203B41FA5}">
                          <a16:colId xmlns:a16="http://schemas.microsoft.com/office/drawing/2014/main" val="1385573817"/>
                        </a:ext>
                      </a:extLst>
                    </a:gridCol>
                    <a:gridCol w="1309254">
                      <a:extLst>
                        <a:ext uri="{9D8B030D-6E8A-4147-A177-3AD203B41FA5}">
                          <a16:colId xmlns:a16="http://schemas.microsoft.com/office/drawing/2014/main" val="1268344601"/>
                        </a:ext>
                      </a:extLst>
                    </a:gridCol>
                    <a:gridCol w="1267691">
                      <a:extLst>
                        <a:ext uri="{9D8B030D-6E8A-4147-A177-3AD203B41FA5}">
                          <a16:colId xmlns:a16="http://schemas.microsoft.com/office/drawing/2014/main" val="598840575"/>
                        </a:ext>
                      </a:extLst>
                    </a:gridCol>
                  </a:tblGrid>
                  <a:tr h="324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GB" sz="800" i="1" smtClean="0">
                                      <a:latin typeface="Cambria Math" panose="02040503050406030204" pitchFamily="18" charset="0"/>
                                    </a:rPr>
                                  </m:ctrlPr>
                                </m:sSubPr>
                                <m:e>
                                  <m:r>
                                    <a:rPr lang="en-GB" sz="800">
                                      <a:latin typeface="Cambria Math" panose="02040503050406030204" pitchFamily="18" charset="0"/>
                                    </a:rPr>
                                    <m:t>𝑣</m:t>
                                  </m:r>
                                </m:e>
                                <m:sub>
                                  <m:r>
                                    <a:rPr lang="en-GB" sz="800">
                                      <a:latin typeface="Cambria Math" panose="02040503050406030204" pitchFamily="18" charset="0"/>
                                    </a:rPr>
                                    <m:t>𝑝</m:t>
                                  </m:r>
                                </m:sub>
                              </m:sSub>
                            </m:oMath>
                          </a14:m>
                          <a:r>
                            <a:rPr lang="en-GB" sz="800" dirty="0">
                              <a:solidFill>
                                <a:srgbClr val="374151"/>
                              </a:solidFill>
                            </a:rPr>
                            <a:t> pore velocity [m/s]</a:t>
                          </a:r>
                          <a:endParaRPr lang="en-GB" sz="800" dirty="0">
                            <a:solidFill>
                              <a:srgbClr val="374151"/>
                            </a:solidFill>
                            <a:latin typeface="Arial" panose="020B0604020202020204" pitchFamily="34" charset="0"/>
                            <a:cs typeface="Arial" panose="020B0604020202020204" pitchFamily="34" charset="0"/>
                          </a:endParaRPr>
                        </a:p>
                      </a:txBody>
                      <a:tcPr anchor="ctr"/>
                    </a:tc>
                    <a:tc>
                      <a:txBody>
                        <a:bodyPr/>
                        <a:lstStyle/>
                        <a:p>
                          <a:pPr algn="ctr"/>
                          <a:r>
                            <a:rPr lang="en-GB" sz="800"/>
                            <a:t>𝐿 Length of plume [m]</a:t>
                          </a:r>
                          <a:endParaRPr lang="en-GB" sz="800">
                            <a:latin typeface="Arial" panose="020B0604020202020204" pitchFamily="34" charset="0"/>
                            <a:cs typeface="Arial" panose="020B0604020202020204" pitchFamily="34" charset="0"/>
                          </a:endParaRPr>
                        </a:p>
                      </a:txBody>
                      <a:tcPr anchor="ctr"/>
                    </a:tc>
                    <a:tc>
                      <a:txBody>
                        <a:bodyPr/>
                        <a:lstStyle/>
                        <a:p>
                          <a:pPr algn="ctr"/>
                          <a14:m>
                            <m:oMath xmlns:m="http://schemas.openxmlformats.org/officeDocument/2006/math">
                              <m:sSub>
                                <m:sSubPr>
                                  <m:ctrlPr>
                                    <a:rPr lang="en-GB" sz="800" i="1" smtClean="0">
                                      <a:latin typeface="Cambria Math" panose="02040503050406030204" pitchFamily="18" charset="0"/>
                                    </a:rPr>
                                  </m:ctrlPr>
                                </m:sSubPr>
                                <m:e>
                                  <m:r>
                                    <a:rPr lang="en-GB" sz="800">
                                      <a:latin typeface="Cambria Math" panose="02040503050406030204" pitchFamily="18" charset="0"/>
                                    </a:rPr>
                                    <m:t>𝐷</m:t>
                                  </m:r>
                                </m:e>
                                <m:sub>
                                  <m:r>
                                    <a:rPr lang="en-GB" sz="800">
                                      <a:latin typeface="Cambria Math" panose="02040503050406030204" pitchFamily="18" charset="0"/>
                                    </a:rPr>
                                    <m:t>𝑒</m:t>
                                  </m:r>
                                </m:sub>
                              </m:sSub>
                            </m:oMath>
                          </a14:m>
                          <a:r>
                            <a:rPr lang="en-GB" sz="800">
                              <a:solidFill>
                                <a:srgbClr val="374151"/>
                              </a:solidFill>
                            </a:rPr>
                            <a:t> </a:t>
                          </a:r>
                          <a:r>
                            <a:rPr lang="fr-FR" sz="800"/>
                            <a:t>Effective Diffusion [m2/s]</a:t>
                          </a:r>
                          <a:endParaRPr lang="en-GB" sz="800">
                            <a:latin typeface="Arial" panose="020B0604020202020204" pitchFamily="34" charset="0"/>
                            <a:cs typeface="Arial" panose="020B0604020202020204" pitchFamily="34" charset="0"/>
                          </a:endParaRPr>
                        </a:p>
                      </a:txBody>
                      <a:tcPr anchor="ctr"/>
                    </a:tc>
                    <a:tc>
                      <a:txBody>
                        <a:bodyPr/>
                        <a:lstStyle/>
                        <a:p>
                          <a:pPr algn="ctr"/>
                          <a14:m>
                            <m:oMath xmlns:m="http://schemas.openxmlformats.org/officeDocument/2006/math">
                              <m:r>
                                <a:rPr lang="en-GB" sz="800" b="0" smtClean="0">
                                  <a:latin typeface="Cambria Math" panose="02040503050406030204" pitchFamily="18" charset="0"/>
                                </a:rPr>
                                <m:t>𝐻</m:t>
                              </m:r>
                            </m:oMath>
                          </a14:m>
                          <a:r>
                            <a:rPr lang="en-GB" sz="800" b="1"/>
                            <a:t> </a:t>
                          </a:r>
                          <a:r>
                            <a:rPr lang="en-GB" sz="800" b="0"/>
                            <a:t>plume</a:t>
                          </a:r>
                          <a:r>
                            <a:rPr lang="en-GB" sz="800" b="0" baseline="0"/>
                            <a:t> height [m]</a:t>
                          </a:r>
                          <a:endParaRPr lang="en-GB" sz="800" b="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194614190"/>
                      </a:ext>
                    </a:extLst>
                  </a:tr>
                  <a:tr h="324000">
                    <a:tc>
                      <a:txBody>
                        <a:bodyPr/>
                        <a:lstStyle/>
                        <a:p>
                          <a:pPr algn="ctr"/>
                          <a14:m>
                            <m:oMath xmlns:m="http://schemas.openxmlformats.org/officeDocument/2006/math">
                              <m:sSub>
                                <m:sSubPr>
                                  <m:ctrlPr>
                                    <a:rPr lang="en-GB" sz="800" i="1" smtClean="0">
                                      <a:latin typeface="Cambria Math" panose="02040503050406030204" pitchFamily="18" charset="0"/>
                                    </a:rPr>
                                  </m:ctrlPr>
                                </m:sSubPr>
                                <m:e>
                                  <m:r>
                                    <a:rPr lang="en-GB" sz="800">
                                      <a:latin typeface="Cambria Math" panose="02040503050406030204" pitchFamily="18" charset="0"/>
                                    </a:rPr>
                                    <m:t>𝜎</m:t>
                                  </m:r>
                                </m:e>
                                <m:sub>
                                  <m:r>
                                    <a:rPr lang="en-GB" sz="800">
                                      <a:latin typeface="Cambria Math" panose="02040503050406030204" pitchFamily="18" charset="0"/>
                                    </a:rPr>
                                    <m:t>𝑟𝑟</m:t>
                                  </m:r>
                                </m:sub>
                              </m:sSub>
                              <m:r>
                                <a:rPr lang="en-GB" sz="800" b="0" smtClean="0">
                                  <a:latin typeface="Cambria Math" panose="02040503050406030204" pitchFamily="18" charset="0"/>
                                </a:rPr>
                                <m:t> </m:t>
                              </m:r>
                            </m:oMath>
                          </a14:m>
                          <a:r>
                            <a:rPr lang="en-GB" sz="800"/>
                            <a:t>Spatial Covariance in lateral direction [m</a:t>
                          </a:r>
                          <a:r>
                            <a:rPr lang="en-GB" sz="800" baseline="30000"/>
                            <a:t>2</a:t>
                          </a:r>
                          <a:r>
                            <a:rPr lang="en-GB" sz="800"/>
                            <a:t>/s]</a:t>
                          </a:r>
                          <a:endParaRPr lang="en-GB" sz="800">
                            <a:latin typeface="Arial" panose="020B0604020202020204" pitchFamily="34" charset="0"/>
                            <a:cs typeface="Arial" panose="020B0604020202020204" pitchFamily="34" charset="0"/>
                          </a:endParaRPr>
                        </a:p>
                      </a:txBody>
                      <a:tcPr anchor="ctr"/>
                    </a:tc>
                    <a:tc>
                      <a:txBody>
                        <a:bodyPr/>
                        <a:lstStyle/>
                        <a:p>
                          <a:pPr algn="ctr"/>
                          <a14:m>
                            <m:oMath xmlns:m="http://schemas.openxmlformats.org/officeDocument/2006/math">
                              <m:sSub>
                                <m:sSubPr>
                                  <m:ctrlPr>
                                    <a:rPr lang="en-GB" sz="800" b="0" i="1" smtClean="0">
                                      <a:latin typeface="Cambria Math" panose="02040503050406030204" pitchFamily="18" charset="0"/>
                                    </a:rPr>
                                  </m:ctrlPr>
                                </m:sSubPr>
                                <m:e>
                                  <m:r>
                                    <a:rPr lang="en-GB" sz="800" b="0" smtClean="0">
                                      <a:latin typeface="Cambria Math" panose="02040503050406030204" pitchFamily="18" charset="0"/>
                                    </a:rPr>
                                    <m:t>𝐾</m:t>
                                  </m:r>
                                </m:e>
                                <m:sub>
                                  <m:r>
                                    <a:rPr lang="en-GB" sz="800" b="0" smtClean="0">
                                      <a:latin typeface="Cambria Math" panose="02040503050406030204" pitchFamily="18" charset="0"/>
                                    </a:rPr>
                                    <m:t>𝑣</m:t>
                                  </m:r>
                                </m:sub>
                              </m:sSub>
                            </m:oMath>
                          </a14:m>
                          <a:r>
                            <a:rPr lang="en-GB" sz="800"/>
                            <a:t> vertical perm</a:t>
                          </a:r>
                          <a:r>
                            <a:rPr lang="en-GB" sz="800" baseline="0"/>
                            <a:t> [md]</a:t>
                          </a:r>
                          <a:endParaRPr lang="en-GB" sz="800">
                            <a:latin typeface="Arial" panose="020B0604020202020204" pitchFamily="34" charset="0"/>
                            <a:cs typeface="Arial" panose="020B0604020202020204" pitchFamily="34" charset="0"/>
                          </a:endParaRPr>
                        </a:p>
                      </a:txBody>
                      <a:tcPr anchor="ctr"/>
                    </a:tc>
                    <a:tc>
                      <a:txBody>
                        <a:bodyPr/>
                        <a:lstStyle/>
                        <a:p>
                          <a:pPr algn="ctr"/>
                          <a14:m>
                            <m:oMath xmlns:m="http://schemas.openxmlformats.org/officeDocument/2006/math">
                              <m:sSub>
                                <m:sSubPr>
                                  <m:ctrlPr>
                                    <a:rPr lang="en-GB" sz="800" b="0" i="1" smtClean="0">
                                      <a:latin typeface="Cambria Math" panose="02040503050406030204" pitchFamily="18" charset="0"/>
                                    </a:rPr>
                                  </m:ctrlPr>
                                </m:sSubPr>
                                <m:e>
                                  <m:r>
                                    <a:rPr lang="en-GB" sz="800" b="0" smtClean="0">
                                      <a:latin typeface="Cambria Math" panose="02040503050406030204" pitchFamily="18" charset="0"/>
                                    </a:rPr>
                                    <m:t>𝜇</m:t>
                                  </m:r>
                                </m:e>
                                <m:sub>
                                  <m:sSub>
                                    <m:sSubPr>
                                      <m:ctrlPr>
                                        <a:rPr lang="en-GB" sz="800" b="0" i="1" smtClean="0">
                                          <a:latin typeface="Cambria Math" panose="02040503050406030204" pitchFamily="18" charset="0"/>
                                        </a:rPr>
                                      </m:ctrlPr>
                                    </m:sSubPr>
                                    <m:e>
                                      <m:r>
                                        <a:rPr lang="en-GB" sz="800" b="0" smtClean="0">
                                          <a:latin typeface="Cambria Math" panose="02040503050406030204" pitchFamily="18" charset="0"/>
                                        </a:rPr>
                                        <m:t>𝐻</m:t>
                                      </m:r>
                                    </m:e>
                                    <m:sub>
                                      <m:r>
                                        <a:rPr lang="en-GB" sz="800" b="0" smtClean="0">
                                          <a:latin typeface="Cambria Math" panose="02040503050406030204" pitchFamily="18" charset="0"/>
                                        </a:rPr>
                                        <m:t>2</m:t>
                                      </m:r>
                                    </m:sub>
                                  </m:sSub>
                                </m:sub>
                              </m:sSub>
                            </m:oMath>
                          </a14:m>
                          <a:r>
                            <a:rPr lang="en-GB" sz="800"/>
                            <a:t> H</a:t>
                          </a:r>
                          <a:r>
                            <a:rPr lang="en-GB" sz="800" baseline="-25000"/>
                            <a:t>2</a:t>
                          </a:r>
                          <a:r>
                            <a:rPr lang="en-GB" sz="800" baseline="0"/>
                            <a:t> viscosity [</a:t>
                          </a:r>
                          <a:r>
                            <a:rPr lang="en-GB" sz="800" baseline="0" err="1"/>
                            <a:t>pa.s</a:t>
                          </a:r>
                          <a:r>
                            <a:rPr lang="en-GB" sz="800" baseline="0"/>
                            <a:t>]</a:t>
                          </a:r>
                          <a:endParaRPr lang="en-GB" sz="800">
                            <a:latin typeface="Arial" panose="020B0604020202020204" pitchFamily="34" charset="0"/>
                            <a:cs typeface="Arial" panose="020B0604020202020204" pitchFamily="34" charset="0"/>
                          </a:endParaRPr>
                        </a:p>
                      </a:txBody>
                      <a:tcPr anchor="ctr"/>
                    </a:tc>
                    <a:tc>
                      <a:txBody>
                        <a:bodyPr/>
                        <a:lstStyle/>
                        <a:p>
                          <a:pPr algn="ctr"/>
                          <a14:m>
                            <m:oMath xmlns:m="http://schemas.openxmlformats.org/officeDocument/2006/math">
                              <m:r>
                                <a:rPr lang="en-GB" sz="800" b="0" smtClean="0">
                                  <a:latin typeface="Cambria Math" panose="02040503050406030204" pitchFamily="18" charset="0"/>
                                </a:rPr>
                                <m:t>∆</m:t>
                              </m:r>
                              <m:r>
                                <a:rPr lang="en-GB" sz="800" b="0" smtClean="0">
                                  <a:latin typeface="Cambria Math" panose="02040503050406030204" pitchFamily="18" charset="0"/>
                                </a:rPr>
                                <m:t>𝜌</m:t>
                              </m:r>
                            </m:oMath>
                          </a14:m>
                          <a:r>
                            <a:rPr lang="en-GB" sz="800" dirty="0"/>
                            <a:t> Density</a:t>
                          </a:r>
                          <a:r>
                            <a:rPr lang="en-GB" sz="800" baseline="0" dirty="0"/>
                            <a:t> difference [kg m</a:t>
                          </a:r>
                          <a:r>
                            <a:rPr lang="en-GB" sz="800" baseline="30000" dirty="0"/>
                            <a:t>-3</a:t>
                          </a:r>
                          <a:r>
                            <a:rPr lang="en-GB" sz="800" baseline="0" dirty="0"/>
                            <a:t>]</a:t>
                          </a:r>
                          <a:endParaRPr lang="en-GB" sz="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476049989"/>
                      </a:ext>
                    </a:extLst>
                  </a:tr>
                </a:tbl>
              </a:graphicData>
            </a:graphic>
          </p:graphicFrame>
        </mc:Choice>
        <mc:Fallback xmlns="">
          <p:graphicFrame>
            <p:nvGraphicFramePr>
              <p:cNvPr id="14" name="Table 13">
                <a:extLst>
                  <a:ext uri="{FF2B5EF4-FFF2-40B4-BE49-F238E27FC236}">
                    <a16:creationId xmlns:a16="http://schemas.microsoft.com/office/drawing/2014/main" id="{7DBCEB39-FF0E-04B6-3B2B-0DA042B0786B}"/>
                  </a:ext>
                </a:extLst>
              </p:cNvPr>
              <p:cNvGraphicFramePr>
                <a:graphicFrameLocks noGrp="1"/>
              </p:cNvGraphicFramePr>
              <p:nvPr>
                <p:extLst>
                  <p:ext uri="{D42A27DB-BD31-4B8C-83A1-F6EECF244321}">
                    <p14:modId xmlns:p14="http://schemas.microsoft.com/office/powerpoint/2010/main" val="1200208843"/>
                  </p:ext>
                </p:extLst>
              </p:nvPr>
            </p:nvGraphicFramePr>
            <p:xfrm>
              <a:off x="-117433" y="6144352"/>
              <a:ext cx="5326200" cy="670560"/>
            </p:xfrm>
            <a:graphic>
              <a:graphicData uri="http://schemas.openxmlformats.org/drawingml/2006/table">
                <a:tbl>
                  <a:tblPr firstRow="1" bandRow="1">
                    <a:tableStyleId>{2D5ABB26-0587-4C30-8999-92F81FD0307C}</a:tableStyleId>
                  </a:tblPr>
                  <a:tblGrid>
                    <a:gridCol w="1440000">
                      <a:extLst>
                        <a:ext uri="{9D8B030D-6E8A-4147-A177-3AD203B41FA5}">
                          <a16:colId xmlns:a16="http://schemas.microsoft.com/office/drawing/2014/main" val="1484996120"/>
                        </a:ext>
                      </a:extLst>
                    </a:gridCol>
                    <a:gridCol w="1309255">
                      <a:extLst>
                        <a:ext uri="{9D8B030D-6E8A-4147-A177-3AD203B41FA5}">
                          <a16:colId xmlns:a16="http://schemas.microsoft.com/office/drawing/2014/main" val="1385573817"/>
                        </a:ext>
                      </a:extLst>
                    </a:gridCol>
                    <a:gridCol w="1309254">
                      <a:extLst>
                        <a:ext uri="{9D8B030D-6E8A-4147-A177-3AD203B41FA5}">
                          <a16:colId xmlns:a16="http://schemas.microsoft.com/office/drawing/2014/main" val="1268344601"/>
                        </a:ext>
                      </a:extLst>
                    </a:gridCol>
                    <a:gridCol w="1267691">
                      <a:extLst>
                        <a:ext uri="{9D8B030D-6E8A-4147-A177-3AD203B41FA5}">
                          <a16:colId xmlns:a16="http://schemas.microsoft.com/office/drawing/2014/main" val="598840575"/>
                        </a:ext>
                      </a:extLst>
                    </a:gridCol>
                  </a:tblGrid>
                  <a:tr h="335280">
                    <a:tc>
                      <a:txBody>
                        <a:bodyPr/>
                        <a:lstStyle/>
                        <a:p>
                          <a:endParaRPr lang="en-US"/>
                        </a:p>
                      </a:txBody>
                      <a:tcPr anchor="ctr">
                        <a:blipFill>
                          <a:blip r:embed="rId6"/>
                          <a:stretch>
                            <a:fillRect r="-269198" b="-105357"/>
                          </a:stretch>
                        </a:blipFill>
                      </a:tcPr>
                    </a:tc>
                    <a:tc>
                      <a:txBody>
                        <a:bodyPr/>
                        <a:lstStyle/>
                        <a:p>
                          <a:pPr algn="ctr"/>
                          <a:r>
                            <a:rPr lang="en-GB" sz="800"/>
                            <a:t>𝐿 Length of plume [m]</a:t>
                          </a:r>
                          <a:endParaRPr lang="en-GB" sz="800">
                            <a:latin typeface="Arial" panose="020B0604020202020204" pitchFamily="34" charset="0"/>
                            <a:cs typeface="Arial" panose="020B0604020202020204" pitchFamily="34" charset="0"/>
                          </a:endParaRPr>
                        </a:p>
                      </a:txBody>
                      <a:tcPr anchor="ctr"/>
                    </a:tc>
                    <a:tc>
                      <a:txBody>
                        <a:bodyPr/>
                        <a:lstStyle/>
                        <a:p>
                          <a:endParaRPr lang="en-US"/>
                        </a:p>
                      </a:txBody>
                      <a:tcPr anchor="ctr">
                        <a:blipFill>
                          <a:blip r:embed="rId6"/>
                          <a:stretch>
                            <a:fillRect l="-210233" r="-96744" b="-105357"/>
                          </a:stretch>
                        </a:blipFill>
                      </a:tcPr>
                    </a:tc>
                    <a:tc>
                      <a:txBody>
                        <a:bodyPr/>
                        <a:lstStyle/>
                        <a:p>
                          <a:endParaRPr lang="en-US"/>
                        </a:p>
                      </a:txBody>
                      <a:tcPr anchor="ctr">
                        <a:blipFill>
                          <a:blip r:embed="rId6"/>
                          <a:stretch>
                            <a:fillRect l="-320673" b="-105357"/>
                          </a:stretch>
                        </a:blipFill>
                      </a:tcPr>
                    </a:tc>
                    <a:extLst>
                      <a:ext uri="{0D108BD9-81ED-4DB2-BD59-A6C34878D82A}">
                        <a16:rowId xmlns:a16="http://schemas.microsoft.com/office/drawing/2014/main" val="2194614190"/>
                      </a:ext>
                    </a:extLst>
                  </a:tr>
                  <a:tr h="335280">
                    <a:tc>
                      <a:txBody>
                        <a:bodyPr/>
                        <a:lstStyle/>
                        <a:p>
                          <a:endParaRPr lang="en-US"/>
                        </a:p>
                      </a:txBody>
                      <a:tcPr anchor="ctr">
                        <a:blipFill>
                          <a:blip r:embed="rId6"/>
                          <a:stretch>
                            <a:fillRect t="-101818" r="-269198" b="-7273"/>
                          </a:stretch>
                        </a:blipFill>
                      </a:tcPr>
                    </a:tc>
                    <a:tc>
                      <a:txBody>
                        <a:bodyPr/>
                        <a:lstStyle/>
                        <a:p>
                          <a:endParaRPr lang="en-US"/>
                        </a:p>
                      </a:txBody>
                      <a:tcPr anchor="ctr">
                        <a:blipFill>
                          <a:blip r:embed="rId6"/>
                          <a:stretch>
                            <a:fillRect l="-110233" t="-101818" r="-196744" b="-7273"/>
                          </a:stretch>
                        </a:blipFill>
                      </a:tcPr>
                    </a:tc>
                    <a:tc>
                      <a:txBody>
                        <a:bodyPr/>
                        <a:lstStyle/>
                        <a:p>
                          <a:endParaRPr lang="en-US"/>
                        </a:p>
                      </a:txBody>
                      <a:tcPr anchor="ctr">
                        <a:blipFill>
                          <a:blip r:embed="rId6"/>
                          <a:stretch>
                            <a:fillRect l="-210233" t="-101818" r="-96744" b="-7273"/>
                          </a:stretch>
                        </a:blipFill>
                      </a:tcPr>
                    </a:tc>
                    <a:tc>
                      <a:txBody>
                        <a:bodyPr/>
                        <a:lstStyle/>
                        <a:p>
                          <a:endParaRPr lang="en-US"/>
                        </a:p>
                      </a:txBody>
                      <a:tcPr anchor="ctr">
                        <a:blipFill>
                          <a:blip r:embed="rId6"/>
                          <a:stretch>
                            <a:fillRect l="-320673" t="-101818" b="-7273"/>
                          </a:stretch>
                        </a:blipFill>
                      </a:tcPr>
                    </a:tc>
                    <a:extLst>
                      <a:ext uri="{0D108BD9-81ED-4DB2-BD59-A6C34878D82A}">
                        <a16:rowId xmlns:a16="http://schemas.microsoft.com/office/drawing/2014/main" val="2476049989"/>
                      </a:ext>
                    </a:extLst>
                  </a:tr>
                </a:tbl>
              </a:graphicData>
            </a:graphic>
          </p:graphicFrame>
        </mc:Fallback>
      </mc:AlternateContent>
      <p:sp>
        <p:nvSpPr>
          <p:cNvPr id="15" name="TextBox 14">
            <a:extLst>
              <a:ext uri="{FF2B5EF4-FFF2-40B4-BE49-F238E27FC236}">
                <a16:creationId xmlns:a16="http://schemas.microsoft.com/office/drawing/2014/main" id="{0BD9F0B2-19A3-C04B-9E88-5529339862E6}"/>
              </a:ext>
            </a:extLst>
          </p:cNvPr>
          <p:cNvSpPr txBox="1"/>
          <p:nvPr/>
        </p:nvSpPr>
        <p:spPr>
          <a:xfrm>
            <a:off x="431727" y="1127525"/>
            <a:ext cx="9351769" cy="369332"/>
          </a:xfrm>
          <a:prstGeom prst="rect">
            <a:avLst/>
          </a:prstGeom>
          <a:noFill/>
        </p:spPr>
        <p:txBody>
          <a:bodyPr wrap="square">
            <a:spAutoFit/>
          </a:bodyPr>
          <a:lstStyle/>
          <a:p>
            <a:pPr>
              <a:buClr>
                <a:schemeClr val="tx2"/>
              </a:buClr>
            </a:pPr>
            <a:r>
              <a:rPr lang="en-GB" b="1">
                <a:solidFill>
                  <a:srgbClr val="374151"/>
                </a:solidFill>
                <a:latin typeface="Arial" panose="020B0604020202020204" pitchFamily="34" charset="0"/>
                <a:cs typeface="Arial" panose="020B0604020202020204" pitchFamily="34" charset="0"/>
              </a:rPr>
              <a:t>Why </a:t>
            </a:r>
            <a:r>
              <a:rPr lang="en-GB" b="1" i="1">
                <a:solidFill>
                  <a:srgbClr val="374151"/>
                </a:solidFill>
                <a:latin typeface="Arial" panose="020B0604020202020204" pitchFamily="34" charset="0"/>
                <a:cs typeface="Arial" panose="020B0604020202020204" pitchFamily="34" charset="0"/>
              </a:rPr>
              <a:t>Pe</a:t>
            </a:r>
            <a:r>
              <a:rPr lang="en-GB" b="1">
                <a:solidFill>
                  <a:srgbClr val="374151"/>
                </a:solidFill>
                <a:latin typeface="Arial" panose="020B0604020202020204" pitchFamily="34" charset="0"/>
                <a:cs typeface="Arial" panose="020B0604020202020204" pitchFamily="34" charset="0"/>
              </a:rPr>
              <a:t> and </a:t>
            </a:r>
            <a:r>
              <a:rPr lang="en-GB" b="1" i="1">
                <a:solidFill>
                  <a:srgbClr val="374151"/>
                </a:solidFill>
                <a:latin typeface="Arial" panose="020B0604020202020204" pitchFamily="34" charset="0"/>
                <a:cs typeface="Arial" panose="020B0604020202020204" pitchFamily="34" charset="0"/>
              </a:rPr>
              <a:t>N</a:t>
            </a:r>
            <a:r>
              <a:rPr lang="en-GB" b="1" i="1" baseline="-25000">
                <a:solidFill>
                  <a:srgbClr val="374151"/>
                </a:solidFill>
                <a:latin typeface="Arial" panose="020B0604020202020204" pitchFamily="34" charset="0"/>
                <a:cs typeface="Arial" panose="020B0604020202020204" pitchFamily="34" charset="0"/>
              </a:rPr>
              <a:t>g</a:t>
            </a:r>
            <a:r>
              <a:rPr lang="en-GB" b="1">
                <a:solidFill>
                  <a:srgbClr val="374151"/>
                </a:solidFill>
                <a:latin typeface="Arial" panose="020B0604020202020204" pitchFamily="34" charset="0"/>
                <a:cs typeface="Arial" panose="020B0604020202020204" pitchFamily="34" charset="0"/>
              </a:rPr>
              <a:t> ?</a:t>
            </a:r>
          </a:p>
        </p:txBody>
      </p:sp>
      <p:grpSp>
        <p:nvGrpSpPr>
          <p:cNvPr id="16" name="Google Shape;322;p12">
            <a:extLst>
              <a:ext uri="{FF2B5EF4-FFF2-40B4-BE49-F238E27FC236}">
                <a16:creationId xmlns:a16="http://schemas.microsoft.com/office/drawing/2014/main" id="{53BA8119-295D-5057-4D60-03EACBA10A79}"/>
              </a:ext>
            </a:extLst>
          </p:cNvPr>
          <p:cNvGrpSpPr/>
          <p:nvPr/>
        </p:nvGrpSpPr>
        <p:grpSpPr>
          <a:xfrm>
            <a:off x="102996" y="1150609"/>
            <a:ext cx="278351" cy="323165"/>
            <a:chOff x="2986306" y="4469456"/>
            <a:chExt cx="278351" cy="323165"/>
          </a:xfrm>
        </p:grpSpPr>
        <p:sp>
          <p:nvSpPr>
            <p:cNvPr id="17" name="Google Shape;323;p12">
              <a:extLst>
                <a:ext uri="{FF2B5EF4-FFF2-40B4-BE49-F238E27FC236}">
                  <a16:creationId xmlns:a16="http://schemas.microsoft.com/office/drawing/2014/main" id="{0F80104F-E494-FDF2-C9EC-4C8947670741}"/>
                </a:ext>
              </a:extLst>
            </p:cNvPr>
            <p:cNvSpPr/>
            <p:nvPr/>
          </p:nvSpPr>
          <p:spPr>
            <a:xfrm>
              <a:off x="2986306" y="4469456"/>
              <a:ext cx="278351" cy="323165"/>
            </a:xfrm>
            <a:prstGeom prst="rect">
              <a:avLst/>
            </a:prstGeom>
            <a:solidFill>
              <a:schemeClr val="lt1"/>
            </a:solidFill>
            <a:ln w="28575" cap="flat" cmpd="sng">
              <a:solidFill>
                <a:srgbClr val="C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1500" b="1">
                <a:solidFill>
                  <a:schemeClr val="dk1"/>
                </a:solidFill>
                <a:latin typeface="Avenir"/>
                <a:ea typeface="Avenir"/>
                <a:cs typeface="Avenir"/>
                <a:sym typeface="Avenir"/>
              </a:endParaRPr>
            </a:p>
          </p:txBody>
        </p:sp>
        <p:cxnSp>
          <p:nvCxnSpPr>
            <p:cNvPr id="18" name="Google Shape;324;p12">
              <a:extLst>
                <a:ext uri="{FF2B5EF4-FFF2-40B4-BE49-F238E27FC236}">
                  <a16:creationId xmlns:a16="http://schemas.microsoft.com/office/drawing/2014/main" id="{9C8780AF-7B2D-3768-13F9-8DE960523929}"/>
                </a:ext>
              </a:extLst>
            </p:cNvPr>
            <p:cNvCxnSpPr/>
            <p:nvPr/>
          </p:nvCxnSpPr>
          <p:spPr>
            <a:xfrm>
              <a:off x="2998900" y="4501310"/>
              <a:ext cx="253162" cy="259456"/>
            </a:xfrm>
            <a:prstGeom prst="straightConnector1">
              <a:avLst/>
            </a:prstGeom>
            <a:noFill/>
            <a:ln w="28575" cap="flat" cmpd="sng">
              <a:solidFill>
                <a:srgbClr val="C00000"/>
              </a:solidFill>
              <a:prstDash val="solid"/>
              <a:round/>
              <a:headEnd type="none" w="sm" len="sm"/>
              <a:tailEnd type="none" w="sm" len="sm"/>
            </a:ln>
            <a:effectLst>
              <a:outerShdw blurRad="40000" dist="20000" dir="5400000" rotWithShape="0">
                <a:srgbClr val="000000">
                  <a:alpha val="37647"/>
                </a:srgbClr>
              </a:outerShdw>
            </a:effectLst>
          </p:spPr>
        </p:cxnSp>
      </p:grpSp>
      <p:sp>
        <p:nvSpPr>
          <p:cNvPr id="19" name="TextBox 18">
            <a:extLst>
              <a:ext uri="{FF2B5EF4-FFF2-40B4-BE49-F238E27FC236}">
                <a16:creationId xmlns:a16="http://schemas.microsoft.com/office/drawing/2014/main" id="{45651A4F-9704-AF0E-61D1-D234FA8B033B}"/>
              </a:ext>
            </a:extLst>
          </p:cNvPr>
          <p:cNvSpPr txBox="1"/>
          <p:nvPr/>
        </p:nvSpPr>
        <p:spPr>
          <a:xfrm>
            <a:off x="481931" y="1531568"/>
            <a:ext cx="4582493" cy="646331"/>
          </a:xfrm>
          <a:prstGeom prst="rect">
            <a:avLst/>
          </a:prstGeom>
          <a:noFill/>
        </p:spPr>
        <p:txBody>
          <a:bodyPr wrap="square">
            <a:spAutoFit/>
          </a:bodyPr>
          <a:lstStyle/>
          <a:p>
            <a:r>
              <a:rPr lang="en-GB">
                <a:solidFill>
                  <a:srgbClr val="374151"/>
                </a:solidFill>
                <a:latin typeface="Arial" panose="020B0604020202020204" pitchFamily="34" charset="0"/>
                <a:cs typeface="Arial" panose="020B0604020202020204" pitchFamily="34" charset="0"/>
              </a:rPr>
              <a:t>Compact descriptors that collapse reservoir, operational and CG effects.</a:t>
            </a:r>
          </a:p>
        </p:txBody>
      </p:sp>
      <p:grpSp>
        <p:nvGrpSpPr>
          <p:cNvPr id="20" name="Google Shape;325;p12">
            <a:extLst>
              <a:ext uri="{FF2B5EF4-FFF2-40B4-BE49-F238E27FC236}">
                <a16:creationId xmlns:a16="http://schemas.microsoft.com/office/drawing/2014/main" id="{7842CCE9-50F6-FB7B-B440-3EAEF9F42AEB}"/>
              </a:ext>
            </a:extLst>
          </p:cNvPr>
          <p:cNvGrpSpPr/>
          <p:nvPr/>
        </p:nvGrpSpPr>
        <p:grpSpPr>
          <a:xfrm>
            <a:off x="63926" y="4149227"/>
            <a:ext cx="379113" cy="385405"/>
            <a:chOff x="2943459" y="3450412"/>
            <a:chExt cx="379113" cy="385405"/>
          </a:xfrm>
        </p:grpSpPr>
        <p:sp>
          <p:nvSpPr>
            <p:cNvPr id="21" name="Google Shape;326;p12">
              <a:extLst>
                <a:ext uri="{FF2B5EF4-FFF2-40B4-BE49-F238E27FC236}">
                  <a16:creationId xmlns:a16="http://schemas.microsoft.com/office/drawing/2014/main" id="{E47F7331-9755-659C-426E-0A06CAEAADD4}"/>
                </a:ext>
              </a:extLst>
            </p:cNvPr>
            <p:cNvSpPr/>
            <p:nvPr/>
          </p:nvSpPr>
          <p:spPr>
            <a:xfrm>
              <a:off x="2971011" y="3487042"/>
              <a:ext cx="278351" cy="323165"/>
            </a:xfrm>
            <a:prstGeom prst="rect">
              <a:avLst/>
            </a:prstGeom>
            <a:solidFill>
              <a:schemeClr val="lt1"/>
            </a:solidFill>
            <a:ln w="28575" cap="flat" cmpd="sng">
              <a:solidFill>
                <a:srgbClr val="C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1500" b="1">
                <a:solidFill>
                  <a:schemeClr val="dk1"/>
                </a:solidFill>
                <a:latin typeface="Avenir"/>
                <a:ea typeface="Avenir"/>
                <a:cs typeface="Avenir"/>
                <a:sym typeface="Avenir"/>
              </a:endParaRPr>
            </a:p>
          </p:txBody>
        </p:sp>
        <p:cxnSp>
          <p:nvCxnSpPr>
            <p:cNvPr id="22" name="Google Shape;327;p12">
              <a:extLst>
                <a:ext uri="{FF2B5EF4-FFF2-40B4-BE49-F238E27FC236}">
                  <a16:creationId xmlns:a16="http://schemas.microsoft.com/office/drawing/2014/main" id="{E8B56958-DE1A-1121-10EF-61EEA324CD44}"/>
                </a:ext>
              </a:extLst>
            </p:cNvPr>
            <p:cNvCxnSpPr/>
            <p:nvPr/>
          </p:nvCxnSpPr>
          <p:spPr>
            <a:xfrm>
              <a:off x="3069410" y="3450412"/>
              <a:ext cx="253162" cy="259456"/>
            </a:xfrm>
            <a:prstGeom prst="straightConnector1">
              <a:avLst/>
            </a:prstGeom>
            <a:noFill/>
            <a:ln w="28575" cap="flat" cmpd="sng">
              <a:solidFill>
                <a:srgbClr val="C00000"/>
              </a:solidFill>
              <a:prstDash val="solid"/>
              <a:round/>
              <a:headEnd type="none" w="sm" len="sm"/>
              <a:tailEnd type="none" w="sm" len="sm"/>
            </a:ln>
            <a:effectLst>
              <a:outerShdw blurRad="40000" dist="20000" dir="5400000" rotWithShape="0">
                <a:srgbClr val="000000">
                  <a:alpha val="37647"/>
                </a:srgbClr>
              </a:outerShdw>
            </a:effectLst>
          </p:spPr>
        </p:cxnSp>
        <p:cxnSp>
          <p:nvCxnSpPr>
            <p:cNvPr id="23" name="Google Shape;328;p12">
              <a:extLst>
                <a:ext uri="{FF2B5EF4-FFF2-40B4-BE49-F238E27FC236}">
                  <a16:creationId xmlns:a16="http://schemas.microsoft.com/office/drawing/2014/main" id="{8FE2FD48-A0E6-29D3-C5AD-B86CDE17D224}"/>
                </a:ext>
              </a:extLst>
            </p:cNvPr>
            <p:cNvCxnSpPr/>
            <p:nvPr/>
          </p:nvCxnSpPr>
          <p:spPr>
            <a:xfrm>
              <a:off x="2943459" y="3576361"/>
              <a:ext cx="253162" cy="259456"/>
            </a:xfrm>
            <a:prstGeom prst="straightConnector1">
              <a:avLst/>
            </a:prstGeom>
            <a:noFill/>
            <a:ln w="28575" cap="flat" cmpd="sng">
              <a:solidFill>
                <a:srgbClr val="C00000"/>
              </a:solidFill>
              <a:prstDash val="solid"/>
              <a:round/>
              <a:headEnd type="none" w="sm" len="sm"/>
              <a:tailEnd type="none" w="sm" len="sm"/>
            </a:ln>
            <a:effectLst>
              <a:outerShdw blurRad="40000" dist="20000" dir="5400000" rotWithShape="0">
                <a:srgbClr val="000000">
                  <a:alpha val="37647"/>
                </a:srgbClr>
              </a:outerShdw>
            </a:effectLst>
          </p:spPr>
        </p:cxnSp>
      </p:grpSp>
      <p:sp>
        <p:nvSpPr>
          <p:cNvPr id="24" name="TextBox 23">
            <a:extLst>
              <a:ext uri="{FF2B5EF4-FFF2-40B4-BE49-F238E27FC236}">
                <a16:creationId xmlns:a16="http://schemas.microsoft.com/office/drawing/2014/main" id="{121FC50B-9FEE-3B74-C871-08EF16ED47E1}"/>
              </a:ext>
            </a:extLst>
          </p:cNvPr>
          <p:cNvSpPr txBox="1"/>
          <p:nvPr/>
        </p:nvSpPr>
        <p:spPr>
          <a:xfrm>
            <a:off x="378456" y="4185857"/>
            <a:ext cx="6190290" cy="369332"/>
          </a:xfrm>
          <a:prstGeom prst="rect">
            <a:avLst/>
          </a:prstGeom>
          <a:noFill/>
        </p:spPr>
        <p:txBody>
          <a:bodyPr wrap="square">
            <a:spAutoFit/>
          </a:bodyPr>
          <a:lstStyle/>
          <a:p>
            <a:r>
              <a:rPr lang="en-GB" dirty="0">
                <a:solidFill>
                  <a:srgbClr val="374151"/>
                </a:solidFill>
                <a:latin typeface="Arial" panose="020B0604020202020204" pitchFamily="34" charset="0"/>
                <a:cs typeface="Arial" panose="020B0604020202020204" pitchFamily="34" charset="0"/>
              </a:rPr>
              <a:t>Pe ↑ ⇒ </a:t>
            </a:r>
            <a:r>
              <a:rPr lang="en-GB" dirty="0">
                <a:solidFill>
                  <a:srgbClr val="374151"/>
                </a:solidFill>
                <a:cs typeface="Arial" panose="020B0604020202020204" pitchFamily="34" charset="0"/>
              </a:rPr>
              <a:t>advection dominates spreading </a:t>
            </a:r>
            <a:r>
              <a:rPr lang="en-GB" dirty="0">
                <a:solidFill>
                  <a:srgbClr val="374151"/>
                </a:solidFill>
                <a:latin typeface="Arial" panose="020B0604020202020204" pitchFamily="34" charset="0"/>
                <a:cs typeface="Arial" panose="020B0604020202020204" pitchFamily="34" charset="0"/>
              </a:rPr>
              <a:t>⇒ RF ↑</a:t>
            </a:r>
          </a:p>
        </p:txBody>
      </p:sp>
      <p:grpSp>
        <p:nvGrpSpPr>
          <p:cNvPr id="25" name="Google Shape;329;p12">
            <a:extLst>
              <a:ext uri="{FF2B5EF4-FFF2-40B4-BE49-F238E27FC236}">
                <a16:creationId xmlns:a16="http://schemas.microsoft.com/office/drawing/2014/main" id="{3D4FF86D-5702-961D-4051-163EF60FF043}"/>
              </a:ext>
            </a:extLst>
          </p:cNvPr>
          <p:cNvGrpSpPr/>
          <p:nvPr/>
        </p:nvGrpSpPr>
        <p:grpSpPr>
          <a:xfrm>
            <a:off x="48148" y="5144856"/>
            <a:ext cx="379114" cy="385405"/>
            <a:chOff x="2937160" y="1983089"/>
            <a:chExt cx="379114" cy="385405"/>
          </a:xfrm>
        </p:grpSpPr>
        <p:sp>
          <p:nvSpPr>
            <p:cNvPr id="26" name="Google Shape;330;p12">
              <a:extLst>
                <a:ext uri="{FF2B5EF4-FFF2-40B4-BE49-F238E27FC236}">
                  <a16:creationId xmlns:a16="http://schemas.microsoft.com/office/drawing/2014/main" id="{3FDD6D29-6191-CA1B-3764-6CB598210383}"/>
                </a:ext>
              </a:extLst>
            </p:cNvPr>
            <p:cNvSpPr/>
            <p:nvPr/>
          </p:nvSpPr>
          <p:spPr>
            <a:xfrm>
              <a:off x="2964713" y="2019719"/>
              <a:ext cx="278351" cy="323165"/>
            </a:xfrm>
            <a:prstGeom prst="rect">
              <a:avLst/>
            </a:prstGeom>
            <a:solidFill>
              <a:schemeClr val="lt1"/>
            </a:solidFill>
            <a:ln w="28575" cap="flat" cmpd="sng">
              <a:solidFill>
                <a:srgbClr val="C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1500" b="1">
                <a:solidFill>
                  <a:schemeClr val="dk1"/>
                </a:solidFill>
                <a:latin typeface="Avenir"/>
                <a:ea typeface="Avenir"/>
                <a:cs typeface="Avenir"/>
                <a:sym typeface="Avenir"/>
              </a:endParaRPr>
            </a:p>
          </p:txBody>
        </p:sp>
        <p:cxnSp>
          <p:nvCxnSpPr>
            <p:cNvPr id="27" name="Google Shape;331;p12">
              <a:extLst>
                <a:ext uri="{FF2B5EF4-FFF2-40B4-BE49-F238E27FC236}">
                  <a16:creationId xmlns:a16="http://schemas.microsoft.com/office/drawing/2014/main" id="{4AAFF7BB-5A9E-C973-DD51-375E98DBC4C0}"/>
                </a:ext>
              </a:extLst>
            </p:cNvPr>
            <p:cNvCxnSpPr/>
            <p:nvPr/>
          </p:nvCxnSpPr>
          <p:spPr>
            <a:xfrm>
              <a:off x="3063112" y="1983089"/>
              <a:ext cx="253162" cy="259456"/>
            </a:xfrm>
            <a:prstGeom prst="straightConnector1">
              <a:avLst/>
            </a:prstGeom>
            <a:noFill/>
            <a:ln w="28575" cap="flat" cmpd="sng">
              <a:solidFill>
                <a:srgbClr val="C00000"/>
              </a:solidFill>
              <a:prstDash val="solid"/>
              <a:round/>
              <a:headEnd type="none" w="sm" len="sm"/>
              <a:tailEnd type="none" w="sm" len="sm"/>
            </a:ln>
            <a:effectLst>
              <a:outerShdw blurRad="40000" dist="20000" dir="5400000" rotWithShape="0">
                <a:srgbClr val="000000">
                  <a:alpha val="37647"/>
                </a:srgbClr>
              </a:outerShdw>
            </a:effectLst>
          </p:spPr>
        </p:cxnSp>
        <p:cxnSp>
          <p:nvCxnSpPr>
            <p:cNvPr id="28" name="Google Shape;332;p12">
              <a:extLst>
                <a:ext uri="{FF2B5EF4-FFF2-40B4-BE49-F238E27FC236}">
                  <a16:creationId xmlns:a16="http://schemas.microsoft.com/office/drawing/2014/main" id="{0D493A9D-EE2E-D101-1782-A1DA71BDF8F2}"/>
                </a:ext>
              </a:extLst>
            </p:cNvPr>
            <p:cNvCxnSpPr/>
            <p:nvPr/>
          </p:nvCxnSpPr>
          <p:spPr>
            <a:xfrm>
              <a:off x="2937160" y="2109038"/>
              <a:ext cx="253162" cy="259456"/>
            </a:xfrm>
            <a:prstGeom prst="straightConnector1">
              <a:avLst/>
            </a:prstGeom>
            <a:noFill/>
            <a:ln w="28575" cap="flat" cmpd="sng">
              <a:solidFill>
                <a:srgbClr val="C00000"/>
              </a:solidFill>
              <a:prstDash val="solid"/>
              <a:round/>
              <a:headEnd type="none" w="sm" len="sm"/>
              <a:tailEnd type="none" w="sm" len="sm"/>
            </a:ln>
            <a:effectLst>
              <a:outerShdw blurRad="40000" dist="20000" dir="5400000" rotWithShape="0">
                <a:srgbClr val="000000">
                  <a:alpha val="37647"/>
                </a:srgbClr>
              </a:outerShdw>
            </a:effectLst>
          </p:spPr>
        </p:cxnSp>
        <p:cxnSp>
          <p:nvCxnSpPr>
            <p:cNvPr id="29" name="Google Shape;333;p12">
              <a:extLst>
                <a:ext uri="{FF2B5EF4-FFF2-40B4-BE49-F238E27FC236}">
                  <a16:creationId xmlns:a16="http://schemas.microsoft.com/office/drawing/2014/main" id="{D93DF8A7-BAF9-813A-2415-93C2F90EA5AB}"/>
                </a:ext>
              </a:extLst>
            </p:cNvPr>
            <p:cNvCxnSpPr/>
            <p:nvPr/>
          </p:nvCxnSpPr>
          <p:spPr>
            <a:xfrm>
              <a:off x="2956053" y="2115336"/>
              <a:ext cx="335031" cy="120910"/>
            </a:xfrm>
            <a:prstGeom prst="straightConnector1">
              <a:avLst/>
            </a:prstGeom>
            <a:noFill/>
            <a:ln w="28575" cap="flat" cmpd="sng">
              <a:solidFill>
                <a:srgbClr val="C00000"/>
              </a:solidFill>
              <a:prstDash val="solid"/>
              <a:round/>
              <a:headEnd type="none" w="sm" len="sm"/>
              <a:tailEnd type="none" w="sm" len="sm"/>
            </a:ln>
            <a:effectLst>
              <a:outerShdw blurRad="40000" dist="20000" dir="5400000" rotWithShape="0">
                <a:srgbClr val="000000">
                  <a:alpha val="37647"/>
                </a:srgbClr>
              </a:outerShdw>
            </a:effectLst>
          </p:spPr>
        </p:cxnSp>
      </p:grpSp>
      <p:sp>
        <p:nvSpPr>
          <p:cNvPr id="30" name="TextBox 29">
            <a:extLst>
              <a:ext uri="{FF2B5EF4-FFF2-40B4-BE49-F238E27FC236}">
                <a16:creationId xmlns:a16="http://schemas.microsoft.com/office/drawing/2014/main" id="{471ED620-B1D1-BE37-FF9A-427ED198CCB6}"/>
              </a:ext>
            </a:extLst>
          </p:cNvPr>
          <p:cNvSpPr txBox="1"/>
          <p:nvPr/>
        </p:nvSpPr>
        <p:spPr>
          <a:xfrm>
            <a:off x="481931" y="5160929"/>
            <a:ext cx="6190290" cy="369332"/>
          </a:xfrm>
          <a:prstGeom prst="rect">
            <a:avLst/>
          </a:prstGeom>
          <a:noFill/>
        </p:spPr>
        <p:txBody>
          <a:bodyPr wrap="square">
            <a:spAutoFit/>
          </a:bodyPr>
          <a:lstStyle/>
          <a:p>
            <a:r>
              <a:rPr lang="en-GB" dirty="0">
                <a:solidFill>
                  <a:srgbClr val="374151"/>
                </a:solidFill>
                <a:cs typeface="Arial" panose="020B0604020202020204" pitchFamily="34" charset="0"/>
              </a:rPr>
              <a:t>Ng ↑ ⇒ buoyancy dominates flow ⇒ RF ↓</a:t>
            </a:r>
          </a:p>
        </p:txBody>
      </p:sp>
      <p:sp>
        <p:nvSpPr>
          <p:cNvPr id="32" name="TextBox 31">
            <a:extLst>
              <a:ext uri="{FF2B5EF4-FFF2-40B4-BE49-F238E27FC236}">
                <a16:creationId xmlns:a16="http://schemas.microsoft.com/office/drawing/2014/main" id="{A9E3823D-7CD0-07C0-6D1F-5FBC3B25C74F}"/>
              </a:ext>
            </a:extLst>
          </p:cNvPr>
          <p:cNvSpPr txBox="1"/>
          <p:nvPr/>
        </p:nvSpPr>
        <p:spPr>
          <a:xfrm>
            <a:off x="-15615" y="5814508"/>
            <a:ext cx="5233147" cy="369332"/>
          </a:xfrm>
          <a:prstGeom prst="rect">
            <a:avLst/>
          </a:prstGeom>
          <a:noFill/>
        </p:spPr>
        <p:txBody>
          <a:bodyPr wrap="square">
            <a:spAutoFit/>
          </a:bodyPr>
          <a:lstStyle/>
          <a:p>
            <a:endParaRPr lang="en-GB" dirty="0">
              <a:solidFill>
                <a:srgbClr val="374151"/>
              </a:solidFill>
              <a:latin typeface="Arial" panose="020B0604020202020204" pitchFamily="34" charset="0"/>
              <a:cs typeface="Arial" panose="020B0604020202020204" pitchFamily="34" charset="0"/>
            </a:endParaRPr>
          </a:p>
        </p:txBody>
      </p:sp>
      <p:cxnSp>
        <p:nvCxnSpPr>
          <p:cNvPr id="33" name="Straight Arrow Connector 32">
            <a:extLst>
              <a:ext uri="{FF2B5EF4-FFF2-40B4-BE49-F238E27FC236}">
                <a16:creationId xmlns:a16="http://schemas.microsoft.com/office/drawing/2014/main" id="{9CFE27FC-5F2E-9080-E388-521489A08179}"/>
              </a:ext>
            </a:extLst>
          </p:cNvPr>
          <p:cNvCxnSpPr>
            <a:cxnSpLocks/>
          </p:cNvCxnSpPr>
          <p:nvPr/>
        </p:nvCxnSpPr>
        <p:spPr>
          <a:xfrm flipV="1">
            <a:off x="8938487" y="1699212"/>
            <a:ext cx="211501" cy="41113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4E5AA991-688F-47E8-CE68-A11DAEE2C581}"/>
              </a:ext>
            </a:extLst>
          </p:cNvPr>
          <p:cNvSpPr txBox="1"/>
          <p:nvPr/>
        </p:nvSpPr>
        <p:spPr>
          <a:xfrm>
            <a:off x="7374774" y="1338362"/>
            <a:ext cx="3941480" cy="369332"/>
          </a:xfrm>
          <a:prstGeom prst="rect">
            <a:avLst/>
          </a:prstGeom>
          <a:noFill/>
        </p:spPr>
        <p:txBody>
          <a:bodyPr wrap="square">
            <a:spAutoFit/>
          </a:bodyPr>
          <a:lstStyle/>
          <a:p>
            <a:r>
              <a:rPr lang="en-GB">
                <a:solidFill>
                  <a:srgbClr val="374151"/>
                </a:solidFill>
                <a:latin typeface="Arial" panose="020B0604020202020204" pitchFamily="34" charset="0"/>
                <a:cs typeface="Arial" panose="020B0604020202020204" pitchFamily="34" charset="0"/>
              </a:rPr>
              <a:t>Dispersion + buoyancy still are there</a:t>
            </a:r>
            <a:endParaRPr lang="en-GB">
              <a:solidFill>
                <a:srgbClr val="374151"/>
              </a:solidFill>
            </a:endParaRPr>
          </a:p>
        </p:txBody>
      </p:sp>
      <p:sp>
        <p:nvSpPr>
          <p:cNvPr id="35" name="TextBox 34">
            <a:extLst>
              <a:ext uri="{FF2B5EF4-FFF2-40B4-BE49-F238E27FC236}">
                <a16:creationId xmlns:a16="http://schemas.microsoft.com/office/drawing/2014/main" id="{AF08DD89-D72B-6B95-0281-A9785400C439}"/>
              </a:ext>
            </a:extLst>
          </p:cNvPr>
          <p:cNvSpPr txBox="1"/>
          <p:nvPr/>
        </p:nvSpPr>
        <p:spPr>
          <a:xfrm>
            <a:off x="11537576" y="6450995"/>
            <a:ext cx="654424" cy="369332"/>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7</a:t>
            </a:r>
          </a:p>
        </p:txBody>
      </p:sp>
    </p:spTree>
    <p:extLst>
      <p:ext uri="{BB962C8B-B14F-4D97-AF65-F5344CB8AC3E}">
        <p14:creationId xmlns:p14="http://schemas.microsoft.com/office/powerpoint/2010/main" val="33446649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lumMod val="40000"/>
            <a:lumOff val="60000"/>
          </a:schemeClr>
        </a:solidFill>
      </a:spPr>
      <a:bodyPr wrap="square">
        <a:spAutoFit/>
      </a:bodyPr>
      <a:lstStyle>
        <a:defPPr>
          <a:defRPr sz="1500" b="1" dirty="0">
            <a:latin typeface="Gill Sans MT Pro Medium" pitchFamily="34" charset="0"/>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9381BF6EDAB7547BF7AE2310924E70D" ma:contentTypeVersion="16" ma:contentTypeDescription="Create a new document." ma:contentTypeScope="" ma:versionID="a1090864a00793cf3f1447fdab12ff10">
  <xsd:schema xmlns:xsd="http://www.w3.org/2001/XMLSchema" xmlns:xs="http://www.w3.org/2001/XMLSchema" xmlns:p="http://schemas.microsoft.com/office/2006/metadata/properties" xmlns:ns3="27bd0def-a1e1-4259-9db5-c17d9e31d14b" xmlns:ns4="f55f543c-9811-4776-a50b-ec5f86a0f697" targetNamespace="http://schemas.microsoft.com/office/2006/metadata/properties" ma:root="true" ma:fieldsID="7c6b6e9c4b49a64fb4c5fce3651203e2" ns3:_="" ns4:_="">
    <xsd:import namespace="27bd0def-a1e1-4259-9db5-c17d9e31d14b"/>
    <xsd:import namespace="f55f543c-9811-4776-a50b-ec5f86a0f69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LengthInSeconds" minOccurs="0"/>
                <xsd:element ref="ns3:MediaServiceDateTaken" minOccurs="0"/>
                <xsd:element ref="ns3:MediaServiceGenerationTime" minOccurs="0"/>
                <xsd:element ref="ns3:MediaServiceEventHashCode" minOccurs="0"/>
                <xsd:element ref="ns3:MediaServiceOCR" minOccurs="0"/>
                <xsd:element ref="ns3:MediaServiceLocation" minOccurs="0"/>
                <xsd:element ref="ns3:_activity" minOccurs="0"/>
                <xsd:element ref="ns4:SharedWithUsers" minOccurs="0"/>
                <xsd:element ref="ns4:SharedWithDetails" minOccurs="0"/>
                <xsd:element ref="ns4:SharingHintHash"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bd0def-a1e1-4259-9db5-c17d9e31d1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dexed="true" ma:internalName="MediaServiceLocation" ma:readOnly="true">
      <xsd:simpleType>
        <xsd:restriction base="dms:Text"/>
      </xsd:simpleType>
    </xsd:element>
    <xsd:element name="_activity" ma:index="17" nillable="true" ma:displayName="_activity" ma:hidden="true" ma:internalName="_activity">
      <xsd:simpleType>
        <xsd:restriction base="dms:Note"/>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55f543c-9811-4776-a50b-ec5f86a0f69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27bd0def-a1e1-4259-9db5-c17d9e31d14b" xsi:nil="true"/>
  </documentManagement>
</p:properties>
</file>

<file path=customXml/itemProps1.xml><?xml version="1.0" encoding="utf-8"?>
<ds:datastoreItem xmlns:ds="http://schemas.openxmlformats.org/officeDocument/2006/customXml" ds:itemID="{7E1F3237-EE38-4EAE-A096-ECF9E1089DBA}">
  <ds:schemaRefs>
    <ds:schemaRef ds:uri="http://schemas.microsoft.com/sharepoint/v3/contenttype/forms"/>
  </ds:schemaRefs>
</ds:datastoreItem>
</file>

<file path=customXml/itemProps2.xml><?xml version="1.0" encoding="utf-8"?>
<ds:datastoreItem xmlns:ds="http://schemas.openxmlformats.org/officeDocument/2006/customXml" ds:itemID="{4E1D4F68-0AB0-4F15-A8AC-09F31425E5F5}">
  <ds:schemaRefs>
    <ds:schemaRef ds:uri="27bd0def-a1e1-4259-9db5-c17d9e31d14b"/>
    <ds:schemaRef ds:uri="f55f543c-9811-4776-a50b-ec5f86a0f69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3055AE6-F15F-48B0-A3EA-CB3809EB554D}">
  <ds:schemaRefs>
    <ds:schemaRef ds:uri="http://purl.org/dc/elements/1.1/"/>
    <ds:schemaRef ds:uri="http://schemas.microsoft.com/office/2006/documentManagement/types"/>
    <ds:schemaRef ds:uri="http://purl.org/dc/dcmitype/"/>
    <ds:schemaRef ds:uri="f55f543c-9811-4776-a50b-ec5f86a0f697"/>
    <ds:schemaRef ds:uri="http://schemas.microsoft.com/office/2006/metadata/properties"/>
    <ds:schemaRef ds:uri="http://www.w3.org/XML/1998/namespace"/>
    <ds:schemaRef ds:uri="http://schemas.openxmlformats.org/package/2006/metadata/core-properties"/>
    <ds:schemaRef ds:uri="http://purl.org/dc/terms/"/>
    <ds:schemaRef ds:uri="http://schemas.microsoft.com/office/infopath/2007/PartnerControls"/>
    <ds:schemaRef ds:uri="27bd0def-a1e1-4259-9db5-c17d9e31d14b"/>
  </ds:schemaRefs>
</ds:datastoreItem>
</file>

<file path=docProps/app.xml><?xml version="1.0" encoding="utf-8"?>
<Properties xmlns="http://schemas.openxmlformats.org/officeDocument/2006/extended-properties" xmlns:vt="http://schemas.openxmlformats.org/officeDocument/2006/docPropsVTypes">
  <Template/>
  <TotalTime>31499</TotalTime>
  <Words>2244</Words>
  <Application>Microsoft Macintosh PowerPoint</Application>
  <PresentationFormat>Widescreen</PresentationFormat>
  <Paragraphs>327</Paragraphs>
  <Slides>19</Slides>
  <Notes>10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19</vt:i4>
      </vt:variant>
    </vt:vector>
  </HeadingPairs>
  <TitlesOfParts>
    <vt:vector size="31" baseType="lpstr">
      <vt:lpstr>Arial</vt:lpstr>
      <vt:lpstr>Cambria Math</vt:lpstr>
      <vt:lpstr>Wingdings</vt:lpstr>
      <vt:lpstr>Gill Sans</vt:lpstr>
      <vt:lpstr>Garamond</vt:lpstr>
      <vt:lpstr>Gill Sans MT Pro Medium</vt:lpstr>
      <vt:lpstr>Geneva</vt:lpstr>
      <vt:lpstr>Avenir</vt:lpstr>
      <vt:lpstr>Avenir Book</vt:lpstr>
      <vt:lpstr>Gill Sans MT</vt:lpstr>
      <vt:lpstr>Calibri</vt:lpstr>
      <vt:lpstr>Office Theme</vt:lpstr>
      <vt:lpstr>Uncertainty-Driven Screening and Optimisation of UK Depleted Reservoirs for Hydrogen Storage</vt:lpstr>
      <vt:lpstr>Why UHS matters?</vt:lpstr>
      <vt:lpstr>PowerPoint Presentation</vt:lpstr>
      <vt:lpstr>UHS in Depleted Gas Reservoirs</vt:lpstr>
      <vt:lpstr>PowerPoint Presentation</vt:lpstr>
      <vt:lpstr>Workflow</vt:lpstr>
      <vt:lpstr>Reservoir Characterisation</vt:lpstr>
      <vt:lpstr>Simulation Setup</vt:lpstr>
      <vt:lpstr>Physics-Based Simulation</vt:lpstr>
      <vt:lpstr>Surrogate Model</vt:lpstr>
      <vt:lpstr>Portfolio Optimisation</vt:lpstr>
      <vt:lpstr>Optimal Design</vt:lpstr>
      <vt:lpstr>When is H₂ cushion gas worth it?</vt:lpstr>
      <vt:lpstr>Concluding Remarks</vt:lpstr>
      <vt:lpstr>PowerPoint Presentation</vt:lpstr>
      <vt:lpstr>PowerPoint Presentation</vt:lpstr>
      <vt:lpstr>Optimal Decision</vt:lpstr>
      <vt:lpstr>Transport Model</vt:lpstr>
      <vt:lpstr>Cost Assumptions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Russell Hart</dc:creator>
  <cp:lastModifiedBy>Ehsan Vahabzadeh Asbaghi</cp:lastModifiedBy>
  <cp:revision>7</cp:revision>
  <cp:lastPrinted>2020-10-27T16:16:54Z</cp:lastPrinted>
  <dcterms:created xsi:type="dcterms:W3CDTF">2012-01-17T15:51:07Z</dcterms:created>
  <dcterms:modified xsi:type="dcterms:W3CDTF">2026-05-21T08:31:25Z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0x010100E9381BF6EDAB7547BF7AE2310924E70D</vt:lpwstr>
  </property>
</Properties>
</file>