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76" r:id="rId5"/>
    <p:sldId id="277" r:id="rId6"/>
    <p:sldId id="278" r:id="rId7"/>
    <p:sldId id="275" r:id="rId8"/>
    <p:sldId id="279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1" autoAdjust="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8435B-0585-4D75-8D40-24EE47114DEF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022BD-235B-4C0E-9B69-48DD86B434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576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022BD-235B-4C0E-9B69-48DD86B434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C0FA2-75C3-B2AF-6D18-9C2E4B11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FE593-2272-1223-265B-5BDB6BC23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48984-A7E3-F4F2-BBCF-197AC3F2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0844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F520-7D6D-1C04-1FCD-FA435C5B1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4D1E9-2C03-3B1E-CE35-D56CD41B5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44830-AE02-DDA0-AB35-AC72E7083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A8963-A297-336E-4CE2-BB8527EC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EA702-A191-A765-9900-1C00336B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14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DCA84-9CAF-227D-9E6C-0B00A20C6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2E9A5-E108-37CD-B558-0AFDDC686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B8992-E537-F8CD-0AFF-DC4E0C49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5F5EE-78D1-BFF7-9ADA-5A2F8C64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4F2AF-604F-7C88-8D18-47BA7CF4C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49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A4AF-7AA3-37EB-8614-50B5957FD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9792F-DE7A-4F3D-9027-87BDFB5C0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AC9C0-FB1B-5F14-8D78-0CB8D52EE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01958-C26C-A1B9-38F7-8E7F318E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3F318-89F1-6361-8A5F-978857E3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15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84C5-B02A-6997-8FCC-D364564A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9BA4-ED84-A9DC-53B3-4321A75FD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D89E4-C0F5-BF3E-1848-3440DF61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4FD9F-4975-59DE-DD81-34E08DD5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95AE4-D115-D778-BCB9-D82D7628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59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F0CD9-AB50-D4FA-C106-42D24CA7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91D28-F585-C580-505A-53B4AA3C8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6AB1F-7DBB-82A9-EBB5-829D2A894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3109C-629E-A1C1-07B3-6CBD6153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14374-64D5-E94E-A084-9BE8B4632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A9B91-FD8E-90CC-2E76-53C33E6D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31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8C1D-9DF5-A415-6565-49B154A8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D662B-FA59-A52D-98D0-EB45B3612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06A46-34B6-3E55-DE61-DD72C57E3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DAEF6-D300-6E9D-7C83-5A8AFD713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237FC-3BE3-3EEB-ABBF-2EBB6C786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0C160-77A4-A6B8-C080-79A9F30B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DC2064-6E52-EB03-A10B-6854E8CC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4A204-6EF6-A986-1A2C-59D3E642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62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89499-E402-E11C-CCB1-D56E8E71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15306-742A-92D4-B150-CD5C90F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B0762-41DD-937F-1F31-9F633FF0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7F4B-2336-D1B3-318D-BC1DA90D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21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3D7EA-C000-1971-72DE-1FE1D900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65CB77-544C-0EF4-C165-D88FDA8A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52D57-829A-C106-8C9C-A7D1B871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95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0718-18E1-6A4F-05D9-0065712E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39B3E-E5CF-D9EE-6C17-2D913213A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C2F14-DC88-B80A-4DE1-C12455111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39918-B398-8D38-1F8C-5E5E0618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A513D-180D-2F07-5C77-154B8798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222AF-910D-FF7F-011C-7F2B8D80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68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4E6F-D247-C7F5-596C-344EADE03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0E79A7-B3B0-07DE-A668-8C59AA73F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4F6F-5888-5F94-703D-8DDC4F464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020F6-037B-410C-A252-10DEF910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AA6D8-6D13-75F4-9E76-D1BBBF4C1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24DB2-56AD-5DBD-605A-EA47C3F7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86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C1C39A-B998-6DE4-9DAB-1902CBCE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A30E5-78C7-D00A-BEF4-2C002B7B7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9EB00-903C-5C83-8EEF-4BAB50B4D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7741-FC8D-68EF-AEAD-29DF0F6FA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6220-EB70-3FF3-5E3E-82F09B0B0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95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12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2.jpe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BE52442-F3BF-7B00-8D80-FDAE25B7C00E}"/>
              </a:ext>
            </a:extLst>
          </p:cNvPr>
          <p:cNvSpPr txBox="1"/>
          <p:nvPr/>
        </p:nvSpPr>
        <p:spPr>
          <a:xfrm>
            <a:off x="1371598" y="319314"/>
            <a:ext cx="9477377" cy="1030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Integrated workflow for building digital rock model of multi-scale carbonate rocks  </a:t>
            </a:r>
          </a:p>
        </p:txBody>
      </p:sp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DCF9B872-361C-EA8F-852D-FD7A0B205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32" y="5330280"/>
            <a:ext cx="2568007" cy="1284003"/>
          </a:xfrm>
          <a:prstGeom prst="rect">
            <a:avLst/>
          </a:prstGeom>
        </p:spPr>
      </p:pic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98C5018D-6814-328C-2B34-F372ED8AC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" y="4054174"/>
            <a:ext cx="4600354" cy="1276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C5F48-D8D2-24B9-64BB-591D5C74AB79}"/>
              </a:ext>
            </a:extLst>
          </p:cNvPr>
          <p:cNvSpPr txBox="1"/>
          <p:nvPr/>
        </p:nvSpPr>
        <p:spPr>
          <a:xfrm>
            <a:off x="1128264" y="2425199"/>
            <a:ext cx="10278813" cy="13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/>
              <a:t>Zhenkai</a:t>
            </a:r>
            <a:r>
              <a:rPr lang="en-US" sz="2000" b="1" dirty="0"/>
              <a:t> (Josh) Bo,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Hannah P. Menke, Julien Maes, Ahmed H. Elsheikh, Kamaljit Singh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Institute of </a:t>
            </a:r>
            <a:r>
              <a:rPr lang="en-US" sz="2000" dirty="0" err="1"/>
              <a:t>GeoEnergy</a:t>
            </a:r>
            <a:r>
              <a:rPr lang="en-US" sz="2000" dirty="0"/>
              <a:t> Engineering, Heriot-Watt University, Edinburgh, U.K.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89EBA-56F5-6BFE-3F47-0125DEB2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pic>
        <p:nvPicPr>
          <p:cNvPr id="10" name="Picture 9" descr="A logo for a scientific research council&#10;&#10;AI-generated content may be incorrect.">
            <a:extLst>
              <a:ext uri="{FF2B5EF4-FFF2-40B4-BE49-F238E27FC236}">
                <a16:creationId xmlns:a16="http://schemas.microsoft.com/office/drawing/2014/main" id="{903883C8-A90E-2B05-7814-5C57B6DE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24000" r="17833" b="28373"/>
          <a:stretch/>
        </p:blipFill>
        <p:spPr>
          <a:xfrm>
            <a:off x="131064" y="5331266"/>
            <a:ext cx="3542097" cy="13964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51505A-57C8-1C55-A0AC-FDA1C6C79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934" y="5681728"/>
            <a:ext cx="3515216" cy="581106"/>
          </a:xfrm>
          <a:prstGeom prst="rect">
            <a:avLst/>
          </a:prstGeom>
        </p:spPr>
      </p:pic>
      <p:pic>
        <p:nvPicPr>
          <p:cNvPr id="27" name="Picture 2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C20ABF4-C325-E830-A722-64709E6AD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50" y="4948675"/>
            <a:ext cx="1872114" cy="187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64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90F8D2-FD2D-2C5D-A424-09F33CA6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46" r="4865" b="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DCA8F-70EC-CB89-293B-E51ED4CD06FB}"/>
              </a:ext>
            </a:extLst>
          </p:cNvPr>
          <p:cNvSpPr txBox="1"/>
          <p:nvPr/>
        </p:nvSpPr>
        <p:spPr>
          <a:xfrm>
            <a:off x="292041" y="0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DE952-37A4-C929-99DF-03E130C66F81}"/>
              </a:ext>
            </a:extLst>
          </p:cNvPr>
          <p:cNvSpPr txBox="1"/>
          <p:nvPr/>
        </p:nvSpPr>
        <p:spPr>
          <a:xfrm>
            <a:off x="292041" y="1496291"/>
            <a:ext cx="3822189" cy="486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Carbonate microporosity heterogeneity</a:t>
            </a:r>
          </a:p>
          <a:p>
            <a:pPr marL="1143000" lvl="2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imaging</a:t>
            </a:r>
          </a:p>
          <a:p>
            <a:pPr marL="1143000" lvl="2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Super-resolution</a:t>
            </a: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 ESMDA for microporosity</a:t>
            </a: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Forward: XPM simulation with Super-resolution</a:t>
            </a:r>
          </a:p>
          <a:p>
            <a:pPr marL="571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C3DD8-EAD8-2998-C089-744126E7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FF05E7D-9D36-44ED-B2C2-334388D518D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088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F10F995-EA84-6746-72CC-D8A348336B9D}"/>
              </a:ext>
            </a:extLst>
          </p:cNvPr>
          <p:cNvSpPr/>
          <p:nvPr/>
        </p:nvSpPr>
        <p:spPr>
          <a:xfrm>
            <a:off x="7551237" y="6266019"/>
            <a:ext cx="4210403" cy="1968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7AC47FC-02BE-3620-1A56-A0C6C0764E7E}"/>
              </a:ext>
            </a:extLst>
          </p:cNvPr>
          <p:cNvSpPr/>
          <p:nvPr/>
        </p:nvSpPr>
        <p:spPr>
          <a:xfrm>
            <a:off x="7542001" y="2512280"/>
            <a:ext cx="4210403" cy="1968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1D470-B734-D616-BC91-73941EB3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3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24C8F-5B60-8C65-2A64-EC57464A06DA}"/>
              </a:ext>
            </a:extLst>
          </p:cNvPr>
          <p:cNvSpPr txBox="1"/>
          <p:nvPr/>
        </p:nvSpPr>
        <p:spPr>
          <a:xfrm>
            <a:off x="0" y="67377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Carbonate microporosity heterogeneity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0AC77-11F8-ACD7-AFFE-9B53D927B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1" y="1208039"/>
            <a:ext cx="5046133" cy="47307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3EC455-315A-1B7E-C073-D3839B737792}"/>
              </a:ext>
            </a:extLst>
          </p:cNvPr>
          <p:cNvCxnSpPr>
            <a:cxnSpLocks/>
          </p:cNvCxnSpPr>
          <p:nvPr/>
        </p:nvCxnSpPr>
        <p:spPr>
          <a:xfrm>
            <a:off x="4596021" y="6219264"/>
            <a:ext cx="549573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BAB1AB-CAD2-A445-2708-584AB3818A3B}"/>
              </a:ext>
            </a:extLst>
          </p:cNvPr>
          <p:cNvSpPr txBox="1"/>
          <p:nvPr/>
        </p:nvSpPr>
        <p:spPr>
          <a:xfrm>
            <a:off x="4505166" y="5938596"/>
            <a:ext cx="73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mm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268667-46DC-8202-F1C7-408C71097095}"/>
              </a:ext>
            </a:extLst>
          </p:cNvPr>
          <p:cNvSpPr/>
          <p:nvPr/>
        </p:nvSpPr>
        <p:spPr>
          <a:xfrm>
            <a:off x="4387272" y="3731491"/>
            <a:ext cx="434109" cy="68349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ED43B9-62C6-899B-AE41-37BA0EBF308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821381" y="3731491"/>
            <a:ext cx="628074" cy="341746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B2E6186-DC7D-B49E-91F3-8471A8DE9E64}"/>
              </a:ext>
            </a:extLst>
          </p:cNvPr>
          <p:cNvSpPr txBox="1"/>
          <p:nvPr/>
        </p:nvSpPr>
        <p:spPr>
          <a:xfrm>
            <a:off x="5364717" y="3454492"/>
            <a:ext cx="116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algn="ctr"/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Resolved pore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(macropore)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ED4DBD-6A18-6AA3-D1AE-1B53856BC0A1}"/>
              </a:ext>
            </a:extLst>
          </p:cNvPr>
          <p:cNvSpPr/>
          <p:nvPr/>
        </p:nvSpPr>
        <p:spPr>
          <a:xfrm>
            <a:off x="3121892" y="3075709"/>
            <a:ext cx="304800" cy="22167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98A8C1-1B8C-993E-252A-2B89017C625E}"/>
              </a:ext>
            </a:extLst>
          </p:cNvPr>
          <p:cNvCxnSpPr>
            <a:cxnSpLocks/>
          </p:cNvCxnSpPr>
          <p:nvPr/>
        </p:nvCxnSpPr>
        <p:spPr>
          <a:xfrm flipV="1">
            <a:off x="3453831" y="2641600"/>
            <a:ext cx="1910886" cy="54494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78D5164-C3C2-BE99-0A76-051FF79831D4}"/>
              </a:ext>
            </a:extLst>
          </p:cNvPr>
          <p:cNvSpPr txBox="1"/>
          <p:nvPr/>
        </p:nvSpPr>
        <p:spPr>
          <a:xfrm>
            <a:off x="5135418" y="2337146"/>
            <a:ext cx="158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algn="ctr"/>
            <a:r>
              <a:rPr lang="en-GB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Unresolved pore</a:t>
            </a:r>
          </a:p>
          <a:p>
            <a:pPr algn="ctr"/>
            <a:r>
              <a:rPr lang="en-GB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(microporosity)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D56744-42FB-9A3F-32D5-E910BC4A5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966" y="287337"/>
            <a:ext cx="2785155" cy="20989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CA82A6-4B02-32DE-5252-CD11ADE77C3B}"/>
              </a:ext>
            </a:extLst>
          </p:cNvPr>
          <p:cNvSpPr txBox="1"/>
          <p:nvPr/>
        </p:nvSpPr>
        <p:spPr>
          <a:xfrm>
            <a:off x="6266046" y="451383"/>
            <a:ext cx="2299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Subsample drilling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A74E9F-A933-DC38-3AAD-BEB178EAE5BE}"/>
              </a:ext>
            </a:extLst>
          </p:cNvPr>
          <p:cNvSpPr txBox="1"/>
          <p:nvPr/>
        </p:nvSpPr>
        <p:spPr>
          <a:xfrm>
            <a:off x="7532765" y="2468674"/>
            <a:ext cx="4456546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Resources-intensive, mechanically uncertain, unrepresentative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E07CC-B193-74AE-F571-0DEB7BF1A194}"/>
              </a:ext>
            </a:extLst>
          </p:cNvPr>
          <p:cNvSpPr txBox="1"/>
          <p:nvPr/>
        </p:nvSpPr>
        <p:spPr>
          <a:xfrm>
            <a:off x="6266046" y="2757958"/>
            <a:ext cx="2748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neural network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E1FF7AE-17DF-4109-C466-9109DE5E6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487" y="3297185"/>
            <a:ext cx="1195123" cy="12257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6EF6C5D-8521-02A7-1341-B47D10358A53}"/>
              </a:ext>
            </a:extLst>
          </p:cNvPr>
          <p:cNvSpPr txBox="1"/>
          <p:nvPr/>
        </p:nvSpPr>
        <p:spPr>
          <a:xfrm>
            <a:off x="8643209" y="3016594"/>
            <a:ext cx="1378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training image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32AC303-5B22-5BC5-780D-937C70E8C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368" y="4952192"/>
            <a:ext cx="1176332" cy="11934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C0790D1-E7E6-6A77-37DA-F32FBB2D20EA}"/>
              </a:ext>
            </a:extLst>
          </p:cNvPr>
          <p:cNvSpPr txBox="1"/>
          <p:nvPr/>
        </p:nvSpPr>
        <p:spPr>
          <a:xfrm>
            <a:off x="7093368" y="4568728"/>
            <a:ext cx="1129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raw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7CE59CF-D793-3BAF-DC56-C8094B547FDB}"/>
                  </a:ext>
                </a:extLst>
              </p:cNvPr>
              <p:cNvSpPr/>
              <p:nvPr/>
            </p:nvSpPr>
            <p:spPr>
              <a:xfrm>
                <a:off x="8894950" y="5334323"/>
                <a:ext cx="742117" cy="4578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/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7CE59CF-D793-3BAF-DC56-C8094B547F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4950" y="5334323"/>
                <a:ext cx="742117" cy="4578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ACAC9B-03F0-BE69-6C5C-805C5FAACC8B}"/>
                  </a:ext>
                </a:extLst>
              </p:cNvPr>
              <p:cNvSpPr txBox="1"/>
              <p:nvPr/>
            </p:nvSpPr>
            <p:spPr>
              <a:xfrm>
                <a:off x="8921455" y="5371322"/>
                <a:ext cx="6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ACAC9B-03F0-BE69-6C5C-805C5FAAC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455" y="5371322"/>
                <a:ext cx="63610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BE8826B5-BA39-C4CE-9D98-EF3A57BD3468}"/>
              </a:ext>
            </a:extLst>
          </p:cNvPr>
          <p:cNvSpPr txBox="1"/>
          <p:nvPr/>
        </p:nvSpPr>
        <p:spPr>
          <a:xfrm>
            <a:off x="8391460" y="8045671"/>
            <a:ext cx="153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 generator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D53757AA-76D4-3E6A-714A-A524796BCF97}"/>
              </a:ext>
            </a:extLst>
          </p:cNvPr>
          <p:cNvSpPr/>
          <p:nvPr/>
        </p:nvSpPr>
        <p:spPr>
          <a:xfrm>
            <a:off x="8432914" y="5371322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99C848D4-942E-8818-E3F4-3E42CBFA53C9}"/>
              </a:ext>
            </a:extLst>
          </p:cNvPr>
          <p:cNvSpPr/>
          <p:nvPr/>
        </p:nvSpPr>
        <p:spPr>
          <a:xfrm>
            <a:off x="9811728" y="5371322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AD4099E-2695-60B7-7F59-804B3489A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7244" y="4952191"/>
            <a:ext cx="1121856" cy="119346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CE5483-3F72-8292-75D5-C046D727EF2E}"/>
              </a:ext>
            </a:extLst>
          </p:cNvPr>
          <p:cNvSpPr txBox="1"/>
          <p:nvPr/>
        </p:nvSpPr>
        <p:spPr>
          <a:xfrm>
            <a:off x="10687836" y="4568727"/>
            <a:ext cx="82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 image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03F07B77-B572-ECC6-45FD-E0ADBFC93FA3}"/>
              </a:ext>
            </a:extLst>
          </p:cNvPr>
          <p:cNvSpPr/>
          <p:nvPr/>
        </p:nvSpPr>
        <p:spPr>
          <a:xfrm rot="5400000">
            <a:off x="9125684" y="4804018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EE126F-43C3-18D1-9CC4-B9C3340A0568}"/>
              </a:ext>
            </a:extLst>
          </p:cNvPr>
          <p:cNvSpPr txBox="1"/>
          <p:nvPr/>
        </p:nvSpPr>
        <p:spPr>
          <a:xfrm>
            <a:off x="7588239" y="6230364"/>
            <a:ext cx="350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Super-resolved images are too large for simulation</a:t>
            </a:r>
          </a:p>
        </p:txBody>
      </p:sp>
    </p:spTree>
    <p:extLst>
      <p:ext uri="{BB962C8B-B14F-4D97-AF65-F5344CB8AC3E}">
        <p14:creationId xmlns:p14="http://schemas.microsoft.com/office/powerpoint/2010/main" val="3722466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0424E-AEF5-DC43-8DBE-4A85A0A0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63D379-B14C-E4C8-D7AE-E4838CD8E433}"/>
              </a:ext>
            </a:extLst>
          </p:cNvPr>
          <p:cNvSpPr txBox="1"/>
          <p:nvPr/>
        </p:nvSpPr>
        <p:spPr>
          <a:xfrm>
            <a:off x="0" y="66842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Backward: ESMDA for microporosity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00BEDE-6DE0-BEC9-19BF-44FDBFA9307F}"/>
              </a:ext>
            </a:extLst>
          </p:cNvPr>
          <p:cNvSpPr txBox="1"/>
          <p:nvPr/>
        </p:nvSpPr>
        <p:spPr>
          <a:xfrm>
            <a:off x="8343483" y="1529942"/>
            <a:ext cx="1091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Ensembles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5BB772-C42D-A0A5-BD59-FBCC155B59D8}"/>
              </a:ext>
            </a:extLst>
          </p:cNvPr>
          <p:cNvSpPr/>
          <p:nvPr/>
        </p:nvSpPr>
        <p:spPr>
          <a:xfrm>
            <a:off x="9460155" y="1470738"/>
            <a:ext cx="120931" cy="119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2C22C3D-62DD-0F79-C12C-06AB7A0C3DF5}"/>
              </a:ext>
            </a:extLst>
          </p:cNvPr>
          <p:cNvSpPr/>
          <p:nvPr/>
        </p:nvSpPr>
        <p:spPr>
          <a:xfrm>
            <a:off x="9850299" y="1350858"/>
            <a:ext cx="120931" cy="119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67ACCC-05EB-9933-D109-A09BC5A6FE87}"/>
              </a:ext>
            </a:extLst>
          </p:cNvPr>
          <p:cNvSpPr/>
          <p:nvPr/>
        </p:nvSpPr>
        <p:spPr>
          <a:xfrm>
            <a:off x="9729368" y="1668442"/>
            <a:ext cx="120931" cy="119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CDDD40-5620-7CA0-7A2A-2A3AC94FF005}"/>
              </a:ext>
            </a:extLst>
          </p:cNvPr>
          <p:cNvSpPr/>
          <p:nvPr/>
        </p:nvSpPr>
        <p:spPr>
          <a:xfrm>
            <a:off x="10119511" y="1590618"/>
            <a:ext cx="120931" cy="119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681AC05-70D7-F683-7C4C-59171184CC62}"/>
              </a:ext>
            </a:extLst>
          </p:cNvPr>
          <p:cNvSpPr/>
          <p:nvPr/>
        </p:nvSpPr>
        <p:spPr>
          <a:xfrm>
            <a:off x="9998580" y="1788322"/>
            <a:ext cx="120931" cy="11988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F82EE26-9FEA-B899-2630-5A68471B98ED}"/>
              </a:ext>
            </a:extLst>
          </p:cNvPr>
          <p:cNvSpPr/>
          <p:nvPr/>
        </p:nvSpPr>
        <p:spPr>
          <a:xfrm>
            <a:off x="9812650" y="1908202"/>
            <a:ext cx="120931" cy="119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91E946D-191D-53BC-5EAD-60DD44BED5ED}"/>
              </a:ext>
            </a:extLst>
          </p:cNvPr>
          <p:cNvSpPr/>
          <p:nvPr/>
        </p:nvSpPr>
        <p:spPr>
          <a:xfrm>
            <a:off x="9566836" y="1747737"/>
            <a:ext cx="120931" cy="119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D1DF976-E9D9-B524-562E-AB7FB77A7E78}"/>
              </a:ext>
            </a:extLst>
          </p:cNvPr>
          <p:cNvSpPr/>
          <p:nvPr/>
        </p:nvSpPr>
        <p:spPr>
          <a:xfrm>
            <a:off x="9926411" y="1533022"/>
            <a:ext cx="120931" cy="1198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C15DD48-383B-8E99-10C5-EAD363AF9327}"/>
              </a:ext>
            </a:extLst>
          </p:cNvPr>
          <p:cNvSpPr/>
          <p:nvPr/>
        </p:nvSpPr>
        <p:spPr>
          <a:xfrm>
            <a:off x="9672359" y="1489358"/>
            <a:ext cx="120931" cy="1198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BF8399-22C5-3B2F-1E4F-4DF9E3EB9831}"/>
              </a:ext>
            </a:extLst>
          </p:cNvPr>
          <p:cNvSpPr txBox="1"/>
          <p:nvPr/>
        </p:nvSpPr>
        <p:spPr>
          <a:xfrm>
            <a:off x="10521348" y="1529941"/>
            <a:ext cx="1091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Observation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4721884-345F-9F11-84FF-D98920A9C328}"/>
              </a:ext>
            </a:extLst>
          </p:cNvPr>
          <p:cNvSpPr/>
          <p:nvPr/>
        </p:nvSpPr>
        <p:spPr>
          <a:xfrm>
            <a:off x="11773196" y="1590618"/>
            <a:ext cx="120931" cy="1198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60C3EF6B-B540-0E47-3C57-AFDB9D5D6405}"/>
              </a:ext>
            </a:extLst>
          </p:cNvPr>
          <p:cNvSpPr/>
          <p:nvPr/>
        </p:nvSpPr>
        <p:spPr>
          <a:xfrm>
            <a:off x="9655284" y="2150213"/>
            <a:ext cx="510960" cy="58652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B5041-388E-0ED0-20B7-38F7C6C7B122}"/>
              </a:ext>
            </a:extLst>
          </p:cNvPr>
          <p:cNvSpPr txBox="1"/>
          <p:nvPr/>
        </p:nvSpPr>
        <p:spPr>
          <a:xfrm>
            <a:off x="8714532" y="2821629"/>
            <a:ext cx="128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Forward model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B5F9CDE-5FE1-E832-B745-F8EA7DD3B15E}"/>
              </a:ext>
            </a:extLst>
          </p:cNvPr>
          <p:cNvSpPr/>
          <p:nvPr/>
        </p:nvSpPr>
        <p:spPr>
          <a:xfrm>
            <a:off x="10529690" y="2900188"/>
            <a:ext cx="120931" cy="1198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47127D6-0EA8-689E-588D-BC4C94228037}"/>
              </a:ext>
            </a:extLst>
          </p:cNvPr>
          <p:cNvCxnSpPr/>
          <p:nvPr/>
        </p:nvCxnSpPr>
        <p:spPr>
          <a:xfrm flipH="1">
            <a:off x="10753988" y="1867617"/>
            <a:ext cx="1019208" cy="954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AFAC5D2-93B1-2CDA-505D-96581FA1EB8E}"/>
              </a:ext>
            </a:extLst>
          </p:cNvPr>
          <p:cNvCxnSpPr>
            <a:cxnSpLocks/>
          </p:cNvCxnSpPr>
          <p:nvPr/>
        </p:nvCxnSpPr>
        <p:spPr>
          <a:xfrm>
            <a:off x="10590155" y="3103263"/>
            <a:ext cx="0" cy="255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D2781602-F8CB-A78A-37AF-4E685BEE9B52}"/>
              </a:ext>
            </a:extLst>
          </p:cNvPr>
          <p:cNvSpPr/>
          <p:nvPr/>
        </p:nvSpPr>
        <p:spPr>
          <a:xfrm>
            <a:off x="10529690" y="3442364"/>
            <a:ext cx="120931" cy="119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0B33BF-72F6-4E55-7B76-E364829B8A59}"/>
              </a:ext>
            </a:extLst>
          </p:cNvPr>
          <p:cNvSpPr txBox="1"/>
          <p:nvPr/>
        </p:nvSpPr>
        <p:spPr>
          <a:xfrm>
            <a:off x="10690137" y="3363804"/>
            <a:ext cx="128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Difference</a:t>
            </a: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2CFBB681-C55A-06B6-4A74-078AE10A0C71}"/>
              </a:ext>
            </a:extLst>
          </p:cNvPr>
          <p:cNvSpPr/>
          <p:nvPr/>
        </p:nvSpPr>
        <p:spPr>
          <a:xfrm>
            <a:off x="10334675" y="3640803"/>
            <a:ext cx="510960" cy="58652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B40B60C-BFC7-34AE-BCBB-FEE11F89682E}"/>
              </a:ext>
            </a:extLst>
          </p:cNvPr>
          <p:cNvSpPr/>
          <p:nvPr/>
        </p:nvSpPr>
        <p:spPr>
          <a:xfrm>
            <a:off x="10177195" y="4437383"/>
            <a:ext cx="120931" cy="11988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CB0CF08-97BC-9106-2D93-FA46DE013057}"/>
              </a:ext>
            </a:extLst>
          </p:cNvPr>
          <p:cNvSpPr/>
          <p:nvPr/>
        </p:nvSpPr>
        <p:spPr>
          <a:xfrm>
            <a:off x="10567339" y="4317503"/>
            <a:ext cx="120931" cy="1198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68E86AE-E9FA-17E3-0628-AF278F6F4548}"/>
              </a:ext>
            </a:extLst>
          </p:cNvPr>
          <p:cNvSpPr/>
          <p:nvPr/>
        </p:nvSpPr>
        <p:spPr>
          <a:xfrm>
            <a:off x="10446408" y="4635087"/>
            <a:ext cx="120931" cy="11988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33E4562-AD0F-1623-B946-1FC0E1A9E451}"/>
              </a:ext>
            </a:extLst>
          </p:cNvPr>
          <p:cNvSpPr/>
          <p:nvPr/>
        </p:nvSpPr>
        <p:spPr>
          <a:xfrm>
            <a:off x="10836551" y="4557263"/>
            <a:ext cx="120931" cy="1198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79F9A09-EA00-B925-F561-B26FD18E539F}"/>
              </a:ext>
            </a:extLst>
          </p:cNvPr>
          <p:cNvSpPr/>
          <p:nvPr/>
        </p:nvSpPr>
        <p:spPr>
          <a:xfrm>
            <a:off x="10715620" y="4754967"/>
            <a:ext cx="120931" cy="11988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EED38EE-5D7D-AD01-59E2-D1A1E3D6E82C}"/>
              </a:ext>
            </a:extLst>
          </p:cNvPr>
          <p:cNvSpPr/>
          <p:nvPr/>
        </p:nvSpPr>
        <p:spPr>
          <a:xfrm>
            <a:off x="10529690" y="4874847"/>
            <a:ext cx="120931" cy="1198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A8EF909-1A2E-E0C0-68D1-35179CC973FD}"/>
              </a:ext>
            </a:extLst>
          </p:cNvPr>
          <p:cNvSpPr/>
          <p:nvPr/>
        </p:nvSpPr>
        <p:spPr>
          <a:xfrm>
            <a:off x="10283876" y="4714382"/>
            <a:ext cx="120931" cy="119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08B6429-6EC1-1EB2-E3EF-050C22F6D27B}"/>
              </a:ext>
            </a:extLst>
          </p:cNvPr>
          <p:cNvSpPr/>
          <p:nvPr/>
        </p:nvSpPr>
        <p:spPr>
          <a:xfrm>
            <a:off x="10643451" y="4499667"/>
            <a:ext cx="120931" cy="1198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A64DC8E-E973-F4C6-4290-372558292AA2}"/>
              </a:ext>
            </a:extLst>
          </p:cNvPr>
          <p:cNvSpPr/>
          <p:nvPr/>
        </p:nvSpPr>
        <p:spPr>
          <a:xfrm>
            <a:off x="10389399" y="4456003"/>
            <a:ext cx="120931" cy="1198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07C4F11-7C7C-EA51-81F2-C6181DA9B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40" y="1323426"/>
            <a:ext cx="1561608" cy="15798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51BE40B-62BD-3B3B-AA01-6797ECAC7812}"/>
              </a:ext>
            </a:extLst>
          </p:cNvPr>
          <p:cNvSpPr txBox="1"/>
          <p:nvPr/>
        </p:nvSpPr>
        <p:spPr>
          <a:xfrm>
            <a:off x="8726492" y="4538643"/>
            <a:ext cx="158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Updated ensembles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C9B33A7-E109-6463-6A3F-9E968B3F2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136" y="4020118"/>
            <a:ext cx="1787558" cy="1397237"/>
          </a:xfrm>
          <a:prstGeom prst="rect">
            <a:avLst/>
          </a:prstGeom>
        </p:spPr>
      </p:pic>
      <p:sp>
        <p:nvSpPr>
          <p:cNvPr id="62" name="Arrow: Down 61">
            <a:extLst>
              <a:ext uri="{FF2B5EF4-FFF2-40B4-BE49-F238E27FC236}">
                <a16:creationId xmlns:a16="http://schemas.microsoft.com/office/drawing/2014/main" id="{EF6BCDA5-A1D4-674B-9BBB-D6DE5E0F48B4}"/>
              </a:ext>
            </a:extLst>
          </p:cNvPr>
          <p:cNvSpPr/>
          <p:nvPr/>
        </p:nvSpPr>
        <p:spPr>
          <a:xfrm>
            <a:off x="10332965" y="5283519"/>
            <a:ext cx="510960" cy="58652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25932E-F8A7-C5E1-5CD6-20BDB28FC243}"/>
              </a:ext>
            </a:extLst>
          </p:cNvPr>
          <p:cNvSpPr txBox="1"/>
          <p:nvPr/>
        </p:nvSpPr>
        <p:spPr>
          <a:xfrm>
            <a:off x="8763294" y="6184177"/>
            <a:ext cx="128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Forward model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349810D-6E09-7464-B1B6-00A1A989242F}"/>
              </a:ext>
            </a:extLst>
          </p:cNvPr>
          <p:cNvSpPr/>
          <p:nvPr/>
        </p:nvSpPr>
        <p:spPr>
          <a:xfrm>
            <a:off x="10578452" y="6262736"/>
            <a:ext cx="120931" cy="119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CA712A4-C46A-D46B-F7E6-9B8E8D2F12DC}"/>
              </a:ext>
            </a:extLst>
          </p:cNvPr>
          <p:cNvSpPr txBox="1"/>
          <p:nvPr/>
        </p:nvSpPr>
        <p:spPr>
          <a:xfrm>
            <a:off x="8388896" y="840251"/>
            <a:ext cx="292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ESMDA workflow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2F48193-8F9F-D463-0AC9-83C44EB962FA}"/>
              </a:ext>
            </a:extLst>
          </p:cNvPr>
          <p:cNvSpPr txBox="1"/>
          <p:nvPr/>
        </p:nvSpPr>
        <p:spPr>
          <a:xfrm>
            <a:off x="8759031" y="5340111"/>
            <a:ext cx="158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Iterative update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B74F4A-CF81-E863-7DFD-A465164266C9}"/>
              </a:ext>
            </a:extLst>
          </p:cNvPr>
          <p:cNvSpPr txBox="1"/>
          <p:nvPr/>
        </p:nvSpPr>
        <p:spPr>
          <a:xfrm>
            <a:off x="8759031" y="3702876"/>
            <a:ext cx="158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Linear update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618183-6189-AD09-6896-42682E099E7C}"/>
              </a:ext>
            </a:extLst>
          </p:cNvPr>
          <p:cNvSpPr txBox="1"/>
          <p:nvPr/>
        </p:nvSpPr>
        <p:spPr>
          <a:xfrm>
            <a:off x="0" y="739314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carbonate characterization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3F24DE1-839B-687A-D20F-DF14A1848AE7}"/>
              </a:ext>
            </a:extLst>
          </p:cNvPr>
          <p:cNvSpPr txBox="1"/>
          <p:nvPr/>
        </p:nvSpPr>
        <p:spPr>
          <a:xfrm>
            <a:off x="-16581" y="1348429"/>
            <a:ext cx="5812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Observation: drainage saturation map, porosity map, permeability, real perm, etc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70B9A3F-6185-0A58-A0FE-625E1D72F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70" y="1695577"/>
            <a:ext cx="2271762" cy="2282152"/>
          </a:xfrm>
          <a:prstGeom prst="rect">
            <a:avLst/>
          </a:prstGeom>
        </p:spPr>
      </p:pic>
      <p:pic>
        <p:nvPicPr>
          <p:cNvPr id="71" name="Picture 70" descr="A diagram of a wetting phase saturation&#10;&#10;Description automatically generated">
            <a:extLst>
              <a:ext uri="{FF2B5EF4-FFF2-40B4-BE49-F238E27FC236}">
                <a16:creationId xmlns:a16="http://schemas.microsoft.com/office/drawing/2014/main" id="{5056AF1A-07BC-628B-A7D7-2862010A6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49" y="1914584"/>
            <a:ext cx="2458847" cy="184413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C34DD64-9699-C301-F44C-46B445760DA1}"/>
              </a:ext>
            </a:extLst>
          </p:cNvPr>
          <p:cNvSpPr txBox="1"/>
          <p:nvPr/>
        </p:nvSpPr>
        <p:spPr>
          <a:xfrm>
            <a:off x="43412" y="4231255"/>
            <a:ext cx="58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Forward model: multi-scale simulation, invasion percolation, or even DL models!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AF8EAFB-FBF6-3077-933C-B88561901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31" y="4673769"/>
            <a:ext cx="2784875" cy="211738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2679DA0-9AE9-8421-8DF0-DE47B635B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389" y="4755924"/>
            <a:ext cx="3582412" cy="174652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1B30E6C-E289-9ACC-EE46-66B26FD8F047}"/>
              </a:ext>
            </a:extLst>
          </p:cNvPr>
          <p:cNvSpPr/>
          <p:nvPr/>
        </p:nvSpPr>
        <p:spPr>
          <a:xfrm>
            <a:off x="3030053" y="4730606"/>
            <a:ext cx="32274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251014-3532-5D66-F2FF-CC2B580C375C}"/>
              </a:ext>
            </a:extLst>
          </p:cNvPr>
          <p:cNvSpPr/>
          <p:nvPr/>
        </p:nvSpPr>
        <p:spPr>
          <a:xfrm>
            <a:off x="7509601" y="407590"/>
            <a:ext cx="4210403" cy="1968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E948A-1E88-610B-37BB-DD7C61CCB6D1}"/>
              </a:ext>
            </a:extLst>
          </p:cNvPr>
          <p:cNvSpPr txBox="1"/>
          <p:nvPr/>
        </p:nvSpPr>
        <p:spPr>
          <a:xfrm>
            <a:off x="7500365" y="363984"/>
            <a:ext cx="4456546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Resources-intensive, mechanically uncertain, unrepresentative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D02AC-BFB3-E2CF-A039-7C53C32F917D}"/>
              </a:ext>
            </a:extLst>
          </p:cNvPr>
          <p:cNvSpPr txBox="1"/>
          <p:nvPr/>
        </p:nvSpPr>
        <p:spPr>
          <a:xfrm>
            <a:off x="8760813" y="-35568"/>
            <a:ext cx="2299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Subsample drilling</a:t>
            </a:r>
          </a:p>
        </p:txBody>
      </p:sp>
    </p:spTree>
    <p:extLst>
      <p:ext uri="{BB962C8B-B14F-4D97-AF65-F5344CB8AC3E}">
        <p14:creationId xmlns:p14="http://schemas.microsoft.com/office/powerpoint/2010/main" val="9777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5A6DE-1E8E-9E31-E13A-287AB1965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8373F1-152E-FE6C-076C-FF146BAA1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43" y="466108"/>
            <a:ext cx="7803972" cy="59257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2CE9C-6A26-66C5-D381-D70F91C9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EA3B6-E19B-2BBC-F089-8D749EC7D4B7}"/>
              </a:ext>
            </a:extLst>
          </p:cNvPr>
          <p:cNvSpPr txBox="1"/>
          <p:nvPr/>
        </p:nvSpPr>
        <p:spPr>
          <a:xfrm>
            <a:off x="0" y="66842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Case study: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Estaillades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microporosity inference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4ECB5-E9E8-1C47-0A72-73F2E3B67A14}"/>
              </a:ext>
            </a:extLst>
          </p:cNvPr>
          <p:cNvSpPr txBox="1"/>
          <p:nvPr/>
        </p:nvSpPr>
        <p:spPr>
          <a:xfrm>
            <a:off x="146835" y="812720"/>
            <a:ext cx="361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 6 steps drainage experimental image with increasing Pc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BF0E1-B010-CD8D-B906-2B118009A57A}"/>
              </a:ext>
            </a:extLst>
          </p:cNvPr>
          <p:cNvSpPr txBox="1"/>
          <p:nvPr/>
        </p:nvSpPr>
        <p:spPr>
          <a:xfrm>
            <a:off x="146835" y="1423416"/>
            <a:ext cx="332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model: Invasion percolation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ECA90-46EF-8A9A-1851-BFE42AC6281E}"/>
              </a:ext>
            </a:extLst>
          </p:cNvPr>
          <p:cNvSpPr txBox="1"/>
          <p:nvPr/>
        </p:nvSpPr>
        <p:spPr>
          <a:xfrm>
            <a:off x="146835" y="1849446"/>
            <a:ext cx="3325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Workflow input: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Porosity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 curve of each microporosity phases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0C3A9-70B1-340E-044A-AF0289F9341E}"/>
              </a:ext>
            </a:extLst>
          </p:cNvPr>
          <p:cNvSpPr txBox="1"/>
          <p:nvPr/>
        </p:nvSpPr>
        <p:spPr>
          <a:xfrm>
            <a:off x="146835" y="2644808"/>
            <a:ext cx="332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Inference target: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 curve of each microporosity phases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1ABC9E-5E66-DCE4-F297-BA6F29E24DF3}"/>
              </a:ext>
            </a:extLst>
          </p:cNvPr>
          <p:cNvSpPr/>
          <p:nvPr/>
        </p:nvSpPr>
        <p:spPr>
          <a:xfrm>
            <a:off x="585562" y="3315226"/>
            <a:ext cx="2447636" cy="7204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FE058-2000-BB40-6947-53656DE983DC}"/>
              </a:ext>
            </a:extLst>
          </p:cNvPr>
          <p:cNvSpPr txBox="1"/>
          <p:nvPr/>
        </p:nvSpPr>
        <p:spPr>
          <a:xfrm>
            <a:off x="735179" y="3514561"/>
            <a:ext cx="2148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Initiate ensemble Pc values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9402F3-2BEB-97F4-20BA-9EBF4D652E7B}"/>
              </a:ext>
            </a:extLst>
          </p:cNvPr>
          <p:cNvSpPr/>
          <p:nvPr/>
        </p:nvSpPr>
        <p:spPr>
          <a:xfrm rot="5400000">
            <a:off x="1577067" y="4046317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EBCD5B-1643-3602-8D8C-E67439EDD842}"/>
              </a:ext>
            </a:extLst>
          </p:cNvPr>
          <p:cNvSpPr/>
          <p:nvPr/>
        </p:nvSpPr>
        <p:spPr>
          <a:xfrm>
            <a:off x="585562" y="4552340"/>
            <a:ext cx="2447636" cy="7204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6E3B21-3113-11F5-A218-C9DEA6F4B60D}"/>
              </a:ext>
            </a:extLst>
          </p:cNvPr>
          <p:cNvSpPr txBox="1"/>
          <p:nvPr/>
        </p:nvSpPr>
        <p:spPr>
          <a:xfrm>
            <a:off x="735179" y="4774058"/>
            <a:ext cx="2148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invasion percolation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BBB5587-1DF5-9A95-C1DE-99C851FB1538}"/>
              </a:ext>
            </a:extLst>
          </p:cNvPr>
          <p:cNvSpPr/>
          <p:nvPr/>
        </p:nvSpPr>
        <p:spPr>
          <a:xfrm rot="5400000">
            <a:off x="1577067" y="5349953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1A1C2B-0B43-8D93-47F3-87DAAE430F75}"/>
              </a:ext>
            </a:extLst>
          </p:cNvPr>
          <p:cNvSpPr/>
          <p:nvPr/>
        </p:nvSpPr>
        <p:spPr>
          <a:xfrm>
            <a:off x="585562" y="5808666"/>
            <a:ext cx="2447636" cy="7204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3C0A50-DAC5-5F93-1548-870394D548CA}"/>
              </a:ext>
            </a:extLst>
          </p:cNvPr>
          <p:cNvSpPr txBox="1"/>
          <p:nvPr/>
        </p:nvSpPr>
        <p:spPr>
          <a:xfrm>
            <a:off x="735179" y="5987993"/>
            <a:ext cx="2148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with observation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1D4D45-2FDB-3A1A-791A-2919E310ED2B}"/>
              </a:ext>
            </a:extLst>
          </p:cNvPr>
          <p:cNvCxnSpPr>
            <a:cxnSpLocks/>
          </p:cNvCxnSpPr>
          <p:nvPr/>
        </p:nvCxnSpPr>
        <p:spPr>
          <a:xfrm>
            <a:off x="3042434" y="6168884"/>
            <a:ext cx="438256" cy="0"/>
          </a:xfrm>
          <a:prstGeom prst="line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E5FF8F-4CA3-F0F9-44D7-003223C409D2}"/>
              </a:ext>
            </a:extLst>
          </p:cNvPr>
          <p:cNvCxnSpPr>
            <a:cxnSpLocks/>
          </p:cNvCxnSpPr>
          <p:nvPr/>
        </p:nvCxnSpPr>
        <p:spPr>
          <a:xfrm flipV="1">
            <a:off x="3471926" y="3675444"/>
            <a:ext cx="0" cy="2511912"/>
          </a:xfrm>
          <a:prstGeom prst="line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2B25D98-ABFA-EF3E-E295-185B48C75323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3033198" y="3675444"/>
            <a:ext cx="447492" cy="0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96B93BC-6EF4-EC6F-5099-09F6B9796AFC}"/>
              </a:ext>
            </a:extLst>
          </p:cNvPr>
          <p:cNvSpPr txBox="1"/>
          <p:nvPr/>
        </p:nvSpPr>
        <p:spPr>
          <a:xfrm>
            <a:off x="3448043" y="4635558"/>
            <a:ext cx="11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update</a:t>
            </a:r>
          </a:p>
        </p:txBody>
      </p:sp>
    </p:spTree>
    <p:extLst>
      <p:ext uri="{BB962C8B-B14F-4D97-AF65-F5344CB8AC3E}">
        <p14:creationId xmlns:p14="http://schemas.microsoft.com/office/powerpoint/2010/main" val="387574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B67E4-050D-84FD-2A7C-DE603B7B8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86B52-0C6D-595F-3DC3-13AE8FFA1D97}"/>
              </a:ext>
            </a:extLst>
          </p:cNvPr>
          <p:cNvSpPr txBox="1"/>
          <p:nvPr/>
        </p:nvSpPr>
        <p:spPr>
          <a:xfrm>
            <a:off x="0" y="66842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Validation against experimental results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572D70-89FF-EDE4-9028-2F624FA9E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82" y="587676"/>
            <a:ext cx="9313460" cy="62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0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8E890-ECAD-38C5-F029-B02B53D3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410BD-EFB0-5545-3F8B-09ACE0C0D265}"/>
              </a:ext>
            </a:extLst>
          </p:cNvPr>
          <p:cNvSpPr txBox="1"/>
          <p:nvPr/>
        </p:nvSpPr>
        <p:spPr>
          <a:xfrm>
            <a:off x="0" y="29896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Forward: Super-resolution for microporosity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F1C544-3771-D2FF-5D26-27A9DDD4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918" y="859463"/>
            <a:ext cx="2144133" cy="20274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EADC04-5A08-E833-8468-19E753F8961D}"/>
              </a:ext>
            </a:extLst>
          </p:cNvPr>
          <p:cNvGrpSpPr/>
          <p:nvPr/>
        </p:nvGrpSpPr>
        <p:grpSpPr>
          <a:xfrm>
            <a:off x="282813" y="811880"/>
            <a:ext cx="2624263" cy="2496536"/>
            <a:chOff x="5354613" y="182717"/>
            <a:chExt cx="2624263" cy="24965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E3656D-D307-78E3-1AFA-C278589B5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1458" y="182717"/>
              <a:ext cx="2087418" cy="205618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8F3FED-46CC-4C78-283B-F3E4FA205580}"/>
                </a:ext>
              </a:extLst>
            </p:cNvPr>
            <p:cNvSpPr txBox="1"/>
            <p:nvPr/>
          </p:nvSpPr>
          <p:spPr>
            <a:xfrm>
              <a:off x="5640940" y="1876899"/>
              <a:ext cx="5414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Solid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D0489E-492E-A9EA-D61E-F04CF04BBB18}"/>
                </a:ext>
              </a:extLst>
            </p:cNvPr>
            <p:cNvSpPr/>
            <p:nvPr/>
          </p:nvSpPr>
          <p:spPr>
            <a:xfrm>
              <a:off x="5354614" y="1937987"/>
              <a:ext cx="286327" cy="15482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2418C4-64A3-FA11-CF39-53BD612B3952}"/>
                </a:ext>
              </a:extLst>
            </p:cNvPr>
            <p:cNvSpPr/>
            <p:nvPr/>
          </p:nvSpPr>
          <p:spPr>
            <a:xfrm>
              <a:off x="5354613" y="2189814"/>
              <a:ext cx="286327" cy="154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80529D-06FB-7383-B3A7-7181B2B627FF}"/>
                </a:ext>
              </a:extLst>
            </p:cNvPr>
            <p:cNvSpPr txBox="1"/>
            <p:nvPr/>
          </p:nvSpPr>
          <p:spPr>
            <a:xfrm>
              <a:off x="5606479" y="2136741"/>
              <a:ext cx="1609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Microporosity phase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B4792B-A412-6829-6B1C-CF007AA2DE77}"/>
                </a:ext>
              </a:extLst>
            </p:cNvPr>
            <p:cNvSpPr/>
            <p:nvPr/>
          </p:nvSpPr>
          <p:spPr>
            <a:xfrm>
              <a:off x="5354613" y="2464929"/>
              <a:ext cx="286327" cy="15482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067F82-0611-05BB-7AD1-6418E40EB7D4}"/>
                </a:ext>
              </a:extLst>
            </p:cNvPr>
            <p:cNvSpPr txBox="1"/>
            <p:nvPr/>
          </p:nvSpPr>
          <p:spPr>
            <a:xfrm>
              <a:off x="5597378" y="2402254"/>
              <a:ext cx="12586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Resolved pores</a:t>
              </a: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AEA51B2-AEF3-288E-C7F7-48456E739F1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F05E7D-9D36-44ED-B2C2-334388D518D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2BA274-E681-1FFF-5DCE-673BFB73363A}"/>
              </a:ext>
            </a:extLst>
          </p:cNvPr>
          <p:cNvSpPr txBox="1"/>
          <p:nvPr/>
        </p:nvSpPr>
        <p:spPr>
          <a:xfrm>
            <a:off x="307536" y="534881"/>
            <a:ext cx="2343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eXtensive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Pore </a:t>
            </a:r>
            <a:r>
              <a:rPr lang="en-GB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(XPM)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6E7E2A-5CCA-B348-C52F-FCF6DD56D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228" y="859463"/>
            <a:ext cx="2223004" cy="2008602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87972A65-17E2-2FA0-5B9E-C0001026ADD2}"/>
              </a:ext>
            </a:extLst>
          </p:cNvPr>
          <p:cNvSpPr/>
          <p:nvPr/>
        </p:nvSpPr>
        <p:spPr>
          <a:xfrm rot="16200000">
            <a:off x="3797354" y="941099"/>
            <a:ext cx="558791" cy="1983651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798008-0311-7BF3-6259-54BAF3935070}"/>
              </a:ext>
            </a:extLst>
          </p:cNvPr>
          <p:cNvSpPr txBox="1"/>
          <p:nvPr/>
        </p:nvSpPr>
        <p:spPr>
          <a:xfrm>
            <a:off x="2982193" y="1794424"/>
            <a:ext cx="1976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Resolved pores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A000D497-EF96-8F64-9CE5-1481A565BB2F}"/>
              </a:ext>
            </a:extLst>
          </p:cNvPr>
          <p:cNvSpPr/>
          <p:nvPr/>
        </p:nvSpPr>
        <p:spPr>
          <a:xfrm rot="16200000">
            <a:off x="7890040" y="1220218"/>
            <a:ext cx="475130" cy="142175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2B95448-E211-2740-C5FB-9BD11FE07D72}"/>
              </a:ext>
            </a:extLst>
          </p:cNvPr>
          <p:cNvCxnSpPr>
            <a:cxnSpLocks/>
          </p:cNvCxnSpPr>
          <p:nvPr/>
        </p:nvCxnSpPr>
        <p:spPr>
          <a:xfrm flipV="1">
            <a:off x="10069260" y="2603069"/>
            <a:ext cx="1295943" cy="3167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9EAC38-D4FE-9848-9FF9-68ED1669D0BA}"/>
              </a:ext>
            </a:extLst>
          </p:cNvPr>
          <p:cNvSpPr txBox="1"/>
          <p:nvPr/>
        </p:nvSpPr>
        <p:spPr>
          <a:xfrm rot="20590730">
            <a:off x="10441081" y="2680478"/>
            <a:ext cx="1055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1.98 mm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6F882B-329B-36F8-D340-735011470A4F}"/>
              </a:ext>
            </a:extLst>
          </p:cNvPr>
          <p:cNvSpPr/>
          <p:nvPr/>
        </p:nvSpPr>
        <p:spPr>
          <a:xfrm>
            <a:off x="8821705" y="2941331"/>
            <a:ext cx="286327" cy="154824"/>
          </a:xfrm>
          <a:prstGeom prst="rect">
            <a:avLst/>
          </a:prstGeom>
          <a:gradFill>
            <a:gsLst>
              <a:gs pos="0">
                <a:schemeClr val="tx2">
                  <a:lumMod val="75000"/>
                  <a:lumOff val="25000"/>
                </a:schemeClr>
              </a:gs>
              <a:gs pos="33000">
                <a:srgbClr val="FFC000"/>
              </a:gs>
              <a:gs pos="67000">
                <a:srgbClr val="92D05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308BC2-2F3C-30FE-057D-290ABAC6F5F0}"/>
              </a:ext>
            </a:extLst>
          </p:cNvPr>
          <p:cNvSpPr txBox="1"/>
          <p:nvPr/>
        </p:nvSpPr>
        <p:spPr>
          <a:xfrm>
            <a:off x="9086090" y="2785647"/>
            <a:ext cx="106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Cross connections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94DF59-A55E-51DD-21F4-B630D674E31F}"/>
              </a:ext>
            </a:extLst>
          </p:cNvPr>
          <p:cNvSpPr txBox="1"/>
          <p:nvPr/>
        </p:nvSpPr>
        <p:spPr>
          <a:xfrm>
            <a:off x="307536" y="3470585"/>
            <a:ext cx="1355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Super-resolution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63C05B7-4275-BA70-AED2-770B705F4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04" y="3869439"/>
            <a:ext cx="1863969" cy="22961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D13BEA-B055-47B6-CA22-67B0DA474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6" y="3378225"/>
            <a:ext cx="3034612" cy="303461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19BA40-3265-C737-7EE1-2CE194C2C522}"/>
              </a:ext>
            </a:extLst>
          </p:cNvPr>
          <p:cNvSpPr/>
          <p:nvPr/>
        </p:nvSpPr>
        <p:spPr>
          <a:xfrm>
            <a:off x="4708674" y="3641712"/>
            <a:ext cx="286180" cy="22772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5FA963-FB6E-A04A-D27F-EDAA57BA2D81}"/>
                  </a:ext>
                </a:extLst>
              </p:cNvPr>
              <p:cNvSpPr/>
              <p:nvPr/>
            </p:nvSpPr>
            <p:spPr>
              <a:xfrm>
                <a:off x="2453452" y="4775262"/>
                <a:ext cx="742117" cy="4578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/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5FA963-FB6E-A04A-D27F-EDAA57BA2D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452" y="4775262"/>
                <a:ext cx="742117" cy="4578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E0199B5-85F0-1495-889C-B00B5B5535DC}"/>
                  </a:ext>
                </a:extLst>
              </p:cNvPr>
              <p:cNvSpPr txBox="1"/>
              <p:nvPr/>
            </p:nvSpPr>
            <p:spPr>
              <a:xfrm>
                <a:off x="2479957" y="4812261"/>
                <a:ext cx="6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E0199B5-85F0-1495-889C-B00B5B553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957" y="4812261"/>
                <a:ext cx="63610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rrow: Right 38">
            <a:extLst>
              <a:ext uri="{FF2B5EF4-FFF2-40B4-BE49-F238E27FC236}">
                <a16:creationId xmlns:a16="http://schemas.microsoft.com/office/drawing/2014/main" id="{8EE1572E-B28B-6027-B945-DEAD295A750C}"/>
              </a:ext>
            </a:extLst>
          </p:cNvPr>
          <p:cNvSpPr/>
          <p:nvPr/>
        </p:nvSpPr>
        <p:spPr>
          <a:xfrm>
            <a:off x="2064799" y="4775262"/>
            <a:ext cx="337440" cy="42085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F592F07C-2097-7BD3-9149-DA9A787BD50F}"/>
              </a:ext>
            </a:extLst>
          </p:cNvPr>
          <p:cNvSpPr/>
          <p:nvPr/>
        </p:nvSpPr>
        <p:spPr>
          <a:xfrm>
            <a:off x="3240546" y="4784553"/>
            <a:ext cx="337440" cy="42085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C31E9C8-F783-FB29-3EB8-60C8E9A913E2}"/>
                  </a:ext>
                </a:extLst>
              </p:cNvPr>
              <p:cNvSpPr txBox="1"/>
              <p:nvPr/>
            </p:nvSpPr>
            <p:spPr>
              <a:xfrm>
                <a:off x="4004459" y="6403356"/>
                <a:ext cx="24326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Voxel size 0.196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GB" sz="1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Dimension: 12000 x 12000 x 40000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C31E9C8-F783-FB29-3EB8-60C8E9A91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459" y="6403356"/>
                <a:ext cx="2432630" cy="461665"/>
              </a:xfrm>
              <a:prstGeom prst="rect">
                <a:avLst/>
              </a:prstGeom>
              <a:blipFill>
                <a:blip r:embed="rId9"/>
                <a:stretch>
                  <a:fillRect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847C815-862E-CB40-E3D8-C717A13C3BBD}"/>
                  </a:ext>
                </a:extLst>
              </p:cNvPr>
              <p:cNvSpPr txBox="1"/>
              <p:nvPr/>
            </p:nvSpPr>
            <p:spPr>
              <a:xfrm>
                <a:off x="4582" y="6225349"/>
                <a:ext cx="238063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Voxel size 5.5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Dimension: 1000 x 1000 x 2000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847C815-862E-CB40-E3D8-C717A13C3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" y="6225349"/>
                <a:ext cx="2380633" cy="461665"/>
              </a:xfrm>
              <a:prstGeom prst="rect">
                <a:avLst/>
              </a:prstGeom>
              <a:blipFill>
                <a:blip r:embed="rId10"/>
                <a:stretch>
                  <a:fillRect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6F4C33F-9279-753A-88E4-19B336DF6E6F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4994854" y="3755576"/>
            <a:ext cx="1886237" cy="4469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0845D820-A007-525E-E36E-F478985AD5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1091" y="4018748"/>
            <a:ext cx="2520560" cy="210138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1A5136C-F462-BD17-A02F-800DEDF63E15}"/>
              </a:ext>
            </a:extLst>
          </p:cNvPr>
          <p:cNvSpPr/>
          <p:nvPr/>
        </p:nvSpPr>
        <p:spPr>
          <a:xfrm>
            <a:off x="6885595" y="4018747"/>
            <a:ext cx="2516056" cy="210138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9233A3-FA21-CBB6-7F67-816A7D881105}"/>
              </a:ext>
            </a:extLst>
          </p:cNvPr>
          <p:cNvSpPr txBox="1"/>
          <p:nvPr/>
        </p:nvSpPr>
        <p:spPr>
          <a:xfrm>
            <a:off x="7478232" y="1792595"/>
            <a:ext cx="958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Darcy cells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685A5737-E0A1-D7A0-1872-317AFF2C275A}"/>
              </a:ext>
            </a:extLst>
          </p:cNvPr>
          <p:cNvSpPr/>
          <p:nvPr/>
        </p:nvSpPr>
        <p:spPr>
          <a:xfrm rot="12134837">
            <a:off x="9457688" y="3178288"/>
            <a:ext cx="475130" cy="88827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0852D5-EB86-FCFD-43E4-1DABBFDDB7A6}"/>
              </a:ext>
            </a:extLst>
          </p:cNvPr>
          <p:cNvSpPr txBox="1"/>
          <p:nvPr/>
        </p:nvSpPr>
        <p:spPr>
          <a:xfrm>
            <a:off x="9776761" y="3661192"/>
            <a:ext cx="54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DFC56B-DD7E-29D1-5480-6FE87B3234A3}"/>
              </a:ext>
            </a:extLst>
          </p:cNvPr>
          <p:cNvSpPr/>
          <p:nvPr/>
        </p:nvSpPr>
        <p:spPr>
          <a:xfrm>
            <a:off x="7477692" y="364129"/>
            <a:ext cx="4210403" cy="1968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C7275-0D18-3A3D-7267-A9D166839156}"/>
              </a:ext>
            </a:extLst>
          </p:cNvPr>
          <p:cNvSpPr txBox="1"/>
          <p:nvPr/>
        </p:nvSpPr>
        <p:spPr>
          <a:xfrm>
            <a:off x="7514694" y="328474"/>
            <a:ext cx="350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Super-resolved images are too large for simulation</a:t>
            </a:r>
          </a:p>
        </p:txBody>
      </p:sp>
    </p:spTree>
    <p:extLst>
      <p:ext uri="{BB962C8B-B14F-4D97-AF65-F5344CB8AC3E}">
        <p14:creationId xmlns:p14="http://schemas.microsoft.com/office/powerpoint/2010/main" val="382626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BBA96-25AB-ADCF-3EC6-98757AAB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1526FA-D867-16B2-60F9-05D0EB07C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637" y="2088018"/>
            <a:ext cx="2177149" cy="165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B18E1-BD51-6949-A0D6-1A64FF821192}"/>
              </a:ext>
            </a:extLst>
          </p:cNvPr>
          <p:cNvSpPr txBox="1"/>
          <p:nvPr/>
        </p:nvSpPr>
        <p:spPr>
          <a:xfrm>
            <a:off x="4308266" y="1757932"/>
            <a:ext cx="1318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XPM simulation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29BA4-F6D2-95C8-CAFB-FD9495C592EA}"/>
              </a:ext>
            </a:extLst>
          </p:cNvPr>
          <p:cNvSpPr txBox="1"/>
          <p:nvPr/>
        </p:nvSpPr>
        <p:spPr>
          <a:xfrm>
            <a:off x="443834" y="402976"/>
            <a:ext cx="2807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data from drainage experiments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05D2C2F-5ED4-320A-2F2A-9CFC8D17B52C}"/>
              </a:ext>
            </a:extLst>
          </p:cNvPr>
          <p:cNvCxnSpPr>
            <a:cxnSpLocks/>
          </p:cNvCxnSpPr>
          <p:nvPr/>
        </p:nvCxnSpPr>
        <p:spPr>
          <a:xfrm>
            <a:off x="2634492" y="1398292"/>
            <a:ext cx="1328042" cy="811909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3F1834-631C-1614-D777-06B4C45B85ED}"/>
              </a:ext>
            </a:extLst>
          </p:cNvPr>
          <p:cNvSpPr txBox="1"/>
          <p:nvPr/>
        </p:nvSpPr>
        <p:spPr>
          <a:xfrm>
            <a:off x="3269263" y="1515914"/>
            <a:ext cx="58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32B92C-B1DE-505C-0AC8-23413190EFA7}"/>
              </a:ext>
            </a:extLst>
          </p:cNvPr>
          <p:cNvCxnSpPr>
            <a:cxnSpLocks/>
          </p:cNvCxnSpPr>
          <p:nvPr/>
        </p:nvCxnSpPr>
        <p:spPr>
          <a:xfrm>
            <a:off x="6307310" y="3135347"/>
            <a:ext cx="84163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C42C78-4F7D-809A-2854-5455B905BCC7}"/>
              </a:ext>
            </a:extLst>
          </p:cNvPr>
          <p:cNvSpPr txBox="1"/>
          <p:nvPr/>
        </p:nvSpPr>
        <p:spPr>
          <a:xfrm>
            <a:off x="6249889" y="2661041"/>
            <a:ext cx="897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1C794CF-1DCA-61AF-D13C-C9A125A43DEF}"/>
              </a:ext>
            </a:extLst>
          </p:cNvPr>
          <p:cNvCxnSpPr>
            <a:cxnSpLocks/>
          </p:cNvCxnSpPr>
          <p:nvPr/>
        </p:nvCxnSpPr>
        <p:spPr>
          <a:xfrm flipV="1">
            <a:off x="3962534" y="3796429"/>
            <a:ext cx="1143678" cy="797267"/>
          </a:xfrm>
          <a:prstGeom prst="bentConnector3">
            <a:avLst>
              <a:gd name="adj1" fmla="val 9982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D84FD3F-7DCB-8672-5DB7-B40D992932A1}"/>
              </a:ext>
            </a:extLst>
          </p:cNvPr>
          <p:cNvSpPr txBox="1"/>
          <p:nvPr/>
        </p:nvSpPr>
        <p:spPr>
          <a:xfrm>
            <a:off x="4967437" y="4836910"/>
            <a:ext cx="700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A4C2C2-B2E3-DF8B-5F8D-E50FDFB1BFD8}"/>
              </a:ext>
            </a:extLst>
          </p:cNvPr>
          <p:cNvCxnSpPr>
            <a:cxnSpLocks/>
          </p:cNvCxnSpPr>
          <p:nvPr/>
        </p:nvCxnSpPr>
        <p:spPr>
          <a:xfrm>
            <a:off x="188838" y="3323139"/>
            <a:ext cx="3773696" cy="0"/>
          </a:xfrm>
          <a:prstGeom prst="line">
            <a:avLst/>
          </a:prstGeom>
          <a:ln w="571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BD20889-3F35-C97E-C833-83AAFC8EDB65}"/>
              </a:ext>
            </a:extLst>
          </p:cNvPr>
          <p:cNvSpPr txBox="1"/>
          <p:nvPr/>
        </p:nvSpPr>
        <p:spPr>
          <a:xfrm rot="16200000">
            <a:off x="-392193" y="4402296"/>
            <a:ext cx="140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7DD228-DB12-7431-0538-3212ECA4BE2F}"/>
              </a:ext>
            </a:extLst>
          </p:cNvPr>
          <p:cNvSpPr txBox="1"/>
          <p:nvPr/>
        </p:nvSpPr>
        <p:spPr>
          <a:xfrm>
            <a:off x="0" y="29896"/>
            <a:ext cx="11725494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Validate with experimental results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F7B1BAE-EE06-7796-10E9-4B4F69B5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22" y="3810481"/>
            <a:ext cx="1195123" cy="12257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23C1E0-E545-58AB-19A6-88005CF25D1E}"/>
              </a:ext>
            </a:extLst>
          </p:cNvPr>
          <p:cNvSpPr txBox="1"/>
          <p:nvPr/>
        </p:nvSpPr>
        <p:spPr>
          <a:xfrm>
            <a:off x="2057744" y="3529890"/>
            <a:ext cx="1378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training image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B5C2610-57E0-BD3D-CEB8-65FEAA3E3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03" y="5465488"/>
            <a:ext cx="1176332" cy="119346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750503B-95DD-9043-8969-6B0F75A65E61}"/>
              </a:ext>
            </a:extLst>
          </p:cNvPr>
          <p:cNvSpPr txBox="1"/>
          <p:nvPr/>
        </p:nvSpPr>
        <p:spPr>
          <a:xfrm>
            <a:off x="507903" y="5082024"/>
            <a:ext cx="1129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raw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98C555C-2F07-E53E-9B1D-B294D88E7425}"/>
                  </a:ext>
                </a:extLst>
              </p:cNvPr>
              <p:cNvSpPr/>
              <p:nvPr/>
            </p:nvSpPr>
            <p:spPr>
              <a:xfrm>
                <a:off x="2309485" y="5847619"/>
                <a:ext cx="742117" cy="4578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/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98C555C-2F07-E53E-9B1D-B294D88E74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485" y="5847619"/>
                <a:ext cx="742117" cy="4578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620A4C-B466-47E2-2DEE-DE5BF0406FDB}"/>
                  </a:ext>
                </a:extLst>
              </p:cNvPr>
              <p:cNvSpPr txBox="1"/>
              <p:nvPr/>
            </p:nvSpPr>
            <p:spPr>
              <a:xfrm>
                <a:off x="2335990" y="5884618"/>
                <a:ext cx="6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620A4C-B466-47E2-2DEE-DE5BF0406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990" y="5884618"/>
                <a:ext cx="63610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Arrow: Right 47">
            <a:extLst>
              <a:ext uri="{FF2B5EF4-FFF2-40B4-BE49-F238E27FC236}">
                <a16:creationId xmlns:a16="http://schemas.microsoft.com/office/drawing/2014/main" id="{66236549-FE13-5D43-8740-11D5856B40E1}"/>
              </a:ext>
            </a:extLst>
          </p:cNvPr>
          <p:cNvSpPr/>
          <p:nvPr/>
        </p:nvSpPr>
        <p:spPr>
          <a:xfrm>
            <a:off x="1847449" y="5884618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FF819F3C-1520-7C27-DC65-97C9D2BFB661}"/>
              </a:ext>
            </a:extLst>
          </p:cNvPr>
          <p:cNvSpPr/>
          <p:nvPr/>
        </p:nvSpPr>
        <p:spPr>
          <a:xfrm>
            <a:off x="3226263" y="5884618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E61B1C2-7375-8547-F68A-482918AF84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6376" y="5419669"/>
            <a:ext cx="1121856" cy="119346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7F83560-4FED-8CE8-3C42-26558DDD68ED}"/>
              </a:ext>
            </a:extLst>
          </p:cNvPr>
          <p:cNvSpPr txBox="1"/>
          <p:nvPr/>
        </p:nvSpPr>
        <p:spPr>
          <a:xfrm>
            <a:off x="3836968" y="5036205"/>
            <a:ext cx="82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 image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5837AE9A-582B-DA64-2288-F034C8D2B965}"/>
              </a:ext>
            </a:extLst>
          </p:cNvPr>
          <p:cNvSpPr/>
          <p:nvPr/>
        </p:nvSpPr>
        <p:spPr>
          <a:xfrm rot="5400000">
            <a:off x="2540219" y="5317314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6749B8-0EBD-0A68-54E8-7CA90D3CA4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r="6711"/>
          <a:stretch>
            <a:fillRect/>
          </a:stretch>
        </p:blipFill>
        <p:spPr>
          <a:xfrm>
            <a:off x="7215746" y="1757932"/>
            <a:ext cx="4970934" cy="30555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A272C0-A39A-2F3A-7C91-745E4CD47B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271" y="685615"/>
            <a:ext cx="1715928" cy="21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4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16C0B-BEE6-7871-9D26-02406F01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31B25-09FB-A9AB-874C-EA08E63CE511}"/>
              </a:ext>
            </a:extLst>
          </p:cNvPr>
          <p:cNvSpPr txBox="1"/>
          <p:nvPr/>
        </p:nvSpPr>
        <p:spPr>
          <a:xfrm>
            <a:off x="73152" y="76521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FC46A-E081-CCDD-2412-84D7766A0FE3}"/>
              </a:ext>
            </a:extLst>
          </p:cNvPr>
          <p:cNvSpPr txBox="1"/>
          <p:nvPr/>
        </p:nvSpPr>
        <p:spPr>
          <a:xfrm>
            <a:off x="465207" y="716932"/>
            <a:ext cx="11449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Focusing on the gap, we present and validate an integrated workflow characterizing carbonate microporosity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ESMDA and super-resolution are validated with multi-scale simulations (XPM)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methods combined will enable more efficient carbonate characterization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84F914-E62C-D016-0F8E-ACEBA9430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4" y="2145433"/>
            <a:ext cx="4317733" cy="4317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A73BAD-57F8-83BE-8513-774F9456F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1" y="2656631"/>
            <a:ext cx="7609063" cy="27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31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4166</TotalTime>
  <Words>359</Words>
  <Application>Microsoft Office PowerPoint</Application>
  <PresentationFormat>Widescreen</PresentationFormat>
  <Paragraphs>104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Bo, Josh</dc:creator>
  <cp:lastModifiedBy>Bo, Josh</cp:lastModifiedBy>
  <cp:revision>31</cp:revision>
  <dcterms:created xsi:type="dcterms:W3CDTF">2025-03-19T10:03:15Z</dcterms:created>
  <dcterms:modified xsi:type="dcterms:W3CDTF">2026-05-17T16:45:41Z</dcterms:modified>
</cp:coreProperties>
</file>