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310" r:id="rId3"/>
    <p:sldId id="323" r:id="rId4"/>
    <p:sldId id="319" r:id="rId5"/>
    <p:sldId id="325" r:id="rId6"/>
    <p:sldId id="324" r:id="rId7"/>
    <p:sldId id="311" r:id="rId8"/>
    <p:sldId id="313" r:id="rId9"/>
    <p:sldId id="322" r:id="rId10"/>
    <p:sldId id="314" r:id="rId11"/>
    <p:sldId id="326" r:id="rId12"/>
    <p:sldId id="327" r:id="rId13"/>
    <p:sldId id="318" r:id="rId14"/>
  </p:sldIdLst>
  <p:sldSz cx="12192000" cy="6858000"/>
  <p:notesSz cx="7010400" cy="9296400"/>
  <p:defaultTextStyle>
    <a:defPPr>
      <a:defRPr lang="en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12" autoAdjust="0"/>
    <p:restoredTop sz="95795" autoAdjust="0"/>
  </p:normalViewPr>
  <p:slideViewPr>
    <p:cSldViewPr snapToGrid="0">
      <p:cViewPr>
        <p:scale>
          <a:sx n="95" d="100"/>
          <a:sy n="95" d="100"/>
        </p:scale>
        <p:origin x="462" y="8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8AA17C61-661A-4EB2-9950-44282454C68C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73892"/>
            <a:ext cx="5608320" cy="366045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1DDC2773-19D0-4AA6-8FFC-65A3B38A1D3A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4095193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AFAB5-7C25-4606-B51E-26CD8A13B3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1895A-AFD8-47D9-A9B3-DD0AC53DBB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B58C3-5E0D-4C42-AC88-2F2F4ECE7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A75F9-65C9-4CC2-9C78-51C53D2FB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68388-1EF1-449E-89C1-24DB99DB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105780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7EACD-9D3C-483E-A98A-0BCB4122D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062CE-5C9F-4A5D-872E-6F6620BC0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0ADB9-F515-4DAF-875E-6ECD078F6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13AFF-1518-49E8-A73B-5DF76325C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23F1C-1835-4AF0-9EDC-B72FB56BF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33227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316C5-87A7-4204-9CB2-D255A062A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F18219-C7B1-4234-A98C-71F26617A2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4BFD6A-490C-489C-8B7E-425CB2183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988C17-0087-404E-9C4F-61AB75761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F8ABA-C653-457F-8AB6-554EC9FDE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773775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FDF95-0588-459C-A924-8103F3517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37C6B-A3BD-4500-A267-303DE130A9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F612D7-BEBE-444E-BF36-80FD7FD907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4C2DB3-A8DC-425C-9056-3065E0225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2D27A7-B124-441C-B409-2C2FA08A7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EEBC07-4C70-4766-AD04-E25C249C3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68017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1DE26-2232-4156-BCE4-452A1DBCC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2A99F-9054-4502-ACF5-04466C9A9B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2E74D-62A1-4B0B-ABBD-CFB5211B94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B9DDB-BC44-4963-B679-3076FBE53C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9C20E0-F272-4D5E-B6C5-C45B362317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3A6D7E-4BAE-479B-AE08-F4A46D495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AD37A2-8A6A-4DE8-B698-FC3BA6C7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D3225D-58BB-4D37-BFEB-3915D22EF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65031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5A91A-E6DA-4684-AFF8-A5B5BA216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53212D-30C0-4B25-AAE7-309E3B467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8B484D-73E2-410F-8D1F-FFC634339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7F6652-CECE-4275-8DF9-09B600DAF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4131160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B95C52-90A4-4373-94F0-C81B49259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681A9-8B27-4D41-A254-F95A9BA42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1D2F6-399D-4D14-AAC8-9F8971ADB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838420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3E4BE-392A-4F94-9FB3-E02F954B1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05268-3E72-450C-A745-634919867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269B92-3F29-44B9-A4DA-C3CE625AC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57EF41-B331-4021-87E9-84C67075B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300CA1-933F-4671-882B-11E43B650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64C74B-0518-450E-B245-06747A5AC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475943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542B0-6FB6-4B2F-B2FA-7708146A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6110F4-8841-4BA1-AE6F-B298C9D3E9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DB35CA-8364-46E2-A8BE-44F2F4D86F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90BEC4-1BA9-430E-AFB5-0167C84D7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3F40FA-A2D5-4E7E-99F6-BDF2DA00D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C0B8C9-E9DF-4FF2-AFDD-704F55369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696673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93DDE-0F63-496F-AE8E-5FDF51EFE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C9D416-891C-408F-8D66-C8975E0CA7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42176-FC7E-49EE-BDCB-8E4633B6A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B807D-9BCB-4360-82E9-320D8ABF1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A4C55-74D8-4BE0-98C0-6FF6BC590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056545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6E7CA6-A68C-40E8-80CD-893124EF17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0C17B6-1352-4ABB-85D9-732B86988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E8F18-E335-4C1C-BE7C-7CFC30C62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CAF66-E297-4B2E-881F-073C3027C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926F0A-679F-4AC0-9D56-95C912BC9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957943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ED59D7-F004-4E1E-91C7-C70BF0443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2C9FE8-21BE-4C3D-841F-F1C9230A29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355976-6FF4-4701-A034-FF176812ED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2B2559-891A-4470-B6EB-EE9D0C96FB76}" type="datetimeFigureOut">
              <a:rPr lang="en-DE" smtClean="0"/>
              <a:t>15/05/2026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D52C96-A090-4327-820B-8BBDDC68C3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0A58D-7D3F-4ED0-AB3C-FE6B3A8631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E87E9-2D26-4B5A-AE15-339CB85E180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740615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png"/><Relationship Id="rId3" Type="http://schemas.openxmlformats.org/officeDocument/2006/relationships/image" Target="../media/image31.png"/><Relationship Id="rId7" Type="http://schemas.openxmlformats.org/officeDocument/2006/relationships/image" Target="../media/image15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9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7" Type="http://schemas.openxmlformats.org/officeDocument/2006/relationships/image" Target="../media/image310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0.png"/><Relationship Id="rId5" Type="http://schemas.openxmlformats.org/officeDocument/2006/relationships/image" Target="../media/image290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gif"/><Relationship Id="rId3" Type="http://schemas.openxmlformats.org/officeDocument/2006/relationships/image" Target="../media/image37.gif"/><Relationship Id="rId7" Type="http://schemas.openxmlformats.org/officeDocument/2006/relationships/image" Target="../media/image41.gif"/><Relationship Id="rId12" Type="http://schemas.openxmlformats.org/officeDocument/2006/relationships/image" Target="../media/image46.png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gif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gi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5CCB27A-7E17-4C59-A486-552C4DADD3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37778" y="2273592"/>
            <a:ext cx="7315200" cy="1828800"/>
          </a:xfrm>
        </p:spPr>
        <p:txBody>
          <a:bodyPr>
            <a:normAutofit fontScale="90000"/>
          </a:bodyPr>
          <a:lstStyle/>
          <a:p>
            <a:br>
              <a:rPr lang="ar-EG" dirty="0"/>
            </a:br>
            <a:r>
              <a:rPr lang="en-US" dirty="0"/>
              <a:t> </a:t>
            </a:r>
            <a:br>
              <a:rPr lang="en-US" sz="1800" b="1" dirty="0"/>
            </a:br>
            <a:br>
              <a:rPr lang="en-US" b="1" dirty="0"/>
            </a:br>
            <a:r>
              <a:rPr lang="en-US" sz="3200" b="1" dirty="0"/>
              <a:t>Modelling of the gas flow regimes in the anodic flow channels in Proton Exchange Membrane Water Electrolysis</a:t>
            </a:r>
            <a:br>
              <a:rPr lang="en-US" sz="3200" dirty="0"/>
            </a:br>
            <a:endParaRPr lang="ar-EG" sz="3600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574B517-97E2-4783-8722-AC0F51FF97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5878" y="4671927"/>
            <a:ext cx="7239000" cy="709246"/>
          </a:xfrm>
        </p:spPr>
        <p:txBody>
          <a:bodyPr anchor="ctr">
            <a:normAutofit/>
          </a:bodyPr>
          <a:lstStyle/>
          <a:p>
            <a:r>
              <a:rPr lang="en-US" sz="1800" b="1" dirty="0">
                <a:solidFill>
                  <a:schemeClr val="tx1"/>
                </a:solidFill>
              </a:rPr>
              <a:t>Ahmed Elewaily</a:t>
            </a:r>
            <a:r>
              <a:rPr lang="en-US" sz="1800" dirty="0"/>
              <a:t>, Gergely Schmidt &amp; </a:t>
            </a:r>
            <a:r>
              <a:rPr lang="de-DE" sz="1800" dirty="0"/>
              <a:t>Insa Neuweiler </a:t>
            </a:r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833684-F070-4986-BF43-3E10A7350E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617" y="597389"/>
            <a:ext cx="2770605" cy="5358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16E646-D5E5-4BEB-8A5A-4FEAB67AA7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3655" y="431781"/>
            <a:ext cx="3429431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24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CB27E0E-8A92-48B9-A8C9-258BCC6CA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 rtl="0"/>
            <a:r>
              <a:rPr lang="en-US" b="1" dirty="0"/>
              <a:t>1. Introduction</a:t>
            </a:r>
            <a:endParaRPr lang="ar-EG" b="1" dirty="0"/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2</a:t>
            </a:fld>
            <a:endParaRPr lang="ar-EG" sz="1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BA1A8DD-E9F3-47D4-8296-DCEFEBCFDF92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81FF7A-15F7-44D9-B18D-33784A98D7DB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1117AD-02AA-4F9C-94B5-FAADB994F9B5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1B55BF-3020-4F7F-B909-0841BE028947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1EFC033-4148-4F54-B664-3D088B5F5D6E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05C58D8-EFA9-4FC0-98AD-844E5A55380C}"/>
              </a:ext>
            </a:extLst>
          </p:cNvPr>
          <p:cNvSpPr/>
          <p:nvPr/>
        </p:nvSpPr>
        <p:spPr>
          <a:xfrm>
            <a:off x="585076" y="2483161"/>
            <a:ext cx="6096000" cy="113877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PEMWE splits water into hydrogen and oxygen.</a:t>
            </a:r>
            <a:br>
              <a:rPr lang="en-US" dirty="0"/>
            </a:br>
            <a:endParaRPr lang="en-US" dirty="0"/>
          </a:p>
          <a:p>
            <a:br>
              <a:rPr lang="en-US" sz="1600" dirty="0"/>
            </a:br>
            <a:endParaRPr lang="en-US" sz="16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98423B5-E57C-491F-BA6D-BA74C3E14B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028" y="544761"/>
            <a:ext cx="4741870" cy="403038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FD6B751-54AB-40BB-9AA4-9706250B26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20" t="6823" r="29737" b="6823"/>
          <a:stretch/>
        </p:blipFill>
        <p:spPr>
          <a:xfrm>
            <a:off x="8144381" y="4489487"/>
            <a:ext cx="1314061" cy="1303216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CD4CE30-FE5F-4EC3-BF4D-8303777B8100}"/>
              </a:ext>
            </a:extLst>
          </p:cNvPr>
          <p:cNvCxnSpPr>
            <a:cxnSpLocks/>
          </p:cNvCxnSpPr>
          <p:nvPr/>
        </p:nvCxnSpPr>
        <p:spPr>
          <a:xfrm flipH="1">
            <a:off x="8146301" y="1716960"/>
            <a:ext cx="2219320" cy="2772527"/>
          </a:xfrm>
          <a:prstGeom prst="line">
            <a:avLst/>
          </a:prstGeom>
          <a:ln w="19050"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3B5553E-B694-49E5-9D82-E3C1C79AA30A}"/>
              </a:ext>
            </a:extLst>
          </p:cNvPr>
          <p:cNvCxnSpPr>
            <a:cxnSpLocks/>
          </p:cNvCxnSpPr>
          <p:nvPr/>
        </p:nvCxnSpPr>
        <p:spPr>
          <a:xfrm flipH="1">
            <a:off x="9436396" y="2662736"/>
            <a:ext cx="1544186" cy="3109295"/>
          </a:xfrm>
          <a:prstGeom prst="line">
            <a:avLst/>
          </a:prstGeom>
          <a:ln w="19050"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1B21756F-7D97-4FBC-8554-3E266B209810}"/>
              </a:ext>
            </a:extLst>
          </p:cNvPr>
          <p:cNvSpPr txBox="1"/>
          <p:nvPr/>
        </p:nvSpPr>
        <p:spPr>
          <a:xfrm>
            <a:off x="870268" y="2981099"/>
            <a:ext cx="1483098" cy="36933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l" rtl="0"/>
            <a:r>
              <a:rPr lang="en-US" b="1" dirty="0"/>
              <a:t>In the Anode: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099EFBB6-410B-4779-9E3A-DE0EF2B0A93B}"/>
                  </a:ext>
                </a:extLst>
              </p:cNvPr>
              <p:cNvSpPr/>
              <p:nvPr/>
            </p:nvSpPr>
            <p:spPr>
              <a:xfrm>
                <a:off x="2352505" y="3331078"/>
                <a:ext cx="282340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en-US">
                            <a:latin typeface="Cambria Math"/>
                          </a:rPr>
                          <m:t>H</m:t>
                        </m:r>
                      </m:e>
                      <m:sub>
                        <m:r>
                          <a:rPr lang="en-US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m:rPr>
                        <m:sty m:val="p"/>
                      </m:rPr>
                      <a:rPr lang="en-US">
                        <a:latin typeface="Cambria Math"/>
                      </a:rPr>
                      <m:t>O</m:t>
                    </m:r>
                    <m:box>
                      <m:box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boxPr>
                      <m:e>
                        <m:groupChr>
                          <m:groupChrPr>
                            <m:chr m:val="→"/>
                            <m:vertJc m:val="bot"/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groupChrPr>
                          <m:e>
                            <m:r>
                              <a:rPr lang="en-US" i="1">
                                <a:latin typeface="Cambria Math"/>
                              </a:rPr>
                              <m:t>          </m:t>
                            </m:r>
                          </m:e>
                        </m:groupChr>
                      </m:e>
                    </m:box>
                    <m:r>
                      <a:rPr lang="en-US" i="1"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>
                            <a:latin typeface="Cambria Math"/>
                          </a:rPr>
                          <m:t>O</m:t>
                        </m:r>
                      </m:e>
                      <m:sub>
                        <m:r>
                          <a:rPr lang="en-US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US">
                        <a:latin typeface="Cambria Math"/>
                      </a:rPr>
                      <m:t>+</m:t>
                    </m:r>
                    <m:r>
                      <a:rPr lang="en-US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US">
                            <a:latin typeface="Cambria Math"/>
                          </a:rPr>
                          <m:t>H</m:t>
                        </m:r>
                      </m:e>
                      <m:sup>
                        <m:r>
                          <a:rPr lang="en-US">
                            <a:latin typeface="Cambria Math"/>
                          </a:rPr>
                          <m:t>+</m:t>
                        </m:r>
                      </m:sup>
                    </m:sSup>
                    <m:r>
                      <a:rPr lang="en-US" i="1">
                        <a:latin typeface="Cambria Math"/>
                      </a:rPr>
                      <m:t>+</m:t>
                    </m:r>
                    <m:r>
                      <a:rPr lang="en-US" i="1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i="1">
                            <a:latin typeface="Cambria Math"/>
                          </a:rPr>
                          <m:t>𝑒</m:t>
                        </m:r>
                      </m:e>
                      <m:sup>
                        <m:r>
                          <a:rPr lang="en-US" i="1">
                            <a:latin typeface="Cambria Math"/>
                          </a:rPr>
                          <m:t>−</m:t>
                        </m:r>
                      </m:sup>
                    </m:sSup>
                  </m:oMath>
                </a14:m>
                <a:r>
                  <a:rPr lang="en-US" dirty="0"/>
                  <a:t> </a:t>
                </a:r>
                <a:endParaRPr lang="ar-EG" dirty="0"/>
              </a:p>
            </p:txBody>
          </p:sp>
        </mc:Choice>
        <mc:Fallback xmlns=""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099EFBB6-410B-4779-9E3A-DE0EF2B0A93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505" y="3331078"/>
                <a:ext cx="2823402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TextBox 39">
            <a:extLst>
              <a:ext uri="{FF2B5EF4-FFF2-40B4-BE49-F238E27FC236}">
                <a16:creationId xmlns:a16="http://schemas.microsoft.com/office/drawing/2014/main" id="{89D67F73-E78C-4A4A-BA57-F37D7BB2AA38}"/>
              </a:ext>
            </a:extLst>
          </p:cNvPr>
          <p:cNvSpPr txBox="1"/>
          <p:nvPr/>
        </p:nvSpPr>
        <p:spPr>
          <a:xfrm>
            <a:off x="870268" y="3700410"/>
            <a:ext cx="1657313" cy="36933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 algn="l" rtl="0"/>
            <a:r>
              <a:rPr lang="en-US" b="1" dirty="0"/>
              <a:t>In the Cathode: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0ACDEF3B-E7D8-4D54-9EE1-32D251C248FC}"/>
                  </a:ext>
                </a:extLst>
              </p:cNvPr>
              <p:cNvSpPr/>
              <p:nvPr/>
            </p:nvSpPr>
            <p:spPr>
              <a:xfrm>
                <a:off x="2352505" y="4083571"/>
                <a:ext cx="197066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>
                              <a:latin typeface="Cambria Math"/>
                            </a:rPr>
                            <m:t>H</m:t>
                          </m:r>
                        </m:e>
                        <m:sup>
                          <m:r>
                            <a:rPr lang="en-US">
                              <a:latin typeface="Cambria Math"/>
                            </a:rPr>
                            <m:t>+</m:t>
                          </m:r>
                        </m:sup>
                      </m:sSup>
                      <m:r>
                        <a:rPr lang="en-US">
                          <a:latin typeface="Cambria Math"/>
                        </a:rPr>
                        <m:t>+</m:t>
                      </m:r>
                      <m:r>
                        <a:rPr lang="en-US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i="1">
                              <a:latin typeface="Cambria Math"/>
                            </a:rPr>
                            <m:t>𝑒</m:t>
                          </m:r>
                        </m:e>
                        <m:sup>
                          <m:r>
                            <a:rPr lang="en-US" i="1">
                              <a:latin typeface="Cambria Math"/>
                            </a:rPr>
                            <m:t>−</m:t>
                          </m:r>
                        </m:sup>
                      </m:sSup>
                      <m:groupChr>
                        <m:groupChrPr>
                          <m:chr m:val="→"/>
                          <m:vertJc m:val="bot"/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groupChrPr>
                        <m:e>
                          <m:r>
                            <a:rPr lang="en-US" i="1">
                              <a:latin typeface="Cambria Math"/>
                            </a:rPr>
                            <m:t>          </m:t>
                          </m:r>
                        </m:e>
                      </m:groupCh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>
                              <a:latin typeface="Cambria Math"/>
                            </a:rPr>
                            <m:t>H</m:t>
                          </m:r>
                        </m:e>
                        <m:sub>
                          <m:r>
                            <a:rPr lang="en-US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ar-EG" dirty="0"/>
              </a:p>
            </p:txBody>
          </p:sp>
        </mc:Choice>
        <mc:Fallback xmlns=""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0ACDEF3B-E7D8-4D54-9EE1-32D251C248F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505" y="4083571"/>
                <a:ext cx="1970668" cy="369332"/>
              </a:xfrm>
              <a:prstGeom prst="rect">
                <a:avLst/>
              </a:prstGeom>
              <a:blipFill>
                <a:blip r:embed="rId5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Box 27">
            <a:extLst>
              <a:ext uri="{FF2B5EF4-FFF2-40B4-BE49-F238E27FC236}">
                <a16:creationId xmlns:a16="http://schemas.microsoft.com/office/drawing/2014/main" id="{1D73CE8E-C5D6-41FF-9570-2FAD0A990BD9}"/>
              </a:ext>
            </a:extLst>
          </p:cNvPr>
          <p:cNvSpPr txBox="1"/>
          <p:nvPr/>
        </p:nvSpPr>
        <p:spPr>
          <a:xfrm>
            <a:off x="8050984" y="5779065"/>
            <a:ext cx="15424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Anodic channels</a:t>
            </a:r>
            <a:endParaRPr lang="en-DE" sz="1600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4E7E4B5-A264-4DAB-A81E-B1C7554BF3A9}"/>
              </a:ext>
            </a:extLst>
          </p:cNvPr>
          <p:cNvSpPr/>
          <p:nvPr/>
        </p:nvSpPr>
        <p:spPr>
          <a:xfrm>
            <a:off x="870268" y="1658925"/>
            <a:ext cx="55256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PEMWE: Proton Exchange Membrane Water Electrolysis</a:t>
            </a:r>
            <a:br>
              <a:rPr lang="en-US" b="1" dirty="0"/>
            </a:br>
            <a:r>
              <a:rPr lang="en-US" b="1" dirty="0"/>
              <a:t>                 needed for the production of clean hydrogen </a:t>
            </a:r>
            <a:endParaRPr lang="en-DE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2F92E3D9-7C81-43BD-B944-F40BEF68BF88}"/>
                  </a:ext>
                </a:extLst>
              </p:cNvPr>
              <p:cNvSpPr/>
              <p:nvPr/>
            </p:nvSpPr>
            <p:spPr>
              <a:xfrm>
                <a:off x="671084" y="4769700"/>
                <a:ext cx="6096000" cy="64633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b="1" dirty="0">
                    <a:solidFill>
                      <a:prstClr val="black"/>
                    </a:solidFill>
                  </a:rPr>
                  <a:t>The anodic channels carry water and gas </a:t>
                </a:r>
                <a:r>
                  <a:rPr lang="en-US" dirty="0">
                    <a:solidFill>
                      <a:prstClr val="black"/>
                    </a:solidFill>
                  </a:rPr>
                  <a:t>(mainly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O</m:t>
                        </m:r>
                      </m:e>
                      <m:sub>
                        <m:r>
                          <a:rPr lang="en-US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prstClr val="black"/>
                    </a:solidFill>
                  </a:rPr>
                  <a:t>).</a:t>
                </a:r>
                <a:br>
                  <a:rPr lang="en-US" sz="1600" dirty="0">
                    <a:solidFill>
                      <a:prstClr val="black"/>
                    </a:solidFill>
                  </a:rPr>
                </a:br>
                <a:r>
                  <a:rPr lang="en-US" dirty="0">
                    <a:solidFill>
                      <a:prstClr val="black"/>
                    </a:solidFill>
                  </a:rPr>
                  <a:t>Different flow regimes can develop.</a:t>
                </a:r>
                <a:endParaRPr lang="en-DE" dirty="0"/>
              </a:p>
            </p:txBody>
          </p:sp>
        </mc:Choice>
        <mc:Fallback xmlns=""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2F92E3D9-7C81-43BD-B944-F40BEF68BF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084" y="4769700"/>
                <a:ext cx="6096000" cy="646331"/>
              </a:xfrm>
              <a:prstGeom prst="rect">
                <a:avLst/>
              </a:prstGeom>
              <a:blipFill>
                <a:blip r:embed="rId6"/>
                <a:stretch>
                  <a:fillRect l="-600" t="-4717" b="-14151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D13A076D-78A1-4C34-B87D-68FE5726BEA6}"/>
              </a:ext>
            </a:extLst>
          </p:cNvPr>
          <p:cNvSpPr txBox="1"/>
          <p:nvPr/>
        </p:nvSpPr>
        <p:spPr>
          <a:xfrm>
            <a:off x="7379200" y="6135128"/>
            <a:ext cx="3019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We study these channels only</a:t>
            </a:r>
            <a:endParaRPr lang="en-DE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002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3</a:t>
            </a:fld>
            <a:endParaRPr lang="ar-EG" sz="180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15AC286-47AF-45F3-9DCD-5D85A72F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32" y="183102"/>
            <a:ext cx="8229600" cy="563562"/>
          </a:xfrm>
        </p:spPr>
        <p:txBody>
          <a:bodyPr>
            <a:normAutofit/>
          </a:bodyPr>
          <a:lstStyle/>
          <a:p>
            <a:pPr defTabSz="91440"/>
            <a:r>
              <a:rPr lang="en-US" sz="1800" dirty="0"/>
              <a:t>1. Introduction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9F69B98-D8DB-49A5-81FC-7F94AD4FFCB8}"/>
              </a:ext>
            </a:extLst>
          </p:cNvPr>
          <p:cNvCxnSpPr>
            <a:cxnSpLocks/>
          </p:cNvCxnSpPr>
          <p:nvPr/>
        </p:nvCxnSpPr>
        <p:spPr>
          <a:xfrm>
            <a:off x="457200" y="639812"/>
            <a:ext cx="1143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31">
            <a:extLst>
              <a:ext uri="{FF2B5EF4-FFF2-40B4-BE49-F238E27FC236}">
                <a16:creationId xmlns:a16="http://schemas.microsoft.com/office/drawing/2014/main" id="{CB5B9595-2488-4B8B-8AAE-8C8742326B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221" y="1318364"/>
            <a:ext cx="4371945" cy="4475018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2A51C98-CDD7-465F-89DD-F59E056C0480}"/>
              </a:ext>
            </a:extLst>
          </p:cNvPr>
          <p:cNvSpPr/>
          <p:nvPr/>
        </p:nvSpPr>
        <p:spPr>
          <a:xfrm>
            <a:off x="8659336" y="5892519"/>
            <a:ext cx="16353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222222"/>
                </a:solidFill>
                <a:latin typeface="Arial" panose="020B0604020202020204" pitchFamily="34" charset="0"/>
              </a:rPr>
              <a:t>Maier et al. (2022)</a:t>
            </a:r>
            <a:endParaRPr lang="x-none" sz="1400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20C6544-7E66-47A2-8EF4-472B1857FE36}"/>
              </a:ext>
            </a:extLst>
          </p:cNvPr>
          <p:cNvSpPr/>
          <p:nvPr/>
        </p:nvSpPr>
        <p:spPr>
          <a:xfrm>
            <a:off x="8945696" y="4093267"/>
            <a:ext cx="2298357" cy="176262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E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F977AE5-65A4-401D-A4BA-5F9C3F60C677}"/>
              </a:ext>
            </a:extLst>
          </p:cNvPr>
          <p:cNvSpPr/>
          <p:nvPr/>
        </p:nvSpPr>
        <p:spPr>
          <a:xfrm>
            <a:off x="457200" y="1556588"/>
            <a:ext cx="6096000" cy="393954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PEMWE is a promising technology , but </a:t>
            </a:r>
            <a:r>
              <a:rPr lang="en-US" b="1" dirty="0">
                <a:solidFill>
                  <a:prstClr val="black"/>
                </a:solidFill>
              </a:rPr>
              <a:t>efficiency losses still contribute to high cost.</a:t>
            </a:r>
            <a:br>
              <a:rPr lang="en-US" dirty="0">
                <a:solidFill>
                  <a:prstClr val="black"/>
                </a:solidFill>
              </a:rPr>
            </a:br>
            <a:endParaRPr lang="en-US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prstClr val="black"/>
                </a:solidFill>
              </a:rPr>
              <a:t>Large slugs and annular flow </a:t>
            </a:r>
            <a:r>
              <a:rPr lang="en-US" dirty="0">
                <a:solidFill>
                  <a:prstClr val="black"/>
                </a:solidFill>
              </a:rPr>
              <a:t>are associated with </a:t>
            </a:r>
            <a:r>
              <a:rPr lang="en-US" b="1" dirty="0">
                <a:solidFill>
                  <a:prstClr val="black"/>
                </a:solidFill>
                <a:sym typeface="Wingdings" panose="05000000000000000000" pitchFamily="2" charset="2"/>
              </a:rPr>
              <a:t>poor performance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prstClr val="black"/>
              </a:solidFill>
              <a:sym typeface="Wingdings" panose="05000000000000000000" pitchFamily="2" charset="2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Flow regimes depend on operating conditions and flow-field design.</a:t>
            </a:r>
            <a:br>
              <a:rPr lang="en-US" dirty="0">
                <a:solidFill>
                  <a:prstClr val="black"/>
                </a:solidFill>
              </a:rPr>
            </a:br>
            <a:endParaRPr lang="en-US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prstClr val="black"/>
                </a:solidFill>
              </a:rPr>
              <a:t>Objective: </a:t>
            </a:r>
            <a:r>
              <a:rPr lang="en-US" dirty="0">
                <a:solidFill>
                  <a:prstClr val="black"/>
                </a:solidFill>
              </a:rPr>
              <a:t>Modelling gas flow regimes in anodic PEMWE channels.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1E5210B-D5C1-4EED-BAC4-EC6F675816E4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D273C1D-A7B7-4A39-AA78-76B2FC1FB12F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62A9933-3FD3-4566-954A-A9E78A2134D7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0363C23-E3B9-47F8-B23A-53B283B9F9F5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23DF5DB-8C21-4595-9E40-1DD007B28081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296359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CB27E0E-8A92-48B9-A8C9-258BCC6CA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b="1" dirty="0"/>
              <a:t>2. Methodology </a:t>
            </a:r>
            <a:endParaRPr lang="ar-EG" b="1" dirty="0"/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4</a:t>
            </a:fld>
            <a:endParaRPr lang="ar-EG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30D16C-86D7-4456-9BBB-1D88A6349372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B1C202A-EEEB-48F0-8CAB-3047A4C72A12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>
                <a:solidFill>
                  <a:srgbClr val="FFFF00"/>
                </a:solidFill>
              </a:ln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848A57-D72A-4DE0-AC29-59004C930264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1109A23-4D09-4A24-A2D3-0D98E9B62337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29A15B-AAB8-487B-A36E-AF22FD03BE35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3760D5-06A4-44F2-BBCB-1C4808900A08}"/>
              </a:ext>
            </a:extLst>
          </p:cNvPr>
          <p:cNvSpPr/>
          <p:nvPr/>
        </p:nvSpPr>
        <p:spPr>
          <a:xfrm>
            <a:off x="609600" y="1297116"/>
            <a:ext cx="55608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Numerical framework: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A2EF13-EC82-4B98-B734-16F9D5628CA4}"/>
              </a:ext>
            </a:extLst>
          </p:cNvPr>
          <p:cNvSpPr/>
          <p:nvPr/>
        </p:nvSpPr>
        <p:spPr>
          <a:xfrm>
            <a:off x="806121" y="166514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Finite-volume method + VOF</a:t>
            </a:r>
            <a:r>
              <a:rPr lang="en-US" dirty="0"/>
              <a:t> for two-phase flow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Implemented in </a:t>
            </a:r>
            <a:r>
              <a:rPr lang="en-US" b="1" dirty="0" err="1"/>
              <a:t>OpenFOAM</a:t>
            </a:r>
            <a:r>
              <a:rPr lang="en-US" dirty="0"/>
              <a:t> </a:t>
            </a:r>
          </a:p>
        </p:txBody>
      </p:sp>
      <p:sp>
        <p:nvSpPr>
          <p:cNvPr id="25" name="TextBox 7">
            <a:extLst>
              <a:ext uri="{FF2B5EF4-FFF2-40B4-BE49-F238E27FC236}">
                <a16:creationId xmlns:a16="http://schemas.microsoft.com/office/drawing/2014/main" id="{AE131901-250D-4CDB-AD42-11F7FA9A187A}"/>
              </a:ext>
            </a:extLst>
          </p:cNvPr>
          <p:cNvSpPr txBox="1"/>
          <p:nvPr/>
        </p:nvSpPr>
        <p:spPr>
          <a:xfrm>
            <a:off x="806121" y="2617612"/>
            <a:ext cx="2784160" cy="36933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>
            <a:defPPr>
              <a:defRPr lang="ar-EG"/>
            </a:defPPr>
            <a:lvl1pPr marL="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 rtl="0">
              <a:buFont typeface="Arial" pitchFamily="34" charset="0"/>
              <a:buChar char="•"/>
            </a:pPr>
            <a:r>
              <a:rPr lang="en-US" dirty="0"/>
              <a:t>Naiver-stokes equations:</a:t>
            </a:r>
            <a:endParaRPr lang="ar-EG" dirty="0"/>
          </a:p>
        </p:txBody>
      </p:sp>
      <p:sp>
        <p:nvSpPr>
          <p:cNvPr id="27" name="TextBox 7">
            <a:extLst>
              <a:ext uri="{FF2B5EF4-FFF2-40B4-BE49-F238E27FC236}">
                <a16:creationId xmlns:a16="http://schemas.microsoft.com/office/drawing/2014/main" id="{7FC8C186-68E8-4BB2-981E-F3D811F7138D}"/>
              </a:ext>
            </a:extLst>
          </p:cNvPr>
          <p:cNvSpPr txBox="1"/>
          <p:nvPr/>
        </p:nvSpPr>
        <p:spPr>
          <a:xfrm>
            <a:off x="813112" y="4125534"/>
            <a:ext cx="3397918" cy="36933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>
            <a:defPPr>
              <a:defRPr lang="ar-EG"/>
            </a:defPPr>
            <a:lvl1pPr marL="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r" defTabSz="914400" rtl="1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 rtl="0">
              <a:buFont typeface="Arial" pitchFamily="34" charset="0"/>
              <a:buChar char="•"/>
            </a:pPr>
            <a:r>
              <a:rPr lang="en-US" dirty="0"/>
              <a:t>Volume of fluid method (VOF):</a:t>
            </a:r>
            <a:endParaRPr lang="ar-EG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227DE9B-C268-4322-9E57-F86125CC03CC}"/>
              </a:ext>
            </a:extLst>
          </p:cNvPr>
          <p:cNvSpPr txBox="1"/>
          <p:nvPr/>
        </p:nvSpPr>
        <p:spPr>
          <a:xfrm>
            <a:off x="1371165" y="4475530"/>
            <a:ext cx="4866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Simulate the two phases as one phase using the phase indicator </a:t>
            </a:r>
            <a:r>
              <a:rPr lang="el-GR" dirty="0"/>
              <a:t>α</a:t>
            </a:r>
            <a:r>
              <a:rPr lang="en-US" dirty="0"/>
              <a:t>   </a:t>
            </a:r>
            <a:endParaRPr lang="x-none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819025E1-B456-4C53-972E-A8C3E9C4E4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1197" y="2145572"/>
            <a:ext cx="3225064" cy="210939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BCD55472-2225-45E2-BFE9-3293A2F68B0E}"/>
                  </a:ext>
                </a:extLst>
              </p:cNvPr>
              <p:cNvSpPr txBox="1"/>
              <p:nvPr/>
            </p:nvSpPr>
            <p:spPr>
              <a:xfrm>
                <a:off x="8298963" y="4540764"/>
                <a:ext cx="3476080" cy="88428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DE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{"/>
                          <m:endChr m:val=""/>
                          <m:ctrlPr>
                            <a:rPr lang="en-DE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eqArr>
                            <m:eqArrPr>
                              <m:ctrlPr>
                                <a:rPr lang="en-DE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eqArr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               </m:t>
                              </m:r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water</m:t>
                              </m:r>
                            </m:e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,  </m:t>
                              </m:r>
                              <m: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                  </m:t>
                              </m:r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gas</m:t>
                              </m:r>
                            </m:e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&lt;</m:t>
                              </m:r>
                              <m:r>
                                <a:rPr lang="en-DE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  <m:r>
                                <a:rPr lang="en-US" b="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&lt;</m:t>
                              </m:r>
                              <m:r>
                                <a:rPr lang="en-US" b="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b="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,  </m:t>
                              </m:r>
                              <m:r>
                                <m:rPr>
                                  <m:sty m:val="p"/>
                                </m:rPr>
                                <a:rPr lang="en-US" b="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gas</m:t>
                              </m:r>
                              <m:r>
                                <a:rPr lang="en-US" b="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&amp;&amp;&amp;&amp;&amp;&amp;−</m:t>
                              </m:r>
                              <m:r>
                                <m:rPr>
                                  <m:sty m:val="p"/>
                                </m:rPr>
                                <a:rPr lang="en-US" b="0" i="1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water</m:t>
                              </m:r>
                            </m:e>
                          </m:eqArr>
                        </m:e>
                      </m:d>
                    </m:oMath>
                  </m:oMathPara>
                </a14:m>
                <a:endParaRPr lang="en-DE" dirty="0"/>
              </a:p>
            </p:txBody>
          </p:sp>
        </mc:Choice>
        <mc:Fallback xmlns="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BCD55472-2225-45E2-BFE9-3293A2F68B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98963" y="4540764"/>
                <a:ext cx="3476080" cy="88428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DF5B7D33-4933-48A6-9A63-8A6983EBC5E1}"/>
                  </a:ext>
                </a:extLst>
              </p:cNvPr>
              <p:cNvSpPr/>
              <p:nvPr/>
            </p:nvSpPr>
            <p:spPr>
              <a:xfrm>
                <a:off x="2198201" y="2985920"/>
                <a:ext cx="5744457" cy="6298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DE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DE">
                              <a:latin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DE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DE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DE" b="1" i="1">
                                  <a:latin typeface="Cambria Math" panose="02040503050406030204" pitchFamily="18" charset="0"/>
                                </a:rPr>
                                <m:t>𝒖</m:t>
                              </m:r>
                            </m:e>
                          </m:d>
                        </m:num>
                        <m:den>
                          <m:r>
                            <a:rPr lang="en-DE">
                              <a:latin typeface="Cambria Math" panose="02040503050406030204" pitchFamily="18" charset="0"/>
                            </a:rPr>
                            <m:t>𝜕</m:t>
                          </m:r>
                          <m:r>
                            <a:rPr lang="en-DE" i="1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DE">
                          <a:latin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DE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DE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DE">
                              <a:latin typeface="Cambria Math" panose="02040503050406030204" pitchFamily="18" charset="0"/>
                            </a:rPr>
                            <m:t>ρ</m:t>
                          </m:r>
                          <m:r>
                            <a:rPr lang="en-DE">
                              <a:latin typeface="Cambria Math" panose="02040503050406030204" pitchFamily="18" charset="0"/>
                            </a:rPr>
                            <m:t> </m:t>
                          </m:r>
                          <m:r>
                            <a:rPr lang="en-DE" b="1" i="1">
                              <a:latin typeface="Cambria Math" panose="02040503050406030204" pitchFamily="18" charset="0"/>
                            </a:rPr>
                            <m:t>𝒖</m:t>
                          </m:r>
                          <m:r>
                            <a:rPr lang="en-DE">
                              <a:latin typeface="Cambria Math" panose="02040503050406030204" pitchFamily="18" charset="0"/>
                            </a:rPr>
                            <m:t>⊗</m:t>
                          </m:r>
                          <m:r>
                            <a:rPr lang="en-DE" b="1" i="1">
                              <a:latin typeface="Cambria Math" panose="02040503050406030204" pitchFamily="18" charset="0"/>
                            </a:rPr>
                            <m:t>𝒖</m:t>
                          </m:r>
                        </m:e>
                      </m:d>
                      <m:r>
                        <a:rPr lang="en-DE">
                          <a:latin typeface="Cambria Math" panose="02040503050406030204" pitchFamily="18" charset="0"/>
                        </a:rPr>
                        <m:t>=−</m:t>
                      </m:r>
                      <m:r>
                        <m:rPr>
                          <m:sty m:val="p"/>
                        </m:rPr>
                        <a:rPr lang="en-DE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DE" i="1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DE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⋅</m:t>
                      </m:r>
                      <m:d>
                        <m:dPr>
                          <m:begChr m:val="["/>
                          <m:endChr m:val="]"/>
                          <m:ctrlPr>
                            <a:rPr lang="en-DE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DE">
                              <a:latin typeface="Cambria Math" panose="02040503050406030204" pitchFamily="18" charset="0"/>
                            </a:rPr>
                            <m:t>μ</m:t>
                          </m:r>
                          <m:d>
                            <m:dPr>
                              <m:ctrlPr>
                                <a:rPr lang="en-DE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DE">
                                  <a:latin typeface="Cambria Math" panose="02040503050406030204" pitchFamily="18" charset="0"/>
                                </a:rPr>
                                <m:t>∇</m:t>
                              </m:r>
                              <m:r>
                                <a:rPr lang="en-DE" b="1" i="1">
                                  <a:latin typeface="Cambria Math" panose="02040503050406030204" pitchFamily="18" charset="0"/>
                                </a:rPr>
                                <m:t>𝒖</m:t>
                              </m:r>
                              <m:r>
                                <a:rPr lang="en-DE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DE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DE">
                                      <a:latin typeface="Cambria Math" panose="02040503050406030204" pitchFamily="18" charset="0"/>
                                    </a:rPr>
                                    <m:t>∇</m:t>
                                  </m:r>
                                </m:e>
                                <m:sup>
                                  <m:r>
                                    <a:rPr lang="en-DE">
                                      <a:latin typeface="Cambria Math" panose="02040503050406030204" pitchFamily="18" charset="0"/>
                                    </a:rPr>
                                    <m:t>𝖳</m:t>
                                  </m:r>
                                </m:sup>
                              </m:sSup>
                              <m:r>
                                <a:rPr lang="en-DE" b="1" i="1">
                                  <a:latin typeface="Cambria Math" panose="02040503050406030204" pitchFamily="18" charset="0"/>
                                </a:rPr>
                                <m:t>𝒖</m:t>
                              </m:r>
                            </m:e>
                          </m:d>
                        </m:e>
                      </m:d>
                      <m:r>
                        <a:rPr lang="en-DE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DE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DE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DE">
                              <a:latin typeface="Cambria Math" panose="02040503050406030204" pitchFamily="18" charset="0"/>
                            </a:rPr>
                            <m:t>σ</m:t>
                          </m:r>
                        </m:sub>
                      </m:sSub>
                      <m:r>
                        <a:rPr lang="en-DE">
                          <a:latin typeface="Cambria Math" panose="02040503050406030204" pitchFamily="18" charset="0"/>
                        </a:rPr>
                        <m:t>,</m:t>
                      </m:r>
                    </m:oMath>
                  </m:oMathPara>
                </a14:m>
                <a:endParaRPr lang="en-DE" dirty="0"/>
              </a:p>
            </p:txBody>
          </p:sp>
        </mc:Choice>
        <mc:Fallback xmlns=""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DF5B7D33-4933-48A6-9A63-8A6983EBC5E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8201" y="2985920"/>
                <a:ext cx="5744457" cy="62985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7063A221-D4D3-4B20-B03B-4FB0808FCCEA}"/>
                  </a:ext>
                </a:extLst>
              </p:cNvPr>
              <p:cNvSpPr/>
              <p:nvPr/>
            </p:nvSpPr>
            <p:spPr>
              <a:xfrm>
                <a:off x="4219329" y="3601700"/>
                <a:ext cx="116031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DE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⋅</m:t>
                      </m:r>
                      <m:r>
                        <a:rPr lang="en-DE" b="1" i="1">
                          <a:latin typeface="Cambria Math" panose="02040503050406030204" pitchFamily="18" charset="0"/>
                        </a:rPr>
                        <m:t>𝒖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.</m:t>
                      </m:r>
                    </m:oMath>
                  </m:oMathPara>
                </a14:m>
                <a:endParaRPr lang="en-DE" dirty="0"/>
              </a:p>
            </p:txBody>
          </p:sp>
        </mc:Choice>
        <mc:Fallback xmlns=""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7063A221-D4D3-4B20-B03B-4FB0808FCCE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9329" y="3601700"/>
                <a:ext cx="1160318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BCEFF462-2D3B-43E4-9456-2EE287826AAA}"/>
                  </a:ext>
                </a:extLst>
              </p:cNvPr>
              <p:cNvSpPr/>
              <p:nvPr/>
            </p:nvSpPr>
            <p:spPr>
              <a:xfrm>
                <a:off x="3979025" y="5045116"/>
                <a:ext cx="2057230" cy="61901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DE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DE">
                              <a:latin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DE">
                              <a:latin typeface="Cambria Math" panose="02040503050406030204" pitchFamily="18" charset="0"/>
                            </a:rPr>
                            <m:t>α</m:t>
                          </m:r>
                        </m:num>
                        <m:den>
                          <m:r>
                            <a:rPr lang="en-DE">
                              <a:latin typeface="Cambria Math" panose="02040503050406030204" pitchFamily="18" charset="0"/>
                            </a:rPr>
                            <m:t>𝜕</m:t>
                          </m:r>
                          <m:r>
                            <a:rPr lang="en-DE" i="1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DE">
                          <a:latin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DE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DE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DE">
                              <a:latin typeface="Cambria Math" panose="02040503050406030204" pitchFamily="18" charset="0"/>
                            </a:rPr>
                            <m:t>α</m:t>
                          </m:r>
                          <m:r>
                            <a:rPr lang="en-DE">
                              <a:latin typeface="Cambria Math" panose="02040503050406030204" pitchFamily="18" charset="0"/>
                            </a:rPr>
                            <m:t> </m:t>
                          </m:r>
                          <m:r>
                            <a:rPr lang="en-DE" b="1" i="1">
                              <a:latin typeface="Cambria Math" panose="02040503050406030204" pitchFamily="18" charset="0"/>
                            </a:rPr>
                            <m:t>𝒖</m:t>
                          </m:r>
                        </m:e>
                      </m:d>
                      <m:r>
                        <a:rPr lang="en-DE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DE">
                          <a:latin typeface="Cambria Math" panose="02040503050406030204" pitchFamily="18" charset="0"/>
                        </a:rPr>
                        <m:t>.</m:t>
                      </m:r>
                    </m:oMath>
                  </m:oMathPara>
                </a14:m>
                <a:endParaRPr lang="en-DE" dirty="0"/>
              </a:p>
            </p:txBody>
          </p:sp>
        </mc:Choice>
        <mc:Fallback xmlns=""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BCEFF462-2D3B-43E4-9456-2EE287826AA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9025" y="5045116"/>
                <a:ext cx="2057230" cy="61901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Box 9">
                <a:extLst>
                  <a:ext uri="{FF2B5EF4-FFF2-40B4-BE49-F238E27FC236}">
                    <a16:creationId xmlns:a16="http://schemas.microsoft.com/office/drawing/2014/main" id="{8CB89A1E-2031-4976-9E70-83B7BE35F160}"/>
                  </a:ext>
                </a:extLst>
              </p:cNvPr>
              <p:cNvSpPr txBox="1"/>
              <p:nvPr/>
            </p:nvSpPr>
            <p:spPr>
              <a:xfrm>
                <a:off x="891461" y="5796953"/>
                <a:ext cx="2818913" cy="369332"/>
              </a:xfrm>
              <a:prstGeom prst="rect">
                <a:avLst/>
              </a:prstGeom>
              <a:noFill/>
            </p:spPr>
            <p:txBody>
              <a:bodyPr wrap="none" rtlCol="1">
                <a:spAutoFit/>
              </a:bodyPr>
              <a:lstStyle>
                <a:defPPr>
                  <a:defRPr lang="ar-EG"/>
                </a:defPPr>
                <a:lvl1pPr marL="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r" defTabSz="914400" rtl="1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l" rtl="0">
                  <a:buFont typeface="Arial" pitchFamily="34" charset="0"/>
                  <a:buChar char="•"/>
                </a:pPr>
                <a:r>
                  <a:rPr lang="en-US" dirty="0"/>
                  <a:t>Surface tension force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D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DE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DE">
                            <a:latin typeface="Cambria Math" panose="02040503050406030204" pitchFamily="18" charset="0"/>
                          </a:rPr>
                          <m:t>σ</m:t>
                        </m:r>
                      </m:sub>
                    </m:sSub>
                    <m:r>
                      <a:rPr lang="en-DE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:</a:t>
                </a:r>
                <a:endParaRPr lang="ar-EG" dirty="0"/>
              </a:p>
            </p:txBody>
          </p:sp>
        </mc:Choice>
        <mc:Fallback>
          <p:sp>
            <p:nvSpPr>
              <p:cNvPr id="23" name="TextBox 9">
                <a:extLst>
                  <a:ext uri="{FF2B5EF4-FFF2-40B4-BE49-F238E27FC236}">
                    <a16:creationId xmlns:a16="http://schemas.microsoft.com/office/drawing/2014/main" id="{8CB89A1E-2031-4976-9E70-83B7BE35F16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461" y="5796953"/>
                <a:ext cx="2818913" cy="369332"/>
              </a:xfrm>
              <a:prstGeom prst="rect">
                <a:avLst/>
              </a:prstGeom>
              <a:blipFill>
                <a:blip r:embed="rId7"/>
                <a:stretch>
                  <a:fillRect l="-1296" t="-9836" r="-864" b="-24590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Rectangle 23">
            <a:extLst>
              <a:ext uri="{FF2B5EF4-FFF2-40B4-BE49-F238E27FC236}">
                <a16:creationId xmlns:a16="http://schemas.microsoft.com/office/drawing/2014/main" id="{A62278A3-491D-436A-AF30-05AD9558FEE8}"/>
              </a:ext>
            </a:extLst>
          </p:cNvPr>
          <p:cNvSpPr/>
          <p:nvPr/>
        </p:nvSpPr>
        <p:spPr>
          <a:xfrm>
            <a:off x="1371165" y="6120978"/>
            <a:ext cx="30484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continuum surface force (CSF) </a:t>
            </a:r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214138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5</a:t>
            </a:fld>
            <a:endParaRPr lang="ar-EG" sz="180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15AC286-47AF-45F3-9DCD-5D85A72F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32" y="183102"/>
            <a:ext cx="8229600" cy="563562"/>
          </a:xfrm>
        </p:spPr>
        <p:txBody>
          <a:bodyPr>
            <a:normAutofit/>
          </a:bodyPr>
          <a:lstStyle/>
          <a:p>
            <a:pPr defTabSz="91440"/>
            <a:r>
              <a:rPr lang="en-US" sz="1800" dirty="0"/>
              <a:t>2. Methodology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9F69B98-D8DB-49A5-81FC-7F94AD4FFCB8}"/>
              </a:ext>
            </a:extLst>
          </p:cNvPr>
          <p:cNvCxnSpPr>
            <a:cxnSpLocks/>
          </p:cNvCxnSpPr>
          <p:nvPr/>
        </p:nvCxnSpPr>
        <p:spPr>
          <a:xfrm>
            <a:off x="457200" y="639812"/>
            <a:ext cx="1143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6D938323-DD1A-448F-B175-DD08E4FA5216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953C2AB-5E21-48F0-868C-82853C280C2A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>
                <a:solidFill>
                  <a:srgbClr val="FFFF00"/>
                </a:solidFill>
              </a:ln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7ADCC2-AE49-4939-8DD7-275042517C43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458880-4138-4764-A65B-5226C5A132B3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5BC7952-BCF8-4422-B04B-99DA4F958390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02AF64B-BE41-464C-BBF2-340ECC438793}"/>
              </a:ext>
            </a:extLst>
          </p:cNvPr>
          <p:cNvSpPr/>
          <p:nvPr/>
        </p:nvSpPr>
        <p:spPr>
          <a:xfrm>
            <a:off x="502718" y="969082"/>
            <a:ext cx="55608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Main model inputs: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B2B28E-1189-4178-92C1-5ECFF1BE87EC}"/>
              </a:ext>
            </a:extLst>
          </p:cNvPr>
          <p:cNvSpPr/>
          <p:nvPr/>
        </p:nvSpPr>
        <p:spPr>
          <a:xfrm>
            <a:off x="457200" y="283347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Reduced domain – only channels - Avoids explicit electrochemistry modelling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9BBC6746-CE08-4F06-BBC0-220D09757F68}"/>
                  </a:ext>
                </a:extLst>
              </p:cNvPr>
              <p:cNvSpPr/>
              <p:nvPr/>
            </p:nvSpPr>
            <p:spPr>
              <a:xfrm>
                <a:off x="748105" y="1339529"/>
                <a:ext cx="6096000" cy="94590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lvl="0"/>
                <a:r>
                  <a:rPr lang="en-US" dirty="0">
                    <a:solidFill>
                      <a:prstClr val="black"/>
                    </a:solidFill>
                  </a:rPr>
                  <a:t>Gas flow 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𝑔</m:t>
                        </m:r>
                      </m:sub>
                    </m:sSub>
                    <m:r>
                      <a:rPr lang="en-US" i="1" dirty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prstClr val="black"/>
                    </a:solidFill>
                    <a:sym typeface="Wingdings" panose="05000000000000000000" pitchFamily="2" charset="2"/>
                  </a:rPr>
                  <a:t> controlled by </a:t>
                </a:r>
                <a14:m>
                  <m:oMath xmlns:m="http://schemas.openxmlformats.org/officeDocument/2006/math">
                    <m:r>
                      <a:rPr lang="en-US" i="1" dirty="0">
                        <a:solidFill>
                          <a:prstClr val="black"/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𝑖</m:t>
                    </m:r>
                  </m:oMath>
                </a14:m>
                <a:r>
                  <a:rPr lang="en-US" dirty="0">
                    <a:solidFill>
                      <a:prstClr val="black"/>
                    </a:solidFill>
                    <a:sym typeface="Wingdings" panose="05000000000000000000" pitchFamily="2" charset="2"/>
                  </a:rPr>
                  <a:t> current density </a:t>
                </a:r>
                <a:br>
                  <a:rPr lang="en-US" dirty="0">
                    <a:solidFill>
                      <a:prstClr val="black"/>
                    </a:solidFill>
                    <a:sym typeface="Wingdings" panose="05000000000000000000" pitchFamily="2" charset="2"/>
                  </a:rPr>
                </a:br>
                <a:endParaRPr lang="en-US" dirty="0">
                  <a:solidFill>
                    <a:prstClr val="black"/>
                  </a:solidFill>
                </a:endParaRPr>
              </a:p>
              <a:p>
                <a:pPr lvl="0"/>
                <a:r>
                  <a:rPr lang="en-US" dirty="0">
                    <a:solidFill>
                      <a:prstClr val="black"/>
                    </a:solidFill>
                  </a:rPr>
                  <a:t>Water flow 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𝑙</m:t>
                        </m:r>
                      </m:sub>
                    </m:sSub>
                    <m:r>
                      <a:rPr lang="en-US" i="1" dirty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prstClr val="black"/>
                    </a:solidFill>
                  </a:rPr>
                  <a:t>in the channels inlet</a:t>
                </a:r>
              </a:p>
            </p:txBody>
          </p:sp>
        </mc:Choice>
        <mc:Fallback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9BBC6746-CE08-4F06-BBC0-220D09757F6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105" y="1339529"/>
                <a:ext cx="6096000" cy="945900"/>
              </a:xfrm>
              <a:prstGeom prst="rect">
                <a:avLst/>
              </a:prstGeom>
              <a:blipFill>
                <a:blip r:embed="rId2"/>
                <a:stretch>
                  <a:fillRect l="-900" t="-3871" b="-9677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D1D3D64E-672A-427D-BB24-E9FC76B938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9965" y="1730990"/>
            <a:ext cx="5662435" cy="1610255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983771A-C6F7-4E63-B8D1-1403FB46B83E}"/>
              </a:ext>
            </a:extLst>
          </p:cNvPr>
          <p:cNvCxnSpPr>
            <a:cxnSpLocks/>
          </p:cNvCxnSpPr>
          <p:nvPr/>
        </p:nvCxnSpPr>
        <p:spPr>
          <a:xfrm flipV="1">
            <a:off x="7439186" y="3161655"/>
            <a:ext cx="0" cy="460434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F299893-5BA4-4656-95C8-2AD7B507F2D4}"/>
              </a:ext>
            </a:extLst>
          </p:cNvPr>
          <p:cNvCxnSpPr>
            <a:cxnSpLocks/>
          </p:cNvCxnSpPr>
          <p:nvPr/>
        </p:nvCxnSpPr>
        <p:spPr>
          <a:xfrm flipV="1">
            <a:off x="6421464" y="3161655"/>
            <a:ext cx="0" cy="460434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44609CAE-2402-4BF4-85B7-FF7248C64994}"/>
              </a:ext>
            </a:extLst>
          </p:cNvPr>
          <p:cNvCxnSpPr>
            <a:cxnSpLocks/>
          </p:cNvCxnSpPr>
          <p:nvPr/>
        </p:nvCxnSpPr>
        <p:spPr>
          <a:xfrm flipV="1">
            <a:off x="8490488" y="3161655"/>
            <a:ext cx="0" cy="460434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08ADF63D-2B71-4E52-BE72-82001163AE8C}"/>
              </a:ext>
            </a:extLst>
          </p:cNvPr>
          <p:cNvCxnSpPr>
            <a:cxnSpLocks/>
          </p:cNvCxnSpPr>
          <p:nvPr/>
        </p:nvCxnSpPr>
        <p:spPr>
          <a:xfrm flipV="1">
            <a:off x="9590868" y="3161656"/>
            <a:ext cx="0" cy="460433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3FA27C09-1D48-4E5E-B419-39A2B421E187}"/>
              </a:ext>
            </a:extLst>
          </p:cNvPr>
          <p:cNvCxnSpPr>
            <a:cxnSpLocks/>
          </p:cNvCxnSpPr>
          <p:nvPr/>
        </p:nvCxnSpPr>
        <p:spPr>
          <a:xfrm flipV="1">
            <a:off x="10668000" y="3161656"/>
            <a:ext cx="0" cy="460433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57A5566-33D9-45CE-93FA-E4EE3187C212}"/>
                  </a:ext>
                </a:extLst>
              </p:cNvPr>
              <p:cNvSpPr txBox="1"/>
              <p:nvPr/>
            </p:nvSpPr>
            <p:spPr>
              <a:xfrm>
                <a:off x="7595507" y="3654699"/>
                <a:ext cx="2418226" cy="3919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solidFill>
                      <a:prstClr val="black"/>
                    </a:solidFill>
                  </a:rPr>
                  <a:t>Gas flow 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sub>
                    </m:sSub>
                  </m:oMath>
                </a14:m>
                <a:r>
                  <a:rPr lang="en-US" b="0" i="0" dirty="0">
                    <a:latin typeface="+mj-lt"/>
                  </a:rPr>
                  <a:t>  </a:t>
                </a:r>
                <a14:m>
                  <m:oMath xmlns:m="http://schemas.openxmlformats.org/officeDocument/2006/math">
                    <m:r>
                      <a:rPr lang="en-US" b="0" i="0" smtClean="0"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b="1"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∝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DE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57A5566-33D9-45CE-93FA-E4EE3187C2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5507" y="3654699"/>
                <a:ext cx="2418226" cy="391902"/>
              </a:xfrm>
              <a:prstGeom prst="rect">
                <a:avLst/>
              </a:prstGeom>
              <a:blipFill>
                <a:blip r:embed="rId4"/>
                <a:stretch>
                  <a:fillRect l="-2267" t="-7813" b="-20313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AC6F5251-ADA5-4C3B-BD1F-E65BE799FCA6}"/>
                  </a:ext>
                </a:extLst>
              </p:cNvPr>
              <p:cNvSpPr/>
              <p:nvPr/>
            </p:nvSpPr>
            <p:spPr>
              <a:xfrm>
                <a:off x="6063579" y="1531946"/>
                <a:ext cx="197637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dirty="0">
                    <a:solidFill>
                      <a:schemeClr val="accent1">
                        <a:lumMod val="50000"/>
                      </a:schemeClr>
                    </a:solidFill>
                  </a:rPr>
                  <a:t>Water flow 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dirty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𝑙</m:t>
                        </m:r>
                      </m:sub>
                    </m:sSub>
                    <m:r>
                      <a:rPr lang="en-US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DE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AC6F5251-ADA5-4C3B-BD1F-E65BE799FCA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3579" y="1531946"/>
                <a:ext cx="1976375" cy="369332"/>
              </a:xfrm>
              <a:prstGeom prst="rect">
                <a:avLst/>
              </a:prstGeom>
              <a:blipFill>
                <a:blip r:embed="rId5"/>
                <a:stretch>
                  <a:fillRect l="-2778" t="-8197" b="-24590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9AD635F-4B61-4AA0-A73D-5D8641B66DBF}"/>
              </a:ext>
            </a:extLst>
          </p:cNvPr>
          <p:cNvCxnSpPr>
            <a:cxnSpLocks/>
          </p:cNvCxnSpPr>
          <p:nvPr/>
        </p:nvCxnSpPr>
        <p:spPr>
          <a:xfrm flipV="1">
            <a:off x="7960248" y="1750942"/>
            <a:ext cx="530240" cy="1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7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6</a:t>
            </a:fld>
            <a:endParaRPr lang="ar-EG" sz="180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15AC286-47AF-45F3-9DCD-5D85A72F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32" y="183102"/>
            <a:ext cx="8229600" cy="563562"/>
          </a:xfrm>
        </p:spPr>
        <p:txBody>
          <a:bodyPr>
            <a:normAutofit/>
          </a:bodyPr>
          <a:lstStyle/>
          <a:p>
            <a:pPr defTabSz="91440"/>
            <a:r>
              <a:rPr lang="en-US" sz="1800" dirty="0"/>
              <a:t>2. Methodology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9F69B98-D8DB-49A5-81FC-7F94AD4FFCB8}"/>
              </a:ext>
            </a:extLst>
          </p:cNvPr>
          <p:cNvCxnSpPr>
            <a:cxnSpLocks/>
          </p:cNvCxnSpPr>
          <p:nvPr/>
        </p:nvCxnSpPr>
        <p:spPr>
          <a:xfrm>
            <a:off x="457200" y="639812"/>
            <a:ext cx="1143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6D938323-DD1A-448F-B175-DD08E4FA5216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953C2AB-5E21-48F0-868C-82853C280C2A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>
                <a:solidFill>
                  <a:srgbClr val="FFFF00"/>
                </a:solidFill>
              </a:ln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7ADCC2-AE49-4939-8DD7-275042517C43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458880-4138-4764-A65B-5226C5A132B3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5BC7952-BCF8-4422-B04B-99DA4F958390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02AF64B-BE41-464C-BBF2-340ECC438793}"/>
              </a:ext>
            </a:extLst>
          </p:cNvPr>
          <p:cNvSpPr/>
          <p:nvPr/>
        </p:nvSpPr>
        <p:spPr>
          <a:xfrm>
            <a:off x="502718" y="969082"/>
            <a:ext cx="55608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Main model inputs: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53AF961-71F7-4F4E-BB3E-27920C254F2A}"/>
              </a:ext>
            </a:extLst>
          </p:cNvPr>
          <p:cNvSpPr/>
          <p:nvPr/>
        </p:nvSpPr>
        <p:spPr>
          <a:xfrm>
            <a:off x="609600" y="4184582"/>
            <a:ext cx="52954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prstClr val="black"/>
                </a:solidFill>
              </a:rPr>
              <a:t>1. Gas injection through injectors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99FABEE-8AAA-4987-90F4-5ED1FADB114A}"/>
              </a:ext>
            </a:extLst>
          </p:cNvPr>
          <p:cNvSpPr/>
          <p:nvPr/>
        </p:nvSpPr>
        <p:spPr>
          <a:xfrm>
            <a:off x="492770" y="3732104"/>
            <a:ext cx="2790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b="1" dirty="0">
                <a:solidFill>
                  <a:prstClr val="black"/>
                </a:solidFill>
              </a:rPr>
              <a:t>Key modelling assumptions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831ACDE-F652-4C52-BC0B-FFF16392E6EE}"/>
              </a:ext>
            </a:extLst>
          </p:cNvPr>
          <p:cNvSpPr/>
          <p:nvPr/>
        </p:nvSpPr>
        <p:spPr>
          <a:xfrm>
            <a:off x="999068" y="4575899"/>
            <a:ext cx="50122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/>
                </a:solidFill>
              </a:rPr>
              <a:t>mimic gas detachment sites at the </a:t>
            </a:r>
            <a:r>
              <a:rPr lang="en-US" b="1" dirty="0">
                <a:solidFill>
                  <a:prstClr val="black"/>
                </a:solidFill>
              </a:rPr>
              <a:t>PTL–channel interface </a:t>
            </a:r>
            <a:r>
              <a:rPr lang="en-US" dirty="0">
                <a:solidFill>
                  <a:prstClr val="black"/>
                </a:solidFill>
              </a:rPr>
              <a:t>(Number based on Wang et al. (2021)) 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9CAE69C-D863-4E13-A47C-23E1C633DA86}"/>
              </a:ext>
            </a:extLst>
          </p:cNvPr>
          <p:cNvSpPr/>
          <p:nvPr/>
        </p:nvSpPr>
        <p:spPr>
          <a:xfrm>
            <a:off x="609600" y="5381951"/>
            <a:ext cx="2135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b="1" dirty="0">
                <a:solidFill>
                  <a:prstClr val="black"/>
                </a:solidFill>
              </a:rPr>
              <a:t>2. Fully wetted walls</a:t>
            </a:r>
            <a:endParaRPr lang="en-US" dirty="0">
              <a:solidFill>
                <a:prstClr val="black"/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976FB64-1E5D-419F-B75C-FCB46B9C1981}"/>
              </a:ext>
            </a:extLst>
          </p:cNvPr>
          <p:cNvGrpSpPr/>
          <p:nvPr/>
        </p:nvGrpSpPr>
        <p:grpSpPr>
          <a:xfrm>
            <a:off x="4334976" y="1095355"/>
            <a:ext cx="7857024" cy="5036622"/>
            <a:chOff x="4334976" y="1095355"/>
            <a:chExt cx="7857024" cy="5036622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AE272E14-8BC4-4EDA-AD09-ED80FCF5EA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14496"/>
            <a:stretch/>
          </p:blipFill>
          <p:spPr>
            <a:xfrm>
              <a:off x="8927309" y="1095355"/>
              <a:ext cx="3109229" cy="1803622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8AE0C44A-0693-4222-9705-89C92F6E8E1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4505"/>
            <a:stretch/>
          </p:blipFill>
          <p:spPr>
            <a:xfrm>
              <a:off x="4334976" y="1617473"/>
              <a:ext cx="6620830" cy="4145172"/>
            </a:xfrm>
            <a:prstGeom prst="rect">
              <a:avLst/>
            </a:prstGeom>
          </p:spPr>
        </p:pic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9B78AD8F-E44D-427F-9F4B-6A31FA3A22D1}"/>
                </a:ext>
              </a:extLst>
            </p:cNvPr>
            <p:cNvSpPr txBox="1"/>
            <p:nvPr/>
          </p:nvSpPr>
          <p:spPr>
            <a:xfrm>
              <a:off x="9674551" y="2914146"/>
              <a:ext cx="139910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/>
                <a:t>One injector</a:t>
              </a:r>
              <a:endParaRPr lang="en-DE" b="1" dirty="0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4984B56E-D51A-4E5F-A760-BC29EC82A5CC}"/>
                </a:ext>
              </a:extLst>
            </p:cNvPr>
            <p:cNvSpPr txBox="1"/>
            <p:nvPr/>
          </p:nvSpPr>
          <p:spPr>
            <a:xfrm>
              <a:off x="9344430" y="5762645"/>
              <a:ext cx="20227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/>
                <a:t>Staggered injection</a:t>
              </a:r>
              <a:endParaRPr lang="en-DE" b="1" dirty="0"/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215D9824-914B-400E-8AB5-5E4702FAB5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11360"/>
            <a:stretch/>
          </p:blipFill>
          <p:spPr>
            <a:xfrm>
              <a:off x="8771848" y="4021157"/>
              <a:ext cx="3420152" cy="1869776"/>
            </a:xfrm>
            <a:prstGeom prst="rect">
              <a:avLst/>
            </a:prstGeom>
          </p:spPr>
        </p:pic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53B2B28E-1189-4178-92C1-5ECFF1BE87EC}"/>
              </a:ext>
            </a:extLst>
          </p:cNvPr>
          <p:cNvSpPr/>
          <p:nvPr/>
        </p:nvSpPr>
        <p:spPr>
          <a:xfrm>
            <a:off x="457200" y="283347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Reduced domain – only channels - Avoids explicit electrochemistry modelling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23196E25-1ED7-45C2-97A9-BD879FB8E9DB}"/>
                  </a:ext>
                </a:extLst>
              </p:cNvPr>
              <p:cNvSpPr/>
              <p:nvPr/>
            </p:nvSpPr>
            <p:spPr>
              <a:xfrm>
                <a:off x="748105" y="1339529"/>
                <a:ext cx="6096000" cy="94590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lvl="0"/>
                <a:r>
                  <a:rPr lang="en-US" dirty="0">
                    <a:solidFill>
                      <a:prstClr val="black"/>
                    </a:solidFill>
                  </a:rPr>
                  <a:t>Gas flow 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𝑔</m:t>
                        </m:r>
                      </m:sub>
                    </m:sSub>
                    <m:r>
                      <a:rPr lang="en-US" i="1" dirty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prstClr val="black"/>
                    </a:solidFill>
                    <a:sym typeface="Wingdings" panose="05000000000000000000" pitchFamily="2" charset="2"/>
                  </a:rPr>
                  <a:t> controlled by </a:t>
                </a:r>
                <a14:m>
                  <m:oMath xmlns:m="http://schemas.openxmlformats.org/officeDocument/2006/math">
                    <m:r>
                      <a:rPr lang="en-US" i="1" dirty="0">
                        <a:solidFill>
                          <a:prstClr val="black"/>
                        </a:solidFill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𝑖</m:t>
                    </m:r>
                  </m:oMath>
                </a14:m>
                <a:r>
                  <a:rPr lang="en-US" dirty="0">
                    <a:solidFill>
                      <a:prstClr val="black"/>
                    </a:solidFill>
                    <a:sym typeface="Wingdings" panose="05000000000000000000" pitchFamily="2" charset="2"/>
                  </a:rPr>
                  <a:t> current density </a:t>
                </a:r>
                <a:br>
                  <a:rPr lang="en-US" dirty="0">
                    <a:solidFill>
                      <a:prstClr val="black"/>
                    </a:solidFill>
                    <a:sym typeface="Wingdings" panose="05000000000000000000" pitchFamily="2" charset="2"/>
                  </a:rPr>
                </a:br>
                <a:endParaRPr lang="en-US" dirty="0">
                  <a:solidFill>
                    <a:prstClr val="black"/>
                  </a:solidFill>
                </a:endParaRPr>
              </a:p>
              <a:p>
                <a:pPr lvl="0"/>
                <a:r>
                  <a:rPr lang="en-US" dirty="0">
                    <a:solidFill>
                      <a:prstClr val="black"/>
                    </a:solidFill>
                  </a:rPr>
                  <a:t>Water flow 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𝑙</m:t>
                        </m:r>
                      </m:sub>
                    </m:sSub>
                    <m:r>
                      <a:rPr lang="en-US" i="1" dirty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prstClr val="black"/>
                    </a:solidFill>
                  </a:rPr>
                  <a:t>in the channels inlet</a:t>
                </a:r>
              </a:p>
            </p:txBody>
          </p:sp>
        </mc:Choice>
        <mc:Fallback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23196E25-1ED7-45C2-97A9-BD879FB8E9D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105" y="1339529"/>
                <a:ext cx="6096000" cy="945900"/>
              </a:xfrm>
              <a:prstGeom prst="rect">
                <a:avLst/>
              </a:prstGeom>
              <a:blipFill>
                <a:blip r:embed="rId5"/>
                <a:stretch>
                  <a:fillRect l="-900" t="-3871" b="-9677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50710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CB27E0E-8A92-48B9-A8C9-258BCC6CA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b="1" dirty="0"/>
              <a:t>3. Validation</a:t>
            </a:r>
            <a:endParaRPr lang="ar-EG" b="1" dirty="0"/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7</a:t>
            </a:fld>
            <a:endParaRPr lang="ar-EG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994CE-34CE-41B3-9030-1EA557C851DB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8CDB27-5788-40ED-82A1-A04EF8CF4608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 w="18415" cmpd="sng">
                <a:solidFill>
                  <a:schemeClr val="bg1"/>
                </a:solidFill>
                <a:prstDash val="solid"/>
              </a:ln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45EEA4E-0FB9-448C-ADB0-21A01E5E875F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3FAC3F-9CEE-4051-B891-F032C62C195B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7E438E-70EF-4DB5-A202-9E8ACF84B11F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BD4CBBD-76F1-4262-B44E-D6E76BE3DCD9}"/>
              </a:ext>
            </a:extLst>
          </p:cNvPr>
          <p:cNvGrpSpPr/>
          <p:nvPr/>
        </p:nvGrpSpPr>
        <p:grpSpPr>
          <a:xfrm>
            <a:off x="179742" y="1061467"/>
            <a:ext cx="8253563" cy="5700777"/>
            <a:chOff x="179742" y="1061467"/>
            <a:chExt cx="8253563" cy="5700777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A244F30B-B835-4047-BDBC-301A1ADBB35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30608" y="1061467"/>
              <a:ext cx="4382539" cy="2669038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B9A6C105-061C-44F9-8759-802B03A817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030608" y="4040708"/>
              <a:ext cx="4402697" cy="2721536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6F7336BB-6D2B-4C44-861E-76FDF00B448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42" y="2713680"/>
              <a:ext cx="3470062" cy="2654056"/>
            </a:xfrm>
            <a:prstGeom prst="rect">
              <a:avLst/>
            </a:prstGeom>
          </p:spPr>
        </p:pic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B50A7B15-AC1F-4CEE-A459-1172B96C8DB7}"/>
                </a:ext>
              </a:extLst>
            </p:cNvPr>
            <p:cNvGrpSpPr/>
            <p:nvPr/>
          </p:nvGrpSpPr>
          <p:grpSpPr>
            <a:xfrm>
              <a:off x="696636" y="2069098"/>
              <a:ext cx="3204922" cy="1959134"/>
              <a:chOff x="696636" y="2069098"/>
              <a:chExt cx="3204922" cy="1959134"/>
            </a:xfrm>
          </p:grpSpPr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A7397C6D-00BF-45C5-A95A-FB7DA5C8FC75}"/>
                  </a:ext>
                </a:extLst>
              </p:cNvPr>
              <p:cNvSpPr/>
              <p:nvPr/>
            </p:nvSpPr>
            <p:spPr>
              <a:xfrm>
                <a:off x="696636" y="2589235"/>
                <a:ext cx="396607" cy="1438997"/>
              </a:xfrm>
              <a:prstGeom prst="rect">
                <a:avLst/>
              </a:prstGeom>
              <a:noFill/>
              <a:ln w="1905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DE"/>
              </a:p>
            </p:txBody>
          </p:sp>
          <p:cxnSp>
            <p:nvCxnSpPr>
              <p:cNvPr id="7" name="Straight Connector 6">
                <a:extLst>
                  <a:ext uri="{FF2B5EF4-FFF2-40B4-BE49-F238E27FC236}">
                    <a16:creationId xmlns:a16="http://schemas.microsoft.com/office/drawing/2014/main" id="{B88D0E76-5830-4100-9C15-1538228562B8}"/>
                  </a:ext>
                </a:extLst>
              </p:cNvPr>
              <p:cNvCxnSpPr>
                <a:cxnSpLocks/>
                <a:stCxn id="4" idx="0"/>
              </p:cNvCxnSpPr>
              <p:nvPr/>
            </p:nvCxnSpPr>
            <p:spPr>
              <a:xfrm flipV="1">
                <a:off x="894940" y="2069098"/>
                <a:ext cx="0" cy="520137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Arrow Connector 8">
                <a:extLst>
                  <a:ext uri="{FF2B5EF4-FFF2-40B4-BE49-F238E27FC236}">
                    <a16:creationId xmlns:a16="http://schemas.microsoft.com/office/drawing/2014/main" id="{2782D903-F76B-4AF0-88D6-978525DD198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94940" y="2069098"/>
                <a:ext cx="3006618" cy="0"/>
              </a:xfrm>
              <a:prstGeom prst="straightConnector1">
                <a:avLst/>
              </a:prstGeom>
              <a:ln w="19050">
                <a:solidFill>
                  <a:schemeClr val="accent6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6C75E240-4A1A-4525-A083-3B88548FC1B2}"/>
                </a:ext>
              </a:extLst>
            </p:cNvPr>
            <p:cNvGrpSpPr/>
            <p:nvPr/>
          </p:nvGrpSpPr>
          <p:grpSpPr>
            <a:xfrm>
              <a:off x="3026541" y="3545636"/>
              <a:ext cx="708159" cy="2100565"/>
              <a:chOff x="3026541" y="3545636"/>
              <a:chExt cx="708159" cy="2100565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F328454C-DC13-4EBF-BFEB-70D1CDDC14E4}"/>
                  </a:ext>
                </a:extLst>
              </p:cNvPr>
              <p:cNvSpPr/>
              <p:nvPr/>
            </p:nvSpPr>
            <p:spPr>
              <a:xfrm>
                <a:off x="3026541" y="3545636"/>
                <a:ext cx="396607" cy="812766"/>
              </a:xfrm>
              <a:prstGeom prst="rect">
                <a:avLst/>
              </a:prstGeom>
              <a:noFill/>
              <a:ln w="1905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DE"/>
              </a:p>
            </p:txBody>
          </p: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690AB657-99C6-485A-8551-FB0A579583EF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224844" y="4358403"/>
                <a:ext cx="0" cy="1287798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Arrow Connector 27">
                <a:extLst>
                  <a:ext uri="{FF2B5EF4-FFF2-40B4-BE49-F238E27FC236}">
                    <a16:creationId xmlns:a16="http://schemas.microsoft.com/office/drawing/2014/main" id="{061BEABB-434B-4676-B379-16ED9AD1E71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224844" y="5646201"/>
                <a:ext cx="509856" cy="0"/>
              </a:xfrm>
              <a:prstGeom prst="straightConnector1">
                <a:avLst/>
              </a:prstGeom>
              <a:ln w="19050">
                <a:solidFill>
                  <a:schemeClr val="accent6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C1D5CFFC-2E5C-44BD-A99A-40AB455DF5AD}"/>
              </a:ext>
            </a:extLst>
          </p:cNvPr>
          <p:cNvSpPr txBox="1"/>
          <p:nvPr/>
        </p:nvSpPr>
        <p:spPr>
          <a:xfrm>
            <a:off x="637276" y="1220312"/>
            <a:ext cx="3621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3.1 Bubble size from a single injector</a:t>
            </a:r>
            <a:endParaRPr lang="en-DE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5EEE347-DC1C-4A98-BE60-EFE839264DAB}"/>
              </a:ext>
            </a:extLst>
          </p:cNvPr>
          <p:cNvSpPr txBox="1"/>
          <p:nvPr/>
        </p:nvSpPr>
        <p:spPr>
          <a:xfrm>
            <a:off x="8538296" y="1059120"/>
            <a:ext cx="3560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Single-injector bubble size compared with </a:t>
            </a:r>
            <a:r>
              <a:rPr lang="en-US" b="1" dirty="0"/>
              <a:t>Li et al. (2019)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D42D082-9870-4DF3-AEDB-2869B9150680}"/>
              </a:ext>
            </a:extLst>
          </p:cNvPr>
          <p:cNvGrpSpPr/>
          <p:nvPr/>
        </p:nvGrpSpPr>
        <p:grpSpPr>
          <a:xfrm>
            <a:off x="8538296" y="4292074"/>
            <a:ext cx="3735917" cy="1689346"/>
            <a:chOff x="8538296" y="3841396"/>
            <a:chExt cx="3735917" cy="1689346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5590ACF6-85A4-46DC-9638-0545897526CA}"/>
                </a:ext>
              </a:extLst>
            </p:cNvPr>
            <p:cNvGrpSpPr/>
            <p:nvPr/>
          </p:nvGrpSpPr>
          <p:grpSpPr>
            <a:xfrm>
              <a:off x="8538296" y="3841396"/>
              <a:ext cx="3735917" cy="1526340"/>
              <a:chOff x="8456082" y="3429000"/>
              <a:chExt cx="3735917" cy="1526340"/>
            </a:xfrm>
          </p:grpSpPr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8A81E1A4-214B-42A1-9139-9E95CD84800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6200000">
                <a:off x="9250760" y="3587510"/>
                <a:ext cx="1100424" cy="783404"/>
              </a:xfrm>
              <a:prstGeom prst="rect">
                <a:avLst/>
              </a:prstGeom>
            </p:spPr>
          </p:pic>
          <p:cxnSp>
            <p:nvCxnSpPr>
              <p:cNvPr id="27" name="Straight Arrow Connector 26">
                <a:extLst>
                  <a:ext uri="{FF2B5EF4-FFF2-40B4-BE49-F238E27FC236}">
                    <a16:creationId xmlns:a16="http://schemas.microsoft.com/office/drawing/2014/main" id="{AAE4AC7A-6AC1-42C4-8AAD-FA3AC722DFA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0109547" y="4053670"/>
                <a:ext cx="537901" cy="0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29" name="TextBox 28">
                    <a:extLst>
                      <a:ext uri="{FF2B5EF4-FFF2-40B4-BE49-F238E27FC236}">
                        <a16:creationId xmlns:a16="http://schemas.microsoft.com/office/drawing/2014/main" id="{4D95EB66-F151-4053-8020-0033A296A6A9}"/>
                      </a:ext>
                    </a:extLst>
                  </p:cNvPr>
                  <p:cNvSpPr txBox="1"/>
                  <p:nvPr/>
                </p:nvSpPr>
                <p:spPr>
                  <a:xfrm>
                    <a:off x="10668000" y="3730535"/>
                    <a:ext cx="1523999" cy="66890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dirty="0">
                        <a:solidFill>
                          <a:prstClr val="black"/>
                        </a:solidFill>
                      </a:rPr>
                      <a:t>Gas flow rate </a:t>
                    </a:r>
                    <a14:m>
                      <m:oMath xmlns:m="http://schemas.openxmlformats.org/officeDocument/2006/math"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</a:rPr>
                              <m:t>𝑔</m:t>
                            </m:r>
                          </m:sub>
                        </m:sSub>
                      </m:oMath>
                    </a14:m>
                    <a:endParaRPr lang="en-DE" dirty="0"/>
                  </a:p>
                </p:txBody>
              </p:sp>
            </mc:Choice>
            <mc:Fallback>
              <p:sp>
                <p:nvSpPr>
                  <p:cNvPr id="29" name="TextBox 28">
                    <a:extLst>
                      <a:ext uri="{FF2B5EF4-FFF2-40B4-BE49-F238E27FC236}">
                        <a16:creationId xmlns:a16="http://schemas.microsoft.com/office/drawing/2014/main" id="{4D95EB66-F151-4053-8020-0033A296A6A9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668000" y="3730535"/>
                    <a:ext cx="1523999" cy="668901"/>
                  </a:xfrm>
                  <a:prstGeom prst="rect">
                    <a:avLst/>
                  </a:prstGeom>
                  <a:blipFill>
                    <a:blip r:embed="rId6"/>
                    <a:stretch>
                      <a:fillRect l="-3200" t="-5505" b="-3670"/>
                    </a:stretch>
                  </a:blipFill>
                </p:spPr>
                <p:txBody>
                  <a:bodyPr/>
                  <a:lstStyle/>
                  <a:p>
                    <a:r>
                      <a:rPr lang="en-DE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30" name="Rectangle 29">
                    <a:extLst>
                      <a:ext uri="{FF2B5EF4-FFF2-40B4-BE49-F238E27FC236}">
                        <a16:creationId xmlns:a16="http://schemas.microsoft.com/office/drawing/2014/main" id="{232FCF7B-EE14-4B9F-9F35-A6C10F48596A}"/>
                      </a:ext>
                    </a:extLst>
                  </p:cNvPr>
                  <p:cNvSpPr/>
                  <p:nvPr/>
                </p:nvSpPr>
                <p:spPr>
                  <a:xfrm>
                    <a:off x="8456082" y="4309009"/>
                    <a:ext cx="1649362" cy="646331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pPr algn="ctr"/>
                    <a:r>
                      <a:rPr lang="en-US" dirty="0">
                        <a:solidFill>
                          <a:schemeClr val="accent1">
                            <a:lumMod val="50000"/>
                          </a:schemeClr>
                        </a:solidFill>
                      </a:rPr>
                      <a:t>Water flow rate</a:t>
                    </a:r>
                  </a:p>
                  <a:p>
                    <a:pPr algn="ctr"/>
                    <a:r>
                      <a:rPr lang="en-US" dirty="0">
                        <a:solidFill>
                          <a:schemeClr val="accent1">
                            <a:lumMod val="50000"/>
                          </a:schemeClr>
                        </a:solidFill>
                      </a:rPr>
                      <a:t> </a:t>
                    </a:r>
                    <a14:m>
                      <m:oMath xmlns:m="http://schemas.openxmlformats.org/officeDocument/2006/math">
                        <m:sSub>
                          <m:sSubPr>
                            <m:ctrlPr>
                              <a:rPr lang="en-US" i="1" dirty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 dirty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US" i="1" dirty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𝑙</m:t>
                            </m:r>
                          </m:sub>
                        </m:sSub>
                        <m:r>
                          <a:rPr lang="en-US" i="1" dirty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oMath>
                    </a14:m>
                    <a:endParaRPr lang="en-DE" dirty="0">
                      <a:solidFill>
                        <a:schemeClr val="accent1">
                          <a:lumMod val="50000"/>
                        </a:schemeClr>
                      </a:solidFill>
                    </a:endParaRPr>
                  </a:p>
                </p:txBody>
              </p:sp>
            </mc:Choice>
            <mc:Fallback>
              <p:sp>
                <p:nvSpPr>
                  <p:cNvPr id="30" name="Rectangle 29">
                    <a:extLst>
                      <a:ext uri="{FF2B5EF4-FFF2-40B4-BE49-F238E27FC236}">
                        <a16:creationId xmlns:a16="http://schemas.microsoft.com/office/drawing/2014/main" id="{232FCF7B-EE14-4B9F-9F35-A6C10F48596A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456082" y="4309009"/>
                    <a:ext cx="1649362" cy="646331"/>
                  </a:xfrm>
                  <a:prstGeom prst="rect">
                    <a:avLst/>
                  </a:prstGeom>
                  <a:blipFill>
                    <a:blip r:embed="rId7"/>
                    <a:stretch>
                      <a:fillRect l="-3333" t="-4717" r="-2593" b="-5660"/>
                    </a:stretch>
                  </a:blipFill>
                </p:spPr>
                <p:txBody>
                  <a:bodyPr/>
                  <a:lstStyle/>
                  <a:p>
                    <a:r>
                      <a:rPr lang="en-DE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36A6FD99-3941-427B-B24C-06BAF261ADD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9186384" y="3536500"/>
                <a:ext cx="0" cy="761397"/>
              </a:xfrm>
              <a:prstGeom prst="straightConnector1">
                <a:avLst/>
              </a:prstGeom>
              <a:ln w="254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87718C4-2F44-4AD3-ABD7-FFC2779F7042}"/>
                </a:ext>
              </a:extLst>
            </p:cNvPr>
            <p:cNvSpPr/>
            <p:nvPr/>
          </p:nvSpPr>
          <p:spPr>
            <a:xfrm>
              <a:off x="9924633" y="5161410"/>
              <a:ext cx="80502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b="1" dirty="0">
                  <a:solidFill>
                    <a:prstClr val="black"/>
                  </a:solidFill>
                </a:rPr>
                <a:t>Model</a:t>
              </a:r>
              <a:endParaRPr lang="en-DE" dirty="0"/>
            </a:p>
          </p:txBody>
        </p: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CE253392-9EE3-41F9-95C6-9E4A4C496CB9}"/>
              </a:ext>
            </a:extLst>
          </p:cNvPr>
          <p:cNvSpPr/>
          <p:nvPr/>
        </p:nvSpPr>
        <p:spPr>
          <a:xfrm>
            <a:off x="352809" y="5984357"/>
            <a:ext cx="34260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prstClr val="black"/>
                </a:solidFill>
              </a:rPr>
              <a:t>Mean bubble diameter agrees well with experiments</a:t>
            </a:r>
            <a:endParaRPr lang="en-DE" b="1" dirty="0">
              <a:solidFill>
                <a:prstClr val="black"/>
              </a:solidFill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336362C9-E5F3-41F2-8E1C-0B8B35FC60A1}"/>
              </a:ext>
            </a:extLst>
          </p:cNvPr>
          <p:cNvGrpSpPr/>
          <p:nvPr/>
        </p:nvGrpSpPr>
        <p:grpSpPr>
          <a:xfrm>
            <a:off x="8478451" y="2184522"/>
            <a:ext cx="3735917" cy="1631798"/>
            <a:chOff x="8456083" y="2167218"/>
            <a:chExt cx="3735917" cy="1631798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CB5BE431-6EF8-4474-8633-5FB0D75BB3C5}"/>
                    </a:ext>
                  </a:extLst>
                </p:cNvPr>
                <p:cNvSpPr txBox="1"/>
                <p:nvPr/>
              </p:nvSpPr>
              <p:spPr>
                <a:xfrm>
                  <a:off x="10668001" y="2361253"/>
                  <a:ext cx="1523999" cy="66890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dirty="0">
                      <a:solidFill>
                        <a:prstClr val="black"/>
                      </a:solidFill>
                    </a:rPr>
                    <a:t>Gas flow rate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</a:rPr>
                            <m:t>𝑄</m:t>
                          </m:r>
                        </m:e>
                        <m:sub>
                          <m:r>
                            <a:rPr lang="en-US" i="1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</m:oMath>
                  </a14:m>
                  <a:endParaRPr lang="en-DE" dirty="0"/>
                </a:p>
              </p:txBody>
            </p:sp>
          </mc:Choice>
          <mc:Fallback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CB5BE431-6EF8-4474-8633-5FB0D75BB3C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668001" y="2361253"/>
                  <a:ext cx="1523999" cy="668901"/>
                </a:xfrm>
                <a:prstGeom prst="rect">
                  <a:avLst/>
                </a:prstGeom>
                <a:blipFill>
                  <a:blip r:embed="rId8"/>
                  <a:stretch>
                    <a:fillRect l="-3600" t="-4545" b="-2727"/>
                  </a:stretch>
                </a:blipFill>
              </p:spPr>
              <p:txBody>
                <a:bodyPr/>
                <a:lstStyle/>
                <a:p>
                  <a:r>
                    <a:rPr lang="en-DE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42" name="Rectangle 41">
                  <a:extLst>
                    <a:ext uri="{FF2B5EF4-FFF2-40B4-BE49-F238E27FC236}">
                      <a16:creationId xmlns:a16="http://schemas.microsoft.com/office/drawing/2014/main" id="{D132DD01-4DDD-47FC-A526-9BA01433B296}"/>
                    </a:ext>
                  </a:extLst>
                </p:cNvPr>
                <p:cNvSpPr/>
                <p:nvPr/>
              </p:nvSpPr>
              <p:spPr>
                <a:xfrm>
                  <a:off x="8456083" y="2939727"/>
                  <a:ext cx="1649362" cy="646331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algn="ctr"/>
                  <a:r>
                    <a:rPr lang="en-US" dirty="0">
                      <a:solidFill>
                        <a:schemeClr val="accent1">
                          <a:lumMod val="50000"/>
                        </a:schemeClr>
                      </a:solidFill>
                    </a:rPr>
                    <a:t>Water flow rate</a:t>
                  </a:r>
                </a:p>
                <a:p>
                  <a:pPr algn="ctr"/>
                  <a:r>
                    <a:rPr lang="en-US" dirty="0">
                      <a:solidFill>
                        <a:schemeClr val="accent1">
                          <a:lumMod val="50000"/>
                        </a:schemeClr>
                      </a:solidFill>
                    </a:rPr>
                    <a:t>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 dirty="0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dirty="0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𝑄</m:t>
                          </m:r>
                        </m:e>
                        <m:sub>
                          <m:r>
                            <a:rPr lang="en-US" i="1" dirty="0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𝑙</m:t>
                          </m:r>
                        </m:sub>
                      </m:sSub>
                      <m:r>
                        <a:rPr lang="en-US" i="1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</m:oMath>
                  </a14:m>
                  <a:endParaRPr lang="en-DE" dirty="0">
                    <a:solidFill>
                      <a:schemeClr val="accent1">
                        <a:lumMod val="50000"/>
                      </a:schemeClr>
                    </a:solidFill>
                  </a:endParaRPr>
                </a:p>
              </p:txBody>
            </p:sp>
          </mc:Choice>
          <mc:Fallback>
            <p:sp>
              <p:nvSpPr>
                <p:cNvPr id="42" name="Rectangle 41">
                  <a:extLst>
                    <a:ext uri="{FF2B5EF4-FFF2-40B4-BE49-F238E27FC236}">
                      <a16:creationId xmlns:a16="http://schemas.microsoft.com/office/drawing/2014/main" id="{D132DD01-4DDD-47FC-A526-9BA01433B296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456083" y="2939727"/>
                  <a:ext cx="1649362" cy="646331"/>
                </a:xfrm>
                <a:prstGeom prst="rect">
                  <a:avLst/>
                </a:prstGeom>
                <a:blipFill>
                  <a:blip r:embed="rId9"/>
                  <a:stretch>
                    <a:fillRect l="-3333" t="-4717" r="-2593" b="-5660"/>
                  </a:stretch>
                </a:blipFill>
              </p:spPr>
              <p:txBody>
                <a:bodyPr/>
                <a:lstStyle/>
                <a:p>
                  <a:r>
                    <a:rPr lang="en-DE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43" name="Straight Arrow Connector 42">
              <a:extLst>
                <a:ext uri="{FF2B5EF4-FFF2-40B4-BE49-F238E27FC236}">
                  <a16:creationId xmlns:a16="http://schemas.microsoft.com/office/drawing/2014/main" id="{2F922346-7DCE-4A47-B786-997CB1A1A86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186385" y="2167218"/>
              <a:ext cx="0" cy="761397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874E45EE-ECC9-42F1-B642-2E5B136195FD}"/>
                </a:ext>
              </a:extLst>
            </p:cNvPr>
            <p:cNvSpPr/>
            <p:nvPr/>
          </p:nvSpPr>
          <p:spPr>
            <a:xfrm>
              <a:off x="9597243" y="3429684"/>
              <a:ext cx="137518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b="1" dirty="0">
                  <a:solidFill>
                    <a:prstClr val="black"/>
                  </a:solidFill>
                </a:rPr>
                <a:t>Experiments</a:t>
              </a:r>
              <a:endParaRPr lang="en-DE" dirty="0"/>
            </a:p>
          </p:txBody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DF641836-45F3-4BC5-96E7-C7A14F6768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16200000">
              <a:off x="9435685" y="2437644"/>
              <a:ext cx="908383" cy="585267"/>
            </a:xfrm>
            <a:prstGeom prst="rect">
              <a:avLst/>
            </a:prstGeom>
          </p:spPr>
        </p:pic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FD3E70A-6255-4A9E-BFBB-56F8BC15C88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105445" y="2713680"/>
              <a:ext cx="537901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6028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1BF615D0-C31B-483B-BBE0-59EEADA84D6F}"/>
                  </a:ext>
                </a:extLst>
              </p:cNvPr>
              <p:cNvSpPr/>
              <p:nvPr/>
            </p:nvSpPr>
            <p:spPr>
              <a:xfrm>
                <a:off x="48536" y="4333624"/>
                <a:ext cx="4565840" cy="149989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lvl="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prstClr val="black"/>
                    </a:solidFill>
                  </a:rPr>
                  <a:t>Simulated bubble/slug sizes fall </a:t>
                </a:r>
                <a:r>
                  <a:rPr lang="en-US" b="1" dirty="0">
                    <a:solidFill>
                      <a:prstClr val="black"/>
                    </a:solidFill>
                  </a:rPr>
                  <a:t>within the experimental range</a:t>
                </a:r>
              </a:p>
              <a:p>
                <a:pPr marL="285750" lvl="0" indent="-285750">
                  <a:buFont typeface="Arial" panose="020B0604020202020204" pitchFamily="34" charset="0"/>
                  <a:buChar char="•"/>
                </a:pPr>
                <a:endParaRPr lang="en-US" b="1" dirty="0">
                  <a:solidFill>
                    <a:prstClr val="black"/>
                  </a:solidFill>
                </a:endParaRPr>
              </a:p>
              <a:p>
                <a:pPr marL="285750" lvl="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prstClr val="black"/>
                    </a:solidFill>
                  </a:rPr>
                  <a:t>Gas coverage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∅</m:t>
                        </m:r>
                      </m:e>
                      <m:sub>
                        <m:r>
                          <a:rPr lang="en-US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prstClr val="black"/>
                    </a:solidFill>
                  </a:rPr>
                  <a:t> agrees well across all current densities</a:t>
                </a:r>
              </a:p>
            </p:txBody>
          </p:sp>
        </mc:Choice>
        <mc:Fallback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1BF615D0-C31B-483B-BBE0-59EEADA84D6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36" y="4333624"/>
                <a:ext cx="4565840" cy="1499898"/>
              </a:xfrm>
              <a:prstGeom prst="rect">
                <a:avLst/>
              </a:prstGeom>
              <a:blipFill>
                <a:blip r:embed="rId2"/>
                <a:stretch>
                  <a:fillRect l="-935" t="-2439" b="-5691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8</a:t>
            </a:fld>
            <a:endParaRPr lang="ar-EG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994CE-34CE-41B3-9030-1EA557C851DB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8CDB27-5788-40ED-82A1-A04EF8CF4608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 w="18415" cmpd="sng">
                <a:solidFill>
                  <a:schemeClr val="bg1"/>
                </a:solidFill>
                <a:prstDash val="solid"/>
              </a:ln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45EEA4E-0FB9-448C-ADB0-21A01E5E875F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3FAC3F-9CEE-4051-B891-F032C62C195B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7E438E-70EF-4DB5-A202-9E8ACF84B11F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15AC286-47AF-45F3-9DCD-5D85A72F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32" y="183102"/>
            <a:ext cx="8229600" cy="563562"/>
          </a:xfrm>
        </p:spPr>
        <p:txBody>
          <a:bodyPr>
            <a:normAutofit/>
          </a:bodyPr>
          <a:lstStyle/>
          <a:p>
            <a:pPr defTabSz="91440"/>
            <a:r>
              <a:rPr lang="en-US" sz="1800" dirty="0"/>
              <a:t>3. Validation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9F69B98-D8DB-49A5-81FC-7F94AD4FFCB8}"/>
              </a:ext>
            </a:extLst>
          </p:cNvPr>
          <p:cNvCxnSpPr>
            <a:cxnSpLocks/>
          </p:cNvCxnSpPr>
          <p:nvPr/>
        </p:nvCxnSpPr>
        <p:spPr>
          <a:xfrm>
            <a:off x="457200" y="639812"/>
            <a:ext cx="1143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A7D9AFD7-3699-41C1-9958-2C8D1E7E0DF3}"/>
              </a:ext>
            </a:extLst>
          </p:cNvPr>
          <p:cNvSpPr txBox="1"/>
          <p:nvPr/>
        </p:nvSpPr>
        <p:spPr>
          <a:xfrm>
            <a:off x="574730" y="899994"/>
            <a:ext cx="4203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3.2 Validation at different current densities</a:t>
            </a:r>
            <a:endParaRPr lang="en-DE" dirty="0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3B3CE95B-9538-4612-9700-1A6C0B1F3141}"/>
              </a:ext>
            </a:extLst>
          </p:cNvPr>
          <p:cNvGrpSpPr/>
          <p:nvPr/>
        </p:nvGrpSpPr>
        <p:grpSpPr>
          <a:xfrm>
            <a:off x="1425831" y="1422656"/>
            <a:ext cx="10235336" cy="4668112"/>
            <a:chOff x="1425831" y="1422656"/>
            <a:chExt cx="10235336" cy="4668112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7CF4A7B3-714E-425B-A7F3-F4B8904D205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25831" y="1422656"/>
              <a:ext cx="2897342" cy="2290422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F8157641-8C38-4D4A-8CA8-D4FF67C2D7F5}"/>
                </a:ext>
              </a:extLst>
            </p:cNvPr>
            <p:cNvSpPr/>
            <p:nvPr/>
          </p:nvSpPr>
          <p:spPr>
            <a:xfrm>
              <a:off x="3914454" y="1558330"/>
              <a:ext cx="310326" cy="663086"/>
            </a:xfrm>
            <a:prstGeom prst="rect">
              <a:avLst/>
            </a:prstGeom>
            <a:noFill/>
            <a:ln w="1905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DE"/>
            </a:p>
          </p:txBody>
        </p: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13B5720-902D-44F3-8887-73FD8674D5C1}"/>
                </a:ext>
              </a:extLst>
            </p:cNvPr>
            <p:cNvCxnSpPr>
              <a:cxnSpLocks/>
            </p:cNvCxnSpPr>
            <p:nvPr/>
          </p:nvCxnSpPr>
          <p:spPr>
            <a:xfrm>
              <a:off x="4224780" y="1889872"/>
              <a:ext cx="4816478" cy="0"/>
            </a:xfrm>
            <a:prstGeom prst="line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2F9459F0-1F7A-4270-B5BC-716B7267460E}"/>
                </a:ext>
              </a:extLst>
            </p:cNvPr>
            <p:cNvCxnSpPr>
              <a:cxnSpLocks/>
            </p:cNvCxnSpPr>
            <p:nvPr/>
          </p:nvCxnSpPr>
          <p:spPr>
            <a:xfrm>
              <a:off x="9041258" y="1889872"/>
              <a:ext cx="0" cy="331544"/>
            </a:xfrm>
            <a:prstGeom prst="straightConnector1">
              <a:avLst/>
            </a:prstGeom>
            <a:ln w="19050">
              <a:solidFill>
                <a:schemeClr val="accent6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6D7CDE26-BFC7-4D28-9042-4ADF6F9F4186}"/>
                </a:ext>
              </a:extLst>
            </p:cNvPr>
            <p:cNvSpPr/>
            <p:nvPr/>
          </p:nvSpPr>
          <p:spPr>
            <a:xfrm>
              <a:off x="8220347" y="2221415"/>
              <a:ext cx="3440820" cy="3869343"/>
            </a:xfrm>
            <a:prstGeom prst="rect">
              <a:avLst/>
            </a:prstGeom>
            <a:noFill/>
            <a:ln w="19050">
              <a:solidFill>
                <a:schemeClr val="accent6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DE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01798D9A-6E96-4613-A33F-F2F8AD5AE694}"/>
                </a:ext>
              </a:extLst>
            </p:cNvPr>
            <p:cNvSpPr/>
            <p:nvPr/>
          </p:nvSpPr>
          <p:spPr>
            <a:xfrm>
              <a:off x="1948191" y="2272311"/>
              <a:ext cx="260753" cy="573631"/>
            </a:xfrm>
            <a:prstGeom prst="rect">
              <a:avLst/>
            </a:prstGeom>
            <a:noFill/>
            <a:ln w="1905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DE"/>
            </a:p>
          </p:txBody>
        </p: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E31A3B1-AA08-4736-9D47-522D7A6D15CF}"/>
                </a:ext>
              </a:extLst>
            </p:cNvPr>
            <p:cNvCxnSpPr>
              <a:cxnSpLocks/>
            </p:cNvCxnSpPr>
            <p:nvPr/>
          </p:nvCxnSpPr>
          <p:spPr>
            <a:xfrm>
              <a:off x="2124668" y="2845942"/>
              <a:ext cx="0" cy="966939"/>
            </a:xfrm>
            <a:prstGeom prst="line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F0DB94FA-AAC0-4F84-B3A1-C2FDBEF34E85}"/>
                </a:ext>
              </a:extLst>
            </p:cNvPr>
            <p:cNvCxnSpPr>
              <a:cxnSpLocks/>
            </p:cNvCxnSpPr>
            <p:nvPr/>
          </p:nvCxnSpPr>
          <p:spPr>
            <a:xfrm>
              <a:off x="2124667" y="3812881"/>
              <a:ext cx="2466065" cy="0"/>
            </a:xfrm>
            <a:prstGeom prst="straightConnector1">
              <a:avLst/>
            </a:prstGeom>
            <a:ln w="19050">
              <a:solidFill>
                <a:schemeClr val="accent6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86D19A31-A8C7-4F3D-BF73-D3350951FF12}"/>
                </a:ext>
              </a:extLst>
            </p:cNvPr>
            <p:cNvSpPr/>
            <p:nvPr/>
          </p:nvSpPr>
          <p:spPr>
            <a:xfrm>
              <a:off x="4590733" y="2221416"/>
              <a:ext cx="3362053" cy="3869352"/>
            </a:xfrm>
            <a:prstGeom prst="rect">
              <a:avLst/>
            </a:prstGeom>
            <a:noFill/>
            <a:ln w="19050">
              <a:solidFill>
                <a:schemeClr val="accent6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DE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BA0054EA-33D3-4034-86FE-54AFD8B3933B}"/>
                  </a:ext>
                </a:extLst>
              </p:cNvPr>
              <p:cNvSpPr txBox="1"/>
              <p:nvPr/>
            </p:nvSpPr>
            <p:spPr>
              <a:xfrm flipH="1">
                <a:off x="4388736" y="2398590"/>
                <a:ext cx="18436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US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1600" b="0" i="1" smtClean="0">
                          <a:latin typeface="Cambria Math" panose="02040503050406030204" pitchFamily="18" charset="0"/>
                        </a:rPr>
                        <m:t>1</m:t>
                      </m:r>
                      <m:r>
                        <a:rPr lang="en-US" sz="16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1600" b="0" i="0" smtClean="0">
                          <a:latin typeface="Cambria Math" panose="02040503050406030204" pitchFamily="18" charset="0"/>
                        </a:rPr>
                        <m:t>A</m:t>
                      </m:r>
                      <m:r>
                        <a:rPr lang="en-US" sz="1600" b="0" i="0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US" sz="1600" b="0" i="0" smtClean="0">
                          <a:latin typeface="Cambria Math" panose="02040503050406030204" pitchFamily="18" charset="0"/>
                        </a:rPr>
                        <m:t>c</m:t>
                      </m:r>
                      <m:sSup>
                        <m:sSupPr>
                          <m:ctrlPr>
                            <a:rPr lang="en-US" sz="16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sz="1600" b="0" i="0" smtClean="0">
                              <a:latin typeface="Cambria Math" panose="02040503050406030204" pitchFamily="18" charset="0"/>
                            </a:rPr>
                            <m:t>m</m:t>
                          </m:r>
                        </m:e>
                        <m:sup>
                          <m:r>
                            <a:rPr lang="en-US" sz="16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DE" sz="1600" dirty="0"/>
              </a:p>
            </p:txBody>
          </p:sp>
        </mc:Choice>
        <mc:Fallback xmlns=""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BA0054EA-33D3-4034-86FE-54AFD8B393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4388736" y="2398590"/>
                <a:ext cx="1843640" cy="338554"/>
              </a:xfrm>
              <a:prstGeom prst="rect">
                <a:avLst/>
              </a:prstGeom>
              <a:blipFill>
                <a:blip r:embed="rId7"/>
                <a:stretch>
                  <a:fillRect b="-8929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46794359-193F-460C-87AD-E9ECA364106E}"/>
                  </a:ext>
                </a:extLst>
              </p:cNvPr>
              <p:cNvSpPr txBox="1"/>
              <p:nvPr/>
            </p:nvSpPr>
            <p:spPr>
              <a:xfrm flipH="1">
                <a:off x="9940757" y="2357089"/>
                <a:ext cx="18436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US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1600" b="0" i="1" smtClean="0">
                          <a:latin typeface="Cambria Math" panose="02040503050406030204" pitchFamily="18" charset="0"/>
                        </a:rPr>
                        <m:t>5</m:t>
                      </m:r>
                      <m:r>
                        <a:rPr lang="en-US" sz="16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1600" b="0" i="0" smtClean="0">
                          <a:latin typeface="Cambria Math" panose="02040503050406030204" pitchFamily="18" charset="0"/>
                        </a:rPr>
                        <m:t>A</m:t>
                      </m:r>
                      <m:r>
                        <a:rPr lang="en-US" sz="1600" b="0" i="0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US" sz="1600" b="0" i="0" smtClean="0">
                          <a:latin typeface="Cambria Math" panose="02040503050406030204" pitchFamily="18" charset="0"/>
                        </a:rPr>
                        <m:t>c</m:t>
                      </m:r>
                      <m:sSup>
                        <m:sSupPr>
                          <m:ctrlPr>
                            <a:rPr lang="en-US" sz="16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sz="1600" b="0" i="0" smtClean="0">
                              <a:latin typeface="Cambria Math" panose="02040503050406030204" pitchFamily="18" charset="0"/>
                            </a:rPr>
                            <m:t>m</m:t>
                          </m:r>
                        </m:e>
                        <m:sup>
                          <m:r>
                            <a:rPr lang="en-US" sz="16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DE" sz="1600" dirty="0"/>
              </a:p>
            </p:txBody>
          </p:sp>
        </mc:Choice>
        <mc:Fallback xmlns=""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46794359-193F-460C-87AD-E9ECA36410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9940757" y="2357089"/>
                <a:ext cx="1843640" cy="338554"/>
              </a:xfrm>
              <a:prstGeom prst="rect">
                <a:avLst/>
              </a:prstGeom>
              <a:blipFill>
                <a:blip r:embed="rId8"/>
                <a:stretch>
                  <a:fillRect b="-10909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TextBox 55">
            <a:extLst>
              <a:ext uri="{FF2B5EF4-FFF2-40B4-BE49-F238E27FC236}">
                <a16:creationId xmlns:a16="http://schemas.microsoft.com/office/drawing/2014/main" id="{0F35854E-EE7C-4C99-91AF-3F10CEB03009}"/>
              </a:ext>
            </a:extLst>
          </p:cNvPr>
          <p:cNvSpPr txBox="1"/>
          <p:nvPr/>
        </p:nvSpPr>
        <p:spPr>
          <a:xfrm>
            <a:off x="4778061" y="1274502"/>
            <a:ext cx="6469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Compared with experimental observations of </a:t>
            </a:r>
            <a:r>
              <a:rPr lang="en-US" b="1" dirty="0"/>
              <a:t>Wu et al. (2024)</a:t>
            </a:r>
            <a:endParaRPr lang="en-DE" b="1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25096C6-7C04-466A-90C5-B4408535A319}"/>
              </a:ext>
            </a:extLst>
          </p:cNvPr>
          <p:cNvGrpSpPr/>
          <p:nvPr/>
        </p:nvGrpSpPr>
        <p:grpSpPr>
          <a:xfrm>
            <a:off x="4614376" y="2357089"/>
            <a:ext cx="3236000" cy="3904741"/>
            <a:chOff x="4614376" y="2357089"/>
            <a:chExt cx="3236000" cy="3904741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454036A1-7CFE-4F52-BAC1-9C044EB5B94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r="51381"/>
            <a:stretch/>
          </p:blipFill>
          <p:spPr>
            <a:xfrm>
              <a:off x="4614376" y="2357089"/>
              <a:ext cx="3236000" cy="3904741"/>
            </a:xfrm>
            <a:prstGeom prst="rect">
              <a:avLst/>
            </a:prstGeom>
          </p:spPr>
        </p:pic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0362FF6A-A380-4DA3-8F56-F3DC45D47BD2}"/>
                </a:ext>
              </a:extLst>
            </p:cNvPr>
            <p:cNvSpPr/>
            <p:nvPr/>
          </p:nvSpPr>
          <p:spPr>
            <a:xfrm>
              <a:off x="5167423" y="2845942"/>
              <a:ext cx="510363" cy="2227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DE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B146DDD0-56D7-4CAF-9E3F-808C3E83BA2C}"/>
              </a:ext>
            </a:extLst>
          </p:cNvPr>
          <p:cNvGrpSpPr/>
          <p:nvPr/>
        </p:nvGrpSpPr>
        <p:grpSpPr>
          <a:xfrm>
            <a:off x="8220346" y="2313447"/>
            <a:ext cx="3362054" cy="3904741"/>
            <a:chOff x="8220346" y="2313447"/>
            <a:chExt cx="3362054" cy="3904741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F4AD1DD-E4C6-4D7F-9693-8820B3608E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49487"/>
            <a:stretch/>
          </p:blipFill>
          <p:spPr>
            <a:xfrm>
              <a:off x="8220346" y="2313447"/>
              <a:ext cx="3362054" cy="3904741"/>
            </a:xfrm>
            <a:prstGeom prst="rect">
              <a:avLst/>
            </a:prstGeom>
          </p:spPr>
        </p:pic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4633C7D-0838-4C75-9466-54D5E44BB2FF}"/>
                </a:ext>
              </a:extLst>
            </p:cNvPr>
            <p:cNvSpPr/>
            <p:nvPr/>
          </p:nvSpPr>
          <p:spPr>
            <a:xfrm>
              <a:off x="10800553" y="2747156"/>
              <a:ext cx="510363" cy="2227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DE"/>
            </a:p>
          </p:txBody>
        </p:sp>
      </p:grpSp>
    </p:spTree>
    <p:extLst>
      <p:ext uri="{BB962C8B-B14F-4D97-AF65-F5344CB8AC3E}">
        <p14:creationId xmlns:p14="http://schemas.microsoft.com/office/powerpoint/2010/main" val="1575673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9</a:t>
            </a:fld>
            <a:endParaRPr lang="ar-EG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994CE-34CE-41B3-9030-1EA557C851DB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8CDB27-5788-40ED-82A1-A04EF8CF4608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 w="18415" cmpd="sng">
                <a:solidFill>
                  <a:schemeClr val="bg1"/>
                </a:solidFill>
                <a:prstDash val="solid"/>
              </a:ln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45EEA4E-0FB9-448C-ADB0-21A01E5E875F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3FAC3F-9CEE-4051-B891-F032C62C195B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7E438E-70EF-4DB5-A202-9E8ACF84B11F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15AC286-47AF-45F3-9DCD-5D85A72F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32" y="183102"/>
            <a:ext cx="8229600" cy="563562"/>
          </a:xfrm>
        </p:spPr>
        <p:txBody>
          <a:bodyPr>
            <a:normAutofit/>
          </a:bodyPr>
          <a:lstStyle/>
          <a:p>
            <a:pPr defTabSz="91440"/>
            <a:r>
              <a:rPr lang="en-US" sz="1800" dirty="0"/>
              <a:t>3. Validation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9F69B98-D8DB-49A5-81FC-7F94AD4FFCB8}"/>
              </a:ext>
            </a:extLst>
          </p:cNvPr>
          <p:cNvCxnSpPr>
            <a:cxnSpLocks/>
          </p:cNvCxnSpPr>
          <p:nvPr/>
        </p:nvCxnSpPr>
        <p:spPr>
          <a:xfrm>
            <a:off x="457200" y="639812"/>
            <a:ext cx="1143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D75A046E-EC5F-4E6E-9062-DAAFFCD22F06}"/>
              </a:ext>
            </a:extLst>
          </p:cNvPr>
          <p:cNvSpPr txBox="1"/>
          <p:nvPr/>
        </p:nvSpPr>
        <p:spPr>
          <a:xfrm>
            <a:off x="574730" y="899994"/>
            <a:ext cx="4203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3.2 Validation at different current densities</a:t>
            </a:r>
            <a:endParaRPr lang="en-DE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17C1B1A3-87B4-4F42-A00F-10D42C137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156" y="1744779"/>
            <a:ext cx="7492058" cy="3515109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B0E58718-6447-45C2-A910-73628A05677E}"/>
              </a:ext>
            </a:extLst>
          </p:cNvPr>
          <p:cNvSpPr txBox="1"/>
          <p:nvPr/>
        </p:nvSpPr>
        <p:spPr>
          <a:xfrm>
            <a:off x="4778061" y="1274502"/>
            <a:ext cx="6469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Compared with experimental observations of </a:t>
            </a:r>
            <a:r>
              <a:rPr lang="en-US" b="1" dirty="0"/>
              <a:t>Wu et al. (2024)</a:t>
            </a:r>
            <a:endParaRPr lang="en-DE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30DE17-5A7D-4C8F-850C-2B691F697D60}"/>
              </a:ext>
            </a:extLst>
          </p:cNvPr>
          <p:cNvSpPr txBox="1"/>
          <p:nvPr/>
        </p:nvSpPr>
        <p:spPr>
          <a:xfrm>
            <a:off x="574730" y="2480925"/>
            <a:ext cx="3654975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Transition from </a:t>
            </a:r>
            <a:r>
              <a:rPr lang="en-US" b="1" dirty="0"/>
              <a:t>bubbly to slug/annular </a:t>
            </a:r>
            <a:r>
              <a:rPr lang="en-US" dirty="0"/>
              <a:t>flow is captured.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Simulations give a </a:t>
            </a:r>
            <a:r>
              <a:rPr lang="en-US" b="1" dirty="0"/>
              <a:t>more uniform gas distribution and shorter slugs.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Likely related to </a:t>
            </a:r>
            <a:r>
              <a:rPr lang="en-US" b="1" dirty="0"/>
              <a:t>uniform current density</a:t>
            </a:r>
            <a:r>
              <a:rPr lang="en-US" dirty="0"/>
              <a:t> in the model.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74751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10</a:t>
            </a:fld>
            <a:endParaRPr lang="ar-EG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994CE-34CE-41B3-9030-1EA557C851DB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8CDB27-5788-40ED-82A1-A04EF8CF4608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 w="18415" cmpd="sng">
                <a:solidFill>
                  <a:schemeClr val="bg1"/>
                </a:solidFill>
                <a:prstDash val="solid"/>
              </a:ln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45EEA4E-0FB9-448C-ADB0-21A01E5E875F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3FAC3F-9CEE-4051-B891-F032C62C195B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7E438E-70EF-4DB5-A202-9E8ACF84B11F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15AC286-47AF-45F3-9DCD-5D85A72F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32" y="183102"/>
            <a:ext cx="8229600" cy="563562"/>
          </a:xfrm>
        </p:spPr>
        <p:txBody>
          <a:bodyPr>
            <a:normAutofit/>
          </a:bodyPr>
          <a:lstStyle/>
          <a:p>
            <a:pPr defTabSz="91440"/>
            <a:r>
              <a:rPr lang="en-US" sz="1800" dirty="0"/>
              <a:t>3. Validation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9F69B98-D8DB-49A5-81FC-7F94AD4FFCB8}"/>
              </a:ext>
            </a:extLst>
          </p:cNvPr>
          <p:cNvCxnSpPr>
            <a:cxnSpLocks/>
          </p:cNvCxnSpPr>
          <p:nvPr/>
        </p:nvCxnSpPr>
        <p:spPr>
          <a:xfrm>
            <a:off x="457200" y="639812"/>
            <a:ext cx="1143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841E0C8-77AB-431F-97D3-6A16F0F8986B}"/>
              </a:ext>
            </a:extLst>
          </p:cNvPr>
          <p:cNvSpPr txBox="1"/>
          <p:nvPr/>
        </p:nvSpPr>
        <p:spPr>
          <a:xfrm>
            <a:off x="574730" y="899994"/>
            <a:ext cx="3781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3.3 Validation with different flow rates</a:t>
            </a:r>
            <a:endParaRPr lang="en-DE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EEBA89-8730-474A-B253-07479FAD5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028" y="1084660"/>
            <a:ext cx="6286208" cy="415999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1BE8B993-1E50-4029-ADDA-F5AA081BFCE7}"/>
                  </a:ext>
                </a:extLst>
              </p:cNvPr>
              <p:cNvSpPr txBox="1"/>
              <p:nvPr/>
            </p:nvSpPr>
            <p:spPr>
              <a:xfrm>
                <a:off x="7531778" y="5399623"/>
                <a:ext cx="3284297" cy="5672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>
                    <a:ea typeface="Cambria Math" panose="02040503050406030204" pitchFamily="18" charset="0"/>
                  </a:rPr>
                  <a:t>Gas flow rate fraction </a:t>
                </a:r>
                <a14:m>
                  <m:oMath xmlns:m="http://schemas.openxmlformats.org/officeDocument/2006/math">
                    <m:r>
                      <a:rPr lang="en-DE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𝛽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𝑔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𝑔</m:t>
                            </m:r>
                          </m:sub>
                        </m:sSub>
                        <m:r>
                          <a:rPr 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𝑙</m:t>
                            </m:r>
                          </m:sub>
                        </m:sSub>
                      </m:den>
                    </m:f>
                  </m:oMath>
                </a14:m>
                <a:endParaRPr lang="en-DE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1BE8B993-1E50-4029-ADDA-F5AA081BFC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1778" y="5399623"/>
                <a:ext cx="3284297" cy="567207"/>
              </a:xfrm>
              <a:prstGeom prst="rect">
                <a:avLst/>
              </a:prstGeom>
              <a:blipFill>
                <a:blip r:embed="rId3"/>
                <a:stretch>
                  <a:fillRect l="-1673" b="-1075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Group 8">
            <a:extLst>
              <a:ext uri="{FF2B5EF4-FFF2-40B4-BE49-F238E27FC236}">
                <a16:creationId xmlns:a16="http://schemas.microsoft.com/office/drawing/2014/main" id="{18292202-5B55-43DC-A6E0-44DC68CFF812}"/>
              </a:ext>
            </a:extLst>
          </p:cNvPr>
          <p:cNvGrpSpPr/>
          <p:nvPr/>
        </p:nvGrpSpPr>
        <p:grpSpPr>
          <a:xfrm>
            <a:off x="1351248" y="1376481"/>
            <a:ext cx="4156780" cy="2941078"/>
            <a:chOff x="1351248" y="1376481"/>
            <a:chExt cx="4156780" cy="2941078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5F78224-5678-4285-AC8D-9E162B94E0B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01045" y="1376481"/>
              <a:ext cx="3109094" cy="2417858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Box 4">
                  <a:extLst>
                    <a:ext uri="{FF2B5EF4-FFF2-40B4-BE49-F238E27FC236}">
                      <a16:creationId xmlns:a16="http://schemas.microsoft.com/office/drawing/2014/main" id="{DF673B30-DEA9-47FA-B3C4-4D96773187A4}"/>
                    </a:ext>
                  </a:extLst>
                </p:cNvPr>
                <p:cNvSpPr txBox="1"/>
                <p:nvPr/>
              </p:nvSpPr>
              <p:spPr>
                <a:xfrm>
                  <a:off x="1351248" y="3794339"/>
                  <a:ext cx="4156780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1400" dirty="0"/>
                    <a:t>Percentage of large slugs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sz="1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𝐿𝑆</m:t>
                          </m:r>
                        </m:sub>
                      </m:sSub>
                    </m:oMath>
                  </a14:m>
                  <a:r>
                    <a:rPr lang="en-US" sz="1400" dirty="0"/>
                    <a:t> at monitoring cross section</a:t>
                  </a:r>
                  <a:endParaRPr lang="en-DE" sz="1400" dirty="0"/>
                </a:p>
              </p:txBody>
            </p:sp>
          </mc:Choice>
          <mc:Fallback xmlns="">
            <p:sp>
              <p:nvSpPr>
                <p:cNvPr id="5" name="TextBox 4">
                  <a:extLst>
                    <a:ext uri="{FF2B5EF4-FFF2-40B4-BE49-F238E27FC236}">
                      <a16:creationId xmlns:a16="http://schemas.microsoft.com/office/drawing/2014/main" id="{DF673B30-DEA9-47FA-B3C4-4D96773187A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51248" y="3794339"/>
                  <a:ext cx="4156780" cy="523220"/>
                </a:xfrm>
                <a:prstGeom prst="rect">
                  <a:avLst/>
                </a:prstGeom>
                <a:blipFill>
                  <a:blip r:embed="rId5"/>
                  <a:stretch>
                    <a:fillRect t="-1163" b="-11628"/>
                  </a:stretch>
                </a:blipFill>
              </p:spPr>
              <p:txBody>
                <a:bodyPr/>
                <a:lstStyle/>
                <a:p>
                  <a:r>
                    <a:rPr lang="en-DE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4E66D89-9D83-41AA-B205-E0142C97FD0A}"/>
                  </a:ext>
                </a:extLst>
              </p:cNvPr>
              <p:cNvSpPr txBox="1"/>
              <p:nvPr/>
            </p:nvSpPr>
            <p:spPr>
              <a:xfrm>
                <a:off x="148816" y="4948842"/>
                <a:ext cx="5947184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Weak sensitivity to the specific </a:t>
                </a:r>
                <a14:m>
                  <m:oMath xmlns:m="http://schemas.openxmlformats.org/officeDocument/2006/math">
                    <m:r>
                      <a:rPr lang="en-US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i="1" dirty="0" err="1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US" i="1" dirty="0" err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 err="1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 err="1" smtClean="0">
                            <a:latin typeface="Cambria Math" panose="02040503050406030204" pitchFamily="18" charset="0"/>
                          </a:rPr>
                          <m:t>𝑙</m:t>
                        </m:r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​</m:t>
                        </m:r>
                      </m:sub>
                    </m:sSub>
                    <m:r>
                      <a:rPr lang="en-US" i="1" dirty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US" dirty="0"/>
                  <a:t>combination at fixed </a:t>
                </a:r>
                <a14:m>
                  <m:oMath xmlns:m="http://schemas.openxmlformats.org/officeDocument/2006/math">
                    <m:r>
                      <a:rPr lang="en-US" i="1" dirty="0" smtClean="0">
                        <a:latin typeface="Cambria Math" panose="02040503050406030204" pitchFamily="18" charset="0"/>
                      </a:rPr>
                      <m:t>𝛽</m:t>
                    </m:r>
                  </m:oMath>
                </a14:m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Experimental results show stronger separate effects of </a:t>
                </a:r>
                <a14:m>
                  <m:oMath xmlns:m="http://schemas.openxmlformats.org/officeDocument/2006/math">
                    <m:r>
                      <a:rPr lang="en-US" i="1" dirty="0" smtClean="0"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𝑙</m:t>
                        </m:r>
                      </m:sub>
                    </m:sSub>
                  </m:oMath>
                </a14:m>
                <a:r>
                  <a:rPr lang="en-US" dirty="0"/>
                  <a:t>	​</a:t>
                </a:r>
                <a:endParaRPr lang="en-DE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4E66D89-9D83-41AA-B205-E0142C97FD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816" y="4948842"/>
                <a:ext cx="5947184" cy="1200329"/>
              </a:xfrm>
              <a:prstGeom prst="rect">
                <a:avLst/>
              </a:prstGeom>
              <a:blipFill>
                <a:blip r:embed="rId6"/>
                <a:stretch>
                  <a:fillRect l="-615" t="-3046" r="-1127" b="-7107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FA562318-1EBE-49F9-ADD9-1DB038839915}"/>
                  </a:ext>
                </a:extLst>
              </p:cNvPr>
              <p:cNvSpPr/>
              <p:nvPr/>
            </p:nvSpPr>
            <p:spPr>
              <a:xfrm>
                <a:off x="148816" y="4317001"/>
                <a:ext cx="5199766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lvl="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prstClr val="black"/>
                    </a:solidFill>
                  </a:rPr>
                  <a:t>Higher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𝑙</m:t>
                        </m:r>
                      </m:sub>
                    </m:sSub>
                  </m:oMath>
                </a14:m>
                <a:r>
                  <a:rPr lang="en-US" dirty="0">
                    <a:solidFill>
                      <a:prstClr val="black"/>
                    </a:solidFill>
                  </a:rPr>
                  <a:t>​→ shorter gas structures and lower gas coverage</a:t>
                </a:r>
              </a:p>
            </p:txBody>
          </p:sp>
        </mc:Choice>
        <mc:Fallback xmlns=""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FA562318-1EBE-49F9-ADD9-1DB03883991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816" y="4317001"/>
                <a:ext cx="5199766" cy="646331"/>
              </a:xfrm>
              <a:prstGeom prst="rect">
                <a:avLst/>
              </a:prstGeom>
              <a:blipFill>
                <a:blip r:embed="rId7"/>
                <a:stretch>
                  <a:fillRect l="-703" t="-4717" b="-14151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9441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CB27E0E-8A92-48B9-A8C9-258BCC6CA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b="1" dirty="0"/>
              <a:t>4. Results </a:t>
            </a:r>
            <a:endParaRPr lang="ar-EG" b="1" dirty="0"/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11</a:t>
            </a:fld>
            <a:endParaRPr lang="ar-EG" sz="1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D96C3C-B6AE-463E-9C7B-0BCEEDABFFD4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5D7050-985B-4681-95A4-973D259EE806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 w="18415" cmpd="sng">
                <a:solidFill>
                  <a:schemeClr val="bg1"/>
                </a:solidFill>
                <a:prstDash val="solid"/>
              </a:ln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1C3CE-F488-49F7-964E-4C6329E93105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AF97FD8-28ED-4512-809E-0121956A9510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9F59518-2D27-4674-9FB9-838B99072F34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4938F7-3C6E-4CAD-A4B4-A9082AB1C86A}"/>
              </a:ext>
            </a:extLst>
          </p:cNvPr>
          <p:cNvSpPr txBox="1"/>
          <p:nvPr/>
        </p:nvSpPr>
        <p:spPr>
          <a:xfrm>
            <a:off x="89244" y="2094943"/>
            <a:ext cx="16350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Single Serpentine</a:t>
            </a:r>
            <a:endParaRPr lang="en-DE" sz="16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A3F2641-F70A-4807-8205-EB058E13F53E}"/>
              </a:ext>
            </a:extLst>
          </p:cNvPr>
          <p:cNvSpPr txBox="1"/>
          <p:nvPr/>
        </p:nvSpPr>
        <p:spPr>
          <a:xfrm>
            <a:off x="510993" y="3616885"/>
            <a:ext cx="7915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Parallel</a:t>
            </a:r>
            <a:endParaRPr lang="en-DE" sz="1600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FF52B36-C7E8-4893-A868-7B7860CD5B07}"/>
              </a:ext>
            </a:extLst>
          </p:cNvPr>
          <p:cNvSpPr txBox="1"/>
          <p:nvPr/>
        </p:nvSpPr>
        <p:spPr>
          <a:xfrm>
            <a:off x="684598" y="5109974"/>
            <a:ext cx="4443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Pin</a:t>
            </a:r>
            <a:endParaRPr lang="en-DE" sz="16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24BA346-CCF7-4C51-848C-C44B7281E581}"/>
              </a:ext>
            </a:extLst>
          </p:cNvPr>
          <p:cNvSpPr/>
          <p:nvPr/>
        </p:nvSpPr>
        <p:spPr>
          <a:xfrm>
            <a:off x="2983630" y="922976"/>
            <a:ext cx="4126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First results: Different flow-field designs</a:t>
            </a:r>
            <a:r>
              <a:rPr lang="en-US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9BFB3DF-EE11-4409-832E-8D608304C7B9}"/>
              </a:ext>
            </a:extLst>
          </p:cNvPr>
          <p:cNvSpPr/>
          <p:nvPr/>
        </p:nvSpPr>
        <p:spPr>
          <a:xfrm>
            <a:off x="8326954" y="3725734"/>
            <a:ext cx="35903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</a:t>
            </a:r>
            <a:r>
              <a:rPr lang="en-US" b="1" dirty="0"/>
              <a:t>pin design</a:t>
            </a:r>
            <a:r>
              <a:rPr lang="en-US" dirty="0"/>
              <a:t>, followed by the </a:t>
            </a:r>
            <a:r>
              <a:rPr lang="en-US" b="1" dirty="0"/>
              <a:t>parallel design</a:t>
            </a:r>
            <a:r>
              <a:rPr lang="en-US" dirty="0"/>
              <a:t>, appears to distribute gas more evenly over time than the </a:t>
            </a:r>
            <a:r>
              <a:rPr lang="en-US" b="1" dirty="0"/>
              <a:t>single-serpentine design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B3E80F-B64A-4A76-A2A6-96F38A2B044D}"/>
              </a:ext>
            </a:extLst>
          </p:cNvPr>
          <p:cNvSpPr/>
          <p:nvPr/>
        </p:nvSpPr>
        <p:spPr>
          <a:xfrm>
            <a:off x="8458915" y="5714260"/>
            <a:ext cx="21725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Analysis still ongoing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B33E297-C196-4B6D-8403-8DE05154B853}"/>
              </a:ext>
            </a:extLst>
          </p:cNvPr>
          <p:cNvSpPr/>
          <p:nvPr/>
        </p:nvSpPr>
        <p:spPr>
          <a:xfrm>
            <a:off x="8291501" y="1478624"/>
            <a:ext cx="343348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prstClr val="black"/>
                </a:solidFill>
              </a:rPr>
              <a:t>Goal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Identify the flow-field design with </a:t>
            </a:r>
            <a:r>
              <a:rPr lang="en-US" b="1" dirty="0"/>
              <a:t>less gas blockage</a:t>
            </a:r>
            <a:r>
              <a:rPr lang="en-US" dirty="0"/>
              <a:t> (potentially </a:t>
            </a:r>
            <a:r>
              <a:rPr lang="en-US" b="1" dirty="0"/>
              <a:t>lower mass-transport losses)</a:t>
            </a:r>
            <a:endParaRPr lang="en-US" dirty="0">
              <a:solidFill>
                <a:prstClr val="black"/>
              </a:solidFill>
            </a:endParaRP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5520FD03-DF96-4306-97F7-E3C54D8EFB3E}"/>
              </a:ext>
            </a:extLst>
          </p:cNvPr>
          <p:cNvGrpSpPr/>
          <p:nvPr/>
        </p:nvGrpSpPr>
        <p:grpSpPr>
          <a:xfrm>
            <a:off x="3713643" y="1487725"/>
            <a:ext cx="3679003" cy="4963053"/>
            <a:chOff x="3713643" y="1487725"/>
            <a:chExt cx="3679003" cy="4963053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EEFC02EA-CBE3-4D32-8AC8-25410AE8AC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80738" y="1525557"/>
              <a:ext cx="1586484" cy="1586484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01EC373C-ABA4-4DED-AA33-75598A08B46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13643" y="1487725"/>
              <a:ext cx="1824228" cy="1682496"/>
            </a:xfrm>
            <a:prstGeom prst="rect">
              <a:avLst/>
            </a:prstGeom>
          </p:spPr>
        </p:pic>
        <mc:AlternateContent xmlns:mc="http://schemas.openxmlformats.org/markup-compatibility/2006">
          <mc:Choice xmlns:a14="http://schemas.microsoft.com/office/drawing/2010/main" Requires="a14">
            <p:sp>
              <p:nvSpPr>
                <p:cNvPr id="57" name="TextBox 56">
                  <a:extLst>
                    <a:ext uri="{FF2B5EF4-FFF2-40B4-BE49-F238E27FC236}">
                      <a16:creationId xmlns:a16="http://schemas.microsoft.com/office/drawing/2014/main" id="{AECAD50D-BE25-42D3-9413-27CE53518731}"/>
                    </a:ext>
                  </a:extLst>
                </p:cNvPr>
                <p:cNvSpPr txBox="1"/>
                <p:nvPr/>
              </p:nvSpPr>
              <p:spPr>
                <a:xfrm>
                  <a:off x="3845676" y="6081446"/>
                  <a:ext cx="150958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US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i="0" dirty="0" smtClean="0">
                            <a:latin typeface="Cambria Math" panose="02040503050406030204" pitchFamily="18" charset="0"/>
                          </a:rPr>
                          <m:t>A</m:t>
                        </m:r>
                        <m:r>
                          <a:rPr lang="en-US" i="0" dirty="0" smtClean="0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m:rPr>
                            <m:sty m:val="p"/>
                          </m:rPr>
                          <a:rPr lang="en-US" i="0" dirty="0" smtClean="0">
                            <a:latin typeface="Cambria Math" panose="02040503050406030204" pitchFamily="18" charset="0"/>
                          </a:rPr>
                          <m:t>c</m:t>
                        </m:r>
                        <m:sSup>
                          <m:sSupPr>
                            <m:ctrlPr>
                              <a:rPr lang="en-US" b="0" i="1" dirty="0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n-US" i="0" dirty="0" smtClean="0">
                                <a:latin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en-US" i="0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oMath>
                    </m:oMathPara>
                  </a14:m>
                  <a:endParaRPr lang="en-DE" dirty="0"/>
                </a:p>
              </p:txBody>
            </p:sp>
          </mc:Choice>
          <mc:Fallback>
            <p:sp>
              <p:nvSpPr>
                <p:cNvPr id="57" name="TextBox 56">
                  <a:extLst>
                    <a:ext uri="{FF2B5EF4-FFF2-40B4-BE49-F238E27FC236}">
                      <a16:creationId xmlns:a16="http://schemas.microsoft.com/office/drawing/2014/main" id="{AECAD50D-BE25-42D3-9413-27CE53518731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45676" y="6081446"/>
                  <a:ext cx="1509580" cy="369332"/>
                </a:xfrm>
                <a:prstGeom prst="rect">
                  <a:avLst/>
                </a:prstGeom>
                <a:blipFill>
                  <a:blip r:embed="rId4"/>
                  <a:stretch>
                    <a:fillRect b="-13333"/>
                  </a:stretch>
                </a:blipFill>
              </p:spPr>
              <p:txBody>
                <a:bodyPr/>
                <a:lstStyle/>
                <a:p>
                  <a:r>
                    <a:rPr lang="en-DE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BB07E819-FDF5-4A26-B960-ED83CB9C7D10}"/>
                    </a:ext>
                  </a:extLst>
                </p:cNvPr>
                <p:cNvSpPr txBox="1"/>
                <p:nvPr/>
              </p:nvSpPr>
              <p:spPr>
                <a:xfrm>
                  <a:off x="5845276" y="6076336"/>
                  <a:ext cx="150958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US" b="0" i="1" dirty="0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i="0" dirty="0" smtClean="0">
                            <a:latin typeface="Cambria Math" panose="02040503050406030204" pitchFamily="18" charset="0"/>
                          </a:rPr>
                          <m:t>A</m:t>
                        </m:r>
                        <m:r>
                          <a:rPr lang="en-US" i="0" dirty="0" smtClean="0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m:rPr>
                            <m:sty m:val="p"/>
                          </m:rPr>
                          <a:rPr lang="en-US" i="0" dirty="0" smtClean="0">
                            <a:latin typeface="Cambria Math" panose="02040503050406030204" pitchFamily="18" charset="0"/>
                          </a:rPr>
                          <m:t>c</m:t>
                        </m:r>
                        <m:sSup>
                          <m:sSupPr>
                            <m:ctrlPr>
                              <a:rPr lang="en-US" b="0" i="1" dirty="0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n-US" i="0" dirty="0" smtClean="0">
                                <a:latin typeface="Cambria Math" panose="02040503050406030204" pitchFamily="18" charset="0"/>
                              </a:rPr>
                              <m:t>m</m:t>
                            </m:r>
                          </m:e>
                          <m:sup>
                            <m:r>
                              <a:rPr lang="en-US" i="0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oMath>
                    </m:oMathPara>
                  </a14:m>
                  <a:endParaRPr lang="en-DE" dirty="0"/>
                </a:p>
              </p:txBody>
            </p:sp>
          </mc:Choice>
          <mc:Fallback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BB07E819-FDF5-4A26-B960-ED83CB9C7D1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45276" y="6076336"/>
                  <a:ext cx="1509580" cy="369332"/>
                </a:xfrm>
                <a:prstGeom prst="rect">
                  <a:avLst/>
                </a:prstGeom>
                <a:blipFill>
                  <a:blip r:embed="rId5"/>
                  <a:stretch>
                    <a:fillRect b="-13333"/>
                  </a:stretch>
                </a:blipFill>
              </p:spPr>
              <p:txBody>
                <a:bodyPr/>
                <a:lstStyle/>
                <a:p>
                  <a:r>
                    <a:rPr lang="en-DE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6B1A1374-0017-4363-B151-2F015112A00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92063" y="2982106"/>
              <a:ext cx="1465326" cy="1524762"/>
            </a:xfrm>
            <a:prstGeom prst="rect">
              <a:avLst/>
            </a:prstGeom>
          </p:spPr>
        </p:pic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21284FCF-AF19-4997-AC03-1C4987B70C7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58156" y="3023204"/>
              <a:ext cx="1634490" cy="1565910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CEC19CAB-7BE1-441A-AFE1-96AECCF79B7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91143" y="4488295"/>
              <a:ext cx="1639062" cy="1581912"/>
            </a:xfrm>
            <a:prstGeom prst="rect">
              <a:avLst/>
            </a:prstGeom>
          </p:spPr>
        </p:pic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D4907C4A-6661-49AD-B990-00EAF11C13E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17314" y="4512835"/>
              <a:ext cx="1513332" cy="1533906"/>
            </a:xfrm>
            <a:prstGeom prst="rect">
              <a:avLst/>
            </a:prstGeom>
          </p:spPr>
        </p:pic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84C48858-2E47-48EB-8238-685A7A393747}"/>
              </a:ext>
            </a:extLst>
          </p:cNvPr>
          <p:cNvGrpSpPr/>
          <p:nvPr/>
        </p:nvGrpSpPr>
        <p:grpSpPr>
          <a:xfrm>
            <a:off x="1750811" y="1645197"/>
            <a:ext cx="1726927" cy="4438395"/>
            <a:chOff x="1750811" y="1645197"/>
            <a:chExt cx="1726927" cy="443839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DB3DD3D5-669C-4EF2-AC50-034756D69CA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137" r="26244"/>
            <a:stretch/>
          </p:blipFill>
          <p:spPr>
            <a:xfrm>
              <a:off x="1902026" y="4569117"/>
              <a:ext cx="1424500" cy="1514475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CC8BAD7D-A369-40CD-897D-B4C2D93935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684" r="24861"/>
            <a:stretch/>
          </p:blipFill>
          <p:spPr>
            <a:xfrm>
              <a:off x="1843415" y="3078733"/>
              <a:ext cx="1541721" cy="1514475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9F9B7744-7467-42F6-9F21-E30BC74AC5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71" t="5468" r="27409" b="3845"/>
            <a:stretch/>
          </p:blipFill>
          <p:spPr>
            <a:xfrm>
              <a:off x="1909512" y="1645197"/>
              <a:ext cx="1417014" cy="1399222"/>
            </a:xfrm>
            <a:prstGeom prst="rect">
              <a:avLst/>
            </a:prstGeom>
          </p:spPr>
        </p:pic>
        <p:cxnSp>
          <p:nvCxnSpPr>
            <p:cNvPr id="72" name="Straight Arrow Connector 71">
              <a:extLst>
                <a:ext uri="{FF2B5EF4-FFF2-40B4-BE49-F238E27FC236}">
                  <a16:creationId xmlns:a16="http://schemas.microsoft.com/office/drawing/2014/main" id="{AD2BF23C-FCAA-440A-8259-BC3DEFBB1CD5}"/>
                </a:ext>
              </a:extLst>
            </p:cNvPr>
            <p:cNvCxnSpPr/>
            <p:nvPr/>
          </p:nvCxnSpPr>
          <p:spPr>
            <a:xfrm>
              <a:off x="1750812" y="2941958"/>
              <a:ext cx="18520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Arrow Connector 72">
              <a:extLst>
                <a:ext uri="{FF2B5EF4-FFF2-40B4-BE49-F238E27FC236}">
                  <a16:creationId xmlns:a16="http://schemas.microsoft.com/office/drawing/2014/main" id="{48BACB01-2A16-4915-93B3-4B62E6FFE6D4}"/>
                </a:ext>
              </a:extLst>
            </p:cNvPr>
            <p:cNvCxnSpPr/>
            <p:nvPr/>
          </p:nvCxnSpPr>
          <p:spPr>
            <a:xfrm>
              <a:off x="3292533" y="1715011"/>
              <a:ext cx="18520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Arrow Connector 73">
              <a:extLst>
                <a:ext uri="{FF2B5EF4-FFF2-40B4-BE49-F238E27FC236}">
                  <a16:creationId xmlns:a16="http://schemas.microsoft.com/office/drawing/2014/main" id="{DB73476B-3AB8-4FD2-9813-85B816496494}"/>
                </a:ext>
              </a:extLst>
            </p:cNvPr>
            <p:cNvCxnSpPr/>
            <p:nvPr/>
          </p:nvCxnSpPr>
          <p:spPr>
            <a:xfrm>
              <a:off x="1769274" y="4388073"/>
              <a:ext cx="18520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Arrow Connector 74">
              <a:extLst>
                <a:ext uri="{FF2B5EF4-FFF2-40B4-BE49-F238E27FC236}">
                  <a16:creationId xmlns:a16="http://schemas.microsoft.com/office/drawing/2014/main" id="{D1A1826F-1878-4E8C-8805-7EC730370FB1}"/>
                </a:ext>
              </a:extLst>
            </p:cNvPr>
            <p:cNvCxnSpPr/>
            <p:nvPr/>
          </p:nvCxnSpPr>
          <p:spPr>
            <a:xfrm>
              <a:off x="3267707" y="3243015"/>
              <a:ext cx="18520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Arrow Connector 76">
              <a:extLst>
                <a:ext uri="{FF2B5EF4-FFF2-40B4-BE49-F238E27FC236}">
                  <a16:creationId xmlns:a16="http://schemas.microsoft.com/office/drawing/2014/main" id="{B7E1BF97-0D84-461A-A098-0DE2D85273AC}"/>
                </a:ext>
              </a:extLst>
            </p:cNvPr>
            <p:cNvCxnSpPr/>
            <p:nvPr/>
          </p:nvCxnSpPr>
          <p:spPr>
            <a:xfrm>
              <a:off x="3244681" y="4730253"/>
              <a:ext cx="18520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5B2989A0-ED76-48C0-B519-C8635A384F0A}"/>
                </a:ext>
              </a:extLst>
            </p:cNvPr>
            <p:cNvCxnSpPr>
              <a:cxnSpLocks/>
            </p:cNvCxnSpPr>
            <p:nvPr/>
          </p:nvCxnSpPr>
          <p:spPr>
            <a:xfrm>
              <a:off x="1750811" y="5898926"/>
              <a:ext cx="18520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0554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12</a:t>
            </a:fld>
            <a:endParaRPr lang="ar-EG" sz="1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336B8A0-94D7-4612-BE1C-2051616B88DC}"/>
                  </a:ext>
                </a:extLst>
              </p:cNvPr>
              <p:cNvSpPr txBox="1"/>
              <p:nvPr/>
            </p:nvSpPr>
            <p:spPr>
              <a:xfrm>
                <a:off x="737171" y="1769044"/>
                <a:ext cx="10845229" cy="39703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A two-phase VOF-based CFD model was developed to resolve gas flow regimes in anodic PEMWE channels.</a:t>
                </a:r>
                <a:br>
                  <a:rPr lang="en-US" dirty="0"/>
                </a:br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The proposed </a:t>
                </a:r>
                <a:r>
                  <a:rPr lang="en-US" b="1" dirty="0"/>
                  <a:t>injector concept produces realistic gas generation</a:t>
                </a:r>
                <a:r>
                  <a:rPr lang="en-US" dirty="0"/>
                  <a:t> behavior without explicitly resolving electrochemistry or porous layers.</a:t>
                </a:r>
                <a:br>
                  <a:rPr lang="en-US" dirty="0"/>
                </a:br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The model captures key experimental trends:</a:t>
                </a:r>
              </a:p>
              <a:p>
                <a:r>
                  <a:rPr lang="en-US" dirty="0"/>
                  <a:t>                    </a:t>
                </a:r>
                <a:r>
                  <a:rPr lang="en-US" b="1" dirty="0"/>
                  <a:t>realistic bubble/slug sizes</a:t>
                </a:r>
                <a:r>
                  <a:rPr lang="en-US" dirty="0"/>
                  <a:t>, </a:t>
                </a:r>
              </a:p>
              <a:p>
                <a:r>
                  <a:rPr lang="en-US" dirty="0"/>
                  <a:t>                    </a:t>
                </a:r>
                <a:r>
                  <a:rPr lang="en-US" b="1" dirty="0"/>
                  <a:t>regime transitions,</a:t>
                </a:r>
              </a:p>
              <a:p>
                <a:r>
                  <a:rPr lang="en-US" dirty="0"/>
                  <a:t>                    and regime change </a:t>
                </a:r>
                <a:r>
                  <a:rPr lang="en-US" b="1" dirty="0"/>
                  <a:t>with different operating conditions </a:t>
                </a:r>
                <a14:m>
                  <m:oMath xmlns:m="http://schemas.openxmlformats.org/officeDocument/2006/math">
                    <m:r>
                      <a:rPr lang="en-US" i="1" dirty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i="1" dirty="0" err="1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US" i="1" dirty="0" err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US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 err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US" i="1" dirty="0" err="1">
                            <a:latin typeface="Cambria Math" panose="02040503050406030204" pitchFamily="18" charset="0"/>
                          </a:rPr>
                          <m:t>𝑙</m:t>
                        </m:r>
                        <m:r>
                          <a:rPr lang="en-US" i="1" dirty="0">
                            <a:latin typeface="Cambria Math" panose="02040503050406030204" pitchFamily="18" charset="0"/>
                          </a:rPr>
                          <m:t>​</m:t>
                        </m:r>
                      </m:sub>
                    </m:sSub>
                    <m:r>
                      <a:rPr lang="en-US" i="1" dirty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US" dirty="0"/>
                  <a:t>.</a:t>
                </a:r>
                <a:br>
                  <a:rPr lang="en-US" dirty="0"/>
                </a:br>
                <a:endParaRPr lang="en-US" dirty="0"/>
              </a:p>
              <a:p>
                <a:endParaRPr lang="en-US" dirty="0"/>
              </a:p>
              <a:p>
                <a:endParaRPr lang="en-US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/>
                  <a:t>Preliminary results suggest that </a:t>
                </a:r>
                <a:r>
                  <a:rPr lang="en-US" b="1" dirty="0"/>
                  <a:t>the pin and parallel designs provide better gas distribution over time</a:t>
                </a:r>
                <a:r>
                  <a:rPr lang="en-US" dirty="0"/>
                  <a:t> than the single-serpentine design  (therefore probably lower mass-transport losses)</a:t>
                </a:r>
                <a:endParaRPr lang="en-DE" b="1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336B8A0-94D7-4612-BE1C-2051616B88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171" y="1769044"/>
                <a:ext cx="10845229" cy="3970318"/>
              </a:xfrm>
              <a:prstGeom prst="rect">
                <a:avLst/>
              </a:prstGeom>
              <a:blipFill>
                <a:blip r:embed="rId2"/>
                <a:stretch>
                  <a:fillRect l="-393" t="-768" r="-225" b="-1536"/>
                </a:stretch>
              </a:blipFill>
            </p:spPr>
            <p:txBody>
              <a:bodyPr/>
              <a:lstStyle/>
              <a:p>
                <a:r>
                  <a:rPr lang="en-DE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itle 1">
            <a:extLst>
              <a:ext uri="{FF2B5EF4-FFF2-40B4-BE49-F238E27FC236}">
                <a16:creationId xmlns:a16="http://schemas.microsoft.com/office/drawing/2014/main" id="{786F8F74-6E57-4E6B-87F0-0D7EBB620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 rtl="0"/>
            <a:r>
              <a:rPr lang="en-US" b="1" dirty="0"/>
              <a:t>5. Conclusion  </a:t>
            </a:r>
            <a:endParaRPr lang="ar-EG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8B23A70-2D53-4883-8B81-B0A25075D6C4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D8541BF-2F2A-44FF-9C4F-2F07D9A2DEFA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 w="18415" cmpd="sng">
                <a:solidFill>
                  <a:schemeClr val="bg1"/>
                </a:solidFill>
                <a:prstDash val="solid"/>
              </a:ln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C8B0B2C-AEC5-4BC0-AB34-5BE5D5758734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D05E341-4E4E-4F0E-BC61-905960ED8EC4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75A0566-5615-4DFC-9E00-2C63673E1720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5834360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D7B72F6D-CA18-4EE6-AFD8-07804A964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85058" y="6090768"/>
            <a:ext cx="2897342" cy="550996"/>
          </a:xfrm>
        </p:spPr>
        <p:txBody>
          <a:bodyPr/>
          <a:lstStyle/>
          <a:p>
            <a:fld id="{CA671507-22AA-4688-ABDF-8134BC19C80A}" type="slidenum">
              <a:rPr lang="ar-EG" sz="1800" smtClean="0"/>
              <a:pPr/>
              <a:t>13</a:t>
            </a:fld>
            <a:endParaRPr lang="ar-EG" sz="18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31DEC244-F326-40A2-8248-6FF31B3B8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991" y="6149171"/>
            <a:ext cx="2245008" cy="43419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3DD739FC-6427-48D0-938B-BBDBD14DF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5058" y="6092021"/>
            <a:ext cx="2645589" cy="822968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F16A354-30BC-44C7-9D05-FDBE244661ED}"/>
              </a:ext>
            </a:extLst>
          </p:cNvPr>
          <p:cNvSpPr>
            <a:spLocks noChangeAspect="1"/>
          </p:cNvSpPr>
          <p:nvPr/>
        </p:nvSpPr>
        <p:spPr>
          <a:xfrm>
            <a:off x="9824617" y="1567183"/>
            <a:ext cx="665833" cy="64008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22DC5E-FCEC-47C2-9C6E-4093C75EF47C}"/>
              </a:ext>
            </a:extLst>
          </p:cNvPr>
          <p:cNvSpPr>
            <a:spLocks noChangeAspect="1"/>
          </p:cNvSpPr>
          <p:nvPr/>
        </p:nvSpPr>
        <p:spPr>
          <a:xfrm>
            <a:off x="9213349" y="2908303"/>
            <a:ext cx="570714" cy="54864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ED4C552-AD91-4E0A-B250-00318681B0B3}"/>
              </a:ext>
            </a:extLst>
          </p:cNvPr>
          <p:cNvSpPr/>
          <p:nvPr/>
        </p:nvSpPr>
        <p:spPr>
          <a:xfrm>
            <a:off x="9982200" y="3629584"/>
            <a:ext cx="951190" cy="9144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1535F5FA-402F-4F64-A87F-27503DCCE654}"/>
              </a:ext>
            </a:extLst>
          </p:cNvPr>
          <p:cNvSpPr/>
          <p:nvPr/>
        </p:nvSpPr>
        <p:spPr>
          <a:xfrm>
            <a:off x="7922235" y="2787755"/>
            <a:ext cx="951190" cy="9144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1F4EDE5-B166-481B-906A-F4E73A7306FF}"/>
              </a:ext>
            </a:extLst>
          </p:cNvPr>
          <p:cNvSpPr>
            <a:spLocks noChangeAspect="1"/>
          </p:cNvSpPr>
          <p:nvPr/>
        </p:nvSpPr>
        <p:spPr>
          <a:xfrm>
            <a:off x="7446642" y="1037412"/>
            <a:ext cx="856071" cy="82296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1EB371D-553A-4016-BBD2-313F181501A9}"/>
              </a:ext>
            </a:extLst>
          </p:cNvPr>
          <p:cNvSpPr>
            <a:spLocks noChangeAspect="1"/>
          </p:cNvSpPr>
          <p:nvPr/>
        </p:nvSpPr>
        <p:spPr>
          <a:xfrm>
            <a:off x="8971923" y="774703"/>
            <a:ext cx="475594" cy="4572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ABC81E1-A485-4617-BAEC-31DD89F896CC}"/>
              </a:ext>
            </a:extLst>
          </p:cNvPr>
          <p:cNvSpPr>
            <a:spLocks noChangeAspect="1"/>
          </p:cNvSpPr>
          <p:nvPr/>
        </p:nvSpPr>
        <p:spPr>
          <a:xfrm>
            <a:off x="8827195" y="1841503"/>
            <a:ext cx="380476" cy="36576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53841403-FC58-4F9A-9996-70D565424AC9}"/>
              </a:ext>
            </a:extLst>
          </p:cNvPr>
          <p:cNvSpPr>
            <a:spLocks noChangeAspect="1"/>
          </p:cNvSpPr>
          <p:nvPr/>
        </p:nvSpPr>
        <p:spPr>
          <a:xfrm>
            <a:off x="7876007" y="4213784"/>
            <a:ext cx="285357" cy="27432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63755E2-2F8E-4C60-BF17-2F9FC0A0060F}"/>
              </a:ext>
            </a:extLst>
          </p:cNvPr>
          <p:cNvSpPr>
            <a:spLocks noChangeAspect="1"/>
          </p:cNvSpPr>
          <p:nvPr/>
        </p:nvSpPr>
        <p:spPr>
          <a:xfrm>
            <a:off x="8547516" y="4386425"/>
            <a:ext cx="760952" cy="73152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180D1EE9-2751-4783-BE0C-E9E02E3107E9}"/>
              </a:ext>
            </a:extLst>
          </p:cNvPr>
          <p:cNvSpPr>
            <a:spLocks noChangeAspect="1"/>
          </p:cNvSpPr>
          <p:nvPr/>
        </p:nvSpPr>
        <p:spPr>
          <a:xfrm>
            <a:off x="9779121" y="4965703"/>
            <a:ext cx="665833" cy="64008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3822EE6C-F812-455F-847D-3B2DE3E51249}"/>
              </a:ext>
            </a:extLst>
          </p:cNvPr>
          <p:cNvSpPr>
            <a:spLocks noChangeAspect="1"/>
          </p:cNvSpPr>
          <p:nvPr/>
        </p:nvSpPr>
        <p:spPr>
          <a:xfrm>
            <a:off x="8533052" y="5477332"/>
            <a:ext cx="570714" cy="54864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912FD3E-719B-43BC-99AE-ADE0E972289D}"/>
              </a:ext>
            </a:extLst>
          </p:cNvPr>
          <p:cNvSpPr>
            <a:spLocks noChangeAspect="1"/>
          </p:cNvSpPr>
          <p:nvPr/>
        </p:nvSpPr>
        <p:spPr>
          <a:xfrm>
            <a:off x="10211498" y="5806516"/>
            <a:ext cx="266333" cy="256032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36C65BCE-C59B-4129-8E72-EBFE9C19A1AA}"/>
              </a:ext>
            </a:extLst>
          </p:cNvPr>
          <p:cNvSpPr>
            <a:spLocks noChangeAspect="1"/>
          </p:cNvSpPr>
          <p:nvPr/>
        </p:nvSpPr>
        <p:spPr>
          <a:xfrm>
            <a:off x="10272805" y="2330555"/>
            <a:ext cx="760952" cy="73152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78ACF1EF-F8B6-473A-8F2B-17F6C46E7FF1}"/>
              </a:ext>
            </a:extLst>
          </p:cNvPr>
          <p:cNvSpPr>
            <a:spLocks noChangeAspect="1"/>
          </p:cNvSpPr>
          <p:nvPr/>
        </p:nvSpPr>
        <p:spPr>
          <a:xfrm>
            <a:off x="10297522" y="534492"/>
            <a:ext cx="856071" cy="82296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403724A-0AC5-423A-BD04-CEE11AFB6C1E}"/>
              </a:ext>
            </a:extLst>
          </p:cNvPr>
          <p:cNvSpPr>
            <a:spLocks noChangeAspect="1"/>
          </p:cNvSpPr>
          <p:nvPr/>
        </p:nvSpPr>
        <p:spPr>
          <a:xfrm>
            <a:off x="7446641" y="2194121"/>
            <a:ext cx="570714" cy="54864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6762A7C7-3230-4148-9A3E-3D893448F63E}"/>
              </a:ext>
            </a:extLst>
          </p:cNvPr>
          <p:cNvSpPr>
            <a:spLocks noChangeAspect="1"/>
          </p:cNvSpPr>
          <p:nvPr/>
        </p:nvSpPr>
        <p:spPr>
          <a:xfrm>
            <a:off x="7888552" y="5099961"/>
            <a:ext cx="380476" cy="36576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39999">
                <a:schemeClr val="bg1">
                  <a:lumMod val="95000"/>
                </a:schemeClr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23DA832-B05C-4B2D-A1CE-D18A7179CE07}"/>
              </a:ext>
            </a:extLst>
          </p:cNvPr>
          <p:cNvSpPr txBox="1"/>
          <p:nvPr/>
        </p:nvSpPr>
        <p:spPr>
          <a:xfrm>
            <a:off x="2951957" y="3097434"/>
            <a:ext cx="3362074" cy="101566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rtlCol="1">
            <a:spAutoFit/>
          </a:bodyPr>
          <a:lstStyle/>
          <a:p>
            <a:pPr algn="ctr"/>
            <a:r>
              <a:rPr lang="en-US" sz="6000" b="1" dirty="0">
                <a:latin typeface="+mj-lt"/>
                <a:cs typeface="Alef" panose="00000500000000000000" pitchFamily="2" charset="-79"/>
              </a:rPr>
              <a:t>Thank you</a:t>
            </a:r>
            <a:endParaRPr lang="ar-EG" sz="6000" b="1" dirty="0">
              <a:latin typeface="+mj-lt"/>
            </a:endParaRPr>
          </a:p>
        </p:txBody>
      </p:sp>
      <p:sp>
        <p:nvSpPr>
          <p:cNvPr id="38" name="AutoShape 6" descr="A simple yet elegant 'Thank You' text with a **pure white background** and bluish bubbles surrounding it. The text should be in a clean, modern, and professional font. The bubbles should be soft and subtle, adding a light, airy, and sophisticated touch without overpowering the design.">
            <a:extLst>
              <a:ext uri="{FF2B5EF4-FFF2-40B4-BE49-F238E27FC236}">
                <a16:creationId xmlns:a16="http://schemas.microsoft.com/office/drawing/2014/main" id="{3A3A7A93-28E0-4DE3-9BD5-2CF6D99A06C8}"/>
              </a:ext>
            </a:extLst>
          </p:cNvPr>
          <p:cNvSpPr>
            <a:spLocks noChangeAspect="1" noChangeArrowheads="1"/>
          </p:cNvSpPr>
          <p:nvPr/>
        </p:nvSpPr>
        <p:spPr bwMode="auto">
          <a:xfrm rot="8447201"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DE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A11A379-AA71-48A9-B484-15DE3155E60B}"/>
              </a:ext>
            </a:extLst>
          </p:cNvPr>
          <p:cNvSpPr txBox="1"/>
          <p:nvPr/>
        </p:nvSpPr>
        <p:spPr>
          <a:xfrm>
            <a:off x="2675685" y="102632"/>
            <a:ext cx="959815" cy="276999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171559E-71D1-48CE-9F51-180901152017}"/>
              </a:ext>
            </a:extLst>
          </p:cNvPr>
          <p:cNvSpPr/>
          <p:nvPr/>
        </p:nvSpPr>
        <p:spPr>
          <a:xfrm>
            <a:off x="4323173" y="101830"/>
            <a:ext cx="10254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Methodology</a:t>
            </a:r>
            <a:endParaRPr lang="ar-EG" sz="1200" dirty="0">
              <a:ln w="18415" cmpd="sng">
                <a:solidFill>
                  <a:schemeClr val="bg1"/>
                </a:solidFill>
                <a:prstDash val="solid"/>
              </a:ln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A7D846D-CAB5-4957-B380-424370D5C3D3}"/>
              </a:ext>
            </a:extLst>
          </p:cNvPr>
          <p:cNvSpPr/>
          <p:nvPr/>
        </p:nvSpPr>
        <p:spPr>
          <a:xfrm>
            <a:off x="6036255" y="102632"/>
            <a:ext cx="807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Validation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F060973-4B35-4F17-99A3-843D1518DBD0}"/>
              </a:ext>
            </a:extLst>
          </p:cNvPr>
          <p:cNvSpPr/>
          <p:nvPr/>
        </p:nvSpPr>
        <p:spPr>
          <a:xfrm>
            <a:off x="7531778" y="95756"/>
            <a:ext cx="6308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59EE327-087C-455F-A1D0-0FA0BB62B98F}"/>
              </a:ext>
            </a:extLst>
          </p:cNvPr>
          <p:cNvSpPr/>
          <p:nvPr/>
        </p:nvSpPr>
        <p:spPr>
          <a:xfrm>
            <a:off x="8850266" y="96364"/>
            <a:ext cx="8675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767270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652</Words>
  <Application>Microsoft Office PowerPoint</Application>
  <PresentationFormat>Widescreen</PresentationFormat>
  <Paragraphs>183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Alef</vt:lpstr>
      <vt:lpstr>Arial</vt:lpstr>
      <vt:lpstr>Calibri</vt:lpstr>
      <vt:lpstr>Calibri Light</vt:lpstr>
      <vt:lpstr>Cambria Math</vt:lpstr>
      <vt:lpstr>Times New Roman</vt:lpstr>
      <vt:lpstr>Wingdings</vt:lpstr>
      <vt:lpstr>Office Theme</vt:lpstr>
      <vt:lpstr>    Modelling of the gas flow regimes in the anodic flow channels in Proton Exchange Membrane Water Electrolysis </vt:lpstr>
      <vt:lpstr>1. Introduction</vt:lpstr>
      <vt:lpstr>1. Introduction</vt:lpstr>
      <vt:lpstr>2. Methodology </vt:lpstr>
      <vt:lpstr>2. Methodology </vt:lpstr>
      <vt:lpstr>2. Methodology </vt:lpstr>
      <vt:lpstr>3. Validation</vt:lpstr>
      <vt:lpstr>3. Validation</vt:lpstr>
      <vt:lpstr>3. Validation</vt:lpstr>
      <vt:lpstr>3. Validation</vt:lpstr>
      <vt:lpstr>4. Results </vt:lpstr>
      <vt:lpstr>5. Conclusion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Talk:  Modelling of the gas flow regimes in the anodic flow channels in PEMWE</dc:title>
  <dc:creator>Ahmed Elewaily</dc:creator>
  <cp:lastModifiedBy>Ahmed Elewaily</cp:lastModifiedBy>
  <cp:revision>243</cp:revision>
  <cp:lastPrinted>2026-05-14T18:22:26Z</cp:lastPrinted>
  <dcterms:created xsi:type="dcterms:W3CDTF">2026-01-13T15:52:20Z</dcterms:created>
  <dcterms:modified xsi:type="dcterms:W3CDTF">2026-05-16T16:31:34Z</dcterms:modified>
</cp:coreProperties>
</file>