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2" r:id="rId3"/>
    <p:sldId id="299" r:id="rId4"/>
    <p:sldId id="296" r:id="rId5"/>
    <p:sldId id="297" r:id="rId6"/>
    <p:sldId id="290" r:id="rId7"/>
    <p:sldId id="273" r:id="rId8"/>
    <p:sldId id="298" r:id="rId9"/>
    <p:sldId id="291" r:id="rId10"/>
    <p:sldId id="293" r:id="rId11"/>
    <p:sldId id="300" r:id="rId12"/>
    <p:sldId id="301" r:id="rId13"/>
    <p:sldId id="302" r:id="rId14"/>
    <p:sldId id="295" r:id="rId15"/>
    <p:sldId id="283" r:id="rId16"/>
    <p:sldId id="285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BE7"/>
    <a:srgbClr val="FF9494"/>
    <a:srgbClr val="FF0000"/>
    <a:srgbClr val="4472C4"/>
    <a:srgbClr val="5B9BD5"/>
    <a:srgbClr val="FFFFFF"/>
    <a:srgbClr val="848484"/>
    <a:srgbClr val="2E75B6"/>
    <a:srgbClr val="95B4D1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141" autoAdjust="0"/>
  </p:normalViewPr>
  <p:slideViewPr>
    <p:cSldViewPr snapToGrid="0">
      <p:cViewPr>
        <p:scale>
          <a:sx n="66" d="100"/>
          <a:sy n="66" d="100"/>
        </p:scale>
        <p:origin x="632" y="34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7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23CC7-6F57-4E22-9B93-E4F36D223B40}" type="datetimeFigureOut">
              <a:rPr lang="fr-FR" smtClean="0"/>
              <a:t>21/05/2026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44FE1-A5DE-4E38-AFDC-2BA4EB66CC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181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AF8D7-9813-42F5-BFC0-058850E3992F}" type="datetimeFigureOut">
              <a:rPr lang="fr-FR" smtClean="0"/>
              <a:t>21/05/2026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7AFCF-7A6D-4A22-A09A-6E5B8D0A54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42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51471" y="1043874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928388"/>
            <a:ext cx="9144000" cy="132941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Century Schoolbook" panose="020406040505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defRPr>
                <a:latin typeface="Century Schoolbook" panose="02040604050505020304" pitchFamily="18" charset="0"/>
              </a:defRPr>
            </a:lvl1pPr>
          </a:lstStyle>
          <a:p>
            <a:fld id="{97A524CC-B73A-442B-A2F5-B699D015A737}" type="datetime1">
              <a:rPr lang="en-US" smtClean="0"/>
              <a:t>5/21/2026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Schoolbook" panose="02040604050505020304" pitchFamily="18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5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5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9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‹N°›</a:t>
            </a:fld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BB885B5-97C4-442C-9621-8086DC8F6B46}" type="datetime1">
              <a:rPr lang="en-US" smtClean="0"/>
              <a:t>5/21/2026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6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9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9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‹N°›</a:t>
            </a:fld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-22" b="-1572"/>
          <a:stretch/>
        </p:blipFill>
        <p:spPr>
          <a:xfrm>
            <a:off x="203200" y="5541963"/>
            <a:ext cx="12192000" cy="381968"/>
          </a:xfrm>
          <a:prstGeom prst="rect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33012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0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80B3A7-D8D1-4F89-98E6-7BD1239FB8FD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-22" b="-1572"/>
          <a:stretch/>
        </p:blipFill>
        <p:spPr>
          <a:xfrm>
            <a:off x="0" y="6476032"/>
            <a:ext cx="12192000" cy="381968"/>
          </a:xfrm>
          <a:prstGeom prst="rect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10387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29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4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1132" y="381968"/>
            <a:ext cx="11590868" cy="803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2067" y="1350433"/>
            <a:ext cx="10515600" cy="481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91634" y="6367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273708E-61BA-4870-94E2-CEF6294A3FF9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580B3A7-D8D1-4F89-98E6-7BD1239FB8FD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9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0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6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4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14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mailto:stephane.chevalier@ensam.e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9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4325" y="1098153"/>
            <a:ext cx="11382375" cy="1359297"/>
          </a:xfrm>
          <a:solidFill>
            <a:srgbClr val="B3CCE5">
              <a:alpha val="30196"/>
            </a:srgbClr>
          </a:solidFill>
          <a:ln w="28575"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Mass transport characterization in </a:t>
            </a:r>
            <a:r>
              <a:rPr lang="en-US" sz="32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nanoporous</a:t>
            </a:r>
            <a:r>
              <a:rPr lang="en-US" sz="3200" b="1" cap="small" dirty="0">
                <a:latin typeface="Arial" panose="020B0604020202020204" pitchFamily="34" charset="0"/>
                <a:cs typeface="Arial" panose="020B0604020202020204" pitchFamily="34" charset="0"/>
              </a:rPr>
              <a:t> polymer electrolyte membranes used in electrochemical systems.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30180" r="2844" b="28523"/>
          <a:stretch/>
        </p:blipFill>
        <p:spPr>
          <a:xfrm>
            <a:off x="8834981" y="5933298"/>
            <a:ext cx="3187950" cy="88864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63" y="5793328"/>
            <a:ext cx="3041919" cy="10646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421" b="-528"/>
          <a:stretch/>
        </p:blipFill>
        <p:spPr>
          <a:xfrm>
            <a:off x="0" y="-1"/>
            <a:ext cx="12192000" cy="47034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" name="ZoneTexte 3"/>
          <p:cNvSpPr txBox="1"/>
          <p:nvPr/>
        </p:nvSpPr>
        <p:spPr>
          <a:xfrm>
            <a:off x="4122318" y="6325664"/>
            <a:ext cx="3766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HTJS - May. 14</a:t>
            </a:r>
            <a:r>
              <a:rPr lang="fr-FR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7DBC1B-9103-7583-CF95-99F5AD5DB167}"/>
              </a:ext>
            </a:extLst>
          </p:cNvPr>
          <p:cNvSpPr txBox="1"/>
          <p:nvPr/>
        </p:nvSpPr>
        <p:spPr>
          <a:xfrm>
            <a:off x="314325" y="3895815"/>
            <a:ext cx="11106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 indent="-226695"/>
            <a:r>
              <a:rPr lang="en-GB" sz="1400" kern="100" dirty="0">
                <a:latin typeface="Times New Roman" panose="02020603050405020304" pitchFamily="18" charset="0"/>
                <a:ea typeface="MS Mincho" panose="02020609040205080304" pitchFamily="49" charset="-128"/>
              </a:rPr>
              <a:t>1. Univ. Bordeaux, CNRS, Bordeaux INP, I2M, UMR 5295, F-33400, </a:t>
            </a:r>
            <a:r>
              <a:rPr lang="en-GB" sz="1400" kern="1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Talence</a:t>
            </a:r>
            <a:r>
              <a:rPr lang="en-GB" sz="1400" kern="100" dirty="0">
                <a:latin typeface="Times New Roman" panose="02020603050405020304" pitchFamily="18" charset="0"/>
                <a:ea typeface="MS Mincho" panose="02020609040205080304" pitchFamily="49" charset="-128"/>
              </a:rPr>
              <a:t>, France</a:t>
            </a:r>
          </a:p>
          <a:p>
            <a:pPr marL="226695" indent="-226695"/>
            <a:r>
              <a:rPr lang="en-GB" sz="1400" kern="100" dirty="0">
                <a:latin typeface="Times New Roman" panose="02020603050405020304" pitchFamily="18" charset="0"/>
                <a:ea typeface="MS Mincho" panose="02020609040205080304" pitchFamily="49" charset="-128"/>
              </a:rPr>
              <a:t>2. Arts et Metiers Institute of Technology, CNRS, Bordeaux INP, I2M, UMR 5295, F-33400 </a:t>
            </a:r>
            <a:r>
              <a:rPr lang="en-GB" sz="1400" kern="1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Talence</a:t>
            </a:r>
            <a:r>
              <a:rPr lang="en-GB" sz="1400" kern="100" dirty="0">
                <a:latin typeface="Times New Roman" panose="02020603050405020304" pitchFamily="18" charset="0"/>
                <a:ea typeface="MS Mincho" panose="02020609040205080304" pitchFamily="49" charset="-128"/>
              </a:rPr>
              <a:t>, France</a:t>
            </a:r>
          </a:p>
          <a:p>
            <a:pPr marL="226695" indent="-226695"/>
            <a:r>
              <a:rPr lang="en-GB" sz="1400" kern="100" dirty="0">
                <a:latin typeface="Times New Roman" panose="02020603050405020304" pitchFamily="18" charset="0"/>
                <a:ea typeface="MS Mincho" panose="02020609040205080304" pitchFamily="49" charset="-128"/>
              </a:rPr>
              <a:t>3. Arts et Metiers Institute of Technology, CNAM, LIFSE, F-75013 Paris, France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3EC91D8-498F-88BF-B3F0-7F5C5F0F488B}"/>
              </a:ext>
            </a:extLst>
          </p:cNvPr>
          <p:cNvSpPr txBox="1">
            <a:spLocks/>
          </p:cNvSpPr>
          <p:nvPr/>
        </p:nvSpPr>
        <p:spPr>
          <a:xfrm>
            <a:off x="2764631" y="2743574"/>
            <a:ext cx="6662738" cy="803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000"/>
              </a:spcAft>
            </a:pPr>
            <a:r>
              <a:rPr lang="fr-FR" sz="1800" dirty="0"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Alejandro MATEOS</a:t>
            </a:r>
            <a:r>
              <a:rPr lang="fr-FR" sz="1800" baseline="30000" dirty="0"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1,2,3</a:t>
            </a:r>
            <a:r>
              <a:rPr lang="fr-FR" sz="1800" dirty="0"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Abel NETTER</a:t>
            </a:r>
            <a:r>
              <a:rPr lang="fr-FR" sz="1800" baseline="30000" dirty="0"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1,2,3</a:t>
            </a:r>
            <a:r>
              <a:rPr lang="fr-FR" sz="1800" dirty="0"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Tommaso CARPOSU</a:t>
            </a:r>
            <a:r>
              <a:rPr lang="fr-FR" sz="1800" baseline="30000" dirty="0"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fr-FR" sz="1800" dirty="0"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Michael DELIGANT</a:t>
            </a:r>
            <a:r>
              <a:rPr lang="fr-FR" sz="1800" baseline="30000" dirty="0"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fr-FR" sz="1800" dirty="0"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Stéphane CHEVALIER</a:t>
            </a:r>
            <a:r>
              <a:rPr lang="fr-FR" sz="1800" baseline="30000" dirty="0"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1,2</a:t>
            </a:r>
            <a:endParaRPr lang="fr-FR" sz="1800" baseline="30000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Google Shape;274;p5" descr="A white background with black and white clouds&#10;&#10;Description automatically generated with medium confidence">
            <a:extLst>
              <a:ext uri="{FF2B5EF4-FFF2-40B4-BE49-F238E27FC236}">
                <a16:creationId xmlns:a16="http://schemas.microsoft.com/office/drawing/2014/main" id="{99B7FD37-047F-4B4A-8AAC-8DCF4F5797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252" t="82507" r="86182" b="2081"/>
          <a:stretch/>
        </p:blipFill>
        <p:spPr>
          <a:xfrm>
            <a:off x="314325" y="4785201"/>
            <a:ext cx="1338787" cy="986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50739F6-F636-4C9C-B3F9-FE5C5F4B5C00}"/>
              </a:ext>
            </a:extLst>
          </p:cNvPr>
          <p:cNvSpPr txBox="1"/>
          <p:nvPr/>
        </p:nvSpPr>
        <p:spPr>
          <a:xfrm>
            <a:off x="1587500" y="5168900"/>
            <a:ext cx="3804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Collaboration Prof. Dr. </a:t>
            </a:r>
            <a:r>
              <a:rPr lang="fr-FR" dirty="0" err="1"/>
              <a:t>ChungHyuk</a:t>
            </a:r>
            <a:r>
              <a:rPr lang="fr-FR" dirty="0"/>
              <a:t> Lee.</a:t>
            </a:r>
          </a:p>
        </p:txBody>
      </p:sp>
    </p:spTree>
    <p:extLst>
      <p:ext uri="{BB962C8B-B14F-4D97-AF65-F5344CB8AC3E}">
        <p14:creationId xmlns:p14="http://schemas.microsoft.com/office/powerpoint/2010/main" val="250452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CD4A7-733A-DF8D-3AC9-DF0BA5AF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EB5D93-C681-561D-D522-B2E2A762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10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783B77-4EB0-E77F-DD7E-CCBCA3FA3D2B}"/>
              </a:ext>
            </a:extLst>
          </p:cNvPr>
          <p:cNvSpPr txBox="1"/>
          <p:nvPr/>
        </p:nvSpPr>
        <p:spPr>
          <a:xfrm>
            <a:off x="-1" y="-19596"/>
            <a:ext cx="1171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Cation diffusion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A3188AA-8435-463D-A8D7-4B787006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014" y="749845"/>
            <a:ext cx="6733485" cy="54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52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CD4A7-733A-DF8D-3AC9-DF0BA5AF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EB5D93-C681-561D-D522-B2E2A762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11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783B77-4EB0-E77F-DD7E-CCBCA3FA3D2B}"/>
              </a:ext>
            </a:extLst>
          </p:cNvPr>
          <p:cNvSpPr txBox="1"/>
          <p:nvPr/>
        </p:nvSpPr>
        <p:spPr>
          <a:xfrm>
            <a:off x="-1" y="-19596"/>
            <a:ext cx="1171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C5A9ECA-A6B6-4F70-995F-ACB82201B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057" y="1486832"/>
            <a:ext cx="7543800" cy="3451225"/>
          </a:xfrm>
          <a:prstGeom prst="rect">
            <a:avLst/>
          </a:prstGeom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690D8C52-BA90-4349-8F07-F3E795CA3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5408" b="5408"/>
          <a:stretch>
            <a:fillRect/>
          </a:stretch>
        </p:blipFill>
        <p:spPr>
          <a:xfrm>
            <a:off x="162143" y="1486832"/>
            <a:ext cx="4122395" cy="37057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7593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CD4A7-733A-DF8D-3AC9-DF0BA5AF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EB5D93-C681-561D-D522-B2E2A762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12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783B77-4EB0-E77F-DD7E-CCBCA3FA3D2B}"/>
              </a:ext>
            </a:extLst>
          </p:cNvPr>
          <p:cNvSpPr txBox="1"/>
          <p:nvPr/>
        </p:nvSpPr>
        <p:spPr>
          <a:xfrm>
            <a:off x="-1" y="-19596"/>
            <a:ext cx="1171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D98296-C562-4BCF-9C2C-93A9999AA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40" y="2097357"/>
            <a:ext cx="11486531" cy="23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36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CD4A7-733A-DF8D-3AC9-DF0BA5AF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EB5D93-C681-561D-D522-B2E2A762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13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783B77-4EB0-E77F-DD7E-CCBCA3FA3D2B}"/>
              </a:ext>
            </a:extLst>
          </p:cNvPr>
          <p:cNvSpPr txBox="1"/>
          <p:nvPr/>
        </p:nvSpPr>
        <p:spPr>
          <a:xfrm>
            <a:off x="-1" y="-19596"/>
            <a:ext cx="1171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Équation">
                <a:extLst>
                  <a:ext uri="{FF2B5EF4-FFF2-40B4-BE49-F238E27FC236}">
                    <a16:creationId xmlns:a16="http://schemas.microsoft.com/office/drawing/2014/main" id="{BC014A73-A505-4FD6-A009-4B1A4E7C8275}"/>
                  </a:ext>
                </a:extLst>
              </p:cNvPr>
              <p:cNvSpPr txBox="1"/>
              <p:nvPr/>
            </p:nvSpPr>
            <p:spPr>
              <a:xfrm>
                <a:off x="8845016" y="2239951"/>
                <a:ext cx="2237910" cy="8130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∂</m:t>
                          </m:r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3000" dirty="0"/>
              </a:p>
            </p:txBody>
          </p:sp>
        </mc:Choice>
        <mc:Fallback>
          <p:sp>
            <p:nvSpPr>
              <p:cNvPr id="13" name="Équation">
                <a:extLst>
                  <a:ext uri="{FF2B5EF4-FFF2-40B4-BE49-F238E27FC236}">
                    <a16:creationId xmlns:a16="http://schemas.microsoft.com/office/drawing/2014/main" id="{BC014A73-A505-4FD6-A009-4B1A4E7C8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5016" y="2239951"/>
                <a:ext cx="2237910" cy="813054"/>
              </a:xfrm>
              <a:prstGeom prst="rect">
                <a:avLst/>
              </a:prstGeom>
              <a:blipFill>
                <a:blip r:embed="rId2"/>
                <a:stretch>
                  <a:fillRect b="-67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3D169B6F-BC73-46D7-BAEA-510EAB768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861" y="1460499"/>
            <a:ext cx="6909837" cy="39370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E995B71-9A9C-4E1E-927C-B1179ABDA108}"/>
              </a:ext>
            </a:extLst>
          </p:cNvPr>
          <p:cNvSpPr txBox="1"/>
          <p:nvPr/>
        </p:nvSpPr>
        <p:spPr>
          <a:xfrm>
            <a:off x="8643412" y="1460499"/>
            <a:ext cx="2439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Diffusion </a:t>
            </a:r>
            <a:r>
              <a:rPr lang="fr-FR" sz="2800" dirty="0" err="1"/>
              <a:t>fitting</a:t>
            </a:r>
            <a:endParaRPr lang="fr-FR" sz="2800" dirty="0"/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9BEC4F5A-3AA6-47BC-97FC-DA7173B1A360}"/>
              </a:ext>
            </a:extLst>
          </p:cNvPr>
          <p:cNvSpPr/>
          <p:nvPr/>
        </p:nvSpPr>
        <p:spPr>
          <a:xfrm>
            <a:off x="9678221" y="3408606"/>
            <a:ext cx="571500" cy="813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F82C40-650D-4588-A0BD-EFFAC1A87BFC}"/>
              </a:ext>
            </a:extLst>
          </p:cNvPr>
          <p:cNvSpPr txBox="1"/>
          <p:nvPr/>
        </p:nvSpPr>
        <p:spPr>
          <a:xfrm>
            <a:off x="7517835" y="4423000"/>
            <a:ext cx="46741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err="1"/>
              <a:t>Undergoing</a:t>
            </a:r>
            <a:r>
              <a:rPr lang="fr-FR" sz="2800" dirty="0"/>
              <a:t> </a:t>
            </a:r>
            <a:r>
              <a:rPr lang="fr-FR" sz="2800" dirty="0" err="1"/>
              <a:t>work</a:t>
            </a:r>
            <a:endParaRPr lang="fr-FR" sz="2800" dirty="0"/>
          </a:p>
          <a:p>
            <a:pPr algn="ctr"/>
            <a:r>
              <a:rPr lang="fr-FR" sz="2800" dirty="0"/>
              <a:t>(collab TMU – prof. Chung Lee)</a:t>
            </a:r>
          </a:p>
        </p:txBody>
      </p:sp>
    </p:spTree>
    <p:extLst>
      <p:ext uri="{BB962C8B-B14F-4D97-AF65-F5344CB8AC3E}">
        <p14:creationId xmlns:p14="http://schemas.microsoft.com/office/powerpoint/2010/main" val="3785420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0C5DF-2C69-F7F4-5625-85A3FB1FF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5ED5706-1C1F-E0DF-ADAC-200F2FA49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843" y="182562"/>
            <a:ext cx="3731158" cy="241577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B9EA233-9EC9-EFEC-DC9E-F3BD7D8F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14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7F31A7-922F-56F7-F6FD-21A844AF4E08}"/>
              </a:ext>
            </a:extLst>
          </p:cNvPr>
          <p:cNvSpPr txBox="1"/>
          <p:nvPr/>
        </p:nvSpPr>
        <p:spPr>
          <a:xfrm>
            <a:off x="-1" y="-19596"/>
            <a:ext cx="1171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D2A971-77AD-B103-A49E-46982017D666}"/>
              </a:ext>
            </a:extLst>
          </p:cNvPr>
          <p:cNvSpPr txBox="1"/>
          <p:nvPr/>
        </p:nvSpPr>
        <p:spPr>
          <a:xfrm>
            <a:off x="288146" y="1566041"/>
            <a:ext cx="119038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noProof="0" dirty="0"/>
              <a:t>We designed a PEM microfluidic </a:t>
            </a:r>
            <a:r>
              <a:rPr lang="en-US" sz="3200" noProof="0" dirty="0" err="1"/>
              <a:t>electrolyzer</a:t>
            </a:r>
            <a:endParaRPr lang="en-US" sz="3200" noProof="0" dirty="0"/>
          </a:p>
          <a:p>
            <a:pPr marL="342900" indent="-342900">
              <a:buFont typeface="+mj-lt"/>
              <a:buAutoNum type="arabicPeriod"/>
            </a:pPr>
            <a:endParaRPr lang="en-US" sz="3200" noProof="0" dirty="0"/>
          </a:p>
          <a:p>
            <a:pPr marL="342900" indent="-342900">
              <a:buFont typeface="+mj-lt"/>
              <a:buAutoNum type="arabicPeriod"/>
            </a:pPr>
            <a:r>
              <a:rPr lang="en-US" sz="3200" noProof="0" dirty="0"/>
              <a:t>We imaged the water gradients in operando in the </a:t>
            </a:r>
            <a:r>
              <a:rPr lang="en-US" sz="3200" noProof="0" dirty="0" err="1"/>
              <a:t>nanoporous</a:t>
            </a:r>
            <a:r>
              <a:rPr lang="en-US" sz="3200" noProof="0" dirty="0"/>
              <a:t> PEM</a:t>
            </a:r>
          </a:p>
          <a:p>
            <a:pPr marL="342900" indent="-342900">
              <a:buFont typeface="+mj-lt"/>
              <a:buAutoNum type="arabicPeriod"/>
            </a:pPr>
            <a:endParaRPr lang="en-US" sz="3200" noProof="0" dirty="0"/>
          </a:p>
          <a:p>
            <a:pPr marL="342900" indent="-342900">
              <a:buFont typeface="+mj-lt"/>
              <a:buAutoNum type="arabicPeriod"/>
            </a:pPr>
            <a:r>
              <a:rPr lang="en-US" sz="3200" noProof="0" dirty="0"/>
              <a:t>We observed a strong impact of </a:t>
            </a:r>
            <a:r>
              <a:rPr lang="en-US" sz="3200" dirty="0"/>
              <a:t>cations concentration </a:t>
            </a:r>
            <a:r>
              <a:rPr lang="en-US" sz="3200" noProof="0" dirty="0"/>
              <a:t>on PEM water gradient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/>
          </a:p>
          <a:p>
            <a:pPr marL="342900" indent="-342900">
              <a:buFont typeface="+mj-lt"/>
              <a:buAutoNum type="arabicPeriod"/>
            </a:pPr>
            <a:endParaRPr lang="en-US" sz="3200" dirty="0"/>
          </a:p>
          <a:p>
            <a:r>
              <a:rPr lang="en-US" sz="3200" b="1" noProof="0" dirty="0"/>
              <a:t>Next: identification of diffusion and ion mobility through</a:t>
            </a:r>
            <a:r>
              <a:rPr lang="en-US" sz="3200" b="1" dirty="0"/>
              <a:t> nanopores</a:t>
            </a:r>
            <a:endParaRPr lang="en-US" sz="3200" b="1" noProof="0" dirty="0"/>
          </a:p>
        </p:txBody>
      </p:sp>
    </p:spTree>
    <p:extLst>
      <p:ext uri="{BB962C8B-B14F-4D97-AF65-F5344CB8AC3E}">
        <p14:creationId xmlns:p14="http://schemas.microsoft.com/office/powerpoint/2010/main" val="667599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F0E8C-369F-A6B5-394C-3F814F5B7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8341A35-8826-ACC6-7A1C-DB5E364B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15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9CD281-BBCB-3848-D7E7-8995472D8C4D}"/>
              </a:ext>
            </a:extLst>
          </p:cNvPr>
          <p:cNvSpPr txBox="1"/>
          <p:nvPr/>
        </p:nvSpPr>
        <p:spPr>
          <a:xfrm>
            <a:off x="-1" y="-19596"/>
            <a:ext cx="11268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2F600A8-63BC-5EC8-A221-5759CA3231FF}"/>
              </a:ext>
            </a:extLst>
          </p:cNvPr>
          <p:cNvSpPr txBox="1"/>
          <p:nvPr/>
        </p:nvSpPr>
        <p:spPr>
          <a:xfrm>
            <a:off x="375109" y="4909530"/>
            <a:ext cx="481202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Contact: </a:t>
            </a:r>
          </a:p>
          <a:p>
            <a:r>
              <a:rPr lang="fr-FR" dirty="0" err="1"/>
              <a:t>Ass</a:t>
            </a:r>
            <a:r>
              <a:rPr lang="fr-FR" dirty="0"/>
              <a:t>. Prof. Stéphane Chevalier </a:t>
            </a:r>
          </a:p>
          <a:p>
            <a:r>
              <a:rPr lang="fr-FR" dirty="0"/>
              <a:t>Institute of </a:t>
            </a:r>
            <a:r>
              <a:rPr lang="fr-FR" dirty="0" err="1"/>
              <a:t>Mechanical</a:t>
            </a:r>
            <a:r>
              <a:rPr lang="fr-FR" dirty="0"/>
              <a:t> Engineering of Bordeaux </a:t>
            </a:r>
          </a:p>
          <a:p>
            <a:r>
              <a:rPr lang="fr-FR" dirty="0"/>
              <a:t>France</a:t>
            </a:r>
          </a:p>
          <a:p>
            <a:r>
              <a:rPr lang="fr-FR" dirty="0">
                <a:hlinkClick r:id="rId2"/>
              </a:rPr>
              <a:t>stephane.chevalier@ensam.eu</a:t>
            </a:r>
            <a:r>
              <a:rPr lang="fr-FR" dirty="0"/>
              <a:t> 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A0569E-C9CA-4EA4-432F-97319BBB9B42}"/>
              </a:ext>
            </a:extLst>
          </p:cNvPr>
          <p:cNvSpPr txBox="1"/>
          <p:nvPr/>
        </p:nvSpPr>
        <p:spPr>
          <a:xfrm>
            <a:off x="5369909" y="4859991"/>
            <a:ext cx="656803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References</a:t>
            </a:r>
            <a:r>
              <a:rPr lang="fr-FR" sz="1200" b="1" dirty="0"/>
              <a:t> </a:t>
            </a:r>
            <a:r>
              <a:rPr lang="fr-FR" sz="1200" b="1" dirty="0" err="1"/>
              <a:t>from</a:t>
            </a:r>
            <a:r>
              <a:rPr lang="fr-FR" sz="1200" b="1" dirty="0"/>
              <a:t> </a:t>
            </a:r>
            <a:r>
              <a:rPr lang="fr-FR" sz="1200" b="1" dirty="0" err="1"/>
              <a:t>my</a:t>
            </a:r>
            <a:r>
              <a:rPr lang="fr-FR" sz="1200" b="1" dirty="0"/>
              <a:t> group:</a:t>
            </a:r>
          </a:p>
          <a:p>
            <a:r>
              <a:rPr lang="fr-FR" sz="1200" dirty="0"/>
              <a:t>Krause, Kevin, et al. “Heat and Mass Transfer Visualisation of an </a:t>
            </a:r>
            <a:r>
              <a:rPr lang="fr-FR" sz="1200" dirty="0" err="1"/>
              <a:t>Exothermic</a:t>
            </a:r>
            <a:r>
              <a:rPr lang="fr-FR" sz="1200" dirty="0"/>
              <a:t> Acid-Base </a:t>
            </a:r>
            <a:r>
              <a:rPr lang="fr-FR" sz="1200" dirty="0" err="1"/>
              <a:t>Microfluidic</a:t>
            </a:r>
            <a:r>
              <a:rPr lang="fr-FR" sz="1200" dirty="0"/>
              <a:t> </a:t>
            </a:r>
            <a:r>
              <a:rPr lang="fr-FR" sz="1200" dirty="0" err="1"/>
              <a:t>Reactor</a:t>
            </a:r>
            <a:r>
              <a:rPr lang="fr-FR" sz="1200" dirty="0"/>
              <a:t> </a:t>
            </a:r>
            <a:r>
              <a:rPr lang="fr-FR" sz="1200" dirty="0" err="1"/>
              <a:t>Using</a:t>
            </a:r>
            <a:r>
              <a:rPr lang="fr-FR" sz="1200" dirty="0"/>
              <a:t> </a:t>
            </a:r>
            <a:r>
              <a:rPr lang="fr-FR" sz="1200" dirty="0" err="1"/>
              <a:t>Infrared</a:t>
            </a:r>
            <a:r>
              <a:rPr lang="fr-FR" sz="1200" dirty="0"/>
              <a:t> </a:t>
            </a:r>
            <a:r>
              <a:rPr lang="fr-FR" sz="1200" dirty="0" err="1"/>
              <a:t>Thermospectroscopy</a:t>
            </a:r>
            <a:r>
              <a:rPr lang="fr-FR" sz="1200" dirty="0"/>
              <a:t>.” Quantitative </a:t>
            </a:r>
            <a:r>
              <a:rPr lang="fr-FR" sz="1200" dirty="0" err="1"/>
              <a:t>InfraRed</a:t>
            </a:r>
            <a:r>
              <a:rPr lang="fr-FR" sz="1200" dirty="0"/>
              <a:t> </a:t>
            </a:r>
            <a:r>
              <a:rPr lang="fr-FR" sz="1200" dirty="0" err="1"/>
              <a:t>Thermography</a:t>
            </a:r>
            <a:r>
              <a:rPr lang="fr-FR" sz="1200" dirty="0"/>
              <a:t> Journal, vol. 00, no. 00, Taylor &amp; Francis, Sept. 2024, pp. 1–18, doi:10.1080/17686733.2024.2402141.</a:t>
            </a:r>
          </a:p>
          <a:p>
            <a:endParaRPr lang="fr-FR" sz="1200" dirty="0"/>
          </a:p>
          <a:p>
            <a:r>
              <a:rPr lang="fr-FR" sz="1200" dirty="0"/>
              <a:t>Krause, Kevin, et al. “Water Gradient Manipulation </a:t>
            </a:r>
            <a:r>
              <a:rPr lang="fr-FR" sz="1200" dirty="0" err="1"/>
              <a:t>through</a:t>
            </a:r>
            <a:r>
              <a:rPr lang="fr-FR" sz="1200" dirty="0"/>
              <a:t> the </a:t>
            </a:r>
            <a:r>
              <a:rPr lang="fr-FR" sz="1200" dirty="0" err="1"/>
              <a:t>Polymer</a:t>
            </a:r>
            <a:r>
              <a:rPr lang="fr-FR" sz="1200" dirty="0"/>
              <a:t> Electrolyte Membrane of an Operating </a:t>
            </a:r>
            <a:r>
              <a:rPr lang="fr-FR" sz="1200" dirty="0" err="1"/>
              <a:t>Microfluidic</a:t>
            </a:r>
            <a:r>
              <a:rPr lang="fr-FR" sz="1200" dirty="0"/>
              <a:t> Water </a:t>
            </a:r>
            <a:r>
              <a:rPr lang="fr-FR" sz="1200" dirty="0" err="1"/>
              <a:t>Electrolyzer</a:t>
            </a:r>
            <a:r>
              <a:rPr lang="fr-FR" sz="1200" dirty="0"/>
              <a:t>.” Journal of Power Sources, vol. 623, </a:t>
            </a:r>
            <a:r>
              <a:rPr lang="fr-FR" sz="1200" dirty="0" err="1"/>
              <a:t>Dec</a:t>
            </a:r>
            <a:r>
              <a:rPr lang="fr-FR" sz="1200" dirty="0"/>
              <a:t>. 2024, p. 235297, doi:10.1016/j.jpowsour.2024.235297.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7982725-E89D-CDC6-7C6A-26C388C1FCBB}"/>
              </a:ext>
            </a:extLst>
          </p:cNvPr>
          <p:cNvSpPr txBox="1"/>
          <p:nvPr/>
        </p:nvSpPr>
        <p:spPr>
          <a:xfrm>
            <a:off x="9276986" y="762492"/>
            <a:ext cx="208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Link to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WebPage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3FA1548-8067-4CD7-98BF-E7F96E0E24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29162" r="3066" b="9768"/>
          <a:stretch/>
        </p:blipFill>
        <p:spPr>
          <a:xfrm>
            <a:off x="937777" y="930017"/>
            <a:ext cx="6851490" cy="37498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AD68EF-67B1-483F-8245-BAED8B166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623" y="1312214"/>
            <a:ext cx="2946323" cy="30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39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E89AF-EF42-A834-61EE-6FFCC07F5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5BE3455-CB59-81D1-24B5-5FEA48499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16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E047C03-FA74-A868-3F89-58A42D4D5446}"/>
              </a:ext>
            </a:extLst>
          </p:cNvPr>
          <p:cNvSpPr txBox="1"/>
          <p:nvPr/>
        </p:nvSpPr>
        <p:spPr>
          <a:xfrm>
            <a:off x="-1" y="-19596"/>
            <a:ext cx="11268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Slope in thin media</a:t>
            </a: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3C97C243-F23C-8FDC-71A2-40C27B5B16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578130"/>
              </p:ext>
            </p:extLst>
          </p:nvPr>
        </p:nvGraphicFramePr>
        <p:xfrm>
          <a:off x="1602659" y="1211343"/>
          <a:ext cx="7393500" cy="5646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Graph" r:id="rId3" imgW="4797256" imgH="3664064" progId="Origin95.Graph">
                  <p:embed/>
                </p:oleObj>
              </mc:Choice>
              <mc:Fallback>
                <p:oleObj name="Graph" r:id="rId3" imgW="4797256" imgH="3664064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2659" y="1211343"/>
                        <a:ext cx="7393500" cy="5646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E3ACF3E3-2A41-541B-1EBA-EB41AE580A71}"/>
              </a:ext>
            </a:extLst>
          </p:cNvPr>
          <p:cNvSpPr txBox="1"/>
          <p:nvPr/>
        </p:nvSpPr>
        <p:spPr>
          <a:xfrm>
            <a:off x="6166923" y="1936340"/>
            <a:ext cx="1406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FF0000"/>
                </a:solidFill>
              </a:rPr>
              <a:t>Slope</a:t>
            </a:r>
            <a:r>
              <a:rPr lang="fr-FR" sz="2000" dirty="0">
                <a:solidFill>
                  <a:srgbClr val="FF0000"/>
                </a:solidFill>
              </a:rPr>
              <a:t> = -0.5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6514264-9BF5-4F2D-6CB4-578781EB6D51}"/>
              </a:ext>
            </a:extLst>
          </p:cNvPr>
          <p:cNvCxnSpPr>
            <a:cxnSpLocks/>
          </p:cNvCxnSpPr>
          <p:nvPr/>
        </p:nvCxnSpPr>
        <p:spPr>
          <a:xfrm>
            <a:off x="4591665" y="2069690"/>
            <a:ext cx="148252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E79C61C-E87A-62D8-0889-AA24435542DC}"/>
              </a:ext>
            </a:extLst>
          </p:cNvPr>
          <p:cNvCxnSpPr>
            <a:cxnSpLocks/>
          </p:cNvCxnSpPr>
          <p:nvPr/>
        </p:nvCxnSpPr>
        <p:spPr>
          <a:xfrm>
            <a:off x="6074189" y="2069690"/>
            <a:ext cx="0" cy="39433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63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34160-C8F7-B2BC-C7C9-0734C601B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586B2FB-0CBC-E800-668C-73A5C60F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17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51CB2E-B328-2A90-41C6-95BD50E8A7C8}"/>
              </a:ext>
            </a:extLst>
          </p:cNvPr>
          <p:cNvSpPr txBox="1"/>
          <p:nvPr/>
        </p:nvSpPr>
        <p:spPr>
          <a:xfrm>
            <a:off x="0" y="-19596"/>
            <a:ext cx="9582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Working Principles of IR PHTI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75538F56-C184-22D4-04B0-AF235FA53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73413"/>
            <a:ext cx="6971228" cy="476513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33FFE9B0-5CA0-5257-9426-348BED171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0711" t="60429"/>
          <a:stretch/>
        </p:blipFill>
        <p:spPr>
          <a:xfrm>
            <a:off x="7572454" y="1168337"/>
            <a:ext cx="4275029" cy="2943139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C7A17786-D6FB-91C8-B8F9-DF08A480E8C1}"/>
              </a:ext>
            </a:extLst>
          </p:cNvPr>
          <p:cNvSpPr/>
          <p:nvPr/>
        </p:nvSpPr>
        <p:spPr>
          <a:xfrm rot="18177335">
            <a:off x="6508345" y="4171003"/>
            <a:ext cx="1999625" cy="3146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6288A8-FFEB-238C-2BD1-099962245404}"/>
              </a:ext>
            </a:extLst>
          </p:cNvPr>
          <p:cNvSpPr/>
          <p:nvPr/>
        </p:nvSpPr>
        <p:spPr>
          <a:xfrm>
            <a:off x="8967020" y="1139772"/>
            <a:ext cx="2310580" cy="2852126"/>
          </a:xfrm>
          <a:prstGeom prst="roundRect">
            <a:avLst/>
          </a:prstGeom>
          <a:solidFill>
            <a:srgbClr val="FF949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33F4421-5F6A-0933-E946-EDE67522F212}"/>
                  </a:ext>
                </a:extLst>
              </p:cNvPr>
              <p:cNvSpPr txBox="1"/>
              <p:nvPr/>
            </p:nvSpPr>
            <p:spPr>
              <a:xfrm>
                <a:off x="8118334" y="4360224"/>
                <a:ext cx="4007952" cy="744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ΔΓ</m:t>
                          </m:r>
                        </m:num>
                        <m:den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33F4421-5F6A-0933-E946-EDE67522F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334" y="4360224"/>
                <a:ext cx="4007952" cy="7442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38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AD8C0-8EEB-59B7-BF0D-909A690EC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339D7DC-FCFC-25BD-8AFE-BAEB0A164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2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E9FB4F-B2C8-19AF-3904-4345596EDDF3}"/>
              </a:ext>
            </a:extLst>
          </p:cNvPr>
          <p:cNvSpPr txBox="1"/>
          <p:nvPr/>
        </p:nvSpPr>
        <p:spPr>
          <a:xfrm>
            <a:off x="-1" y="-19596"/>
            <a:ext cx="1153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Mass transport in PEM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B418A7-3F74-506B-BB1A-2362B1F3D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9" y="1929824"/>
            <a:ext cx="3993717" cy="426174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2C4E172-C5BA-F48D-074A-3A121C012E69}"/>
              </a:ext>
            </a:extLst>
          </p:cNvPr>
          <p:cNvSpPr txBox="1">
            <a:spLocks/>
          </p:cNvSpPr>
          <p:nvPr/>
        </p:nvSpPr>
        <p:spPr>
          <a:xfrm>
            <a:off x="6237870" y="999389"/>
            <a:ext cx="5844687" cy="48654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Blip>
                <a:blip r:embed="rId7"/>
              </a:buBlip>
            </a:pPr>
            <a:r>
              <a:rPr lang="en-US" sz="1600" dirty="0"/>
              <a:t>Mechanisms that drive </a:t>
            </a:r>
            <a:r>
              <a:rPr lang="en-US" sz="1600" b="1" dirty="0"/>
              <a:t>proton conductivity </a:t>
            </a:r>
            <a:r>
              <a:rPr lang="en-US" sz="1600" dirty="0"/>
              <a:t>of PEM:</a:t>
            </a:r>
          </a:p>
          <a:p>
            <a:pPr marL="0" indent="0">
              <a:lnSpc>
                <a:spcPct val="100000"/>
              </a:lnSpc>
              <a:buFontTx/>
              <a:buNone/>
            </a:pPr>
            <a:endParaRPr lang="en-US" sz="16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F284980-944D-DCCB-E784-1B9711A171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46" y="1929824"/>
            <a:ext cx="3993717" cy="42617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E5EA56-4E95-A490-2DFA-4784B27474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83" y="3865078"/>
            <a:ext cx="2805128" cy="21268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38B141-2EEE-BC73-C77C-C84353CFA3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46" y="1715034"/>
            <a:ext cx="3050814" cy="21273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E8E728-B147-11E3-8050-B385ED8FBD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3" y="1929824"/>
            <a:ext cx="3993717" cy="42617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F4F6292-2EF9-3BF1-4DB3-36017AED51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0" y="1929824"/>
            <a:ext cx="3993717" cy="42617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F372B60-7FF6-BE77-52D6-16C3C2BF0BD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9" y="1929824"/>
            <a:ext cx="3993717" cy="42617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A251893-CA2B-7E02-6B3B-2F00719E16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0" y="1498093"/>
            <a:ext cx="4607819" cy="487375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C994DD-86C1-F15A-4AB4-BDD2140AA5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9" y="1929824"/>
            <a:ext cx="3993717" cy="426174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94B6FAE-1B19-8564-C422-5391CE6020EB}"/>
              </a:ext>
            </a:extLst>
          </p:cNvPr>
          <p:cNvSpPr txBox="1"/>
          <p:nvPr/>
        </p:nvSpPr>
        <p:spPr>
          <a:xfrm>
            <a:off x="1637696" y="1426016"/>
            <a:ext cx="238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PEM Water </a:t>
            </a:r>
            <a:r>
              <a:rPr lang="fr-FR" dirty="0" err="1"/>
              <a:t>Electrolyzer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9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AD8C0-8EEB-59B7-BF0D-909A690EC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339D7DC-FCFC-25BD-8AFE-BAEB0A164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3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E9FB4F-B2C8-19AF-3904-4345596EDDF3}"/>
              </a:ext>
            </a:extLst>
          </p:cNvPr>
          <p:cNvSpPr txBox="1"/>
          <p:nvPr/>
        </p:nvSpPr>
        <p:spPr>
          <a:xfrm>
            <a:off x="-1" y="-19596"/>
            <a:ext cx="1153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Mass transport in PEM</a:t>
            </a:r>
          </a:p>
        </p:txBody>
      </p:sp>
      <p:pic>
        <p:nvPicPr>
          <p:cNvPr id="18" name="Google Shape;260;p4" descr="A diagram of a cell structure&#10;&#10;AI-generated content may be incorrect.">
            <a:extLst>
              <a:ext uri="{FF2B5EF4-FFF2-40B4-BE49-F238E27FC236}">
                <a16:creationId xmlns:a16="http://schemas.microsoft.com/office/drawing/2014/main" id="{C67468D8-EDF5-4E80-8CD6-3A5957DCB41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658" y="1859851"/>
            <a:ext cx="6438390" cy="392376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62;p4">
            <a:extLst>
              <a:ext uri="{FF2B5EF4-FFF2-40B4-BE49-F238E27FC236}">
                <a16:creationId xmlns:a16="http://schemas.microsoft.com/office/drawing/2014/main" id="{64BE7E0C-04FE-4DAA-9C23-B796A45D23E5}"/>
              </a:ext>
            </a:extLst>
          </p:cNvPr>
          <p:cNvSpPr/>
          <p:nvPr/>
        </p:nvSpPr>
        <p:spPr>
          <a:xfrm>
            <a:off x="5343420" y="1172495"/>
            <a:ext cx="150516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CA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Pristine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63;p4">
            <a:extLst>
              <a:ext uri="{FF2B5EF4-FFF2-40B4-BE49-F238E27FC236}">
                <a16:creationId xmlns:a16="http://schemas.microsoft.com/office/drawing/2014/main" id="{C8446224-1CC4-4ACA-A534-31476AA84642}"/>
              </a:ext>
            </a:extLst>
          </p:cNvPr>
          <p:cNvSpPr/>
          <p:nvPr/>
        </p:nvSpPr>
        <p:spPr>
          <a:xfrm>
            <a:off x="6988909" y="1037971"/>
            <a:ext cx="2520360" cy="82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CA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Contaminated (M</a:t>
            </a:r>
            <a:r>
              <a:rPr lang="en-CA" sz="2400" b="1" i="0" u="none" strike="noStrike" cap="none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2+</a:t>
            </a:r>
            <a:r>
              <a:rPr lang="en-CA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cation)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1F8466-5946-4580-932C-B7EE247DD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44" y="2315971"/>
            <a:ext cx="3292705" cy="234492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BEC8F5E-E0F3-42AB-A4B7-94D0B471D59E}"/>
              </a:ext>
            </a:extLst>
          </p:cNvPr>
          <p:cNvSpPr txBox="1"/>
          <p:nvPr/>
        </p:nvSpPr>
        <p:spPr>
          <a:xfrm>
            <a:off x="1506353" y="1876090"/>
            <a:ext cx="126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Nano pores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88AB00-B766-4550-9A60-FEAC0A8166E2}"/>
              </a:ext>
            </a:extLst>
          </p:cNvPr>
          <p:cNvSpPr/>
          <p:nvPr/>
        </p:nvSpPr>
        <p:spPr>
          <a:xfrm>
            <a:off x="531656" y="5113448"/>
            <a:ext cx="3292705" cy="67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J L </a:t>
            </a:r>
            <a:r>
              <a:rPr lang="fr-FR" dirty="0" err="1"/>
              <a:t>Pineda</a:t>
            </a:r>
            <a:r>
              <a:rPr lang="fr-FR" dirty="0"/>
              <a:t>-Delgado et al 2019 </a:t>
            </a:r>
            <a:r>
              <a:rPr lang="fr-FR" dirty="0" err="1"/>
              <a:t>Nanotechnology</a:t>
            </a:r>
            <a:r>
              <a:rPr lang="fr-FR" dirty="0"/>
              <a:t> 30 105707</a:t>
            </a:r>
          </a:p>
        </p:txBody>
      </p:sp>
    </p:spTree>
    <p:extLst>
      <p:ext uri="{BB962C8B-B14F-4D97-AF65-F5344CB8AC3E}">
        <p14:creationId xmlns:p14="http://schemas.microsoft.com/office/powerpoint/2010/main" val="42034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7B187-193B-09C8-B9A4-CBD103A44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AECE2D0-9439-D9ED-97C6-7F6CCD598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4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5C2C14-13FC-E79F-A1EE-B86C57970E70}"/>
              </a:ext>
            </a:extLst>
          </p:cNvPr>
          <p:cNvSpPr txBox="1"/>
          <p:nvPr/>
        </p:nvSpPr>
        <p:spPr>
          <a:xfrm>
            <a:off x="-1" y="-19596"/>
            <a:ext cx="12038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How Cation Contaminants Moves in </a:t>
            </a:r>
            <a:r>
              <a:rPr lang="en-US" sz="44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Nafion</a:t>
            </a:r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Google Shape;282;p5">
            <a:extLst>
              <a:ext uri="{FF2B5EF4-FFF2-40B4-BE49-F238E27FC236}">
                <a16:creationId xmlns:a16="http://schemas.microsoft.com/office/drawing/2014/main" id="{90B6F386-ADD1-44FF-A7FE-6511E948AE69}"/>
              </a:ext>
            </a:extLst>
          </p:cNvPr>
          <p:cNvSpPr/>
          <p:nvPr/>
        </p:nvSpPr>
        <p:spPr>
          <a:xfrm>
            <a:off x="217080" y="4760640"/>
            <a:ext cx="11757240" cy="11084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t" anchorCtr="0">
            <a:normAutofit fontScale="92500" lnSpcReduction="20000"/>
          </a:bodyPr>
          <a:lstStyle/>
          <a:p>
            <a:pPr marL="228600" marR="0" lvl="0" indent="-2282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CA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Understanding</a:t>
            </a:r>
            <a:r>
              <a:rPr lang="en-CA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cations move </a:t>
            </a:r>
            <a:r>
              <a:rPr lang="en-CA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fuel cells is an important first step for developing mitigation strategies.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283;p5">
            <a:extLst>
              <a:ext uri="{FF2B5EF4-FFF2-40B4-BE49-F238E27FC236}">
                <a16:creationId xmlns:a16="http://schemas.microsoft.com/office/drawing/2014/main" id="{A4994A4E-5764-4275-AB17-49964BF9A7A8}"/>
              </a:ext>
            </a:extLst>
          </p:cNvPr>
          <p:cNvGrpSpPr/>
          <p:nvPr/>
        </p:nvGrpSpPr>
        <p:grpSpPr>
          <a:xfrm>
            <a:off x="834840" y="709920"/>
            <a:ext cx="10521720" cy="3817440"/>
            <a:chOff x="834840" y="709920"/>
            <a:chExt cx="10521720" cy="3817440"/>
          </a:xfrm>
        </p:grpSpPr>
        <p:pic>
          <p:nvPicPr>
            <p:cNvPr id="32" name="Google Shape;284;p5">
              <a:extLst>
                <a:ext uri="{FF2B5EF4-FFF2-40B4-BE49-F238E27FC236}">
                  <a16:creationId xmlns:a16="http://schemas.microsoft.com/office/drawing/2014/main" id="{F1BC5E0D-A95B-4223-925F-06AFCA31D1F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20" t="56706" r="-19" b="-3983"/>
            <a:stretch/>
          </p:blipFill>
          <p:spPr>
            <a:xfrm>
              <a:off x="834840" y="709920"/>
              <a:ext cx="10521720" cy="3817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285;p5">
              <a:extLst>
                <a:ext uri="{FF2B5EF4-FFF2-40B4-BE49-F238E27FC236}">
                  <a16:creationId xmlns:a16="http://schemas.microsoft.com/office/drawing/2014/main" id="{33CB7F72-B6F1-4611-8F5E-616E8AA6C743}"/>
                </a:ext>
              </a:extLst>
            </p:cNvPr>
            <p:cNvSpPr/>
            <p:nvPr/>
          </p:nvSpPr>
          <p:spPr>
            <a:xfrm>
              <a:off x="998640" y="709920"/>
              <a:ext cx="461880" cy="37368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" name="Google Shape;286;p5">
            <a:extLst>
              <a:ext uri="{FF2B5EF4-FFF2-40B4-BE49-F238E27FC236}">
                <a16:creationId xmlns:a16="http://schemas.microsoft.com/office/drawing/2014/main" id="{A30CF97D-3CF6-4A45-848D-4BB37C2081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98" t="13321" r="2713" b="11901"/>
          <a:stretch/>
        </p:blipFill>
        <p:spPr>
          <a:xfrm>
            <a:off x="3507480" y="5508360"/>
            <a:ext cx="5574600" cy="105984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287;p5">
            <a:extLst>
              <a:ext uri="{FF2B5EF4-FFF2-40B4-BE49-F238E27FC236}">
                <a16:creationId xmlns:a16="http://schemas.microsoft.com/office/drawing/2014/main" id="{12A7323A-9052-4B28-9857-6ABFF7163B32}"/>
              </a:ext>
            </a:extLst>
          </p:cNvPr>
          <p:cNvSpPr/>
          <p:nvPr/>
        </p:nvSpPr>
        <p:spPr>
          <a:xfrm>
            <a:off x="5511600" y="5654160"/>
            <a:ext cx="1009800" cy="914040"/>
          </a:xfrm>
          <a:prstGeom prst="rect">
            <a:avLst/>
          </a:prstGeom>
          <a:noFill/>
          <a:ln w="57150" cap="flat" cmpd="sng">
            <a:solidFill>
              <a:srgbClr val="5FEE8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288;p5">
            <a:extLst>
              <a:ext uri="{FF2B5EF4-FFF2-40B4-BE49-F238E27FC236}">
                <a16:creationId xmlns:a16="http://schemas.microsoft.com/office/drawing/2014/main" id="{FD8F12AA-0043-464E-BF8B-FEDF085EA6A1}"/>
              </a:ext>
            </a:extLst>
          </p:cNvPr>
          <p:cNvSpPr/>
          <p:nvPr/>
        </p:nvSpPr>
        <p:spPr>
          <a:xfrm>
            <a:off x="6928200" y="5654160"/>
            <a:ext cx="2000880" cy="914040"/>
          </a:xfrm>
          <a:prstGeom prst="rect">
            <a:avLst/>
          </a:prstGeom>
          <a:noFill/>
          <a:ln w="57150" cap="flat" cmpd="sng">
            <a:solidFill>
              <a:srgbClr val="C291F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289;p5">
            <a:extLst>
              <a:ext uri="{FF2B5EF4-FFF2-40B4-BE49-F238E27FC236}">
                <a16:creationId xmlns:a16="http://schemas.microsoft.com/office/drawing/2014/main" id="{8DE874BE-BA1E-453F-8005-EC64FDCCE691}"/>
              </a:ext>
            </a:extLst>
          </p:cNvPr>
          <p:cNvSpPr/>
          <p:nvPr/>
        </p:nvSpPr>
        <p:spPr>
          <a:xfrm>
            <a:off x="3324240" y="4047480"/>
            <a:ext cx="2945160" cy="351720"/>
          </a:xfrm>
          <a:prstGeom prst="rect">
            <a:avLst/>
          </a:prstGeom>
          <a:noFill/>
          <a:ln w="57150" cap="flat" cmpd="sng">
            <a:solidFill>
              <a:srgbClr val="5FEE8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290;p5">
            <a:extLst>
              <a:ext uri="{FF2B5EF4-FFF2-40B4-BE49-F238E27FC236}">
                <a16:creationId xmlns:a16="http://schemas.microsoft.com/office/drawing/2014/main" id="{E419DA08-8A05-4198-86D5-EDDEC4B242F9}"/>
              </a:ext>
            </a:extLst>
          </p:cNvPr>
          <p:cNvSpPr/>
          <p:nvPr/>
        </p:nvSpPr>
        <p:spPr>
          <a:xfrm>
            <a:off x="6375240" y="4047480"/>
            <a:ext cx="1419120" cy="351720"/>
          </a:xfrm>
          <a:prstGeom prst="rect">
            <a:avLst/>
          </a:prstGeom>
          <a:noFill/>
          <a:ln w="57150" cap="flat" cmpd="sng">
            <a:solidFill>
              <a:srgbClr val="C291F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291;p5">
            <a:extLst>
              <a:ext uri="{FF2B5EF4-FFF2-40B4-BE49-F238E27FC236}">
                <a16:creationId xmlns:a16="http://schemas.microsoft.com/office/drawing/2014/main" id="{D48D4198-A46D-48BC-BD50-6A441FA95AF3}"/>
              </a:ext>
            </a:extLst>
          </p:cNvPr>
          <p:cNvSpPr/>
          <p:nvPr/>
        </p:nvSpPr>
        <p:spPr>
          <a:xfrm>
            <a:off x="8101080" y="3896640"/>
            <a:ext cx="4090680" cy="90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CA" sz="17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The reaction at cathode can consume H+ by 2H</a:t>
            </a:r>
            <a:r>
              <a:rPr lang="en-CA" sz="1700" b="1" i="0" u="none" strike="noStrike" cap="none" baseline="30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CA" sz="17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+ 2e</a:t>
            </a:r>
            <a:r>
              <a:rPr lang="en-CA" sz="1700" b="1" i="0" u="none" strike="noStrike" cap="none" baseline="30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CA" sz="17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→H</a:t>
            </a:r>
            <a:r>
              <a:rPr lang="en-CA" sz="1700" b="1" i="0" u="none" strike="noStrike" cap="none" baseline="-25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CA" sz="1700" b="1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, so Ce can go to that position of H+ and migrate with potential-driven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292;p5">
            <a:extLst>
              <a:ext uri="{FF2B5EF4-FFF2-40B4-BE49-F238E27FC236}">
                <a16:creationId xmlns:a16="http://schemas.microsoft.com/office/drawing/2014/main" id="{2E106AA0-9D6F-4C34-A793-1E2BD691B9B6}"/>
              </a:ext>
            </a:extLst>
          </p:cNvPr>
          <p:cNvSpPr/>
          <p:nvPr/>
        </p:nvSpPr>
        <p:spPr>
          <a:xfrm>
            <a:off x="497160" y="3916800"/>
            <a:ext cx="2416320" cy="6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CA" sz="17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The cation can diffuse by concentration gradients 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293;p5">
            <a:extLst>
              <a:ext uri="{FF2B5EF4-FFF2-40B4-BE49-F238E27FC236}">
                <a16:creationId xmlns:a16="http://schemas.microsoft.com/office/drawing/2014/main" id="{7E76412D-675D-4300-8711-DC89F9C37749}"/>
              </a:ext>
            </a:extLst>
          </p:cNvPr>
          <p:cNvSpPr/>
          <p:nvPr/>
        </p:nvSpPr>
        <p:spPr>
          <a:xfrm>
            <a:off x="7794720" y="4097880"/>
            <a:ext cx="335520" cy="1760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25400" cap="flat" cmpd="sng">
            <a:solidFill>
              <a:srgbClr val="43729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294;p5">
            <a:extLst>
              <a:ext uri="{FF2B5EF4-FFF2-40B4-BE49-F238E27FC236}">
                <a16:creationId xmlns:a16="http://schemas.microsoft.com/office/drawing/2014/main" id="{8B8ED985-312F-485D-8D25-CB45E2C2E084}"/>
              </a:ext>
            </a:extLst>
          </p:cNvPr>
          <p:cNvSpPr/>
          <p:nvPr/>
        </p:nvSpPr>
        <p:spPr>
          <a:xfrm>
            <a:off x="2913840" y="4097880"/>
            <a:ext cx="410040" cy="2332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>
            <a:solidFill>
              <a:srgbClr val="43729D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EC5A9E-E2A7-4655-87E9-6067CB5CB934}"/>
              </a:ext>
            </a:extLst>
          </p:cNvPr>
          <p:cNvSpPr txBox="1"/>
          <p:nvPr/>
        </p:nvSpPr>
        <p:spPr>
          <a:xfrm>
            <a:off x="10490778" y="5879143"/>
            <a:ext cx="173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Slide </a:t>
            </a:r>
            <a:r>
              <a:rPr lang="fr-FR" dirty="0" err="1"/>
              <a:t>from</a:t>
            </a:r>
            <a:endParaRPr lang="fr-FR" dirty="0"/>
          </a:p>
          <a:p>
            <a:pPr algn="ctr"/>
            <a:r>
              <a:rPr lang="fr-FR" dirty="0"/>
              <a:t>Chung Lee, TMU</a:t>
            </a:r>
          </a:p>
        </p:txBody>
      </p:sp>
    </p:spTree>
    <p:extLst>
      <p:ext uri="{BB962C8B-B14F-4D97-AF65-F5344CB8AC3E}">
        <p14:creationId xmlns:p14="http://schemas.microsoft.com/office/powerpoint/2010/main" val="233187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4BB96-45FD-4952-B197-E5E563F2D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1AFEBF4-8DD8-1093-1B3A-74DD757CB708}"/>
              </a:ext>
            </a:extLst>
          </p:cNvPr>
          <p:cNvSpPr/>
          <p:nvPr/>
        </p:nvSpPr>
        <p:spPr>
          <a:xfrm>
            <a:off x="1853381" y="5380833"/>
            <a:ext cx="8485238" cy="958337"/>
          </a:xfrm>
          <a:prstGeom prst="roundRect">
            <a:avLst/>
          </a:prstGeom>
          <a:solidFill>
            <a:srgbClr val="FF9494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DDD68DA-3F81-DF96-D07E-0F1F1C749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5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233716-F4E7-3F46-0224-C580F55675C4}"/>
              </a:ext>
            </a:extLst>
          </p:cNvPr>
          <p:cNvSpPr txBox="1"/>
          <p:nvPr/>
        </p:nvSpPr>
        <p:spPr>
          <a:xfrm>
            <a:off x="-1" y="-19596"/>
            <a:ext cx="1153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Technological and scientific locks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69F569D-AE3D-E9B6-B367-9DABD6A2AEF0}"/>
              </a:ext>
            </a:extLst>
          </p:cNvPr>
          <p:cNvSpPr txBox="1"/>
          <p:nvPr/>
        </p:nvSpPr>
        <p:spPr>
          <a:xfrm>
            <a:off x="1516898" y="5508174"/>
            <a:ext cx="89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ym typeface="Wingdings" panose="05000000000000000000" pitchFamily="2" charset="2"/>
              </a:rPr>
              <a:t> </a:t>
            </a:r>
            <a:r>
              <a:rPr lang="fr-FR" sz="2400" dirty="0" err="1">
                <a:sym typeface="Wingdings" panose="05000000000000000000" pitchFamily="2" charset="2"/>
              </a:rPr>
              <a:t>Microfluidic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electrolyzer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combined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with</a:t>
            </a:r>
            <a:r>
              <a:rPr lang="fr-FR" sz="2400" dirty="0">
                <a:sym typeface="Wingdings" panose="05000000000000000000" pitchFamily="2" charset="2"/>
              </a:rPr>
              <a:t> IR </a:t>
            </a:r>
            <a:r>
              <a:rPr lang="fr-FR" sz="2400" dirty="0" err="1">
                <a:sym typeface="Wingdings" panose="05000000000000000000" pitchFamily="2" charset="2"/>
              </a:rPr>
              <a:t>imaging</a:t>
            </a:r>
            <a:r>
              <a:rPr lang="fr-FR" sz="2400" dirty="0">
                <a:sym typeface="Wingdings" panose="05000000000000000000" pitchFamily="2" charset="2"/>
              </a:rPr>
              <a:t> can </a:t>
            </a:r>
            <a:r>
              <a:rPr lang="fr-FR" sz="2400" dirty="0" err="1">
                <a:sym typeface="Wingdings" panose="05000000000000000000" pitchFamily="2" charset="2"/>
              </a:rPr>
              <a:t>answer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these</a:t>
            </a:r>
            <a:r>
              <a:rPr lang="fr-FR" sz="2400" dirty="0">
                <a:sym typeface="Wingdings" panose="05000000000000000000" pitchFamily="2" charset="2"/>
              </a:rPr>
              <a:t> </a:t>
            </a:r>
            <a:r>
              <a:rPr lang="fr-FR" sz="2400" dirty="0" err="1">
                <a:sym typeface="Wingdings" panose="05000000000000000000" pitchFamily="2" charset="2"/>
              </a:rPr>
              <a:t>needs</a:t>
            </a:r>
            <a:endParaRPr lang="fr-FR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E5FC6CF-A247-7D14-FB36-BCAEE3EA721A}"/>
              </a:ext>
            </a:extLst>
          </p:cNvPr>
          <p:cNvSpPr txBox="1"/>
          <p:nvPr/>
        </p:nvSpPr>
        <p:spPr>
          <a:xfrm>
            <a:off x="178677" y="1428020"/>
            <a:ext cx="113560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noProof="0" dirty="0"/>
              <a:t>How to access to the PEM chemistry in operando?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noProof="0" dirty="0"/>
              <a:t>How to measure the PEM transport properties in operando?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noProof="0" dirty="0"/>
          </a:p>
          <a:p>
            <a:r>
              <a:rPr lang="en-US" sz="2800" noProof="0" dirty="0"/>
              <a:t>Current methods are mainly limited to</a:t>
            </a:r>
          </a:p>
          <a:p>
            <a:pPr marL="285750" indent="-285750">
              <a:buFontTx/>
              <a:buChar char="-"/>
            </a:pPr>
            <a:r>
              <a:rPr lang="en-US" sz="2800" noProof="0" dirty="0"/>
              <a:t>Electrochemical measurements (such as EIS)</a:t>
            </a:r>
          </a:p>
          <a:p>
            <a:pPr marL="285750" indent="-285750">
              <a:buFontTx/>
              <a:buChar char="-"/>
            </a:pPr>
            <a:r>
              <a:rPr lang="en-US" sz="2800" noProof="0" dirty="0"/>
              <a:t>X-ray or neutron imaging which cannot be used for screening or aging experiments</a:t>
            </a:r>
          </a:p>
        </p:txBody>
      </p:sp>
    </p:spTree>
    <p:extLst>
      <p:ext uri="{BB962C8B-B14F-4D97-AF65-F5344CB8AC3E}">
        <p14:creationId xmlns:p14="http://schemas.microsoft.com/office/powerpoint/2010/main" val="306993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24428-5A19-8B14-0FEE-0F654DBFF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F25B904-BB3C-C15D-6DE0-509E15BD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6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95DCF4-5A84-948A-1461-35DC1CAAAC91}"/>
              </a:ext>
            </a:extLst>
          </p:cNvPr>
          <p:cNvSpPr txBox="1"/>
          <p:nvPr/>
        </p:nvSpPr>
        <p:spPr>
          <a:xfrm>
            <a:off x="-1" y="-19596"/>
            <a:ext cx="1153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Our approach: operando IR imaging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4B634AC-7E57-94FB-5574-AAA8FABDBBF3}"/>
              </a:ext>
            </a:extLst>
          </p:cNvPr>
          <p:cNvSpPr txBox="1">
            <a:spLocks/>
          </p:cNvSpPr>
          <p:nvPr/>
        </p:nvSpPr>
        <p:spPr>
          <a:xfrm>
            <a:off x="7979854" y="3987426"/>
            <a:ext cx="3739174" cy="17526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Tx/>
              <a:buNone/>
            </a:pPr>
            <a:r>
              <a:rPr lang="en-US" b="1" u="sng" dirty="0"/>
              <a:t>Objectives: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Develop the chip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Characterize using IR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err="1"/>
              <a:t>Mesure</a:t>
            </a:r>
            <a:r>
              <a:rPr lang="en-US" dirty="0"/>
              <a:t> the water gradients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C91DFA-129F-443B-E1DE-60ED95E43B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80" y="1397436"/>
            <a:ext cx="5502433" cy="22356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F4E13B-7265-3E74-AF18-01C1EB9BAEDD}"/>
              </a:ext>
            </a:extLst>
          </p:cNvPr>
          <p:cNvSpPr/>
          <p:nvPr/>
        </p:nvSpPr>
        <p:spPr>
          <a:xfrm>
            <a:off x="225528" y="4028359"/>
            <a:ext cx="428460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7"/>
              </a:buBlip>
            </a:pPr>
            <a:r>
              <a:rPr lang="en-US" sz="1600" u="sng" dirty="0">
                <a:latin typeface="AvenirNext LT Pro Regular" panose="020B0504020202020204" pitchFamily="34" charset="0"/>
              </a:rPr>
              <a:t>Benefits:</a:t>
            </a:r>
          </a:p>
          <a:p>
            <a:pPr marL="742950" lvl="1" indent="-285750">
              <a:spcAft>
                <a:spcPts val="600"/>
              </a:spcAft>
              <a:buBlip>
                <a:blip r:embed="rId8"/>
              </a:buBlip>
            </a:pPr>
            <a:r>
              <a:rPr lang="en-US" sz="1600" dirty="0">
                <a:latin typeface="AvenirNext LT Pro Regular" panose="020B0504020202020204" pitchFamily="34" charset="0"/>
              </a:rPr>
              <a:t>Chemical information</a:t>
            </a:r>
          </a:p>
          <a:p>
            <a:pPr marL="742950" lvl="1" indent="-285750">
              <a:spcAft>
                <a:spcPts val="600"/>
              </a:spcAft>
              <a:buBlip>
                <a:blip r:embed="rId8"/>
              </a:buBlip>
            </a:pPr>
            <a:r>
              <a:rPr lang="en-US" sz="1600" dirty="0">
                <a:latin typeface="AvenirNext LT Pro Regular" panose="020B0504020202020204" pitchFamily="34" charset="0"/>
              </a:rPr>
              <a:t>Safe beam energy levels</a:t>
            </a:r>
          </a:p>
          <a:p>
            <a:pPr marL="742950" lvl="1" indent="-285750">
              <a:spcAft>
                <a:spcPts val="600"/>
              </a:spcAft>
              <a:buBlip>
                <a:blip r:embed="rId8"/>
              </a:buBlip>
            </a:pPr>
            <a:r>
              <a:rPr lang="en-US" sz="1600" dirty="0">
                <a:latin typeface="AvenirNext LT Pro Regular" panose="020B0504020202020204" pitchFamily="34" charset="0"/>
              </a:rPr>
              <a:t>Operando transmission characterization</a:t>
            </a:r>
          </a:p>
          <a:p>
            <a:pPr marL="742950" lvl="1" indent="-285750">
              <a:spcAft>
                <a:spcPts val="600"/>
              </a:spcAft>
              <a:buBlip>
                <a:blip r:embed="rId8"/>
              </a:buBlip>
            </a:pPr>
            <a:r>
              <a:rPr lang="en-US" sz="1600" dirty="0">
                <a:latin typeface="AvenirNext LT Pro Regular" panose="020B0504020202020204" pitchFamily="34" charset="0"/>
              </a:rPr>
              <a:t>Design flexibility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65F315-98CB-88C6-9A71-25654E0F7FC0}"/>
              </a:ext>
            </a:extLst>
          </p:cNvPr>
          <p:cNvSpPr/>
          <p:nvPr/>
        </p:nvSpPr>
        <p:spPr>
          <a:xfrm>
            <a:off x="4131916" y="4028358"/>
            <a:ext cx="34377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9"/>
              </a:buBlip>
            </a:pPr>
            <a:r>
              <a:rPr lang="en-US" sz="1600" u="sng" dirty="0">
                <a:latin typeface="AvenirNext LT Pro Regular" panose="020B0504020202020204" pitchFamily="34" charset="0"/>
              </a:rPr>
              <a:t>Constraints:</a:t>
            </a:r>
          </a:p>
          <a:p>
            <a:pPr marL="742950" lvl="1" indent="-285750">
              <a:spcAft>
                <a:spcPts val="600"/>
              </a:spcAft>
              <a:buBlip>
                <a:blip r:embed="rId10"/>
              </a:buBlip>
            </a:pPr>
            <a:r>
              <a:rPr lang="en-US" sz="1600" dirty="0">
                <a:latin typeface="AvenirNext LT Pro Regular" panose="020B0504020202020204" pitchFamily="34" charset="0"/>
              </a:rPr>
              <a:t>Water attenuation</a:t>
            </a:r>
          </a:p>
          <a:p>
            <a:pPr marL="742950" lvl="1" indent="-285750">
              <a:spcAft>
                <a:spcPts val="600"/>
              </a:spcAft>
              <a:buBlip>
                <a:blip r:embed="rId10"/>
              </a:buBlip>
            </a:pPr>
            <a:r>
              <a:rPr lang="en-US" sz="1600" dirty="0">
                <a:latin typeface="AvenirNext LT Pro Regular" panose="020B0504020202020204" pitchFamily="34" charset="0"/>
              </a:rPr>
              <a:t>Materials</a:t>
            </a:r>
          </a:p>
          <a:p>
            <a:pPr marL="742950" lvl="1" indent="-285750">
              <a:spcAft>
                <a:spcPts val="600"/>
              </a:spcAft>
              <a:buBlip>
                <a:blip r:embed="rId10"/>
              </a:buBlip>
            </a:pPr>
            <a:r>
              <a:rPr lang="en-US" sz="1600" dirty="0">
                <a:latin typeface="AvenirNext LT Pro Regular" panose="020B0504020202020204" pitchFamily="34" charset="0"/>
              </a:rPr>
              <a:t>Transparency</a:t>
            </a:r>
          </a:p>
          <a:p>
            <a:pPr marL="742950" lvl="1" indent="-285750">
              <a:spcAft>
                <a:spcPts val="600"/>
              </a:spcAft>
              <a:buBlip>
                <a:blip r:embed="rId10"/>
              </a:buBlip>
            </a:pPr>
            <a:r>
              <a:rPr lang="en-US" sz="1600" dirty="0">
                <a:latin typeface="AvenirNext LT Pro Regular" panose="020B0504020202020204" pitchFamily="34" charset="0"/>
              </a:rPr>
              <a:t>Electrochemical performance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BC31F87-CBE5-8752-082F-00E1995DB55E}"/>
              </a:ext>
            </a:extLst>
          </p:cNvPr>
          <p:cNvGrpSpPr/>
          <p:nvPr/>
        </p:nvGrpSpPr>
        <p:grpSpPr>
          <a:xfrm>
            <a:off x="4896923" y="1397436"/>
            <a:ext cx="3201093" cy="2421848"/>
            <a:chOff x="8851969" y="719382"/>
            <a:chExt cx="3251131" cy="26080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80B6EE-B8C2-DB7E-5FE8-CA01692F5487}"/>
                </a:ext>
              </a:extLst>
            </p:cNvPr>
            <p:cNvSpPr/>
            <p:nvPr/>
          </p:nvSpPr>
          <p:spPr>
            <a:xfrm>
              <a:off x="9270391" y="719382"/>
              <a:ext cx="2832709" cy="26080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E4BBA8-B3DA-8A4A-1A13-C80620CA7924}"/>
                </a:ext>
              </a:extLst>
            </p:cNvPr>
            <p:cNvSpPr/>
            <p:nvPr/>
          </p:nvSpPr>
          <p:spPr>
            <a:xfrm>
              <a:off x="8851969" y="1145042"/>
              <a:ext cx="500383" cy="61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9C915A4-5E7F-9042-8E7A-63CDFEB026AF}"/>
              </a:ext>
            </a:extLst>
          </p:cNvPr>
          <p:cNvSpPr/>
          <p:nvPr/>
        </p:nvSpPr>
        <p:spPr>
          <a:xfrm>
            <a:off x="7874452" y="3926532"/>
            <a:ext cx="3876106" cy="20268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1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2A565-5A09-671A-0E1B-8D7ACB707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4D3E474-CA43-4E67-AA14-95419C7C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7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2127BC7-71A3-A59D-1687-CE010944654C}"/>
              </a:ext>
            </a:extLst>
          </p:cNvPr>
          <p:cNvSpPr txBox="1"/>
          <p:nvPr/>
        </p:nvSpPr>
        <p:spPr>
          <a:xfrm>
            <a:off x="-1" y="-19596"/>
            <a:ext cx="10953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Microfluidic </a:t>
            </a:r>
            <a:r>
              <a:rPr lang="en-US" sz="44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electrolyzer</a:t>
            </a:r>
            <a:endParaRPr lang="en-US" sz="4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DC1FE14-3279-21D7-406C-C8EFED57E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3" t="5309" r="-1123" b="71884"/>
          <a:stretch/>
        </p:blipFill>
        <p:spPr>
          <a:xfrm>
            <a:off x="9290419" y="2424757"/>
            <a:ext cx="2546556" cy="16287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1647E0-97C0-A529-553F-00BC2FED4C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92"/>
          <a:stretch/>
        </p:blipFill>
        <p:spPr>
          <a:xfrm>
            <a:off x="8966723" y="244950"/>
            <a:ext cx="2965302" cy="193485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5D7A0A-8672-D682-8874-9E9C19EAD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21" y="4233638"/>
            <a:ext cx="2542424" cy="22512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7B57CE-B0C5-701C-01D9-8BBFBD14B3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72" b="55547"/>
          <a:stretch/>
        </p:blipFill>
        <p:spPr>
          <a:xfrm>
            <a:off x="5316129" y="1312735"/>
            <a:ext cx="3422586" cy="35534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81CE2A-4B57-F6D2-3C65-B54453DB3F6C}"/>
              </a:ext>
            </a:extLst>
          </p:cNvPr>
          <p:cNvSpPr txBox="1"/>
          <p:nvPr/>
        </p:nvSpPr>
        <p:spPr>
          <a:xfrm>
            <a:off x="3587615" y="3044880"/>
            <a:ext cx="5605574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u="sng" dirty="0">
                <a:latin typeface="Cambria Math" panose="02040503050406030204" pitchFamily="18" charset="0"/>
              </a:rPr>
              <a:t>How do </a:t>
            </a:r>
            <a:r>
              <a:rPr lang="fr-FR" sz="2400" b="1" u="sng" dirty="0" err="1">
                <a:latin typeface="Cambria Math" panose="02040503050406030204" pitchFamily="18" charset="0"/>
              </a:rPr>
              <a:t>we</a:t>
            </a:r>
            <a:r>
              <a:rPr lang="fr-FR" sz="2400" b="1" u="sng" dirty="0">
                <a:latin typeface="Cambria Math" panose="02040503050406030204" pitchFamily="18" charset="0"/>
              </a:rPr>
              <a:t> image the PEM water content?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F42636-1719-4270-9DB2-526218094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25" y="1312735"/>
            <a:ext cx="3192654" cy="3835077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ED8295C0-1582-4333-9EAB-EC077408B7D8}"/>
              </a:ext>
            </a:extLst>
          </p:cNvPr>
          <p:cNvSpPr/>
          <p:nvPr/>
        </p:nvSpPr>
        <p:spPr>
          <a:xfrm>
            <a:off x="4180455" y="2410639"/>
            <a:ext cx="907666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00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C8C32-CD83-6B62-7DE2-048AF1EA7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26694C2-191B-A96E-987B-6663ADB2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8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74E328-EC91-1B9D-72F8-19FFD33F1A4A}"/>
              </a:ext>
            </a:extLst>
          </p:cNvPr>
          <p:cNvSpPr txBox="1"/>
          <p:nvPr/>
        </p:nvSpPr>
        <p:spPr>
          <a:xfrm>
            <a:off x="-1" y="-19596"/>
            <a:ext cx="10953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Microfluidic </a:t>
            </a:r>
            <a:r>
              <a:rPr lang="en-US" sz="44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electrolyzer</a:t>
            </a:r>
            <a:endParaRPr lang="en-US" sz="4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C1FDC0-3374-BE6D-98B6-DA01DA120E90}"/>
              </a:ext>
            </a:extLst>
          </p:cNvPr>
          <p:cNvSpPr txBox="1"/>
          <p:nvPr/>
        </p:nvSpPr>
        <p:spPr>
          <a:xfrm>
            <a:off x="1741987" y="5112919"/>
            <a:ext cx="9564157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u="sng" dirty="0">
                <a:latin typeface="Cambria Math" panose="02040503050406030204" pitchFamily="18" charset="0"/>
              </a:rPr>
              <a:t>Take home message:</a:t>
            </a:r>
          </a:p>
          <a:p>
            <a:pPr algn="ctr"/>
            <a:endParaRPr lang="fr-FR" sz="2400" b="0" dirty="0">
              <a:latin typeface="Cambria Math" panose="02040503050406030204" pitchFamily="18" charset="0"/>
            </a:endParaRPr>
          </a:p>
          <a:p>
            <a:pPr algn="ctr"/>
            <a:r>
              <a:rPr lang="fr-FR" sz="2400" dirty="0" err="1"/>
              <a:t>We</a:t>
            </a:r>
            <a:r>
              <a:rPr lang="fr-FR" sz="2400" dirty="0"/>
              <a:t> can </a:t>
            </a:r>
            <a:r>
              <a:rPr lang="fr-FR" sz="2400" dirty="0" err="1"/>
              <a:t>optically</a:t>
            </a:r>
            <a:r>
              <a:rPr lang="fr-FR" sz="2400" dirty="0"/>
              <a:t> </a:t>
            </a:r>
            <a:r>
              <a:rPr lang="fr-FR" sz="2400" dirty="0" err="1"/>
              <a:t>access</a:t>
            </a:r>
            <a:r>
              <a:rPr lang="fr-FR" sz="2400" dirty="0"/>
              <a:t> to the PEM water content and cation concentration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2AC6C1-BFCD-B655-8D73-F9721CEA1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375" y="737232"/>
            <a:ext cx="5368528" cy="428967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321FFC9-08C4-3DD2-05B0-4470589E7F1E}"/>
              </a:ext>
            </a:extLst>
          </p:cNvPr>
          <p:cNvSpPr txBox="1"/>
          <p:nvPr/>
        </p:nvSpPr>
        <p:spPr>
          <a:xfrm>
            <a:off x="9343697" y="2703707"/>
            <a:ext cx="212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Water + </a:t>
            </a:r>
            <a:r>
              <a:rPr lang="fr-FR" dirty="0" err="1"/>
              <a:t>Sulfuric</a:t>
            </a:r>
            <a:r>
              <a:rPr lang="fr-FR" dirty="0"/>
              <a:t> </a:t>
            </a:r>
            <a:r>
              <a:rPr lang="fr-FR" dirty="0" err="1"/>
              <a:t>acid</a:t>
            </a:r>
            <a:endParaRPr lang="fr-FR" dirty="0"/>
          </a:p>
          <a:p>
            <a:pPr algn="ctr"/>
            <a:r>
              <a:rPr lang="fr-FR" dirty="0"/>
              <a:t>(0.5 M)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EDC49D-C13D-6D83-43E9-7DF3EA0B82F3}"/>
              </a:ext>
            </a:extLst>
          </p:cNvPr>
          <p:cNvSpPr txBox="1"/>
          <p:nvPr/>
        </p:nvSpPr>
        <p:spPr>
          <a:xfrm>
            <a:off x="591044" y="2703706"/>
            <a:ext cx="212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Water + </a:t>
            </a:r>
            <a:r>
              <a:rPr lang="fr-FR" dirty="0" err="1"/>
              <a:t>Sulfuric</a:t>
            </a:r>
            <a:r>
              <a:rPr lang="fr-FR" dirty="0"/>
              <a:t> </a:t>
            </a:r>
            <a:r>
              <a:rPr lang="fr-FR" dirty="0" err="1"/>
              <a:t>acid</a:t>
            </a:r>
            <a:endParaRPr lang="fr-FR" dirty="0"/>
          </a:p>
          <a:p>
            <a:pPr algn="ctr"/>
            <a:r>
              <a:rPr lang="fr-FR" dirty="0"/>
              <a:t>(0.1, 0.5 or 1 M)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9959B57-045C-4EF1-A0E0-A845A08B461E}"/>
              </a:ext>
            </a:extLst>
          </p:cNvPr>
          <p:cNvCxnSpPr/>
          <p:nvPr/>
        </p:nvCxnSpPr>
        <p:spPr>
          <a:xfrm>
            <a:off x="2753710" y="3174124"/>
            <a:ext cx="840828" cy="1759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C20736E-BA75-237D-A6F2-724E9E89BBB7}"/>
              </a:ext>
            </a:extLst>
          </p:cNvPr>
          <p:cNvCxnSpPr>
            <a:cxnSpLocks/>
          </p:cNvCxnSpPr>
          <p:nvPr/>
        </p:nvCxnSpPr>
        <p:spPr>
          <a:xfrm flipV="1">
            <a:off x="8496499" y="3112892"/>
            <a:ext cx="799448" cy="2983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120EEF8E-B027-80FA-2D41-CD5664BD1C88}"/>
              </a:ext>
            </a:extLst>
          </p:cNvPr>
          <p:cNvSpPr txBox="1"/>
          <p:nvPr/>
        </p:nvSpPr>
        <p:spPr>
          <a:xfrm>
            <a:off x="41133" y="1175934"/>
            <a:ext cx="305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PEM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Aquivion</a:t>
            </a:r>
            <a:r>
              <a:rPr lang="fr-FR" dirty="0"/>
              <a:t> E80 (</a:t>
            </a:r>
            <a:r>
              <a:rPr lang="fr-FR" dirty="0" err="1"/>
              <a:t>Syensqo</a:t>
            </a:r>
            <a:r>
              <a:rPr lang="fr-FR" dirty="0"/>
              <a:t>)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ABD002A-2C9D-9BAE-DF2B-563821DDA5D5}"/>
              </a:ext>
            </a:extLst>
          </p:cNvPr>
          <p:cNvCxnSpPr>
            <a:cxnSpLocks/>
          </p:cNvCxnSpPr>
          <p:nvPr/>
        </p:nvCxnSpPr>
        <p:spPr>
          <a:xfrm>
            <a:off x="2901178" y="1543328"/>
            <a:ext cx="686638" cy="7587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17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E29C5-B507-86C9-BB20-D88328418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1725E3B-5970-8D23-B769-4802D305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B3A7-D8D1-4F89-98E6-7BD1239FB8FD}" type="slidenum">
              <a:rPr lang="en-US" smtClean="0"/>
              <a:t>9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BB0C01-5BD7-F06C-6E97-73058CAC1248}"/>
              </a:ext>
            </a:extLst>
          </p:cNvPr>
          <p:cNvSpPr txBox="1"/>
          <p:nvPr/>
        </p:nvSpPr>
        <p:spPr>
          <a:xfrm>
            <a:off x="-1" y="-19596"/>
            <a:ext cx="11716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dirty="0">
                <a:latin typeface="Arial" panose="020B0604020202020204" pitchFamily="34" charset="0"/>
                <a:cs typeface="Arial" panose="020B0604020202020204" pitchFamily="34" charset="0"/>
              </a:rPr>
              <a:t>Experimental Setup: </a:t>
            </a:r>
            <a:r>
              <a:rPr lang="en-US" sz="44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Thermospectroscopy</a:t>
            </a:r>
            <a:endParaRPr lang="en-US" sz="4400" b="1" cap="sm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Espace réservé du contenu 8">
            <a:extLst>
              <a:ext uri="{FF2B5EF4-FFF2-40B4-BE49-F238E27FC236}">
                <a16:creationId xmlns:a16="http://schemas.microsoft.com/office/drawing/2014/main" id="{30D910AA-1250-DBF7-2F71-478F4CEBB1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40" y="1185333"/>
            <a:ext cx="7399160" cy="5263001"/>
          </a:xfrm>
          <a:prstGeom prst="rect">
            <a:avLst/>
          </a:prstGeom>
        </p:spPr>
      </p:pic>
      <p:sp>
        <p:nvSpPr>
          <p:cNvPr id="19" name="Espace réservé du numéro de diapositive 3">
            <a:extLst>
              <a:ext uri="{FF2B5EF4-FFF2-40B4-BE49-F238E27FC236}">
                <a16:creationId xmlns:a16="http://schemas.microsoft.com/office/drawing/2014/main" id="{791C5F50-D66B-CCDC-134E-CC08F064615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80B3A7-D8D1-4F89-98E6-7BD1239FB8FD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2C2B54A6-B59E-B218-FC85-64BCB4B70FE5}"/>
                  </a:ext>
                </a:extLst>
              </p:cNvPr>
              <p:cNvSpPr txBox="1"/>
              <p:nvPr/>
            </p:nvSpPr>
            <p:spPr>
              <a:xfrm>
                <a:off x="621238" y="1479940"/>
                <a:ext cx="2541823" cy="1292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𝑐𝑜𝑟𝑟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𝑟𝑎𝑤</m:t>
                          </m:r>
                        </m:sub>
                      </m:sSub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𝑑𝑎𝑟𝑘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dirty="0">
                  <a:latin typeface="AvenirNext LT Pro Regular" panose="020B0504020202020204" pitchFamily="34" charset="0"/>
                </a:endParaRPr>
              </a:p>
              <a:p>
                <a:endParaRPr lang="en-US" sz="1400" b="0" dirty="0">
                  <a:latin typeface="AvenirNext LT Pro Regular" panose="020B05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𝑑𝑎𝑟𝑘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1400" dirty="0">
                    <a:latin typeface="AvenirNext LT Pro Regular" panose="020B0504020202020204" pitchFamily="34" charset="0"/>
                  </a:rPr>
                  <a:t>: 	Thermal emission</a:t>
                </a:r>
              </a:p>
              <a:p>
                <a:endParaRPr lang="en-US" sz="1400" dirty="0">
                  <a:latin typeface="AvenirNext LT Pro Regular" panose="020B05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𝑟𝑎𝑤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latin typeface="AvenirNext LT Pro Regular" panose="020B0504020202020204" pitchFamily="34" charset="0"/>
                  </a:rPr>
                  <a:t>: 	Light from the </a:t>
                </a:r>
                <a:br>
                  <a:rPr lang="en-US" sz="1400" dirty="0">
                    <a:latin typeface="AvenirNext LT Pro Regular" panose="020B0504020202020204" pitchFamily="34" charset="0"/>
                  </a:rPr>
                </a:br>
                <a:r>
                  <a:rPr lang="en-US" sz="1400" dirty="0">
                    <a:latin typeface="AvenirNext LT Pro Regular" panose="020B0504020202020204" pitchFamily="34" charset="0"/>
                  </a:rPr>
                  <a:t>	black body source</a:t>
                </a:r>
              </a:p>
            </p:txBody>
          </p:sp>
        </mc:Choice>
        <mc:Fallback xmlns="">
          <p:sp>
            <p:nvSpPr>
              <p:cNvPr id="20" name="TextBox 9">
                <a:extLst>
                  <a:ext uri="{FF2B5EF4-FFF2-40B4-BE49-F238E27FC236}">
                    <a16:creationId xmlns:a16="http://schemas.microsoft.com/office/drawing/2014/main" id="{2C2B54A6-B59E-B218-FC85-64BCB4B70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38" y="1479940"/>
                <a:ext cx="2541823" cy="1292662"/>
              </a:xfrm>
              <a:prstGeom prst="rect">
                <a:avLst/>
              </a:prstGeom>
              <a:blipFill>
                <a:blip r:embed="rId3"/>
                <a:stretch>
                  <a:fillRect l="-2398" b="-75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F369B81A-C2CB-0BE5-7421-57803E2C3532}"/>
              </a:ext>
            </a:extLst>
          </p:cNvPr>
          <p:cNvSpPr/>
          <p:nvPr/>
        </p:nvSpPr>
        <p:spPr>
          <a:xfrm>
            <a:off x="554085" y="1430363"/>
            <a:ext cx="2732410" cy="13716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F9B7D79-4FDF-DBAB-644E-8EC988D1B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7" y="3315371"/>
            <a:ext cx="1730025" cy="3014660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AD5DF8C0-930F-489C-6207-2FFB941352DC}"/>
              </a:ext>
            </a:extLst>
          </p:cNvPr>
          <p:cNvGrpSpPr/>
          <p:nvPr/>
        </p:nvGrpSpPr>
        <p:grpSpPr>
          <a:xfrm>
            <a:off x="4275556" y="3528607"/>
            <a:ext cx="5965724" cy="2792958"/>
            <a:chOff x="3837062" y="2642838"/>
            <a:chExt cx="3804837" cy="1903188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FFF6ABE-91C7-99D2-A9C3-CF158AEE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4199" y="2950615"/>
              <a:ext cx="647700" cy="14097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8A439C0-A015-6555-D474-F5942BAFF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7062" y="2660076"/>
              <a:ext cx="3048000" cy="188595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E4116EB-E9FF-2B64-C700-D38396535D60}"/>
                </a:ext>
              </a:extLst>
            </p:cNvPr>
            <p:cNvSpPr txBox="1"/>
            <p:nvPr/>
          </p:nvSpPr>
          <p:spPr>
            <a:xfrm>
              <a:off x="6994199" y="2642838"/>
              <a:ext cx="619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venirNext LT Pro Regular" panose="020B0504020202020204" pitchFamily="34" charset="0"/>
                </a:rPr>
                <a:t>DL (-)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190E7EFF-1B4F-B3F7-AB90-6B53B920B2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9" b="59356"/>
          <a:stretch/>
        </p:blipFill>
        <p:spPr>
          <a:xfrm>
            <a:off x="5595323" y="1185333"/>
            <a:ext cx="4164944" cy="225912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D9EA966-1F82-9FBD-0369-AAD16CEA7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14" y="1307597"/>
            <a:ext cx="1960943" cy="195984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E145E84-7E19-A8D6-5A6D-71073F592C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761" y="635563"/>
            <a:ext cx="3139764" cy="27432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0FBDBBE-8C8A-CE91-544B-53D75E21B3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761" y="3474886"/>
            <a:ext cx="3140150" cy="28085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DB5BD09-C922-BCCB-5924-3E9661B9B187}"/>
              </a:ext>
            </a:extLst>
          </p:cNvPr>
          <p:cNvSpPr txBox="1"/>
          <p:nvPr/>
        </p:nvSpPr>
        <p:spPr>
          <a:xfrm>
            <a:off x="2273703" y="2416967"/>
            <a:ext cx="7644593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u="sng" dirty="0">
                <a:latin typeface="Cambria Math" panose="02040503050406030204" pitchFamily="18" charset="0"/>
              </a:rPr>
              <a:t>Take home message:</a:t>
            </a:r>
          </a:p>
          <a:p>
            <a:pPr algn="ctr"/>
            <a:endParaRPr lang="fr-FR" sz="2400" b="0" dirty="0">
              <a:latin typeface="Cambria Math" panose="02040503050406030204" pitchFamily="18" charset="0"/>
            </a:endParaRPr>
          </a:p>
          <a:p>
            <a:pPr algn="ctr"/>
            <a:r>
              <a:rPr lang="fr-FR" sz="2400" dirty="0"/>
              <a:t>Live monitoring of the IR light transmission </a:t>
            </a:r>
            <a:r>
              <a:rPr lang="fr-FR" sz="2400" dirty="0" err="1"/>
              <a:t>through</a:t>
            </a:r>
            <a:r>
              <a:rPr lang="fr-FR" sz="2400" dirty="0"/>
              <a:t> the PEM</a:t>
            </a:r>
          </a:p>
        </p:txBody>
      </p:sp>
    </p:spTree>
    <p:extLst>
      <p:ext uri="{BB962C8B-B14F-4D97-AF65-F5344CB8AC3E}">
        <p14:creationId xmlns:p14="http://schemas.microsoft.com/office/powerpoint/2010/main" val="168884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 animBg="1"/>
      <p:bldP spid="21" grpId="1" animBg="1"/>
      <p:bldP spid="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se_V5.potx" id="{08DE1206-9899-4BE5-8523-2C137544FE85}" vid="{0028505C-233F-42AF-A202-197D6F4C6B4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these_V5</Template>
  <TotalTime>17976</TotalTime>
  <Words>648</Words>
  <Application>Microsoft Office PowerPoint</Application>
  <PresentationFormat>Grand écran</PresentationFormat>
  <Paragraphs>114</Paragraphs>
  <Slides>17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9" baseType="lpstr">
      <vt:lpstr>MS Mincho</vt:lpstr>
      <vt:lpstr>Arial</vt:lpstr>
      <vt:lpstr>AvenirNext LT Pro Regular</vt:lpstr>
      <vt:lpstr>Calibri</vt:lpstr>
      <vt:lpstr>Cambria</vt:lpstr>
      <vt:lpstr>Cambria Math</vt:lpstr>
      <vt:lpstr>Century Schoolbook</vt:lpstr>
      <vt:lpstr>Tahoma</vt:lpstr>
      <vt:lpstr>Times New Roman</vt:lpstr>
      <vt:lpstr>Wingdings</vt:lpstr>
      <vt:lpstr>Thème Office</vt:lpstr>
      <vt:lpstr>Graph</vt:lpstr>
      <vt:lpstr>Mass transport characterization in nanoporous polymer electrolyte membranes used in electrochemical systems.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Développement d’une plateforme d’imagerie pour la caractérisation du transfert de masse dans les microsystèmes :  Application aux piles à combustible microfluidiques </dc:title>
  <dc:creator>Marine GARCIA</dc:creator>
  <cp:lastModifiedBy>CHEVALIER Stéphane</cp:lastModifiedBy>
  <cp:revision>124</cp:revision>
  <dcterms:created xsi:type="dcterms:W3CDTF">2024-01-30T07:16:12Z</dcterms:created>
  <dcterms:modified xsi:type="dcterms:W3CDTF">2026-05-21T21:24:24Z</dcterms:modified>
</cp:coreProperties>
</file>