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94" r:id="rId2"/>
    <p:sldId id="1441" r:id="rId3"/>
    <p:sldId id="1398" r:id="rId4"/>
    <p:sldId id="1426" r:id="rId5"/>
    <p:sldId id="1413" r:id="rId6"/>
    <p:sldId id="1433" r:id="rId7"/>
    <p:sldId id="1440" r:id="rId8"/>
    <p:sldId id="1421" r:id="rId9"/>
    <p:sldId id="1432" r:id="rId10"/>
    <p:sldId id="1437" r:id="rId11"/>
    <p:sldId id="1388" r:id="rId12"/>
    <p:sldId id="2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ADCFE"/>
    <a:srgbClr val="72B8FD"/>
    <a:srgbClr val="DE6936"/>
    <a:srgbClr val="46BCEE"/>
    <a:srgbClr val="007F00"/>
    <a:srgbClr val="BCE292"/>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5" autoAdjust="0"/>
    <p:restoredTop sz="94786" autoAdjust="0"/>
  </p:normalViewPr>
  <p:slideViewPr>
    <p:cSldViewPr snapToGrid="0">
      <p:cViewPr varScale="1">
        <p:scale>
          <a:sx n="107" d="100"/>
          <a:sy n="107" d="100"/>
        </p:scale>
        <p:origin x="63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luwaju\SynologyDrive\MSAM\NRC%20-%20Architected%20Materials\2026-02-16_lattice%20po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Designed</c:v>
          </c:tx>
          <c:spPr>
            <a:solidFill>
              <a:schemeClr val="accent6"/>
            </a:solidFill>
            <a:ln>
              <a:noFill/>
            </a:ln>
            <a:effectLst/>
          </c:spPr>
          <c:invertIfNegative val="0"/>
          <c:cat>
            <c:numRef>
              <c:f>'6mm Sample Thickness'!$E$3:$E$9</c:f>
              <c:numCache>
                <c:formatCode>0.00</c:formatCode>
                <c:ptCount val="7"/>
                <c:pt idx="0">
                  <c:v>0.1</c:v>
                </c:pt>
                <c:pt idx="1">
                  <c:v>0.15</c:v>
                </c:pt>
                <c:pt idx="2">
                  <c:v>0.2</c:v>
                </c:pt>
                <c:pt idx="3">
                  <c:v>0.25</c:v>
                </c:pt>
                <c:pt idx="4">
                  <c:v>0.3</c:v>
                </c:pt>
                <c:pt idx="5">
                  <c:v>0.4</c:v>
                </c:pt>
                <c:pt idx="6">
                  <c:v>0.5</c:v>
                </c:pt>
              </c:numCache>
            </c:numRef>
          </c:cat>
          <c:val>
            <c:numRef>
              <c:f>'6mm Sample Thickness'!$G$3:$G$9</c:f>
              <c:numCache>
                <c:formatCode>0.00</c:formatCode>
                <c:ptCount val="7"/>
                <c:pt idx="0">
                  <c:v>2075.4333000000001</c:v>
                </c:pt>
                <c:pt idx="1">
                  <c:v>2068.9904999999999</c:v>
                </c:pt>
                <c:pt idx="2">
                  <c:v>2071.9944999999998</c:v>
                </c:pt>
                <c:pt idx="3">
                  <c:v>2040.4847</c:v>
                </c:pt>
                <c:pt idx="4">
                  <c:v>2048.6685000000002</c:v>
                </c:pt>
                <c:pt idx="5">
                  <c:v>1986.6514</c:v>
                </c:pt>
                <c:pt idx="6">
                  <c:v>1867.8959</c:v>
                </c:pt>
              </c:numCache>
            </c:numRef>
          </c:val>
          <c:extLst>
            <c:ext xmlns:c16="http://schemas.microsoft.com/office/drawing/2014/chart" uri="{C3380CC4-5D6E-409C-BE32-E72D297353CC}">
              <c16:uniqueId val="{00000000-AD49-4BFE-B88A-D7C6F67C5B3A}"/>
            </c:ext>
          </c:extLst>
        </c:ser>
        <c:ser>
          <c:idx val="1"/>
          <c:order val="1"/>
          <c:tx>
            <c:v>Low</c:v>
          </c:tx>
          <c:spPr>
            <a:solidFill>
              <a:srgbClr val="BADCFE"/>
            </a:solidFill>
            <a:ln>
              <a:noFill/>
            </a:ln>
            <a:effectLst/>
          </c:spPr>
          <c:invertIfNegative val="0"/>
          <c:cat>
            <c:numRef>
              <c:f>'6mm Sample Thickness'!$E$3:$E$9</c:f>
              <c:numCache>
                <c:formatCode>0.00</c:formatCode>
                <c:ptCount val="7"/>
                <c:pt idx="0">
                  <c:v>0.1</c:v>
                </c:pt>
                <c:pt idx="1">
                  <c:v>0.15</c:v>
                </c:pt>
                <c:pt idx="2">
                  <c:v>0.2</c:v>
                </c:pt>
                <c:pt idx="3">
                  <c:v>0.25</c:v>
                </c:pt>
                <c:pt idx="4">
                  <c:v>0.3</c:v>
                </c:pt>
                <c:pt idx="5">
                  <c:v>0.4</c:v>
                </c:pt>
                <c:pt idx="6">
                  <c:v>0.5</c:v>
                </c:pt>
              </c:numCache>
            </c:numRef>
          </c:cat>
          <c:val>
            <c:numRef>
              <c:f>'6mm Sample Thickness'!$O$3:$O$9</c:f>
              <c:numCache>
                <c:formatCode>0.0</c:formatCode>
                <c:ptCount val="7"/>
                <c:pt idx="0">
                  <c:v>2170.1555539999999</c:v>
                </c:pt>
                <c:pt idx="1">
                  <c:v>2144.7033590000001</c:v>
                </c:pt>
                <c:pt idx="2">
                  <c:v>2176.1073259999998</c:v>
                </c:pt>
                <c:pt idx="3">
                  <c:v>2166.1073259999998</c:v>
                </c:pt>
                <c:pt idx="4">
                  <c:v>2131.4381050000002</c:v>
                </c:pt>
                <c:pt idx="5">
                  <c:v>2051.8913269999998</c:v>
                </c:pt>
                <c:pt idx="6">
                  <c:v>1924.94552</c:v>
                </c:pt>
              </c:numCache>
            </c:numRef>
          </c:val>
          <c:extLst>
            <c:ext xmlns:c16="http://schemas.microsoft.com/office/drawing/2014/chart" uri="{C3380CC4-5D6E-409C-BE32-E72D297353CC}">
              <c16:uniqueId val="{00000001-AD49-4BFE-B88A-D7C6F67C5B3A}"/>
            </c:ext>
          </c:extLst>
        </c:ser>
        <c:ser>
          <c:idx val="2"/>
          <c:order val="2"/>
          <c:tx>
            <c:v>Middle</c:v>
          </c:tx>
          <c:spPr>
            <a:solidFill>
              <a:srgbClr val="00B0F0"/>
            </a:solidFill>
            <a:ln>
              <a:noFill/>
            </a:ln>
            <a:effectLst/>
          </c:spPr>
          <c:invertIfNegative val="0"/>
          <c:cat>
            <c:numRef>
              <c:f>'6mm Sample Thickness'!$E$3:$E$9</c:f>
              <c:numCache>
                <c:formatCode>0.00</c:formatCode>
                <c:ptCount val="7"/>
                <c:pt idx="0">
                  <c:v>0.1</c:v>
                </c:pt>
                <c:pt idx="1">
                  <c:v>0.15</c:v>
                </c:pt>
                <c:pt idx="2">
                  <c:v>0.2</c:v>
                </c:pt>
                <c:pt idx="3">
                  <c:v>0.25</c:v>
                </c:pt>
                <c:pt idx="4">
                  <c:v>0.3</c:v>
                </c:pt>
                <c:pt idx="5">
                  <c:v>0.4</c:v>
                </c:pt>
                <c:pt idx="6">
                  <c:v>0.5</c:v>
                </c:pt>
              </c:numCache>
            </c:numRef>
          </c:cat>
          <c:val>
            <c:numRef>
              <c:f>'6mm Sample Thickness'!$O$10:$O$16</c:f>
              <c:numCache>
                <c:formatCode>0.0</c:formatCode>
                <c:ptCount val="7"/>
                <c:pt idx="0">
                  <c:v>2332.0435659999998</c:v>
                </c:pt>
                <c:pt idx="1">
                  <c:v>2358.9167120000002</c:v>
                </c:pt>
                <c:pt idx="2">
                  <c:v>2319.851502</c:v>
                </c:pt>
                <c:pt idx="3">
                  <c:v>2288.7745759999998</c:v>
                </c:pt>
                <c:pt idx="4">
                  <c:v>2202.483878</c:v>
                </c:pt>
                <c:pt idx="5">
                  <c:v>2070.732242</c:v>
                </c:pt>
                <c:pt idx="6">
                  <c:v>1747.9247780000001</c:v>
                </c:pt>
              </c:numCache>
            </c:numRef>
          </c:val>
          <c:extLst>
            <c:ext xmlns:c16="http://schemas.microsoft.com/office/drawing/2014/chart" uri="{C3380CC4-5D6E-409C-BE32-E72D297353CC}">
              <c16:uniqueId val="{00000002-AD49-4BFE-B88A-D7C6F67C5B3A}"/>
            </c:ext>
          </c:extLst>
        </c:ser>
        <c:ser>
          <c:idx val="3"/>
          <c:order val="3"/>
          <c:tx>
            <c:v>High</c:v>
          </c:tx>
          <c:spPr>
            <a:solidFill>
              <a:srgbClr val="0000FF"/>
            </a:solidFill>
            <a:ln>
              <a:noFill/>
            </a:ln>
            <a:effectLst/>
          </c:spPr>
          <c:invertIfNegative val="0"/>
          <c:cat>
            <c:numRef>
              <c:f>'6mm Sample Thickness'!$E$3:$E$9</c:f>
              <c:numCache>
                <c:formatCode>0.00</c:formatCode>
                <c:ptCount val="7"/>
                <c:pt idx="0">
                  <c:v>0.1</c:v>
                </c:pt>
                <c:pt idx="1">
                  <c:v>0.15</c:v>
                </c:pt>
                <c:pt idx="2">
                  <c:v>0.2</c:v>
                </c:pt>
                <c:pt idx="3">
                  <c:v>0.25</c:v>
                </c:pt>
                <c:pt idx="4">
                  <c:v>0.3</c:v>
                </c:pt>
                <c:pt idx="5">
                  <c:v>0.4</c:v>
                </c:pt>
                <c:pt idx="6">
                  <c:v>0.5</c:v>
                </c:pt>
              </c:numCache>
            </c:numRef>
          </c:cat>
          <c:val>
            <c:numRef>
              <c:f>'6mm Sample Thickness'!$O$17:$O$23</c:f>
              <c:numCache>
                <c:formatCode>0.0</c:formatCode>
                <c:ptCount val="7"/>
                <c:pt idx="0">
                  <c:v>2752.9266010000001</c:v>
                </c:pt>
                <c:pt idx="1">
                  <c:v>2674.747981</c:v>
                </c:pt>
                <c:pt idx="2">
                  <c:v>2546.0256869999998</c:v>
                </c:pt>
                <c:pt idx="3">
                  <c:v>2514.269847</c:v>
                </c:pt>
                <c:pt idx="4">
                  <c:v>2419.5688300000002</c:v>
                </c:pt>
                <c:pt idx="5">
                  <c:v>2073.9733510000001</c:v>
                </c:pt>
                <c:pt idx="6">
                  <c:v>1351.7113099999999</c:v>
                </c:pt>
              </c:numCache>
            </c:numRef>
          </c:val>
          <c:extLst>
            <c:ext xmlns:c16="http://schemas.microsoft.com/office/drawing/2014/chart" uri="{C3380CC4-5D6E-409C-BE32-E72D297353CC}">
              <c16:uniqueId val="{00000003-AD49-4BFE-B88A-D7C6F67C5B3A}"/>
            </c:ext>
          </c:extLst>
        </c:ser>
        <c:dLbls>
          <c:showLegendKey val="0"/>
          <c:showVal val="0"/>
          <c:showCatName val="0"/>
          <c:showSerName val="0"/>
          <c:showPercent val="0"/>
          <c:showBubbleSize val="0"/>
        </c:dLbls>
        <c:gapWidth val="150"/>
        <c:axId val="271677519"/>
        <c:axId val="302587967"/>
      </c:barChart>
      <c:catAx>
        <c:axId val="27167751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wall thickness (mm)</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02587967"/>
        <c:crosses val="autoZero"/>
        <c:auto val="1"/>
        <c:lblAlgn val="ctr"/>
        <c:lblOffset val="100"/>
        <c:noMultiLvlLbl val="0"/>
      </c:catAx>
      <c:valAx>
        <c:axId val="302587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surface area (mm^2)</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167751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96959-8D19-4AF7-B0AC-D146D0E4DCF7}" type="datetimeFigureOut">
              <a:rPr lang="en-CA" smtClean="0"/>
              <a:t>2026-05-18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B36BA-B513-4A2E-8D39-C92C1BC59636}" type="slidenum">
              <a:rPr lang="en-CA" smtClean="0"/>
              <a:t>‹#›</a:t>
            </a:fld>
            <a:endParaRPr lang="en-CA"/>
          </a:p>
        </p:txBody>
      </p:sp>
    </p:spTree>
    <p:extLst>
      <p:ext uri="{BB962C8B-B14F-4D97-AF65-F5344CB8AC3E}">
        <p14:creationId xmlns:p14="http://schemas.microsoft.com/office/powerpoint/2010/main" val="421946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6E52357-A505-4BD0-9673-AB4F8E7ADC8E}" type="slidenum">
              <a:rPr lang="en-CA" smtClean="0"/>
              <a:t>1</a:t>
            </a:fld>
            <a:endParaRPr lang="en-CA"/>
          </a:p>
        </p:txBody>
      </p:sp>
    </p:spTree>
    <p:extLst>
      <p:ext uri="{BB962C8B-B14F-4D97-AF65-F5344CB8AC3E}">
        <p14:creationId xmlns:p14="http://schemas.microsoft.com/office/powerpoint/2010/main" val="18917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sz="1200" dirty="0">
                <a:latin typeface="Roboto" panose="02000000000000000000"/>
              </a:rPr>
              <a:t>Based on literature, the average nickel foam pore size can range from </a:t>
            </a:r>
            <a:r>
              <a:rPr lang="en-US" sz="1200" b="1" dirty="0">
                <a:latin typeface="Roboto" panose="02000000000000000000"/>
              </a:rPr>
              <a:t>0.2mm - 0.6mm </a:t>
            </a:r>
            <a:r>
              <a:rPr lang="en-US" sz="1200" dirty="0">
                <a:latin typeface="Roboto" panose="02000000000000000000"/>
              </a:rPr>
              <a:t>in commercial nickel foams and a much wider range in research around </a:t>
            </a:r>
            <a:r>
              <a:rPr lang="en-US" sz="1200" b="1" dirty="0">
                <a:latin typeface="Roboto" panose="02000000000000000000"/>
              </a:rPr>
              <a:t>0.4mm - 3mm</a:t>
            </a:r>
          </a:p>
          <a:p>
            <a:pPr marL="285750" indent="-285750">
              <a:lnSpc>
                <a:spcPct val="150000"/>
              </a:lnSpc>
              <a:buFont typeface="Arial" panose="020B0604020202020204" pitchFamily="34" charset="0"/>
              <a:buChar char="•"/>
            </a:pPr>
            <a:r>
              <a:rPr lang="en-US" sz="1200" dirty="0">
                <a:latin typeface="Roboto" panose="02000000000000000000"/>
              </a:rPr>
              <a:t>Pore size affects the trade-off between surface area and bubble entrapment. </a:t>
            </a:r>
            <a:r>
              <a:rPr lang="en-US" sz="1200" u="sng" dirty="0">
                <a:latin typeface="Roboto" panose="02000000000000000000"/>
              </a:rPr>
              <a:t>Foams with 450 </a:t>
            </a:r>
            <a:r>
              <a:rPr lang="en-US" sz="1200" u="sng" dirty="0" err="1">
                <a:latin typeface="Roboto" panose="02000000000000000000"/>
              </a:rPr>
              <a:t>μm</a:t>
            </a:r>
            <a:r>
              <a:rPr lang="en-US" sz="1200" u="sng" dirty="0">
                <a:latin typeface="Roboto" panose="02000000000000000000"/>
              </a:rPr>
              <a:t> and 1200 </a:t>
            </a:r>
            <a:r>
              <a:rPr lang="en-US" sz="1200" u="sng" dirty="0" err="1">
                <a:latin typeface="Roboto" panose="02000000000000000000"/>
              </a:rPr>
              <a:t>μm</a:t>
            </a:r>
            <a:r>
              <a:rPr lang="en-US" sz="1200" u="sng" dirty="0">
                <a:latin typeface="Roboto" panose="02000000000000000000"/>
              </a:rPr>
              <a:t> pores offer the best balance</a:t>
            </a:r>
            <a:r>
              <a:rPr lang="en-US" sz="1200" dirty="0">
                <a:latin typeface="Roboto" panose="02000000000000000000"/>
              </a:rPr>
              <a:t>. </a:t>
            </a:r>
          </a:p>
          <a:p>
            <a:endParaRPr lang="en-CA" dirty="0"/>
          </a:p>
        </p:txBody>
      </p:sp>
      <p:sp>
        <p:nvSpPr>
          <p:cNvPr id="4" name="Slide Number Placeholder 3"/>
          <p:cNvSpPr>
            <a:spLocks noGrp="1"/>
          </p:cNvSpPr>
          <p:nvPr>
            <p:ph type="sldNum" sz="quarter" idx="5"/>
          </p:nvPr>
        </p:nvSpPr>
        <p:spPr/>
        <p:txBody>
          <a:bodyPr/>
          <a:lstStyle/>
          <a:p>
            <a:fld id="{2DDB36BA-B513-4A2E-8D39-C92C1BC59636}" type="slidenum">
              <a:rPr lang="en-CA" smtClean="0"/>
              <a:t>3</a:t>
            </a:fld>
            <a:endParaRPr lang="en-CA"/>
          </a:p>
        </p:txBody>
      </p:sp>
    </p:spTree>
    <p:extLst>
      <p:ext uri="{BB962C8B-B14F-4D97-AF65-F5344CB8AC3E}">
        <p14:creationId xmlns:p14="http://schemas.microsoft.com/office/powerpoint/2010/main" val="133655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LPBF</a:t>
            </a:r>
            <a:r>
              <a:rPr lang="en-US" dirty="0"/>
              <a:t> is an additive manufacturing (3D printing) process that uses a high-energy laser to selectively melt and fuse metal powder layer-by-layer to create complex parts.</a:t>
            </a:r>
          </a:p>
          <a:p>
            <a:r>
              <a:rPr lang="en-US" dirty="0"/>
              <a:t>The process starts out with the build platform lowers, followed by a thin layer of metal powder is spread across the build platform, and the laser scans specific regions based on a digital CAD model. After each layer is fused, the build platform lowers and a new powder layer is applied until the part is completed. </a:t>
            </a:r>
          </a:p>
          <a:p>
            <a:endParaRPr lang="en-US" dirty="0"/>
          </a:p>
          <a:p>
            <a:r>
              <a:rPr lang="en-US" dirty="0"/>
              <a:t>LPBF enables the fabrication of intricate geometries, lattice structures, and porous architectures that are difficult or impossible to manufacture using conventional methods. And some of the key process parameters include laser power, scan speed, hatch spacing, layer thickness, and scan strategy.</a:t>
            </a:r>
          </a:p>
          <a:p>
            <a:endParaRPr lang="en-CA" dirty="0"/>
          </a:p>
        </p:txBody>
      </p:sp>
      <p:sp>
        <p:nvSpPr>
          <p:cNvPr id="4" name="Slide Number Placeholder 3"/>
          <p:cNvSpPr>
            <a:spLocks noGrp="1"/>
          </p:cNvSpPr>
          <p:nvPr>
            <p:ph type="sldNum" sz="quarter" idx="5"/>
          </p:nvPr>
        </p:nvSpPr>
        <p:spPr/>
        <p:txBody>
          <a:bodyPr/>
          <a:lstStyle/>
          <a:p>
            <a:fld id="{2DDB36BA-B513-4A2E-8D39-C92C1BC59636}" type="slidenum">
              <a:rPr lang="en-CA" smtClean="0"/>
              <a:t>4</a:t>
            </a:fld>
            <a:endParaRPr lang="en-CA"/>
          </a:p>
        </p:txBody>
      </p:sp>
    </p:spTree>
    <p:extLst>
      <p:ext uri="{BB962C8B-B14F-4D97-AF65-F5344CB8AC3E}">
        <p14:creationId xmlns:p14="http://schemas.microsoft.com/office/powerpoint/2010/main" val="206795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https://www.sciencedirect.com/science/article/pii/S2238785422011607</a:t>
            </a:r>
          </a:p>
          <a:p>
            <a:endParaRPr lang="en-CA" dirty="0"/>
          </a:p>
        </p:txBody>
      </p:sp>
      <p:sp>
        <p:nvSpPr>
          <p:cNvPr id="4" name="Slide Number Placeholder 3"/>
          <p:cNvSpPr>
            <a:spLocks noGrp="1"/>
          </p:cNvSpPr>
          <p:nvPr>
            <p:ph type="sldNum" sz="quarter" idx="5"/>
          </p:nvPr>
        </p:nvSpPr>
        <p:spPr/>
        <p:txBody>
          <a:bodyPr/>
          <a:lstStyle/>
          <a:p>
            <a:fld id="{2DDB36BA-B513-4A2E-8D39-C92C1BC59636}" type="slidenum">
              <a:rPr lang="en-CA" smtClean="0"/>
              <a:t>7</a:t>
            </a:fld>
            <a:endParaRPr lang="en-CA"/>
          </a:p>
        </p:txBody>
      </p:sp>
    </p:spTree>
    <p:extLst>
      <p:ext uri="{BB962C8B-B14F-4D97-AF65-F5344CB8AC3E}">
        <p14:creationId xmlns:p14="http://schemas.microsoft.com/office/powerpoint/2010/main" val="132905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5"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1747950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Our Team Page">
    <p:spTree>
      <p:nvGrpSpPr>
        <p:cNvPr id="1" name=""/>
        <p:cNvGrpSpPr/>
        <p:nvPr/>
      </p:nvGrpSpPr>
      <p:grpSpPr>
        <a:xfrm>
          <a:off x="0" y="0"/>
          <a:ext cx="0" cy="0"/>
          <a:chOff x="0" y="0"/>
          <a:chExt cx="0" cy="0"/>
        </a:xfrm>
      </p:grpSpPr>
      <p:sp>
        <p:nvSpPr>
          <p:cNvPr id="16" name="Picture Placeholder 9"/>
          <p:cNvSpPr>
            <a:spLocks noGrp="1"/>
          </p:cNvSpPr>
          <p:nvPr>
            <p:ph type="pic" sz="quarter" idx="11"/>
          </p:nvPr>
        </p:nvSpPr>
        <p:spPr>
          <a:xfrm>
            <a:off x="1114893" y="1988357"/>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7" name="Picture Placeholder 9"/>
          <p:cNvSpPr>
            <a:spLocks noGrp="1"/>
          </p:cNvSpPr>
          <p:nvPr>
            <p:ph type="pic" sz="quarter" idx="12"/>
          </p:nvPr>
        </p:nvSpPr>
        <p:spPr>
          <a:xfrm>
            <a:off x="3306707" y="1988357"/>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8" name="Picture Placeholder 9"/>
          <p:cNvSpPr>
            <a:spLocks noGrp="1"/>
          </p:cNvSpPr>
          <p:nvPr>
            <p:ph type="pic" sz="quarter" idx="13"/>
          </p:nvPr>
        </p:nvSpPr>
        <p:spPr>
          <a:xfrm>
            <a:off x="5498520" y="1988357"/>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19" name="Picture Placeholder 9"/>
          <p:cNvSpPr>
            <a:spLocks noGrp="1"/>
          </p:cNvSpPr>
          <p:nvPr>
            <p:ph type="pic" sz="quarter" idx="14"/>
          </p:nvPr>
        </p:nvSpPr>
        <p:spPr>
          <a:xfrm>
            <a:off x="7690333" y="1988357"/>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0" name="Picture Placeholder 9"/>
          <p:cNvSpPr>
            <a:spLocks noGrp="1"/>
          </p:cNvSpPr>
          <p:nvPr>
            <p:ph type="pic" sz="quarter" idx="15"/>
          </p:nvPr>
        </p:nvSpPr>
        <p:spPr>
          <a:xfrm>
            <a:off x="9882148" y="1988357"/>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1" name="Picture Placeholder 9"/>
          <p:cNvSpPr>
            <a:spLocks noGrp="1"/>
          </p:cNvSpPr>
          <p:nvPr>
            <p:ph type="pic" sz="quarter" idx="16"/>
          </p:nvPr>
        </p:nvSpPr>
        <p:spPr>
          <a:xfrm>
            <a:off x="1114893" y="3987361"/>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2" name="Picture Placeholder 9"/>
          <p:cNvSpPr>
            <a:spLocks noGrp="1"/>
          </p:cNvSpPr>
          <p:nvPr>
            <p:ph type="pic" sz="quarter" idx="17"/>
          </p:nvPr>
        </p:nvSpPr>
        <p:spPr>
          <a:xfrm>
            <a:off x="3306707" y="3987361"/>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3" name="Picture Placeholder 9"/>
          <p:cNvSpPr>
            <a:spLocks noGrp="1"/>
          </p:cNvSpPr>
          <p:nvPr>
            <p:ph type="pic" sz="quarter" idx="18"/>
          </p:nvPr>
        </p:nvSpPr>
        <p:spPr>
          <a:xfrm>
            <a:off x="5498520" y="3987361"/>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4" name="Picture Placeholder 9"/>
          <p:cNvSpPr>
            <a:spLocks noGrp="1"/>
          </p:cNvSpPr>
          <p:nvPr>
            <p:ph type="pic" sz="quarter" idx="19"/>
          </p:nvPr>
        </p:nvSpPr>
        <p:spPr>
          <a:xfrm>
            <a:off x="7690333" y="3987361"/>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5" name="Picture Placeholder 9"/>
          <p:cNvSpPr>
            <a:spLocks noGrp="1"/>
          </p:cNvSpPr>
          <p:nvPr>
            <p:ph type="pic" sz="quarter" idx="20"/>
          </p:nvPr>
        </p:nvSpPr>
        <p:spPr>
          <a:xfrm>
            <a:off x="9882148" y="3987361"/>
            <a:ext cx="1193803" cy="1193803"/>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32"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3063" y="6186828"/>
            <a:ext cx="1334684" cy="349632"/>
          </a:xfrm>
          <a:prstGeom prst="rect">
            <a:avLst/>
          </a:prstGeom>
        </p:spPr>
      </p:pic>
      <p:sp>
        <p:nvSpPr>
          <p:cNvPr id="30"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268906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reative Force 1">
    <p:spTree>
      <p:nvGrpSpPr>
        <p:cNvPr id="1" name=""/>
        <p:cNvGrpSpPr/>
        <p:nvPr/>
      </p:nvGrpSpPr>
      <p:grpSpPr>
        <a:xfrm>
          <a:off x="0" y="0"/>
          <a:ext cx="0" cy="0"/>
          <a:chOff x="0" y="0"/>
          <a:chExt cx="0" cy="0"/>
        </a:xfrm>
      </p:grpSpPr>
      <p:sp>
        <p:nvSpPr>
          <p:cNvPr id="20" name="Picture Placeholder 3"/>
          <p:cNvSpPr>
            <a:spLocks noGrp="1"/>
          </p:cNvSpPr>
          <p:nvPr>
            <p:ph type="pic" sz="quarter" idx="12"/>
          </p:nvPr>
        </p:nvSpPr>
        <p:spPr>
          <a:xfrm>
            <a:off x="1186746" y="2181577"/>
            <a:ext cx="1936044" cy="2084492"/>
          </a:xfrm>
          <a:prstGeom prst="rect">
            <a:avLst/>
          </a:prstGeom>
          <a:solidFill>
            <a:schemeClr val="bg1">
              <a:lumMod val="85000"/>
            </a:schemeClr>
          </a:solidFill>
          <a:ln w="6350">
            <a:noFill/>
          </a:ln>
        </p:spPr>
        <p:txBody>
          <a:bodyPr anchor="ctr" anchorCtr="0"/>
          <a:lstStyle>
            <a:lvl1pPr marL="0" indent="0" algn="ctr">
              <a:buFontTx/>
              <a:buNone/>
              <a:defRPr sz="1200"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28" name="Picture Placeholder 3"/>
          <p:cNvSpPr>
            <a:spLocks noGrp="1"/>
          </p:cNvSpPr>
          <p:nvPr>
            <p:ph type="pic" sz="quarter" idx="13"/>
          </p:nvPr>
        </p:nvSpPr>
        <p:spPr>
          <a:xfrm>
            <a:off x="3805297" y="2181577"/>
            <a:ext cx="1936044" cy="2084492"/>
          </a:xfrm>
          <a:prstGeom prst="rect">
            <a:avLst/>
          </a:prstGeom>
          <a:solidFill>
            <a:schemeClr val="bg1">
              <a:lumMod val="85000"/>
            </a:schemeClr>
          </a:solidFill>
          <a:ln w="6350">
            <a:noFill/>
          </a:ln>
        </p:spPr>
        <p:txBody>
          <a:bodyPr anchor="ctr" anchorCtr="0"/>
          <a:lstStyle>
            <a:lvl1pPr marL="0" indent="0" algn="ctr">
              <a:buFontTx/>
              <a:buNone/>
              <a:defRPr sz="1200"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30" name="Picture Placeholder 3"/>
          <p:cNvSpPr>
            <a:spLocks noGrp="1"/>
          </p:cNvSpPr>
          <p:nvPr>
            <p:ph type="pic" sz="quarter" idx="14"/>
          </p:nvPr>
        </p:nvSpPr>
        <p:spPr>
          <a:xfrm>
            <a:off x="6423850" y="2181577"/>
            <a:ext cx="1936044" cy="2084492"/>
          </a:xfrm>
          <a:prstGeom prst="rect">
            <a:avLst/>
          </a:prstGeom>
          <a:solidFill>
            <a:schemeClr val="bg1">
              <a:lumMod val="85000"/>
            </a:schemeClr>
          </a:solidFill>
          <a:ln w="6350">
            <a:noFill/>
          </a:ln>
        </p:spPr>
        <p:txBody>
          <a:bodyPr anchor="ctr" anchorCtr="0"/>
          <a:lstStyle>
            <a:lvl1pPr marL="0" indent="0" algn="ctr">
              <a:buFontTx/>
              <a:buNone/>
              <a:defRPr sz="1200"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32" name="Picture Placeholder 3"/>
          <p:cNvSpPr>
            <a:spLocks noGrp="1"/>
          </p:cNvSpPr>
          <p:nvPr>
            <p:ph type="pic" sz="quarter" idx="15"/>
          </p:nvPr>
        </p:nvSpPr>
        <p:spPr>
          <a:xfrm>
            <a:off x="9056086" y="2181577"/>
            <a:ext cx="1936044" cy="2084492"/>
          </a:xfrm>
          <a:prstGeom prst="rect">
            <a:avLst/>
          </a:prstGeom>
          <a:solidFill>
            <a:schemeClr val="bg1">
              <a:lumMod val="85000"/>
            </a:schemeClr>
          </a:solidFill>
          <a:ln w="6350">
            <a:noFill/>
          </a:ln>
        </p:spPr>
        <p:txBody>
          <a:bodyPr anchor="ctr" anchorCtr="0"/>
          <a:lstStyle>
            <a:lvl1pPr marL="0" indent="0" algn="ctr">
              <a:buFontTx/>
              <a:buNone/>
              <a:defRPr sz="1200"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256849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reative Force 2">
    <p:spTree>
      <p:nvGrpSpPr>
        <p:cNvPr id="1" name=""/>
        <p:cNvGrpSpPr/>
        <p:nvPr/>
      </p:nvGrpSpPr>
      <p:grpSpPr>
        <a:xfrm>
          <a:off x="0" y="0"/>
          <a:ext cx="0" cy="0"/>
          <a:chOff x="0" y="0"/>
          <a:chExt cx="0" cy="0"/>
        </a:xfrm>
      </p:grpSpPr>
      <p:sp>
        <p:nvSpPr>
          <p:cNvPr id="20" name="Picture Placeholder 3"/>
          <p:cNvSpPr>
            <a:spLocks noGrp="1"/>
          </p:cNvSpPr>
          <p:nvPr>
            <p:ph type="pic" sz="quarter" idx="12"/>
          </p:nvPr>
        </p:nvSpPr>
        <p:spPr>
          <a:xfrm>
            <a:off x="791633" y="2057400"/>
            <a:ext cx="3310848" cy="2656840"/>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25" name="Picture Placeholder 3"/>
          <p:cNvSpPr>
            <a:spLocks noGrp="1"/>
          </p:cNvSpPr>
          <p:nvPr>
            <p:ph type="pic" sz="quarter" idx="13"/>
          </p:nvPr>
        </p:nvSpPr>
        <p:spPr>
          <a:xfrm>
            <a:off x="4438459" y="2057400"/>
            <a:ext cx="3310848" cy="2656840"/>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6" name="Picture Placeholder 3"/>
          <p:cNvSpPr>
            <a:spLocks noGrp="1"/>
          </p:cNvSpPr>
          <p:nvPr>
            <p:ph type="pic" sz="quarter" idx="14"/>
          </p:nvPr>
        </p:nvSpPr>
        <p:spPr>
          <a:xfrm>
            <a:off x="8085285" y="2057400"/>
            <a:ext cx="3310848" cy="2656840"/>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4231760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1"/>
            <a:ext cx="6096000" cy="6857999"/>
          </a:xfrm>
          <a:prstGeom prst="rect">
            <a:avLst/>
          </a:prstGeom>
          <a:solidFill>
            <a:schemeClr val="bg1">
              <a:lumMod val="85000"/>
            </a:schemeClr>
          </a:solidFill>
          <a:ln w="9525">
            <a:noFill/>
          </a:ln>
        </p:spPr>
        <p:txBody>
          <a:bodyPr anchor="ctr" anchorCtr="0"/>
          <a:lstStyle>
            <a:lvl1pPr marL="0" indent="0" algn="ctr">
              <a:buFontTx/>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3" name="Text Placeholder 9"/>
          <p:cNvSpPr>
            <a:spLocks noGrp="1"/>
          </p:cNvSpPr>
          <p:nvPr>
            <p:ph type="body" sz="quarter" idx="11"/>
          </p:nvPr>
        </p:nvSpPr>
        <p:spPr>
          <a:xfrm>
            <a:off x="778937" y="767788"/>
            <a:ext cx="4441457"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Tree>
    <p:extLst>
      <p:ext uri="{BB962C8B-B14F-4D97-AF65-F5344CB8AC3E}">
        <p14:creationId xmlns:p14="http://schemas.microsoft.com/office/powerpoint/2010/main" val="38445260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Picture at Left Side">
    <p:spTree>
      <p:nvGrpSpPr>
        <p:cNvPr id="1" name=""/>
        <p:cNvGrpSpPr/>
        <p:nvPr/>
      </p:nvGrpSpPr>
      <p:grpSpPr>
        <a:xfrm>
          <a:off x="0" y="0"/>
          <a:ext cx="0" cy="0"/>
          <a:chOff x="0" y="0"/>
          <a:chExt cx="0" cy="0"/>
        </a:xfrm>
      </p:grpSpPr>
      <p:sp>
        <p:nvSpPr>
          <p:cNvPr id="14"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cxnSp>
        <p:nvCxnSpPr>
          <p:cNvPr id="18" name="Straight Connector 17"/>
          <p:cNvCxnSpPr/>
          <p:nvPr userDrawn="1"/>
        </p:nvCxnSpPr>
        <p:spPr>
          <a:xfrm>
            <a:off x="791633" y="656089"/>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icture Placeholder 3"/>
          <p:cNvSpPr>
            <a:spLocks noGrp="1"/>
          </p:cNvSpPr>
          <p:nvPr>
            <p:ph type="pic" sz="quarter" idx="12"/>
          </p:nvPr>
        </p:nvSpPr>
        <p:spPr>
          <a:xfrm>
            <a:off x="791635" y="2057400"/>
            <a:ext cx="3589867" cy="3657601"/>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3"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439235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atured Services Page">
    <p:spTree>
      <p:nvGrpSpPr>
        <p:cNvPr id="1" name=""/>
        <p:cNvGrpSpPr/>
        <p:nvPr/>
      </p:nvGrpSpPr>
      <p:grpSpPr>
        <a:xfrm>
          <a:off x="0" y="0"/>
          <a:ext cx="0" cy="0"/>
          <a:chOff x="0" y="0"/>
          <a:chExt cx="0" cy="0"/>
        </a:xfrm>
      </p:grpSpPr>
      <p:sp>
        <p:nvSpPr>
          <p:cNvPr id="14"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22" name="Picture Placeholder 3"/>
          <p:cNvSpPr>
            <a:spLocks noGrp="1"/>
          </p:cNvSpPr>
          <p:nvPr>
            <p:ph type="pic" sz="quarter" idx="12"/>
          </p:nvPr>
        </p:nvSpPr>
        <p:spPr>
          <a:xfrm>
            <a:off x="791635" y="2057400"/>
            <a:ext cx="2510365" cy="3657601"/>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8" name="Picture Placeholder 3"/>
          <p:cNvSpPr>
            <a:spLocks noGrp="1"/>
          </p:cNvSpPr>
          <p:nvPr>
            <p:ph type="pic" sz="quarter" idx="13"/>
          </p:nvPr>
        </p:nvSpPr>
        <p:spPr>
          <a:xfrm>
            <a:off x="8885768" y="2057400"/>
            <a:ext cx="2510365" cy="3657601"/>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9" name="Picture Placeholder 3"/>
          <p:cNvSpPr>
            <a:spLocks noGrp="1"/>
          </p:cNvSpPr>
          <p:nvPr>
            <p:ph type="pic" sz="quarter" idx="14"/>
          </p:nvPr>
        </p:nvSpPr>
        <p:spPr>
          <a:xfrm>
            <a:off x="6187723" y="2057400"/>
            <a:ext cx="2510365" cy="3657601"/>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30" name="Picture Placeholder 3"/>
          <p:cNvSpPr>
            <a:spLocks noGrp="1"/>
          </p:cNvSpPr>
          <p:nvPr>
            <p:ph type="pic" sz="quarter" idx="15"/>
          </p:nvPr>
        </p:nvSpPr>
        <p:spPr>
          <a:xfrm>
            <a:off x="3489679" y="2057400"/>
            <a:ext cx="2510365" cy="3657601"/>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1143196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Left Half Page Pictur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3" y="1"/>
            <a:ext cx="6096000" cy="6857999"/>
          </a:xfrm>
          <a:prstGeom prst="rect">
            <a:avLst/>
          </a:prstGeom>
          <a:solidFill>
            <a:schemeClr val="bg1">
              <a:lumMod val="85000"/>
            </a:schemeClr>
          </a:solidFill>
          <a:ln w="9525">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3" name="Text Placeholder 9"/>
          <p:cNvSpPr>
            <a:spLocks noGrp="1"/>
          </p:cNvSpPr>
          <p:nvPr>
            <p:ph type="body" sz="quarter" idx="11"/>
          </p:nvPr>
        </p:nvSpPr>
        <p:spPr>
          <a:xfrm>
            <a:off x="6874939" y="767787"/>
            <a:ext cx="4525428" cy="908612"/>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Tree>
    <p:extLst>
      <p:ext uri="{BB962C8B-B14F-4D97-AF65-F5344CB8AC3E}">
        <p14:creationId xmlns:p14="http://schemas.microsoft.com/office/powerpoint/2010/main" val="1214352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ni Right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1"/>
            <a:ext cx="6096000" cy="4063999"/>
          </a:xfrm>
          <a:prstGeom prst="rect">
            <a:avLst/>
          </a:prstGeom>
          <a:solidFill>
            <a:schemeClr val="bg1">
              <a:lumMod val="85000"/>
            </a:schemeClr>
          </a:solidFill>
          <a:ln w="9525">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3" name="Text Placeholder 9"/>
          <p:cNvSpPr>
            <a:spLocks noGrp="1"/>
          </p:cNvSpPr>
          <p:nvPr>
            <p:ph type="body" sz="quarter" idx="11"/>
          </p:nvPr>
        </p:nvSpPr>
        <p:spPr>
          <a:xfrm>
            <a:off x="778937" y="767788"/>
            <a:ext cx="4441457"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5"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08557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Portfolio Single Show">
    <p:spTree>
      <p:nvGrpSpPr>
        <p:cNvPr id="1" name=""/>
        <p:cNvGrpSpPr/>
        <p:nvPr/>
      </p:nvGrpSpPr>
      <p:grpSpPr>
        <a:xfrm>
          <a:off x="0" y="0"/>
          <a:ext cx="0" cy="0"/>
          <a:chOff x="0" y="0"/>
          <a:chExt cx="0" cy="0"/>
        </a:xfrm>
      </p:grpSpPr>
      <p:sp>
        <p:nvSpPr>
          <p:cNvPr id="14"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24" name="Picture Placeholder 3"/>
          <p:cNvSpPr>
            <a:spLocks noGrp="1"/>
          </p:cNvSpPr>
          <p:nvPr>
            <p:ph type="pic" sz="quarter" idx="12"/>
          </p:nvPr>
        </p:nvSpPr>
        <p:spPr>
          <a:xfrm>
            <a:off x="791633" y="2057399"/>
            <a:ext cx="5315656" cy="3675047"/>
          </a:xfrm>
          <a:prstGeom prst="rect">
            <a:avLst/>
          </a:prstGeom>
          <a:solidFill>
            <a:schemeClr val="bg1">
              <a:lumMod val="85000"/>
            </a:schemeClr>
          </a:solidFill>
          <a:ln w="6350">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3"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2592054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ni Portfolio in Browser">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5230495" y="2248959"/>
            <a:ext cx="6131772" cy="3561292"/>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4"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413405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2D79C01-18CC-8F4D-B3C1-8B9C96622DB5}"/>
              </a:ext>
            </a:extLst>
          </p:cNvPr>
          <p:cNvSpPr>
            <a:spLocks noGrp="1"/>
          </p:cNvSpPr>
          <p:nvPr>
            <p:ph sz="half" idx="12" hasCustomPrompt="1"/>
          </p:nvPr>
        </p:nvSpPr>
        <p:spPr>
          <a:xfrm>
            <a:off x="778936" y="1818016"/>
            <a:ext cx="5163291" cy="4455785"/>
          </a:xfrm>
          <a:prstGeom prst="rect">
            <a:avLst/>
          </a:prstGeom>
        </p:spPr>
        <p:txBody>
          <a:bodyPr lIns="0" tIns="0" rIns="0" bIns="0"/>
          <a:lstStyle>
            <a:lvl1pPr marL="228594" marR="0" indent="-228594"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sz="1467" b="0" i="0">
                <a:latin typeface="Roboto" panose="02000000000000000000" pitchFamily="2" charset="0"/>
                <a:ea typeface="Roboto" panose="02000000000000000000" pitchFamily="2" charset="0"/>
              </a:defRPr>
            </a:lvl1pPr>
            <a:lvl2pPr marL="685783"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1467">
                <a:latin typeface="Roboto" panose="02000000000000000000" pitchFamily="2" charset="0"/>
                <a:ea typeface="Roboto" panose="02000000000000000000" pitchFamily="2" charset="0"/>
                <a:cs typeface="Roboto" panose="02000000000000000000" pitchFamily="2" charset="0"/>
              </a:defRPr>
            </a:lvl2pPr>
            <a:lvl3pPr marL="914377" indent="0">
              <a:buFont typeface="Courier New" panose="02070309020205020404" pitchFamily="49" charset="0"/>
              <a:buChar char="o"/>
              <a:defRPr sz="1333">
                <a:latin typeface="Roboto" panose="02000000000000000000" pitchFamily="2" charset="0"/>
                <a:ea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
        <p:nvSpPr>
          <p:cNvPr id="20" name="Content Placeholder 2">
            <a:extLst>
              <a:ext uri="{FF2B5EF4-FFF2-40B4-BE49-F238E27FC236}">
                <a16:creationId xmlns:a16="http://schemas.microsoft.com/office/drawing/2014/main" id="{F33BD32B-4C43-2446-8382-0A0F996C3627}"/>
              </a:ext>
            </a:extLst>
          </p:cNvPr>
          <p:cNvSpPr>
            <a:spLocks noGrp="1"/>
          </p:cNvSpPr>
          <p:nvPr>
            <p:ph sz="half" idx="13" hasCustomPrompt="1"/>
          </p:nvPr>
        </p:nvSpPr>
        <p:spPr>
          <a:xfrm>
            <a:off x="778934" y="1452808"/>
            <a:ext cx="10604499" cy="205184"/>
          </a:xfrm>
          <a:prstGeom prst="rect">
            <a:avLst/>
          </a:prstGeom>
        </p:spPr>
        <p:txBody>
          <a:bodyPr lIns="0" tIns="0" rIns="0" bIns="0"/>
          <a:lstStyle>
            <a:lvl1pPr marL="0" indent="0">
              <a:lnSpc>
                <a:spcPts val="1867"/>
              </a:lnSpc>
              <a:spcBef>
                <a:spcPts val="0"/>
              </a:spcBef>
              <a:spcAft>
                <a:spcPts val="1067"/>
              </a:spcAft>
              <a:buNone/>
              <a:defRPr sz="1467" b="1" i="0" cap="none" baseline="0">
                <a:solidFill>
                  <a:schemeClr val="accent1"/>
                </a:solidFill>
                <a:latin typeface="Roboto" panose="02000000000000000000" pitchFamily="2" charset="0"/>
                <a:ea typeface="Roboto" panose="02000000000000000000" pitchFamily="2" charset="0"/>
              </a:defRPr>
            </a:lvl1pPr>
          </a:lstStyle>
          <a:p>
            <a:r>
              <a:rPr lang="en-US" dirty="0"/>
              <a:t>CLICK TO ADD TEXT</a:t>
            </a:r>
          </a:p>
        </p:txBody>
      </p:sp>
      <p:sp>
        <p:nvSpPr>
          <p:cNvPr id="22" name="Content Placeholder 2">
            <a:extLst>
              <a:ext uri="{FF2B5EF4-FFF2-40B4-BE49-F238E27FC236}">
                <a16:creationId xmlns:a16="http://schemas.microsoft.com/office/drawing/2014/main" id="{BDAD2BE8-ED26-EF4E-B154-020DD2114DC1}"/>
              </a:ext>
            </a:extLst>
          </p:cNvPr>
          <p:cNvSpPr>
            <a:spLocks noGrp="1"/>
          </p:cNvSpPr>
          <p:nvPr>
            <p:ph sz="half" idx="14" hasCustomPrompt="1"/>
          </p:nvPr>
        </p:nvSpPr>
        <p:spPr>
          <a:xfrm>
            <a:off x="6249776" y="1818016"/>
            <a:ext cx="5163291" cy="4455785"/>
          </a:xfrm>
          <a:prstGeom prst="rect">
            <a:avLst/>
          </a:prstGeom>
        </p:spPr>
        <p:txBody>
          <a:bodyPr lIns="0" tIns="0" rIns="0" bIns="0"/>
          <a:lstStyle>
            <a:lvl1pPr marL="228594" marR="0" indent="-228594"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sz="1467" b="0" i="0">
                <a:latin typeface="Roboto" panose="02000000000000000000" pitchFamily="2" charset="0"/>
                <a:ea typeface="Roboto" panose="02000000000000000000" pitchFamily="2" charset="0"/>
              </a:defRPr>
            </a:lvl1pPr>
            <a:lvl2pPr marL="685783" marR="0"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sz="1467">
                <a:latin typeface="Roboto" panose="02000000000000000000" pitchFamily="2" charset="0"/>
                <a:ea typeface="Roboto" panose="02000000000000000000" pitchFamily="2" charset="0"/>
                <a:cs typeface="Roboto" panose="02000000000000000000" pitchFamily="2" charset="0"/>
              </a:defRPr>
            </a:lvl2pPr>
            <a:lvl3pPr marL="1142971" indent="-228594">
              <a:buFont typeface="Courier New" panose="02070309020205020404" pitchFamily="49" charset="0"/>
              <a:buChar char="o"/>
              <a:defRPr sz="1333">
                <a:latin typeface="Roboto" panose="02000000000000000000" pitchFamily="2" charset="0"/>
                <a:ea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
        <p:nvSpPr>
          <p:cNvPr id="10" name="Text Placeholder 9">
            <a:extLst>
              <a:ext uri="{FF2B5EF4-FFF2-40B4-BE49-F238E27FC236}">
                <a16:creationId xmlns:a16="http://schemas.microsoft.com/office/drawing/2014/main" id="{33A4563E-E098-5A48-843E-49FBD906CBF5}"/>
              </a:ext>
            </a:extLst>
          </p:cNvPr>
          <p:cNvSpPr>
            <a:spLocks noGrp="1"/>
          </p:cNvSpPr>
          <p:nvPr>
            <p:ph type="body" sz="quarter" idx="10"/>
          </p:nvPr>
        </p:nvSpPr>
        <p:spPr>
          <a:xfrm>
            <a:off x="778935" y="328692"/>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2"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743738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964">
          <p15:clr>
            <a:srgbClr val="FBAE40"/>
          </p15:clr>
        </p15:guide>
        <p15:guide id="2" pos="5384">
          <p15:clr>
            <a:srgbClr val="FBAE40"/>
          </p15:clr>
        </p15:guide>
        <p15:guide id="3" pos="374">
          <p15:clr>
            <a:srgbClr val="FBAE40"/>
          </p15:clr>
        </p15:guide>
        <p15:guide id="4" orient="horz" pos="306">
          <p15:clr>
            <a:srgbClr val="FBAE40"/>
          </p15:clr>
        </p15:guide>
        <p15:guide id="5" orient="horz" pos="7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6222999" y="2590801"/>
            <a:ext cx="4143375" cy="2591028"/>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2"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497779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CD Portfolio Showcase">
    <p:spTree>
      <p:nvGrpSpPr>
        <p:cNvPr id="1" name=""/>
        <p:cNvGrpSpPr/>
        <p:nvPr/>
      </p:nvGrpSpPr>
      <p:grpSpPr>
        <a:xfrm>
          <a:off x="0" y="0"/>
          <a:ext cx="0" cy="0"/>
          <a:chOff x="0" y="0"/>
          <a:chExt cx="0" cy="0"/>
        </a:xfrm>
      </p:grpSpPr>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4" name="Picture Placeholder 3"/>
          <p:cNvSpPr>
            <a:spLocks noGrp="1"/>
          </p:cNvSpPr>
          <p:nvPr userDrawn="1">
            <p:ph type="pic" sz="quarter" idx="12"/>
          </p:nvPr>
        </p:nvSpPr>
        <p:spPr>
          <a:xfrm>
            <a:off x="1305662" y="2549315"/>
            <a:ext cx="3609239" cy="2171911"/>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330782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Phone Portfolio Showcase at Center">
    <p:spTree>
      <p:nvGrpSpPr>
        <p:cNvPr id="1" name=""/>
        <p:cNvGrpSpPr/>
        <p:nvPr/>
      </p:nvGrpSpPr>
      <p:grpSpPr>
        <a:xfrm>
          <a:off x="0" y="0"/>
          <a:ext cx="0" cy="0"/>
          <a:chOff x="0" y="0"/>
          <a:chExt cx="0" cy="0"/>
        </a:xfrm>
      </p:grpSpPr>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4" name="Picture Placeholder 3"/>
          <p:cNvSpPr>
            <a:spLocks noGrp="1"/>
          </p:cNvSpPr>
          <p:nvPr userDrawn="1">
            <p:ph type="pic" sz="quarter" idx="12"/>
          </p:nvPr>
        </p:nvSpPr>
        <p:spPr>
          <a:xfrm>
            <a:off x="5314952" y="2695575"/>
            <a:ext cx="1622425" cy="2889251"/>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3893245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Pad Portfolio Showcase at right">
    <p:spTree>
      <p:nvGrpSpPr>
        <p:cNvPr id="1" name=""/>
        <p:cNvGrpSpPr/>
        <p:nvPr/>
      </p:nvGrpSpPr>
      <p:grpSpPr>
        <a:xfrm>
          <a:off x="0" y="0"/>
          <a:ext cx="0" cy="0"/>
          <a:chOff x="0" y="0"/>
          <a:chExt cx="0" cy="0"/>
        </a:xfrm>
      </p:grpSpPr>
      <p:sp>
        <p:nvSpPr>
          <p:cNvPr id="15" name="Picture Placeholder 3"/>
          <p:cNvSpPr>
            <a:spLocks noGrp="1"/>
          </p:cNvSpPr>
          <p:nvPr>
            <p:ph type="pic" sz="quarter" idx="13"/>
          </p:nvPr>
        </p:nvSpPr>
        <p:spPr>
          <a:xfrm>
            <a:off x="8864064" y="2406203"/>
            <a:ext cx="2098433" cy="2800796"/>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4" name="Picture Placeholder 3"/>
          <p:cNvSpPr>
            <a:spLocks noGrp="1"/>
          </p:cNvSpPr>
          <p:nvPr userDrawn="1">
            <p:ph type="pic" sz="quarter" idx="12"/>
          </p:nvPr>
        </p:nvSpPr>
        <p:spPr>
          <a:xfrm>
            <a:off x="6230688" y="3250141"/>
            <a:ext cx="2809875" cy="2109259"/>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903726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Phone Portfolio Showcase at Left">
    <p:spTree>
      <p:nvGrpSpPr>
        <p:cNvPr id="1" name=""/>
        <p:cNvGrpSpPr/>
        <p:nvPr/>
      </p:nvGrpSpPr>
      <p:grpSpPr>
        <a:xfrm>
          <a:off x="0" y="0"/>
          <a:ext cx="0" cy="0"/>
          <a:chOff x="0" y="0"/>
          <a:chExt cx="0" cy="0"/>
        </a:xfrm>
      </p:grpSpPr>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4" name="Picture Placeholder 3"/>
          <p:cNvSpPr>
            <a:spLocks noGrp="1"/>
          </p:cNvSpPr>
          <p:nvPr userDrawn="1">
            <p:ph type="pic" sz="quarter" idx="12"/>
          </p:nvPr>
        </p:nvSpPr>
        <p:spPr>
          <a:xfrm>
            <a:off x="964263" y="2567468"/>
            <a:ext cx="1622425" cy="2889251"/>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10241507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ortfolio in Browser">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1318062" y="1772521"/>
            <a:ext cx="9372601" cy="4495801"/>
          </a:xfrm>
          <a:prstGeom prst="rect">
            <a:avLst/>
          </a:prstGeom>
          <a:solidFill>
            <a:schemeClr val="bg1">
              <a:lumMod val="85000"/>
            </a:schemeClr>
          </a:solidFill>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3105851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rious Project Show Case">
    <p:spTree>
      <p:nvGrpSpPr>
        <p:cNvPr id="1" name=""/>
        <p:cNvGrpSpPr/>
        <p:nvPr/>
      </p:nvGrpSpPr>
      <p:grpSpPr>
        <a:xfrm>
          <a:off x="0" y="0"/>
          <a:ext cx="0" cy="0"/>
          <a:chOff x="0" y="0"/>
          <a:chExt cx="0" cy="0"/>
        </a:xfrm>
      </p:grpSpPr>
      <p:sp>
        <p:nvSpPr>
          <p:cNvPr id="44" name="Text Placeholder 9"/>
          <p:cNvSpPr>
            <a:spLocks noGrp="1"/>
          </p:cNvSpPr>
          <p:nvPr userDrawn="1">
            <p:ph type="body" sz="quarter" idx="18"/>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31" name="Picture Placeholder 17"/>
          <p:cNvSpPr>
            <a:spLocks noGrp="1"/>
          </p:cNvSpPr>
          <p:nvPr>
            <p:ph type="pic" sz="quarter" idx="10"/>
          </p:nvPr>
        </p:nvSpPr>
        <p:spPr>
          <a:xfrm>
            <a:off x="792521" y="2057400"/>
            <a:ext cx="2645664" cy="1828800"/>
          </a:xfrm>
          <a:prstGeom prst="rect">
            <a:avLst/>
          </a:prstGeom>
          <a:solidFill>
            <a:schemeClr val="bg1">
              <a:lumMod val="85000"/>
            </a:schemeClr>
          </a:solidFill>
          <a:ln>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42" name="Picture Placeholder 17"/>
          <p:cNvSpPr>
            <a:spLocks noGrp="1"/>
          </p:cNvSpPr>
          <p:nvPr>
            <p:ph type="pic" sz="quarter" idx="20"/>
          </p:nvPr>
        </p:nvSpPr>
        <p:spPr>
          <a:xfrm>
            <a:off x="6082073" y="2057400"/>
            <a:ext cx="2645664" cy="1828800"/>
          </a:xfrm>
          <a:prstGeom prst="rect">
            <a:avLst/>
          </a:prstGeom>
          <a:solidFill>
            <a:schemeClr val="bg1">
              <a:lumMod val="85000"/>
            </a:schemeClr>
          </a:solidFill>
          <a:ln>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47" name="Picture Placeholder 17"/>
          <p:cNvSpPr>
            <a:spLocks noGrp="1"/>
          </p:cNvSpPr>
          <p:nvPr>
            <p:ph type="pic" sz="quarter" idx="21"/>
          </p:nvPr>
        </p:nvSpPr>
        <p:spPr>
          <a:xfrm>
            <a:off x="3437297" y="3884531"/>
            <a:ext cx="2645664" cy="1828800"/>
          </a:xfrm>
          <a:prstGeom prst="rect">
            <a:avLst/>
          </a:prstGeom>
          <a:solidFill>
            <a:schemeClr val="bg1">
              <a:lumMod val="85000"/>
            </a:schemeClr>
          </a:solidFill>
          <a:ln>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60" name="Picture Placeholder 17"/>
          <p:cNvSpPr>
            <a:spLocks noGrp="1"/>
          </p:cNvSpPr>
          <p:nvPr>
            <p:ph type="pic" sz="quarter" idx="22"/>
          </p:nvPr>
        </p:nvSpPr>
        <p:spPr>
          <a:xfrm>
            <a:off x="8726849" y="3884531"/>
            <a:ext cx="2645664" cy="1828800"/>
          </a:xfrm>
          <a:prstGeom prst="rect">
            <a:avLst/>
          </a:prstGeom>
          <a:solidFill>
            <a:schemeClr val="bg1">
              <a:lumMod val="85000"/>
            </a:schemeClr>
          </a:solidFill>
          <a:ln>
            <a:noFill/>
          </a:ln>
        </p:spPr>
        <p:txBody>
          <a:bodyPr anchor="ctr" anchorCtr="0"/>
          <a:lstStyle>
            <a:lvl1pPr marL="0" indent="0" algn="ctr">
              <a:buNone/>
              <a:defRPr sz="13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16"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576482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er Testimonials">
    <p:spTree>
      <p:nvGrpSpPr>
        <p:cNvPr id="1" name=""/>
        <p:cNvGrpSpPr/>
        <p:nvPr/>
      </p:nvGrpSpPr>
      <p:grpSpPr>
        <a:xfrm>
          <a:off x="0" y="0"/>
          <a:ext cx="0" cy="0"/>
          <a:chOff x="0" y="0"/>
          <a:chExt cx="0" cy="0"/>
        </a:xfrm>
      </p:grpSpPr>
      <p:sp>
        <p:nvSpPr>
          <p:cNvPr id="44" name="Text Placeholder 9"/>
          <p:cNvSpPr>
            <a:spLocks noGrp="1"/>
          </p:cNvSpPr>
          <p:nvPr userDrawn="1">
            <p:ph type="body" sz="quarter" idx="18"/>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22" name="Picture Placeholder 9"/>
          <p:cNvSpPr>
            <a:spLocks noGrp="1"/>
          </p:cNvSpPr>
          <p:nvPr userDrawn="1">
            <p:ph type="pic" sz="quarter" idx="11"/>
          </p:nvPr>
        </p:nvSpPr>
        <p:spPr>
          <a:xfrm>
            <a:off x="789254" y="4171693"/>
            <a:ext cx="760212" cy="76021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933"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3" name="Picture Placeholder 9"/>
          <p:cNvSpPr>
            <a:spLocks noGrp="1"/>
          </p:cNvSpPr>
          <p:nvPr userDrawn="1">
            <p:ph type="pic" sz="quarter" idx="20"/>
          </p:nvPr>
        </p:nvSpPr>
        <p:spPr>
          <a:xfrm>
            <a:off x="4699065" y="4176450"/>
            <a:ext cx="760212" cy="76021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9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24" name="Picture Placeholder 9"/>
          <p:cNvSpPr>
            <a:spLocks noGrp="1"/>
          </p:cNvSpPr>
          <p:nvPr userDrawn="1">
            <p:ph type="pic" sz="quarter" idx="21"/>
          </p:nvPr>
        </p:nvSpPr>
        <p:spPr>
          <a:xfrm>
            <a:off x="8569146" y="4176450"/>
            <a:ext cx="760212" cy="76021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933" b="0" i="0">
                <a:solidFill>
                  <a:schemeClr val="accent5"/>
                </a:solidFill>
                <a:latin typeface="Roboto" panose="02000000000000000000" pitchFamily="2" charset="0"/>
                <a:ea typeface="Roboto" panose="02000000000000000000" pitchFamily="2" charset="0"/>
              </a:defRPr>
            </a:lvl1pPr>
          </a:lstStyle>
          <a:p>
            <a:r>
              <a:rPr lang="en-US"/>
              <a:t>Click icon to add picture</a:t>
            </a:r>
          </a:p>
        </p:txBody>
      </p:sp>
      <p:sp>
        <p:nvSpPr>
          <p:cNvPr id="14"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12882549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85000"/>
            </a:schemeClr>
          </a:solidFill>
        </p:spPr>
        <p:txBody>
          <a:bodyPr anchor="ctr" anchorCtr="0"/>
          <a:lstStyle>
            <a:lvl1pPr marL="0" indent="0" algn="ctr">
              <a:buNone/>
              <a:defRPr sz="1600"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Tree>
    <p:extLst>
      <p:ext uri="{BB962C8B-B14F-4D97-AF65-F5344CB8AC3E}">
        <p14:creationId xmlns:p14="http://schemas.microsoft.com/office/powerpoint/2010/main" val="1207748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 Jigar">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2D79C01-18CC-8F4D-B3C1-8B9C96622DB5}"/>
              </a:ext>
            </a:extLst>
          </p:cNvPr>
          <p:cNvSpPr>
            <a:spLocks noGrp="1"/>
          </p:cNvSpPr>
          <p:nvPr>
            <p:ph sz="half" idx="12" hasCustomPrompt="1"/>
          </p:nvPr>
        </p:nvSpPr>
        <p:spPr>
          <a:xfrm>
            <a:off x="268433" y="1254649"/>
            <a:ext cx="5562523" cy="4969511"/>
          </a:xfrm>
          <a:prstGeom prst="rect">
            <a:avLst/>
          </a:prstGeom>
        </p:spPr>
        <p:txBody>
          <a:bodyPr lIns="0" tIns="0" rIns="0" bIns="0"/>
          <a:lstStyle>
            <a:lvl1pPr marL="228594" marR="0" indent="-228594"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sz="1600" b="0" i="0">
                <a:latin typeface="Roboto" panose="02000000000000000000" pitchFamily="2" charset="0"/>
                <a:ea typeface="Roboto" panose="02000000000000000000" pitchFamily="2" charset="0"/>
                <a:cs typeface="Roboto" panose="02000000000000000000" pitchFamily="2" charset="0"/>
              </a:defRPr>
            </a:lvl1pPr>
            <a:lvl2pPr marL="685783"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1600">
                <a:latin typeface="Roboto" panose="02000000000000000000" pitchFamily="2" charset="0"/>
                <a:ea typeface="Roboto" panose="02000000000000000000" pitchFamily="2" charset="0"/>
                <a:cs typeface="Roboto" panose="02000000000000000000" pitchFamily="2" charset="0"/>
              </a:defRPr>
            </a:lvl2pPr>
            <a:lvl3pPr marL="1142971" indent="-228594">
              <a:lnSpc>
                <a:spcPct val="100000"/>
              </a:lnSpc>
              <a:spcAft>
                <a:spcPts val="0"/>
              </a:spcAft>
              <a:buFont typeface="Courier New" panose="02070309020205020404" pitchFamily="49" charset="0"/>
              <a:buChar char="o"/>
              <a:defRPr sz="1600">
                <a:latin typeface="Roboto" panose="02000000000000000000" pitchFamily="2" charset="0"/>
                <a:ea typeface="Roboto" panose="02000000000000000000" pitchFamily="2" charset="0"/>
                <a:cs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
        <p:nvSpPr>
          <p:cNvPr id="20" name="Content Placeholder 2">
            <a:extLst>
              <a:ext uri="{FF2B5EF4-FFF2-40B4-BE49-F238E27FC236}">
                <a16:creationId xmlns:a16="http://schemas.microsoft.com/office/drawing/2014/main" id="{F33BD32B-4C43-2446-8382-0A0F996C3627}"/>
              </a:ext>
            </a:extLst>
          </p:cNvPr>
          <p:cNvSpPr>
            <a:spLocks noGrp="1"/>
          </p:cNvSpPr>
          <p:nvPr>
            <p:ph sz="half" idx="13" hasCustomPrompt="1"/>
          </p:nvPr>
        </p:nvSpPr>
        <p:spPr>
          <a:xfrm>
            <a:off x="268433" y="584633"/>
            <a:ext cx="10800000" cy="205184"/>
          </a:xfrm>
          <a:prstGeom prst="rect">
            <a:avLst/>
          </a:prstGeom>
        </p:spPr>
        <p:txBody>
          <a:bodyPr lIns="0" tIns="0" rIns="0" bIns="0"/>
          <a:lstStyle>
            <a:lvl1pPr marL="0" indent="0">
              <a:lnSpc>
                <a:spcPts val="1867"/>
              </a:lnSpc>
              <a:spcBef>
                <a:spcPts val="0"/>
              </a:spcBef>
              <a:spcAft>
                <a:spcPts val="1067"/>
              </a:spcAft>
              <a:buNone/>
              <a:defRPr sz="1600" b="1" i="0" cap="none"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ADD TEXT</a:t>
            </a:r>
          </a:p>
        </p:txBody>
      </p:sp>
      <p:sp>
        <p:nvSpPr>
          <p:cNvPr id="10" name="Text Placeholder 9">
            <a:extLst>
              <a:ext uri="{FF2B5EF4-FFF2-40B4-BE49-F238E27FC236}">
                <a16:creationId xmlns:a16="http://schemas.microsoft.com/office/drawing/2014/main" id="{33A4563E-E098-5A48-843E-49FBD906CBF5}"/>
              </a:ext>
            </a:extLst>
          </p:cNvPr>
          <p:cNvSpPr>
            <a:spLocks noGrp="1"/>
          </p:cNvSpPr>
          <p:nvPr>
            <p:ph type="body" sz="quarter" idx="10"/>
          </p:nvPr>
        </p:nvSpPr>
        <p:spPr>
          <a:xfrm>
            <a:off x="268433" y="136780"/>
            <a:ext cx="10800000" cy="390961"/>
          </a:xfrm>
          <a:prstGeom prst="rect">
            <a:avLst/>
          </a:prstGeom>
        </p:spPr>
        <p:txBody>
          <a:bodyPr lIns="0" tIns="0" rIns="0" bIns="0"/>
          <a:lstStyle>
            <a:lvl1pPr marL="0" indent="0" algn="l">
              <a:lnSpc>
                <a:spcPct val="100000"/>
              </a:lnSpc>
              <a:spcBef>
                <a:spcPts val="0"/>
              </a:spcBef>
              <a:buNone/>
              <a:defRPr sz="2667"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5"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C99A7DAB-D6E0-4E51-BA9D-D580648F2E34}" type="slidenum">
              <a:rPr lang="en-US" smtClean="0"/>
              <a:pPr/>
              <a:t>‹#›</a:t>
            </a:fld>
            <a:endParaRPr lang="en-US" dirty="0"/>
          </a:p>
        </p:txBody>
      </p:sp>
      <p:sp>
        <p:nvSpPr>
          <p:cNvPr id="2" name="Content Placeholder 2">
            <a:extLst>
              <a:ext uri="{FF2B5EF4-FFF2-40B4-BE49-F238E27FC236}">
                <a16:creationId xmlns:a16="http://schemas.microsoft.com/office/drawing/2014/main" id="{62455A4D-8B15-9616-5680-0A7329C542DD}"/>
              </a:ext>
            </a:extLst>
          </p:cNvPr>
          <p:cNvSpPr>
            <a:spLocks noGrp="1"/>
          </p:cNvSpPr>
          <p:nvPr>
            <p:ph sz="half" idx="14" hasCustomPrompt="1"/>
          </p:nvPr>
        </p:nvSpPr>
        <p:spPr>
          <a:xfrm>
            <a:off x="6103287" y="1254649"/>
            <a:ext cx="5820280" cy="4969511"/>
          </a:xfrm>
          <a:prstGeom prst="rect">
            <a:avLst/>
          </a:prstGeom>
        </p:spPr>
        <p:txBody>
          <a:bodyPr lIns="0" tIns="0" rIns="0" bIns="0"/>
          <a:lstStyle>
            <a:lvl1pPr marL="228594" marR="0" indent="-228594" algn="l" defTabSz="914377" rtl="0" eaLnBrk="1" fontAlgn="auto" latinLnBrk="0" hangingPunct="1">
              <a:lnSpc>
                <a:spcPct val="100000"/>
              </a:lnSpc>
              <a:spcBef>
                <a:spcPts val="1600"/>
              </a:spcBef>
              <a:spcAft>
                <a:spcPts val="800"/>
              </a:spcAft>
              <a:buClrTx/>
              <a:buSzTx/>
              <a:buFont typeface="Wingdings" panose="05000000000000000000" pitchFamily="2" charset="2"/>
              <a:buChar char="§"/>
              <a:tabLst/>
              <a:defRPr sz="1600" b="0" i="0">
                <a:latin typeface="Roboto" panose="02000000000000000000" pitchFamily="2" charset="0"/>
                <a:ea typeface="Roboto" panose="02000000000000000000" pitchFamily="2" charset="0"/>
                <a:cs typeface="Roboto" panose="02000000000000000000" pitchFamily="2" charset="0"/>
              </a:defRPr>
            </a:lvl1pPr>
            <a:lvl2pPr marL="685783" marR="0" indent="-228594" algn="l" defTabSz="914377" rtl="0" eaLnBrk="1" fontAlgn="auto" latinLnBrk="0" hangingPunct="1">
              <a:lnSpc>
                <a:spcPct val="100000"/>
              </a:lnSpc>
              <a:spcBef>
                <a:spcPts val="1600"/>
              </a:spcBef>
              <a:spcAft>
                <a:spcPts val="0"/>
              </a:spcAft>
              <a:buClrTx/>
              <a:buSzTx/>
              <a:buFont typeface="Arial" panose="020B0604020202020204" pitchFamily="34" charset="0"/>
              <a:buChar char="•"/>
              <a:tabLst/>
              <a:defRPr sz="1600">
                <a:latin typeface="Roboto" panose="02000000000000000000" pitchFamily="2" charset="0"/>
                <a:ea typeface="Roboto" panose="02000000000000000000" pitchFamily="2" charset="0"/>
                <a:cs typeface="Roboto" panose="02000000000000000000" pitchFamily="2" charset="0"/>
              </a:defRPr>
            </a:lvl2pPr>
            <a:lvl3pPr marL="1142971" indent="-228594">
              <a:lnSpc>
                <a:spcPct val="100000"/>
              </a:lnSpc>
              <a:spcBef>
                <a:spcPts val="1600"/>
              </a:spcBef>
              <a:spcAft>
                <a:spcPts val="0"/>
              </a:spcAft>
              <a:buFont typeface="Courier New" panose="02070309020205020404" pitchFamily="49" charset="0"/>
              <a:buChar char="o"/>
              <a:defRPr sz="1600">
                <a:latin typeface="Roboto" panose="02000000000000000000" pitchFamily="2" charset="0"/>
                <a:ea typeface="Roboto" panose="02000000000000000000" pitchFamily="2" charset="0"/>
                <a:cs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Tree>
    <p:extLst>
      <p:ext uri="{BB962C8B-B14F-4D97-AF65-F5344CB8AC3E}">
        <p14:creationId xmlns:p14="http://schemas.microsoft.com/office/powerpoint/2010/main" val="1680462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964">
          <p15:clr>
            <a:srgbClr val="FBAE40"/>
          </p15:clr>
        </p15:guide>
        <p15:guide id="2" pos="5384">
          <p15:clr>
            <a:srgbClr val="FBAE40"/>
          </p15:clr>
        </p15:guide>
        <p15:guide id="3" pos="374">
          <p15:clr>
            <a:srgbClr val="FBAE40"/>
          </p15:clr>
        </p15:guide>
        <p15:guide id="4" orient="horz" pos="306">
          <p15:clr>
            <a:srgbClr val="FBAE40"/>
          </p15:clr>
        </p15:guide>
        <p15:guide id="5" orient="horz" pos="7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2D79C01-18CC-8F4D-B3C1-8B9C96622DB5}"/>
              </a:ext>
            </a:extLst>
          </p:cNvPr>
          <p:cNvSpPr>
            <a:spLocks noGrp="1"/>
          </p:cNvSpPr>
          <p:nvPr>
            <p:ph sz="half" idx="12" hasCustomPrompt="1"/>
          </p:nvPr>
        </p:nvSpPr>
        <p:spPr>
          <a:xfrm>
            <a:off x="778935" y="1806762"/>
            <a:ext cx="10617196" cy="4467039"/>
          </a:xfrm>
          <a:prstGeom prst="rect">
            <a:avLst/>
          </a:prstGeom>
        </p:spPr>
        <p:txBody>
          <a:bodyPr lIns="0" tIns="0" rIns="0" bIns="0"/>
          <a:lstStyle>
            <a:lvl1pPr marL="228594" marR="0" indent="-228594"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sz="1467" b="0" i="0">
                <a:latin typeface="Roboto" panose="02000000000000000000" pitchFamily="2" charset="0"/>
                <a:ea typeface="Roboto" panose="02000000000000000000" pitchFamily="2" charset="0"/>
                <a:cs typeface="Roboto" panose="02000000000000000000" pitchFamily="2" charset="0"/>
              </a:defRPr>
            </a:lvl1pPr>
            <a:lvl2pPr marL="685783"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1467">
                <a:latin typeface="Roboto" panose="02000000000000000000" pitchFamily="2" charset="0"/>
                <a:ea typeface="Roboto" panose="02000000000000000000" pitchFamily="2" charset="0"/>
                <a:cs typeface="Roboto" panose="02000000000000000000" pitchFamily="2" charset="0"/>
              </a:defRPr>
            </a:lvl2pPr>
            <a:lvl3pPr marL="1142971" indent="-228594">
              <a:lnSpc>
                <a:spcPct val="100000"/>
              </a:lnSpc>
              <a:spcAft>
                <a:spcPts val="0"/>
              </a:spcAft>
              <a:buFont typeface="Courier New" panose="02070309020205020404" pitchFamily="49" charset="0"/>
              <a:buChar char="o"/>
              <a:defRPr sz="1333">
                <a:latin typeface="Roboto" panose="02000000000000000000" pitchFamily="2" charset="0"/>
                <a:ea typeface="Roboto" panose="02000000000000000000" pitchFamily="2" charset="0"/>
                <a:cs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
        <p:nvSpPr>
          <p:cNvPr id="20" name="Content Placeholder 2">
            <a:extLst>
              <a:ext uri="{FF2B5EF4-FFF2-40B4-BE49-F238E27FC236}">
                <a16:creationId xmlns:a16="http://schemas.microsoft.com/office/drawing/2014/main" id="{F33BD32B-4C43-2446-8382-0A0F996C3627}"/>
              </a:ext>
            </a:extLst>
          </p:cNvPr>
          <p:cNvSpPr>
            <a:spLocks noGrp="1"/>
          </p:cNvSpPr>
          <p:nvPr>
            <p:ph sz="half" idx="13" hasCustomPrompt="1"/>
          </p:nvPr>
        </p:nvSpPr>
        <p:spPr>
          <a:xfrm>
            <a:off x="778934" y="1414159"/>
            <a:ext cx="10604499" cy="205184"/>
          </a:xfrm>
          <a:prstGeom prst="rect">
            <a:avLst/>
          </a:prstGeom>
        </p:spPr>
        <p:txBody>
          <a:bodyPr lIns="0" tIns="0" rIns="0" bIns="0"/>
          <a:lstStyle>
            <a:lvl1pPr marL="0" indent="0">
              <a:lnSpc>
                <a:spcPts val="1867"/>
              </a:lnSpc>
              <a:spcBef>
                <a:spcPts val="0"/>
              </a:spcBef>
              <a:spcAft>
                <a:spcPts val="1067"/>
              </a:spcAft>
              <a:buNone/>
              <a:defRPr sz="1467" b="1" i="0" cap="none" baseline="0">
                <a:solidFill>
                  <a:schemeClr val="accent1"/>
                </a:solidFill>
                <a:latin typeface="Roboto" panose="02000000000000000000" pitchFamily="2" charset="0"/>
                <a:ea typeface="Roboto" panose="02000000000000000000" pitchFamily="2" charset="0"/>
              </a:defRPr>
            </a:lvl1pPr>
          </a:lstStyle>
          <a:p>
            <a:r>
              <a:rPr lang="en-US" dirty="0"/>
              <a:t>CLICK TO ADD TEXT</a:t>
            </a:r>
          </a:p>
        </p:txBody>
      </p:sp>
      <p:sp>
        <p:nvSpPr>
          <p:cNvPr id="10" name="Text Placeholder 9">
            <a:extLst>
              <a:ext uri="{FF2B5EF4-FFF2-40B4-BE49-F238E27FC236}">
                <a16:creationId xmlns:a16="http://schemas.microsoft.com/office/drawing/2014/main" id="{33A4563E-E098-5A48-843E-49FBD906CBF5}"/>
              </a:ext>
            </a:extLst>
          </p:cNvPr>
          <p:cNvSpPr>
            <a:spLocks noGrp="1"/>
          </p:cNvSpPr>
          <p:nvPr>
            <p:ph type="body" sz="quarter" idx="10"/>
          </p:nvPr>
        </p:nvSpPr>
        <p:spPr>
          <a:xfrm>
            <a:off x="778935" y="328692"/>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5"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4033698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964">
          <p15:clr>
            <a:srgbClr val="FBAE40"/>
          </p15:clr>
        </p15:guide>
        <p15:guide id="2" pos="5384">
          <p15:clr>
            <a:srgbClr val="FBAE40"/>
          </p15:clr>
        </p15:guide>
        <p15:guide id="3" pos="374">
          <p15:clr>
            <a:srgbClr val="FBAE40"/>
          </p15:clr>
        </p15:guide>
        <p15:guide id="4" orient="horz" pos="306">
          <p15:clr>
            <a:srgbClr val="FBAE40"/>
          </p15:clr>
        </p15:guide>
        <p15:guide id="5" orient="horz" pos="7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 1 column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2D79C01-18CC-8F4D-B3C1-8B9C96622DB5}"/>
              </a:ext>
            </a:extLst>
          </p:cNvPr>
          <p:cNvSpPr>
            <a:spLocks noGrp="1"/>
          </p:cNvSpPr>
          <p:nvPr>
            <p:ph sz="half" idx="12" hasCustomPrompt="1"/>
          </p:nvPr>
        </p:nvSpPr>
        <p:spPr>
          <a:xfrm>
            <a:off x="567044" y="1466318"/>
            <a:ext cx="10617196" cy="4467039"/>
          </a:xfrm>
          <a:prstGeom prst="rect">
            <a:avLst/>
          </a:prstGeom>
        </p:spPr>
        <p:txBody>
          <a:bodyPr lIns="0" tIns="0" rIns="0" bIns="0"/>
          <a:lstStyle>
            <a:lvl1pPr marL="228594" marR="0" indent="-228594"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sz="1467" b="0" i="0">
                <a:latin typeface="Roboto" panose="02000000000000000000" pitchFamily="2" charset="0"/>
                <a:ea typeface="Roboto" panose="02000000000000000000" pitchFamily="2" charset="0"/>
                <a:cs typeface="Roboto" panose="02000000000000000000" pitchFamily="2" charset="0"/>
              </a:defRPr>
            </a:lvl1pPr>
            <a:lvl2pPr marL="685783"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1333">
                <a:latin typeface="Roboto" panose="02000000000000000000" pitchFamily="2" charset="0"/>
                <a:ea typeface="Roboto" panose="02000000000000000000" pitchFamily="2" charset="0"/>
                <a:cs typeface="Roboto" panose="02000000000000000000" pitchFamily="2" charset="0"/>
              </a:defRPr>
            </a:lvl2pPr>
            <a:lvl3pPr marL="1142971" indent="-228594">
              <a:lnSpc>
                <a:spcPct val="100000"/>
              </a:lnSpc>
              <a:spcAft>
                <a:spcPts val="0"/>
              </a:spcAft>
              <a:buFont typeface="Courier New" panose="02070309020205020404" pitchFamily="49" charset="0"/>
              <a:buChar char="o"/>
              <a:defRPr sz="1067">
                <a:latin typeface="Roboto" panose="02000000000000000000" pitchFamily="2" charset="0"/>
                <a:ea typeface="Roboto" panose="02000000000000000000" pitchFamily="2" charset="0"/>
                <a:cs typeface="Roboto" panose="02000000000000000000" pitchFamily="2" charset="0"/>
              </a:defRPr>
            </a:lvl3pPr>
          </a:lstStyle>
          <a:p>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1142971" marR="0" lvl="2"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r>
              <a:rPr lang="en-US" dirty="0"/>
              <a:t>Click to add content</a:t>
            </a:r>
          </a:p>
          <a:p>
            <a:pPr marL="685783" marR="0" lvl="1" indent="-228594" algn="l" defTabSz="914377" rtl="0" eaLnBrk="1" fontAlgn="auto" latinLnBrk="0" hangingPunct="1">
              <a:lnSpc>
                <a:spcPts val="1867"/>
              </a:lnSpc>
              <a:spcBef>
                <a:spcPts val="0"/>
              </a:spcBef>
              <a:spcAft>
                <a:spcPts val="800"/>
              </a:spcAft>
              <a:buClrTx/>
              <a:buSzTx/>
              <a:buFont typeface="Arial" panose="020B0604020202020204" pitchFamily="34" charset="0"/>
              <a:buChar char="•"/>
              <a:tabLst/>
              <a:defRPr/>
            </a:pPr>
            <a:endParaRPr lang="en-US" dirty="0"/>
          </a:p>
          <a:p>
            <a:endParaRPr lang="en-US" dirty="0"/>
          </a:p>
        </p:txBody>
      </p:sp>
      <p:sp>
        <p:nvSpPr>
          <p:cNvPr id="15" name="Slide Number Placeholder 1"/>
          <p:cNvSpPr>
            <a:spLocks noGrp="1"/>
          </p:cNvSpPr>
          <p:nvPr>
            <p:ph type="sldNum" sz="quarter" idx="4"/>
          </p:nvPr>
        </p:nvSpPr>
        <p:spPr>
          <a:xfrm>
            <a:off x="10048875" y="6388666"/>
            <a:ext cx="1930461"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FC571FC8-60EC-4977-911B-96B25B41DF51}" type="slidenum">
              <a:rPr lang="en-US" smtClean="0"/>
              <a:t>‹#›</a:t>
            </a:fld>
            <a:endParaRPr lang="en-US"/>
          </a:p>
        </p:txBody>
      </p:sp>
      <p:sp>
        <p:nvSpPr>
          <p:cNvPr id="4" name="Rectangle 3">
            <a:extLst>
              <a:ext uri="{FF2B5EF4-FFF2-40B4-BE49-F238E27FC236}">
                <a16:creationId xmlns:a16="http://schemas.microsoft.com/office/drawing/2014/main" id="{D7EBD330-B7FF-0114-7106-7DEFFCD30F23}"/>
              </a:ext>
            </a:extLst>
          </p:cNvPr>
          <p:cNvSpPr/>
          <p:nvPr userDrawn="1"/>
        </p:nvSpPr>
        <p:spPr>
          <a:xfrm>
            <a:off x="213064" y="6388666"/>
            <a:ext cx="3613212" cy="38105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06E6CC7-452E-96F8-B3AA-2D8EAA2B14FC}"/>
              </a:ext>
            </a:extLst>
          </p:cNvPr>
          <p:cNvSpPr>
            <a:spLocks noGrp="1"/>
          </p:cNvSpPr>
          <p:nvPr>
            <p:ph sz="half" idx="14" hasCustomPrompt="1"/>
          </p:nvPr>
        </p:nvSpPr>
        <p:spPr>
          <a:xfrm>
            <a:off x="579741" y="1066992"/>
            <a:ext cx="10604499" cy="205184"/>
          </a:xfrm>
          <a:prstGeom prst="rect">
            <a:avLst/>
          </a:prstGeom>
        </p:spPr>
        <p:txBody>
          <a:bodyPr lIns="0" tIns="0" rIns="0" bIns="0"/>
          <a:lstStyle>
            <a:lvl1pPr marL="0" indent="0">
              <a:lnSpc>
                <a:spcPts val="1867"/>
              </a:lnSpc>
              <a:spcBef>
                <a:spcPts val="0"/>
              </a:spcBef>
              <a:spcAft>
                <a:spcPts val="1067"/>
              </a:spcAft>
              <a:buNone/>
              <a:defRPr sz="1333" b="1" i="0" cap="all" baseline="0">
                <a:solidFill>
                  <a:schemeClr val="accent1"/>
                </a:solidFill>
                <a:latin typeface="Roboto" panose="02000000000000000000" pitchFamily="2" charset="0"/>
                <a:ea typeface="Roboto" panose="02000000000000000000" pitchFamily="2" charset="0"/>
              </a:defRPr>
            </a:lvl1pPr>
          </a:lstStyle>
          <a:p>
            <a:r>
              <a:rPr lang="en-US" dirty="0"/>
              <a:t>CLICK TO ADD TEXT</a:t>
            </a:r>
          </a:p>
        </p:txBody>
      </p:sp>
      <p:sp>
        <p:nvSpPr>
          <p:cNvPr id="7" name="Text Placeholder 9">
            <a:extLst>
              <a:ext uri="{FF2B5EF4-FFF2-40B4-BE49-F238E27FC236}">
                <a16:creationId xmlns:a16="http://schemas.microsoft.com/office/drawing/2014/main" id="{DDC9C103-41CB-AD65-3D65-D722E9449065}"/>
              </a:ext>
            </a:extLst>
          </p:cNvPr>
          <p:cNvSpPr>
            <a:spLocks noGrp="1"/>
          </p:cNvSpPr>
          <p:nvPr>
            <p:ph type="body" sz="quarter" idx="15"/>
          </p:nvPr>
        </p:nvSpPr>
        <p:spPr>
          <a:xfrm>
            <a:off x="579742" y="514869"/>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36508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15:guide id="1" orient="horz" pos="2964">
          <p15:clr>
            <a:srgbClr val="FBAE40"/>
          </p15:clr>
        </p15:guide>
        <p15:guide id="2" pos="5384">
          <p15:clr>
            <a:srgbClr val="FBAE40"/>
          </p15:clr>
        </p15:guide>
        <p15:guide id="3" pos="374">
          <p15:clr>
            <a:srgbClr val="FBAE40"/>
          </p15:clr>
        </p15:guide>
        <p15:guide id="4" orient="horz" pos="306">
          <p15:clr>
            <a:srgbClr val="FBAE40"/>
          </p15:clr>
        </p15:guide>
        <p15:guide id="5" orient="horz" pos="7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4231461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pic>
        <p:nvPicPr>
          <p:cNvPr id="3" name="Picture 2" descr="https://mma.prnewswire.com/media/519566/National_Research_Council_Canada_The_NRC_and_Siemens_Canada_to_a.jpg?p=publish">
            <a:extLst>
              <a:ext uri="{FF2B5EF4-FFF2-40B4-BE49-F238E27FC236}">
                <a16:creationId xmlns:a16="http://schemas.microsoft.com/office/drawing/2014/main" id="{7F2E9F3F-09B0-3C3D-52BA-50302ECD3CF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43269"/>
          <a:stretch/>
        </p:blipFill>
        <p:spPr bwMode="auto">
          <a:xfrm>
            <a:off x="8631597" y="6474354"/>
            <a:ext cx="1621295" cy="21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0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Full Backgroun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835193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5453695" y="2118348"/>
            <a:ext cx="1284611" cy="1284611"/>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333" b="0" i="0">
                <a:solidFill>
                  <a:schemeClr val="accent5"/>
                </a:solidFill>
                <a:latin typeface="Roboto" panose="02000000000000000000" pitchFamily="2" charset="0"/>
              </a:defRPr>
            </a:lvl1pPr>
          </a:lstStyle>
          <a:p>
            <a:r>
              <a:rPr lang="en-US"/>
              <a:t>Click icon to add picture</a:t>
            </a:r>
            <a:endParaRPr lang="en-US" dirty="0"/>
          </a:p>
        </p:txBody>
      </p:sp>
      <p:sp>
        <p:nvSpPr>
          <p:cNvPr id="3"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3163343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y History Page 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sp>
        <p:nvSpPr>
          <p:cNvPr id="19" name="Picture Placeholder 9"/>
          <p:cNvSpPr>
            <a:spLocks noGrp="1"/>
          </p:cNvSpPr>
          <p:nvPr>
            <p:ph type="pic" sz="quarter" idx="12"/>
          </p:nvPr>
        </p:nvSpPr>
        <p:spPr>
          <a:xfrm>
            <a:off x="5586012" y="2120015"/>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0" name="Picture Placeholder 9"/>
          <p:cNvSpPr>
            <a:spLocks noGrp="1"/>
          </p:cNvSpPr>
          <p:nvPr>
            <p:ph type="pic" sz="quarter" idx="13"/>
          </p:nvPr>
        </p:nvSpPr>
        <p:spPr>
          <a:xfrm>
            <a:off x="2027145" y="4311469"/>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21" name="Picture Placeholder 9"/>
          <p:cNvSpPr>
            <a:spLocks noGrp="1"/>
          </p:cNvSpPr>
          <p:nvPr>
            <p:ph type="pic" sz="quarter" idx="14"/>
          </p:nvPr>
        </p:nvSpPr>
        <p:spPr>
          <a:xfrm>
            <a:off x="9209745" y="4311469"/>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3"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462500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ny History Page 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1" i="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Edit Master text styles</a:t>
            </a:r>
          </a:p>
        </p:txBody>
      </p:sp>
      <p:cxnSp>
        <p:nvCxnSpPr>
          <p:cNvPr id="5" name="Straight Connector 4"/>
          <p:cNvCxnSpPr/>
          <p:nvPr userDrawn="1"/>
        </p:nvCxnSpPr>
        <p:spPr>
          <a:xfrm>
            <a:off x="791633" y="656089"/>
            <a:ext cx="1219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icture Placeholder 9"/>
          <p:cNvSpPr>
            <a:spLocks noGrp="1"/>
          </p:cNvSpPr>
          <p:nvPr>
            <p:ph type="pic" sz="quarter" idx="13"/>
          </p:nvPr>
        </p:nvSpPr>
        <p:spPr>
          <a:xfrm>
            <a:off x="2027145" y="2121027"/>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4" name="Picture Placeholder 9"/>
          <p:cNvSpPr>
            <a:spLocks noGrp="1"/>
          </p:cNvSpPr>
          <p:nvPr>
            <p:ph type="pic" sz="quarter" idx="14"/>
          </p:nvPr>
        </p:nvSpPr>
        <p:spPr>
          <a:xfrm>
            <a:off x="9209745" y="2121027"/>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5" name="Picture Placeholder 9"/>
          <p:cNvSpPr>
            <a:spLocks noGrp="1"/>
          </p:cNvSpPr>
          <p:nvPr>
            <p:ph type="pic" sz="quarter" idx="12"/>
          </p:nvPr>
        </p:nvSpPr>
        <p:spPr>
          <a:xfrm>
            <a:off x="5615645" y="4311469"/>
            <a:ext cx="1380952" cy="1380952"/>
          </a:xfrm>
          <a:prstGeom prst="ellipse">
            <a:avLst/>
          </a:prstGeom>
          <a:solidFill>
            <a:schemeClr val="bg1">
              <a:lumMod val="85000"/>
            </a:schemeClr>
          </a:solidFill>
          <a:ln w="12700">
            <a:solidFill>
              <a:schemeClr val="bg1"/>
            </a:solidFill>
          </a:ln>
        </p:spPr>
        <p:txBody>
          <a:bodyPr anchor="ctr" anchorCtr="0"/>
          <a:lstStyle>
            <a:lvl1pPr marL="0" indent="0" algn="ctr">
              <a:buFontTx/>
              <a:buNone/>
              <a:defRPr sz="1067" b="0" i="0">
                <a:solidFill>
                  <a:schemeClr val="accent5"/>
                </a:solidFill>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7"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spTree>
    <p:extLst>
      <p:ext uri="{BB962C8B-B14F-4D97-AF65-F5344CB8AC3E}">
        <p14:creationId xmlns:p14="http://schemas.microsoft.com/office/powerpoint/2010/main" val="2879339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236137" y="638866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99A7DAB-D6E0-4E51-BA9D-D580648F2E34}" type="slidenum">
              <a:rPr lang="en-US" smtClean="0"/>
              <a:pPr/>
              <a:t>‹#›</a:t>
            </a:fld>
            <a:endParaRPr lang="en-US" dirty="0"/>
          </a:p>
        </p:txBody>
      </p:sp>
      <p:pic>
        <p:nvPicPr>
          <p:cNvPr id="10" name="Picture 9">
            <a:extLst>
              <a:ext uri="{FF2B5EF4-FFF2-40B4-BE49-F238E27FC236}">
                <a16:creationId xmlns:a16="http://schemas.microsoft.com/office/drawing/2014/main" id="{7C2C1E66-5A39-3E44-8DD2-332A0AEB9EF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21486" y="6462208"/>
            <a:ext cx="913653" cy="271051"/>
          </a:xfrm>
          <a:prstGeom prst="rect">
            <a:avLst/>
          </a:prstGeom>
        </p:spPr>
      </p:pic>
      <p:pic>
        <p:nvPicPr>
          <p:cNvPr id="4" name="Picture 3" descr="A logo on a black background&#10;&#10;Description automatically generated with medium confidence">
            <a:extLst>
              <a:ext uri="{FF2B5EF4-FFF2-40B4-BE49-F238E27FC236}">
                <a16:creationId xmlns:a16="http://schemas.microsoft.com/office/drawing/2014/main" id="{C83D4E32-B58F-4DA2-8FC1-0A79D3F4BEF3}"/>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10852" b="18365"/>
          <a:stretch/>
        </p:blipFill>
        <p:spPr>
          <a:xfrm>
            <a:off x="10239802" y="6385450"/>
            <a:ext cx="1400921" cy="397591"/>
          </a:xfrm>
          <a:prstGeom prst="rect">
            <a:avLst/>
          </a:prstGeom>
        </p:spPr>
      </p:pic>
    </p:spTree>
    <p:extLst>
      <p:ext uri="{BB962C8B-B14F-4D97-AF65-F5344CB8AC3E}">
        <p14:creationId xmlns:p14="http://schemas.microsoft.com/office/powerpoint/2010/main" val="3659842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tif"/><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tif"/><Relationship Id="rId1" Type="http://schemas.openxmlformats.org/officeDocument/2006/relationships/slideLayout" Target="../slideLayouts/slideLayout3.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6B7D00-4AB0-4592-BC7E-A6C307E4892E}"/>
              </a:ext>
            </a:extLst>
          </p:cNvPr>
          <p:cNvPicPr>
            <a:picLocks noChangeAspect="1"/>
          </p:cNvPicPr>
          <p:nvPr/>
        </p:nvPicPr>
        <p:blipFill rotWithShape="1">
          <a:blip r:embed="rId3">
            <a:extLst>
              <a:ext uri="{28A0092B-C50C-407E-A947-70E740481C1C}">
                <a14:useLocalDpi xmlns:a14="http://schemas.microsoft.com/office/drawing/2010/main" val="0"/>
              </a:ext>
            </a:extLst>
          </a:blip>
          <a:srcRect t="14059" b="16671"/>
          <a:stretch/>
        </p:blipFill>
        <p:spPr>
          <a:xfrm>
            <a:off x="0" y="1"/>
            <a:ext cx="12192000" cy="5630238"/>
          </a:xfrm>
          <a:prstGeom prst="rect">
            <a:avLst/>
          </a:prstGeom>
        </p:spPr>
      </p:pic>
      <p:sp>
        <p:nvSpPr>
          <p:cNvPr id="13" name="Rectangle 12">
            <a:extLst>
              <a:ext uri="{FF2B5EF4-FFF2-40B4-BE49-F238E27FC236}">
                <a16:creationId xmlns:a16="http://schemas.microsoft.com/office/drawing/2014/main" id="{C9F73E81-B00B-374F-B24A-54825AC7F0FB}"/>
              </a:ext>
            </a:extLst>
          </p:cNvPr>
          <p:cNvSpPr/>
          <p:nvPr/>
        </p:nvSpPr>
        <p:spPr>
          <a:xfrm>
            <a:off x="0" y="-37"/>
            <a:ext cx="12191999" cy="5630275"/>
          </a:xfrm>
          <a:prstGeom prst="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1" name="TextBox 10">
            <a:extLst>
              <a:ext uri="{FF2B5EF4-FFF2-40B4-BE49-F238E27FC236}">
                <a16:creationId xmlns:a16="http://schemas.microsoft.com/office/drawing/2014/main" id="{58CCE49F-FB84-324D-9261-4015249A4D02}"/>
              </a:ext>
            </a:extLst>
          </p:cNvPr>
          <p:cNvSpPr txBox="1"/>
          <p:nvPr/>
        </p:nvSpPr>
        <p:spPr>
          <a:xfrm>
            <a:off x="791999" y="3852665"/>
            <a:ext cx="9788915" cy="1641796"/>
          </a:xfrm>
          <a:prstGeom prst="rect">
            <a:avLst/>
          </a:prstGeom>
          <a:noFill/>
          <a:ln>
            <a:noFill/>
          </a:ln>
        </p:spPr>
        <p:txBody>
          <a:bodyPr wrap="square" lIns="0" tIns="0" rIns="0" bIns="0" rtlCol="0">
            <a:spAutoFit/>
          </a:bodyPr>
          <a:lstStyle/>
          <a:p>
            <a:pPr defTabSz="914377">
              <a:spcAft>
                <a:spcPts val="400"/>
              </a:spcAft>
            </a:pPr>
            <a:r>
              <a:rPr lang="en-CA" sz="1333" b="1" dirty="0">
                <a:solidFill>
                  <a:srgbClr val="FFFFFF">
                    <a:lumMod val="75000"/>
                  </a:srgbClr>
                </a:solidFill>
                <a:latin typeface="Roboto" panose="02000000000000000000" pitchFamily="2" charset="0"/>
                <a:ea typeface="Roboto" panose="02000000000000000000" pitchFamily="2" charset="0"/>
              </a:rPr>
              <a:t>PRESENTED BY: </a:t>
            </a:r>
            <a:r>
              <a:rPr lang="en-CA" sz="1867" dirty="0">
                <a:solidFill>
                  <a:srgbClr val="FFFFFF"/>
                </a:solidFill>
                <a:latin typeface="Roboto" panose="02000000000000000000" pitchFamily="2" charset="0"/>
                <a:ea typeface="Roboto" panose="02000000000000000000" pitchFamily="2" charset="0"/>
              </a:rPr>
              <a:t>Tomisin Oluwajuyigbe</a:t>
            </a:r>
          </a:p>
          <a:p>
            <a:pPr defTabSz="914377">
              <a:spcAft>
                <a:spcPts val="400"/>
              </a:spcAft>
            </a:pPr>
            <a:r>
              <a:rPr lang="en-CA" sz="1333" b="1" dirty="0">
                <a:solidFill>
                  <a:srgbClr val="FFFFFF">
                    <a:lumMod val="75000"/>
                  </a:srgbClr>
                </a:solidFill>
                <a:latin typeface="Roboto" panose="02000000000000000000" pitchFamily="2" charset="0"/>
                <a:ea typeface="Roboto" panose="02000000000000000000" pitchFamily="2" charset="0"/>
              </a:rPr>
              <a:t>DATE: </a:t>
            </a:r>
            <a:r>
              <a:rPr lang="en-CA" sz="1867" b="1" dirty="0">
                <a:solidFill>
                  <a:srgbClr val="FFFFFF"/>
                </a:solidFill>
                <a:latin typeface="Roboto" panose="02000000000000000000" pitchFamily="2" charset="0"/>
                <a:ea typeface="Roboto" panose="02000000000000000000" pitchFamily="2" charset="0"/>
              </a:rPr>
              <a:t>May 21, 2026</a:t>
            </a:r>
            <a:endParaRPr lang="en-CA" sz="1333" dirty="0">
              <a:solidFill>
                <a:srgbClr val="FFFFFF">
                  <a:lumMod val="75000"/>
                </a:srgbClr>
              </a:solidFill>
              <a:latin typeface="Roboto" panose="02000000000000000000" pitchFamily="2" charset="0"/>
              <a:ea typeface="Roboto" panose="02000000000000000000" pitchFamily="2" charset="0"/>
            </a:endParaRPr>
          </a:p>
          <a:p>
            <a:pPr defTabSz="914377">
              <a:spcAft>
                <a:spcPts val="400"/>
              </a:spcAft>
            </a:pPr>
            <a:r>
              <a:rPr lang="en-CA" sz="1333" b="1" dirty="0">
                <a:solidFill>
                  <a:srgbClr val="FFFFFF">
                    <a:lumMod val="75000"/>
                  </a:srgbClr>
                </a:solidFill>
                <a:latin typeface="Roboto" panose="02000000000000000000" pitchFamily="2" charset="0"/>
                <a:ea typeface="Roboto" panose="02000000000000000000" pitchFamily="2" charset="0"/>
              </a:rPr>
              <a:t>SUPERVISOR: </a:t>
            </a:r>
            <a:r>
              <a:rPr lang="en-CA" sz="1867" dirty="0">
                <a:solidFill>
                  <a:srgbClr val="FFFFFF"/>
                </a:solidFill>
                <a:latin typeface="Roboto" panose="02000000000000000000" pitchFamily="2" charset="0"/>
                <a:ea typeface="Roboto" panose="02000000000000000000" pitchFamily="2" charset="0"/>
              </a:rPr>
              <a:t>Mihaela </a:t>
            </a:r>
            <a:r>
              <a:rPr lang="en-CA" sz="1867" dirty="0" err="1">
                <a:solidFill>
                  <a:srgbClr val="FFFFFF"/>
                </a:solidFill>
                <a:latin typeface="Roboto" panose="02000000000000000000" pitchFamily="2" charset="0"/>
                <a:ea typeface="Roboto" panose="02000000000000000000" pitchFamily="2" charset="0"/>
              </a:rPr>
              <a:t>Vlasea</a:t>
            </a:r>
            <a:endParaRPr lang="en-CA" sz="1867" dirty="0">
              <a:solidFill>
                <a:srgbClr val="FFFFFF"/>
              </a:solidFill>
              <a:latin typeface="Roboto" panose="02000000000000000000" pitchFamily="2" charset="0"/>
              <a:ea typeface="Roboto" panose="02000000000000000000" pitchFamily="2" charset="0"/>
            </a:endParaRPr>
          </a:p>
          <a:p>
            <a:pPr defTabSz="914377">
              <a:spcAft>
                <a:spcPts val="400"/>
              </a:spcAft>
            </a:pPr>
            <a:r>
              <a:rPr lang="en-CA" sz="1333" b="1" dirty="0">
                <a:solidFill>
                  <a:srgbClr val="FFFFFF">
                    <a:lumMod val="75000"/>
                  </a:srgbClr>
                </a:solidFill>
                <a:latin typeface="Roboto" panose="02000000000000000000" pitchFamily="2" charset="0"/>
                <a:ea typeface="Roboto" panose="02000000000000000000" pitchFamily="2" charset="0"/>
              </a:rPr>
              <a:t>Team:</a:t>
            </a:r>
            <a:r>
              <a:rPr lang="en-CA" sz="1867" dirty="0">
                <a:solidFill>
                  <a:srgbClr val="FFFFFF"/>
                </a:solidFill>
                <a:latin typeface="Roboto" panose="02000000000000000000" pitchFamily="2" charset="0"/>
                <a:ea typeface="Roboto" panose="02000000000000000000" pitchFamily="2" charset="0"/>
              </a:rPr>
              <a:t> Sagar Patel, Jeff </a:t>
            </a:r>
            <a:r>
              <a:rPr lang="en-CA" sz="1867" dirty="0" err="1">
                <a:solidFill>
                  <a:srgbClr val="FFFFFF"/>
                </a:solidFill>
                <a:latin typeface="Roboto" panose="02000000000000000000" pitchFamily="2" charset="0"/>
                <a:ea typeface="Roboto" panose="02000000000000000000" pitchFamily="2" charset="0"/>
              </a:rPr>
              <a:t>Gostick</a:t>
            </a:r>
            <a:r>
              <a:rPr lang="en-CA" sz="1867" dirty="0">
                <a:solidFill>
                  <a:srgbClr val="FFFFFF"/>
                </a:solidFill>
                <a:latin typeface="Roboto" panose="02000000000000000000" pitchFamily="2" charset="0"/>
                <a:ea typeface="Roboto" panose="02000000000000000000" pitchFamily="2" charset="0"/>
              </a:rPr>
              <a:t>, </a:t>
            </a:r>
            <a:r>
              <a:rPr lang="fi-FI" sz="1867" dirty="0">
                <a:solidFill>
                  <a:srgbClr val="FFFFFF"/>
                </a:solidFill>
                <a:latin typeface="Roboto" panose="02000000000000000000" pitchFamily="2" charset="0"/>
                <a:ea typeface="Roboto" panose="02000000000000000000" pitchFamily="2" charset="0"/>
              </a:rPr>
              <a:t>Mohsen Keshavarz, </a:t>
            </a:r>
            <a:r>
              <a:rPr lang="en-CA" sz="1867" dirty="0">
                <a:solidFill>
                  <a:srgbClr val="FFFFFF"/>
                </a:solidFill>
                <a:latin typeface="Roboto" panose="02000000000000000000" pitchFamily="2" charset="0"/>
                <a:ea typeface="Roboto" panose="02000000000000000000" pitchFamily="2" charset="0"/>
              </a:rPr>
              <a:t>Mihaela </a:t>
            </a:r>
            <a:r>
              <a:rPr lang="en-CA" sz="1867" dirty="0" err="1">
                <a:solidFill>
                  <a:srgbClr val="FFFFFF"/>
                </a:solidFill>
                <a:latin typeface="Roboto" panose="02000000000000000000" pitchFamily="2" charset="0"/>
                <a:ea typeface="Roboto" panose="02000000000000000000" pitchFamily="2" charset="0"/>
              </a:rPr>
              <a:t>Vlasea</a:t>
            </a:r>
            <a:endParaRPr lang="en-CA" sz="1867" dirty="0">
              <a:solidFill>
                <a:srgbClr val="FFFFFF"/>
              </a:solidFill>
              <a:latin typeface="Roboto" panose="02000000000000000000" pitchFamily="2" charset="0"/>
              <a:ea typeface="Roboto" panose="02000000000000000000" pitchFamily="2" charset="0"/>
            </a:endParaRPr>
          </a:p>
          <a:p>
            <a:pPr defTabSz="914377">
              <a:spcAft>
                <a:spcPts val="400"/>
              </a:spcAft>
            </a:pPr>
            <a:endParaRPr lang="en-CA" sz="1867" dirty="0">
              <a:solidFill>
                <a:srgbClr val="FFFFFF"/>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3CD30F7C-0F07-A14D-99B2-57BD98ED9046}"/>
              </a:ext>
            </a:extLst>
          </p:cNvPr>
          <p:cNvCxnSpPr/>
          <p:nvPr/>
        </p:nvCxnSpPr>
        <p:spPr>
          <a:xfrm>
            <a:off x="10327933" y="657600"/>
            <a:ext cx="1219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AA10F9-384F-AF4D-9586-C3F484CF8BA5}"/>
              </a:ext>
            </a:extLst>
          </p:cNvPr>
          <p:cNvSpPr txBox="1"/>
          <p:nvPr/>
        </p:nvSpPr>
        <p:spPr>
          <a:xfrm>
            <a:off x="792000" y="854401"/>
            <a:ext cx="10755133" cy="3108543"/>
          </a:xfrm>
          <a:prstGeom prst="rect">
            <a:avLst/>
          </a:prstGeom>
          <a:noFill/>
        </p:spPr>
        <p:txBody>
          <a:bodyPr wrap="square" lIns="0" tIns="0" rIns="0" bIns="0" rtlCol="0">
            <a:spAutoFit/>
          </a:bodyPr>
          <a:lstStyle/>
          <a:p>
            <a:pPr algn="r" defTabSz="914377">
              <a:spcAft>
                <a:spcPts val="2000"/>
              </a:spcAft>
            </a:pPr>
            <a:r>
              <a:rPr lang="en-CA" sz="3200" b="1" dirty="0">
                <a:solidFill>
                  <a:srgbClr val="FFFFFF"/>
                </a:solidFill>
                <a:latin typeface="Roboto" panose="02000000000000000000" pitchFamily="2" charset="0"/>
                <a:ea typeface="Roboto" panose="02000000000000000000" pitchFamily="2" charset="0"/>
              </a:rPr>
              <a:t> </a:t>
            </a:r>
            <a:r>
              <a:rPr lang="en-CA" sz="2400" b="1" dirty="0" err="1">
                <a:solidFill>
                  <a:schemeClr val="bg1">
                    <a:lumMod val="85000"/>
                  </a:schemeClr>
                </a:solidFill>
                <a:latin typeface="Roboto" panose="02000000000000000000" pitchFamily="2" charset="0"/>
                <a:ea typeface="Roboto" panose="02000000000000000000" pitchFamily="2" charset="0"/>
              </a:rPr>
              <a:t>InterPore</a:t>
            </a:r>
            <a:r>
              <a:rPr lang="en-CA" sz="2400" b="1" dirty="0">
                <a:solidFill>
                  <a:schemeClr val="bg1">
                    <a:lumMod val="85000"/>
                  </a:schemeClr>
                </a:solidFill>
                <a:latin typeface="Roboto" panose="02000000000000000000" pitchFamily="2" charset="0"/>
                <a:ea typeface="Roboto" panose="02000000000000000000" pitchFamily="2" charset="0"/>
              </a:rPr>
              <a:t> 2026 Conference</a:t>
            </a:r>
          </a:p>
          <a:p>
            <a:pPr defTabSz="914377">
              <a:spcAft>
                <a:spcPts val="2000"/>
              </a:spcAft>
            </a:pPr>
            <a:endParaRPr lang="en-US" sz="3200" b="1" dirty="0">
              <a:solidFill>
                <a:srgbClr val="FFFFFF"/>
              </a:solidFill>
              <a:latin typeface="Roboto" panose="02000000000000000000" pitchFamily="2" charset="0"/>
              <a:ea typeface="Roboto" panose="02000000000000000000" pitchFamily="2" charset="0"/>
            </a:endParaRPr>
          </a:p>
          <a:p>
            <a:pPr defTabSz="914377">
              <a:spcAft>
                <a:spcPts val="2000"/>
              </a:spcAft>
            </a:pPr>
            <a:r>
              <a:rPr lang="en-US" sz="3200" b="1" dirty="0">
                <a:solidFill>
                  <a:srgbClr val="FFFFFF"/>
                </a:solidFill>
                <a:latin typeface="Roboto" panose="02000000000000000000" pitchFamily="2" charset="0"/>
                <a:ea typeface="Roboto" panose="02000000000000000000" pitchFamily="2" charset="0"/>
              </a:rPr>
              <a:t>Porous Transport Layer Optimization via Additive Manufacturing of Inconel 718 Lattice Structures</a:t>
            </a:r>
          </a:p>
          <a:p>
            <a:pPr defTabSz="914377">
              <a:spcAft>
                <a:spcPts val="2000"/>
              </a:spcAft>
            </a:pPr>
            <a:endParaRPr lang="en-US" sz="2400" b="1" dirty="0">
              <a:solidFill>
                <a:srgbClr val="FFFFFF">
                  <a:lumMod val="75000"/>
                </a:srgbClr>
              </a:solidFill>
              <a:latin typeface="Roboto" panose="02000000000000000000" pitchFamily="2" charset="0"/>
              <a:ea typeface="Roboto" panose="02000000000000000000" pitchFamily="2" charset="0"/>
            </a:endParaRPr>
          </a:p>
        </p:txBody>
      </p:sp>
      <p:sp>
        <p:nvSpPr>
          <p:cNvPr id="2" name="Slide Number Placeholder 1"/>
          <p:cNvSpPr>
            <a:spLocks noGrp="1"/>
          </p:cNvSpPr>
          <p:nvPr>
            <p:ph type="sldNum" sz="quarter" idx="4"/>
          </p:nvPr>
        </p:nvSpPr>
        <p:spPr/>
        <p:txBody>
          <a:bodyPr/>
          <a:lstStyle/>
          <a:p>
            <a:pPr defTabSz="914377"/>
            <a:fld id="{C99A7DAB-D6E0-4E51-BA9D-D580648F2E34}" type="slidenum">
              <a:rPr lang="en-US">
                <a:solidFill>
                  <a:srgbClr val="000000">
                    <a:tint val="75000"/>
                  </a:srgbClr>
                </a:solidFill>
                <a:latin typeface="Calibri" panose="020F0502020204030204"/>
              </a:rPr>
              <a:pPr defTabSz="914377"/>
              <a:t>1</a:t>
            </a:fld>
            <a:endParaRPr lang="en-US">
              <a:solidFill>
                <a:srgbClr val="000000">
                  <a:tint val="75000"/>
                </a:srgbClr>
              </a:solidFill>
              <a:latin typeface="Calibri" panose="020F0502020204030204"/>
            </a:endParaRPr>
          </a:p>
        </p:txBody>
      </p:sp>
      <p:pic>
        <p:nvPicPr>
          <p:cNvPr id="8" name="Picture 7">
            <a:extLst>
              <a:ext uri="{FF2B5EF4-FFF2-40B4-BE49-F238E27FC236}">
                <a16:creationId xmlns:a16="http://schemas.microsoft.com/office/drawing/2014/main" id="{B37D163F-4315-40FB-872B-3F804173F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175" y="6289357"/>
            <a:ext cx="1541854" cy="5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308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32000" y="968829"/>
            <a:ext cx="11292640" cy="5279571"/>
          </a:xfrm>
        </p:spPr>
        <p:txBody>
          <a:bodyPr/>
          <a:lstStyle/>
          <a:p>
            <a:pPr>
              <a:lnSpc>
                <a:spcPct val="200000"/>
              </a:lnSpc>
            </a:pPr>
            <a:r>
              <a:rPr lang="en-CA" dirty="0"/>
              <a:t>Closed Cell (MEA) will be conducted on more hybrid combination to define overpotential in the system</a:t>
            </a:r>
          </a:p>
          <a:p>
            <a:pPr>
              <a:lnSpc>
                <a:spcPct val="200000"/>
              </a:lnSpc>
            </a:pPr>
            <a:r>
              <a:rPr lang="en-CA" dirty="0"/>
              <a:t>Imaging bubble flow in a closed MEA cell to identify bubble behaviour</a:t>
            </a:r>
          </a:p>
          <a:p>
            <a:pPr>
              <a:lnSpc>
                <a:spcPct val="200000"/>
              </a:lnSpc>
            </a:pPr>
            <a:r>
              <a:rPr lang="en-CA" dirty="0"/>
              <a:t>Smaller process driven pores </a:t>
            </a:r>
            <a:r>
              <a:rPr lang="en-CA" dirty="0" err="1"/>
              <a:t>overlayed</a:t>
            </a:r>
            <a:r>
              <a:rPr lang="en-CA" dirty="0"/>
              <a:t> in the hybrid porous structure </a:t>
            </a:r>
            <a:r>
              <a:rPr lang="en-CA" dirty="0">
                <a:sym typeface="Wingdings" panose="05000000000000000000" pitchFamily="2" charset="2"/>
              </a:rPr>
              <a:t> increase active surface area</a:t>
            </a:r>
          </a:p>
          <a:p>
            <a:pPr>
              <a:lnSpc>
                <a:spcPct val="200000"/>
              </a:lnSpc>
            </a:pPr>
            <a:endParaRPr lang="en-CA" dirty="0"/>
          </a:p>
          <a:p>
            <a:pPr>
              <a:lnSpc>
                <a:spcPct val="200000"/>
              </a:lnSpc>
            </a:pPr>
            <a:endParaRPr lang="en-CA" dirty="0"/>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Future Work</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10</a:t>
            </a:fld>
            <a:endParaRPr lang="en-US" dirty="0"/>
          </a:p>
        </p:txBody>
      </p:sp>
      <p:pic>
        <p:nvPicPr>
          <p:cNvPr id="9" name="Picture 8">
            <a:extLst>
              <a:ext uri="{FF2B5EF4-FFF2-40B4-BE49-F238E27FC236}">
                <a16:creationId xmlns:a16="http://schemas.microsoft.com/office/drawing/2014/main" id="{7B07D4C8-59EF-4F6B-86DF-4C814ECF3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09" y="2892929"/>
            <a:ext cx="3605071" cy="3605071"/>
          </a:xfrm>
          <a:prstGeom prst="rect">
            <a:avLst/>
          </a:prstGeom>
        </p:spPr>
      </p:pic>
      <p:pic>
        <p:nvPicPr>
          <p:cNvPr id="10" name="Picture 9">
            <a:extLst>
              <a:ext uri="{FF2B5EF4-FFF2-40B4-BE49-F238E27FC236}">
                <a16:creationId xmlns:a16="http://schemas.microsoft.com/office/drawing/2014/main" id="{A9902E40-EFA8-4C41-9367-C1FABA971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7" y="2892929"/>
            <a:ext cx="3605071" cy="3605071"/>
          </a:xfrm>
          <a:prstGeom prst="rect">
            <a:avLst/>
          </a:prstGeom>
        </p:spPr>
      </p:pic>
      <p:sp>
        <p:nvSpPr>
          <p:cNvPr id="3" name="Rectangle 2">
            <a:extLst>
              <a:ext uri="{FF2B5EF4-FFF2-40B4-BE49-F238E27FC236}">
                <a16:creationId xmlns:a16="http://schemas.microsoft.com/office/drawing/2014/main" id="{5F23D018-D60D-49C5-84E9-01B40549CADC}"/>
              </a:ext>
            </a:extLst>
          </p:cNvPr>
          <p:cNvSpPr/>
          <p:nvPr/>
        </p:nvSpPr>
        <p:spPr>
          <a:xfrm>
            <a:off x="5939533" y="3059668"/>
            <a:ext cx="926857" cy="369332"/>
          </a:xfrm>
          <a:prstGeom prst="rect">
            <a:avLst/>
          </a:prstGeom>
          <a:solidFill>
            <a:schemeClr val="bg1"/>
          </a:solidFill>
        </p:spPr>
        <p:txBody>
          <a:bodyPr wrap="none">
            <a:spAutoFit/>
          </a:bodyPr>
          <a:lstStyle/>
          <a:p>
            <a:pPr algn="ctr"/>
            <a:r>
              <a:rPr lang="en-CA" dirty="0">
                <a:latin typeface="Roboto" panose="02000000000000000000" pitchFamily="2" charset="0"/>
                <a:ea typeface="Roboto" panose="02000000000000000000" pitchFamily="2" charset="0"/>
                <a:cs typeface="Roboto" panose="02000000000000000000" pitchFamily="2" charset="0"/>
              </a:rPr>
              <a:t>500mA</a:t>
            </a:r>
          </a:p>
        </p:txBody>
      </p:sp>
      <p:sp>
        <p:nvSpPr>
          <p:cNvPr id="8" name="Rectangle 7">
            <a:extLst>
              <a:ext uri="{FF2B5EF4-FFF2-40B4-BE49-F238E27FC236}">
                <a16:creationId xmlns:a16="http://schemas.microsoft.com/office/drawing/2014/main" id="{89275485-AA67-4958-9DE5-3221D4E4300D}"/>
              </a:ext>
            </a:extLst>
          </p:cNvPr>
          <p:cNvSpPr/>
          <p:nvPr/>
        </p:nvSpPr>
        <p:spPr>
          <a:xfrm>
            <a:off x="2252397" y="3059668"/>
            <a:ext cx="797013" cy="369332"/>
          </a:xfrm>
          <a:prstGeom prst="rect">
            <a:avLst/>
          </a:prstGeom>
          <a:solidFill>
            <a:schemeClr val="bg1"/>
          </a:solidFill>
        </p:spPr>
        <p:txBody>
          <a:bodyPr wrap="none">
            <a:spAutoFit/>
          </a:bodyPr>
          <a:lstStyle/>
          <a:p>
            <a:pPr algn="ctr"/>
            <a:r>
              <a:rPr lang="en-CA" dirty="0">
                <a:latin typeface="Roboto" panose="02000000000000000000" pitchFamily="2" charset="0"/>
                <a:ea typeface="Roboto" panose="02000000000000000000" pitchFamily="2" charset="0"/>
                <a:cs typeface="Roboto" panose="02000000000000000000" pitchFamily="2" charset="0"/>
              </a:rPr>
              <a:t>25mA</a:t>
            </a:r>
          </a:p>
        </p:txBody>
      </p:sp>
      <p:pic>
        <p:nvPicPr>
          <p:cNvPr id="11" name="Picture 10">
            <a:extLst>
              <a:ext uri="{FF2B5EF4-FFF2-40B4-BE49-F238E27FC236}">
                <a16:creationId xmlns:a16="http://schemas.microsoft.com/office/drawing/2014/main" id="{99079749-6A0C-419D-8E09-8CD609C9D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755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32000" y="1224000"/>
            <a:ext cx="11292640" cy="5024400"/>
          </a:xfrm>
        </p:spPr>
        <p:txBody>
          <a:bodyPr/>
          <a:lstStyle/>
          <a:p>
            <a:pPr>
              <a:lnSpc>
                <a:spcPct val="250000"/>
              </a:lnSpc>
            </a:pPr>
            <a:r>
              <a:rPr lang="en-CA" dirty="0"/>
              <a:t>Various types of pores influence the electrochemical performance </a:t>
            </a:r>
          </a:p>
          <a:p>
            <a:pPr>
              <a:lnSpc>
                <a:spcPct val="250000"/>
              </a:lnSpc>
            </a:pPr>
            <a:r>
              <a:rPr lang="en-CA" b="1" dirty="0">
                <a:sym typeface="Wingdings" panose="05000000000000000000" pitchFamily="2" charset="2"/>
              </a:rPr>
              <a:t>Deterministic pores: </a:t>
            </a:r>
            <a:r>
              <a:rPr lang="en-CA" dirty="0">
                <a:sym typeface="Wingdings" panose="05000000000000000000" pitchFamily="2" charset="2"/>
              </a:rPr>
              <a:t>Generally, smaller pores  better performance (as long as surface area is not drastically influenced)</a:t>
            </a:r>
          </a:p>
          <a:p>
            <a:pPr>
              <a:lnSpc>
                <a:spcPct val="250000"/>
              </a:lnSpc>
            </a:pPr>
            <a:r>
              <a:rPr lang="en-CA" b="1" dirty="0">
                <a:sym typeface="Wingdings" panose="05000000000000000000" pitchFamily="2" charset="2"/>
              </a:rPr>
              <a:t>Combination pores: </a:t>
            </a:r>
            <a:r>
              <a:rPr lang="en-CA" dirty="0">
                <a:sym typeface="Wingdings" panose="05000000000000000000" pitchFamily="2" charset="2"/>
              </a:rPr>
              <a:t>smaller </a:t>
            </a:r>
            <a:r>
              <a:rPr lang="en-CA" dirty="0" err="1">
                <a:sym typeface="Wingdings" panose="05000000000000000000" pitchFamily="2" charset="2"/>
              </a:rPr>
              <a:t>overlayed</a:t>
            </a:r>
            <a:r>
              <a:rPr lang="en-CA" dirty="0">
                <a:sym typeface="Wingdings" panose="05000000000000000000" pitchFamily="2" charset="2"/>
              </a:rPr>
              <a:t> pores improve electrochemical performance  higher active surface area.</a:t>
            </a:r>
          </a:p>
          <a:p>
            <a:pPr>
              <a:lnSpc>
                <a:spcPct val="250000"/>
              </a:lnSpc>
            </a:pPr>
            <a:r>
              <a:rPr lang="en-CA" dirty="0">
                <a:sym typeface="Wingdings" panose="05000000000000000000" pitchFamily="2" charset="2"/>
              </a:rPr>
              <a:t>Open cell structure limits the performance due to the lack of flow in the electrolysis system – a closed cell is ideal for bubble flow investigation</a:t>
            </a:r>
            <a:endParaRPr lang="en-CA" dirty="0"/>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Conclusion</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11</a:t>
            </a:fld>
            <a:endParaRPr lang="en-US" dirty="0"/>
          </a:p>
        </p:txBody>
      </p:sp>
      <p:pic>
        <p:nvPicPr>
          <p:cNvPr id="6" name="Picture 5">
            <a:extLst>
              <a:ext uri="{FF2B5EF4-FFF2-40B4-BE49-F238E27FC236}">
                <a16:creationId xmlns:a16="http://schemas.microsoft.com/office/drawing/2014/main" id="{67C5BEC8-DF51-4BAA-B97A-9A3D14521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330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0390686-E836-CA45-B47C-FF753CAB0664}"/>
              </a:ext>
            </a:extLst>
          </p:cNvPr>
          <p:cNvSpPr/>
          <p:nvPr/>
        </p:nvSpPr>
        <p:spPr>
          <a:xfrm>
            <a:off x="-1" y="-717"/>
            <a:ext cx="12192001" cy="5179081"/>
          </a:xfrm>
          <a:prstGeom prst="rect">
            <a:avLst/>
          </a:prstGeom>
          <a:solidFill>
            <a:srgbClr val="72B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p:cNvSpPr txBox="1"/>
          <p:nvPr/>
        </p:nvSpPr>
        <p:spPr>
          <a:xfrm>
            <a:off x="433892" y="700172"/>
            <a:ext cx="10607040" cy="6975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1" i="0" u="none" strike="noStrike" kern="1200" cap="all" spc="0" normalizeH="0" baseline="0" noProof="0" dirty="0">
                <a:ln>
                  <a:noFill/>
                </a:ln>
                <a:effectLst/>
                <a:uLnTx/>
                <a:uFillTx/>
                <a:latin typeface="Roboto" panose="02000000000000000000" pitchFamily="2" charset="0"/>
                <a:ea typeface="+mn-ea"/>
                <a:cs typeface="+mn-cs"/>
              </a:rPr>
              <a:t>THANK YOU!</a:t>
            </a:r>
          </a:p>
        </p:txBody>
      </p:sp>
      <p:cxnSp>
        <p:nvCxnSpPr>
          <p:cNvPr id="3" name="Straight Connector 2"/>
          <p:cNvCxnSpPr/>
          <p:nvPr/>
        </p:nvCxnSpPr>
        <p:spPr>
          <a:xfrm>
            <a:off x="450319" y="598659"/>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BC73505F-93C8-C04E-9602-1A02E658B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42" y="1991534"/>
            <a:ext cx="2940325" cy="872296"/>
          </a:xfrm>
          <a:prstGeom prst="rect">
            <a:avLst/>
          </a:prstGeom>
        </p:spPr>
      </p:pic>
      <p:pic>
        <p:nvPicPr>
          <p:cNvPr id="11" name="Picture 10">
            <a:extLst>
              <a:ext uri="{FF2B5EF4-FFF2-40B4-BE49-F238E27FC236}">
                <a16:creationId xmlns:a16="http://schemas.microsoft.com/office/drawing/2014/main" id="{DE3AB8E0-A5EA-A64B-889E-4FEA2D0AE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607" y="1652383"/>
            <a:ext cx="4833514" cy="1474051"/>
          </a:xfrm>
          <a:prstGeom prst="rect">
            <a:avLst/>
          </a:prstGeom>
        </p:spPr>
      </p:pic>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A7DAB-D6E0-4E51-BA9D-D580648F2E34}" type="slidenum">
              <a:rPr kumimoji="0" lang="en-US" sz="1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CDFFAD2-5B15-4D30-B151-1FBD02BA6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81" y="3299940"/>
            <a:ext cx="3475757" cy="124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National Research Council Canada (NRC) - Simulation Canada">
            <a:extLst>
              <a:ext uri="{FF2B5EF4-FFF2-40B4-BE49-F238E27FC236}">
                <a16:creationId xmlns:a16="http://schemas.microsoft.com/office/drawing/2014/main" id="{576B5096-BBA6-4FB7-8262-2235A9D01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227" y="3334035"/>
            <a:ext cx="1997421" cy="98353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8">
            <a:extLst>
              <a:ext uri="{FF2B5EF4-FFF2-40B4-BE49-F238E27FC236}">
                <a16:creationId xmlns:a16="http://schemas.microsoft.com/office/drawing/2014/main" id="{FD5AD2D2-A3F8-444F-B7DE-1415572FE540}"/>
              </a:ext>
            </a:extLst>
          </p:cNvPr>
          <p:cNvSpPr txBox="1">
            <a:spLocks/>
          </p:cNvSpPr>
          <p:nvPr/>
        </p:nvSpPr>
        <p:spPr>
          <a:xfrm>
            <a:off x="2678392" y="5279876"/>
            <a:ext cx="7639984" cy="1228264"/>
          </a:xfrm>
          <a:prstGeom prst="rect">
            <a:avLst/>
          </a:prstGeom>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400" dirty="0">
                <a:latin typeface="Roboto" panose="02000000000000000000" pitchFamily="2" charset="0"/>
                <a:ea typeface="Roboto" panose="02000000000000000000" pitchFamily="2" charset="0"/>
                <a:cs typeface="Roboto" panose="02000000000000000000" pitchFamily="2" charset="0"/>
              </a:rPr>
              <a:t>I would like to thank…</a:t>
            </a:r>
          </a:p>
          <a:p>
            <a:r>
              <a:rPr lang="en-CA" sz="1400" b="1" dirty="0">
                <a:latin typeface="Roboto" panose="02000000000000000000" pitchFamily="2" charset="0"/>
                <a:ea typeface="Roboto" panose="02000000000000000000" pitchFamily="2" charset="0"/>
                <a:cs typeface="Roboto" panose="02000000000000000000" pitchFamily="2" charset="0"/>
              </a:rPr>
              <a:t>Our collaborators at National Research Council of Canada (NRC) &amp; University of Guelph</a:t>
            </a:r>
          </a:p>
          <a:p>
            <a:pPr>
              <a:lnSpc>
                <a:spcPct val="200000"/>
              </a:lnSpc>
            </a:pPr>
            <a:r>
              <a:rPr lang="en-CA" sz="1400" b="1" dirty="0">
                <a:latin typeface="Roboto" panose="02000000000000000000" pitchFamily="2" charset="0"/>
                <a:ea typeface="Roboto" panose="02000000000000000000" pitchFamily="2" charset="0"/>
                <a:cs typeface="Roboto" panose="02000000000000000000" pitchFamily="2" charset="0"/>
              </a:rPr>
              <a:t>My team at University of Waterloo / MSAM</a:t>
            </a:r>
          </a:p>
        </p:txBody>
      </p:sp>
      <p:pic>
        <p:nvPicPr>
          <p:cNvPr id="17" name="Picture 16">
            <a:extLst>
              <a:ext uri="{FF2B5EF4-FFF2-40B4-BE49-F238E27FC236}">
                <a16:creationId xmlns:a16="http://schemas.microsoft.com/office/drawing/2014/main" id="{EC4C5C01-4F63-401D-97AD-D848BA216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9ADCFE87-D311-4035-B47C-C30180DB0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3765" y="2506525"/>
            <a:ext cx="2043294" cy="2043294"/>
          </a:xfrm>
          <a:prstGeom prst="rect">
            <a:avLst/>
          </a:prstGeom>
        </p:spPr>
      </p:pic>
    </p:spTree>
    <p:extLst>
      <p:ext uri="{BB962C8B-B14F-4D97-AF65-F5344CB8AC3E}">
        <p14:creationId xmlns:p14="http://schemas.microsoft.com/office/powerpoint/2010/main" val="817997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334EFA-7535-88AF-57B3-9E97E90D4066}"/>
              </a:ext>
            </a:extLst>
          </p:cNvPr>
          <p:cNvSpPr>
            <a:spLocks noGrp="1"/>
          </p:cNvSpPr>
          <p:nvPr>
            <p:ph type="sldNum" sz="quarter" idx="4"/>
          </p:nvPr>
        </p:nvSpPr>
        <p:spPr/>
        <p:txBody>
          <a:bodyPr/>
          <a:lstStyle/>
          <a:p>
            <a:fld id="{C99A7DAB-D6E0-4E51-BA9D-D580648F2E34}" type="slidenum">
              <a:rPr lang="en-US" smtClean="0"/>
              <a:pPr/>
              <a:t>2</a:t>
            </a:fld>
            <a:endParaRPr lang="en-US" dirty="0"/>
          </a:p>
        </p:txBody>
      </p:sp>
      <p:pic>
        <p:nvPicPr>
          <p:cNvPr id="7" name="Picture 6">
            <a:extLst>
              <a:ext uri="{FF2B5EF4-FFF2-40B4-BE49-F238E27FC236}">
                <a16:creationId xmlns:a16="http://schemas.microsoft.com/office/drawing/2014/main" id="{1448F1EA-43D3-2BC9-61E0-9BF38EE8595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37" y="1644900"/>
            <a:ext cx="9144000" cy="5147784"/>
          </a:xfrm>
          <a:prstGeom prst="rect">
            <a:avLst/>
          </a:prstGeom>
        </p:spPr>
      </p:pic>
      <p:sp>
        <p:nvSpPr>
          <p:cNvPr id="8" name="Text Placeholder 3">
            <a:extLst>
              <a:ext uri="{FF2B5EF4-FFF2-40B4-BE49-F238E27FC236}">
                <a16:creationId xmlns:a16="http://schemas.microsoft.com/office/drawing/2014/main" id="{81C228E0-6818-0E99-BA72-A7CB6354ED8F}"/>
              </a:ext>
            </a:extLst>
          </p:cNvPr>
          <p:cNvSpPr txBox="1">
            <a:spLocks/>
          </p:cNvSpPr>
          <p:nvPr/>
        </p:nvSpPr>
        <p:spPr>
          <a:xfrm>
            <a:off x="432000" y="360000"/>
            <a:ext cx="11292640" cy="471734"/>
          </a:xfrm>
          <a:prstGeom prst="rect">
            <a:avLst/>
          </a:prstGeom>
        </p:spPr>
        <p:txBody>
          <a:bodyPr lIns="0" tIns="0" rIns="0" bIns="0"/>
          <a:lstStyle>
            <a:lvl1pPr marL="0" indent="0" algn="l" defTabSz="914377" rtl="0" eaLnBrk="1" latinLnBrk="0" hangingPunct="1">
              <a:lnSpc>
                <a:spcPct val="100000"/>
              </a:lnSpc>
              <a:spcBef>
                <a:spcPts val="0"/>
              </a:spcBef>
              <a:buFont typeface="Arial" panose="020B0604020202020204" pitchFamily="34" charset="0"/>
              <a:buNone/>
              <a:defRPr sz="2933" b="1" i="0" kern="1200" cap="all" spc="67"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Introduction</a:t>
            </a:r>
            <a:endParaRPr lang="en-CA" dirty="0"/>
          </a:p>
        </p:txBody>
      </p:sp>
      <p:sp>
        <p:nvSpPr>
          <p:cNvPr id="9" name="TextBox 8">
            <a:extLst>
              <a:ext uri="{FF2B5EF4-FFF2-40B4-BE49-F238E27FC236}">
                <a16:creationId xmlns:a16="http://schemas.microsoft.com/office/drawing/2014/main" id="{C0D2929D-52E0-8D37-2C6F-F3BF2F4DF85B}"/>
              </a:ext>
            </a:extLst>
          </p:cNvPr>
          <p:cNvSpPr txBox="1"/>
          <p:nvPr/>
        </p:nvSpPr>
        <p:spPr>
          <a:xfrm>
            <a:off x="307206" y="1063885"/>
            <a:ext cx="3105857" cy="646331"/>
          </a:xfrm>
          <a:prstGeom prst="rect">
            <a:avLst/>
          </a:prstGeom>
          <a:noFill/>
        </p:spPr>
        <p:txBody>
          <a:bodyPr wrap="square" rtlCol="0">
            <a:spAutoFit/>
          </a:bodyPr>
          <a:lstStyle/>
          <a:p>
            <a:r>
              <a:rPr lang="en-US" dirty="0"/>
              <a:t>Schematic view of an integrated hydrogen economy:</a:t>
            </a:r>
          </a:p>
        </p:txBody>
      </p:sp>
      <p:sp>
        <p:nvSpPr>
          <p:cNvPr id="10" name="Oval 9">
            <a:extLst>
              <a:ext uri="{FF2B5EF4-FFF2-40B4-BE49-F238E27FC236}">
                <a16:creationId xmlns:a16="http://schemas.microsoft.com/office/drawing/2014/main" id="{D8053661-2975-FC23-8E7A-2576A39ED504}"/>
              </a:ext>
            </a:extLst>
          </p:cNvPr>
          <p:cNvSpPr/>
          <p:nvPr/>
        </p:nvSpPr>
        <p:spPr>
          <a:xfrm>
            <a:off x="2955863" y="3490241"/>
            <a:ext cx="664029" cy="646331"/>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E0ABE78-1A6E-409A-E80C-6EB1F2585B14}"/>
              </a:ext>
            </a:extLst>
          </p:cNvPr>
          <p:cNvCxnSpPr>
            <a:stCxn id="10" idx="7"/>
          </p:cNvCxnSpPr>
          <p:nvPr/>
        </p:nvCxnSpPr>
        <p:spPr>
          <a:xfrm flipV="1">
            <a:off x="3522647" y="2035629"/>
            <a:ext cx="1778696" cy="1549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8A4564E-2251-6FCE-DA5F-8DAE0053B7D3}"/>
              </a:ext>
            </a:extLst>
          </p:cNvPr>
          <p:cNvSpPr txBox="1"/>
          <p:nvPr/>
        </p:nvSpPr>
        <p:spPr>
          <a:xfrm>
            <a:off x="5301343" y="1710216"/>
            <a:ext cx="2046514" cy="646331"/>
          </a:xfrm>
          <a:prstGeom prst="rect">
            <a:avLst/>
          </a:prstGeom>
          <a:noFill/>
        </p:spPr>
        <p:txBody>
          <a:bodyPr wrap="square" rtlCol="0">
            <a:spAutoFit/>
          </a:bodyPr>
          <a:lstStyle/>
          <a:p>
            <a:r>
              <a:rPr lang="en-US" dirty="0"/>
              <a:t>Each little blue box is an electrolyzer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558143-E034-842D-B54D-5DC8E89586AA}"/>
                  </a:ext>
                </a:extLst>
              </p:cNvPr>
              <p:cNvSpPr txBox="1"/>
              <p:nvPr/>
            </p:nvSpPr>
            <p:spPr>
              <a:xfrm>
                <a:off x="4704803" y="1248550"/>
                <a:ext cx="27470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𝐻</m:t>
                          </m:r>
                        </m:e>
                        <m:sub>
                          <m:r>
                            <a:rPr lang="en-CA" b="0" i="1" smtClean="0">
                              <a:latin typeface="Cambria Math" panose="02040503050406030204" pitchFamily="18" charset="0"/>
                            </a:rPr>
                            <m:t>2</m:t>
                          </m:r>
                        </m:sub>
                      </m:sSub>
                      <m:r>
                        <a:rPr lang="en-CA" b="0" i="1" smtClean="0">
                          <a:latin typeface="Cambria Math" panose="02040503050406030204" pitchFamily="18" charset="0"/>
                        </a:rPr>
                        <m:t>𝑂</m:t>
                      </m:r>
                      <m:r>
                        <a:rPr lang="en-CA" b="0" i="1" smtClean="0">
                          <a:latin typeface="Cambria Math" panose="02040503050406030204" pitchFamily="18" charset="0"/>
                        </a:rPr>
                        <m:t>+</m:t>
                      </m:r>
                      <m:r>
                        <a:rPr lang="en-CA" b="0" i="1" smtClean="0">
                          <a:latin typeface="Cambria Math" panose="02040503050406030204" pitchFamily="18" charset="0"/>
                        </a:rPr>
                        <m:t>𝐸𝑛𝑒𝑟𝑔𝑦</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2</m:t>
                          </m:r>
                          <m:r>
                            <a:rPr lang="en-CA" b="0" i="1" smtClean="0">
                              <a:latin typeface="Cambria Math" panose="02040503050406030204" pitchFamily="18" charset="0"/>
                            </a:rPr>
                            <m:t>𝐻</m:t>
                          </m:r>
                        </m:e>
                        <m:sub>
                          <m:r>
                            <a:rPr lang="en-CA" b="0" i="1" smtClean="0">
                              <a:latin typeface="Cambria Math" panose="02040503050406030204" pitchFamily="18" charset="0"/>
                            </a:rPr>
                            <m:t>2</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𝑂</m:t>
                          </m:r>
                        </m:e>
                        <m:sub>
                          <m:r>
                            <a:rPr lang="en-CA" b="0" i="1" smtClean="0">
                              <a:latin typeface="Cambria Math" panose="02040503050406030204" pitchFamily="18" charset="0"/>
                            </a:rPr>
                            <m:t>2</m:t>
                          </m:r>
                        </m:sub>
                      </m:sSub>
                    </m:oMath>
                  </m:oMathPara>
                </a14:m>
                <a:endParaRPr lang="en-US" dirty="0"/>
              </a:p>
            </p:txBody>
          </p:sp>
        </mc:Choice>
        <mc:Fallback xmlns="">
          <p:sp>
            <p:nvSpPr>
              <p:cNvPr id="14" name="TextBox 13">
                <a:extLst>
                  <a:ext uri="{FF2B5EF4-FFF2-40B4-BE49-F238E27FC236}">
                    <a16:creationId xmlns:a16="http://schemas.microsoft.com/office/drawing/2014/main" id="{95558143-E034-842D-B54D-5DC8E89586AA}"/>
                  </a:ext>
                </a:extLst>
              </p:cNvPr>
              <p:cNvSpPr txBox="1">
                <a:spLocks noRot="1" noChangeAspect="1" noMove="1" noResize="1" noEditPoints="1" noAdjustHandles="1" noChangeArrowheads="1" noChangeShapeType="1" noTextEdit="1"/>
              </p:cNvSpPr>
              <p:nvPr/>
            </p:nvSpPr>
            <p:spPr>
              <a:xfrm>
                <a:off x="4704803" y="1248550"/>
                <a:ext cx="2747034" cy="276999"/>
              </a:xfrm>
              <a:prstGeom prst="rect">
                <a:avLst/>
              </a:prstGeom>
              <a:blipFill>
                <a:blip r:embed="rId3"/>
                <a:stretch>
                  <a:fillRect l="-1382" r="-46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38DFB99A-9CC4-5132-F410-EFAC2EAF493B}"/>
                  </a:ext>
                </a:extLst>
              </p:cNvPr>
              <p:cNvGraphicFramePr>
                <a:graphicFrameLocks noGrp="1"/>
              </p:cNvGraphicFramePr>
              <p:nvPr>
                <p:extLst>
                  <p:ext uri="{D42A27DB-BD31-4B8C-83A1-F6EECF244321}">
                    <p14:modId xmlns:p14="http://schemas.microsoft.com/office/powerpoint/2010/main" val="3875589929"/>
                  </p:ext>
                </p:extLst>
              </p:nvPr>
            </p:nvGraphicFramePr>
            <p:xfrm>
              <a:off x="8037087" y="264701"/>
              <a:ext cx="3847707" cy="2242312"/>
            </p:xfrm>
            <a:graphic>
              <a:graphicData uri="http://schemas.openxmlformats.org/drawingml/2006/table">
                <a:tbl>
                  <a:tblPr firstRow="1" bandRow="1">
                    <a:tableStyleId>{5C22544A-7EE6-4342-B048-85BDC9FD1C3A}</a:tableStyleId>
                  </a:tblPr>
                  <a:tblGrid>
                    <a:gridCol w="1621972">
                      <a:extLst>
                        <a:ext uri="{9D8B030D-6E8A-4147-A177-3AD203B41FA5}">
                          <a16:colId xmlns:a16="http://schemas.microsoft.com/office/drawing/2014/main" val="364623752"/>
                        </a:ext>
                      </a:extLst>
                    </a:gridCol>
                    <a:gridCol w="1132114">
                      <a:extLst>
                        <a:ext uri="{9D8B030D-6E8A-4147-A177-3AD203B41FA5}">
                          <a16:colId xmlns:a16="http://schemas.microsoft.com/office/drawing/2014/main" val="1091559535"/>
                        </a:ext>
                      </a:extLst>
                    </a:gridCol>
                    <a:gridCol w="1093621">
                      <a:extLst>
                        <a:ext uri="{9D8B030D-6E8A-4147-A177-3AD203B41FA5}">
                          <a16:colId xmlns:a16="http://schemas.microsoft.com/office/drawing/2014/main" val="210452481"/>
                        </a:ext>
                      </a:extLst>
                    </a:gridCol>
                  </a:tblGrid>
                  <a:tr h="370840">
                    <a:tc>
                      <a:txBody>
                        <a:bodyPr/>
                        <a:lstStyle/>
                        <a:p>
                          <a:pPr algn="ctr"/>
                          <a:r>
                            <a:rPr lang="en-US" dirty="0"/>
                            <a:t>Metric</a:t>
                          </a:r>
                        </a:p>
                      </a:txBody>
                      <a:tcPr/>
                    </a:tc>
                    <a:tc>
                      <a:txBody>
                        <a:bodyPr/>
                        <a:lstStyle/>
                        <a:p>
                          <a:pPr algn="ctr"/>
                          <a:r>
                            <a:rPr lang="en-US" dirty="0"/>
                            <a:t>Acidic</a:t>
                          </a:r>
                        </a:p>
                      </a:txBody>
                      <a:tcPr/>
                    </a:tc>
                    <a:tc>
                      <a:txBody>
                        <a:bodyPr/>
                        <a:lstStyle/>
                        <a:p>
                          <a:pPr algn="ctr"/>
                          <a:r>
                            <a:rPr lang="en-US" dirty="0"/>
                            <a:t>Alkaline</a:t>
                          </a:r>
                        </a:p>
                      </a:txBody>
                      <a:tcPr/>
                    </a:tc>
                    <a:extLst>
                      <a:ext uri="{0D108BD9-81ED-4DB2-BD59-A6C34878D82A}">
                        <a16:rowId xmlns:a16="http://schemas.microsoft.com/office/drawing/2014/main" val="1979180687"/>
                      </a:ext>
                    </a:extLst>
                  </a:tr>
                  <a:tr h="370840">
                    <a:tc>
                      <a:txBody>
                        <a:bodyPr/>
                        <a:lstStyle/>
                        <a:p>
                          <a:pPr algn="ctr"/>
                          <a:r>
                            <a:rPr lang="en-CA" b="0" baseline="0" dirty="0"/>
                            <a: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𝜌</m:t>
                                  </m:r>
                                </m:e>
                                <m:sub>
                                  <m:r>
                                    <a:rPr lang="en-CA" b="0" i="1" smtClean="0">
                                      <a:latin typeface="Cambria Math" panose="02040503050406030204" pitchFamily="18" charset="0"/>
                                    </a:rPr>
                                    <m:t>𝐸𝑛𝑒𝑟𝑔𝑦</m:t>
                                  </m:r>
                                </m:sub>
                              </m:sSub>
                            </m:oMath>
                          </a14:m>
                          <a:endParaRPr lang="en-US" dirty="0"/>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420806147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𝜌</m:t>
                                    </m:r>
                                  </m:e>
                                  <m:sub>
                                    <m:r>
                                      <a:rPr lang="en-CA" b="0" i="1" smtClean="0">
                                        <a:latin typeface="Cambria Math" panose="02040503050406030204" pitchFamily="18" charset="0"/>
                                      </a:rPr>
                                      <m:t>𝑃𝑜𝑤𝑒𝑟</m:t>
                                    </m:r>
                                  </m:sub>
                                </m:sSub>
                              </m:oMath>
                            </m:oMathPara>
                          </a14:m>
                          <a:endParaRPr lang="en-US" dirty="0"/>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2037882054"/>
                      </a:ext>
                    </a:extLst>
                  </a:tr>
                  <a:tr h="370840">
                    <a:tc>
                      <a:txBody>
                        <a:bodyPr/>
                        <a:lstStyle/>
                        <a:p>
                          <a:pPr algn="ctr"/>
                          <a:r>
                            <a:rPr lang="en-US" dirty="0"/>
                            <a:t>…</a:t>
                          </a:r>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1422332538"/>
                      </a:ext>
                    </a:extLst>
                  </a:tr>
                  <a:tr h="370840">
                    <a:tc>
                      <a:txBody>
                        <a:bodyPr/>
                        <a:lstStyle/>
                        <a:p>
                          <a:pPr algn="ctr"/>
                          <a:r>
                            <a:rPr lang="en-US" dirty="0"/>
                            <a:t>…</a:t>
                          </a:r>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806882157"/>
                      </a:ext>
                    </a:extLst>
                  </a:tr>
                  <a:tr h="370840">
                    <a:tc>
                      <a:txBody>
                        <a:bodyPr/>
                        <a:lstStyle/>
                        <a:p>
                          <a:pPr algn="ctr"/>
                          <a:r>
                            <a:rPr lang="en-US" dirty="0"/>
                            <a:t>Iridium-free</a:t>
                          </a:r>
                        </a:p>
                      </a:txBody>
                      <a:tcPr/>
                    </a:tc>
                    <a:tc>
                      <a:txBody>
                        <a:bodyPr/>
                        <a:lstStyle/>
                        <a:p>
                          <a:pPr algn="ctr"/>
                          <a:r>
                            <a:rPr lang="en-CA" b="0" dirty="0">
                              <a:solidFill>
                                <a:srgbClr val="FF0000"/>
                              </a:solidFill>
                            </a:rPr>
                            <a:t>✗</a:t>
                          </a:r>
                          <a:endParaRPr lang="en-US" b="0" dirty="0">
                            <a:solidFill>
                              <a:srgbClr val="FF0000"/>
                            </a:solidFill>
                          </a:endParaRPr>
                        </a:p>
                      </a:txBody>
                      <a:tcPr/>
                    </a:tc>
                    <a:tc>
                      <a:txBody>
                        <a:bodyPr/>
                        <a:lstStyle/>
                        <a:p>
                          <a:pPr algn="ctr"/>
                          <a:r>
                            <a:rPr lang="en-CA" b="0" dirty="0">
                              <a:solidFill>
                                <a:srgbClr val="00B050"/>
                              </a:solidFill>
                            </a:rPr>
                            <a:t>✓</a:t>
                          </a:r>
                          <a:endParaRPr lang="en-US" b="0" dirty="0">
                            <a:solidFill>
                              <a:srgbClr val="00B050"/>
                            </a:solidFill>
                          </a:endParaRPr>
                        </a:p>
                      </a:txBody>
                      <a:tcPr/>
                    </a:tc>
                    <a:extLst>
                      <a:ext uri="{0D108BD9-81ED-4DB2-BD59-A6C34878D82A}">
                        <a16:rowId xmlns:a16="http://schemas.microsoft.com/office/drawing/2014/main" val="1245916994"/>
                      </a:ext>
                    </a:extLst>
                  </a:tr>
                </a:tbl>
              </a:graphicData>
            </a:graphic>
          </p:graphicFrame>
        </mc:Choice>
        <mc:Fallback xmlns="">
          <p:graphicFrame>
            <p:nvGraphicFramePr>
              <p:cNvPr id="15" name="Table 14">
                <a:extLst>
                  <a:ext uri="{FF2B5EF4-FFF2-40B4-BE49-F238E27FC236}">
                    <a16:creationId xmlns:a16="http://schemas.microsoft.com/office/drawing/2014/main" id="{38DFB99A-9CC4-5132-F410-EFAC2EAF493B}"/>
                  </a:ext>
                </a:extLst>
              </p:cNvPr>
              <p:cNvGraphicFramePr>
                <a:graphicFrameLocks noGrp="1"/>
              </p:cNvGraphicFramePr>
              <p:nvPr>
                <p:extLst>
                  <p:ext uri="{D42A27DB-BD31-4B8C-83A1-F6EECF244321}">
                    <p14:modId xmlns:p14="http://schemas.microsoft.com/office/powerpoint/2010/main" val="3875589929"/>
                  </p:ext>
                </p:extLst>
              </p:nvPr>
            </p:nvGraphicFramePr>
            <p:xfrm>
              <a:off x="8037087" y="264701"/>
              <a:ext cx="3847707" cy="2242312"/>
            </p:xfrm>
            <a:graphic>
              <a:graphicData uri="http://schemas.openxmlformats.org/drawingml/2006/table">
                <a:tbl>
                  <a:tblPr firstRow="1" bandRow="1">
                    <a:tableStyleId>{5C22544A-7EE6-4342-B048-85BDC9FD1C3A}</a:tableStyleId>
                  </a:tblPr>
                  <a:tblGrid>
                    <a:gridCol w="1621972">
                      <a:extLst>
                        <a:ext uri="{9D8B030D-6E8A-4147-A177-3AD203B41FA5}">
                          <a16:colId xmlns:a16="http://schemas.microsoft.com/office/drawing/2014/main" val="364623752"/>
                        </a:ext>
                      </a:extLst>
                    </a:gridCol>
                    <a:gridCol w="1132114">
                      <a:extLst>
                        <a:ext uri="{9D8B030D-6E8A-4147-A177-3AD203B41FA5}">
                          <a16:colId xmlns:a16="http://schemas.microsoft.com/office/drawing/2014/main" val="1091559535"/>
                        </a:ext>
                      </a:extLst>
                    </a:gridCol>
                    <a:gridCol w="1093621">
                      <a:extLst>
                        <a:ext uri="{9D8B030D-6E8A-4147-A177-3AD203B41FA5}">
                          <a16:colId xmlns:a16="http://schemas.microsoft.com/office/drawing/2014/main" val="210452481"/>
                        </a:ext>
                      </a:extLst>
                    </a:gridCol>
                  </a:tblGrid>
                  <a:tr h="370840">
                    <a:tc>
                      <a:txBody>
                        <a:bodyPr/>
                        <a:lstStyle/>
                        <a:p>
                          <a:pPr algn="ctr"/>
                          <a:r>
                            <a:rPr lang="en-US" dirty="0"/>
                            <a:t>Metric</a:t>
                          </a:r>
                        </a:p>
                      </a:txBody>
                      <a:tcPr/>
                    </a:tc>
                    <a:tc>
                      <a:txBody>
                        <a:bodyPr/>
                        <a:lstStyle/>
                        <a:p>
                          <a:pPr algn="ctr"/>
                          <a:r>
                            <a:rPr lang="en-US" dirty="0"/>
                            <a:t>Acidic</a:t>
                          </a:r>
                        </a:p>
                      </a:txBody>
                      <a:tcPr/>
                    </a:tc>
                    <a:tc>
                      <a:txBody>
                        <a:bodyPr/>
                        <a:lstStyle/>
                        <a:p>
                          <a:pPr algn="ctr"/>
                          <a:r>
                            <a:rPr lang="en-US" dirty="0"/>
                            <a:t>Alkaline</a:t>
                          </a:r>
                        </a:p>
                      </a:txBody>
                      <a:tcPr/>
                    </a:tc>
                    <a:extLst>
                      <a:ext uri="{0D108BD9-81ED-4DB2-BD59-A6C34878D82A}">
                        <a16:rowId xmlns:a16="http://schemas.microsoft.com/office/drawing/2014/main" val="1979180687"/>
                      </a:ext>
                    </a:extLst>
                  </a:tr>
                  <a:tr h="388112">
                    <a:tc>
                      <a:txBody>
                        <a:bodyPr/>
                        <a:lstStyle/>
                        <a:p>
                          <a:endParaRPr lang="en-US"/>
                        </a:p>
                      </a:txBody>
                      <a:tcPr>
                        <a:blipFill>
                          <a:blip r:embed="rId4"/>
                          <a:stretch>
                            <a:fillRect t="-100000" r="-139063" b="-403226"/>
                          </a:stretch>
                        </a:blipFill>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4208061471"/>
                      </a:ext>
                    </a:extLst>
                  </a:tr>
                  <a:tr h="370840">
                    <a:tc>
                      <a:txBody>
                        <a:bodyPr/>
                        <a:lstStyle/>
                        <a:p>
                          <a:endParaRPr lang="en-US"/>
                        </a:p>
                      </a:txBody>
                      <a:tcPr>
                        <a:blipFill>
                          <a:blip r:embed="rId4"/>
                          <a:stretch>
                            <a:fillRect t="-206667" r="-139063" b="-316667"/>
                          </a:stretch>
                        </a:blipFill>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2037882054"/>
                      </a:ext>
                    </a:extLst>
                  </a:tr>
                  <a:tr h="370840">
                    <a:tc>
                      <a:txBody>
                        <a:bodyPr/>
                        <a:lstStyle/>
                        <a:p>
                          <a:pPr algn="ctr"/>
                          <a:r>
                            <a:rPr lang="en-US" dirty="0"/>
                            <a:t>…</a:t>
                          </a:r>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1422332538"/>
                      </a:ext>
                    </a:extLst>
                  </a:tr>
                  <a:tr h="370840">
                    <a:tc>
                      <a:txBody>
                        <a:bodyPr/>
                        <a:lstStyle/>
                        <a:p>
                          <a:pPr algn="ctr"/>
                          <a:r>
                            <a:rPr lang="en-US" dirty="0"/>
                            <a:t>…</a:t>
                          </a:r>
                        </a:p>
                      </a:txBody>
                      <a:tcPr/>
                    </a:tc>
                    <a:tc>
                      <a:txBody>
                        <a:bodyPr/>
                        <a:lstStyle/>
                        <a:p>
                          <a:pPr algn="ctr"/>
                          <a:r>
                            <a:rPr lang="en-CA" b="0" dirty="0">
                              <a:solidFill>
                                <a:srgbClr val="00B050"/>
                              </a:solidFill>
                            </a:rPr>
                            <a:t>✓</a:t>
                          </a:r>
                          <a:endParaRPr lang="en-US" b="0" dirty="0">
                            <a:solidFill>
                              <a:srgbClr val="00B050"/>
                            </a:solidFill>
                          </a:endParaRPr>
                        </a:p>
                      </a:txBody>
                      <a:tcPr/>
                    </a:tc>
                    <a:tc>
                      <a:txBody>
                        <a:bodyPr/>
                        <a:lstStyle/>
                        <a:p>
                          <a:pPr algn="ctr"/>
                          <a:r>
                            <a:rPr lang="en-CA" b="0" dirty="0">
                              <a:solidFill>
                                <a:srgbClr val="FF0000"/>
                              </a:solidFill>
                            </a:rPr>
                            <a:t>✗</a:t>
                          </a:r>
                          <a:endParaRPr lang="en-US" b="0" dirty="0">
                            <a:solidFill>
                              <a:srgbClr val="FF0000"/>
                            </a:solidFill>
                          </a:endParaRPr>
                        </a:p>
                      </a:txBody>
                      <a:tcPr/>
                    </a:tc>
                    <a:extLst>
                      <a:ext uri="{0D108BD9-81ED-4DB2-BD59-A6C34878D82A}">
                        <a16:rowId xmlns:a16="http://schemas.microsoft.com/office/drawing/2014/main" val="806882157"/>
                      </a:ext>
                    </a:extLst>
                  </a:tr>
                  <a:tr h="370840">
                    <a:tc>
                      <a:txBody>
                        <a:bodyPr/>
                        <a:lstStyle/>
                        <a:p>
                          <a:pPr algn="ctr"/>
                          <a:r>
                            <a:rPr lang="en-US" dirty="0"/>
                            <a:t>Iridium-free</a:t>
                          </a:r>
                        </a:p>
                      </a:txBody>
                      <a:tcPr/>
                    </a:tc>
                    <a:tc>
                      <a:txBody>
                        <a:bodyPr/>
                        <a:lstStyle/>
                        <a:p>
                          <a:pPr algn="ctr"/>
                          <a:r>
                            <a:rPr lang="en-CA" b="0" dirty="0">
                              <a:solidFill>
                                <a:srgbClr val="FF0000"/>
                              </a:solidFill>
                            </a:rPr>
                            <a:t>✗</a:t>
                          </a:r>
                          <a:endParaRPr lang="en-US" b="0" dirty="0">
                            <a:solidFill>
                              <a:srgbClr val="FF0000"/>
                            </a:solidFill>
                          </a:endParaRPr>
                        </a:p>
                      </a:txBody>
                      <a:tcPr/>
                    </a:tc>
                    <a:tc>
                      <a:txBody>
                        <a:bodyPr/>
                        <a:lstStyle/>
                        <a:p>
                          <a:pPr algn="ctr"/>
                          <a:r>
                            <a:rPr lang="en-CA" b="0" dirty="0">
                              <a:solidFill>
                                <a:srgbClr val="00B050"/>
                              </a:solidFill>
                            </a:rPr>
                            <a:t>✓</a:t>
                          </a:r>
                          <a:endParaRPr lang="en-US" b="0" dirty="0">
                            <a:solidFill>
                              <a:srgbClr val="00B050"/>
                            </a:solidFill>
                          </a:endParaRPr>
                        </a:p>
                      </a:txBody>
                      <a:tcPr/>
                    </a:tc>
                    <a:extLst>
                      <a:ext uri="{0D108BD9-81ED-4DB2-BD59-A6C34878D82A}">
                        <a16:rowId xmlns:a16="http://schemas.microsoft.com/office/drawing/2014/main" val="1245916994"/>
                      </a:ext>
                    </a:extLst>
                  </a:tr>
                </a:tbl>
              </a:graphicData>
            </a:graphic>
          </p:graphicFrame>
        </mc:Fallback>
      </mc:AlternateContent>
      <p:pic>
        <p:nvPicPr>
          <p:cNvPr id="16" name="Picture 15">
            <a:extLst>
              <a:ext uri="{FF2B5EF4-FFF2-40B4-BE49-F238E27FC236}">
                <a16:creationId xmlns:a16="http://schemas.microsoft.com/office/drawing/2014/main" id="{9BC2EAF9-A9C9-DD64-FCEF-DFC83F1ECC36}"/>
              </a:ext>
            </a:extLst>
          </p:cNvPr>
          <p:cNvPicPr>
            <a:picLocks noChangeAspect="1"/>
          </p:cNvPicPr>
          <p:nvPr/>
        </p:nvPicPr>
        <p:blipFill>
          <a:blip r:embed="rId5">
            <a:extLst>
              <a:ext uri="{28A0092B-C50C-407E-A947-70E740481C1C}">
                <a14:useLocalDpi xmlns:a14="http://schemas.microsoft.com/office/drawing/2010/main" val="0"/>
              </a:ext>
            </a:extLst>
          </a:blip>
          <a:srcRect l="35184" r="34208"/>
          <a:stretch>
            <a:fillRect/>
          </a:stretch>
        </p:blipFill>
        <p:spPr>
          <a:xfrm>
            <a:off x="10228363" y="2797520"/>
            <a:ext cx="1750974" cy="3257491"/>
          </a:xfrm>
          <a:prstGeom prst="rect">
            <a:avLst/>
          </a:prstGeom>
        </p:spPr>
      </p:pic>
      <p:pic>
        <p:nvPicPr>
          <p:cNvPr id="22" name="Picture 21">
            <a:extLst>
              <a:ext uri="{FF2B5EF4-FFF2-40B4-BE49-F238E27FC236}">
                <a16:creationId xmlns:a16="http://schemas.microsoft.com/office/drawing/2014/main" id="{32337789-B0A0-EBBC-BBF2-D3A5184F3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8423" y="5094829"/>
            <a:ext cx="2502814" cy="1763171"/>
          </a:xfrm>
          <a:prstGeom prst="rect">
            <a:avLst/>
          </a:prstGeom>
        </p:spPr>
      </p:pic>
      <p:cxnSp>
        <p:nvCxnSpPr>
          <p:cNvPr id="20" name="Straight Connector 19">
            <a:extLst>
              <a:ext uri="{FF2B5EF4-FFF2-40B4-BE49-F238E27FC236}">
                <a16:creationId xmlns:a16="http://schemas.microsoft.com/office/drawing/2014/main" id="{DC9B7F21-5EF8-ED82-5858-4E83C7E91263}"/>
              </a:ext>
            </a:extLst>
          </p:cNvPr>
          <p:cNvCxnSpPr>
            <a:cxnSpLocks/>
          </p:cNvCxnSpPr>
          <p:nvPr/>
        </p:nvCxnSpPr>
        <p:spPr>
          <a:xfrm flipV="1">
            <a:off x="9735888" y="4536150"/>
            <a:ext cx="1027212" cy="558679"/>
          </a:xfrm>
          <a:prstGeom prst="line">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240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Introduction</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3</a:t>
            </a:fld>
            <a:endParaRPr lang="en-US" dirty="0"/>
          </a:p>
        </p:txBody>
      </p:sp>
      <p:grpSp>
        <p:nvGrpSpPr>
          <p:cNvPr id="54" name="Group 53">
            <a:extLst>
              <a:ext uri="{FF2B5EF4-FFF2-40B4-BE49-F238E27FC236}">
                <a16:creationId xmlns:a16="http://schemas.microsoft.com/office/drawing/2014/main" id="{D82333BE-20A1-435F-9B1B-50BEA3830BF5}"/>
              </a:ext>
            </a:extLst>
          </p:cNvPr>
          <p:cNvGrpSpPr/>
          <p:nvPr/>
        </p:nvGrpSpPr>
        <p:grpSpPr>
          <a:xfrm>
            <a:off x="0" y="831734"/>
            <a:ext cx="4242216" cy="5545525"/>
            <a:chOff x="445843" y="1874744"/>
            <a:chExt cx="3424432" cy="4672347"/>
          </a:xfrm>
        </p:grpSpPr>
        <p:pic>
          <p:nvPicPr>
            <p:cNvPr id="45" name="Picture 44">
              <a:extLst>
                <a:ext uri="{FF2B5EF4-FFF2-40B4-BE49-F238E27FC236}">
                  <a16:creationId xmlns:a16="http://schemas.microsoft.com/office/drawing/2014/main" id="{666CE137-3923-400E-8EDC-7A2521A7D9EB}"/>
                </a:ext>
              </a:extLst>
            </p:cNvPr>
            <p:cNvPicPr>
              <a:picLocks noChangeAspect="1"/>
            </p:cNvPicPr>
            <p:nvPr/>
          </p:nvPicPr>
          <p:blipFill rotWithShape="1">
            <a:blip r:embed="rId3">
              <a:extLst>
                <a:ext uri="{28A0092B-C50C-407E-A947-70E740481C1C}">
                  <a14:useLocalDpi xmlns:a14="http://schemas.microsoft.com/office/drawing/2010/main" val="0"/>
                </a:ext>
              </a:extLst>
            </a:blip>
            <a:srcRect l="51498"/>
            <a:stretch/>
          </p:blipFill>
          <p:spPr>
            <a:xfrm>
              <a:off x="445843" y="1874744"/>
              <a:ext cx="3424432" cy="4289961"/>
            </a:xfrm>
            <a:prstGeom prst="rect">
              <a:avLst/>
            </a:prstGeom>
          </p:spPr>
        </p:pic>
        <p:sp>
          <p:nvSpPr>
            <p:cNvPr id="52" name="Rectangle 51">
              <a:extLst>
                <a:ext uri="{FF2B5EF4-FFF2-40B4-BE49-F238E27FC236}">
                  <a16:creationId xmlns:a16="http://schemas.microsoft.com/office/drawing/2014/main" id="{E4E8DE22-5EE7-4B61-BF41-DEE2704C0B50}"/>
                </a:ext>
              </a:extLst>
            </p:cNvPr>
            <p:cNvSpPr/>
            <p:nvPr/>
          </p:nvSpPr>
          <p:spPr>
            <a:xfrm>
              <a:off x="1196802" y="6177759"/>
              <a:ext cx="2580729" cy="369332"/>
            </a:xfrm>
            <a:prstGeom prst="rect">
              <a:avLst/>
            </a:prstGeom>
          </p:spPr>
          <p:txBody>
            <a:bodyPr wrap="squar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Polarization curve of nickel foam electrodes with different pore sizes</a:t>
              </a:r>
              <a:endParaRPr lang="en-CA" sz="900" dirty="0">
                <a:latin typeface="Roboto" panose="02000000000000000000"/>
              </a:endParaRPr>
            </a:p>
          </p:txBody>
        </p:sp>
      </p:grpSp>
      <p:sp>
        <p:nvSpPr>
          <p:cNvPr id="57" name="Rectangle 56">
            <a:extLst>
              <a:ext uri="{FF2B5EF4-FFF2-40B4-BE49-F238E27FC236}">
                <a16:creationId xmlns:a16="http://schemas.microsoft.com/office/drawing/2014/main" id="{92D76453-77C6-407B-B330-17A5C0E0D527}"/>
              </a:ext>
            </a:extLst>
          </p:cNvPr>
          <p:cNvSpPr/>
          <p:nvPr/>
        </p:nvSpPr>
        <p:spPr>
          <a:xfrm>
            <a:off x="2845942" y="6506118"/>
            <a:ext cx="7761795" cy="338554"/>
          </a:xfrm>
          <a:prstGeom prst="rect">
            <a:avLst/>
          </a:prstGeom>
        </p:spPr>
        <p:txBody>
          <a:bodyPr wrap="square">
            <a:spAutoFit/>
          </a:bodyPr>
          <a:lstStyle/>
          <a:p>
            <a:r>
              <a:rPr lang="en-US" sz="800" i="1" dirty="0">
                <a:ea typeface="Roboto" panose="020B0604020202020204" charset="0"/>
              </a:rPr>
              <a:t>Rocha, Fernando, et al. "Effect of pore size and electrolyte flow rate on the bubble removal efficiency of 3D pure Ni foam electrodes during alkaline water electrolysis." Journal of Environmental Chemical Engineering 10.3 (2022): 107648.</a:t>
            </a:r>
          </a:p>
        </p:txBody>
      </p:sp>
      <p:pic>
        <p:nvPicPr>
          <p:cNvPr id="33" name="Picture 32">
            <a:extLst>
              <a:ext uri="{FF2B5EF4-FFF2-40B4-BE49-F238E27FC236}">
                <a16:creationId xmlns:a16="http://schemas.microsoft.com/office/drawing/2014/main" id="{42AD81D4-2F5B-49D7-9F63-74F961B0A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9ADEA15B-61C7-4B25-8DF5-6778B9446838}"/>
              </a:ext>
            </a:extLst>
          </p:cNvPr>
          <p:cNvGrpSpPr/>
          <p:nvPr/>
        </p:nvGrpSpPr>
        <p:grpSpPr>
          <a:xfrm>
            <a:off x="4500317" y="735419"/>
            <a:ext cx="1928105" cy="1358041"/>
            <a:chOff x="8025206" y="1955256"/>
            <a:chExt cx="1772582" cy="1209468"/>
          </a:xfrm>
        </p:grpSpPr>
        <p:pic>
          <p:nvPicPr>
            <p:cNvPr id="41" name="Picture 40">
              <a:extLst>
                <a:ext uri="{FF2B5EF4-FFF2-40B4-BE49-F238E27FC236}">
                  <a16:creationId xmlns:a16="http://schemas.microsoft.com/office/drawing/2014/main" id="{ADD021EB-048D-47C5-A30D-7CBE57063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104" y="1955256"/>
              <a:ext cx="1767684" cy="1209468"/>
            </a:xfrm>
            <a:prstGeom prst="rect">
              <a:avLst/>
            </a:prstGeom>
          </p:spPr>
        </p:pic>
        <p:sp>
          <p:nvSpPr>
            <p:cNvPr id="58" name="Rectangle 57">
              <a:extLst>
                <a:ext uri="{FF2B5EF4-FFF2-40B4-BE49-F238E27FC236}">
                  <a16:creationId xmlns:a16="http://schemas.microsoft.com/office/drawing/2014/main" id="{FD1D8449-E929-4274-8FC5-0C5CAD523D4B}"/>
                </a:ext>
              </a:extLst>
            </p:cNvPr>
            <p:cNvSpPr/>
            <p:nvPr/>
          </p:nvSpPr>
          <p:spPr>
            <a:xfrm>
              <a:off x="8025206" y="2903114"/>
              <a:ext cx="678391" cy="230832"/>
            </a:xfrm>
            <a:prstGeom prst="rect">
              <a:avLst/>
            </a:prstGeom>
            <a:solidFill>
              <a:schemeClr val="bg1"/>
            </a:solidFill>
            <a:ln>
              <a:solidFill>
                <a:schemeClr val="tx1"/>
              </a:solidFill>
            </a:ln>
          </p:spPr>
          <p:txBody>
            <a:bodyPr wrap="none">
              <a:spAutoFit/>
            </a:bodyPr>
            <a:lstStyle/>
            <a:p>
              <a:r>
                <a:rPr lang="en-US" sz="900" b="1" dirty="0">
                  <a:latin typeface="Roboto" panose="020B0604020202020204" charset="0"/>
                  <a:ea typeface="Roboto" panose="020B0604020202020204" charset="0"/>
                </a:rPr>
                <a:t>3000 </a:t>
              </a:r>
              <a:r>
                <a:rPr lang="en-US" sz="900" b="1" dirty="0" err="1">
                  <a:latin typeface="Roboto" panose="020B0604020202020204" charset="0"/>
                  <a:ea typeface="Roboto" panose="020B0604020202020204" charset="0"/>
                </a:rPr>
                <a:t>μm</a:t>
              </a:r>
              <a:r>
                <a:rPr lang="en-US" sz="900" b="1" dirty="0">
                  <a:latin typeface="Roboto" panose="020B0604020202020204" charset="0"/>
                  <a:ea typeface="Roboto" panose="020B0604020202020204" charset="0"/>
                </a:rPr>
                <a:t> </a:t>
              </a:r>
              <a:endParaRPr lang="en-CA" sz="900" b="1" dirty="0"/>
            </a:p>
          </p:txBody>
        </p:sp>
      </p:grpSp>
      <p:grpSp>
        <p:nvGrpSpPr>
          <p:cNvPr id="7" name="Group 6">
            <a:extLst>
              <a:ext uri="{FF2B5EF4-FFF2-40B4-BE49-F238E27FC236}">
                <a16:creationId xmlns:a16="http://schemas.microsoft.com/office/drawing/2014/main" id="{DE05A902-1B8B-4048-A63A-374A710309C6}"/>
              </a:ext>
            </a:extLst>
          </p:cNvPr>
          <p:cNvGrpSpPr/>
          <p:nvPr/>
        </p:nvGrpSpPr>
        <p:grpSpPr>
          <a:xfrm>
            <a:off x="4529161" y="2173197"/>
            <a:ext cx="1922777" cy="1358041"/>
            <a:chOff x="9974488" y="1955256"/>
            <a:chExt cx="1767684" cy="1209468"/>
          </a:xfrm>
        </p:grpSpPr>
        <p:pic>
          <p:nvPicPr>
            <p:cNvPr id="44" name="Picture 43">
              <a:extLst>
                <a:ext uri="{FF2B5EF4-FFF2-40B4-BE49-F238E27FC236}">
                  <a16:creationId xmlns:a16="http://schemas.microsoft.com/office/drawing/2014/main" id="{45E2C651-6A03-4CCE-B582-FFDC511A8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488" y="1955256"/>
              <a:ext cx="1767684" cy="1209468"/>
            </a:xfrm>
            <a:prstGeom prst="rect">
              <a:avLst/>
            </a:prstGeom>
          </p:spPr>
        </p:pic>
        <p:sp>
          <p:nvSpPr>
            <p:cNvPr id="59" name="Rectangle 58">
              <a:extLst>
                <a:ext uri="{FF2B5EF4-FFF2-40B4-BE49-F238E27FC236}">
                  <a16:creationId xmlns:a16="http://schemas.microsoft.com/office/drawing/2014/main" id="{356CE40C-FCE4-47A7-A8C7-B7E879DD5D52}"/>
                </a:ext>
              </a:extLst>
            </p:cNvPr>
            <p:cNvSpPr/>
            <p:nvPr/>
          </p:nvSpPr>
          <p:spPr>
            <a:xfrm>
              <a:off x="9983800" y="2902272"/>
              <a:ext cx="678391" cy="230832"/>
            </a:xfrm>
            <a:prstGeom prst="rect">
              <a:avLst/>
            </a:prstGeom>
            <a:solidFill>
              <a:schemeClr val="bg1"/>
            </a:solidFill>
            <a:ln>
              <a:solidFill>
                <a:schemeClr val="tx1"/>
              </a:solidFill>
            </a:ln>
          </p:spPr>
          <p:txBody>
            <a:bodyPr wrap="none">
              <a:spAutoFit/>
            </a:bodyPr>
            <a:lstStyle/>
            <a:p>
              <a:r>
                <a:rPr lang="en-US" sz="900" b="1" dirty="0">
                  <a:latin typeface="Roboto" panose="020B0604020202020204" charset="0"/>
                  <a:ea typeface="Roboto" panose="020B0604020202020204" charset="0"/>
                </a:rPr>
                <a:t>1200 </a:t>
              </a:r>
              <a:r>
                <a:rPr lang="en-US" sz="900" b="1" dirty="0" err="1">
                  <a:latin typeface="Roboto" panose="020B0604020202020204" charset="0"/>
                  <a:ea typeface="Roboto" panose="020B0604020202020204" charset="0"/>
                </a:rPr>
                <a:t>μm</a:t>
              </a:r>
              <a:r>
                <a:rPr lang="en-US" sz="900" b="1" dirty="0">
                  <a:latin typeface="Roboto" panose="020B0604020202020204" charset="0"/>
                  <a:ea typeface="Roboto" panose="020B0604020202020204" charset="0"/>
                </a:rPr>
                <a:t> </a:t>
              </a:r>
              <a:endParaRPr lang="en-CA" sz="900" b="1" dirty="0"/>
            </a:p>
          </p:txBody>
        </p:sp>
      </p:grpSp>
      <p:grpSp>
        <p:nvGrpSpPr>
          <p:cNvPr id="10" name="Group 9">
            <a:extLst>
              <a:ext uri="{FF2B5EF4-FFF2-40B4-BE49-F238E27FC236}">
                <a16:creationId xmlns:a16="http://schemas.microsoft.com/office/drawing/2014/main" id="{2DC387EE-524C-4D01-B645-B35C4D35716E}"/>
              </a:ext>
            </a:extLst>
          </p:cNvPr>
          <p:cNvGrpSpPr/>
          <p:nvPr/>
        </p:nvGrpSpPr>
        <p:grpSpPr>
          <a:xfrm>
            <a:off x="4500317" y="3597857"/>
            <a:ext cx="1928105" cy="1341548"/>
            <a:chOff x="8025206" y="3382619"/>
            <a:chExt cx="1772582" cy="1194779"/>
          </a:xfrm>
        </p:grpSpPr>
        <p:pic>
          <p:nvPicPr>
            <p:cNvPr id="46" name="Picture 45">
              <a:extLst>
                <a:ext uri="{FF2B5EF4-FFF2-40B4-BE49-F238E27FC236}">
                  <a16:creationId xmlns:a16="http://schemas.microsoft.com/office/drawing/2014/main" id="{FFC72C54-CC9E-4D5D-AE0C-4E005C1DC4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206" y="3382619"/>
              <a:ext cx="1772582" cy="1194779"/>
            </a:xfrm>
            <a:prstGeom prst="rect">
              <a:avLst/>
            </a:prstGeom>
          </p:spPr>
        </p:pic>
        <p:sp>
          <p:nvSpPr>
            <p:cNvPr id="61" name="Rectangle 60">
              <a:extLst>
                <a:ext uri="{FF2B5EF4-FFF2-40B4-BE49-F238E27FC236}">
                  <a16:creationId xmlns:a16="http://schemas.microsoft.com/office/drawing/2014/main" id="{6CEE0322-C0D3-4C52-83A0-EE30B0D932B4}"/>
                </a:ext>
              </a:extLst>
            </p:cNvPr>
            <p:cNvSpPr/>
            <p:nvPr/>
          </p:nvSpPr>
          <p:spPr>
            <a:xfrm>
              <a:off x="8025206" y="4324126"/>
              <a:ext cx="614271" cy="230832"/>
            </a:xfrm>
            <a:prstGeom prst="rect">
              <a:avLst/>
            </a:prstGeom>
            <a:solidFill>
              <a:schemeClr val="bg1"/>
            </a:solidFill>
            <a:ln>
              <a:solidFill>
                <a:schemeClr val="tx1"/>
              </a:solidFill>
            </a:ln>
          </p:spPr>
          <p:txBody>
            <a:bodyPr wrap="none">
              <a:spAutoFit/>
            </a:bodyPr>
            <a:lstStyle/>
            <a:p>
              <a:r>
                <a:rPr lang="en-US" sz="900" b="1" dirty="0">
                  <a:latin typeface="Roboto" panose="020B0604020202020204" charset="0"/>
                  <a:ea typeface="Roboto" panose="020B0604020202020204" charset="0"/>
                </a:rPr>
                <a:t>800 </a:t>
              </a:r>
              <a:r>
                <a:rPr lang="en-US" sz="900" b="1" dirty="0" err="1">
                  <a:latin typeface="Roboto" panose="020B0604020202020204" charset="0"/>
                  <a:ea typeface="Roboto" panose="020B0604020202020204" charset="0"/>
                </a:rPr>
                <a:t>μm</a:t>
              </a:r>
              <a:r>
                <a:rPr lang="en-US" sz="900" b="1" dirty="0">
                  <a:latin typeface="Roboto" panose="020B0604020202020204" charset="0"/>
                  <a:ea typeface="Roboto" panose="020B0604020202020204" charset="0"/>
                </a:rPr>
                <a:t> </a:t>
              </a:r>
              <a:endParaRPr lang="en-CA" sz="900" b="1" dirty="0"/>
            </a:p>
          </p:txBody>
        </p:sp>
      </p:grpSp>
      <p:grpSp>
        <p:nvGrpSpPr>
          <p:cNvPr id="9" name="Group 8">
            <a:extLst>
              <a:ext uri="{FF2B5EF4-FFF2-40B4-BE49-F238E27FC236}">
                <a16:creationId xmlns:a16="http://schemas.microsoft.com/office/drawing/2014/main" id="{197A6164-C14B-4FAE-A612-A37DB2349DB0}"/>
              </a:ext>
            </a:extLst>
          </p:cNvPr>
          <p:cNvGrpSpPr/>
          <p:nvPr/>
        </p:nvGrpSpPr>
        <p:grpSpPr>
          <a:xfrm>
            <a:off x="4510971" y="5035711"/>
            <a:ext cx="1917451" cy="1341548"/>
            <a:chOff x="9979384" y="3382618"/>
            <a:chExt cx="1762788" cy="1194779"/>
          </a:xfrm>
        </p:grpSpPr>
        <p:pic>
          <p:nvPicPr>
            <p:cNvPr id="47" name="Picture 46">
              <a:extLst>
                <a:ext uri="{FF2B5EF4-FFF2-40B4-BE49-F238E27FC236}">
                  <a16:creationId xmlns:a16="http://schemas.microsoft.com/office/drawing/2014/main" id="{A2CB4A99-AFBF-4702-BBF3-3F6C2F76B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9384" y="3382618"/>
              <a:ext cx="1762788" cy="1194779"/>
            </a:xfrm>
            <a:prstGeom prst="rect">
              <a:avLst/>
            </a:prstGeom>
          </p:spPr>
        </p:pic>
        <p:sp>
          <p:nvSpPr>
            <p:cNvPr id="62" name="Rectangle 61">
              <a:extLst>
                <a:ext uri="{FF2B5EF4-FFF2-40B4-BE49-F238E27FC236}">
                  <a16:creationId xmlns:a16="http://schemas.microsoft.com/office/drawing/2014/main" id="{52EC0546-F156-43B4-8966-7479F9D25C14}"/>
                </a:ext>
              </a:extLst>
            </p:cNvPr>
            <p:cNvSpPr/>
            <p:nvPr/>
          </p:nvSpPr>
          <p:spPr>
            <a:xfrm>
              <a:off x="9983800" y="4323284"/>
              <a:ext cx="614271" cy="230832"/>
            </a:xfrm>
            <a:prstGeom prst="rect">
              <a:avLst/>
            </a:prstGeom>
            <a:solidFill>
              <a:schemeClr val="bg1"/>
            </a:solidFill>
            <a:ln>
              <a:solidFill>
                <a:schemeClr val="tx1"/>
              </a:solidFill>
            </a:ln>
          </p:spPr>
          <p:txBody>
            <a:bodyPr wrap="none">
              <a:spAutoFit/>
            </a:bodyPr>
            <a:lstStyle/>
            <a:p>
              <a:r>
                <a:rPr lang="en-US" sz="900" b="1" dirty="0">
                  <a:latin typeface="Roboto" panose="020B0604020202020204" charset="0"/>
                  <a:ea typeface="Roboto" panose="020B0604020202020204" charset="0"/>
                </a:rPr>
                <a:t>580 </a:t>
              </a:r>
              <a:r>
                <a:rPr lang="en-US" sz="900" b="1" dirty="0" err="1">
                  <a:latin typeface="Roboto" panose="020B0604020202020204" charset="0"/>
                  <a:ea typeface="Roboto" panose="020B0604020202020204" charset="0"/>
                </a:rPr>
                <a:t>μm</a:t>
              </a:r>
              <a:r>
                <a:rPr lang="en-US" sz="900" b="1" dirty="0">
                  <a:latin typeface="Roboto" panose="020B0604020202020204" charset="0"/>
                  <a:ea typeface="Roboto" panose="020B0604020202020204" charset="0"/>
                </a:rPr>
                <a:t> </a:t>
              </a:r>
              <a:endParaRPr lang="en-CA" sz="900" b="1" dirty="0"/>
            </a:p>
          </p:txBody>
        </p:sp>
      </p:grpSp>
      <p:sp>
        <p:nvSpPr>
          <p:cNvPr id="14" name="TextBox 13">
            <a:extLst>
              <a:ext uri="{FF2B5EF4-FFF2-40B4-BE49-F238E27FC236}">
                <a16:creationId xmlns:a16="http://schemas.microsoft.com/office/drawing/2014/main" id="{3033357D-C172-49FD-83CE-B131E6333537}"/>
              </a:ext>
            </a:extLst>
          </p:cNvPr>
          <p:cNvSpPr txBox="1"/>
          <p:nvPr/>
        </p:nvSpPr>
        <p:spPr>
          <a:xfrm>
            <a:off x="971023" y="5609596"/>
            <a:ext cx="2887028" cy="338554"/>
          </a:xfrm>
          <a:prstGeom prst="rect">
            <a:avLst/>
          </a:prstGeom>
          <a:noFill/>
        </p:spPr>
        <p:txBody>
          <a:bodyPr wrap="square" rtlCol="0">
            <a:spAutoFit/>
          </a:bodyPr>
          <a:lstStyle/>
          <a:p>
            <a:r>
              <a:rPr lang="en-CA" sz="1600" b="1" dirty="0">
                <a:solidFill>
                  <a:schemeClr val="bg1"/>
                </a:solidFill>
                <a:latin typeface="Roboto" panose="02000000000000000000" pitchFamily="2" charset="0"/>
                <a:ea typeface="Roboto" panose="02000000000000000000" pitchFamily="2" charset="0"/>
                <a:cs typeface="Roboto" panose="02000000000000000000" pitchFamily="2" charset="0"/>
              </a:rPr>
              <a:t>3D printed porous structures</a:t>
            </a:r>
          </a:p>
        </p:txBody>
      </p:sp>
      <p:pic>
        <p:nvPicPr>
          <p:cNvPr id="17" name="Picture 16">
            <a:extLst>
              <a:ext uri="{FF2B5EF4-FFF2-40B4-BE49-F238E27FC236}">
                <a16:creationId xmlns:a16="http://schemas.microsoft.com/office/drawing/2014/main" id="{76FDCC15-2CC8-AE01-BAEF-B533522F35DC}"/>
              </a:ext>
            </a:extLst>
          </p:cNvPr>
          <p:cNvPicPr>
            <a:picLocks noChangeAspect="1"/>
          </p:cNvPicPr>
          <p:nvPr/>
        </p:nvPicPr>
        <p:blipFill rotWithShape="1">
          <a:blip r:embed="rId9">
            <a:extLst>
              <a:ext uri="{28A0092B-C50C-407E-A947-70E740481C1C}">
                <a14:useLocalDpi xmlns:a14="http://schemas.microsoft.com/office/drawing/2010/main" val="0"/>
              </a:ext>
            </a:extLst>
          </a:blip>
          <a:srcRect l="8560" r="27581"/>
          <a:stretch/>
        </p:blipFill>
        <p:spPr>
          <a:xfrm>
            <a:off x="6843790" y="754042"/>
            <a:ext cx="5252498" cy="5483384"/>
          </a:xfrm>
          <a:prstGeom prst="rect">
            <a:avLst/>
          </a:prstGeom>
        </p:spPr>
      </p:pic>
    </p:spTree>
    <p:extLst>
      <p:ext uri="{BB962C8B-B14F-4D97-AF65-F5344CB8AC3E}">
        <p14:creationId xmlns:p14="http://schemas.microsoft.com/office/powerpoint/2010/main" val="86663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eltpool_Comparison_for_LPBF_with_Different_Laser_Power_Paanduv_Applications">
            <a:hlinkClick r:id="" action="ppaction://media"/>
            <a:extLst>
              <a:ext uri="{FF2B5EF4-FFF2-40B4-BE49-F238E27FC236}">
                <a16:creationId xmlns:a16="http://schemas.microsoft.com/office/drawing/2014/main" id="{EE2DF9E8-65EB-4DAC-A9AF-8D8DDEB84D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131" r="31568"/>
          <a:stretch/>
        </p:blipFill>
        <p:spPr>
          <a:xfrm>
            <a:off x="9102871" y="3412381"/>
            <a:ext cx="1742794" cy="2760564"/>
          </a:xfrm>
          <a:prstGeom prst="rect">
            <a:avLst/>
          </a:prstGeom>
        </p:spPr>
      </p:pic>
      <p:sp>
        <p:nvSpPr>
          <p:cNvPr id="3" name="Content Placeholder 2">
            <a:extLst>
              <a:ext uri="{FF2B5EF4-FFF2-40B4-BE49-F238E27FC236}">
                <a16:creationId xmlns:a16="http://schemas.microsoft.com/office/drawing/2014/main" id="{4C323400-F458-4EF1-BE6B-7A2D0ED55494}"/>
              </a:ext>
            </a:extLst>
          </p:cNvPr>
          <p:cNvSpPr>
            <a:spLocks noGrp="1"/>
          </p:cNvSpPr>
          <p:nvPr>
            <p:ph sz="half" idx="13"/>
          </p:nvPr>
        </p:nvSpPr>
        <p:spPr>
          <a:xfrm>
            <a:off x="432000" y="936000"/>
            <a:ext cx="11292640" cy="183734"/>
          </a:xfrm>
        </p:spPr>
        <p:txBody>
          <a:bodyPr/>
          <a:lstStyle/>
          <a:p>
            <a:r>
              <a:rPr lang="en-CA" dirty="0">
                <a:solidFill>
                  <a:srgbClr val="0070C0"/>
                </a:solidFill>
              </a:rPr>
              <a:t>Additive Manufacturing – Laser Powder Bed Fusion</a:t>
            </a:r>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Introduction</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4</a:t>
            </a:fld>
            <a:endParaRPr lang="en-US" dirty="0"/>
          </a:p>
        </p:txBody>
      </p:sp>
      <p:pic>
        <p:nvPicPr>
          <p:cNvPr id="15" name="Picture 14">
            <a:extLst>
              <a:ext uri="{FF2B5EF4-FFF2-40B4-BE49-F238E27FC236}">
                <a16:creationId xmlns:a16="http://schemas.microsoft.com/office/drawing/2014/main" id="{AF482145-33E6-413A-8FDC-CA49FC2CAF59}"/>
              </a:ext>
            </a:extLst>
          </p:cNvPr>
          <p:cNvPicPr>
            <a:picLocks noChangeAspect="1"/>
          </p:cNvPicPr>
          <p:nvPr/>
        </p:nvPicPr>
        <p:blipFill rotWithShape="1">
          <a:blip r:embed="rId6">
            <a:extLst>
              <a:ext uri="{28A0092B-C50C-407E-A947-70E740481C1C}">
                <a14:useLocalDpi xmlns:a14="http://schemas.microsoft.com/office/drawing/2010/main" val="0"/>
              </a:ext>
            </a:extLst>
          </a:blip>
          <a:srcRect l="3833" t="31634" r="4515" b="33072"/>
          <a:stretch/>
        </p:blipFill>
        <p:spPr>
          <a:xfrm>
            <a:off x="1196118" y="1534067"/>
            <a:ext cx="8800498" cy="1906299"/>
          </a:xfrm>
          <a:prstGeom prst="rect">
            <a:avLst/>
          </a:prstGeom>
        </p:spPr>
      </p:pic>
      <p:sp>
        <p:nvSpPr>
          <p:cNvPr id="16" name="TextBox 15">
            <a:extLst>
              <a:ext uri="{FF2B5EF4-FFF2-40B4-BE49-F238E27FC236}">
                <a16:creationId xmlns:a16="http://schemas.microsoft.com/office/drawing/2014/main" id="{DCC617FB-DC33-4DA8-A00E-C73FA7039EB4}"/>
              </a:ext>
            </a:extLst>
          </p:cNvPr>
          <p:cNvSpPr txBox="1"/>
          <p:nvPr/>
        </p:nvSpPr>
        <p:spPr>
          <a:xfrm>
            <a:off x="10271127" y="2076199"/>
            <a:ext cx="1585175" cy="769441"/>
          </a:xfrm>
          <a:prstGeom prst="rect">
            <a:avLst/>
          </a:prstGeom>
          <a:noFill/>
          <a:ln>
            <a:solidFill>
              <a:schemeClr val="tx1"/>
            </a:solidFill>
          </a:ln>
        </p:spPr>
        <p:txBody>
          <a:bodyPr wrap="square" rtlCol="0">
            <a:spAutoFit/>
          </a:bodyPr>
          <a:lstStyle/>
          <a:p>
            <a:r>
              <a:rPr lang="en-CA" sz="1100" dirty="0">
                <a:solidFill>
                  <a:srgbClr val="0070C0"/>
                </a:solidFill>
                <a:latin typeface="Roboto" panose="020B0604020202020204" charset="0"/>
                <a:ea typeface="Roboto" panose="020B0604020202020204" charset="0"/>
              </a:rPr>
              <a:t>Blue</a:t>
            </a:r>
            <a:r>
              <a:rPr lang="en-CA" sz="1100" dirty="0">
                <a:latin typeface="Roboto" panose="020B0604020202020204" charset="0"/>
                <a:ea typeface="Roboto" panose="020B0604020202020204" charset="0"/>
              </a:rPr>
              <a:t> = object</a:t>
            </a:r>
          </a:p>
          <a:p>
            <a:r>
              <a:rPr lang="en-CA" sz="1100" dirty="0">
                <a:solidFill>
                  <a:schemeClr val="tx1">
                    <a:lumMod val="95000"/>
                    <a:lumOff val="5000"/>
                  </a:schemeClr>
                </a:solidFill>
                <a:latin typeface="Roboto" panose="020B0604020202020204" charset="0"/>
                <a:ea typeface="Roboto" panose="020B0604020202020204" charset="0"/>
              </a:rPr>
              <a:t>Grey</a:t>
            </a:r>
            <a:r>
              <a:rPr lang="en-CA" sz="1100" dirty="0">
                <a:latin typeface="Roboto" panose="020B0604020202020204" charset="0"/>
                <a:ea typeface="Roboto" panose="020B0604020202020204" charset="0"/>
              </a:rPr>
              <a:t> = powder</a:t>
            </a:r>
          </a:p>
          <a:p>
            <a:r>
              <a:rPr lang="en-CA" sz="1100" dirty="0">
                <a:solidFill>
                  <a:srgbClr val="00B050"/>
                </a:solidFill>
                <a:latin typeface="Roboto" panose="020B0604020202020204" charset="0"/>
                <a:ea typeface="Roboto" panose="020B0604020202020204" charset="0"/>
              </a:rPr>
              <a:t>Green</a:t>
            </a:r>
            <a:r>
              <a:rPr lang="en-CA" sz="1100" dirty="0">
                <a:latin typeface="Roboto" panose="020B0604020202020204" charset="0"/>
                <a:ea typeface="Roboto" panose="020B0604020202020204" charset="0"/>
              </a:rPr>
              <a:t> = re-coater/rake</a:t>
            </a:r>
          </a:p>
          <a:p>
            <a:r>
              <a:rPr lang="en-CA" sz="1100" dirty="0">
                <a:solidFill>
                  <a:srgbClr val="FF0000"/>
                </a:solidFill>
                <a:latin typeface="Roboto" panose="020B0604020202020204" charset="0"/>
                <a:ea typeface="Roboto" panose="020B0604020202020204" charset="0"/>
              </a:rPr>
              <a:t>Red</a:t>
            </a:r>
            <a:r>
              <a:rPr lang="en-CA" sz="1100" dirty="0">
                <a:latin typeface="Roboto" panose="020B0604020202020204" charset="0"/>
                <a:ea typeface="Roboto" panose="020B0604020202020204" charset="0"/>
              </a:rPr>
              <a:t> = laser beam</a:t>
            </a:r>
          </a:p>
        </p:txBody>
      </p:sp>
      <p:pic>
        <p:nvPicPr>
          <p:cNvPr id="9218" name="Picture 2" descr="https://www.researchgate.net/profile/Yusuf-Kaynak/publication/357224549/figure/fig1/AS:1122387005325313@1644609323081/A-schematic-presentation-of-laser-powder-bed-fusion-adapted-from-Pal-et-al-2018_W640.jpg">
            <a:extLst>
              <a:ext uri="{FF2B5EF4-FFF2-40B4-BE49-F238E27FC236}">
                <a16:creationId xmlns:a16="http://schemas.microsoft.com/office/drawing/2014/main" id="{1D61632C-402F-4E37-8D75-344CC095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35" y="3812687"/>
            <a:ext cx="4570133" cy="24207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ars.els-cdn.com/content/image/1-s2.0-S2238785422011607-gr6.jpg">
            <a:extLst>
              <a:ext uri="{FF2B5EF4-FFF2-40B4-BE49-F238E27FC236}">
                <a16:creationId xmlns:a16="http://schemas.microsoft.com/office/drawing/2014/main" id="{D9793978-2C68-43C0-8256-1EB6CBD103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155" y="3866702"/>
            <a:ext cx="3223026" cy="229313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32000" y="1224000"/>
            <a:ext cx="11292640" cy="893086"/>
          </a:xfrm>
        </p:spPr>
        <p:txBody>
          <a:bodyPr/>
          <a:lstStyle/>
          <a:p>
            <a:r>
              <a:rPr lang="en-US" b="1" dirty="0"/>
              <a:t>Laser Powder Bed Fusion (LPBF): </a:t>
            </a:r>
            <a:r>
              <a:rPr lang="en-US" dirty="0"/>
              <a:t>An additive manufacturing process that uses a laser to selectively melt metal powder layer-by-layer to produce complex 3D structures.</a:t>
            </a:r>
            <a:endParaRPr lang="en-CA" dirty="0"/>
          </a:p>
        </p:txBody>
      </p:sp>
      <p:pic>
        <p:nvPicPr>
          <p:cNvPr id="21" name="Picture 20">
            <a:extLst>
              <a:ext uri="{FF2B5EF4-FFF2-40B4-BE49-F238E27FC236}">
                <a16:creationId xmlns:a16="http://schemas.microsoft.com/office/drawing/2014/main" id="{DC6C84F5-4777-4A07-A9F2-7E17EB115A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14D21ECB-C764-475C-829B-CCBC4D3DAED9}"/>
              </a:ext>
            </a:extLst>
          </p:cNvPr>
          <p:cNvSpPr/>
          <p:nvPr/>
        </p:nvSpPr>
        <p:spPr>
          <a:xfrm>
            <a:off x="2471655" y="6581550"/>
            <a:ext cx="8036953" cy="338554"/>
          </a:xfrm>
          <a:prstGeom prst="rect">
            <a:avLst/>
          </a:prstGeom>
        </p:spPr>
        <p:txBody>
          <a:bodyPr wrap="square">
            <a:spAutoFit/>
          </a:bodyPr>
          <a:lstStyle/>
          <a:p>
            <a:r>
              <a:rPr lang="en-US" sz="800" dirty="0" err="1">
                <a:solidFill>
                  <a:srgbClr val="222222"/>
                </a:solidFill>
                <a:latin typeface="Arial" panose="020B0604020202020204" pitchFamily="34" charset="0"/>
              </a:rPr>
              <a:t>Taşcıoğlu</a:t>
            </a:r>
            <a:r>
              <a:rPr lang="en-US" sz="800" dirty="0">
                <a:solidFill>
                  <a:srgbClr val="222222"/>
                </a:solidFill>
                <a:latin typeface="Arial" panose="020B0604020202020204" pitchFamily="34" charset="0"/>
              </a:rPr>
              <a:t>, Emre, et al. "Machining-induced surface integrity of Inconel 718 alloy fabricated by powder bed fusion additive manufacturing under various laser processing parameters." </a:t>
            </a:r>
            <a:r>
              <a:rPr lang="en-US" sz="800" i="1" dirty="0">
                <a:solidFill>
                  <a:srgbClr val="222222"/>
                </a:solidFill>
                <a:latin typeface="Arial" panose="020B0604020202020204" pitchFamily="34" charset="0"/>
              </a:rPr>
              <a:t>Machining Science and Technology</a:t>
            </a:r>
            <a:r>
              <a:rPr lang="en-US" sz="800" dirty="0">
                <a:solidFill>
                  <a:srgbClr val="222222"/>
                </a:solidFill>
                <a:latin typeface="Arial" panose="020B0604020202020204" pitchFamily="34" charset="0"/>
              </a:rPr>
              <a:t> 26.1 (2022): 49-71.</a:t>
            </a:r>
            <a:endParaRPr lang="en-CA" sz="800" dirty="0"/>
          </a:p>
        </p:txBody>
      </p:sp>
      <p:sp>
        <p:nvSpPr>
          <p:cNvPr id="13" name="TextBox 12">
            <a:extLst>
              <a:ext uri="{FF2B5EF4-FFF2-40B4-BE49-F238E27FC236}">
                <a16:creationId xmlns:a16="http://schemas.microsoft.com/office/drawing/2014/main" id="{CF645141-4E90-4DC2-90AA-12E00D25EEBC}"/>
              </a:ext>
            </a:extLst>
          </p:cNvPr>
          <p:cNvSpPr txBox="1"/>
          <p:nvPr/>
        </p:nvSpPr>
        <p:spPr>
          <a:xfrm>
            <a:off x="10689407" y="3872388"/>
            <a:ext cx="1016184" cy="276999"/>
          </a:xfrm>
          <a:prstGeom prst="rect">
            <a:avLst/>
          </a:prstGeom>
          <a:noFill/>
        </p:spPr>
        <p:txBody>
          <a:bodyPr wrap="square" rtlCol="0">
            <a:spAutoFit/>
          </a:bodyPr>
          <a:lstStyle/>
          <a:p>
            <a:r>
              <a:rPr lang="en-CA" sz="1200" b="1" i="1" dirty="0">
                <a:latin typeface="Roboto" panose="02000000000000000000" pitchFamily="2" charset="0"/>
                <a:ea typeface="Roboto" panose="02000000000000000000" pitchFamily="2" charset="0"/>
                <a:cs typeface="Roboto" panose="02000000000000000000" pitchFamily="2" charset="0"/>
              </a:rPr>
              <a:t>Low power</a:t>
            </a:r>
          </a:p>
        </p:txBody>
      </p:sp>
      <p:sp>
        <p:nvSpPr>
          <p:cNvPr id="26" name="TextBox 25">
            <a:extLst>
              <a:ext uri="{FF2B5EF4-FFF2-40B4-BE49-F238E27FC236}">
                <a16:creationId xmlns:a16="http://schemas.microsoft.com/office/drawing/2014/main" id="{4AC896AF-4D74-4BBB-AC02-07A939822377}"/>
              </a:ext>
            </a:extLst>
          </p:cNvPr>
          <p:cNvSpPr txBox="1"/>
          <p:nvPr/>
        </p:nvSpPr>
        <p:spPr>
          <a:xfrm>
            <a:off x="10689407" y="4731241"/>
            <a:ext cx="1182819" cy="276999"/>
          </a:xfrm>
          <a:prstGeom prst="rect">
            <a:avLst/>
          </a:prstGeom>
          <a:noFill/>
        </p:spPr>
        <p:txBody>
          <a:bodyPr wrap="square" rtlCol="0">
            <a:spAutoFit/>
          </a:bodyPr>
          <a:lstStyle/>
          <a:p>
            <a:r>
              <a:rPr lang="en-CA" sz="1200" b="1" i="1" dirty="0">
                <a:latin typeface="Roboto" panose="02000000000000000000" pitchFamily="2" charset="0"/>
                <a:ea typeface="Roboto" panose="02000000000000000000" pitchFamily="2" charset="0"/>
                <a:cs typeface="Roboto" panose="02000000000000000000" pitchFamily="2" charset="0"/>
              </a:rPr>
              <a:t>Middle power</a:t>
            </a:r>
          </a:p>
        </p:txBody>
      </p:sp>
      <p:sp>
        <p:nvSpPr>
          <p:cNvPr id="28" name="TextBox 27">
            <a:extLst>
              <a:ext uri="{FF2B5EF4-FFF2-40B4-BE49-F238E27FC236}">
                <a16:creationId xmlns:a16="http://schemas.microsoft.com/office/drawing/2014/main" id="{57A1BCB5-B5FF-41F8-AF36-EC0DD8323426}"/>
              </a:ext>
            </a:extLst>
          </p:cNvPr>
          <p:cNvSpPr txBox="1"/>
          <p:nvPr/>
        </p:nvSpPr>
        <p:spPr>
          <a:xfrm>
            <a:off x="10689407" y="5621150"/>
            <a:ext cx="1016184" cy="276999"/>
          </a:xfrm>
          <a:prstGeom prst="rect">
            <a:avLst/>
          </a:prstGeom>
          <a:noFill/>
        </p:spPr>
        <p:txBody>
          <a:bodyPr wrap="square" rtlCol="0">
            <a:spAutoFit/>
          </a:bodyPr>
          <a:lstStyle/>
          <a:p>
            <a:r>
              <a:rPr lang="en-CA" sz="1200" b="1" i="1" dirty="0">
                <a:latin typeface="Roboto" panose="02000000000000000000" pitchFamily="2" charset="0"/>
                <a:ea typeface="Roboto" panose="02000000000000000000" pitchFamily="2" charset="0"/>
                <a:cs typeface="Roboto" panose="02000000000000000000" pitchFamily="2" charset="0"/>
              </a:rPr>
              <a:t>High power</a:t>
            </a:r>
          </a:p>
        </p:txBody>
      </p:sp>
    </p:spTree>
    <p:extLst>
      <p:ext uri="{BB962C8B-B14F-4D97-AF65-F5344CB8AC3E}">
        <p14:creationId xmlns:p14="http://schemas.microsoft.com/office/powerpoint/2010/main" val="1796010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12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17"/>
                </p:tgtEl>
              </p:cMediaNode>
            </p:video>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7"/>
                                        </p:tgtEl>
                                      </p:cBhvr>
                                    </p:cmd>
                                  </p:childTnLst>
                                </p:cTn>
                              </p:par>
                            </p:childTnLst>
                          </p:cTn>
                        </p:par>
                      </p:childTnLst>
                    </p:cTn>
                  </p:par>
                </p:childTnLst>
              </p:cTn>
              <p:nextCondLst>
                <p:cond evt="onClick" delay="0">
                  <p:tgtEl>
                    <p:spTgt spid="17"/>
                  </p:tgtEl>
                </p:cond>
              </p:nextCondLst>
            </p:seq>
          </p:childTnLst>
        </p:cTn>
      </p:par>
    </p:tnLst>
    <p:bldLst>
      <p:bldP spid="13"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32000" y="1011148"/>
            <a:ext cx="3863620" cy="5237252"/>
          </a:xfrm>
        </p:spPr>
        <p:txBody>
          <a:bodyPr/>
          <a:lstStyle/>
          <a:p>
            <a:r>
              <a:rPr lang="en-CA" dirty="0"/>
              <a:t>Different power levels = different geometric fidelity levels</a:t>
            </a:r>
          </a:p>
          <a:p>
            <a:r>
              <a:rPr lang="en-CA" dirty="0"/>
              <a:t>Overprinting and roughness created as response to varied power and geometry</a:t>
            </a:r>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Printing Lattices</a:t>
            </a:r>
          </a:p>
        </p:txBody>
      </p:sp>
      <p:grpSp>
        <p:nvGrpSpPr>
          <p:cNvPr id="49" name="Group 48">
            <a:extLst>
              <a:ext uri="{FF2B5EF4-FFF2-40B4-BE49-F238E27FC236}">
                <a16:creationId xmlns:a16="http://schemas.microsoft.com/office/drawing/2014/main" id="{AC38F155-96AD-47BF-B668-24D7D0D1457C}"/>
              </a:ext>
            </a:extLst>
          </p:cNvPr>
          <p:cNvGrpSpPr/>
          <p:nvPr/>
        </p:nvGrpSpPr>
        <p:grpSpPr>
          <a:xfrm>
            <a:off x="7026444" y="487748"/>
            <a:ext cx="3780305" cy="5930509"/>
            <a:chOff x="6768305" y="770303"/>
            <a:chExt cx="3780305" cy="5930509"/>
          </a:xfrm>
        </p:grpSpPr>
        <p:grpSp>
          <p:nvGrpSpPr>
            <p:cNvPr id="45" name="Group 44">
              <a:extLst>
                <a:ext uri="{FF2B5EF4-FFF2-40B4-BE49-F238E27FC236}">
                  <a16:creationId xmlns:a16="http://schemas.microsoft.com/office/drawing/2014/main" id="{2D5E7C46-D75E-445E-BD9D-874F5E53A44C}"/>
                </a:ext>
              </a:extLst>
            </p:cNvPr>
            <p:cNvGrpSpPr/>
            <p:nvPr/>
          </p:nvGrpSpPr>
          <p:grpSpPr>
            <a:xfrm>
              <a:off x="6768305" y="770303"/>
              <a:ext cx="2752505" cy="5930509"/>
              <a:chOff x="6521110" y="656824"/>
              <a:chExt cx="2752505" cy="5930509"/>
            </a:xfrm>
          </p:grpSpPr>
          <p:pic>
            <p:nvPicPr>
              <p:cNvPr id="38" name="Picture 37">
                <a:extLst>
                  <a:ext uri="{FF2B5EF4-FFF2-40B4-BE49-F238E27FC236}">
                    <a16:creationId xmlns:a16="http://schemas.microsoft.com/office/drawing/2014/main" id="{AEB64411-C005-4AF6-87BC-A11BF9866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110" y="656824"/>
                <a:ext cx="2740674" cy="1983826"/>
              </a:xfrm>
              <a:prstGeom prst="rect">
                <a:avLst/>
              </a:prstGeom>
            </p:spPr>
          </p:pic>
          <p:pic>
            <p:nvPicPr>
              <p:cNvPr id="39" name="Picture 38">
                <a:extLst>
                  <a:ext uri="{FF2B5EF4-FFF2-40B4-BE49-F238E27FC236}">
                    <a16:creationId xmlns:a16="http://schemas.microsoft.com/office/drawing/2014/main" id="{1059CBCB-2BDE-4125-AF82-27E58FC20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940" y="2634124"/>
                <a:ext cx="2740675" cy="1983827"/>
              </a:xfrm>
              <a:prstGeom prst="rect">
                <a:avLst/>
              </a:prstGeom>
            </p:spPr>
          </p:pic>
          <p:pic>
            <p:nvPicPr>
              <p:cNvPr id="40" name="Picture 39">
                <a:extLst>
                  <a:ext uri="{FF2B5EF4-FFF2-40B4-BE49-F238E27FC236}">
                    <a16:creationId xmlns:a16="http://schemas.microsoft.com/office/drawing/2014/main" id="{EBA44795-7F36-4B8E-AD25-AB68F7B8A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942" y="4603507"/>
                <a:ext cx="2740673" cy="1983826"/>
              </a:xfrm>
              <a:prstGeom prst="rect">
                <a:avLst/>
              </a:prstGeom>
            </p:spPr>
          </p:pic>
        </p:grpSp>
        <p:sp>
          <p:nvSpPr>
            <p:cNvPr id="46" name="TextBox 45">
              <a:extLst>
                <a:ext uri="{FF2B5EF4-FFF2-40B4-BE49-F238E27FC236}">
                  <a16:creationId xmlns:a16="http://schemas.microsoft.com/office/drawing/2014/main" id="{0010472E-F7EC-4DA9-8799-1DFF88C4CB47}"/>
                </a:ext>
              </a:extLst>
            </p:cNvPr>
            <p:cNvSpPr txBox="1"/>
            <p:nvPr/>
          </p:nvSpPr>
          <p:spPr>
            <a:xfrm>
              <a:off x="9045664" y="1525583"/>
              <a:ext cx="1502946" cy="523220"/>
            </a:xfrm>
            <a:prstGeom prst="rect">
              <a:avLst/>
            </a:prstGeom>
            <a:noFill/>
          </p:spPr>
          <p:txBody>
            <a:bodyPr wrap="square" rtlCol="0">
              <a:spAutoFit/>
            </a:bodyPr>
            <a:lstStyle/>
            <a:p>
              <a:pPr algn="ctr"/>
              <a:r>
                <a:rPr lang="en-CA" sz="1400" b="1" dirty="0"/>
                <a:t>100</a:t>
              </a:r>
              <a:r>
                <a:rPr lang="en-CA" sz="1400" b="1" dirty="0">
                  <a:latin typeface="Calibri" panose="020F0502020204030204" pitchFamily="34" charset="0"/>
                  <a:ea typeface="Calibri" panose="020F0502020204030204" pitchFamily="34" charset="0"/>
                  <a:cs typeface="Calibri" panose="020F0502020204030204" pitchFamily="34" charset="0"/>
                </a:rPr>
                <a:t>µ</a:t>
              </a:r>
              <a:r>
                <a:rPr lang="en-CA" sz="1400" b="1" dirty="0"/>
                <a:t>m </a:t>
              </a:r>
            </a:p>
            <a:p>
              <a:pPr algn="ctr"/>
              <a:r>
                <a:rPr lang="en-CA" sz="1400" b="1" dirty="0"/>
                <a:t>wall thickness</a:t>
              </a:r>
            </a:p>
          </p:txBody>
        </p:sp>
        <p:sp>
          <p:nvSpPr>
            <p:cNvPr id="47" name="TextBox 46">
              <a:extLst>
                <a:ext uri="{FF2B5EF4-FFF2-40B4-BE49-F238E27FC236}">
                  <a16:creationId xmlns:a16="http://schemas.microsoft.com/office/drawing/2014/main" id="{9F14D3D6-8498-4724-8F7D-44C950DB046C}"/>
                </a:ext>
              </a:extLst>
            </p:cNvPr>
            <p:cNvSpPr txBox="1"/>
            <p:nvPr/>
          </p:nvSpPr>
          <p:spPr>
            <a:xfrm>
              <a:off x="9045664" y="3519466"/>
              <a:ext cx="1502946" cy="523220"/>
            </a:xfrm>
            <a:prstGeom prst="rect">
              <a:avLst/>
            </a:prstGeom>
            <a:noFill/>
          </p:spPr>
          <p:txBody>
            <a:bodyPr wrap="square" rtlCol="0">
              <a:spAutoFit/>
            </a:bodyPr>
            <a:lstStyle/>
            <a:p>
              <a:pPr algn="ctr"/>
              <a:r>
                <a:rPr lang="en-CA" sz="1400" b="1" dirty="0"/>
                <a:t>300</a:t>
              </a:r>
              <a:r>
                <a:rPr lang="en-CA" sz="1400" b="1" dirty="0">
                  <a:latin typeface="Calibri" panose="020F0502020204030204" pitchFamily="34" charset="0"/>
                  <a:ea typeface="Calibri" panose="020F0502020204030204" pitchFamily="34" charset="0"/>
                  <a:cs typeface="Calibri" panose="020F0502020204030204" pitchFamily="34" charset="0"/>
                </a:rPr>
                <a:t>µ</a:t>
              </a:r>
              <a:r>
                <a:rPr lang="en-CA" sz="1400" b="1" dirty="0"/>
                <a:t>m </a:t>
              </a:r>
            </a:p>
            <a:p>
              <a:pPr algn="ctr"/>
              <a:r>
                <a:rPr lang="en-CA" sz="1400" b="1" dirty="0"/>
                <a:t>wall thickness</a:t>
              </a:r>
            </a:p>
          </p:txBody>
        </p:sp>
        <p:sp>
          <p:nvSpPr>
            <p:cNvPr id="48" name="TextBox 47">
              <a:extLst>
                <a:ext uri="{FF2B5EF4-FFF2-40B4-BE49-F238E27FC236}">
                  <a16:creationId xmlns:a16="http://schemas.microsoft.com/office/drawing/2014/main" id="{439E652B-683B-4332-8194-66B8B400AF66}"/>
                </a:ext>
              </a:extLst>
            </p:cNvPr>
            <p:cNvSpPr txBox="1"/>
            <p:nvPr/>
          </p:nvSpPr>
          <p:spPr>
            <a:xfrm>
              <a:off x="9045664" y="5439404"/>
              <a:ext cx="1502946" cy="523220"/>
            </a:xfrm>
            <a:prstGeom prst="rect">
              <a:avLst/>
            </a:prstGeom>
            <a:noFill/>
          </p:spPr>
          <p:txBody>
            <a:bodyPr wrap="square" rtlCol="0">
              <a:spAutoFit/>
            </a:bodyPr>
            <a:lstStyle/>
            <a:p>
              <a:pPr algn="ctr"/>
              <a:r>
                <a:rPr lang="en-CA" sz="1400" b="1" dirty="0"/>
                <a:t>500</a:t>
              </a:r>
              <a:r>
                <a:rPr lang="en-CA" sz="1400" b="1" dirty="0">
                  <a:latin typeface="Calibri" panose="020F0502020204030204" pitchFamily="34" charset="0"/>
                  <a:ea typeface="Calibri" panose="020F0502020204030204" pitchFamily="34" charset="0"/>
                  <a:cs typeface="Calibri" panose="020F0502020204030204" pitchFamily="34" charset="0"/>
                </a:rPr>
                <a:t>µ</a:t>
              </a:r>
              <a:r>
                <a:rPr lang="en-CA" sz="1400" b="1" dirty="0"/>
                <a:t>m </a:t>
              </a:r>
            </a:p>
            <a:p>
              <a:pPr algn="ctr"/>
              <a:r>
                <a:rPr lang="en-CA" sz="1400" b="1" dirty="0"/>
                <a:t>wall thickness</a:t>
              </a:r>
            </a:p>
          </p:txBody>
        </p:sp>
      </p:grpSp>
      <p:grpSp>
        <p:nvGrpSpPr>
          <p:cNvPr id="53" name="Group 52">
            <a:extLst>
              <a:ext uri="{FF2B5EF4-FFF2-40B4-BE49-F238E27FC236}">
                <a16:creationId xmlns:a16="http://schemas.microsoft.com/office/drawing/2014/main" id="{D15D80D9-7B44-4D50-8381-44A3F9AA107D}"/>
              </a:ext>
            </a:extLst>
          </p:cNvPr>
          <p:cNvGrpSpPr/>
          <p:nvPr/>
        </p:nvGrpSpPr>
        <p:grpSpPr>
          <a:xfrm>
            <a:off x="7968501" y="328566"/>
            <a:ext cx="3819232" cy="6059479"/>
            <a:chOff x="7959423" y="656278"/>
            <a:chExt cx="3819232" cy="6059479"/>
          </a:xfrm>
        </p:grpSpPr>
        <p:grpSp>
          <p:nvGrpSpPr>
            <p:cNvPr id="44" name="Group 43">
              <a:extLst>
                <a:ext uri="{FF2B5EF4-FFF2-40B4-BE49-F238E27FC236}">
                  <a16:creationId xmlns:a16="http://schemas.microsoft.com/office/drawing/2014/main" id="{88A4DEFB-640B-4786-A9F0-E859D7B8B5F6}"/>
                </a:ext>
              </a:extLst>
            </p:cNvPr>
            <p:cNvGrpSpPr/>
            <p:nvPr/>
          </p:nvGrpSpPr>
          <p:grpSpPr>
            <a:xfrm>
              <a:off x="9033797" y="656278"/>
              <a:ext cx="2744858" cy="6059479"/>
              <a:chOff x="9033797" y="656278"/>
              <a:chExt cx="2744858" cy="6059479"/>
            </a:xfrm>
          </p:grpSpPr>
          <p:pic>
            <p:nvPicPr>
              <p:cNvPr id="41" name="Picture 40">
                <a:extLst>
                  <a:ext uri="{FF2B5EF4-FFF2-40B4-BE49-F238E27FC236}">
                    <a16:creationId xmlns:a16="http://schemas.microsoft.com/office/drawing/2014/main" id="{E92E01FA-1C36-41F4-8D46-52CA4E7F1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797" y="656278"/>
                <a:ext cx="2722921" cy="1970976"/>
              </a:xfrm>
              <a:prstGeom prst="rect">
                <a:avLst/>
              </a:prstGeom>
            </p:spPr>
          </p:pic>
          <p:pic>
            <p:nvPicPr>
              <p:cNvPr id="42" name="Picture 41">
                <a:extLst>
                  <a:ext uri="{FF2B5EF4-FFF2-40B4-BE49-F238E27FC236}">
                    <a16:creationId xmlns:a16="http://schemas.microsoft.com/office/drawing/2014/main" id="{8BBD3B9A-8AAF-4147-BB64-5ED957289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732" y="2694046"/>
                <a:ext cx="2722923" cy="1970977"/>
              </a:xfrm>
              <a:prstGeom prst="rect">
                <a:avLst/>
              </a:prstGeom>
            </p:spPr>
          </p:pic>
          <p:pic>
            <p:nvPicPr>
              <p:cNvPr id="43" name="Picture 42">
                <a:extLst>
                  <a:ext uri="{FF2B5EF4-FFF2-40B4-BE49-F238E27FC236}">
                    <a16:creationId xmlns:a16="http://schemas.microsoft.com/office/drawing/2014/main" id="{A9FEBBC9-4124-40F6-AE29-16631B912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5732" y="4744781"/>
                <a:ext cx="2722921" cy="1970976"/>
              </a:xfrm>
              <a:prstGeom prst="rect">
                <a:avLst/>
              </a:prstGeom>
            </p:spPr>
          </p:pic>
        </p:grpSp>
        <p:sp>
          <p:nvSpPr>
            <p:cNvPr id="50" name="TextBox 49">
              <a:extLst>
                <a:ext uri="{FF2B5EF4-FFF2-40B4-BE49-F238E27FC236}">
                  <a16:creationId xmlns:a16="http://schemas.microsoft.com/office/drawing/2014/main" id="{8FF33DBD-F1A6-4D2E-8317-E082A346EDD6}"/>
                </a:ext>
              </a:extLst>
            </p:cNvPr>
            <p:cNvSpPr txBox="1"/>
            <p:nvPr/>
          </p:nvSpPr>
          <p:spPr>
            <a:xfrm>
              <a:off x="7962846" y="1368430"/>
              <a:ext cx="1502946" cy="523220"/>
            </a:xfrm>
            <a:prstGeom prst="rect">
              <a:avLst/>
            </a:prstGeom>
            <a:noFill/>
          </p:spPr>
          <p:txBody>
            <a:bodyPr wrap="square" rtlCol="0">
              <a:spAutoFit/>
            </a:bodyPr>
            <a:lstStyle/>
            <a:p>
              <a:pPr algn="ctr"/>
              <a:r>
                <a:rPr lang="en-CA" sz="1400" b="1" dirty="0"/>
                <a:t>Low </a:t>
              </a:r>
            </a:p>
            <a:p>
              <a:pPr algn="ctr"/>
              <a:r>
                <a:rPr lang="en-CA" sz="1400" b="1" dirty="0"/>
                <a:t>power</a:t>
              </a:r>
            </a:p>
          </p:txBody>
        </p:sp>
        <p:sp>
          <p:nvSpPr>
            <p:cNvPr id="51" name="TextBox 50">
              <a:extLst>
                <a:ext uri="{FF2B5EF4-FFF2-40B4-BE49-F238E27FC236}">
                  <a16:creationId xmlns:a16="http://schemas.microsoft.com/office/drawing/2014/main" id="{20DC4E96-DA48-4988-A588-313222073D34}"/>
                </a:ext>
              </a:extLst>
            </p:cNvPr>
            <p:cNvSpPr txBox="1"/>
            <p:nvPr/>
          </p:nvSpPr>
          <p:spPr>
            <a:xfrm>
              <a:off x="7959423" y="3486128"/>
              <a:ext cx="1502946" cy="523220"/>
            </a:xfrm>
            <a:prstGeom prst="rect">
              <a:avLst/>
            </a:prstGeom>
            <a:noFill/>
          </p:spPr>
          <p:txBody>
            <a:bodyPr wrap="square" rtlCol="0">
              <a:spAutoFit/>
            </a:bodyPr>
            <a:lstStyle/>
            <a:p>
              <a:pPr algn="ctr"/>
              <a:r>
                <a:rPr lang="en-CA" sz="1400" b="1" dirty="0"/>
                <a:t>Middle </a:t>
              </a:r>
            </a:p>
            <a:p>
              <a:pPr algn="ctr"/>
              <a:r>
                <a:rPr lang="en-CA" sz="1400" b="1" dirty="0"/>
                <a:t>power</a:t>
              </a:r>
            </a:p>
          </p:txBody>
        </p:sp>
        <p:sp>
          <p:nvSpPr>
            <p:cNvPr id="52" name="TextBox 51">
              <a:extLst>
                <a:ext uri="{FF2B5EF4-FFF2-40B4-BE49-F238E27FC236}">
                  <a16:creationId xmlns:a16="http://schemas.microsoft.com/office/drawing/2014/main" id="{2F249AA8-55DF-417E-B479-D37693C9D78A}"/>
                </a:ext>
              </a:extLst>
            </p:cNvPr>
            <p:cNvSpPr txBox="1"/>
            <p:nvPr/>
          </p:nvSpPr>
          <p:spPr>
            <a:xfrm>
              <a:off x="7962846" y="5464837"/>
              <a:ext cx="1502946" cy="523220"/>
            </a:xfrm>
            <a:prstGeom prst="rect">
              <a:avLst/>
            </a:prstGeom>
            <a:noFill/>
          </p:spPr>
          <p:txBody>
            <a:bodyPr wrap="square" rtlCol="0">
              <a:spAutoFit/>
            </a:bodyPr>
            <a:lstStyle/>
            <a:p>
              <a:pPr algn="ctr"/>
              <a:r>
                <a:rPr lang="en-CA" sz="1400" b="1" dirty="0"/>
                <a:t>High </a:t>
              </a:r>
            </a:p>
            <a:p>
              <a:pPr algn="ctr"/>
              <a:r>
                <a:rPr lang="en-CA" sz="1400" b="1" dirty="0"/>
                <a:t>power</a:t>
              </a:r>
            </a:p>
          </p:txBody>
        </p:sp>
      </p:gr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5</a:t>
            </a:fld>
            <a:endParaRPr lang="en-US" dirty="0"/>
          </a:p>
        </p:txBody>
      </p:sp>
      <p:grpSp>
        <p:nvGrpSpPr>
          <p:cNvPr id="60" name="Group 59">
            <a:extLst>
              <a:ext uri="{FF2B5EF4-FFF2-40B4-BE49-F238E27FC236}">
                <a16:creationId xmlns:a16="http://schemas.microsoft.com/office/drawing/2014/main" id="{67F121C2-C5A2-46D4-996E-237DC0942E79}"/>
              </a:ext>
            </a:extLst>
          </p:cNvPr>
          <p:cNvGrpSpPr/>
          <p:nvPr/>
        </p:nvGrpSpPr>
        <p:grpSpPr>
          <a:xfrm>
            <a:off x="6217717" y="5631408"/>
            <a:ext cx="1272521" cy="537486"/>
            <a:chOff x="6159653" y="5546688"/>
            <a:chExt cx="1272521" cy="537486"/>
          </a:xfrm>
        </p:grpSpPr>
        <p:sp>
          <p:nvSpPr>
            <p:cNvPr id="30" name="Flowchart: Summing Junction 29">
              <a:extLst>
                <a:ext uri="{FF2B5EF4-FFF2-40B4-BE49-F238E27FC236}">
                  <a16:creationId xmlns:a16="http://schemas.microsoft.com/office/drawing/2014/main" id="{F61E728F-B0D8-42F6-A385-8B8D28123F78}"/>
                </a:ext>
              </a:extLst>
            </p:cNvPr>
            <p:cNvSpPr/>
            <p:nvPr/>
          </p:nvSpPr>
          <p:spPr>
            <a:xfrm>
              <a:off x="6666650" y="5546688"/>
              <a:ext cx="262213" cy="262213"/>
            </a:xfrm>
            <a:prstGeom prst="flowChartSummingJunc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1" name="TextBox 30">
              <a:extLst>
                <a:ext uri="{FF2B5EF4-FFF2-40B4-BE49-F238E27FC236}">
                  <a16:creationId xmlns:a16="http://schemas.microsoft.com/office/drawing/2014/main" id="{54834FA5-B7F5-4B66-A9FF-D8C83CA5F594}"/>
                </a:ext>
              </a:extLst>
            </p:cNvPr>
            <p:cNvSpPr txBox="1"/>
            <p:nvPr/>
          </p:nvSpPr>
          <p:spPr>
            <a:xfrm>
              <a:off x="6159653" y="5807175"/>
              <a:ext cx="1272521" cy="276999"/>
            </a:xfrm>
            <a:prstGeom prst="rect">
              <a:avLst/>
            </a:prstGeom>
            <a:noFill/>
          </p:spPr>
          <p:txBody>
            <a:bodyPr wrap="square" rtlCol="0">
              <a:spAutoFit/>
            </a:bodyPr>
            <a:lstStyle/>
            <a:p>
              <a:pPr algn="ctr"/>
              <a:r>
                <a:rPr lang="en-US" sz="1200" b="1" dirty="0"/>
                <a:t>build direction</a:t>
              </a:r>
              <a:endParaRPr lang="en-CA" sz="1200" b="1" dirty="0"/>
            </a:p>
          </p:txBody>
        </p:sp>
      </p:grpSp>
      <p:grpSp>
        <p:nvGrpSpPr>
          <p:cNvPr id="61" name="Group 60">
            <a:extLst>
              <a:ext uri="{FF2B5EF4-FFF2-40B4-BE49-F238E27FC236}">
                <a16:creationId xmlns:a16="http://schemas.microsoft.com/office/drawing/2014/main" id="{8BC049B3-CE04-430D-9620-1A9788B57CBE}"/>
              </a:ext>
            </a:extLst>
          </p:cNvPr>
          <p:cNvGrpSpPr/>
          <p:nvPr/>
        </p:nvGrpSpPr>
        <p:grpSpPr>
          <a:xfrm>
            <a:off x="4616555" y="1011148"/>
            <a:ext cx="2696541" cy="940935"/>
            <a:chOff x="4616555" y="1011148"/>
            <a:chExt cx="2696541" cy="940935"/>
          </a:xfrm>
        </p:grpSpPr>
        <p:sp>
          <p:nvSpPr>
            <p:cNvPr id="56" name="Rectangle 55">
              <a:extLst>
                <a:ext uri="{FF2B5EF4-FFF2-40B4-BE49-F238E27FC236}">
                  <a16:creationId xmlns:a16="http://schemas.microsoft.com/office/drawing/2014/main" id="{14FDFD6F-F05D-46F1-853E-2476B2CCA13B}"/>
                </a:ext>
              </a:extLst>
            </p:cNvPr>
            <p:cNvSpPr/>
            <p:nvPr/>
          </p:nvSpPr>
          <p:spPr>
            <a:xfrm>
              <a:off x="4616555" y="1011148"/>
              <a:ext cx="2589142" cy="940935"/>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4" name="Group 53">
              <a:extLst>
                <a:ext uri="{FF2B5EF4-FFF2-40B4-BE49-F238E27FC236}">
                  <a16:creationId xmlns:a16="http://schemas.microsoft.com/office/drawing/2014/main" id="{11D7ECD4-2192-4356-A926-3EFF86658B76}"/>
                </a:ext>
              </a:extLst>
            </p:cNvPr>
            <p:cNvGrpSpPr/>
            <p:nvPr/>
          </p:nvGrpSpPr>
          <p:grpSpPr>
            <a:xfrm>
              <a:off x="4742908" y="1148186"/>
              <a:ext cx="2570188" cy="666858"/>
              <a:chOff x="2652342" y="5948386"/>
              <a:chExt cx="2570188" cy="666858"/>
            </a:xfrm>
          </p:grpSpPr>
          <p:cxnSp>
            <p:nvCxnSpPr>
              <p:cNvPr id="32" name="Straight Connector 31">
                <a:extLst>
                  <a:ext uri="{FF2B5EF4-FFF2-40B4-BE49-F238E27FC236}">
                    <a16:creationId xmlns:a16="http://schemas.microsoft.com/office/drawing/2014/main" id="{671D3846-D5C0-4E36-A4F7-788B9391FDCB}"/>
                  </a:ext>
                </a:extLst>
              </p:cNvPr>
              <p:cNvCxnSpPr/>
              <p:nvPr/>
            </p:nvCxnSpPr>
            <p:spPr>
              <a:xfrm>
                <a:off x="2652343" y="6114641"/>
                <a:ext cx="4279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835164-5EA8-4C02-8967-EAA097089E00}"/>
                  </a:ext>
                </a:extLst>
              </p:cNvPr>
              <p:cNvCxnSpPr/>
              <p:nvPr/>
            </p:nvCxnSpPr>
            <p:spPr>
              <a:xfrm>
                <a:off x="2652344" y="6274395"/>
                <a:ext cx="427953" cy="0"/>
              </a:xfrm>
              <a:prstGeom prst="line">
                <a:avLst/>
              </a:prstGeom>
              <a:ln w="19050">
                <a:solidFill>
                  <a:srgbClr val="72B8FD"/>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2A18478-B77A-4FA3-B17B-D63073A58148}"/>
                  </a:ext>
                </a:extLst>
              </p:cNvPr>
              <p:cNvSpPr/>
              <p:nvPr/>
            </p:nvSpPr>
            <p:spPr>
              <a:xfrm>
                <a:off x="2652342" y="6375569"/>
                <a:ext cx="427953" cy="202349"/>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30D7BED7-F7A7-40B0-90C9-B8D29074EC51}"/>
                  </a:ext>
                </a:extLst>
              </p:cNvPr>
              <p:cNvSpPr txBox="1"/>
              <p:nvPr/>
            </p:nvSpPr>
            <p:spPr>
              <a:xfrm>
                <a:off x="3215761" y="5948386"/>
                <a:ext cx="2006769" cy="276999"/>
              </a:xfrm>
              <a:prstGeom prst="rect">
                <a:avLst/>
              </a:prstGeom>
              <a:noFill/>
            </p:spPr>
            <p:txBody>
              <a:bodyPr wrap="square" rtlCol="0">
                <a:spAutoFit/>
              </a:bodyPr>
              <a:lstStyle/>
              <a:p>
                <a:r>
                  <a:rPr lang="en-CA" sz="1200" dirty="0">
                    <a:latin typeface="Roboto" panose="02000000000000000000" pitchFamily="2" charset="0"/>
                    <a:ea typeface="Roboto" panose="02000000000000000000" pitchFamily="2" charset="0"/>
                    <a:cs typeface="Roboto" panose="02000000000000000000" pitchFamily="2" charset="0"/>
                  </a:rPr>
                  <a:t>Printed lattice outline</a:t>
                </a:r>
              </a:p>
            </p:txBody>
          </p:sp>
          <p:sp>
            <p:nvSpPr>
              <p:cNvPr id="36" name="TextBox 35">
                <a:extLst>
                  <a:ext uri="{FF2B5EF4-FFF2-40B4-BE49-F238E27FC236}">
                    <a16:creationId xmlns:a16="http://schemas.microsoft.com/office/drawing/2014/main" id="{2476C2CD-73F6-4EBE-B211-5294B2A14936}"/>
                  </a:ext>
                </a:extLst>
              </p:cNvPr>
              <p:cNvSpPr txBox="1"/>
              <p:nvPr/>
            </p:nvSpPr>
            <p:spPr>
              <a:xfrm>
                <a:off x="3215761" y="6135896"/>
                <a:ext cx="2006769" cy="276999"/>
              </a:xfrm>
              <a:prstGeom prst="rect">
                <a:avLst/>
              </a:prstGeom>
              <a:noFill/>
            </p:spPr>
            <p:txBody>
              <a:bodyPr wrap="square" rtlCol="0">
                <a:spAutoFit/>
              </a:bodyPr>
              <a:lstStyle/>
              <a:p>
                <a:r>
                  <a:rPr lang="en-CA" sz="1200" dirty="0">
                    <a:latin typeface="Roboto" panose="02000000000000000000" pitchFamily="2" charset="0"/>
                    <a:ea typeface="Roboto" panose="02000000000000000000" pitchFamily="2" charset="0"/>
                    <a:cs typeface="Roboto" panose="02000000000000000000" pitchFamily="2" charset="0"/>
                  </a:rPr>
                  <a:t>Designed lattice outline</a:t>
                </a:r>
              </a:p>
            </p:txBody>
          </p:sp>
          <p:sp>
            <p:nvSpPr>
              <p:cNvPr id="37" name="TextBox 36">
                <a:extLst>
                  <a:ext uri="{FF2B5EF4-FFF2-40B4-BE49-F238E27FC236}">
                    <a16:creationId xmlns:a16="http://schemas.microsoft.com/office/drawing/2014/main" id="{08776046-C1D8-443B-89C7-054F7B45CD78}"/>
                  </a:ext>
                </a:extLst>
              </p:cNvPr>
              <p:cNvSpPr txBox="1"/>
              <p:nvPr/>
            </p:nvSpPr>
            <p:spPr>
              <a:xfrm>
                <a:off x="3215761" y="6338245"/>
                <a:ext cx="2006769" cy="276999"/>
              </a:xfrm>
              <a:prstGeom prst="rect">
                <a:avLst/>
              </a:prstGeom>
              <a:noFill/>
            </p:spPr>
            <p:txBody>
              <a:bodyPr wrap="square" rtlCol="0">
                <a:spAutoFit/>
              </a:bodyPr>
              <a:lstStyle/>
              <a:p>
                <a:r>
                  <a:rPr lang="en-CA" sz="1200" dirty="0">
                    <a:latin typeface="Roboto" panose="02000000000000000000" pitchFamily="2" charset="0"/>
                    <a:ea typeface="Roboto" panose="02000000000000000000" pitchFamily="2" charset="0"/>
                    <a:cs typeface="Roboto" panose="02000000000000000000" pitchFamily="2" charset="0"/>
                  </a:rPr>
                  <a:t>Printed lattice bulk</a:t>
                </a:r>
              </a:p>
            </p:txBody>
          </p:sp>
        </p:grpSp>
      </p:grpSp>
      <p:sp>
        <p:nvSpPr>
          <p:cNvPr id="57" name="Rectangle 56">
            <a:extLst>
              <a:ext uri="{FF2B5EF4-FFF2-40B4-BE49-F238E27FC236}">
                <a16:creationId xmlns:a16="http://schemas.microsoft.com/office/drawing/2014/main" id="{EB979C3B-0B7F-4504-879C-5D6CD425BDC3}"/>
              </a:ext>
            </a:extLst>
          </p:cNvPr>
          <p:cNvSpPr/>
          <p:nvPr/>
        </p:nvSpPr>
        <p:spPr>
          <a:xfrm>
            <a:off x="1717182" y="6118011"/>
            <a:ext cx="4198679" cy="369332"/>
          </a:xfrm>
          <a:prstGeom prst="rect">
            <a:avLst/>
          </a:prstGeom>
        </p:spPr>
        <p:txBody>
          <a:bodyPr wrap="squar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Bar plot of the different surface area of the designed CAD (base) with the CT scanned low, middle and high power parameters </a:t>
            </a:r>
            <a:endParaRPr lang="en-CA" sz="900" dirty="0">
              <a:latin typeface="Roboto" panose="02000000000000000000"/>
            </a:endParaRPr>
          </a:p>
        </p:txBody>
      </p:sp>
      <p:sp>
        <p:nvSpPr>
          <p:cNvPr id="58" name="Rectangle 57">
            <a:extLst>
              <a:ext uri="{FF2B5EF4-FFF2-40B4-BE49-F238E27FC236}">
                <a16:creationId xmlns:a16="http://schemas.microsoft.com/office/drawing/2014/main" id="{263C56E6-512D-42DF-91EF-E6F8D494C7E9}"/>
              </a:ext>
            </a:extLst>
          </p:cNvPr>
          <p:cNvSpPr/>
          <p:nvPr/>
        </p:nvSpPr>
        <p:spPr>
          <a:xfrm>
            <a:off x="7083450" y="6425904"/>
            <a:ext cx="3156633" cy="230832"/>
          </a:xfrm>
          <a:prstGeom prst="rect">
            <a:avLst/>
          </a:prstGeom>
        </p:spPr>
        <p:txBody>
          <a:bodyPr wrap="non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Cross section of different designed wall thickness</a:t>
            </a:r>
            <a:endParaRPr lang="en-CA" sz="900" dirty="0">
              <a:latin typeface="Roboto" panose="02000000000000000000"/>
            </a:endParaRPr>
          </a:p>
        </p:txBody>
      </p:sp>
      <p:sp>
        <p:nvSpPr>
          <p:cNvPr id="59" name="Rectangle 58">
            <a:extLst>
              <a:ext uri="{FF2B5EF4-FFF2-40B4-BE49-F238E27FC236}">
                <a16:creationId xmlns:a16="http://schemas.microsoft.com/office/drawing/2014/main" id="{EEADD2FB-3952-46F0-AEEC-E9C674236EFF}"/>
              </a:ext>
            </a:extLst>
          </p:cNvPr>
          <p:cNvSpPr/>
          <p:nvPr/>
        </p:nvSpPr>
        <p:spPr>
          <a:xfrm>
            <a:off x="7182033" y="6516370"/>
            <a:ext cx="2959465" cy="230832"/>
          </a:xfrm>
          <a:prstGeom prst="rect">
            <a:avLst/>
          </a:prstGeom>
        </p:spPr>
        <p:txBody>
          <a:bodyPr wrap="non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Cross section of different process parameters</a:t>
            </a:r>
            <a:endParaRPr lang="en-CA" sz="900" dirty="0">
              <a:latin typeface="Roboto" panose="02000000000000000000"/>
            </a:endParaRPr>
          </a:p>
        </p:txBody>
      </p:sp>
      <p:pic>
        <p:nvPicPr>
          <p:cNvPr id="62" name="Picture 61">
            <a:extLst>
              <a:ext uri="{FF2B5EF4-FFF2-40B4-BE49-F238E27FC236}">
                <a16:creationId xmlns:a16="http://schemas.microsoft.com/office/drawing/2014/main" id="{705C0685-8D70-48B8-87FB-39FC9C722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5" name="Straight Connector 64">
            <a:extLst>
              <a:ext uri="{FF2B5EF4-FFF2-40B4-BE49-F238E27FC236}">
                <a16:creationId xmlns:a16="http://schemas.microsoft.com/office/drawing/2014/main" id="{1410B724-2658-4B63-B688-72FB4E032CD6}"/>
              </a:ext>
            </a:extLst>
          </p:cNvPr>
          <p:cNvCxnSpPr>
            <a:cxnSpLocks/>
          </p:cNvCxnSpPr>
          <p:nvPr/>
        </p:nvCxnSpPr>
        <p:spPr>
          <a:xfrm>
            <a:off x="11505737" y="6278614"/>
            <a:ext cx="3145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84CF840-1787-4C6E-9A52-BF06C3411D55}"/>
              </a:ext>
            </a:extLst>
          </p:cNvPr>
          <p:cNvSpPr txBox="1"/>
          <p:nvPr/>
        </p:nvSpPr>
        <p:spPr>
          <a:xfrm>
            <a:off x="11409639" y="6043093"/>
            <a:ext cx="569698" cy="276999"/>
          </a:xfrm>
          <a:prstGeom prst="rect">
            <a:avLst/>
          </a:prstGeom>
          <a:noFill/>
        </p:spPr>
        <p:txBody>
          <a:bodyPr wrap="square" rtlCol="0">
            <a:spAutoFit/>
          </a:bodyPr>
          <a:lstStyle/>
          <a:p>
            <a:r>
              <a:rPr lang="en-CA" sz="1200" b="1" i="1" dirty="0"/>
              <a:t>1mm</a:t>
            </a:r>
          </a:p>
        </p:txBody>
      </p:sp>
      <p:graphicFrame>
        <p:nvGraphicFramePr>
          <p:cNvPr id="63" name="Chart 62">
            <a:extLst>
              <a:ext uri="{FF2B5EF4-FFF2-40B4-BE49-F238E27FC236}">
                <a16:creationId xmlns:a16="http://schemas.microsoft.com/office/drawing/2014/main" id="{47B7E41D-71F9-4466-96F7-961EECA43336}"/>
              </a:ext>
            </a:extLst>
          </p:cNvPr>
          <p:cNvGraphicFramePr>
            <a:graphicFrameLocks/>
          </p:cNvGraphicFramePr>
          <p:nvPr>
            <p:extLst>
              <p:ext uri="{D42A27DB-BD31-4B8C-83A1-F6EECF244321}">
                <p14:modId xmlns:p14="http://schemas.microsoft.com/office/powerpoint/2010/main" val="3690927560"/>
              </p:ext>
            </p:extLst>
          </p:nvPr>
        </p:nvGraphicFramePr>
        <p:xfrm>
          <a:off x="212663" y="2411124"/>
          <a:ext cx="6969370" cy="382974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724830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F3A58F7-2EA7-478E-8136-47DA31F5D42A}"/>
              </a:ext>
            </a:extLst>
          </p:cNvPr>
          <p:cNvGrpSpPr/>
          <p:nvPr/>
        </p:nvGrpSpPr>
        <p:grpSpPr>
          <a:xfrm>
            <a:off x="4432806" y="1775727"/>
            <a:ext cx="7937245" cy="4762347"/>
            <a:chOff x="107813" y="2112021"/>
            <a:chExt cx="7309965" cy="4385979"/>
          </a:xfrm>
        </p:grpSpPr>
        <p:pic>
          <p:nvPicPr>
            <p:cNvPr id="11" name="Picture 10">
              <a:extLst>
                <a:ext uri="{FF2B5EF4-FFF2-40B4-BE49-F238E27FC236}">
                  <a16:creationId xmlns:a16="http://schemas.microsoft.com/office/drawing/2014/main" id="{030EA52A-A3FB-4503-9534-3455F9ECA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3" y="2112021"/>
              <a:ext cx="7309965" cy="4385979"/>
            </a:xfrm>
            <a:prstGeom prst="rect">
              <a:avLst/>
            </a:prstGeom>
          </p:spPr>
        </p:pic>
        <p:cxnSp>
          <p:nvCxnSpPr>
            <p:cNvPr id="26" name="Straight Connector 25">
              <a:extLst>
                <a:ext uri="{FF2B5EF4-FFF2-40B4-BE49-F238E27FC236}">
                  <a16:creationId xmlns:a16="http://schemas.microsoft.com/office/drawing/2014/main" id="{D9C39066-5A87-4B9B-B46D-A9E8ADEC2C1F}"/>
                </a:ext>
              </a:extLst>
            </p:cNvPr>
            <p:cNvCxnSpPr>
              <a:cxnSpLocks/>
            </p:cNvCxnSpPr>
            <p:nvPr/>
          </p:nvCxnSpPr>
          <p:spPr>
            <a:xfrm flipH="1">
              <a:off x="1066016" y="2638987"/>
              <a:ext cx="5674909" cy="0"/>
            </a:xfrm>
            <a:prstGeom prst="line">
              <a:avLst/>
            </a:prstGeom>
            <a:ln w="12700">
              <a:solidFill>
                <a:srgbClr val="DE6936"/>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D41038-E6AA-4969-A849-52C6D6C90704}"/>
                </a:ext>
              </a:extLst>
            </p:cNvPr>
            <p:cNvSpPr txBox="1"/>
            <p:nvPr/>
          </p:nvSpPr>
          <p:spPr>
            <a:xfrm>
              <a:off x="2168664" y="2638987"/>
              <a:ext cx="3188262" cy="255108"/>
            </a:xfrm>
            <a:prstGeom prst="rect">
              <a:avLst/>
            </a:prstGeom>
            <a:noFill/>
          </p:spPr>
          <p:txBody>
            <a:bodyPr wrap="square" rtlCol="0">
              <a:spAutoFit/>
            </a:bodyPr>
            <a:lstStyle/>
            <a:p>
              <a:r>
                <a:rPr lang="en-CA" sz="1200" i="1" dirty="0">
                  <a:solidFill>
                    <a:srgbClr val="DE6936"/>
                  </a:solidFill>
                  <a:latin typeface="Roboto" panose="02000000000000000000" pitchFamily="2" charset="0"/>
                  <a:ea typeface="Roboto" panose="02000000000000000000" pitchFamily="2" charset="0"/>
                  <a:cs typeface="Roboto" panose="02000000000000000000" pitchFamily="2" charset="0"/>
                </a:rPr>
                <a:t>200um wall thickness (Low Power)</a:t>
              </a:r>
            </a:p>
          </p:txBody>
        </p:sp>
      </p:grpSp>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24528" y="925598"/>
            <a:ext cx="7412118" cy="1875250"/>
          </a:xfrm>
        </p:spPr>
        <p:txBody>
          <a:bodyPr/>
          <a:lstStyle/>
          <a:p>
            <a:pPr>
              <a:lnSpc>
                <a:spcPct val="150000"/>
              </a:lnSpc>
            </a:pPr>
            <a:r>
              <a:rPr lang="en-US" dirty="0">
                <a:solidFill>
                  <a:srgbClr val="000000"/>
                </a:solidFill>
                <a:latin typeface="Roboto" panose="020B0604020202020204"/>
              </a:rPr>
              <a:t>The graphs below showcase the electrochemical testing performance of the lattice pores using LSV plots specifically for oxidation reaction </a:t>
            </a:r>
            <a:r>
              <a:rPr lang="en-US" b="1" dirty="0">
                <a:solidFill>
                  <a:srgbClr val="000000"/>
                </a:solidFill>
                <a:latin typeface="Roboto" panose="020B0604020202020204"/>
              </a:rPr>
              <a:t>(potential 0</a:t>
            </a:r>
            <a:r>
              <a:rPr lang="en-US" b="1" dirty="0">
                <a:solidFill>
                  <a:srgbClr val="000000"/>
                </a:solidFill>
                <a:latin typeface="Roboto" panose="020B0604020202020204"/>
                <a:sym typeface="Wingdings" panose="05000000000000000000" pitchFamily="2" charset="2"/>
              </a:rPr>
              <a:t>1V)</a:t>
            </a:r>
            <a:r>
              <a:rPr lang="en-US" b="1" dirty="0">
                <a:solidFill>
                  <a:srgbClr val="000000"/>
                </a:solidFill>
                <a:latin typeface="Roboto" panose="020B0604020202020204"/>
              </a:rPr>
              <a:t>. </a:t>
            </a:r>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Testing Lattices</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6</a:t>
            </a:fld>
            <a:endParaRPr lang="en-US" dirty="0"/>
          </a:p>
        </p:txBody>
      </p:sp>
      <p:sp>
        <p:nvSpPr>
          <p:cNvPr id="23" name="Rectangle 22">
            <a:extLst>
              <a:ext uri="{FF2B5EF4-FFF2-40B4-BE49-F238E27FC236}">
                <a16:creationId xmlns:a16="http://schemas.microsoft.com/office/drawing/2014/main" id="{9EC112A1-239C-4734-9006-50CD5C798F9F}"/>
              </a:ext>
            </a:extLst>
          </p:cNvPr>
          <p:cNvSpPr/>
          <p:nvPr/>
        </p:nvSpPr>
        <p:spPr>
          <a:xfrm>
            <a:off x="8082978" y="292038"/>
            <a:ext cx="3684494" cy="1477328"/>
          </a:xfrm>
          <a:prstGeom prst="rect">
            <a:avLst/>
          </a:prstGeom>
          <a:ln>
            <a:solidFill>
              <a:schemeClr val="tx1"/>
            </a:solidFill>
          </a:ln>
        </p:spPr>
        <p:txBody>
          <a:bodyPr wrap="square">
            <a:spAutoFit/>
          </a:bodyPr>
          <a:lstStyle/>
          <a:p>
            <a:pPr>
              <a:spcBef>
                <a:spcPts val="600"/>
              </a:spcBef>
            </a:pPr>
            <a:r>
              <a:rPr lang="en-CA" sz="1400" b="1" u="sng" dirty="0">
                <a:latin typeface="Roboto" panose="02000000000000000000" pitchFamily="2" charset="0"/>
                <a:ea typeface="Roboto" panose="02000000000000000000" pitchFamily="2" charset="0"/>
                <a:cs typeface="Roboto" panose="02000000000000000000" pitchFamily="2" charset="0"/>
              </a:rPr>
              <a:t>3-point probe open cell</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Printed structure – working electrode</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Graphite – counter electrode</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Mercury oxide (</a:t>
            </a:r>
            <a:r>
              <a:rPr lang="en-CA" sz="1400" dirty="0" err="1">
                <a:latin typeface="Roboto" panose="02000000000000000000" pitchFamily="2" charset="0"/>
                <a:ea typeface="Roboto" panose="02000000000000000000" pitchFamily="2" charset="0"/>
                <a:cs typeface="Roboto" panose="02000000000000000000" pitchFamily="2" charset="0"/>
              </a:rPr>
              <a:t>HgO</a:t>
            </a:r>
            <a:r>
              <a:rPr lang="en-CA" sz="1400" dirty="0">
                <a:latin typeface="Roboto" panose="02000000000000000000" pitchFamily="2" charset="0"/>
                <a:ea typeface="Roboto" panose="02000000000000000000" pitchFamily="2" charset="0"/>
                <a:cs typeface="Roboto" panose="02000000000000000000" pitchFamily="2" charset="0"/>
              </a:rPr>
              <a:t>) – Reference</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1M KOH – Electrolyte</a:t>
            </a:r>
          </a:p>
        </p:txBody>
      </p:sp>
      <p:sp>
        <p:nvSpPr>
          <p:cNvPr id="21" name="Rectangle 20">
            <a:extLst>
              <a:ext uri="{FF2B5EF4-FFF2-40B4-BE49-F238E27FC236}">
                <a16:creationId xmlns:a16="http://schemas.microsoft.com/office/drawing/2014/main" id="{3E935842-EEEA-41E9-B330-8D1D2014C5D2}"/>
              </a:ext>
            </a:extLst>
          </p:cNvPr>
          <p:cNvSpPr/>
          <p:nvPr/>
        </p:nvSpPr>
        <p:spPr>
          <a:xfrm>
            <a:off x="4623536" y="6498000"/>
            <a:ext cx="6115977" cy="230832"/>
          </a:xfrm>
          <a:prstGeom prst="rect">
            <a:avLst/>
          </a:prstGeom>
        </p:spPr>
        <p:txBody>
          <a:bodyPr wrap="squar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LSV plot of the deterministic pores where the potential sweeps between 0</a:t>
            </a:r>
            <a:r>
              <a:rPr lang="en-US" sz="900" dirty="0">
                <a:latin typeface="Roboto" panose="02000000000000000000"/>
                <a:ea typeface="Calibri" panose="020F0502020204030204" pitchFamily="34" charset="0"/>
                <a:cs typeface="Arial" panose="020B0604020202020204" pitchFamily="34" charset="0"/>
                <a:sym typeface="Wingdings" panose="05000000000000000000" pitchFamily="2" charset="2"/>
              </a:rPr>
              <a:t>1V in the oxidation reaction</a:t>
            </a:r>
            <a:endParaRPr lang="en-CA" sz="900" dirty="0">
              <a:latin typeface="Roboto" panose="02000000000000000000"/>
            </a:endParaRPr>
          </a:p>
        </p:txBody>
      </p:sp>
      <p:pic>
        <p:nvPicPr>
          <p:cNvPr id="13" name="Picture 12">
            <a:extLst>
              <a:ext uri="{FF2B5EF4-FFF2-40B4-BE49-F238E27FC236}">
                <a16:creationId xmlns:a16="http://schemas.microsoft.com/office/drawing/2014/main" id="{F1DF0B87-0694-495F-ABC2-14DE77984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D35E43EC-7C8F-4F12-8671-91F248E3F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931" y="2031709"/>
            <a:ext cx="3279321" cy="4372427"/>
          </a:xfrm>
          <a:prstGeom prst="rect">
            <a:avLst/>
          </a:prstGeom>
        </p:spPr>
      </p:pic>
      <p:sp>
        <p:nvSpPr>
          <p:cNvPr id="16" name="TextBox 15">
            <a:extLst>
              <a:ext uri="{FF2B5EF4-FFF2-40B4-BE49-F238E27FC236}">
                <a16:creationId xmlns:a16="http://schemas.microsoft.com/office/drawing/2014/main" id="{ACF9C0DC-5F80-492B-A969-4C060015B057}"/>
              </a:ext>
            </a:extLst>
          </p:cNvPr>
          <p:cNvSpPr txBox="1"/>
          <p:nvPr/>
        </p:nvSpPr>
        <p:spPr>
          <a:xfrm>
            <a:off x="312826" y="4555048"/>
            <a:ext cx="944466" cy="461665"/>
          </a:xfrm>
          <a:prstGeom prst="rect">
            <a:avLst/>
          </a:prstGeom>
          <a:noFill/>
        </p:spPr>
        <p:txBody>
          <a:bodyPr wrap="square" rtlCol="0">
            <a:spAutoFit/>
          </a:bodyPr>
          <a:lstStyle/>
          <a:p>
            <a:r>
              <a:rPr lang="en-CA" sz="1200" i="1" dirty="0">
                <a:latin typeface="Roboto" panose="02000000000000000000" pitchFamily="2" charset="0"/>
                <a:ea typeface="Roboto" panose="02000000000000000000" pitchFamily="2" charset="0"/>
                <a:cs typeface="Roboto" panose="02000000000000000000" pitchFamily="2" charset="0"/>
              </a:rPr>
              <a:t>Counter electrode</a:t>
            </a:r>
          </a:p>
        </p:txBody>
      </p:sp>
      <p:sp>
        <p:nvSpPr>
          <p:cNvPr id="17" name="TextBox 16">
            <a:extLst>
              <a:ext uri="{FF2B5EF4-FFF2-40B4-BE49-F238E27FC236}">
                <a16:creationId xmlns:a16="http://schemas.microsoft.com/office/drawing/2014/main" id="{6346377C-E5C5-4804-9E06-BDBD1DCD8F09}"/>
              </a:ext>
            </a:extLst>
          </p:cNvPr>
          <p:cNvSpPr txBox="1"/>
          <p:nvPr/>
        </p:nvSpPr>
        <p:spPr>
          <a:xfrm>
            <a:off x="299065" y="5759178"/>
            <a:ext cx="944466" cy="461665"/>
          </a:xfrm>
          <a:prstGeom prst="rect">
            <a:avLst/>
          </a:prstGeom>
          <a:noFill/>
        </p:spPr>
        <p:txBody>
          <a:bodyPr wrap="square" rtlCol="0">
            <a:spAutoFit/>
          </a:bodyPr>
          <a:lstStyle/>
          <a:p>
            <a:r>
              <a:rPr lang="en-CA" sz="1200" i="1" dirty="0">
                <a:latin typeface="Roboto" panose="02000000000000000000" pitchFamily="2" charset="0"/>
                <a:ea typeface="Roboto" panose="02000000000000000000" pitchFamily="2" charset="0"/>
                <a:cs typeface="Roboto" panose="02000000000000000000" pitchFamily="2" charset="0"/>
              </a:rPr>
              <a:t>Counter electrode</a:t>
            </a:r>
          </a:p>
        </p:txBody>
      </p:sp>
      <p:sp>
        <p:nvSpPr>
          <p:cNvPr id="18" name="TextBox 17">
            <a:extLst>
              <a:ext uri="{FF2B5EF4-FFF2-40B4-BE49-F238E27FC236}">
                <a16:creationId xmlns:a16="http://schemas.microsoft.com/office/drawing/2014/main" id="{0099591D-E458-4D6A-9A60-0BE6940974F0}"/>
              </a:ext>
            </a:extLst>
          </p:cNvPr>
          <p:cNvSpPr txBox="1"/>
          <p:nvPr/>
        </p:nvSpPr>
        <p:spPr>
          <a:xfrm>
            <a:off x="280717" y="5160730"/>
            <a:ext cx="944466" cy="461665"/>
          </a:xfrm>
          <a:prstGeom prst="rect">
            <a:avLst/>
          </a:prstGeom>
          <a:noFill/>
        </p:spPr>
        <p:txBody>
          <a:bodyPr wrap="square" rtlCol="0">
            <a:spAutoFit/>
          </a:bodyPr>
          <a:lstStyle/>
          <a:p>
            <a:r>
              <a:rPr lang="en-CA" sz="1200" i="1" dirty="0">
                <a:latin typeface="Roboto" panose="02000000000000000000" pitchFamily="2" charset="0"/>
                <a:ea typeface="Roboto" panose="02000000000000000000" pitchFamily="2" charset="0"/>
                <a:cs typeface="Roboto" panose="02000000000000000000" pitchFamily="2" charset="0"/>
              </a:rPr>
              <a:t>Reference electrode</a:t>
            </a:r>
          </a:p>
        </p:txBody>
      </p:sp>
      <p:cxnSp>
        <p:nvCxnSpPr>
          <p:cNvPr id="19" name="Straight Arrow Connector 18">
            <a:extLst>
              <a:ext uri="{FF2B5EF4-FFF2-40B4-BE49-F238E27FC236}">
                <a16:creationId xmlns:a16="http://schemas.microsoft.com/office/drawing/2014/main" id="{7EDE5BEB-B3B9-4483-B312-83238D01016B}"/>
              </a:ext>
            </a:extLst>
          </p:cNvPr>
          <p:cNvCxnSpPr>
            <a:cxnSpLocks/>
            <a:stCxn id="16" idx="3"/>
          </p:cNvCxnSpPr>
          <p:nvPr/>
        </p:nvCxnSpPr>
        <p:spPr>
          <a:xfrm flipV="1">
            <a:off x="1257292" y="4329831"/>
            <a:ext cx="1104181" cy="456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0B59350-CA38-4253-8B41-C2ABE054F481}"/>
              </a:ext>
            </a:extLst>
          </p:cNvPr>
          <p:cNvCxnSpPr>
            <a:cxnSpLocks/>
          </p:cNvCxnSpPr>
          <p:nvPr/>
        </p:nvCxnSpPr>
        <p:spPr>
          <a:xfrm flipV="1">
            <a:off x="1127653" y="4663620"/>
            <a:ext cx="1521575" cy="630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45FB07-B0C4-4FE3-B961-77ED3211EBDE}"/>
              </a:ext>
            </a:extLst>
          </p:cNvPr>
          <p:cNvCxnSpPr>
            <a:cxnSpLocks/>
          </p:cNvCxnSpPr>
          <p:nvPr/>
        </p:nvCxnSpPr>
        <p:spPr>
          <a:xfrm flipV="1">
            <a:off x="1127653" y="5214552"/>
            <a:ext cx="1741424" cy="7074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957874-DEE9-45D6-A132-2A14EFA5097D}"/>
              </a:ext>
            </a:extLst>
          </p:cNvPr>
          <p:cNvGrpSpPr/>
          <p:nvPr/>
        </p:nvGrpSpPr>
        <p:grpSpPr>
          <a:xfrm>
            <a:off x="225369" y="2031709"/>
            <a:ext cx="853254" cy="2267516"/>
            <a:chOff x="6726468" y="3990407"/>
            <a:chExt cx="1005123" cy="2671108"/>
          </a:xfrm>
        </p:grpSpPr>
        <p:sp>
          <p:nvSpPr>
            <p:cNvPr id="31" name="Rectangle 30">
              <a:extLst>
                <a:ext uri="{FF2B5EF4-FFF2-40B4-BE49-F238E27FC236}">
                  <a16:creationId xmlns:a16="http://schemas.microsoft.com/office/drawing/2014/main" id="{DAF2DF66-707C-4A25-B870-67BA9826A124}"/>
                </a:ext>
              </a:extLst>
            </p:cNvPr>
            <p:cNvSpPr/>
            <p:nvPr/>
          </p:nvSpPr>
          <p:spPr>
            <a:xfrm>
              <a:off x="6743180" y="3990407"/>
              <a:ext cx="935768" cy="2671108"/>
            </a:xfrm>
            <a:prstGeom prst="rect">
              <a:avLst/>
            </a:prstGeom>
            <a:solidFill>
              <a:srgbClr val="72B8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2" name="Picture 31">
              <a:extLst>
                <a:ext uri="{FF2B5EF4-FFF2-40B4-BE49-F238E27FC236}">
                  <a16:creationId xmlns:a16="http://schemas.microsoft.com/office/drawing/2014/main" id="{03786BB5-EC6D-411A-B8BB-10D75A2295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483" b="92759" l="9140" r="89785">
                          <a14:foregroundMark x1="59677" y1="10000" x2="59677" y2="10000"/>
                          <a14:foregroundMark x1="66129" y1="7241" x2="66129" y2="7241"/>
                          <a14:foregroundMark x1="72043" y1="4483" x2="72043" y2="4483"/>
                          <a14:foregroundMark x1="31720" y1="92759" x2="31720" y2="92759"/>
                          <a14:backgroundMark x1="21505" y1="40345" x2="21505" y2="40345"/>
                          <a14:backgroundMark x1="23118" y1="36379" x2="23118" y2="36379"/>
                          <a14:backgroundMark x1="21505" y1="33621" x2="21505" y2="33621"/>
                          <a14:backgroundMark x1="21505" y1="58448" x2="21505" y2="58448"/>
                          <a14:backgroundMark x1="21505" y1="66379" x2="21505" y2="66379"/>
                          <a14:backgroundMark x1="21505" y1="70000" x2="21505" y2="70000"/>
                          <a14:backgroundMark x1="23118" y1="55000" x2="23118" y2="55000"/>
                        </a14:backgroundRemoval>
                      </a14:imgEffect>
                    </a14:imgLayer>
                  </a14:imgProps>
                </a:ext>
              </a:extLst>
            </a:blip>
            <a:stretch>
              <a:fillRect/>
            </a:stretch>
          </p:blipFill>
          <p:spPr>
            <a:xfrm>
              <a:off x="6890938" y="3990407"/>
              <a:ext cx="684455" cy="2134321"/>
            </a:xfrm>
            <a:prstGeom prst="rect">
              <a:avLst/>
            </a:prstGeom>
          </p:spPr>
        </p:pic>
        <p:sp>
          <p:nvSpPr>
            <p:cNvPr id="33" name="TextBox 32">
              <a:extLst>
                <a:ext uri="{FF2B5EF4-FFF2-40B4-BE49-F238E27FC236}">
                  <a16:creationId xmlns:a16="http://schemas.microsoft.com/office/drawing/2014/main" id="{3274419E-EBC2-4D4B-9FAD-DB9A8E62E929}"/>
                </a:ext>
              </a:extLst>
            </p:cNvPr>
            <p:cNvSpPr txBox="1"/>
            <p:nvPr/>
          </p:nvSpPr>
          <p:spPr>
            <a:xfrm>
              <a:off x="6726468" y="6049496"/>
              <a:ext cx="1005123" cy="400110"/>
            </a:xfrm>
            <a:prstGeom prst="rect">
              <a:avLst/>
            </a:prstGeom>
            <a:noFill/>
          </p:spPr>
          <p:txBody>
            <a:bodyPr wrap="square" rtlCol="0">
              <a:spAutoFit/>
            </a:bodyPr>
            <a:lstStyle/>
            <a:p>
              <a:pPr algn="ctr"/>
              <a:r>
                <a:rPr lang="en-US" sz="1000" b="1" i="1" dirty="0">
                  <a:latin typeface="Roboto" panose="02000000000000000000" pitchFamily="2" charset="0"/>
                  <a:ea typeface="Roboto" panose="02000000000000000000" pitchFamily="2" charset="0"/>
                  <a:cs typeface="Roboto" panose="02000000000000000000" pitchFamily="2" charset="0"/>
                </a:rPr>
                <a:t>CAD designed structure</a:t>
              </a:r>
              <a:endParaRPr lang="en-CA" sz="1000" b="1" i="1" dirty="0">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496599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Adding Micro Porosity</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7</a:t>
            </a:fld>
            <a:endParaRPr lang="en-US" dirty="0"/>
          </a:p>
        </p:txBody>
      </p:sp>
      <p:grpSp>
        <p:nvGrpSpPr>
          <p:cNvPr id="8" name="Group 7">
            <a:extLst>
              <a:ext uri="{FF2B5EF4-FFF2-40B4-BE49-F238E27FC236}">
                <a16:creationId xmlns:a16="http://schemas.microsoft.com/office/drawing/2014/main" id="{972CEC0B-CC6D-4841-BD08-14D3D3F291E5}"/>
              </a:ext>
            </a:extLst>
          </p:cNvPr>
          <p:cNvGrpSpPr/>
          <p:nvPr/>
        </p:nvGrpSpPr>
        <p:grpSpPr>
          <a:xfrm>
            <a:off x="7678273" y="3401245"/>
            <a:ext cx="3994547" cy="2239193"/>
            <a:chOff x="7664602" y="4127968"/>
            <a:chExt cx="3994547" cy="2239193"/>
          </a:xfrm>
        </p:grpSpPr>
        <p:pic>
          <p:nvPicPr>
            <p:cNvPr id="20" name="Picture 19">
              <a:extLst>
                <a:ext uri="{FF2B5EF4-FFF2-40B4-BE49-F238E27FC236}">
                  <a16:creationId xmlns:a16="http://schemas.microsoft.com/office/drawing/2014/main" id="{A55FB4B0-D05B-44BB-A3CE-3BF0286BEA56}"/>
                </a:ext>
              </a:extLst>
            </p:cNvPr>
            <p:cNvPicPr>
              <a:picLocks noChangeAspect="1"/>
            </p:cNvPicPr>
            <p:nvPr/>
          </p:nvPicPr>
          <p:blipFill rotWithShape="1">
            <a:blip r:embed="rId3"/>
            <a:srcRect l="34815" t="41543" r="40752" b="26013"/>
            <a:stretch/>
          </p:blipFill>
          <p:spPr>
            <a:xfrm>
              <a:off x="9099587" y="5076996"/>
              <a:ext cx="1139192" cy="1272893"/>
            </a:xfrm>
            <a:prstGeom prst="rect">
              <a:avLst/>
            </a:prstGeom>
          </p:spPr>
        </p:pic>
        <p:pic>
          <p:nvPicPr>
            <p:cNvPr id="21" name="Picture 20">
              <a:extLst>
                <a:ext uri="{FF2B5EF4-FFF2-40B4-BE49-F238E27FC236}">
                  <a16:creationId xmlns:a16="http://schemas.microsoft.com/office/drawing/2014/main" id="{7FBD7A39-729D-4251-99D8-1AEC66B04F51}"/>
                </a:ext>
              </a:extLst>
            </p:cNvPr>
            <p:cNvPicPr>
              <a:picLocks noChangeAspect="1"/>
            </p:cNvPicPr>
            <p:nvPr/>
          </p:nvPicPr>
          <p:blipFill rotWithShape="1">
            <a:blip r:embed="rId4"/>
            <a:srcRect l="20077" t="47966" r="56610" b="21549"/>
            <a:stretch/>
          </p:blipFill>
          <p:spPr>
            <a:xfrm>
              <a:off x="10519957" y="5077584"/>
              <a:ext cx="1139192" cy="1289577"/>
            </a:xfrm>
            <a:prstGeom prst="rect">
              <a:avLst/>
            </a:prstGeom>
          </p:spPr>
        </p:pic>
        <p:grpSp>
          <p:nvGrpSpPr>
            <p:cNvPr id="6" name="Group 5">
              <a:extLst>
                <a:ext uri="{FF2B5EF4-FFF2-40B4-BE49-F238E27FC236}">
                  <a16:creationId xmlns:a16="http://schemas.microsoft.com/office/drawing/2014/main" id="{B3363813-1A9D-4DD2-B27F-B902045838D3}"/>
                </a:ext>
              </a:extLst>
            </p:cNvPr>
            <p:cNvGrpSpPr/>
            <p:nvPr/>
          </p:nvGrpSpPr>
          <p:grpSpPr>
            <a:xfrm>
              <a:off x="7664602" y="5068655"/>
              <a:ext cx="1681726" cy="1272893"/>
              <a:chOff x="10851651" y="2057440"/>
              <a:chExt cx="1681726" cy="1272893"/>
            </a:xfrm>
          </p:grpSpPr>
          <p:pic>
            <p:nvPicPr>
              <p:cNvPr id="19" name="Picture 18">
                <a:extLst>
                  <a:ext uri="{FF2B5EF4-FFF2-40B4-BE49-F238E27FC236}">
                    <a16:creationId xmlns:a16="http://schemas.microsoft.com/office/drawing/2014/main" id="{FDC70D4D-CC8D-4AA6-8AAF-97E3EBDDDC13}"/>
                  </a:ext>
                </a:extLst>
              </p:cNvPr>
              <p:cNvPicPr>
                <a:picLocks noChangeAspect="1"/>
              </p:cNvPicPr>
              <p:nvPr/>
            </p:nvPicPr>
            <p:blipFill rotWithShape="1">
              <a:blip r:embed="rId5"/>
              <a:srcRect l="35803" t="41035" r="43126" b="31125"/>
              <a:stretch/>
            </p:blipFill>
            <p:spPr>
              <a:xfrm>
                <a:off x="10851651" y="2057440"/>
                <a:ext cx="1139192" cy="1272893"/>
              </a:xfrm>
              <a:prstGeom prst="rect">
                <a:avLst/>
              </a:prstGeom>
            </p:spPr>
          </p:pic>
          <p:cxnSp>
            <p:nvCxnSpPr>
              <p:cNvPr id="22" name="Straight Arrow Connector 21">
                <a:extLst>
                  <a:ext uri="{FF2B5EF4-FFF2-40B4-BE49-F238E27FC236}">
                    <a16:creationId xmlns:a16="http://schemas.microsoft.com/office/drawing/2014/main" id="{F4D6832D-2E05-494C-91FF-C55AD54D6F70}"/>
                  </a:ext>
                </a:extLst>
              </p:cNvPr>
              <p:cNvCxnSpPr>
                <a:cxnSpLocks/>
              </p:cNvCxnSpPr>
              <p:nvPr/>
            </p:nvCxnSpPr>
            <p:spPr>
              <a:xfrm flipH="1" flipV="1">
                <a:off x="11891732" y="2896264"/>
                <a:ext cx="160105" cy="17045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FB214E-6737-4836-9DAD-1BDAC24DF199}"/>
                  </a:ext>
                </a:extLst>
              </p:cNvPr>
              <p:cNvCxnSpPr>
                <a:cxnSpLocks/>
              </p:cNvCxnSpPr>
              <p:nvPr/>
            </p:nvCxnSpPr>
            <p:spPr>
              <a:xfrm flipH="1">
                <a:off x="11808551" y="2425644"/>
                <a:ext cx="243286" cy="16399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9B9EDB1-2CDF-4627-96BE-C7373AF0089B}"/>
                  </a:ext>
                </a:extLst>
              </p:cNvPr>
              <p:cNvSpPr txBox="1"/>
              <p:nvPr/>
            </p:nvSpPr>
            <p:spPr>
              <a:xfrm>
                <a:off x="11888474" y="3022581"/>
                <a:ext cx="600435" cy="267157"/>
              </a:xfrm>
              <a:prstGeom prst="rect">
                <a:avLst/>
              </a:prstGeom>
              <a:noFill/>
            </p:spPr>
            <p:txBody>
              <a:bodyPr wrap="square" rtlCol="0">
                <a:spAutoFit/>
              </a:bodyPr>
              <a:lstStyle/>
              <a:p>
                <a:r>
                  <a:rPr lang="en-CA" sz="1000" i="1" dirty="0">
                    <a:solidFill>
                      <a:srgbClr val="FF0000"/>
                    </a:solidFill>
                    <a:latin typeface="Roboto" panose="02000000000000000000" pitchFamily="2" charset="0"/>
                    <a:ea typeface="Roboto" panose="02000000000000000000" pitchFamily="2" charset="0"/>
                    <a:cs typeface="Roboto" panose="02000000000000000000" pitchFamily="2" charset="0"/>
                  </a:rPr>
                  <a:t>solid</a:t>
                </a:r>
              </a:p>
            </p:txBody>
          </p:sp>
          <p:sp>
            <p:nvSpPr>
              <p:cNvPr id="25" name="TextBox 24">
                <a:extLst>
                  <a:ext uri="{FF2B5EF4-FFF2-40B4-BE49-F238E27FC236}">
                    <a16:creationId xmlns:a16="http://schemas.microsoft.com/office/drawing/2014/main" id="{D391E43D-946D-4DFE-89ED-8DF95185F4DE}"/>
                  </a:ext>
                </a:extLst>
              </p:cNvPr>
              <p:cNvSpPr txBox="1"/>
              <p:nvPr/>
            </p:nvSpPr>
            <p:spPr>
              <a:xfrm>
                <a:off x="11932942" y="2210005"/>
                <a:ext cx="600435" cy="267157"/>
              </a:xfrm>
              <a:prstGeom prst="rect">
                <a:avLst/>
              </a:prstGeom>
              <a:noFill/>
            </p:spPr>
            <p:txBody>
              <a:bodyPr wrap="square" rtlCol="0">
                <a:spAutoFit/>
              </a:bodyPr>
              <a:lstStyle/>
              <a:p>
                <a:r>
                  <a:rPr lang="en-CA" sz="1000" i="1" dirty="0">
                    <a:solidFill>
                      <a:srgbClr val="FF0000"/>
                    </a:solidFill>
                    <a:latin typeface="Roboto" panose="02000000000000000000" pitchFamily="2" charset="0"/>
                    <a:ea typeface="Roboto" panose="02000000000000000000" pitchFamily="2" charset="0"/>
                    <a:cs typeface="Roboto" panose="02000000000000000000" pitchFamily="2" charset="0"/>
                  </a:rPr>
                  <a:t>void</a:t>
                </a:r>
              </a:p>
            </p:txBody>
          </p:sp>
        </p:grpSp>
        <p:sp>
          <p:nvSpPr>
            <p:cNvPr id="26" name="TextBox 25">
              <a:extLst>
                <a:ext uri="{FF2B5EF4-FFF2-40B4-BE49-F238E27FC236}">
                  <a16:creationId xmlns:a16="http://schemas.microsoft.com/office/drawing/2014/main" id="{D0AC3644-DD49-4985-AE7D-5E7865F0F68E}"/>
                </a:ext>
              </a:extLst>
            </p:cNvPr>
            <p:cNvSpPr txBox="1"/>
            <p:nvPr/>
          </p:nvSpPr>
          <p:spPr>
            <a:xfrm>
              <a:off x="7735273" y="4463115"/>
              <a:ext cx="989975" cy="553997"/>
            </a:xfrm>
            <a:prstGeom prst="rect">
              <a:avLst/>
            </a:prstGeom>
            <a:noFill/>
          </p:spPr>
          <p:txBody>
            <a:bodyPr wrap="square" rtlCol="0">
              <a:spAutoFit/>
            </a:bodyPr>
            <a:lstStyle/>
            <a:p>
              <a:pPr algn="ctr"/>
              <a:r>
                <a:rPr lang="en-CA" sz="1000" i="1" dirty="0">
                  <a:latin typeface="Roboto" panose="02000000000000000000" pitchFamily="2" charset="0"/>
                  <a:ea typeface="Roboto" panose="02000000000000000000" pitchFamily="2" charset="0"/>
                  <a:cs typeface="Roboto" panose="02000000000000000000" pitchFamily="2" charset="0"/>
                </a:rPr>
                <a:t>67 deg rotation angle</a:t>
              </a:r>
            </a:p>
            <a:p>
              <a:pPr algn="ctr"/>
              <a:r>
                <a:rPr lang="en-CA" sz="1000" b="1" i="1" dirty="0">
                  <a:latin typeface="Roboto" panose="02000000000000000000" pitchFamily="2" charset="0"/>
                  <a:ea typeface="Roboto" panose="02000000000000000000" pitchFamily="2" charset="0"/>
                  <a:cs typeface="Roboto" panose="02000000000000000000" pitchFamily="2" charset="0"/>
                </a:rPr>
                <a:t>(random)</a:t>
              </a:r>
            </a:p>
          </p:txBody>
        </p:sp>
        <p:sp>
          <p:nvSpPr>
            <p:cNvPr id="27" name="TextBox 26">
              <a:extLst>
                <a:ext uri="{FF2B5EF4-FFF2-40B4-BE49-F238E27FC236}">
                  <a16:creationId xmlns:a16="http://schemas.microsoft.com/office/drawing/2014/main" id="{A4E6A250-506E-4D4B-842A-FA152A0323AA}"/>
                </a:ext>
              </a:extLst>
            </p:cNvPr>
            <p:cNvSpPr txBox="1"/>
            <p:nvPr/>
          </p:nvSpPr>
          <p:spPr>
            <a:xfrm>
              <a:off x="9166888" y="4388471"/>
              <a:ext cx="989975" cy="707886"/>
            </a:xfrm>
            <a:prstGeom prst="rect">
              <a:avLst/>
            </a:prstGeom>
            <a:noFill/>
          </p:spPr>
          <p:txBody>
            <a:bodyPr wrap="square" rtlCol="0">
              <a:spAutoFit/>
            </a:bodyPr>
            <a:lstStyle/>
            <a:p>
              <a:pPr algn="ctr"/>
              <a:r>
                <a:rPr lang="en-CA" sz="1000" i="1" dirty="0">
                  <a:latin typeface="Roboto" panose="02000000000000000000" pitchFamily="2" charset="0"/>
                  <a:ea typeface="Roboto" panose="02000000000000000000" pitchFamily="2" charset="0"/>
                  <a:cs typeface="Roboto" panose="02000000000000000000" pitchFamily="2" charset="0"/>
                </a:rPr>
                <a:t>60 deg rotation angle</a:t>
              </a:r>
            </a:p>
            <a:p>
              <a:pPr algn="ctr"/>
              <a:r>
                <a:rPr lang="en-CA" sz="1000" b="1" i="1" dirty="0">
                  <a:latin typeface="Roboto" panose="02000000000000000000" pitchFamily="2" charset="0"/>
                  <a:ea typeface="Roboto" panose="02000000000000000000" pitchFamily="2" charset="0"/>
                  <a:cs typeface="Roboto" panose="02000000000000000000" pitchFamily="2" charset="0"/>
                </a:rPr>
                <a:t>(horizontal +vertical)</a:t>
              </a:r>
            </a:p>
          </p:txBody>
        </p:sp>
        <p:sp>
          <p:nvSpPr>
            <p:cNvPr id="28" name="TextBox 27">
              <a:extLst>
                <a:ext uri="{FF2B5EF4-FFF2-40B4-BE49-F238E27FC236}">
                  <a16:creationId xmlns:a16="http://schemas.microsoft.com/office/drawing/2014/main" id="{EECAB5C6-60D0-46A0-9ABC-04A68F406B71}"/>
                </a:ext>
              </a:extLst>
            </p:cNvPr>
            <p:cNvSpPr txBox="1"/>
            <p:nvPr/>
          </p:nvSpPr>
          <p:spPr>
            <a:xfrm>
              <a:off x="10605984" y="4472044"/>
              <a:ext cx="989975" cy="553997"/>
            </a:xfrm>
            <a:prstGeom prst="rect">
              <a:avLst/>
            </a:prstGeom>
            <a:noFill/>
          </p:spPr>
          <p:txBody>
            <a:bodyPr wrap="square" rtlCol="0">
              <a:spAutoFit/>
            </a:bodyPr>
            <a:lstStyle/>
            <a:p>
              <a:pPr algn="ctr"/>
              <a:r>
                <a:rPr lang="en-CA" sz="1000" i="1" dirty="0">
                  <a:latin typeface="Roboto" panose="02000000000000000000" pitchFamily="2" charset="0"/>
                  <a:ea typeface="Roboto" panose="02000000000000000000" pitchFamily="2" charset="0"/>
                  <a:cs typeface="Roboto" panose="02000000000000000000" pitchFamily="2" charset="0"/>
                </a:rPr>
                <a:t>90 deg rotation angle </a:t>
              </a:r>
              <a:r>
                <a:rPr lang="en-CA" sz="1000" b="1" i="1" dirty="0">
                  <a:latin typeface="Roboto" panose="02000000000000000000" pitchFamily="2" charset="0"/>
                  <a:ea typeface="Roboto" panose="02000000000000000000" pitchFamily="2" charset="0"/>
                  <a:cs typeface="Roboto" panose="02000000000000000000" pitchFamily="2" charset="0"/>
                </a:rPr>
                <a:t>(vertical)</a:t>
              </a:r>
            </a:p>
          </p:txBody>
        </p:sp>
        <p:sp>
          <p:nvSpPr>
            <p:cNvPr id="47" name="TextBox 46">
              <a:extLst>
                <a:ext uri="{FF2B5EF4-FFF2-40B4-BE49-F238E27FC236}">
                  <a16:creationId xmlns:a16="http://schemas.microsoft.com/office/drawing/2014/main" id="{06206A43-0FA0-4DD4-86E9-11A92460CBE2}"/>
                </a:ext>
              </a:extLst>
            </p:cNvPr>
            <p:cNvSpPr txBox="1"/>
            <p:nvPr/>
          </p:nvSpPr>
          <p:spPr>
            <a:xfrm>
              <a:off x="7857369" y="4127968"/>
              <a:ext cx="2895162" cy="276999"/>
            </a:xfrm>
            <a:prstGeom prst="rect">
              <a:avLst/>
            </a:prstGeom>
            <a:noFill/>
            <a:ln>
              <a:solidFill>
                <a:schemeClr val="bg1">
                  <a:lumMod val="50000"/>
                </a:schemeClr>
              </a:solidFill>
            </a:ln>
          </p:spPr>
          <p:txBody>
            <a:bodyPr wrap="square" rtlCol="0">
              <a:spAutoFit/>
            </a:bodyPr>
            <a:lstStyle/>
            <a:p>
              <a:pPr algn="ctr" defTabSz="685800">
                <a:defRPr/>
              </a:pPr>
              <a:r>
                <a:rPr lang="en-CA" sz="1200" b="1" i="1" u="sng" dirty="0">
                  <a:solidFill>
                    <a:srgbClr val="000000"/>
                  </a:solidFill>
                  <a:latin typeface="Roboto" panose="02000000000000000000" pitchFamily="2" charset="0"/>
                  <a:ea typeface="Roboto" panose="02000000000000000000" pitchFamily="2" charset="0"/>
                  <a:cs typeface="Roboto" panose="02000000000000000000" pitchFamily="2" charset="0"/>
                </a:rPr>
                <a:t>Hatch rotation variation</a:t>
              </a:r>
            </a:p>
          </p:txBody>
        </p:sp>
      </p:grpSp>
      <p:grpSp>
        <p:nvGrpSpPr>
          <p:cNvPr id="7" name="Group 6">
            <a:extLst>
              <a:ext uri="{FF2B5EF4-FFF2-40B4-BE49-F238E27FC236}">
                <a16:creationId xmlns:a16="http://schemas.microsoft.com/office/drawing/2014/main" id="{8E2B9004-5C95-4049-8B77-49271E521BF4}"/>
              </a:ext>
            </a:extLst>
          </p:cNvPr>
          <p:cNvGrpSpPr/>
          <p:nvPr/>
        </p:nvGrpSpPr>
        <p:grpSpPr>
          <a:xfrm>
            <a:off x="7877515" y="1162052"/>
            <a:ext cx="2895162" cy="1924834"/>
            <a:chOff x="7857369" y="1802115"/>
            <a:chExt cx="2895162" cy="1924834"/>
          </a:xfrm>
        </p:grpSpPr>
        <p:pic>
          <p:nvPicPr>
            <p:cNvPr id="35" name="Picture 34">
              <a:extLst>
                <a:ext uri="{FF2B5EF4-FFF2-40B4-BE49-F238E27FC236}">
                  <a16:creationId xmlns:a16="http://schemas.microsoft.com/office/drawing/2014/main" id="{7C5EE9B3-C8B2-4E3E-B6A4-9069F36950C6}"/>
                </a:ext>
              </a:extLst>
            </p:cNvPr>
            <p:cNvPicPr>
              <a:picLocks noChangeAspect="1"/>
            </p:cNvPicPr>
            <p:nvPr/>
          </p:nvPicPr>
          <p:blipFill rotWithShape="1">
            <a:blip r:embed="rId5"/>
            <a:srcRect l="23151" t="45441" r="42676" b="9414"/>
            <a:stretch/>
          </p:blipFill>
          <p:spPr>
            <a:xfrm>
              <a:off x="9515020" y="2517874"/>
              <a:ext cx="1174081" cy="1209075"/>
            </a:xfrm>
            <a:prstGeom prst="rect">
              <a:avLst/>
            </a:prstGeom>
          </p:spPr>
        </p:pic>
        <p:pic>
          <p:nvPicPr>
            <p:cNvPr id="36" name="Picture 35">
              <a:extLst>
                <a:ext uri="{FF2B5EF4-FFF2-40B4-BE49-F238E27FC236}">
                  <a16:creationId xmlns:a16="http://schemas.microsoft.com/office/drawing/2014/main" id="{2B9DAAED-EDC2-4199-859E-1BA252969355}"/>
                </a:ext>
              </a:extLst>
            </p:cNvPr>
            <p:cNvPicPr>
              <a:picLocks noChangeAspect="1"/>
            </p:cNvPicPr>
            <p:nvPr/>
          </p:nvPicPr>
          <p:blipFill rotWithShape="1">
            <a:blip r:embed="rId6">
              <a:extLst>
                <a:ext uri="{28A0092B-C50C-407E-A947-70E740481C1C}">
                  <a14:useLocalDpi xmlns:a14="http://schemas.microsoft.com/office/drawing/2010/main" val="0"/>
                </a:ext>
              </a:extLst>
            </a:blip>
            <a:srcRect l="28312" t="45637" r="41653" b="11633"/>
            <a:stretch/>
          </p:blipFill>
          <p:spPr>
            <a:xfrm>
              <a:off x="7866807" y="2496199"/>
              <a:ext cx="1174081" cy="1209075"/>
            </a:xfrm>
            <a:prstGeom prst="rect">
              <a:avLst/>
            </a:prstGeom>
          </p:spPr>
        </p:pic>
        <p:sp>
          <p:nvSpPr>
            <p:cNvPr id="37" name="TextBox 36">
              <a:extLst>
                <a:ext uri="{FF2B5EF4-FFF2-40B4-BE49-F238E27FC236}">
                  <a16:creationId xmlns:a16="http://schemas.microsoft.com/office/drawing/2014/main" id="{63453454-B2A6-400B-ABC0-21F7D6B7D910}"/>
                </a:ext>
              </a:extLst>
            </p:cNvPr>
            <p:cNvSpPr txBox="1"/>
            <p:nvPr/>
          </p:nvSpPr>
          <p:spPr>
            <a:xfrm>
              <a:off x="7857369" y="2087694"/>
              <a:ext cx="1174081" cy="400110"/>
            </a:xfrm>
            <a:prstGeom prst="rect">
              <a:avLst/>
            </a:prstGeom>
            <a:noFill/>
          </p:spPr>
          <p:txBody>
            <a:bodyPr wrap="square" rtlCol="0">
              <a:spAutoFit/>
            </a:bodyPr>
            <a:lstStyle/>
            <a:p>
              <a:pPr algn="ctr"/>
              <a:r>
                <a:rPr lang="en-CA" sz="1000" i="1" dirty="0">
                  <a:latin typeface="Roboto" panose="02000000000000000000" pitchFamily="2" charset="0"/>
                  <a:ea typeface="Roboto" panose="02000000000000000000" pitchFamily="2" charset="0"/>
                  <a:cs typeface="Roboto" panose="02000000000000000000" pitchFamily="2" charset="0"/>
                </a:rPr>
                <a:t>300µm </a:t>
              </a:r>
            </a:p>
            <a:p>
              <a:pPr algn="ctr"/>
              <a:r>
                <a:rPr lang="en-CA" sz="1000" i="1" dirty="0">
                  <a:latin typeface="Roboto" panose="02000000000000000000" pitchFamily="2" charset="0"/>
                  <a:ea typeface="Roboto" panose="02000000000000000000" pitchFamily="2" charset="0"/>
                  <a:cs typeface="Roboto" panose="02000000000000000000" pitchFamily="2" charset="0"/>
                </a:rPr>
                <a:t>hatch spacing</a:t>
              </a:r>
            </a:p>
          </p:txBody>
        </p:sp>
        <p:sp>
          <p:nvSpPr>
            <p:cNvPr id="38" name="TextBox 37">
              <a:extLst>
                <a:ext uri="{FF2B5EF4-FFF2-40B4-BE49-F238E27FC236}">
                  <a16:creationId xmlns:a16="http://schemas.microsoft.com/office/drawing/2014/main" id="{01F0C1FC-F927-4A9F-A85E-EA778724D379}"/>
                </a:ext>
              </a:extLst>
            </p:cNvPr>
            <p:cNvSpPr txBox="1"/>
            <p:nvPr/>
          </p:nvSpPr>
          <p:spPr>
            <a:xfrm>
              <a:off x="9505582" y="2114666"/>
              <a:ext cx="1174081" cy="400110"/>
            </a:xfrm>
            <a:prstGeom prst="rect">
              <a:avLst/>
            </a:prstGeom>
            <a:noFill/>
          </p:spPr>
          <p:txBody>
            <a:bodyPr wrap="square" rtlCol="0">
              <a:spAutoFit/>
            </a:bodyPr>
            <a:lstStyle/>
            <a:p>
              <a:pPr algn="ctr"/>
              <a:r>
                <a:rPr lang="en-CA" sz="1000" i="1" dirty="0">
                  <a:latin typeface="Roboto" panose="02000000000000000000" pitchFamily="2" charset="0"/>
                  <a:ea typeface="Roboto" panose="02000000000000000000" pitchFamily="2" charset="0"/>
                  <a:cs typeface="Roboto" panose="02000000000000000000" pitchFamily="2" charset="0"/>
                </a:rPr>
                <a:t>500µm </a:t>
              </a:r>
            </a:p>
            <a:p>
              <a:pPr algn="ctr"/>
              <a:r>
                <a:rPr lang="en-CA" sz="1000" i="1" dirty="0">
                  <a:latin typeface="Roboto" panose="02000000000000000000" pitchFamily="2" charset="0"/>
                  <a:ea typeface="Roboto" panose="02000000000000000000" pitchFamily="2" charset="0"/>
                  <a:cs typeface="Roboto" panose="02000000000000000000" pitchFamily="2" charset="0"/>
                </a:rPr>
                <a:t>hatch spacing</a:t>
              </a:r>
            </a:p>
          </p:txBody>
        </p:sp>
        <p:sp>
          <p:nvSpPr>
            <p:cNvPr id="48" name="TextBox 47">
              <a:extLst>
                <a:ext uri="{FF2B5EF4-FFF2-40B4-BE49-F238E27FC236}">
                  <a16:creationId xmlns:a16="http://schemas.microsoft.com/office/drawing/2014/main" id="{F2B19EC8-7F87-4C10-B166-ABC46AB102A7}"/>
                </a:ext>
              </a:extLst>
            </p:cNvPr>
            <p:cNvSpPr txBox="1"/>
            <p:nvPr/>
          </p:nvSpPr>
          <p:spPr>
            <a:xfrm>
              <a:off x="7857369" y="1802115"/>
              <a:ext cx="2895162" cy="276999"/>
            </a:xfrm>
            <a:prstGeom prst="rect">
              <a:avLst/>
            </a:prstGeom>
            <a:noFill/>
            <a:ln>
              <a:solidFill>
                <a:schemeClr val="bg1">
                  <a:lumMod val="50000"/>
                </a:schemeClr>
              </a:solidFill>
            </a:ln>
          </p:spPr>
          <p:txBody>
            <a:bodyPr wrap="square" rtlCol="0">
              <a:spAutoFit/>
            </a:bodyPr>
            <a:lstStyle/>
            <a:p>
              <a:pPr algn="ctr" defTabSz="685800">
                <a:defRPr/>
              </a:pPr>
              <a:r>
                <a:rPr lang="en-CA" sz="1200" b="1" i="1" u="sng" dirty="0">
                  <a:solidFill>
                    <a:srgbClr val="000000"/>
                  </a:solidFill>
                  <a:latin typeface="Roboto" panose="02000000000000000000" pitchFamily="2" charset="0"/>
                  <a:ea typeface="Roboto" panose="02000000000000000000" pitchFamily="2" charset="0"/>
                  <a:cs typeface="Roboto" panose="02000000000000000000" pitchFamily="2" charset="0"/>
                </a:rPr>
                <a:t>Hatch spacing variation</a:t>
              </a:r>
            </a:p>
          </p:txBody>
        </p:sp>
      </p:grpSp>
      <p:pic>
        <p:nvPicPr>
          <p:cNvPr id="39" name="Picture 38">
            <a:extLst>
              <a:ext uri="{FF2B5EF4-FFF2-40B4-BE49-F238E27FC236}">
                <a16:creationId xmlns:a16="http://schemas.microsoft.com/office/drawing/2014/main" id="{1B0633CD-8847-4346-8F49-525B93AAC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CC17D477-A47A-4B08-90FD-D0181FAFEAA9}"/>
              </a:ext>
            </a:extLst>
          </p:cNvPr>
          <p:cNvSpPr/>
          <p:nvPr/>
        </p:nvSpPr>
        <p:spPr>
          <a:xfrm>
            <a:off x="2351704" y="6380300"/>
            <a:ext cx="8173213" cy="461665"/>
          </a:xfrm>
          <a:prstGeom prst="rect">
            <a:avLst/>
          </a:prstGeom>
        </p:spPr>
        <p:txBody>
          <a:bodyPr wrap="square">
            <a:spAutoFit/>
          </a:bodyPr>
          <a:lstStyle/>
          <a:p>
            <a:r>
              <a:rPr lang="en-US" sz="800" dirty="0">
                <a:solidFill>
                  <a:srgbClr val="222222"/>
                </a:solidFill>
                <a:latin typeface="Arial" panose="020B0604020202020204" pitchFamily="34" charset="0"/>
              </a:rPr>
              <a:t>Wang, </a:t>
            </a:r>
            <a:r>
              <a:rPr lang="en-US" sz="800" dirty="0" err="1">
                <a:solidFill>
                  <a:srgbClr val="222222"/>
                </a:solidFill>
                <a:latin typeface="Arial" panose="020B0604020202020204" pitchFamily="34" charset="0"/>
              </a:rPr>
              <a:t>Maosong</a:t>
            </a:r>
            <a:r>
              <a:rPr lang="en-US" sz="800" dirty="0">
                <a:solidFill>
                  <a:srgbClr val="222222"/>
                </a:solidFill>
                <a:latin typeface="Arial" panose="020B0604020202020204" pitchFamily="34" charset="0"/>
              </a:rPr>
              <a:t>, et al. "From crack-prone to crack-free: Eliminating cracks in additively manufactured Ti-48Al-2Cr-2Nb alloy by adjusting phase composition." </a:t>
            </a:r>
            <a:r>
              <a:rPr lang="en-US" sz="800" i="1" dirty="0">
                <a:solidFill>
                  <a:srgbClr val="222222"/>
                </a:solidFill>
                <a:latin typeface="Arial" panose="020B0604020202020204" pitchFamily="34" charset="0"/>
              </a:rPr>
              <a:t>Materials &amp; Design</a:t>
            </a:r>
            <a:r>
              <a:rPr lang="en-US" sz="800" dirty="0">
                <a:solidFill>
                  <a:srgbClr val="222222"/>
                </a:solidFill>
                <a:latin typeface="Arial" panose="020B0604020202020204" pitchFamily="34" charset="0"/>
              </a:rPr>
              <a:t> 231 (2023): 112025.</a:t>
            </a:r>
          </a:p>
          <a:p>
            <a:r>
              <a:rPr lang="en-US" sz="800" dirty="0"/>
              <a:t>Mehta, Siddhi, </a:t>
            </a:r>
            <a:r>
              <a:rPr lang="en-US" sz="800" dirty="0" err="1"/>
              <a:t>Swarn</a:t>
            </a:r>
            <a:r>
              <a:rPr lang="en-US" sz="800" dirty="0"/>
              <a:t> Jha, and Hong Liang. "Corrosion of nickel-based alloys fabricated through additive manufacturing: a review." Progress in Additive Manufacturing 7.6 (2022): 1257-1273.</a:t>
            </a:r>
            <a:endParaRPr lang="en-CA" sz="800" dirty="0"/>
          </a:p>
        </p:txBody>
      </p:sp>
      <p:grpSp>
        <p:nvGrpSpPr>
          <p:cNvPr id="10" name="Group 9">
            <a:extLst>
              <a:ext uri="{FF2B5EF4-FFF2-40B4-BE49-F238E27FC236}">
                <a16:creationId xmlns:a16="http://schemas.microsoft.com/office/drawing/2014/main" id="{069DCC21-81A9-48BA-981B-8D639F6C8D38}"/>
              </a:ext>
            </a:extLst>
          </p:cNvPr>
          <p:cNvGrpSpPr/>
          <p:nvPr/>
        </p:nvGrpSpPr>
        <p:grpSpPr>
          <a:xfrm>
            <a:off x="10720679" y="2792402"/>
            <a:ext cx="569698" cy="276999"/>
            <a:chOff x="10759815" y="3451748"/>
            <a:chExt cx="569698" cy="276999"/>
          </a:xfrm>
        </p:grpSpPr>
        <p:cxnSp>
          <p:nvCxnSpPr>
            <p:cNvPr id="61" name="Straight Connector 60">
              <a:extLst>
                <a:ext uri="{FF2B5EF4-FFF2-40B4-BE49-F238E27FC236}">
                  <a16:creationId xmlns:a16="http://schemas.microsoft.com/office/drawing/2014/main" id="{36D6BE2D-DEE7-42A7-A25C-E72C0540C09B}"/>
                </a:ext>
              </a:extLst>
            </p:cNvPr>
            <p:cNvCxnSpPr/>
            <p:nvPr/>
          </p:nvCxnSpPr>
          <p:spPr>
            <a:xfrm>
              <a:off x="10805338" y="3705274"/>
              <a:ext cx="3936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B06FAC5-B18D-4B20-9AAE-6E6550F4F6C0}"/>
                </a:ext>
              </a:extLst>
            </p:cNvPr>
            <p:cNvSpPr txBox="1"/>
            <p:nvPr/>
          </p:nvSpPr>
          <p:spPr>
            <a:xfrm>
              <a:off x="10759815" y="3451748"/>
              <a:ext cx="569698" cy="276999"/>
            </a:xfrm>
            <a:prstGeom prst="rect">
              <a:avLst/>
            </a:prstGeom>
            <a:noFill/>
          </p:spPr>
          <p:txBody>
            <a:bodyPr wrap="square" rtlCol="0">
              <a:spAutoFit/>
            </a:bodyPr>
            <a:lstStyle/>
            <a:p>
              <a:r>
                <a:rPr lang="en-CA" sz="1200" b="1" i="1" dirty="0"/>
                <a:t>1mm</a:t>
              </a:r>
            </a:p>
          </p:txBody>
        </p:sp>
      </p:grpSp>
      <p:grpSp>
        <p:nvGrpSpPr>
          <p:cNvPr id="11" name="Group 10">
            <a:extLst>
              <a:ext uri="{FF2B5EF4-FFF2-40B4-BE49-F238E27FC236}">
                <a16:creationId xmlns:a16="http://schemas.microsoft.com/office/drawing/2014/main" id="{CD945900-CAEA-43A8-BD4D-7C9A4B0435AC}"/>
              </a:ext>
            </a:extLst>
          </p:cNvPr>
          <p:cNvGrpSpPr/>
          <p:nvPr/>
        </p:nvGrpSpPr>
        <p:grpSpPr>
          <a:xfrm>
            <a:off x="11033250" y="5262654"/>
            <a:ext cx="691390" cy="276999"/>
            <a:chOff x="11002171" y="5884757"/>
            <a:chExt cx="691390" cy="276999"/>
          </a:xfrm>
        </p:grpSpPr>
        <p:cxnSp>
          <p:nvCxnSpPr>
            <p:cNvPr id="62" name="Straight Connector 61">
              <a:extLst>
                <a:ext uri="{FF2B5EF4-FFF2-40B4-BE49-F238E27FC236}">
                  <a16:creationId xmlns:a16="http://schemas.microsoft.com/office/drawing/2014/main" id="{8281FAA8-2F80-4F64-A047-057FEA084ACE}"/>
                </a:ext>
              </a:extLst>
            </p:cNvPr>
            <p:cNvCxnSpPr>
              <a:cxnSpLocks/>
            </p:cNvCxnSpPr>
            <p:nvPr/>
          </p:nvCxnSpPr>
          <p:spPr>
            <a:xfrm>
              <a:off x="11002171" y="6160288"/>
              <a:ext cx="5987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7A9AA7-F74C-41D6-AA69-0B19D24AEAFF}"/>
                </a:ext>
              </a:extLst>
            </p:cNvPr>
            <p:cNvSpPr txBox="1"/>
            <p:nvPr/>
          </p:nvSpPr>
          <p:spPr>
            <a:xfrm>
              <a:off x="11123863" y="5884757"/>
              <a:ext cx="569698" cy="276999"/>
            </a:xfrm>
            <a:prstGeom prst="rect">
              <a:avLst/>
            </a:prstGeom>
            <a:noFill/>
          </p:spPr>
          <p:txBody>
            <a:bodyPr wrap="square" rtlCol="0">
              <a:spAutoFit/>
            </a:bodyPr>
            <a:lstStyle/>
            <a:p>
              <a:r>
                <a:rPr lang="en-CA" sz="1200" b="1" i="1" dirty="0"/>
                <a:t>1mm</a:t>
              </a:r>
            </a:p>
          </p:txBody>
        </p:sp>
      </p:grpSp>
      <p:grpSp>
        <p:nvGrpSpPr>
          <p:cNvPr id="45" name="Group 44">
            <a:extLst>
              <a:ext uri="{FF2B5EF4-FFF2-40B4-BE49-F238E27FC236}">
                <a16:creationId xmlns:a16="http://schemas.microsoft.com/office/drawing/2014/main" id="{DC7F715D-F5AE-46BE-B74C-1EB01009508C}"/>
              </a:ext>
            </a:extLst>
          </p:cNvPr>
          <p:cNvGrpSpPr/>
          <p:nvPr/>
        </p:nvGrpSpPr>
        <p:grpSpPr>
          <a:xfrm>
            <a:off x="163221" y="1507363"/>
            <a:ext cx="7403637" cy="4209820"/>
            <a:chOff x="5785664" y="3148128"/>
            <a:chExt cx="5287434" cy="3159513"/>
          </a:xfrm>
        </p:grpSpPr>
        <p:grpSp>
          <p:nvGrpSpPr>
            <p:cNvPr id="53" name="Group 52">
              <a:extLst>
                <a:ext uri="{FF2B5EF4-FFF2-40B4-BE49-F238E27FC236}">
                  <a16:creationId xmlns:a16="http://schemas.microsoft.com/office/drawing/2014/main" id="{7261E57B-929A-444E-AE70-2091504949BB}"/>
                </a:ext>
              </a:extLst>
            </p:cNvPr>
            <p:cNvGrpSpPr/>
            <p:nvPr/>
          </p:nvGrpSpPr>
          <p:grpSpPr>
            <a:xfrm>
              <a:off x="5785664" y="3148128"/>
              <a:ext cx="5287434" cy="3159513"/>
              <a:chOff x="1761869" y="1744163"/>
              <a:chExt cx="8128875" cy="4748714"/>
            </a:xfrm>
          </p:grpSpPr>
          <p:pic>
            <p:nvPicPr>
              <p:cNvPr id="55" name="Picture 2" descr="Fig. 5">
                <a:extLst>
                  <a:ext uri="{FF2B5EF4-FFF2-40B4-BE49-F238E27FC236}">
                    <a16:creationId xmlns:a16="http://schemas.microsoft.com/office/drawing/2014/main" id="{7B7398A5-7E82-4C15-88D0-D0E97A3144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1869" y="1744163"/>
                <a:ext cx="8128875" cy="474871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8EE4EC7F-DF34-4C20-BEE6-A64CD6A05886}"/>
                  </a:ext>
                </a:extLst>
              </p:cNvPr>
              <p:cNvSpPr txBox="1"/>
              <p:nvPr/>
            </p:nvSpPr>
            <p:spPr>
              <a:xfrm>
                <a:off x="2380053" y="2238132"/>
                <a:ext cx="1284268" cy="6140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Keyhole pores</a:t>
                </a:r>
              </a:p>
            </p:txBody>
          </p:sp>
          <p:sp>
            <p:nvSpPr>
              <p:cNvPr id="58" name="TextBox 57">
                <a:extLst>
                  <a:ext uri="{FF2B5EF4-FFF2-40B4-BE49-F238E27FC236}">
                    <a16:creationId xmlns:a16="http://schemas.microsoft.com/office/drawing/2014/main" id="{FBB01ADB-AE19-47BD-A20D-C2059854BC63}"/>
                  </a:ext>
                </a:extLst>
              </p:cNvPr>
              <p:cNvSpPr txBox="1"/>
              <p:nvPr/>
            </p:nvSpPr>
            <p:spPr>
              <a:xfrm>
                <a:off x="5974341" y="5099500"/>
                <a:ext cx="3779275" cy="6140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Lack of fusion pores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54" name="Freeform: Shape 53">
              <a:extLst>
                <a:ext uri="{FF2B5EF4-FFF2-40B4-BE49-F238E27FC236}">
                  <a16:creationId xmlns:a16="http://schemas.microsoft.com/office/drawing/2014/main" id="{A4DF1D0E-CC2D-4B74-9F67-5AEB242FF362}"/>
                </a:ext>
              </a:extLst>
            </p:cNvPr>
            <p:cNvSpPr/>
            <p:nvPr/>
          </p:nvSpPr>
          <p:spPr>
            <a:xfrm>
              <a:off x="7193280" y="4378960"/>
              <a:ext cx="1971040" cy="1564640"/>
            </a:xfrm>
            <a:custGeom>
              <a:avLst/>
              <a:gdLst>
                <a:gd name="connsiteX0" fmla="*/ 477520 w 1971040"/>
                <a:gd name="connsiteY0" fmla="*/ 162560 h 1564640"/>
                <a:gd name="connsiteX1" fmla="*/ 833120 w 1971040"/>
                <a:gd name="connsiteY1" fmla="*/ 60960 h 1564640"/>
                <a:gd name="connsiteX2" fmla="*/ 1615440 w 1971040"/>
                <a:gd name="connsiteY2" fmla="*/ 0 h 1564640"/>
                <a:gd name="connsiteX3" fmla="*/ 1971040 w 1971040"/>
                <a:gd name="connsiteY3" fmla="*/ 132080 h 1564640"/>
                <a:gd name="connsiteX4" fmla="*/ 1534160 w 1971040"/>
                <a:gd name="connsiteY4" fmla="*/ 690880 h 1564640"/>
                <a:gd name="connsiteX5" fmla="*/ 1209040 w 1971040"/>
                <a:gd name="connsiteY5" fmla="*/ 701040 h 1564640"/>
                <a:gd name="connsiteX6" fmla="*/ 802640 w 1971040"/>
                <a:gd name="connsiteY6" fmla="*/ 833120 h 1564640"/>
                <a:gd name="connsiteX7" fmla="*/ 558800 w 1971040"/>
                <a:gd name="connsiteY7" fmla="*/ 1117600 h 1564640"/>
                <a:gd name="connsiteX8" fmla="*/ 406400 w 1971040"/>
                <a:gd name="connsiteY8" fmla="*/ 1442720 h 1564640"/>
                <a:gd name="connsiteX9" fmla="*/ 386080 w 1971040"/>
                <a:gd name="connsiteY9" fmla="*/ 1564640 h 1564640"/>
                <a:gd name="connsiteX10" fmla="*/ 0 w 1971040"/>
                <a:gd name="connsiteY10" fmla="*/ 1544320 h 1564640"/>
                <a:gd name="connsiteX11" fmla="*/ 50800 w 1971040"/>
                <a:gd name="connsiteY11" fmla="*/ 1239520 h 1564640"/>
                <a:gd name="connsiteX12" fmla="*/ 152400 w 1971040"/>
                <a:gd name="connsiteY12" fmla="*/ 904240 h 1564640"/>
                <a:gd name="connsiteX13" fmla="*/ 274320 w 1971040"/>
                <a:gd name="connsiteY13" fmla="*/ 772160 h 1564640"/>
                <a:gd name="connsiteX14" fmla="*/ 447040 w 1971040"/>
                <a:gd name="connsiteY14" fmla="*/ 640080 h 1564640"/>
                <a:gd name="connsiteX15" fmla="*/ 477520 w 1971040"/>
                <a:gd name="connsiteY15" fmla="*/ 396240 h 1564640"/>
                <a:gd name="connsiteX16" fmla="*/ 477520 w 1971040"/>
                <a:gd name="connsiteY16" fmla="*/ 16256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1040" h="1564640">
                  <a:moveTo>
                    <a:pt x="477520" y="162560"/>
                  </a:moveTo>
                  <a:lnTo>
                    <a:pt x="833120" y="60960"/>
                  </a:lnTo>
                  <a:lnTo>
                    <a:pt x="1615440" y="0"/>
                  </a:lnTo>
                  <a:lnTo>
                    <a:pt x="1971040" y="132080"/>
                  </a:lnTo>
                  <a:lnTo>
                    <a:pt x="1534160" y="690880"/>
                  </a:lnTo>
                  <a:lnTo>
                    <a:pt x="1209040" y="701040"/>
                  </a:lnTo>
                  <a:lnTo>
                    <a:pt x="802640" y="833120"/>
                  </a:lnTo>
                  <a:lnTo>
                    <a:pt x="558800" y="1117600"/>
                  </a:lnTo>
                  <a:lnTo>
                    <a:pt x="406400" y="1442720"/>
                  </a:lnTo>
                  <a:lnTo>
                    <a:pt x="386080" y="1564640"/>
                  </a:lnTo>
                  <a:lnTo>
                    <a:pt x="0" y="1544320"/>
                  </a:lnTo>
                  <a:lnTo>
                    <a:pt x="50800" y="1239520"/>
                  </a:lnTo>
                  <a:lnTo>
                    <a:pt x="152400" y="904240"/>
                  </a:lnTo>
                  <a:lnTo>
                    <a:pt x="274320" y="772160"/>
                  </a:lnTo>
                  <a:lnTo>
                    <a:pt x="447040" y="640080"/>
                  </a:lnTo>
                  <a:lnTo>
                    <a:pt x="477520" y="396240"/>
                  </a:lnTo>
                  <a:lnTo>
                    <a:pt x="477520" y="162560"/>
                  </a:lnTo>
                  <a:close/>
                </a:path>
              </a:pathLst>
            </a:custGeom>
            <a:solidFill>
              <a:srgbClr val="FFC000">
                <a:alpha val="2509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077412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10625" y="959265"/>
            <a:ext cx="11292640" cy="5024400"/>
          </a:xfrm>
        </p:spPr>
        <p:txBody>
          <a:bodyPr/>
          <a:lstStyle/>
          <a:p>
            <a:r>
              <a:rPr lang="en-US" dirty="0"/>
              <a:t>Based on the deterministic and stochastic pores, an experiment was conducted to investigate the effect of combined structured pores + process-driven pores.</a:t>
            </a:r>
          </a:p>
          <a:p>
            <a:r>
              <a:rPr lang="en-US" dirty="0"/>
              <a:t>The CT sliced images below showcase the general pore structures obtained</a:t>
            </a:r>
          </a:p>
          <a:p>
            <a:endParaRPr lang="en-CA" dirty="0"/>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Adding Micro Porosity</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8</a:t>
            </a:fld>
            <a:endParaRPr lang="en-US" dirty="0"/>
          </a:p>
        </p:txBody>
      </p:sp>
      <p:pic>
        <p:nvPicPr>
          <p:cNvPr id="7" name="Picture 6">
            <a:extLst>
              <a:ext uri="{FF2B5EF4-FFF2-40B4-BE49-F238E27FC236}">
                <a16:creationId xmlns:a16="http://schemas.microsoft.com/office/drawing/2014/main" id="{C7504D57-FFE8-420D-8201-F452A746A034}"/>
              </a:ext>
            </a:extLst>
          </p:cNvPr>
          <p:cNvPicPr>
            <a:picLocks noChangeAspect="1"/>
          </p:cNvPicPr>
          <p:nvPr/>
        </p:nvPicPr>
        <p:blipFill rotWithShape="1">
          <a:blip r:embed="rId2">
            <a:extLst>
              <a:ext uri="{28A0092B-C50C-407E-A947-70E740481C1C}">
                <a14:useLocalDpi xmlns:a14="http://schemas.microsoft.com/office/drawing/2010/main" val="0"/>
              </a:ext>
            </a:extLst>
          </a:blip>
          <a:srcRect l="11867" t="8282" r="14804"/>
          <a:stretch/>
        </p:blipFill>
        <p:spPr>
          <a:xfrm>
            <a:off x="3020291" y="3569266"/>
            <a:ext cx="3036654" cy="2749265"/>
          </a:xfrm>
          <a:prstGeom prst="rect">
            <a:avLst/>
          </a:prstGeom>
        </p:spPr>
      </p:pic>
      <p:pic>
        <p:nvPicPr>
          <p:cNvPr id="9" name="Picture 8">
            <a:extLst>
              <a:ext uri="{FF2B5EF4-FFF2-40B4-BE49-F238E27FC236}">
                <a16:creationId xmlns:a16="http://schemas.microsoft.com/office/drawing/2014/main" id="{AE18FCA3-E044-4B46-BEE1-D0C4B7127CA2}"/>
              </a:ext>
            </a:extLst>
          </p:cNvPr>
          <p:cNvPicPr>
            <a:picLocks noChangeAspect="1"/>
          </p:cNvPicPr>
          <p:nvPr/>
        </p:nvPicPr>
        <p:blipFill rotWithShape="1">
          <a:blip r:embed="rId3">
            <a:extLst>
              <a:ext uri="{28A0092B-C50C-407E-A947-70E740481C1C}">
                <a14:useLocalDpi xmlns:a14="http://schemas.microsoft.com/office/drawing/2010/main" val="0"/>
              </a:ext>
            </a:extLst>
          </a:blip>
          <a:srcRect l="12552" t="6269" r="14119" b="2013"/>
          <a:stretch/>
        </p:blipFill>
        <p:spPr>
          <a:xfrm>
            <a:off x="-55420" y="3569267"/>
            <a:ext cx="3036655" cy="2749264"/>
          </a:xfrm>
          <a:prstGeom prst="rect">
            <a:avLst/>
          </a:prstGeom>
        </p:spPr>
      </p:pic>
      <p:pic>
        <p:nvPicPr>
          <p:cNvPr id="11" name="Picture 10">
            <a:extLst>
              <a:ext uri="{FF2B5EF4-FFF2-40B4-BE49-F238E27FC236}">
                <a16:creationId xmlns:a16="http://schemas.microsoft.com/office/drawing/2014/main" id="{D4C0A9E0-1F06-4A00-9A31-3D115F5F3B5E}"/>
              </a:ext>
            </a:extLst>
          </p:cNvPr>
          <p:cNvPicPr>
            <a:picLocks noChangeAspect="1"/>
          </p:cNvPicPr>
          <p:nvPr/>
        </p:nvPicPr>
        <p:blipFill rotWithShape="1">
          <a:blip r:embed="rId4">
            <a:extLst>
              <a:ext uri="{28A0092B-C50C-407E-A947-70E740481C1C}">
                <a14:useLocalDpi xmlns:a14="http://schemas.microsoft.com/office/drawing/2010/main" val="0"/>
              </a:ext>
            </a:extLst>
          </a:blip>
          <a:srcRect l="12552" t="4141" r="14119" b="4141"/>
          <a:stretch/>
        </p:blipFill>
        <p:spPr>
          <a:xfrm>
            <a:off x="9171713" y="3569266"/>
            <a:ext cx="3036655" cy="2749266"/>
          </a:xfrm>
          <a:prstGeom prst="rect">
            <a:avLst/>
          </a:prstGeom>
        </p:spPr>
      </p:pic>
      <p:pic>
        <p:nvPicPr>
          <p:cNvPr id="13" name="Picture 12">
            <a:extLst>
              <a:ext uri="{FF2B5EF4-FFF2-40B4-BE49-F238E27FC236}">
                <a16:creationId xmlns:a16="http://schemas.microsoft.com/office/drawing/2014/main" id="{355704A0-6075-46C4-8412-7F7BB224F0CC}"/>
              </a:ext>
            </a:extLst>
          </p:cNvPr>
          <p:cNvPicPr>
            <a:picLocks noChangeAspect="1"/>
          </p:cNvPicPr>
          <p:nvPr/>
        </p:nvPicPr>
        <p:blipFill rotWithShape="1">
          <a:blip r:embed="rId5">
            <a:extLst>
              <a:ext uri="{28A0092B-C50C-407E-A947-70E740481C1C}">
                <a14:useLocalDpi xmlns:a14="http://schemas.microsoft.com/office/drawing/2010/main" val="0"/>
              </a:ext>
            </a:extLst>
          </a:blip>
          <a:srcRect l="13335" t="6068" r="13335" b="2215"/>
          <a:stretch/>
        </p:blipFill>
        <p:spPr>
          <a:xfrm>
            <a:off x="6096001" y="3569266"/>
            <a:ext cx="3036655" cy="2749266"/>
          </a:xfrm>
          <a:prstGeom prst="rect">
            <a:avLst/>
          </a:prstGeom>
        </p:spPr>
      </p:pic>
      <p:sp>
        <p:nvSpPr>
          <p:cNvPr id="14" name="Rectangle 13">
            <a:extLst>
              <a:ext uri="{FF2B5EF4-FFF2-40B4-BE49-F238E27FC236}">
                <a16:creationId xmlns:a16="http://schemas.microsoft.com/office/drawing/2014/main" id="{99063EFD-541D-41A8-A98A-E9DB14F431EE}"/>
              </a:ext>
            </a:extLst>
          </p:cNvPr>
          <p:cNvSpPr/>
          <p:nvPr/>
        </p:nvSpPr>
        <p:spPr>
          <a:xfrm>
            <a:off x="349624" y="2548447"/>
            <a:ext cx="2474258" cy="880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Middle power</a:t>
            </a:r>
          </a:p>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400um wall thickness</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200um hatch spacing</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67 deg Hatch angle</a:t>
            </a:r>
          </a:p>
        </p:txBody>
      </p:sp>
      <p:sp>
        <p:nvSpPr>
          <p:cNvPr id="15" name="Rectangle 14">
            <a:extLst>
              <a:ext uri="{FF2B5EF4-FFF2-40B4-BE49-F238E27FC236}">
                <a16:creationId xmlns:a16="http://schemas.microsoft.com/office/drawing/2014/main" id="{2E6C1706-A0E8-48DE-A8F9-AC537C07C437}"/>
              </a:ext>
            </a:extLst>
          </p:cNvPr>
          <p:cNvSpPr/>
          <p:nvPr/>
        </p:nvSpPr>
        <p:spPr>
          <a:xfrm>
            <a:off x="3321015" y="2548447"/>
            <a:ext cx="2474258" cy="880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Middle power</a:t>
            </a:r>
          </a:p>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400um wall thickness</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300um hatch spacing</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67 deg Hatch angle</a:t>
            </a:r>
          </a:p>
        </p:txBody>
      </p:sp>
      <p:sp>
        <p:nvSpPr>
          <p:cNvPr id="16" name="Rectangle 15">
            <a:extLst>
              <a:ext uri="{FF2B5EF4-FFF2-40B4-BE49-F238E27FC236}">
                <a16:creationId xmlns:a16="http://schemas.microsoft.com/office/drawing/2014/main" id="{EDFF5751-631D-4A75-AD75-7C950915E94A}"/>
              </a:ext>
            </a:extLst>
          </p:cNvPr>
          <p:cNvSpPr/>
          <p:nvPr/>
        </p:nvSpPr>
        <p:spPr>
          <a:xfrm>
            <a:off x="6396728" y="2548447"/>
            <a:ext cx="2474258" cy="880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Middle power</a:t>
            </a:r>
          </a:p>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500um wall thickness</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200um hatch spacing</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60 deg Hatch angle</a:t>
            </a:r>
          </a:p>
        </p:txBody>
      </p:sp>
      <p:sp>
        <p:nvSpPr>
          <p:cNvPr id="17" name="Rectangle 16">
            <a:extLst>
              <a:ext uri="{FF2B5EF4-FFF2-40B4-BE49-F238E27FC236}">
                <a16:creationId xmlns:a16="http://schemas.microsoft.com/office/drawing/2014/main" id="{8030C8E5-4233-498F-A4F7-1C9F069EFC96}"/>
              </a:ext>
            </a:extLst>
          </p:cNvPr>
          <p:cNvSpPr/>
          <p:nvPr/>
        </p:nvSpPr>
        <p:spPr>
          <a:xfrm>
            <a:off x="9440080" y="2548447"/>
            <a:ext cx="2474258" cy="880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Middle power</a:t>
            </a:r>
          </a:p>
          <a:p>
            <a:pPr algn="ctr"/>
            <a:r>
              <a:rPr lang="en-CA" sz="1200" dirty="0">
                <a:solidFill>
                  <a:schemeClr val="tx1"/>
                </a:solidFill>
                <a:latin typeface="Roboto" panose="02000000000000000000" pitchFamily="2" charset="0"/>
                <a:ea typeface="Roboto" panose="02000000000000000000" pitchFamily="2" charset="0"/>
                <a:cs typeface="Roboto" panose="02000000000000000000" pitchFamily="2" charset="0"/>
              </a:rPr>
              <a:t>500um wall thickness</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300um hatch spacing</a:t>
            </a:r>
          </a:p>
          <a:p>
            <a:pPr algn="ctr"/>
            <a:r>
              <a:rPr lang="en-CA" sz="1200" b="1" dirty="0">
                <a:solidFill>
                  <a:srgbClr val="0070C0"/>
                </a:solidFill>
                <a:latin typeface="Roboto" panose="02000000000000000000" pitchFamily="2" charset="0"/>
                <a:ea typeface="Roboto" panose="02000000000000000000" pitchFamily="2" charset="0"/>
                <a:cs typeface="Roboto" panose="02000000000000000000" pitchFamily="2" charset="0"/>
              </a:rPr>
              <a:t>60 deg Hatch angle</a:t>
            </a:r>
          </a:p>
        </p:txBody>
      </p:sp>
      <p:sp>
        <p:nvSpPr>
          <p:cNvPr id="18" name="TextBox 17">
            <a:extLst>
              <a:ext uri="{FF2B5EF4-FFF2-40B4-BE49-F238E27FC236}">
                <a16:creationId xmlns:a16="http://schemas.microsoft.com/office/drawing/2014/main" id="{04629AD8-43D4-44A8-BEF9-7A3F6864C051}"/>
              </a:ext>
            </a:extLst>
          </p:cNvPr>
          <p:cNvSpPr txBox="1"/>
          <p:nvPr/>
        </p:nvSpPr>
        <p:spPr>
          <a:xfrm>
            <a:off x="2457275" y="2116759"/>
            <a:ext cx="1154483" cy="261610"/>
          </a:xfrm>
          <a:prstGeom prst="rect">
            <a:avLst/>
          </a:prstGeom>
          <a:noFill/>
        </p:spPr>
        <p:txBody>
          <a:bodyPr wrap="none" rtlCol="0">
            <a:spAutoFit/>
          </a:bodyPr>
          <a:lstStyle/>
          <a:p>
            <a:r>
              <a:rPr lang="en-CA" sz="1100" i="1" dirty="0">
                <a:solidFill>
                  <a:srgbClr val="0070C0"/>
                </a:solidFill>
                <a:latin typeface="Roboto" panose="02000000000000000000" pitchFamily="2" charset="0"/>
                <a:ea typeface="Roboto" panose="02000000000000000000" pitchFamily="2" charset="0"/>
                <a:cs typeface="Roboto" panose="02000000000000000000" pitchFamily="2" charset="0"/>
              </a:rPr>
              <a:t>stochastic pore</a:t>
            </a:r>
          </a:p>
        </p:txBody>
      </p:sp>
      <p:sp>
        <p:nvSpPr>
          <p:cNvPr id="19" name="TextBox 18">
            <a:extLst>
              <a:ext uri="{FF2B5EF4-FFF2-40B4-BE49-F238E27FC236}">
                <a16:creationId xmlns:a16="http://schemas.microsoft.com/office/drawing/2014/main" id="{57EAF2F1-A696-48E8-8199-9CB67303CCBD}"/>
              </a:ext>
            </a:extLst>
          </p:cNvPr>
          <p:cNvSpPr txBox="1"/>
          <p:nvPr/>
        </p:nvSpPr>
        <p:spPr>
          <a:xfrm>
            <a:off x="1103917" y="2115710"/>
            <a:ext cx="1298753" cy="261610"/>
          </a:xfrm>
          <a:prstGeom prst="rect">
            <a:avLst/>
          </a:prstGeom>
          <a:noFill/>
        </p:spPr>
        <p:txBody>
          <a:bodyPr wrap="none" rtlCol="0">
            <a:spAutoFit/>
          </a:bodyPr>
          <a:lstStyle/>
          <a:p>
            <a:r>
              <a:rPr lang="en-CA" sz="1100" i="1" dirty="0">
                <a:latin typeface="Roboto" panose="02000000000000000000" pitchFamily="2" charset="0"/>
                <a:ea typeface="Roboto" panose="02000000000000000000" pitchFamily="2" charset="0"/>
                <a:cs typeface="Roboto" panose="02000000000000000000" pitchFamily="2" charset="0"/>
              </a:rPr>
              <a:t>deterministic pore</a:t>
            </a:r>
          </a:p>
        </p:txBody>
      </p:sp>
      <p:cxnSp>
        <p:nvCxnSpPr>
          <p:cNvPr id="21" name="Straight Arrow Connector 20">
            <a:extLst>
              <a:ext uri="{FF2B5EF4-FFF2-40B4-BE49-F238E27FC236}">
                <a16:creationId xmlns:a16="http://schemas.microsoft.com/office/drawing/2014/main" id="{29944F1D-E2DE-416F-AA0A-D426453523B8}"/>
              </a:ext>
            </a:extLst>
          </p:cNvPr>
          <p:cNvCxnSpPr>
            <a:cxnSpLocks/>
          </p:cNvCxnSpPr>
          <p:nvPr/>
        </p:nvCxnSpPr>
        <p:spPr>
          <a:xfrm flipH="1">
            <a:off x="2376522" y="2319304"/>
            <a:ext cx="595242" cy="88055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3B05FA-B46A-4491-A2CB-F2CB6A75872C}"/>
              </a:ext>
            </a:extLst>
          </p:cNvPr>
          <p:cNvCxnSpPr/>
          <p:nvPr/>
        </p:nvCxnSpPr>
        <p:spPr>
          <a:xfrm flipH="1">
            <a:off x="1690540" y="2319304"/>
            <a:ext cx="192023" cy="2960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39FA784-8E3C-46E2-AF8F-646C7576C04C}"/>
              </a:ext>
            </a:extLst>
          </p:cNvPr>
          <p:cNvSpPr txBox="1"/>
          <p:nvPr/>
        </p:nvSpPr>
        <p:spPr>
          <a:xfrm>
            <a:off x="4250371" y="6388665"/>
            <a:ext cx="4985766" cy="230832"/>
          </a:xfrm>
          <a:prstGeom prst="rect">
            <a:avLst/>
          </a:prstGeom>
          <a:noFill/>
        </p:spPr>
        <p:txBody>
          <a:bodyPr wrap="square" rtlCol="0">
            <a:spAutoFit/>
          </a:bodyPr>
          <a:lstStyle/>
          <a:p>
            <a:r>
              <a:rPr lang="en-CA" sz="900" b="1" dirty="0">
                <a:latin typeface="Roboto" panose="02000000000000000000"/>
              </a:rPr>
              <a:t>Figure. </a:t>
            </a:r>
            <a:r>
              <a:rPr lang="en-CA" sz="900" dirty="0">
                <a:latin typeface="Roboto" panose="02000000000000000000"/>
              </a:rPr>
              <a:t>CT slice data showcasing various hybrid pores (deterministic + stochastic)</a:t>
            </a:r>
          </a:p>
        </p:txBody>
      </p:sp>
      <p:pic>
        <p:nvPicPr>
          <p:cNvPr id="20" name="Picture 19">
            <a:extLst>
              <a:ext uri="{FF2B5EF4-FFF2-40B4-BE49-F238E27FC236}">
                <a16:creationId xmlns:a16="http://schemas.microsoft.com/office/drawing/2014/main" id="{601AB2BC-9531-4DF9-8642-A0E8C859E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992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239977A-FEE8-49D0-A862-71DD71150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200" y="1891708"/>
            <a:ext cx="7717732" cy="4675165"/>
          </a:xfrm>
          <a:prstGeom prst="rect">
            <a:avLst/>
          </a:prstGeom>
        </p:spPr>
      </p:pic>
      <p:sp>
        <p:nvSpPr>
          <p:cNvPr id="2" name="Content Placeholder 1">
            <a:extLst>
              <a:ext uri="{FF2B5EF4-FFF2-40B4-BE49-F238E27FC236}">
                <a16:creationId xmlns:a16="http://schemas.microsoft.com/office/drawing/2014/main" id="{DD58AA2A-6FFF-44BF-AB4F-3773B94CA982}"/>
              </a:ext>
            </a:extLst>
          </p:cNvPr>
          <p:cNvSpPr>
            <a:spLocks noGrp="1"/>
          </p:cNvSpPr>
          <p:nvPr>
            <p:ph sz="half" idx="12"/>
          </p:nvPr>
        </p:nvSpPr>
        <p:spPr>
          <a:xfrm>
            <a:off x="432000" y="1006701"/>
            <a:ext cx="7340400" cy="5241699"/>
          </a:xfrm>
        </p:spPr>
        <p:txBody>
          <a:bodyPr/>
          <a:lstStyle/>
          <a:p>
            <a:pPr>
              <a:lnSpc>
                <a:spcPct val="150000"/>
              </a:lnSpc>
            </a:pPr>
            <a:r>
              <a:rPr lang="en-US" dirty="0">
                <a:solidFill>
                  <a:srgbClr val="000000"/>
                </a:solidFill>
                <a:latin typeface="Roboto" panose="020B0604020202020204"/>
              </a:rPr>
              <a:t>The graphs below showcase the electrochemical testing performance of the hybrid pores within MEA cell where current is varied from 25mA – 500mA</a:t>
            </a:r>
            <a:r>
              <a:rPr lang="en-US" b="1" dirty="0">
                <a:solidFill>
                  <a:srgbClr val="000000"/>
                </a:solidFill>
                <a:latin typeface="Roboto" panose="020B0604020202020204"/>
              </a:rPr>
              <a:t>. </a:t>
            </a:r>
          </a:p>
        </p:txBody>
      </p:sp>
      <p:sp>
        <p:nvSpPr>
          <p:cNvPr id="4" name="Text Placeholder 3">
            <a:extLst>
              <a:ext uri="{FF2B5EF4-FFF2-40B4-BE49-F238E27FC236}">
                <a16:creationId xmlns:a16="http://schemas.microsoft.com/office/drawing/2014/main" id="{F3763A6A-8189-46DE-A247-3F3F7B429AB8}"/>
              </a:ext>
            </a:extLst>
          </p:cNvPr>
          <p:cNvSpPr>
            <a:spLocks noGrp="1"/>
          </p:cNvSpPr>
          <p:nvPr>
            <p:ph type="body" sz="quarter" idx="10"/>
          </p:nvPr>
        </p:nvSpPr>
        <p:spPr>
          <a:xfrm>
            <a:off x="432000" y="360000"/>
            <a:ext cx="11292640" cy="471734"/>
          </a:xfrm>
        </p:spPr>
        <p:txBody>
          <a:bodyPr/>
          <a:lstStyle/>
          <a:p>
            <a:r>
              <a:rPr lang="en-CA" dirty="0"/>
              <a:t>Testing Mirco Porosity</a:t>
            </a:r>
          </a:p>
        </p:txBody>
      </p:sp>
      <p:sp>
        <p:nvSpPr>
          <p:cNvPr id="5" name="Slide Number Placeholder 4">
            <a:extLst>
              <a:ext uri="{FF2B5EF4-FFF2-40B4-BE49-F238E27FC236}">
                <a16:creationId xmlns:a16="http://schemas.microsoft.com/office/drawing/2014/main" id="{E1CC63F2-49B6-4DB5-BAD7-4A5B0A10E2F8}"/>
              </a:ext>
            </a:extLst>
          </p:cNvPr>
          <p:cNvSpPr>
            <a:spLocks noGrp="1"/>
          </p:cNvSpPr>
          <p:nvPr>
            <p:ph type="sldNum" sz="quarter" idx="4"/>
          </p:nvPr>
        </p:nvSpPr>
        <p:spPr/>
        <p:txBody>
          <a:bodyPr/>
          <a:lstStyle/>
          <a:p>
            <a:fld id="{C99A7DAB-D6E0-4E51-BA9D-D580648F2E34}" type="slidenum">
              <a:rPr lang="en-US" smtClean="0"/>
              <a:pPr/>
              <a:t>9</a:t>
            </a:fld>
            <a:endParaRPr lang="en-US" dirty="0"/>
          </a:p>
        </p:txBody>
      </p:sp>
      <p:sp>
        <p:nvSpPr>
          <p:cNvPr id="32" name="Rectangle 31">
            <a:extLst>
              <a:ext uri="{FF2B5EF4-FFF2-40B4-BE49-F238E27FC236}">
                <a16:creationId xmlns:a16="http://schemas.microsoft.com/office/drawing/2014/main" id="{53F9B467-C72E-4ECC-95CC-00E311C438EB}"/>
              </a:ext>
            </a:extLst>
          </p:cNvPr>
          <p:cNvSpPr/>
          <p:nvPr/>
        </p:nvSpPr>
        <p:spPr>
          <a:xfrm>
            <a:off x="5528857" y="6511008"/>
            <a:ext cx="5034142" cy="230832"/>
          </a:xfrm>
          <a:prstGeom prst="rect">
            <a:avLst/>
          </a:prstGeom>
        </p:spPr>
        <p:txBody>
          <a:bodyPr wrap="square">
            <a:spAutoFit/>
          </a:bodyPr>
          <a:lstStyle/>
          <a:p>
            <a:r>
              <a:rPr lang="en-US" sz="900" b="1" dirty="0">
                <a:latin typeface="Roboto" panose="02000000000000000000"/>
                <a:ea typeface="Calibri" panose="020F0502020204030204" pitchFamily="34" charset="0"/>
                <a:cs typeface="Arial" panose="020B0604020202020204" pitchFamily="34" charset="0"/>
              </a:rPr>
              <a:t>Figure.  </a:t>
            </a:r>
            <a:r>
              <a:rPr lang="en-US" sz="900" dirty="0">
                <a:latin typeface="Roboto" panose="02000000000000000000"/>
                <a:ea typeface="Calibri" panose="020F0502020204030204" pitchFamily="34" charset="0"/>
                <a:cs typeface="Arial" panose="020B0604020202020204" pitchFamily="34" charset="0"/>
              </a:rPr>
              <a:t>CP plot of the achieved potential at an applied current over time for the hybrid pores</a:t>
            </a:r>
            <a:endParaRPr lang="en-CA" sz="900" dirty="0">
              <a:latin typeface="Roboto" panose="02000000000000000000"/>
            </a:endParaRPr>
          </a:p>
        </p:txBody>
      </p:sp>
      <p:pic>
        <p:nvPicPr>
          <p:cNvPr id="19" name="Picture 18">
            <a:extLst>
              <a:ext uri="{FF2B5EF4-FFF2-40B4-BE49-F238E27FC236}">
                <a16:creationId xmlns:a16="http://schemas.microsoft.com/office/drawing/2014/main" id="{570A6BDC-D605-48E6-8982-0AD1AA02D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622" y="6446062"/>
            <a:ext cx="1163851" cy="41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a:extLst>
              <a:ext uri="{FF2B5EF4-FFF2-40B4-BE49-F238E27FC236}">
                <a16:creationId xmlns:a16="http://schemas.microsoft.com/office/drawing/2014/main" id="{CC36A1D0-F067-464E-A96C-2A99EEA56F3D}"/>
              </a:ext>
            </a:extLst>
          </p:cNvPr>
          <p:cNvGrpSpPr/>
          <p:nvPr/>
        </p:nvGrpSpPr>
        <p:grpSpPr>
          <a:xfrm>
            <a:off x="8131887" y="5274212"/>
            <a:ext cx="3060361" cy="1061829"/>
            <a:chOff x="8189842" y="4449484"/>
            <a:chExt cx="3060361" cy="1061829"/>
          </a:xfrm>
        </p:grpSpPr>
        <p:sp>
          <p:nvSpPr>
            <p:cNvPr id="24" name="TextBox 23">
              <a:extLst>
                <a:ext uri="{FF2B5EF4-FFF2-40B4-BE49-F238E27FC236}">
                  <a16:creationId xmlns:a16="http://schemas.microsoft.com/office/drawing/2014/main" id="{5F9100A6-EA78-4C2A-AE08-7D094BDCB8D3}"/>
                </a:ext>
              </a:extLst>
            </p:cNvPr>
            <p:cNvSpPr txBox="1"/>
            <p:nvPr/>
          </p:nvSpPr>
          <p:spPr>
            <a:xfrm>
              <a:off x="8453921" y="4449484"/>
              <a:ext cx="2796282" cy="1061829"/>
            </a:xfrm>
            <a:prstGeom prst="rect">
              <a:avLst/>
            </a:prstGeom>
            <a:noFill/>
          </p:spPr>
          <p:txBody>
            <a:bodyPr wrap="square" rtlCol="0">
              <a:spAutoFit/>
            </a:bodyPr>
            <a:lstStyle/>
            <a:p>
              <a:r>
                <a:rPr lang="en-US" sz="1050" dirty="0">
                  <a:latin typeface="Roboto" panose="02000000000000000000" pitchFamily="2" charset="0"/>
                  <a:ea typeface="Roboto" panose="02000000000000000000" pitchFamily="2" charset="0"/>
                  <a:cs typeface="Roboto" panose="02000000000000000000" pitchFamily="2" charset="0"/>
                </a:rPr>
                <a:t>67 deg Hatch Angle, 150um Hatch Spacing</a:t>
              </a:r>
            </a:p>
            <a:p>
              <a:r>
                <a:rPr lang="en-US" sz="1050" dirty="0">
                  <a:latin typeface="Roboto" panose="02000000000000000000" pitchFamily="2" charset="0"/>
                  <a:ea typeface="Roboto" panose="02000000000000000000" pitchFamily="2" charset="0"/>
                  <a:cs typeface="Roboto" panose="02000000000000000000" pitchFamily="2" charset="0"/>
                </a:rPr>
                <a:t>67 deg Hatch Angle, 200um Hatch Spacing</a:t>
              </a:r>
            </a:p>
            <a:p>
              <a:r>
                <a:rPr lang="en-US" sz="1050" dirty="0">
                  <a:latin typeface="Roboto" panose="02000000000000000000" pitchFamily="2" charset="0"/>
                  <a:ea typeface="Roboto" panose="02000000000000000000" pitchFamily="2" charset="0"/>
                  <a:cs typeface="Roboto" panose="02000000000000000000" pitchFamily="2" charset="0"/>
                </a:rPr>
                <a:t>67 deg Hatch Angle, 250um Hatch Spacing</a:t>
              </a:r>
            </a:p>
          </p:txBody>
        </p:sp>
        <p:sp>
          <p:nvSpPr>
            <p:cNvPr id="25" name="Oval 24">
              <a:extLst>
                <a:ext uri="{FF2B5EF4-FFF2-40B4-BE49-F238E27FC236}">
                  <a16:creationId xmlns:a16="http://schemas.microsoft.com/office/drawing/2014/main" id="{C4B68679-20F8-43B9-9BEB-AEA29593FEFC}"/>
                </a:ext>
              </a:extLst>
            </p:cNvPr>
            <p:cNvSpPr/>
            <p:nvPr/>
          </p:nvSpPr>
          <p:spPr>
            <a:xfrm>
              <a:off x="8320936" y="4504497"/>
              <a:ext cx="132985" cy="126988"/>
            </a:xfrm>
            <a:prstGeom prst="ellipse">
              <a:avLst/>
            </a:prstGeom>
            <a:solidFill>
              <a:srgbClr val="DD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6" name="Oval 25">
              <a:extLst>
                <a:ext uri="{FF2B5EF4-FFF2-40B4-BE49-F238E27FC236}">
                  <a16:creationId xmlns:a16="http://schemas.microsoft.com/office/drawing/2014/main" id="{C1F10E14-13CE-4D6C-BAA3-A0BDE843FC86}"/>
                </a:ext>
              </a:extLst>
            </p:cNvPr>
            <p:cNvSpPr/>
            <p:nvPr/>
          </p:nvSpPr>
          <p:spPr>
            <a:xfrm>
              <a:off x="8320936" y="4661188"/>
              <a:ext cx="132985" cy="126988"/>
            </a:xfrm>
            <a:prstGeom prst="ellipse">
              <a:avLst/>
            </a:prstGeom>
            <a:solidFill>
              <a:srgbClr val="212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7" name="Oval 26">
              <a:extLst>
                <a:ext uri="{FF2B5EF4-FFF2-40B4-BE49-F238E27FC236}">
                  <a16:creationId xmlns:a16="http://schemas.microsoft.com/office/drawing/2014/main" id="{3B732300-1B28-4016-ACB6-FD8348D737CD}"/>
                </a:ext>
              </a:extLst>
            </p:cNvPr>
            <p:cNvSpPr/>
            <p:nvPr/>
          </p:nvSpPr>
          <p:spPr>
            <a:xfrm>
              <a:off x="8320936" y="4817878"/>
              <a:ext cx="132985" cy="126988"/>
            </a:xfrm>
            <a:prstGeom prst="ellipse">
              <a:avLst/>
            </a:prstGeom>
            <a:solidFill>
              <a:srgbClr val="06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 name="Rectangle 22">
              <a:extLst>
                <a:ext uri="{FF2B5EF4-FFF2-40B4-BE49-F238E27FC236}">
                  <a16:creationId xmlns:a16="http://schemas.microsoft.com/office/drawing/2014/main" id="{C9F5E637-30C4-4B58-8DB4-2598BE6E1C4F}"/>
                </a:ext>
              </a:extLst>
            </p:cNvPr>
            <p:cNvSpPr/>
            <p:nvPr/>
          </p:nvSpPr>
          <p:spPr>
            <a:xfrm>
              <a:off x="8189842" y="4466849"/>
              <a:ext cx="2965008" cy="515665"/>
            </a:xfrm>
            <a:prstGeom prst="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grpSp>
      <p:sp>
        <p:nvSpPr>
          <p:cNvPr id="28" name="Rectangle 27">
            <a:extLst>
              <a:ext uri="{FF2B5EF4-FFF2-40B4-BE49-F238E27FC236}">
                <a16:creationId xmlns:a16="http://schemas.microsoft.com/office/drawing/2014/main" id="{D46590BA-A160-418B-B82C-B87A89CA1E96}"/>
              </a:ext>
            </a:extLst>
          </p:cNvPr>
          <p:cNvSpPr/>
          <p:nvPr/>
        </p:nvSpPr>
        <p:spPr>
          <a:xfrm>
            <a:off x="8082978" y="292038"/>
            <a:ext cx="3684494" cy="1477328"/>
          </a:xfrm>
          <a:prstGeom prst="rect">
            <a:avLst/>
          </a:prstGeom>
          <a:ln>
            <a:solidFill>
              <a:schemeClr val="tx1"/>
            </a:solidFill>
          </a:ln>
        </p:spPr>
        <p:txBody>
          <a:bodyPr wrap="square">
            <a:spAutoFit/>
          </a:bodyPr>
          <a:lstStyle/>
          <a:p>
            <a:pPr>
              <a:spcBef>
                <a:spcPts val="600"/>
              </a:spcBef>
            </a:pPr>
            <a:r>
              <a:rPr lang="en-CA" sz="1400" b="1" u="sng" dirty="0">
                <a:latin typeface="Roboto" panose="02000000000000000000" pitchFamily="2" charset="0"/>
                <a:ea typeface="Roboto" panose="02000000000000000000" pitchFamily="2" charset="0"/>
                <a:cs typeface="Roboto" panose="02000000000000000000" pitchFamily="2" charset="0"/>
              </a:rPr>
              <a:t>MEA closed cell</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Printed structure – anode electrode</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Nickel foam – cathode electrode</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Flow - 3mL/min</a:t>
            </a:r>
          </a:p>
          <a:p>
            <a:pPr marL="285750" indent="-285750">
              <a:spcBef>
                <a:spcPts val="600"/>
              </a:spcBef>
              <a:buFont typeface="Arial" panose="020B0604020202020204" pitchFamily="34" charset="0"/>
              <a:buChar char="•"/>
            </a:pPr>
            <a:r>
              <a:rPr lang="en-CA" sz="1400" dirty="0">
                <a:latin typeface="Roboto" panose="02000000000000000000" pitchFamily="2" charset="0"/>
                <a:ea typeface="Roboto" panose="02000000000000000000" pitchFamily="2" charset="0"/>
                <a:cs typeface="Roboto" panose="02000000000000000000" pitchFamily="2" charset="0"/>
              </a:rPr>
              <a:t>1M KOH – Electrolyte</a:t>
            </a:r>
          </a:p>
        </p:txBody>
      </p:sp>
      <p:grpSp>
        <p:nvGrpSpPr>
          <p:cNvPr id="14" name="Group 13">
            <a:extLst>
              <a:ext uri="{FF2B5EF4-FFF2-40B4-BE49-F238E27FC236}">
                <a16:creationId xmlns:a16="http://schemas.microsoft.com/office/drawing/2014/main" id="{166756AC-6574-4FA0-9C97-E5C84B2BD9E8}"/>
              </a:ext>
            </a:extLst>
          </p:cNvPr>
          <p:cNvGrpSpPr/>
          <p:nvPr/>
        </p:nvGrpSpPr>
        <p:grpSpPr>
          <a:xfrm>
            <a:off x="787215" y="2030865"/>
            <a:ext cx="3314985" cy="4338814"/>
            <a:chOff x="567031" y="2275330"/>
            <a:chExt cx="2741502" cy="3588211"/>
          </a:xfrm>
        </p:grpSpPr>
        <p:pic>
          <p:nvPicPr>
            <p:cNvPr id="29" name="Picture 2">
              <a:extLst>
                <a:ext uri="{FF2B5EF4-FFF2-40B4-BE49-F238E27FC236}">
                  <a16:creationId xmlns:a16="http://schemas.microsoft.com/office/drawing/2014/main" id="{7B98F344-E44B-442C-8909-300D5B99D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75" y="2275330"/>
              <a:ext cx="2691158" cy="358821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57A4CEC3-9C14-4B5D-9BEC-CF7249B759C4}"/>
                </a:ext>
              </a:extLst>
            </p:cNvPr>
            <p:cNvCxnSpPr>
              <a:cxnSpLocks/>
            </p:cNvCxnSpPr>
            <p:nvPr/>
          </p:nvCxnSpPr>
          <p:spPr>
            <a:xfrm flipH="1">
              <a:off x="2369103" y="4719134"/>
              <a:ext cx="60391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7735649-8057-4500-A136-0D15B8075655}"/>
                </a:ext>
              </a:extLst>
            </p:cNvPr>
            <p:cNvCxnSpPr>
              <a:cxnSpLocks/>
            </p:cNvCxnSpPr>
            <p:nvPr/>
          </p:nvCxnSpPr>
          <p:spPr>
            <a:xfrm flipH="1">
              <a:off x="1125166" y="4335753"/>
              <a:ext cx="5581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7B23A07-FA22-4930-B1AF-A1AA7C256CEF}"/>
                </a:ext>
              </a:extLst>
            </p:cNvPr>
            <p:cNvSpPr txBox="1"/>
            <p:nvPr/>
          </p:nvSpPr>
          <p:spPr>
            <a:xfrm>
              <a:off x="567031" y="4204948"/>
              <a:ext cx="558135" cy="254532"/>
            </a:xfrm>
            <a:prstGeom prst="rect">
              <a:avLst/>
            </a:prstGeom>
            <a:solidFill>
              <a:schemeClr val="bg1"/>
            </a:solidFill>
            <a:ln>
              <a:solidFill>
                <a:schemeClr val="accent1"/>
              </a:solidFill>
            </a:ln>
          </p:spPr>
          <p:txBody>
            <a:bodyPr wrap="square" rtlCol="0">
              <a:spAutoFit/>
            </a:bodyPr>
            <a:lstStyle/>
            <a:p>
              <a:r>
                <a:rPr lang="en-CA" sz="1400" b="1" dirty="0">
                  <a:latin typeface="Roboto" panose="02000000000000000000" pitchFamily="2" charset="0"/>
                  <a:ea typeface="Roboto" panose="02000000000000000000" pitchFamily="2" charset="0"/>
                  <a:cs typeface="Roboto" panose="02000000000000000000" pitchFamily="2" charset="0"/>
                </a:rPr>
                <a:t>outlet</a:t>
              </a:r>
            </a:p>
          </p:txBody>
        </p:sp>
        <p:sp>
          <p:nvSpPr>
            <p:cNvPr id="40" name="TextBox 39">
              <a:extLst>
                <a:ext uri="{FF2B5EF4-FFF2-40B4-BE49-F238E27FC236}">
                  <a16:creationId xmlns:a16="http://schemas.microsoft.com/office/drawing/2014/main" id="{FFF5D0F4-416B-4E90-B1CD-9E29690B65DD}"/>
                </a:ext>
              </a:extLst>
            </p:cNvPr>
            <p:cNvSpPr txBox="1"/>
            <p:nvPr/>
          </p:nvSpPr>
          <p:spPr>
            <a:xfrm>
              <a:off x="2851333" y="4588329"/>
              <a:ext cx="457200" cy="254532"/>
            </a:xfrm>
            <a:prstGeom prst="rect">
              <a:avLst/>
            </a:prstGeom>
            <a:solidFill>
              <a:schemeClr val="bg1"/>
            </a:solidFill>
            <a:ln>
              <a:solidFill>
                <a:schemeClr val="accent1"/>
              </a:solidFill>
            </a:ln>
          </p:spPr>
          <p:txBody>
            <a:bodyPr wrap="square" rtlCol="0">
              <a:spAutoFit/>
            </a:bodyPr>
            <a:lstStyle/>
            <a:p>
              <a:r>
                <a:rPr lang="en-CA" sz="1400" b="1" dirty="0">
                  <a:latin typeface="Roboto" panose="02000000000000000000" pitchFamily="2" charset="0"/>
                  <a:ea typeface="Roboto" panose="02000000000000000000" pitchFamily="2" charset="0"/>
                  <a:cs typeface="Roboto" panose="02000000000000000000" pitchFamily="2" charset="0"/>
                </a:rPr>
                <a:t>inlet</a:t>
              </a:r>
            </a:p>
          </p:txBody>
        </p:sp>
      </p:grpSp>
      <p:sp>
        <p:nvSpPr>
          <p:cNvPr id="43" name="TextBox 42">
            <a:extLst>
              <a:ext uri="{FF2B5EF4-FFF2-40B4-BE49-F238E27FC236}">
                <a16:creationId xmlns:a16="http://schemas.microsoft.com/office/drawing/2014/main" id="{00D26C1D-4B4C-4844-96A4-69316518CDF0}"/>
              </a:ext>
            </a:extLst>
          </p:cNvPr>
          <p:cNvSpPr txBox="1"/>
          <p:nvPr/>
        </p:nvSpPr>
        <p:spPr>
          <a:xfrm>
            <a:off x="5419594" y="4522299"/>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25mA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4" name="TextBox 43">
            <a:extLst>
              <a:ext uri="{FF2B5EF4-FFF2-40B4-BE49-F238E27FC236}">
                <a16:creationId xmlns:a16="http://schemas.microsoft.com/office/drawing/2014/main" id="{C7164EFB-5265-4491-8111-4E464B93EB16}"/>
              </a:ext>
            </a:extLst>
          </p:cNvPr>
          <p:cNvSpPr txBox="1"/>
          <p:nvPr/>
        </p:nvSpPr>
        <p:spPr>
          <a:xfrm>
            <a:off x="6352596" y="4090790"/>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50mA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5" name="TextBox 44">
            <a:extLst>
              <a:ext uri="{FF2B5EF4-FFF2-40B4-BE49-F238E27FC236}">
                <a16:creationId xmlns:a16="http://schemas.microsoft.com/office/drawing/2014/main" id="{59472F35-4D0E-430B-A04A-8B40C37B8F24}"/>
              </a:ext>
            </a:extLst>
          </p:cNvPr>
          <p:cNvSpPr txBox="1"/>
          <p:nvPr/>
        </p:nvSpPr>
        <p:spPr>
          <a:xfrm>
            <a:off x="7199262" y="3597700"/>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125mA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6" name="TextBox 45">
            <a:extLst>
              <a:ext uri="{FF2B5EF4-FFF2-40B4-BE49-F238E27FC236}">
                <a16:creationId xmlns:a16="http://schemas.microsoft.com/office/drawing/2014/main" id="{81FE8495-745E-45CA-9C73-8D42B8C16B71}"/>
              </a:ext>
            </a:extLst>
          </p:cNvPr>
          <p:cNvSpPr txBox="1"/>
          <p:nvPr/>
        </p:nvSpPr>
        <p:spPr>
          <a:xfrm>
            <a:off x="8188490" y="2962889"/>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250mA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7" name="TextBox 46">
            <a:extLst>
              <a:ext uri="{FF2B5EF4-FFF2-40B4-BE49-F238E27FC236}">
                <a16:creationId xmlns:a16="http://schemas.microsoft.com/office/drawing/2014/main" id="{5E020333-8413-49F4-B136-DE4AC9A34072}"/>
              </a:ext>
            </a:extLst>
          </p:cNvPr>
          <p:cNvSpPr txBox="1"/>
          <p:nvPr/>
        </p:nvSpPr>
        <p:spPr>
          <a:xfrm>
            <a:off x="9239555" y="2628940"/>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375mA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0B10905B-4B9B-4C2A-B3D3-4FA5F34E4645}"/>
              </a:ext>
            </a:extLst>
          </p:cNvPr>
          <p:cNvSpPr txBox="1"/>
          <p:nvPr/>
        </p:nvSpPr>
        <p:spPr>
          <a:xfrm>
            <a:off x="10275979" y="2437074"/>
            <a:ext cx="846666"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500mA</a:t>
            </a:r>
            <a:endParaRPr lang="en-CA" sz="1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47867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1_Office Theme">
  <a:themeElements>
    <a:clrScheme name="Custom 2">
      <a:dk1>
        <a:srgbClr val="000000"/>
      </a:dk1>
      <a:lt1>
        <a:srgbClr val="FFFFFF"/>
      </a:lt1>
      <a:dk2>
        <a:srgbClr val="000000"/>
      </a:dk2>
      <a:lt2>
        <a:srgbClr val="FFFFFF"/>
      </a:lt2>
      <a:accent1>
        <a:srgbClr val="57058B"/>
      </a:accent1>
      <a:accent2>
        <a:srgbClr val="000000"/>
      </a:accent2>
      <a:accent3>
        <a:srgbClr val="D0B3EF"/>
      </a:accent3>
      <a:accent4>
        <a:srgbClr val="BE33DA"/>
      </a:accent4>
      <a:accent5>
        <a:srgbClr val="505050"/>
      </a:accent5>
      <a:accent6>
        <a:srgbClr val="DCE1E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AM Slide Deck Template" id="{84BDB9A5-CE8C-9742-A350-4AE5465EBE6E}" vid="{EC3EACC6-25A9-0A4B-9286-212EBEF419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23a5a87-f39a-4a22-9247-3fc240c01396}" enabled="0" method="" siteId="{723a5a87-f39a-4a22-9247-3fc240c01396}" removed="1"/>
</clbl:labelList>
</file>

<file path=docProps/app.xml><?xml version="1.0" encoding="utf-8"?>
<Properties xmlns="http://schemas.openxmlformats.org/officeDocument/2006/extended-properties" xmlns:vt="http://schemas.openxmlformats.org/officeDocument/2006/docPropsVTypes">
  <TotalTime>4485</TotalTime>
  <Words>1140</Words>
  <Application>Microsoft Office PowerPoint</Application>
  <PresentationFormat>Widescreen</PresentationFormat>
  <Paragraphs>185</Paragraphs>
  <Slides>12</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Cambria Math</vt:lpstr>
      <vt:lpstr>Courier New</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Tomisin Oluwajuyigbe</dc:creator>
  <cp:lastModifiedBy>Tomisin Oluwajuyigbe</cp:lastModifiedBy>
  <cp:revision>117</cp:revision>
  <dcterms:created xsi:type="dcterms:W3CDTF">2026-05-12T03:03:22Z</dcterms:created>
  <dcterms:modified xsi:type="dcterms:W3CDTF">2026-05-18T14:48:32Z</dcterms:modified>
</cp:coreProperties>
</file>