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48" r:id="rId2"/>
  </p:sldMasterIdLst>
  <p:notesMasterIdLst>
    <p:notesMasterId r:id="rId16"/>
  </p:notesMasterIdLst>
  <p:handoutMasterIdLst>
    <p:handoutMasterId r:id="rId17"/>
  </p:handoutMasterIdLst>
  <p:sldIdLst>
    <p:sldId id="284" r:id="rId3"/>
    <p:sldId id="275" r:id="rId4"/>
    <p:sldId id="279" r:id="rId5"/>
    <p:sldId id="280" r:id="rId6"/>
    <p:sldId id="286" r:id="rId7"/>
    <p:sldId id="259" r:id="rId8"/>
    <p:sldId id="287" r:id="rId9"/>
    <p:sldId id="260" r:id="rId10"/>
    <p:sldId id="285" r:id="rId11"/>
    <p:sldId id="261" r:id="rId12"/>
    <p:sldId id="283" r:id="rId13"/>
    <p:sldId id="269" r:id="rId14"/>
    <p:sldId id="272"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FA"/>
    <a:srgbClr val="D5FFFF"/>
    <a:srgbClr val="C4FF0E"/>
    <a:srgbClr val="CBCA00"/>
    <a:srgbClr val="FCFDFE"/>
    <a:srgbClr val="FEE61C"/>
    <a:srgbClr val="00AEFD"/>
    <a:srgbClr val="FF0202"/>
    <a:srgbClr val="0000FF"/>
    <a:srgbClr val="020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2800" autoAdjust="0"/>
  </p:normalViewPr>
  <p:slideViewPr>
    <p:cSldViewPr snapToGrid="0">
      <p:cViewPr>
        <p:scale>
          <a:sx n="75" d="100"/>
          <a:sy n="75" d="100"/>
        </p:scale>
        <p:origin x="1716" y="3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502"/>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10060CC-DACE-4153-8B1B-C295443E9F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23E139E-1858-4C3C-B0B7-C54A24197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38228E-E606-49CF-B54F-81E99682D8D8}" type="datetimeFigureOut">
              <a:rPr lang="fr-FR" smtClean="0"/>
              <a:t>21/05/2026</a:t>
            </a:fld>
            <a:endParaRPr lang="fr-FR"/>
          </a:p>
        </p:txBody>
      </p:sp>
      <p:sp>
        <p:nvSpPr>
          <p:cNvPr id="4" name="Espace réservé du pied de page 3">
            <a:extLst>
              <a:ext uri="{FF2B5EF4-FFF2-40B4-BE49-F238E27FC236}">
                <a16:creationId xmlns:a16="http://schemas.microsoft.com/office/drawing/2014/main" id="{675B1DCD-F6B2-46E3-BB4D-D031DA242E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D396806-4409-4251-9877-3BD20B59AE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A25370-F4BA-420F-BB5C-096C477F1512}" type="slidenum">
              <a:rPr lang="fr-FR" smtClean="0"/>
              <a:t>‹N°›</a:t>
            </a:fld>
            <a:endParaRPr lang="fr-FR"/>
          </a:p>
        </p:txBody>
      </p:sp>
    </p:spTree>
    <p:extLst>
      <p:ext uri="{BB962C8B-B14F-4D97-AF65-F5344CB8AC3E}">
        <p14:creationId xmlns:p14="http://schemas.microsoft.com/office/powerpoint/2010/main" val="3334347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FA06A-8066-4BCD-950D-C6A4D8199785}" type="datetimeFigureOut">
              <a:rPr lang="fr-FR" smtClean="0"/>
              <a:t>21/05/2026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74A31-EB27-4F40-A7DC-B327E80B1ADE}" type="slidenum">
              <a:rPr lang="fr-FR" smtClean="0"/>
              <a:t>‹N°›</a:t>
            </a:fld>
            <a:endParaRPr lang="fr-FR"/>
          </a:p>
        </p:txBody>
      </p:sp>
    </p:spTree>
    <p:extLst>
      <p:ext uri="{BB962C8B-B14F-4D97-AF65-F5344CB8AC3E}">
        <p14:creationId xmlns:p14="http://schemas.microsoft.com/office/powerpoint/2010/main" val="408103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674A31-EB27-4F40-A7DC-B327E80B1ADE}" type="slidenum">
              <a:rPr lang="fr-FR" smtClean="0"/>
              <a:t>6</a:t>
            </a:fld>
            <a:endParaRPr lang="fr-FR"/>
          </a:p>
        </p:txBody>
      </p:sp>
    </p:spTree>
    <p:extLst>
      <p:ext uri="{BB962C8B-B14F-4D97-AF65-F5344CB8AC3E}">
        <p14:creationId xmlns:p14="http://schemas.microsoft.com/office/powerpoint/2010/main" val="72269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nb pixel PTFE notre </a:t>
            </a:r>
            <a:r>
              <a:rPr lang="fr-FR" dirty="0" err="1"/>
              <a:t>modele</a:t>
            </a:r>
            <a:r>
              <a:rPr lang="fr-FR" dirty="0"/>
              <a:t> </a:t>
            </a:r>
            <a:r>
              <a:rPr lang="fr-FR"/>
              <a:t>: 114271 vs 105700</a:t>
            </a:r>
            <a:endParaRPr lang="fr-FR" dirty="0"/>
          </a:p>
        </p:txBody>
      </p:sp>
      <p:sp>
        <p:nvSpPr>
          <p:cNvPr id="4" name="Espace réservé du numéro de diapositive 3"/>
          <p:cNvSpPr>
            <a:spLocks noGrp="1"/>
          </p:cNvSpPr>
          <p:nvPr>
            <p:ph type="sldNum" sz="quarter" idx="5"/>
          </p:nvPr>
        </p:nvSpPr>
        <p:spPr/>
        <p:txBody>
          <a:bodyPr/>
          <a:lstStyle/>
          <a:p>
            <a:fld id="{D3674A31-EB27-4F40-A7DC-B327E80B1ADE}" type="slidenum">
              <a:rPr lang="fr-FR" smtClean="0"/>
              <a:t>9</a:t>
            </a:fld>
            <a:endParaRPr lang="fr-FR"/>
          </a:p>
        </p:txBody>
      </p:sp>
    </p:spTree>
    <p:extLst>
      <p:ext uri="{BB962C8B-B14F-4D97-AF65-F5344CB8AC3E}">
        <p14:creationId xmlns:p14="http://schemas.microsoft.com/office/powerpoint/2010/main" val="42444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6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merciement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AA65681-6F97-48AF-809F-F8DA95F47A95}"/>
              </a:ext>
            </a:extLst>
          </p:cNvPr>
          <p:cNvPicPr>
            <a:picLocks noChangeAspect="1"/>
          </p:cNvPicPr>
          <p:nvPr userDrawn="1"/>
        </p:nvPicPr>
        <p:blipFill>
          <a:blip r:embed="rId2"/>
          <a:stretch>
            <a:fillRect/>
          </a:stretch>
        </p:blipFill>
        <p:spPr>
          <a:xfrm>
            <a:off x="943568" y="5764214"/>
            <a:ext cx="1205692" cy="617569"/>
          </a:xfrm>
          <a:prstGeom prst="rect">
            <a:avLst/>
          </a:prstGeom>
        </p:spPr>
      </p:pic>
      <p:sp>
        <p:nvSpPr>
          <p:cNvPr id="11" name="ZoneTexte 10">
            <a:extLst>
              <a:ext uri="{FF2B5EF4-FFF2-40B4-BE49-F238E27FC236}">
                <a16:creationId xmlns:a16="http://schemas.microsoft.com/office/drawing/2014/main" id="{F2CF9C79-5883-45FA-B306-00EC6F9FCE30}"/>
              </a:ext>
            </a:extLst>
          </p:cNvPr>
          <p:cNvSpPr txBox="1"/>
          <p:nvPr userDrawn="1"/>
        </p:nvSpPr>
        <p:spPr>
          <a:xfrm>
            <a:off x="2441035" y="5749832"/>
            <a:ext cx="8807397" cy="646331"/>
          </a:xfrm>
          <a:prstGeom prst="rect">
            <a:avLst/>
          </a:prstGeom>
          <a:noFill/>
        </p:spPr>
        <p:txBody>
          <a:bodyPr wrap="square" rtlCol="0">
            <a:spAutoFit/>
          </a:bodyPr>
          <a:lstStyle/>
          <a:p>
            <a:pPr algn="just"/>
            <a:r>
              <a:rPr lang="en-US" sz="1200" dirty="0"/>
              <a:t>This project is founded by the European Union under the Grant Agreement #101084131. Views and opinions expressed are however those of the author(s) only and do not necessarily reflect those of the European Union or CINEA. Neither the European Union nor CINEA can be held responsible for them.</a:t>
            </a:r>
            <a:endParaRPr lang="fr-FR" sz="2000" dirty="0"/>
          </a:p>
        </p:txBody>
      </p:sp>
      <p:pic>
        <p:nvPicPr>
          <p:cNvPr id="12" name="Image 11">
            <a:extLst>
              <a:ext uri="{FF2B5EF4-FFF2-40B4-BE49-F238E27FC236}">
                <a16:creationId xmlns:a16="http://schemas.microsoft.com/office/drawing/2014/main" id="{770A2CAA-F939-4D98-A481-E49EC8067B63}"/>
              </a:ext>
            </a:extLst>
          </p:cNvPr>
          <p:cNvPicPr>
            <a:picLocks noChangeAspect="1"/>
          </p:cNvPicPr>
          <p:nvPr userDrawn="1"/>
        </p:nvPicPr>
        <p:blipFill>
          <a:blip r:embed="rId3"/>
          <a:stretch>
            <a:fillRect/>
          </a:stretch>
        </p:blipFill>
        <p:spPr>
          <a:xfrm>
            <a:off x="1216570" y="4542973"/>
            <a:ext cx="659687" cy="659687"/>
          </a:xfrm>
          <a:prstGeom prst="rect">
            <a:avLst/>
          </a:prstGeom>
        </p:spPr>
      </p:pic>
      <p:sp>
        <p:nvSpPr>
          <p:cNvPr id="13" name="ZoneTexte 12">
            <a:extLst>
              <a:ext uri="{FF2B5EF4-FFF2-40B4-BE49-F238E27FC236}">
                <a16:creationId xmlns:a16="http://schemas.microsoft.com/office/drawing/2014/main" id="{C4A90D5D-BDC5-4005-9A11-D6180C7EC83A}"/>
              </a:ext>
            </a:extLst>
          </p:cNvPr>
          <p:cNvSpPr txBox="1"/>
          <p:nvPr userDrawn="1"/>
        </p:nvSpPr>
        <p:spPr>
          <a:xfrm>
            <a:off x="2441035" y="4503484"/>
            <a:ext cx="1898235" cy="369332"/>
          </a:xfrm>
          <a:prstGeom prst="rect">
            <a:avLst/>
          </a:prstGeom>
          <a:noFill/>
        </p:spPr>
        <p:txBody>
          <a:bodyPr wrap="square" rtlCol="0">
            <a:spAutoFit/>
          </a:bodyPr>
          <a:lstStyle/>
          <a:p>
            <a:r>
              <a:rPr lang="fr-FR" dirty="0"/>
              <a:t>Joël PAUCHET</a:t>
            </a:r>
          </a:p>
        </p:txBody>
      </p:sp>
      <p:pic>
        <p:nvPicPr>
          <p:cNvPr id="14" name="Picture 2" descr="Accueil - Institut de Mécanique des Fluides de Toulouse">
            <a:extLst>
              <a:ext uri="{FF2B5EF4-FFF2-40B4-BE49-F238E27FC236}">
                <a16:creationId xmlns:a16="http://schemas.microsoft.com/office/drawing/2014/main" id="{53293F38-687F-4917-86C6-9A4BEEBAF3F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8267" y="4471588"/>
            <a:ext cx="1215532" cy="65880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4605B3F9-0AA5-4539-A6F3-E6B13842BDF6}"/>
              </a:ext>
            </a:extLst>
          </p:cNvPr>
          <p:cNvSpPr txBox="1"/>
          <p:nvPr userDrawn="1"/>
        </p:nvSpPr>
        <p:spPr>
          <a:xfrm>
            <a:off x="8949857" y="4477822"/>
            <a:ext cx="2675535" cy="646331"/>
          </a:xfrm>
          <a:prstGeom prst="rect">
            <a:avLst/>
          </a:prstGeom>
          <a:noFill/>
        </p:spPr>
        <p:txBody>
          <a:bodyPr wrap="square" rtlCol="0">
            <a:spAutoFit/>
          </a:bodyPr>
          <a:lstStyle/>
          <a:p>
            <a:r>
              <a:rPr lang="fr-FR" dirty="0"/>
              <a:t>Dr Marc PRAT</a:t>
            </a:r>
          </a:p>
          <a:p>
            <a:r>
              <a:rPr lang="fr-FR" dirty="0"/>
              <a:t>Dr Michel QUINTARD</a:t>
            </a:r>
          </a:p>
        </p:txBody>
      </p:sp>
      <p:sp>
        <p:nvSpPr>
          <p:cNvPr id="19" name="ZoneTexte 18">
            <a:extLst>
              <a:ext uri="{FF2B5EF4-FFF2-40B4-BE49-F238E27FC236}">
                <a16:creationId xmlns:a16="http://schemas.microsoft.com/office/drawing/2014/main" id="{259CE4A0-1922-4057-848C-5CAADBC60F7B}"/>
              </a:ext>
            </a:extLst>
          </p:cNvPr>
          <p:cNvSpPr txBox="1"/>
          <p:nvPr userDrawn="1"/>
        </p:nvSpPr>
        <p:spPr>
          <a:xfrm>
            <a:off x="3048000" y="3688206"/>
            <a:ext cx="6096000" cy="461665"/>
          </a:xfrm>
          <a:prstGeom prst="rect">
            <a:avLst/>
          </a:prstGeom>
          <a:noFill/>
        </p:spPr>
        <p:txBody>
          <a:bodyPr wrap="square">
            <a:spAutoFit/>
          </a:bodyPr>
          <a:lstStyle/>
          <a:p>
            <a:pPr algn="ctr"/>
            <a:r>
              <a:rPr lang="fr-FR" sz="2400" b="1" dirty="0" err="1">
                <a:solidFill>
                  <a:schemeClr val="bg1"/>
                </a:solidFill>
              </a:rPr>
              <a:t>Acknowledgements</a:t>
            </a:r>
            <a:r>
              <a:rPr lang="fr-FR" sz="2400" b="1" dirty="0">
                <a:solidFill>
                  <a:schemeClr val="bg1"/>
                </a:solidFill>
              </a:rPr>
              <a:t>:</a:t>
            </a:r>
          </a:p>
        </p:txBody>
      </p:sp>
      <p:sp>
        <p:nvSpPr>
          <p:cNvPr id="4" name="ZoneTexte 3">
            <a:extLst>
              <a:ext uri="{FF2B5EF4-FFF2-40B4-BE49-F238E27FC236}">
                <a16:creationId xmlns:a16="http://schemas.microsoft.com/office/drawing/2014/main" id="{4599DB8B-05CE-422A-A832-135AB7FDA516}"/>
              </a:ext>
            </a:extLst>
          </p:cNvPr>
          <p:cNvSpPr txBox="1"/>
          <p:nvPr userDrawn="1"/>
        </p:nvSpPr>
        <p:spPr>
          <a:xfrm>
            <a:off x="943568" y="748937"/>
            <a:ext cx="3117668" cy="1908215"/>
          </a:xfrm>
          <a:prstGeom prst="rect">
            <a:avLst/>
          </a:prstGeom>
          <a:noFill/>
          <a:ln w="38100">
            <a:solidFill>
              <a:srgbClr val="00AAFA"/>
            </a:solidFill>
          </a:ln>
        </p:spPr>
        <p:txBody>
          <a:bodyPr wrap="square" rtlCol="0">
            <a:spAutoFit/>
          </a:bodyPr>
          <a:lstStyle/>
          <a:p>
            <a:r>
              <a:rPr lang="fr-FR" sz="2800" b="1" dirty="0" err="1">
                <a:solidFill>
                  <a:schemeClr val="bg1"/>
                </a:solidFill>
              </a:rPr>
              <a:t>Thank</a:t>
            </a:r>
            <a:r>
              <a:rPr lang="fr-FR" sz="2800" b="1" dirty="0">
                <a:solidFill>
                  <a:schemeClr val="bg1"/>
                </a:solidFill>
              </a:rPr>
              <a:t> </a:t>
            </a:r>
            <a:r>
              <a:rPr lang="fr-FR" sz="2800" b="1" dirty="0" err="1">
                <a:solidFill>
                  <a:schemeClr val="bg1"/>
                </a:solidFill>
              </a:rPr>
              <a:t>you</a:t>
            </a:r>
            <a:endParaRPr lang="fr-FR" sz="2800" b="1" dirty="0">
              <a:solidFill>
                <a:schemeClr val="bg1"/>
              </a:solidFill>
            </a:endParaRPr>
          </a:p>
          <a:p>
            <a:endParaRPr lang="fr-FR" b="1" dirty="0">
              <a:solidFill>
                <a:schemeClr val="bg1"/>
              </a:solidFill>
            </a:endParaRPr>
          </a:p>
          <a:p>
            <a:r>
              <a:rPr lang="fr-FR" b="1" dirty="0">
                <a:solidFill>
                  <a:schemeClr val="bg1"/>
                </a:solidFill>
              </a:rPr>
              <a:t>Contact:</a:t>
            </a:r>
          </a:p>
          <a:p>
            <a:r>
              <a:rPr lang="fr-FR" b="1" dirty="0">
                <a:solidFill>
                  <a:schemeClr val="bg1"/>
                </a:solidFill>
              </a:rPr>
              <a:t>Pierluigi ARNELLI</a:t>
            </a:r>
          </a:p>
          <a:p>
            <a:r>
              <a:rPr lang="fr-FR" b="1" dirty="0">
                <a:solidFill>
                  <a:schemeClr val="bg1"/>
                </a:solidFill>
              </a:rPr>
              <a:t>CEA-</a:t>
            </a:r>
            <a:r>
              <a:rPr lang="fr-FR" b="1" dirty="0" err="1">
                <a:solidFill>
                  <a:schemeClr val="bg1"/>
                </a:solidFill>
              </a:rPr>
              <a:t>Liten</a:t>
            </a:r>
            <a:r>
              <a:rPr lang="fr-FR" b="1" dirty="0">
                <a:solidFill>
                  <a:schemeClr val="bg1"/>
                </a:solidFill>
              </a:rPr>
              <a:t>, Grenoble (France)</a:t>
            </a:r>
          </a:p>
          <a:p>
            <a:r>
              <a:rPr lang="fr-FR" b="1" dirty="0">
                <a:solidFill>
                  <a:schemeClr val="bg1"/>
                </a:solidFill>
              </a:rPr>
              <a:t>pierluigi.arnelli@cea.fr</a:t>
            </a:r>
          </a:p>
        </p:txBody>
      </p:sp>
      <p:cxnSp>
        <p:nvCxnSpPr>
          <p:cNvPr id="16" name="Connecteur droit 15">
            <a:extLst>
              <a:ext uri="{FF2B5EF4-FFF2-40B4-BE49-F238E27FC236}">
                <a16:creationId xmlns:a16="http://schemas.microsoft.com/office/drawing/2014/main" id="{B4740A4D-A892-4A4C-9E2D-B490F39A48D0}"/>
              </a:ext>
            </a:extLst>
          </p:cNvPr>
          <p:cNvCxnSpPr>
            <a:cxnSpLocks/>
          </p:cNvCxnSpPr>
          <p:nvPr userDrawn="1"/>
        </p:nvCxnSpPr>
        <p:spPr>
          <a:xfrm>
            <a:off x="1010194" y="3651194"/>
            <a:ext cx="10145486" cy="0"/>
          </a:xfrm>
          <a:prstGeom prst="line">
            <a:avLst/>
          </a:prstGeom>
          <a:ln w="38100">
            <a:solidFill>
              <a:srgbClr val="00AEF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13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112A3EA-ED2D-4F9E-A633-A8BB2AFC395A}"/>
              </a:ext>
            </a:extLst>
          </p:cNvPr>
          <p:cNvPicPr>
            <a:picLocks noChangeAspect="1"/>
          </p:cNvPicPr>
          <p:nvPr userDrawn="1"/>
        </p:nvPicPr>
        <p:blipFill>
          <a:blip r:embed="rId2"/>
          <a:stretch>
            <a:fillRect/>
          </a:stretch>
        </p:blipFill>
        <p:spPr>
          <a:xfrm>
            <a:off x="501888" y="5829666"/>
            <a:ext cx="3329794" cy="680542"/>
          </a:xfrm>
          <a:prstGeom prst="rect">
            <a:avLst/>
          </a:prstGeom>
          <a:ln>
            <a:solidFill>
              <a:schemeClr val="tx1"/>
            </a:solidFill>
          </a:ln>
        </p:spPr>
      </p:pic>
      <p:pic>
        <p:nvPicPr>
          <p:cNvPr id="4" name="Image 3">
            <a:extLst>
              <a:ext uri="{FF2B5EF4-FFF2-40B4-BE49-F238E27FC236}">
                <a16:creationId xmlns:a16="http://schemas.microsoft.com/office/drawing/2014/main" id="{096F859A-F671-4950-852C-54D3690DB61C}"/>
              </a:ext>
            </a:extLst>
          </p:cNvPr>
          <p:cNvPicPr>
            <a:picLocks noChangeAspect="1"/>
          </p:cNvPicPr>
          <p:nvPr userDrawn="1"/>
        </p:nvPicPr>
        <p:blipFill>
          <a:blip r:embed="rId3"/>
          <a:stretch>
            <a:fillRect/>
          </a:stretch>
        </p:blipFill>
        <p:spPr>
          <a:xfrm>
            <a:off x="11009570" y="5829666"/>
            <a:ext cx="680542" cy="680542"/>
          </a:xfrm>
          <a:prstGeom prst="rect">
            <a:avLst/>
          </a:prstGeom>
        </p:spPr>
      </p:pic>
    </p:spTree>
    <p:extLst>
      <p:ext uri="{BB962C8B-B14F-4D97-AF65-F5344CB8AC3E}">
        <p14:creationId xmlns:p14="http://schemas.microsoft.com/office/powerpoint/2010/main" val="40923392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space réservé du numéro de diapositive 5">
            <a:extLst>
              <a:ext uri="{FF2B5EF4-FFF2-40B4-BE49-F238E27FC236}">
                <a16:creationId xmlns:a16="http://schemas.microsoft.com/office/drawing/2014/main" id="{AA20B81A-F937-4435-B3B5-0C7D2E7E358F}"/>
              </a:ext>
            </a:extLst>
          </p:cNvPr>
          <p:cNvSpPr txBox="1">
            <a:spLocks/>
          </p:cNvSpPr>
          <p:nvPr userDrawn="1"/>
        </p:nvSpPr>
        <p:spPr>
          <a:xfrm>
            <a:off x="9448800" y="6469335"/>
            <a:ext cx="2743200" cy="365125"/>
          </a:xfrm>
          <a:prstGeom prst="rect">
            <a:avLst/>
          </a:prstGeom>
        </p:spPr>
        <p:txBody>
          <a:bodyPr/>
          <a:lstStyle>
            <a:defPPr>
              <a:defRPr lang="fr-FR"/>
            </a:defPPr>
            <a:lvl1pPr marL="0" algn="l" defTabSz="914400" rtl="0" eaLnBrk="1" latinLnBrk="0" hangingPunct="1">
              <a:defRPr lang="fr-FR" sz="20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44A265-5A93-41A5-8D74-652D33517CF2}" type="slidenum">
              <a:rPr lang="fr-FR" i="0" smtClean="0"/>
              <a:pPr algn="r"/>
              <a:t>‹N°›</a:t>
            </a:fld>
            <a:endParaRPr lang="fr-FR" i="0" dirty="0"/>
          </a:p>
        </p:txBody>
      </p:sp>
      <p:sp>
        <p:nvSpPr>
          <p:cNvPr id="2" name="Espace réservé du titre 1">
            <a:extLst>
              <a:ext uri="{FF2B5EF4-FFF2-40B4-BE49-F238E27FC236}">
                <a16:creationId xmlns:a16="http://schemas.microsoft.com/office/drawing/2014/main" id="{D6D5D230-8BCE-4CEA-8ED5-D382A52141DF}"/>
              </a:ext>
            </a:extLst>
          </p:cNvPr>
          <p:cNvSpPr>
            <a:spLocks noGrp="1"/>
          </p:cNvSpPr>
          <p:nvPr>
            <p:ph type="title"/>
          </p:nvPr>
        </p:nvSpPr>
        <p:spPr>
          <a:xfrm>
            <a:off x="0" y="155170"/>
            <a:ext cx="12192000" cy="610234"/>
          </a:xfrm>
          <a:prstGeom prst="rect">
            <a:avLst/>
          </a:prstGeom>
          <a:solidFill>
            <a:srgbClr val="00AAFA"/>
          </a:solidFill>
        </p:spPr>
        <p:txBody>
          <a:bodyPr vert="horz" lIns="91440" tIns="45720" rIns="91440" bIns="45720" rtlCol="0" anchor="ctr">
            <a:normAutofit/>
          </a:bodyPr>
          <a:lstStyle/>
          <a:p>
            <a:r>
              <a:rPr lang="fr-FR" dirty="0"/>
              <a:t>Modifiez le style du titre</a:t>
            </a:r>
          </a:p>
        </p:txBody>
      </p:sp>
      <p:sp>
        <p:nvSpPr>
          <p:cNvPr id="4" name="ZoneTexte 3">
            <a:extLst>
              <a:ext uri="{FF2B5EF4-FFF2-40B4-BE49-F238E27FC236}">
                <a16:creationId xmlns:a16="http://schemas.microsoft.com/office/drawing/2014/main" id="{2741ACFB-5086-48AF-A013-D9F130803110}"/>
              </a:ext>
            </a:extLst>
          </p:cNvPr>
          <p:cNvSpPr txBox="1"/>
          <p:nvPr userDrawn="1"/>
        </p:nvSpPr>
        <p:spPr>
          <a:xfrm>
            <a:off x="4171405" y="6598512"/>
            <a:ext cx="3849189" cy="294640"/>
          </a:xfrm>
          <a:prstGeom prst="rect">
            <a:avLst/>
          </a:prstGeom>
          <a:noFill/>
        </p:spPr>
        <p:txBody>
          <a:bodyPr vert="horz" wrap="square" lIns="91440" tIns="45720" rIns="91440" bIns="45720" rtlCol="0" anchor="ctr">
            <a:normAutofit lnSpcReduction="10000"/>
          </a:bodyPr>
          <a:lstStyle/>
          <a:p>
            <a:pPr algn="ctr"/>
            <a:r>
              <a:rPr lang="fr-FR" sz="1400" dirty="0" err="1">
                <a:solidFill>
                  <a:schemeClr val="bg2">
                    <a:lumMod val="75000"/>
                  </a:schemeClr>
                </a:solidFill>
              </a:rPr>
              <a:t>Colloidal</a:t>
            </a:r>
            <a:r>
              <a:rPr lang="fr-FR" sz="1400" dirty="0">
                <a:solidFill>
                  <a:schemeClr val="bg2">
                    <a:lumMod val="75000"/>
                  </a:schemeClr>
                </a:solidFill>
              </a:rPr>
              <a:t> Drying in </a:t>
            </a:r>
            <a:r>
              <a:rPr lang="fr-FR" sz="1400" dirty="0" err="1">
                <a:solidFill>
                  <a:schemeClr val="bg2">
                    <a:lumMod val="75000"/>
                  </a:schemeClr>
                </a:solidFill>
              </a:rPr>
              <a:t>Porous</a:t>
            </a:r>
            <a:r>
              <a:rPr lang="fr-FR" sz="1400" dirty="0">
                <a:solidFill>
                  <a:schemeClr val="bg2">
                    <a:lumMod val="75000"/>
                  </a:schemeClr>
                </a:solidFill>
              </a:rPr>
              <a:t> Media, Pierluigi ARNELLI</a:t>
            </a:r>
          </a:p>
        </p:txBody>
      </p:sp>
    </p:spTree>
    <p:extLst>
      <p:ext uri="{BB962C8B-B14F-4D97-AF65-F5344CB8AC3E}">
        <p14:creationId xmlns:p14="http://schemas.microsoft.com/office/powerpoint/2010/main" val="106421333"/>
      </p:ext>
    </p:extLst>
  </p:cSld>
  <p:clrMap bg1="lt1" tx1="dk1" bg2="lt2" tx2="dk2" accent1="accent1" accent2="accent2" accent3="accent3" accent4="accent4" accent5="accent5" accent6="accent6" hlink="hlink" folHlink="folHlink"/>
  <p:sldLayoutIdLst>
    <p:sldLayoutId id="2147483665" r:id="rId1"/>
  </p:sldLayoutIdLst>
  <p:txStyles>
    <p:titleStyle>
      <a:lvl1pPr marL="0" algn="l" defTabSz="914400" rtl="0" eaLnBrk="1" latinLnBrk="0" hangingPunct="1">
        <a:lnSpc>
          <a:spcPct val="90000"/>
        </a:lnSpc>
        <a:spcBef>
          <a:spcPct val="0"/>
        </a:spcBef>
        <a:buNone/>
        <a:defRPr lang="fr-FR" sz="4400" b="1" kern="1200" dirty="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0C4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327896"/>
      </p:ext>
    </p:extLst>
  </p:cSld>
  <p:clrMap bg1="lt1" tx1="dk1" bg2="lt2" tx2="dk2" accent1="accent1" accent2="accent2" accent3="accent3" accent4="accent4" accent5="accent5" accent6="accent6" hlink="hlink" folHlink="folHlink"/>
  <p:sldLayoutIdLst>
    <p:sldLayoutId id="2147483649" r:id="rId1"/>
    <p:sldLayoutId id="214748366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0CEF6F-1ADF-4709-93FD-7D10C17C8AE1}"/>
              </a:ext>
            </a:extLst>
          </p:cNvPr>
          <p:cNvSpPr txBox="1"/>
          <p:nvPr/>
        </p:nvSpPr>
        <p:spPr>
          <a:xfrm>
            <a:off x="523494" y="1346614"/>
            <a:ext cx="6636258" cy="1384995"/>
          </a:xfrm>
          <a:prstGeom prst="rect">
            <a:avLst/>
          </a:prstGeom>
          <a:noFill/>
          <a:ln w="38100">
            <a:solidFill>
              <a:srgbClr val="00AEFD"/>
            </a:solidFill>
          </a:ln>
        </p:spPr>
        <p:txBody>
          <a:bodyPr wrap="square">
            <a:spAutoFit/>
          </a:bodyPr>
          <a:lstStyle/>
          <a:p>
            <a:r>
              <a:rPr lang="en-US" sz="2800" b="1" i="0" dirty="0">
                <a:solidFill>
                  <a:schemeClr val="bg1"/>
                </a:solidFill>
                <a:effectLst/>
                <a:latin typeface="system-ui"/>
              </a:rPr>
              <a:t>Modeling Drying of a Colloidal Dispersion in a Fibrous Porous Medium Using Full Morphology Approach</a:t>
            </a:r>
            <a:endParaRPr lang="fr-FR" sz="2800" b="1" dirty="0">
              <a:solidFill>
                <a:schemeClr val="bg1"/>
              </a:solidFill>
            </a:endParaRPr>
          </a:p>
        </p:txBody>
      </p:sp>
      <p:sp>
        <p:nvSpPr>
          <p:cNvPr id="4" name="ZoneTexte 3">
            <a:extLst>
              <a:ext uri="{FF2B5EF4-FFF2-40B4-BE49-F238E27FC236}">
                <a16:creationId xmlns:a16="http://schemas.microsoft.com/office/drawing/2014/main" id="{71C837D4-AB8E-487C-99E2-70192C03C246}"/>
              </a:ext>
            </a:extLst>
          </p:cNvPr>
          <p:cNvSpPr txBox="1"/>
          <p:nvPr/>
        </p:nvSpPr>
        <p:spPr>
          <a:xfrm>
            <a:off x="523494" y="3199798"/>
            <a:ext cx="11226546" cy="1107996"/>
          </a:xfrm>
          <a:prstGeom prst="rect">
            <a:avLst/>
          </a:prstGeom>
          <a:noFill/>
        </p:spPr>
        <p:txBody>
          <a:bodyPr wrap="square">
            <a:spAutoFit/>
          </a:bodyPr>
          <a:lstStyle/>
          <a:p>
            <a:r>
              <a:rPr lang="fr-FR" sz="2200" b="1" dirty="0">
                <a:solidFill>
                  <a:schemeClr val="bg1"/>
                </a:solidFill>
              </a:rPr>
              <a:t>Speaker</a:t>
            </a:r>
            <a:r>
              <a:rPr lang="fr-FR" sz="2200" dirty="0">
                <a:solidFill>
                  <a:schemeClr val="bg1"/>
                </a:solidFill>
              </a:rPr>
              <a:t>: Pierluigi </a:t>
            </a:r>
            <a:r>
              <a:rPr lang="fr-FR" sz="2200" dirty="0" err="1">
                <a:solidFill>
                  <a:schemeClr val="bg1"/>
                </a:solidFill>
              </a:rPr>
              <a:t>Arnelli</a:t>
            </a:r>
            <a:r>
              <a:rPr lang="fr-FR" sz="2200" dirty="0">
                <a:solidFill>
                  <a:schemeClr val="bg1"/>
                </a:solidFill>
              </a:rPr>
              <a:t> (CEA </a:t>
            </a:r>
            <a:r>
              <a:rPr lang="fr-FR" sz="2200" dirty="0" err="1">
                <a:solidFill>
                  <a:schemeClr val="bg1"/>
                </a:solidFill>
              </a:rPr>
              <a:t>Liten</a:t>
            </a:r>
            <a:r>
              <a:rPr lang="fr-FR" sz="2200" dirty="0">
                <a:solidFill>
                  <a:schemeClr val="bg1"/>
                </a:solidFill>
              </a:rPr>
              <a:t>-Grenoble)</a:t>
            </a:r>
          </a:p>
          <a:p>
            <a:endParaRPr lang="fr-FR" sz="2200" dirty="0">
              <a:solidFill>
                <a:schemeClr val="bg1"/>
              </a:solidFill>
            </a:endParaRPr>
          </a:p>
          <a:p>
            <a:r>
              <a:rPr lang="fr-FR" sz="2200" b="1" dirty="0" err="1">
                <a:solidFill>
                  <a:schemeClr val="bg1"/>
                </a:solidFill>
              </a:rPr>
              <a:t>Authors</a:t>
            </a:r>
            <a:r>
              <a:rPr lang="fr-FR" sz="2200" dirty="0">
                <a:solidFill>
                  <a:schemeClr val="bg1"/>
                </a:solidFill>
              </a:rPr>
              <a:t>: Pierluigi </a:t>
            </a:r>
            <a:r>
              <a:rPr lang="fr-FR" sz="2200" dirty="0" err="1">
                <a:solidFill>
                  <a:schemeClr val="bg1"/>
                </a:solidFill>
              </a:rPr>
              <a:t>Arnelli</a:t>
            </a:r>
            <a:r>
              <a:rPr lang="fr-FR" sz="2200" dirty="0">
                <a:solidFill>
                  <a:schemeClr val="bg1"/>
                </a:solidFill>
              </a:rPr>
              <a:t>, Marc Prat (IMFT), Joël </a:t>
            </a:r>
            <a:r>
              <a:rPr lang="fr-FR" sz="2200" dirty="0" err="1">
                <a:solidFill>
                  <a:schemeClr val="bg1"/>
                </a:solidFill>
              </a:rPr>
              <a:t>Pauchet</a:t>
            </a:r>
            <a:r>
              <a:rPr lang="fr-FR" sz="2200" dirty="0">
                <a:solidFill>
                  <a:schemeClr val="bg1"/>
                </a:solidFill>
              </a:rPr>
              <a:t> (CEA Grenoble), Michel Quintard (IMFT)</a:t>
            </a:r>
          </a:p>
        </p:txBody>
      </p:sp>
      <p:sp>
        <p:nvSpPr>
          <p:cNvPr id="5" name="ZoneTexte 4">
            <a:extLst>
              <a:ext uri="{FF2B5EF4-FFF2-40B4-BE49-F238E27FC236}">
                <a16:creationId xmlns:a16="http://schemas.microsoft.com/office/drawing/2014/main" id="{CD640853-863D-4B75-906F-2736A1A467B6}"/>
              </a:ext>
            </a:extLst>
          </p:cNvPr>
          <p:cNvSpPr txBox="1"/>
          <p:nvPr/>
        </p:nvSpPr>
        <p:spPr>
          <a:xfrm>
            <a:off x="5916168" y="6018538"/>
            <a:ext cx="2633472" cy="369332"/>
          </a:xfrm>
          <a:prstGeom prst="rect">
            <a:avLst/>
          </a:prstGeom>
          <a:noFill/>
        </p:spPr>
        <p:txBody>
          <a:bodyPr wrap="square" rtlCol="0">
            <a:spAutoFit/>
          </a:bodyPr>
          <a:lstStyle/>
          <a:p>
            <a:pPr algn="ctr"/>
            <a:r>
              <a:rPr lang="fr-FR" i="1" dirty="0">
                <a:solidFill>
                  <a:schemeClr val="bg1"/>
                </a:solidFill>
              </a:rPr>
              <a:t>Nantes, 22/05/26</a:t>
            </a:r>
          </a:p>
        </p:txBody>
      </p:sp>
      <p:cxnSp>
        <p:nvCxnSpPr>
          <p:cNvPr id="7" name="Connecteur droit 6">
            <a:extLst>
              <a:ext uri="{FF2B5EF4-FFF2-40B4-BE49-F238E27FC236}">
                <a16:creationId xmlns:a16="http://schemas.microsoft.com/office/drawing/2014/main" id="{09BB5BA6-792C-453A-8A3A-BF5486FCDD14}"/>
              </a:ext>
            </a:extLst>
          </p:cNvPr>
          <p:cNvCxnSpPr>
            <a:cxnSpLocks/>
          </p:cNvCxnSpPr>
          <p:nvPr/>
        </p:nvCxnSpPr>
        <p:spPr>
          <a:xfrm>
            <a:off x="523494" y="3063240"/>
            <a:ext cx="11116818" cy="0"/>
          </a:xfrm>
          <a:prstGeom prst="line">
            <a:avLst/>
          </a:prstGeom>
          <a:ln w="38100">
            <a:solidFill>
              <a:srgbClr val="00AEFD"/>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23C66CAF-2D18-4CD5-A3A5-900057A3AEF0}"/>
              </a:ext>
            </a:extLst>
          </p:cNvPr>
          <p:cNvCxnSpPr>
            <a:cxnSpLocks/>
          </p:cNvCxnSpPr>
          <p:nvPr/>
        </p:nvCxnSpPr>
        <p:spPr>
          <a:xfrm>
            <a:off x="537591" y="4459224"/>
            <a:ext cx="11116818" cy="0"/>
          </a:xfrm>
          <a:prstGeom prst="line">
            <a:avLst/>
          </a:prstGeom>
          <a:ln w="38100">
            <a:solidFill>
              <a:srgbClr val="00AEFD"/>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B46E665F-DA10-456F-A217-63CDEA1B3BD9}"/>
              </a:ext>
            </a:extLst>
          </p:cNvPr>
          <p:cNvPicPr>
            <a:picLocks noChangeAspect="1"/>
          </p:cNvPicPr>
          <p:nvPr/>
        </p:nvPicPr>
        <p:blipFill>
          <a:blip r:embed="rId2"/>
          <a:stretch>
            <a:fillRect/>
          </a:stretch>
        </p:blipFill>
        <p:spPr>
          <a:xfrm>
            <a:off x="9322022" y="5829825"/>
            <a:ext cx="1331801" cy="682164"/>
          </a:xfrm>
          <a:prstGeom prst="rect">
            <a:avLst/>
          </a:prstGeom>
        </p:spPr>
      </p:pic>
    </p:spTree>
    <p:extLst>
      <p:ext uri="{BB962C8B-B14F-4D97-AF65-F5344CB8AC3E}">
        <p14:creationId xmlns:p14="http://schemas.microsoft.com/office/powerpoint/2010/main" val="2583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F5555-2169-4B6C-A728-9D1E4FE7CD83}"/>
              </a:ext>
            </a:extLst>
          </p:cNvPr>
          <p:cNvSpPr>
            <a:spLocks noGrp="1"/>
          </p:cNvSpPr>
          <p:nvPr>
            <p:ph type="title" idx="4294967295"/>
          </p:nvPr>
        </p:nvSpPr>
        <p:spPr>
          <a:xfrm>
            <a:off x="0" y="183449"/>
            <a:ext cx="12192000" cy="610234"/>
          </a:xfrm>
          <a:prstGeom prst="rect">
            <a:avLst/>
          </a:prstGeom>
        </p:spPr>
        <p:txBody>
          <a:bodyPr>
            <a:normAutofit fontScale="90000"/>
          </a:bodyPr>
          <a:lstStyle/>
          <a:p>
            <a:r>
              <a:rPr lang="en-US" noProof="0" dirty="0"/>
              <a:t>Conclusion</a:t>
            </a:r>
          </a:p>
        </p:txBody>
      </p:sp>
      <p:sp>
        <p:nvSpPr>
          <p:cNvPr id="3" name="Espace réservé du contenu 2">
            <a:extLst>
              <a:ext uri="{FF2B5EF4-FFF2-40B4-BE49-F238E27FC236}">
                <a16:creationId xmlns:a16="http://schemas.microsoft.com/office/drawing/2014/main" id="{EE8B1758-F64A-4542-B979-3224CABC2E9A}"/>
              </a:ext>
            </a:extLst>
          </p:cNvPr>
          <p:cNvSpPr>
            <a:spLocks noGrp="1"/>
          </p:cNvSpPr>
          <p:nvPr>
            <p:ph idx="4294967295"/>
          </p:nvPr>
        </p:nvSpPr>
        <p:spPr>
          <a:xfrm>
            <a:off x="6901960" y="1410349"/>
            <a:ext cx="5290039" cy="1895475"/>
          </a:xfrm>
          <a:prstGeom prst="rect">
            <a:avLst/>
          </a:prstGeom>
        </p:spPr>
        <p:txBody>
          <a:bodyPr/>
          <a:lstStyle/>
          <a:p>
            <a:pPr marL="0" indent="0">
              <a:buNone/>
            </a:pPr>
            <a:r>
              <a:rPr lang="en-US" u="sng" noProof="0" dirty="0"/>
              <a:t>Perspective</a:t>
            </a:r>
          </a:p>
          <a:p>
            <a:r>
              <a:rPr lang="en-US" noProof="0" dirty="0"/>
              <a:t>Non isothermal</a:t>
            </a:r>
          </a:p>
          <a:p>
            <a:r>
              <a:rPr lang="en-US" noProof="0" dirty="0"/>
              <a:t>Resolve colloid transport in fluid</a:t>
            </a:r>
          </a:p>
          <a:p>
            <a:r>
              <a:rPr lang="en-US" dirty="0"/>
              <a:t>3D</a:t>
            </a:r>
            <a:endParaRPr lang="en-US" noProof="0" dirty="0"/>
          </a:p>
        </p:txBody>
      </p:sp>
      <p:sp>
        <p:nvSpPr>
          <p:cNvPr id="5" name="ZoneTexte 4">
            <a:extLst>
              <a:ext uri="{FF2B5EF4-FFF2-40B4-BE49-F238E27FC236}">
                <a16:creationId xmlns:a16="http://schemas.microsoft.com/office/drawing/2014/main" id="{D501B224-093C-4B9A-8449-858104267BF4}"/>
              </a:ext>
            </a:extLst>
          </p:cNvPr>
          <p:cNvSpPr txBox="1"/>
          <p:nvPr/>
        </p:nvSpPr>
        <p:spPr>
          <a:xfrm>
            <a:off x="7269536" y="6298229"/>
            <a:ext cx="3976955" cy="307777"/>
          </a:xfrm>
          <a:prstGeom prst="rect">
            <a:avLst/>
          </a:prstGeom>
          <a:noFill/>
        </p:spPr>
        <p:txBody>
          <a:bodyPr wrap="square">
            <a:spAutoFit/>
          </a:bodyPr>
          <a:lstStyle/>
          <a:p>
            <a:pPr algn="ctr"/>
            <a:r>
              <a:rPr lang="fr-FR" sz="1400" dirty="0">
                <a:latin typeface="Calibri" panose="020F0502020204030204" pitchFamily="34" charset="0"/>
                <a:ea typeface="Calibri" panose="020F0502020204030204" pitchFamily="34" charset="0"/>
                <a:cs typeface="Times New Roman" panose="02020603050405020304" pitchFamily="18" charset="0"/>
              </a:rPr>
              <a:t>MATHIAS et al. </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i="1" dirty="0" err="1">
                <a:effectLst/>
                <a:latin typeface="Calibri" panose="020F0502020204030204" pitchFamily="34" charset="0"/>
                <a:ea typeface="Calibri" panose="020F0502020204030204" pitchFamily="34" charset="0"/>
                <a:cs typeface="Times New Roman" panose="02020603050405020304" pitchFamily="18" charset="0"/>
              </a:rPr>
              <a:t>Handbook</a:t>
            </a:r>
            <a:r>
              <a:rPr lang="fr-FR" sz="1400" i="1" dirty="0">
                <a:effectLst/>
                <a:latin typeface="Calibri" panose="020F0502020204030204" pitchFamily="34" charset="0"/>
                <a:ea typeface="Calibri" panose="020F0502020204030204" pitchFamily="34" charset="0"/>
                <a:cs typeface="Times New Roman" panose="02020603050405020304" pitchFamily="18" charset="0"/>
              </a:rPr>
              <a:t> of Fuel </a:t>
            </a:r>
            <a:r>
              <a:rPr lang="fr-FR" sz="1400" i="1" dirty="0" err="1">
                <a:effectLst/>
                <a:latin typeface="Calibri" panose="020F0502020204030204" pitchFamily="34" charset="0"/>
                <a:ea typeface="Calibri" panose="020F0502020204030204" pitchFamily="34" charset="0"/>
                <a:cs typeface="Times New Roman" panose="02020603050405020304" pitchFamily="18" charset="0"/>
              </a:rPr>
              <a:t>Cells</a:t>
            </a:r>
            <a:r>
              <a:rPr lang="fr-FR" sz="1400" dirty="0">
                <a:effectLst/>
                <a:latin typeface="Calibri" panose="020F0502020204030204" pitchFamily="34" charset="0"/>
                <a:ea typeface="Calibri" panose="020F0502020204030204" pitchFamily="34" charset="0"/>
                <a:cs typeface="Times New Roman" panose="02020603050405020304" pitchFamily="18" charset="0"/>
              </a:rPr>
              <a:t>, 2003.</a:t>
            </a:r>
          </a:p>
        </p:txBody>
      </p:sp>
      <p:pic>
        <p:nvPicPr>
          <p:cNvPr id="6" name="Image 5">
            <a:extLst>
              <a:ext uri="{FF2B5EF4-FFF2-40B4-BE49-F238E27FC236}">
                <a16:creationId xmlns:a16="http://schemas.microsoft.com/office/drawing/2014/main" id="{58177059-9582-4059-945C-2A5900EAF87F}"/>
              </a:ext>
            </a:extLst>
          </p:cNvPr>
          <p:cNvPicPr>
            <a:picLocks noChangeAspect="1"/>
          </p:cNvPicPr>
          <p:nvPr/>
        </p:nvPicPr>
        <p:blipFill>
          <a:blip r:embed="rId2"/>
          <a:stretch>
            <a:fillRect/>
          </a:stretch>
        </p:blipFill>
        <p:spPr>
          <a:xfrm>
            <a:off x="7617799" y="3919674"/>
            <a:ext cx="3280433" cy="2414171"/>
          </a:xfrm>
          <a:prstGeom prst="rect">
            <a:avLst/>
          </a:prstGeom>
        </p:spPr>
      </p:pic>
      <p:sp>
        <p:nvSpPr>
          <p:cNvPr id="7" name="ZoneTexte 6">
            <a:extLst>
              <a:ext uri="{FF2B5EF4-FFF2-40B4-BE49-F238E27FC236}">
                <a16:creationId xmlns:a16="http://schemas.microsoft.com/office/drawing/2014/main" id="{74EDA8AE-25EB-4994-A142-CEF1A7CB191A}"/>
              </a:ext>
            </a:extLst>
          </p:cNvPr>
          <p:cNvSpPr txBox="1"/>
          <p:nvPr/>
        </p:nvSpPr>
        <p:spPr>
          <a:xfrm>
            <a:off x="6666084" y="3474449"/>
            <a:ext cx="5688950" cy="461665"/>
          </a:xfrm>
          <a:prstGeom prst="rect">
            <a:avLst/>
          </a:prstGeom>
          <a:noFill/>
        </p:spPr>
        <p:txBody>
          <a:bodyPr wrap="square" rtlCol="0">
            <a:spAutoFit/>
          </a:bodyPr>
          <a:lstStyle/>
          <a:p>
            <a:pPr algn="ctr"/>
            <a:r>
              <a:rPr lang="fr-FR" sz="2300" u="sng" dirty="0"/>
              <a:t>PTFE distribution </a:t>
            </a:r>
            <a:r>
              <a:rPr lang="fr-FR" sz="2300" u="sng" dirty="0" err="1"/>
              <a:t>across</a:t>
            </a:r>
            <a:r>
              <a:rPr lang="fr-FR" sz="2300" u="sng" dirty="0"/>
              <a:t> </a:t>
            </a:r>
            <a:r>
              <a:rPr lang="fr-FR" sz="2300" u="sng" dirty="0" err="1"/>
              <a:t>carbon</a:t>
            </a:r>
            <a:r>
              <a:rPr lang="fr-FR" sz="2300" u="sng" dirty="0"/>
              <a:t> </a:t>
            </a:r>
            <a:r>
              <a:rPr lang="fr-FR" sz="2300" u="sng" dirty="0" err="1"/>
              <a:t>fiber-papers</a:t>
            </a:r>
            <a:endParaRPr lang="fr-FR" sz="2300" u="sng" dirty="0"/>
          </a:p>
        </p:txBody>
      </p:sp>
      <p:cxnSp>
        <p:nvCxnSpPr>
          <p:cNvPr id="23" name="Connecteur droit 22">
            <a:extLst>
              <a:ext uri="{FF2B5EF4-FFF2-40B4-BE49-F238E27FC236}">
                <a16:creationId xmlns:a16="http://schemas.microsoft.com/office/drawing/2014/main" id="{F4F11928-B322-46DB-9C0A-A664FD9DE2D4}"/>
              </a:ext>
            </a:extLst>
          </p:cNvPr>
          <p:cNvCxnSpPr/>
          <p:nvPr/>
        </p:nvCxnSpPr>
        <p:spPr>
          <a:xfrm>
            <a:off x="6690946" y="1204546"/>
            <a:ext cx="0" cy="5012231"/>
          </a:xfrm>
          <a:prstGeom prst="line">
            <a:avLst/>
          </a:prstGeom>
          <a:ln w="28575">
            <a:solidFill>
              <a:srgbClr val="00AAFA"/>
            </a:solidFill>
          </a:ln>
        </p:spPr>
        <p:style>
          <a:lnRef idx="1">
            <a:schemeClr val="accent1"/>
          </a:lnRef>
          <a:fillRef idx="0">
            <a:schemeClr val="accent1"/>
          </a:fillRef>
          <a:effectRef idx="0">
            <a:schemeClr val="accent1"/>
          </a:effectRef>
          <a:fontRef idx="minor">
            <a:schemeClr val="tx1"/>
          </a:fontRef>
        </p:style>
      </p:cxnSp>
      <p:sp>
        <p:nvSpPr>
          <p:cNvPr id="8" name="Espace réservé du contenu 2">
            <a:extLst>
              <a:ext uri="{FF2B5EF4-FFF2-40B4-BE49-F238E27FC236}">
                <a16:creationId xmlns:a16="http://schemas.microsoft.com/office/drawing/2014/main" id="{B89AD3AF-3D47-4480-82EA-84866C536F0A}"/>
              </a:ext>
            </a:extLst>
          </p:cNvPr>
          <p:cNvSpPr txBox="1">
            <a:spLocks/>
          </p:cNvSpPr>
          <p:nvPr/>
        </p:nvSpPr>
        <p:spPr>
          <a:xfrm>
            <a:off x="219809" y="1410348"/>
            <a:ext cx="4211515" cy="1895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u="sng" dirty="0"/>
          </a:p>
          <a:p>
            <a:endParaRPr lang="en-US" dirty="0"/>
          </a:p>
        </p:txBody>
      </p:sp>
      <p:sp>
        <p:nvSpPr>
          <p:cNvPr id="9" name="ZoneTexte 8">
            <a:extLst>
              <a:ext uri="{FF2B5EF4-FFF2-40B4-BE49-F238E27FC236}">
                <a16:creationId xmlns:a16="http://schemas.microsoft.com/office/drawing/2014/main" id="{0A9FB4AE-E073-4328-A8B5-0327F825BC3B}"/>
              </a:ext>
            </a:extLst>
          </p:cNvPr>
          <p:cNvSpPr txBox="1"/>
          <p:nvPr/>
        </p:nvSpPr>
        <p:spPr>
          <a:xfrm>
            <a:off x="393456" y="1945758"/>
            <a:ext cx="6297488" cy="3046988"/>
          </a:xfrm>
          <a:prstGeom prst="rect">
            <a:avLst/>
          </a:prstGeom>
          <a:noFill/>
          <a:ln>
            <a:noFill/>
          </a:ln>
        </p:spPr>
        <p:txBody>
          <a:bodyPr wrap="square">
            <a:spAutoFit/>
          </a:bodyPr>
          <a:lstStyle/>
          <a:p>
            <a:pPr marL="285750" indent="-285750">
              <a:buFont typeface="Arial" panose="020B0604020202020204" pitchFamily="34" charset="0"/>
              <a:buChar char="•"/>
            </a:pPr>
            <a:r>
              <a:rPr lang="en-US" sz="2400" dirty="0"/>
              <a:t>Developed a novel algorithm mixing geometry criteria and physical considerations</a:t>
            </a:r>
          </a:p>
          <a:p>
            <a:endParaRPr lang="en-US" sz="2400" dirty="0"/>
          </a:p>
          <a:p>
            <a:pPr marL="285750" indent="-285750">
              <a:buFont typeface="Arial" panose="020B0604020202020204" pitchFamily="34" charset="0"/>
              <a:buChar char="•"/>
            </a:pPr>
            <a:r>
              <a:rPr lang="en-US" sz="2400" dirty="0"/>
              <a:t>Resulting structures are similar to the ones observed experimentally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Similar results as morphological closure, but physics-based (no bubbles formed)</a:t>
            </a:r>
          </a:p>
        </p:txBody>
      </p:sp>
      <p:sp>
        <p:nvSpPr>
          <p:cNvPr id="10" name="Espace réservé du contenu 2">
            <a:extLst>
              <a:ext uri="{FF2B5EF4-FFF2-40B4-BE49-F238E27FC236}">
                <a16:creationId xmlns:a16="http://schemas.microsoft.com/office/drawing/2014/main" id="{09C2E24A-8EFB-4A98-8E0A-8C2D435E1186}"/>
              </a:ext>
            </a:extLst>
          </p:cNvPr>
          <p:cNvSpPr txBox="1">
            <a:spLocks/>
          </p:cNvSpPr>
          <p:nvPr/>
        </p:nvSpPr>
        <p:spPr>
          <a:xfrm>
            <a:off x="357459" y="1410348"/>
            <a:ext cx="2034867" cy="5354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Summary</a:t>
            </a:r>
          </a:p>
          <a:p>
            <a:endParaRPr lang="en-US" dirty="0"/>
          </a:p>
        </p:txBody>
      </p:sp>
    </p:spTree>
    <p:extLst>
      <p:ext uri="{BB962C8B-B14F-4D97-AF65-F5344CB8AC3E}">
        <p14:creationId xmlns:p14="http://schemas.microsoft.com/office/powerpoint/2010/main" val="214809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3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49E68-2A6B-42A8-97F3-51BE54E9250E}"/>
              </a:ext>
            </a:extLst>
          </p:cNvPr>
          <p:cNvSpPr>
            <a:spLocks noGrp="1"/>
          </p:cNvSpPr>
          <p:nvPr>
            <p:ph type="title" idx="4294967295"/>
          </p:nvPr>
        </p:nvSpPr>
        <p:spPr>
          <a:xfrm>
            <a:off x="0" y="183449"/>
            <a:ext cx="12192000" cy="610234"/>
          </a:xfrm>
          <a:prstGeom prst="rect">
            <a:avLst/>
          </a:prstGeom>
        </p:spPr>
        <p:txBody>
          <a:bodyPr>
            <a:normAutofit fontScale="90000"/>
          </a:bodyPr>
          <a:lstStyle/>
          <a:p>
            <a:r>
              <a:rPr lang="en-US" noProof="0" dirty="0"/>
              <a:t>What about 3D</a:t>
            </a:r>
          </a:p>
        </p:txBody>
      </p:sp>
      <p:sp>
        <p:nvSpPr>
          <p:cNvPr id="3" name="Espace réservé du contenu 2">
            <a:extLst>
              <a:ext uri="{FF2B5EF4-FFF2-40B4-BE49-F238E27FC236}">
                <a16:creationId xmlns:a16="http://schemas.microsoft.com/office/drawing/2014/main" id="{C5F621A9-0590-491C-B6C0-24FCD7ACD4A3}"/>
              </a:ext>
            </a:extLst>
          </p:cNvPr>
          <p:cNvSpPr>
            <a:spLocks noGrp="1"/>
          </p:cNvSpPr>
          <p:nvPr>
            <p:ph idx="4294967295"/>
          </p:nvPr>
        </p:nvSpPr>
        <p:spPr>
          <a:xfrm>
            <a:off x="0" y="1304925"/>
            <a:ext cx="12192000" cy="4730750"/>
          </a:xfrm>
          <a:prstGeom prst="rect">
            <a:avLst/>
          </a:prstGeom>
        </p:spPr>
        <p:txBody>
          <a:bodyPr/>
          <a:lstStyle/>
          <a:p>
            <a:pPr marL="0" indent="0">
              <a:buNone/>
            </a:pPr>
            <a:r>
              <a:rPr lang="en-US" noProof="0" dirty="0"/>
              <a:t>Can be extended for some geometries (such as granular media)</a:t>
            </a:r>
          </a:p>
          <a:p>
            <a:pPr marL="0" indent="0">
              <a:buNone/>
            </a:pPr>
            <a:r>
              <a:rPr lang="en-US" noProof="0" dirty="0"/>
              <a:t>For fibrous media, spheres don’t represent well menisci at first</a:t>
            </a:r>
          </a:p>
        </p:txBody>
      </p:sp>
      <p:pic>
        <p:nvPicPr>
          <p:cNvPr id="5" name="Image 4">
            <a:extLst>
              <a:ext uri="{FF2B5EF4-FFF2-40B4-BE49-F238E27FC236}">
                <a16:creationId xmlns:a16="http://schemas.microsoft.com/office/drawing/2014/main" id="{B7C84EB2-AAC4-4AD7-A781-47F73CB35906}"/>
              </a:ext>
            </a:extLst>
          </p:cNvPr>
          <p:cNvPicPr>
            <a:picLocks noChangeAspect="1"/>
          </p:cNvPicPr>
          <p:nvPr/>
        </p:nvPicPr>
        <p:blipFill>
          <a:blip r:embed="rId2"/>
          <a:stretch>
            <a:fillRect/>
          </a:stretch>
        </p:blipFill>
        <p:spPr>
          <a:xfrm>
            <a:off x="1911992" y="2996374"/>
            <a:ext cx="3099658" cy="2984143"/>
          </a:xfrm>
          <a:prstGeom prst="rect">
            <a:avLst/>
          </a:prstGeom>
        </p:spPr>
      </p:pic>
      <p:pic>
        <p:nvPicPr>
          <p:cNvPr id="7" name="Image 6">
            <a:extLst>
              <a:ext uri="{FF2B5EF4-FFF2-40B4-BE49-F238E27FC236}">
                <a16:creationId xmlns:a16="http://schemas.microsoft.com/office/drawing/2014/main" id="{7B4FFC36-219F-4772-B58C-C389BEA0A8BE}"/>
              </a:ext>
            </a:extLst>
          </p:cNvPr>
          <p:cNvPicPr>
            <a:picLocks noChangeAspect="1"/>
          </p:cNvPicPr>
          <p:nvPr/>
        </p:nvPicPr>
        <p:blipFill>
          <a:blip r:embed="rId3"/>
          <a:stretch>
            <a:fillRect/>
          </a:stretch>
        </p:blipFill>
        <p:spPr>
          <a:xfrm>
            <a:off x="6980933" y="2996374"/>
            <a:ext cx="3034937" cy="2984143"/>
          </a:xfrm>
          <a:prstGeom prst="rect">
            <a:avLst/>
          </a:prstGeom>
        </p:spPr>
      </p:pic>
      <p:sp>
        <p:nvSpPr>
          <p:cNvPr id="8" name="ZoneTexte 7">
            <a:extLst>
              <a:ext uri="{FF2B5EF4-FFF2-40B4-BE49-F238E27FC236}">
                <a16:creationId xmlns:a16="http://schemas.microsoft.com/office/drawing/2014/main" id="{F09DDA70-CF63-41AB-825D-DD535933C66D}"/>
              </a:ext>
            </a:extLst>
          </p:cNvPr>
          <p:cNvSpPr txBox="1"/>
          <p:nvPr/>
        </p:nvSpPr>
        <p:spPr>
          <a:xfrm>
            <a:off x="1593429" y="6035675"/>
            <a:ext cx="3794074" cy="638876"/>
          </a:xfrm>
          <a:prstGeom prst="rect">
            <a:avLst/>
          </a:prstGeom>
          <a:noFill/>
        </p:spPr>
        <p:txBody>
          <a:bodyPr vert="horz" wrap="square" lIns="91440" tIns="45720" rIns="91440" bIns="45720" rtlCol="0" anchor="ctr">
            <a:normAutofit fontScale="92500" lnSpcReduction="10000"/>
          </a:bodyPr>
          <a:lstStyle/>
          <a:p>
            <a:pPr algn="ctr"/>
            <a:r>
              <a:rPr lang="fr-FR" sz="2000" u="sng" dirty="0" err="1"/>
              <a:t>Beginning</a:t>
            </a:r>
            <a:r>
              <a:rPr lang="fr-FR" sz="2000" u="sng" dirty="0"/>
              <a:t>: Example of a non-</a:t>
            </a:r>
            <a:r>
              <a:rPr lang="fr-FR" sz="2000" u="sng" dirty="0" err="1"/>
              <a:t>physical</a:t>
            </a:r>
            <a:r>
              <a:rPr lang="fr-FR" sz="2000" u="sng" dirty="0"/>
              <a:t> </a:t>
            </a:r>
            <a:r>
              <a:rPr lang="fr-FR" sz="2000" u="sng" dirty="0" err="1"/>
              <a:t>meniscus</a:t>
            </a:r>
            <a:endParaRPr lang="fr-FR" sz="2000" u="sng" dirty="0"/>
          </a:p>
        </p:txBody>
      </p:sp>
      <p:sp>
        <p:nvSpPr>
          <p:cNvPr id="9" name="ZoneTexte 8">
            <a:extLst>
              <a:ext uri="{FF2B5EF4-FFF2-40B4-BE49-F238E27FC236}">
                <a16:creationId xmlns:a16="http://schemas.microsoft.com/office/drawing/2014/main" id="{D4172FD6-12CE-4029-95D6-D7E4F785107C}"/>
              </a:ext>
            </a:extLst>
          </p:cNvPr>
          <p:cNvSpPr txBox="1"/>
          <p:nvPr/>
        </p:nvSpPr>
        <p:spPr>
          <a:xfrm>
            <a:off x="5929667" y="5920796"/>
            <a:ext cx="5137467" cy="553432"/>
          </a:xfrm>
          <a:prstGeom prst="rect">
            <a:avLst/>
          </a:prstGeom>
          <a:noFill/>
        </p:spPr>
        <p:txBody>
          <a:bodyPr vert="horz" wrap="square" lIns="91440" tIns="45720" rIns="91440" bIns="45720" rtlCol="0" anchor="ctr">
            <a:normAutofit/>
          </a:bodyPr>
          <a:lstStyle/>
          <a:p>
            <a:pPr algn="ctr"/>
            <a:r>
              <a:rPr lang="fr-FR" u="sng" dirty="0"/>
              <a:t>End: </a:t>
            </a:r>
            <a:r>
              <a:rPr lang="fr-FR" u="sng" dirty="0" err="1"/>
              <a:t>Meniscus</a:t>
            </a:r>
            <a:r>
              <a:rPr lang="fr-FR" u="sng" dirty="0"/>
              <a:t> </a:t>
            </a:r>
            <a:r>
              <a:rPr lang="fr-FR" u="sng" dirty="0" err="1"/>
              <a:t>misrepresentation</a:t>
            </a:r>
            <a:r>
              <a:rPr lang="fr-FR" u="sng" dirty="0"/>
              <a:t> </a:t>
            </a:r>
            <a:r>
              <a:rPr lang="fr-FR" u="sng" dirty="0" err="1"/>
              <a:t>is</a:t>
            </a:r>
            <a:r>
              <a:rPr lang="fr-FR" u="sng" dirty="0"/>
              <a:t> </a:t>
            </a:r>
            <a:r>
              <a:rPr lang="fr-FR" u="sng" dirty="0" err="1"/>
              <a:t>less</a:t>
            </a:r>
            <a:r>
              <a:rPr lang="fr-FR" u="sng" dirty="0"/>
              <a:t> visible</a:t>
            </a:r>
          </a:p>
        </p:txBody>
      </p:sp>
      <p:sp>
        <p:nvSpPr>
          <p:cNvPr id="10" name="Rectangle 9">
            <a:extLst>
              <a:ext uri="{FF2B5EF4-FFF2-40B4-BE49-F238E27FC236}">
                <a16:creationId xmlns:a16="http://schemas.microsoft.com/office/drawing/2014/main" id="{72A6820E-3B9F-4CC9-93DA-5FB3F71B3026}"/>
              </a:ext>
            </a:extLst>
          </p:cNvPr>
          <p:cNvSpPr/>
          <p:nvPr/>
        </p:nvSpPr>
        <p:spPr>
          <a:xfrm>
            <a:off x="10783594" y="3896037"/>
            <a:ext cx="1307123" cy="74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dirty="0">
                <a:solidFill>
                  <a:schemeClr val="tx1"/>
                </a:solidFill>
              </a:rPr>
              <a:t>Carbon </a:t>
            </a:r>
            <a:r>
              <a:rPr lang="fr-FR" sz="1600" dirty="0" err="1">
                <a:solidFill>
                  <a:schemeClr val="tx1"/>
                </a:solidFill>
              </a:rPr>
              <a:t>fibers</a:t>
            </a:r>
            <a:endParaRPr lang="fr-FR" sz="1600" dirty="0">
              <a:solidFill>
                <a:schemeClr val="tx1"/>
              </a:solidFill>
            </a:endParaRPr>
          </a:p>
          <a:p>
            <a:pPr algn="just">
              <a:lnSpc>
                <a:spcPct val="150000"/>
              </a:lnSpc>
            </a:pPr>
            <a:r>
              <a:rPr lang="fr-FR" sz="1600" dirty="0">
                <a:solidFill>
                  <a:schemeClr val="tx1"/>
                </a:solidFill>
              </a:rPr>
              <a:t>PTFE</a:t>
            </a:r>
          </a:p>
          <a:p>
            <a:pPr algn="just">
              <a:lnSpc>
                <a:spcPct val="150000"/>
              </a:lnSpc>
            </a:pPr>
            <a:r>
              <a:rPr lang="fr-FR" sz="1600" dirty="0">
                <a:solidFill>
                  <a:schemeClr val="tx1"/>
                </a:solidFill>
              </a:rPr>
              <a:t>Dispersion</a:t>
            </a:r>
          </a:p>
        </p:txBody>
      </p:sp>
      <p:sp>
        <p:nvSpPr>
          <p:cNvPr id="11" name="Rectangle 10">
            <a:extLst>
              <a:ext uri="{FF2B5EF4-FFF2-40B4-BE49-F238E27FC236}">
                <a16:creationId xmlns:a16="http://schemas.microsoft.com/office/drawing/2014/main" id="{5036E544-9470-49E8-B0D6-FA34D58AB596}"/>
              </a:ext>
            </a:extLst>
          </p:cNvPr>
          <p:cNvSpPr/>
          <p:nvPr/>
        </p:nvSpPr>
        <p:spPr>
          <a:xfrm>
            <a:off x="10493450" y="3874197"/>
            <a:ext cx="290145" cy="15826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52042AD-F859-4665-A6EB-AEDC6C34AC0B}"/>
              </a:ext>
            </a:extLst>
          </p:cNvPr>
          <p:cNvSpPr/>
          <p:nvPr/>
        </p:nvSpPr>
        <p:spPr>
          <a:xfrm>
            <a:off x="10493449" y="4207224"/>
            <a:ext cx="290145" cy="158262"/>
          </a:xfrm>
          <a:prstGeom prst="rect">
            <a:avLst/>
          </a:prstGeom>
          <a:solidFill>
            <a:srgbClr val="FF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5FAA400-A312-4121-B5BF-CB24F3E3FB13}"/>
              </a:ext>
            </a:extLst>
          </p:cNvPr>
          <p:cNvSpPr/>
          <p:nvPr/>
        </p:nvSpPr>
        <p:spPr>
          <a:xfrm>
            <a:off x="10493448" y="4605793"/>
            <a:ext cx="290145" cy="158262"/>
          </a:xfrm>
          <a:prstGeom prst="rect">
            <a:avLst/>
          </a:prstGeom>
          <a:solidFill>
            <a:srgbClr val="CB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778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C8A7971-93D2-4489-BCDD-B7BAD5225EB4}"/>
              </a:ext>
            </a:extLst>
          </p:cNvPr>
          <p:cNvSpPr txBox="1"/>
          <p:nvPr/>
        </p:nvSpPr>
        <p:spPr>
          <a:xfrm>
            <a:off x="672201" y="872928"/>
            <a:ext cx="4421007" cy="369332"/>
          </a:xfrm>
          <a:prstGeom prst="rect">
            <a:avLst/>
          </a:prstGeom>
          <a:noFill/>
        </p:spPr>
        <p:txBody>
          <a:bodyPr wrap="square" rtlCol="0">
            <a:spAutoFit/>
          </a:bodyPr>
          <a:lstStyle/>
          <a:p>
            <a:r>
              <a:rPr lang="fr-FR" dirty="0"/>
              <a:t>Example of a </a:t>
            </a:r>
            <a:r>
              <a:rPr lang="fr-FR" dirty="0" err="1"/>
              <a:t>step</a:t>
            </a:r>
            <a:r>
              <a:rPr lang="fr-FR" dirty="0"/>
              <a:t> of </a:t>
            </a:r>
            <a:r>
              <a:rPr lang="fr-FR" i="1" dirty="0"/>
              <a:t>Schulz et al</a:t>
            </a:r>
            <a:r>
              <a:rPr lang="fr-FR" dirty="0"/>
              <a:t>. </a:t>
            </a:r>
            <a:r>
              <a:rPr lang="fr-FR" dirty="0" err="1"/>
              <a:t>algorithm</a:t>
            </a:r>
            <a:endParaRPr lang="fr-FR" dirty="0"/>
          </a:p>
        </p:txBody>
      </p:sp>
      <p:pic>
        <p:nvPicPr>
          <p:cNvPr id="3" name="Image 2">
            <a:extLst>
              <a:ext uri="{FF2B5EF4-FFF2-40B4-BE49-F238E27FC236}">
                <a16:creationId xmlns:a16="http://schemas.microsoft.com/office/drawing/2014/main" id="{571A710D-54CB-4DCA-95E3-A453D578C721}"/>
              </a:ext>
            </a:extLst>
          </p:cNvPr>
          <p:cNvPicPr>
            <a:picLocks noChangeAspect="1"/>
          </p:cNvPicPr>
          <p:nvPr/>
        </p:nvPicPr>
        <p:blipFill>
          <a:blip r:embed="rId2"/>
          <a:stretch>
            <a:fillRect/>
          </a:stretch>
        </p:blipFill>
        <p:spPr>
          <a:xfrm>
            <a:off x="672201" y="1242260"/>
            <a:ext cx="4831423" cy="5222631"/>
          </a:xfrm>
          <a:prstGeom prst="rect">
            <a:avLst/>
          </a:prstGeom>
        </p:spPr>
      </p:pic>
      <p:sp>
        <p:nvSpPr>
          <p:cNvPr id="6" name="Titre 5">
            <a:extLst>
              <a:ext uri="{FF2B5EF4-FFF2-40B4-BE49-F238E27FC236}">
                <a16:creationId xmlns:a16="http://schemas.microsoft.com/office/drawing/2014/main" id="{8D97CDB7-3AAC-40AF-9633-50F3422CB7CD}"/>
              </a:ext>
            </a:extLst>
          </p:cNvPr>
          <p:cNvSpPr>
            <a:spLocks noGrp="1"/>
          </p:cNvSpPr>
          <p:nvPr>
            <p:ph type="title" idx="4294967295"/>
          </p:nvPr>
        </p:nvSpPr>
        <p:spPr>
          <a:xfrm>
            <a:off x="0" y="183449"/>
            <a:ext cx="12192000" cy="610234"/>
          </a:xfrm>
          <a:prstGeom prst="rect">
            <a:avLst/>
          </a:prstGeom>
        </p:spPr>
        <p:txBody>
          <a:bodyPr>
            <a:normAutofit fontScale="90000"/>
          </a:bodyPr>
          <a:lstStyle/>
          <a:p>
            <a:endParaRPr lang="en-US" noProof="0" dirty="0"/>
          </a:p>
        </p:txBody>
      </p:sp>
    </p:spTree>
    <p:extLst>
      <p:ext uri="{BB962C8B-B14F-4D97-AF65-F5344CB8AC3E}">
        <p14:creationId xmlns:p14="http://schemas.microsoft.com/office/powerpoint/2010/main" val="123192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49D1A-39CD-41CE-9FCD-AEA08D42AFFE}"/>
              </a:ext>
            </a:extLst>
          </p:cNvPr>
          <p:cNvSpPr>
            <a:spLocks noGrp="1"/>
          </p:cNvSpPr>
          <p:nvPr>
            <p:ph type="title" idx="4294967295"/>
          </p:nvPr>
        </p:nvSpPr>
        <p:spPr>
          <a:xfrm>
            <a:off x="0" y="183449"/>
            <a:ext cx="12192000" cy="610234"/>
          </a:xfrm>
          <a:prstGeom prst="rect">
            <a:avLst/>
          </a:prstGeom>
        </p:spPr>
        <p:txBody>
          <a:bodyPr>
            <a:normAutofit fontScale="90000"/>
          </a:bodyPr>
          <a:lstStyle/>
          <a:p>
            <a:r>
              <a:rPr lang="en-US" noProof="0" dirty="0"/>
              <a:t>Context</a:t>
            </a: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CBCA640-7A55-4859-8556-25B32389E6F2}"/>
                  </a:ext>
                </a:extLst>
              </p:cNvPr>
              <p:cNvSpPr txBox="1"/>
              <p:nvPr/>
            </p:nvSpPr>
            <p:spPr>
              <a:xfrm>
                <a:off x="166391" y="1559243"/>
                <a:ext cx="3965696" cy="114307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t>Converts </a:t>
                </a:r>
                <a14:m>
                  <m:oMath xmlns:m="http://schemas.openxmlformats.org/officeDocument/2006/math">
                    <m:sSub>
                      <m:sSubPr>
                        <m:ctrlPr>
                          <a:rPr lang="en-GB" sz="2400" i="1" smtClean="0">
                            <a:latin typeface="Cambria Math" panose="02040503050406030204" pitchFamily="18" charset="0"/>
                          </a:rPr>
                        </m:ctrlPr>
                      </m:sSubPr>
                      <m:e>
                        <m:r>
                          <m:rPr>
                            <m:nor/>
                          </m:rPr>
                          <a:rPr lang="en-GB" sz="2400" i="0" smtClean="0">
                            <a:latin typeface="Cambria Math" panose="02040503050406030204" pitchFamily="18" charset="0"/>
                          </a:rPr>
                          <m:t>H</m:t>
                        </m:r>
                      </m:e>
                      <m:sub>
                        <m:r>
                          <a:rPr lang="en-GB" sz="2400" i="1" smtClean="0">
                            <a:latin typeface="Cambria Math" panose="02040503050406030204" pitchFamily="18" charset="0"/>
                          </a:rPr>
                          <m:t>2</m:t>
                        </m:r>
                      </m:sub>
                    </m:sSub>
                  </m:oMath>
                </a14:m>
                <a:r>
                  <a:rPr lang="en-GB" sz="2400" dirty="0"/>
                  <a:t> into electricity</a:t>
                </a:r>
              </a:p>
              <a:p>
                <a:pPr marL="342900" indent="-342900">
                  <a:lnSpc>
                    <a:spcPct val="150000"/>
                  </a:lnSpc>
                  <a:buFont typeface="Arial" panose="020B0604020202020204" pitchFamily="34" charset="0"/>
                  <a:buChar char="•"/>
                </a:pPr>
                <a:r>
                  <a:rPr lang="en-GB" sz="2400" dirty="0"/>
                  <a:t>Could be used in vehicles</a:t>
                </a:r>
              </a:p>
            </p:txBody>
          </p:sp>
        </mc:Choice>
        <mc:Fallback xmlns="">
          <p:sp>
            <p:nvSpPr>
              <p:cNvPr id="4" name="ZoneTexte 3">
                <a:extLst>
                  <a:ext uri="{FF2B5EF4-FFF2-40B4-BE49-F238E27FC236}">
                    <a16:creationId xmlns:a16="http://schemas.microsoft.com/office/drawing/2014/main" id="{6CBCA640-7A55-4859-8556-25B32389E6F2}"/>
                  </a:ext>
                </a:extLst>
              </p:cNvPr>
              <p:cNvSpPr txBox="1">
                <a:spLocks noRot="1" noChangeAspect="1" noMove="1" noResize="1" noEditPoints="1" noAdjustHandles="1" noChangeArrowheads="1" noChangeShapeType="1" noTextEdit="1"/>
              </p:cNvSpPr>
              <p:nvPr/>
            </p:nvSpPr>
            <p:spPr>
              <a:xfrm>
                <a:off x="166391" y="1559243"/>
                <a:ext cx="3965696" cy="1143070"/>
              </a:xfrm>
              <a:prstGeom prst="rect">
                <a:avLst/>
              </a:prstGeom>
              <a:blipFill>
                <a:blip r:embed="rId2"/>
                <a:stretch>
                  <a:fillRect l="-1997" r="-154" b="-11765"/>
                </a:stretch>
              </a:blipFill>
            </p:spPr>
            <p:txBody>
              <a:bodyPr/>
              <a:lstStyle/>
              <a:p>
                <a:r>
                  <a:rPr lang="fr-FR">
                    <a:noFill/>
                  </a:rPr>
                  <a:t> </a:t>
                </a:r>
              </a:p>
            </p:txBody>
          </p:sp>
        </mc:Fallback>
      </mc:AlternateContent>
      <p:sp>
        <p:nvSpPr>
          <p:cNvPr id="5" name="ZoneTexte 4">
            <a:extLst>
              <a:ext uri="{FF2B5EF4-FFF2-40B4-BE49-F238E27FC236}">
                <a16:creationId xmlns:a16="http://schemas.microsoft.com/office/drawing/2014/main" id="{74DD7AE8-DE1F-46CB-8BFC-A92B9FB3015C}"/>
              </a:ext>
            </a:extLst>
          </p:cNvPr>
          <p:cNvSpPr txBox="1"/>
          <p:nvPr/>
        </p:nvSpPr>
        <p:spPr>
          <a:xfrm>
            <a:off x="77251" y="1269444"/>
            <a:ext cx="2495550" cy="461665"/>
          </a:xfrm>
          <a:prstGeom prst="rect">
            <a:avLst/>
          </a:prstGeom>
          <a:noFill/>
        </p:spPr>
        <p:txBody>
          <a:bodyPr wrap="square" rtlCol="0">
            <a:spAutoFit/>
          </a:bodyPr>
          <a:lstStyle/>
          <a:p>
            <a:r>
              <a:rPr lang="en-US" sz="2400" b="1" dirty="0"/>
              <a:t>A fuel cell:</a:t>
            </a:r>
          </a:p>
        </p:txBody>
      </p:sp>
      <p:sp>
        <p:nvSpPr>
          <p:cNvPr id="6" name="ZoneTexte 5">
            <a:extLst>
              <a:ext uri="{FF2B5EF4-FFF2-40B4-BE49-F238E27FC236}">
                <a16:creationId xmlns:a16="http://schemas.microsoft.com/office/drawing/2014/main" id="{3B50F7CF-1F97-45AE-8BE9-3598474F4220}"/>
              </a:ext>
            </a:extLst>
          </p:cNvPr>
          <p:cNvSpPr txBox="1"/>
          <p:nvPr/>
        </p:nvSpPr>
        <p:spPr>
          <a:xfrm>
            <a:off x="166391" y="4234198"/>
            <a:ext cx="5777209" cy="169706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t>Porous carbon material</a:t>
            </a:r>
          </a:p>
          <a:p>
            <a:pPr marL="342900" indent="-342900">
              <a:lnSpc>
                <a:spcPct val="150000"/>
              </a:lnSpc>
              <a:buFont typeface="Arial" panose="020B0604020202020204" pitchFamily="34" charset="0"/>
              <a:buChar char="•"/>
            </a:pPr>
            <a:r>
              <a:rPr lang="en-GB" sz="2400" dirty="0"/>
              <a:t>Diffuses gases + conducts electricity</a:t>
            </a:r>
          </a:p>
          <a:p>
            <a:pPr marL="342900" indent="-342900">
              <a:lnSpc>
                <a:spcPct val="150000"/>
              </a:lnSpc>
              <a:buFont typeface="Arial" panose="020B0604020202020204" pitchFamily="34" charset="0"/>
              <a:buChar char="•"/>
            </a:pPr>
            <a:r>
              <a:rPr lang="en-GB" sz="2400" dirty="0"/>
              <a:t>Ensures liquid water management</a:t>
            </a:r>
          </a:p>
        </p:txBody>
      </p:sp>
      <p:sp>
        <p:nvSpPr>
          <p:cNvPr id="7" name="ZoneTexte 6">
            <a:extLst>
              <a:ext uri="{FF2B5EF4-FFF2-40B4-BE49-F238E27FC236}">
                <a16:creationId xmlns:a16="http://schemas.microsoft.com/office/drawing/2014/main" id="{08228391-770B-4E32-8657-A45DCC362264}"/>
              </a:ext>
            </a:extLst>
          </p:cNvPr>
          <p:cNvSpPr txBox="1"/>
          <p:nvPr/>
        </p:nvSpPr>
        <p:spPr>
          <a:xfrm>
            <a:off x="0" y="3924855"/>
            <a:ext cx="3965695" cy="461665"/>
          </a:xfrm>
          <a:prstGeom prst="rect">
            <a:avLst/>
          </a:prstGeom>
          <a:noFill/>
        </p:spPr>
        <p:txBody>
          <a:bodyPr wrap="square" rtlCol="0">
            <a:spAutoFit/>
          </a:bodyPr>
          <a:lstStyle/>
          <a:p>
            <a:r>
              <a:rPr lang="en-US" sz="2400" b="1" dirty="0"/>
              <a:t>The gas diffusion layer (GDL):</a:t>
            </a:r>
          </a:p>
        </p:txBody>
      </p:sp>
      <p:pic>
        <p:nvPicPr>
          <p:cNvPr id="8" name="Image 7">
            <a:extLst>
              <a:ext uri="{FF2B5EF4-FFF2-40B4-BE49-F238E27FC236}">
                <a16:creationId xmlns:a16="http://schemas.microsoft.com/office/drawing/2014/main" id="{D2A2FD21-8790-4239-96E7-0ADC84B233EF}"/>
              </a:ext>
            </a:extLst>
          </p:cNvPr>
          <p:cNvPicPr>
            <a:picLocks noChangeAspect="1"/>
          </p:cNvPicPr>
          <p:nvPr/>
        </p:nvPicPr>
        <p:blipFill rotWithShape="1">
          <a:blip r:embed="rId3"/>
          <a:srcRect l="3098" t="17848" r="5065" b="11252"/>
          <a:stretch/>
        </p:blipFill>
        <p:spPr>
          <a:xfrm>
            <a:off x="5578718" y="3450703"/>
            <a:ext cx="6581739" cy="2710618"/>
          </a:xfrm>
          <a:prstGeom prst="rect">
            <a:avLst/>
          </a:prstGeom>
        </p:spPr>
      </p:pic>
      <p:sp>
        <p:nvSpPr>
          <p:cNvPr id="9" name="ZoneTexte 8">
            <a:extLst>
              <a:ext uri="{FF2B5EF4-FFF2-40B4-BE49-F238E27FC236}">
                <a16:creationId xmlns:a16="http://schemas.microsoft.com/office/drawing/2014/main" id="{1093C8B0-12E9-4469-B5D0-C42A20B3E199}"/>
              </a:ext>
            </a:extLst>
          </p:cNvPr>
          <p:cNvSpPr txBox="1"/>
          <p:nvPr/>
        </p:nvSpPr>
        <p:spPr>
          <a:xfrm>
            <a:off x="5529498" y="6212872"/>
            <a:ext cx="6137031" cy="461665"/>
          </a:xfrm>
          <a:prstGeom prst="rect">
            <a:avLst/>
          </a:prstGeom>
          <a:noFill/>
        </p:spPr>
        <p:txBody>
          <a:bodyPr wrap="square" rtlCol="0">
            <a:spAutoFit/>
          </a:bodyPr>
          <a:lstStyle/>
          <a:p>
            <a:pPr algn="ctr"/>
            <a:r>
              <a:rPr lang="fr-FR" sz="2400" u="sng" dirty="0"/>
              <a:t>X-ray </a:t>
            </a:r>
            <a:r>
              <a:rPr lang="fr-FR" sz="2400" u="sng" dirty="0" err="1"/>
              <a:t>tomography</a:t>
            </a:r>
            <a:r>
              <a:rPr lang="fr-FR" sz="2400" u="sng" dirty="0"/>
              <a:t> image of a </a:t>
            </a:r>
            <a:r>
              <a:rPr lang="fr-FR" sz="2400" u="sng" dirty="0" err="1"/>
              <a:t>carbon</a:t>
            </a:r>
            <a:r>
              <a:rPr lang="fr-FR" sz="2400" u="sng" dirty="0"/>
              <a:t> </a:t>
            </a:r>
            <a:r>
              <a:rPr lang="fr-FR" sz="2400" u="sng" dirty="0" err="1"/>
              <a:t>felt</a:t>
            </a:r>
            <a:r>
              <a:rPr lang="fr-FR" sz="2400" u="sng" dirty="0"/>
              <a:t> GDL</a:t>
            </a:r>
          </a:p>
        </p:txBody>
      </p:sp>
      <p:cxnSp>
        <p:nvCxnSpPr>
          <p:cNvPr id="10" name="Connecteur droit avec flèche 9">
            <a:extLst>
              <a:ext uri="{FF2B5EF4-FFF2-40B4-BE49-F238E27FC236}">
                <a16:creationId xmlns:a16="http://schemas.microsoft.com/office/drawing/2014/main" id="{E256C6BC-CA68-4A0A-94F2-97B6260F0DD0}"/>
              </a:ext>
            </a:extLst>
          </p:cNvPr>
          <p:cNvCxnSpPr/>
          <p:nvPr/>
        </p:nvCxnSpPr>
        <p:spPr>
          <a:xfrm>
            <a:off x="5578718" y="4284377"/>
            <a:ext cx="46241" cy="1670539"/>
          </a:xfrm>
          <a:prstGeom prst="straightConnector1">
            <a:avLst/>
          </a:prstGeom>
          <a:ln w="28575">
            <a:solidFill>
              <a:srgbClr val="00AAF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7A125F5C-FB81-4E8A-9AC0-CEB87510E4CF}"/>
              </a:ext>
            </a:extLst>
          </p:cNvPr>
          <p:cNvSpPr txBox="1"/>
          <p:nvPr/>
        </p:nvSpPr>
        <p:spPr>
          <a:xfrm>
            <a:off x="5105752" y="5855925"/>
            <a:ext cx="1038413" cy="569734"/>
          </a:xfrm>
          <a:prstGeom prst="rect">
            <a:avLst/>
          </a:prstGeom>
          <a:noFill/>
        </p:spPr>
        <p:txBody>
          <a:bodyPr vert="horz" wrap="square" lIns="91440" tIns="45720" rIns="91440" bIns="45720" rtlCol="0" anchor="ctr">
            <a:normAutofit/>
          </a:bodyPr>
          <a:lstStyle/>
          <a:p>
            <a:pPr algn="l"/>
            <a:r>
              <a:rPr lang="fr-FR" sz="2000" dirty="0">
                <a:solidFill>
                  <a:srgbClr val="00AAFA"/>
                </a:solidFill>
              </a:rPr>
              <a:t>150µm</a:t>
            </a:r>
          </a:p>
        </p:txBody>
      </p:sp>
      <p:pic>
        <p:nvPicPr>
          <p:cNvPr id="12" name="Image 11">
            <a:extLst>
              <a:ext uri="{FF2B5EF4-FFF2-40B4-BE49-F238E27FC236}">
                <a16:creationId xmlns:a16="http://schemas.microsoft.com/office/drawing/2014/main" id="{E2897BAC-B43D-4EEB-B71E-0E987EC5B589}"/>
              </a:ext>
            </a:extLst>
          </p:cNvPr>
          <p:cNvPicPr>
            <a:picLocks noChangeAspect="1"/>
          </p:cNvPicPr>
          <p:nvPr/>
        </p:nvPicPr>
        <p:blipFill>
          <a:blip r:embed="rId4"/>
          <a:stretch>
            <a:fillRect/>
          </a:stretch>
        </p:blipFill>
        <p:spPr>
          <a:xfrm>
            <a:off x="4221227" y="1116054"/>
            <a:ext cx="2616543" cy="2616543"/>
          </a:xfrm>
          <a:prstGeom prst="rect">
            <a:avLst/>
          </a:prstGeom>
        </p:spPr>
      </p:pic>
      <p:sp>
        <p:nvSpPr>
          <p:cNvPr id="13" name="ZoneTexte 12">
            <a:extLst>
              <a:ext uri="{FF2B5EF4-FFF2-40B4-BE49-F238E27FC236}">
                <a16:creationId xmlns:a16="http://schemas.microsoft.com/office/drawing/2014/main" id="{D9885101-A28F-4183-9966-A33E3E6CDC87}"/>
              </a:ext>
            </a:extLst>
          </p:cNvPr>
          <p:cNvSpPr txBox="1"/>
          <p:nvPr/>
        </p:nvSpPr>
        <p:spPr>
          <a:xfrm>
            <a:off x="6708966" y="1936219"/>
            <a:ext cx="764968" cy="321306"/>
          </a:xfrm>
          <a:prstGeom prst="rect">
            <a:avLst/>
          </a:prstGeom>
          <a:noFill/>
          <a:ln>
            <a:noFill/>
          </a:ln>
        </p:spPr>
        <p:txBody>
          <a:bodyPr wrap="square" rtlCol="0" anchor="ctr">
            <a:spAutoFit/>
          </a:bodyPr>
          <a:lstStyle/>
          <a:p>
            <a:pPr marL="0" marR="0" lvl="0" indent="0" algn="ctr" defTabSz="756026" eaLnBrk="1" fontAlgn="auto" latinLnBrk="0" hangingPunct="1">
              <a:lnSpc>
                <a:spcPct val="100000"/>
              </a:lnSpc>
              <a:spcBef>
                <a:spcPts val="0"/>
              </a:spcBef>
              <a:spcAft>
                <a:spcPts val="0"/>
              </a:spcAft>
              <a:buClrTx/>
              <a:buSzTx/>
              <a:buFontTx/>
              <a:buNone/>
              <a:tabLst/>
              <a:defRPr/>
            </a:pPr>
            <a:r>
              <a:rPr kumimoji="0" lang="fr-FR" sz="1488" b="0" i="0" u="none" strike="noStrike" kern="1200" cap="none" spc="0" normalizeH="0" baseline="0" noProof="0" dirty="0">
                <a:ln>
                  <a:noFill/>
                </a:ln>
                <a:solidFill>
                  <a:srgbClr val="262626"/>
                </a:solidFill>
                <a:effectLst/>
                <a:uLnTx/>
                <a:uFillTx/>
                <a:ea typeface="+mn-ea"/>
                <a:cs typeface="+mn-cs"/>
              </a:rPr>
              <a:t>Anode</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C4F7C5B-A2C9-441D-AA87-1DCF44A586BE}"/>
                  </a:ext>
                </a:extLst>
              </p:cNvPr>
              <p:cNvSpPr/>
              <p:nvPr/>
            </p:nvSpPr>
            <p:spPr>
              <a:xfrm>
                <a:off x="7598114" y="1946852"/>
                <a:ext cx="1627305" cy="321306"/>
              </a:xfrm>
              <a:prstGeom prst="rect">
                <a:avLst/>
              </a:prstGeom>
            </p:spPr>
            <p:txBody>
              <a:bodyPr wrap="none">
                <a:spAutoFit/>
              </a:bodyPr>
              <a:lstStyle/>
              <a:p>
                <a:pPr defTabSz="756026">
                  <a:buClrTx/>
                  <a:buFontTx/>
                  <a:buNone/>
                  <a:defRPr/>
                </a:pPr>
                <a14:m>
                  <m:oMathPara xmlns:m="http://schemas.openxmlformats.org/officeDocument/2006/math">
                    <m:oMathParaPr>
                      <m:jc m:val="centerGroup"/>
                    </m:oMathParaPr>
                    <m:oMath xmlns:m="http://schemas.openxmlformats.org/officeDocument/2006/math">
                      <m:sSub>
                        <m:sSubPr>
                          <m:ctrlPr>
                            <a:rPr lang="fr-FR" sz="1488" i="1" kern="1200">
                              <a:solidFill>
                                <a:srgbClr val="262626"/>
                              </a:solidFill>
                              <a:latin typeface="Cambria Math" panose="02040503050406030204" pitchFamily="18" charset="0"/>
                              <a:ea typeface="Cambria Math" panose="02040503050406030204" pitchFamily="18" charset="0"/>
                              <a:cs typeface="+mn-cs"/>
                            </a:rPr>
                          </m:ctrlPr>
                        </m:sSubPr>
                        <m:e>
                          <m:r>
                            <a:rPr lang="fr-FR" sz="1488" i="1" kern="1200">
                              <a:solidFill>
                                <a:srgbClr val="262626"/>
                              </a:solidFill>
                              <a:latin typeface="Cambria Math" panose="02040503050406030204" pitchFamily="18" charset="0"/>
                              <a:ea typeface="Cambria Math" panose="02040503050406030204" pitchFamily="18" charset="0"/>
                              <a:cs typeface="+mn-cs"/>
                            </a:rPr>
                            <m:t>𝐻</m:t>
                          </m:r>
                        </m:e>
                        <m:sub>
                          <m:r>
                            <a:rPr lang="fr-FR" sz="1488" i="1" kern="1200">
                              <a:solidFill>
                                <a:srgbClr val="262626"/>
                              </a:solidFill>
                              <a:latin typeface="Cambria Math" panose="02040503050406030204" pitchFamily="18" charset="0"/>
                              <a:ea typeface="Cambria Math" panose="02040503050406030204" pitchFamily="18" charset="0"/>
                              <a:cs typeface="+mn-cs"/>
                            </a:rPr>
                            <m:t>2</m:t>
                          </m:r>
                        </m:sub>
                      </m:sSub>
                      <m:r>
                        <a:rPr lang="fr-FR" sz="1488" i="1" kern="1200">
                          <a:solidFill>
                            <a:srgbClr val="262626"/>
                          </a:solidFill>
                          <a:latin typeface="Cambria Math" panose="02040503050406030204" pitchFamily="18" charset="0"/>
                          <a:ea typeface="Cambria Math" panose="02040503050406030204" pitchFamily="18" charset="0"/>
                        </a:rPr>
                        <m:t>→2</m:t>
                      </m:r>
                      <m:sSup>
                        <m:sSupPr>
                          <m:ctrlPr>
                            <a:rPr lang="fr-FR" sz="1488" i="1" kern="1200">
                              <a:solidFill>
                                <a:srgbClr val="262626"/>
                              </a:solidFill>
                              <a:latin typeface="Cambria Math" panose="02040503050406030204" pitchFamily="18" charset="0"/>
                              <a:ea typeface="Cambria Math" panose="02040503050406030204" pitchFamily="18" charset="0"/>
                            </a:rPr>
                          </m:ctrlPr>
                        </m:sSupPr>
                        <m:e>
                          <m:r>
                            <a:rPr lang="fr-FR" sz="1488" i="1" kern="1200">
                              <a:solidFill>
                                <a:srgbClr val="262626"/>
                              </a:solidFill>
                              <a:latin typeface="Cambria Math" panose="02040503050406030204" pitchFamily="18" charset="0"/>
                              <a:ea typeface="Cambria Math" panose="02040503050406030204" pitchFamily="18" charset="0"/>
                            </a:rPr>
                            <m:t>𝐻</m:t>
                          </m:r>
                        </m:e>
                        <m:sup>
                          <m:r>
                            <a:rPr lang="fr-FR" sz="1488" i="1" kern="1200">
                              <a:solidFill>
                                <a:srgbClr val="262626"/>
                              </a:solidFill>
                              <a:latin typeface="Cambria Math" panose="02040503050406030204" pitchFamily="18" charset="0"/>
                              <a:ea typeface="Cambria Math" panose="02040503050406030204" pitchFamily="18" charset="0"/>
                            </a:rPr>
                            <m:t>+</m:t>
                          </m:r>
                        </m:sup>
                      </m:sSup>
                      <m:r>
                        <a:rPr lang="fr-FR" sz="1488" i="1" kern="1200">
                          <a:solidFill>
                            <a:srgbClr val="262626"/>
                          </a:solidFill>
                          <a:latin typeface="Cambria Math" panose="02040503050406030204" pitchFamily="18" charset="0"/>
                          <a:ea typeface="Cambria Math" panose="02040503050406030204" pitchFamily="18" charset="0"/>
                        </a:rPr>
                        <m:t>+2</m:t>
                      </m:r>
                      <m:sSup>
                        <m:sSupPr>
                          <m:ctrlPr>
                            <a:rPr lang="fr-FR" sz="1488" i="1" kern="1200">
                              <a:solidFill>
                                <a:srgbClr val="262626"/>
                              </a:solidFill>
                              <a:latin typeface="Cambria Math" panose="02040503050406030204" pitchFamily="18" charset="0"/>
                              <a:ea typeface="Cambria Math" panose="02040503050406030204" pitchFamily="18" charset="0"/>
                            </a:rPr>
                          </m:ctrlPr>
                        </m:sSupPr>
                        <m:e>
                          <m:r>
                            <a:rPr lang="fr-FR" sz="1488" i="1" kern="1200">
                              <a:solidFill>
                                <a:srgbClr val="262626"/>
                              </a:solidFill>
                              <a:latin typeface="Cambria Math" panose="02040503050406030204" pitchFamily="18" charset="0"/>
                              <a:ea typeface="Cambria Math" panose="02040503050406030204" pitchFamily="18" charset="0"/>
                            </a:rPr>
                            <m:t>𝑒</m:t>
                          </m:r>
                        </m:e>
                        <m:sup>
                          <m:r>
                            <a:rPr lang="fr-FR" sz="1488" i="1" kern="1200">
                              <a:solidFill>
                                <a:srgbClr val="262626"/>
                              </a:solidFill>
                              <a:latin typeface="Cambria Math" panose="02040503050406030204" pitchFamily="18" charset="0"/>
                              <a:ea typeface="Cambria Math" panose="02040503050406030204" pitchFamily="18" charset="0"/>
                            </a:rPr>
                            <m:t>−</m:t>
                          </m:r>
                        </m:sup>
                      </m:sSup>
                    </m:oMath>
                  </m:oMathPara>
                </a14:m>
                <a:endParaRPr lang="fr-FR" sz="1488" kern="1200" dirty="0">
                  <a:solidFill>
                    <a:srgbClr val="262626"/>
                  </a:solidFill>
                  <a:ea typeface="Cambria Math" panose="02040503050406030204" pitchFamily="18" charset="0"/>
                  <a:cs typeface="+mn-cs"/>
                </a:endParaRPr>
              </a:p>
            </p:txBody>
          </p:sp>
        </mc:Choice>
        <mc:Fallback xmlns="">
          <p:sp>
            <p:nvSpPr>
              <p:cNvPr id="14" name="Rectangle 13">
                <a:extLst>
                  <a:ext uri="{FF2B5EF4-FFF2-40B4-BE49-F238E27FC236}">
                    <a16:creationId xmlns:a16="http://schemas.microsoft.com/office/drawing/2014/main" id="{8C4F7C5B-A2C9-441D-AA87-1DCF44A586BE}"/>
                  </a:ext>
                </a:extLst>
              </p:cNvPr>
              <p:cNvSpPr>
                <a:spLocks noRot="1" noChangeAspect="1" noMove="1" noResize="1" noEditPoints="1" noAdjustHandles="1" noChangeArrowheads="1" noChangeShapeType="1" noTextEdit="1"/>
              </p:cNvSpPr>
              <p:nvPr/>
            </p:nvSpPr>
            <p:spPr>
              <a:xfrm>
                <a:off x="7598114" y="1946852"/>
                <a:ext cx="1627305" cy="321306"/>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7FFAF55-1D5B-4988-A489-3D1FD0D81F26}"/>
                  </a:ext>
                </a:extLst>
              </p:cNvPr>
              <p:cNvSpPr/>
              <p:nvPr/>
            </p:nvSpPr>
            <p:spPr>
              <a:xfrm>
                <a:off x="7551707" y="2333637"/>
                <a:ext cx="2336602" cy="521425"/>
              </a:xfrm>
              <a:prstGeom prst="rect">
                <a:avLst/>
              </a:prstGeom>
            </p:spPr>
            <p:txBody>
              <a:bodyPr wrap="none">
                <a:spAutoFit/>
              </a:bodyPr>
              <a:lstStyle/>
              <a:p>
                <a:pPr defTabSz="756026">
                  <a:buClrTx/>
                  <a:buFontTx/>
                  <a:buNone/>
                  <a:defRPr/>
                </a:pPr>
                <a14:m>
                  <m:oMathPara xmlns:m="http://schemas.openxmlformats.org/officeDocument/2006/math">
                    <m:oMathParaPr>
                      <m:jc m:val="centerGroup"/>
                    </m:oMathParaPr>
                    <m:oMath xmlns:m="http://schemas.openxmlformats.org/officeDocument/2006/math">
                      <m:r>
                        <a:rPr lang="fr-FR" sz="1488" i="1" kern="1200" smtClean="0">
                          <a:solidFill>
                            <a:schemeClr val="tx1"/>
                          </a:solidFill>
                          <a:latin typeface="Cambria Math" panose="02040503050406030204" pitchFamily="18" charset="0"/>
                          <a:ea typeface="Cambria Math" panose="02040503050406030204" pitchFamily="18" charset="0"/>
                          <a:cs typeface="+mn-cs"/>
                        </a:rPr>
                        <m:t>2</m:t>
                      </m:r>
                      <m:sSup>
                        <m:sSupPr>
                          <m:ctrlPr>
                            <a:rPr lang="fr-FR" sz="1488" i="1" kern="1200" smtClean="0">
                              <a:solidFill>
                                <a:schemeClr val="tx1"/>
                              </a:solidFill>
                              <a:latin typeface="Cambria Math" panose="02040503050406030204" pitchFamily="18" charset="0"/>
                              <a:ea typeface="Cambria Math" panose="02040503050406030204" pitchFamily="18" charset="0"/>
                              <a:cs typeface="+mn-cs"/>
                            </a:rPr>
                          </m:ctrlPr>
                        </m:sSupPr>
                        <m:e>
                          <m:r>
                            <a:rPr lang="fr-FR" sz="1488" i="1" kern="1200">
                              <a:solidFill>
                                <a:schemeClr val="tx1"/>
                              </a:solidFill>
                              <a:latin typeface="Cambria Math" panose="02040503050406030204" pitchFamily="18" charset="0"/>
                              <a:ea typeface="Cambria Math" panose="02040503050406030204" pitchFamily="18" charset="0"/>
                              <a:cs typeface="+mn-cs"/>
                            </a:rPr>
                            <m:t>𝐻</m:t>
                          </m:r>
                        </m:e>
                        <m:sup>
                          <m:r>
                            <a:rPr lang="fr-FR" sz="1488" i="1" kern="1200">
                              <a:solidFill>
                                <a:schemeClr val="tx1"/>
                              </a:solidFill>
                              <a:latin typeface="Cambria Math" panose="02040503050406030204" pitchFamily="18" charset="0"/>
                              <a:ea typeface="Cambria Math" panose="02040503050406030204" pitchFamily="18" charset="0"/>
                              <a:cs typeface="+mn-cs"/>
                            </a:rPr>
                            <m:t>+</m:t>
                          </m:r>
                        </m:sup>
                      </m:sSup>
                      <m:r>
                        <a:rPr lang="fr-FR" sz="1488" i="1" kern="1200">
                          <a:solidFill>
                            <a:schemeClr val="tx1"/>
                          </a:solidFill>
                          <a:latin typeface="Cambria Math" panose="02040503050406030204" pitchFamily="18" charset="0"/>
                          <a:ea typeface="Cambria Math" panose="02040503050406030204" pitchFamily="18" charset="0"/>
                          <a:cs typeface="+mn-cs"/>
                        </a:rPr>
                        <m:t>+2</m:t>
                      </m:r>
                      <m:sSup>
                        <m:sSupPr>
                          <m:ctrlPr>
                            <a:rPr lang="fr-FR" sz="1488" i="1" kern="1200" smtClean="0">
                              <a:solidFill>
                                <a:schemeClr val="tx1"/>
                              </a:solidFill>
                              <a:latin typeface="Cambria Math" panose="02040503050406030204" pitchFamily="18" charset="0"/>
                              <a:ea typeface="Cambria Math" panose="02040503050406030204" pitchFamily="18" charset="0"/>
                              <a:cs typeface="+mn-cs"/>
                            </a:rPr>
                          </m:ctrlPr>
                        </m:sSupPr>
                        <m:e>
                          <m:r>
                            <a:rPr lang="fr-FR" sz="1488" i="1" kern="1200">
                              <a:solidFill>
                                <a:schemeClr val="tx1"/>
                              </a:solidFill>
                              <a:latin typeface="Cambria Math" panose="02040503050406030204" pitchFamily="18" charset="0"/>
                              <a:ea typeface="Cambria Math" panose="02040503050406030204" pitchFamily="18" charset="0"/>
                              <a:cs typeface="+mn-cs"/>
                            </a:rPr>
                            <m:t>𝑒</m:t>
                          </m:r>
                        </m:e>
                        <m:sup>
                          <m:r>
                            <a:rPr lang="fr-FR" sz="1488" i="1" kern="1200">
                              <a:solidFill>
                                <a:schemeClr val="tx1"/>
                              </a:solidFill>
                              <a:latin typeface="Cambria Math" panose="02040503050406030204" pitchFamily="18" charset="0"/>
                              <a:ea typeface="Cambria Math" panose="02040503050406030204" pitchFamily="18" charset="0"/>
                              <a:cs typeface="+mn-cs"/>
                            </a:rPr>
                            <m:t>−</m:t>
                          </m:r>
                        </m:sup>
                      </m:sSup>
                      <m:r>
                        <a:rPr lang="fr-FR" sz="1488" i="1" kern="1200">
                          <a:solidFill>
                            <a:schemeClr val="tx1"/>
                          </a:solidFill>
                          <a:latin typeface="Cambria Math" panose="02040503050406030204" pitchFamily="18" charset="0"/>
                          <a:ea typeface="Cambria Math" panose="02040503050406030204" pitchFamily="18" charset="0"/>
                          <a:cs typeface="+mn-cs"/>
                        </a:rPr>
                        <m:t>+</m:t>
                      </m:r>
                      <m:f>
                        <m:fPr>
                          <m:ctrlPr>
                            <a:rPr lang="fr-FR" sz="1488" i="1" kern="1200">
                              <a:solidFill>
                                <a:schemeClr val="tx1"/>
                              </a:solidFill>
                              <a:latin typeface="Cambria Math" panose="02040503050406030204" pitchFamily="18" charset="0"/>
                              <a:ea typeface="Cambria Math" panose="02040503050406030204" pitchFamily="18" charset="0"/>
                            </a:rPr>
                          </m:ctrlPr>
                        </m:fPr>
                        <m:num>
                          <m:r>
                            <a:rPr lang="fr-FR" sz="1488" i="1" kern="1200">
                              <a:solidFill>
                                <a:schemeClr val="tx1"/>
                              </a:solidFill>
                              <a:latin typeface="Cambria Math" panose="02040503050406030204" pitchFamily="18" charset="0"/>
                              <a:ea typeface="Cambria Math" panose="02040503050406030204" pitchFamily="18" charset="0"/>
                            </a:rPr>
                            <m:t>1</m:t>
                          </m:r>
                        </m:num>
                        <m:den>
                          <m:r>
                            <a:rPr lang="fr-FR" sz="1488" i="1" kern="1200">
                              <a:solidFill>
                                <a:schemeClr val="tx1"/>
                              </a:solidFill>
                              <a:latin typeface="Cambria Math" panose="02040503050406030204" pitchFamily="18" charset="0"/>
                              <a:ea typeface="Cambria Math" panose="02040503050406030204" pitchFamily="18" charset="0"/>
                            </a:rPr>
                            <m:t>2</m:t>
                          </m:r>
                        </m:den>
                      </m:f>
                      <m:sSub>
                        <m:sSubPr>
                          <m:ctrlPr>
                            <a:rPr lang="fr-FR" sz="1488" i="1" kern="1200" smtClean="0">
                              <a:solidFill>
                                <a:schemeClr val="tx1"/>
                              </a:solidFill>
                              <a:latin typeface="Cambria Math" panose="02040503050406030204" pitchFamily="18" charset="0"/>
                              <a:ea typeface="Cambria Math" panose="02040503050406030204" pitchFamily="18" charset="0"/>
                              <a:cs typeface="+mn-cs"/>
                            </a:rPr>
                          </m:ctrlPr>
                        </m:sSubPr>
                        <m:e>
                          <m:r>
                            <a:rPr lang="fr-FR" sz="1488" i="1" kern="1200">
                              <a:solidFill>
                                <a:schemeClr val="tx1"/>
                              </a:solidFill>
                              <a:latin typeface="Cambria Math" panose="02040503050406030204" pitchFamily="18" charset="0"/>
                              <a:ea typeface="Cambria Math" panose="02040503050406030204" pitchFamily="18" charset="0"/>
                              <a:cs typeface="+mn-cs"/>
                            </a:rPr>
                            <m:t>𝑂</m:t>
                          </m:r>
                        </m:e>
                        <m:sub>
                          <m:r>
                            <a:rPr lang="fr-FR" sz="1488" i="1" kern="1200" smtClean="0">
                              <a:solidFill>
                                <a:schemeClr val="tx1"/>
                              </a:solidFill>
                              <a:latin typeface="Cambria Math" panose="02040503050406030204" pitchFamily="18" charset="0"/>
                              <a:ea typeface="Cambria Math" panose="02040503050406030204" pitchFamily="18" charset="0"/>
                              <a:cs typeface="+mn-cs"/>
                            </a:rPr>
                            <m:t>2</m:t>
                          </m:r>
                        </m:sub>
                      </m:sSub>
                      <m:r>
                        <a:rPr lang="fr-FR" sz="1488" i="1" kern="1200">
                          <a:solidFill>
                            <a:schemeClr val="tx1"/>
                          </a:solidFill>
                          <a:latin typeface="Cambria Math" panose="02040503050406030204" pitchFamily="18" charset="0"/>
                          <a:ea typeface="Cambria Math" panose="02040503050406030204" pitchFamily="18" charset="0"/>
                          <a:cs typeface="+mn-cs"/>
                        </a:rPr>
                        <m:t>→</m:t>
                      </m:r>
                      <m:sSub>
                        <m:sSubPr>
                          <m:ctrlPr>
                            <a:rPr lang="fr-FR" sz="1488" i="1" kern="1200">
                              <a:solidFill>
                                <a:schemeClr val="tx1"/>
                              </a:solidFill>
                              <a:latin typeface="Cambria Math" panose="02040503050406030204" pitchFamily="18" charset="0"/>
                              <a:ea typeface="Cambria Math" panose="02040503050406030204" pitchFamily="18" charset="0"/>
                              <a:cs typeface="+mn-cs"/>
                            </a:rPr>
                          </m:ctrlPr>
                        </m:sSubPr>
                        <m:e>
                          <m:r>
                            <a:rPr lang="fr-FR" sz="1488" i="1" kern="1200">
                              <a:solidFill>
                                <a:schemeClr val="tx1"/>
                              </a:solidFill>
                              <a:latin typeface="Cambria Math" panose="02040503050406030204" pitchFamily="18" charset="0"/>
                              <a:ea typeface="Cambria Math" panose="02040503050406030204" pitchFamily="18" charset="0"/>
                              <a:cs typeface="+mn-cs"/>
                            </a:rPr>
                            <m:t>𝐻</m:t>
                          </m:r>
                        </m:e>
                        <m:sub>
                          <m:r>
                            <a:rPr lang="fr-FR" sz="1488" i="1" kern="1200">
                              <a:solidFill>
                                <a:schemeClr val="tx1"/>
                              </a:solidFill>
                              <a:latin typeface="Cambria Math" panose="02040503050406030204" pitchFamily="18" charset="0"/>
                              <a:ea typeface="Cambria Math" panose="02040503050406030204" pitchFamily="18" charset="0"/>
                              <a:cs typeface="+mn-cs"/>
                            </a:rPr>
                            <m:t>2</m:t>
                          </m:r>
                        </m:sub>
                      </m:sSub>
                      <m:r>
                        <a:rPr lang="fr-FR" sz="1488" i="1" kern="1200">
                          <a:solidFill>
                            <a:schemeClr val="tx1"/>
                          </a:solidFill>
                          <a:latin typeface="Cambria Math" panose="02040503050406030204" pitchFamily="18" charset="0"/>
                          <a:ea typeface="Cambria Math" panose="02040503050406030204" pitchFamily="18" charset="0"/>
                          <a:cs typeface="+mn-cs"/>
                        </a:rPr>
                        <m:t>𝑂</m:t>
                      </m:r>
                    </m:oMath>
                  </m:oMathPara>
                </a14:m>
                <a:endParaRPr lang="fr-FR" sz="1488" kern="1200" dirty="0">
                  <a:solidFill>
                    <a:schemeClr val="tx1"/>
                  </a:solidFill>
                  <a:ea typeface="Cambria Math" panose="02040503050406030204" pitchFamily="18" charset="0"/>
                  <a:cs typeface="+mn-cs"/>
                </a:endParaRPr>
              </a:p>
            </p:txBody>
          </p:sp>
        </mc:Choice>
        <mc:Fallback xmlns="">
          <p:sp>
            <p:nvSpPr>
              <p:cNvPr id="15" name="Rectangle 14">
                <a:extLst>
                  <a:ext uri="{FF2B5EF4-FFF2-40B4-BE49-F238E27FC236}">
                    <a16:creationId xmlns:a16="http://schemas.microsoft.com/office/drawing/2014/main" id="{87FFAF55-1D5B-4988-A489-3D1FD0D81F26}"/>
                  </a:ext>
                </a:extLst>
              </p:cNvPr>
              <p:cNvSpPr>
                <a:spLocks noRot="1" noChangeAspect="1" noMove="1" noResize="1" noEditPoints="1" noAdjustHandles="1" noChangeArrowheads="1" noChangeShapeType="1" noTextEdit="1"/>
              </p:cNvSpPr>
              <p:nvPr/>
            </p:nvSpPr>
            <p:spPr>
              <a:xfrm>
                <a:off x="7551707" y="2333637"/>
                <a:ext cx="2336602" cy="521425"/>
              </a:xfrm>
              <a:prstGeom prst="rect">
                <a:avLst/>
              </a:prstGeom>
              <a:blipFill>
                <a:blip r:embed="rId6"/>
                <a:stretch>
                  <a:fillRect b="-3529"/>
                </a:stretch>
              </a:blipFill>
            </p:spPr>
            <p:txBody>
              <a:bodyPr/>
              <a:lstStyle/>
              <a:p>
                <a:r>
                  <a:rPr lang="fr-FR">
                    <a:noFill/>
                  </a:rPr>
                  <a:t> </a:t>
                </a:r>
              </a:p>
            </p:txBody>
          </p:sp>
        </mc:Fallback>
      </mc:AlternateContent>
      <p:sp>
        <p:nvSpPr>
          <p:cNvPr id="16" name="ZoneTexte 15">
            <a:extLst>
              <a:ext uri="{FF2B5EF4-FFF2-40B4-BE49-F238E27FC236}">
                <a16:creationId xmlns:a16="http://schemas.microsoft.com/office/drawing/2014/main" id="{0370BE1E-CF1B-4CFB-A509-F897430CC6F4}"/>
              </a:ext>
            </a:extLst>
          </p:cNvPr>
          <p:cNvSpPr txBox="1"/>
          <p:nvPr/>
        </p:nvSpPr>
        <p:spPr>
          <a:xfrm>
            <a:off x="6649014" y="2453816"/>
            <a:ext cx="906138" cy="321306"/>
          </a:xfrm>
          <a:prstGeom prst="rect">
            <a:avLst/>
          </a:prstGeom>
          <a:noFill/>
          <a:ln>
            <a:noFill/>
          </a:ln>
        </p:spPr>
        <p:txBody>
          <a:bodyPr wrap="square" rtlCol="0" anchor="ctr">
            <a:spAutoFit/>
          </a:bodyPr>
          <a:lstStyle/>
          <a:p>
            <a:pPr marL="0" marR="0" lvl="0" indent="0" algn="ctr" defTabSz="756026" eaLnBrk="1" fontAlgn="auto" latinLnBrk="0" hangingPunct="1">
              <a:lnSpc>
                <a:spcPct val="100000"/>
              </a:lnSpc>
              <a:spcBef>
                <a:spcPts val="0"/>
              </a:spcBef>
              <a:spcAft>
                <a:spcPts val="0"/>
              </a:spcAft>
              <a:buClrTx/>
              <a:buSzTx/>
              <a:buFontTx/>
              <a:buNone/>
              <a:tabLst/>
              <a:defRPr/>
            </a:pPr>
            <a:r>
              <a:rPr kumimoji="0" lang="fr-FR" sz="1488" b="0" i="0" u="none" strike="noStrike" kern="1200" cap="none" spc="0" normalizeH="0" baseline="0" noProof="0" dirty="0">
                <a:ln>
                  <a:noFill/>
                </a:ln>
                <a:solidFill>
                  <a:srgbClr val="262626"/>
                </a:solidFill>
                <a:effectLst/>
                <a:uLnTx/>
                <a:uFillTx/>
                <a:ea typeface="+mn-ea"/>
                <a:cs typeface="+mn-cs"/>
              </a:rPr>
              <a:t>Cathode</a:t>
            </a:r>
          </a:p>
        </p:txBody>
      </p:sp>
      <p:cxnSp>
        <p:nvCxnSpPr>
          <p:cNvPr id="17" name="Connecteur droit avec flèche 16">
            <a:extLst>
              <a:ext uri="{FF2B5EF4-FFF2-40B4-BE49-F238E27FC236}">
                <a16:creationId xmlns:a16="http://schemas.microsoft.com/office/drawing/2014/main" id="{A8BAF965-1D04-473A-BF79-908A64222F29}"/>
              </a:ext>
            </a:extLst>
          </p:cNvPr>
          <p:cNvCxnSpPr>
            <a:cxnSpLocks/>
          </p:cNvCxnSpPr>
          <p:nvPr/>
        </p:nvCxnSpPr>
        <p:spPr>
          <a:xfrm flipH="1" flipV="1">
            <a:off x="6365587" y="2863799"/>
            <a:ext cx="1789585" cy="921394"/>
          </a:xfrm>
          <a:prstGeom prst="straightConnector1">
            <a:avLst/>
          </a:prstGeom>
          <a:ln w="38100">
            <a:solidFill>
              <a:srgbClr val="00AAFA"/>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2D85BA6E-FB31-43BC-98D6-83D1A6D716C8}"/>
              </a:ext>
            </a:extLst>
          </p:cNvPr>
          <p:cNvSpPr txBox="1"/>
          <p:nvPr/>
        </p:nvSpPr>
        <p:spPr>
          <a:xfrm>
            <a:off x="2582977" y="727529"/>
            <a:ext cx="6137031" cy="461665"/>
          </a:xfrm>
          <a:prstGeom prst="rect">
            <a:avLst/>
          </a:prstGeom>
          <a:noFill/>
        </p:spPr>
        <p:txBody>
          <a:bodyPr wrap="square" rtlCol="0">
            <a:spAutoFit/>
          </a:bodyPr>
          <a:lstStyle/>
          <a:p>
            <a:pPr algn="ctr"/>
            <a:r>
              <a:rPr lang="fr-FR" sz="2400" u="sng" dirty="0"/>
              <a:t>Illustration of a </a:t>
            </a:r>
            <a:r>
              <a:rPr lang="fr-FR" sz="2400" u="sng" dirty="0" err="1"/>
              <a:t>cell</a:t>
            </a:r>
            <a:endParaRPr lang="fr-FR" sz="2400" u="sng" dirty="0"/>
          </a:p>
        </p:txBody>
      </p:sp>
    </p:spTree>
    <p:extLst>
      <p:ext uri="{BB962C8B-B14F-4D97-AF65-F5344CB8AC3E}">
        <p14:creationId xmlns:p14="http://schemas.microsoft.com/office/powerpoint/2010/main" val="251580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3D1D9D-0032-40E6-91F8-D5E694A4D8D6}"/>
              </a:ext>
            </a:extLst>
          </p:cNvPr>
          <p:cNvSpPr>
            <a:spLocks noGrp="1"/>
          </p:cNvSpPr>
          <p:nvPr>
            <p:ph type="title" idx="4294967295"/>
          </p:nvPr>
        </p:nvSpPr>
        <p:spPr>
          <a:xfrm>
            <a:off x="0" y="183449"/>
            <a:ext cx="12192000" cy="610234"/>
          </a:xfrm>
          <a:prstGeom prst="rect">
            <a:avLst/>
          </a:prstGeom>
        </p:spPr>
        <p:txBody>
          <a:bodyPr>
            <a:normAutofit fontScale="90000"/>
          </a:bodyPr>
          <a:lstStyle/>
          <a:p>
            <a:r>
              <a:rPr lang="en-US" noProof="0" dirty="0"/>
              <a:t>The hydrophobic treatment</a:t>
            </a:r>
          </a:p>
        </p:txBody>
      </p:sp>
      <p:pic>
        <p:nvPicPr>
          <p:cNvPr id="4" name="Image 3">
            <a:extLst>
              <a:ext uri="{FF2B5EF4-FFF2-40B4-BE49-F238E27FC236}">
                <a16:creationId xmlns:a16="http://schemas.microsoft.com/office/drawing/2014/main" id="{AC098BBB-EFB1-44B9-8F7D-DE033DF15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40521"/>
            <a:ext cx="5887126" cy="4415344"/>
          </a:xfrm>
          <a:prstGeom prst="rect">
            <a:avLst/>
          </a:prstGeom>
        </p:spPr>
      </p:pic>
      <p:sp>
        <p:nvSpPr>
          <p:cNvPr id="5" name="ZoneTexte 4">
            <a:extLst>
              <a:ext uri="{FF2B5EF4-FFF2-40B4-BE49-F238E27FC236}">
                <a16:creationId xmlns:a16="http://schemas.microsoft.com/office/drawing/2014/main" id="{2B2E7F0A-9BAE-40DD-A627-D6D718678B34}"/>
              </a:ext>
            </a:extLst>
          </p:cNvPr>
          <p:cNvSpPr txBox="1"/>
          <p:nvPr/>
        </p:nvSpPr>
        <p:spPr>
          <a:xfrm>
            <a:off x="87116" y="5978354"/>
            <a:ext cx="3614445" cy="1200329"/>
          </a:xfrm>
          <a:prstGeom prst="rect">
            <a:avLst/>
          </a:prstGeom>
          <a:noFill/>
        </p:spPr>
        <p:txBody>
          <a:bodyPr wrap="square" rtlCol="0">
            <a:spAutoFit/>
          </a:bodyPr>
          <a:lstStyle/>
          <a:p>
            <a:r>
              <a:rPr lang="fr-FR" dirty="0"/>
              <a:t>GDL: Gas diffusion layer</a:t>
            </a:r>
          </a:p>
          <a:p>
            <a:r>
              <a:rPr lang="fr-FR" dirty="0"/>
              <a:t>PTFE: </a:t>
            </a:r>
            <a:r>
              <a:rPr lang="fr-FR" dirty="0" err="1"/>
              <a:t>polytetrafluoroethylene</a:t>
            </a:r>
            <a:endParaRPr lang="fr-FR" dirty="0"/>
          </a:p>
          <a:p>
            <a:r>
              <a:rPr lang="fr-FR" dirty="0"/>
              <a:t>SEM: Scanning </a:t>
            </a:r>
            <a:r>
              <a:rPr lang="fr-FR" dirty="0" err="1"/>
              <a:t>electron</a:t>
            </a:r>
            <a:r>
              <a:rPr lang="fr-FR" dirty="0"/>
              <a:t> </a:t>
            </a:r>
            <a:r>
              <a:rPr lang="fr-FR" dirty="0" err="1"/>
              <a:t>microscopy</a:t>
            </a:r>
            <a:endParaRPr lang="fr-FR" dirty="0"/>
          </a:p>
          <a:p>
            <a:endParaRPr lang="fr-FR" dirty="0"/>
          </a:p>
        </p:txBody>
      </p:sp>
      <p:pic>
        <p:nvPicPr>
          <p:cNvPr id="6" name="Image 5">
            <a:extLst>
              <a:ext uri="{FF2B5EF4-FFF2-40B4-BE49-F238E27FC236}">
                <a16:creationId xmlns:a16="http://schemas.microsoft.com/office/drawing/2014/main" id="{ED0D8531-7EFB-4BE4-AAB5-CEE15A5A5683}"/>
              </a:ext>
            </a:extLst>
          </p:cNvPr>
          <p:cNvPicPr>
            <a:picLocks noChangeAspect="1"/>
          </p:cNvPicPr>
          <p:nvPr/>
        </p:nvPicPr>
        <p:blipFill rotWithShape="1">
          <a:blip r:embed="rId3"/>
          <a:srcRect t="9589"/>
          <a:stretch/>
        </p:blipFill>
        <p:spPr>
          <a:xfrm>
            <a:off x="712620" y="1828776"/>
            <a:ext cx="3023043" cy="4036477"/>
          </a:xfrm>
          <a:prstGeom prst="rect">
            <a:avLst/>
          </a:prstGeom>
        </p:spPr>
      </p:pic>
      <p:sp>
        <p:nvSpPr>
          <p:cNvPr id="7" name="ZoneTexte 6">
            <a:extLst>
              <a:ext uri="{FF2B5EF4-FFF2-40B4-BE49-F238E27FC236}">
                <a16:creationId xmlns:a16="http://schemas.microsoft.com/office/drawing/2014/main" id="{AC493226-0605-4566-9264-0432FAD6FA9E}"/>
              </a:ext>
            </a:extLst>
          </p:cNvPr>
          <p:cNvSpPr txBox="1"/>
          <p:nvPr/>
        </p:nvSpPr>
        <p:spPr>
          <a:xfrm>
            <a:off x="87115" y="1024646"/>
            <a:ext cx="4314763" cy="830997"/>
          </a:xfrm>
          <a:prstGeom prst="rect">
            <a:avLst/>
          </a:prstGeom>
          <a:noFill/>
        </p:spPr>
        <p:txBody>
          <a:bodyPr wrap="square" rtlCol="0">
            <a:spAutoFit/>
          </a:bodyPr>
          <a:lstStyle/>
          <a:p>
            <a:pPr algn="ctr"/>
            <a:r>
              <a:rPr lang="fr-FR" sz="2400" u="sng" dirty="0"/>
              <a:t>A </a:t>
            </a:r>
            <a:r>
              <a:rPr lang="fr-FR" sz="2400" u="sng" dirty="0" err="1"/>
              <a:t>hydrophobic</a:t>
            </a:r>
            <a:r>
              <a:rPr lang="fr-FR" sz="2400" u="sng" dirty="0"/>
              <a:t> agent </a:t>
            </a:r>
            <a:r>
              <a:rPr lang="fr-FR" sz="2400" u="sng" dirty="0" err="1"/>
              <a:t>is</a:t>
            </a:r>
            <a:r>
              <a:rPr lang="fr-FR" sz="2400" u="sng" dirty="0"/>
              <a:t> </a:t>
            </a:r>
            <a:r>
              <a:rPr lang="fr-FR" sz="2400" u="sng" dirty="0" err="1"/>
              <a:t>added</a:t>
            </a:r>
            <a:r>
              <a:rPr lang="fr-FR" sz="2400" u="sng" dirty="0"/>
              <a:t> to </a:t>
            </a:r>
            <a:r>
              <a:rPr lang="fr-FR" sz="2400" u="sng" dirty="0" err="1"/>
              <a:t>avoid</a:t>
            </a:r>
            <a:r>
              <a:rPr lang="fr-FR" sz="2400" u="sng" dirty="0"/>
              <a:t> water accumulation in GDL</a:t>
            </a:r>
          </a:p>
        </p:txBody>
      </p:sp>
      <p:sp>
        <p:nvSpPr>
          <p:cNvPr id="8" name="ZoneTexte 7">
            <a:extLst>
              <a:ext uri="{FF2B5EF4-FFF2-40B4-BE49-F238E27FC236}">
                <a16:creationId xmlns:a16="http://schemas.microsoft.com/office/drawing/2014/main" id="{BB941C6A-D96C-46F0-B9DE-841F4CA7BFB4}"/>
              </a:ext>
            </a:extLst>
          </p:cNvPr>
          <p:cNvSpPr txBox="1"/>
          <p:nvPr/>
        </p:nvSpPr>
        <p:spPr>
          <a:xfrm>
            <a:off x="5613236" y="1022992"/>
            <a:ext cx="6137031" cy="830997"/>
          </a:xfrm>
          <a:prstGeom prst="rect">
            <a:avLst/>
          </a:prstGeom>
          <a:noFill/>
        </p:spPr>
        <p:txBody>
          <a:bodyPr wrap="square" rtlCol="0">
            <a:spAutoFit/>
          </a:bodyPr>
          <a:lstStyle/>
          <a:p>
            <a:pPr algn="ctr"/>
            <a:r>
              <a:rPr lang="fr-FR" sz="2400" u="sng" dirty="0"/>
              <a:t>SEM image of a GDL </a:t>
            </a:r>
            <a:r>
              <a:rPr lang="fr-FR" sz="2400" u="sng" dirty="0" err="1"/>
              <a:t>after</a:t>
            </a:r>
            <a:r>
              <a:rPr lang="fr-FR" sz="2400" u="sng" dirty="0"/>
              <a:t> </a:t>
            </a:r>
            <a:r>
              <a:rPr lang="fr-FR" sz="2400" u="sng" dirty="0" err="1"/>
              <a:t>dipping</a:t>
            </a:r>
            <a:r>
              <a:rPr lang="fr-FR" sz="2400" u="sng" dirty="0"/>
              <a:t> </a:t>
            </a:r>
            <a:r>
              <a:rPr lang="fr-FR" sz="2400" u="sng" dirty="0" err="1"/>
              <a:t>into</a:t>
            </a:r>
            <a:r>
              <a:rPr lang="fr-FR" sz="2400" u="sng" dirty="0"/>
              <a:t> PTFE dispersion and drying</a:t>
            </a:r>
          </a:p>
        </p:txBody>
      </p:sp>
      <p:sp>
        <p:nvSpPr>
          <p:cNvPr id="3" name="ZoneTexte 2">
            <a:extLst>
              <a:ext uri="{FF2B5EF4-FFF2-40B4-BE49-F238E27FC236}">
                <a16:creationId xmlns:a16="http://schemas.microsoft.com/office/drawing/2014/main" id="{5CDB2A38-BCA1-474E-87C1-6940BCC5234F}"/>
              </a:ext>
            </a:extLst>
          </p:cNvPr>
          <p:cNvSpPr txBox="1"/>
          <p:nvPr/>
        </p:nvSpPr>
        <p:spPr>
          <a:xfrm>
            <a:off x="5150456" y="3433335"/>
            <a:ext cx="817684" cy="360485"/>
          </a:xfrm>
          <a:prstGeom prst="rect">
            <a:avLst/>
          </a:prstGeom>
          <a:noFill/>
          <a:ln>
            <a:solidFill>
              <a:schemeClr val="accent1"/>
            </a:solidFill>
          </a:ln>
        </p:spPr>
        <p:txBody>
          <a:bodyPr vert="horz" wrap="square" lIns="91440" tIns="45720" rIns="91440" bIns="45720" rtlCol="0" anchor="ctr">
            <a:normAutofit fontScale="92500" lnSpcReduction="20000"/>
          </a:bodyPr>
          <a:lstStyle/>
          <a:p>
            <a:pPr algn="ctr"/>
            <a:r>
              <a:rPr lang="fr-FR" sz="2200" dirty="0"/>
              <a:t>PTFE</a:t>
            </a:r>
            <a:endParaRPr lang="fr-FR" dirty="0"/>
          </a:p>
        </p:txBody>
      </p:sp>
      <p:sp>
        <p:nvSpPr>
          <p:cNvPr id="9" name="ZoneTexte 8">
            <a:extLst>
              <a:ext uri="{FF2B5EF4-FFF2-40B4-BE49-F238E27FC236}">
                <a16:creationId xmlns:a16="http://schemas.microsoft.com/office/drawing/2014/main" id="{3C5653AF-58F2-4093-AFF9-DDFA9D065512}"/>
              </a:ext>
            </a:extLst>
          </p:cNvPr>
          <p:cNvSpPr txBox="1"/>
          <p:nvPr/>
        </p:nvSpPr>
        <p:spPr>
          <a:xfrm>
            <a:off x="4591076" y="4103006"/>
            <a:ext cx="1377064" cy="618373"/>
          </a:xfrm>
          <a:prstGeom prst="rect">
            <a:avLst/>
          </a:prstGeom>
          <a:noFill/>
          <a:ln>
            <a:solidFill>
              <a:schemeClr val="accent1"/>
            </a:solidFill>
          </a:ln>
        </p:spPr>
        <p:txBody>
          <a:bodyPr vert="horz" wrap="square" lIns="91440" tIns="45720" rIns="91440" bIns="45720" rtlCol="0" anchor="ctr">
            <a:normAutofit fontScale="92500" lnSpcReduction="10000"/>
          </a:bodyPr>
          <a:lstStyle/>
          <a:p>
            <a:pPr algn="ctr"/>
            <a:r>
              <a:rPr lang="fr-FR" sz="2000" dirty="0"/>
              <a:t>Carbon </a:t>
            </a:r>
            <a:r>
              <a:rPr lang="fr-FR" sz="2000" dirty="0" err="1"/>
              <a:t>fibers</a:t>
            </a:r>
            <a:endParaRPr lang="fr-FR" sz="2000" dirty="0"/>
          </a:p>
        </p:txBody>
      </p:sp>
      <p:cxnSp>
        <p:nvCxnSpPr>
          <p:cNvPr id="11" name="Connecteur droit avec flèche 10">
            <a:extLst>
              <a:ext uri="{FF2B5EF4-FFF2-40B4-BE49-F238E27FC236}">
                <a16:creationId xmlns:a16="http://schemas.microsoft.com/office/drawing/2014/main" id="{2833B1AE-39E1-4467-B3C4-5855884A282D}"/>
              </a:ext>
            </a:extLst>
          </p:cNvPr>
          <p:cNvCxnSpPr>
            <a:cxnSpLocks/>
            <a:stCxn id="3" idx="3"/>
          </p:cNvCxnSpPr>
          <p:nvPr/>
        </p:nvCxnSpPr>
        <p:spPr>
          <a:xfrm>
            <a:off x="5968140" y="3613578"/>
            <a:ext cx="3376246" cy="0"/>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E0550C31-0F61-48EB-B51E-372CFF95A9DC}"/>
              </a:ext>
            </a:extLst>
          </p:cNvPr>
          <p:cNvCxnSpPr>
            <a:cxnSpLocks/>
            <a:stCxn id="9" idx="3"/>
          </p:cNvCxnSpPr>
          <p:nvPr/>
        </p:nvCxnSpPr>
        <p:spPr>
          <a:xfrm flipV="1">
            <a:off x="5968140" y="4412192"/>
            <a:ext cx="2888781"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E3F4AD73-B39C-43F8-8096-C7A6DC32A21F}"/>
              </a:ext>
            </a:extLst>
          </p:cNvPr>
          <p:cNvCxnSpPr>
            <a:cxnSpLocks/>
          </p:cNvCxnSpPr>
          <p:nvPr/>
        </p:nvCxnSpPr>
        <p:spPr>
          <a:xfrm>
            <a:off x="4401878" y="1222744"/>
            <a:ext cx="0" cy="4848447"/>
          </a:xfrm>
          <a:prstGeom prst="line">
            <a:avLst/>
          </a:prstGeom>
          <a:ln w="28575">
            <a:solidFill>
              <a:srgbClr val="00AA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31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438E0-82F5-4E15-8752-78FF56628DC2}"/>
              </a:ext>
            </a:extLst>
          </p:cNvPr>
          <p:cNvSpPr>
            <a:spLocks noGrp="1"/>
          </p:cNvSpPr>
          <p:nvPr>
            <p:ph type="title" idx="4294967295"/>
          </p:nvPr>
        </p:nvSpPr>
        <p:spPr>
          <a:xfrm>
            <a:off x="0" y="183449"/>
            <a:ext cx="12192000" cy="610234"/>
          </a:xfrm>
          <a:prstGeom prst="rect">
            <a:avLst/>
          </a:prstGeom>
        </p:spPr>
        <p:txBody>
          <a:bodyPr>
            <a:normAutofit fontScale="90000"/>
          </a:bodyPr>
          <a:lstStyle/>
          <a:p>
            <a:r>
              <a:rPr lang="en-US" noProof="0" dirty="0"/>
              <a:t>Aim of the study</a:t>
            </a:r>
          </a:p>
        </p:txBody>
      </p:sp>
      <p:sp>
        <p:nvSpPr>
          <p:cNvPr id="3" name="Espace réservé du contenu 2">
            <a:extLst>
              <a:ext uri="{FF2B5EF4-FFF2-40B4-BE49-F238E27FC236}">
                <a16:creationId xmlns:a16="http://schemas.microsoft.com/office/drawing/2014/main" id="{588581E7-6E91-49EF-9075-4A95D2527508}"/>
              </a:ext>
            </a:extLst>
          </p:cNvPr>
          <p:cNvSpPr>
            <a:spLocks noGrp="1"/>
          </p:cNvSpPr>
          <p:nvPr>
            <p:ph idx="4294967295"/>
          </p:nvPr>
        </p:nvSpPr>
        <p:spPr>
          <a:xfrm>
            <a:off x="192024" y="1304925"/>
            <a:ext cx="10149840" cy="1017651"/>
          </a:xfrm>
          <a:prstGeom prst="rect">
            <a:avLst/>
          </a:prstGeom>
        </p:spPr>
        <p:txBody>
          <a:bodyPr/>
          <a:lstStyle/>
          <a:p>
            <a:pPr marL="0" indent="0">
              <a:buNone/>
            </a:pPr>
            <a:r>
              <a:rPr lang="en-US" b="1" noProof="0" dirty="0"/>
              <a:t>Model the drying of a colloidal dispersion in a porous medium</a:t>
            </a:r>
          </a:p>
          <a:p>
            <a:r>
              <a:rPr lang="en-US" noProof="0" dirty="0"/>
              <a:t>To predict PTFE distribution after hydrophobic treatment</a:t>
            </a:r>
          </a:p>
          <a:p>
            <a:pPr marL="0" indent="0">
              <a:buNone/>
            </a:pPr>
            <a:endParaRPr lang="en-US" noProof="0" dirty="0"/>
          </a:p>
        </p:txBody>
      </p:sp>
      <p:sp>
        <p:nvSpPr>
          <p:cNvPr id="5" name="ZoneTexte 4">
            <a:extLst>
              <a:ext uri="{FF2B5EF4-FFF2-40B4-BE49-F238E27FC236}">
                <a16:creationId xmlns:a16="http://schemas.microsoft.com/office/drawing/2014/main" id="{F194862C-DD33-48BC-A29B-82D3153F1DF3}"/>
              </a:ext>
            </a:extLst>
          </p:cNvPr>
          <p:cNvSpPr txBox="1"/>
          <p:nvPr/>
        </p:nvSpPr>
        <p:spPr>
          <a:xfrm>
            <a:off x="192024" y="2722813"/>
            <a:ext cx="7159752" cy="1384995"/>
          </a:xfrm>
          <a:prstGeom prst="rect">
            <a:avLst/>
          </a:prstGeom>
        </p:spPr>
        <p:txBody>
          <a:bodyPr wrap="square">
            <a:spAutoFit/>
          </a:bodyPr>
          <a:lstStyle/>
          <a:p>
            <a:pPr marL="0" indent="0">
              <a:buNone/>
            </a:pPr>
            <a:r>
              <a:rPr lang="fr-FR" sz="2800" dirty="0" err="1"/>
              <a:t>Studies</a:t>
            </a:r>
            <a:r>
              <a:rPr lang="fr-FR" sz="2800" dirty="0"/>
              <a:t> on </a:t>
            </a:r>
            <a:r>
              <a:rPr lang="fr-FR" sz="2800" dirty="0" err="1"/>
              <a:t>this</a:t>
            </a:r>
            <a:r>
              <a:rPr lang="fr-FR" sz="2800" dirty="0"/>
              <a:t> </a:t>
            </a:r>
            <a:r>
              <a:rPr lang="fr-FR" sz="2800" dirty="0" err="1"/>
              <a:t>subject</a:t>
            </a:r>
            <a:r>
              <a:rPr lang="fr-FR" sz="2800" dirty="0"/>
              <a:t> :</a:t>
            </a:r>
          </a:p>
          <a:p>
            <a:pPr marL="457200" indent="-457200">
              <a:buFont typeface="Arial" panose="020B0604020202020204" pitchFamily="34" charset="0"/>
              <a:buChar char="•"/>
            </a:pPr>
            <a:r>
              <a:rPr lang="fr-FR" sz="2800" dirty="0" err="1"/>
              <a:t>Continuous</a:t>
            </a:r>
            <a:r>
              <a:rPr lang="fr-FR" sz="2800" dirty="0"/>
              <a:t> modeling (</a:t>
            </a:r>
            <a:r>
              <a:rPr lang="fr-FR" sz="2800" i="1" dirty="0"/>
              <a:t>Inoue et al., 2013</a:t>
            </a:r>
            <a:r>
              <a:rPr lang="fr-FR" sz="2800" dirty="0"/>
              <a:t>)</a:t>
            </a:r>
          </a:p>
          <a:p>
            <a:pPr marL="457200" indent="-457200">
              <a:buFont typeface="Arial" panose="020B0604020202020204" pitchFamily="34" charset="0"/>
              <a:buChar char="•"/>
            </a:pPr>
            <a:r>
              <a:rPr lang="fr-FR" sz="2800" dirty="0" err="1"/>
              <a:t>Morphological</a:t>
            </a:r>
            <a:r>
              <a:rPr lang="fr-FR" sz="2800" dirty="0"/>
              <a:t> </a:t>
            </a:r>
            <a:r>
              <a:rPr lang="fr-FR" sz="2800" dirty="0" err="1"/>
              <a:t>closing</a:t>
            </a:r>
            <a:r>
              <a:rPr lang="fr-FR" sz="2800" dirty="0"/>
              <a:t> (</a:t>
            </a:r>
            <a:r>
              <a:rPr lang="fr-FR" sz="2800" i="1" dirty="0" err="1"/>
              <a:t>Daino</a:t>
            </a:r>
            <a:r>
              <a:rPr lang="fr-FR" sz="2800" i="1" dirty="0"/>
              <a:t> et al., 2012</a:t>
            </a:r>
            <a:r>
              <a:rPr lang="fr-FR" sz="2800" dirty="0"/>
              <a:t>)</a:t>
            </a:r>
          </a:p>
        </p:txBody>
      </p:sp>
      <p:sp>
        <p:nvSpPr>
          <p:cNvPr id="7" name="ZoneTexte 6">
            <a:extLst>
              <a:ext uri="{FF2B5EF4-FFF2-40B4-BE49-F238E27FC236}">
                <a16:creationId xmlns:a16="http://schemas.microsoft.com/office/drawing/2014/main" id="{CF889B6A-0B58-491E-87F5-0863BECDF332}"/>
              </a:ext>
            </a:extLst>
          </p:cNvPr>
          <p:cNvSpPr txBox="1"/>
          <p:nvPr/>
        </p:nvSpPr>
        <p:spPr>
          <a:xfrm>
            <a:off x="192024" y="4562858"/>
            <a:ext cx="11558016" cy="1384995"/>
          </a:xfrm>
          <a:prstGeom prst="rect">
            <a:avLst/>
          </a:prstGeom>
          <a:noFill/>
        </p:spPr>
        <p:txBody>
          <a:bodyPr wrap="square">
            <a:spAutoFit/>
          </a:bodyPr>
          <a:lstStyle/>
          <a:p>
            <a:pPr marL="0" indent="0">
              <a:buNone/>
            </a:pPr>
            <a:r>
              <a:rPr lang="en-US" sz="2800" dirty="0"/>
              <a:t>Our approach is inspired by Full-morphology simulation of two-phase flow</a:t>
            </a:r>
          </a:p>
          <a:p>
            <a:pPr marL="285750" indent="-285750">
              <a:buFont typeface="Arial" panose="020B0604020202020204" pitchFamily="34" charset="0"/>
              <a:buChar char="•"/>
            </a:pPr>
            <a:r>
              <a:rPr lang="en-US" sz="2800" dirty="0"/>
              <a:t>Based on morphological operators (</a:t>
            </a:r>
            <a:r>
              <a:rPr lang="en-US" sz="2800" i="1" dirty="0"/>
              <a:t>Schulz et al., 2015</a:t>
            </a:r>
            <a:r>
              <a:rPr lang="en-US" sz="2800" dirty="0"/>
              <a:t>)</a:t>
            </a:r>
          </a:p>
          <a:p>
            <a:pPr marL="285750" indent="-285750">
              <a:buFont typeface="Arial" panose="020B0604020202020204" pitchFamily="34" charset="0"/>
              <a:buChar char="•"/>
            </a:pPr>
            <a:r>
              <a:rPr lang="en-US" sz="2800" dirty="0"/>
              <a:t>Based on capillary pressure calculation (</a:t>
            </a:r>
            <a:r>
              <a:rPr lang="en-US" sz="2800" i="1" dirty="0"/>
              <a:t>Sabharwal et al., 2018</a:t>
            </a:r>
            <a:r>
              <a:rPr lang="en-US" sz="2800" dirty="0"/>
              <a:t>)</a:t>
            </a:r>
          </a:p>
        </p:txBody>
      </p:sp>
    </p:spTree>
    <p:extLst>
      <p:ext uri="{BB962C8B-B14F-4D97-AF65-F5344CB8AC3E}">
        <p14:creationId xmlns:p14="http://schemas.microsoft.com/office/powerpoint/2010/main" val="200108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438E0-82F5-4E15-8752-78FF56628DC2}"/>
              </a:ext>
            </a:extLst>
          </p:cNvPr>
          <p:cNvSpPr>
            <a:spLocks noGrp="1"/>
          </p:cNvSpPr>
          <p:nvPr>
            <p:ph type="title" idx="4294967295"/>
          </p:nvPr>
        </p:nvSpPr>
        <p:spPr>
          <a:xfrm>
            <a:off x="0" y="183449"/>
            <a:ext cx="12192000" cy="610234"/>
          </a:xfrm>
          <a:prstGeom prst="rect">
            <a:avLst/>
          </a:prstGeom>
        </p:spPr>
        <p:txBody>
          <a:bodyPr>
            <a:normAutofit fontScale="90000"/>
          </a:bodyPr>
          <a:lstStyle/>
          <a:p>
            <a:r>
              <a:rPr lang="en-US" noProof="0" dirty="0"/>
              <a:t>Model</a:t>
            </a:r>
          </a:p>
        </p:txBody>
      </p:sp>
      <p:sp>
        <p:nvSpPr>
          <p:cNvPr id="3" name="Espace réservé du contenu 2">
            <a:extLst>
              <a:ext uri="{FF2B5EF4-FFF2-40B4-BE49-F238E27FC236}">
                <a16:creationId xmlns:a16="http://schemas.microsoft.com/office/drawing/2014/main" id="{588581E7-6E91-49EF-9075-4A95D2527508}"/>
              </a:ext>
            </a:extLst>
          </p:cNvPr>
          <p:cNvSpPr>
            <a:spLocks noGrp="1"/>
          </p:cNvSpPr>
          <p:nvPr>
            <p:ph idx="4294967295"/>
          </p:nvPr>
        </p:nvSpPr>
        <p:spPr>
          <a:xfrm>
            <a:off x="192023" y="1101799"/>
            <a:ext cx="5751576" cy="2979790"/>
          </a:xfrm>
          <a:prstGeom prst="rect">
            <a:avLst/>
          </a:prstGeom>
        </p:spPr>
        <p:txBody>
          <a:bodyPr/>
          <a:lstStyle/>
          <a:p>
            <a:pPr marL="0" indent="0">
              <a:buNone/>
            </a:pPr>
            <a:r>
              <a:rPr lang="en-US" b="1" noProof="0" dirty="0"/>
              <a:t>Preliminary model of the drying of a colloidal dispersion in a porous medium</a:t>
            </a:r>
          </a:p>
          <a:p>
            <a:r>
              <a:rPr lang="en-US" dirty="0"/>
              <a:t>Two-phase flow by tracking interface</a:t>
            </a:r>
          </a:p>
          <a:p>
            <a:r>
              <a:rPr lang="en-US" noProof="0" dirty="0"/>
              <a:t>Tracking colloid concentration</a:t>
            </a:r>
          </a:p>
        </p:txBody>
      </p:sp>
      <p:sp>
        <p:nvSpPr>
          <p:cNvPr id="6" name="Espace réservé du contenu 2">
            <a:extLst>
              <a:ext uri="{FF2B5EF4-FFF2-40B4-BE49-F238E27FC236}">
                <a16:creationId xmlns:a16="http://schemas.microsoft.com/office/drawing/2014/main" id="{5A710BC8-7494-4CE6-8C5F-B952432DC817}"/>
              </a:ext>
            </a:extLst>
          </p:cNvPr>
          <p:cNvSpPr txBox="1">
            <a:spLocks/>
          </p:cNvSpPr>
          <p:nvPr/>
        </p:nvSpPr>
        <p:spPr>
          <a:xfrm>
            <a:off x="6248402" y="1101799"/>
            <a:ext cx="5851449" cy="5591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Main assumptions</a:t>
            </a:r>
          </a:p>
          <a:p>
            <a:r>
              <a:rPr lang="en-US" dirty="0"/>
              <a:t>2D structures</a:t>
            </a:r>
          </a:p>
          <a:p>
            <a:pPr marL="0" indent="0">
              <a:buNone/>
            </a:pPr>
            <a:endParaRPr lang="en-US" dirty="0"/>
          </a:p>
          <a:p>
            <a:r>
              <a:rPr lang="en-US" dirty="0"/>
              <a:t>Isothermal</a:t>
            </a:r>
            <a:endParaRPr lang="en-US" b="1" dirty="0"/>
          </a:p>
          <a:p>
            <a:r>
              <a:rPr lang="en-US" dirty="0"/>
              <a:t>Neglect gravity effects</a:t>
            </a:r>
          </a:p>
          <a:p>
            <a:r>
              <a:rPr lang="en-US" dirty="0"/>
              <a:t>Neglect viscosity effects</a:t>
            </a:r>
          </a:p>
          <a:p>
            <a:pPr marL="0" indent="0">
              <a:buNone/>
            </a:pPr>
            <a:endParaRPr lang="en-US" dirty="0"/>
          </a:p>
          <a:p>
            <a:r>
              <a:rPr lang="en-US" dirty="0"/>
              <a:t>Initial saturation: 1</a:t>
            </a:r>
          </a:p>
          <a:p>
            <a:r>
              <a:rPr lang="en-US" dirty="0"/>
              <a:t>Contact angle: 0°</a:t>
            </a:r>
          </a:p>
          <a:p>
            <a:r>
              <a:rPr lang="en-US" dirty="0"/>
              <a:t>Uniform concentration in liquid</a:t>
            </a:r>
          </a:p>
        </p:txBody>
      </p:sp>
      <p:sp>
        <p:nvSpPr>
          <p:cNvPr id="8" name="Rectangle 7">
            <a:extLst>
              <a:ext uri="{FF2B5EF4-FFF2-40B4-BE49-F238E27FC236}">
                <a16:creationId xmlns:a16="http://schemas.microsoft.com/office/drawing/2014/main" id="{ADBEB21F-D0FB-48BC-9B46-BDBAB7D3386D}"/>
              </a:ext>
            </a:extLst>
          </p:cNvPr>
          <p:cNvSpPr/>
          <p:nvPr/>
        </p:nvSpPr>
        <p:spPr>
          <a:xfrm>
            <a:off x="474179" y="5778175"/>
            <a:ext cx="2493023" cy="85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600" dirty="0">
                <a:solidFill>
                  <a:schemeClr val="tx1"/>
                </a:solidFill>
              </a:rPr>
              <a:t>Carbon </a:t>
            </a:r>
            <a:r>
              <a:rPr lang="fr-FR" sz="1600" dirty="0" err="1">
                <a:solidFill>
                  <a:schemeClr val="tx1"/>
                </a:solidFill>
              </a:rPr>
              <a:t>fibers</a:t>
            </a:r>
            <a:endParaRPr lang="fr-FR" sz="1600" dirty="0">
              <a:solidFill>
                <a:schemeClr val="tx1"/>
              </a:solidFill>
            </a:endParaRPr>
          </a:p>
          <a:p>
            <a:pPr algn="just"/>
            <a:r>
              <a:rPr lang="fr-FR" sz="1600" dirty="0" err="1">
                <a:solidFill>
                  <a:schemeClr val="tx1"/>
                </a:solidFill>
              </a:rPr>
              <a:t>Colloidal</a:t>
            </a:r>
            <a:r>
              <a:rPr lang="fr-FR" sz="1600" dirty="0">
                <a:solidFill>
                  <a:schemeClr val="tx1"/>
                </a:solidFill>
              </a:rPr>
              <a:t> dispersion</a:t>
            </a:r>
          </a:p>
        </p:txBody>
      </p:sp>
      <p:sp>
        <p:nvSpPr>
          <p:cNvPr id="9" name="Rectangle 8">
            <a:extLst>
              <a:ext uri="{FF2B5EF4-FFF2-40B4-BE49-F238E27FC236}">
                <a16:creationId xmlns:a16="http://schemas.microsoft.com/office/drawing/2014/main" id="{A5564635-7564-4C7C-AE69-E78C7675176B}"/>
              </a:ext>
            </a:extLst>
          </p:cNvPr>
          <p:cNvSpPr/>
          <p:nvPr/>
        </p:nvSpPr>
        <p:spPr>
          <a:xfrm>
            <a:off x="192024" y="6023204"/>
            <a:ext cx="326533" cy="18002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C97C0A4-1DD8-4063-B9E9-90254A9CF5BE}"/>
              </a:ext>
            </a:extLst>
          </p:cNvPr>
          <p:cNvSpPr/>
          <p:nvPr/>
        </p:nvSpPr>
        <p:spPr>
          <a:xfrm>
            <a:off x="192023" y="6361157"/>
            <a:ext cx="326533" cy="18002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FB0E1A14-91BC-4F8A-B158-0EB8FEB0FC48}"/>
              </a:ext>
            </a:extLst>
          </p:cNvPr>
          <p:cNvCxnSpPr>
            <a:cxnSpLocks/>
          </p:cNvCxnSpPr>
          <p:nvPr/>
        </p:nvCxnSpPr>
        <p:spPr>
          <a:xfrm>
            <a:off x="192022" y="6693707"/>
            <a:ext cx="32653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D72DD397-5559-4DA7-BAF0-DFE6AA7247D7}"/>
              </a:ext>
            </a:extLst>
          </p:cNvPr>
          <p:cNvSpPr txBox="1"/>
          <p:nvPr/>
        </p:nvSpPr>
        <p:spPr>
          <a:xfrm>
            <a:off x="474179" y="6511342"/>
            <a:ext cx="651560" cy="346658"/>
          </a:xfrm>
          <a:prstGeom prst="rect">
            <a:avLst/>
          </a:prstGeom>
          <a:noFill/>
        </p:spPr>
        <p:txBody>
          <a:bodyPr vert="horz" wrap="square" lIns="91440" tIns="45720" rIns="91440" bIns="45720" rtlCol="0" anchor="ctr">
            <a:normAutofit/>
          </a:bodyPr>
          <a:lstStyle/>
          <a:p>
            <a:pPr algn="l"/>
            <a:r>
              <a:rPr lang="fr-FR" sz="1600" dirty="0" err="1"/>
              <a:t>Inlet</a:t>
            </a:r>
            <a:endParaRPr lang="fr-FR" sz="1600" dirty="0"/>
          </a:p>
        </p:txBody>
      </p:sp>
      <p:pic>
        <p:nvPicPr>
          <p:cNvPr id="13" name="Image 12">
            <a:extLst>
              <a:ext uri="{FF2B5EF4-FFF2-40B4-BE49-F238E27FC236}">
                <a16:creationId xmlns:a16="http://schemas.microsoft.com/office/drawing/2014/main" id="{76156C79-9C90-49D3-BFEC-491952C23360}"/>
              </a:ext>
            </a:extLst>
          </p:cNvPr>
          <p:cNvPicPr>
            <a:picLocks noChangeAspect="1"/>
          </p:cNvPicPr>
          <p:nvPr/>
        </p:nvPicPr>
        <p:blipFill>
          <a:blip r:embed="rId2"/>
          <a:stretch>
            <a:fillRect/>
          </a:stretch>
        </p:blipFill>
        <p:spPr>
          <a:xfrm>
            <a:off x="192022" y="4463180"/>
            <a:ext cx="5751576" cy="1516386"/>
          </a:xfrm>
          <a:prstGeom prst="rect">
            <a:avLst/>
          </a:prstGeom>
        </p:spPr>
      </p:pic>
      <p:cxnSp>
        <p:nvCxnSpPr>
          <p:cNvPr id="14" name="Connecteur droit 13">
            <a:extLst>
              <a:ext uri="{FF2B5EF4-FFF2-40B4-BE49-F238E27FC236}">
                <a16:creationId xmlns:a16="http://schemas.microsoft.com/office/drawing/2014/main" id="{647E8182-9700-47B7-9A20-6D699E1F39F8}"/>
              </a:ext>
            </a:extLst>
          </p:cNvPr>
          <p:cNvCxnSpPr>
            <a:cxnSpLocks/>
          </p:cNvCxnSpPr>
          <p:nvPr/>
        </p:nvCxnSpPr>
        <p:spPr>
          <a:xfrm>
            <a:off x="192022" y="4463180"/>
            <a:ext cx="575157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9E004C2A-E0D0-41DC-8C6D-2EA7332B06B0}"/>
              </a:ext>
            </a:extLst>
          </p:cNvPr>
          <p:cNvSpPr txBox="1"/>
          <p:nvPr/>
        </p:nvSpPr>
        <p:spPr>
          <a:xfrm>
            <a:off x="355288" y="3984105"/>
            <a:ext cx="5420829" cy="400110"/>
          </a:xfrm>
          <a:prstGeom prst="rect">
            <a:avLst/>
          </a:prstGeom>
          <a:noFill/>
        </p:spPr>
        <p:txBody>
          <a:bodyPr wrap="square">
            <a:spAutoFit/>
          </a:bodyPr>
          <a:lstStyle/>
          <a:p>
            <a:pPr algn="ctr"/>
            <a:r>
              <a:rPr lang="fr-FR" sz="2000" u="sng" dirty="0"/>
              <a:t>Initial state in a GDL x-ray </a:t>
            </a:r>
            <a:r>
              <a:rPr lang="fr-FR" sz="2000" u="sng" dirty="0" err="1"/>
              <a:t>tomography</a:t>
            </a:r>
            <a:r>
              <a:rPr lang="fr-FR" sz="2000" u="sng" dirty="0"/>
              <a:t> image</a:t>
            </a:r>
          </a:p>
        </p:txBody>
      </p:sp>
      <p:cxnSp>
        <p:nvCxnSpPr>
          <p:cNvPr id="5" name="Connecteur droit 4">
            <a:extLst>
              <a:ext uri="{FF2B5EF4-FFF2-40B4-BE49-F238E27FC236}">
                <a16:creationId xmlns:a16="http://schemas.microsoft.com/office/drawing/2014/main" id="{B8AE00AE-65B1-4730-BB87-6EED82FDE1C7}"/>
              </a:ext>
            </a:extLst>
          </p:cNvPr>
          <p:cNvCxnSpPr/>
          <p:nvPr/>
        </p:nvCxnSpPr>
        <p:spPr>
          <a:xfrm>
            <a:off x="6096000" y="1634792"/>
            <a:ext cx="0" cy="4413812"/>
          </a:xfrm>
          <a:prstGeom prst="line">
            <a:avLst/>
          </a:prstGeom>
          <a:ln w="28575">
            <a:solidFill>
              <a:srgbClr val="00AA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55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7EE2F0-9FA0-4266-A4F8-9E2E11093AFF}"/>
              </a:ext>
            </a:extLst>
          </p:cNvPr>
          <p:cNvSpPr>
            <a:spLocks noGrp="1"/>
          </p:cNvSpPr>
          <p:nvPr>
            <p:ph type="title" idx="4294967295"/>
          </p:nvPr>
        </p:nvSpPr>
        <p:spPr>
          <a:xfrm>
            <a:off x="0" y="183449"/>
            <a:ext cx="12192000" cy="610234"/>
          </a:xfrm>
          <a:prstGeom prst="rect">
            <a:avLst/>
          </a:prstGeom>
        </p:spPr>
        <p:txBody>
          <a:bodyPr>
            <a:normAutofit fontScale="90000"/>
          </a:bodyPr>
          <a:lstStyle/>
          <a:p>
            <a:r>
              <a:rPr lang="en-US" noProof="0" dirty="0"/>
              <a:t>First part: inlet liquid-air interface</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A9F187C6-34E5-4B6A-BDB8-7CB276B6ADF5}"/>
                  </a:ext>
                </a:extLst>
              </p:cNvPr>
              <p:cNvSpPr>
                <a:spLocks noGrp="1"/>
              </p:cNvSpPr>
              <p:nvPr>
                <p:ph idx="4294967295"/>
              </p:nvPr>
            </p:nvSpPr>
            <p:spPr>
              <a:xfrm>
                <a:off x="5225766" y="1493520"/>
                <a:ext cx="6966234" cy="2426557"/>
              </a:xfrm>
              <a:prstGeom prst="rect">
                <a:avLst/>
              </a:prstGeom>
            </p:spPr>
            <p:txBody>
              <a:bodyPr>
                <a:normAutofit fontScale="92500"/>
              </a:bodyPr>
              <a:lstStyle/>
              <a:p>
                <a:pPr marL="0" indent="0">
                  <a:buNone/>
                </a:pPr>
                <a:r>
                  <a:rPr lang="en-US" noProof="0" dirty="0"/>
                  <a:t>Steps</a:t>
                </a:r>
              </a:p>
              <a:p>
                <a:pPr marL="514350" indent="-514350">
                  <a:buAutoNum type="alphaLcParenR"/>
                </a:pPr>
                <a:r>
                  <a:rPr lang="en-US" noProof="0" dirty="0"/>
                  <a:t>Find entry points with image skeleton. Get radius of the largest one </a:t>
                </a:r>
                <a14:m>
                  <m:oMath xmlns:m="http://schemas.openxmlformats.org/officeDocument/2006/math">
                    <m:sSub>
                      <m:sSubPr>
                        <m:ctrlPr>
                          <a:rPr lang="fr-FR" b="0" i="1" noProof="0" smtClean="0">
                            <a:latin typeface="Cambria Math" panose="02040503050406030204" pitchFamily="18" charset="0"/>
                          </a:rPr>
                        </m:ctrlPr>
                      </m:sSubPr>
                      <m:e>
                        <m:r>
                          <a:rPr lang="fr-FR" b="0" i="1" noProof="0" smtClean="0">
                            <a:latin typeface="Cambria Math" panose="02040503050406030204" pitchFamily="18" charset="0"/>
                          </a:rPr>
                          <m:t>(</m:t>
                        </m:r>
                        <m:r>
                          <a:rPr lang="fr-FR" b="0" i="1" noProof="0" smtClean="0">
                            <a:latin typeface="Cambria Math" panose="02040503050406030204" pitchFamily="18" charset="0"/>
                          </a:rPr>
                          <m:t>𝑅</m:t>
                        </m:r>
                      </m:e>
                      <m:sub>
                        <m:r>
                          <a:rPr lang="fr-FR" b="0" i="1" noProof="0" smtClean="0">
                            <a:latin typeface="Cambria Math" panose="02040503050406030204" pitchFamily="18" charset="0"/>
                          </a:rPr>
                          <m:t>2</m:t>
                        </m:r>
                      </m:sub>
                    </m:sSub>
                    <m:r>
                      <a:rPr lang="fr-FR" b="0" i="1" noProof="0" smtClean="0">
                        <a:latin typeface="Cambria Math" panose="02040503050406030204" pitchFamily="18" charset="0"/>
                      </a:rPr>
                      <m:t>)</m:t>
                    </m:r>
                  </m:oMath>
                </a14:m>
                <a:endParaRPr lang="en-US" noProof="0" dirty="0"/>
              </a:p>
              <a:p>
                <a:pPr marL="514350" indent="-514350">
                  <a:buAutoNum type="alphaLcParenR"/>
                </a:pPr>
                <a:r>
                  <a:rPr lang="en-US" noProof="0" dirty="0"/>
                  <a:t>Pad image by </a:t>
                </a:r>
                <a14:m>
                  <m:oMath xmlns:m="http://schemas.openxmlformats.org/officeDocument/2006/math">
                    <m:sSub>
                      <m:sSubPr>
                        <m:ctrlPr>
                          <a:rPr lang="fr-FR" b="0" i="1" noProof="0" smtClean="0">
                            <a:latin typeface="Cambria Math" panose="02040503050406030204" pitchFamily="18" charset="0"/>
                          </a:rPr>
                        </m:ctrlPr>
                      </m:sSubPr>
                      <m:e>
                        <m:r>
                          <a:rPr lang="fr-FR" b="0" i="1" noProof="0" smtClean="0">
                            <a:latin typeface="Cambria Math" panose="02040503050406030204" pitchFamily="18" charset="0"/>
                          </a:rPr>
                          <m:t>𝑅</m:t>
                        </m:r>
                      </m:e>
                      <m:sub>
                        <m:r>
                          <a:rPr lang="fr-FR" b="0" i="1" noProof="0" smtClean="0">
                            <a:latin typeface="Cambria Math" panose="02040503050406030204" pitchFamily="18" charset="0"/>
                          </a:rPr>
                          <m:t>2</m:t>
                        </m:r>
                      </m:sub>
                    </m:sSub>
                  </m:oMath>
                </a14:m>
                <a:r>
                  <a:rPr lang="en-US" noProof="0" dirty="0"/>
                  <a:t> and get points at distance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𝑅</m:t>
                        </m:r>
                      </m:e>
                      <m:sub>
                        <m:r>
                          <a:rPr lang="fr-FR" i="1">
                            <a:latin typeface="Cambria Math" panose="02040503050406030204" pitchFamily="18" charset="0"/>
                          </a:rPr>
                          <m:t>2</m:t>
                        </m:r>
                      </m:sub>
                    </m:sSub>
                  </m:oMath>
                </a14:m>
                <a:endParaRPr lang="en-US" noProof="0" dirty="0"/>
              </a:p>
              <a:p>
                <a:pPr marL="514350" indent="-514350">
                  <a:buAutoNum type="alphaLcParenR"/>
                </a:pPr>
                <a:r>
                  <a:rPr lang="en-US" dirty="0"/>
                  <a:t>Trace all disks to get menisci</a:t>
                </a:r>
                <a:endParaRPr lang="en-US" noProof="0" dirty="0"/>
              </a:p>
            </p:txBody>
          </p:sp>
        </mc:Choice>
        <mc:Fallback>
          <p:sp>
            <p:nvSpPr>
              <p:cNvPr id="3" name="Espace réservé du contenu 2">
                <a:extLst>
                  <a:ext uri="{FF2B5EF4-FFF2-40B4-BE49-F238E27FC236}">
                    <a16:creationId xmlns:a16="http://schemas.microsoft.com/office/drawing/2014/main" id="{A9F187C6-34E5-4B6A-BDB8-7CB276B6ADF5}"/>
                  </a:ext>
                </a:extLst>
              </p:cNvPr>
              <p:cNvSpPr>
                <a:spLocks noGrp="1" noRot="1" noChangeAspect="1" noMove="1" noResize="1" noEditPoints="1" noAdjustHandles="1" noChangeArrowheads="1" noChangeShapeType="1" noTextEdit="1"/>
              </p:cNvSpPr>
              <p:nvPr>
                <p:ph idx="4294967295"/>
              </p:nvPr>
            </p:nvSpPr>
            <p:spPr>
              <a:xfrm>
                <a:off x="5225766" y="1493520"/>
                <a:ext cx="6966234" cy="2426557"/>
              </a:xfrm>
              <a:prstGeom prst="rect">
                <a:avLst/>
              </a:prstGeom>
              <a:blipFill>
                <a:blip r:embed="rId3"/>
                <a:stretch>
                  <a:fillRect l="-1575" t="-3769"/>
                </a:stretch>
              </a:blipFill>
            </p:spPr>
            <p:txBody>
              <a:bodyPr/>
              <a:lstStyle/>
              <a:p>
                <a:r>
                  <a:rPr lang="fr-FR">
                    <a:noFill/>
                  </a:rPr>
                  <a:t> </a:t>
                </a:r>
              </a:p>
            </p:txBody>
          </p:sp>
        </mc:Fallback>
      </mc:AlternateContent>
      <p:grpSp>
        <p:nvGrpSpPr>
          <p:cNvPr id="57" name="Groupe 56">
            <a:extLst>
              <a:ext uri="{FF2B5EF4-FFF2-40B4-BE49-F238E27FC236}">
                <a16:creationId xmlns:a16="http://schemas.microsoft.com/office/drawing/2014/main" id="{42252950-9225-49B2-A2E8-D0F0B694C774}"/>
              </a:ext>
            </a:extLst>
          </p:cNvPr>
          <p:cNvGrpSpPr/>
          <p:nvPr/>
        </p:nvGrpSpPr>
        <p:grpSpPr>
          <a:xfrm>
            <a:off x="5748409" y="4291390"/>
            <a:ext cx="6111290" cy="2210571"/>
            <a:chOff x="5642157" y="3730771"/>
            <a:chExt cx="6111290" cy="2210571"/>
          </a:xfrm>
        </p:grpSpPr>
        <p:sp>
          <p:nvSpPr>
            <p:cNvPr id="8" name="ZoneTexte 7">
              <a:extLst>
                <a:ext uri="{FF2B5EF4-FFF2-40B4-BE49-F238E27FC236}">
                  <a16:creationId xmlns:a16="http://schemas.microsoft.com/office/drawing/2014/main" id="{D1C51405-D35D-4324-B2E9-0EF1978B1432}"/>
                </a:ext>
              </a:extLst>
            </p:cNvPr>
            <p:cNvSpPr txBox="1"/>
            <p:nvPr/>
          </p:nvSpPr>
          <p:spPr>
            <a:xfrm>
              <a:off x="6329853" y="3730771"/>
              <a:ext cx="4751840" cy="597877"/>
            </a:xfrm>
            <a:prstGeom prst="rect">
              <a:avLst/>
            </a:prstGeom>
            <a:noFill/>
          </p:spPr>
          <p:txBody>
            <a:bodyPr vert="horz" wrap="square" lIns="91440" tIns="45720" rIns="91440" bIns="45720" rtlCol="0" anchor="ctr">
              <a:normAutofit/>
            </a:bodyPr>
            <a:lstStyle/>
            <a:p>
              <a:pPr algn="ctr"/>
              <a:r>
                <a:rPr lang="fr-FR" sz="2000" u="sng" dirty="0" err="1"/>
                <a:t>Inlet</a:t>
              </a:r>
              <a:r>
                <a:rPr lang="fr-FR" sz="2000" u="sng" dirty="0"/>
                <a:t> </a:t>
              </a:r>
              <a:r>
                <a:rPr lang="fr-FR" sz="2000" u="sng" dirty="0" err="1"/>
                <a:t>liquid</a:t>
              </a:r>
              <a:r>
                <a:rPr lang="fr-FR" sz="2000" u="sng" dirty="0"/>
                <a:t>-air interface for a full GDL image</a:t>
              </a:r>
            </a:p>
          </p:txBody>
        </p:sp>
        <p:pic>
          <p:nvPicPr>
            <p:cNvPr id="27" name="Image 26">
              <a:extLst>
                <a:ext uri="{FF2B5EF4-FFF2-40B4-BE49-F238E27FC236}">
                  <a16:creationId xmlns:a16="http://schemas.microsoft.com/office/drawing/2014/main" id="{D61DAFFE-487B-4C9B-BD92-7F92AA8B1EAD}"/>
                </a:ext>
              </a:extLst>
            </p:cNvPr>
            <p:cNvPicPr>
              <a:picLocks noChangeAspect="1"/>
            </p:cNvPicPr>
            <p:nvPr/>
          </p:nvPicPr>
          <p:blipFill>
            <a:blip r:embed="rId4"/>
            <a:stretch>
              <a:fillRect/>
            </a:stretch>
          </p:blipFill>
          <p:spPr>
            <a:xfrm>
              <a:off x="5642157" y="4323333"/>
              <a:ext cx="6111289" cy="1618009"/>
            </a:xfrm>
            <a:prstGeom prst="rect">
              <a:avLst/>
            </a:prstGeom>
          </p:spPr>
        </p:pic>
        <p:cxnSp>
          <p:nvCxnSpPr>
            <p:cNvPr id="12" name="Connecteur droit 11">
              <a:extLst>
                <a:ext uri="{FF2B5EF4-FFF2-40B4-BE49-F238E27FC236}">
                  <a16:creationId xmlns:a16="http://schemas.microsoft.com/office/drawing/2014/main" id="{F2CC43F6-7CFB-49DC-927C-446EB2D9F55A}"/>
                </a:ext>
              </a:extLst>
            </p:cNvPr>
            <p:cNvCxnSpPr/>
            <p:nvPr/>
          </p:nvCxnSpPr>
          <p:spPr>
            <a:xfrm>
              <a:off x="5657447" y="4333963"/>
              <a:ext cx="6096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40" name="ZoneTexte 39">
            <a:extLst>
              <a:ext uri="{FF2B5EF4-FFF2-40B4-BE49-F238E27FC236}">
                <a16:creationId xmlns:a16="http://schemas.microsoft.com/office/drawing/2014/main" id="{A0A49A11-84DE-4907-A978-BE4642924741}"/>
              </a:ext>
            </a:extLst>
          </p:cNvPr>
          <p:cNvSpPr txBox="1"/>
          <p:nvPr/>
        </p:nvSpPr>
        <p:spPr>
          <a:xfrm>
            <a:off x="393627" y="809437"/>
            <a:ext cx="11592571" cy="461665"/>
          </a:xfrm>
          <a:prstGeom prst="rect">
            <a:avLst/>
          </a:prstGeom>
          <a:noFill/>
        </p:spPr>
        <p:txBody>
          <a:bodyPr wrap="square">
            <a:spAutoFit/>
          </a:bodyPr>
          <a:lstStyle/>
          <a:p>
            <a:r>
              <a:rPr lang="en-US" sz="2400" b="1" u="sng" dirty="0"/>
              <a:t>Get m</a:t>
            </a:r>
            <a:r>
              <a:rPr lang="en-US" sz="2400" b="1" u="sng" noProof="0" dirty="0" err="1"/>
              <a:t>enisci</a:t>
            </a:r>
            <a:r>
              <a:rPr lang="en-US" sz="2400" b="1" u="sng" noProof="0" dirty="0"/>
              <a:t> of same curvature for all throats in the inlet</a:t>
            </a:r>
            <a:r>
              <a:rPr lang="en-US" sz="2400" u="sng" noProof="0" dirty="0"/>
              <a:t> (inspired by </a:t>
            </a:r>
            <a:r>
              <a:rPr lang="en-US" sz="2400" i="1" u="sng" noProof="0" dirty="0"/>
              <a:t>Inoue et al., 2019</a:t>
            </a:r>
            <a:r>
              <a:rPr lang="en-US" sz="2400" u="sng" noProof="0" dirty="0"/>
              <a:t>)</a:t>
            </a:r>
          </a:p>
        </p:txBody>
      </p:sp>
      <p:grpSp>
        <p:nvGrpSpPr>
          <p:cNvPr id="47" name="Groupe 46">
            <a:extLst>
              <a:ext uri="{FF2B5EF4-FFF2-40B4-BE49-F238E27FC236}">
                <a16:creationId xmlns:a16="http://schemas.microsoft.com/office/drawing/2014/main" id="{25216ADE-D074-49A4-9300-5869D2BA79D9}"/>
              </a:ext>
            </a:extLst>
          </p:cNvPr>
          <p:cNvGrpSpPr/>
          <p:nvPr/>
        </p:nvGrpSpPr>
        <p:grpSpPr>
          <a:xfrm>
            <a:off x="1060008" y="4994408"/>
            <a:ext cx="3511844" cy="1122878"/>
            <a:chOff x="795691" y="5532843"/>
            <a:chExt cx="3909397" cy="1344164"/>
          </a:xfrm>
        </p:grpSpPr>
        <p:pic>
          <p:nvPicPr>
            <p:cNvPr id="15" name="Image 14">
              <a:extLst>
                <a:ext uri="{FF2B5EF4-FFF2-40B4-BE49-F238E27FC236}">
                  <a16:creationId xmlns:a16="http://schemas.microsoft.com/office/drawing/2014/main" id="{7B0016E1-A7B9-464E-8E8D-390E8C2C05BD}"/>
                </a:ext>
              </a:extLst>
            </p:cNvPr>
            <p:cNvPicPr>
              <a:picLocks noChangeAspect="1"/>
            </p:cNvPicPr>
            <p:nvPr/>
          </p:nvPicPr>
          <p:blipFill>
            <a:blip r:embed="rId5"/>
            <a:stretch>
              <a:fillRect/>
            </a:stretch>
          </p:blipFill>
          <p:spPr>
            <a:xfrm>
              <a:off x="795691" y="5532843"/>
              <a:ext cx="3871540" cy="1344164"/>
            </a:xfrm>
            <a:prstGeom prst="rect">
              <a:avLst/>
            </a:prstGeom>
          </p:spPr>
        </p:pic>
        <p:cxnSp>
          <p:nvCxnSpPr>
            <p:cNvPr id="45" name="Connecteur droit 44">
              <a:extLst>
                <a:ext uri="{FF2B5EF4-FFF2-40B4-BE49-F238E27FC236}">
                  <a16:creationId xmlns:a16="http://schemas.microsoft.com/office/drawing/2014/main" id="{BA91EC2A-884D-4040-BCF9-6EA439462D11}"/>
                </a:ext>
              </a:extLst>
            </p:cNvPr>
            <p:cNvCxnSpPr>
              <a:cxnSpLocks/>
            </p:cNvCxnSpPr>
            <p:nvPr/>
          </p:nvCxnSpPr>
          <p:spPr>
            <a:xfrm>
              <a:off x="826216" y="5532843"/>
              <a:ext cx="387887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23DDFA78-DB88-4090-896D-D3DCD1E1C201}"/>
              </a:ext>
            </a:extLst>
          </p:cNvPr>
          <p:cNvSpPr/>
          <p:nvPr/>
        </p:nvSpPr>
        <p:spPr>
          <a:xfrm>
            <a:off x="499494" y="6045087"/>
            <a:ext cx="2493023" cy="850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600" dirty="0">
                <a:solidFill>
                  <a:schemeClr val="tx1"/>
                </a:solidFill>
              </a:rPr>
              <a:t>Carbon </a:t>
            </a:r>
            <a:r>
              <a:rPr lang="fr-FR" sz="1600" dirty="0" err="1">
                <a:solidFill>
                  <a:schemeClr val="tx1"/>
                </a:solidFill>
              </a:rPr>
              <a:t>fibers</a:t>
            </a:r>
            <a:endParaRPr lang="fr-FR" sz="1600" dirty="0">
              <a:solidFill>
                <a:schemeClr val="tx1"/>
              </a:solidFill>
            </a:endParaRPr>
          </a:p>
          <a:p>
            <a:pPr algn="just">
              <a:lnSpc>
                <a:spcPct val="150000"/>
              </a:lnSpc>
            </a:pPr>
            <a:r>
              <a:rPr lang="fr-FR" sz="1600" dirty="0">
                <a:solidFill>
                  <a:schemeClr val="tx1"/>
                </a:solidFill>
              </a:rPr>
              <a:t>Air</a:t>
            </a:r>
          </a:p>
        </p:txBody>
      </p:sp>
      <p:sp>
        <p:nvSpPr>
          <p:cNvPr id="49" name="Rectangle 48">
            <a:extLst>
              <a:ext uri="{FF2B5EF4-FFF2-40B4-BE49-F238E27FC236}">
                <a16:creationId xmlns:a16="http://schemas.microsoft.com/office/drawing/2014/main" id="{59A1335C-8DAE-4C72-A453-C19F77D860F4}"/>
              </a:ext>
            </a:extLst>
          </p:cNvPr>
          <p:cNvSpPr/>
          <p:nvPr/>
        </p:nvSpPr>
        <p:spPr>
          <a:xfrm>
            <a:off x="167332" y="6248200"/>
            <a:ext cx="326533" cy="18002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13B81252-1E68-48ED-869E-912148B4041A}"/>
              </a:ext>
            </a:extLst>
          </p:cNvPr>
          <p:cNvSpPr/>
          <p:nvPr/>
        </p:nvSpPr>
        <p:spPr>
          <a:xfrm>
            <a:off x="1992574" y="6238759"/>
            <a:ext cx="326533" cy="18002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C1C5F043-DB58-4487-9147-BADF9094B41E}"/>
              </a:ext>
            </a:extLst>
          </p:cNvPr>
          <p:cNvSpPr/>
          <p:nvPr/>
        </p:nvSpPr>
        <p:spPr>
          <a:xfrm>
            <a:off x="156652" y="6562160"/>
            <a:ext cx="326533" cy="180023"/>
          </a:xfrm>
          <a:prstGeom prst="rect">
            <a:avLst/>
          </a:prstGeom>
          <a:solidFill>
            <a:srgbClr val="D5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C5B1F9DA-9EF7-4D61-A00C-B89CAA8F6E3F}"/>
              </a:ext>
            </a:extLst>
          </p:cNvPr>
          <p:cNvCxnSpPr>
            <a:cxnSpLocks/>
          </p:cNvCxnSpPr>
          <p:nvPr/>
        </p:nvCxnSpPr>
        <p:spPr>
          <a:xfrm>
            <a:off x="1992574" y="6678920"/>
            <a:ext cx="32653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32428EB7-D631-403B-82D7-8453936F8EA8}"/>
              </a:ext>
            </a:extLst>
          </p:cNvPr>
          <p:cNvSpPr txBox="1"/>
          <p:nvPr/>
        </p:nvSpPr>
        <p:spPr>
          <a:xfrm>
            <a:off x="2337875" y="6470139"/>
            <a:ext cx="651560" cy="346658"/>
          </a:xfrm>
          <a:prstGeom prst="rect">
            <a:avLst/>
          </a:prstGeom>
          <a:noFill/>
        </p:spPr>
        <p:txBody>
          <a:bodyPr vert="horz" wrap="square" lIns="91440" tIns="45720" rIns="91440" bIns="45720" rtlCol="0" anchor="ctr">
            <a:normAutofit/>
          </a:bodyPr>
          <a:lstStyle/>
          <a:p>
            <a:pPr algn="l"/>
            <a:r>
              <a:rPr lang="fr-FR" sz="1600" dirty="0" err="1"/>
              <a:t>Inlet</a:t>
            </a:r>
            <a:endParaRPr lang="fr-FR" sz="1600" dirty="0"/>
          </a:p>
        </p:txBody>
      </p:sp>
      <p:sp>
        <p:nvSpPr>
          <p:cNvPr id="54" name="ZoneTexte 53">
            <a:extLst>
              <a:ext uri="{FF2B5EF4-FFF2-40B4-BE49-F238E27FC236}">
                <a16:creationId xmlns:a16="http://schemas.microsoft.com/office/drawing/2014/main" id="{46B95C40-AA1D-42E0-920F-C3C83FBA73EE}"/>
              </a:ext>
            </a:extLst>
          </p:cNvPr>
          <p:cNvSpPr txBox="1"/>
          <p:nvPr/>
        </p:nvSpPr>
        <p:spPr>
          <a:xfrm>
            <a:off x="2319107" y="6144225"/>
            <a:ext cx="1832899" cy="338554"/>
          </a:xfrm>
          <a:prstGeom prst="rect">
            <a:avLst/>
          </a:prstGeom>
          <a:noFill/>
        </p:spPr>
        <p:txBody>
          <a:bodyPr wrap="square">
            <a:spAutoFit/>
          </a:bodyPr>
          <a:lstStyle/>
          <a:p>
            <a:pPr algn="just"/>
            <a:r>
              <a:rPr lang="fr-FR" sz="1600" dirty="0" err="1"/>
              <a:t>Colloidal</a:t>
            </a:r>
            <a:r>
              <a:rPr lang="fr-FR" sz="1600" dirty="0"/>
              <a:t> dispersion</a:t>
            </a:r>
          </a:p>
        </p:txBody>
      </p:sp>
      <p:sp>
        <p:nvSpPr>
          <p:cNvPr id="55" name="Rectangle 54">
            <a:extLst>
              <a:ext uri="{FF2B5EF4-FFF2-40B4-BE49-F238E27FC236}">
                <a16:creationId xmlns:a16="http://schemas.microsoft.com/office/drawing/2014/main" id="{A37D4986-20C0-4F4A-B619-4690E02F5E23}"/>
              </a:ext>
            </a:extLst>
          </p:cNvPr>
          <p:cNvSpPr/>
          <p:nvPr/>
        </p:nvSpPr>
        <p:spPr>
          <a:xfrm>
            <a:off x="4247700" y="6229122"/>
            <a:ext cx="290145" cy="158262"/>
          </a:xfrm>
          <a:prstGeom prst="rect">
            <a:avLst/>
          </a:prstGeom>
          <a:solidFill>
            <a:srgbClr val="FEE61C"/>
          </a:solidFill>
          <a:ln>
            <a:solidFill>
              <a:srgbClr val="FEE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04265A80-F650-4D83-9C95-CDB28B740B4B}"/>
              </a:ext>
            </a:extLst>
          </p:cNvPr>
          <p:cNvSpPr/>
          <p:nvPr/>
        </p:nvSpPr>
        <p:spPr>
          <a:xfrm>
            <a:off x="4528964" y="6076151"/>
            <a:ext cx="923161" cy="373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600" dirty="0">
                <a:solidFill>
                  <a:schemeClr val="tx1"/>
                </a:solidFill>
              </a:rPr>
              <a:t>Skeleton</a:t>
            </a:r>
          </a:p>
        </p:txBody>
      </p:sp>
      <p:sp>
        <p:nvSpPr>
          <p:cNvPr id="58" name="Rectangle 57">
            <a:extLst>
              <a:ext uri="{FF2B5EF4-FFF2-40B4-BE49-F238E27FC236}">
                <a16:creationId xmlns:a16="http://schemas.microsoft.com/office/drawing/2014/main" id="{C18D0B6C-B4CF-43B3-80B0-316E9381F148}"/>
              </a:ext>
            </a:extLst>
          </p:cNvPr>
          <p:cNvSpPr/>
          <p:nvPr/>
        </p:nvSpPr>
        <p:spPr>
          <a:xfrm>
            <a:off x="4157330" y="6645339"/>
            <a:ext cx="3871540" cy="212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a:extLst>
              <a:ext uri="{FF2B5EF4-FFF2-40B4-BE49-F238E27FC236}">
                <a16:creationId xmlns:a16="http://schemas.microsoft.com/office/drawing/2014/main" id="{3A896E4D-0199-43DA-9AD9-42FB656157CE}"/>
              </a:ext>
            </a:extLst>
          </p:cNvPr>
          <p:cNvCxnSpPr/>
          <p:nvPr/>
        </p:nvCxnSpPr>
        <p:spPr>
          <a:xfrm>
            <a:off x="5580183" y="4202678"/>
            <a:ext cx="6447739" cy="0"/>
          </a:xfrm>
          <a:prstGeom prst="line">
            <a:avLst/>
          </a:prstGeom>
          <a:ln>
            <a:solidFill>
              <a:srgbClr val="00AAFA"/>
            </a:solidFill>
          </a:ln>
        </p:spPr>
        <p:style>
          <a:lnRef idx="1">
            <a:schemeClr val="accent1"/>
          </a:lnRef>
          <a:fillRef idx="0">
            <a:schemeClr val="accent1"/>
          </a:fillRef>
          <a:effectRef idx="0">
            <a:schemeClr val="accent1"/>
          </a:effectRef>
          <a:fontRef idx="minor">
            <a:schemeClr val="tx1"/>
          </a:fontRef>
        </p:style>
      </p:cxnSp>
      <p:grpSp>
        <p:nvGrpSpPr>
          <p:cNvPr id="78" name="Groupe 77">
            <a:extLst>
              <a:ext uri="{FF2B5EF4-FFF2-40B4-BE49-F238E27FC236}">
                <a16:creationId xmlns:a16="http://schemas.microsoft.com/office/drawing/2014/main" id="{EB2A2E6B-9069-4A5C-A343-06B257E0086E}"/>
              </a:ext>
            </a:extLst>
          </p:cNvPr>
          <p:cNvGrpSpPr/>
          <p:nvPr/>
        </p:nvGrpSpPr>
        <p:grpSpPr>
          <a:xfrm>
            <a:off x="1022446" y="1295965"/>
            <a:ext cx="3477837" cy="1449005"/>
            <a:chOff x="768214" y="1075174"/>
            <a:chExt cx="3963274" cy="1726237"/>
          </a:xfrm>
        </p:grpSpPr>
        <p:grpSp>
          <p:nvGrpSpPr>
            <p:cNvPr id="44" name="Groupe 43">
              <a:extLst>
                <a:ext uri="{FF2B5EF4-FFF2-40B4-BE49-F238E27FC236}">
                  <a16:creationId xmlns:a16="http://schemas.microsoft.com/office/drawing/2014/main" id="{3FD2DD35-9279-4950-AFA5-81D1D833A7F1}"/>
                </a:ext>
              </a:extLst>
            </p:cNvPr>
            <p:cNvGrpSpPr/>
            <p:nvPr/>
          </p:nvGrpSpPr>
          <p:grpSpPr>
            <a:xfrm>
              <a:off x="768214" y="1469509"/>
              <a:ext cx="3963274" cy="1331902"/>
              <a:chOff x="732916" y="1688994"/>
              <a:chExt cx="3972172" cy="1317895"/>
            </a:xfrm>
          </p:grpSpPr>
          <p:pic>
            <p:nvPicPr>
              <p:cNvPr id="37" name="Image 36">
                <a:extLst>
                  <a:ext uri="{FF2B5EF4-FFF2-40B4-BE49-F238E27FC236}">
                    <a16:creationId xmlns:a16="http://schemas.microsoft.com/office/drawing/2014/main" id="{761935E2-6E97-4F60-A579-768C5DE17754}"/>
                  </a:ext>
                </a:extLst>
              </p:cNvPr>
              <p:cNvPicPr>
                <a:picLocks noChangeAspect="1"/>
              </p:cNvPicPr>
              <p:nvPr/>
            </p:nvPicPr>
            <p:blipFill>
              <a:blip r:embed="rId6"/>
              <a:stretch>
                <a:fillRect/>
              </a:stretch>
            </p:blipFill>
            <p:spPr>
              <a:xfrm>
                <a:off x="732916" y="1688994"/>
                <a:ext cx="3956300" cy="1317895"/>
              </a:xfrm>
              <a:prstGeom prst="rect">
                <a:avLst/>
              </a:prstGeom>
            </p:spPr>
          </p:pic>
          <p:cxnSp>
            <p:nvCxnSpPr>
              <p:cNvPr id="22" name="Connecteur droit 21">
                <a:extLst>
                  <a:ext uri="{FF2B5EF4-FFF2-40B4-BE49-F238E27FC236}">
                    <a16:creationId xmlns:a16="http://schemas.microsoft.com/office/drawing/2014/main" id="{06496557-785F-47BE-8814-9A95A06EC6E7}"/>
                  </a:ext>
                </a:extLst>
              </p:cNvPr>
              <p:cNvCxnSpPr>
                <a:cxnSpLocks/>
              </p:cNvCxnSpPr>
              <p:nvPr/>
            </p:nvCxnSpPr>
            <p:spPr>
              <a:xfrm>
                <a:off x="826216" y="1688994"/>
                <a:ext cx="387887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62" name="Croix 61">
              <a:extLst>
                <a:ext uri="{FF2B5EF4-FFF2-40B4-BE49-F238E27FC236}">
                  <a16:creationId xmlns:a16="http://schemas.microsoft.com/office/drawing/2014/main" id="{9F9C226F-6FBE-44AC-B234-5581F98DD37C}"/>
                </a:ext>
              </a:extLst>
            </p:cNvPr>
            <p:cNvSpPr/>
            <p:nvPr/>
          </p:nvSpPr>
          <p:spPr>
            <a:xfrm>
              <a:off x="3114039" y="1359071"/>
              <a:ext cx="181621" cy="172758"/>
            </a:xfrm>
            <a:prstGeom prst="plus">
              <a:avLst>
                <a:gd name="adj" fmla="val 431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Croix 64">
              <a:extLst>
                <a:ext uri="{FF2B5EF4-FFF2-40B4-BE49-F238E27FC236}">
                  <a16:creationId xmlns:a16="http://schemas.microsoft.com/office/drawing/2014/main" id="{CCAD29E0-3A5B-40CF-B5C6-5E5BDEED8FEC}"/>
                </a:ext>
              </a:extLst>
            </p:cNvPr>
            <p:cNvSpPr/>
            <p:nvPr/>
          </p:nvSpPr>
          <p:spPr>
            <a:xfrm>
              <a:off x="1349795" y="1363342"/>
              <a:ext cx="181621" cy="172758"/>
            </a:xfrm>
            <a:prstGeom prst="plus">
              <a:avLst>
                <a:gd name="adj" fmla="val 431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avec flèche 70">
              <a:extLst>
                <a:ext uri="{FF2B5EF4-FFF2-40B4-BE49-F238E27FC236}">
                  <a16:creationId xmlns:a16="http://schemas.microsoft.com/office/drawing/2014/main" id="{2B247B40-6410-48B6-900F-AFFF6DE7259A}"/>
                </a:ext>
              </a:extLst>
            </p:cNvPr>
            <p:cNvCxnSpPr>
              <a:cxnSpLocks/>
            </p:cNvCxnSpPr>
            <p:nvPr/>
          </p:nvCxnSpPr>
          <p:spPr>
            <a:xfrm>
              <a:off x="1467297" y="1408559"/>
              <a:ext cx="552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C41918DD-65D0-4F89-A4AC-12A7407DEB41}"/>
                </a:ext>
              </a:extLst>
            </p:cNvPr>
            <p:cNvCxnSpPr>
              <a:cxnSpLocks/>
            </p:cNvCxnSpPr>
            <p:nvPr/>
          </p:nvCxnSpPr>
          <p:spPr>
            <a:xfrm>
              <a:off x="3295660" y="1412028"/>
              <a:ext cx="839799" cy="34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6" name="ZoneTexte 75">
                  <a:extLst>
                    <a:ext uri="{FF2B5EF4-FFF2-40B4-BE49-F238E27FC236}">
                      <a16:creationId xmlns:a16="http://schemas.microsoft.com/office/drawing/2014/main" id="{7CB7F135-9EB6-4E44-AEF1-7D168BED3303}"/>
                    </a:ext>
                  </a:extLst>
                </p:cNvPr>
                <p:cNvSpPr txBox="1"/>
                <p:nvPr/>
              </p:nvSpPr>
              <p:spPr>
                <a:xfrm>
                  <a:off x="1558541" y="1075174"/>
                  <a:ext cx="365781" cy="377456"/>
                </a:xfrm>
                <a:prstGeom prst="rect">
                  <a:avLst/>
                </a:prstGeom>
                <a:noFill/>
              </p:spPr>
              <p:txBody>
                <a:bodyPr vert="horz" wrap="none" lIns="0" tIns="0" rIns="0" bIns="0" rtlCol="0" anchor="ctr">
                  <a:normAutofit/>
                </a:bodyPr>
                <a:lstStyle/>
                <a:p>
                  <a:pPr algn="l"/>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1</m:t>
                            </m:r>
                          </m:sub>
                        </m:sSub>
                      </m:oMath>
                    </m:oMathPara>
                  </a14:m>
                  <a:endParaRPr lang="fr-FR" dirty="0"/>
                </a:p>
              </p:txBody>
            </p:sp>
          </mc:Choice>
          <mc:Fallback>
            <p:sp>
              <p:nvSpPr>
                <p:cNvPr id="76" name="ZoneTexte 75">
                  <a:extLst>
                    <a:ext uri="{FF2B5EF4-FFF2-40B4-BE49-F238E27FC236}">
                      <a16:creationId xmlns:a16="http://schemas.microsoft.com/office/drawing/2014/main" id="{7CB7F135-9EB6-4E44-AEF1-7D168BED3303}"/>
                    </a:ext>
                  </a:extLst>
                </p:cNvPr>
                <p:cNvSpPr txBox="1">
                  <a:spLocks noRot="1" noChangeAspect="1" noMove="1" noResize="1" noEditPoints="1" noAdjustHandles="1" noChangeArrowheads="1" noChangeShapeType="1" noTextEdit="1"/>
                </p:cNvSpPr>
                <p:nvPr/>
              </p:nvSpPr>
              <p:spPr>
                <a:xfrm>
                  <a:off x="1558541" y="1075174"/>
                  <a:ext cx="365781" cy="377456"/>
                </a:xfrm>
                <a:prstGeom prst="rect">
                  <a:avLst/>
                </a:prstGeom>
                <a:blipFill>
                  <a:blip r:embed="rId7"/>
                  <a:stretch>
                    <a:fillRect l="-377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7" name="ZoneTexte 76">
                  <a:extLst>
                    <a:ext uri="{FF2B5EF4-FFF2-40B4-BE49-F238E27FC236}">
                      <a16:creationId xmlns:a16="http://schemas.microsoft.com/office/drawing/2014/main" id="{FD87A2E8-ABEF-47CD-BFEB-CD2DBA64D93F}"/>
                    </a:ext>
                  </a:extLst>
                </p:cNvPr>
                <p:cNvSpPr txBox="1"/>
                <p:nvPr/>
              </p:nvSpPr>
              <p:spPr>
                <a:xfrm>
                  <a:off x="3571295" y="1117624"/>
                  <a:ext cx="361917" cy="356518"/>
                </a:xfrm>
                <a:prstGeom prst="rect">
                  <a:avLst/>
                </a:prstGeom>
                <a:noFill/>
              </p:spPr>
              <p:txBody>
                <a:bodyPr vert="horz" wrap="none" lIns="0" tIns="0" rIns="0" bIns="0" rtlCol="0" anchor="ctr">
                  <a:normAutofit/>
                </a:bodyPr>
                <a:lstStyle/>
                <a:p>
                  <a:pPr algn="l"/>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m:t>
                            </m:r>
                          </m:sub>
                        </m:sSub>
                      </m:oMath>
                    </m:oMathPara>
                  </a14:m>
                  <a:endParaRPr lang="fr-FR" sz="1600" dirty="0"/>
                </a:p>
              </p:txBody>
            </p:sp>
          </mc:Choice>
          <mc:Fallback>
            <p:sp>
              <p:nvSpPr>
                <p:cNvPr id="77" name="ZoneTexte 76">
                  <a:extLst>
                    <a:ext uri="{FF2B5EF4-FFF2-40B4-BE49-F238E27FC236}">
                      <a16:creationId xmlns:a16="http://schemas.microsoft.com/office/drawing/2014/main" id="{FD87A2E8-ABEF-47CD-BFEB-CD2DBA64D93F}"/>
                    </a:ext>
                  </a:extLst>
                </p:cNvPr>
                <p:cNvSpPr txBox="1">
                  <a:spLocks noRot="1" noChangeAspect="1" noMove="1" noResize="1" noEditPoints="1" noAdjustHandles="1" noChangeArrowheads="1" noChangeShapeType="1" noTextEdit="1"/>
                </p:cNvSpPr>
                <p:nvPr/>
              </p:nvSpPr>
              <p:spPr>
                <a:xfrm>
                  <a:off x="3571295" y="1117624"/>
                  <a:ext cx="361917" cy="356518"/>
                </a:xfrm>
                <a:prstGeom prst="rect">
                  <a:avLst/>
                </a:prstGeom>
                <a:blipFill>
                  <a:blip r:embed="rId8"/>
                  <a:stretch>
                    <a:fillRect l="-5769" b="-2000"/>
                  </a:stretch>
                </a:blipFill>
              </p:spPr>
              <p:txBody>
                <a:bodyPr/>
                <a:lstStyle/>
                <a:p>
                  <a:r>
                    <a:rPr lang="fr-FR">
                      <a:noFill/>
                    </a:rPr>
                    <a:t> </a:t>
                  </a:r>
                </a:p>
              </p:txBody>
            </p:sp>
          </mc:Fallback>
        </mc:AlternateContent>
      </p:grpSp>
      <p:sp>
        <p:nvSpPr>
          <p:cNvPr id="79" name="ZoneTexte 78">
            <a:extLst>
              <a:ext uri="{FF2B5EF4-FFF2-40B4-BE49-F238E27FC236}">
                <a16:creationId xmlns:a16="http://schemas.microsoft.com/office/drawing/2014/main" id="{212D611C-3C75-4D59-A51C-30F2E4C64074}"/>
              </a:ext>
            </a:extLst>
          </p:cNvPr>
          <p:cNvSpPr txBox="1"/>
          <p:nvPr/>
        </p:nvSpPr>
        <p:spPr>
          <a:xfrm>
            <a:off x="153395" y="1945758"/>
            <a:ext cx="607073" cy="510363"/>
          </a:xfrm>
          <a:prstGeom prst="rect">
            <a:avLst/>
          </a:prstGeom>
          <a:noFill/>
        </p:spPr>
        <p:txBody>
          <a:bodyPr vert="horz" wrap="square" lIns="91440" tIns="45720" rIns="91440" bIns="45720" rtlCol="0" anchor="ctr">
            <a:normAutofit/>
          </a:bodyPr>
          <a:lstStyle/>
          <a:p>
            <a:pPr algn="l"/>
            <a:r>
              <a:rPr lang="fr-FR" sz="2400" dirty="0"/>
              <a:t>a)</a:t>
            </a:r>
          </a:p>
        </p:txBody>
      </p:sp>
      <p:sp>
        <p:nvSpPr>
          <p:cNvPr id="80" name="ZoneTexte 79">
            <a:extLst>
              <a:ext uri="{FF2B5EF4-FFF2-40B4-BE49-F238E27FC236}">
                <a16:creationId xmlns:a16="http://schemas.microsoft.com/office/drawing/2014/main" id="{847A49A3-CF79-4624-901E-F98CA2E913A6}"/>
              </a:ext>
            </a:extLst>
          </p:cNvPr>
          <p:cNvSpPr txBox="1"/>
          <p:nvPr/>
        </p:nvSpPr>
        <p:spPr>
          <a:xfrm>
            <a:off x="134996" y="3668234"/>
            <a:ext cx="607073" cy="534444"/>
          </a:xfrm>
          <a:prstGeom prst="rect">
            <a:avLst/>
          </a:prstGeom>
          <a:noFill/>
        </p:spPr>
        <p:txBody>
          <a:bodyPr vert="horz" wrap="square" lIns="91440" tIns="45720" rIns="91440" bIns="45720" rtlCol="0" anchor="ctr">
            <a:normAutofit/>
          </a:bodyPr>
          <a:lstStyle/>
          <a:p>
            <a:pPr algn="l"/>
            <a:r>
              <a:rPr lang="fr-FR" sz="2400" dirty="0"/>
              <a:t>b)</a:t>
            </a:r>
          </a:p>
        </p:txBody>
      </p:sp>
      <p:sp>
        <p:nvSpPr>
          <p:cNvPr id="81" name="ZoneTexte 80">
            <a:extLst>
              <a:ext uri="{FF2B5EF4-FFF2-40B4-BE49-F238E27FC236}">
                <a16:creationId xmlns:a16="http://schemas.microsoft.com/office/drawing/2014/main" id="{20105002-4CCE-4D3B-B980-F9B79C5A9734}"/>
              </a:ext>
            </a:extLst>
          </p:cNvPr>
          <p:cNvSpPr txBox="1"/>
          <p:nvPr/>
        </p:nvSpPr>
        <p:spPr>
          <a:xfrm>
            <a:off x="153394" y="5297661"/>
            <a:ext cx="607073" cy="534444"/>
          </a:xfrm>
          <a:prstGeom prst="rect">
            <a:avLst/>
          </a:prstGeom>
          <a:noFill/>
        </p:spPr>
        <p:txBody>
          <a:bodyPr vert="horz" wrap="square" lIns="91440" tIns="45720" rIns="91440" bIns="45720" rtlCol="0" anchor="ctr">
            <a:normAutofit/>
          </a:bodyPr>
          <a:lstStyle/>
          <a:p>
            <a:pPr algn="l"/>
            <a:r>
              <a:rPr lang="fr-FR" sz="2400" dirty="0"/>
              <a:t>c)</a:t>
            </a:r>
          </a:p>
        </p:txBody>
      </p:sp>
      <p:grpSp>
        <p:nvGrpSpPr>
          <p:cNvPr id="87" name="Groupe 86">
            <a:extLst>
              <a:ext uri="{FF2B5EF4-FFF2-40B4-BE49-F238E27FC236}">
                <a16:creationId xmlns:a16="http://schemas.microsoft.com/office/drawing/2014/main" id="{79ABA25F-485F-4484-9198-9EC316540AD5}"/>
              </a:ext>
            </a:extLst>
          </p:cNvPr>
          <p:cNvGrpSpPr/>
          <p:nvPr/>
        </p:nvGrpSpPr>
        <p:grpSpPr>
          <a:xfrm>
            <a:off x="1060008" y="2897035"/>
            <a:ext cx="3443503" cy="1944844"/>
            <a:chOff x="979641" y="2960286"/>
            <a:chExt cx="3503128" cy="1997000"/>
          </a:xfrm>
        </p:grpSpPr>
        <p:grpSp>
          <p:nvGrpSpPr>
            <p:cNvPr id="46" name="Groupe 45">
              <a:extLst>
                <a:ext uri="{FF2B5EF4-FFF2-40B4-BE49-F238E27FC236}">
                  <a16:creationId xmlns:a16="http://schemas.microsoft.com/office/drawing/2014/main" id="{61AF678E-83A1-4186-B269-7F128E400014}"/>
                </a:ext>
              </a:extLst>
            </p:cNvPr>
            <p:cNvGrpSpPr/>
            <p:nvPr/>
          </p:nvGrpSpPr>
          <p:grpSpPr>
            <a:xfrm>
              <a:off x="979641" y="2960286"/>
              <a:ext cx="3492643" cy="1997000"/>
              <a:chOff x="1019330" y="3540642"/>
              <a:chExt cx="3492643" cy="1997000"/>
            </a:xfrm>
          </p:grpSpPr>
          <p:pic>
            <p:nvPicPr>
              <p:cNvPr id="7" name="Image 6">
                <a:extLst>
                  <a:ext uri="{FF2B5EF4-FFF2-40B4-BE49-F238E27FC236}">
                    <a16:creationId xmlns:a16="http://schemas.microsoft.com/office/drawing/2014/main" id="{EAA79FA4-3CFB-412B-A914-0A3C920D4F67}"/>
                  </a:ext>
                </a:extLst>
              </p:cNvPr>
              <p:cNvPicPr>
                <a:picLocks noChangeAspect="1"/>
              </p:cNvPicPr>
              <p:nvPr/>
            </p:nvPicPr>
            <p:blipFill rotWithShape="1">
              <a:blip r:embed="rId9"/>
              <a:srcRect t="17046"/>
              <a:stretch/>
            </p:blipFill>
            <p:spPr>
              <a:xfrm>
                <a:off x="1043744" y="3540642"/>
                <a:ext cx="3468229" cy="1997000"/>
              </a:xfrm>
              <a:prstGeom prst="rect">
                <a:avLst/>
              </a:prstGeom>
            </p:spPr>
          </p:pic>
          <p:cxnSp>
            <p:nvCxnSpPr>
              <p:cNvPr id="25" name="Connecteur droit 24">
                <a:extLst>
                  <a:ext uri="{FF2B5EF4-FFF2-40B4-BE49-F238E27FC236}">
                    <a16:creationId xmlns:a16="http://schemas.microsoft.com/office/drawing/2014/main" id="{2F035F7F-3980-412C-B14C-29F0A53FB621}"/>
                  </a:ext>
                </a:extLst>
              </p:cNvPr>
              <p:cNvCxnSpPr>
                <a:cxnSpLocks/>
              </p:cNvCxnSpPr>
              <p:nvPr/>
            </p:nvCxnSpPr>
            <p:spPr>
              <a:xfrm>
                <a:off x="1019330" y="4333962"/>
                <a:ext cx="346822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cxnSp>
          <p:nvCxnSpPr>
            <p:cNvPr id="82" name="Connecteur droit avec flèche 81">
              <a:extLst>
                <a:ext uri="{FF2B5EF4-FFF2-40B4-BE49-F238E27FC236}">
                  <a16:creationId xmlns:a16="http://schemas.microsoft.com/office/drawing/2014/main" id="{4E1A7A72-3915-40A8-AD7D-04D7ABE6B813}"/>
                </a:ext>
              </a:extLst>
            </p:cNvPr>
            <p:cNvCxnSpPr>
              <a:cxnSpLocks/>
            </p:cNvCxnSpPr>
            <p:nvPr/>
          </p:nvCxnSpPr>
          <p:spPr>
            <a:xfrm>
              <a:off x="2333738" y="3426622"/>
              <a:ext cx="839799" cy="34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3" name="ZoneTexte 82">
                  <a:extLst>
                    <a:ext uri="{FF2B5EF4-FFF2-40B4-BE49-F238E27FC236}">
                      <a16:creationId xmlns:a16="http://schemas.microsoft.com/office/drawing/2014/main" id="{41E566AF-2A36-407F-8676-0A7A8E9F2DC9}"/>
                    </a:ext>
                  </a:extLst>
                </p:cNvPr>
                <p:cNvSpPr txBox="1"/>
                <p:nvPr/>
              </p:nvSpPr>
              <p:spPr>
                <a:xfrm>
                  <a:off x="2609373" y="3132218"/>
                  <a:ext cx="361917" cy="356518"/>
                </a:xfrm>
                <a:prstGeom prst="rect">
                  <a:avLst/>
                </a:prstGeom>
                <a:noFill/>
              </p:spPr>
              <p:txBody>
                <a:bodyPr vert="horz" wrap="none" lIns="0" tIns="0" rIns="0" bIns="0" rtlCol="0" anchor="ctr">
                  <a:normAutofit/>
                </a:bodyPr>
                <a:lstStyle/>
                <a:p>
                  <a:pPr algn="l"/>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m:t>
                            </m:r>
                          </m:sub>
                        </m:sSub>
                      </m:oMath>
                    </m:oMathPara>
                  </a14:m>
                  <a:endParaRPr lang="fr-FR" sz="1600" dirty="0"/>
                </a:p>
              </p:txBody>
            </p:sp>
          </mc:Choice>
          <mc:Fallback>
            <p:sp>
              <p:nvSpPr>
                <p:cNvPr id="83" name="ZoneTexte 82">
                  <a:extLst>
                    <a:ext uri="{FF2B5EF4-FFF2-40B4-BE49-F238E27FC236}">
                      <a16:creationId xmlns:a16="http://schemas.microsoft.com/office/drawing/2014/main" id="{41E566AF-2A36-407F-8676-0A7A8E9F2DC9}"/>
                    </a:ext>
                  </a:extLst>
                </p:cNvPr>
                <p:cNvSpPr txBox="1">
                  <a:spLocks noRot="1" noChangeAspect="1" noMove="1" noResize="1" noEditPoints="1" noAdjustHandles="1" noChangeArrowheads="1" noChangeShapeType="1" noTextEdit="1"/>
                </p:cNvSpPr>
                <p:nvPr/>
              </p:nvSpPr>
              <p:spPr>
                <a:xfrm>
                  <a:off x="2609373" y="3132218"/>
                  <a:ext cx="361917" cy="356518"/>
                </a:xfrm>
                <a:prstGeom prst="rect">
                  <a:avLst/>
                </a:prstGeom>
                <a:blipFill>
                  <a:blip r:embed="rId10"/>
                  <a:stretch>
                    <a:fillRect l="-1724"/>
                  </a:stretch>
                </a:blipFill>
              </p:spPr>
              <p:txBody>
                <a:bodyPr/>
                <a:lstStyle/>
                <a:p>
                  <a:r>
                    <a:rPr lang="fr-FR">
                      <a:noFill/>
                    </a:rPr>
                    <a:t> </a:t>
                  </a:r>
                </a:p>
              </p:txBody>
            </p:sp>
          </mc:Fallback>
        </mc:AlternateContent>
        <p:cxnSp>
          <p:nvCxnSpPr>
            <p:cNvPr id="84" name="Connecteur droit avec flèche 83">
              <a:extLst>
                <a:ext uri="{FF2B5EF4-FFF2-40B4-BE49-F238E27FC236}">
                  <a16:creationId xmlns:a16="http://schemas.microsoft.com/office/drawing/2014/main" id="{A1E838C3-CD5C-47D8-BD84-BE04CB87F382}"/>
                </a:ext>
              </a:extLst>
            </p:cNvPr>
            <p:cNvCxnSpPr>
              <a:cxnSpLocks/>
            </p:cNvCxnSpPr>
            <p:nvPr/>
          </p:nvCxnSpPr>
          <p:spPr>
            <a:xfrm>
              <a:off x="4143549" y="3010962"/>
              <a:ext cx="0" cy="7120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5" name="ZoneTexte 84">
                  <a:extLst>
                    <a:ext uri="{FF2B5EF4-FFF2-40B4-BE49-F238E27FC236}">
                      <a16:creationId xmlns:a16="http://schemas.microsoft.com/office/drawing/2014/main" id="{91E92A40-4941-4327-ADDD-1D24DBF68D46}"/>
                    </a:ext>
                  </a:extLst>
                </p:cNvPr>
                <p:cNvSpPr txBox="1"/>
                <p:nvPr/>
              </p:nvSpPr>
              <p:spPr>
                <a:xfrm>
                  <a:off x="4120852" y="3175390"/>
                  <a:ext cx="361917" cy="356518"/>
                </a:xfrm>
                <a:prstGeom prst="rect">
                  <a:avLst/>
                </a:prstGeom>
                <a:noFill/>
              </p:spPr>
              <p:txBody>
                <a:bodyPr vert="horz" wrap="none" lIns="0" tIns="0" rIns="0" bIns="0" rtlCol="0" anchor="ctr">
                  <a:normAutofit/>
                </a:bodyPr>
                <a:lstStyle/>
                <a:p>
                  <a:pPr algn="l"/>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𝑅</m:t>
                            </m:r>
                          </m:e>
                          <m:sub>
                            <m:r>
                              <a:rPr lang="fr-FR" sz="1600" b="0" i="1" smtClean="0">
                                <a:latin typeface="Cambria Math" panose="02040503050406030204" pitchFamily="18" charset="0"/>
                              </a:rPr>
                              <m:t>2</m:t>
                            </m:r>
                          </m:sub>
                        </m:sSub>
                      </m:oMath>
                    </m:oMathPara>
                  </a14:m>
                  <a:endParaRPr lang="fr-FR" sz="1600" dirty="0"/>
                </a:p>
              </p:txBody>
            </p:sp>
          </mc:Choice>
          <mc:Fallback>
            <p:sp>
              <p:nvSpPr>
                <p:cNvPr id="85" name="ZoneTexte 84">
                  <a:extLst>
                    <a:ext uri="{FF2B5EF4-FFF2-40B4-BE49-F238E27FC236}">
                      <a16:creationId xmlns:a16="http://schemas.microsoft.com/office/drawing/2014/main" id="{91E92A40-4941-4327-ADDD-1D24DBF68D46}"/>
                    </a:ext>
                  </a:extLst>
                </p:cNvPr>
                <p:cNvSpPr txBox="1">
                  <a:spLocks noRot="1" noChangeAspect="1" noMove="1" noResize="1" noEditPoints="1" noAdjustHandles="1" noChangeArrowheads="1" noChangeShapeType="1" noTextEdit="1"/>
                </p:cNvSpPr>
                <p:nvPr/>
              </p:nvSpPr>
              <p:spPr>
                <a:xfrm>
                  <a:off x="4120852" y="3175390"/>
                  <a:ext cx="361917" cy="356518"/>
                </a:xfrm>
                <a:prstGeom prst="rect">
                  <a:avLst/>
                </a:prstGeom>
                <a:blipFill>
                  <a:blip r:embed="rId11"/>
                  <a:stretch>
                    <a:fillRect/>
                  </a:stretch>
                </a:blipFill>
              </p:spPr>
              <p:txBody>
                <a:bodyPr/>
                <a:lstStyle/>
                <a:p>
                  <a:r>
                    <a:rPr lang="fr-FR">
                      <a:noFill/>
                    </a:rPr>
                    <a:t> </a:t>
                  </a:r>
                </a:p>
              </p:txBody>
            </p:sp>
          </mc:Fallback>
        </mc:AlternateContent>
      </p:grpSp>
    </p:spTree>
    <p:extLst>
      <p:ext uri="{BB962C8B-B14F-4D97-AF65-F5344CB8AC3E}">
        <p14:creationId xmlns:p14="http://schemas.microsoft.com/office/powerpoint/2010/main" val="231117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585BD83-204C-4778-A68E-F48C3C3064EE}"/>
              </a:ext>
            </a:extLst>
          </p:cNvPr>
          <p:cNvSpPr/>
          <p:nvPr/>
        </p:nvSpPr>
        <p:spPr>
          <a:xfrm>
            <a:off x="4211693" y="6563791"/>
            <a:ext cx="3773710" cy="294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77EE2F0-9FA0-4266-A4F8-9E2E11093AFF}"/>
              </a:ext>
            </a:extLst>
          </p:cNvPr>
          <p:cNvSpPr>
            <a:spLocks noGrp="1"/>
          </p:cNvSpPr>
          <p:nvPr>
            <p:ph type="title" idx="4294967295"/>
          </p:nvPr>
        </p:nvSpPr>
        <p:spPr>
          <a:xfrm>
            <a:off x="0" y="183449"/>
            <a:ext cx="12192000" cy="610234"/>
          </a:xfrm>
          <a:prstGeom prst="rect">
            <a:avLst/>
          </a:prstGeom>
        </p:spPr>
        <p:txBody>
          <a:bodyPr>
            <a:normAutofit fontScale="90000"/>
          </a:bodyPr>
          <a:lstStyle/>
          <a:p>
            <a:r>
              <a:rPr lang="en-US" noProof="0" dirty="0"/>
              <a:t>Second part: Track interface and concentration</a:t>
            </a:r>
          </a:p>
        </p:txBody>
      </p:sp>
      <p:pic>
        <p:nvPicPr>
          <p:cNvPr id="11" name="Image 10">
            <a:extLst>
              <a:ext uri="{FF2B5EF4-FFF2-40B4-BE49-F238E27FC236}">
                <a16:creationId xmlns:a16="http://schemas.microsoft.com/office/drawing/2014/main" id="{C80BFBCC-160B-46AC-8BE5-3F69FB9089F7}"/>
              </a:ext>
            </a:extLst>
          </p:cNvPr>
          <p:cNvPicPr>
            <a:picLocks noChangeAspect="1"/>
          </p:cNvPicPr>
          <p:nvPr/>
        </p:nvPicPr>
        <p:blipFill>
          <a:blip r:embed="rId2"/>
          <a:stretch>
            <a:fillRect/>
          </a:stretch>
        </p:blipFill>
        <p:spPr>
          <a:xfrm>
            <a:off x="11202639" y="2293922"/>
            <a:ext cx="983024" cy="4176495"/>
          </a:xfrm>
          <a:prstGeom prst="rect">
            <a:avLst/>
          </a:prstGeom>
        </p:spPr>
      </p:pic>
      <p:sp>
        <p:nvSpPr>
          <p:cNvPr id="22" name="ZoneTexte 21">
            <a:extLst>
              <a:ext uri="{FF2B5EF4-FFF2-40B4-BE49-F238E27FC236}">
                <a16:creationId xmlns:a16="http://schemas.microsoft.com/office/drawing/2014/main" id="{A8392174-CC9D-4737-85E5-43311EDBC6CA}"/>
              </a:ext>
            </a:extLst>
          </p:cNvPr>
          <p:cNvSpPr txBox="1"/>
          <p:nvPr/>
        </p:nvSpPr>
        <p:spPr>
          <a:xfrm>
            <a:off x="-834155" y="870287"/>
            <a:ext cx="9131301" cy="639589"/>
          </a:xfrm>
          <a:prstGeom prst="rect">
            <a:avLst/>
          </a:prstGeom>
          <a:noFill/>
        </p:spPr>
        <p:txBody>
          <a:bodyPr vert="horz" wrap="square" lIns="91440" tIns="45720" rIns="91440" bIns="45720" rtlCol="0" anchor="ctr">
            <a:noAutofit/>
          </a:bodyPr>
          <a:lstStyle/>
          <a:p>
            <a:pPr algn="ctr"/>
            <a:r>
              <a:rPr lang="fr-FR" sz="2000" u="sng" dirty="0"/>
              <a:t>Disk and skeleton </a:t>
            </a:r>
            <a:r>
              <a:rPr lang="fr-FR" sz="2000" u="sng" dirty="0" err="1"/>
              <a:t>used</a:t>
            </a:r>
            <a:r>
              <a:rPr lang="fr-FR" sz="2000" u="sng" dirty="0"/>
              <a:t> to follow the interface + </a:t>
            </a:r>
            <a:r>
              <a:rPr lang="fr-FR" sz="2000" u="sng" dirty="0" err="1"/>
              <a:t>tracking</a:t>
            </a:r>
            <a:r>
              <a:rPr lang="fr-FR" sz="2000" u="sng" dirty="0"/>
              <a:t> concentration </a:t>
            </a:r>
          </a:p>
        </p:txBody>
      </p:sp>
      <mc:AlternateContent xmlns:mc="http://schemas.openxmlformats.org/markup-compatibility/2006">
        <mc:Choice xmlns:a14="http://schemas.microsoft.com/office/drawing/2010/main" Requires="a14">
          <p:sp>
            <p:nvSpPr>
              <p:cNvPr id="24" name="ZoneTexte 23">
                <a:extLst>
                  <a:ext uri="{FF2B5EF4-FFF2-40B4-BE49-F238E27FC236}">
                    <a16:creationId xmlns:a16="http://schemas.microsoft.com/office/drawing/2014/main" id="{9A27FE9C-515E-4623-A617-0D25F735C8EE}"/>
                  </a:ext>
                </a:extLst>
              </p:cNvPr>
              <p:cNvSpPr txBox="1"/>
              <p:nvPr/>
            </p:nvSpPr>
            <p:spPr>
              <a:xfrm>
                <a:off x="11421895" y="1489662"/>
                <a:ext cx="576932" cy="610234"/>
              </a:xfrm>
              <a:prstGeom prst="rect">
                <a:avLst/>
              </a:prstGeom>
              <a:noFill/>
            </p:spPr>
            <p:txBody>
              <a:bodyPr vert="horz" wrap="square" lIns="91440" tIns="45720" rIns="91440" bIns="45720" rtlCol="0" anchor="ctr">
                <a:noAutofit/>
              </a:bodyPr>
              <a:lstStyle/>
              <a:p>
                <a:pPr algn="ctr"/>
                <a14:m>
                  <m:oMathPara xmlns:m="http://schemas.openxmlformats.org/officeDocument/2006/math">
                    <m:oMathParaPr>
                      <m:jc m:val="centerGroup"/>
                    </m:oMathParaPr>
                    <m:oMath xmlns:m="http://schemas.openxmlformats.org/officeDocument/2006/math">
                      <m:r>
                        <a:rPr lang="fr-FR" sz="3200" b="0" i="1" smtClean="0">
                          <a:latin typeface="Cambria Math" panose="02040503050406030204" pitchFamily="18" charset="0"/>
                        </a:rPr>
                        <m:t>𝜙</m:t>
                      </m:r>
                    </m:oMath>
                  </m:oMathPara>
                </a14:m>
                <a:endParaRPr lang="fr-FR" sz="3200" dirty="0"/>
              </a:p>
            </p:txBody>
          </p:sp>
        </mc:Choice>
        <mc:Fallback>
          <p:sp>
            <p:nvSpPr>
              <p:cNvPr id="24" name="ZoneTexte 23">
                <a:extLst>
                  <a:ext uri="{FF2B5EF4-FFF2-40B4-BE49-F238E27FC236}">
                    <a16:creationId xmlns:a16="http://schemas.microsoft.com/office/drawing/2014/main" id="{9A27FE9C-515E-4623-A617-0D25F735C8EE}"/>
                  </a:ext>
                </a:extLst>
              </p:cNvPr>
              <p:cNvSpPr txBox="1">
                <a:spLocks noRot="1" noChangeAspect="1" noMove="1" noResize="1" noEditPoints="1" noAdjustHandles="1" noChangeArrowheads="1" noChangeShapeType="1" noTextEdit="1"/>
              </p:cNvSpPr>
              <p:nvPr/>
            </p:nvSpPr>
            <p:spPr>
              <a:xfrm>
                <a:off x="11421895" y="1489662"/>
                <a:ext cx="576932" cy="610234"/>
              </a:xfrm>
              <a:prstGeom prst="rect">
                <a:avLst/>
              </a:prstGeom>
              <a:blipFill>
                <a:blip r:embed="rId3"/>
                <a:stretch>
                  <a:fillRect/>
                </a:stretch>
              </a:blipFill>
            </p:spPr>
            <p:txBody>
              <a:bodyPr/>
              <a:lstStyle/>
              <a:p>
                <a:r>
                  <a:rPr lang="fr-FR">
                    <a:noFill/>
                  </a:rPr>
                  <a:t> </a:t>
                </a:r>
              </a:p>
            </p:txBody>
          </p:sp>
        </mc:Fallback>
      </mc:AlternateContent>
      <p:grpSp>
        <p:nvGrpSpPr>
          <p:cNvPr id="29" name="Groupe 28">
            <a:extLst>
              <a:ext uri="{FF2B5EF4-FFF2-40B4-BE49-F238E27FC236}">
                <a16:creationId xmlns:a16="http://schemas.microsoft.com/office/drawing/2014/main" id="{4858A2C4-DC00-4527-9349-2947A56E284D}"/>
              </a:ext>
            </a:extLst>
          </p:cNvPr>
          <p:cNvGrpSpPr/>
          <p:nvPr/>
        </p:nvGrpSpPr>
        <p:grpSpPr>
          <a:xfrm>
            <a:off x="193173" y="1538457"/>
            <a:ext cx="3511844" cy="1122878"/>
            <a:chOff x="795691" y="5532843"/>
            <a:chExt cx="3909397" cy="1344164"/>
          </a:xfrm>
        </p:grpSpPr>
        <p:pic>
          <p:nvPicPr>
            <p:cNvPr id="30" name="Image 29">
              <a:extLst>
                <a:ext uri="{FF2B5EF4-FFF2-40B4-BE49-F238E27FC236}">
                  <a16:creationId xmlns:a16="http://schemas.microsoft.com/office/drawing/2014/main" id="{04F1E3A9-5889-42D2-B73B-792A12E66776}"/>
                </a:ext>
              </a:extLst>
            </p:cNvPr>
            <p:cNvPicPr>
              <a:picLocks noChangeAspect="1"/>
            </p:cNvPicPr>
            <p:nvPr/>
          </p:nvPicPr>
          <p:blipFill>
            <a:blip r:embed="rId4"/>
            <a:stretch>
              <a:fillRect/>
            </a:stretch>
          </p:blipFill>
          <p:spPr>
            <a:xfrm>
              <a:off x="795691" y="5532843"/>
              <a:ext cx="3871540" cy="1344164"/>
            </a:xfrm>
            <a:prstGeom prst="rect">
              <a:avLst/>
            </a:prstGeom>
          </p:spPr>
        </p:pic>
        <p:cxnSp>
          <p:nvCxnSpPr>
            <p:cNvPr id="32" name="Connecteur droit 31">
              <a:extLst>
                <a:ext uri="{FF2B5EF4-FFF2-40B4-BE49-F238E27FC236}">
                  <a16:creationId xmlns:a16="http://schemas.microsoft.com/office/drawing/2014/main" id="{918CF921-9C92-441B-B289-4A9347D2226A}"/>
                </a:ext>
              </a:extLst>
            </p:cNvPr>
            <p:cNvCxnSpPr>
              <a:cxnSpLocks/>
            </p:cNvCxnSpPr>
            <p:nvPr/>
          </p:nvCxnSpPr>
          <p:spPr>
            <a:xfrm>
              <a:off x="826216" y="5532843"/>
              <a:ext cx="387887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pic>
        <p:nvPicPr>
          <p:cNvPr id="6" name="Image 5">
            <a:extLst>
              <a:ext uri="{FF2B5EF4-FFF2-40B4-BE49-F238E27FC236}">
                <a16:creationId xmlns:a16="http://schemas.microsoft.com/office/drawing/2014/main" id="{58F5AA29-8636-4F13-9562-4CFDC5FD80D9}"/>
              </a:ext>
            </a:extLst>
          </p:cNvPr>
          <p:cNvPicPr>
            <a:picLocks noChangeAspect="1"/>
          </p:cNvPicPr>
          <p:nvPr/>
        </p:nvPicPr>
        <p:blipFill>
          <a:blip r:embed="rId5"/>
          <a:stretch>
            <a:fillRect/>
          </a:stretch>
        </p:blipFill>
        <p:spPr>
          <a:xfrm>
            <a:off x="7831151" y="1508348"/>
            <a:ext cx="3312670" cy="1183096"/>
          </a:xfrm>
          <a:prstGeom prst="rect">
            <a:avLst/>
          </a:prstGeom>
        </p:spPr>
      </p:pic>
      <p:pic>
        <p:nvPicPr>
          <p:cNvPr id="8" name="Image 7">
            <a:extLst>
              <a:ext uri="{FF2B5EF4-FFF2-40B4-BE49-F238E27FC236}">
                <a16:creationId xmlns:a16="http://schemas.microsoft.com/office/drawing/2014/main" id="{EE52B336-2406-4081-8626-679B99C5047A}"/>
              </a:ext>
            </a:extLst>
          </p:cNvPr>
          <p:cNvPicPr>
            <a:picLocks noChangeAspect="1"/>
          </p:cNvPicPr>
          <p:nvPr/>
        </p:nvPicPr>
        <p:blipFill>
          <a:blip r:embed="rId6"/>
          <a:stretch>
            <a:fillRect/>
          </a:stretch>
        </p:blipFill>
        <p:spPr>
          <a:xfrm>
            <a:off x="4022818" y="1532858"/>
            <a:ext cx="3484423" cy="1160512"/>
          </a:xfrm>
          <a:prstGeom prst="rect">
            <a:avLst/>
          </a:prstGeom>
        </p:spPr>
      </p:pic>
      <p:pic>
        <p:nvPicPr>
          <p:cNvPr id="33" name="Image 32">
            <a:extLst>
              <a:ext uri="{FF2B5EF4-FFF2-40B4-BE49-F238E27FC236}">
                <a16:creationId xmlns:a16="http://schemas.microsoft.com/office/drawing/2014/main" id="{244E8939-A3CC-4258-A279-36374FB1AF14}"/>
              </a:ext>
            </a:extLst>
          </p:cNvPr>
          <p:cNvPicPr>
            <a:picLocks noChangeAspect="1"/>
          </p:cNvPicPr>
          <p:nvPr/>
        </p:nvPicPr>
        <p:blipFill>
          <a:blip r:embed="rId7"/>
          <a:stretch>
            <a:fillRect/>
          </a:stretch>
        </p:blipFill>
        <p:spPr>
          <a:xfrm>
            <a:off x="3881729" y="3387435"/>
            <a:ext cx="3492000" cy="1292040"/>
          </a:xfrm>
          <a:prstGeom prst="rect">
            <a:avLst/>
          </a:prstGeom>
        </p:spPr>
      </p:pic>
      <p:pic>
        <p:nvPicPr>
          <p:cNvPr id="34" name="Image 33">
            <a:extLst>
              <a:ext uri="{FF2B5EF4-FFF2-40B4-BE49-F238E27FC236}">
                <a16:creationId xmlns:a16="http://schemas.microsoft.com/office/drawing/2014/main" id="{28CB7D64-2FA0-4399-BA6D-6BC8EC1174B9}"/>
              </a:ext>
            </a:extLst>
          </p:cNvPr>
          <p:cNvPicPr>
            <a:picLocks noChangeAspect="1"/>
          </p:cNvPicPr>
          <p:nvPr/>
        </p:nvPicPr>
        <p:blipFill>
          <a:blip r:embed="rId5"/>
          <a:stretch>
            <a:fillRect/>
          </a:stretch>
        </p:blipFill>
        <p:spPr>
          <a:xfrm>
            <a:off x="157410" y="3362681"/>
            <a:ext cx="3513600" cy="1254857"/>
          </a:xfrm>
          <a:prstGeom prst="rect">
            <a:avLst/>
          </a:prstGeom>
        </p:spPr>
      </p:pic>
      <p:pic>
        <p:nvPicPr>
          <p:cNvPr id="36" name="Image 35">
            <a:extLst>
              <a:ext uri="{FF2B5EF4-FFF2-40B4-BE49-F238E27FC236}">
                <a16:creationId xmlns:a16="http://schemas.microsoft.com/office/drawing/2014/main" id="{4B19FC66-3F09-485C-9ABA-F2115319A6A4}"/>
              </a:ext>
            </a:extLst>
          </p:cNvPr>
          <p:cNvPicPr>
            <a:picLocks noChangeAspect="1"/>
          </p:cNvPicPr>
          <p:nvPr/>
        </p:nvPicPr>
        <p:blipFill>
          <a:blip r:embed="rId8"/>
          <a:stretch>
            <a:fillRect/>
          </a:stretch>
        </p:blipFill>
        <p:spPr>
          <a:xfrm>
            <a:off x="187639" y="5386293"/>
            <a:ext cx="3513600" cy="1161868"/>
          </a:xfrm>
          <a:prstGeom prst="rect">
            <a:avLst/>
          </a:prstGeom>
        </p:spPr>
      </p:pic>
      <mc:AlternateContent xmlns:mc="http://schemas.openxmlformats.org/markup-compatibility/2006">
        <mc:Choice xmlns:a14="http://schemas.microsoft.com/office/drawing/2010/main" Requires="a14">
          <p:sp>
            <p:nvSpPr>
              <p:cNvPr id="38" name="ZoneTexte 37">
                <a:extLst>
                  <a:ext uri="{FF2B5EF4-FFF2-40B4-BE49-F238E27FC236}">
                    <a16:creationId xmlns:a16="http://schemas.microsoft.com/office/drawing/2014/main" id="{9906AA7B-C7F8-4945-A7D7-4AF9ABB27652}"/>
                  </a:ext>
                </a:extLst>
              </p:cNvPr>
              <p:cNvSpPr txBox="1"/>
              <p:nvPr/>
            </p:nvSpPr>
            <p:spPr>
              <a:xfrm>
                <a:off x="1962804" y="3568700"/>
                <a:ext cx="668645" cy="323850"/>
              </a:xfrm>
              <a:prstGeom prst="rect">
                <a:avLst/>
              </a:prstGeom>
              <a:solidFill>
                <a:srgbClr val="D5FFFF"/>
              </a:solidFill>
              <a:ln>
                <a:solidFill>
                  <a:srgbClr val="FFFF00"/>
                </a:solidFill>
              </a:ln>
            </p:spPr>
            <p:txBody>
              <a:bodyPr vert="horz" wrap="square" lIns="91440" tIns="45720" rIns="91440" bIns="45720" rtlCol="0" anchor="ctr">
                <a:no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1</m:t>
                          </m:r>
                        </m:sub>
                      </m:sSub>
                      <m:r>
                        <a:rPr lang="fr-FR" b="0" i="0" smtClean="0">
                          <a:latin typeface="Cambria Math" panose="02040503050406030204" pitchFamily="18" charset="0"/>
                        </a:rPr>
                        <m:t>, </m:t>
                      </m:r>
                      <m:sSub>
                        <m:sSubPr>
                          <m:ctrlPr>
                            <a:rPr lang="fr-FR" b="0" i="0" smtClean="0">
                              <a:latin typeface="Cambria Math" panose="02040503050406030204" pitchFamily="18" charset="0"/>
                            </a:rPr>
                          </m:ctrlPr>
                        </m:sSubPr>
                        <m:e>
                          <m:r>
                            <m:rPr>
                              <m:sty m:val="p"/>
                            </m:rPr>
                            <a:rPr lang="fr-FR" b="0" i="0" smtClean="0">
                              <a:latin typeface="Cambria Math" panose="02040503050406030204" pitchFamily="18" charset="0"/>
                            </a:rPr>
                            <m:t>V</m:t>
                          </m:r>
                        </m:e>
                        <m:sub>
                          <m:r>
                            <a:rPr lang="fr-FR" b="0" i="0" smtClean="0">
                              <a:latin typeface="Cambria Math" panose="02040503050406030204" pitchFamily="18" charset="0"/>
                            </a:rPr>
                            <m:t>1</m:t>
                          </m:r>
                        </m:sub>
                      </m:sSub>
                    </m:oMath>
                  </m:oMathPara>
                </a14:m>
                <a:endParaRPr lang="fr-FR" dirty="0"/>
              </a:p>
            </p:txBody>
          </p:sp>
        </mc:Choice>
        <mc:Fallback>
          <p:sp>
            <p:nvSpPr>
              <p:cNvPr id="38" name="ZoneTexte 37">
                <a:extLst>
                  <a:ext uri="{FF2B5EF4-FFF2-40B4-BE49-F238E27FC236}">
                    <a16:creationId xmlns:a16="http://schemas.microsoft.com/office/drawing/2014/main" id="{9906AA7B-C7F8-4945-A7D7-4AF9ABB27652}"/>
                  </a:ext>
                </a:extLst>
              </p:cNvPr>
              <p:cNvSpPr txBox="1">
                <a:spLocks noRot="1" noChangeAspect="1" noMove="1" noResize="1" noEditPoints="1" noAdjustHandles="1" noChangeArrowheads="1" noChangeShapeType="1" noTextEdit="1"/>
              </p:cNvSpPr>
              <p:nvPr/>
            </p:nvSpPr>
            <p:spPr>
              <a:xfrm>
                <a:off x="1962804" y="3568700"/>
                <a:ext cx="668645" cy="323850"/>
              </a:xfrm>
              <a:prstGeom prst="rect">
                <a:avLst/>
              </a:prstGeom>
              <a:blipFill>
                <a:blip r:embed="rId9"/>
                <a:stretch>
                  <a:fillRect l="-1786" r="-3571" b="-17857"/>
                </a:stretch>
              </a:blipFill>
              <a:ln>
                <a:solidFill>
                  <a:srgbClr val="FFFF00"/>
                </a:solid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9" name="ZoneTexte 38">
                <a:extLst>
                  <a:ext uri="{FF2B5EF4-FFF2-40B4-BE49-F238E27FC236}">
                    <a16:creationId xmlns:a16="http://schemas.microsoft.com/office/drawing/2014/main" id="{34254802-7C55-4077-BDAC-856A437E8B06}"/>
                  </a:ext>
                </a:extLst>
              </p:cNvPr>
              <p:cNvSpPr txBox="1"/>
              <p:nvPr/>
            </p:nvSpPr>
            <p:spPr>
              <a:xfrm>
                <a:off x="5539250" y="3650922"/>
                <a:ext cx="584200" cy="323850"/>
              </a:xfrm>
              <a:prstGeom prst="rect">
                <a:avLst/>
              </a:prstGeom>
              <a:solidFill>
                <a:srgbClr val="00AAFA"/>
              </a:solidFill>
            </p:spPr>
            <p:txBody>
              <a:bodyPr vert="horz" wrap="square" lIns="91440" tIns="45720" rIns="91440" bIns="45720" rtlCol="0" anchor="ctr">
                <a:normAutofit fontScale="85000" lnSpcReduction="10000"/>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1</m:t>
                          </m:r>
                        </m:sub>
                      </m:sSub>
                      <m:r>
                        <a:rPr lang="fr-FR" b="0" i="0" smtClean="0">
                          <a:latin typeface="Cambria Math" panose="02040503050406030204" pitchFamily="18" charset="0"/>
                        </a:rPr>
                        <m:t>, </m:t>
                      </m:r>
                      <m:sSub>
                        <m:sSubPr>
                          <m:ctrlPr>
                            <a:rPr lang="fr-FR" b="0" i="0" smtClean="0">
                              <a:latin typeface="Cambria Math" panose="02040503050406030204" pitchFamily="18" charset="0"/>
                            </a:rPr>
                          </m:ctrlPr>
                        </m:sSubPr>
                        <m:e>
                          <m:r>
                            <m:rPr>
                              <m:sty m:val="p"/>
                            </m:rPr>
                            <a:rPr lang="fr-FR" b="0" i="0" smtClean="0">
                              <a:latin typeface="Cambria Math" panose="02040503050406030204" pitchFamily="18" charset="0"/>
                            </a:rPr>
                            <m:t>V</m:t>
                          </m:r>
                        </m:e>
                        <m:sub>
                          <m:r>
                            <a:rPr lang="fr-FR" b="0" i="0" smtClean="0">
                              <a:latin typeface="Cambria Math" panose="02040503050406030204" pitchFamily="18" charset="0"/>
                            </a:rPr>
                            <m:t>1</m:t>
                          </m:r>
                        </m:sub>
                      </m:sSub>
                    </m:oMath>
                  </m:oMathPara>
                </a14:m>
                <a:endParaRPr lang="fr-FR" dirty="0"/>
              </a:p>
            </p:txBody>
          </p:sp>
        </mc:Choice>
        <mc:Fallback>
          <p:sp>
            <p:nvSpPr>
              <p:cNvPr id="39" name="ZoneTexte 38">
                <a:extLst>
                  <a:ext uri="{FF2B5EF4-FFF2-40B4-BE49-F238E27FC236}">
                    <a16:creationId xmlns:a16="http://schemas.microsoft.com/office/drawing/2014/main" id="{34254802-7C55-4077-BDAC-856A437E8B06}"/>
                  </a:ext>
                </a:extLst>
              </p:cNvPr>
              <p:cNvSpPr txBox="1">
                <a:spLocks noRot="1" noChangeAspect="1" noMove="1" noResize="1" noEditPoints="1" noAdjustHandles="1" noChangeArrowheads="1" noChangeShapeType="1" noTextEdit="1"/>
              </p:cNvSpPr>
              <p:nvPr/>
            </p:nvSpPr>
            <p:spPr>
              <a:xfrm>
                <a:off x="5539250" y="3650922"/>
                <a:ext cx="584200" cy="323850"/>
              </a:xfrm>
              <a:prstGeom prst="rect">
                <a:avLst/>
              </a:prstGeom>
              <a:blipFill>
                <a:blip r:embed="rId10"/>
                <a:stretch>
                  <a:fillRect r="-1042" b="-11321"/>
                </a:stretch>
              </a:blipFill>
            </p:spPr>
            <p:txBody>
              <a:bodyPr/>
              <a:lstStyle/>
              <a:p>
                <a:r>
                  <a:rPr lang="fr-FR">
                    <a:noFill/>
                  </a:rPr>
                  <a:t> </a:t>
                </a:r>
              </a:p>
            </p:txBody>
          </p:sp>
        </mc:Fallback>
      </mc:AlternateContent>
      <p:cxnSp>
        <p:nvCxnSpPr>
          <p:cNvPr id="41" name="Connecteur droit avec flèche 40">
            <a:extLst>
              <a:ext uri="{FF2B5EF4-FFF2-40B4-BE49-F238E27FC236}">
                <a16:creationId xmlns:a16="http://schemas.microsoft.com/office/drawing/2014/main" id="{6A681F17-D319-42D2-88D5-2E1D7976A784}"/>
              </a:ext>
            </a:extLst>
          </p:cNvPr>
          <p:cNvCxnSpPr>
            <a:cxnSpLocks/>
          </p:cNvCxnSpPr>
          <p:nvPr/>
        </p:nvCxnSpPr>
        <p:spPr>
          <a:xfrm flipH="1">
            <a:off x="1944439" y="3892550"/>
            <a:ext cx="322814" cy="48211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42" name="Image 41">
            <a:extLst>
              <a:ext uri="{FF2B5EF4-FFF2-40B4-BE49-F238E27FC236}">
                <a16:creationId xmlns:a16="http://schemas.microsoft.com/office/drawing/2014/main" id="{4CD8F1F9-9CDB-42F6-805F-6AECD899B193}"/>
              </a:ext>
            </a:extLst>
          </p:cNvPr>
          <p:cNvPicPr>
            <a:picLocks noChangeAspect="1"/>
          </p:cNvPicPr>
          <p:nvPr/>
        </p:nvPicPr>
        <p:blipFill>
          <a:blip r:embed="rId7"/>
          <a:stretch>
            <a:fillRect/>
          </a:stretch>
        </p:blipFill>
        <p:spPr>
          <a:xfrm>
            <a:off x="3881729" y="3380168"/>
            <a:ext cx="3492000" cy="1292040"/>
          </a:xfrm>
          <a:prstGeom prst="rect">
            <a:avLst/>
          </a:prstGeom>
        </p:spPr>
      </p:pic>
      <mc:AlternateContent xmlns:mc="http://schemas.openxmlformats.org/markup-compatibility/2006">
        <mc:Choice xmlns:a14="http://schemas.microsoft.com/office/drawing/2010/main" Requires="a14">
          <p:sp>
            <p:nvSpPr>
              <p:cNvPr id="43" name="ZoneTexte 42">
                <a:extLst>
                  <a:ext uri="{FF2B5EF4-FFF2-40B4-BE49-F238E27FC236}">
                    <a16:creationId xmlns:a16="http://schemas.microsoft.com/office/drawing/2014/main" id="{33BBB1B0-0841-4EFA-B4D2-7C1036D201A5}"/>
                  </a:ext>
                </a:extLst>
              </p:cNvPr>
              <p:cNvSpPr txBox="1"/>
              <p:nvPr/>
            </p:nvSpPr>
            <p:spPr>
              <a:xfrm>
                <a:off x="5643839" y="3555201"/>
                <a:ext cx="690330" cy="323850"/>
              </a:xfrm>
              <a:prstGeom prst="rect">
                <a:avLst/>
              </a:prstGeom>
              <a:solidFill>
                <a:srgbClr val="D5FFFF"/>
              </a:solidFill>
              <a:ln>
                <a:solidFill>
                  <a:srgbClr val="FFFF00"/>
                </a:solidFill>
              </a:ln>
            </p:spPr>
            <p:txBody>
              <a:bodyPr vert="horz" wrap="square" lIns="91440" tIns="45720" rIns="91440" bIns="45720" rtlCol="0" anchor="ctr">
                <a:no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2</m:t>
                          </m:r>
                        </m:sub>
                      </m:sSub>
                      <m:r>
                        <a:rPr lang="fr-FR" b="0" i="0" smtClean="0">
                          <a:latin typeface="Cambria Math" panose="02040503050406030204" pitchFamily="18" charset="0"/>
                        </a:rPr>
                        <m:t>, </m:t>
                      </m:r>
                      <m:sSub>
                        <m:sSubPr>
                          <m:ctrlPr>
                            <a:rPr lang="fr-FR" b="0" i="0" smtClean="0">
                              <a:latin typeface="Cambria Math" panose="02040503050406030204" pitchFamily="18" charset="0"/>
                            </a:rPr>
                          </m:ctrlPr>
                        </m:sSubPr>
                        <m:e>
                          <m:r>
                            <m:rPr>
                              <m:sty m:val="p"/>
                            </m:rPr>
                            <a:rPr lang="fr-FR" b="0" i="0" smtClean="0">
                              <a:latin typeface="Cambria Math" panose="02040503050406030204" pitchFamily="18" charset="0"/>
                            </a:rPr>
                            <m:t>V</m:t>
                          </m:r>
                        </m:e>
                        <m:sub>
                          <m:r>
                            <a:rPr lang="fr-FR" b="0" i="0" smtClean="0">
                              <a:latin typeface="Cambria Math" panose="02040503050406030204" pitchFamily="18" charset="0"/>
                            </a:rPr>
                            <m:t>2</m:t>
                          </m:r>
                        </m:sub>
                      </m:sSub>
                    </m:oMath>
                  </m:oMathPara>
                </a14:m>
                <a:endParaRPr lang="fr-FR" dirty="0"/>
              </a:p>
            </p:txBody>
          </p:sp>
        </mc:Choice>
        <mc:Fallback>
          <p:sp>
            <p:nvSpPr>
              <p:cNvPr id="43" name="ZoneTexte 42">
                <a:extLst>
                  <a:ext uri="{FF2B5EF4-FFF2-40B4-BE49-F238E27FC236}">
                    <a16:creationId xmlns:a16="http://schemas.microsoft.com/office/drawing/2014/main" id="{33BBB1B0-0841-4EFA-B4D2-7C1036D201A5}"/>
                  </a:ext>
                </a:extLst>
              </p:cNvPr>
              <p:cNvSpPr txBox="1">
                <a:spLocks noRot="1" noChangeAspect="1" noMove="1" noResize="1" noEditPoints="1" noAdjustHandles="1" noChangeArrowheads="1" noChangeShapeType="1" noTextEdit="1"/>
              </p:cNvSpPr>
              <p:nvPr/>
            </p:nvSpPr>
            <p:spPr>
              <a:xfrm>
                <a:off x="5643839" y="3555201"/>
                <a:ext cx="690330" cy="323850"/>
              </a:xfrm>
              <a:prstGeom prst="rect">
                <a:avLst/>
              </a:prstGeom>
              <a:blipFill>
                <a:blip r:embed="rId11"/>
                <a:stretch>
                  <a:fillRect l="-1739" r="-2609" b="-20000"/>
                </a:stretch>
              </a:blipFill>
              <a:ln>
                <a:solidFill>
                  <a:srgbClr val="FFFF00"/>
                </a:solidFill>
              </a:ln>
            </p:spPr>
            <p:txBody>
              <a:bodyPr/>
              <a:lstStyle/>
              <a:p>
                <a:r>
                  <a:rPr lang="fr-FR">
                    <a:noFill/>
                  </a:rPr>
                  <a:t> </a:t>
                </a:r>
              </a:p>
            </p:txBody>
          </p:sp>
        </mc:Fallback>
      </mc:AlternateContent>
      <p:cxnSp>
        <p:nvCxnSpPr>
          <p:cNvPr id="44" name="Connecteur droit avec flèche 43">
            <a:extLst>
              <a:ext uri="{FF2B5EF4-FFF2-40B4-BE49-F238E27FC236}">
                <a16:creationId xmlns:a16="http://schemas.microsoft.com/office/drawing/2014/main" id="{3BA59B01-3A83-46C0-A675-68D65C6DD8CA}"/>
              </a:ext>
            </a:extLst>
          </p:cNvPr>
          <p:cNvCxnSpPr>
            <a:cxnSpLocks/>
            <a:stCxn id="43" idx="1"/>
          </p:cNvCxnSpPr>
          <p:nvPr/>
        </p:nvCxnSpPr>
        <p:spPr>
          <a:xfrm flipH="1">
            <a:off x="5476405" y="3717126"/>
            <a:ext cx="167434" cy="80474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7" name="ZoneTexte 46">
                <a:extLst>
                  <a:ext uri="{FF2B5EF4-FFF2-40B4-BE49-F238E27FC236}">
                    <a16:creationId xmlns:a16="http://schemas.microsoft.com/office/drawing/2014/main" id="{8E7E2675-47B6-42FC-9E75-55E3FF7C8AA3}"/>
                  </a:ext>
                </a:extLst>
              </p:cNvPr>
              <p:cNvSpPr txBox="1"/>
              <p:nvPr/>
            </p:nvSpPr>
            <p:spPr>
              <a:xfrm>
                <a:off x="5760777" y="4134918"/>
                <a:ext cx="690330" cy="323850"/>
              </a:xfrm>
              <a:prstGeom prst="rect">
                <a:avLst/>
              </a:prstGeom>
              <a:solidFill>
                <a:srgbClr val="D5FFFF"/>
              </a:solidFill>
              <a:ln>
                <a:solidFill>
                  <a:srgbClr val="FFFF00"/>
                </a:solidFill>
              </a:ln>
            </p:spPr>
            <p:txBody>
              <a:bodyPr vert="horz" wrap="square" lIns="91440" tIns="45720" rIns="91440" bIns="45720" rtlCol="0" anchor="ctr">
                <a:noAutofit/>
              </a:bodyPr>
              <a:lstStyle/>
              <a:p>
                <a:pPr algn="l"/>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3</m:t>
                          </m:r>
                        </m:sub>
                      </m:sSub>
                      <m:r>
                        <a:rPr lang="fr-FR" b="0" i="0" smtClean="0">
                          <a:latin typeface="Cambria Math" panose="02040503050406030204" pitchFamily="18" charset="0"/>
                        </a:rPr>
                        <m:t>, </m:t>
                      </m:r>
                      <m:sSub>
                        <m:sSubPr>
                          <m:ctrlPr>
                            <a:rPr lang="fr-FR" b="0" i="0" smtClean="0">
                              <a:latin typeface="Cambria Math" panose="02040503050406030204" pitchFamily="18" charset="0"/>
                            </a:rPr>
                          </m:ctrlPr>
                        </m:sSubPr>
                        <m:e>
                          <m:r>
                            <m:rPr>
                              <m:sty m:val="p"/>
                            </m:rPr>
                            <a:rPr lang="fr-FR" b="0" i="0" smtClean="0">
                              <a:latin typeface="Cambria Math" panose="02040503050406030204" pitchFamily="18" charset="0"/>
                            </a:rPr>
                            <m:t>V</m:t>
                          </m:r>
                        </m:e>
                        <m:sub>
                          <m:r>
                            <a:rPr lang="fr-FR" b="0" i="0" smtClean="0">
                              <a:latin typeface="Cambria Math" panose="02040503050406030204" pitchFamily="18" charset="0"/>
                            </a:rPr>
                            <m:t>3</m:t>
                          </m:r>
                        </m:sub>
                      </m:sSub>
                    </m:oMath>
                  </m:oMathPara>
                </a14:m>
                <a:endParaRPr lang="fr-FR" dirty="0"/>
              </a:p>
            </p:txBody>
          </p:sp>
        </mc:Choice>
        <mc:Fallback>
          <p:sp>
            <p:nvSpPr>
              <p:cNvPr id="47" name="ZoneTexte 46">
                <a:extLst>
                  <a:ext uri="{FF2B5EF4-FFF2-40B4-BE49-F238E27FC236}">
                    <a16:creationId xmlns:a16="http://schemas.microsoft.com/office/drawing/2014/main" id="{8E7E2675-47B6-42FC-9E75-55E3FF7C8AA3}"/>
                  </a:ext>
                </a:extLst>
              </p:cNvPr>
              <p:cNvSpPr txBox="1">
                <a:spLocks noRot="1" noChangeAspect="1" noMove="1" noResize="1" noEditPoints="1" noAdjustHandles="1" noChangeArrowheads="1" noChangeShapeType="1" noTextEdit="1"/>
              </p:cNvSpPr>
              <p:nvPr/>
            </p:nvSpPr>
            <p:spPr>
              <a:xfrm>
                <a:off x="5760777" y="4134918"/>
                <a:ext cx="690330" cy="323850"/>
              </a:xfrm>
              <a:prstGeom prst="rect">
                <a:avLst/>
              </a:prstGeom>
              <a:blipFill>
                <a:blip r:embed="rId12"/>
                <a:stretch>
                  <a:fillRect l="-870" r="-3478" b="-20000"/>
                </a:stretch>
              </a:blipFill>
              <a:ln>
                <a:solidFill>
                  <a:srgbClr val="FFFF00"/>
                </a:solidFill>
              </a:ln>
            </p:spPr>
            <p:txBody>
              <a:bodyPr/>
              <a:lstStyle/>
              <a:p>
                <a:r>
                  <a:rPr lang="fr-FR">
                    <a:noFill/>
                  </a:rPr>
                  <a:t> </a:t>
                </a:r>
              </a:p>
            </p:txBody>
          </p:sp>
        </mc:Fallback>
      </mc:AlternateContent>
      <p:cxnSp>
        <p:nvCxnSpPr>
          <p:cNvPr id="48" name="Connecteur droit avec flèche 47">
            <a:extLst>
              <a:ext uri="{FF2B5EF4-FFF2-40B4-BE49-F238E27FC236}">
                <a16:creationId xmlns:a16="http://schemas.microsoft.com/office/drawing/2014/main" id="{96193625-F2E2-408C-97A0-41910E9191A4}"/>
              </a:ext>
            </a:extLst>
          </p:cNvPr>
          <p:cNvCxnSpPr>
            <a:cxnSpLocks/>
            <a:stCxn id="47" idx="3"/>
          </p:cNvCxnSpPr>
          <p:nvPr/>
        </p:nvCxnSpPr>
        <p:spPr>
          <a:xfrm>
            <a:off x="6451107" y="4296843"/>
            <a:ext cx="201150" cy="26479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4" name="ZoneTexte 53">
                <a:extLst>
                  <a:ext uri="{FF2B5EF4-FFF2-40B4-BE49-F238E27FC236}">
                    <a16:creationId xmlns:a16="http://schemas.microsoft.com/office/drawing/2014/main" id="{281FE34D-9B8C-46B6-BD82-A60CE77D3F4D}"/>
                  </a:ext>
                </a:extLst>
              </p:cNvPr>
              <p:cNvSpPr txBox="1"/>
              <p:nvPr/>
            </p:nvSpPr>
            <p:spPr>
              <a:xfrm>
                <a:off x="7686264" y="3380168"/>
                <a:ext cx="2235200" cy="807846"/>
              </a:xfrm>
              <a:prstGeom prst="rect">
                <a:avLst/>
              </a:prstGeom>
              <a:noFill/>
            </p:spPr>
            <p:txBody>
              <a:bodyPr vert="horz" wrap="square" lIns="91440" tIns="45720" rIns="91440" bIns="45720" rtlCol="0" anchor="ctr">
                <a:normAutofit/>
              </a:bodyPr>
              <a:lstStyle/>
              <a:p>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1</m:t>
                          </m:r>
                        </m:sub>
                      </m:sSub>
                      <m:sSub>
                        <m:sSubPr>
                          <m:ctrlPr>
                            <a:rPr lang="fr-FR" b="0"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1</m:t>
                          </m:r>
                        </m:sub>
                      </m:sSub>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2</m:t>
                          </m:r>
                        </m:sub>
                      </m:sSub>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b="0" i="1" smtClean="0">
                              <a:latin typeface="Cambria Math" panose="02040503050406030204" pitchFamily="18" charset="0"/>
                            </a:rPr>
                            <m:t>2</m:t>
                          </m:r>
                        </m:sub>
                      </m:sSub>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3</m:t>
                          </m:r>
                        </m:sub>
                      </m:sSub>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b="0" i="1" smtClean="0">
                              <a:latin typeface="Cambria Math" panose="02040503050406030204" pitchFamily="18" charset="0"/>
                            </a:rPr>
                            <m:t>3</m:t>
                          </m:r>
                        </m:sub>
                      </m:sSub>
                    </m:oMath>
                  </m:oMathPara>
                </a14:m>
                <a:endParaRPr lang="fr-FR" dirty="0"/>
              </a:p>
            </p:txBody>
          </p:sp>
        </mc:Choice>
        <mc:Fallback>
          <p:sp>
            <p:nvSpPr>
              <p:cNvPr id="54" name="ZoneTexte 53">
                <a:extLst>
                  <a:ext uri="{FF2B5EF4-FFF2-40B4-BE49-F238E27FC236}">
                    <a16:creationId xmlns:a16="http://schemas.microsoft.com/office/drawing/2014/main" id="{281FE34D-9B8C-46B6-BD82-A60CE77D3F4D}"/>
                  </a:ext>
                </a:extLst>
              </p:cNvPr>
              <p:cNvSpPr txBox="1">
                <a:spLocks noRot="1" noChangeAspect="1" noMove="1" noResize="1" noEditPoints="1" noAdjustHandles="1" noChangeArrowheads="1" noChangeShapeType="1" noTextEdit="1"/>
              </p:cNvSpPr>
              <p:nvPr/>
            </p:nvSpPr>
            <p:spPr>
              <a:xfrm>
                <a:off x="7686264" y="3380168"/>
                <a:ext cx="2235200" cy="807846"/>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55" name="ZoneTexte 54">
                <a:extLst>
                  <a:ext uri="{FF2B5EF4-FFF2-40B4-BE49-F238E27FC236}">
                    <a16:creationId xmlns:a16="http://schemas.microsoft.com/office/drawing/2014/main" id="{33960D8D-DD93-4F93-8948-7FA8D534916F}"/>
                  </a:ext>
                </a:extLst>
              </p:cNvPr>
              <p:cNvSpPr txBox="1"/>
              <p:nvPr/>
            </p:nvSpPr>
            <p:spPr>
              <a:xfrm>
                <a:off x="8213217" y="4154157"/>
                <a:ext cx="1234161" cy="395849"/>
              </a:xfrm>
              <a:prstGeom prst="rect">
                <a:avLst/>
              </a:prstGeom>
              <a:noFill/>
            </p:spPr>
            <p:txBody>
              <a:bodyPr vert="horz" wrap="square" lIns="91440" tIns="45720" rIns="91440" bIns="45720" rtlCol="0" anchor="ctr">
                <a:normAutofit/>
              </a:bodyPr>
              <a:lstStyle/>
              <a:p>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2</m:t>
                          </m:r>
                        </m:sub>
                      </m:sSub>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3</m:t>
                          </m:r>
                        </m:sub>
                      </m:sSub>
                    </m:oMath>
                  </m:oMathPara>
                </a14:m>
                <a:endParaRPr lang="fr-FR" dirty="0"/>
              </a:p>
            </p:txBody>
          </p:sp>
        </mc:Choice>
        <mc:Fallback>
          <p:sp>
            <p:nvSpPr>
              <p:cNvPr id="55" name="ZoneTexte 54">
                <a:extLst>
                  <a:ext uri="{FF2B5EF4-FFF2-40B4-BE49-F238E27FC236}">
                    <a16:creationId xmlns:a16="http://schemas.microsoft.com/office/drawing/2014/main" id="{33960D8D-DD93-4F93-8948-7FA8D534916F}"/>
                  </a:ext>
                </a:extLst>
              </p:cNvPr>
              <p:cNvSpPr txBox="1">
                <a:spLocks noRot="1" noChangeAspect="1" noMove="1" noResize="1" noEditPoints="1" noAdjustHandles="1" noChangeArrowheads="1" noChangeShapeType="1" noTextEdit="1"/>
              </p:cNvSpPr>
              <p:nvPr/>
            </p:nvSpPr>
            <p:spPr>
              <a:xfrm>
                <a:off x="8213217" y="4154157"/>
                <a:ext cx="1234161" cy="395849"/>
              </a:xfrm>
              <a:prstGeom prst="rect">
                <a:avLst/>
              </a:prstGeom>
              <a:blipFill>
                <a:blip r:embed="rId14"/>
                <a:stretch>
                  <a:fillRect b="-9231"/>
                </a:stretch>
              </a:blipFill>
            </p:spPr>
            <p:txBody>
              <a:bodyPr/>
              <a:lstStyle/>
              <a:p>
                <a:r>
                  <a:rPr lang="fr-FR">
                    <a:noFill/>
                  </a:rPr>
                  <a:t> </a:t>
                </a:r>
              </a:p>
            </p:txBody>
          </p:sp>
        </mc:Fallback>
      </mc:AlternateContent>
      <p:sp>
        <p:nvSpPr>
          <p:cNvPr id="56" name="ZoneTexte 55">
            <a:extLst>
              <a:ext uri="{FF2B5EF4-FFF2-40B4-BE49-F238E27FC236}">
                <a16:creationId xmlns:a16="http://schemas.microsoft.com/office/drawing/2014/main" id="{30702EA6-77A3-4804-8A14-71A6CB6B615A}"/>
              </a:ext>
            </a:extLst>
          </p:cNvPr>
          <p:cNvSpPr txBox="1"/>
          <p:nvPr/>
        </p:nvSpPr>
        <p:spPr>
          <a:xfrm>
            <a:off x="7739131" y="4091112"/>
            <a:ext cx="721473" cy="549024"/>
          </a:xfrm>
          <a:prstGeom prst="rect">
            <a:avLst/>
          </a:prstGeom>
          <a:noFill/>
        </p:spPr>
        <p:txBody>
          <a:bodyPr vert="horz" wrap="square" lIns="91440" tIns="45720" rIns="91440" bIns="45720" rtlCol="0" anchor="ctr">
            <a:normAutofit/>
          </a:bodyPr>
          <a:lstStyle/>
          <a:p>
            <a:pPr algn="l"/>
            <a:r>
              <a:rPr lang="fr-FR" dirty="0" err="1"/>
              <a:t>with</a:t>
            </a:r>
            <a:endParaRPr lang="fr-FR" dirty="0"/>
          </a:p>
        </p:txBody>
      </p:sp>
      <p:sp>
        <p:nvSpPr>
          <p:cNvPr id="59" name="ZoneTexte 58">
            <a:extLst>
              <a:ext uri="{FF2B5EF4-FFF2-40B4-BE49-F238E27FC236}">
                <a16:creationId xmlns:a16="http://schemas.microsoft.com/office/drawing/2014/main" id="{C947D59B-67CF-4BEB-ACAC-57D689010A22}"/>
              </a:ext>
            </a:extLst>
          </p:cNvPr>
          <p:cNvSpPr txBox="1"/>
          <p:nvPr/>
        </p:nvSpPr>
        <p:spPr>
          <a:xfrm>
            <a:off x="9023" y="2881868"/>
            <a:ext cx="4211693" cy="539108"/>
          </a:xfrm>
          <a:prstGeom prst="rect">
            <a:avLst/>
          </a:prstGeom>
          <a:noFill/>
        </p:spPr>
        <p:txBody>
          <a:bodyPr vert="horz" wrap="square" lIns="91440" tIns="45720" rIns="91440" bIns="45720" rtlCol="0" anchor="ctr">
            <a:normAutofit/>
          </a:bodyPr>
          <a:lstStyle/>
          <a:p>
            <a:r>
              <a:rPr lang="fr-FR" sz="2000" u="sng" dirty="0" err="1"/>
              <a:t>When</a:t>
            </a:r>
            <a:r>
              <a:rPr lang="fr-FR" sz="2000" u="sng" dirty="0"/>
              <a:t> clusters </a:t>
            </a:r>
            <a:r>
              <a:rPr lang="fr-FR" sz="2000" u="sng" dirty="0" err="1"/>
              <a:t>separate</a:t>
            </a:r>
            <a:endParaRPr lang="fr-FR" sz="2000" u="sng" dirty="0"/>
          </a:p>
        </p:txBody>
      </p:sp>
      <p:sp>
        <p:nvSpPr>
          <p:cNvPr id="60" name="ZoneTexte 59">
            <a:extLst>
              <a:ext uri="{FF2B5EF4-FFF2-40B4-BE49-F238E27FC236}">
                <a16:creationId xmlns:a16="http://schemas.microsoft.com/office/drawing/2014/main" id="{1311EF7F-1C92-4BBB-B450-F4E494A26477}"/>
              </a:ext>
            </a:extLst>
          </p:cNvPr>
          <p:cNvSpPr txBox="1"/>
          <p:nvPr/>
        </p:nvSpPr>
        <p:spPr>
          <a:xfrm>
            <a:off x="132528" y="4743121"/>
            <a:ext cx="4211693" cy="539108"/>
          </a:xfrm>
          <a:prstGeom prst="rect">
            <a:avLst/>
          </a:prstGeom>
          <a:noFill/>
        </p:spPr>
        <p:txBody>
          <a:bodyPr vert="horz" wrap="square" lIns="91440" tIns="45720" rIns="91440" bIns="45720" rtlCol="0" anchor="ctr">
            <a:normAutofit/>
          </a:bodyPr>
          <a:lstStyle/>
          <a:p>
            <a:endParaRPr lang="fr-FR" u="sng" dirty="0"/>
          </a:p>
        </p:txBody>
      </p:sp>
      <p:sp>
        <p:nvSpPr>
          <p:cNvPr id="61" name="ZoneTexte 60">
            <a:extLst>
              <a:ext uri="{FF2B5EF4-FFF2-40B4-BE49-F238E27FC236}">
                <a16:creationId xmlns:a16="http://schemas.microsoft.com/office/drawing/2014/main" id="{60E0B7BE-7459-4F0A-8FC2-0B60B4AD0235}"/>
              </a:ext>
            </a:extLst>
          </p:cNvPr>
          <p:cNvSpPr txBox="1"/>
          <p:nvPr/>
        </p:nvSpPr>
        <p:spPr>
          <a:xfrm>
            <a:off x="9023" y="4889493"/>
            <a:ext cx="4211693" cy="539108"/>
          </a:xfrm>
          <a:prstGeom prst="rect">
            <a:avLst/>
          </a:prstGeom>
          <a:noFill/>
        </p:spPr>
        <p:txBody>
          <a:bodyPr vert="horz" wrap="square" lIns="91440" tIns="45720" rIns="91440" bIns="45720" rtlCol="0" anchor="ctr">
            <a:normAutofit/>
          </a:bodyPr>
          <a:lstStyle/>
          <a:p>
            <a:r>
              <a:rPr lang="fr-FR" sz="2000" u="sng" dirty="0" err="1"/>
              <a:t>Stopping</a:t>
            </a:r>
            <a:r>
              <a:rPr lang="fr-FR" sz="2000" u="sng" dirty="0"/>
              <a:t> condition</a:t>
            </a:r>
          </a:p>
        </p:txBody>
      </p:sp>
      <mc:AlternateContent xmlns:mc="http://schemas.openxmlformats.org/markup-compatibility/2006">
        <mc:Choice xmlns:a14="http://schemas.microsoft.com/office/drawing/2010/main" Requires="a14">
          <p:sp>
            <p:nvSpPr>
              <p:cNvPr id="62" name="ZoneTexte 61">
                <a:extLst>
                  <a:ext uri="{FF2B5EF4-FFF2-40B4-BE49-F238E27FC236}">
                    <a16:creationId xmlns:a16="http://schemas.microsoft.com/office/drawing/2014/main" id="{14D5435B-B027-4270-B19B-E3D0D6559960}"/>
                  </a:ext>
                </a:extLst>
              </p:cNvPr>
              <p:cNvSpPr txBox="1"/>
              <p:nvPr/>
            </p:nvSpPr>
            <p:spPr>
              <a:xfrm>
                <a:off x="3966759" y="5358363"/>
                <a:ext cx="6973836" cy="1351800"/>
              </a:xfrm>
              <a:prstGeom prst="rect">
                <a:avLst/>
              </a:prstGeom>
              <a:noFill/>
            </p:spPr>
            <p:txBody>
              <a:bodyPr vert="horz" wrap="square" lIns="91440" tIns="45720" rIns="91440" bIns="45720" rtlCol="0" anchor="ctr">
                <a:normAutofit/>
              </a:bodyPr>
              <a:lstStyle/>
              <a:p>
                <a:r>
                  <a:rPr lang="fr-FR" dirty="0"/>
                  <a:t>When </a:t>
                </a:r>
                <a14:m>
                  <m:oMath xmlns:m="http://schemas.openxmlformats.org/officeDocument/2006/math">
                    <m:r>
                      <a:rPr lang="fr-FR" b="0" i="1" smtClean="0">
                        <a:latin typeface="Cambria Math" panose="02040503050406030204" pitchFamily="18" charset="0"/>
                      </a:rPr>
                      <m:t>𝜙</m:t>
                    </m:r>
                  </m:oMath>
                </a14:m>
                <a:r>
                  <a:rPr lang="fr-FR" dirty="0"/>
                  <a:t> </a:t>
                </a:r>
                <a:r>
                  <a:rPr lang="fr-FR" dirty="0" err="1"/>
                  <a:t>reaches</a:t>
                </a:r>
                <a:r>
                  <a:rPr lang="fr-FR" dirty="0"/>
                  <a:t> dense state concentration of 0.64 (Merlin et al., 2012)</a:t>
                </a:r>
              </a:p>
              <a:p>
                <a:endParaRPr lang="fr-FR" dirty="0"/>
              </a:p>
              <a:p>
                <a:r>
                  <a:rPr lang="fr-FR" dirty="0"/>
                  <a:t>-&gt; stop </a:t>
                </a:r>
                <a:r>
                  <a:rPr lang="fr-FR" dirty="0" err="1"/>
                  <a:t>invading</a:t>
                </a:r>
                <a:r>
                  <a:rPr lang="fr-FR" dirty="0"/>
                  <a:t> cluster</a:t>
                </a:r>
              </a:p>
            </p:txBody>
          </p:sp>
        </mc:Choice>
        <mc:Fallback>
          <p:sp>
            <p:nvSpPr>
              <p:cNvPr id="62" name="ZoneTexte 61">
                <a:extLst>
                  <a:ext uri="{FF2B5EF4-FFF2-40B4-BE49-F238E27FC236}">
                    <a16:creationId xmlns:a16="http://schemas.microsoft.com/office/drawing/2014/main" id="{14D5435B-B027-4270-B19B-E3D0D6559960}"/>
                  </a:ext>
                </a:extLst>
              </p:cNvPr>
              <p:cNvSpPr txBox="1">
                <a:spLocks noRot="1" noChangeAspect="1" noMove="1" noResize="1" noEditPoints="1" noAdjustHandles="1" noChangeArrowheads="1" noChangeShapeType="1" noTextEdit="1"/>
              </p:cNvSpPr>
              <p:nvPr/>
            </p:nvSpPr>
            <p:spPr>
              <a:xfrm>
                <a:off x="3966759" y="5358363"/>
                <a:ext cx="6973836" cy="1351800"/>
              </a:xfrm>
              <a:prstGeom prst="rect">
                <a:avLst/>
              </a:prstGeom>
              <a:blipFill>
                <a:blip r:embed="rId15"/>
                <a:stretch>
                  <a:fillRect l="-787"/>
                </a:stretch>
              </a:blipFill>
            </p:spPr>
            <p:txBody>
              <a:bodyPr/>
              <a:lstStyle/>
              <a:p>
                <a:r>
                  <a:rPr lang="fr-FR">
                    <a:noFill/>
                  </a:rPr>
                  <a:t> </a:t>
                </a:r>
              </a:p>
            </p:txBody>
          </p:sp>
        </mc:Fallback>
      </mc:AlternateContent>
      <p:cxnSp>
        <p:nvCxnSpPr>
          <p:cNvPr id="64" name="Connecteur droit 63">
            <a:extLst>
              <a:ext uri="{FF2B5EF4-FFF2-40B4-BE49-F238E27FC236}">
                <a16:creationId xmlns:a16="http://schemas.microsoft.com/office/drawing/2014/main" id="{EB435003-02E1-4439-9199-6D59E5822C95}"/>
              </a:ext>
            </a:extLst>
          </p:cNvPr>
          <p:cNvCxnSpPr/>
          <p:nvPr/>
        </p:nvCxnSpPr>
        <p:spPr>
          <a:xfrm>
            <a:off x="157410" y="2881868"/>
            <a:ext cx="10802690" cy="0"/>
          </a:xfrm>
          <a:prstGeom prst="line">
            <a:avLst/>
          </a:prstGeom>
          <a:ln w="28575">
            <a:solidFill>
              <a:srgbClr val="00AAFA"/>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8D13211E-D3F3-4496-BBF7-6205A50BDB5A}"/>
              </a:ext>
            </a:extLst>
          </p:cNvPr>
          <p:cNvCxnSpPr/>
          <p:nvPr/>
        </p:nvCxnSpPr>
        <p:spPr>
          <a:xfrm>
            <a:off x="137905" y="4857421"/>
            <a:ext cx="10802690" cy="0"/>
          </a:xfrm>
          <a:prstGeom prst="line">
            <a:avLst/>
          </a:prstGeom>
          <a:ln w="28575">
            <a:solidFill>
              <a:srgbClr val="00AA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par>
                                <p:cTn id="47" presetID="10"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3" grpId="0" animBg="1"/>
      <p:bldP spid="47" grpId="0" animBg="1"/>
      <p:bldP spid="54" grpId="0"/>
      <p:bldP spid="55" grpId="0"/>
      <p:bldP spid="56" grpId="0"/>
      <p:bldP spid="59"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5BC04AA-5CEB-4698-B9D3-79D92754193F}"/>
              </a:ext>
            </a:extLst>
          </p:cNvPr>
          <p:cNvPicPr>
            <a:picLocks noChangeAspect="1"/>
          </p:cNvPicPr>
          <p:nvPr/>
        </p:nvPicPr>
        <p:blipFill rotWithShape="1">
          <a:blip r:embed="rId2"/>
          <a:srcRect t="3849" r="725" b="2392"/>
          <a:stretch/>
        </p:blipFill>
        <p:spPr>
          <a:xfrm>
            <a:off x="2241560" y="1228760"/>
            <a:ext cx="7849552" cy="2057350"/>
          </a:xfrm>
          <a:prstGeom prst="rect">
            <a:avLst/>
          </a:prstGeom>
        </p:spPr>
      </p:pic>
      <p:sp>
        <p:nvSpPr>
          <p:cNvPr id="23" name="Rectangle 22">
            <a:extLst>
              <a:ext uri="{FF2B5EF4-FFF2-40B4-BE49-F238E27FC236}">
                <a16:creationId xmlns:a16="http://schemas.microsoft.com/office/drawing/2014/main" id="{8D9A9A85-2B75-42A0-A923-BD2D16DE2355}"/>
              </a:ext>
            </a:extLst>
          </p:cNvPr>
          <p:cNvSpPr/>
          <p:nvPr/>
        </p:nvSpPr>
        <p:spPr>
          <a:xfrm>
            <a:off x="4016619" y="6658996"/>
            <a:ext cx="4158761" cy="18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E9922F0-2B7C-4F8D-B330-CCDAC3BE18A5}"/>
              </a:ext>
            </a:extLst>
          </p:cNvPr>
          <p:cNvSpPr>
            <a:spLocks noGrp="1"/>
          </p:cNvSpPr>
          <p:nvPr>
            <p:ph type="title" idx="4294967295"/>
          </p:nvPr>
        </p:nvSpPr>
        <p:spPr>
          <a:xfrm>
            <a:off x="0" y="183449"/>
            <a:ext cx="12192000" cy="610234"/>
          </a:xfrm>
          <a:prstGeom prst="rect">
            <a:avLst/>
          </a:prstGeom>
        </p:spPr>
        <p:txBody>
          <a:bodyPr>
            <a:normAutofit fontScale="90000"/>
          </a:bodyPr>
          <a:lstStyle/>
          <a:p>
            <a:r>
              <a:rPr lang="en-US" noProof="0" dirty="0"/>
              <a:t>Results</a:t>
            </a:r>
          </a:p>
        </p:txBody>
      </p:sp>
      <p:sp>
        <p:nvSpPr>
          <p:cNvPr id="11" name="ZoneTexte 10">
            <a:extLst>
              <a:ext uri="{FF2B5EF4-FFF2-40B4-BE49-F238E27FC236}">
                <a16:creationId xmlns:a16="http://schemas.microsoft.com/office/drawing/2014/main" id="{65B03BFC-C16F-4002-9371-570C56BB6DF4}"/>
              </a:ext>
            </a:extLst>
          </p:cNvPr>
          <p:cNvSpPr txBox="1"/>
          <p:nvPr/>
        </p:nvSpPr>
        <p:spPr>
          <a:xfrm>
            <a:off x="2785694" y="914399"/>
            <a:ext cx="7305418" cy="334087"/>
          </a:xfrm>
          <a:prstGeom prst="rect">
            <a:avLst/>
          </a:prstGeom>
          <a:noFill/>
          <a:ln>
            <a:noFill/>
          </a:ln>
        </p:spPr>
        <p:txBody>
          <a:bodyPr vert="horz" wrap="square" lIns="91440" tIns="45720" rIns="91440" bIns="45720" rtlCol="0" anchor="ctr">
            <a:noAutofit/>
          </a:bodyPr>
          <a:lstStyle/>
          <a:p>
            <a:pPr algn="ctr"/>
            <a:r>
              <a:rPr lang="fr-FR" sz="2000" u="sng" dirty="0"/>
              <a:t>PTFE distribution once all clusters </a:t>
            </a:r>
            <a:r>
              <a:rPr lang="fr-FR" sz="2000" u="sng" dirty="0" err="1"/>
              <a:t>reached</a:t>
            </a:r>
            <a:r>
              <a:rPr lang="fr-FR" sz="2000" u="sng" dirty="0"/>
              <a:t> </a:t>
            </a:r>
            <a:r>
              <a:rPr lang="fr-FR" sz="2000" u="sng" dirty="0" err="1"/>
              <a:t>critical</a:t>
            </a:r>
            <a:r>
              <a:rPr lang="fr-FR" sz="2000" u="sng" dirty="0"/>
              <a:t> concentration</a:t>
            </a:r>
          </a:p>
        </p:txBody>
      </p:sp>
      <p:pic>
        <p:nvPicPr>
          <p:cNvPr id="15" name="Image 14">
            <a:extLst>
              <a:ext uri="{FF2B5EF4-FFF2-40B4-BE49-F238E27FC236}">
                <a16:creationId xmlns:a16="http://schemas.microsoft.com/office/drawing/2014/main" id="{3E224EE2-A7EC-4607-A765-D53BC43E0DE0}"/>
              </a:ext>
            </a:extLst>
          </p:cNvPr>
          <p:cNvPicPr>
            <a:picLocks noChangeAspect="1"/>
          </p:cNvPicPr>
          <p:nvPr/>
        </p:nvPicPr>
        <p:blipFill>
          <a:blip r:embed="rId3"/>
          <a:stretch>
            <a:fillRect/>
          </a:stretch>
        </p:blipFill>
        <p:spPr>
          <a:xfrm>
            <a:off x="2339739" y="3411492"/>
            <a:ext cx="4572512" cy="3419406"/>
          </a:xfrm>
          <a:prstGeom prst="rect">
            <a:avLst/>
          </a:prstGeom>
        </p:spPr>
      </p:pic>
      <p:sp>
        <p:nvSpPr>
          <p:cNvPr id="16" name="Rectangle 15">
            <a:extLst>
              <a:ext uri="{FF2B5EF4-FFF2-40B4-BE49-F238E27FC236}">
                <a16:creationId xmlns:a16="http://schemas.microsoft.com/office/drawing/2014/main" id="{353657ED-5989-47F3-BFEB-C06A67EAB133}"/>
              </a:ext>
            </a:extLst>
          </p:cNvPr>
          <p:cNvSpPr/>
          <p:nvPr/>
        </p:nvSpPr>
        <p:spPr>
          <a:xfrm>
            <a:off x="10644553" y="1426447"/>
            <a:ext cx="1307123" cy="74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dirty="0">
                <a:solidFill>
                  <a:schemeClr val="tx1"/>
                </a:solidFill>
              </a:rPr>
              <a:t>Carbon </a:t>
            </a:r>
            <a:r>
              <a:rPr lang="fr-FR" sz="1600" dirty="0" err="1">
                <a:solidFill>
                  <a:schemeClr val="tx1"/>
                </a:solidFill>
              </a:rPr>
              <a:t>fibers</a:t>
            </a:r>
            <a:endParaRPr lang="fr-FR" sz="1600" dirty="0">
              <a:solidFill>
                <a:schemeClr val="tx1"/>
              </a:solidFill>
            </a:endParaRPr>
          </a:p>
          <a:p>
            <a:pPr algn="just">
              <a:lnSpc>
                <a:spcPct val="150000"/>
              </a:lnSpc>
            </a:pPr>
            <a:r>
              <a:rPr lang="fr-FR" sz="1600" dirty="0">
                <a:solidFill>
                  <a:schemeClr val="tx1"/>
                </a:solidFill>
              </a:rPr>
              <a:t>PTFE</a:t>
            </a:r>
          </a:p>
          <a:p>
            <a:pPr algn="just">
              <a:lnSpc>
                <a:spcPct val="150000"/>
              </a:lnSpc>
            </a:pPr>
            <a:r>
              <a:rPr lang="fr-FR" sz="1600" dirty="0">
                <a:solidFill>
                  <a:schemeClr val="tx1"/>
                </a:solidFill>
              </a:rPr>
              <a:t>Air</a:t>
            </a:r>
          </a:p>
        </p:txBody>
      </p:sp>
      <p:sp>
        <p:nvSpPr>
          <p:cNvPr id="17" name="Rectangle 16">
            <a:extLst>
              <a:ext uri="{FF2B5EF4-FFF2-40B4-BE49-F238E27FC236}">
                <a16:creationId xmlns:a16="http://schemas.microsoft.com/office/drawing/2014/main" id="{E2DDFC7C-4C8C-4A36-877B-3D9504208C79}"/>
              </a:ext>
            </a:extLst>
          </p:cNvPr>
          <p:cNvSpPr/>
          <p:nvPr/>
        </p:nvSpPr>
        <p:spPr>
          <a:xfrm>
            <a:off x="10354409" y="1404607"/>
            <a:ext cx="290145" cy="15826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69C9421-593F-4E58-A82D-B66894B11BBD}"/>
              </a:ext>
            </a:extLst>
          </p:cNvPr>
          <p:cNvSpPr/>
          <p:nvPr/>
        </p:nvSpPr>
        <p:spPr>
          <a:xfrm>
            <a:off x="10354408" y="1737634"/>
            <a:ext cx="290145" cy="158262"/>
          </a:xfrm>
          <a:prstGeom prst="rect">
            <a:avLst/>
          </a:prstGeom>
          <a:solidFill>
            <a:srgbClr val="FF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6864F633-0E41-4D80-AC8A-3B71043B3C2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7097876" y="3411492"/>
            <a:ext cx="4582710" cy="3419406"/>
          </a:xfrm>
          <a:prstGeom prst="rect">
            <a:avLst/>
          </a:prstGeom>
        </p:spPr>
      </p:pic>
      <p:sp>
        <p:nvSpPr>
          <p:cNvPr id="24" name="ZoneTexte 23">
            <a:extLst>
              <a:ext uri="{FF2B5EF4-FFF2-40B4-BE49-F238E27FC236}">
                <a16:creationId xmlns:a16="http://schemas.microsoft.com/office/drawing/2014/main" id="{397D8B52-5781-4B59-96AA-847204768570}"/>
              </a:ext>
            </a:extLst>
          </p:cNvPr>
          <p:cNvSpPr txBox="1"/>
          <p:nvPr/>
        </p:nvSpPr>
        <p:spPr>
          <a:xfrm>
            <a:off x="44948" y="5336520"/>
            <a:ext cx="2294791" cy="2074442"/>
          </a:xfrm>
          <a:prstGeom prst="rect">
            <a:avLst/>
          </a:prstGeom>
          <a:noFill/>
        </p:spPr>
        <p:txBody>
          <a:bodyPr vert="horz" wrap="square" lIns="91440" tIns="45720" rIns="91440" bIns="45720" rtlCol="0" anchor="ctr">
            <a:normAutofit/>
          </a:bodyPr>
          <a:lstStyle/>
          <a:p>
            <a:pPr algn="l"/>
            <a:r>
              <a:rPr lang="fr-FR" u="sng" dirty="0"/>
              <a:t>SEM images of </a:t>
            </a:r>
            <a:r>
              <a:rPr lang="fr-FR" u="sng" dirty="0" err="1"/>
              <a:t>GDLs</a:t>
            </a:r>
            <a:r>
              <a:rPr lang="fr-FR" u="sng" dirty="0"/>
              <a:t> </a:t>
            </a:r>
            <a:r>
              <a:rPr lang="fr-FR" u="sng" dirty="0" err="1"/>
              <a:t>after</a:t>
            </a:r>
            <a:r>
              <a:rPr lang="fr-FR" u="sng" dirty="0"/>
              <a:t> </a:t>
            </a:r>
            <a:r>
              <a:rPr lang="fr-FR" u="sng" dirty="0" err="1"/>
              <a:t>hydrophobic</a:t>
            </a:r>
            <a:r>
              <a:rPr lang="fr-FR" u="sng" dirty="0"/>
              <a:t> </a:t>
            </a:r>
            <a:r>
              <a:rPr lang="fr-FR" u="sng" dirty="0" err="1"/>
              <a:t>treatment</a:t>
            </a:r>
            <a:endParaRPr lang="fr-FR" u="sng" dirty="0"/>
          </a:p>
        </p:txBody>
      </p:sp>
      <p:sp>
        <p:nvSpPr>
          <p:cNvPr id="14" name="Rectangle 13">
            <a:extLst>
              <a:ext uri="{FF2B5EF4-FFF2-40B4-BE49-F238E27FC236}">
                <a16:creationId xmlns:a16="http://schemas.microsoft.com/office/drawing/2014/main" id="{5741293F-D265-474D-85DB-3A34AA340161}"/>
              </a:ext>
            </a:extLst>
          </p:cNvPr>
          <p:cNvSpPr/>
          <p:nvPr/>
        </p:nvSpPr>
        <p:spPr>
          <a:xfrm>
            <a:off x="10354408" y="2124785"/>
            <a:ext cx="290145" cy="158262"/>
          </a:xfrm>
          <a:prstGeom prst="rect">
            <a:avLst/>
          </a:prstGeom>
          <a:solidFill>
            <a:srgbClr val="D5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94DA1452-AE72-4595-B032-C40322D7479F}"/>
              </a:ext>
            </a:extLst>
          </p:cNvPr>
          <p:cNvCxnSpPr>
            <a:cxnSpLocks/>
          </p:cNvCxnSpPr>
          <p:nvPr/>
        </p:nvCxnSpPr>
        <p:spPr>
          <a:xfrm>
            <a:off x="10354408" y="2588250"/>
            <a:ext cx="32653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FAE4B12A-6914-4B08-AA46-4C17132690F1}"/>
              </a:ext>
            </a:extLst>
          </p:cNvPr>
          <p:cNvSpPr txBox="1"/>
          <p:nvPr/>
        </p:nvSpPr>
        <p:spPr>
          <a:xfrm>
            <a:off x="10646554" y="2344656"/>
            <a:ext cx="651560" cy="346658"/>
          </a:xfrm>
          <a:prstGeom prst="rect">
            <a:avLst/>
          </a:prstGeom>
          <a:noFill/>
        </p:spPr>
        <p:txBody>
          <a:bodyPr vert="horz" wrap="square" lIns="91440" tIns="45720" rIns="91440" bIns="45720" rtlCol="0" anchor="ctr">
            <a:normAutofit/>
          </a:bodyPr>
          <a:lstStyle/>
          <a:p>
            <a:pPr algn="l"/>
            <a:r>
              <a:rPr lang="fr-FR" sz="1600" dirty="0" err="1"/>
              <a:t>Inlet</a:t>
            </a:r>
            <a:endParaRPr lang="fr-FR" sz="1600" dirty="0"/>
          </a:p>
        </p:txBody>
      </p:sp>
      <p:cxnSp>
        <p:nvCxnSpPr>
          <p:cNvPr id="20" name="Connecteur droit 19">
            <a:extLst>
              <a:ext uri="{FF2B5EF4-FFF2-40B4-BE49-F238E27FC236}">
                <a16:creationId xmlns:a16="http://schemas.microsoft.com/office/drawing/2014/main" id="{6710B157-88B6-4B75-92A6-56AEE36F283C}"/>
              </a:ext>
            </a:extLst>
          </p:cNvPr>
          <p:cNvCxnSpPr>
            <a:cxnSpLocks/>
          </p:cNvCxnSpPr>
          <p:nvPr/>
        </p:nvCxnSpPr>
        <p:spPr>
          <a:xfrm>
            <a:off x="2241560" y="1248506"/>
            <a:ext cx="784955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50D82693-B082-44B6-A27A-6E343BACDEF0}"/>
              </a:ext>
            </a:extLst>
          </p:cNvPr>
          <p:cNvSpPr txBox="1"/>
          <p:nvPr/>
        </p:nvSpPr>
        <p:spPr>
          <a:xfrm>
            <a:off x="240324" y="2344656"/>
            <a:ext cx="1766232" cy="1241390"/>
          </a:xfrm>
          <a:prstGeom prst="rect">
            <a:avLst/>
          </a:prstGeom>
          <a:noFill/>
          <a:ln>
            <a:solidFill>
              <a:schemeClr val="accent4"/>
            </a:solidFill>
          </a:ln>
        </p:spPr>
        <p:txBody>
          <a:bodyPr vert="horz" wrap="square" lIns="91440" tIns="45720" rIns="91440" bIns="45720" rtlCol="0" anchor="ctr">
            <a:noAutofit/>
          </a:bodyPr>
          <a:lstStyle/>
          <a:p>
            <a:pPr algn="l"/>
            <a:r>
              <a:rPr lang="fr-FR" sz="2000" dirty="0" err="1"/>
              <a:t>Some</a:t>
            </a:r>
            <a:r>
              <a:rPr lang="fr-FR" sz="2000" dirty="0"/>
              <a:t> structures are </a:t>
            </a:r>
            <a:r>
              <a:rPr lang="fr-FR" sz="2000" dirty="0" err="1"/>
              <a:t>reproduced</a:t>
            </a:r>
            <a:r>
              <a:rPr lang="fr-FR" sz="2000" dirty="0"/>
              <a:t> by </a:t>
            </a:r>
            <a:r>
              <a:rPr lang="fr-FR" sz="2000" dirty="0" err="1"/>
              <a:t>our</a:t>
            </a:r>
            <a:r>
              <a:rPr lang="fr-FR" sz="2000" dirty="0"/>
              <a:t> model</a:t>
            </a:r>
          </a:p>
        </p:txBody>
      </p:sp>
      <p:cxnSp>
        <p:nvCxnSpPr>
          <p:cNvPr id="5" name="Connecteur droit avec flèche 4">
            <a:extLst>
              <a:ext uri="{FF2B5EF4-FFF2-40B4-BE49-F238E27FC236}">
                <a16:creationId xmlns:a16="http://schemas.microsoft.com/office/drawing/2014/main" id="{DC5F2672-3D92-4B51-88F9-BF7FF31F1225}"/>
              </a:ext>
            </a:extLst>
          </p:cNvPr>
          <p:cNvCxnSpPr>
            <a:cxnSpLocks/>
          </p:cNvCxnSpPr>
          <p:nvPr/>
        </p:nvCxnSpPr>
        <p:spPr>
          <a:xfrm flipV="1">
            <a:off x="6305107" y="1334055"/>
            <a:ext cx="372140" cy="257872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371C88CE-751F-4B5C-857A-876518B88595}"/>
              </a:ext>
            </a:extLst>
          </p:cNvPr>
          <p:cNvCxnSpPr>
            <a:cxnSpLocks/>
          </p:cNvCxnSpPr>
          <p:nvPr/>
        </p:nvCxnSpPr>
        <p:spPr>
          <a:xfrm flipV="1">
            <a:off x="3556591" y="1404607"/>
            <a:ext cx="717697" cy="237810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2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A3DD516-E70F-4F8C-8F4D-5FE21B7B5BBD}"/>
              </a:ext>
            </a:extLst>
          </p:cNvPr>
          <p:cNvPicPr>
            <a:picLocks noChangeAspect="1"/>
          </p:cNvPicPr>
          <p:nvPr/>
        </p:nvPicPr>
        <p:blipFill rotWithShape="1">
          <a:blip r:embed="rId3"/>
          <a:srcRect l="1404" t="1963" r="1166" b="3073"/>
          <a:stretch/>
        </p:blipFill>
        <p:spPr>
          <a:xfrm>
            <a:off x="159254" y="4061271"/>
            <a:ext cx="6212685" cy="1601210"/>
          </a:xfrm>
          <a:prstGeom prst="rect">
            <a:avLst/>
          </a:prstGeom>
        </p:spPr>
      </p:pic>
      <p:pic>
        <p:nvPicPr>
          <p:cNvPr id="26" name="Image 25">
            <a:extLst>
              <a:ext uri="{FF2B5EF4-FFF2-40B4-BE49-F238E27FC236}">
                <a16:creationId xmlns:a16="http://schemas.microsoft.com/office/drawing/2014/main" id="{C0821A4D-99BF-48CD-ADE7-DDF9B093EAFB}"/>
              </a:ext>
            </a:extLst>
          </p:cNvPr>
          <p:cNvPicPr>
            <a:picLocks noChangeAspect="1"/>
          </p:cNvPicPr>
          <p:nvPr/>
        </p:nvPicPr>
        <p:blipFill>
          <a:blip r:embed="rId4"/>
          <a:stretch>
            <a:fillRect/>
          </a:stretch>
        </p:blipFill>
        <p:spPr>
          <a:xfrm>
            <a:off x="160907" y="4053651"/>
            <a:ext cx="6218652" cy="1601210"/>
          </a:xfrm>
          <a:prstGeom prst="rect">
            <a:avLst/>
          </a:prstGeom>
        </p:spPr>
      </p:pic>
      <p:sp>
        <p:nvSpPr>
          <p:cNvPr id="2" name="Titre 1">
            <a:extLst>
              <a:ext uri="{FF2B5EF4-FFF2-40B4-BE49-F238E27FC236}">
                <a16:creationId xmlns:a16="http://schemas.microsoft.com/office/drawing/2014/main" id="{876F5555-2169-4B6C-A728-9D1E4FE7CD83}"/>
              </a:ext>
            </a:extLst>
          </p:cNvPr>
          <p:cNvSpPr>
            <a:spLocks noGrp="1"/>
          </p:cNvSpPr>
          <p:nvPr>
            <p:ph type="title" idx="4294967295"/>
          </p:nvPr>
        </p:nvSpPr>
        <p:spPr>
          <a:xfrm>
            <a:off x="0" y="183449"/>
            <a:ext cx="12192000" cy="610234"/>
          </a:xfrm>
          <a:prstGeom prst="rect">
            <a:avLst/>
          </a:prstGeom>
        </p:spPr>
        <p:txBody>
          <a:bodyPr>
            <a:normAutofit fontScale="90000"/>
          </a:bodyPr>
          <a:lstStyle/>
          <a:p>
            <a:r>
              <a:rPr lang="en-US" noProof="0" dirty="0"/>
              <a:t>Comparison to morphological closing</a:t>
            </a:r>
          </a:p>
        </p:txBody>
      </p:sp>
      <p:sp>
        <p:nvSpPr>
          <p:cNvPr id="11" name="ZoneTexte 10">
            <a:extLst>
              <a:ext uri="{FF2B5EF4-FFF2-40B4-BE49-F238E27FC236}">
                <a16:creationId xmlns:a16="http://schemas.microsoft.com/office/drawing/2014/main" id="{339BD67C-C54E-45C4-AF1A-2916EA6C6EAB}"/>
              </a:ext>
            </a:extLst>
          </p:cNvPr>
          <p:cNvSpPr txBox="1"/>
          <p:nvPr/>
        </p:nvSpPr>
        <p:spPr>
          <a:xfrm>
            <a:off x="111999" y="1174909"/>
            <a:ext cx="2675163" cy="561915"/>
          </a:xfrm>
          <a:prstGeom prst="rect">
            <a:avLst/>
          </a:prstGeom>
          <a:noFill/>
        </p:spPr>
        <p:txBody>
          <a:bodyPr vert="horz" wrap="square" lIns="91440" tIns="45720" rIns="91440" bIns="45720" rtlCol="0" anchor="ctr">
            <a:normAutofit/>
          </a:bodyPr>
          <a:lstStyle/>
          <a:p>
            <a:pPr algn="l"/>
            <a:r>
              <a:rPr lang="fr-FR" sz="2000" u="sng" dirty="0"/>
              <a:t>Our model</a:t>
            </a:r>
          </a:p>
        </p:txBody>
      </p:sp>
      <p:sp>
        <p:nvSpPr>
          <p:cNvPr id="14" name="ZoneTexte 13">
            <a:extLst>
              <a:ext uri="{FF2B5EF4-FFF2-40B4-BE49-F238E27FC236}">
                <a16:creationId xmlns:a16="http://schemas.microsoft.com/office/drawing/2014/main" id="{98BFDDB8-A2B2-4EA0-B9FB-65E7D6B7D7A3}"/>
              </a:ext>
            </a:extLst>
          </p:cNvPr>
          <p:cNvSpPr txBox="1"/>
          <p:nvPr/>
        </p:nvSpPr>
        <p:spPr>
          <a:xfrm>
            <a:off x="111999" y="3462750"/>
            <a:ext cx="2604824" cy="503970"/>
          </a:xfrm>
          <a:prstGeom prst="rect">
            <a:avLst/>
          </a:prstGeom>
          <a:noFill/>
        </p:spPr>
        <p:txBody>
          <a:bodyPr vert="horz" wrap="square" lIns="91440" tIns="45720" rIns="91440" bIns="45720" rtlCol="0" anchor="ctr">
            <a:normAutofit/>
          </a:bodyPr>
          <a:lstStyle/>
          <a:p>
            <a:pPr algn="l"/>
            <a:r>
              <a:rPr lang="fr-FR" sz="2000" u="sng" dirty="0" err="1"/>
              <a:t>Morphological</a:t>
            </a:r>
            <a:r>
              <a:rPr lang="fr-FR" sz="2000" u="sng" dirty="0"/>
              <a:t> </a:t>
            </a:r>
            <a:r>
              <a:rPr lang="fr-FR" sz="2000" u="sng" dirty="0" err="1"/>
              <a:t>closing</a:t>
            </a:r>
            <a:endParaRPr lang="fr-FR" sz="2000" u="sng" dirty="0"/>
          </a:p>
        </p:txBody>
      </p:sp>
      <p:sp>
        <p:nvSpPr>
          <p:cNvPr id="15" name="Rectangle 14">
            <a:extLst>
              <a:ext uri="{FF2B5EF4-FFF2-40B4-BE49-F238E27FC236}">
                <a16:creationId xmlns:a16="http://schemas.microsoft.com/office/drawing/2014/main" id="{AD837289-04FD-49CC-8EB6-90841E91B3E3}"/>
              </a:ext>
            </a:extLst>
          </p:cNvPr>
          <p:cNvSpPr/>
          <p:nvPr/>
        </p:nvSpPr>
        <p:spPr>
          <a:xfrm>
            <a:off x="480646" y="5905590"/>
            <a:ext cx="1307123" cy="74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dirty="0">
                <a:solidFill>
                  <a:schemeClr val="tx1"/>
                </a:solidFill>
              </a:rPr>
              <a:t>Carbon </a:t>
            </a:r>
            <a:r>
              <a:rPr lang="fr-FR" sz="1600" dirty="0" err="1">
                <a:solidFill>
                  <a:schemeClr val="tx1"/>
                </a:solidFill>
              </a:rPr>
              <a:t>fibers</a:t>
            </a:r>
            <a:endParaRPr lang="fr-FR" sz="1600" dirty="0">
              <a:solidFill>
                <a:schemeClr val="tx1"/>
              </a:solidFill>
            </a:endParaRPr>
          </a:p>
          <a:p>
            <a:pPr algn="just">
              <a:lnSpc>
                <a:spcPct val="150000"/>
              </a:lnSpc>
            </a:pPr>
            <a:r>
              <a:rPr lang="fr-FR" sz="1600" dirty="0">
                <a:solidFill>
                  <a:schemeClr val="tx1"/>
                </a:solidFill>
              </a:rPr>
              <a:t>PTFE</a:t>
            </a:r>
          </a:p>
          <a:p>
            <a:pPr algn="just">
              <a:lnSpc>
                <a:spcPct val="150000"/>
              </a:lnSpc>
            </a:pPr>
            <a:r>
              <a:rPr lang="fr-FR" sz="1600" dirty="0">
                <a:solidFill>
                  <a:schemeClr val="tx1"/>
                </a:solidFill>
              </a:rPr>
              <a:t>Air</a:t>
            </a:r>
          </a:p>
        </p:txBody>
      </p:sp>
      <p:sp>
        <p:nvSpPr>
          <p:cNvPr id="16" name="Rectangle 15">
            <a:extLst>
              <a:ext uri="{FF2B5EF4-FFF2-40B4-BE49-F238E27FC236}">
                <a16:creationId xmlns:a16="http://schemas.microsoft.com/office/drawing/2014/main" id="{8ACDD4D5-5544-43B7-A100-F16F5CAEB185}"/>
              </a:ext>
            </a:extLst>
          </p:cNvPr>
          <p:cNvSpPr/>
          <p:nvPr/>
        </p:nvSpPr>
        <p:spPr>
          <a:xfrm>
            <a:off x="190502" y="5883750"/>
            <a:ext cx="290145" cy="15826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08A8084-D782-46BC-AA2A-61803518E03D}"/>
              </a:ext>
            </a:extLst>
          </p:cNvPr>
          <p:cNvSpPr/>
          <p:nvPr/>
        </p:nvSpPr>
        <p:spPr>
          <a:xfrm>
            <a:off x="190501" y="6216777"/>
            <a:ext cx="290145" cy="158262"/>
          </a:xfrm>
          <a:prstGeom prst="rect">
            <a:avLst/>
          </a:prstGeom>
          <a:solidFill>
            <a:srgbClr val="FF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E96F5F5-88E4-4140-B792-3A454CDC4ACD}"/>
              </a:ext>
            </a:extLst>
          </p:cNvPr>
          <p:cNvSpPr/>
          <p:nvPr/>
        </p:nvSpPr>
        <p:spPr>
          <a:xfrm>
            <a:off x="190501" y="6603928"/>
            <a:ext cx="290145" cy="158262"/>
          </a:xfrm>
          <a:prstGeom prst="rect">
            <a:avLst/>
          </a:prstGeom>
          <a:solidFill>
            <a:srgbClr val="D5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a:extLst>
              <a:ext uri="{FF2B5EF4-FFF2-40B4-BE49-F238E27FC236}">
                <a16:creationId xmlns:a16="http://schemas.microsoft.com/office/drawing/2014/main" id="{F4F11928-B322-46DB-9C0A-A664FD9DE2D4}"/>
              </a:ext>
            </a:extLst>
          </p:cNvPr>
          <p:cNvCxnSpPr/>
          <p:nvPr/>
        </p:nvCxnSpPr>
        <p:spPr>
          <a:xfrm>
            <a:off x="6690946" y="1204546"/>
            <a:ext cx="0" cy="5012231"/>
          </a:xfrm>
          <a:prstGeom prst="line">
            <a:avLst/>
          </a:prstGeom>
          <a:ln w="28575">
            <a:solidFill>
              <a:srgbClr val="00AAFA"/>
            </a:solidFill>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1C29E04C-1FE7-4BFD-B5D4-8F18B9628A3C}"/>
              </a:ext>
            </a:extLst>
          </p:cNvPr>
          <p:cNvPicPr>
            <a:picLocks noChangeAspect="1"/>
          </p:cNvPicPr>
          <p:nvPr/>
        </p:nvPicPr>
        <p:blipFill rotWithShape="1">
          <a:blip r:embed="rId5"/>
          <a:srcRect t="3849" r="725" b="2392"/>
          <a:stretch/>
        </p:blipFill>
        <p:spPr>
          <a:xfrm>
            <a:off x="120577" y="1667069"/>
            <a:ext cx="6272896" cy="1644112"/>
          </a:xfrm>
          <a:prstGeom prst="rect">
            <a:avLst/>
          </a:prstGeom>
        </p:spPr>
      </p:pic>
      <p:cxnSp>
        <p:nvCxnSpPr>
          <p:cNvPr id="20" name="Connecteur droit 19">
            <a:extLst>
              <a:ext uri="{FF2B5EF4-FFF2-40B4-BE49-F238E27FC236}">
                <a16:creationId xmlns:a16="http://schemas.microsoft.com/office/drawing/2014/main" id="{B45C0EAE-4EEA-48A4-8E56-7B31C3391C96}"/>
              </a:ext>
            </a:extLst>
          </p:cNvPr>
          <p:cNvCxnSpPr>
            <a:cxnSpLocks/>
          </p:cNvCxnSpPr>
          <p:nvPr/>
        </p:nvCxnSpPr>
        <p:spPr>
          <a:xfrm>
            <a:off x="111999" y="1672325"/>
            <a:ext cx="626756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6986B9BB-30C5-4C8E-8C68-ACE7045E04D3}"/>
              </a:ext>
            </a:extLst>
          </p:cNvPr>
          <p:cNvSpPr txBox="1"/>
          <p:nvPr/>
        </p:nvSpPr>
        <p:spPr>
          <a:xfrm>
            <a:off x="6988420" y="1543635"/>
            <a:ext cx="4817546" cy="1015663"/>
          </a:xfrm>
          <a:prstGeom prst="rect">
            <a:avLst/>
          </a:prstGeom>
          <a:noFill/>
          <a:ln>
            <a:solidFill>
              <a:schemeClr val="accent1"/>
            </a:solidFill>
          </a:ln>
        </p:spPr>
        <p:txBody>
          <a:bodyPr wrap="square">
            <a:spAutoFit/>
          </a:bodyPr>
          <a:lstStyle/>
          <a:p>
            <a:r>
              <a:rPr lang="fr-FR" sz="2000" dirty="0" err="1"/>
              <a:t>Morphological</a:t>
            </a:r>
            <a:r>
              <a:rPr lang="fr-FR" sz="2000" dirty="0"/>
              <a:t> </a:t>
            </a:r>
            <a:r>
              <a:rPr lang="fr-FR" sz="2000" dirty="0" err="1"/>
              <a:t>closing</a:t>
            </a:r>
            <a:r>
              <a:rPr lang="fr-FR" sz="2000" dirty="0"/>
              <a:t> </a:t>
            </a:r>
          </a:p>
          <a:p>
            <a:pPr marL="742950" lvl="1" indent="-285750">
              <a:buFont typeface="Arial" panose="020B0604020202020204" pitchFamily="34" charset="0"/>
              <a:buChar char="•"/>
            </a:pPr>
            <a:r>
              <a:rPr lang="fr-FR" sz="2000" dirty="0"/>
              <a:t>Image </a:t>
            </a:r>
            <a:r>
              <a:rPr lang="fr-FR" sz="2000" dirty="0" err="1"/>
              <a:t>treatment</a:t>
            </a:r>
            <a:endParaRPr lang="fr-FR" sz="2000" dirty="0"/>
          </a:p>
          <a:p>
            <a:pPr marL="742950" lvl="1" indent="-285750">
              <a:buFont typeface="Arial" panose="020B0604020202020204" pitchFamily="34" charset="0"/>
              <a:buChar char="•"/>
            </a:pPr>
            <a:r>
              <a:rPr lang="fr-FR" sz="2000" dirty="0" err="1"/>
              <a:t>Fills</a:t>
            </a:r>
            <a:r>
              <a:rPr lang="fr-FR" sz="2000" dirty="0"/>
              <a:t> interstices</a:t>
            </a:r>
          </a:p>
        </p:txBody>
      </p:sp>
      <p:sp>
        <p:nvSpPr>
          <p:cNvPr id="21" name="ZoneTexte 20">
            <a:extLst>
              <a:ext uri="{FF2B5EF4-FFF2-40B4-BE49-F238E27FC236}">
                <a16:creationId xmlns:a16="http://schemas.microsoft.com/office/drawing/2014/main" id="{3E06CC4F-FFB9-4CA1-AE0F-214C8F8A7184}"/>
              </a:ext>
            </a:extLst>
          </p:cNvPr>
          <p:cNvSpPr txBox="1"/>
          <p:nvPr/>
        </p:nvSpPr>
        <p:spPr>
          <a:xfrm>
            <a:off x="6974506" y="2733732"/>
            <a:ext cx="4803633" cy="3785652"/>
          </a:xfrm>
          <a:prstGeom prst="rect">
            <a:avLst/>
          </a:prstGeom>
          <a:noFill/>
          <a:ln>
            <a:solidFill>
              <a:schemeClr val="accent1"/>
            </a:solidFill>
          </a:ln>
        </p:spPr>
        <p:txBody>
          <a:bodyPr wrap="square">
            <a:spAutoFit/>
          </a:bodyPr>
          <a:lstStyle/>
          <a:p>
            <a:r>
              <a:rPr lang="fr-FR" sz="2000" dirty="0" err="1"/>
              <a:t>Comparison</a:t>
            </a:r>
            <a:r>
              <a:rPr lang="fr-FR" sz="2000" dirty="0"/>
              <a:t>:</a:t>
            </a:r>
          </a:p>
          <a:p>
            <a:endParaRPr lang="fr-FR" sz="2000" dirty="0"/>
          </a:p>
          <a:p>
            <a:pPr marL="285750" indent="-285750">
              <a:buFont typeface="Arial" panose="020B0604020202020204" pitchFamily="34" charset="0"/>
              <a:buChar char="•"/>
            </a:pPr>
            <a:r>
              <a:rPr lang="fr-FR" sz="2000" dirty="0" err="1"/>
              <a:t>Similar</a:t>
            </a:r>
            <a:r>
              <a:rPr lang="fr-FR" sz="2000" dirty="0"/>
              <a:t> film-like structures</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err="1"/>
              <a:t>Similar</a:t>
            </a:r>
            <a:r>
              <a:rPr lang="fr-FR" sz="2000" dirty="0"/>
              <a:t> zones are </a:t>
            </a:r>
            <a:r>
              <a:rPr lang="fr-FR" sz="2000" dirty="0" err="1"/>
              <a:t>occupied</a:t>
            </a:r>
            <a:endParaRPr lang="fr-FR" sz="2000" dirty="0"/>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Our model </a:t>
            </a:r>
            <a:r>
              <a:rPr lang="fr-FR" sz="2000" dirty="0" err="1"/>
              <a:t>make</a:t>
            </a:r>
            <a:r>
              <a:rPr lang="fr-FR" sz="2000" dirty="0"/>
              <a:t> </a:t>
            </a:r>
            <a:r>
              <a:rPr lang="fr-FR" sz="2000" dirty="0" err="1"/>
              <a:t>it</a:t>
            </a:r>
            <a:r>
              <a:rPr lang="fr-FR" sz="2000" dirty="0"/>
              <a:t> possible to </a:t>
            </a:r>
            <a:r>
              <a:rPr lang="fr-FR" sz="2000" dirty="0" err="1"/>
              <a:t>choose</a:t>
            </a:r>
            <a:r>
              <a:rPr lang="fr-FR" sz="2000" dirty="0"/>
              <a:t> initial concentration, </a:t>
            </a:r>
            <a:r>
              <a:rPr lang="fr-FR" sz="2000" dirty="0" err="1"/>
              <a:t>instead</a:t>
            </a:r>
            <a:r>
              <a:rPr lang="fr-FR" sz="2000" dirty="0"/>
              <a:t> of </a:t>
            </a:r>
            <a:r>
              <a:rPr lang="fr-FR" sz="2000" dirty="0" err="1"/>
              <a:t>choosing</a:t>
            </a:r>
            <a:r>
              <a:rPr lang="fr-FR" sz="2000" dirty="0"/>
              <a:t> a </a:t>
            </a:r>
            <a:r>
              <a:rPr lang="fr-FR" sz="2000" dirty="0" err="1"/>
              <a:t>structuring</a:t>
            </a:r>
            <a:r>
              <a:rPr lang="fr-FR" sz="2000" dirty="0"/>
              <a:t> </a:t>
            </a:r>
            <a:r>
              <a:rPr lang="fr-FR" sz="2000" dirty="0" err="1"/>
              <a:t>element</a:t>
            </a:r>
            <a:r>
              <a:rPr lang="fr-FR" sz="2000" dirty="0"/>
              <a:t> radius</a:t>
            </a:r>
          </a:p>
          <a:p>
            <a:endParaRPr lang="fr-FR" sz="2000" dirty="0"/>
          </a:p>
          <a:p>
            <a:pPr marL="285750" indent="-285750">
              <a:buFont typeface="Arial" panose="020B0604020202020204" pitchFamily="34" charset="0"/>
              <a:buChar char="•"/>
            </a:pPr>
            <a:r>
              <a:rPr lang="fr-FR" sz="2000" dirty="0"/>
              <a:t>Non-</a:t>
            </a:r>
            <a:r>
              <a:rPr lang="fr-FR" sz="2000" dirty="0" err="1"/>
              <a:t>physical</a:t>
            </a:r>
            <a:r>
              <a:rPr lang="fr-FR" sz="2000" dirty="0"/>
              <a:t> air </a:t>
            </a:r>
            <a:r>
              <a:rPr lang="fr-FR" sz="2000" dirty="0" err="1"/>
              <a:t>bubbles</a:t>
            </a:r>
            <a:r>
              <a:rPr lang="fr-FR" sz="2000" dirty="0"/>
              <a:t> in </a:t>
            </a:r>
            <a:r>
              <a:rPr lang="fr-FR" sz="2000" dirty="0" err="1"/>
              <a:t>morphological</a:t>
            </a:r>
            <a:r>
              <a:rPr lang="fr-FR" sz="2000" dirty="0"/>
              <a:t> </a:t>
            </a:r>
            <a:r>
              <a:rPr lang="fr-FR" sz="2000" dirty="0" err="1"/>
              <a:t>closing</a:t>
            </a:r>
            <a:endParaRPr lang="fr-FR" dirty="0"/>
          </a:p>
        </p:txBody>
      </p:sp>
      <p:sp>
        <p:nvSpPr>
          <p:cNvPr id="25" name="Rectangle 24">
            <a:extLst>
              <a:ext uri="{FF2B5EF4-FFF2-40B4-BE49-F238E27FC236}">
                <a16:creationId xmlns:a16="http://schemas.microsoft.com/office/drawing/2014/main" id="{076FD6C8-9BA2-4130-8369-1D109B6F28F6}"/>
              </a:ext>
            </a:extLst>
          </p:cNvPr>
          <p:cNvSpPr/>
          <p:nvPr/>
        </p:nvSpPr>
        <p:spPr>
          <a:xfrm>
            <a:off x="2787162" y="5708225"/>
            <a:ext cx="2216636" cy="407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dirty="0">
                <a:solidFill>
                  <a:schemeClr val="tx1"/>
                </a:solidFill>
              </a:rPr>
              <a:t>Non-</a:t>
            </a:r>
            <a:r>
              <a:rPr lang="fr-FR" sz="1600" dirty="0" err="1">
                <a:solidFill>
                  <a:schemeClr val="tx1"/>
                </a:solidFill>
              </a:rPr>
              <a:t>physical</a:t>
            </a:r>
            <a:r>
              <a:rPr lang="fr-FR" sz="1600" dirty="0">
                <a:solidFill>
                  <a:schemeClr val="tx1"/>
                </a:solidFill>
              </a:rPr>
              <a:t> air </a:t>
            </a:r>
            <a:r>
              <a:rPr lang="fr-FR" sz="1600" dirty="0" err="1">
                <a:solidFill>
                  <a:schemeClr val="tx1"/>
                </a:solidFill>
              </a:rPr>
              <a:t>bubbles</a:t>
            </a:r>
            <a:endParaRPr lang="fr-FR" sz="1600" dirty="0">
              <a:solidFill>
                <a:schemeClr val="tx1"/>
              </a:solidFill>
            </a:endParaRPr>
          </a:p>
        </p:txBody>
      </p:sp>
      <p:sp>
        <p:nvSpPr>
          <p:cNvPr id="27" name="Rectangle 26">
            <a:extLst>
              <a:ext uri="{FF2B5EF4-FFF2-40B4-BE49-F238E27FC236}">
                <a16:creationId xmlns:a16="http://schemas.microsoft.com/office/drawing/2014/main" id="{345143D9-10E1-48A7-BD89-9DE9808E1DA6}"/>
              </a:ext>
            </a:extLst>
          </p:cNvPr>
          <p:cNvSpPr/>
          <p:nvPr/>
        </p:nvSpPr>
        <p:spPr>
          <a:xfrm>
            <a:off x="2489689" y="5884610"/>
            <a:ext cx="290145" cy="158262"/>
          </a:xfrm>
          <a:prstGeom prst="rect">
            <a:avLst/>
          </a:prstGeom>
          <a:solidFill>
            <a:srgbClr val="C4F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80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00AAFA"/>
        </a:solidFill>
      </a:spPr>
      <a:bodyPr vert="horz" lIns="91440" tIns="45720" rIns="91440" bIns="45720" rtlCol="0" anchor="ctr">
        <a:normAutofit fontScale="92500" lnSpcReduction="10000"/>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TM10001115[[fn=Colis]]</Template>
  <TotalTime>2665</TotalTime>
  <Words>647</Words>
  <Application>Microsoft Office PowerPoint</Application>
  <PresentationFormat>Grand écran</PresentationFormat>
  <Paragraphs>141</Paragraphs>
  <Slides>13</Slides>
  <Notes>2</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13</vt:i4>
      </vt:variant>
    </vt:vector>
  </HeadingPairs>
  <TitlesOfParts>
    <vt:vector size="19" baseType="lpstr">
      <vt:lpstr>Arial</vt:lpstr>
      <vt:lpstr>Calibri</vt:lpstr>
      <vt:lpstr>Cambria Math</vt:lpstr>
      <vt:lpstr>system-ui</vt:lpstr>
      <vt:lpstr>Conception personnalisée</vt:lpstr>
      <vt:lpstr>Thème Office</vt:lpstr>
      <vt:lpstr>Présentation PowerPoint</vt:lpstr>
      <vt:lpstr>Context</vt:lpstr>
      <vt:lpstr>The hydrophobic treatment</vt:lpstr>
      <vt:lpstr>Aim of the study</vt:lpstr>
      <vt:lpstr>Model</vt:lpstr>
      <vt:lpstr>First part: inlet liquid-air interface</vt:lpstr>
      <vt:lpstr>Second part: Track interface and concentration</vt:lpstr>
      <vt:lpstr>Results</vt:lpstr>
      <vt:lpstr>Comparison to morphological closing</vt:lpstr>
      <vt:lpstr>Conclusion</vt:lpstr>
      <vt:lpstr>Présentation PowerPoint</vt:lpstr>
      <vt:lpstr>What about 3D</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ARNELLI Pierluigi</dc:creator>
  <cp:lastModifiedBy>ARNELLI Pierluigi</cp:lastModifiedBy>
  <cp:revision>251</cp:revision>
  <dcterms:created xsi:type="dcterms:W3CDTF">2026-05-11T08:09:30Z</dcterms:created>
  <dcterms:modified xsi:type="dcterms:W3CDTF">2026-05-21T10:39:59Z</dcterms:modified>
</cp:coreProperties>
</file>