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  <p:sldMasterId id="2147483648" r:id="rId5"/>
    <p:sldMasterId id="2147483713" r:id="rId6"/>
  </p:sldMasterIdLst>
  <p:notesMasterIdLst>
    <p:notesMasterId r:id="rId19"/>
  </p:notesMasterIdLst>
  <p:handoutMasterIdLst>
    <p:handoutMasterId r:id="rId20"/>
  </p:handoutMasterIdLst>
  <p:sldIdLst>
    <p:sldId id="539" r:id="rId7"/>
    <p:sldId id="547" r:id="rId8"/>
    <p:sldId id="574" r:id="rId9"/>
    <p:sldId id="625" r:id="rId10"/>
    <p:sldId id="575" r:id="rId11"/>
    <p:sldId id="622" r:id="rId12"/>
    <p:sldId id="576" r:id="rId13"/>
    <p:sldId id="626" r:id="rId14"/>
    <p:sldId id="578" r:id="rId15"/>
    <p:sldId id="627" r:id="rId16"/>
    <p:sldId id="542" r:id="rId17"/>
    <p:sldId id="282" r:id="rId18"/>
  </p:sldIdLst>
  <p:sldSz cx="12192000" cy="6858000"/>
  <p:notesSz cx="6858000" cy="9144000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402EA7-0D93-3DB3-5183-D246E798B7FC}" name="Müller, Cornelia" initials="CM" userId="S::cornelia.mueller@ifam-dd.fraunhofer.de::240ccaaf-54a2-4f65-be96-fc393dc80d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04C"/>
    <a:srgbClr val="9BDDE8"/>
    <a:srgbClr val="A8AAA9"/>
    <a:srgbClr val="000000"/>
    <a:srgbClr val="808080"/>
    <a:srgbClr val="800080"/>
    <a:srgbClr val="FF0000"/>
    <a:srgbClr val="008000"/>
    <a:srgbClr val="227096"/>
    <a:srgbClr val="8AC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0920" autoAdjust="0"/>
  </p:normalViewPr>
  <p:slideViewPr>
    <p:cSldViewPr snapToGrid="0" showGuides="1">
      <p:cViewPr varScale="1">
        <p:scale>
          <a:sx n="65" d="100"/>
          <a:sy n="65" d="100"/>
        </p:scale>
        <p:origin x="132" y="48"/>
      </p:cViewPr>
      <p:guideLst/>
    </p:cSldViewPr>
  </p:slideViewPr>
  <p:outlineViewPr>
    <p:cViewPr>
      <p:scale>
        <a:sx n="33" d="100"/>
        <a:sy n="33" d="100"/>
      </p:scale>
      <p:origin x="0" y="-2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6DBD2-B61F-4070-882B-D1846D1B0BEE}" type="doc">
      <dgm:prSet loTypeId="urn:microsoft.com/office/officeart/2005/8/layout/radial3" loCatId="cycle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de-DE"/>
        </a:p>
      </dgm:t>
    </dgm:pt>
    <dgm:pt modelId="{AB660ABD-7AE8-43C2-8AAB-40C3294EB820}">
      <dgm:prSet phldrT="[Text]" phldr="0"/>
      <dgm:spPr>
        <a:solidFill>
          <a:srgbClr val="227096"/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6F845137-0613-468C-A156-B3DFF0A38F7C}" type="parTrans" cxnId="{6428E79D-DBE5-425D-B7F5-45FD496ECC90}">
      <dgm:prSet/>
      <dgm:spPr/>
      <dgm:t>
        <a:bodyPr/>
        <a:lstStyle/>
        <a:p>
          <a:endParaRPr lang="de-DE"/>
        </a:p>
      </dgm:t>
    </dgm:pt>
    <dgm:pt modelId="{4CE869EB-8821-47E9-BFF3-7986E2DA8B02}" type="sibTrans" cxnId="{6428E79D-DBE5-425D-B7F5-45FD496ECC90}">
      <dgm:prSet/>
      <dgm:spPr/>
      <dgm:t>
        <a:bodyPr/>
        <a:lstStyle/>
        <a:p>
          <a:endParaRPr lang="de-DE"/>
        </a:p>
      </dgm:t>
    </dgm:pt>
    <dgm:pt modelId="{BB4F17EE-E929-43B1-91BC-92827AAF4118}">
      <dgm:prSet phldrT="[Text]" phldr="0"/>
      <dgm:spPr>
        <a:solidFill>
          <a:srgbClr val="8AC9DA">
            <a:alpha val="56000"/>
          </a:srgb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02028A0F-B08E-46D8-A850-2A35DBC81E4E}" type="parTrans" cxnId="{D744511B-C8AE-47D6-A6A3-55A9E0D42740}">
      <dgm:prSet/>
      <dgm:spPr/>
      <dgm:t>
        <a:bodyPr/>
        <a:lstStyle/>
        <a:p>
          <a:endParaRPr lang="de-DE"/>
        </a:p>
      </dgm:t>
    </dgm:pt>
    <dgm:pt modelId="{554FB662-6990-4279-A0CF-18CB02F4C3D8}" type="sibTrans" cxnId="{D744511B-C8AE-47D6-A6A3-55A9E0D42740}">
      <dgm:prSet/>
      <dgm:spPr/>
      <dgm:t>
        <a:bodyPr/>
        <a:lstStyle/>
        <a:p>
          <a:endParaRPr lang="de-DE"/>
        </a:p>
      </dgm:t>
    </dgm:pt>
    <dgm:pt modelId="{208EF882-B853-404C-A5A1-1171653C3203}">
      <dgm:prSet phldrT="[Text]" phldr="0"/>
      <dgm:spPr>
        <a:solidFill>
          <a:srgbClr val="8AC9DA">
            <a:alpha val="68000"/>
          </a:srgb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A606071B-C152-4997-B124-293F012369EB}" type="parTrans" cxnId="{0DBC6E78-7113-4779-B3CE-9153EDBE1C51}">
      <dgm:prSet/>
      <dgm:spPr/>
      <dgm:t>
        <a:bodyPr/>
        <a:lstStyle/>
        <a:p>
          <a:endParaRPr lang="de-DE"/>
        </a:p>
      </dgm:t>
    </dgm:pt>
    <dgm:pt modelId="{6EF67344-F128-4A2C-9AD1-FD7FB5C9B4D4}" type="sibTrans" cxnId="{0DBC6E78-7113-4779-B3CE-9153EDBE1C51}">
      <dgm:prSet/>
      <dgm:spPr/>
      <dgm:t>
        <a:bodyPr/>
        <a:lstStyle/>
        <a:p>
          <a:endParaRPr lang="de-DE"/>
        </a:p>
      </dgm:t>
    </dgm:pt>
    <dgm:pt modelId="{1536FF30-737D-4DD8-B6E7-E506D761FE16}">
      <dgm:prSet phldrT="[Text]" phldr="0"/>
      <dgm:spPr>
        <a:solidFill>
          <a:srgbClr val="8AC9DA">
            <a:alpha val="74000"/>
          </a:srgb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56C603F1-D1B3-4A51-8487-633207DFF2A9}" type="parTrans" cxnId="{999D4501-7A05-46DE-9CC8-3BB1ACC418DD}">
      <dgm:prSet/>
      <dgm:spPr/>
      <dgm:t>
        <a:bodyPr/>
        <a:lstStyle/>
        <a:p>
          <a:endParaRPr lang="de-DE"/>
        </a:p>
      </dgm:t>
    </dgm:pt>
    <dgm:pt modelId="{0DC4E5CD-DC29-4301-8D9A-C88D2A911576}" type="sibTrans" cxnId="{999D4501-7A05-46DE-9CC8-3BB1ACC418DD}">
      <dgm:prSet/>
      <dgm:spPr/>
      <dgm:t>
        <a:bodyPr/>
        <a:lstStyle/>
        <a:p>
          <a:endParaRPr lang="de-DE"/>
        </a:p>
      </dgm:t>
    </dgm:pt>
    <dgm:pt modelId="{CD15578F-92F8-4869-ACE8-596F7B09A8A8}">
      <dgm:prSet phldrT="[Text]" phldr="0"/>
      <dgm:spPr>
        <a:solidFill>
          <a:srgbClr val="8AC9DA">
            <a:alpha val="80000"/>
          </a:srgb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B8B466DA-0341-4A1F-ACFB-F5A980236CB9}" type="parTrans" cxnId="{BE89B5E9-8EDA-40F9-B66B-60B970BBCBB4}">
      <dgm:prSet/>
      <dgm:spPr/>
      <dgm:t>
        <a:bodyPr/>
        <a:lstStyle/>
        <a:p>
          <a:endParaRPr lang="de-DE"/>
        </a:p>
      </dgm:t>
    </dgm:pt>
    <dgm:pt modelId="{3EDD70D4-A361-4E92-83E9-F3B78AE781DF}" type="sibTrans" cxnId="{BE89B5E9-8EDA-40F9-B66B-60B970BBCBB4}">
      <dgm:prSet/>
      <dgm:spPr/>
      <dgm:t>
        <a:bodyPr/>
        <a:lstStyle/>
        <a:p>
          <a:endParaRPr lang="de-DE"/>
        </a:p>
      </dgm:t>
    </dgm:pt>
    <dgm:pt modelId="{5FF4D51D-E583-4DF4-BDE1-7C09D5E296EF}">
      <dgm:prSet/>
      <dgm:spPr>
        <a:solidFill>
          <a:srgbClr val="8AC9DA">
            <a:alpha val="62000"/>
          </a:srgbClr>
        </a:solidFill>
      </dgm:spPr>
      <dgm:t>
        <a:bodyPr/>
        <a:lstStyle/>
        <a:p>
          <a:endParaRPr lang="de-DE" dirty="0"/>
        </a:p>
      </dgm:t>
    </dgm:pt>
    <dgm:pt modelId="{96E7A78A-A7D8-4DB9-9F4A-F1C99F299EDF}" type="parTrans" cxnId="{834D1F52-2478-482A-9E43-5CD22B83978E}">
      <dgm:prSet/>
      <dgm:spPr/>
      <dgm:t>
        <a:bodyPr/>
        <a:lstStyle/>
        <a:p>
          <a:endParaRPr lang="de-DE"/>
        </a:p>
      </dgm:t>
    </dgm:pt>
    <dgm:pt modelId="{05B4935B-9839-4BE2-BF3C-8DAAB956DD6F}" type="sibTrans" cxnId="{834D1F52-2478-482A-9E43-5CD22B83978E}">
      <dgm:prSet/>
      <dgm:spPr/>
      <dgm:t>
        <a:bodyPr/>
        <a:lstStyle/>
        <a:p>
          <a:endParaRPr lang="de-DE"/>
        </a:p>
      </dgm:t>
    </dgm:pt>
    <dgm:pt modelId="{25058BCB-4004-46C1-85C8-EB170EECA656}" type="pres">
      <dgm:prSet presAssocID="{14C6DBD2-B61F-4070-882B-D1846D1B0BEE}" presName="composite" presStyleCnt="0">
        <dgm:presLayoutVars>
          <dgm:chMax val="1"/>
          <dgm:dir/>
          <dgm:resizeHandles val="exact"/>
        </dgm:presLayoutVars>
      </dgm:prSet>
      <dgm:spPr/>
    </dgm:pt>
    <dgm:pt modelId="{BDCF9F23-7375-439A-BBCE-B076F9DE4F5A}" type="pres">
      <dgm:prSet presAssocID="{14C6DBD2-B61F-4070-882B-D1846D1B0BEE}" presName="radial" presStyleCnt="0">
        <dgm:presLayoutVars>
          <dgm:animLvl val="ctr"/>
        </dgm:presLayoutVars>
      </dgm:prSet>
      <dgm:spPr/>
    </dgm:pt>
    <dgm:pt modelId="{4E138004-E8EB-4372-80D7-87CF116553BD}" type="pres">
      <dgm:prSet presAssocID="{AB660ABD-7AE8-43C2-8AAB-40C3294EB820}" presName="centerShape" presStyleLbl="vennNode1" presStyleIdx="0" presStyleCnt="6" custScaleX="115197" custScaleY="115197"/>
      <dgm:spPr/>
    </dgm:pt>
    <dgm:pt modelId="{D5648B53-0A44-498B-B399-2A37887A9F5F}" type="pres">
      <dgm:prSet presAssocID="{BB4F17EE-E929-43B1-91BC-92827AAF4118}" presName="node" presStyleLbl="vennNode1" presStyleIdx="1" presStyleCnt="6" custScaleX="123687" custScaleY="123687">
        <dgm:presLayoutVars>
          <dgm:bulletEnabled val="1"/>
        </dgm:presLayoutVars>
      </dgm:prSet>
      <dgm:spPr/>
    </dgm:pt>
    <dgm:pt modelId="{12D2B192-869A-4F89-AA0D-6B8F0D783759}" type="pres">
      <dgm:prSet presAssocID="{5FF4D51D-E583-4DF4-BDE1-7C09D5E296EF}" presName="node" presStyleLbl="vennNode1" presStyleIdx="2" presStyleCnt="6" custScaleX="123687" custScaleY="123687">
        <dgm:presLayoutVars>
          <dgm:bulletEnabled val="1"/>
        </dgm:presLayoutVars>
      </dgm:prSet>
      <dgm:spPr/>
    </dgm:pt>
    <dgm:pt modelId="{7D81CD89-3032-4DB1-8A2D-642050DAF1D0}" type="pres">
      <dgm:prSet presAssocID="{208EF882-B853-404C-A5A1-1171653C3203}" presName="node" presStyleLbl="vennNode1" presStyleIdx="3" presStyleCnt="6" custScaleX="123687" custScaleY="123687">
        <dgm:presLayoutVars>
          <dgm:bulletEnabled val="1"/>
        </dgm:presLayoutVars>
      </dgm:prSet>
      <dgm:spPr/>
    </dgm:pt>
    <dgm:pt modelId="{A37E2A68-6CCD-4885-9CC9-BCF8FEFB00E9}" type="pres">
      <dgm:prSet presAssocID="{1536FF30-737D-4DD8-B6E7-E506D761FE16}" presName="node" presStyleLbl="vennNode1" presStyleIdx="4" presStyleCnt="6" custScaleX="123687" custScaleY="123687">
        <dgm:presLayoutVars>
          <dgm:bulletEnabled val="1"/>
        </dgm:presLayoutVars>
      </dgm:prSet>
      <dgm:spPr/>
    </dgm:pt>
    <dgm:pt modelId="{DEC206A4-C705-49FD-AA18-792510EA2BE8}" type="pres">
      <dgm:prSet presAssocID="{CD15578F-92F8-4869-ACE8-596F7B09A8A8}" presName="node" presStyleLbl="vennNode1" presStyleIdx="5" presStyleCnt="6" custScaleX="123687" custScaleY="123687">
        <dgm:presLayoutVars>
          <dgm:bulletEnabled val="1"/>
        </dgm:presLayoutVars>
      </dgm:prSet>
      <dgm:spPr/>
    </dgm:pt>
  </dgm:ptLst>
  <dgm:cxnLst>
    <dgm:cxn modelId="{999D4501-7A05-46DE-9CC8-3BB1ACC418DD}" srcId="{AB660ABD-7AE8-43C2-8AAB-40C3294EB820}" destId="{1536FF30-737D-4DD8-B6E7-E506D761FE16}" srcOrd="3" destOrd="0" parTransId="{56C603F1-D1B3-4A51-8487-633207DFF2A9}" sibTransId="{0DC4E5CD-DC29-4301-8D9A-C88D2A911576}"/>
    <dgm:cxn modelId="{D3E31315-39AA-4C9B-859B-C2C6996B1A34}" type="presOf" srcId="{BB4F17EE-E929-43B1-91BC-92827AAF4118}" destId="{D5648B53-0A44-498B-B399-2A37887A9F5F}" srcOrd="0" destOrd="0" presId="urn:microsoft.com/office/officeart/2005/8/layout/radial3"/>
    <dgm:cxn modelId="{D744511B-C8AE-47D6-A6A3-55A9E0D42740}" srcId="{AB660ABD-7AE8-43C2-8AAB-40C3294EB820}" destId="{BB4F17EE-E929-43B1-91BC-92827AAF4118}" srcOrd="0" destOrd="0" parTransId="{02028A0F-B08E-46D8-A850-2A35DBC81E4E}" sibTransId="{554FB662-6990-4279-A0CF-18CB02F4C3D8}"/>
    <dgm:cxn modelId="{13853F38-CF02-4227-A536-474E171BC82B}" type="presOf" srcId="{AB660ABD-7AE8-43C2-8AAB-40C3294EB820}" destId="{4E138004-E8EB-4372-80D7-87CF116553BD}" srcOrd="0" destOrd="0" presId="urn:microsoft.com/office/officeart/2005/8/layout/radial3"/>
    <dgm:cxn modelId="{06C83840-414B-43DE-9B50-9F9CDF979FD1}" type="presOf" srcId="{208EF882-B853-404C-A5A1-1171653C3203}" destId="{7D81CD89-3032-4DB1-8A2D-642050DAF1D0}" srcOrd="0" destOrd="0" presId="urn:microsoft.com/office/officeart/2005/8/layout/radial3"/>
    <dgm:cxn modelId="{E15C105B-D9B4-48D2-ACFA-1E8EE8BD24A2}" type="presOf" srcId="{5FF4D51D-E583-4DF4-BDE1-7C09D5E296EF}" destId="{12D2B192-869A-4F89-AA0D-6B8F0D783759}" srcOrd="0" destOrd="0" presId="urn:microsoft.com/office/officeart/2005/8/layout/radial3"/>
    <dgm:cxn modelId="{834D1F52-2478-482A-9E43-5CD22B83978E}" srcId="{AB660ABD-7AE8-43C2-8AAB-40C3294EB820}" destId="{5FF4D51D-E583-4DF4-BDE1-7C09D5E296EF}" srcOrd="1" destOrd="0" parTransId="{96E7A78A-A7D8-4DB9-9F4A-F1C99F299EDF}" sibTransId="{05B4935B-9839-4BE2-BF3C-8DAAB956DD6F}"/>
    <dgm:cxn modelId="{0DBC6E78-7113-4779-B3CE-9153EDBE1C51}" srcId="{AB660ABD-7AE8-43C2-8AAB-40C3294EB820}" destId="{208EF882-B853-404C-A5A1-1171653C3203}" srcOrd="2" destOrd="0" parTransId="{A606071B-C152-4997-B124-293F012369EB}" sibTransId="{6EF67344-F128-4A2C-9AD1-FD7FB5C9B4D4}"/>
    <dgm:cxn modelId="{6428E79D-DBE5-425D-B7F5-45FD496ECC90}" srcId="{14C6DBD2-B61F-4070-882B-D1846D1B0BEE}" destId="{AB660ABD-7AE8-43C2-8AAB-40C3294EB820}" srcOrd="0" destOrd="0" parTransId="{6F845137-0613-468C-A156-B3DFF0A38F7C}" sibTransId="{4CE869EB-8821-47E9-BFF3-7986E2DA8B02}"/>
    <dgm:cxn modelId="{3A8E8BD6-CEFF-40F4-9E09-2B534E81E935}" type="presOf" srcId="{1536FF30-737D-4DD8-B6E7-E506D761FE16}" destId="{A37E2A68-6CCD-4885-9CC9-BCF8FEFB00E9}" srcOrd="0" destOrd="0" presId="urn:microsoft.com/office/officeart/2005/8/layout/radial3"/>
    <dgm:cxn modelId="{BE89B5E9-8EDA-40F9-B66B-60B970BBCBB4}" srcId="{AB660ABD-7AE8-43C2-8AAB-40C3294EB820}" destId="{CD15578F-92F8-4869-ACE8-596F7B09A8A8}" srcOrd="4" destOrd="0" parTransId="{B8B466DA-0341-4A1F-ACFB-F5A980236CB9}" sibTransId="{3EDD70D4-A361-4E92-83E9-F3B78AE781DF}"/>
    <dgm:cxn modelId="{3019AEF3-D7B2-42DC-9302-1B8308B6330E}" type="presOf" srcId="{14C6DBD2-B61F-4070-882B-D1846D1B0BEE}" destId="{25058BCB-4004-46C1-85C8-EB170EECA656}" srcOrd="0" destOrd="0" presId="urn:microsoft.com/office/officeart/2005/8/layout/radial3"/>
    <dgm:cxn modelId="{3C1FD7F4-B6FD-4A26-A70B-E07D966E7BF6}" type="presOf" srcId="{CD15578F-92F8-4869-ACE8-596F7B09A8A8}" destId="{DEC206A4-C705-49FD-AA18-792510EA2BE8}" srcOrd="0" destOrd="0" presId="urn:microsoft.com/office/officeart/2005/8/layout/radial3"/>
    <dgm:cxn modelId="{6AA816E8-A8C4-4F28-9FE1-4376594B6751}" type="presParOf" srcId="{25058BCB-4004-46C1-85C8-EB170EECA656}" destId="{BDCF9F23-7375-439A-BBCE-B076F9DE4F5A}" srcOrd="0" destOrd="0" presId="urn:microsoft.com/office/officeart/2005/8/layout/radial3"/>
    <dgm:cxn modelId="{96323A0C-58FD-49BB-9AF1-BBF1D31302F8}" type="presParOf" srcId="{BDCF9F23-7375-439A-BBCE-B076F9DE4F5A}" destId="{4E138004-E8EB-4372-80D7-87CF116553BD}" srcOrd="0" destOrd="0" presId="urn:microsoft.com/office/officeart/2005/8/layout/radial3"/>
    <dgm:cxn modelId="{CF7FC039-B7D9-4D3B-86F4-A2DD9D743C05}" type="presParOf" srcId="{BDCF9F23-7375-439A-BBCE-B076F9DE4F5A}" destId="{D5648B53-0A44-498B-B399-2A37887A9F5F}" srcOrd="1" destOrd="0" presId="urn:microsoft.com/office/officeart/2005/8/layout/radial3"/>
    <dgm:cxn modelId="{9CD922E6-EAB0-4294-833A-1A3CEFAA48B0}" type="presParOf" srcId="{BDCF9F23-7375-439A-BBCE-B076F9DE4F5A}" destId="{12D2B192-869A-4F89-AA0D-6B8F0D783759}" srcOrd="2" destOrd="0" presId="urn:microsoft.com/office/officeart/2005/8/layout/radial3"/>
    <dgm:cxn modelId="{32727115-23E5-44B0-ACA5-E46C3A60FA74}" type="presParOf" srcId="{BDCF9F23-7375-439A-BBCE-B076F9DE4F5A}" destId="{7D81CD89-3032-4DB1-8A2D-642050DAF1D0}" srcOrd="3" destOrd="0" presId="urn:microsoft.com/office/officeart/2005/8/layout/radial3"/>
    <dgm:cxn modelId="{67AA19D8-64C0-4891-88E3-1101774DE596}" type="presParOf" srcId="{BDCF9F23-7375-439A-BBCE-B076F9DE4F5A}" destId="{A37E2A68-6CCD-4885-9CC9-BCF8FEFB00E9}" srcOrd="4" destOrd="0" presId="urn:microsoft.com/office/officeart/2005/8/layout/radial3"/>
    <dgm:cxn modelId="{DF3D6C90-C8DA-4668-82AB-C4C4DD565752}" type="presParOf" srcId="{BDCF9F23-7375-439A-BBCE-B076F9DE4F5A}" destId="{DEC206A4-C705-49FD-AA18-792510EA2BE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C6DBD2-B61F-4070-882B-D1846D1B0BEE}" type="doc">
      <dgm:prSet loTypeId="urn:microsoft.com/office/officeart/2005/8/layout/radial3" loCatId="cycle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de-DE"/>
        </a:p>
      </dgm:t>
    </dgm:pt>
    <dgm:pt modelId="{AB660ABD-7AE8-43C2-8AAB-40C3294EB820}">
      <dgm:prSet phldrT="[Text]" phldr="0"/>
      <dgm:spPr>
        <a:solidFill>
          <a:srgbClr val="227096"/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6F845137-0613-468C-A156-B3DFF0A38F7C}" type="parTrans" cxnId="{6428E79D-DBE5-425D-B7F5-45FD496ECC90}">
      <dgm:prSet/>
      <dgm:spPr/>
      <dgm:t>
        <a:bodyPr/>
        <a:lstStyle/>
        <a:p>
          <a:endParaRPr lang="de-DE"/>
        </a:p>
      </dgm:t>
    </dgm:pt>
    <dgm:pt modelId="{4CE869EB-8821-47E9-BFF3-7986E2DA8B02}" type="sibTrans" cxnId="{6428E79D-DBE5-425D-B7F5-45FD496ECC90}">
      <dgm:prSet/>
      <dgm:spPr/>
      <dgm:t>
        <a:bodyPr/>
        <a:lstStyle/>
        <a:p>
          <a:endParaRPr lang="de-DE"/>
        </a:p>
      </dgm:t>
    </dgm:pt>
    <dgm:pt modelId="{1536FF30-737D-4DD8-B6E7-E506D761FE16}">
      <dgm:prSet phldrT="[Text]" phldr="0"/>
      <dgm:spPr>
        <a:solidFill>
          <a:srgbClr val="8AC9DA">
            <a:alpha val="74000"/>
          </a:srgb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56C603F1-D1B3-4A51-8487-633207DFF2A9}" type="parTrans" cxnId="{999D4501-7A05-46DE-9CC8-3BB1ACC418DD}">
      <dgm:prSet/>
      <dgm:spPr/>
      <dgm:t>
        <a:bodyPr/>
        <a:lstStyle/>
        <a:p>
          <a:endParaRPr lang="de-DE"/>
        </a:p>
      </dgm:t>
    </dgm:pt>
    <dgm:pt modelId="{0DC4E5CD-DC29-4301-8D9A-C88D2A911576}" type="sibTrans" cxnId="{999D4501-7A05-46DE-9CC8-3BB1ACC418DD}">
      <dgm:prSet/>
      <dgm:spPr/>
      <dgm:t>
        <a:bodyPr/>
        <a:lstStyle/>
        <a:p>
          <a:endParaRPr lang="de-DE"/>
        </a:p>
      </dgm:t>
    </dgm:pt>
    <dgm:pt modelId="{CD15578F-92F8-4869-ACE8-596F7B09A8A8}">
      <dgm:prSet phldrT="[Text]" phldr="0"/>
      <dgm:spPr>
        <a:solidFill>
          <a:srgbClr val="8AC9DA">
            <a:alpha val="80000"/>
          </a:srgbClr>
        </a:solidFill>
      </dgm:spPr>
      <dgm:t>
        <a:bodyPr/>
        <a:lstStyle/>
        <a:p>
          <a:r>
            <a:rPr lang="de-DE" dirty="0"/>
            <a:t> </a:t>
          </a:r>
        </a:p>
      </dgm:t>
    </dgm:pt>
    <dgm:pt modelId="{B8B466DA-0341-4A1F-ACFB-F5A980236CB9}" type="parTrans" cxnId="{BE89B5E9-8EDA-40F9-B66B-60B970BBCBB4}">
      <dgm:prSet/>
      <dgm:spPr/>
      <dgm:t>
        <a:bodyPr/>
        <a:lstStyle/>
        <a:p>
          <a:endParaRPr lang="de-DE"/>
        </a:p>
      </dgm:t>
    </dgm:pt>
    <dgm:pt modelId="{3EDD70D4-A361-4E92-83E9-F3B78AE781DF}" type="sibTrans" cxnId="{BE89B5E9-8EDA-40F9-B66B-60B970BBCBB4}">
      <dgm:prSet/>
      <dgm:spPr/>
      <dgm:t>
        <a:bodyPr/>
        <a:lstStyle/>
        <a:p>
          <a:endParaRPr lang="de-DE"/>
        </a:p>
      </dgm:t>
    </dgm:pt>
    <dgm:pt modelId="{25058BCB-4004-46C1-85C8-EB170EECA656}" type="pres">
      <dgm:prSet presAssocID="{14C6DBD2-B61F-4070-882B-D1846D1B0BEE}" presName="composite" presStyleCnt="0">
        <dgm:presLayoutVars>
          <dgm:chMax val="1"/>
          <dgm:dir/>
          <dgm:resizeHandles val="exact"/>
        </dgm:presLayoutVars>
      </dgm:prSet>
      <dgm:spPr/>
    </dgm:pt>
    <dgm:pt modelId="{BDCF9F23-7375-439A-BBCE-B076F9DE4F5A}" type="pres">
      <dgm:prSet presAssocID="{14C6DBD2-B61F-4070-882B-D1846D1B0BEE}" presName="radial" presStyleCnt="0">
        <dgm:presLayoutVars>
          <dgm:animLvl val="ctr"/>
        </dgm:presLayoutVars>
      </dgm:prSet>
      <dgm:spPr/>
    </dgm:pt>
    <dgm:pt modelId="{4E138004-E8EB-4372-80D7-87CF116553BD}" type="pres">
      <dgm:prSet presAssocID="{AB660ABD-7AE8-43C2-8AAB-40C3294EB820}" presName="centerShape" presStyleLbl="vennNode1" presStyleIdx="0" presStyleCnt="3" custScaleX="115197" custScaleY="115197"/>
      <dgm:spPr/>
    </dgm:pt>
    <dgm:pt modelId="{A37E2A68-6CCD-4885-9CC9-BCF8FEFB00E9}" type="pres">
      <dgm:prSet presAssocID="{1536FF30-737D-4DD8-B6E7-E506D761FE16}" presName="node" presStyleLbl="vennNode1" presStyleIdx="1" presStyleCnt="3" custScaleX="123687" custScaleY="123687">
        <dgm:presLayoutVars>
          <dgm:bulletEnabled val="1"/>
        </dgm:presLayoutVars>
      </dgm:prSet>
      <dgm:spPr/>
    </dgm:pt>
    <dgm:pt modelId="{DEC206A4-C705-49FD-AA18-792510EA2BE8}" type="pres">
      <dgm:prSet presAssocID="{CD15578F-92F8-4869-ACE8-596F7B09A8A8}" presName="node" presStyleLbl="vennNode1" presStyleIdx="2" presStyleCnt="3" custScaleX="123687" custScaleY="123687">
        <dgm:presLayoutVars>
          <dgm:bulletEnabled val="1"/>
        </dgm:presLayoutVars>
      </dgm:prSet>
      <dgm:spPr/>
    </dgm:pt>
  </dgm:ptLst>
  <dgm:cxnLst>
    <dgm:cxn modelId="{999D4501-7A05-46DE-9CC8-3BB1ACC418DD}" srcId="{AB660ABD-7AE8-43C2-8AAB-40C3294EB820}" destId="{1536FF30-737D-4DD8-B6E7-E506D761FE16}" srcOrd="0" destOrd="0" parTransId="{56C603F1-D1B3-4A51-8487-633207DFF2A9}" sibTransId="{0DC4E5CD-DC29-4301-8D9A-C88D2A911576}"/>
    <dgm:cxn modelId="{13853F38-CF02-4227-A536-474E171BC82B}" type="presOf" srcId="{AB660ABD-7AE8-43C2-8AAB-40C3294EB820}" destId="{4E138004-E8EB-4372-80D7-87CF116553BD}" srcOrd="0" destOrd="0" presId="urn:microsoft.com/office/officeart/2005/8/layout/radial3"/>
    <dgm:cxn modelId="{6428E79D-DBE5-425D-B7F5-45FD496ECC90}" srcId="{14C6DBD2-B61F-4070-882B-D1846D1B0BEE}" destId="{AB660ABD-7AE8-43C2-8AAB-40C3294EB820}" srcOrd="0" destOrd="0" parTransId="{6F845137-0613-468C-A156-B3DFF0A38F7C}" sibTransId="{4CE869EB-8821-47E9-BFF3-7986E2DA8B02}"/>
    <dgm:cxn modelId="{3A8E8BD6-CEFF-40F4-9E09-2B534E81E935}" type="presOf" srcId="{1536FF30-737D-4DD8-B6E7-E506D761FE16}" destId="{A37E2A68-6CCD-4885-9CC9-BCF8FEFB00E9}" srcOrd="0" destOrd="0" presId="urn:microsoft.com/office/officeart/2005/8/layout/radial3"/>
    <dgm:cxn modelId="{BE89B5E9-8EDA-40F9-B66B-60B970BBCBB4}" srcId="{AB660ABD-7AE8-43C2-8AAB-40C3294EB820}" destId="{CD15578F-92F8-4869-ACE8-596F7B09A8A8}" srcOrd="1" destOrd="0" parTransId="{B8B466DA-0341-4A1F-ACFB-F5A980236CB9}" sibTransId="{3EDD70D4-A361-4E92-83E9-F3B78AE781DF}"/>
    <dgm:cxn modelId="{3019AEF3-D7B2-42DC-9302-1B8308B6330E}" type="presOf" srcId="{14C6DBD2-B61F-4070-882B-D1846D1B0BEE}" destId="{25058BCB-4004-46C1-85C8-EB170EECA656}" srcOrd="0" destOrd="0" presId="urn:microsoft.com/office/officeart/2005/8/layout/radial3"/>
    <dgm:cxn modelId="{3C1FD7F4-B6FD-4A26-A70B-E07D966E7BF6}" type="presOf" srcId="{CD15578F-92F8-4869-ACE8-596F7B09A8A8}" destId="{DEC206A4-C705-49FD-AA18-792510EA2BE8}" srcOrd="0" destOrd="0" presId="urn:microsoft.com/office/officeart/2005/8/layout/radial3"/>
    <dgm:cxn modelId="{6AA816E8-A8C4-4F28-9FE1-4376594B6751}" type="presParOf" srcId="{25058BCB-4004-46C1-85C8-EB170EECA656}" destId="{BDCF9F23-7375-439A-BBCE-B076F9DE4F5A}" srcOrd="0" destOrd="0" presId="urn:microsoft.com/office/officeart/2005/8/layout/radial3"/>
    <dgm:cxn modelId="{96323A0C-58FD-49BB-9AF1-BBF1D31302F8}" type="presParOf" srcId="{BDCF9F23-7375-439A-BBCE-B076F9DE4F5A}" destId="{4E138004-E8EB-4372-80D7-87CF116553BD}" srcOrd="0" destOrd="0" presId="urn:microsoft.com/office/officeart/2005/8/layout/radial3"/>
    <dgm:cxn modelId="{67AA19D8-64C0-4891-88E3-1101774DE596}" type="presParOf" srcId="{BDCF9F23-7375-439A-BBCE-B076F9DE4F5A}" destId="{A37E2A68-6CCD-4885-9CC9-BCF8FEFB00E9}" srcOrd="1" destOrd="0" presId="urn:microsoft.com/office/officeart/2005/8/layout/radial3"/>
    <dgm:cxn modelId="{DF3D6C90-C8DA-4668-82AB-C4C4DD565752}" type="presParOf" srcId="{BDCF9F23-7375-439A-BBCE-B076F9DE4F5A}" destId="{DEC206A4-C705-49FD-AA18-792510EA2BE8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38004-E8EB-4372-80D7-87CF116553BD}">
      <dsp:nvSpPr>
        <dsp:cNvPr id="0" name=""/>
        <dsp:cNvSpPr/>
      </dsp:nvSpPr>
      <dsp:spPr>
        <a:xfrm>
          <a:off x="1366167" y="659802"/>
          <a:ext cx="2138604" cy="2138604"/>
        </a:xfrm>
        <a:prstGeom prst="ellipse">
          <a:avLst/>
        </a:prstGeom>
        <a:solidFill>
          <a:srgbClr val="22709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679358" y="972993"/>
        <a:ext cx="1512222" cy="1512222"/>
      </dsp:txXfrm>
    </dsp:sp>
    <dsp:sp modelId="{D5648B53-0A44-498B-B399-2A37887A9F5F}">
      <dsp:nvSpPr>
        <dsp:cNvPr id="0" name=""/>
        <dsp:cNvSpPr/>
      </dsp:nvSpPr>
      <dsp:spPr>
        <a:xfrm>
          <a:off x="1861414" y="-52659"/>
          <a:ext cx="1148109" cy="1148109"/>
        </a:xfrm>
        <a:prstGeom prst="ellipse">
          <a:avLst/>
        </a:prstGeom>
        <a:solidFill>
          <a:srgbClr val="8AC9DA">
            <a:alpha val="56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900" kern="1200" dirty="0"/>
            <a:t> </a:t>
          </a:r>
        </a:p>
      </dsp:txBody>
      <dsp:txXfrm>
        <a:off x="2029551" y="115478"/>
        <a:ext cx="811835" cy="811835"/>
      </dsp:txXfrm>
    </dsp:sp>
    <dsp:sp modelId="{12D2B192-869A-4F89-AA0D-6B8F0D783759}">
      <dsp:nvSpPr>
        <dsp:cNvPr id="0" name=""/>
        <dsp:cNvSpPr/>
      </dsp:nvSpPr>
      <dsp:spPr>
        <a:xfrm>
          <a:off x="3010014" y="781847"/>
          <a:ext cx="1148109" cy="1148109"/>
        </a:xfrm>
        <a:prstGeom prst="ellipse">
          <a:avLst/>
        </a:prstGeom>
        <a:solidFill>
          <a:srgbClr val="8AC9DA">
            <a:alpha val="62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4900" kern="1200" dirty="0"/>
        </a:p>
      </dsp:txBody>
      <dsp:txXfrm>
        <a:off x="3178151" y="949984"/>
        <a:ext cx="811835" cy="811835"/>
      </dsp:txXfrm>
    </dsp:sp>
    <dsp:sp modelId="{7D81CD89-3032-4DB1-8A2D-642050DAF1D0}">
      <dsp:nvSpPr>
        <dsp:cNvPr id="0" name=""/>
        <dsp:cNvSpPr/>
      </dsp:nvSpPr>
      <dsp:spPr>
        <a:xfrm>
          <a:off x="2571288" y="2132106"/>
          <a:ext cx="1148109" cy="1148109"/>
        </a:xfrm>
        <a:prstGeom prst="ellipse">
          <a:avLst/>
        </a:prstGeom>
        <a:solidFill>
          <a:srgbClr val="8AC9DA">
            <a:alpha val="68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900" kern="1200" dirty="0"/>
            <a:t> </a:t>
          </a:r>
        </a:p>
      </dsp:txBody>
      <dsp:txXfrm>
        <a:off x="2739425" y="2300243"/>
        <a:ext cx="811835" cy="811835"/>
      </dsp:txXfrm>
    </dsp:sp>
    <dsp:sp modelId="{A37E2A68-6CCD-4885-9CC9-BCF8FEFB00E9}">
      <dsp:nvSpPr>
        <dsp:cNvPr id="0" name=""/>
        <dsp:cNvSpPr/>
      </dsp:nvSpPr>
      <dsp:spPr>
        <a:xfrm>
          <a:off x="1151541" y="2132106"/>
          <a:ext cx="1148109" cy="1148109"/>
        </a:xfrm>
        <a:prstGeom prst="ellipse">
          <a:avLst/>
        </a:prstGeom>
        <a:solidFill>
          <a:srgbClr val="8AC9DA">
            <a:alpha val="74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900" kern="1200" dirty="0"/>
            <a:t> </a:t>
          </a:r>
        </a:p>
      </dsp:txBody>
      <dsp:txXfrm>
        <a:off x="1319678" y="2300243"/>
        <a:ext cx="811835" cy="811835"/>
      </dsp:txXfrm>
    </dsp:sp>
    <dsp:sp modelId="{DEC206A4-C705-49FD-AA18-792510EA2BE8}">
      <dsp:nvSpPr>
        <dsp:cNvPr id="0" name=""/>
        <dsp:cNvSpPr/>
      </dsp:nvSpPr>
      <dsp:spPr>
        <a:xfrm>
          <a:off x="712815" y="781847"/>
          <a:ext cx="1148109" cy="1148109"/>
        </a:xfrm>
        <a:prstGeom prst="ellipse">
          <a:avLst/>
        </a:prstGeom>
        <a:solidFill>
          <a:srgbClr val="8AC9DA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900" kern="1200" dirty="0"/>
            <a:t> </a:t>
          </a:r>
        </a:p>
      </dsp:txBody>
      <dsp:txXfrm>
        <a:off x="880952" y="949984"/>
        <a:ext cx="811835" cy="811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38004-E8EB-4372-80D7-87CF116553BD}">
      <dsp:nvSpPr>
        <dsp:cNvPr id="0" name=""/>
        <dsp:cNvSpPr/>
      </dsp:nvSpPr>
      <dsp:spPr>
        <a:xfrm>
          <a:off x="1404291" y="582600"/>
          <a:ext cx="2062355" cy="2062355"/>
        </a:xfrm>
        <a:prstGeom prst="ellipse">
          <a:avLst/>
        </a:prstGeom>
        <a:solidFill>
          <a:srgbClr val="22709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706316" y="884625"/>
        <a:ext cx="1458305" cy="1458305"/>
      </dsp:txXfrm>
    </dsp:sp>
    <dsp:sp modelId="{A37E2A68-6CCD-4885-9CC9-BCF8FEFB00E9}">
      <dsp:nvSpPr>
        <dsp:cNvPr id="0" name=""/>
        <dsp:cNvSpPr/>
      </dsp:nvSpPr>
      <dsp:spPr>
        <a:xfrm>
          <a:off x="1881881" y="-105696"/>
          <a:ext cx="1107175" cy="1107175"/>
        </a:xfrm>
        <a:prstGeom prst="ellipse">
          <a:avLst/>
        </a:prstGeom>
        <a:solidFill>
          <a:srgbClr val="8AC9DA">
            <a:alpha val="74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 dirty="0"/>
            <a:t> </a:t>
          </a:r>
        </a:p>
      </dsp:txBody>
      <dsp:txXfrm>
        <a:off x="2044023" y="56446"/>
        <a:ext cx="782891" cy="782891"/>
      </dsp:txXfrm>
    </dsp:sp>
    <dsp:sp modelId="{DEC206A4-C705-49FD-AA18-792510EA2BE8}">
      <dsp:nvSpPr>
        <dsp:cNvPr id="0" name=""/>
        <dsp:cNvSpPr/>
      </dsp:nvSpPr>
      <dsp:spPr>
        <a:xfrm>
          <a:off x="1881881" y="2226078"/>
          <a:ext cx="1107175" cy="1107175"/>
        </a:xfrm>
        <a:prstGeom prst="ellipse">
          <a:avLst/>
        </a:prstGeom>
        <a:solidFill>
          <a:srgbClr val="8AC9DA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 dirty="0"/>
            <a:t> </a:t>
          </a:r>
        </a:p>
      </dsp:txBody>
      <dsp:txXfrm>
        <a:off x="2044023" y="2388220"/>
        <a:ext cx="782891" cy="782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A665-AB63-487C-A689-A96D5AA0C86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9F0A-9DE2-44AB-9A84-CC28BAF7B39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+mj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050" dirty="0"/>
              <a:t>Challenges: </a:t>
            </a:r>
            <a:r>
              <a:rPr lang="en-US" sz="1050" dirty="0"/>
              <a:t>Achieving uniform, conformal coatings on complex 3D strut networks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/>
              <a:t>Ensuring strong adhesion and stability of the functional layer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/>
              <a:t>Controlling coating thickness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/>
              <a:t>Preserving pore accessibility and permeability</a:t>
            </a: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8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Kästch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C751A8B-7DD1-4C74-A6D8-AE2E6694A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014" b="10419"/>
          <a:stretch/>
        </p:blipFill>
        <p:spPr>
          <a:xfrm>
            <a:off x="1" y="0"/>
            <a:ext cx="12192000" cy="6872513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42436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931886"/>
            <a:ext cx="9494838" cy="11237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32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54025" y="4559671"/>
            <a:ext cx="9520238" cy="13671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40A01B-1333-FEB2-55AA-962345E59E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88000" y="496631"/>
            <a:ext cx="2523943" cy="17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5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nu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F63C6F2E-B068-4459-9672-E8406A5E913D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97897" y="6455836"/>
            <a:ext cx="2952000" cy="123111"/>
          </a:xfrm>
        </p:spPr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4291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125" y="1703388"/>
            <a:ext cx="11233150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buAutoNum type="arabicPeriod"/>
              <a:defRPr sz="1600" baseline="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97897" y="6455836"/>
            <a:ext cx="2952000" cy="123111"/>
          </a:xfrm>
        </p:spPr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90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A2FFF-02FD-4978-8D6F-5123616B2FDF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4063AB9-A95E-44E6-BF4C-CF29833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69" y="1706564"/>
            <a:ext cx="5437188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5387" y="1706563"/>
            <a:ext cx="5437188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85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D405-B0F8-4D65-A135-B62730D91DBB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A71267-E3FD-4A93-BE1B-8DD3610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69" y="1705310"/>
            <a:ext cx="3510256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2812" y="1709738"/>
            <a:ext cx="3510256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92793" y="1709737"/>
            <a:ext cx="3510256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51" userDrawn="1">
          <p15:clr>
            <a:srgbClr val="FBAE40"/>
          </p15:clr>
        </p15:guide>
        <p15:guide id="4" pos="51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F15-1282-48C4-9B15-023183AB995D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28F296-FF06-4CDF-A47F-F729AA31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74" y="1700215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6616" y="1700213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1258" y="1700213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1775" y="1700213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0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 userDrawn="1">
          <p15:clr>
            <a:srgbClr val="FBAE40"/>
          </p15:clr>
        </p15:guide>
        <p15:guide id="2" pos="3727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4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Bild) + Titel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56700" y="0"/>
            <a:ext cx="3035300" cy="6158117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DC0D227-591A-4CB3-9A6B-C5380AE25802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1703388"/>
            <a:ext cx="8316913" cy="3195747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6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buAutoNum type="arabicPeriod"/>
              <a:defRPr sz="1600" baseline="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2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 userDrawn="1">
          <p15:clr>
            <a:srgbClr val="FBAE40"/>
          </p15:clr>
        </p15:guide>
        <p15:guide id="2" pos="3727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1912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8558"/>
          <a:stretch/>
        </p:blipFill>
        <p:spPr>
          <a:xfrm>
            <a:off x="1969" y="1"/>
            <a:ext cx="12203830" cy="6159499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24148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016783"/>
            <a:ext cx="9494838" cy="221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  <a:lvl2pPr>
              <a:defRPr sz="1600"/>
            </a:lvl2pPr>
            <a:lvl3pPr>
              <a:defRPr sz="1600"/>
            </a:lvl3pPr>
          </a:lstStyle>
          <a:p>
            <a:pPr marL="0" lvl="1" indent="0">
              <a:buNone/>
            </a:pP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Kapitelüberschrift,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454025" y="2791905"/>
            <a:ext cx="9520238" cy="492443"/>
          </a:xfrm>
          <a:prstGeom prst="rect">
            <a:avLst/>
          </a:prstGeo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 marL="698500" indent="-1397000">
              <a:defRPr/>
            </a:lvl3pPr>
          </a:lstStyle>
          <a:p>
            <a:pPr marL="0" lvl="0" indent="-1397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Kapitel-Headline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5778770-AA2F-4026-8607-E827173AF4BC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76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9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75" y="483869"/>
            <a:ext cx="2520000" cy="9170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336"/>
          <a:stretch/>
        </p:blipFill>
        <p:spPr>
          <a:xfrm>
            <a:off x="1969" y="1"/>
            <a:ext cx="12203830" cy="68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auf Kästch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27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C751A8B-7DD1-4C74-A6D8-AE2E6694A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014" b="10419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2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lauf (Lini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40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Lini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42436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931886"/>
            <a:ext cx="9494838" cy="11237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24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54025" y="4559671"/>
            <a:ext cx="9520238" cy="13671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87432E-6244-1254-E9F8-29481B9FA6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88000" y="496631"/>
            <a:ext cx="2523943" cy="17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8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66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Bild)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58117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7F825F5-7E50-4B05-ACA5-6F515A709EC4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9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2139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76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zentfolie - Verlauf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675A117-9061-4258-971A-27B8584A38BC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8558"/>
          <a:stretch/>
        </p:blipFill>
        <p:spPr>
          <a:xfrm>
            <a:off x="1969" y="1"/>
            <a:ext cx="12203830" cy="61594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40626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855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5749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auf (Kästchen)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5AD49B5-73A6-4C2A-8588-DD0F8943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015" b="18624"/>
          <a:stretch/>
        </p:blipFill>
        <p:spPr>
          <a:xfrm>
            <a:off x="0" y="2"/>
            <a:ext cx="12192000" cy="6150768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17FF4D-D7F8-4ED8-9908-FF363E826D9C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40626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855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43736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auf (Linien)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B911BA-D2FD-4A6E-9387-A46D32168409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B8D40A-176A-4C73-94E8-E4F599039B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5811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40626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855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4103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2031325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3791D2F7-2FC5-4466-8108-47C7A6B2CB27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Fraunhofer </a:t>
            </a:r>
            <a:r>
              <a:rPr lang="de-DE" dirty="0"/>
              <a:t>IFAM Dresden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9425" y="4850701"/>
            <a:ext cx="1092200" cy="140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2pPr>
              <a:defRPr/>
            </a:lvl2pPr>
          </a:lstStyle>
          <a:p>
            <a:pPr lvl="1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741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291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2" userDrawn="1">
          <p15:clr>
            <a:srgbClr val="FBAE40"/>
          </p15:clr>
        </p15:guide>
        <p15:guide id="2" pos="2139" userDrawn="1">
          <p15:clr>
            <a:srgbClr val="FBAE40"/>
          </p15:clr>
        </p15:guide>
        <p15:guide id="3" pos="3749" userDrawn="1">
          <p15:clr>
            <a:srgbClr val="FBAE40"/>
          </p15:clr>
        </p15:guide>
        <p15:guide id="4" pos="3953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7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ontaktfolie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86670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34114">
                <a:srgbClr val="00779A"/>
              </a:gs>
              <a:gs pos="0">
                <a:srgbClr val="014A6B">
                  <a:alpha val="95000"/>
                </a:srgbClr>
              </a:gs>
              <a:gs pos="74000">
                <a:schemeClr val="accent5">
                  <a:lumMod val="90000"/>
                  <a:lumOff val="10000"/>
                  <a:alpha val="95000"/>
                </a:schemeClr>
              </a:gs>
              <a:gs pos="100000">
                <a:srgbClr val="09B2AC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/>
              <a:t>vorname.name@fraunhofer.de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09F1F2-5AE7-4500-87D3-FAD916B3136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9D760A-5328-4251-ACFF-CB470EE347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/>
              <a:t>© Fraunhofer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FC189F-C42A-4071-BC47-28A29172D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90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nu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F63C6F2E-B068-4459-9672-E8406A5E913D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97897" y="6455836"/>
            <a:ext cx="2952000" cy="123111"/>
          </a:xfrm>
        </p:spPr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07577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125" y="1703388"/>
            <a:ext cx="11233150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buAutoNum type="arabicPeriod"/>
              <a:defRPr sz="1600" baseline="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97897" y="6455836"/>
            <a:ext cx="2952000" cy="123111"/>
          </a:xfrm>
        </p:spPr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3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Verlau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75" y="483869"/>
            <a:ext cx="2520000" cy="9170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336"/>
          <a:stretch/>
        </p:blipFill>
        <p:spPr>
          <a:xfrm>
            <a:off x="1969" y="1"/>
            <a:ext cx="12203830" cy="686915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42436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931886"/>
            <a:ext cx="9494838" cy="11237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20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54025" y="4559671"/>
            <a:ext cx="9520238" cy="13671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D19B72-3ADD-6074-5047-E42B61CCEB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88000" y="496631"/>
            <a:ext cx="2523943" cy="17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6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A2FFF-02FD-4978-8D6F-5123616B2FDF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4063AB9-A95E-44E6-BF4C-CF29833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69" y="1706564"/>
            <a:ext cx="5437188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5387" y="1706563"/>
            <a:ext cx="5437188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2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D405-B0F8-4D65-A135-B62730D91DBB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A71267-E3FD-4A93-BE1B-8DD3610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69" y="1705310"/>
            <a:ext cx="3510256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2812" y="1709738"/>
            <a:ext cx="3510256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92793" y="1709737"/>
            <a:ext cx="3510256" cy="2958759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67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51" userDrawn="1">
          <p15:clr>
            <a:srgbClr val="FBAE40"/>
          </p15:clr>
        </p15:guide>
        <p15:guide id="4" pos="515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F15-1282-48C4-9B15-023183AB995D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28F296-FF06-4CDF-A47F-F729AA31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74" y="1700215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6616" y="1700213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1258" y="1700213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1775" y="1700213"/>
            <a:ext cx="2558737" cy="2620204"/>
          </a:xfrm>
        </p:spPr>
        <p:txBody>
          <a:bodyPr lIns="0" rIns="0"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400"/>
            </a:lvl4pPr>
            <a:lvl5pPr marL="355600" indent="-177800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7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 userDrawn="1">
          <p15:clr>
            <a:srgbClr val="FBAE40"/>
          </p15:clr>
        </p15:guide>
        <p15:guide id="2" pos="3727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4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Bild) + Titel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56700" y="0"/>
            <a:ext cx="3035300" cy="6158117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DC0D227-591A-4CB3-9A6B-C5380AE25802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1703388"/>
            <a:ext cx="8316913" cy="3195747"/>
          </a:xfrm>
        </p:spPr>
        <p:txBody>
          <a:bodyPr/>
          <a:lstStyle>
            <a:lvl1pPr marL="0" indent="0">
              <a:spcAft>
                <a:spcPts val="1900"/>
              </a:spcAft>
              <a:buFont typeface="Wingdings" panose="05000000000000000000" pitchFamily="2" charset="2"/>
              <a:buNone/>
              <a:defRPr sz="1600" b="1">
                <a:solidFill>
                  <a:schemeClr val="accent1"/>
                </a:solidFill>
                <a:latin typeface="+mn-lt"/>
              </a:defRPr>
            </a:lvl1pPr>
            <a:lvl2pPr marL="0" indent="0">
              <a:spcAft>
                <a:spcPts val="19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/>
            </a:lvl2pPr>
            <a:lvl3pPr marL="0" indent="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600" b="1">
                <a:latin typeface="+mn-lt"/>
              </a:defRPr>
            </a:lvl3pPr>
            <a:lvl4pPr marL="177800" indent="-177800">
              <a:spcAft>
                <a:spcPts val="0"/>
              </a:spcAft>
              <a:buClr>
                <a:schemeClr val="accent1"/>
              </a:buClr>
              <a:defRPr sz="1600"/>
            </a:lvl4pPr>
            <a:lvl5pPr marL="355600" indent="-177800"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buAutoNum type="arabicPeriod"/>
              <a:defRPr sz="1600" baseline="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8"/>
            <a:r>
              <a:rPr lang="en-US" dirty="0" err="1"/>
              <a:t>Neunte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02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1" userDrawn="1">
          <p15:clr>
            <a:srgbClr val="FBAE40"/>
          </p15:clr>
        </p15:guide>
        <p15:guide id="2" pos="3727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1912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6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8558"/>
          <a:stretch/>
        </p:blipFill>
        <p:spPr>
          <a:xfrm>
            <a:off x="1969" y="1"/>
            <a:ext cx="12203830" cy="6159499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24148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016783"/>
            <a:ext cx="9494838" cy="221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  <a:lvl2pPr>
              <a:defRPr sz="1600"/>
            </a:lvl2pPr>
            <a:lvl3pPr>
              <a:defRPr sz="1600"/>
            </a:lvl3pPr>
          </a:lstStyle>
          <a:p>
            <a:pPr marL="0" lvl="1" indent="0">
              <a:buNone/>
            </a:pP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Kapitelüberschrift,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454025" y="2791905"/>
            <a:ext cx="9520238" cy="492443"/>
          </a:xfrm>
          <a:prstGeom prst="rect">
            <a:avLst/>
          </a:prstGeo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 marL="698500" indent="-1397000">
              <a:defRPr/>
            </a:lvl3pPr>
          </a:lstStyle>
          <a:p>
            <a:pPr marL="0" lvl="0" indent="-1397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Kapitel-Headline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5778770-AA2F-4026-8607-E827173AF4BC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46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9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75" y="483869"/>
            <a:ext cx="2520000" cy="9170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336"/>
          <a:stretch/>
        </p:blipFill>
        <p:spPr>
          <a:xfrm>
            <a:off x="1969" y="1"/>
            <a:ext cx="12203830" cy="68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6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auf Kästch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27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C751A8B-7DD1-4C74-A6D8-AE2E6694A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014" b="10419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20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lauf (Lini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915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3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Bild)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58117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7F825F5-7E50-4B05-ACA5-6F515A709EC4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2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2139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7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(Kästch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C751A8B-7DD1-4C74-A6D8-AE2E6694A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014" b="10419"/>
          <a:stretch/>
        </p:blipFill>
        <p:spPr>
          <a:xfrm>
            <a:off x="1" y="0"/>
            <a:ext cx="12192000" cy="6872513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42436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931886"/>
            <a:ext cx="9494838" cy="11237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32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54025" y="4559671"/>
            <a:ext cx="9520238" cy="13671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042B3E-0B12-B96B-A4C7-47CC738339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88000" y="505775"/>
            <a:ext cx="2523943" cy="16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8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zentfolie - Verlauf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675A117-9061-4258-971A-27B8584A38BC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8558"/>
          <a:stretch/>
        </p:blipFill>
        <p:spPr>
          <a:xfrm>
            <a:off x="1969" y="1"/>
            <a:ext cx="12203830" cy="61594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40626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855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04078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auf (Kästchen)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5AD49B5-73A6-4C2A-8588-DD0F8943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015" b="18624"/>
          <a:stretch/>
        </p:blipFill>
        <p:spPr>
          <a:xfrm>
            <a:off x="0" y="2"/>
            <a:ext cx="12192000" cy="6150768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17FF4D-D7F8-4ED8-9908-FF363E826D9C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40626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855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48490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lauf (Linien) + Datum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B911BA-D2FD-4A6E-9387-A46D32168409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B8D40A-176A-4C73-94E8-E4F599039B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5811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406265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855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78273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271017"/>
            <a:ext cx="11233149" cy="101566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>
                <a:solidFill>
                  <a:schemeClr val="bg1"/>
                </a:solidFill>
                <a:latin typeface="Frutiger LT Com 75 Black" panose="020B0A0304050403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3791D2F7-2FC5-4466-8108-47C7A6B2CB27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Fraunhofer </a:t>
            </a:r>
            <a:r>
              <a:rPr lang="de-DE" dirty="0"/>
              <a:t>IFAM Dresden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9425" y="4850701"/>
            <a:ext cx="1092200" cy="140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2pPr>
              <a:defRPr/>
            </a:lvl2pPr>
          </a:lstStyle>
          <a:p>
            <a:pPr lvl="1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529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11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2" userDrawn="1">
          <p15:clr>
            <a:srgbClr val="FBAE40"/>
          </p15:clr>
        </p15:guide>
        <p15:guide id="2" pos="2139" userDrawn="1">
          <p15:clr>
            <a:srgbClr val="FBAE40"/>
          </p15:clr>
        </p15:guide>
        <p15:guide id="3" pos="3749" userDrawn="1">
          <p15:clr>
            <a:srgbClr val="FBAE40"/>
          </p15:clr>
        </p15:guide>
        <p15:guide id="4" pos="3953" userDrawn="1">
          <p15:clr>
            <a:srgbClr val="FBAE40"/>
          </p15:clr>
        </p15:guide>
        <p15:guide id="5" pos="5564" userDrawn="1">
          <p15:clr>
            <a:srgbClr val="FBAE40"/>
          </p15:clr>
        </p15:guide>
        <p15:guide id="6" pos="57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(Lini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42436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931886"/>
            <a:ext cx="9494838" cy="11237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24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54025" y="4559671"/>
            <a:ext cx="9520238" cy="13671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0DD08A-0CAF-021A-29FA-674762A061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88000" y="505775"/>
            <a:ext cx="2523943" cy="16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2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(Verlau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75" y="483869"/>
            <a:ext cx="2520000" cy="9170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10336"/>
          <a:stretch/>
        </p:blipFill>
        <p:spPr>
          <a:xfrm>
            <a:off x="1969" y="1"/>
            <a:ext cx="12203830" cy="686915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5302" y="4243673"/>
            <a:ext cx="527204" cy="0"/>
          </a:xfrm>
          <a:prstGeom prst="lin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931886"/>
            <a:ext cx="9494838" cy="11237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Bold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, 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20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54025" y="4559671"/>
            <a:ext cx="9520238" cy="13671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11796D-FE82-B919-BC92-73D70D2D24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88000" y="505775"/>
            <a:ext cx="2523943" cy="16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6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92575 w 12192000"/>
              <a:gd name="connsiteY0" fmla="*/ 476250 h 6858000"/>
              <a:gd name="connsiteX1" fmla="*/ 9192575 w 12192000"/>
              <a:gd name="connsiteY1" fmla="*/ 1400870 h 6858000"/>
              <a:gd name="connsiteX2" fmla="*/ 11712575 w 12192000"/>
              <a:gd name="connsiteY2" fmla="*/ 1400870 h 6858000"/>
              <a:gd name="connsiteX3" fmla="*/ 11712575 w 12192000"/>
              <a:gd name="connsiteY3" fmla="*/ 4762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192575" y="476250"/>
                </a:moveTo>
                <a:lnTo>
                  <a:pt x="9192575" y="1400870"/>
                </a:lnTo>
                <a:lnTo>
                  <a:pt x="11712575" y="1400870"/>
                </a:lnTo>
                <a:lnTo>
                  <a:pt x="11712575" y="4762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243959"/>
            <a:ext cx="5886450" cy="2743200"/>
          </a:xfrm>
          <a:blipFill dpi="0" rotWithShape="1">
            <a:blip r:embed="rId2">
              <a:alphaModFix amt="95000"/>
            </a:blip>
            <a:srcRect/>
            <a:stretch>
              <a:fillRect l="-29371" t="-3662" r="-28090" b="-26421"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9425" y="4260369"/>
            <a:ext cx="523081" cy="644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2pPr>
              <a:defRPr/>
            </a:lvl2pPr>
          </a:lstStyle>
          <a:p>
            <a:pPr lvl="1"/>
            <a:r>
              <a:rPr lang="de-DE" dirty="0"/>
              <a:t> 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5302" y="3543443"/>
            <a:ext cx="5098184" cy="5732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Bold,16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49902" y="4639254"/>
            <a:ext cx="4988873" cy="15870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pic>
        <p:nvPicPr>
          <p:cNvPr id="10" name="ifam_rgb_modul">
            <a:extLst>
              <a:ext uri="{FF2B5EF4-FFF2-40B4-BE49-F238E27FC236}">
                <a16:creationId xmlns:a16="http://schemas.microsoft.com/office/drawing/2014/main" id="{76B1F3B1-A714-463B-5A9F-FD90C3565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92575" y="473419"/>
            <a:ext cx="2514600" cy="9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randing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572000"/>
          </a:xfrm>
          <a:custGeom>
            <a:avLst/>
            <a:gdLst>
              <a:gd name="connsiteX0" fmla="*/ 9192575 w 12192000"/>
              <a:gd name="connsiteY0" fmla="*/ 476249 h 4572000"/>
              <a:gd name="connsiteX1" fmla="*/ 9192575 w 12192000"/>
              <a:gd name="connsiteY1" fmla="*/ 1400869 h 4572000"/>
              <a:gd name="connsiteX2" fmla="*/ 11712575 w 12192000"/>
              <a:gd name="connsiteY2" fmla="*/ 1400869 h 4572000"/>
              <a:gd name="connsiteX3" fmla="*/ 11712575 w 12192000"/>
              <a:gd name="connsiteY3" fmla="*/ 476249 h 4572000"/>
              <a:gd name="connsiteX4" fmla="*/ 0 w 12192000"/>
              <a:gd name="connsiteY4" fmla="*/ 0 h 4572000"/>
              <a:gd name="connsiteX5" fmla="*/ 12192000 w 12192000"/>
              <a:gd name="connsiteY5" fmla="*/ 0 h 4572000"/>
              <a:gd name="connsiteX6" fmla="*/ 12192000 w 12192000"/>
              <a:gd name="connsiteY6" fmla="*/ 4572000 h 4572000"/>
              <a:gd name="connsiteX7" fmla="*/ 0 w 12192000"/>
              <a:gd name="connsiteY7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72000">
                <a:moveTo>
                  <a:pt x="9192575" y="476249"/>
                </a:moveTo>
                <a:lnTo>
                  <a:pt x="9192575" y="1400869"/>
                </a:lnTo>
                <a:lnTo>
                  <a:pt x="11712575" y="1400869"/>
                </a:lnTo>
                <a:lnTo>
                  <a:pt x="11712575" y="47624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495550"/>
            <a:ext cx="7867650" cy="3028950"/>
          </a:xfrm>
          <a:blipFill dpi="0" rotWithShape="1">
            <a:blip r:embed="rId2">
              <a:alphaModFix amt="95000"/>
            </a:blip>
            <a:srcRect/>
            <a:stretch>
              <a:fillRect l="-19371" t="-3772" r="-15849" b="-31446"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5302" y="2830048"/>
            <a:ext cx="5098184" cy="59909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Bold,16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49902" y="3951653"/>
            <a:ext cx="4988873" cy="1587048"/>
          </a:xfrm>
        </p:spPr>
        <p:txBody>
          <a:bodyPr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9425" y="3575473"/>
            <a:ext cx="523081" cy="644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2pPr>
              <a:defRPr/>
            </a:lvl2pPr>
          </a:lstStyle>
          <a:p>
            <a:pPr lvl="1"/>
            <a:r>
              <a:rPr lang="de-DE" dirty="0"/>
              <a:t> </a:t>
            </a:r>
          </a:p>
        </p:txBody>
      </p:sp>
      <p:pic>
        <p:nvPicPr>
          <p:cNvPr id="8" name="ifam_rgb_modul">
            <a:extLst>
              <a:ext uri="{FF2B5EF4-FFF2-40B4-BE49-F238E27FC236}">
                <a16:creationId xmlns:a16="http://schemas.microsoft.com/office/drawing/2014/main" id="{63C1F10E-53FF-EDD0-BA02-62CAC63148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92575" y="473419"/>
            <a:ext cx="2514600" cy="9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0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randing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9192575 w 12192000"/>
              <a:gd name="connsiteY0" fmla="*/ 483868 h 3428999"/>
              <a:gd name="connsiteX1" fmla="*/ 9192575 w 12192000"/>
              <a:gd name="connsiteY1" fmla="*/ 1400869 h 3428999"/>
              <a:gd name="connsiteX2" fmla="*/ 11712575 w 12192000"/>
              <a:gd name="connsiteY2" fmla="*/ 1400869 h 3428999"/>
              <a:gd name="connsiteX3" fmla="*/ 11712575 w 12192000"/>
              <a:gd name="connsiteY3" fmla="*/ 483868 h 3428999"/>
              <a:gd name="connsiteX4" fmla="*/ 0 w 12192000"/>
              <a:gd name="connsiteY4" fmla="*/ 0 h 3428999"/>
              <a:gd name="connsiteX5" fmla="*/ 12192000 w 12192000"/>
              <a:gd name="connsiteY5" fmla="*/ 0 h 3428999"/>
              <a:gd name="connsiteX6" fmla="*/ 12192000 w 12192000"/>
              <a:gd name="connsiteY6" fmla="*/ 3428999 h 3428999"/>
              <a:gd name="connsiteX7" fmla="*/ 0 w 12192000"/>
              <a:gd name="connsiteY7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8999">
                <a:moveTo>
                  <a:pt x="9192575" y="483868"/>
                </a:moveTo>
                <a:lnTo>
                  <a:pt x="9192575" y="1400869"/>
                </a:lnTo>
                <a:lnTo>
                  <a:pt x="11712575" y="1400869"/>
                </a:lnTo>
                <a:lnTo>
                  <a:pt x="11712575" y="48386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441424"/>
            <a:ext cx="7867650" cy="3028950"/>
          </a:xfrm>
          <a:blipFill dpi="0" rotWithShape="1">
            <a:blip r:embed="rId2">
              <a:alphaModFix amt="95000"/>
            </a:blip>
            <a:srcRect/>
            <a:stretch>
              <a:fillRect l="-19371" t="-3772" r="-15849" b="-31446"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5302" y="4434217"/>
            <a:ext cx="6568966" cy="7085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16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</a:lstStyle>
          <a:p>
            <a:pPr marL="0" indent="0">
              <a:buNone/>
            </a:pP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Subline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/Referent/Datum,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Frutiger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LT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Com</a:t>
            </a:r>
            <a:r>
              <a:rPr lang="de-DE" sz="1600" dirty="0">
                <a:solidFill>
                  <a:schemeClr val="bg1"/>
                </a:solidFill>
                <a:latin typeface="Frutiger LT Com 65 Bold" panose="020B0803030504020204" pitchFamily="34" charset="0"/>
              </a:rPr>
              <a:t> Bold,16 </a:t>
            </a:r>
            <a:r>
              <a:rPr lang="de-DE" sz="1600" dirty="0" err="1">
                <a:solidFill>
                  <a:schemeClr val="bg1"/>
                </a:solidFill>
                <a:latin typeface="Frutiger LT Com 65 Bold" panose="020B0803030504020204" pitchFamily="34" charset="0"/>
              </a:rPr>
              <a:t>pt</a:t>
            </a:r>
            <a:endParaRPr lang="de-DE" sz="1600" dirty="0">
              <a:solidFill>
                <a:schemeClr val="bg1"/>
              </a:solidFill>
              <a:latin typeface="Frutiger LT Com 65 Bold" panose="020B0803030504020204" pitchFamily="34" charset="0"/>
            </a:endParaRPr>
          </a:p>
        </p:txBody>
      </p:sp>
      <p:sp>
        <p:nvSpPr>
          <p:cNvPr id="13" name="Textplatzhalt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2607732"/>
            <a:ext cx="6564842" cy="1072571"/>
          </a:xfrm>
        </p:spPr>
        <p:txBody>
          <a:bodyPr anchor="b" anchorCtr="0"/>
          <a:lstStyle>
            <a:lvl1pPr marL="0" indent="-114300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-1143000">
              <a:buNone/>
            </a:pPr>
            <a:r>
              <a:rPr lang="de-DE" dirty="0">
                <a:latin typeface="Frutiger LT Com 45 Light" panose="020B0303030504020204" pitchFamily="34" charset="0"/>
              </a:rPr>
              <a:t>Headline groß, </a:t>
            </a:r>
            <a:r>
              <a:rPr lang="de-DE" dirty="0" err="1">
                <a:latin typeface="Frutiger LT Com 45 Light" panose="020B0303030504020204" pitchFamily="34" charset="0"/>
              </a:rPr>
              <a:t>Frutiger</a:t>
            </a:r>
            <a:r>
              <a:rPr lang="de-DE" dirty="0">
                <a:latin typeface="Frutiger LT Com 45 Light" panose="020B0303030504020204" pitchFamily="34" charset="0"/>
              </a:rPr>
              <a:t> LT </a:t>
            </a:r>
            <a:r>
              <a:rPr lang="de-DE" dirty="0" err="1">
                <a:latin typeface="Frutiger LT Com 45 Light" panose="020B0303030504020204" pitchFamily="34" charset="0"/>
              </a:rPr>
              <a:t>Com</a:t>
            </a:r>
            <a:r>
              <a:rPr lang="de-DE" dirty="0">
                <a:latin typeface="Frutiger LT Com 45 Light" panose="020B0303030504020204" pitchFamily="34" charset="0"/>
              </a:rPr>
              <a:t> Light, 32 </a:t>
            </a:r>
            <a:r>
              <a:rPr lang="de-DE" dirty="0" err="1">
                <a:latin typeface="Frutiger LT Com 45 Light" panose="020B0303030504020204" pitchFamily="34" charset="0"/>
              </a:rPr>
              <a:t>pt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79425" y="3899358"/>
            <a:ext cx="523081" cy="644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2pPr>
              <a:defRPr/>
            </a:lvl2pPr>
          </a:lstStyle>
          <a:p>
            <a:pPr lvl="1"/>
            <a:r>
              <a:rPr lang="de-DE" dirty="0"/>
              <a:t> </a:t>
            </a:r>
          </a:p>
        </p:txBody>
      </p:sp>
      <p:pic>
        <p:nvPicPr>
          <p:cNvPr id="9" name="ifam_rgb_modul">
            <a:extLst>
              <a:ext uri="{FF2B5EF4-FFF2-40B4-BE49-F238E27FC236}">
                <a16:creationId xmlns:a16="http://schemas.microsoft.com/office/drawing/2014/main" id="{B597BE47-7C5A-520A-3C37-9E22649234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92575" y="473419"/>
            <a:ext cx="2514600" cy="9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0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9.jp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oleObject" Target="../embeddings/oleObject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21" Type="http://schemas.openxmlformats.org/officeDocument/2006/relationships/oleObject" Target="../embeddings/oleObject3.bin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13.jp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11.jpe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37.xml"/><Relationship Id="rId19" Type="http://schemas.openxmlformats.org/officeDocument/2006/relationships/tags" Target="../tags/tag2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0"/>
          <p:cNvSpPr txBox="1">
            <a:spLocks/>
          </p:cNvSpPr>
          <p:nvPr userDrawn="1"/>
        </p:nvSpPr>
        <p:spPr>
          <a:xfrm>
            <a:off x="441325" y="3029502"/>
            <a:ext cx="8259123" cy="15541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bg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Frutiger LT Com 65 Bold" panose="020B0803030504020204" pitchFamily="34" charset="0"/>
                <a:ea typeface="+mn-ea"/>
                <a:cs typeface="+mn-cs"/>
              </a:defRPr>
            </a:lvl2pPr>
            <a:lvl3pPr marL="5334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3pPr>
            <a:lvl4pPr marL="723900" indent="-190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4pPr>
            <a:lvl5pPr marL="901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Frutiger LT Com 45 Light" panose="020B0303030504020204" pitchFamily="34" charset="0"/>
              </a:rPr>
              <a:t>Formatvorlagen des Textmasters bearbeiten</a:t>
            </a:r>
          </a:p>
          <a:p>
            <a:pPr lvl="1"/>
            <a:r>
              <a:rPr lang="de-DE">
                <a:latin typeface="Frutiger LT Com 45 Light" panose="020B0303030504020204" pitchFamily="34" charset="0"/>
              </a:rPr>
              <a:t>Zweite Ebene</a:t>
            </a:r>
          </a:p>
          <a:p>
            <a:pPr lvl="2"/>
            <a:r>
              <a:rPr lang="de-DE">
                <a:latin typeface="Frutiger LT Com 45 Light" panose="020B0303030504020204" pitchFamily="34" charset="0"/>
              </a:rPr>
              <a:t>Dritte Ebene</a:t>
            </a:r>
          </a:p>
          <a:p>
            <a:pPr lvl="3"/>
            <a:r>
              <a:rPr lang="de-DE">
                <a:latin typeface="Frutiger LT Com 45 Light" panose="020B0303030504020204" pitchFamily="34" charset="0"/>
              </a:rPr>
              <a:t>Vierte Ebene</a:t>
            </a:r>
          </a:p>
          <a:p>
            <a:pPr lvl="4"/>
            <a:r>
              <a:rPr lang="de-DE">
                <a:latin typeface="Frutiger LT Com 45 Light" panose="020B0303030504020204" pitchFamily="34" charset="0"/>
              </a:rPr>
              <a:t>Fünfte Ebene</a:t>
            </a:r>
            <a:endParaRPr lang="de-DE" dirty="0">
              <a:latin typeface="Frutiger LT Com 45 Light" panose="020B0303030504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9425" y="365125"/>
            <a:ext cx="108743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2125" y="184785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CABDE4FB-756A-48F0-9DEB-B3CEE7853853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10" r:id="rId4"/>
    <p:sldLayoutId id="2147483711" r:id="rId5"/>
    <p:sldLayoutId id="2147483712" r:id="rId6"/>
    <p:sldLayoutId id="2147483704" r:id="rId7"/>
    <p:sldLayoutId id="2147483705" r:id="rId8"/>
    <p:sldLayoutId id="2147483706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utiger LT Com 45 Light" panose="020B03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>
          <a:solidFill>
            <a:schemeClr val="bg1"/>
          </a:solidFill>
          <a:latin typeface="Frutiger LT Com 45 Light" panose="020B0303030504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Frutiger LT Com 65 Bold" panose="020B0803030504020204" pitchFamily="34" charset="0"/>
          <a:ea typeface="+mn-ea"/>
          <a:cs typeface="+mn-cs"/>
        </a:defRPr>
      </a:lvl2pPr>
      <a:lvl3pPr marL="444500" indent="-2667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Frutiger LT Com 45 Light" panose="020B0303030504020204" pitchFamily="34" charset="0"/>
          <a:ea typeface="+mn-ea"/>
          <a:cs typeface="+mn-cs"/>
        </a:defRPr>
      </a:lvl3pPr>
      <a:lvl4pPr marL="723900" indent="-2794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Frutiger LT Com 45 Light" panose="020B0303030504020204" pitchFamily="34" charset="0"/>
          <a:ea typeface="+mn-ea"/>
          <a:cs typeface="+mn-cs"/>
        </a:defRPr>
      </a:lvl4pPr>
      <a:lvl5pPr marL="990600" indent="-2667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Frutiger LT Com 45 Light" panose="020B0303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orient="horz" pos="4156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3770">
          <p15:clr>
            <a:srgbClr val="F26B43"/>
          </p15:clr>
        </p15:guide>
        <p15:guide id="5" pos="7378">
          <p15:clr>
            <a:srgbClr val="F26B43"/>
          </p15:clr>
        </p15:guide>
        <p15:guide id="6" pos="30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63069A9-401B-10DD-33C5-5BEEDDD2AFA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481817" y="6291077"/>
            <a:ext cx="2368151" cy="503989"/>
          </a:xfrm>
          <a:prstGeom prst="rect">
            <a:avLst/>
          </a:prstGeom>
        </p:spPr>
      </p:pic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565214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2" imgW="344" imgH="345" progId="TCLayout.ActiveDocument.1">
                  <p:embed/>
                </p:oleObj>
              </mc:Choice>
              <mc:Fallback>
                <p:oleObj name="think-cell Folie" r:id="rId22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9587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8A09BFB-C015-4ED9-881C-8C9322C0C7E9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5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nformationsklassifizierung">
            <a:extLst>
              <a:ext uri="{FF2B5EF4-FFF2-40B4-BE49-F238E27FC236}">
                <a16:creationId xmlns:a16="http://schemas.microsoft.com/office/drawing/2014/main" id="{6C489D0F-950D-4913-86C7-7EB1061786F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373847" y="6455836"/>
            <a:ext cx="1444306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800" b="1" dirty="0">
                <a:latin typeface="+mj-lt"/>
              </a:rPr>
              <a:t>- </a:t>
            </a:r>
            <a:r>
              <a:rPr lang="de-DE" sz="800" b="1" noProof="0" dirty="0" err="1">
                <a:latin typeface="+mj-lt"/>
              </a:rPr>
              <a:t>Restricted</a:t>
            </a:r>
            <a:r>
              <a:rPr lang="en-US" sz="800" b="1" dirty="0">
                <a:latin typeface="+mj-lt"/>
              </a:rPr>
              <a:t> -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FB78E2-49E6-8D30-33DC-24C3ECF5318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53" y="6288681"/>
            <a:ext cx="989515" cy="4493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AD2168-23D5-15D8-1A8D-3AAC87DADEB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53" y="6194336"/>
            <a:ext cx="1060017" cy="5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82" r:id="rId2"/>
    <p:sldLayoutId id="2147483683" r:id="rId3"/>
    <p:sldLayoutId id="2147483685" r:id="rId4"/>
    <p:sldLayoutId id="2147483686" r:id="rId5"/>
    <p:sldLayoutId id="2147483694" r:id="rId6"/>
    <p:sldLayoutId id="2147483707" r:id="rId7"/>
    <p:sldLayoutId id="2147483695" r:id="rId8"/>
    <p:sldLayoutId id="2147483655" r:id="rId9"/>
    <p:sldLayoutId id="2147483656" r:id="rId10"/>
    <p:sldLayoutId id="2147483688" r:id="rId11"/>
    <p:sldLayoutId id="2147483692" r:id="rId12"/>
    <p:sldLayoutId id="2147483699" r:id="rId13"/>
    <p:sldLayoutId id="2147483689" r:id="rId14"/>
    <p:sldLayoutId id="2147483693" r:id="rId15"/>
    <p:sldLayoutId id="2147483677" r:id="rId16"/>
    <p:sldLayoutId id="2147483687" r:id="rId17"/>
    <p:sldLayoutId id="2147483731" r:id="rId18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BFAD81F-546E-F1F6-9220-B3904811AF1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476105" y="6293595"/>
            <a:ext cx="2405232" cy="511880"/>
          </a:xfrm>
          <a:prstGeom prst="rect">
            <a:avLst/>
          </a:prstGeom>
        </p:spPr>
      </p:pic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565214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1" imgW="344" imgH="345" progId="TCLayout.ActiveDocument.1">
                  <p:embed/>
                </p:oleObj>
              </mc:Choice>
              <mc:Fallback>
                <p:oleObj name="think-cell Folie" r:id="rId21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9587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8A09BFB-C015-4ED9-881C-8C9322C0C7E9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5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© Fraunhofer IFAM Dresden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22D1B9-BBFB-75CD-0420-BEB189A4BC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53" y="6288681"/>
            <a:ext cx="989515" cy="4493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67FECA-5D26-A1F7-3F2C-C86B74555A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54" y="6197714"/>
            <a:ext cx="1060017" cy="5962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C7C476-5459-A6A4-DE26-F9221E68AF0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30668" t="18878" r="29084" b="22508"/>
          <a:stretch/>
        </p:blipFill>
        <p:spPr>
          <a:xfrm>
            <a:off x="6039869" y="6264391"/>
            <a:ext cx="607891" cy="4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62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2.wdp"/><Relationship Id="rId3" Type="http://schemas.openxmlformats.org/officeDocument/2006/relationships/image" Target="../media/image16.jp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image" Target="../media/image15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tiff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tiff"/><Relationship Id="rId1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13" Type="http://schemas.microsoft.com/office/2007/relationships/hdphoto" Target="../media/hdphoto4.wdp"/><Relationship Id="rId18" Type="http://schemas.openxmlformats.org/officeDocument/2006/relationships/image" Target="../media/image49.jpeg"/><Relationship Id="rId3" Type="http://schemas.openxmlformats.org/officeDocument/2006/relationships/image" Target="../media/image31.png"/><Relationship Id="rId7" Type="http://schemas.openxmlformats.org/officeDocument/2006/relationships/image" Target="../media/image41.tiff"/><Relationship Id="rId12" Type="http://schemas.openxmlformats.org/officeDocument/2006/relationships/image" Target="../media/image45.png"/><Relationship Id="rId17" Type="http://schemas.microsoft.com/office/2007/relationships/hdphoto" Target="../media/hdphoto5.wdp"/><Relationship Id="rId2" Type="http://schemas.openxmlformats.org/officeDocument/2006/relationships/image" Target="../media/image37.jpeg"/><Relationship Id="rId16" Type="http://schemas.openxmlformats.org/officeDocument/2006/relationships/image" Target="../media/image48.png"/><Relationship Id="rId20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5" Type="http://schemas.openxmlformats.org/officeDocument/2006/relationships/image" Target="../media/image47.jpeg"/><Relationship Id="rId10" Type="http://schemas.openxmlformats.org/officeDocument/2006/relationships/image" Target="../media/image36.png"/><Relationship Id="rId19" Type="http://schemas.openxmlformats.org/officeDocument/2006/relationships/image" Target="../media/image15.png"/><Relationship Id="rId4" Type="http://schemas.openxmlformats.org/officeDocument/2006/relationships/image" Target="../media/image38.jpeg"/><Relationship Id="rId9" Type="http://schemas.openxmlformats.org/officeDocument/2006/relationships/image" Target="../media/image43.tiff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4.png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53.png"/><Relationship Id="rId2" Type="http://schemas.openxmlformats.org/officeDocument/2006/relationships/image" Target="../media/image1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2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diagramData" Target="../diagrams/data1.xml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jpg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2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65.png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7.png"/><Relationship Id="rId5" Type="http://schemas.openxmlformats.org/officeDocument/2006/relationships/diagramData" Target="../diagrams/data2.xml"/><Relationship Id="rId10" Type="http://schemas.openxmlformats.org/officeDocument/2006/relationships/image" Target="../media/image50.png"/><Relationship Id="rId4" Type="http://schemas.openxmlformats.org/officeDocument/2006/relationships/image" Target="../media/image16.jpg"/><Relationship Id="rId9" Type="http://schemas.microsoft.com/office/2007/relationships/diagramDrawing" Target="../diagrams/drawing2.xml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FBD624D-9E1D-BB18-4C94-00E7E0148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931886"/>
            <a:ext cx="11233150" cy="1123798"/>
          </a:xfrm>
        </p:spPr>
        <p:txBody>
          <a:bodyPr>
            <a:normAutofit/>
          </a:bodyPr>
          <a:lstStyle/>
          <a:p>
            <a:r>
              <a:rPr lang="de-DE" dirty="0" err="1"/>
              <a:t>InterPore</a:t>
            </a:r>
            <a:r>
              <a:rPr lang="de-DE" dirty="0"/>
              <a:t> 2026 - Nantes, France - 22 May 2026</a:t>
            </a:r>
          </a:p>
          <a:p>
            <a:r>
              <a:rPr lang="de-DE" dirty="0"/>
              <a:t>F. Neupert*, N. Eißmann, S. Loos, T. Büttner, I. Lindemann, T. Weißgärber, E. Andreou, C. Savaniu, J. Irvine, </a:t>
            </a:r>
            <a:r>
              <a:rPr lang="it-IT" dirty="0"/>
              <a:t>M. Al Aiti, G. M. Lange, P. Falat, G. Cuniberti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E8F8C-B41D-7591-9F27-98A882A13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024" y="4559671"/>
            <a:ext cx="10652125" cy="13671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Coated Metallic Foams as Versatile Porous Substrate: </a:t>
            </a:r>
            <a:br>
              <a:rPr lang="en-US" dirty="0"/>
            </a:br>
            <a:r>
              <a:rPr lang="en-US" dirty="0"/>
              <a:t>From Hydrogen-Electrolysis Electrodes to Photocatalytic Water Treatment </a:t>
            </a:r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A3A278E-FB7A-3E0C-318D-9D6031584670}"/>
              </a:ext>
            </a:extLst>
          </p:cNvPr>
          <p:cNvGrpSpPr/>
          <p:nvPr/>
        </p:nvGrpSpPr>
        <p:grpSpPr>
          <a:xfrm>
            <a:off x="9194800" y="2278352"/>
            <a:ext cx="2517775" cy="653534"/>
            <a:chOff x="9194800" y="2278352"/>
            <a:chExt cx="2517775" cy="65353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5DD08CE8-04B5-C4E8-69F6-D12680856FBC}"/>
                </a:ext>
              </a:extLst>
            </p:cNvPr>
            <p:cNvSpPr/>
            <p:nvPr/>
          </p:nvSpPr>
          <p:spPr>
            <a:xfrm>
              <a:off x="9194800" y="2278352"/>
              <a:ext cx="2517775" cy="653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Content Placeholder 2" descr="A black background with blue green and yellow text&#10;&#10;AI-generated content may be incorrect.">
              <a:extLst>
                <a:ext uri="{FF2B5EF4-FFF2-40B4-BE49-F238E27FC236}">
                  <a16:creationId xmlns:a16="http://schemas.microsoft.com/office/drawing/2014/main" id="{E567CD43-D88B-3A55-E3F1-48BAF27D7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800" y="2338500"/>
              <a:ext cx="1590675" cy="542669"/>
            </a:xfrm>
            <a:prstGeom prst="rect">
              <a:avLst/>
            </a:prstGeom>
          </p:spPr>
        </p:pic>
        <p:pic>
          <p:nvPicPr>
            <p:cNvPr id="10" name="Picture 45" descr="A logo with green and white text&#10;&#10;AI-generated content may be incorrect.">
              <a:extLst>
                <a:ext uri="{FF2B5EF4-FFF2-40B4-BE49-F238E27FC236}">
                  <a16:creationId xmlns:a16="http://schemas.microsoft.com/office/drawing/2014/main" id="{57F5DA68-7B4E-3E3D-93E2-6ED4FDEC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1" b="12181"/>
            <a:stretch/>
          </p:blipFill>
          <p:spPr>
            <a:xfrm>
              <a:off x="11004550" y="2327468"/>
              <a:ext cx="667100" cy="502984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BFA1A19-58B9-12F2-5DE2-825C63795298}"/>
                </a:ext>
              </a:extLst>
            </p:cNvPr>
            <p:cNvSpPr/>
            <p:nvPr/>
          </p:nvSpPr>
          <p:spPr>
            <a:xfrm>
              <a:off x="10783888" y="2527493"/>
              <a:ext cx="220662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rgbClr val="000000"/>
                  </a:solidFill>
                </a:rPr>
                <a:t>&amp;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70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0CA09-647B-F278-29F4-7C0EAA16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uppieren 245">
            <a:extLst>
              <a:ext uri="{FF2B5EF4-FFF2-40B4-BE49-F238E27FC236}">
                <a16:creationId xmlns:a16="http://schemas.microsoft.com/office/drawing/2014/main" id="{DFCFF2C9-45AE-E32C-B959-865B529587A8}"/>
              </a:ext>
            </a:extLst>
          </p:cNvPr>
          <p:cNvGrpSpPr/>
          <p:nvPr/>
        </p:nvGrpSpPr>
        <p:grpSpPr>
          <a:xfrm>
            <a:off x="600075" y="2681597"/>
            <a:ext cx="8299940" cy="2542616"/>
            <a:chOff x="1261702" y="2229855"/>
            <a:chExt cx="9531859" cy="2920005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9E3E144-C7B1-974A-E352-1052CBB87DAA}"/>
                </a:ext>
              </a:extLst>
            </p:cNvPr>
            <p:cNvGrpSpPr/>
            <p:nvPr/>
          </p:nvGrpSpPr>
          <p:grpSpPr>
            <a:xfrm>
              <a:off x="5501038" y="2742345"/>
              <a:ext cx="1862454" cy="1930447"/>
              <a:chOff x="5820798" y="2603182"/>
              <a:chExt cx="1762745" cy="1827098"/>
            </a:xfrm>
          </p:grpSpPr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FDEAB968-4799-BFC9-140B-28D9910A2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2669" t="10533" r="18217" b="10367"/>
              <a:stretch/>
            </p:blipFill>
            <p:spPr>
              <a:xfrm flipH="1">
                <a:off x="5820798" y="2928939"/>
                <a:ext cx="456616" cy="117871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</p:pic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D2A44641-E275-497A-979E-4BD3F7D64005}"/>
                  </a:ext>
                </a:extLst>
              </p:cNvPr>
              <p:cNvGrpSpPr/>
              <p:nvPr/>
            </p:nvGrpSpPr>
            <p:grpSpPr>
              <a:xfrm rot="16200000">
                <a:off x="6393804" y="3240541"/>
                <a:ext cx="1827098" cy="552380"/>
                <a:chOff x="776869" y="3016486"/>
                <a:chExt cx="2785367" cy="842089"/>
              </a:xfrm>
            </p:grpSpPr>
            <p:sp>
              <p:nvSpPr>
                <p:cNvPr id="161" name="Parallelogramm 160">
                  <a:extLst>
                    <a:ext uri="{FF2B5EF4-FFF2-40B4-BE49-F238E27FC236}">
                      <a16:creationId xmlns:a16="http://schemas.microsoft.com/office/drawing/2014/main" id="{A0AA4127-7D3E-0386-AFAC-CF6B0676B819}"/>
                    </a:ext>
                  </a:extLst>
                </p:cNvPr>
                <p:cNvSpPr/>
                <p:nvPr/>
              </p:nvSpPr>
              <p:spPr>
                <a:xfrm>
                  <a:off x="2771661" y="3105339"/>
                  <a:ext cx="778423" cy="722275"/>
                </a:xfrm>
                <a:prstGeom prst="parallelogram">
                  <a:avLst>
                    <a:gd name="adj" fmla="val 92084"/>
                  </a:avLst>
                </a:prstGeom>
                <a:pattFill prst="openDmnd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hteck 161">
                  <a:extLst>
                    <a:ext uri="{FF2B5EF4-FFF2-40B4-BE49-F238E27FC236}">
                      <a16:creationId xmlns:a16="http://schemas.microsoft.com/office/drawing/2014/main" id="{373921F9-FFAC-8692-5887-F3BADCEA0AB0}"/>
                    </a:ext>
                  </a:extLst>
                </p:cNvPr>
                <p:cNvSpPr/>
                <p:nvPr/>
              </p:nvSpPr>
              <p:spPr>
                <a:xfrm>
                  <a:off x="3432766" y="3016486"/>
                  <a:ext cx="129470" cy="29823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Parallelogramm 162">
                  <a:extLst>
                    <a:ext uri="{FF2B5EF4-FFF2-40B4-BE49-F238E27FC236}">
                      <a16:creationId xmlns:a16="http://schemas.microsoft.com/office/drawing/2014/main" id="{9C6439A1-3824-1130-7FF4-3B836CDBB661}"/>
                    </a:ext>
                  </a:extLst>
                </p:cNvPr>
                <p:cNvSpPr/>
                <p:nvPr/>
              </p:nvSpPr>
              <p:spPr>
                <a:xfrm>
                  <a:off x="907256" y="3105814"/>
                  <a:ext cx="2523570" cy="594103"/>
                </a:xfrm>
                <a:prstGeom prst="parallelogram">
                  <a:avLst>
                    <a:gd name="adj" fmla="val 92084"/>
                  </a:avLst>
                </a:prstGeom>
                <a:pattFill prst="openDmnd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Parallelogramm 163">
                  <a:extLst>
                    <a:ext uri="{FF2B5EF4-FFF2-40B4-BE49-F238E27FC236}">
                      <a16:creationId xmlns:a16="http://schemas.microsoft.com/office/drawing/2014/main" id="{362FD086-18FF-8E5C-2BCA-5E12F753B253}"/>
                    </a:ext>
                  </a:extLst>
                </p:cNvPr>
                <p:cNvSpPr/>
                <p:nvPr/>
              </p:nvSpPr>
              <p:spPr>
                <a:xfrm>
                  <a:off x="907925" y="3700075"/>
                  <a:ext cx="1978035" cy="127697"/>
                </a:xfrm>
                <a:prstGeom prst="parallelogram">
                  <a:avLst>
                    <a:gd name="adj" fmla="val 0"/>
                  </a:avLst>
                </a:prstGeom>
                <a:pattFill prst="openDmnd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5" name="Gerader Verbinder 164">
                  <a:extLst>
                    <a:ext uri="{FF2B5EF4-FFF2-40B4-BE49-F238E27FC236}">
                      <a16:creationId xmlns:a16="http://schemas.microsoft.com/office/drawing/2014/main" id="{B3AA3A1B-9684-9A86-4053-85CE48C87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0825" y="3112145"/>
                  <a:ext cx="0" cy="1332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6" name="Rechteck 165">
                  <a:extLst>
                    <a:ext uri="{FF2B5EF4-FFF2-40B4-BE49-F238E27FC236}">
                      <a16:creationId xmlns:a16="http://schemas.microsoft.com/office/drawing/2014/main" id="{66855B40-E3F4-DC3C-3649-56B4DBEECFCC}"/>
                    </a:ext>
                  </a:extLst>
                </p:cNvPr>
                <p:cNvSpPr/>
                <p:nvPr/>
              </p:nvSpPr>
              <p:spPr>
                <a:xfrm>
                  <a:off x="776869" y="3669270"/>
                  <a:ext cx="118235" cy="189305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7" name="Ellipse 146">
                <a:extLst>
                  <a:ext uri="{FF2B5EF4-FFF2-40B4-BE49-F238E27FC236}">
                    <a16:creationId xmlns:a16="http://schemas.microsoft.com/office/drawing/2014/main" id="{048851E3-89CC-7A01-0E1F-97EDDCE3C846}"/>
                  </a:ext>
                </a:extLst>
              </p:cNvPr>
              <p:cNvSpPr/>
              <p:nvPr/>
            </p:nvSpPr>
            <p:spPr>
              <a:xfrm rot="16200000">
                <a:off x="7115223" y="3379690"/>
                <a:ext cx="355460" cy="178103"/>
              </a:xfrm>
              <a:prstGeom prst="ellipse">
                <a:avLst/>
              </a:prstGeom>
              <a:pattFill prst="sphere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8" name="Gerader Verbinder 147">
                <a:extLst>
                  <a:ext uri="{FF2B5EF4-FFF2-40B4-BE49-F238E27FC236}">
                    <a16:creationId xmlns:a16="http://schemas.microsoft.com/office/drawing/2014/main" id="{F31AA26F-21B5-ABB5-F922-6E61E7F14D3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94778" y="2997805"/>
                <a:ext cx="128544" cy="107125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9121465D-78EE-FB79-D10F-097020051D4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775197" y="2963323"/>
                <a:ext cx="61161" cy="1071251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158" name="Gerader Verbinder 157">
                <a:extLst>
                  <a:ext uri="{FF2B5EF4-FFF2-40B4-BE49-F238E27FC236}">
                    <a16:creationId xmlns:a16="http://schemas.microsoft.com/office/drawing/2014/main" id="{348F40C8-07AB-0B9B-D007-B681943A98D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733378" y="2908238"/>
                <a:ext cx="56853" cy="107125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159" name="Gerader Verbinder 158">
                <a:extLst>
                  <a:ext uri="{FF2B5EF4-FFF2-40B4-BE49-F238E27FC236}">
                    <a16:creationId xmlns:a16="http://schemas.microsoft.com/office/drawing/2014/main" id="{24C694DB-FCCA-8DC9-24D1-0BB0890774A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818073" y="2920085"/>
                <a:ext cx="0" cy="1095637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160" name="Gerader Verbinder 159">
                <a:extLst>
                  <a:ext uri="{FF2B5EF4-FFF2-40B4-BE49-F238E27FC236}">
                    <a16:creationId xmlns:a16="http://schemas.microsoft.com/office/drawing/2014/main" id="{6BBF8CD5-61D8-856E-68F7-E6FE4EB01C4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712210" y="2859571"/>
                <a:ext cx="131889" cy="109340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lgDash"/>
                <a:miter lim="800000"/>
              </a:ln>
              <a:effectLst/>
            </p:spPr>
          </p:cxnSp>
        </p:grpSp>
        <p:sp>
          <p:nvSpPr>
            <p:cNvPr id="167" name="Pfeil: nach rechts 166">
              <a:extLst>
                <a:ext uri="{FF2B5EF4-FFF2-40B4-BE49-F238E27FC236}">
                  <a16:creationId xmlns:a16="http://schemas.microsoft.com/office/drawing/2014/main" id="{5CA6C7E3-9BC7-C65A-AF39-1973858DB085}"/>
                </a:ext>
              </a:extLst>
            </p:cNvPr>
            <p:cNvSpPr/>
            <p:nvPr/>
          </p:nvSpPr>
          <p:spPr>
            <a:xfrm>
              <a:off x="4114931" y="3428636"/>
              <a:ext cx="947717" cy="49538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68" name="Textfeld 167">
              <a:extLst>
                <a:ext uri="{FF2B5EF4-FFF2-40B4-BE49-F238E27FC236}">
                  <a16:creationId xmlns:a16="http://schemas.microsoft.com/office/drawing/2014/main" id="{80977BB4-3911-472B-0CD0-758CF0F9B87D}"/>
                </a:ext>
              </a:extLst>
            </p:cNvPr>
            <p:cNvSpPr txBox="1"/>
            <p:nvPr/>
          </p:nvSpPr>
          <p:spPr>
            <a:xfrm>
              <a:off x="8707587" y="4443735"/>
              <a:ext cx="2085974" cy="51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INC625 foam coated with  UCMKs</a:t>
              </a:r>
            </a:p>
          </p:txBody>
        </p:sp>
        <p:sp>
          <p:nvSpPr>
            <p:cNvPr id="169" name="Textfeld 168">
              <a:extLst>
                <a:ext uri="{FF2B5EF4-FFF2-40B4-BE49-F238E27FC236}">
                  <a16:creationId xmlns:a16="http://schemas.microsoft.com/office/drawing/2014/main" id="{4163F879-82F4-0A33-7591-673DC067689A}"/>
                </a:ext>
              </a:extLst>
            </p:cNvPr>
            <p:cNvSpPr txBox="1"/>
            <p:nvPr/>
          </p:nvSpPr>
          <p:spPr>
            <a:xfrm>
              <a:off x="1701263" y="4841178"/>
              <a:ext cx="1459300" cy="30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INC625 Foam</a:t>
              </a:r>
            </a:p>
          </p:txBody>
        </p:sp>
        <p:sp>
          <p:nvSpPr>
            <p:cNvPr id="170" name="Textfeld 169">
              <a:extLst>
                <a:ext uri="{FF2B5EF4-FFF2-40B4-BE49-F238E27FC236}">
                  <a16:creationId xmlns:a16="http://schemas.microsoft.com/office/drawing/2014/main" id="{700CF9EA-C719-1E7A-ED04-4739E2C4F28C}"/>
                </a:ext>
              </a:extLst>
            </p:cNvPr>
            <p:cNvSpPr txBox="1"/>
            <p:nvPr/>
          </p:nvSpPr>
          <p:spPr>
            <a:xfrm>
              <a:off x="1361749" y="3268386"/>
              <a:ext cx="836624" cy="62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UCMKs</a:t>
              </a:r>
            </a:p>
          </p:txBody>
        </p:sp>
        <p:sp>
          <p:nvSpPr>
            <p:cNvPr id="171" name="Textfeld 170">
              <a:extLst>
                <a:ext uri="{FF2B5EF4-FFF2-40B4-BE49-F238E27FC236}">
                  <a16:creationId xmlns:a16="http://schemas.microsoft.com/office/drawing/2014/main" id="{AC793491-969C-9AE3-756D-CD783CB55F09}"/>
                </a:ext>
              </a:extLst>
            </p:cNvPr>
            <p:cNvSpPr txBox="1"/>
            <p:nvPr/>
          </p:nvSpPr>
          <p:spPr>
            <a:xfrm>
              <a:off x="2274799" y="2348526"/>
              <a:ext cx="489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</a:rPr>
                <a:t>+</a:t>
              </a:r>
            </a:p>
          </p:txBody>
        </p:sp>
        <p:sp>
          <p:nvSpPr>
            <p:cNvPr id="172" name="Pfeil: nach rechts 171">
              <a:extLst>
                <a:ext uri="{FF2B5EF4-FFF2-40B4-BE49-F238E27FC236}">
                  <a16:creationId xmlns:a16="http://schemas.microsoft.com/office/drawing/2014/main" id="{76BF6784-AF1A-6CD0-2A82-3FB03CE6E53D}"/>
                </a:ext>
              </a:extLst>
            </p:cNvPr>
            <p:cNvSpPr/>
            <p:nvPr/>
          </p:nvSpPr>
          <p:spPr>
            <a:xfrm>
              <a:off x="7796929" y="3468247"/>
              <a:ext cx="947717" cy="49538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73" name="Textfeld 172">
              <a:extLst>
                <a:ext uri="{FF2B5EF4-FFF2-40B4-BE49-F238E27FC236}">
                  <a16:creationId xmlns:a16="http://schemas.microsoft.com/office/drawing/2014/main" id="{34C5AC93-9B0F-ABE8-2A4D-FD204FC33969}"/>
                </a:ext>
              </a:extLst>
            </p:cNvPr>
            <p:cNvSpPr txBox="1"/>
            <p:nvPr/>
          </p:nvSpPr>
          <p:spPr>
            <a:xfrm>
              <a:off x="2512755" y="3307211"/>
              <a:ext cx="1459301" cy="51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Ionomer </a:t>
              </a:r>
              <a:br>
                <a:rPr lang="en-GB" sz="1200" dirty="0">
                  <a:solidFill>
                    <a:prstClr val="black"/>
                  </a:solidFill>
                </a:rPr>
              </a:br>
              <a:r>
                <a:rPr lang="en-GB" sz="1200" dirty="0">
                  <a:solidFill>
                    <a:prstClr val="black"/>
                  </a:solidFill>
                </a:rPr>
                <a:t>+ Solvent</a:t>
              </a:r>
            </a:p>
          </p:txBody>
        </p:sp>
        <p:grpSp>
          <p:nvGrpSpPr>
            <p:cNvPr id="174" name="Gruppieren 173">
              <a:extLst>
                <a:ext uri="{FF2B5EF4-FFF2-40B4-BE49-F238E27FC236}">
                  <a16:creationId xmlns:a16="http://schemas.microsoft.com/office/drawing/2014/main" id="{737013F1-B464-82D2-17C0-427F5BDF834C}"/>
                </a:ext>
              </a:extLst>
            </p:cNvPr>
            <p:cNvGrpSpPr/>
            <p:nvPr/>
          </p:nvGrpSpPr>
          <p:grpSpPr>
            <a:xfrm>
              <a:off x="1261702" y="2324329"/>
              <a:ext cx="1017177" cy="928419"/>
              <a:chOff x="601302" y="2098904"/>
              <a:chExt cx="1017177" cy="928419"/>
            </a:xfrm>
          </p:grpSpPr>
          <p:sp>
            <p:nvSpPr>
              <p:cNvPr id="175" name="Sechseck 174">
                <a:extLst>
                  <a:ext uri="{FF2B5EF4-FFF2-40B4-BE49-F238E27FC236}">
                    <a16:creationId xmlns:a16="http://schemas.microsoft.com/office/drawing/2014/main" id="{51CC6BAD-657E-2B3E-83CD-4880A524F706}"/>
                  </a:ext>
                </a:extLst>
              </p:cNvPr>
              <p:cNvSpPr/>
              <p:nvPr/>
            </p:nvSpPr>
            <p:spPr>
              <a:xfrm>
                <a:off x="658573" y="2780424"/>
                <a:ext cx="283331" cy="24425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Sechseck 175">
                <a:extLst>
                  <a:ext uri="{FF2B5EF4-FFF2-40B4-BE49-F238E27FC236}">
                    <a16:creationId xmlns:a16="http://schemas.microsoft.com/office/drawing/2014/main" id="{0A7E4D77-87EE-4539-342D-FBEEDFDB931E}"/>
                  </a:ext>
                </a:extLst>
              </p:cNvPr>
              <p:cNvSpPr/>
              <p:nvPr/>
            </p:nvSpPr>
            <p:spPr>
              <a:xfrm>
                <a:off x="1078188" y="2771457"/>
                <a:ext cx="283331" cy="24425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Sechseck 176">
                <a:extLst>
                  <a:ext uri="{FF2B5EF4-FFF2-40B4-BE49-F238E27FC236}">
                    <a16:creationId xmlns:a16="http://schemas.microsoft.com/office/drawing/2014/main" id="{28EDCB2F-8381-D77C-BAAF-CADF7F46FD3D}"/>
                  </a:ext>
                </a:extLst>
              </p:cNvPr>
              <p:cNvSpPr/>
              <p:nvPr/>
            </p:nvSpPr>
            <p:spPr>
              <a:xfrm>
                <a:off x="835525" y="2487970"/>
                <a:ext cx="228049" cy="196594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Sechseck 177">
                <a:extLst>
                  <a:ext uri="{FF2B5EF4-FFF2-40B4-BE49-F238E27FC236}">
                    <a16:creationId xmlns:a16="http://schemas.microsoft.com/office/drawing/2014/main" id="{17777E98-FD1F-B000-78FD-778F963A3686}"/>
                  </a:ext>
                </a:extLst>
              </p:cNvPr>
              <p:cNvSpPr/>
              <p:nvPr/>
            </p:nvSpPr>
            <p:spPr>
              <a:xfrm>
                <a:off x="935450" y="2229890"/>
                <a:ext cx="200425" cy="17278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Sechseck 178">
                <a:extLst>
                  <a:ext uri="{FF2B5EF4-FFF2-40B4-BE49-F238E27FC236}">
                    <a16:creationId xmlns:a16="http://schemas.microsoft.com/office/drawing/2014/main" id="{8F1200FE-6FB6-F40E-4528-62570AF1C3BB}"/>
                  </a:ext>
                </a:extLst>
              </p:cNvPr>
              <p:cNvSpPr/>
              <p:nvPr/>
            </p:nvSpPr>
            <p:spPr>
              <a:xfrm>
                <a:off x="1099007" y="2519587"/>
                <a:ext cx="200425" cy="17278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Sechseck 179">
                <a:extLst>
                  <a:ext uri="{FF2B5EF4-FFF2-40B4-BE49-F238E27FC236}">
                    <a16:creationId xmlns:a16="http://schemas.microsoft.com/office/drawing/2014/main" id="{000E132A-B942-09A6-A475-66F89CCE0683}"/>
                  </a:ext>
                </a:extLst>
              </p:cNvPr>
              <p:cNvSpPr/>
              <p:nvPr/>
            </p:nvSpPr>
            <p:spPr>
              <a:xfrm>
                <a:off x="1356703" y="2843936"/>
                <a:ext cx="200425" cy="17278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Sechseck 180">
                <a:extLst>
                  <a:ext uri="{FF2B5EF4-FFF2-40B4-BE49-F238E27FC236}">
                    <a16:creationId xmlns:a16="http://schemas.microsoft.com/office/drawing/2014/main" id="{0B324F50-F27D-AB32-6A0E-7527520DF495}"/>
                  </a:ext>
                </a:extLst>
              </p:cNvPr>
              <p:cNvSpPr/>
              <p:nvPr/>
            </p:nvSpPr>
            <p:spPr>
              <a:xfrm>
                <a:off x="916808" y="2708723"/>
                <a:ext cx="200425" cy="17278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Sechseck 181">
                <a:extLst>
                  <a:ext uri="{FF2B5EF4-FFF2-40B4-BE49-F238E27FC236}">
                    <a16:creationId xmlns:a16="http://schemas.microsoft.com/office/drawing/2014/main" id="{4064E69E-0D05-C477-F8C7-250B494EF22B}"/>
                  </a:ext>
                </a:extLst>
              </p:cNvPr>
              <p:cNvSpPr/>
              <p:nvPr/>
            </p:nvSpPr>
            <p:spPr>
              <a:xfrm>
                <a:off x="1128717" y="2315817"/>
                <a:ext cx="200425" cy="17278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Sechseck 182">
                <a:extLst>
                  <a:ext uri="{FF2B5EF4-FFF2-40B4-BE49-F238E27FC236}">
                    <a16:creationId xmlns:a16="http://schemas.microsoft.com/office/drawing/2014/main" id="{71EFEBBB-00E2-4EEA-4423-896B598A0740}"/>
                  </a:ext>
                </a:extLst>
              </p:cNvPr>
              <p:cNvSpPr/>
              <p:nvPr/>
            </p:nvSpPr>
            <p:spPr>
              <a:xfrm>
                <a:off x="884079" y="2395579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Sechseck 183">
                <a:extLst>
                  <a:ext uri="{FF2B5EF4-FFF2-40B4-BE49-F238E27FC236}">
                    <a16:creationId xmlns:a16="http://schemas.microsoft.com/office/drawing/2014/main" id="{E89C61B6-6E0B-E3BC-E93B-0358E2F83B7B}"/>
                  </a:ext>
                </a:extLst>
              </p:cNvPr>
              <p:cNvSpPr/>
              <p:nvPr/>
            </p:nvSpPr>
            <p:spPr>
              <a:xfrm>
                <a:off x="775084" y="2682483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Sechseck 184">
                <a:extLst>
                  <a:ext uri="{FF2B5EF4-FFF2-40B4-BE49-F238E27FC236}">
                    <a16:creationId xmlns:a16="http://schemas.microsoft.com/office/drawing/2014/main" id="{11EFC38C-454B-AEFE-29ED-9045E391464A}"/>
                  </a:ext>
                </a:extLst>
              </p:cNvPr>
              <p:cNvSpPr/>
              <p:nvPr/>
            </p:nvSpPr>
            <p:spPr>
              <a:xfrm>
                <a:off x="917957" y="2948660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Sechseck 185">
                <a:extLst>
                  <a:ext uri="{FF2B5EF4-FFF2-40B4-BE49-F238E27FC236}">
                    <a16:creationId xmlns:a16="http://schemas.microsoft.com/office/drawing/2014/main" id="{F39F9CBE-FDB2-83B7-CA02-5295CCF3306B}"/>
                  </a:ext>
                </a:extLst>
              </p:cNvPr>
              <p:cNvSpPr/>
              <p:nvPr/>
            </p:nvSpPr>
            <p:spPr>
              <a:xfrm>
                <a:off x="1023781" y="2950308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Sechseck 186">
                <a:extLst>
                  <a:ext uri="{FF2B5EF4-FFF2-40B4-BE49-F238E27FC236}">
                    <a16:creationId xmlns:a16="http://schemas.microsoft.com/office/drawing/2014/main" id="{51C47522-5B83-6AEB-979F-7DC3D33E1816}"/>
                  </a:ext>
                </a:extLst>
              </p:cNvPr>
              <p:cNvSpPr/>
              <p:nvPr/>
            </p:nvSpPr>
            <p:spPr>
              <a:xfrm>
                <a:off x="1050782" y="2441526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Sechseck 187">
                <a:extLst>
                  <a:ext uri="{FF2B5EF4-FFF2-40B4-BE49-F238E27FC236}">
                    <a16:creationId xmlns:a16="http://schemas.microsoft.com/office/drawing/2014/main" id="{A159FA11-4924-AAD8-7640-753526640F36}"/>
                  </a:ext>
                </a:extLst>
              </p:cNvPr>
              <p:cNvSpPr/>
              <p:nvPr/>
            </p:nvSpPr>
            <p:spPr>
              <a:xfrm>
                <a:off x="1256994" y="2680555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Sechseck 188">
                <a:extLst>
                  <a:ext uri="{FF2B5EF4-FFF2-40B4-BE49-F238E27FC236}">
                    <a16:creationId xmlns:a16="http://schemas.microsoft.com/office/drawing/2014/main" id="{FF7B67B9-A567-2E01-6E82-7CD8D406A86A}"/>
                  </a:ext>
                </a:extLst>
              </p:cNvPr>
              <p:cNvSpPr/>
              <p:nvPr/>
            </p:nvSpPr>
            <p:spPr>
              <a:xfrm>
                <a:off x="1130516" y="2219265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Sechseck 189">
                <a:extLst>
                  <a:ext uri="{FF2B5EF4-FFF2-40B4-BE49-F238E27FC236}">
                    <a16:creationId xmlns:a16="http://schemas.microsoft.com/office/drawing/2014/main" id="{909B186B-92A4-A450-2C9D-73D41C5BC7DA}"/>
                  </a:ext>
                </a:extLst>
              </p:cNvPr>
              <p:cNvSpPr/>
              <p:nvPr/>
            </p:nvSpPr>
            <p:spPr>
              <a:xfrm>
                <a:off x="1329170" y="2759498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Sechseck 190">
                <a:extLst>
                  <a:ext uri="{FF2B5EF4-FFF2-40B4-BE49-F238E27FC236}">
                    <a16:creationId xmlns:a16="http://schemas.microsoft.com/office/drawing/2014/main" id="{430AC38F-76C4-96CB-E83B-9F68E2CEF8C5}"/>
                  </a:ext>
                </a:extLst>
              </p:cNvPr>
              <p:cNvSpPr/>
              <p:nvPr/>
            </p:nvSpPr>
            <p:spPr>
              <a:xfrm>
                <a:off x="1353712" y="2666668"/>
                <a:ext cx="89337" cy="77015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Sechseck 191">
                <a:extLst>
                  <a:ext uri="{FF2B5EF4-FFF2-40B4-BE49-F238E27FC236}">
                    <a16:creationId xmlns:a16="http://schemas.microsoft.com/office/drawing/2014/main" id="{63E1AE90-2506-D5D3-E43B-DE6F3527FF37}"/>
                  </a:ext>
                </a:extLst>
              </p:cNvPr>
              <p:cNvSpPr/>
              <p:nvPr/>
            </p:nvSpPr>
            <p:spPr>
              <a:xfrm>
                <a:off x="1051471" y="2635515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Sechseck 192">
                <a:extLst>
                  <a:ext uri="{FF2B5EF4-FFF2-40B4-BE49-F238E27FC236}">
                    <a16:creationId xmlns:a16="http://schemas.microsoft.com/office/drawing/2014/main" id="{47374BFD-9C05-F5C0-61F6-A542C9B3F293}"/>
                  </a:ext>
                </a:extLst>
              </p:cNvPr>
              <p:cNvSpPr/>
              <p:nvPr/>
            </p:nvSpPr>
            <p:spPr>
              <a:xfrm>
                <a:off x="1127480" y="2698375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Sechseck 193">
                <a:extLst>
                  <a:ext uri="{FF2B5EF4-FFF2-40B4-BE49-F238E27FC236}">
                    <a16:creationId xmlns:a16="http://schemas.microsoft.com/office/drawing/2014/main" id="{616039DB-0719-F91F-836C-66721F692C0E}"/>
                  </a:ext>
                </a:extLst>
              </p:cNvPr>
              <p:cNvSpPr/>
              <p:nvPr/>
            </p:nvSpPr>
            <p:spPr>
              <a:xfrm>
                <a:off x="976892" y="2885345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Sechseck 194">
                <a:extLst>
                  <a:ext uri="{FF2B5EF4-FFF2-40B4-BE49-F238E27FC236}">
                    <a16:creationId xmlns:a16="http://schemas.microsoft.com/office/drawing/2014/main" id="{DFED127E-6487-B571-05AC-C6F464644236}"/>
                  </a:ext>
                </a:extLst>
              </p:cNvPr>
              <p:cNvSpPr/>
              <p:nvPr/>
            </p:nvSpPr>
            <p:spPr>
              <a:xfrm>
                <a:off x="1309872" y="2594874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Sechseck 195">
                <a:extLst>
                  <a:ext uri="{FF2B5EF4-FFF2-40B4-BE49-F238E27FC236}">
                    <a16:creationId xmlns:a16="http://schemas.microsoft.com/office/drawing/2014/main" id="{7C152613-C134-A837-1E9D-1761A61402CA}"/>
                  </a:ext>
                </a:extLst>
              </p:cNvPr>
              <p:cNvSpPr/>
              <p:nvPr/>
            </p:nvSpPr>
            <p:spPr>
              <a:xfrm>
                <a:off x="1059792" y="2157486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Sechseck 196">
                <a:extLst>
                  <a:ext uri="{FF2B5EF4-FFF2-40B4-BE49-F238E27FC236}">
                    <a16:creationId xmlns:a16="http://schemas.microsoft.com/office/drawing/2014/main" id="{1FD88E8C-3346-129E-BCDD-D91B6E89A3AC}"/>
                  </a:ext>
                </a:extLst>
              </p:cNvPr>
              <p:cNvSpPr/>
              <p:nvPr/>
            </p:nvSpPr>
            <p:spPr>
              <a:xfrm>
                <a:off x="976892" y="2147138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Sechseck 197">
                <a:extLst>
                  <a:ext uri="{FF2B5EF4-FFF2-40B4-BE49-F238E27FC236}">
                    <a16:creationId xmlns:a16="http://schemas.microsoft.com/office/drawing/2014/main" id="{58D3D79F-8F61-CF4F-4F09-B6CEB2C78AE5}"/>
                  </a:ext>
                </a:extLst>
              </p:cNvPr>
              <p:cNvSpPr/>
              <p:nvPr/>
            </p:nvSpPr>
            <p:spPr>
              <a:xfrm>
                <a:off x="1421304" y="2785946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Sechseck 198">
                <a:extLst>
                  <a:ext uri="{FF2B5EF4-FFF2-40B4-BE49-F238E27FC236}">
                    <a16:creationId xmlns:a16="http://schemas.microsoft.com/office/drawing/2014/main" id="{F8F74B71-25A2-5626-D0A6-3AF95E930D29}"/>
                  </a:ext>
                </a:extLst>
              </p:cNvPr>
              <p:cNvSpPr/>
              <p:nvPr/>
            </p:nvSpPr>
            <p:spPr>
              <a:xfrm>
                <a:off x="1318754" y="2969297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Sechseck 199">
                <a:extLst>
                  <a:ext uri="{FF2B5EF4-FFF2-40B4-BE49-F238E27FC236}">
                    <a16:creationId xmlns:a16="http://schemas.microsoft.com/office/drawing/2014/main" id="{E9594812-18CB-84D8-14E4-DE231F231EE6}"/>
                  </a:ext>
                </a:extLst>
              </p:cNvPr>
              <p:cNvSpPr/>
              <p:nvPr/>
            </p:nvSpPr>
            <p:spPr>
              <a:xfrm>
                <a:off x="869185" y="2719452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Sechseck 200">
                <a:extLst>
                  <a:ext uri="{FF2B5EF4-FFF2-40B4-BE49-F238E27FC236}">
                    <a16:creationId xmlns:a16="http://schemas.microsoft.com/office/drawing/2014/main" id="{7E22A0CD-9A89-6755-9F23-1F055FB57248}"/>
                  </a:ext>
                </a:extLst>
              </p:cNvPr>
              <p:cNvSpPr/>
              <p:nvPr/>
            </p:nvSpPr>
            <p:spPr>
              <a:xfrm>
                <a:off x="791476" y="2622567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Sechseck 201">
                <a:extLst>
                  <a:ext uri="{FF2B5EF4-FFF2-40B4-BE49-F238E27FC236}">
                    <a16:creationId xmlns:a16="http://schemas.microsoft.com/office/drawing/2014/main" id="{CBD3C3C7-4691-33C8-D2BA-2C1C1F157549}"/>
                  </a:ext>
                </a:extLst>
              </p:cNvPr>
              <p:cNvSpPr/>
              <p:nvPr/>
            </p:nvSpPr>
            <p:spPr>
              <a:xfrm>
                <a:off x="1294510" y="2522770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Sechseck 202">
                <a:extLst>
                  <a:ext uri="{FF2B5EF4-FFF2-40B4-BE49-F238E27FC236}">
                    <a16:creationId xmlns:a16="http://schemas.microsoft.com/office/drawing/2014/main" id="{FEAE7325-D73E-46E9-0668-BFC9BAB561A0}"/>
                  </a:ext>
                </a:extLst>
              </p:cNvPr>
              <p:cNvSpPr/>
              <p:nvPr/>
            </p:nvSpPr>
            <p:spPr>
              <a:xfrm>
                <a:off x="1225971" y="2249319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Sechseck 203">
                <a:extLst>
                  <a:ext uri="{FF2B5EF4-FFF2-40B4-BE49-F238E27FC236}">
                    <a16:creationId xmlns:a16="http://schemas.microsoft.com/office/drawing/2014/main" id="{61591FC5-2DCE-9F2D-789E-DCF922B94554}"/>
                  </a:ext>
                </a:extLst>
              </p:cNvPr>
              <p:cNvSpPr/>
              <p:nvPr/>
            </p:nvSpPr>
            <p:spPr>
              <a:xfrm>
                <a:off x="1033455" y="2098904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Sechseck 204">
                <a:extLst>
                  <a:ext uri="{FF2B5EF4-FFF2-40B4-BE49-F238E27FC236}">
                    <a16:creationId xmlns:a16="http://schemas.microsoft.com/office/drawing/2014/main" id="{E6B7794E-6D05-5CEC-21F2-7B65772A5402}"/>
                  </a:ext>
                </a:extLst>
              </p:cNvPr>
              <p:cNvSpPr/>
              <p:nvPr/>
            </p:nvSpPr>
            <p:spPr>
              <a:xfrm>
                <a:off x="1211198" y="2171368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Sechseck 205">
                <a:extLst>
                  <a:ext uri="{FF2B5EF4-FFF2-40B4-BE49-F238E27FC236}">
                    <a16:creationId xmlns:a16="http://schemas.microsoft.com/office/drawing/2014/main" id="{ED1DF72B-5CEC-528D-F852-AEFACA0D2538}"/>
                  </a:ext>
                </a:extLst>
              </p:cNvPr>
              <p:cNvSpPr/>
              <p:nvPr/>
            </p:nvSpPr>
            <p:spPr>
              <a:xfrm>
                <a:off x="984578" y="2425633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Sechseck 206">
                <a:extLst>
                  <a:ext uri="{FF2B5EF4-FFF2-40B4-BE49-F238E27FC236}">
                    <a16:creationId xmlns:a16="http://schemas.microsoft.com/office/drawing/2014/main" id="{E55A281E-C5D6-0CA0-E9FC-B61108F2143A}"/>
                  </a:ext>
                </a:extLst>
              </p:cNvPr>
              <p:cNvSpPr/>
              <p:nvPr/>
            </p:nvSpPr>
            <p:spPr>
              <a:xfrm>
                <a:off x="1159986" y="2148223"/>
                <a:ext cx="54474" cy="46961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Sechseck 207">
                <a:extLst>
                  <a:ext uri="{FF2B5EF4-FFF2-40B4-BE49-F238E27FC236}">
                    <a16:creationId xmlns:a16="http://schemas.microsoft.com/office/drawing/2014/main" id="{191D828B-DB1D-E794-0E78-22CE7C3E2796}"/>
                  </a:ext>
                </a:extLst>
              </p:cNvPr>
              <p:cNvSpPr/>
              <p:nvPr/>
            </p:nvSpPr>
            <p:spPr>
              <a:xfrm>
                <a:off x="601302" y="2948110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Sechseck 208">
                <a:extLst>
                  <a:ext uri="{FF2B5EF4-FFF2-40B4-BE49-F238E27FC236}">
                    <a16:creationId xmlns:a16="http://schemas.microsoft.com/office/drawing/2014/main" id="{423DAD5E-483A-9F56-088E-2964524DC8DB}"/>
                  </a:ext>
                </a:extLst>
              </p:cNvPr>
              <p:cNvSpPr/>
              <p:nvPr/>
            </p:nvSpPr>
            <p:spPr>
              <a:xfrm>
                <a:off x="1545562" y="2961347"/>
                <a:ext cx="72917" cy="62860"/>
              </a:xfrm>
              <a:prstGeom prst="hexagon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0" name="Grafik 209">
              <a:extLst>
                <a:ext uri="{FF2B5EF4-FFF2-40B4-BE49-F238E27FC236}">
                  <a16:creationId xmlns:a16="http://schemas.microsoft.com/office/drawing/2014/main" id="{3AE08C6C-71CB-88DA-C406-38D736EF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51" t="50493" r="78988" b="7910"/>
            <a:stretch>
              <a:fillRect/>
            </a:stretch>
          </p:blipFill>
          <p:spPr>
            <a:xfrm>
              <a:off x="1701263" y="3647676"/>
              <a:ext cx="1430195" cy="1312636"/>
            </a:xfrm>
            <a:prstGeom prst="rect">
              <a:avLst/>
            </a:prstGeom>
          </p:spPr>
        </p:pic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AF7C7870-A53F-6D73-095B-F3B6CB670698}"/>
                </a:ext>
              </a:extLst>
            </p:cNvPr>
            <p:cNvGrpSpPr/>
            <p:nvPr/>
          </p:nvGrpSpPr>
          <p:grpSpPr>
            <a:xfrm>
              <a:off x="9007875" y="3194722"/>
              <a:ext cx="1430195" cy="1312636"/>
              <a:chOff x="9007875" y="3194722"/>
              <a:chExt cx="1430195" cy="1312636"/>
            </a:xfrm>
          </p:grpSpPr>
          <p:pic>
            <p:nvPicPr>
              <p:cNvPr id="212" name="Grafik 211">
                <a:extLst>
                  <a:ext uri="{FF2B5EF4-FFF2-40B4-BE49-F238E27FC236}">
                    <a16:creationId xmlns:a16="http://schemas.microsoft.com/office/drawing/2014/main" id="{A395F95F-F29B-DA01-3E0A-73D190316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351" t="50493" r="78988" b="7910"/>
              <a:stretch>
                <a:fillRect/>
              </a:stretch>
            </p:blipFill>
            <p:spPr>
              <a:xfrm>
                <a:off x="9007875" y="3194722"/>
                <a:ext cx="1430195" cy="1312636"/>
              </a:xfrm>
              <a:prstGeom prst="rect">
                <a:avLst/>
              </a:prstGeom>
            </p:spPr>
          </p:pic>
          <p:grpSp>
            <p:nvGrpSpPr>
              <p:cNvPr id="213" name="Gruppieren 212">
                <a:extLst>
                  <a:ext uri="{FF2B5EF4-FFF2-40B4-BE49-F238E27FC236}">
                    <a16:creationId xmlns:a16="http://schemas.microsoft.com/office/drawing/2014/main" id="{2707F01D-2CBB-F16C-54E7-34E08BA9ACDD}"/>
                  </a:ext>
                </a:extLst>
              </p:cNvPr>
              <p:cNvGrpSpPr/>
              <p:nvPr/>
            </p:nvGrpSpPr>
            <p:grpSpPr>
              <a:xfrm>
                <a:off x="9295338" y="3333587"/>
                <a:ext cx="911395" cy="926965"/>
                <a:chOff x="9196913" y="3108162"/>
                <a:chExt cx="911395" cy="926965"/>
              </a:xfrm>
            </p:grpSpPr>
            <p:sp>
              <p:nvSpPr>
                <p:cNvPr id="214" name="Sechseck 213">
                  <a:extLst>
                    <a:ext uri="{FF2B5EF4-FFF2-40B4-BE49-F238E27FC236}">
                      <a16:creationId xmlns:a16="http://schemas.microsoft.com/office/drawing/2014/main" id="{2BB59FAD-BF25-74BB-4422-C0561A62278F}"/>
                    </a:ext>
                  </a:extLst>
                </p:cNvPr>
                <p:cNvSpPr/>
                <p:nvPr/>
              </p:nvSpPr>
              <p:spPr>
                <a:xfrm>
                  <a:off x="9325064" y="3227353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Sechseck 214">
                  <a:extLst>
                    <a:ext uri="{FF2B5EF4-FFF2-40B4-BE49-F238E27FC236}">
                      <a16:creationId xmlns:a16="http://schemas.microsoft.com/office/drawing/2014/main" id="{F7D0B392-7AB0-B461-4465-27D9BD3FBA12}"/>
                    </a:ext>
                  </a:extLst>
                </p:cNvPr>
                <p:cNvSpPr/>
                <p:nvPr/>
              </p:nvSpPr>
              <p:spPr>
                <a:xfrm>
                  <a:off x="9628446" y="3556612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Sechseck 215">
                  <a:extLst>
                    <a:ext uri="{FF2B5EF4-FFF2-40B4-BE49-F238E27FC236}">
                      <a16:creationId xmlns:a16="http://schemas.microsoft.com/office/drawing/2014/main" id="{3E677D5F-0E3E-1252-3A26-F2C1E6B32851}"/>
                    </a:ext>
                  </a:extLst>
                </p:cNvPr>
                <p:cNvSpPr/>
                <p:nvPr/>
              </p:nvSpPr>
              <p:spPr>
                <a:xfrm>
                  <a:off x="10018971" y="3733085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Sechseck 216">
                  <a:extLst>
                    <a:ext uri="{FF2B5EF4-FFF2-40B4-BE49-F238E27FC236}">
                      <a16:creationId xmlns:a16="http://schemas.microsoft.com/office/drawing/2014/main" id="{27AEF68D-1C4C-D291-70B3-55E7E55DFAD8}"/>
                    </a:ext>
                  </a:extLst>
                </p:cNvPr>
                <p:cNvSpPr/>
                <p:nvPr/>
              </p:nvSpPr>
              <p:spPr>
                <a:xfrm>
                  <a:off x="9717783" y="3958112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Sechseck 217">
                  <a:extLst>
                    <a:ext uri="{FF2B5EF4-FFF2-40B4-BE49-F238E27FC236}">
                      <a16:creationId xmlns:a16="http://schemas.microsoft.com/office/drawing/2014/main" id="{B05E1F20-681A-F906-6CD1-8645031C004E}"/>
                    </a:ext>
                  </a:extLst>
                </p:cNvPr>
                <p:cNvSpPr/>
                <p:nvPr/>
              </p:nvSpPr>
              <p:spPr>
                <a:xfrm>
                  <a:off x="9414401" y="3539814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Sechseck 218">
                  <a:extLst>
                    <a:ext uri="{FF2B5EF4-FFF2-40B4-BE49-F238E27FC236}">
                      <a16:creationId xmlns:a16="http://schemas.microsoft.com/office/drawing/2014/main" id="{384E5D60-5A34-4AE3-01D4-EBC98F241585}"/>
                    </a:ext>
                  </a:extLst>
                </p:cNvPr>
                <p:cNvSpPr/>
                <p:nvPr/>
              </p:nvSpPr>
              <p:spPr>
                <a:xfrm>
                  <a:off x="9280395" y="3771592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0" name="Sechseck 219">
                  <a:extLst>
                    <a:ext uri="{FF2B5EF4-FFF2-40B4-BE49-F238E27FC236}">
                      <a16:creationId xmlns:a16="http://schemas.microsoft.com/office/drawing/2014/main" id="{87A64C69-AEE8-6515-6F96-BCCCD51FF0EC}"/>
                    </a:ext>
                  </a:extLst>
                </p:cNvPr>
                <p:cNvSpPr/>
                <p:nvPr/>
              </p:nvSpPr>
              <p:spPr>
                <a:xfrm>
                  <a:off x="9842491" y="3284913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Sechseck 220">
                  <a:extLst>
                    <a:ext uri="{FF2B5EF4-FFF2-40B4-BE49-F238E27FC236}">
                      <a16:creationId xmlns:a16="http://schemas.microsoft.com/office/drawing/2014/main" id="{301FEB44-2B28-1711-1F98-00C5E052F336}"/>
                    </a:ext>
                  </a:extLst>
                </p:cNvPr>
                <p:cNvSpPr/>
                <p:nvPr/>
              </p:nvSpPr>
              <p:spPr>
                <a:xfrm>
                  <a:off x="9537426" y="3136731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2" name="Sechseck 221">
                  <a:extLst>
                    <a:ext uri="{FF2B5EF4-FFF2-40B4-BE49-F238E27FC236}">
                      <a16:creationId xmlns:a16="http://schemas.microsoft.com/office/drawing/2014/main" id="{BD9016A5-1087-0C78-892E-451F228A99C0}"/>
                    </a:ext>
                  </a:extLst>
                </p:cNvPr>
                <p:cNvSpPr/>
                <p:nvPr/>
              </p:nvSpPr>
              <p:spPr>
                <a:xfrm>
                  <a:off x="9595196" y="3178856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3" name="Sechseck 222">
                  <a:extLst>
                    <a:ext uri="{FF2B5EF4-FFF2-40B4-BE49-F238E27FC236}">
                      <a16:creationId xmlns:a16="http://schemas.microsoft.com/office/drawing/2014/main" id="{BCC4CDE9-F29F-436B-F083-9D4977B849D7}"/>
                    </a:ext>
                  </a:extLst>
                </p:cNvPr>
                <p:cNvSpPr/>
                <p:nvPr/>
              </p:nvSpPr>
              <p:spPr>
                <a:xfrm>
                  <a:off x="10013271" y="3323289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4" name="Sechseck 223">
                  <a:extLst>
                    <a:ext uri="{FF2B5EF4-FFF2-40B4-BE49-F238E27FC236}">
                      <a16:creationId xmlns:a16="http://schemas.microsoft.com/office/drawing/2014/main" id="{CE8E82A7-228D-4D75-AC83-1FC797CA465B}"/>
                    </a:ext>
                  </a:extLst>
                </p:cNvPr>
                <p:cNvSpPr/>
                <p:nvPr/>
              </p:nvSpPr>
              <p:spPr>
                <a:xfrm>
                  <a:off x="9673114" y="3784441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5" name="Sechseck 224">
                  <a:extLst>
                    <a:ext uri="{FF2B5EF4-FFF2-40B4-BE49-F238E27FC236}">
                      <a16:creationId xmlns:a16="http://schemas.microsoft.com/office/drawing/2014/main" id="{8C54BE32-4628-3917-1B02-EF9874F9DFD8}"/>
                    </a:ext>
                  </a:extLst>
                </p:cNvPr>
                <p:cNvSpPr/>
                <p:nvPr/>
              </p:nvSpPr>
              <p:spPr>
                <a:xfrm>
                  <a:off x="9459069" y="3898683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6" name="Sechseck 225">
                  <a:extLst>
                    <a:ext uri="{FF2B5EF4-FFF2-40B4-BE49-F238E27FC236}">
                      <a16:creationId xmlns:a16="http://schemas.microsoft.com/office/drawing/2014/main" id="{2FE93925-637B-23D7-6FCE-3AB8D82E17E9}"/>
                    </a:ext>
                  </a:extLst>
                </p:cNvPr>
                <p:cNvSpPr/>
                <p:nvPr/>
              </p:nvSpPr>
              <p:spPr>
                <a:xfrm>
                  <a:off x="9245023" y="3372518"/>
                  <a:ext cx="89337" cy="77015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7" name="Sechseck 226">
                  <a:extLst>
                    <a:ext uri="{FF2B5EF4-FFF2-40B4-BE49-F238E27FC236}">
                      <a16:creationId xmlns:a16="http://schemas.microsoft.com/office/drawing/2014/main" id="{A29A5EEC-BCC0-86CD-A473-43855DC3E0FF}"/>
                    </a:ext>
                  </a:extLst>
                </p:cNvPr>
                <p:cNvSpPr/>
                <p:nvPr/>
              </p:nvSpPr>
              <p:spPr>
                <a:xfrm>
                  <a:off x="9421366" y="3249190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8" name="Sechseck 227">
                  <a:extLst>
                    <a:ext uri="{FF2B5EF4-FFF2-40B4-BE49-F238E27FC236}">
                      <a16:creationId xmlns:a16="http://schemas.microsoft.com/office/drawing/2014/main" id="{42CA94DF-DE25-AEE7-4DC6-B162B8283962}"/>
                    </a:ext>
                  </a:extLst>
                </p:cNvPr>
                <p:cNvSpPr/>
                <p:nvPr/>
              </p:nvSpPr>
              <p:spPr>
                <a:xfrm>
                  <a:off x="9562056" y="3523628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Sechseck 228">
                  <a:extLst>
                    <a:ext uri="{FF2B5EF4-FFF2-40B4-BE49-F238E27FC236}">
                      <a16:creationId xmlns:a16="http://schemas.microsoft.com/office/drawing/2014/main" id="{14965AD7-B294-BBD1-67AC-7501CD0DE883}"/>
                    </a:ext>
                  </a:extLst>
                </p:cNvPr>
                <p:cNvSpPr/>
                <p:nvPr/>
              </p:nvSpPr>
              <p:spPr>
                <a:xfrm>
                  <a:off x="9950512" y="3399931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Sechseck 229">
                  <a:extLst>
                    <a:ext uri="{FF2B5EF4-FFF2-40B4-BE49-F238E27FC236}">
                      <a16:creationId xmlns:a16="http://schemas.microsoft.com/office/drawing/2014/main" id="{E44AC2B2-D3E3-FFC5-DFE2-00CA8857BB46}"/>
                    </a:ext>
                  </a:extLst>
                </p:cNvPr>
                <p:cNvSpPr/>
                <p:nvPr/>
              </p:nvSpPr>
              <p:spPr>
                <a:xfrm>
                  <a:off x="9824027" y="3534404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Sechseck 230">
                  <a:extLst>
                    <a:ext uri="{FF2B5EF4-FFF2-40B4-BE49-F238E27FC236}">
                      <a16:creationId xmlns:a16="http://schemas.microsoft.com/office/drawing/2014/main" id="{BEA52838-748F-48D2-DA0A-CA28D0130C46}"/>
                    </a:ext>
                  </a:extLst>
                </p:cNvPr>
                <p:cNvSpPr/>
                <p:nvPr/>
              </p:nvSpPr>
              <p:spPr>
                <a:xfrm>
                  <a:off x="9946991" y="3675632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Sechseck 231">
                  <a:extLst>
                    <a:ext uri="{FF2B5EF4-FFF2-40B4-BE49-F238E27FC236}">
                      <a16:creationId xmlns:a16="http://schemas.microsoft.com/office/drawing/2014/main" id="{6C149D73-9C8C-D3D9-4469-BCB4E58076AF}"/>
                    </a:ext>
                  </a:extLst>
                </p:cNvPr>
                <p:cNvSpPr/>
                <p:nvPr/>
              </p:nvSpPr>
              <p:spPr>
                <a:xfrm>
                  <a:off x="9790887" y="3871482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Sechseck 232">
                  <a:extLst>
                    <a:ext uri="{FF2B5EF4-FFF2-40B4-BE49-F238E27FC236}">
                      <a16:creationId xmlns:a16="http://schemas.microsoft.com/office/drawing/2014/main" id="{531FA4A3-7CAE-7D03-E7C7-4AA8EACB5210}"/>
                    </a:ext>
                  </a:extLst>
                </p:cNvPr>
                <p:cNvSpPr/>
                <p:nvPr/>
              </p:nvSpPr>
              <p:spPr>
                <a:xfrm>
                  <a:off x="9562056" y="3889833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Sechseck 233">
                  <a:extLst>
                    <a:ext uri="{FF2B5EF4-FFF2-40B4-BE49-F238E27FC236}">
                      <a16:creationId xmlns:a16="http://schemas.microsoft.com/office/drawing/2014/main" id="{229FEF6E-BA02-0190-998D-08F363CC9DE3}"/>
                    </a:ext>
                  </a:extLst>
                </p:cNvPr>
                <p:cNvSpPr/>
                <p:nvPr/>
              </p:nvSpPr>
              <p:spPr>
                <a:xfrm>
                  <a:off x="9254132" y="3692303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Sechseck 234">
                  <a:extLst>
                    <a:ext uri="{FF2B5EF4-FFF2-40B4-BE49-F238E27FC236}">
                      <a16:creationId xmlns:a16="http://schemas.microsoft.com/office/drawing/2014/main" id="{081BB196-201E-429E-E2B7-44FDC1895561}"/>
                    </a:ext>
                  </a:extLst>
                </p:cNvPr>
                <p:cNvSpPr/>
                <p:nvPr/>
              </p:nvSpPr>
              <p:spPr>
                <a:xfrm>
                  <a:off x="9196913" y="3227775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Sechseck 235">
                  <a:extLst>
                    <a:ext uri="{FF2B5EF4-FFF2-40B4-BE49-F238E27FC236}">
                      <a16:creationId xmlns:a16="http://schemas.microsoft.com/office/drawing/2014/main" id="{E4074589-595B-D4FB-FE3A-25FAC404AD86}"/>
                    </a:ext>
                  </a:extLst>
                </p:cNvPr>
                <p:cNvSpPr/>
                <p:nvPr/>
              </p:nvSpPr>
              <p:spPr>
                <a:xfrm>
                  <a:off x="9717791" y="3108162"/>
                  <a:ext cx="66280" cy="57138"/>
                </a:xfrm>
                <a:prstGeom prst="hexagon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1"/>
                </a:gra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37" name="Gruppieren 236">
              <a:extLst>
                <a:ext uri="{FF2B5EF4-FFF2-40B4-BE49-F238E27FC236}">
                  <a16:creationId xmlns:a16="http://schemas.microsoft.com/office/drawing/2014/main" id="{42760154-B255-A1DD-159D-6EF30BD6C11E}"/>
                </a:ext>
              </a:extLst>
            </p:cNvPr>
            <p:cNvGrpSpPr/>
            <p:nvPr/>
          </p:nvGrpSpPr>
          <p:grpSpPr>
            <a:xfrm>
              <a:off x="2890166" y="2229855"/>
              <a:ext cx="803639" cy="1124713"/>
              <a:chOff x="2104190" y="2333507"/>
              <a:chExt cx="929216" cy="1300461"/>
            </a:xfrm>
          </p:grpSpPr>
          <p:grpSp>
            <p:nvGrpSpPr>
              <p:cNvPr id="238" name="Gruppieren 237">
                <a:extLst>
                  <a:ext uri="{FF2B5EF4-FFF2-40B4-BE49-F238E27FC236}">
                    <a16:creationId xmlns:a16="http://schemas.microsoft.com/office/drawing/2014/main" id="{89CD56C3-2AC9-0718-5421-63450291BEBA}"/>
                  </a:ext>
                </a:extLst>
              </p:cNvPr>
              <p:cNvGrpSpPr/>
              <p:nvPr/>
            </p:nvGrpSpPr>
            <p:grpSpPr>
              <a:xfrm>
                <a:off x="2197245" y="2487568"/>
                <a:ext cx="682684" cy="1005089"/>
                <a:chOff x="796064" y="4082658"/>
                <a:chExt cx="806722" cy="1187705"/>
              </a:xfrm>
            </p:grpSpPr>
            <p:sp>
              <p:nvSpPr>
                <p:cNvPr id="244" name="Flussdiagramm: Dokument 243">
                  <a:extLst>
                    <a:ext uri="{FF2B5EF4-FFF2-40B4-BE49-F238E27FC236}">
                      <a16:creationId xmlns:a16="http://schemas.microsoft.com/office/drawing/2014/main" id="{8D6A5C6C-1185-317F-8655-35995DBF2B55}"/>
                    </a:ext>
                  </a:extLst>
                </p:cNvPr>
                <p:cNvSpPr/>
                <p:nvPr/>
              </p:nvSpPr>
              <p:spPr>
                <a:xfrm rot="10800000">
                  <a:off x="859839" y="4393594"/>
                  <a:ext cx="687750" cy="831221"/>
                </a:xfrm>
                <a:prstGeom prst="flowChartDocumen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5" name="Rechteck 244">
                  <a:extLst>
                    <a:ext uri="{FF2B5EF4-FFF2-40B4-BE49-F238E27FC236}">
                      <a16:creationId xmlns:a16="http://schemas.microsoft.com/office/drawing/2014/main" id="{A18EB2C5-A71D-9C62-EAB2-20F8D74FB0C9}"/>
                    </a:ext>
                  </a:extLst>
                </p:cNvPr>
                <p:cNvSpPr/>
                <p:nvPr/>
              </p:nvSpPr>
              <p:spPr>
                <a:xfrm>
                  <a:off x="796064" y="4082658"/>
                  <a:ext cx="806722" cy="118770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CFFFF">
                        <a:alpha val="40000"/>
                      </a:srgbClr>
                    </a:gs>
                    <a:gs pos="100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239" name="Grafik 238">
                <a:extLst>
                  <a:ext uri="{FF2B5EF4-FFF2-40B4-BE49-F238E27FC236}">
                    <a16:creationId xmlns:a16="http://schemas.microsoft.com/office/drawing/2014/main" id="{C6A1A4B0-7920-6997-79AE-D80FA7726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9496" t="17770" r="56127" b="31056"/>
              <a:stretch>
                <a:fillRect/>
              </a:stretch>
            </p:blipFill>
            <p:spPr>
              <a:xfrm>
                <a:off x="2104190" y="2333507"/>
                <a:ext cx="929216" cy="1300461"/>
              </a:xfrm>
              <a:prstGeom prst="rect">
                <a:avLst/>
              </a:prstGeom>
            </p:spPr>
          </p:pic>
          <p:sp>
            <p:nvSpPr>
              <p:cNvPr id="240" name="Ellipse 239">
                <a:extLst>
                  <a:ext uri="{FF2B5EF4-FFF2-40B4-BE49-F238E27FC236}">
                    <a16:creationId xmlns:a16="http://schemas.microsoft.com/office/drawing/2014/main" id="{C8C421BA-07A2-4E13-1226-30E7F7D57C77}"/>
                  </a:ext>
                </a:extLst>
              </p:cNvPr>
              <p:cNvSpPr/>
              <p:nvPr/>
            </p:nvSpPr>
            <p:spPr>
              <a:xfrm>
                <a:off x="2356025" y="3108958"/>
                <a:ext cx="110753" cy="11075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Ellipse 240">
                <a:extLst>
                  <a:ext uri="{FF2B5EF4-FFF2-40B4-BE49-F238E27FC236}">
                    <a16:creationId xmlns:a16="http://schemas.microsoft.com/office/drawing/2014/main" id="{5AD59550-190D-81EE-1DDB-C594EF2AB2C1}"/>
                  </a:ext>
                </a:extLst>
              </p:cNvPr>
              <p:cNvSpPr/>
              <p:nvPr/>
            </p:nvSpPr>
            <p:spPr>
              <a:xfrm>
                <a:off x="2500164" y="3293503"/>
                <a:ext cx="110753" cy="11075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6E7F980A-541C-6B21-39E9-60997A72434A}"/>
                  </a:ext>
                </a:extLst>
              </p:cNvPr>
              <p:cNvSpPr/>
              <p:nvPr/>
            </p:nvSpPr>
            <p:spPr>
              <a:xfrm>
                <a:off x="2709461" y="3108957"/>
                <a:ext cx="110753" cy="11075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507698DB-392B-DDCE-1D66-808CD2057B92}"/>
                  </a:ext>
                </a:extLst>
              </p:cNvPr>
              <p:cNvSpPr/>
              <p:nvPr/>
            </p:nvSpPr>
            <p:spPr>
              <a:xfrm>
                <a:off x="2734818" y="3386562"/>
                <a:ext cx="110753" cy="11075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2135D32-5005-6CC6-0C4A-3C4974DD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457E1C-81E9-BC4B-F6D1-616BD9C99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4 </a:t>
            </a:r>
            <a:r>
              <a:rPr lang="en-US" dirty="0">
                <a:ea typeface="+mn-lt"/>
                <a:cs typeface="+mn-lt"/>
              </a:rPr>
              <a:t>Project Example: KoMMet</a:t>
            </a: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BDE3F9-AEC9-A5F5-1E22-63AF5838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2A99F7-363C-0D2F-6B49-2A52554D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6E4C58-1357-B222-B587-F9976F92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5BADD5E6-76B0-BD8A-BAF5-E840DB84E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8D830BAD-15E6-A562-AE9D-447CB8D89C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B3B74892-0742-F423-7262-BA25F74C84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KoMMet: </a:t>
            </a:r>
            <a:r>
              <a:rPr lang="en-US" dirty="0">
                <a:solidFill>
                  <a:schemeClr val="tx1"/>
                </a:solidFill>
              </a:rPr>
              <a:t>Metallic foams for low-energy photocatalytic-based wastewater treatment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5FEF886-4898-A9C4-1FD9-6F4556C28D68}"/>
              </a:ext>
            </a:extLst>
          </p:cNvPr>
          <p:cNvSpPr txBox="1"/>
          <p:nvPr/>
        </p:nvSpPr>
        <p:spPr>
          <a:xfrm>
            <a:off x="388731" y="5907218"/>
            <a:ext cx="4719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basic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metallic foam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structure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was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generated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using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ChatGPT (OpenAI).</a:t>
            </a:r>
          </a:p>
        </p:txBody>
      </p:sp>
      <p:pic>
        <p:nvPicPr>
          <p:cNvPr id="145" name="Grafik 144">
            <a:extLst>
              <a:ext uri="{FF2B5EF4-FFF2-40B4-BE49-F238E27FC236}">
                <a16:creationId xmlns:a16="http://schemas.microsoft.com/office/drawing/2014/main" id="{676A5189-1233-F13E-5E3B-4942665BB5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937641" y="2004871"/>
            <a:ext cx="2520000" cy="2023893"/>
          </a:xfrm>
          <a:prstGeom prst="rect">
            <a:avLst/>
          </a:prstGeom>
        </p:spPr>
      </p:pic>
      <p:sp>
        <p:nvSpPr>
          <p:cNvPr id="156" name="Textfeld 155">
            <a:extLst>
              <a:ext uri="{FF2B5EF4-FFF2-40B4-BE49-F238E27FC236}">
                <a16:creationId xmlns:a16="http://schemas.microsoft.com/office/drawing/2014/main" id="{009F60C9-F35F-B6EB-F0EE-D83A69B72C0F}"/>
              </a:ext>
            </a:extLst>
          </p:cNvPr>
          <p:cNvSpPr txBox="1"/>
          <p:nvPr/>
        </p:nvSpPr>
        <p:spPr>
          <a:xfrm>
            <a:off x="492125" y="2046050"/>
            <a:ext cx="31083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β-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NaYF</a:t>
            </a:r>
            <a:r>
              <a:rPr kumimoji="0" lang="de-DE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4</a:t>
            </a:r>
            <a:endParaRPr lang="en-US" sz="1600" dirty="0"/>
          </a:p>
        </p:txBody>
      </p:sp>
      <p:pic>
        <p:nvPicPr>
          <p:cNvPr id="248" name="Grafik 247">
            <a:extLst>
              <a:ext uri="{FF2B5EF4-FFF2-40B4-BE49-F238E27FC236}">
                <a16:creationId xmlns:a16="http://schemas.microsoft.com/office/drawing/2014/main" id="{A1D5F098-91F9-BA35-985B-45906AB5EB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37641" y="4099982"/>
            <a:ext cx="2520000" cy="20205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05ECAA48-838C-A9E8-0244-9F3ED933C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849309" y="480225"/>
            <a:ext cx="862109" cy="8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2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65986-46E5-0BE9-20E6-A79E8ED07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B5D4B-9C11-38E8-5C13-9D3946A6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788999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br>
              <a:rPr lang="en-US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7F421B-8A4F-1FA7-2EB0-D520BD1CFD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5 </a:t>
            </a:r>
            <a:r>
              <a:rPr lang="de-DE" dirty="0" err="1"/>
              <a:t>Conclusion</a:t>
            </a:r>
            <a:r>
              <a:rPr lang="de-DE" dirty="0"/>
              <a:t>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E3969C-F42A-4CA2-10DF-959BEA76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DC37D2-77F6-D80B-4036-48F4465B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4C2249-2D22-6CE1-FFB1-BD4E0CFE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1698FC13-D14B-43DF-EE6C-99FB33585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9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BBE854F2-94B9-5E02-95FE-32B559C6B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CD0817B0-8194-EB53-4279-E1B93C124BF8}"/>
              </a:ext>
            </a:extLst>
          </p:cNvPr>
          <p:cNvSpPr/>
          <p:nvPr/>
        </p:nvSpPr>
        <p:spPr>
          <a:xfrm>
            <a:off x="1047025" y="1755292"/>
            <a:ext cx="10221050" cy="444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C37923B9-DB63-56EF-A22E-50B986344920}"/>
              </a:ext>
            </a:extLst>
          </p:cNvPr>
          <p:cNvSpPr/>
          <p:nvPr/>
        </p:nvSpPr>
        <p:spPr>
          <a:xfrm>
            <a:off x="1059451" y="3688120"/>
            <a:ext cx="10208624" cy="454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18">
            <a:extLst>
              <a:ext uri="{FF2B5EF4-FFF2-40B4-BE49-F238E27FC236}">
                <a16:creationId xmlns:a16="http://schemas.microsoft.com/office/drawing/2014/main" id="{2CB31489-EC4A-A70D-6925-A1CF368A3ECA}"/>
              </a:ext>
            </a:extLst>
          </p:cNvPr>
          <p:cNvSpPr/>
          <p:nvPr/>
        </p:nvSpPr>
        <p:spPr>
          <a:xfrm>
            <a:off x="498658" y="1755293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79C7D"/>
                </a:solidFill>
                <a:latin typeface="Aptos" panose="020B0004020202020204" pitchFamily="34" charset="0"/>
              </a:rPr>
              <a:t>✓</a:t>
            </a:r>
            <a:endParaRPr lang="en-US" sz="2400" b="1" dirty="0">
              <a:solidFill>
                <a:srgbClr val="179C7D"/>
              </a:solidFill>
            </a:endParaRPr>
          </a:p>
        </p:txBody>
      </p:sp>
      <p:sp>
        <p:nvSpPr>
          <p:cNvPr id="39" name="Flowchart: Connector 19">
            <a:extLst>
              <a:ext uri="{FF2B5EF4-FFF2-40B4-BE49-F238E27FC236}">
                <a16:creationId xmlns:a16="http://schemas.microsoft.com/office/drawing/2014/main" id="{D535F154-56B8-1694-A3DE-A11D3195A030}"/>
              </a:ext>
            </a:extLst>
          </p:cNvPr>
          <p:cNvSpPr/>
          <p:nvPr/>
        </p:nvSpPr>
        <p:spPr>
          <a:xfrm>
            <a:off x="493811" y="3698559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rgbClr val="179C7D"/>
                </a:solidFill>
                <a:latin typeface="Aptos" panose="020B0004020202020204" pitchFamily="34" charset="0"/>
              </a:rPr>
              <a:t>✓</a:t>
            </a:r>
            <a:endParaRPr lang="en-US" sz="2400" b="1" dirty="0">
              <a:solidFill>
                <a:srgbClr val="179C7D"/>
              </a:solidFill>
            </a:endParaRPr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A6894178-16B0-76DD-336F-A5636373CBAC}"/>
              </a:ext>
            </a:extLst>
          </p:cNvPr>
          <p:cNvSpPr txBox="1"/>
          <p:nvPr/>
        </p:nvSpPr>
        <p:spPr>
          <a:xfrm>
            <a:off x="1149047" y="1829689"/>
            <a:ext cx="926177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Open-cell metallic foams provide a highly permeable and mechanically stable 3D porous backbone</a:t>
            </a: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C6A4901C-D760-7480-C439-C8A5C762E0BF}"/>
              </a:ext>
            </a:extLst>
          </p:cNvPr>
          <p:cNvSpPr txBox="1"/>
          <p:nvPr/>
        </p:nvSpPr>
        <p:spPr>
          <a:xfrm>
            <a:off x="1127922" y="3762059"/>
            <a:ext cx="9473403" cy="338554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Tailoring approaches such as rolling, grading and joining support scalability and device integration</a:t>
            </a:r>
          </a:p>
        </p:txBody>
      </p:sp>
      <p:sp>
        <p:nvSpPr>
          <p:cNvPr id="42" name="Rectangle: Rounded Corners 8">
            <a:extLst>
              <a:ext uri="{FF2B5EF4-FFF2-40B4-BE49-F238E27FC236}">
                <a16:creationId xmlns:a16="http://schemas.microsoft.com/office/drawing/2014/main" id="{D47DEF8C-A0E7-4D06-D70B-A822C84756A3}"/>
              </a:ext>
            </a:extLst>
          </p:cNvPr>
          <p:cNvSpPr/>
          <p:nvPr/>
        </p:nvSpPr>
        <p:spPr>
          <a:xfrm>
            <a:off x="1047025" y="2384359"/>
            <a:ext cx="10221050" cy="444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165FF56B-59A2-98A0-1F03-771CDBFB152C}"/>
              </a:ext>
            </a:extLst>
          </p:cNvPr>
          <p:cNvSpPr/>
          <p:nvPr/>
        </p:nvSpPr>
        <p:spPr>
          <a:xfrm>
            <a:off x="1051871" y="3030667"/>
            <a:ext cx="10216204" cy="454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18">
            <a:extLst>
              <a:ext uri="{FF2B5EF4-FFF2-40B4-BE49-F238E27FC236}">
                <a16:creationId xmlns:a16="http://schemas.microsoft.com/office/drawing/2014/main" id="{09498539-EB0E-BB89-ED2E-0BA65E4F7544}"/>
              </a:ext>
            </a:extLst>
          </p:cNvPr>
          <p:cNvSpPr/>
          <p:nvPr/>
        </p:nvSpPr>
        <p:spPr>
          <a:xfrm>
            <a:off x="498658" y="2384360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79C7D"/>
                </a:solidFill>
                <a:latin typeface="Aptos" panose="020B0004020202020204" pitchFamily="34" charset="0"/>
              </a:rPr>
              <a:t>✓</a:t>
            </a:r>
            <a:endParaRPr lang="en-US" sz="2400" b="1" dirty="0">
              <a:solidFill>
                <a:srgbClr val="179C7D"/>
              </a:solidFill>
            </a:endParaRPr>
          </a:p>
        </p:txBody>
      </p:sp>
      <p:sp>
        <p:nvSpPr>
          <p:cNvPr id="46" name="Flowchart: Connector 19">
            <a:extLst>
              <a:ext uri="{FF2B5EF4-FFF2-40B4-BE49-F238E27FC236}">
                <a16:creationId xmlns:a16="http://schemas.microsoft.com/office/drawing/2014/main" id="{E0AC9A11-A11D-2CF4-CA12-C65D4D001D9D}"/>
              </a:ext>
            </a:extLst>
          </p:cNvPr>
          <p:cNvSpPr/>
          <p:nvPr/>
        </p:nvSpPr>
        <p:spPr>
          <a:xfrm>
            <a:off x="486231" y="3041106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dirty="0">
                <a:solidFill>
                  <a:srgbClr val="179C7D"/>
                </a:solidFill>
                <a:latin typeface="Aptos" panose="020B0004020202020204" pitchFamily="34" charset="0"/>
              </a:rPr>
              <a:t>✓</a:t>
            </a:r>
            <a:endParaRPr lang="en-US" sz="2400" b="1" dirty="0">
              <a:solidFill>
                <a:srgbClr val="179C7D"/>
              </a:solidFill>
            </a:endParaRP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4424E034-827C-4D16-3713-DDADF149ACDE}"/>
              </a:ext>
            </a:extLst>
          </p:cNvPr>
          <p:cNvSpPr txBox="1"/>
          <p:nvPr/>
        </p:nvSpPr>
        <p:spPr>
          <a:xfrm>
            <a:off x="1149047" y="2458756"/>
            <a:ext cx="999108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Functional coatings enable application-specific properties e.g. for electrochemical and photocatalytic systems</a:t>
            </a:r>
          </a:p>
        </p:txBody>
      </p:sp>
      <p:sp>
        <p:nvSpPr>
          <p:cNvPr id="48" name="TextBox 24">
            <a:extLst>
              <a:ext uri="{FF2B5EF4-FFF2-40B4-BE49-F238E27FC236}">
                <a16:creationId xmlns:a16="http://schemas.microsoft.com/office/drawing/2014/main" id="{81572FD4-C866-515F-E690-10BAC9548934}"/>
              </a:ext>
            </a:extLst>
          </p:cNvPr>
          <p:cNvSpPr txBox="1"/>
          <p:nvPr/>
        </p:nvSpPr>
        <p:spPr>
          <a:xfrm>
            <a:off x="1120343" y="3104606"/>
            <a:ext cx="10147732" cy="338554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Different coating strategies allow tailored integration of active materials into complex porous structures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3BE3B299-76E2-67B8-123D-C98866CD6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r="12133"/>
          <a:stretch>
            <a:fillRect/>
          </a:stretch>
        </p:blipFill>
        <p:spPr>
          <a:xfrm>
            <a:off x="2145302" y="4313758"/>
            <a:ext cx="2226674" cy="1670005"/>
          </a:xfrm>
          <a:prstGeom prst="rect">
            <a:avLst/>
          </a:prstGeom>
        </p:spPr>
      </p:pic>
      <p:pic>
        <p:nvPicPr>
          <p:cNvPr id="55" name="Bild 2">
            <a:extLst>
              <a:ext uri="{FF2B5EF4-FFF2-40B4-BE49-F238E27FC236}">
                <a16:creationId xmlns:a16="http://schemas.microsoft.com/office/drawing/2014/main" id="{FBA3D1EA-9A5F-ABFC-20F7-FA2F8C538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/>
          <a:stretch>
            <a:fillRect/>
          </a:stretch>
        </p:blipFill>
        <p:spPr bwMode="auto">
          <a:xfrm>
            <a:off x="4674894" y="4310255"/>
            <a:ext cx="4973932" cy="1678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89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33607B-D70C-796C-D076-74B7DF42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65" y="-489487"/>
            <a:ext cx="12369790" cy="991516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0998C6-2EC6-9326-085C-3EEC5832B4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631443C-B870-41CA-8630-426F79C7DA41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B32F28-087F-E1AC-EF46-11C7B1B3E2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© Fraunhofer IFAM Dresden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6DA58C-56C5-1112-14B6-A9E3840799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B4A080F-9F00-74FC-BCC1-7D2B7E94769F}"/>
              </a:ext>
            </a:extLst>
          </p:cNvPr>
          <p:cNvSpPr txBox="1">
            <a:spLocks/>
          </p:cNvSpPr>
          <p:nvPr/>
        </p:nvSpPr>
        <p:spPr bwMode="gray">
          <a:xfrm>
            <a:off x="2595563" y="801638"/>
            <a:ext cx="7000875" cy="1647924"/>
          </a:xfrm>
          <a:prstGeom prst="rect">
            <a:avLst/>
          </a:prstGeom>
          <a:gradFill flip="none" rotWithShape="1">
            <a:gsLst>
              <a:gs pos="34114">
                <a:srgbClr val="00779A">
                  <a:alpha val="76000"/>
                </a:srgbClr>
              </a:gs>
              <a:gs pos="0">
                <a:srgbClr val="014A6B">
                  <a:alpha val="95000"/>
                </a:srgbClr>
              </a:gs>
              <a:gs pos="74000">
                <a:schemeClr val="accent5">
                  <a:lumMod val="90000"/>
                  <a:lumOff val="10000"/>
                  <a:alpha val="90000"/>
                </a:schemeClr>
              </a:gs>
              <a:gs pos="100000">
                <a:srgbClr val="09B2AC">
                  <a:alpha val="9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vert="horz" wrap="square" lIns="486000" tIns="360000" rIns="360000" bIns="36000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35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4160" b="0" kern="1200">
                <a:solidFill>
                  <a:schemeClr val="bg1"/>
                </a:solidFill>
                <a:latin typeface="Frutiger LT Com 75 Black" panose="020B0A0304050403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/>
              <a:t>Thanks for your attention!</a:t>
            </a:r>
          </a:p>
          <a:p>
            <a:pPr algn="ctr"/>
            <a:r>
              <a:rPr lang="en-GB" sz="2800" b="1" dirty="0"/>
              <a:t>Any questions?</a:t>
            </a:r>
            <a:endParaRPr lang="en-GB" sz="2800" dirty="0"/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EA653B06-7880-3755-5347-D081B24D5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429001"/>
            <a:ext cx="9039225" cy="2695112"/>
          </a:xfrm>
          <a:gradFill>
            <a:gsLst>
              <a:gs pos="34114">
                <a:srgbClr val="00779A">
                  <a:alpha val="76000"/>
                </a:srgbClr>
              </a:gs>
              <a:gs pos="0">
                <a:srgbClr val="014A6B">
                  <a:alpha val="95000"/>
                </a:srgbClr>
              </a:gs>
              <a:gs pos="74000">
                <a:schemeClr val="accent5">
                  <a:lumMod val="90000"/>
                  <a:lumOff val="10000"/>
                  <a:alpha val="90000"/>
                </a:schemeClr>
              </a:gs>
              <a:gs pos="100000">
                <a:srgbClr val="09B2AC">
                  <a:alpha val="95000"/>
                </a:srgbClr>
              </a:gs>
            </a:gsLst>
          </a:gradFill>
        </p:spPr>
        <p:txBody>
          <a:bodyPr/>
          <a:lstStyle/>
          <a:p>
            <a:r>
              <a:rPr lang="en-GB" sz="1400" b="1" dirty="0"/>
              <a:t>Contact:</a:t>
            </a:r>
          </a:p>
          <a:p>
            <a:r>
              <a:rPr lang="en-GB" sz="1400" dirty="0"/>
              <a:t>Felix Neupert</a:t>
            </a:r>
          </a:p>
          <a:p>
            <a:r>
              <a:rPr lang="en-GB" sz="1400" dirty="0"/>
              <a:t>felix.neupert@ifam-dd.fraunhofer.de</a:t>
            </a:r>
          </a:p>
          <a:p>
            <a:r>
              <a:rPr lang="en-GB" sz="1400" dirty="0"/>
              <a:t>+49 351 2537-349</a:t>
            </a:r>
          </a:p>
          <a:p>
            <a:endParaRPr lang="en-GB" sz="1400" dirty="0"/>
          </a:p>
          <a:p>
            <a:r>
              <a:rPr lang="en-GB" sz="1400" dirty="0"/>
              <a:t>Fraunhofer Institute for Manufacturing Technology and Advanced Materials IFAM</a:t>
            </a:r>
          </a:p>
          <a:p>
            <a:r>
              <a:rPr lang="en-GB" sz="1400" dirty="0"/>
              <a:t>Dresden Branch </a:t>
            </a:r>
          </a:p>
          <a:p>
            <a:r>
              <a:rPr lang="en-GB" sz="1400" dirty="0" err="1"/>
              <a:t>Winterbergstrasse</a:t>
            </a:r>
            <a:r>
              <a:rPr lang="en-GB" sz="1400" dirty="0"/>
              <a:t> 28, 01277 Dresden, Germany</a:t>
            </a:r>
          </a:p>
          <a:p>
            <a:r>
              <a:rPr lang="en-GB" sz="1400" dirty="0"/>
              <a:t>www.ifam-dd.fraunhofer.de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E8EBC38B-AA20-3491-8FBE-19C85A9E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878072"/>
            <a:ext cx="1062038" cy="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F0FBC0-93FE-D31A-9673-FD00FAA2C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825" y="4203377"/>
            <a:ext cx="1353313" cy="13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59F4F-D54D-217D-49EF-98661EA0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60B67-48A9-84B4-26C7-CDD91140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829E89-1BE1-BF41-E656-5D943C6F5F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89F9F1-221C-03C9-253B-159D1203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AE792C-4A92-0B23-D621-E2E88C16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85D945-505D-9529-28CF-7AF8868C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308A380F-AC4C-DE97-943A-46BA6C988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FD6DB50A-BA85-5484-DC26-3C89D5AD8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B15E5E76-AA2C-4584-CB19-D7100A5D6C9A}"/>
              </a:ext>
            </a:extLst>
          </p:cNvPr>
          <p:cNvSpPr/>
          <p:nvPr/>
        </p:nvSpPr>
        <p:spPr>
          <a:xfrm>
            <a:off x="1047025" y="1755292"/>
            <a:ext cx="6897995" cy="444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ABDBB5CD-A741-F7F8-B02A-5E2D3CFE0086}"/>
              </a:ext>
            </a:extLst>
          </p:cNvPr>
          <p:cNvSpPr/>
          <p:nvPr/>
        </p:nvSpPr>
        <p:spPr>
          <a:xfrm>
            <a:off x="1059451" y="3688120"/>
            <a:ext cx="6902159" cy="454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18">
            <a:extLst>
              <a:ext uri="{FF2B5EF4-FFF2-40B4-BE49-F238E27FC236}">
                <a16:creationId xmlns:a16="http://schemas.microsoft.com/office/drawing/2014/main" id="{30EE2755-D254-3330-2EBF-F6A47918C236}"/>
              </a:ext>
            </a:extLst>
          </p:cNvPr>
          <p:cNvSpPr/>
          <p:nvPr/>
        </p:nvSpPr>
        <p:spPr>
          <a:xfrm>
            <a:off x="498658" y="1755293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6" name="Flowchart: Connector 19">
            <a:extLst>
              <a:ext uri="{FF2B5EF4-FFF2-40B4-BE49-F238E27FC236}">
                <a16:creationId xmlns:a16="http://schemas.microsoft.com/office/drawing/2014/main" id="{F3D39251-4111-20F6-CC6C-406BF02FB898}"/>
              </a:ext>
            </a:extLst>
          </p:cNvPr>
          <p:cNvSpPr/>
          <p:nvPr/>
        </p:nvSpPr>
        <p:spPr>
          <a:xfrm>
            <a:off x="493811" y="3698559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43E760AB-9D48-EC4A-C5FD-1BA3180A2DC1}"/>
              </a:ext>
            </a:extLst>
          </p:cNvPr>
          <p:cNvSpPr txBox="1"/>
          <p:nvPr/>
        </p:nvSpPr>
        <p:spPr>
          <a:xfrm>
            <a:off x="1149048" y="1829689"/>
            <a:ext cx="675821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General Information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81ADD86D-F084-758C-1E25-A4FDCD8F22BA}"/>
              </a:ext>
            </a:extLst>
          </p:cNvPr>
          <p:cNvSpPr txBox="1"/>
          <p:nvPr/>
        </p:nvSpPr>
        <p:spPr>
          <a:xfrm>
            <a:off x="1127922" y="3762059"/>
            <a:ext cx="6894579" cy="338554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Project Example: KoMMet</a:t>
            </a:r>
          </a:p>
        </p:txBody>
      </p:sp>
      <p:sp>
        <p:nvSpPr>
          <p:cNvPr id="30" name="Rectangle: Rounded Corners 8">
            <a:extLst>
              <a:ext uri="{FF2B5EF4-FFF2-40B4-BE49-F238E27FC236}">
                <a16:creationId xmlns:a16="http://schemas.microsoft.com/office/drawing/2014/main" id="{4FFD39E0-AC78-8C28-7491-619BC1307CAD}"/>
              </a:ext>
            </a:extLst>
          </p:cNvPr>
          <p:cNvSpPr/>
          <p:nvPr/>
        </p:nvSpPr>
        <p:spPr>
          <a:xfrm>
            <a:off x="1047025" y="2384359"/>
            <a:ext cx="6897995" cy="444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id="{9B93DD05-48CC-4E14-B607-1D8754355771}"/>
              </a:ext>
            </a:extLst>
          </p:cNvPr>
          <p:cNvSpPr/>
          <p:nvPr/>
        </p:nvSpPr>
        <p:spPr>
          <a:xfrm>
            <a:off x="1051871" y="3030667"/>
            <a:ext cx="6902159" cy="454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18">
            <a:extLst>
              <a:ext uri="{FF2B5EF4-FFF2-40B4-BE49-F238E27FC236}">
                <a16:creationId xmlns:a16="http://schemas.microsoft.com/office/drawing/2014/main" id="{2A23225A-B980-FFAF-9CFB-A047A4F635C8}"/>
              </a:ext>
            </a:extLst>
          </p:cNvPr>
          <p:cNvSpPr/>
          <p:nvPr/>
        </p:nvSpPr>
        <p:spPr>
          <a:xfrm>
            <a:off x="498658" y="2384360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4" name="Flowchart: Connector 19">
            <a:extLst>
              <a:ext uri="{FF2B5EF4-FFF2-40B4-BE49-F238E27FC236}">
                <a16:creationId xmlns:a16="http://schemas.microsoft.com/office/drawing/2014/main" id="{2A8F73E4-E252-88B1-0555-793404A1421A}"/>
              </a:ext>
            </a:extLst>
          </p:cNvPr>
          <p:cNvSpPr/>
          <p:nvPr/>
        </p:nvSpPr>
        <p:spPr>
          <a:xfrm>
            <a:off x="486231" y="3041106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40012E85-BA3E-9591-20F7-29FB63B68AD7}"/>
              </a:ext>
            </a:extLst>
          </p:cNvPr>
          <p:cNvSpPr txBox="1"/>
          <p:nvPr/>
        </p:nvSpPr>
        <p:spPr>
          <a:xfrm>
            <a:off x="1149048" y="2458756"/>
            <a:ext cx="675821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Coating methods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554AD9AC-2E48-21CF-C0E2-778E5C79B9A4}"/>
              </a:ext>
            </a:extLst>
          </p:cNvPr>
          <p:cNvSpPr txBox="1"/>
          <p:nvPr/>
        </p:nvSpPr>
        <p:spPr>
          <a:xfrm>
            <a:off x="1120343" y="3104606"/>
            <a:ext cx="6841268" cy="338554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Project Example: EXSOTHyC</a:t>
            </a:r>
          </a:p>
        </p:txBody>
      </p:sp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5CF78024-3CC8-2F71-19C4-D584F921B43C}"/>
              </a:ext>
            </a:extLst>
          </p:cNvPr>
          <p:cNvSpPr/>
          <p:nvPr/>
        </p:nvSpPr>
        <p:spPr>
          <a:xfrm>
            <a:off x="1051871" y="4355305"/>
            <a:ext cx="6902159" cy="454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19">
            <a:extLst>
              <a:ext uri="{FF2B5EF4-FFF2-40B4-BE49-F238E27FC236}">
                <a16:creationId xmlns:a16="http://schemas.microsoft.com/office/drawing/2014/main" id="{F431739A-EBD7-7991-4A53-76416253974A}"/>
              </a:ext>
            </a:extLst>
          </p:cNvPr>
          <p:cNvSpPr/>
          <p:nvPr/>
        </p:nvSpPr>
        <p:spPr>
          <a:xfrm>
            <a:off x="486231" y="4365744"/>
            <a:ext cx="444499" cy="44449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</a:rPr>
              <a:t>5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1EE51BBF-CCE0-AA7C-E9F2-976ADD31A6EB}"/>
              </a:ext>
            </a:extLst>
          </p:cNvPr>
          <p:cNvSpPr txBox="1"/>
          <p:nvPr/>
        </p:nvSpPr>
        <p:spPr>
          <a:xfrm>
            <a:off x="1120342" y="4429244"/>
            <a:ext cx="6894579" cy="338554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Conclusion, Q&amp;A </a:t>
            </a:r>
          </a:p>
        </p:txBody>
      </p:sp>
    </p:spTree>
    <p:extLst>
      <p:ext uri="{BB962C8B-B14F-4D97-AF65-F5344CB8AC3E}">
        <p14:creationId xmlns:p14="http://schemas.microsoft.com/office/powerpoint/2010/main" val="2922383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E9064-91FA-82B2-4741-F0C0A487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8667E-E4C7-E085-42F6-19814A07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41312-8C6D-55BD-4488-DFBBF84A16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1 General Information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4A9343-572A-FD98-57AE-EE9D1DE9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23F126-BD46-8ED7-448B-9C977260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404A99-3FEF-5424-A664-8C83EB71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DAB8325D-7D1C-7CC3-052B-2493F30D2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DA318B5F-6485-AAEF-2C29-95BF2A335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98C14C2-7821-181A-5B4E-4BFA37959B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Metallic </a:t>
            </a:r>
            <a:r>
              <a:rPr lang="de-DE" dirty="0" err="1">
                <a:solidFill>
                  <a:schemeClr val="tx1"/>
                </a:solidFill>
              </a:rPr>
              <a:t>foams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C2C0F87-F872-6EBF-3A6B-B869A0091C88}"/>
              </a:ext>
            </a:extLst>
          </p:cNvPr>
          <p:cNvSpPr txBox="1"/>
          <p:nvPr/>
        </p:nvSpPr>
        <p:spPr>
          <a:xfrm>
            <a:off x="495329" y="2061275"/>
            <a:ext cx="11217245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1600" u="sng" dirty="0"/>
              <a:t>Materials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Ni, Co, Fe, Cu, Ag and their alloys</a:t>
            </a:r>
          </a:p>
          <a:p>
            <a:pPr>
              <a:buClr>
                <a:schemeClr val="tx1"/>
              </a:buClr>
            </a:pPr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1600" u="sng" dirty="0"/>
              <a:t>Properties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Pore size: 450 – 3000 µm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Porosity: &gt; 90 %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Thickness: 1.5 – 5 mm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Areal density: 400 – 1500 g m</a:t>
            </a:r>
            <a:r>
              <a:rPr lang="en-US" sz="1600" baseline="30000" dirty="0"/>
              <a:t>-2</a:t>
            </a:r>
          </a:p>
          <a:p>
            <a:pPr>
              <a:buClr>
                <a:schemeClr val="tx1"/>
              </a:buClr>
            </a:pPr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1600" u="sng" dirty="0"/>
              <a:t>Advantages 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High permeability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efficient fluid transport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Large accessible surface area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Good thermal and electrical conductivity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Mechanically stable 3D structure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Material provided in cooperation with Alantum Europe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0B8B72A-3523-4125-D5C1-68C40986FCBE}"/>
              </a:ext>
            </a:extLst>
          </p:cNvPr>
          <p:cNvGrpSpPr/>
          <p:nvPr/>
        </p:nvGrpSpPr>
        <p:grpSpPr>
          <a:xfrm>
            <a:off x="7335974" y="3048000"/>
            <a:ext cx="4257849" cy="2875349"/>
            <a:chOff x="7809056" y="3367475"/>
            <a:chExt cx="3784767" cy="255587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188770F-9E5F-E341-9D93-7D94B442B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056" y="3367475"/>
              <a:ext cx="3784767" cy="2555874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535C245-6661-82B2-7ABB-7D260F88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6271"/>
            <a:stretch/>
          </p:blipFill>
          <p:spPr>
            <a:xfrm>
              <a:off x="9785566" y="3411475"/>
              <a:ext cx="1737135" cy="1042517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43888DD-017A-0877-01EB-1197E5C1D075}"/>
              </a:ext>
            </a:extLst>
          </p:cNvPr>
          <p:cNvGrpSpPr/>
          <p:nvPr/>
        </p:nvGrpSpPr>
        <p:grpSpPr>
          <a:xfrm>
            <a:off x="4775086" y="1436438"/>
            <a:ext cx="4116476" cy="2745037"/>
            <a:chOff x="3934460" y="3367475"/>
            <a:chExt cx="3832807" cy="255587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8EAA638-5F3F-15BB-AA8E-2E571280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5" t="6440" r="2048" b="4783"/>
            <a:stretch>
              <a:fillRect/>
            </a:stretch>
          </p:blipFill>
          <p:spPr>
            <a:xfrm>
              <a:off x="3934460" y="3367475"/>
              <a:ext cx="3832807" cy="2555875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F08AE21-4BE9-B73E-E49C-97B7AD2812EA}"/>
                </a:ext>
              </a:extLst>
            </p:cNvPr>
            <p:cNvSpPr txBox="1"/>
            <p:nvPr/>
          </p:nvSpPr>
          <p:spPr>
            <a:xfrm>
              <a:off x="7049818" y="5627515"/>
              <a:ext cx="666934" cy="2269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1050" i="1" dirty="0"/>
                <a:t>© </a:t>
              </a:r>
              <a:r>
                <a:rPr lang="de-DE" sz="1050" i="1" dirty="0" err="1"/>
                <a:t>Alantum</a:t>
              </a:r>
              <a:endParaRPr lang="de-DE" sz="105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1049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70C1C-AE45-1FDD-5643-B70EE72B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30CE8-1D72-8C45-7563-F800CF5F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F010E1-EF14-D4F0-39F2-1773703DB5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1 General Information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019978-9B4D-E1BF-C768-04F5A0EE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A84957-EA45-C01A-7241-18CCF478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A22116-478C-6A90-7F57-F0D85164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A1BB19C6-DD80-B76C-7578-63DC36957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2D1F8DE7-F7BA-D9B0-7F51-A947D45DB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70A685A1-860F-67E3-7708-B00084DE8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Functionalizing</a:t>
            </a:r>
            <a:r>
              <a:rPr lang="de-DE" dirty="0">
                <a:solidFill>
                  <a:schemeClr val="tx1"/>
                </a:solidFill>
              </a:rPr>
              <a:t> and Tailoring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3BF74AD-F2C7-46E9-D062-5543AAE94535}"/>
              </a:ext>
            </a:extLst>
          </p:cNvPr>
          <p:cNvSpPr txBox="1"/>
          <p:nvPr/>
        </p:nvSpPr>
        <p:spPr>
          <a:xfrm>
            <a:off x="495329" y="2061275"/>
            <a:ext cx="11217245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1600" dirty="0"/>
              <a:t>Functionalizing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Catalytic layers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Electrochemical active materials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Photoactive materials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 Adjustment of properties</a:t>
            </a:r>
            <a:endParaRPr lang="en-US" sz="16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1600" dirty="0"/>
              <a:t>Tailoring 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Rolling – adjusting thickness and porosity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Graded structures – spatial variation of properties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Welding / joining – integration into larger structures</a:t>
            </a:r>
          </a:p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anose="05000000000000000000" pitchFamily="2" charset="2"/>
              </a:rPr>
              <a:t> Upscaling </a:t>
            </a:r>
            <a:endParaRPr lang="en-US" sz="16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chemeClr val="tx1"/>
              </a:buClr>
            </a:pPr>
            <a:endParaRPr lang="en-US" sz="1600" dirty="0"/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1F5A1C43-6EF1-C175-020D-E549F9E14FCC}"/>
              </a:ext>
            </a:extLst>
          </p:cNvPr>
          <p:cNvGrpSpPr/>
          <p:nvPr/>
        </p:nvGrpSpPr>
        <p:grpSpPr>
          <a:xfrm>
            <a:off x="8932619" y="3420827"/>
            <a:ext cx="2692546" cy="2745918"/>
            <a:chOff x="8174050" y="2403170"/>
            <a:chExt cx="3581706" cy="3652703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4319619-DB59-AF5C-763D-67AEC34C4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4050" y="2403170"/>
              <a:ext cx="3581706" cy="3581706"/>
            </a:xfrm>
            <a:prstGeom prst="rect">
              <a:avLst/>
            </a:prstGeom>
          </p:spPr>
        </p:pic>
        <p:sp>
          <p:nvSpPr>
            <p:cNvPr id="15" name="Textplatzhalter 7">
              <a:extLst>
                <a:ext uri="{FF2B5EF4-FFF2-40B4-BE49-F238E27FC236}">
                  <a16:creationId xmlns:a16="http://schemas.microsoft.com/office/drawing/2014/main" id="{D7B91F3D-A006-E0C7-AA41-B234510B0D4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964903" y="4570953"/>
              <a:ext cx="1790853" cy="1319116"/>
            </a:xfrm>
            <a:prstGeom prst="rect">
              <a:avLst/>
            </a:prstGeom>
            <a:gradFill flip="none" rotWithShape="1">
              <a:gsLst>
                <a:gs pos="34114">
                  <a:srgbClr val="00779A"/>
                </a:gs>
                <a:gs pos="0">
                  <a:srgbClr val="014A6B"/>
                </a:gs>
                <a:gs pos="74000">
                  <a:schemeClr val="accent5">
                    <a:lumMod val="90000"/>
                    <a:lumOff val="10000"/>
                  </a:schemeClr>
                </a:gs>
                <a:gs pos="100000">
                  <a:srgbClr val="09B2AC"/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 vert="horz" wrap="square" lIns="486000" tIns="360000" rIns="360000" bIns="360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32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4160" b="0" kern="1200">
                  <a:solidFill>
                    <a:schemeClr val="bg1"/>
                  </a:solidFill>
                  <a:latin typeface="Frutiger LT Com 75 Black" panose="020B0A03040504030204" pitchFamily="34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ts val="2080"/>
                </a:lnSpc>
                <a:spcBef>
                  <a:spcPts val="2080"/>
                </a:spcBef>
                <a:spcAft>
                  <a:spcPts val="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accent1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48000" indent="-216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buClr>
                  <a:schemeClr val="bg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dirty="0"/>
                <a:t> </a:t>
              </a:r>
              <a:br>
                <a:rPr lang="en-GB" sz="1800" dirty="0"/>
              </a:br>
              <a:endParaRPr lang="en-GB" sz="1800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874C3F4-A5E9-55AB-C056-556DD4BEC1E8}"/>
                </a:ext>
              </a:extLst>
            </p:cNvPr>
            <p:cNvSpPr txBox="1"/>
            <p:nvPr/>
          </p:nvSpPr>
          <p:spPr>
            <a:xfrm>
              <a:off x="10106025" y="4658808"/>
              <a:ext cx="1585561" cy="1397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</a:rPr>
                <a:t>Project AEL4GW</a:t>
              </a:r>
            </a:p>
            <a:p>
              <a:r>
                <a:rPr lang="en-GB" sz="1000" b="1" dirty="0">
                  <a:solidFill>
                    <a:schemeClr val="bg1"/>
                  </a:solidFill>
                </a:rPr>
                <a:t>_</a:t>
              </a:r>
            </a:p>
            <a:p>
              <a:r>
                <a:rPr lang="en-GB" sz="1000" dirty="0">
                  <a:solidFill>
                    <a:schemeClr val="bg1"/>
                  </a:solidFill>
                </a:rPr>
                <a:t>XXL-Cathodes for Alkaline Water Electrolysis</a:t>
              </a:r>
            </a:p>
            <a:p>
              <a:pPr algn="l">
                <a:lnSpc>
                  <a:spcPts val="1960"/>
                </a:lnSpc>
                <a:buClr>
                  <a:schemeClr val="accent1"/>
                </a:buClr>
              </a:pPr>
              <a:endParaRPr lang="de-DE" sz="14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449CFD54-435D-45A4-C6FF-B15E2F254B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r="12133"/>
          <a:stretch>
            <a:fillRect/>
          </a:stretch>
        </p:blipFill>
        <p:spPr>
          <a:xfrm>
            <a:off x="5383471" y="3496195"/>
            <a:ext cx="2692545" cy="2019408"/>
          </a:xfrm>
          <a:prstGeom prst="rect">
            <a:avLst/>
          </a:prstGeom>
        </p:spPr>
      </p:pic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71D78719-2C7E-1A9B-2E9F-BA561DA760EB}"/>
              </a:ext>
            </a:extLst>
          </p:cNvPr>
          <p:cNvGrpSpPr/>
          <p:nvPr/>
        </p:nvGrpSpPr>
        <p:grpSpPr>
          <a:xfrm>
            <a:off x="7059980" y="4869180"/>
            <a:ext cx="1775327" cy="1210499"/>
            <a:chOff x="2698045" y="3744058"/>
            <a:chExt cx="3743325" cy="2552369"/>
          </a:xfrm>
        </p:grpSpPr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1DF2A854-E02D-CA58-C6A7-9D7670CBC713}"/>
                </a:ext>
              </a:extLst>
            </p:cNvPr>
            <p:cNvSpPr/>
            <p:nvPr/>
          </p:nvSpPr>
          <p:spPr>
            <a:xfrm>
              <a:off x="2698045" y="3744058"/>
              <a:ext cx="3743325" cy="2552369"/>
            </a:xfrm>
            <a:prstGeom prst="rect">
              <a:avLst/>
            </a:prstGeom>
            <a:solidFill>
              <a:srgbClr val="A8AAA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014BDDD7-D784-9233-83CD-2D685E6208A0}"/>
                </a:ext>
              </a:extLst>
            </p:cNvPr>
            <p:cNvGrpSpPr/>
            <p:nvPr/>
          </p:nvGrpSpPr>
          <p:grpSpPr>
            <a:xfrm>
              <a:off x="2859664" y="3815128"/>
              <a:ext cx="3581706" cy="2399921"/>
              <a:chOff x="7795651" y="849142"/>
              <a:chExt cx="3581706" cy="2399921"/>
            </a:xfrm>
          </p:grpSpPr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4DCF0DB4-5A9F-C5DA-8502-A34D1CCA34A1}"/>
                  </a:ext>
                </a:extLst>
              </p:cNvPr>
              <p:cNvGrpSpPr/>
              <p:nvPr/>
            </p:nvGrpSpPr>
            <p:grpSpPr>
              <a:xfrm>
                <a:off x="7795651" y="849142"/>
                <a:ext cx="3581706" cy="2399921"/>
                <a:chOff x="936625" y="3097633"/>
                <a:chExt cx="1939441" cy="1299522"/>
              </a:xfrm>
            </p:grpSpPr>
            <p:sp>
              <p:nvSpPr>
                <p:cNvPr id="58" name="Sechseck 57">
                  <a:extLst>
                    <a:ext uri="{FF2B5EF4-FFF2-40B4-BE49-F238E27FC236}">
                      <a16:creationId xmlns:a16="http://schemas.microsoft.com/office/drawing/2014/main" id="{1BF01198-363F-D123-3556-C3E6B78190C8}"/>
                    </a:ext>
                  </a:extLst>
                </p:cNvPr>
                <p:cNvSpPr/>
                <p:nvPr/>
              </p:nvSpPr>
              <p:spPr>
                <a:xfrm>
                  <a:off x="936625" y="3429000"/>
                  <a:ext cx="734540" cy="633224"/>
                </a:xfrm>
                <a:prstGeom prst="hexagon">
                  <a:avLst/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8" name="Gruppieren 37">
                  <a:extLst>
                    <a:ext uri="{FF2B5EF4-FFF2-40B4-BE49-F238E27FC236}">
                      <a16:creationId xmlns:a16="http://schemas.microsoft.com/office/drawing/2014/main" id="{1ABB1FAE-E2B3-512B-4123-8FEF2EC64ED4}"/>
                    </a:ext>
                  </a:extLst>
                </p:cNvPr>
                <p:cNvGrpSpPr/>
                <p:nvPr/>
              </p:nvGrpSpPr>
              <p:grpSpPr>
                <a:xfrm>
                  <a:off x="1134282" y="3471595"/>
                  <a:ext cx="396093" cy="548033"/>
                  <a:chOff x="4421190" y="3659789"/>
                  <a:chExt cx="900112" cy="1245392"/>
                </a:xfrm>
                <a:solidFill>
                  <a:schemeClr val="tx1"/>
                </a:solidFill>
              </p:grpSpPr>
              <p:pic>
                <p:nvPicPr>
                  <p:cNvPr id="19" name="Grafik 18">
                    <a:extLst>
                      <a:ext uri="{FF2B5EF4-FFF2-40B4-BE49-F238E27FC236}">
                        <a16:creationId xmlns:a16="http://schemas.microsoft.com/office/drawing/2014/main" id="{8CC8FDF0-6CF5-F5F5-59D9-43884C7522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grayscl/>
                  </a:blip>
                  <a:srcRect l="52669" t="10533" r="18217" b="10367"/>
                  <a:stretch/>
                </p:blipFill>
                <p:spPr>
                  <a:xfrm flipH="1">
                    <a:off x="4421190" y="3659789"/>
                    <a:ext cx="482444" cy="1245392"/>
                  </a:xfrm>
                  <a:prstGeom prst="rect">
                    <a:avLst/>
                  </a:prstGeom>
                  <a:grpFill/>
                </p:spPr>
              </p:pic>
              <p:cxnSp>
                <p:nvCxnSpPr>
                  <p:cNvPr id="32" name="Gerader Verbinder 31">
                    <a:extLst>
                      <a:ext uri="{FF2B5EF4-FFF2-40B4-BE49-F238E27FC236}">
                        <a16:creationId xmlns:a16="http://schemas.microsoft.com/office/drawing/2014/main" id="{A51707C2-2BD2-6159-0A83-7A9EAAF05E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56247" y="4228551"/>
                    <a:ext cx="433303" cy="65044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1"/>
                    </a:solidFill>
                    <a:prstDash val="lgDash"/>
                    <a:miter lim="800000"/>
                  </a:ln>
                  <a:effectLst/>
                </p:spPr>
              </p:cxnSp>
              <p:cxnSp>
                <p:nvCxnSpPr>
                  <p:cNvPr id="33" name="Gerader Verbinder 32">
                    <a:extLst>
                      <a:ext uri="{FF2B5EF4-FFF2-40B4-BE49-F238E27FC236}">
                        <a16:creationId xmlns:a16="http://schemas.microsoft.com/office/drawing/2014/main" id="{F88020E7-7882-9C9D-892D-FF8187C735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87474" y="4232434"/>
                    <a:ext cx="402076" cy="31591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1"/>
                    </a:solidFill>
                    <a:prstDash val="lgDash"/>
                    <a:miter lim="800000"/>
                  </a:ln>
                  <a:effectLst/>
                </p:spPr>
              </p:cxnSp>
              <p:cxnSp>
                <p:nvCxnSpPr>
                  <p:cNvPr id="34" name="Gerader Verbinder 33">
                    <a:extLst>
                      <a:ext uri="{FF2B5EF4-FFF2-40B4-BE49-F238E27FC236}">
                        <a16:creationId xmlns:a16="http://schemas.microsoft.com/office/drawing/2014/main" id="{717E3578-0FB3-96DE-D449-DAB835B8B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9002" y="4200092"/>
                    <a:ext cx="430550" cy="31591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1"/>
                    </a:solidFill>
                    <a:prstDash val="lgDash"/>
                    <a:miter lim="800000"/>
                  </a:ln>
                  <a:effectLst/>
                </p:spPr>
              </p:cxnSp>
              <p:cxnSp>
                <p:nvCxnSpPr>
                  <p:cNvPr id="35" name="Gerader Verbinder 34">
                    <a:extLst>
                      <a:ext uri="{FF2B5EF4-FFF2-40B4-BE49-F238E27FC236}">
                        <a16:creationId xmlns:a16="http://schemas.microsoft.com/office/drawing/2014/main" id="{60C3187B-4F01-E6E5-0034-1C517711E6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03076" y="4227297"/>
                    <a:ext cx="418226" cy="0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1"/>
                    </a:solidFill>
                    <a:prstDash val="lgDash"/>
                    <a:miter lim="800000"/>
                  </a:ln>
                  <a:effectLst/>
                </p:spPr>
              </p:cxnSp>
              <p:cxnSp>
                <p:nvCxnSpPr>
                  <p:cNvPr id="36" name="Gerader Verbinder 35">
                    <a:extLst>
                      <a:ext uri="{FF2B5EF4-FFF2-40B4-BE49-F238E27FC236}">
                        <a16:creationId xmlns:a16="http://schemas.microsoft.com/office/drawing/2014/main" id="{FA09B46C-BE13-8BF8-3C4E-4D452B6454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05413" y="4174829"/>
                    <a:ext cx="415887" cy="51694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1"/>
                    </a:solidFill>
                    <a:prstDash val="lgDash"/>
                    <a:miter lim="800000"/>
                  </a:ln>
                  <a:effectLst/>
                </p:spPr>
              </p:cxnSp>
            </p:grpSp>
            <p:sp>
              <p:nvSpPr>
                <p:cNvPr id="59" name="Sechseck 58">
                  <a:extLst>
                    <a:ext uri="{FF2B5EF4-FFF2-40B4-BE49-F238E27FC236}">
                      <a16:creationId xmlns:a16="http://schemas.microsoft.com/office/drawing/2014/main" id="{5AC752CE-DF05-E019-2781-BC54E7367306}"/>
                    </a:ext>
                  </a:extLst>
                </p:cNvPr>
                <p:cNvSpPr/>
                <p:nvPr/>
              </p:nvSpPr>
              <p:spPr>
                <a:xfrm>
                  <a:off x="1534189" y="3763931"/>
                  <a:ext cx="734540" cy="633224"/>
                </a:xfrm>
                <a:prstGeom prst="hexagon">
                  <a:avLst/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Sechseck 66">
                  <a:extLst>
                    <a:ext uri="{FF2B5EF4-FFF2-40B4-BE49-F238E27FC236}">
                      <a16:creationId xmlns:a16="http://schemas.microsoft.com/office/drawing/2014/main" id="{3813016C-ED3A-2DB2-394D-709FD0083D0E}"/>
                    </a:ext>
                  </a:extLst>
                </p:cNvPr>
                <p:cNvSpPr/>
                <p:nvPr/>
              </p:nvSpPr>
              <p:spPr>
                <a:xfrm>
                  <a:off x="1541802" y="3097633"/>
                  <a:ext cx="734540" cy="633224"/>
                </a:xfrm>
                <a:prstGeom prst="hexagon">
                  <a:avLst/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uppieren 44">
                  <a:extLst>
                    <a:ext uri="{FF2B5EF4-FFF2-40B4-BE49-F238E27FC236}">
                      <a16:creationId xmlns:a16="http://schemas.microsoft.com/office/drawing/2014/main" id="{4162E24B-787F-D9E4-A21C-8B0E6C7318F6}"/>
                    </a:ext>
                  </a:extLst>
                </p:cNvPr>
                <p:cNvGrpSpPr/>
                <p:nvPr/>
              </p:nvGrpSpPr>
              <p:grpSpPr>
                <a:xfrm>
                  <a:off x="1628552" y="3860430"/>
                  <a:ext cx="561040" cy="437844"/>
                  <a:chOff x="4730506" y="4486191"/>
                  <a:chExt cx="1985261" cy="1549325"/>
                </a:xfrm>
              </p:grpSpPr>
              <p:sp>
                <p:nvSpPr>
                  <p:cNvPr id="48" name="Rechteck 47">
                    <a:extLst>
                      <a:ext uri="{FF2B5EF4-FFF2-40B4-BE49-F238E27FC236}">
                        <a16:creationId xmlns:a16="http://schemas.microsoft.com/office/drawing/2014/main" id="{EBA8FE7A-7A19-8BB5-8F93-B0F1DEC4F391}"/>
                      </a:ext>
                    </a:extLst>
                  </p:cNvPr>
                  <p:cNvSpPr/>
                  <p:nvPr/>
                </p:nvSpPr>
                <p:spPr>
                  <a:xfrm>
                    <a:off x="4730506" y="5153926"/>
                    <a:ext cx="998614" cy="25583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108000" rIns="108000" bIns="108000" rtlCol="0" anchor="ctr"/>
                  <a:lstStyle/>
                  <a:p>
                    <a:pPr marL="180000" indent="-180000" algn="l">
                      <a:lnSpc>
                        <a:spcPts val="1960"/>
                      </a:lnSpc>
                      <a:buClr>
                        <a:schemeClr val="accent1"/>
                      </a:buClr>
                      <a:buFont typeface="Wingdings" panose="05000000000000000000" pitchFamily="2" charset="2"/>
                      <a:buChar char="§"/>
                    </a:pPr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hteck 48">
                    <a:extLst>
                      <a:ext uri="{FF2B5EF4-FFF2-40B4-BE49-F238E27FC236}">
                        <a16:creationId xmlns:a16="http://schemas.microsoft.com/office/drawing/2014/main" id="{1828F647-442C-2C81-6EC8-C9302A2CC47F}"/>
                      </a:ext>
                    </a:extLst>
                  </p:cNvPr>
                  <p:cNvSpPr/>
                  <p:nvPr/>
                </p:nvSpPr>
                <p:spPr>
                  <a:xfrm>
                    <a:off x="5717154" y="5224104"/>
                    <a:ext cx="998613" cy="76464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108000" rIns="108000" bIns="108000" rtlCol="0" anchor="ctr"/>
                  <a:lstStyle/>
                  <a:p>
                    <a:pPr marL="180000" indent="-180000" algn="l">
                      <a:lnSpc>
                        <a:spcPts val="1960"/>
                      </a:lnSpc>
                      <a:buClr>
                        <a:schemeClr val="accent1"/>
                      </a:buClr>
                      <a:buFont typeface="Wingdings" panose="05000000000000000000" pitchFamily="2" charset="2"/>
                      <a:buChar char="§"/>
                    </a:pPr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Ellipse 50">
                    <a:extLst>
                      <a:ext uri="{FF2B5EF4-FFF2-40B4-BE49-F238E27FC236}">
                        <a16:creationId xmlns:a16="http://schemas.microsoft.com/office/drawing/2014/main" id="{0B821C4D-F1A8-0552-18F4-745836084CDD}"/>
                      </a:ext>
                    </a:extLst>
                  </p:cNvPr>
                  <p:cNvSpPr/>
                  <p:nvPr/>
                </p:nvSpPr>
                <p:spPr>
                  <a:xfrm>
                    <a:off x="5343671" y="4486191"/>
                    <a:ext cx="752329" cy="752329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108000" rIns="108000" bIns="108000" rtlCol="0" anchor="ctr"/>
                  <a:lstStyle/>
                  <a:p>
                    <a:pPr marL="180000" indent="-180000" algn="l">
                      <a:lnSpc>
                        <a:spcPts val="1960"/>
                      </a:lnSpc>
                      <a:buClr>
                        <a:schemeClr val="accent1"/>
                      </a:buClr>
                      <a:buFont typeface="Wingdings" panose="05000000000000000000" pitchFamily="2" charset="2"/>
                      <a:buChar char="§"/>
                    </a:pPr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Bogen 51">
                    <a:extLst>
                      <a:ext uri="{FF2B5EF4-FFF2-40B4-BE49-F238E27FC236}">
                        <a16:creationId xmlns:a16="http://schemas.microsoft.com/office/drawing/2014/main" id="{151E7F1D-182A-C00E-18DD-9CEB59E389D2}"/>
                      </a:ext>
                    </a:extLst>
                  </p:cNvPr>
                  <p:cNvSpPr/>
                  <p:nvPr/>
                </p:nvSpPr>
                <p:spPr>
                  <a:xfrm rot="8026969">
                    <a:off x="5423409" y="4495214"/>
                    <a:ext cx="612633" cy="612631"/>
                  </a:xfrm>
                  <a:prstGeom prst="arc">
                    <a:avLst>
                      <a:gd name="adj1" fmla="val 16351632"/>
                      <a:gd name="adj2" fmla="val 0"/>
                    </a:avLst>
                  </a:prstGeom>
                  <a:ln w="9525">
                    <a:solidFill>
                      <a:schemeClr val="bg1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53" name="Bogen 52">
                    <a:extLst>
                      <a:ext uri="{FF2B5EF4-FFF2-40B4-BE49-F238E27FC236}">
                        <a16:creationId xmlns:a16="http://schemas.microsoft.com/office/drawing/2014/main" id="{A4956FCC-0FF8-5634-F0CE-95A605EBF82F}"/>
                      </a:ext>
                    </a:extLst>
                  </p:cNvPr>
                  <p:cNvSpPr/>
                  <p:nvPr/>
                </p:nvSpPr>
                <p:spPr>
                  <a:xfrm rot="18668945">
                    <a:off x="5420900" y="4617003"/>
                    <a:ext cx="612633" cy="612631"/>
                  </a:xfrm>
                  <a:prstGeom prst="arc">
                    <a:avLst>
                      <a:gd name="adj1" fmla="val 16351632"/>
                      <a:gd name="adj2" fmla="val 0"/>
                    </a:avLst>
                  </a:prstGeom>
                  <a:ln w="9525">
                    <a:solidFill>
                      <a:schemeClr val="bg1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54" name="Gruppieren 53">
                    <a:extLst>
                      <a:ext uri="{FF2B5EF4-FFF2-40B4-BE49-F238E27FC236}">
                        <a16:creationId xmlns:a16="http://schemas.microsoft.com/office/drawing/2014/main" id="{7049F3FB-B159-C5CB-60F1-2FB1BE3DC830}"/>
                      </a:ext>
                    </a:extLst>
                  </p:cNvPr>
                  <p:cNvGrpSpPr/>
                  <p:nvPr/>
                </p:nvGrpSpPr>
                <p:grpSpPr>
                  <a:xfrm>
                    <a:off x="5356329" y="5283187"/>
                    <a:ext cx="752329" cy="752329"/>
                    <a:chOff x="3348841" y="3272274"/>
                    <a:chExt cx="515308" cy="515308"/>
                  </a:xfrm>
                </p:grpSpPr>
                <p:sp>
                  <p:nvSpPr>
                    <p:cNvPr id="55" name="Ellipse 54">
                      <a:extLst>
                        <a:ext uri="{FF2B5EF4-FFF2-40B4-BE49-F238E27FC236}">
                          <a16:creationId xmlns:a16="http://schemas.microsoft.com/office/drawing/2014/main" id="{4D3592E0-0F0E-9476-EDB2-3E4DAFC893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8841" y="3272274"/>
                      <a:ext cx="515308" cy="51530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08000" tIns="108000" rIns="108000" bIns="108000" rtlCol="0" anchor="ctr"/>
                    <a:lstStyle/>
                    <a:p>
                      <a:pPr marL="180000" indent="-180000" algn="l">
                        <a:lnSpc>
                          <a:spcPts val="1960"/>
                        </a:lnSpc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Bogen 55">
                      <a:extLst>
                        <a:ext uri="{FF2B5EF4-FFF2-40B4-BE49-F238E27FC236}">
                          <a16:creationId xmlns:a16="http://schemas.microsoft.com/office/drawing/2014/main" id="{CC3FCCAD-1CA9-F3F6-7792-8084ABE49909}"/>
                        </a:ext>
                      </a:extLst>
                    </p:cNvPr>
                    <p:cNvSpPr/>
                    <p:nvPr/>
                  </p:nvSpPr>
                  <p:spPr>
                    <a:xfrm rot="2894499" flipH="1">
                      <a:off x="3393998" y="3354156"/>
                      <a:ext cx="421200" cy="421200"/>
                    </a:xfrm>
                    <a:prstGeom prst="arc">
                      <a:avLst>
                        <a:gd name="adj1" fmla="val 16351632"/>
                        <a:gd name="adj2" fmla="val 45756"/>
                      </a:avLst>
                    </a:prstGeom>
                    <a:ln w="9525">
                      <a:solidFill>
                        <a:schemeClr val="bg1"/>
                      </a:solidFill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57" name="Bogen 56">
                      <a:extLst>
                        <a:ext uri="{FF2B5EF4-FFF2-40B4-BE49-F238E27FC236}">
                          <a16:creationId xmlns:a16="http://schemas.microsoft.com/office/drawing/2014/main" id="{6BAC75A5-C8EF-9B4B-D3B7-A92608BFF744}"/>
                        </a:ext>
                      </a:extLst>
                    </p:cNvPr>
                    <p:cNvSpPr/>
                    <p:nvPr/>
                  </p:nvSpPr>
                  <p:spPr>
                    <a:xfrm rot="13557916" flipH="1">
                      <a:off x="3400649" y="3284935"/>
                      <a:ext cx="421200" cy="421200"/>
                    </a:xfrm>
                    <a:prstGeom prst="arc">
                      <a:avLst>
                        <a:gd name="adj1" fmla="val 16351632"/>
                        <a:gd name="adj2" fmla="val 45756"/>
                      </a:avLst>
                    </a:prstGeom>
                    <a:ln w="9525">
                      <a:solidFill>
                        <a:schemeClr val="bg1"/>
                      </a:solidFill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</p:grpSp>
            <p:sp>
              <p:nvSpPr>
                <p:cNvPr id="75" name="Sechseck 74">
                  <a:extLst>
                    <a:ext uri="{FF2B5EF4-FFF2-40B4-BE49-F238E27FC236}">
                      <a16:creationId xmlns:a16="http://schemas.microsoft.com/office/drawing/2014/main" id="{744BC90B-496D-80A0-5115-C77A5D8EA473}"/>
                    </a:ext>
                  </a:extLst>
                </p:cNvPr>
                <p:cNvSpPr/>
                <p:nvPr/>
              </p:nvSpPr>
              <p:spPr>
                <a:xfrm>
                  <a:off x="2141526" y="3433573"/>
                  <a:ext cx="734540" cy="633224"/>
                </a:xfrm>
                <a:prstGeom prst="hexagon">
                  <a:avLst/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E062E9C6-A995-85DC-F151-1F456C6D9AAB}"/>
                    </a:ext>
                  </a:extLst>
                </p:cNvPr>
                <p:cNvGrpSpPr/>
                <p:nvPr/>
              </p:nvGrpSpPr>
              <p:grpSpPr>
                <a:xfrm>
                  <a:off x="1671165" y="3268606"/>
                  <a:ext cx="469106" cy="286001"/>
                  <a:chOff x="514350" y="4207669"/>
                  <a:chExt cx="469106" cy="204786"/>
                </a:xfrm>
              </p:grpSpPr>
              <p:sp>
                <p:nvSpPr>
                  <p:cNvPr id="83" name="Rechteck 82">
                    <a:extLst>
                      <a:ext uri="{FF2B5EF4-FFF2-40B4-BE49-F238E27FC236}">
                        <a16:creationId xmlns:a16="http://schemas.microsoft.com/office/drawing/2014/main" id="{DB5E17EB-2842-C530-86A7-AF1F2FA7E1F7}"/>
                      </a:ext>
                    </a:extLst>
                  </p:cNvPr>
                  <p:cNvSpPr/>
                  <p:nvPr/>
                </p:nvSpPr>
                <p:spPr>
                  <a:xfrm>
                    <a:off x="514350" y="4207669"/>
                    <a:ext cx="469106" cy="72451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108000" rIns="108000" bIns="108000" rtlCol="0" anchor="ctr"/>
                  <a:lstStyle/>
                  <a:p>
                    <a:pPr marL="180000" indent="-180000" algn="l">
                      <a:lnSpc>
                        <a:spcPts val="1960"/>
                      </a:lnSpc>
                      <a:buClr>
                        <a:schemeClr val="accent1"/>
                      </a:buClr>
                      <a:buFont typeface="Wingdings" panose="05000000000000000000" pitchFamily="2" charset="2"/>
                      <a:buChar char="§"/>
                    </a:pPr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Rechteck 83">
                    <a:extLst>
                      <a:ext uri="{FF2B5EF4-FFF2-40B4-BE49-F238E27FC236}">
                        <a16:creationId xmlns:a16="http://schemas.microsoft.com/office/drawing/2014/main" id="{45D4ECB2-C3B9-DA6D-8506-D8876DBAA9DA}"/>
                      </a:ext>
                    </a:extLst>
                  </p:cNvPr>
                  <p:cNvSpPr/>
                  <p:nvPr/>
                </p:nvSpPr>
                <p:spPr>
                  <a:xfrm>
                    <a:off x="514350" y="4340004"/>
                    <a:ext cx="469106" cy="72451"/>
                  </a:xfrm>
                  <a:prstGeom prst="rect">
                    <a:avLst/>
                  </a:prstGeom>
                  <a:pattFill prst="openDmnd">
                    <a:fgClr>
                      <a:schemeClr val="tx1"/>
                    </a:fgClr>
                    <a:bgClr>
                      <a:schemeClr val="bg1"/>
                    </a:bgClr>
                  </a:patt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108000" rIns="108000" bIns="108000" rtlCol="0" anchor="ctr"/>
                  <a:lstStyle/>
                  <a:p>
                    <a:pPr marL="180000" indent="-180000" algn="l">
                      <a:lnSpc>
                        <a:spcPts val="1960"/>
                      </a:lnSpc>
                      <a:buClr>
                        <a:schemeClr val="accent1"/>
                      </a:buClr>
                      <a:buFont typeface="Wingdings" panose="05000000000000000000" pitchFamily="2" charset="2"/>
                      <a:buChar char="§"/>
                    </a:pPr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Rechteck 84">
                    <a:extLst>
                      <a:ext uri="{FF2B5EF4-FFF2-40B4-BE49-F238E27FC236}">
                        <a16:creationId xmlns:a16="http://schemas.microsoft.com/office/drawing/2014/main" id="{80337EA8-5DA9-3A1B-350F-8673E71227DD}"/>
                      </a:ext>
                    </a:extLst>
                  </p:cNvPr>
                  <p:cNvSpPr/>
                  <p:nvPr/>
                </p:nvSpPr>
                <p:spPr>
                  <a:xfrm>
                    <a:off x="514350" y="4271433"/>
                    <a:ext cx="469106" cy="72451"/>
                  </a:xfrm>
                  <a:prstGeom prst="rect">
                    <a:avLst/>
                  </a:prstGeom>
                  <a:pattFill prst="smCheck">
                    <a:fgClr>
                      <a:schemeClr val="tx1"/>
                    </a:fgClr>
                    <a:bgClr>
                      <a:schemeClr val="bg1"/>
                    </a:bgClr>
                  </a:patt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8000" tIns="108000" rIns="108000" bIns="108000" rtlCol="0" anchor="ctr"/>
                  <a:lstStyle/>
                  <a:p>
                    <a:pPr marL="180000" indent="-180000" algn="l">
                      <a:lnSpc>
                        <a:spcPts val="1960"/>
                      </a:lnSpc>
                      <a:buClr>
                        <a:schemeClr val="accent1"/>
                      </a:buClr>
                      <a:buFont typeface="Wingdings" panose="05000000000000000000" pitchFamily="2" charset="2"/>
                      <a:buChar char="§"/>
                    </a:pPr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pic>
            <p:nvPicPr>
              <p:cNvPr id="88" name="Grafik 87">
                <a:extLst>
                  <a:ext uri="{FF2B5EF4-FFF2-40B4-BE49-F238E27FC236}">
                    <a16:creationId xmlns:a16="http://schemas.microsoft.com/office/drawing/2014/main" id="{8BADE9C8-D79C-8E26-9B16-714B47BA4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6786" t="12857" r="17143" b="13571"/>
              <a:stretch>
                <a:fillRect/>
              </a:stretch>
            </p:blipFill>
            <p:spPr>
              <a:xfrm>
                <a:off x="10290157" y="1609725"/>
                <a:ext cx="838466" cy="933643"/>
              </a:xfrm>
              <a:prstGeom prst="rect">
                <a:avLst/>
              </a:prstGeom>
            </p:spPr>
          </p:pic>
        </p:grpSp>
      </p:grpSp>
      <p:pic>
        <p:nvPicPr>
          <p:cNvPr id="95" name="Bild 2">
            <a:extLst>
              <a:ext uri="{FF2B5EF4-FFF2-40B4-BE49-F238E27FC236}">
                <a16:creationId xmlns:a16="http://schemas.microsoft.com/office/drawing/2014/main" id="{4409B68C-D9CD-AB8C-286F-0EBC294A6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/>
          <a:stretch>
            <a:fillRect/>
          </a:stretch>
        </p:blipFill>
        <p:spPr bwMode="auto">
          <a:xfrm>
            <a:off x="5420272" y="1191935"/>
            <a:ext cx="6204893" cy="2093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33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2F739-823D-7792-1E50-560FBCAE6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D51F5-CF55-7C5E-ADD5-E0BCC980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69A79B-C80C-A909-501F-2D782B09BA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2 Coating methods</a:t>
            </a: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508919-5348-5260-B2B6-94EA9C5A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AE6B5A-6244-2149-7F2B-6706E2F08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DB70B2-D9E9-1058-7344-9F9A4E4C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7ED6DC62-BF5F-C7A3-8146-70A074B1C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DD9B6CFC-0D29-2DE1-5835-ECFF80C0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6923A0CF-9DA5-BE9B-7096-1D47CED96F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Dry </a:t>
            </a:r>
            <a:r>
              <a:rPr lang="de-DE" dirty="0" err="1">
                <a:solidFill>
                  <a:schemeClr val="tx1"/>
                </a:solidFill>
              </a:rPr>
              <a:t>coating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process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DAD62302-8E11-7BD1-D3F1-0C91153F616D}"/>
              </a:ext>
            </a:extLst>
          </p:cNvPr>
          <p:cNvGrpSpPr/>
          <p:nvPr/>
        </p:nvGrpSpPr>
        <p:grpSpPr>
          <a:xfrm>
            <a:off x="349250" y="2072011"/>
            <a:ext cx="11373645" cy="3591466"/>
            <a:chOff x="219075" y="2022706"/>
            <a:chExt cx="11834720" cy="3737060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F622D035-EF5E-8A71-0A91-6B109058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139" y="2054466"/>
              <a:ext cx="2060469" cy="20604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FEF71FE5-48B2-3992-262C-31D4C674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" t="8453" r="5630" b="6012"/>
            <a:stretch>
              <a:fillRect/>
            </a:stretch>
          </p:blipFill>
          <p:spPr>
            <a:xfrm>
              <a:off x="8840516" y="2022706"/>
              <a:ext cx="2180237" cy="2053485"/>
            </a:xfrm>
            <a:prstGeom prst="rect">
              <a:avLst/>
            </a:prstGeom>
            <a:effectLst>
              <a:softEdge rad="63500"/>
            </a:effectLst>
          </p:spPr>
        </p:pic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B0234CA8-D7A5-9249-C91E-84DBE0E9F34E}"/>
                </a:ext>
              </a:extLst>
            </p:cNvPr>
            <p:cNvGrpSpPr/>
            <p:nvPr/>
          </p:nvGrpSpPr>
          <p:grpSpPr>
            <a:xfrm>
              <a:off x="655735" y="4255597"/>
              <a:ext cx="5275107" cy="1494467"/>
              <a:chOff x="2162518" y="862260"/>
              <a:chExt cx="4797867" cy="1359262"/>
            </a:xfrm>
          </p:grpSpPr>
          <p:pic>
            <p:nvPicPr>
              <p:cNvPr id="49" name="Grafik 48">
                <a:extLst>
                  <a:ext uri="{FF2B5EF4-FFF2-40B4-BE49-F238E27FC236}">
                    <a16:creationId xmlns:a16="http://schemas.microsoft.com/office/drawing/2014/main" id="{0F019115-8E30-FE43-38DF-261436396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30" t="540" r="23644" b="10287"/>
              <a:stretch/>
            </p:blipFill>
            <p:spPr>
              <a:xfrm>
                <a:off x="5687226" y="866467"/>
                <a:ext cx="1273159" cy="1348867"/>
              </a:xfrm>
              <a:prstGeom prst="rect">
                <a:avLst/>
              </a:prstGeom>
            </p:spPr>
          </p:pic>
          <p:pic>
            <p:nvPicPr>
              <p:cNvPr id="50" name="Grafik 49">
                <a:extLst>
                  <a:ext uri="{FF2B5EF4-FFF2-40B4-BE49-F238E27FC236}">
                    <a16:creationId xmlns:a16="http://schemas.microsoft.com/office/drawing/2014/main" id="{83165190-2A96-AE41-15E2-ED7393CB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60" t="-172" r="29298" b="172"/>
              <a:stretch/>
            </p:blipFill>
            <p:spPr>
              <a:xfrm>
                <a:off x="2162518" y="867485"/>
                <a:ext cx="1292667" cy="1353509"/>
              </a:xfrm>
              <a:prstGeom prst="rect">
                <a:avLst/>
              </a:prstGeom>
            </p:spPr>
          </p:pic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4229D377-C14A-33F6-162E-02A508F2C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2"/>
              <a:stretch/>
            </p:blipFill>
            <p:spPr>
              <a:xfrm>
                <a:off x="3455185" y="866955"/>
                <a:ext cx="939374" cy="1354567"/>
              </a:xfrm>
              <a:prstGeom prst="rect">
                <a:avLst/>
              </a:prstGeom>
            </p:spPr>
          </p:pic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9C951A48-8CFF-BA18-0DF6-369BCD377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87" t="-184" r="19772" b="10702"/>
              <a:stretch/>
            </p:blipFill>
            <p:spPr>
              <a:xfrm>
                <a:off x="4392003" y="862260"/>
                <a:ext cx="1295223" cy="1353074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0970DADA-3FFA-103A-F313-60B911C01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6635" y="2076248"/>
                <a:ext cx="244290" cy="128409"/>
              </a:xfrm>
              <a:prstGeom prst="rect">
                <a:avLst/>
              </a:prstGeom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F94B8EE2-44F6-0C6C-4FED-8DFD1CFBD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0912" y="2076248"/>
                <a:ext cx="113445" cy="128409"/>
              </a:xfrm>
              <a:prstGeom prst="rect">
                <a:avLst/>
              </a:prstGeom>
            </p:spPr>
          </p:pic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48E491F7-C189-0084-8CC5-396EE66AF9C4}"/>
                  </a:ext>
                </a:extLst>
              </p:cNvPr>
              <p:cNvSpPr/>
              <p:nvPr/>
            </p:nvSpPr>
            <p:spPr>
              <a:xfrm>
                <a:off x="5725836" y="2076964"/>
                <a:ext cx="102836" cy="50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9F0E65EB-9C00-5BBC-0DC0-D116127946DE}"/>
                  </a:ext>
                </a:extLst>
              </p:cNvPr>
              <p:cNvSpPr txBox="1"/>
              <p:nvPr/>
            </p:nvSpPr>
            <p:spPr>
              <a:xfrm>
                <a:off x="5628923" y="2032914"/>
                <a:ext cx="342954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" dirty="0"/>
                  <a:t>10 µm</a:t>
                </a:r>
              </a:p>
            </p:txBody>
          </p:sp>
        </p:grp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8531CF09-1238-1FE0-9A6B-2ED6B2BC5226}"/>
                </a:ext>
              </a:extLst>
            </p:cNvPr>
            <p:cNvGrpSpPr/>
            <p:nvPr/>
          </p:nvGrpSpPr>
          <p:grpSpPr>
            <a:xfrm>
              <a:off x="6745276" y="4259822"/>
              <a:ext cx="5308519" cy="1499944"/>
              <a:chOff x="6049758" y="1896038"/>
              <a:chExt cx="4791771" cy="1353935"/>
            </a:xfrm>
          </p:grpSpPr>
          <p:pic>
            <p:nvPicPr>
              <p:cNvPr id="58" name="Grafik 57">
                <a:extLst>
                  <a:ext uri="{FF2B5EF4-FFF2-40B4-BE49-F238E27FC236}">
                    <a16:creationId xmlns:a16="http://schemas.microsoft.com/office/drawing/2014/main" id="{49CFD3C8-9430-AD53-76AE-4B078C48E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97" t="79" r="23273" b="1657"/>
              <a:stretch/>
            </p:blipFill>
            <p:spPr>
              <a:xfrm>
                <a:off x="6049758" y="1900365"/>
                <a:ext cx="1290805" cy="1340850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84785A48-5BF4-1E86-571C-F7E466E7C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6" t="1385" r="1841"/>
              <a:stretch/>
            </p:blipFill>
            <p:spPr>
              <a:xfrm>
                <a:off x="7340563" y="1900560"/>
                <a:ext cx="939375" cy="1349413"/>
              </a:xfrm>
              <a:prstGeom prst="rect">
                <a:avLst/>
              </a:prstGeom>
            </p:spPr>
          </p:pic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159B1867-8B8F-F6C6-CFBB-C2881B0FE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981" b="7334"/>
              <a:stretch/>
            </p:blipFill>
            <p:spPr>
              <a:xfrm>
                <a:off x="8279938" y="1899290"/>
                <a:ext cx="1290213" cy="1349413"/>
              </a:xfrm>
              <a:prstGeom prst="rect">
                <a:avLst/>
              </a:prstGeom>
            </p:spPr>
          </p:pic>
          <p:pic>
            <p:nvPicPr>
              <p:cNvPr id="61" name="Grafik 60">
                <a:extLst>
                  <a:ext uri="{FF2B5EF4-FFF2-40B4-BE49-F238E27FC236}">
                    <a16:creationId xmlns:a16="http://schemas.microsoft.com/office/drawing/2014/main" id="{69E3A123-3EB0-77C4-D92A-955D030D5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95449" y="3113697"/>
                <a:ext cx="244290" cy="128409"/>
              </a:xfrm>
              <a:prstGeom prst="rect">
                <a:avLst/>
              </a:prstGeom>
            </p:spPr>
          </p:pic>
          <p:pic>
            <p:nvPicPr>
              <p:cNvPr id="62" name="Grafik 61">
                <a:extLst>
                  <a:ext uri="{FF2B5EF4-FFF2-40B4-BE49-F238E27FC236}">
                    <a16:creationId xmlns:a16="http://schemas.microsoft.com/office/drawing/2014/main" id="{B1742B52-70B8-D8D6-D986-017E18799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84" t="325" r="32" b="6706"/>
              <a:stretch/>
            </p:blipFill>
            <p:spPr>
              <a:xfrm>
                <a:off x="9568369" y="1896038"/>
                <a:ext cx="1273160" cy="1346068"/>
              </a:xfrm>
              <a:prstGeom prst="rect">
                <a:avLst/>
              </a:prstGeom>
            </p:spPr>
          </p:pic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07C82591-0EC5-A4C2-2F73-857FD3184816}"/>
                  </a:ext>
                </a:extLst>
              </p:cNvPr>
              <p:cNvGrpSpPr/>
              <p:nvPr/>
            </p:nvGrpSpPr>
            <p:grpSpPr>
              <a:xfrm>
                <a:off x="9501091" y="3058734"/>
                <a:ext cx="342954" cy="171743"/>
                <a:chOff x="5037322" y="3816125"/>
                <a:chExt cx="342954" cy="171743"/>
              </a:xfrm>
            </p:grpSpPr>
            <p:pic>
              <p:nvPicPr>
                <p:cNvPr id="64" name="Grafik 63">
                  <a:extLst>
                    <a:ext uri="{FF2B5EF4-FFF2-40B4-BE49-F238E27FC236}">
                      <a16:creationId xmlns:a16="http://schemas.microsoft.com/office/drawing/2014/main" id="{6BC7254B-0C06-8007-6166-467B83E7F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29311" y="3859459"/>
                  <a:ext cx="113445" cy="128409"/>
                </a:xfrm>
                <a:prstGeom prst="rect">
                  <a:avLst/>
                </a:prstGeom>
              </p:spPr>
            </p:pic>
            <p:sp>
              <p:nvSpPr>
                <p:cNvPr id="65" name="Rechteck 64">
                  <a:extLst>
                    <a:ext uri="{FF2B5EF4-FFF2-40B4-BE49-F238E27FC236}">
                      <a16:creationId xmlns:a16="http://schemas.microsoft.com/office/drawing/2014/main" id="{41CD3FF4-8FF7-5238-2EBE-423A67FC3BB2}"/>
                    </a:ext>
                  </a:extLst>
                </p:cNvPr>
                <p:cNvSpPr/>
                <p:nvPr/>
              </p:nvSpPr>
              <p:spPr>
                <a:xfrm>
                  <a:off x="5134235" y="3860175"/>
                  <a:ext cx="102836" cy="50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6" name="Textfeld 65">
                  <a:extLst>
                    <a:ext uri="{FF2B5EF4-FFF2-40B4-BE49-F238E27FC236}">
                      <a16:creationId xmlns:a16="http://schemas.microsoft.com/office/drawing/2014/main" id="{1FB1A969-3770-E59A-F4C0-E5A7E779BAFE}"/>
                    </a:ext>
                  </a:extLst>
                </p:cNvPr>
                <p:cNvSpPr txBox="1"/>
                <p:nvPr/>
              </p:nvSpPr>
              <p:spPr>
                <a:xfrm>
                  <a:off x="5037322" y="3816125"/>
                  <a:ext cx="342954" cy="13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300" dirty="0"/>
                    <a:t>10 µm</a:t>
                  </a:r>
                </a:p>
              </p:txBody>
            </p:sp>
          </p:grp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D4FC8707-B99A-0792-14B9-042C8D6EECB5}"/>
                </a:ext>
              </a:extLst>
            </p:cNvPr>
            <p:cNvGrpSpPr/>
            <p:nvPr/>
          </p:nvGrpSpPr>
          <p:grpSpPr>
            <a:xfrm>
              <a:off x="6193195" y="3448352"/>
              <a:ext cx="2719575" cy="1440000"/>
              <a:chOff x="6357335" y="1170051"/>
              <a:chExt cx="2719575" cy="1440000"/>
            </a:xfrm>
          </p:grpSpPr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A2311FBA-2C71-BBE4-A25F-DEFF575AF900}"/>
                  </a:ext>
                </a:extLst>
              </p:cNvPr>
              <p:cNvSpPr/>
              <p:nvPr/>
            </p:nvSpPr>
            <p:spPr>
              <a:xfrm>
                <a:off x="6357335" y="1170051"/>
                <a:ext cx="1440000" cy="144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marL="180000" indent="-180000" algn="l">
                  <a:lnSpc>
                    <a:spcPts val="196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C1DA1356-C3C6-B3F0-342B-64EBC4E663EB}"/>
                  </a:ext>
                </a:extLst>
              </p:cNvPr>
              <p:cNvSpPr txBox="1"/>
              <p:nvPr/>
            </p:nvSpPr>
            <p:spPr>
              <a:xfrm>
                <a:off x="7469152" y="1386685"/>
                <a:ext cx="1607758" cy="5269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de-DE" sz="1200" b="1" dirty="0" err="1"/>
                  <a:t>Doctor</a:t>
                </a:r>
                <a:r>
                  <a:rPr lang="de-DE" sz="1200" b="1" dirty="0"/>
                  <a:t> blade </a:t>
                </a:r>
                <a:r>
                  <a:rPr lang="de-DE" sz="1200" b="1" dirty="0" err="1"/>
                  <a:t>technology</a:t>
                </a:r>
                <a:endParaRPr lang="de-DE" sz="1200" b="1" dirty="0"/>
              </a:p>
            </p:txBody>
          </p:sp>
          <p:grpSp>
            <p:nvGrpSpPr>
              <p:cNvPr id="70" name="Gruppieren 69">
                <a:extLst>
                  <a:ext uri="{FF2B5EF4-FFF2-40B4-BE49-F238E27FC236}">
                    <a16:creationId xmlns:a16="http://schemas.microsoft.com/office/drawing/2014/main" id="{E973C618-857B-BE28-0157-EADFB9DFCD56}"/>
                  </a:ext>
                </a:extLst>
              </p:cNvPr>
              <p:cNvGrpSpPr/>
              <p:nvPr/>
            </p:nvGrpSpPr>
            <p:grpSpPr>
              <a:xfrm>
                <a:off x="6579660" y="1373976"/>
                <a:ext cx="1057355" cy="933583"/>
                <a:chOff x="891316" y="4695074"/>
                <a:chExt cx="2035209" cy="1796971"/>
              </a:xfrm>
            </p:grpSpPr>
            <p:sp>
              <p:nvSpPr>
                <p:cNvPr id="71" name="Rechteck 70">
                  <a:extLst>
                    <a:ext uri="{FF2B5EF4-FFF2-40B4-BE49-F238E27FC236}">
                      <a16:creationId xmlns:a16="http://schemas.microsoft.com/office/drawing/2014/main" id="{7CC81F54-F844-9BB4-764D-6EC17296BA76}"/>
                    </a:ext>
                  </a:extLst>
                </p:cNvPr>
                <p:cNvSpPr/>
                <p:nvPr/>
              </p:nvSpPr>
              <p:spPr>
                <a:xfrm>
                  <a:off x="1473342" y="5629704"/>
                  <a:ext cx="506000" cy="240075"/>
                </a:xfrm>
                <a:prstGeom prst="rect">
                  <a:avLst/>
                </a:prstGeom>
                <a:pattFill prst="sphere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09D90B6A-03C2-293A-7749-17F812347935}"/>
                    </a:ext>
                  </a:extLst>
                </p:cNvPr>
                <p:cNvSpPr/>
                <p:nvPr/>
              </p:nvSpPr>
              <p:spPr>
                <a:xfrm>
                  <a:off x="1544364" y="5511029"/>
                  <a:ext cx="781770" cy="794090"/>
                </a:xfrm>
                <a:prstGeom prst="ellipse">
                  <a:avLst/>
                </a:prstGeom>
                <a:pattFill prst="sphere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hteck 72">
                  <a:extLst>
                    <a:ext uri="{FF2B5EF4-FFF2-40B4-BE49-F238E27FC236}">
                      <a16:creationId xmlns:a16="http://schemas.microsoft.com/office/drawing/2014/main" id="{306C9B71-5D6E-BFAD-E893-98FBE6D4FB30}"/>
                    </a:ext>
                  </a:extLst>
                </p:cNvPr>
                <p:cNvSpPr/>
                <p:nvPr/>
              </p:nvSpPr>
              <p:spPr>
                <a:xfrm>
                  <a:off x="891316" y="6016118"/>
                  <a:ext cx="2035209" cy="475927"/>
                </a:xfrm>
                <a:prstGeom prst="rect">
                  <a:avLst/>
                </a:prstGeom>
                <a:pattFill prst="openDmnd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uppieren 73">
                  <a:extLst>
                    <a:ext uri="{FF2B5EF4-FFF2-40B4-BE49-F238E27FC236}">
                      <a16:creationId xmlns:a16="http://schemas.microsoft.com/office/drawing/2014/main" id="{69EB81C8-F646-928D-4587-7CC113487E87}"/>
                    </a:ext>
                  </a:extLst>
                </p:cNvPr>
                <p:cNvGrpSpPr/>
                <p:nvPr/>
              </p:nvGrpSpPr>
              <p:grpSpPr>
                <a:xfrm>
                  <a:off x="1473341" y="4695074"/>
                  <a:ext cx="435579" cy="1151488"/>
                  <a:chOff x="6904638" y="1933731"/>
                  <a:chExt cx="435579" cy="1151488"/>
                </a:xfrm>
                <a:solidFill>
                  <a:srgbClr val="70AD47">
                    <a:lumMod val="40000"/>
                    <a:lumOff val="60000"/>
                  </a:srgbClr>
                </a:solidFill>
              </p:grpSpPr>
              <p:sp>
                <p:nvSpPr>
                  <p:cNvPr id="76" name="Rechteck 75">
                    <a:extLst>
                      <a:ext uri="{FF2B5EF4-FFF2-40B4-BE49-F238E27FC236}">
                        <a16:creationId xmlns:a16="http://schemas.microsoft.com/office/drawing/2014/main" id="{513272CC-9667-6B26-9244-F0EE4A614085}"/>
                      </a:ext>
                    </a:extLst>
                  </p:cNvPr>
                  <p:cNvSpPr/>
                  <p:nvPr/>
                </p:nvSpPr>
                <p:spPr>
                  <a:xfrm>
                    <a:off x="6904638" y="1933731"/>
                    <a:ext cx="435579" cy="97696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Gleichschenkliges Dreieck 76">
                    <a:extLst>
                      <a:ext uri="{FF2B5EF4-FFF2-40B4-BE49-F238E27FC236}">
                        <a16:creationId xmlns:a16="http://schemas.microsoft.com/office/drawing/2014/main" id="{8A29CB3D-92D6-8546-3DEA-C834C7931EA4}"/>
                      </a:ext>
                    </a:extLst>
                  </p:cNvPr>
                  <p:cNvSpPr/>
                  <p:nvPr/>
                </p:nvSpPr>
                <p:spPr>
                  <a:xfrm flipV="1">
                    <a:off x="6904638" y="2910693"/>
                    <a:ext cx="434592" cy="174526"/>
                  </a:xfrm>
                  <a:prstGeom prst="triangle">
                    <a:avLst>
                      <a:gd name="adj" fmla="val 0"/>
                    </a:avLst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5" name="Rechteck 74">
                  <a:extLst>
                    <a:ext uri="{FF2B5EF4-FFF2-40B4-BE49-F238E27FC236}">
                      <a16:creationId xmlns:a16="http://schemas.microsoft.com/office/drawing/2014/main" id="{291BDE80-41B5-F661-9D8E-7A25E907F18C}"/>
                    </a:ext>
                  </a:extLst>
                </p:cNvPr>
                <p:cNvSpPr/>
                <p:nvPr/>
              </p:nvSpPr>
              <p:spPr>
                <a:xfrm>
                  <a:off x="891316" y="5846562"/>
                  <a:ext cx="1353467" cy="169555"/>
                </a:xfrm>
                <a:prstGeom prst="rect">
                  <a:avLst/>
                </a:prstGeom>
                <a:pattFill prst="sphere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617FF2D1-5CFE-1075-D192-4C1025FCC6EA}"/>
                </a:ext>
              </a:extLst>
            </p:cNvPr>
            <p:cNvGrpSpPr/>
            <p:nvPr/>
          </p:nvGrpSpPr>
          <p:grpSpPr>
            <a:xfrm>
              <a:off x="219075" y="3410429"/>
              <a:ext cx="2750840" cy="1440000"/>
              <a:chOff x="104685" y="1305093"/>
              <a:chExt cx="2750840" cy="1440000"/>
            </a:xfrm>
          </p:grpSpPr>
          <p:grpSp>
            <p:nvGrpSpPr>
              <p:cNvPr id="79" name="Gruppieren 78">
                <a:extLst>
                  <a:ext uri="{FF2B5EF4-FFF2-40B4-BE49-F238E27FC236}">
                    <a16:creationId xmlns:a16="http://schemas.microsoft.com/office/drawing/2014/main" id="{B885A7A0-B6B8-DD7F-9D52-0A55035AE362}"/>
                  </a:ext>
                </a:extLst>
              </p:cNvPr>
              <p:cNvGrpSpPr/>
              <p:nvPr/>
            </p:nvGrpSpPr>
            <p:grpSpPr>
              <a:xfrm>
                <a:off x="104685" y="1305093"/>
                <a:ext cx="1440000" cy="1440000"/>
                <a:chOff x="104685" y="1305093"/>
                <a:chExt cx="1440000" cy="1440000"/>
              </a:xfrm>
            </p:grpSpPr>
            <p:sp>
              <p:nvSpPr>
                <p:cNvPr id="81" name="Ellipse 80">
                  <a:extLst>
                    <a:ext uri="{FF2B5EF4-FFF2-40B4-BE49-F238E27FC236}">
                      <a16:creationId xmlns:a16="http://schemas.microsoft.com/office/drawing/2014/main" id="{4B2E3079-1418-25C9-EC6F-F1AF7E4E8283}"/>
                    </a:ext>
                  </a:extLst>
                </p:cNvPr>
                <p:cNvSpPr/>
                <p:nvPr/>
              </p:nvSpPr>
              <p:spPr>
                <a:xfrm>
                  <a:off x="104685" y="1305093"/>
                  <a:ext cx="1440000" cy="14400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ctr"/>
                <a:lstStyle/>
                <a:p>
                  <a:pPr marL="180000" indent="-180000" algn="l">
                    <a:lnSpc>
                      <a:spcPts val="1960"/>
                    </a:lnSpc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</a:pP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2" name="Gruppieren 81">
                  <a:extLst>
                    <a:ext uri="{FF2B5EF4-FFF2-40B4-BE49-F238E27FC236}">
                      <a16:creationId xmlns:a16="http://schemas.microsoft.com/office/drawing/2014/main" id="{62421749-128C-A49E-9752-5B93E15DFC26}"/>
                    </a:ext>
                  </a:extLst>
                </p:cNvPr>
                <p:cNvGrpSpPr/>
                <p:nvPr/>
              </p:nvGrpSpPr>
              <p:grpSpPr>
                <a:xfrm>
                  <a:off x="259219" y="1365743"/>
                  <a:ext cx="1177662" cy="1063727"/>
                  <a:chOff x="8307008" y="2237235"/>
                  <a:chExt cx="2436130" cy="2200441"/>
                </a:xfrm>
              </p:grpSpPr>
              <p:sp>
                <p:nvSpPr>
                  <p:cNvPr id="83" name="Parallelogramm 82">
                    <a:extLst>
                      <a:ext uri="{FF2B5EF4-FFF2-40B4-BE49-F238E27FC236}">
                        <a16:creationId xmlns:a16="http://schemas.microsoft.com/office/drawing/2014/main" id="{EB449CE5-D36C-3C08-1EEF-DA7BB0610B61}"/>
                      </a:ext>
                    </a:extLst>
                  </p:cNvPr>
                  <p:cNvSpPr/>
                  <p:nvPr/>
                </p:nvSpPr>
                <p:spPr>
                  <a:xfrm>
                    <a:off x="10051687" y="3778882"/>
                    <a:ext cx="680822" cy="631715"/>
                  </a:xfrm>
                  <a:prstGeom prst="parallelogram">
                    <a:avLst>
                      <a:gd name="adj" fmla="val 92084"/>
                    </a:avLst>
                  </a:prstGeom>
                  <a:pattFill prst="openDmnd">
                    <a:fgClr>
                      <a:sysClr val="window" lastClr="FFFFFF">
                        <a:lumMod val="50000"/>
                      </a:sysClr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Rechteck 83">
                    <a:extLst>
                      <a:ext uri="{FF2B5EF4-FFF2-40B4-BE49-F238E27FC236}">
                        <a16:creationId xmlns:a16="http://schemas.microsoft.com/office/drawing/2014/main" id="{6C4D56EA-DED0-D406-0A50-D52BDD92EE7C}"/>
                      </a:ext>
                    </a:extLst>
                  </p:cNvPr>
                  <p:cNvSpPr/>
                  <p:nvPr/>
                </p:nvSpPr>
                <p:spPr>
                  <a:xfrm>
                    <a:off x="10629901" y="3701170"/>
                    <a:ext cx="113237" cy="260841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solidFill>
                      <a:schemeClr val="bg1">
                        <a:lumMod val="95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Parallelogramm 84">
                    <a:extLst>
                      <a:ext uri="{FF2B5EF4-FFF2-40B4-BE49-F238E27FC236}">
                        <a16:creationId xmlns:a16="http://schemas.microsoft.com/office/drawing/2014/main" id="{64932A82-0258-E4CB-DA8A-133769F58258}"/>
                      </a:ext>
                    </a:extLst>
                  </p:cNvPr>
                  <p:cNvSpPr/>
                  <p:nvPr/>
                </p:nvSpPr>
                <p:spPr>
                  <a:xfrm>
                    <a:off x="8421047" y="3779298"/>
                    <a:ext cx="2207158" cy="519613"/>
                  </a:xfrm>
                  <a:prstGeom prst="parallelogram">
                    <a:avLst>
                      <a:gd name="adj" fmla="val 92084"/>
                    </a:avLst>
                  </a:prstGeom>
                  <a:pattFill prst="openDmnd">
                    <a:fgClr>
                      <a:srgbClr val="ED7D31"/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Parallelogramm 85">
                    <a:extLst>
                      <a:ext uri="{FF2B5EF4-FFF2-40B4-BE49-F238E27FC236}">
                        <a16:creationId xmlns:a16="http://schemas.microsoft.com/office/drawing/2014/main" id="{C10D8165-9E78-98FF-60B8-F9AB8C4745FC}"/>
                      </a:ext>
                    </a:extLst>
                  </p:cNvPr>
                  <p:cNvSpPr/>
                  <p:nvPr/>
                </p:nvSpPr>
                <p:spPr>
                  <a:xfrm>
                    <a:off x="8421632" y="4299049"/>
                    <a:ext cx="1730024" cy="111686"/>
                  </a:xfrm>
                  <a:prstGeom prst="parallelogram">
                    <a:avLst>
                      <a:gd name="adj" fmla="val 0"/>
                    </a:avLst>
                  </a:prstGeom>
                  <a:pattFill prst="openDmnd">
                    <a:fgClr>
                      <a:sysClr val="window" lastClr="FFFFFF">
                        <a:lumMod val="50000"/>
                      </a:sysClr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7" name="Gerader Verbinder 86">
                    <a:extLst>
                      <a:ext uri="{FF2B5EF4-FFF2-40B4-BE49-F238E27FC236}">
                        <a16:creationId xmlns:a16="http://schemas.microsoft.com/office/drawing/2014/main" id="{0E645346-FFAA-F9D1-5D2B-F67477104B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28204" y="3784835"/>
                    <a:ext cx="0" cy="116499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88" name="Rechteck 87">
                    <a:extLst>
                      <a:ext uri="{FF2B5EF4-FFF2-40B4-BE49-F238E27FC236}">
                        <a16:creationId xmlns:a16="http://schemas.microsoft.com/office/drawing/2014/main" id="{719FE334-2D26-0BB6-6E0E-C2C79EAB92C0}"/>
                      </a:ext>
                    </a:extLst>
                  </p:cNvPr>
                  <p:cNvSpPr/>
                  <p:nvPr/>
                </p:nvSpPr>
                <p:spPr>
                  <a:xfrm>
                    <a:off x="8307008" y="4272106"/>
                    <a:ext cx="103410" cy="16557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solidFill>
                      <a:schemeClr val="bg1">
                        <a:lumMod val="95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Ellipse 88">
                    <a:extLst>
                      <a:ext uri="{FF2B5EF4-FFF2-40B4-BE49-F238E27FC236}">
                        <a16:creationId xmlns:a16="http://schemas.microsoft.com/office/drawing/2014/main" id="{23C335E1-3C86-3792-5285-1CF11DBA1E1B}"/>
                      </a:ext>
                    </a:extLst>
                  </p:cNvPr>
                  <p:cNvSpPr/>
                  <p:nvPr/>
                </p:nvSpPr>
                <p:spPr>
                  <a:xfrm>
                    <a:off x="9181023" y="3804464"/>
                    <a:ext cx="680822" cy="237471"/>
                  </a:xfrm>
                  <a:prstGeom prst="ellipse">
                    <a:avLst/>
                  </a:prstGeom>
                  <a:pattFill prst="sphere">
                    <a:fgClr>
                      <a:sysClr val="window" lastClr="FFFFFF">
                        <a:lumMod val="50000"/>
                      </a:sysClr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Ellipse 89">
                    <a:extLst>
                      <a:ext uri="{FF2B5EF4-FFF2-40B4-BE49-F238E27FC236}">
                        <a16:creationId xmlns:a16="http://schemas.microsoft.com/office/drawing/2014/main" id="{FC203661-116F-0872-ACB7-431F640AFAFE}"/>
                      </a:ext>
                    </a:extLst>
                  </p:cNvPr>
                  <p:cNvSpPr/>
                  <p:nvPr/>
                </p:nvSpPr>
                <p:spPr>
                  <a:xfrm>
                    <a:off x="9418027" y="2918223"/>
                    <a:ext cx="158750" cy="1587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Ellipse 90">
                    <a:extLst>
                      <a:ext uri="{FF2B5EF4-FFF2-40B4-BE49-F238E27FC236}">
                        <a16:creationId xmlns:a16="http://schemas.microsoft.com/office/drawing/2014/main" id="{EA3AA2E7-2AD1-B3CB-7AFF-4E4826A321CB}"/>
                      </a:ext>
                    </a:extLst>
                  </p:cNvPr>
                  <p:cNvSpPr/>
                  <p:nvPr/>
                </p:nvSpPr>
                <p:spPr>
                  <a:xfrm>
                    <a:off x="9642227" y="3621165"/>
                    <a:ext cx="158750" cy="1587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Ellipse 91">
                    <a:extLst>
                      <a:ext uri="{FF2B5EF4-FFF2-40B4-BE49-F238E27FC236}">
                        <a16:creationId xmlns:a16="http://schemas.microsoft.com/office/drawing/2014/main" id="{C9199812-4905-288D-8A62-AFCF8863A0FC}"/>
                      </a:ext>
                    </a:extLst>
                  </p:cNvPr>
                  <p:cNvSpPr/>
                  <p:nvPr/>
                </p:nvSpPr>
                <p:spPr>
                  <a:xfrm>
                    <a:off x="9400316" y="3481537"/>
                    <a:ext cx="158750" cy="1587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Ellipse 92">
                    <a:extLst>
                      <a:ext uri="{FF2B5EF4-FFF2-40B4-BE49-F238E27FC236}">
                        <a16:creationId xmlns:a16="http://schemas.microsoft.com/office/drawing/2014/main" id="{D8058C02-194D-2CBD-5531-BC5021C30577}"/>
                      </a:ext>
                    </a:extLst>
                  </p:cNvPr>
                  <p:cNvSpPr/>
                  <p:nvPr/>
                </p:nvSpPr>
                <p:spPr>
                  <a:xfrm>
                    <a:off x="9321854" y="3199072"/>
                    <a:ext cx="256439" cy="25643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Ellipse 93">
                    <a:extLst>
                      <a:ext uri="{FF2B5EF4-FFF2-40B4-BE49-F238E27FC236}">
                        <a16:creationId xmlns:a16="http://schemas.microsoft.com/office/drawing/2014/main" id="{77F483C3-57AE-4E83-D5CD-B9DED001B95A}"/>
                      </a:ext>
                    </a:extLst>
                  </p:cNvPr>
                  <p:cNvSpPr/>
                  <p:nvPr/>
                </p:nvSpPr>
                <p:spPr>
                  <a:xfrm>
                    <a:off x="9550209" y="3342390"/>
                    <a:ext cx="256439" cy="25643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Ellipse 94">
                    <a:extLst>
                      <a:ext uri="{FF2B5EF4-FFF2-40B4-BE49-F238E27FC236}">
                        <a16:creationId xmlns:a16="http://schemas.microsoft.com/office/drawing/2014/main" id="{98C1C02D-47F5-1CED-4244-2EE8C83E56A6}"/>
                      </a:ext>
                    </a:extLst>
                  </p:cNvPr>
                  <p:cNvSpPr/>
                  <p:nvPr/>
                </p:nvSpPr>
                <p:spPr>
                  <a:xfrm>
                    <a:off x="9421989" y="2632779"/>
                    <a:ext cx="256439" cy="25643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Ellipse 95">
                    <a:extLst>
                      <a:ext uri="{FF2B5EF4-FFF2-40B4-BE49-F238E27FC236}">
                        <a16:creationId xmlns:a16="http://schemas.microsoft.com/office/drawing/2014/main" id="{F74B0902-63C6-9972-BE68-4B99B033E4A4}"/>
                      </a:ext>
                    </a:extLst>
                  </p:cNvPr>
                  <p:cNvSpPr/>
                  <p:nvPr/>
                </p:nvSpPr>
                <p:spPr>
                  <a:xfrm>
                    <a:off x="9304954" y="3463915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Ellipse 96">
                    <a:extLst>
                      <a:ext uri="{FF2B5EF4-FFF2-40B4-BE49-F238E27FC236}">
                        <a16:creationId xmlns:a16="http://schemas.microsoft.com/office/drawing/2014/main" id="{609F1D2E-A821-935D-6260-B39E7DCBCE02}"/>
                      </a:ext>
                    </a:extLst>
                  </p:cNvPr>
                  <p:cNvSpPr/>
                  <p:nvPr/>
                </p:nvSpPr>
                <p:spPr>
                  <a:xfrm>
                    <a:off x="9434310" y="3096352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Ellipse 97">
                    <a:extLst>
                      <a:ext uri="{FF2B5EF4-FFF2-40B4-BE49-F238E27FC236}">
                        <a16:creationId xmlns:a16="http://schemas.microsoft.com/office/drawing/2014/main" id="{806A6152-4391-FF64-E399-7A6FDE6D469E}"/>
                      </a:ext>
                    </a:extLst>
                  </p:cNvPr>
                  <p:cNvSpPr/>
                  <p:nvPr/>
                </p:nvSpPr>
                <p:spPr>
                  <a:xfrm>
                    <a:off x="9673629" y="3785927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Ellipse 98">
                    <a:extLst>
                      <a:ext uri="{FF2B5EF4-FFF2-40B4-BE49-F238E27FC236}">
                        <a16:creationId xmlns:a16="http://schemas.microsoft.com/office/drawing/2014/main" id="{35F6A922-F85C-55CD-1937-F99828103C95}"/>
                      </a:ext>
                    </a:extLst>
                  </p:cNvPr>
                  <p:cNvSpPr/>
                  <p:nvPr/>
                </p:nvSpPr>
                <p:spPr>
                  <a:xfrm>
                    <a:off x="9408857" y="3840604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Ellipse 99">
                    <a:extLst>
                      <a:ext uri="{FF2B5EF4-FFF2-40B4-BE49-F238E27FC236}">
                        <a16:creationId xmlns:a16="http://schemas.microsoft.com/office/drawing/2014/main" id="{F5EEA8F0-F23C-9484-7B5A-BDCC3AD2B0F1}"/>
                      </a:ext>
                    </a:extLst>
                  </p:cNvPr>
                  <p:cNvSpPr/>
                  <p:nvPr/>
                </p:nvSpPr>
                <p:spPr>
                  <a:xfrm>
                    <a:off x="9541859" y="3617298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Ellipse 100">
                    <a:extLst>
                      <a:ext uri="{FF2B5EF4-FFF2-40B4-BE49-F238E27FC236}">
                        <a16:creationId xmlns:a16="http://schemas.microsoft.com/office/drawing/2014/main" id="{709DCEF8-BC22-D76D-AB6A-1C1323221EDC}"/>
                      </a:ext>
                    </a:extLst>
                  </p:cNvPr>
                  <p:cNvSpPr/>
                  <p:nvPr/>
                </p:nvSpPr>
                <p:spPr>
                  <a:xfrm>
                    <a:off x="9200026" y="3734533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Ellipse 101">
                    <a:extLst>
                      <a:ext uri="{FF2B5EF4-FFF2-40B4-BE49-F238E27FC236}">
                        <a16:creationId xmlns:a16="http://schemas.microsoft.com/office/drawing/2014/main" id="{CEFD2218-2CBE-2D2D-BE56-0DF9161B6ACA}"/>
                      </a:ext>
                    </a:extLst>
                  </p:cNvPr>
                  <p:cNvSpPr/>
                  <p:nvPr/>
                </p:nvSpPr>
                <p:spPr>
                  <a:xfrm>
                    <a:off x="9580566" y="3177900"/>
                    <a:ext cx="158750" cy="1587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Ellipse 102">
                    <a:extLst>
                      <a:ext uri="{FF2B5EF4-FFF2-40B4-BE49-F238E27FC236}">
                        <a16:creationId xmlns:a16="http://schemas.microsoft.com/office/drawing/2014/main" id="{B56825D0-426C-6AAE-83FF-3FF7485FA83E}"/>
                      </a:ext>
                    </a:extLst>
                  </p:cNvPr>
                  <p:cNvSpPr/>
                  <p:nvPr/>
                </p:nvSpPr>
                <p:spPr>
                  <a:xfrm>
                    <a:off x="9564605" y="2902411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Ellipse 103">
                    <a:extLst>
                      <a:ext uri="{FF2B5EF4-FFF2-40B4-BE49-F238E27FC236}">
                        <a16:creationId xmlns:a16="http://schemas.microsoft.com/office/drawing/2014/main" id="{B899B8C0-C3A5-0AB4-A5A6-E359B1FD4EFA}"/>
                      </a:ext>
                    </a:extLst>
                  </p:cNvPr>
                  <p:cNvSpPr/>
                  <p:nvPr/>
                </p:nvSpPr>
                <p:spPr>
                  <a:xfrm>
                    <a:off x="9529255" y="3109380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Ellipse 104">
                    <a:extLst>
                      <a:ext uri="{FF2B5EF4-FFF2-40B4-BE49-F238E27FC236}">
                        <a16:creationId xmlns:a16="http://schemas.microsoft.com/office/drawing/2014/main" id="{E1B0E812-3223-C1CD-E0EB-DF5A1B51747B}"/>
                      </a:ext>
                    </a:extLst>
                  </p:cNvPr>
                  <p:cNvSpPr/>
                  <p:nvPr/>
                </p:nvSpPr>
                <p:spPr>
                  <a:xfrm>
                    <a:off x="9581295" y="3015215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3BA46755-7E08-4336-3DC0-42A7C9DA3398}"/>
                      </a:ext>
                    </a:extLst>
                  </p:cNvPr>
                  <p:cNvSpPr/>
                  <p:nvPr/>
                </p:nvSpPr>
                <p:spPr>
                  <a:xfrm>
                    <a:off x="9307253" y="3584033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Ellipse 106">
                    <a:extLst>
                      <a:ext uri="{FF2B5EF4-FFF2-40B4-BE49-F238E27FC236}">
                        <a16:creationId xmlns:a16="http://schemas.microsoft.com/office/drawing/2014/main" id="{CF8260C0-7D15-A67C-30D8-679A6055AE03}"/>
                      </a:ext>
                    </a:extLst>
                  </p:cNvPr>
                  <p:cNvSpPr/>
                  <p:nvPr/>
                </p:nvSpPr>
                <p:spPr>
                  <a:xfrm>
                    <a:off x="9574637" y="3817920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Pfeil: nach links und rechts 107">
                    <a:extLst>
                      <a:ext uri="{FF2B5EF4-FFF2-40B4-BE49-F238E27FC236}">
                        <a16:creationId xmlns:a16="http://schemas.microsoft.com/office/drawing/2014/main" id="{45BD3B37-E833-906C-620A-BD06BE463F2E}"/>
                      </a:ext>
                    </a:extLst>
                  </p:cNvPr>
                  <p:cNvSpPr/>
                  <p:nvPr/>
                </p:nvSpPr>
                <p:spPr>
                  <a:xfrm>
                    <a:off x="9146088" y="2237235"/>
                    <a:ext cx="791542" cy="315427"/>
                  </a:xfrm>
                  <a:prstGeom prst="leftRightArrow">
                    <a:avLst/>
                  </a:prstGeom>
                  <a:solidFill>
                    <a:srgbClr val="70AD47">
                      <a:lumMod val="40000"/>
                      <a:lumOff val="60000"/>
                    </a:srgbClr>
                  </a:solidFill>
                  <a:ln w="12700" cap="flat" cmpd="sng" algn="ctr">
                    <a:solidFill>
                      <a:srgbClr val="4472C4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Ellipse 108">
                    <a:extLst>
                      <a:ext uri="{FF2B5EF4-FFF2-40B4-BE49-F238E27FC236}">
                        <a16:creationId xmlns:a16="http://schemas.microsoft.com/office/drawing/2014/main" id="{27396C5F-E8D6-1CC5-73C0-71F8358FC8A7}"/>
                      </a:ext>
                    </a:extLst>
                  </p:cNvPr>
                  <p:cNvSpPr/>
                  <p:nvPr/>
                </p:nvSpPr>
                <p:spPr>
                  <a:xfrm>
                    <a:off x="9280870" y="3691719"/>
                    <a:ext cx="158750" cy="1587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Ellipse 109">
                    <a:extLst>
                      <a:ext uri="{FF2B5EF4-FFF2-40B4-BE49-F238E27FC236}">
                        <a16:creationId xmlns:a16="http://schemas.microsoft.com/office/drawing/2014/main" id="{93CF6BE2-87CD-181A-5980-04C613F604D8}"/>
                      </a:ext>
                    </a:extLst>
                  </p:cNvPr>
                  <p:cNvSpPr/>
                  <p:nvPr/>
                </p:nvSpPr>
                <p:spPr>
                  <a:xfrm>
                    <a:off x="9504828" y="3728463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11" name="Gerader Verbinder 110">
                    <a:extLst>
                      <a:ext uri="{FF2B5EF4-FFF2-40B4-BE49-F238E27FC236}">
                        <a16:creationId xmlns:a16="http://schemas.microsoft.com/office/drawing/2014/main" id="{91409D60-F406-6BAC-35CA-302BF2A29F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180390" y="2516144"/>
                    <a:ext cx="363306" cy="1435334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lgDash"/>
                    <a:miter lim="800000"/>
                  </a:ln>
                  <a:effectLst/>
                </p:spPr>
              </p:cxnSp>
              <p:cxnSp>
                <p:nvCxnSpPr>
                  <p:cNvPr id="112" name="Gerader Verbinder 111">
                    <a:extLst>
                      <a:ext uri="{FF2B5EF4-FFF2-40B4-BE49-F238E27FC236}">
                        <a16:creationId xmlns:a16="http://schemas.microsoft.com/office/drawing/2014/main" id="{BC3A52CF-B983-71F0-DC18-F8F888A717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551063" y="2528823"/>
                    <a:ext cx="296946" cy="1402544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lgDash"/>
                    <a:miter lim="800000"/>
                  </a:ln>
                  <a:effectLst/>
                </p:spPr>
              </p:cxnSp>
            </p:grpSp>
          </p:grpSp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2824857B-0753-452B-8637-4E59B59411B8}"/>
                  </a:ext>
                </a:extLst>
              </p:cNvPr>
              <p:cNvSpPr txBox="1"/>
              <p:nvPr/>
            </p:nvSpPr>
            <p:spPr>
              <a:xfrm>
                <a:off x="1146732" y="1494727"/>
                <a:ext cx="1708793" cy="5269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de-DE" sz="1200" b="1" dirty="0" err="1"/>
                  <a:t>Scattering</a:t>
                </a:r>
                <a:r>
                  <a:rPr lang="de-DE" sz="1200" b="1" dirty="0"/>
                  <a:t> </a:t>
                </a:r>
                <a:br>
                  <a:rPr lang="de-DE" sz="1200" b="1" dirty="0"/>
                </a:br>
                <a:r>
                  <a:rPr lang="de-DE" sz="1200" b="1" dirty="0" err="1"/>
                  <a:t>technology</a:t>
                </a:r>
                <a:endParaRPr lang="de-DE" sz="1200" b="1" dirty="0"/>
              </a:p>
            </p:txBody>
          </p:sp>
        </p:grpSp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D48A1AD5-FD2C-C001-9DF8-8B4AAE50F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41048" y="5605782"/>
              <a:ext cx="266700" cy="153745"/>
            </a:xfrm>
            <a:prstGeom prst="rect">
              <a:avLst/>
            </a:prstGeom>
          </p:spPr>
        </p:pic>
      </p:grpSp>
      <p:sp>
        <p:nvSpPr>
          <p:cNvPr id="116" name="Textfeld 115">
            <a:extLst>
              <a:ext uri="{FF2B5EF4-FFF2-40B4-BE49-F238E27FC236}">
                <a16:creationId xmlns:a16="http://schemas.microsoft.com/office/drawing/2014/main" id="{3CD6DE6C-7462-37DC-305B-EFE208C2CC0B}"/>
              </a:ext>
            </a:extLst>
          </p:cNvPr>
          <p:cNvSpPr txBox="1"/>
          <p:nvPr/>
        </p:nvSpPr>
        <p:spPr>
          <a:xfrm>
            <a:off x="436356" y="5907218"/>
            <a:ext cx="4719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The 3D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structures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were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generated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using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ChatGPT (OpenAI).</a:t>
            </a:r>
          </a:p>
        </p:txBody>
      </p:sp>
    </p:spTree>
    <p:extLst>
      <p:ext uri="{BB962C8B-B14F-4D97-AF65-F5344CB8AC3E}">
        <p14:creationId xmlns:p14="http://schemas.microsoft.com/office/powerpoint/2010/main" val="26002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F6B0B-F769-4985-1BEB-AC849250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uppieren 198">
            <a:extLst>
              <a:ext uri="{FF2B5EF4-FFF2-40B4-BE49-F238E27FC236}">
                <a16:creationId xmlns:a16="http://schemas.microsoft.com/office/drawing/2014/main" id="{B1D840B6-CF99-C003-66F4-9DF60F5D4FD5}"/>
              </a:ext>
            </a:extLst>
          </p:cNvPr>
          <p:cNvGrpSpPr/>
          <p:nvPr/>
        </p:nvGrpSpPr>
        <p:grpSpPr>
          <a:xfrm>
            <a:off x="298450" y="2072011"/>
            <a:ext cx="11413650" cy="3603730"/>
            <a:chOff x="117791" y="1934058"/>
            <a:chExt cx="11824219" cy="373336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C6151F9-00A4-8978-0A49-9D7A63A79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440" y="1934058"/>
              <a:ext cx="2016296" cy="2016295"/>
            </a:xfrm>
            <a:prstGeom prst="rect">
              <a:avLst/>
            </a:prstGeom>
            <a:effectLst>
              <a:softEdge rad="63500"/>
            </a:effectLst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E14E3E9-377B-3E16-22F5-7E7A2041650E}"/>
                </a:ext>
              </a:extLst>
            </p:cNvPr>
            <p:cNvGrpSpPr/>
            <p:nvPr/>
          </p:nvGrpSpPr>
          <p:grpSpPr>
            <a:xfrm>
              <a:off x="531207" y="4152476"/>
              <a:ext cx="5303375" cy="1496229"/>
              <a:chOff x="838977" y="3821218"/>
              <a:chExt cx="4796005" cy="1353086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994FEAD-7FF7-6531-3731-F8C65796C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3014" y="4548423"/>
                <a:ext cx="300952" cy="158193"/>
              </a:xfrm>
              <a:prstGeom prst="rect">
                <a:avLst/>
              </a:prstGeom>
            </p:spPr>
          </p:pic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C1EEEB8B-A77B-04E6-FE51-B7CACCF017BA}"/>
                  </a:ext>
                </a:extLst>
              </p:cNvPr>
              <p:cNvGrpSpPr/>
              <p:nvPr/>
            </p:nvGrpSpPr>
            <p:grpSpPr>
              <a:xfrm>
                <a:off x="4026473" y="4505090"/>
                <a:ext cx="422500" cy="201527"/>
                <a:chOff x="3984170" y="3070368"/>
                <a:chExt cx="422500" cy="201527"/>
              </a:xfrm>
            </p:grpSpPr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D3AC4EC4-8071-FA82-9C79-F47C0668A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76159" y="3113702"/>
                  <a:ext cx="139758" cy="158193"/>
                </a:xfrm>
                <a:prstGeom prst="rect">
                  <a:avLst/>
                </a:prstGeom>
              </p:spPr>
            </p:pic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6AF9DB6F-E4A8-E6F5-B1F8-7003E203AD3A}"/>
                    </a:ext>
                  </a:extLst>
                </p:cNvPr>
                <p:cNvSpPr/>
                <p:nvPr/>
              </p:nvSpPr>
              <p:spPr>
                <a:xfrm>
                  <a:off x="4081083" y="3114418"/>
                  <a:ext cx="126688" cy="62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3062788C-BCE0-C720-1D91-28ADBF182560}"/>
                    </a:ext>
                  </a:extLst>
                </p:cNvPr>
                <p:cNvSpPr txBox="1"/>
                <p:nvPr/>
              </p:nvSpPr>
              <p:spPr>
                <a:xfrm>
                  <a:off x="3984170" y="3070368"/>
                  <a:ext cx="422500" cy="13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300" dirty="0"/>
                    <a:t>10 µm</a:t>
                  </a:r>
                </a:p>
              </p:txBody>
            </p:sp>
          </p:grp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9C0FAFA9-D96D-972D-72DB-DDE73A952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69" t="454" r="19490" b="-454"/>
              <a:stretch/>
            </p:blipFill>
            <p:spPr>
              <a:xfrm>
                <a:off x="838977" y="3826878"/>
                <a:ext cx="1290804" cy="1346088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7061847E-85A0-E0BF-08E2-5E21B4C5B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5" t="10210" r="29131" b="8163"/>
              <a:stretch/>
            </p:blipFill>
            <p:spPr>
              <a:xfrm>
                <a:off x="2129782" y="3824722"/>
                <a:ext cx="939374" cy="1346089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7D56F4A8-DF42-E65B-1671-614719AE3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048" y="3821230"/>
                <a:ext cx="1688046" cy="1353074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2C83BEB3-673D-4F8B-E25D-7BBF7CF6B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26" t="10566" r="38171" b="10609"/>
              <a:stretch/>
            </p:blipFill>
            <p:spPr>
              <a:xfrm>
                <a:off x="2129781" y="3821833"/>
                <a:ext cx="939374" cy="1351134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C5BCBE23-F5A1-97A3-04F9-5F0A63937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1720" y="5038784"/>
                <a:ext cx="244290" cy="128409"/>
              </a:xfrm>
              <a:prstGeom prst="rect">
                <a:avLst/>
              </a:prstGeom>
            </p:spPr>
          </p:pic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041688B-FB0C-0F51-6A1D-B7A4F32961D0}"/>
                  </a:ext>
                </a:extLst>
              </p:cNvPr>
              <p:cNvSpPr/>
              <p:nvPr/>
            </p:nvSpPr>
            <p:spPr>
              <a:xfrm>
                <a:off x="2151720" y="5038784"/>
                <a:ext cx="195374" cy="57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4B28CD9B-863C-6A76-4146-B9361DDEAC35}"/>
                  </a:ext>
                </a:extLst>
              </p:cNvPr>
              <p:cNvSpPr txBox="1"/>
              <p:nvPr/>
            </p:nvSpPr>
            <p:spPr>
              <a:xfrm>
                <a:off x="2102388" y="4998151"/>
                <a:ext cx="342954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" dirty="0"/>
                  <a:t>300 µm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AD877190-030C-7A56-5A1E-A12973731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02" t="510" r="10516" b="10242"/>
              <a:stretch/>
            </p:blipFill>
            <p:spPr>
              <a:xfrm>
                <a:off x="3069746" y="3821218"/>
                <a:ext cx="1290213" cy="1351899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55A4951F-E8F4-AC41-274C-770986198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9155" y="5038783"/>
                <a:ext cx="244290" cy="128409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CB595817-AA5C-FD3C-71F2-B6A60AA7B1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13" t="79" r="21680" b="10009"/>
              <a:stretch/>
            </p:blipFill>
            <p:spPr>
              <a:xfrm>
                <a:off x="4359960" y="3821219"/>
                <a:ext cx="1275022" cy="1351748"/>
              </a:xfrm>
              <a:prstGeom prst="rect">
                <a:avLst/>
              </a:prstGeom>
            </p:spPr>
          </p:pic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05923EC8-EB6A-3CE0-180D-067E90286CA9}"/>
                  </a:ext>
                </a:extLst>
              </p:cNvPr>
              <p:cNvGrpSpPr/>
              <p:nvPr/>
            </p:nvGrpSpPr>
            <p:grpSpPr>
              <a:xfrm>
                <a:off x="4281294" y="4994817"/>
                <a:ext cx="342954" cy="171743"/>
                <a:chOff x="5037322" y="3816125"/>
                <a:chExt cx="342954" cy="171743"/>
              </a:xfrm>
            </p:grpSpPr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ACC322B0-6DEC-7E49-BBD4-454D48488F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29311" y="3859459"/>
                  <a:ext cx="113445" cy="128409"/>
                </a:xfrm>
                <a:prstGeom prst="rect">
                  <a:avLst/>
                </a:prstGeom>
              </p:spPr>
            </p:pic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48F7FC92-B288-8AA5-B8AC-209044A3FC49}"/>
                    </a:ext>
                  </a:extLst>
                </p:cNvPr>
                <p:cNvSpPr/>
                <p:nvPr/>
              </p:nvSpPr>
              <p:spPr>
                <a:xfrm>
                  <a:off x="5134235" y="3860175"/>
                  <a:ext cx="102836" cy="50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5028FB0F-2BE5-6350-2737-D5BFFF3A9AB7}"/>
                    </a:ext>
                  </a:extLst>
                </p:cNvPr>
                <p:cNvSpPr txBox="1"/>
                <p:nvPr/>
              </p:nvSpPr>
              <p:spPr>
                <a:xfrm>
                  <a:off x="5037322" y="3816125"/>
                  <a:ext cx="342954" cy="13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300" dirty="0"/>
                    <a:t>10 µm</a:t>
                  </a:r>
                </a:p>
              </p:txBody>
            </p:sp>
          </p:grp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3E50E35B-3C2F-4C1E-4E01-FDC466131D63}"/>
                </a:ext>
              </a:extLst>
            </p:cNvPr>
            <p:cNvGrpSpPr/>
            <p:nvPr/>
          </p:nvGrpSpPr>
          <p:grpSpPr>
            <a:xfrm>
              <a:off x="117791" y="3329418"/>
              <a:ext cx="2428893" cy="1455412"/>
              <a:chOff x="5639326" y="2011002"/>
              <a:chExt cx="5208242" cy="3120819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3B47A05D-97FA-2624-E066-4B010435B2EC}"/>
                  </a:ext>
                </a:extLst>
              </p:cNvPr>
              <p:cNvGrpSpPr/>
              <p:nvPr/>
            </p:nvGrpSpPr>
            <p:grpSpPr>
              <a:xfrm flipH="1">
                <a:off x="5639326" y="2044049"/>
                <a:ext cx="3087772" cy="3087772"/>
                <a:chOff x="5497639" y="1992858"/>
                <a:chExt cx="3087772" cy="3087772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6B1DC5CD-B1DD-8D46-989A-88988743348E}"/>
                    </a:ext>
                  </a:extLst>
                </p:cNvPr>
                <p:cNvSpPr/>
                <p:nvPr/>
              </p:nvSpPr>
              <p:spPr>
                <a:xfrm>
                  <a:off x="5497639" y="1992858"/>
                  <a:ext cx="3087772" cy="3087772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CFB25275-A427-E81D-940B-895D6F1F6E42}"/>
                    </a:ext>
                  </a:extLst>
                </p:cNvPr>
                <p:cNvGrpSpPr/>
                <p:nvPr/>
              </p:nvGrpSpPr>
              <p:grpSpPr>
                <a:xfrm rot="16200000">
                  <a:off x="6492768" y="3106483"/>
                  <a:ext cx="2267599" cy="831154"/>
                  <a:chOff x="781735" y="2908269"/>
                  <a:chExt cx="2896456" cy="950306"/>
                </a:xfrm>
              </p:grpSpPr>
              <p:sp>
                <p:nvSpPr>
                  <p:cNvPr id="126" name="Parallelogramm 125">
                    <a:extLst>
                      <a:ext uri="{FF2B5EF4-FFF2-40B4-BE49-F238E27FC236}">
                        <a16:creationId xmlns:a16="http://schemas.microsoft.com/office/drawing/2014/main" id="{225B61C1-B117-163B-EA28-D7227B6A627B}"/>
                      </a:ext>
                    </a:extLst>
                  </p:cNvPr>
                  <p:cNvSpPr/>
                  <p:nvPr/>
                </p:nvSpPr>
                <p:spPr>
                  <a:xfrm>
                    <a:off x="2686248" y="3105816"/>
                    <a:ext cx="865831" cy="722276"/>
                  </a:xfrm>
                  <a:prstGeom prst="parallelogram">
                    <a:avLst>
                      <a:gd name="adj" fmla="val 92084"/>
                    </a:avLst>
                  </a:prstGeom>
                  <a:pattFill prst="openDmnd">
                    <a:fgClr>
                      <a:sysClr val="window" lastClr="FFFFFF">
                        <a:lumMod val="50000"/>
                      </a:sysClr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Parallelogramm 126">
                    <a:extLst>
                      <a:ext uri="{FF2B5EF4-FFF2-40B4-BE49-F238E27FC236}">
                        <a16:creationId xmlns:a16="http://schemas.microsoft.com/office/drawing/2014/main" id="{BD90EB92-3CD7-ABD4-A7B1-D3DB1CA22AF4}"/>
                      </a:ext>
                    </a:extLst>
                  </p:cNvPr>
                  <p:cNvSpPr/>
                  <p:nvPr/>
                </p:nvSpPr>
                <p:spPr>
                  <a:xfrm>
                    <a:off x="907256" y="3105814"/>
                    <a:ext cx="2523570" cy="594103"/>
                  </a:xfrm>
                  <a:prstGeom prst="parallelogram">
                    <a:avLst>
                      <a:gd name="adj" fmla="val 92084"/>
                    </a:avLst>
                  </a:prstGeom>
                  <a:pattFill prst="openDmnd">
                    <a:fgClr>
                      <a:sysClr val="window" lastClr="FFFFFF">
                        <a:lumMod val="50000"/>
                      </a:sysClr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Parallelogramm 127">
                    <a:extLst>
                      <a:ext uri="{FF2B5EF4-FFF2-40B4-BE49-F238E27FC236}">
                        <a16:creationId xmlns:a16="http://schemas.microsoft.com/office/drawing/2014/main" id="{8E0A3E32-516D-25DD-D3A1-5E785483ECA6}"/>
                      </a:ext>
                    </a:extLst>
                  </p:cNvPr>
                  <p:cNvSpPr/>
                  <p:nvPr/>
                </p:nvSpPr>
                <p:spPr>
                  <a:xfrm>
                    <a:off x="907925" y="3700075"/>
                    <a:ext cx="1911344" cy="127697"/>
                  </a:xfrm>
                  <a:prstGeom prst="parallelogram">
                    <a:avLst>
                      <a:gd name="adj" fmla="val 0"/>
                    </a:avLst>
                  </a:prstGeom>
                  <a:pattFill prst="openDmnd">
                    <a:fgClr>
                      <a:sysClr val="window" lastClr="FFFFFF">
                        <a:lumMod val="50000"/>
                      </a:sysClr>
                    </a:fgClr>
                    <a:bgClr>
                      <a:sysClr val="window" lastClr="FFFFFF"/>
                    </a:bgClr>
                  </a:patt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29" name="Gerader Verbinder 128">
                    <a:extLst>
                      <a:ext uri="{FF2B5EF4-FFF2-40B4-BE49-F238E27FC236}">
                        <a16:creationId xmlns:a16="http://schemas.microsoft.com/office/drawing/2014/main" id="{C037DEBD-8343-C24F-E383-1A5F3A3FFE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376515" y="3168886"/>
                    <a:ext cx="113484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130" name="Rechteck 129">
                    <a:extLst>
                      <a:ext uri="{FF2B5EF4-FFF2-40B4-BE49-F238E27FC236}">
                        <a16:creationId xmlns:a16="http://schemas.microsoft.com/office/drawing/2014/main" id="{1230CC5D-17BC-3472-5537-80B645EE207C}"/>
                      </a:ext>
                    </a:extLst>
                  </p:cNvPr>
                  <p:cNvSpPr/>
                  <p:nvPr/>
                </p:nvSpPr>
                <p:spPr>
                  <a:xfrm>
                    <a:off x="781735" y="3669271"/>
                    <a:ext cx="118235" cy="189304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Rechteck 130">
                    <a:extLst>
                      <a:ext uri="{FF2B5EF4-FFF2-40B4-BE49-F238E27FC236}">
                        <a16:creationId xmlns:a16="http://schemas.microsoft.com/office/drawing/2014/main" id="{D834C6FE-7613-D6D3-E8AE-2AB83F96ADD2}"/>
                      </a:ext>
                    </a:extLst>
                  </p:cNvPr>
                  <p:cNvSpPr/>
                  <p:nvPr/>
                </p:nvSpPr>
                <p:spPr>
                  <a:xfrm>
                    <a:off x="3438412" y="2908269"/>
                    <a:ext cx="239779" cy="337080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D44D9C53-D05C-9620-0241-9D7A3C365F9D}"/>
                    </a:ext>
                  </a:extLst>
                </p:cNvPr>
                <p:cNvSpPr/>
                <p:nvPr/>
              </p:nvSpPr>
              <p:spPr>
                <a:xfrm rot="16200000">
                  <a:off x="7427063" y="3518830"/>
                  <a:ext cx="473946" cy="237471"/>
                </a:xfrm>
                <a:prstGeom prst="ellipse">
                  <a:avLst/>
                </a:prstGeom>
                <a:pattFill prst="sphere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" name="Gerader Verbinder 37">
                  <a:extLst>
                    <a:ext uri="{FF2B5EF4-FFF2-40B4-BE49-F238E27FC236}">
                      <a16:creationId xmlns:a16="http://schemas.microsoft.com/office/drawing/2014/main" id="{1B701D40-777C-A235-E4C9-5A18731B72F8}"/>
                    </a:ext>
                  </a:extLst>
                </p:cNvPr>
                <p:cNvCxnSpPr>
                  <a:cxnSpLocks/>
                  <a:endCxn id="37" idx="2"/>
                </p:cNvCxnSpPr>
                <p:nvPr/>
              </p:nvCxnSpPr>
              <p:spPr>
                <a:xfrm>
                  <a:off x="6544114" y="3674837"/>
                  <a:ext cx="1119923" cy="199702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lgDash"/>
                  <a:miter lim="800000"/>
                </a:ln>
                <a:effectLst/>
              </p:spPr>
            </p:cxnSp>
            <p:cxnSp>
              <p:nvCxnSpPr>
                <p:cNvPr id="39" name="Gerader Verbinder 38">
                  <a:extLst>
                    <a:ext uri="{FF2B5EF4-FFF2-40B4-BE49-F238E27FC236}">
                      <a16:creationId xmlns:a16="http://schemas.microsoft.com/office/drawing/2014/main" id="{C6152713-07A8-85E3-9677-77E31715FD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44254" y="3554119"/>
                  <a:ext cx="1119782" cy="11877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lgDash"/>
                  <a:miter lim="800000"/>
                </a:ln>
                <a:effectLst/>
              </p:spPr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8B4768F6-F437-D545-38B6-B2F5B64C66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4254" y="3672044"/>
                  <a:ext cx="1217033" cy="12029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lgDash"/>
                  <a:miter lim="800000"/>
                </a:ln>
                <a:effectLst/>
              </p:spPr>
            </p:cxnSp>
            <p:cxnSp>
              <p:nvCxnSpPr>
                <p:cNvPr id="41" name="Gerader Verbinder 40">
                  <a:extLst>
                    <a:ext uri="{FF2B5EF4-FFF2-40B4-BE49-F238E27FC236}">
                      <a16:creationId xmlns:a16="http://schemas.microsoft.com/office/drawing/2014/main" id="{4744F4D5-C84B-CAFB-DC02-429A8C8E6D11}"/>
                    </a:ext>
                  </a:extLst>
                </p:cNvPr>
                <p:cNvCxnSpPr>
                  <a:cxnSpLocks/>
                  <a:endCxn id="37" idx="6"/>
                </p:cNvCxnSpPr>
                <p:nvPr/>
              </p:nvCxnSpPr>
              <p:spPr>
                <a:xfrm flipV="1">
                  <a:off x="6544252" y="3400593"/>
                  <a:ext cx="1119785" cy="272302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lgDash"/>
                  <a:miter lim="800000"/>
                </a:ln>
                <a:effectLst/>
              </p:spPr>
            </p:cxnSp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FE1647BE-F563-1A85-DAF8-3109F0D059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4147" y="3682799"/>
                  <a:ext cx="1063938" cy="87369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lgDash"/>
                  <a:miter lim="800000"/>
                </a:ln>
                <a:effectLst/>
              </p:spPr>
            </p:cxnSp>
            <p:grpSp>
              <p:nvGrpSpPr>
                <p:cNvPr id="43" name="Gruppieren 42">
                  <a:extLst>
                    <a:ext uri="{FF2B5EF4-FFF2-40B4-BE49-F238E27FC236}">
                      <a16:creationId xmlns:a16="http://schemas.microsoft.com/office/drawing/2014/main" id="{6EFC0A1D-7917-1396-5EDA-30438C6BDB82}"/>
                    </a:ext>
                  </a:extLst>
                </p:cNvPr>
                <p:cNvGrpSpPr/>
                <p:nvPr/>
              </p:nvGrpSpPr>
              <p:grpSpPr>
                <a:xfrm>
                  <a:off x="5879772" y="3246173"/>
                  <a:ext cx="669131" cy="873252"/>
                  <a:chOff x="3912296" y="1402417"/>
                  <a:chExt cx="669131" cy="873252"/>
                </a:xfrm>
              </p:grpSpPr>
              <p:sp>
                <p:nvSpPr>
                  <p:cNvPr id="44" name="Rechteck 43">
                    <a:extLst>
                      <a:ext uri="{FF2B5EF4-FFF2-40B4-BE49-F238E27FC236}">
                        <a16:creationId xmlns:a16="http://schemas.microsoft.com/office/drawing/2014/main" id="{B12A274F-3C2B-F69C-DDD5-498A82081FD0}"/>
                      </a:ext>
                    </a:extLst>
                  </p:cNvPr>
                  <p:cNvSpPr/>
                  <p:nvPr/>
                </p:nvSpPr>
                <p:spPr>
                  <a:xfrm>
                    <a:off x="3917772" y="1545996"/>
                    <a:ext cx="663655" cy="729673"/>
                  </a:xfrm>
                  <a:prstGeom prst="rect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5" name="Gerader Verbinder 44">
                    <a:extLst>
                      <a:ext uri="{FF2B5EF4-FFF2-40B4-BE49-F238E27FC236}">
                        <a16:creationId xmlns:a16="http://schemas.microsoft.com/office/drawing/2014/main" id="{35030BB4-FE42-0258-43D7-C5579242D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17772" y="1402417"/>
                    <a:ext cx="0" cy="873252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3" name="Gerader Verbinder 112">
                    <a:extLst>
                      <a:ext uri="{FF2B5EF4-FFF2-40B4-BE49-F238E27FC236}">
                        <a16:creationId xmlns:a16="http://schemas.microsoft.com/office/drawing/2014/main" id="{8D9C77D3-54E2-A7BC-F009-9E008401B3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81427" y="1402417"/>
                    <a:ext cx="0" cy="873252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7" name="Gerader Verbinder 116">
                    <a:extLst>
                      <a:ext uri="{FF2B5EF4-FFF2-40B4-BE49-F238E27FC236}">
                        <a16:creationId xmlns:a16="http://schemas.microsoft.com/office/drawing/2014/main" id="{1B11CAE6-FDC9-09BC-C52B-A4ABE33C79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912296" y="2268525"/>
                    <a:ext cx="669131" cy="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118" name="Ellipse 117">
                    <a:extLst>
                      <a:ext uri="{FF2B5EF4-FFF2-40B4-BE49-F238E27FC236}">
                        <a16:creationId xmlns:a16="http://schemas.microsoft.com/office/drawing/2014/main" id="{B18ADC51-C060-D6E8-B7F4-7AC1AC38BD86}"/>
                      </a:ext>
                    </a:extLst>
                  </p:cNvPr>
                  <p:cNvSpPr/>
                  <p:nvPr/>
                </p:nvSpPr>
                <p:spPr>
                  <a:xfrm>
                    <a:off x="4003762" y="1604842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Ellipse 118">
                    <a:extLst>
                      <a:ext uri="{FF2B5EF4-FFF2-40B4-BE49-F238E27FC236}">
                        <a16:creationId xmlns:a16="http://schemas.microsoft.com/office/drawing/2014/main" id="{E16FDA21-04F4-B249-40A3-E596362AFEBA}"/>
                      </a:ext>
                    </a:extLst>
                  </p:cNvPr>
                  <p:cNvSpPr/>
                  <p:nvPr/>
                </p:nvSpPr>
                <p:spPr>
                  <a:xfrm>
                    <a:off x="4188083" y="1734470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Ellipse 119">
                    <a:extLst>
                      <a:ext uri="{FF2B5EF4-FFF2-40B4-BE49-F238E27FC236}">
                        <a16:creationId xmlns:a16="http://schemas.microsoft.com/office/drawing/2014/main" id="{DA3437EB-A68C-A6ED-B58B-ACA619FDC82F}"/>
                      </a:ext>
                    </a:extLst>
                  </p:cNvPr>
                  <p:cNvSpPr/>
                  <p:nvPr/>
                </p:nvSpPr>
                <p:spPr>
                  <a:xfrm>
                    <a:off x="4430432" y="1779851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Ellipse 120">
                    <a:extLst>
                      <a:ext uri="{FF2B5EF4-FFF2-40B4-BE49-F238E27FC236}">
                        <a16:creationId xmlns:a16="http://schemas.microsoft.com/office/drawing/2014/main" id="{01335E48-8F0D-6850-C8A4-71A23504EE40}"/>
                      </a:ext>
                    </a:extLst>
                  </p:cNvPr>
                  <p:cNvSpPr/>
                  <p:nvPr/>
                </p:nvSpPr>
                <p:spPr>
                  <a:xfrm>
                    <a:off x="4460962" y="2062042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Ellipse 121">
                    <a:extLst>
                      <a:ext uri="{FF2B5EF4-FFF2-40B4-BE49-F238E27FC236}">
                        <a16:creationId xmlns:a16="http://schemas.microsoft.com/office/drawing/2014/main" id="{BC30D3A3-B026-3A80-D9AE-8B17A0CD5B4C}"/>
                      </a:ext>
                    </a:extLst>
                  </p:cNvPr>
                  <p:cNvSpPr/>
                  <p:nvPr/>
                </p:nvSpPr>
                <p:spPr>
                  <a:xfrm>
                    <a:off x="3997171" y="2093516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Ellipse 122">
                    <a:extLst>
                      <a:ext uri="{FF2B5EF4-FFF2-40B4-BE49-F238E27FC236}">
                        <a16:creationId xmlns:a16="http://schemas.microsoft.com/office/drawing/2014/main" id="{E7D9447F-AC6E-7A10-03AB-D97C37B233D9}"/>
                      </a:ext>
                    </a:extLst>
                  </p:cNvPr>
                  <p:cNvSpPr/>
                  <p:nvPr/>
                </p:nvSpPr>
                <p:spPr>
                  <a:xfrm>
                    <a:off x="4233464" y="1964417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Ellipse 123">
                    <a:extLst>
                      <a:ext uri="{FF2B5EF4-FFF2-40B4-BE49-F238E27FC236}">
                        <a16:creationId xmlns:a16="http://schemas.microsoft.com/office/drawing/2014/main" id="{E7EB240E-7E4C-425A-7A3E-334344520870}"/>
                      </a:ext>
                    </a:extLst>
                  </p:cNvPr>
                  <p:cNvSpPr/>
                  <p:nvPr/>
                </p:nvSpPr>
                <p:spPr>
                  <a:xfrm>
                    <a:off x="4013165" y="1900328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Ellipse 124">
                    <a:extLst>
                      <a:ext uri="{FF2B5EF4-FFF2-40B4-BE49-F238E27FC236}">
                        <a16:creationId xmlns:a16="http://schemas.microsoft.com/office/drawing/2014/main" id="{249CA37E-D21E-507B-6FDB-BBD1D4B6DC58}"/>
                      </a:ext>
                    </a:extLst>
                  </p:cNvPr>
                  <p:cNvSpPr/>
                  <p:nvPr/>
                </p:nvSpPr>
                <p:spPr>
                  <a:xfrm>
                    <a:off x="4353943" y="1611206"/>
                    <a:ext cx="90763" cy="9076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ysClr val="window" lastClr="FFFFFF">
                          <a:lumMod val="50000"/>
                        </a:sys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38AD3D03-245A-0EE5-BBF2-58EE7B52C3EA}"/>
                  </a:ext>
                </a:extLst>
              </p:cNvPr>
              <p:cNvSpPr txBox="1"/>
              <p:nvPr/>
            </p:nvSpPr>
            <p:spPr>
              <a:xfrm>
                <a:off x="6769399" y="2011002"/>
                <a:ext cx="4078169" cy="106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kern="0" dirty="0" err="1">
                    <a:solidFill>
                      <a:prstClr val="black"/>
                    </a:solidFill>
                  </a:rPr>
                  <a:t>Wet</a:t>
                </a:r>
                <a:r>
                  <a:rPr lang="de-DE" sz="1200" b="1" kern="0" dirty="0">
                    <a:solidFill>
                      <a:prstClr val="black"/>
                    </a:solidFill>
                  </a:rPr>
                  <a:t> Powder </a:t>
                </a:r>
                <a:br>
                  <a:rPr lang="de-DE" sz="1200" b="1" kern="0" dirty="0">
                    <a:solidFill>
                      <a:prstClr val="black"/>
                    </a:solidFill>
                  </a:rPr>
                </a:br>
                <a:r>
                  <a:rPr lang="de-DE" sz="1200" b="1" kern="0" dirty="0" err="1">
                    <a:solidFill>
                      <a:prstClr val="black"/>
                    </a:solidFill>
                  </a:rPr>
                  <a:t>spraying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9F5485EE-3ACE-4B35-C8D9-3227766C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29263" y="5491098"/>
              <a:ext cx="266700" cy="153745"/>
            </a:xfrm>
            <a:prstGeom prst="rect">
              <a:avLst/>
            </a:prstGeom>
          </p:spPr>
        </p:pic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35602269-CA95-56B9-D057-C32E6BC77249}"/>
                </a:ext>
              </a:extLst>
            </p:cNvPr>
            <p:cNvGrpSpPr/>
            <p:nvPr/>
          </p:nvGrpSpPr>
          <p:grpSpPr>
            <a:xfrm>
              <a:off x="6630912" y="4167359"/>
              <a:ext cx="5311098" cy="1500062"/>
              <a:chOff x="2164008" y="5670137"/>
              <a:chExt cx="4790281" cy="1352963"/>
            </a:xfrm>
          </p:grpSpPr>
          <p:pic>
            <p:nvPicPr>
              <p:cNvPr id="134" name="Grafik 133">
                <a:extLst>
                  <a:ext uri="{FF2B5EF4-FFF2-40B4-BE49-F238E27FC236}">
                    <a16:creationId xmlns:a16="http://schemas.microsoft.com/office/drawing/2014/main" id="{8AE99506-E9C8-4AA9-8424-F4EF087D7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9" t="1456" r="31976" b="-1456"/>
              <a:stretch/>
            </p:blipFill>
            <p:spPr>
              <a:xfrm>
                <a:off x="2164008" y="5676144"/>
                <a:ext cx="1289316" cy="1346956"/>
              </a:xfrm>
              <a:prstGeom prst="rect">
                <a:avLst/>
              </a:prstGeom>
            </p:spPr>
          </p:pic>
          <p:pic>
            <p:nvPicPr>
              <p:cNvPr id="135" name="Grafik 134">
                <a:extLst>
                  <a:ext uri="{FF2B5EF4-FFF2-40B4-BE49-F238E27FC236}">
                    <a16:creationId xmlns:a16="http://schemas.microsoft.com/office/drawing/2014/main" id="{83E76169-0B44-D0E5-7222-CB439FEB8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72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84" t="13108" r="67579" b="16433"/>
              <a:stretch/>
            </p:blipFill>
            <p:spPr>
              <a:xfrm>
                <a:off x="3427791" y="5674451"/>
                <a:ext cx="964907" cy="1328407"/>
              </a:xfrm>
              <a:prstGeom prst="rect">
                <a:avLst/>
              </a:prstGeom>
            </p:spPr>
          </p:pic>
          <p:pic>
            <p:nvPicPr>
              <p:cNvPr id="136" name="Grafik 135">
                <a:extLst>
                  <a:ext uri="{FF2B5EF4-FFF2-40B4-BE49-F238E27FC236}">
                    <a16:creationId xmlns:a16="http://schemas.microsoft.com/office/drawing/2014/main" id="{89798FE1-FA41-4ECD-14E9-7F41B9AA1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2" r="2716" b="-3699"/>
              <a:stretch/>
            </p:blipFill>
            <p:spPr>
              <a:xfrm>
                <a:off x="4109266" y="6937399"/>
                <a:ext cx="283432" cy="65459"/>
              </a:xfrm>
              <a:prstGeom prst="rect">
                <a:avLst/>
              </a:prstGeom>
            </p:spPr>
          </p:pic>
          <p:pic>
            <p:nvPicPr>
              <p:cNvPr id="137" name="Grafik 136">
                <a:extLst>
                  <a:ext uri="{FF2B5EF4-FFF2-40B4-BE49-F238E27FC236}">
                    <a16:creationId xmlns:a16="http://schemas.microsoft.com/office/drawing/2014/main" id="{44CDD171-F6CC-E7FE-2E0D-139FD77F5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27793" b="7123"/>
              <a:stretch/>
            </p:blipFill>
            <p:spPr>
              <a:xfrm>
                <a:off x="4392698" y="5670137"/>
                <a:ext cx="1288431" cy="1328407"/>
              </a:xfrm>
              <a:prstGeom prst="rect">
                <a:avLst/>
              </a:prstGeom>
            </p:spPr>
          </p:pic>
          <p:pic>
            <p:nvPicPr>
              <p:cNvPr id="138" name="Grafik 137">
                <a:extLst>
                  <a:ext uri="{FF2B5EF4-FFF2-40B4-BE49-F238E27FC236}">
                    <a16:creationId xmlns:a16="http://schemas.microsoft.com/office/drawing/2014/main" id="{47DF5CF4-906D-D777-0B4C-869BBC8B6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8209" y="6873194"/>
                <a:ext cx="244290" cy="128409"/>
              </a:xfrm>
              <a:prstGeom prst="rect">
                <a:avLst/>
              </a:prstGeom>
            </p:spPr>
          </p:pic>
          <p:pic>
            <p:nvPicPr>
              <p:cNvPr id="139" name="Grafik 138">
                <a:extLst>
                  <a:ext uri="{FF2B5EF4-FFF2-40B4-BE49-F238E27FC236}">
                    <a16:creationId xmlns:a16="http://schemas.microsoft.com/office/drawing/2014/main" id="{BFC2E9A9-22B6-3BB4-455D-B6C331A44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25" t="225" r="14325" b="6596"/>
              <a:stretch/>
            </p:blipFill>
            <p:spPr>
              <a:xfrm>
                <a:off x="5681130" y="5670137"/>
                <a:ext cx="1273159" cy="1332721"/>
              </a:xfrm>
              <a:prstGeom prst="rect">
                <a:avLst/>
              </a:prstGeom>
            </p:spPr>
          </p:pic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516AF54F-205D-AACB-A629-086DE44C9C0E}"/>
                  </a:ext>
                </a:extLst>
              </p:cNvPr>
              <p:cNvGrpSpPr/>
              <p:nvPr/>
            </p:nvGrpSpPr>
            <p:grpSpPr>
              <a:xfrm>
                <a:off x="5608684" y="6824622"/>
                <a:ext cx="342954" cy="171743"/>
                <a:chOff x="5037322" y="3816125"/>
                <a:chExt cx="342954" cy="171743"/>
              </a:xfrm>
            </p:grpSpPr>
            <p:pic>
              <p:nvPicPr>
                <p:cNvPr id="141" name="Grafik 140">
                  <a:extLst>
                    <a:ext uri="{FF2B5EF4-FFF2-40B4-BE49-F238E27FC236}">
                      <a16:creationId xmlns:a16="http://schemas.microsoft.com/office/drawing/2014/main" id="{BB1D27FE-55FA-5C6D-E70F-5DBD4D7B2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29311" y="3859459"/>
                  <a:ext cx="113445" cy="128409"/>
                </a:xfrm>
                <a:prstGeom prst="rect">
                  <a:avLst/>
                </a:prstGeom>
              </p:spPr>
            </p:pic>
            <p:sp>
              <p:nvSpPr>
                <p:cNvPr id="142" name="Rechteck 141">
                  <a:extLst>
                    <a:ext uri="{FF2B5EF4-FFF2-40B4-BE49-F238E27FC236}">
                      <a16:creationId xmlns:a16="http://schemas.microsoft.com/office/drawing/2014/main" id="{BAE1471F-E8B0-F24E-8AE3-8E32BB14318D}"/>
                    </a:ext>
                  </a:extLst>
                </p:cNvPr>
                <p:cNvSpPr/>
                <p:nvPr/>
              </p:nvSpPr>
              <p:spPr>
                <a:xfrm>
                  <a:off x="5134235" y="3860175"/>
                  <a:ext cx="102836" cy="50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3" name="Textfeld 142">
                  <a:extLst>
                    <a:ext uri="{FF2B5EF4-FFF2-40B4-BE49-F238E27FC236}">
                      <a16:creationId xmlns:a16="http://schemas.microsoft.com/office/drawing/2014/main" id="{EDD91FD5-A331-62D3-952F-2777ECA0B714}"/>
                    </a:ext>
                  </a:extLst>
                </p:cNvPr>
                <p:cNvSpPr txBox="1"/>
                <p:nvPr/>
              </p:nvSpPr>
              <p:spPr>
                <a:xfrm>
                  <a:off x="5037322" y="3816125"/>
                  <a:ext cx="342954" cy="138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300" dirty="0"/>
                    <a:t>10 µm</a:t>
                  </a:r>
                </a:p>
              </p:txBody>
            </p:sp>
          </p:grpSp>
        </p:grpSp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10374672-AC79-660E-4F3C-F02C3CECCA48}"/>
                </a:ext>
              </a:extLst>
            </p:cNvPr>
            <p:cNvGrpSpPr/>
            <p:nvPr/>
          </p:nvGrpSpPr>
          <p:grpSpPr>
            <a:xfrm>
              <a:off x="6079896" y="3212514"/>
              <a:ext cx="2495182" cy="1579591"/>
              <a:chOff x="5613175" y="1623772"/>
              <a:chExt cx="5350385" cy="3387103"/>
            </a:xfrm>
          </p:grpSpPr>
          <p:sp>
            <p:nvSpPr>
              <p:cNvPr id="145" name="Ellipse 144">
                <a:extLst>
                  <a:ext uri="{FF2B5EF4-FFF2-40B4-BE49-F238E27FC236}">
                    <a16:creationId xmlns:a16="http://schemas.microsoft.com/office/drawing/2014/main" id="{608CD3BE-F5C7-CF85-290C-47375B57AA6B}"/>
                  </a:ext>
                </a:extLst>
              </p:cNvPr>
              <p:cNvSpPr/>
              <p:nvPr/>
            </p:nvSpPr>
            <p:spPr>
              <a:xfrm flipH="1">
                <a:off x="5613175" y="1923103"/>
                <a:ext cx="3087772" cy="3087772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6" name="Gruppieren 145">
                <a:extLst>
                  <a:ext uri="{FF2B5EF4-FFF2-40B4-BE49-F238E27FC236}">
                    <a16:creationId xmlns:a16="http://schemas.microsoft.com/office/drawing/2014/main" id="{668A54B3-3A45-5910-161C-7811FFFE01D8}"/>
                  </a:ext>
                </a:extLst>
              </p:cNvPr>
              <p:cNvGrpSpPr/>
              <p:nvPr/>
            </p:nvGrpSpPr>
            <p:grpSpPr>
              <a:xfrm>
                <a:off x="5870420" y="2998627"/>
                <a:ext cx="2573281" cy="1404101"/>
                <a:chOff x="6392853" y="2472126"/>
                <a:chExt cx="2885428" cy="1574422"/>
              </a:xfrm>
            </p:grpSpPr>
            <p:sp>
              <p:nvSpPr>
                <p:cNvPr id="148" name="Parallelogramm 147">
                  <a:extLst>
                    <a:ext uri="{FF2B5EF4-FFF2-40B4-BE49-F238E27FC236}">
                      <a16:creationId xmlns:a16="http://schemas.microsoft.com/office/drawing/2014/main" id="{0172614B-87A2-935D-35CB-F7BB115F4E62}"/>
                    </a:ext>
                  </a:extLst>
                </p:cNvPr>
                <p:cNvSpPr/>
                <p:nvPr/>
              </p:nvSpPr>
              <p:spPr>
                <a:xfrm>
                  <a:off x="7620903" y="3307648"/>
                  <a:ext cx="1515995" cy="576279"/>
                </a:xfrm>
                <a:prstGeom prst="parallelogram">
                  <a:avLst>
                    <a:gd name="adj" fmla="val 92084"/>
                  </a:avLst>
                </a:prstGeom>
                <a:pattFill prst="openDmnd">
                  <a:fgClr>
                    <a:sysClr val="windowText" lastClr="000000"/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Parallelogramm 148">
                  <a:extLst>
                    <a:ext uri="{FF2B5EF4-FFF2-40B4-BE49-F238E27FC236}">
                      <a16:creationId xmlns:a16="http://schemas.microsoft.com/office/drawing/2014/main" id="{AA215519-D76A-6838-D27E-1BCC311E0558}"/>
                    </a:ext>
                  </a:extLst>
                </p:cNvPr>
                <p:cNvSpPr/>
                <p:nvPr/>
              </p:nvSpPr>
              <p:spPr>
                <a:xfrm>
                  <a:off x="8487706" y="3294123"/>
                  <a:ext cx="778423" cy="722275"/>
                </a:xfrm>
                <a:prstGeom prst="parallelogram">
                  <a:avLst>
                    <a:gd name="adj" fmla="val 92084"/>
                  </a:avLst>
                </a:prstGeom>
                <a:pattFill prst="smCheck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hteck 149">
                  <a:extLst>
                    <a:ext uri="{FF2B5EF4-FFF2-40B4-BE49-F238E27FC236}">
                      <a16:creationId xmlns:a16="http://schemas.microsoft.com/office/drawing/2014/main" id="{6E95A4B0-4E1C-4CDF-A3BE-7C10BE71D4A3}"/>
                    </a:ext>
                  </a:extLst>
                </p:cNvPr>
                <p:cNvSpPr/>
                <p:nvPr/>
              </p:nvSpPr>
              <p:spPr>
                <a:xfrm>
                  <a:off x="9148811" y="3205270"/>
                  <a:ext cx="129470" cy="298234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ysClr val="window" lastClr="FFFFFF">
                      <a:lumMod val="9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Parallelogramm 150">
                  <a:extLst>
                    <a:ext uri="{FF2B5EF4-FFF2-40B4-BE49-F238E27FC236}">
                      <a16:creationId xmlns:a16="http://schemas.microsoft.com/office/drawing/2014/main" id="{2434766F-625A-5A5B-BE85-1BC0BC91756F}"/>
                    </a:ext>
                  </a:extLst>
                </p:cNvPr>
                <p:cNvSpPr/>
                <p:nvPr/>
              </p:nvSpPr>
              <p:spPr>
                <a:xfrm>
                  <a:off x="6640814" y="3307806"/>
                  <a:ext cx="1522112" cy="619421"/>
                </a:xfrm>
                <a:prstGeom prst="parallelogram">
                  <a:avLst>
                    <a:gd name="adj" fmla="val 92084"/>
                  </a:avLst>
                </a:prstGeom>
                <a:pattFill prst="pct30">
                  <a:fgClr>
                    <a:sysClr val="window" lastClr="FFFFFF"/>
                  </a:fgClr>
                  <a:bgClr>
                    <a:srgbClr val="70AD47">
                      <a:lumMod val="60000"/>
                      <a:lumOff val="40000"/>
                    </a:srgbClr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2" name="Gruppieren 151">
                  <a:extLst>
                    <a:ext uri="{FF2B5EF4-FFF2-40B4-BE49-F238E27FC236}">
                      <a16:creationId xmlns:a16="http://schemas.microsoft.com/office/drawing/2014/main" id="{CF68F43A-41E0-3B43-FB6D-773772A9B060}"/>
                    </a:ext>
                  </a:extLst>
                </p:cNvPr>
                <p:cNvGrpSpPr/>
                <p:nvPr/>
              </p:nvGrpSpPr>
              <p:grpSpPr>
                <a:xfrm>
                  <a:off x="6392853" y="2823491"/>
                  <a:ext cx="1100711" cy="1119922"/>
                  <a:chOff x="6273806" y="3335308"/>
                  <a:chExt cx="1100711" cy="1119922"/>
                </a:xfrm>
              </p:grpSpPr>
              <p:sp>
                <p:nvSpPr>
                  <p:cNvPr id="195" name="Gleichschenkliges Dreieck 194">
                    <a:extLst>
                      <a:ext uri="{FF2B5EF4-FFF2-40B4-BE49-F238E27FC236}">
                        <a16:creationId xmlns:a16="http://schemas.microsoft.com/office/drawing/2014/main" id="{E969B024-95A7-8DB2-1545-97C284D6F925}"/>
                      </a:ext>
                    </a:extLst>
                  </p:cNvPr>
                  <p:cNvSpPr/>
                  <p:nvPr/>
                </p:nvSpPr>
                <p:spPr>
                  <a:xfrm flipV="1">
                    <a:off x="6278783" y="3985367"/>
                    <a:ext cx="507511" cy="442509"/>
                  </a:xfrm>
                  <a:prstGeom prst="triangle">
                    <a:avLst/>
                  </a:prstGeom>
                  <a:solidFill>
                    <a:srgbClr val="4472C4">
                      <a:lumMod val="50000"/>
                    </a:srgbClr>
                  </a:solidFill>
                  <a:ln w="12700" cap="flat" cmpd="sng" algn="ctr">
                    <a:solidFill>
                      <a:srgbClr val="4472C4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ihandform: Form 195">
                    <a:extLst>
                      <a:ext uri="{FF2B5EF4-FFF2-40B4-BE49-F238E27FC236}">
                        <a16:creationId xmlns:a16="http://schemas.microsoft.com/office/drawing/2014/main" id="{C0A59654-A84F-5406-0E96-CC6B78D9631A}"/>
                      </a:ext>
                    </a:extLst>
                  </p:cNvPr>
                  <p:cNvSpPr/>
                  <p:nvPr/>
                </p:nvSpPr>
                <p:spPr>
                  <a:xfrm rot="150393">
                    <a:off x="6559028" y="3335308"/>
                    <a:ext cx="799761" cy="1119922"/>
                  </a:xfrm>
                  <a:custGeom>
                    <a:avLst/>
                    <a:gdLst>
                      <a:gd name="connsiteX0" fmla="*/ 0 w 840582"/>
                      <a:gd name="connsiteY0" fmla="*/ 1095375 h 1095375"/>
                      <a:gd name="connsiteX1" fmla="*/ 254794 w 840582"/>
                      <a:gd name="connsiteY1" fmla="*/ 640556 h 1095375"/>
                      <a:gd name="connsiteX2" fmla="*/ 840582 w 840582"/>
                      <a:gd name="connsiteY2" fmla="*/ 0 h 1095375"/>
                      <a:gd name="connsiteX3" fmla="*/ 590550 w 840582"/>
                      <a:gd name="connsiteY3" fmla="*/ 461963 h 1095375"/>
                      <a:gd name="connsiteX4" fmla="*/ 0 w 840582"/>
                      <a:gd name="connsiteY4" fmla="*/ 1095375 h 1095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0582" h="1095375">
                        <a:moveTo>
                          <a:pt x="0" y="1095375"/>
                        </a:moveTo>
                        <a:lnTo>
                          <a:pt x="254794" y="640556"/>
                        </a:lnTo>
                        <a:lnTo>
                          <a:pt x="840582" y="0"/>
                        </a:lnTo>
                        <a:lnTo>
                          <a:pt x="590550" y="461963"/>
                        </a:lnTo>
                        <a:lnTo>
                          <a:pt x="0" y="1095375"/>
                        </a:lnTo>
                        <a:close/>
                      </a:path>
                    </a:pathLst>
                  </a:custGeom>
                  <a:solidFill>
                    <a:srgbClr val="4472C4"/>
                  </a:solidFill>
                  <a:ln w="6350" cap="flat" cmpd="sng" algn="ctr">
                    <a:solidFill>
                      <a:srgbClr val="4472C4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ihandform: Form 196">
                    <a:extLst>
                      <a:ext uri="{FF2B5EF4-FFF2-40B4-BE49-F238E27FC236}">
                        <a16:creationId xmlns:a16="http://schemas.microsoft.com/office/drawing/2014/main" id="{D017086D-EB62-0834-512D-87A80097954D}"/>
                      </a:ext>
                    </a:extLst>
                  </p:cNvPr>
                  <p:cNvSpPr/>
                  <p:nvPr/>
                </p:nvSpPr>
                <p:spPr>
                  <a:xfrm>
                    <a:off x="6273806" y="3350617"/>
                    <a:ext cx="1100711" cy="632630"/>
                  </a:xfrm>
                  <a:custGeom>
                    <a:avLst/>
                    <a:gdLst>
                      <a:gd name="connsiteX0" fmla="*/ 0 w 1095375"/>
                      <a:gd name="connsiteY0" fmla="*/ 640556 h 645319"/>
                      <a:gd name="connsiteX1" fmla="*/ 514350 w 1095375"/>
                      <a:gd name="connsiteY1" fmla="*/ 645319 h 645319"/>
                      <a:gd name="connsiteX2" fmla="*/ 1095375 w 1095375"/>
                      <a:gd name="connsiteY2" fmla="*/ 0 h 645319"/>
                      <a:gd name="connsiteX3" fmla="*/ 588168 w 1095375"/>
                      <a:gd name="connsiteY3" fmla="*/ 2381 h 645319"/>
                      <a:gd name="connsiteX4" fmla="*/ 0 w 1095375"/>
                      <a:gd name="connsiteY4" fmla="*/ 640556 h 645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5375" h="645319">
                        <a:moveTo>
                          <a:pt x="0" y="640556"/>
                        </a:moveTo>
                        <a:lnTo>
                          <a:pt x="514350" y="645319"/>
                        </a:lnTo>
                        <a:lnTo>
                          <a:pt x="1095375" y="0"/>
                        </a:lnTo>
                        <a:lnTo>
                          <a:pt x="588168" y="2381"/>
                        </a:lnTo>
                        <a:lnTo>
                          <a:pt x="0" y="640556"/>
                        </a:lnTo>
                        <a:close/>
                      </a:path>
                    </a:pathLst>
                  </a:custGeom>
                  <a:solidFill>
                    <a:srgbClr val="4472C4"/>
                  </a:solidFill>
                  <a:ln w="6350" cap="flat" cmpd="sng" algn="ctr">
                    <a:solidFill>
                      <a:srgbClr val="4472C4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3" name="Rechteck: abgerundete Ecken 152">
                  <a:extLst>
                    <a:ext uri="{FF2B5EF4-FFF2-40B4-BE49-F238E27FC236}">
                      <a16:creationId xmlns:a16="http://schemas.microsoft.com/office/drawing/2014/main" id="{1B4C732B-1D47-34D4-99AF-CC849D3BBA2F}"/>
                    </a:ext>
                  </a:extLst>
                </p:cNvPr>
                <p:cNvSpPr/>
                <p:nvPr/>
              </p:nvSpPr>
              <p:spPr>
                <a:xfrm rot="2652694">
                  <a:off x="6924786" y="3161260"/>
                  <a:ext cx="55393" cy="885288"/>
                </a:xfrm>
                <a:prstGeom prst="roundRect">
                  <a:avLst/>
                </a:pr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Parallelogramm 153">
                  <a:extLst>
                    <a:ext uri="{FF2B5EF4-FFF2-40B4-BE49-F238E27FC236}">
                      <a16:creationId xmlns:a16="http://schemas.microsoft.com/office/drawing/2014/main" id="{2C231461-F59F-34A8-0D96-1570A8A9858F}"/>
                    </a:ext>
                  </a:extLst>
                </p:cNvPr>
                <p:cNvSpPr/>
                <p:nvPr/>
              </p:nvSpPr>
              <p:spPr>
                <a:xfrm>
                  <a:off x="6623970" y="3888859"/>
                  <a:ext cx="1978035" cy="127697"/>
                </a:xfrm>
                <a:prstGeom prst="parallelogram">
                  <a:avLst>
                    <a:gd name="adj" fmla="val 0"/>
                  </a:avLst>
                </a:prstGeom>
                <a:pattFill prst="openDmnd">
                  <a:fgClr>
                    <a:sysClr val="window" lastClr="FFFFFF">
                      <a:lumMod val="50000"/>
                    </a:sysClr>
                  </a:fgClr>
                  <a:bgClr>
                    <a:sysClr val="window" lastClr="FFFFFF"/>
                  </a:bgClr>
                </a:patt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5" name="Gerader Verbinder 154">
                  <a:extLst>
                    <a:ext uri="{FF2B5EF4-FFF2-40B4-BE49-F238E27FC236}">
                      <a16:creationId xmlns:a16="http://schemas.microsoft.com/office/drawing/2014/main" id="{5BEFA897-6E10-8CB7-391D-A3BFE83CC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46870" y="3300929"/>
                  <a:ext cx="0" cy="1332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156" name="Gruppieren 155">
                  <a:extLst>
                    <a:ext uri="{FF2B5EF4-FFF2-40B4-BE49-F238E27FC236}">
                      <a16:creationId xmlns:a16="http://schemas.microsoft.com/office/drawing/2014/main" id="{8B43850B-A867-0DE9-5F41-49DA79823FBC}"/>
                    </a:ext>
                  </a:extLst>
                </p:cNvPr>
                <p:cNvGrpSpPr/>
                <p:nvPr/>
              </p:nvGrpSpPr>
              <p:grpSpPr>
                <a:xfrm rot="19802016">
                  <a:off x="7227989" y="3347649"/>
                  <a:ext cx="1357663" cy="496276"/>
                  <a:chOff x="8952387" y="1885497"/>
                  <a:chExt cx="1357663" cy="496276"/>
                </a:xfrm>
                <a:pattFill prst="divot">
                  <a:fgClr>
                    <a:srgbClr val="4472C4"/>
                  </a:fgClr>
                  <a:bgClr>
                    <a:prstClr val="white"/>
                  </a:bgClr>
                </a:pattFill>
                <a:scene3d>
                  <a:camera prst="isometricBottomDown"/>
                  <a:lightRig rig="threePt" dir="t"/>
                </a:scene3d>
              </p:grpSpPr>
              <p:sp>
                <p:nvSpPr>
                  <p:cNvPr id="176" name="Rechteck 175">
                    <a:extLst>
                      <a:ext uri="{FF2B5EF4-FFF2-40B4-BE49-F238E27FC236}">
                        <a16:creationId xmlns:a16="http://schemas.microsoft.com/office/drawing/2014/main" id="{3372D8E0-F9E6-BC78-F03C-30AA4B0C69CE}"/>
                      </a:ext>
                    </a:extLst>
                  </p:cNvPr>
                  <p:cNvSpPr/>
                  <p:nvPr/>
                </p:nvSpPr>
                <p:spPr>
                  <a:xfrm>
                    <a:off x="8952387" y="1885498"/>
                    <a:ext cx="87191" cy="49627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Rechteck 176">
                    <a:extLst>
                      <a:ext uri="{FF2B5EF4-FFF2-40B4-BE49-F238E27FC236}">
                        <a16:creationId xmlns:a16="http://schemas.microsoft.com/office/drawing/2014/main" id="{CB0766EE-A4E2-5628-02E0-1BA1C3AC1A2C}"/>
                      </a:ext>
                    </a:extLst>
                  </p:cNvPr>
                  <p:cNvSpPr/>
                  <p:nvPr/>
                </p:nvSpPr>
                <p:spPr>
                  <a:xfrm>
                    <a:off x="9141804" y="1885497"/>
                    <a:ext cx="87191" cy="49627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Rechteck 177">
                    <a:extLst>
                      <a:ext uri="{FF2B5EF4-FFF2-40B4-BE49-F238E27FC236}">
                        <a16:creationId xmlns:a16="http://schemas.microsoft.com/office/drawing/2014/main" id="{45C940D4-63EF-25F8-47C1-4228639C27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76430" y="1850874"/>
                    <a:ext cx="121234" cy="190485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Rechteck 178">
                    <a:extLst>
                      <a:ext uri="{FF2B5EF4-FFF2-40B4-BE49-F238E27FC236}">
                        <a16:creationId xmlns:a16="http://schemas.microsoft.com/office/drawing/2014/main" id="{2388EDF7-7514-EB74-8A3C-E46D91A0F88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76432" y="2063073"/>
                    <a:ext cx="121234" cy="190485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Rechteck 179">
                    <a:extLst>
                      <a:ext uri="{FF2B5EF4-FFF2-40B4-BE49-F238E27FC236}">
                        <a16:creationId xmlns:a16="http://schemas.microsoft.com/office/drawing/2014/main" id="{D31534A9-5E59-10D2-0204-4E29A9AA8E33}"/>
                      </a:ext>
                    </a:extLst>
                  </p:cNvPr>
                  <p:cNvSpPr/>
                  <p:nvPr/>
                </p:nvSpPr>
                <p:spPr>
                  <a:xfrm rot="900000">
                    <a:off x="9425013" y="1894991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Rechteck 180">
                    <a:extLst>
                      <a:ext uri="{FF2B5EF4-FFF2-40B4-BE49-F238E27FC236}">
                        <a16:creationId xmlns:a16="http://schemas.microsoft.com/office/drawing/2014/main" id="{E0DAC90E-22C6-1F62-1646-5C6F1C8731AF}"/>
                      </a:ext>
                    </a:extLst>
                  </p:cNvPr>
                  <p:cNvSpPr/>
                  <p:nvPr/>
                </p:nvSpPr>
                <p:spPr>
                  <a:xfrm rot="900000">
                    <a:off x="9795734" y="1891575"/>
                    <a:ext cx="87191" cy="482501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Rechteck 181">
                    <a:extLst>
                      <a:ext uri="{FF2B5EF4-FFF2-40B4-BE49-F238E27FC236}">
                        <a16:creationId xmlns:a16="http://schemas.microsoft.com/office/drawing/2014/main" id="{8B4726B6-42E5-ADC0-CEF5-AB15B6A84B4F}"/>
                      </a:ext>
                    </a:extLst>
                  </p:cNvPr>
                  <p:cNvSpPr/>
                  <p:nvPr/>
                </p:nvSpPr>
                <p:spPr>
                  <a:xfrm rot="20700000" flipH="1">
                    <a:off x="9545519" y="1892964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Rechteck 182">
                    <a:extLst>
                      <a:ext uri="{FF2B5EF4-FFF2-40B4-BE49-F238E27FC236}">
                        <a16:creationId xmlns:a16="http://schemas.microsoft.com/office/drawing/2014/main" id="{907D89D2-B299-A84F-8FAF-313D8F03C8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469145" y="2090231"/>
                    <a:ext cx="121234" cy="190485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Rechteck 183">
                    <a:extLst>
                      <a:ext uri="{FF2B5EF4-FFF2-40B4-BE49-F238E27FC236}">
                        <a16:creationId xmlns:a16="http://schemas.microsoft.com/office/drawing/2014/main" id="{0E332E64-43AB-9295-B04C-B3FCA6A77AD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468284" y="1908533"/>
                    <a:ext cx="121234" cy="8429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Rechteck 184">
                    <a:extLst>
                      <a:ext uri="{FF2B5EF4-FFF2-40B4-BE49-F238E27FC236}">
                        <a16:creationId xmlns:a16="http://schemas.microsoft.com/office/drawing/2014/main" id="{588EEFB3-DD7C-40E2-A8E1-59CDFDF074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391852" y="2322759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Rechteck 185">
                    <a:extLst>
                      <a:ext uri="{FF2B5EF4-FFF2-40B4-BE49-F238E27FC236}">
                        <a16:creationId xmlns:a16="http://schemas.microsoft.com/office/drawing/2014/main" id="{CDA91E70-4AED-A7FE-842C-B1CAA15D17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34556" y="2322983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Rechteck 186">
                    <a:extLst>
                      <a:ext uri="{FF2B5EF4-FFF2-40B4-BE49-F238E27FC236}">
                        <a16:creationId xmlns:a16="http://schemas.microsoft.com/office/drawing/2014/main" id="{A1405A93-A0D9-B1CE-609F-9FC20A4F5CAB}"/>
                      </a:ext>
                    </a:extLst>
                  </p:cNvPr>
                  <p:cNvSpPr/>
                  <p:nvPr/>
                </p:nvSpPr>
                <p:spPr>
                  <a:xfrm rot="900000">
                    <a:off x="10040004" y="1891571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Rechteck 187">
                    <a:extLst>
                      <a:ext uri="{FF2B5EF4-FFF2-40B4-BE49-F238E27FC236}">
                        <a16:creationId xmlns:a16="http://schemas.microsoft.com/office/drawing/2014/main" id="{8F2B235E-7E0C-79A9-72B9-CABC82F48B9B}"/>
                      </a:ext>
                    </a:extLst>
                  </p:cNvPr>
                  <p:cNvSpPr/>
                  <p:nvPr/>
                </p:nvSpPr>
                <p:spPr>
                  <a:xfrm rot="20700000" flipH="1">
                    <a:off x="9914874" y="1891574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Rechteck 188">
                    <a:extLst>
                      <a:ext uri="{FF2B5EF4-FFF2-40B4-BE49-F238E27FC236}">
                        <a16:creationId xmlns:a16="http://schemas.microsoft.com/office/drawing/2014/main" id="{73E0821A-7AC4-EF60-EBBA-62B281685A8A}"/>
                      </a:ext>
                    </a:extLst>
                  </p:cNvPr>
                  <p:cNvSpPr/>
                  <p:nvPr/>
                </p:nvSpPr>
                <p:spPr>
                  <a:xfrm rot="20700000" flipH="1">
                    <a:off x="10160368" y="1891569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Rechteck 189">
                    <a:extLst>
                      <a:ext uri="{FF2B5EF4-FFF2-40B4-BE49-F238E27FC236}">
                        <a16:creationId xmlns:a16="http://schemas.microsoft.com/office/drawing/2014/main" id="{A59659F2-3360-8AD0-A4C5-878864D299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835671" y="1903970"/>
                    <a:ext cx="121234" cy="8429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Rechteck 190">
                    <a:extLst>
                      <a:ext uri="{FF2B5EF4-FFF2-40B4-BE49-F238E27FC236}">
                        <a16:creationId xmlns:a16="http://schemas.microsoft.com/office/drawing/2014/main" id="{FACE4571-FF45-CBC9-7578-9E2D041AC0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83998" y="1903970"/>
                    <a:ext cx="121234" cy="8429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Rechteck 191">
                    <a:extLst>
                      <a:ext uri="{FF2B5EF4-FFF2-40B4-BE49-F238E27FC236}">
                        <a16:creationId xmlns:a16="http://schemas.microsoft.com/office/drawing/2014/main" id="{4867EFA8-6081-3C0E-A3C0-590AC31EAE0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763005" y="2322983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Rechteck 192">
                    <a:extLst>
                      <a:ext uri="{FF2B5EF4-FFF2-40B4-BE49-F238E27FC236}">
                        <a16:creationId xmlns:a16="http://schemas.microsoft.com/office/drawing/2014/main" id="{0D8589B3-6067-D509-1C11-01FEAE6BBE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06934" y="2322986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Rechteck 193">
                    <a:extLst>
                      <a:ext uri="{FF2B5EF4-FFF2-40B4-BE49-F238E27FC236}">
                        <a16:creationId xmlns:a16="http://schemas.microsoft.com/office/drawing/2014/main" id="{4267D782-2292-96D5-D072-E1CA7C7228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249218" y="2319524"/>
                    <a:ext cx="31174" cy="9049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7" name="Pfeil: nach rechts 156">
                  <a:extLst>
                    <a:ext uri="{FF2B5EF4-FFF2-40B4-BE49-F238E27FC236}">
                      <a16:creationId xmlns:a16="http://schemas.microsoft.com/office/drawing/2014/main" id="{3273998A-026B-1AB5-C412-F90693BB77CB}"/>
                    </a:ext>
                  </a:extLst>
                </p:cNvPr>
                <p:cNvSpPr/>
                <p:nvPr/>
              </p:nvSpPr>
              <p:spPr>
                <a:xfrm>
                  <a:off x="7137226" y="3434690"/>
                  <a:ext cx="433633" cy="263106"/>
                </a:xfrm>
                <a:prstGeom prst="rightArrow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lumMod val="20000"/>
                      <a:lumOff val="80000"/>
                    </a:srgbClr>
                  </a:solidFill>
                  <a:prstDash val="solid"/>
                  <a:miter lim="800000"/>
                </a:ln>
                <a:effectLst/>
                <a:scene3d>
                  <a:camera prst="orthographicFront">
                    <a:rot lat="3600000" lon="0" rev="0"/>
                  </a:camera>
                  <a:lightRig rig="threePt" dir="t"/>
                </a:scene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uppieren 157">
                  <a:extLst>
                    <a:ext uri="{FF2B5EF4-FFF2-40B4-BE49-F238E27FC236}">
                      <a16:creationId xmlns:a16="http://schemas.microsoft.com/office/drawing/2014/main" id="{6653CFFC-EB0E-008C-8093-E1782100C4D5}"/>
                    </a:ext>
                  </a:extLst>
                </p:cNvPr>
                <p:cNvGrpSpPr/>
                <p:nvPr/>
              </p:nvGrpSpPr>
              <p:grpSpPr>
                <a:xfrm rot="19800000">
                  <a:off x="7791355" y="3347649"/>
                  <a:ext cx="764531" cy="496274"/>
                  <a:chOff x="9545519" y="1885499"/>
                  <a:chExt cx="764531" cy="496274"/>
                </a:xfrm>
                <a:pattFill prst="sphere">
                  <a:fgClr>
                    <a:sysClr val="window" lastClr="FFFFFF">
                      <a:lumMod val="50000"/>
                    </a:sysClr>
                  </a:fgClr>
                  <a:bgClr>
                    <a:srgbClr val="FFC000"/>
                  </a:bgClr>
                </a:pattFill>
                <a:scene3d>
                  <a:camera prst="isometricBottomDown"/>
                  <a:lightRig rig="threePt" dir="t"/>
                </a:scene3d>
              </p:grpSpPr>
              <p:sp>
                <p:nvSpPr>
                  <p:cNvPr id="165" name="Rechteck 164">
                    <a:extLst>
                      <a:ext uri="{FF2B5EF4-FFF2-40B4-BE49-F238E27FC236}">
                        <a16:creationId xmlns:a16="http://schemas.microsoft.com/office/drawing/2014/main" id="{0808D00B-D93C-D3FA-DEF5-4066998B5E96}"/>
                      </a:ext>
                    </a:extLst>
                  </p:cNvPr>
                  <p:cNvSpPr/>
                  <p:nvPr/>
                </p:nvSpPr>
                <p:spPr>
                  <a:xfrm rot="900000">
                    <a:off x="9795734" y="1891575"/>
                    <a:ext cx="87191" cy="482501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Rechteck 165">
                    <a:extLst>
                      <a:ext uri="{FF2B5EF4-FFF2-40B4-BE49-F238E27FC236}">
                        <a16:creationId xmlns:a16="http://schemas.microsoft.com/office/drawing/2014/main" id="{1F122E8F-3681-1653-8C9E-3069E0AD89DB}"/>
                      </a:ext>
                    </a:extLst>
                  </p:cNvPr>
                  <p:cNvSpPr/>
                  <p:nvPr/>
                </p:nvSpPr>
                <p:spPr>
                  <a:xfrm rot="20700000" flipH="1">
                    <a:off x="9545519" y="1892964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Rechteck 166">
                    <a:extLst>
                      <a:ext uri="{FF2B5EF4-FFF2-40B4-BE49-F238E27FC236}">
                        <a16:creationId xmlns:a16="http://schemas.microsoft.com/office/drawing/2014/main" id="{1D9673BF-4BAF-BF5D-7554-01DB467603F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34556" y="2322983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Rechteck 167">
                    <a:extLst>
                      <a:ext uri="{FF2B5EF4-FFF2-40B4-BE49-F238E27FC236}">
                        <a16:creationId xmlns:a16="http://schemas.microsoft.com/office/drawing/2014/main" id="{D1720A6D-4A01-CF18-F620-5E0F9364B86C}"/>
                      </a:ext>
                    </a:extLst>
                  </p:cNvPr>
                  <p:cNvSpPr/>
                  <p:nvPr/>
                </p:nvSpPr>
                <p:spPr>
                  <a:xfrm rot="900000">
                    <a:off x="10040004" y="1891571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Rechteck 168">
                    <a:extLst>
                      <a:ext uri="{FF2B5EF4-FFF2-40B4-BE49-F238E27FC236}">
                        <a16:creationId xmlns:a16="http://schemas.microsoft.com/office/drawing/2014/main" id="{1DC604B3-9667-DF3C-DFCF-D3AA7ABE947E}"/>
                      </a:ext>
                    </a:extLst>
                  </p:cNvPr>
                  <p:cNvSpPr/>
                  <p:nvPr/>
                </p:nvSpPr>
                <p:spPr>
                  <a:xfrm rot="20700000" flipH="1">
                    <a:off x="9914874" y="1891574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Rechteck 169">
                    <a:extLst>
                      <a:ext uri="{FF2B5EF4-FFF2-40B4-BE49-F238E27FC236}">
                        <a16:creationId xmlns:a16="http://schemas.microsoft.com/office/drawing/2014/main" id="{E6D71F39-F944-5AE2-A083-0D16BAAAF6C0}"/>
                      </a:ext>
                    </a:extLst>
                  </p:cNvPr>
                  <p:cNvSpPr/>
                  <p:nvPr/>
                </p:nvSpPr>
                <p:spPr>
                  <a:xfrm rot="20700000" flipH="1">
                    <a:off x="10160368" y="1891569"/>
                    <a:ext cx="87191" cy="48261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Rechteck 170">
                    <a:extLst>
                      <a:ext uri="{FF2B5EF4-FFF2-40B4-BE49-F238E27FC236}">
                        <a16:creationId xmlns:a16="http://schemas.microsoft.com/office/drawing/2014/main" id="{A93FF3BD-03FC-19E8-A13D-AFA9AA321C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835671" y="1903970"/>
                    <a:ext cx="121234" cy="8429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Rechteck 171">
                    <a:extLst>
                      <a:ext uri="{FF2B5EF4-FFF2-40B4-BE49-F238E27FC236}">
                        <a16:creationId xmlns:a16="http://schemas.microsoft.com/office/drawing/2014/main" id="{6C6DCF4D-CCFE-8F0E-7E27-E168D47980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83998" y="1903970"/>
                    <a:ext cx="121234" cy="8429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Rechteck 172">
                    <a:extLst>
                      <a:ext uri="{FF2B5EF4-FFF2-40B4-BE49-F238E27FC236}">
                        <a16:creationId xmlns:a16="http://schemas.microsoft.com/office/drawing/2014/main" id="{7FEE8992-77B5-F341-F8BA-3B4F747568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763005" y="2322983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echteck 173">
                    <a:extLst>
                      <a:ext uri="{FF2B5EF4-FFF2-40B4-BE49-F238E27FC236}">
                        <a16:creationId xmlns:a16="http://schemas.microsoft.com/office/drawing/2014/main" id="{C2F7EDF4-3C60-A235-97C8-CA9141655D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06934" y="2322986"/>
                    <a:ext cx="31174" cy="8640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Rechteck 174">
                    <a:extLst>
                      <a:ext uri="{FF2B5EF4-FFF2-40B4-BE49-F238E27FC236}">
                        <a16:creationId xmlns:a16="http://schemas.microsoft.com/office/drawing/2014/main" id="{ECE08ADB-8AC5-1734-6393-C3B1DF74B9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249218" y="2319524"/>
                    <a:ext cx="31174" cy="90490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9" name="Rechteck 158">
                  <a:extLst>
                    <a:ext uri="{FF2B5EF4-FFF2-40B4-BE49-F238E27FC236}">
                      <a16:creationId xmlns:a16="http://schemas.microsoft.com/office/drawing/2014/main" id="{DD99C930-3D91-874E-39D0-1C2FFC83704E}"/>
                    </a:ext>
                  </a:extLst>
                </p:cNvPr>
                <p:cNvSpPr/>
                <p:nvPr/>
              </p:nvSpPr>
              <p:spPr>
                <a:xfrm rot="1800000">
                  <a:off x="8507188" y="3101272"/>
                  <a:ext cx="72654" cy="722275"/>
                </a:xfrm>
                <a:prstGeom prst="rect">
                  <a:avLst/>
                </a:prstGeom>
                <a:pattFill prst="sphere">
                  <a:fgClr>
                    <a:sysClr val="window" lastClr="FFFFFF">
                      <a:lumMod val="50000"/>
                    </a:sysClr>
                  </a:fgClr>
                  <a:bgClr>
                    <a:srgbClr val="FFC000">
                      <a:lumMod val="60000"/>
                      <a:lumOff val="40000"/>
                    </a:srgbClr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0" name="Gruppieren 159">
                  <a:extLst>
                    <a:ext uri="{FF2B5EF4-FFF2-40B4-BE49-F238E27FC236}">
                      <a16:creationId xmlns:a16="http://schemas.microsoft.com/office/drawing/2014/main" id="{8E500235-682C-5ED7-B17A-51681E368C23}"/>
                    </a:ext>
                  </a:extLst>
                </p:cNvPr>
                <p:cNvGrpSpPr/>
                <p:nvPr/>
              </p:nvGrpSpPr>
              <p:grpSpPr>
                <a:xfrm rot="1800000">
                  <a:off x="8634425" y="2472126"/>
                  <a:ext cx="450960" cy="838855"/>
                  <a:chOff x="5378872" y="1589045"/>
                  <a:chExt cx="664789" cy="932283"/>
                </a:xfrm>
              </p:grpSpPr>
              <p:sp>
                <p:nvSpPr>
                  <p:cNvPr id="162" name="Gleichschenkliges Dreieck 161">
                    <a:extLst>
                      <a:ext uri="{FF2B5EF4-FFF2-40B4-BE49-F238E27FC236}">
                        <a16:creationId xmlns:a16="http://schemas.microsoft.com/office/drawing/2014/main" id="{37DAD12B-A9C6-726A-E930-DE766853C45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398686" y="2147023"/>
                    <a:ext cx="643221" cy="374305"/>
                  </a:xfrm>
                  <a:prstGeom prst="triangle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Rechteck 162">
                    <a:extLst>
                      <a:ext uri="{FF2B5EF4-FFF2-40B4-BE49-F238E27FC236}">
                        <a16:creationId xmlns:a16="http://schemas.microsoft.com/office/drawing/2014/main" id="{9BCB4BCF-FE8F-CBAD-E9F7-647A0A068D46}"/>
                      </a:ext>
                    </a:extLst>
                  </p:cNvPr>
                  <p:cNvSpPr/>
                  <p:nvPr/>
                </p:nvSpPr>
                <p:spPr>
                  <a:xfrm>
                    <a:off x="5400440" y="1600258"/>
                    <a:ext cx="643221" cy="549058"/>
                  </a:xfrm>
                  <a:prstGeom prst="rect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b" anchorCtr="0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Gleichschenkliges Dreieck 163">
                    <a:extLst>
                      <a:ext uri="{FF2B5EF4-FFF2-40B4-BE49-F238E27FC236}">
                        <a16:creationId xmlns:a16="http://schemas.microsoft.com/office/drawing/2014/main" id="{E81DF388-1D75-81CB-9714-3896EB87B7C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378872" y="1589045"/>
                    <a:ext cx="643220" cy="374305"/>
                  </a:xfrm>
                  <a:prstGeom prst="triangl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61" name="Gerader Verbinder 160">
                  <a:extLst>
                    <a:ext uri="{FF2B5EF4-FFF2-40B4-BE49-F238E27FC236}">
                      <a16:creationId xmlns:a16="http://schemas.microsoft.com/office/drawing/2014/main" id="{9067A1E0-28B0-152D-9EE4-D79517EB2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3524" y="3296155"/>
                  <a:ext cx="1885727" cy="733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47" name="Textfeld 146">
                <a:extLst>
                  <a:ext uri="{FF2B5EF4-FFF2-40B4-BE49-F238E27FC236}">
                    <a16:creationId xmlns:a16="http://schemas.microsoft.com/office/drawing/2014/main" id="{5DAC422C-2975-5268-F928-3F7B5A538BF1}"/>
                  </a:ext>
                </a:extLst>
              </p:cNvPr>
              <p:cNvSpPr txBox="1"/>
              <p:nvPr/>
            </p:nvSpPr>
            <p:spPr>
              <a:xfrm>
                <a:off x="6132383" y="1623772"/>
                <a:ext cx="4831177" cy="1353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960"/>
                  </a:lnSpc>
                  <a:buClr>
                    <a:schemeClr val="accent1"/>
                  </a:buClr>
                </a:pPr>
                <a:r>
                  <a:rPr lang="de-DE" sz="1200" b="1" dirty="0"/>
                  <a:t>Dispense </a:t>
                </a:r>
                <a:r>
                  <a:rPr lang="de-DE" sz="1200" b="1" dirty="0" err="1"/>
                  <a:t>robots</a:t>
                </a:r>
                <a:r>
                  <a:rPr lang="de-DE" sz="1200" b="1" dirty="0"/>
                  <a:t>/</a:t>
                </a:r>
                <a:br>
                  <a:rPr lang="de-DE" sz="1200" b="1" dirty="0"/>
                </a:br>
                <a:r>
                  <a:rPr lang="de-DE" sz="1200" b="1" dirty="0"/>
                  <a:t>screen </a:t>
                </a:r>
                <a:r>
                  <a:rPr lang="de-DE" sz="1200" b="1" dirty="0" err="1"/>
                  <a:t>printing</a:t>
                </a:r>
                <a:endParaRPr lang="de-DE" sz="1200" b="1" dirty="0"/>
              </a:p>
            </p:txBody>
          </p:sp>
        </p:grpSp>
        <p:pic>
          <p:nvPicPr>
            <p:cNvPr id="198" name="Grafik 197">
              <a:extLst>
                <a:ext uri="{FF2B5EF4-FFF2-40B4-BE49-F238E27FC236}">
                  <a16:creationId xmlns:a16="http://schemas.microsoft.com/office/drawing/2014/main" id="{C2EFA64F-544D-BE9B-0454-ECC478753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769" y="1964808"/>
              <a:ext cx="1978564" cy="1978564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7664ACD-FD86-33C5-6D44-60F0EC59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29CD9B-2B1F-2056-2B36-4BC938372D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2 </a:t>
            </a:r>
            <a:r>
              <a:rPr lang="en-US" dirty="0">
                <a:ea typeface="+mn-lt"/>
                <a:cs typeface="+mn-lt"/>
              </a:rPr>
              <a:t>Coating methods</a:t>
            </a: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7CBE92-ABE6-11C9-5544-E08DB5B6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B98563-519A-D227-885B-B94B9518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024F6A-857C-B309-FF07-81AEC734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57247F3F-AFE9-AA64-9D1C-1EB3D7E7D58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3CC8B4CC-EDB1-319A-3A01-A2E900B705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7F6FCC4-8F1A-03FD-C134-BB94ACE931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Wet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coating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process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548C426F-FC97-5A35-0D9A-9210B4389DC6}"/>
              </a:ext>
            </a:extLst>
          </p:cNvPr>
          <p:cNvSpPr txBox="1"/>
          <p:nvPr/>
        </p:nvSpPr>
        <p:spPr>
          <a:xfrm>
            <a:off x="436356" y="5907218"/>
            <a:ext cx="47192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The 3D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structures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were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generated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using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ChatGPT (OpenAI).</a:t>
            </a:r>
          </a:p>
        </p:txBody>
      </p:sp>
    </p:spTree>
    <p:extLst>
      <p:ext uri="{BB962C8B-B14F-4D97-AF65-F5344CB8AC3E}">
        <p14:creationId xmlns:p14="http://schemas.microsoft.com/office/powerpoint/2010/main" val="355120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CF072-4A61-A762-F184-EB3F56762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81E9A-8994-44E7-CE10-C4069E96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19EFF9-C610-2A85-3910-52BC6C06FE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3 </a:t>
            </a:r>
            <a:r>
              <a:rPr lang="en-US" dirty="0">
                <a:ea typeface="+mn-lt"/>
                <a:cs typeface="+mn-lt"/>
              </a:rPr>
              <a:t>Project Example: EXSOTHyC</a:t>
            </a: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10CE0A-ADBC-0431-2558-733F0E93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C17279-B551-E097-9D95-FFF359DA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2C6F53-4EF2-884B-A73D-A508D262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C1FAA60A-A050-16CB-9735-768ADDAE1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0919D818-EA91-E427-C0D6-017BA9DB5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EE3A2180-6DF9-BEB9-B3D1-F2EF5D2519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EXSOTHyC:  </a:t>
            </a:r>
            <a:r>
              <a:rPr lang="en-US" dirty="0">
                <a:solidFill>
                  <a:schemeClr val="tx1"/>
                </a:solidFill>
              </a:rPr>
              <a:t>Exsolution-based Nanoparticles for lowest cost green hydrogen via electrolysis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A9D9403-3420-0508-6AAE-7FF7CD9A1E83}"/>
              </a:ext>
            </a:extLst>
          </p:cNvPr>
          <p:cNvSpPr txBox="1"/>
          <p:nvPr/>
        </p:nvSpPr>
        <p:spPr>
          <a:xfrm>
            <a:off x="495329" y="2051750"/>
            <a:ext cx="1121724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Developing advanced materials, processes, and designs for alkaline </a:t>
            </a:r>
            <a:r>
              <a:rPr lang="en-US" sz="1600" dirty="0" err="1"/>
              <a:t>electrolysers</a:t>
            </a:r>
            <a:endParaRPr lang="en-US" sz="1600" dirty="0"/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B2AA2EB-5B46-D8E2-71AB-B6656E06DEAA}"/>
              </a:ext>
            </a:extLst>
          </p:cNvPr>
          <p:cNvGrpSpPr/>
          <p:nvPr/>
        </p:nvGrpSpPr>
        <p:grpSpPr>
          <a:xfrm>
            <a:off x="178266" y="2522940"/>
            <a:ext cx="4870939" cy="3227557"/>
            <a:chOff x="2407848" y="1184587"/>
            <a:chExt cx="7223965" cy="4786706"/>
          </a:xfrm>
        </p:grpSpPr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4DA33CFF-3F38-CCF6-A3B8-E4BBC04ABF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66533089"/>
                </p:ext>
              </p:extLst>
            </p:nvPr>
          </p:nvGraphicFramePr>
          <p:xfrm>
            <a:off x="2407848" y="1184587"/>
            <a:ext cx="7223965" cy="47867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8BDFBCA-F2AA-382C-0D1F-97225EB75393}"/>
                </a:ext>
              </a:extLst>
            </p:cNvPr>
            <p:cNvGrpSpPr/>
            <p:nvPr/>
          </p:nvGrpSpPr>
          <p:grpSpPr>
            <a:xfrm>
              <a:off x="5346074" y="1623556"/>
              <a:ext cx="1347511" cy="553982"/>
              <a:chOff x="7192640" y="2459942"/>
              <a:chExt cx="1347511" cy="553982"/>
            </a:xfrm>
          </p:grpSpPr>
          <p:sp>
            <p:nvSpPr>
              <p:cNvPr id="29" name="Rechteck: abgerundete Ecken 28">
                <a:extLst>
                  <a:ext uri="{FF2B5EF4-FFF2-40B4-BE49-F238E27FC236}">
                    <a16:creationId xmlns:a16="http://schemas.microsoft.com/office/drawing/2014/main" id="{0AD7E921-8FDF-EC95-0664-24323BF0C813}"/>
                  </a:ext>
                </a:extLst>
              </p:cNvPr>
              <p:cNvSpPr/>
              <p:nvPr/>
            </p:nvSpPr>
            <p:spPr>
              <a:xfrm>
                <a:off x="7192640" y="2459942"/>
                <a:ext cx="1347511" cy="5539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55D706B4-7ADB-F38B-FF05-BA2603352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29735" y="2538802"/>
                <a:ext cx="1263001" cy="412005"/>
              </a:xfrm>
              <a:prstGeom prst="rect">
                <a:avLst/>
              </a:prstGeom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D4EDF23-0088-1B9C-798B-6EA7213FACEA}"/>
                </a:ext>
              </a:extLst>
            </p:cNvPr>
            <p:cNvGrpSpPr/>
            <p:nvPr/>
          </p:nvGrpSpPr>
          <p:grpSpPr>
            <a:xfrm>
              <a:off x="6394535" y="4919898"/>
              <a:ext cx="1347511" cy="553982"/>
              <a:chOff x="7192640" y="4727052"/>
              <a:chExt cx="1347511" cy="553982"/>
            </a:xfrm>
          </p:grpSpPr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id="{AB95143C-610F-9412-3EE1-BF564D14889A}"/>
                  </a:ext>
                </a:extLst>
              </p:cNvPr>
              <p:cNvSpPr/>
              <p:nvPr/>
            </p:nvSpPr>
            <p:spPr>
              <a:xfrm>
                <a:off x="7192640" y="4727052"/>
                <a:ext cx="1347511" cy="5539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D825FEB7-5776-BF20-4A6F-A28C406B9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61287" y="4816639"/>
                <a:ext cx="1114899" cy="387961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6D07D07-548B-3432-1B85-49E345499D4C}"/>
                </a:ext>
              </a:extLst>
            </p:cNvPr>
            <p:cNvGrpSpPr/>
            <p:nvPr/>
          </p:nvGrpSpPr>
          <p:grpSpPr>
            <a:xfrm>
              <a:off x="7059665" y="2923896"/>
              <a:ext cx="1347511" cy="553982"/>
              <a:chOff x="7192640" y="3593497"/>
              <a:chExt cx="1347511" cy="553982"/>
            </a:xfrm>
          </p:grpSpPr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CD292CC3-057E-F5FC-8EFA-E87FE04F86C6}"/>
                  </a:ext>
                </a:extLst>
              </p:cNvPr>
              <p:cNvSpPr/>
              <p:nvPr/>
            </p:nvSpPr>
            <p:spPr>
              <a:xfrm>
                <a:off x="7192640" y="3593497"/>
                <a:ext cx="1347511" cy="5539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5" name="Picture 6" descr="A close-up of a logo&#10;&#10;AI-generated content may be incorrect.">
                <a:extLst>
                  <a:ext uri="{FF2B5EF4-FFF2-40B4-BE49-F238E27FC236}">
                    <a16:creationId xmlns:a16="http://schemas.microsoft.com/office/drawing/2014/main" id="{7DF8DCAF-F864-32D0-5795-F72405EA1D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34" r="7502" b="22074"/>
              <a:stretch>
                <a:fillRect/>
              </a:stretch>
            </p:blipFill>
            <p:spPr bwMode="auto">
              <a:xfrm>
                <a:off x="7275355" y="3706448"/>
                <a:ext cx="1233096" cy="346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B39E5028-78A8-7A60-98F4-482A9239FE35}"/>
                </a:ext>
              </a:extLst>
            </p:cNvPr>
            <p:cNvGrpSpPr/>
            <p:nvPr/>
          </p:nvGrpSpPr>
          <p:grpSpPr>
            <a:xfrm>
              <a:off x="3627001" y="2933136"/>
              <a:ext cx="1376351" cy="553982"/>
              <a:chOff x="450585" y="3118976"/>
              <a:chExt cx="1376351" cy="553982"/>
            </a:xfrm>
          </p:grpSpPr>
          <p:sp>
            <p:nvSpPr>
              <p:cNvPr id="21" name="Rechteck: abgerundete Ecken 20">
                <a:extLst>
                  <a:ext uri="{FF2B5EF4-FFF2-40B4-BE49-F238E27FC236}">
                    <a16:creationId xmlns:a16="http://schemas.microsoft.com/office/drawing/2014/main" id="{16B21306-7854-828A-76A7-8F5C1432115E}"/>
                  </a:ext>
                </a:extLst>
              </p:cNvPr>
              <p:cNvSpPr/>
              <p:nvPr/>
            </p:nvSpPr>
            <p:spPr>
              <a:xfrm>
                <a:off x="450585" y="3118976"/>
                <a:ext cx="1347511" cy="5539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2" name="Picture 5" descr="A red and black logo&#10;&#10;AI-generated content may be incorrect.">
                <a:extLst>
                  <a:ext uri="{FF2B5EF4-FFF2-40B4-BE49-F238E27FC236}">
                    <a16:creationId xmlns:a16="http://schemas.microsoft.com/office/drawing/2014/main" id="{8317E58D-50B1-789B-CE97-9AD309F53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25" y="3209781"/>
                <a:ext cx="1347511" cy="368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8882D2-5866-0974-EAF4-7635C0554B23}"/>
                </a:ext>
              </a:extLst>
            </p:cNvPr>
            <p:cNvGrpSpPr/>
            <p:nvPr/>
          </p:nvGrpSpPr>
          <p:grpSpPr>
            <a:xfrm>
              <a:off x="4205262" y="4926474"/>
              <a:ext cx="1442993" cy="553982"/>
              <a:chOff x="377364" y="4252531"/>
              <a:chExt cx="1442993" cy="553982"/>
            </a:xfrm>
          </p:grpSpPr>
          <p:sp>
            <p:nvSpPr>
              <p:cNvPr id="18" name="Rechteck: abgerundete Ecken 17">
                <a:extLst>
                  <a:ext uri="{FF2B5EF4-FFF2-40B4-BE49-F238E27FC236}">
                    <a16:creationId xmlns:a16="http://schemas.microsoft.com/office/drawing/2014/main" id="{1337A68A-3766-E40E-94DF-947206CD0EBA}"/>
                  </a:ext>
                </a:extLst>
              </p:cNvPr>
              <p:cNvSpPr/>
              <p:nvPr/>
            </p:nvSpPr>
            <p:spPr>
              <a:xfrm>
                <a:off x="450585" y="4252531"/>
                <a:ext cx="1347511" cy="5539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31A0E428-3E90-05D3-0B97-347652F53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364" y="4378815"/>
                <a:ext cx="1442993" cy="296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2294EA26-59D8-A69E-3854-0FC0FFC7D04A}"/>
                </a:ext>
              </a:extLst>
            </p:cNvPr>
            <p:cNvGrpSpPr/>
            <p:nvPr/>
          </p:nvGrpSpPr>
          <p:grpSpPr>
            <a:xfrm>
              <a:off x="5255193" y="2939096"/>
              <a:ext cx="1511361" cy="1399733"/>
              <a:chOff x="8793070" y="2713646"/>
              <a:chExt cx="1511361" cy="1399733"/>
            </a:xfrm>
          </p:grpSpPr>
          <p:sp>
            <p:nvSpPr>
              <p:cNvPr id="16" name="Rechteck: abgerundete Ecken 15">
                <a:extLst>
                  <a:ext uri="{FF2B5EF4-FFF2-40B4-BE49-F238E27FC236}">
                    <a16:creationId xmlns:a16="http://schemas.microsoft.com/office/drawing/2014/main" id="{491B284E-9DA1-AEBE-D85B-02F8D95FD2B3}"/>
                  </a:ext>
                </a:extLst>
              </p:cNvPr>
              <p:cNvSpPr/>
              <p:nvPr/>
            </p:nvSpPr>
            <p:spPr>
              <a:xfrm>
                <a:off x="8793070" y="2713646"/>
                <a:ext cx="1511361" cy="139973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7" name="Picture 3" descr="A logo with blue circles and orange text&#10;&#10;Description automatically generated">
                <a:extLst>
                  <a:ext uri="{FF2B5EF4-FFF2-40B4-BE49-F238E27FC236}">
                    <a16:creationId xmlns:a16="http://schemas.microsoft.com/office/drawing/2014/main" id="{FF4A6684-4F36-DD2A-B22F-2133ED900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31749" t="21943" r="30056" b="22620"/>
              <a:stretch>
                <a:fillRect/>
              </a:stretch>
            </p:blipFill>
            <p:spPr>
              <a:xfrm>
                <a:off x="8925428" y="2928757"/>
                <a:ext cx="1250096" cy="1006750"/>
              </a:xfrm>
              <a:prstGeom prst="rect">
                <a:avLst/>
              </a:prstGeom>
            </p:spPr>
          </p:pic>
        </p:grpSp>
      </p:grpSp>
      <p:pic>
        <p:nvPicPr>
          <p:cNvPr id="32" name="Picture 3" descr="A logo with blue circles and orange text&#10;&#10;Description automatically generated">
            <a:extLst>
              <a:ext uri="{FF2B5EF4-FFF2-40B4-BE49-F238E27FC236}">
                <a16:creationId xmlns:a16="http://schemas.microsoft.com/office/drawing/2014/main" id="{43586C13-46F9-7B76-48EC-CD1FAFAC6A1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1749" t="21943" r="30056" b="22620"/>
          <a:stretch>
            <a:fillRect/>
          </a:stretch>
        </p:blipFill>
        <p:spPr>
          <a:xfrm>
            <a:off x="10848154" y="456895"/>
            <a:ext cx="909096" cy="732130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9960E76B-CC71-A377-6C0D-CA042CA0D5DC}"/>
              </a:ext>
            </a:extLst>
          </p:cNvPr>
          <p:cNvSpPr txBox="1"/>
          <p:nvPr/>
        </p:nvSpPr>
        <p:spPr>
          <a:xfrm>
            <a:off x="6986846" y="5753499"/>
            <a:ext cx="355780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de-DE" sz="700" dirty="0" err="1"/>
              <a:t>Xu</a:t>
            </a:r>
            <a:r>
              <a:rPr lang="de-DE" sz="700" dirty="0"/>
              <a:t>, X., et al. “</a:t>
            </a:r>
            <a:r>
              <a:rPr lang="de-DE" sz="700" dirty="0" err="1"/>
              <a:t>Perovskite</a:t>
            </a:r>
            <a:r>
              <a:rPr lang="de-DE" sz="700" dirty="0"/>
              <a:t> </a:t>
            </a:r>
            <a:r>
              <a:rPr lang="de-DE" sz="700" dirty="0" err="1"/>
              <a:t>oxides</a:t>
            </a:r>
            <a:r>
              <a:rPr lang="de-DE" sz="700" dirty="0"/>
              <a:t> </a:t>
            </a:r>
            <a:r>
              <a:rPr lang="de-DE" sz="700" dirty="0" err="1"/>
              <a:t>as</a:t>
            </a:r>
            <a:r>
              <a:rPr lang="de-DE" sz="700" dirty="0"/>
              <a:t> potential </a:t>
            </a:r>
            <a:r>
              <a:rPr lang="de-DE" sz="700" dirty="0" err="1"/>
              <a:t>electrocatalysts</a:t>
            </a:r>
            <a:r>
              <a:rPr lang="de-DE" sz="700" dirty="0"/>
              <a:t> </a:t>
            </a:r>
            <a:r>
              <a:rPr lang="de-DE" sz="700" dirty="0" err="1"/>
              <a:t>for</a:t>
            </a:r>
            <a:r>
              <a:rPr lang="de-DE" sz="700" dirty="0"/>
              <a:t> </a:t>
            </a:r>
            <a:r>
              <a:rPr lang="de-DE" sz="700" dirty="0" err="1"/>
              <a:t>water</a:t>
            </a:r>
            <a:r>
              <a:rPr lang="de-DE" sz="700" dirty="0"/>
              <a:t> </a:t>
            </a:r>
            <a:r>
              <a:rPr lang="de-DE" sz="700" dirty="0" err="1"/>
              <a:t>splitting</a:t>
            </a:r>
            <a:r>
              <a:rPr lang="de-DE" sz="700" dirty="0"/>
              <a:t>.” Nano Energy, Volume 29, 2016, Pages 122–139</a:t>
            </a:r>
            <a:r>
              <a:rPr lang="de-DE" sz="1000" dirty="0"/>
              <a:t>.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EFBADE7-DAF8-5DE4-95C3-CF11DE35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3816" y="4287436"/>
            <a:ext cx="3600830" cy="1466146"/>
          </a:xfrm>
          <a:prstGeom prst="rect">
            <a:avLst/>
          </a:prstGeom>
        </p:spPr>
      </p:pic>
      <p:pic>
        <p:nvPicPr>
          <p:cNvPr id="37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D5191F5E-72BB-98B9-087D-5B60F6338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81" y="2520528"/>
            <a:ext cx="1925026" cy="65673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6A990FA-8F89-7FAB-7FB0-47AF82AB96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65869" y="2394923"/>
            <a:ext cx="2179728" cy="1471862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01937EFB-10BE-B568-BA7E-AD9BB53F2F84}"/>
              </a:ext>
            </a:extLst>
          </p:cNvPr>
          <p:cNvSpPr txBox="1"/>
          <p:nvPr/>
        </p:nvSpPr>
        <p:spPr>
          <a:xfrm>
            <a:off x="8507235" y="3725835"/>
            <a:ext cx="335096" cy="52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8414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9017-DCB8-5ADF-C8F0-3E2F45B1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feil: nach rechts 163">
            <a:extLst>
              <a:ext uri="{FF2B5EF4-FFF2-40B4-BE49-F238E27FC236}">
                <a16:creationId xmlns:a16="http://schemas.microsoft.com/office/drawing/2014/main" id="{6B93975A-0B61-5F51-7CC4-E8DBB7D3200D}"/>
              </a:ext>
            </a:extLst>
          </p:cNvPr>
          <p:cNvSpPr/>
          <p:nvPr/>
        </p:nvSpPr>
        <p:spPr>
          <a:xfrm>
            <a:off x="6379534" y="3893768"/>
            <a:ext cx="658021" cy="43135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3" name="Pfeil: nach rechts 162">
            <a:extLst>
              <a:ext uri="{FF2B5EF4-FFF2-40B4-BE49-F238E27FC236}">
                <a16:creationId xmlns:a16="http://schemas.microsoft.com/office/drawing/2014/main" id="{05682BD3-04B6-41A9-65FB-51A94AF83CD5}"/>
              </a:ext>
            </a:extLst>
          </p:cNvPr>
          <p:cNvSpPr/>
          <p:nvPr/>
        </p:nvSpPr>
        <p:spPr>
          <a:xfrm>
            <a:off x="2764785" y="3884086"/>
            <a:ext cx="658021" cy="43135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9B37AE-6FB1-B4FE-A1BA-10608CE1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10FEBA-A864-284A-5E8B-D51F2739D2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3 </a:t>
            </a:r>
            <a:r>
              <a:rPr lang="en-US" dirty="0">
                <a:ea typeface="+mn-lt"/>
                <a:cs typeface="+mn-lt"/>
              </a:rPr>
              <a:t>Project Example: EXSOTHyC</a:t>
            </a: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49E955-B111-6DE4-E55F-77860350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34458D-F9FA-2D1F-2FF8-A25C21CF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DFD9FA-872B-39D7-3A63-2E243492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8E2D20F3-85FE-923B-AB1D-7EEB83204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B33DCB31-5AC8-4E12-6FFE-C9AE97595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E9195992-89CC-24A2-2B4B-BA4575EF77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EXSOTHyC:  </a:t>
            </a:r>
            <a:r>
              <a:rPr lang="en-US" dirty="0">
                <a:solidFill>
                  <a:schemeClr val="tx1"/>
                </a:solidFill>
              </a:rPr>
              <a:t>Exsolution-based Nanoparticles for lowest cost green hydrogen via electrolysis</a:t>
            </a:r>
          </a:p>
        </p:txBody>
      </p:sp>
      <p:pic>
        <p:nvPicPr>
          <p:cNvPr id="32" name="Picture 3" descr="A logo with blue circles and orange text&#10;&#10;Description automatically generated">
            <a:extLst>
              <a:ext uri="{FF2B5EF4-FFF2-40B4-BE49-F238E27FC236}">
                <a16:creationId xmlns:a16="http://schemas.microsoft.com/office/drawing/2014/main" id="{C01FDFD1-0D26-85B6-7AF0-52C8DF12DD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749" t="21943" r="30056" b="22620"/>
          <a:stretch>
            <a:fillRect/>
          </a:stretch>
        </p:blipFill>
        <p:spPr>
          <a:xfrm>
            <a:off x="10848154" y="456895"/>
            <a:ext cx="909096" cy="732130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AE60F7F8-8671-8AE8-0B7F-0F1628894C65}"/>
              </a:ext>
            </a:extLst>
          </p:cNvPr>
          <p:cNvSpPr txBox="1"/>
          <p:nvPr/>
        </p:nvSpPr>
        <p:spPr>
          <a:xfrm>
            <a:off x="388731" y="5907218"/>
            <a:ext cx="4719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basic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metallic foam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structure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was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generated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bg1">
                    <a:lumMod val="85000"/>
                  </a:schemeClr>
                </a:solidFill>
              </a:rPr>
              <a:t>using</a:t>
            </a:r>
            <a:r>
              <a:rPr lang="de-DE" sz="1050" dirty="0">
                <a:solidFill>
                  <a:schemeClr val="bg1">
                    <a:lumMod val="85000"/>
                  </a:schemeClr>
                </a:solidFill>
              </a:rPr>
              <a:t> ChatGPT (OpenAI).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11DB980-F4AB-905E-F7F8-32FA00057104}"/>
              </a:ext>
            </a:extLst>
          </p:cNvPr>
          <p:cNvGrpSpPr/>
          <p:nvPr/>
        </p:nvGrpSpPr>
        <p:grpSpPr>
          <a:xfrm>
            <a:off x="492125" y="2664988"/>
            <a:ext cx="8319264" cy="2444080"/>
            <a:chOff x="577086" y="2377921"/>
            <a:chExt cx="10275580" cy="3018818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4784D3E-44A7-B698-26CF-6D261711776D}"/>
                </a:ext>
              </a:extLst>
            </p:cNvPr>
            <p:cNvSpPr txBox="1"/>
            <p:nvPr/>
          </p:nvSpPr>
          <p:spPr>
            <a:xfrm>
              <a:off x="4720302" y="5054602"/>
              <a:ext cx="1182378" cy="34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1200" dirty="0">
                  <a:solidFill>
                    <a:prstClr val="black"/>
                  </a:solidFill>
                </a:rPr>
                <a:t>Spraying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928B434-86E2-7445-DF27-615E011A04CD}"/>
                </a:ext>
              </a:extLst>
            </p:cNvPr>
            <p:cNvSpPr txBox="1"/>
            <p:nvPr/>
          </p:nvSpPr>
          <p:spPr>
            <a:xfrm>
              <a:off x="1661343" y="3154690"/>
              <a:ext cx="41389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</a:rPr>
                <a:t>+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5275A6C-FC7D-16EF-0711-5CE87D2D9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rcRect l="52669" t="10533" r="18217" b="10367"/>
            <a:stretch/>
          </p:blipFill>
          <p:spPr>
            <a:xfrm flipH="1">
              <a:off x="4421190" y="3659789"/>
              <a:ext cx="482444" cy="124539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47D0D02-86DC-3568-2791-D7DC4D388D77}"/>
                </a:ext>
              </a:extLst>
            </p:cNvPr>
            <p:cNvSpPr txBox="1"/>
            <p:nvPr/>
          </p:nvSpPr>
          <p:spPr>
            <a:xfrm>
              <a:off x="663224" y="4003985"/>
              <a:ext cx="1117737" cy="34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Powder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3161CAE-F9C0-99F7-B6BD-E3D6725E6B3E}"/>
                </a:ext>
              </a:extLst>
            </p:cNvPr>
            <p:cNvGrpSpPr/>
            <p:nvPr/>
          </p:nvGrpSpPr>
          <p:grpSpPr>
            <a:xfrm rot="16200000">
              <a:off x="5026624" y="3933260"/>
              <a:ext cx="1827097" cy="552375"/>
              <a:chOff x="776870" y="3016492"/>
              <a:chExt cx="2785358" cy="842083"/>
            </a:xfrm>
          </p:grpSpPr>
          <p:sp>
            <p:nvSpPr>
              <p:cNvPr id="139" name="Parallelogramm 138">
                <a:extLst>
                  <a:ext uri="{FF2B5EF4-FFF2-40B4-BE49-F238E27FC236}">
                    <a16:creationId xmlns:a16="http://schemas.microsoft.com/office/drawing/2014/main" id="{E07FD205-0845-7D1A-B05D-A830280C1AC9}"/>
                  </a:ext>
                </a:extLst>
              </p:cNvPr>
              <p:cNvSpPr/>
              <p:nvPr/>
            </p:nvSpPr>
            <p:spPr>
              <a:xfrm>
                <a:off x="2771654" y="3105345"/>
                <a:ext cx="778421" cy="722276"/>
              </a:xfrm>
              <a:prstGeom prst="parallelogram">
                <a:avLst>
                  <a:gd name="adj" fmla="val 92084"/>
                </a:avLst>
              </a:prstGeom>
              <a:pattFill prst="openDmnd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Rechteck 139">
                <a:extLst>
                  <a:ext uri="{FF2B5EF4-FFF2-40B4-BE49-F238E27FC236}">
                    <a16:creationId xmlns:a16="http://schemas.microsoft.com/office/drawing/2014/main" id="{4E995E4A-8990-FEED-CA3E-B6DC5601D56A}"/>
                  </a:ext>
                </a:extLst>
              </p:cNvPr>
              <p:cNvSpPr/>
              <p:nvPr/>
            </p:nvSpPr>
            <p:spPr>
              <a:xfrm>
                <a:off x="3432758" y="3016492"/>
                <a:ext cx="129470" cy="2982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Parallelogramm 140">
                <a:extLst>
                  <a:ext uri="{FF2B5EF4-FFF2-40B4-BE49-F238E27FC236}">
                    <a16:creationId xmlns:a16="http://schemas.microsoft.com/office/drawing/2014/main" id="{A3E6E2E3-65C4-88E6-AABC-8961D14A29F6}"/>
                  </a:ext>
                </a:extLst>
              </p:cNvPr>
              <p:cNvSpPr/>
              <p:nvPr/>
            </p:nvSpPr>
            <p:spPr>
              <a:xfrm>
                <a:off x="907255" y="3105819"/>
                <a:ext cx="2523564" cy="594103"/>
              </a:xfrm>
              <a:prstGeom prst="parallelogram">
                <a:avLst>
                  <a:gd name="adj" fmla="val 92084"/>
                </a:avLst>
              </a:prstGeom>
              <a:pattFill prst="openDmnd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Parallelogramm 141">
                <a:extLst>
                  <a:ext uri="{FF2B5EF4-FFF2-40B4-BE49-F238E27FC236}">
                    <a16:creationId xmlns:a16="http://schemas.microsoft.com/office/drawing/2014/main" id="{EDA09DAC-FF4E-C9E9-09E0-746C89179424}"/>
                  </a:ext>
                </a:extLst>
              </p:cNvPr>
              <p:cNvSpPr/>
              <p:nvPr/>
            </p:nvSpPr>
            <p:spPr>
              <a:xfrm>
                <a:off x="907923" y="3700080"/>
                <a:ext cx="1978030" cy="127698"/>
              </a:xfrm>
              <a:prstGeom prst="parallelogram">
                <a:avLst>
                  <a:gd name="adj" fmla="val 0"/>
                </a:avLst>
              </a:prstGeom>
              <a:pattFill prst="openDmnd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" name="Gerader Verbinder 142">
                <a:extLst>
                  <a:ext uri="{FF2B5EF4-FFF2-40B4-BE49-F238E27FC236}">
                    <a16:creationId xmlns:a16="http://schemas.microsoft.com/office/drawing/2014/main" id="{8606943D-E8D7-DF7A-6D5D-FB1928953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0816" y="3112152"/>
                <a:ext cx="0" cy="13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4" name="Rechteck 143">
                <a:extLst>
                  <a:ext uri="{FF2B5EF4-FFF2-40B4-BE49-F238E27FC236}">
                    <a16:creationId xmlns:a16="http://schemas.microsoft.com/office/drawing/2014/main" id="{F4F85FB0-93A1-9409-F352-0D1A08019415}"/>
                  </a:ext>
                </a:extLst>
              </p:cNvPr>
              <p:cNvSpPr/>
              <p:nvPr/>
            </p:nvSpPr>
            <p:spPr>
              <a:xfrm>
                <a:off x="776870" y="3669270"/>
                <a:ext cx="118235" cy="18930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F1DFB2B-B360-3A05-9572-A3F10B350F54}"/>
                </a:ext>
              </a:extLst>
            </p:cNvPr>
            <p:cNvSpPr/>
            <p:nvPr/>
          </p:nvSpPr>
          <p:spPr>
            <a:xfrm rot="16200000">
              <a:off x="5748045" y="4103364"/>
              <a:ext cx="355460" cy="178103"/>
            </a:xfrm>
            <a:prstGeom prst="ellipse">
              <a:avLst/>
            </a:prstGeom>
            <a:pattFill prst="sphere">
              <a:fgClr>
                <a:sysClr val="window" lastClr="FFFFFF">
                  <a:lumMod val="50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D803FCB-BD12-F299-E73C-5C8A26422B0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27600" y="3757198"/>
              <a:ext cx="128544" cy="107125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lgDash"/>
              <a:miter lim="800000"/>
            </a:ln>
            <a:effectLst/>
          </p:spPr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017D9674-FC4D-B1D6-906E-B4EBC594FCF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92520" y="3727389"/>
              <a:ext cx="61161" cy="1071251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lgDash"/>
              <a:miter lim="800000"/>
            </a:ln>
            <a:effectLst/>
          </p:spPr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287CDCF5-7A3D-EAE6-E561-DD3036D22C9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366200" y="3667631"/>
              <a:ext cx="56853" cy="107125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lgDash"/>
              <a:miter lim="800000"/>
            </a:ln>
            <a:effectLst/>
          </p:spPr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203F6623-11FB-0C8B-87E5-2AB8DC0F7B6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450895" y="3679478"/>
              <a:ext cx="0" cy="1095637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lgDash"/>
              <a:miter lim="800000"/>
            </a:ln>
            <a:effectLst/>
          </p:spPr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EC7AB7D3-68D2-9884-57F6-A5DE202EC1D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386168" y="3613878"/>
              <a:ext cx="131889" cy="109340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lgDash"/>
              <a:miter lim="800000"/>
            </a:ln>
            <a:effectLst/>
          </p:spPr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F5C1BCA6-212B-2078-B2A0-5034815F39AD}"/>
                </a:ext>
              </a:extLst>
            </p:cNvPr>
            <p:cNvSpPr txBox="1"/>
            <p:nvPr/>
          </p:nvSpPr>
          <p:spPr>
            <a:xfrm>
              <a:off x="6329879" y="3837412"/>
              <a:ext cx="41389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</a:rPr>
                <a:t>+</a:t>
              </a: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BC02972-6F52-CEEC-08F0-997C59111CEC}"/>
                </a:ext>
              </a:extLst>
            </p:cNvPr>
            <p:cNvGrpSpPr/>
            <p:nvPr/>
          </p:nvGrpSpPr>
          <p:grpSpPr>
            <a:xfrm>
              <a:off x="6917530" y="3771932"/>
              <a:ext cx="596642" cy="1016283"/>
              <a:chOff x="10190655" y="2580962"/>
              <a:chExt cx="1275980" cy="2173426"/>
            </a:xfrm>
          </p:grpSpPr>
          <p:sp>
            <p:nvSpPr>
              <p:cNvPr id="133" name="Rechteck: abgerundete Ecken 132">
                <a:extLst>
                  <a:ext uri="{FF2B5EF4-FFF2-40B4-BE49-F238E27FC236}">
                    <a16:creationId xmlns:a16="http://schemas.microsoft.com/office/drawing/2014/main" id="{C5E9D46F-0392-4345-5D7E-30EF89815D66}"/>
                  </a:ext>
                </a:extLst>
              </p:cNvPr>
              <p:cNvSpPr/>
              <p:nvPr/>
            </p:nvSpPr>
            <p:spPr>
              <a:xfrm>
                <a:off x="10190655" y="2580962"/>
                <a:ext cx="1275980" cy="1703579"/>
              </a:xfrm>
              <a:prstGeom prst="roundRect">
                <a:avLst>
                  <a:gd name="adj" fmla="val 19622"/>
                </a:avLst>
              </a:prstGeom>
              <a:gradFill flip="none" rotWithShape="1">
                <a:gsLst>
                  <a:gs pos="100000">
                    <a:srgbClr val="FFC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09DFD737-B2AB-16C3-AE6B-5F57887399B1}"/>
                  </a:ext>
                </a:extLst>
              </p:cNvPr>
              <p:cNvSpPr/>
              <p:nvPr/>
            </p:nvSpPr>
            <p:spPr>
              <a:xfrm>
                <a:off x="10451567" y="3638309"/>
                <a:ext cx="754144" cy="8941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" name="Gerader Verbinder 134">
                <a:extLst>
                  <a:ext uri="{FF2B5EF4-FFF2-40B4-BE49-F238E27FC236}">
                    <a16:creationId xmlns:a16="http://schemas.microsoft.com/office/drawing/2014/main" id="{6ADC8804-CDFD-2197-DAF3-5D4597CB5CCF}"/>
                  </a:ext>
                </a:extLst>
              </p:cNvPr>
              <p:cNvCxnSpPr/>
              <p:nvPr/>
            </p:nvCxnSpPr>
            <p:spPr>
              <a:xfrm>
                <a:off x="10454510" y="3727728"/>
                <a:ext cx="8379" cy="102666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6" name="Gerader Verbinder 135">
                <a:extLst>
                  <a:ext uri="{FF2B5EF4-FFF2-40B4-BE49-F238E27FC236}">
                    <a16:creationId xmlns:a16="http://schemas.microsoft.com/office/drawing/2014/main" id="{169350FB-291D-B7E7-EC68-0DA71CC59E52}"/>
                  </a:ext>
                </a:extLst>
              </p:cNvPr>
              <p:cNvCxnSpPr/>
              <p:nvPr/>
            </p:nvCxnSpPr>
            <p:spPr>
              <a:xfrm>
                <a:off x="11202933" y="3725348"/>
                <a:ext cx="8379" cy="102666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Gerader Verbinder 136">
                <a:extLst>
                  <a:ext uri="{FF2B5EF4-FFF2-40B4-BE49-F238E27FC236}">
                    <a16:creationId xmlns:a16="http://schemas.microsoft.com/office/drawing/2014/main" id="{2811B5F6-0EB0-F5D4-FC3B-7927E7EC06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5761" y="3727728"/>
                <a:ext cx="372882" cy="428589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Gerader Verbinder 137">
                <a:extLst>
                  <a:ext uri="{FF2B5EF4-FFF2-40B4-BE49-F238E27FC236}">
                    <a16:creationId xmlns:a16="http://schemas.microsoft.com/office/drawing/2014/main" id="{08D83A3A-0FA5-1DA8-D75C-30CFB23068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19174" y="3727728"/>
                <a:ext cx="382966" cy="428589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FEC37CB-F3CF-434A-D6B7-AE4608321938}"/>
                </a:ext>
              </a:extLst>
            </p:cNvPr>
            <p:cNvSpPr txBox="1"/>
            <p:nvPr/>
          </p:nvSpPr>
          <p:spPr>
            <a:xfrm>
              <a:off x="6453672" y="4883535"/>
              <a:ext cx="1699159" cy="34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sz="1200" dirty="0">
                  <a:solidFill>
                    <a:prstClr val="black"/>
                  </a:solidFill>
                </a:rPr>
                <a:t>Heat treatment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A7FF635-8819-497B-A4C1-53AFBA68FC8E}"/>
                </a:ext>
              </a:extLst>
            </p:cNvPr>
            <p:cNvSpPr txBox="1"/>
            <p:nvPr/>
          </p:nvSpPr>
          <p:spPr>
            <a:xfrm>
              <a:off x="1868291" y="4063163"/>
              <a:ext cx="1459301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Binder mixture</a:t>
              </a: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0FA44276-E629-F4BA-841B-7C2BD19EF496}"/>
                </a:ext>
              </a:extLst>
            </p:cNvPr>
            <p:cNvGrpSpPr/>
            <p:nvPr/>
          </p:nvGrpSpPr>
          <p:grpSpPr>
            <a:xfrm>
              <a:off x="734728" y="3052347"/>
              <a:ext cx="1021364" cy="936109"/>
              <a:chOff x="1037765" y="1255863"/>
              <a:chExt cx="1105830" cy="1023477"/>
            </a:xfrm>
            <a:solidFill>
              <a:srgbClr val="F9DBB2"/>
            </a:solidFill>
          </p:grpSpPr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C15F3C2C-B6F1-5F18-5507-6272FB6EF07C}"/>
                  </a:ext>
                </a:extLst>
              </p:cNvPr>
              <p:cNvSpPr/>
              <p:nvPr/>
            </p:nvSpPr>
            <p:spPr>
              <a:xfrm>
                <a:off x="1037765" y="2116903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136B1145-0516-2A6D-E7C4-E2077CA17230}"/>
                  </a:ext>
                </a:extLst>
              </p:cNvPr>
              <p:cNvSpPr/>
              <p:nvPr/>
            </p:nvSpPr>
            <p:spPr>
              <a:xfrm>
                <a:off x="1244781" y="1739780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08D94AA1-952E-BAE1-C054-E779EDEADAAF}"/>
                  </a:ext>
                </a:extLst>
              </p:cNvPr>
              <p:cNvSpPr/>
              <p:nvPr/>
            </p:nvSpPr>
            <p:spPr>
              <a:xfrm>
                <a:off x="1723146" y="1772006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C5C088C0-1232-4A1A-3F34-1DAF3B0B0F7B}"/>
                  </a:ext>
                </a:extLst>
              </p:cNvPr>
              <p:cNvSpPr/>
              <p:nvPr/>
            </p:nvSpPr>
            <p:spPr>
              <a:xfrm>
                <a:off x="1808573" y="1910817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BEB3C9A4-916D-B980-95CF-ACF3EC8CBB1A}"/>
                  </a:ext>
                </a:extLst>
              </p:cNvPr>
              <p:cNvSpPr/>
              <p:nvPr/>
            </p:nvSpPr>
            <p:spPr>
              <a:xfrm>
                <a:off x="1623884" y="1543208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BFB671EC-B72F-4AC7-B782-A4526471D038}"/>
                  </a:ext>
                </a:extLst>
              </p:cNvPr>
              <p:cNvSpPr/>
              <p:nvPr/>
            </p:nvSpPr>
            <p:spPr>
              <a:xfrm>
                <a:off x="1457363" y="2115146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BFB1C08D-18D6-A2A7-6FF6-3B3BABA5F4EC}"/>
                  </a:ext>
                </a:extLst>
              </p:cNvPr>
              <p:cNvSpPr/>
              <p:nvPr/>
            </p:nvSpPr>
            <p:spPr>
              <a:xfrm>
                <a:off x="1193708" y="2012071"/>
                <a:ext cx="256437" cy="25643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D4F2CD70-01B0-5EDA-8AFC-E2F36FCECC54}"/>
                  </a:ext>
                </a:extLst>
              </p:cNvPr>
              <p:cNvSpPr/>
              <p:nvPr/>
            </p:nvSpPr>
            <p:spPr>
              <a:xfrm>
                <a:off x="1398717" y="1604115"/>
                <a:ext cx="256437" cy="25643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62F5C4ED-D35F-7F4F-689D-DBA170D920BD}"/>
                  </a:ext>
                </a:extLst>
              </p:cNvPr>
              <p:cNvSpPr/>
              <p:nvPr/>
            </p:nvSpPr>
            <p:spPr>
              <a:xfrm>
                <a:off x="1887158" y="2022902"/>
                <a:ext cx="256437" cy="25643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0D7E9C78-6D84-3B6B-3546-67800B1A8370}"/>
                  </a:ext>
                </a:extLst>
              </p:cNvPr>
              <p:cNvSpPr/>
              <p:nvPr/>
            </p:nvSpPr>
            <p:spPr>
              <a:xfrm>
                <a:off x="1432282" y="1855889"/>
                <a:ext cx="256437" cy="25643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61E692C1-25EE-8A15-DE12-D8D273F3A92F}"/>
                  </a:ext>
                </a:extLst>
              </p:cNvPr>
              <p:cNvSpPr/>
              <p:nvPr/>
            </p:nvSpPr>
            <p:spPr>
              <a:xfrm>
                <a:off x="1621588" y="2017456"/>
                <a:ext cx="256437" cy="256437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32789C51-5158-6036-CFB4-9E49AB81C552}"/>
                  </a:ext>
                </a:extLst>
              </p:cNvPr>
              <p:cNvSpPr/>
              <p:nvPr/>
            </p:nvSpPr>
            <p:spPr>
              <a:xfrm>
                <a:off x="1701972" y="1919022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ED561DC5-2302-075C-56E4-BAAC647AF359}"/>
                  </a:ext>
                </a:extLst>
              </p:cNvPr>
              <p:cNvSpPr/>
              <p:nvPr/>
            </p:nvSpPr>
            <p:spPr>
              <a:xfrm>
                <a:off x="1637642" y="1821219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6D616F3F-58DA-FB18-FA78-3C550268500D}"/>
                  </a:ext>
                </a:extLst>
              </p:cNvPr>
              <p:cNvSpPr/>
              <p:nvPr/>
            </p:nvSpPr>
            <p:spPr>
              <a:xfrm>
                <a:off x="1737252" y="1682231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3304B363-EA20-83F1-22D0-0769EAA58CEB}"/>
                  </a:ext>
                </a:extLst>
              </p:cNvPr>
              <p:cNvSpPr/>
              <p:nvPr/>
            </p:nvSpPr>
            <p:spPr>
              <a:xfrm>
                <a:off x="1107409" y="2034428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94926DCB-1D9F-9C5B-4B3C-115179BFD84B}"/>
                  </a:ext>
                </a:extLst>
              </p:cNvPr>
              <p:cNvSpPr/>
              <p:nvPr/>
            </p:nvSpPr>
            <p:spPr>
              <a:xfrm>
                <a:off x="1332388" y="1920430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6F96E5BA-8CBC-D4B9-E71B-EB20189A9CB6}"/>
                  </a:ext>
                </a:extLst>
              </p:cNvPr>
              <p:cNvSpPr/>
              <p:nvPr/>
            </p:nvSpPr>
            <p:spPr>
              <a:xfrm>
                <a:off x="1242564" y="1893344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3BEA7364-719C-A395-77E3-1487C53C8A54}"/>
                  </a:ext>
                </a:extLst>
              </p:cNvPr>
              <p:cNvSpPr/>
              <p:nvPr/>
            </p:nvSpPr>
            <p:spPr>
              <a:xfrm>
                <a:off x="1377768" y="1828701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C97F8AD1-5017-B97C-09BD-50C53CE64286}"/>
                  </a:ext>
                </a:extLst>
              </p:cNvPr>
              <p:cNvSpPr/>
              <p:nvPr/>
            </p:nvSpPr>
            <p:spPr>
              <a:xfrm>
                <a:off x="1312767" y="1650212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3442A1AC-30DC-148D-47AA-D8F09AA76666}"/>
                  </a:ext>
                </a:extLst>
              </p:cNvPr>
              <p:cNvSpPr/>
              <p:nvPr/>
            </p:nvSpPr>
            <p:spPr>
              <a:xfrm>
                <a:off x="1652490" y="1731133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64EE2E72-31E1-FBB0-EBA2-08F7769C125B}"/>
                  </a:ext>
                </a:extLst>
              </p:cNvPr>
              <p:cNvSpPr/>
              <p:nvPr/>
            </p:nvSpPr>
            <p:spPr>
              <a:xfrm>
                <a:off x="1166091" y="1952295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0C3255E8-24B8-0AD5-14D1-3DD2D8213E79}"/>
                  </a:ext>
                </a:extLst>
              </p:cNvPr>
              <p:cNvSpPr/>
              <p:nvPr/>
            </p:nvSpPr>
            <p:spPr>
              <a:xfrm>
                <a:off x="1404185" y="1449140"/>
                <a:ext cx="158749" cy="158748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09383F83-140F-DC92-7E28-C5FF8B7C6A3B}"/>
                  </a:ext>
                </a:extLst>
              </p:cNvPr>
              <p:cNvSpPr/>
              <p:nvPr/>
            </p:nvSpPr>
            <p:spPr>
              <a:xfrm>
                <a:off x="1357062" y="1573786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C4A23CB2-342E-1A7E-6679-47358A9F7A0E}"/>
                  </a:ext>
                </a:extLst>
              </p:cNvPr>
              <p:cNvSpPr/>
              <p:nvPr/>
            </p:nvSpPr>
            <p:spPr>
              <a:xfrm>
                <a:off x="1526939" y="1255863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58EB5BE1-EF43-E305-9665-7CB631E3049A}"/>
                  </a:ext>
                </a:extLst>
              </p:cNvPr>
              <p:cNvSpPr/>
              <p:nvPr/>
            </p:nvSpPr>
            <p:spPr>
              <a:xfrm>
                <a:off x="1471290" y="1357027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F50B09A7-3CAA-CD05-E5E8-E6D494712201}"/>
                  </a:ext>
                </a:extLst>
              </p:cNvPr>
              <p:cNvSpPr/>
              <p:nvPr/>
            </p:nvSpPr>
            <p:spPr>
              <a:xfrm>
                <a:off x="1546556" y="1430625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C28BF72F-1E8C-0328-CC6D-6A1C75C3B7DF}"/>
                  </a:ext>
                </a:extLst>
              </p:cNvPr>
              <p:cNvSpPr/>
              <p:nvPr/>
            </p:nvSpPr>
            <p:spPr>
              <a:xfrm>
                <a:off x="1632388" y="1450639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E62DF6D5-5CC7-B50D-9F2C-B815BF207C9A}"/>
                  </a:ext>
                </a:extLst>
              </p:cNvPr>
              <p:cNvSpPr/>
              <p:nvPr/>
            </p:nvSpPr>
            <p:spPr>
              <a:xfrm>
                <a:off x="1546844" y="1524456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78D901E8-FF07-B9B3-EC9D-3191B8A50AA7}"/>
                  </a:ext>
                </a:extLst>
              </p:cNvPr>
              <p:cNvSpPr/>
              <p:nvPr/>
            </p:nvSpPr>
            <p:spPr>
              <a:xfrm>
                <a:off x="1560514" y="1343396"/>
                <a:ext cx="90763" cy="90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9DBB2">
                      <a:shade val="30000"/>
                      <a:satMod val="115000"/>
                    </a:srgbClr>
                  </a:gs>
                  <a:gs pos="50000">
                    <a:srgbClr val="F9DBB2">
                      <a:shade val="67500"/>
                      <a:satMod val="115000"/>
                    </a:srgbClr>
                  </a:gs>
                  <a:gs pos="100000">
                    <a:srgbClr val="F9DBB2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F34CA976-37D5-716F-94EC-473D7426DB40}"/>
                </a:ext>
              </a:extLst>
            </p:cNvPr>
            <p:cNvGrpSpPr/>
            <p:nvPr/>
          </p:nvGrpSpPr>
          <p:grpSpPr>
            <a:xfrm>
              <a:off x="882512" y="4447391"/>
              <a:ext cx="1827097" cy="552373"/>
              <a:chOff x="776869" y="3016494"/>
              <a:chExt cx="2785357" cy="842081"/>
            </a:xfrm>
          </p:grpSpPr>
          <p:sp>
            <p:nvSpPr>
              <p:cNvPr id="96" name="Parallelogramm 95">
                <a:extLst>
                  <a:ext uri="{FF2B5EF4-FFF2-40B4-BE49-F238E27FC236}">
                    <a16:creationId xmlns:a16="http://schemas.microsoft.com/office/drawing/2014/main" id="{F1BC7835-6113-3FA6-79B0-5F1533A0F837}"/>
                  </a:ext>
                </a:extLst>
              </p:cNvPr>
              <p:cNvSpPr/>
              <p:nvPr/>
            </p:nvSpPr>
            <p:spPr>
              <a:xfrm>
                <a:off x="2771653" y="3105348"/>
                <a:ext cx="778421" cy="722277"/>
              </a:xfrm>
              <a:prstGeom prst="parallelogram">
                <a:avLst>
                  <a:gd name="adj" fmla="val 92084"/>
                </a:avLst>
              </a:prstGeom>
              <a:pattFill prst="openDmnd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D77623CC-AF77-C04E-5BBA-19310FAEA729}"/>
                  </a:ext>
                </a:extLst>
              </p:cNvPr>
              <p:cNvSpPr/>
              <p:nvPr/>
            </p:nvSpPr>
            <p:spPr>
              <a:xfrm>
                <a:off x="3432756" y="3016494"/>
                <a:ext cx="129470" cy="2982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Parallelogramm 97">
                <a:extLst>
                  <a:ext uri="{FF2B5EF4-FFF2-40B4-BE49-F238E27FC236}">
                    <a16:creationId xmlns:a16="http://schemas.microsoft.com/office/drawing/2014/main" id="{48B29A4E-AFB8-B01F-F409-F3CCFB097D58}"/>
                  </a:ext>
                </a:extLst>
              </p:cNvPr>
              <p:cNvSpPr/>
              <p:nvPr/>
            </p:nvSpPr>
            <p:spPr>
              <a:xfrm>
                <a:off x="907254" y="3105821"/>
                <a:ext cx="2523563" cy="594104"/>
              </a:xfrm>
              <a:prstGeom prst="parallelogram">
                <a:avLst>
                  <a:gd name="adj" fmla="val 92084"/>
                </a:avLst>
              </a:prstGeom>
              <a:pattFill prst="openDmnd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Parallelogramm 98">
                <a:extLst>
                  <a:ext uri="{FF2B5EF4-FFF2-40B4-BE49-F238E27FC236}">
                    <a16:creationId xmlns:a16="http://schemas.microsoft.com/office/drawing/2014/main" id="{8A4000D4-D1C7-C53C-FB96-C55FEE3F20CC}"/>
                  </a:ext>
                </a:extLst>
              </p:cNvPr>
              <p:cNvSpPr/>
              <p:nvPr/>
            </p:nvSpPr>
            <p:spPr>
              <a:xfrm>
                <a:off x="907923" y="3700084"/>
                <a:ext cx="1978030" cy="127698"/>
              </a:xfrm>
              <a:prstGeom prst="parallelogram">
                <a:avLst>
                  <a:gd name="adj" fmla="val 0"/>
                </a:avLst>
              </a:prstGeom>
              <a:pattFill prst="openDmnd">
                <a:fgClr>
                  <a:sysClr val="window" lastClr="FFFFFF">
                    <a:lumMod val="50000"/>
                  </a:sys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0" name="Gerader Verbinder 99">
                <a:extLst>
                  <a:ext uri="{FF2B5EF4-FFF2-40B4-BE49-F238E27FC236}">
                    <a16:creationId xmlns:a16="http://schemas.microsoft.com/office/drawing/2014/main" id="{937D3BC5-E573-D2C7-633F-F918E8E85E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0816" y="3112151"/>
                <a:ext cx="0" cy="133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7A910478-BF3C-AA2E-1A2A-24DDA72FE6EF}"/>
                  </a:ext>
                </a:extLst>
              </p:cNvPr>
              <p:cNvSpPr/>
              <p:nvPr/>
            </p:nvSpPr>
            <p:spPr>
              <a:xfrm>
                <a:off x="776869" y="3669270"/>
                <a:ext cx="118235" cy="18930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D25DE132-E272-04CB-826C-D05878821864}"/>
                </a:ext>
              </a:extLst>
            </p:cNvPr>
            <p:cNvGrpSpPr/>
            <p:nvPr/>
          </p:nvGrpSpPr>
          <p:grpSpPr>
            <a:xfrm>
              <a:off x="8869111" y="3651393"/>
              <a:ext cx="1277118" cy="1316205"/>
              <a:chOff x="4847978" y="2654445"/>
              <a:chExt cx="1665396" cy="1716356"/>
            </a:xfrm>
          </p:grpSpPr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FA7B298D-F048-F0AF-F544-DA6C8D6474F8}"/>
                  </a:ext>
                </a:extLst>
              </p:cNvPr>
              <p:cNvGrpSpPr/>
              <p:nvPr/>
            </p:nvGrpSpPr>
            <p:grpSpPr>
              <a:xfrm>
                <a:off x="4847978" y="2654445"/>
                <a:ext cx="1665396" cy="1716356"/>
                <a:chOff x="3329616" y="2624137"/>
                <a:chExt cx="1665374" cy="1716345"/>
              </a:xfrm>
            </p:grpSpPr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2FF187F4-1E36-623D-66DB-C6756F66A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1056" b="44164" l="10410" r="32830"/>
                          </a14:imgEffect>
                        </a14:imgLayer>
                      </a14:imgProps>
                    </a:ext>
                  </a:extLst>
                </a:blip>
                <a:srcRect l="7607" t="18168" r="64367" b="52947"/>
                <a:stretch>
                  <a:fillRect/>
                </a:stretch>
              </p:blipFill>
              <p:spPr>
                <a:xfrm>
                  <a:off x="3329616" y="2624137"/>
                  <a:ext cx="1665374" cy="1716345"/>
                </a:xfrm>
                <a:prstGeom prst="rect">
                  <a:avLst/>
                </a:prstGeom>
              </p:spPr>
            </p:pic>
            <p:sp>
              <p:nvSpPr>
                <p:cNvPr id="78" name="Ellipse 77">
                  <a:extLst>
                    <a:ext uri="{FF2B5EF4-FFF2-40B4-BE49-F238E27FC236}">
                      <a16:creationId xmlns:a16="http://schemas.microsoft.com/office/drawing/2014/main" id="{ACED2F5C-754E-70C4-98D1-896377BF25E1}"/>
                    </a:ext>
                  </a:extLst>
                </p:cNvPr>
                <p:cNvSpPr/>
                <p:nvPr/>
              </p:nvSpPr>
              <p:spPr>
                <a:xfrm>
                  <a:off x="3521613" y="2900321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9" name="Ellipse 78">
                  <a:extLst>
                    <a:ext uri="{FF2B5EF4-FFF2-40B4-BE49-F238E27FC236}">
                      <a16:creationId xmlns:a16="http://schemas.microsoft.com/office/drawing/2014/main" id="{8D835054-67E7-4A9B-B4FE-41460EA94D73}"/>
                    </a:ext>
                  </a:extLst>
                </p:cNvPr>
                <p:cNvSpPr/>
                <p:nvPr/>
              </p:nvSpPr>
              <p:spPr>
                <a:xfrm>
                  <a:off x="4081807" y="2737770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0" name="Ellipse 79">
                  <a:extLst>
                    <a:ext uri="{FF2B5EF4-FFF2-40B4-BE49-F238E27FC236}">
                      <a16:creationId xmlns:a16="http://schemas.microsoft.com/office/drawing/2014/main" id="{75426D91-C367-7B75-BCE9-1C7E3E12351C}"/>
                    </a:ext>
                  </a:extLst>
                </p:cNvPr>
                <p:cNvSpPr/>
                <p:nvPr/>
              </p:nvSpPr>
              <p:spPr>
                <a:xfrm>
                  <a:off x="4634454" y="2941250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1" name="Ellipse 80">
                  <a:extLst>
                    <a:ext uri="{FF2B5EF4-FFF2-40B4-BE49-F238E27FC236}">
                      <a16:creationId xmlns:a16="http://schemas.microsoft.com/office/drawing/2014/main" id="{56FEBFCC-7E7C-A546-3050-85B63CD933CC}"/>
                    </a:ext>
                  </a:extLst>
                </p:cNvPr>
                <p:cNvSpPr/>
                <p:nvPr/>
              </p:nvSpPr>
              <p:spPr>
                <a:xfrm>
                  <a:off x="4081806" y="4012165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" name="Ellipse 81">
                  <a:extLst>
                    <a:ext uri="{FF2B5EF4-FFF2-40B4-BE49-F238E27FC236}">
                      <a16:creationId xmlns:a16="http://schemas.microsoft.com/office/drawing/2014/main" id="{4F14B18C-EA8D-B178-34E6-42BE4D89C3F4}"/>
                    </a:ext>
                  </a:extLst>
                </p:cNvPr>
                <p:cNvSpPr/>
                <p:nvPr/>
              </p:nvSpPr>
              <p:spPr>
                <a:xfrm>
                  <a:off x="4003621" y="3280185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8690127F-2FF6-61D0-063D-376501935985}"/>
                    </a:ext>
                  </a:extLst>
                </p:cNvPr>
                <p:cNvSpPr/>
                <p:nvPr/>
              </p:nvSpPr>
              <p:spPr>
                <a:xfrm>
                  <a:off x="3517644" y="3571956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8400B711-6E1A-A64B-C911-B9B7A0FEC4E7}"/>
                    </a:ext>
                  </a:extLst>
                </p:cNvPr>
                <p:cNvSpPr/>
                <p:nvPr/>
              </p:nvSpPr>
              <p:spPr>
                <a:xfrm>
                  <a:off x="3788753" y="2964788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5" name="Ellipse 84">
                  <a:extLst>
                    <a:ext uri="{FF2B5EF4-FFF2-40B4-BE49-F238E27FC236}">
                      <a16:creationId xmlns:a16="http://schemas.microsoft.com/office/drawing/2014/main" id="{1EBBE48F-CDA2-B2DD-E31B-98A95B76097C}"/>
                    </a:ext>
                  </a:extLst>
                </p:cNvPr>
                <p:cNvSpPr/>
                <p:nvPr/>
              </p:nvSpPr>
              <p:spPr>
                <a:xfrm>
                  <a:off x="4360573" y="3013958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Ellipse 85">
                  <a:extLst>
                    <a:ext uri="{FF2B5EF4-FFF2-40B4-BE49-F238E27FC236}">
                      <a16:creationId xmlns:a16="http://schemas.microsoft.com/office/drawing/2014/main" id="{DED31E4F-73B6-0AC5-34B2-4F2FF64483E6}"/>
                    </a:ext>
                  </a:extLst>
                </p:cNvPr>
                <p:cNvSpPr/>
                <p:nvPr/>
              </p:nvSpPr>
              <p:spPr>
                <a:xfrm>
                  <a:off x="4561619" y="3653008"/>
                  <a:ext cx="156369" cy="15484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7" name="Ellipse 86">
                  <a:extLst>
                    <a:ext uri="{FF2B5EF4-FFF2-40B4-BE49-F238E27FC236}">
                      <a16:creationId xmlns:a16="http://schemas.microsoft.com/office/drawing/2014/main" id="{C41D23E3-0E5F-13D9-8323-929B438E305D}"/>
                    </a:ext>
                  </a:extLst>
                </p:cNvPr>
                <p:cNvSpPr/>
                <p:nvPr/>
              </p:nvSpPr>
              <p:spPr>
                <a:xfrm>
                  <a:off x="3616554" y="3426322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8" name="Ellipse 87">
                  <a:extLst>
                    <a:ext uri="{FF2B5EF4-FFF2-40B4-BE49-F238E27FC236}">
                      <a16:creationId xmlns:a16="http://schemas.microsoft.com/office/drawing/2014/main" id="{8913F8CE-77F8-3D02-D412-A7F4472E4AE3}"/>
                    </a:ext>
                  </a:extLst>
                </p:cNvPr>
                <p:cNvSpPr/>
                <p:nvPr/>
              </p:nvSpPr>
              <p:spPr>
                <a:xfrm>
                  <a:off x="4228033" y="2948338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9" name="Ellipse 88">
                  <a:extLst>
                    <a:ext uri="{FF2B5EF4-FFF2-40B4-BE49-F238E27FC236}">
                      <a16:creationId xmlns:a16="http://schemas.microsoft.com/office/drawing/2014/main" id="{31232C71-5D12-3950-1C5B-D270E96D7252}"/>
                    </a:ext>
                  </a:extLst>
                </p:cNvPr>
                <p:cNvSpPr/>
                <p:nvPr/>
              </p:nvSpPr>
              <p:spPr>
                <a:xfrm>
                  <a:off x="3703462" y="3196616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0" name="Ellipse 89">
                  <a:extLst>
                    <a:ext uri="{FF2B5EF4-FFF2-40B4-BE49-F238E27FC236}">
                      <a16:creationId xmlns:a16="http://schemas.microsoft.com/office/drawing/2014/main" id="{73400E6E-639F-964B-480D-0F3F1F0E0446}"/>
                    </a:ext>
                  </a:extLst>
                </p:cNvPr>
                <p:cNvSpPr/>
                <p:nvPr/>
              </p:nvSpPr>
              <p:spPr>
                <a:xfrm>
                  <a:off x="4468784" y="3218898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B3C31F27-DCDC-CF85-FFEA-011168246551}"/>
                    </a:ext>
                  </a:extLst>
                </p:cNvPr>
                <p:cNvSpPr/>
                <p:nvPr/>
              </p:nvSpPr>
              <p:spPr>
                <a:xfrm>
                  <a:off x="4372849" y="3782493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E4772BC8-2325-3905-FC13-1D9F91C5829F}"/>
                    </a:ext>
                  </a:extLst>
                </p:cNvPr>
                <p:cNvSpPr/>
                <p:nvPr/>
              </p:nvSpPr>
              <p:spPr>
                <a:xfrm>
                  <a:off x="4343706" y="3565845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5EA0BD9A-E7AC-E0DE-13EC-DCD11A3FDA3F}"/>
                    </a:ext>
                  </a:extLst>
                </p:cNvPr>
                <p:cNvSpPr/>
                <p:nvPr/>
              </p:nvSpPr>
              <p:spPr>
                <a:xfrm>
                  <a:off x="4028827" y="3845952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4" name="Ellipse 93">
                  <a:extLst>
                    <a:ext uri="{FF2B5EF4-FFF2-40B4-BE49-F238E27FC236}">
                      <a16:creationId xmlns:a16="http://schemas.microsoft.com/office/drawing/2014/main" id="{92677234-4AA1-DD08-6465-1E7708E0B3BE}"/>
                    </a:ext>
                  </a:extLst>
                </p:cNvPr>
                <p:cNvSpPr/>
                <p:nvPr/>
              </p:nvSpPr>
              <p:spPr>
                <a:xfrm>
                  <a:off x="4576805" y="3463023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7BA50AAD-18DF-909C-4465-0FC0CD73F518}"/>
                    </a:ext>
                  </a:extLst>
                </p:cNvPr>
                <p:cNvSpPr/>
                <p:nvPr/>
              </p:nvSpPr>
              <p:spPr>
                <a:xfrm>
                  <a:off x="3814706" y="3774710"/>
                  <a:ext cx="100130" cy="9915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DBB2">
                        <a:shade val="30000"/>
                        <a:satMod val="115000"/>
                      </a:srgbClr>
                    </a:gs>
                    <a:gs pos="50000">
                      <a:srgbClr val="F9DBB2">
                        <a:shade val="67500"/>
                        <a:satMod val="115000"/>
                      </a:srgbClr>
                    </a:gs>
                    <a:gs pos="100000">
                      <a:srgbClr val="F9DBB2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de-DE" sz="1350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16DD8E4F-3A8C-BEC4-C6E4-67A707BD9E1A}"/>
                  </a:ext>
                </a:extLst>
              </p:cNvPr>
              <p:cNvSpPr/>
              <p:nvPr/>
            </p:nvSpPr>
            <p:spPr>
              <a:xfrm>
                <a:off x="5748648" y="298711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69F46BF1-5747-0F1F-1AA4-58CC8B600D8A}"/>
                  </a:ext>
                </a:extLst>
              </p:cNvPr>
              <p:cNvSpPr/>
              <p:nvPr/>
            </p:nvSpPr>
            <p:spPr>
              <a:xfrm>
                <a:off x="5049648" y="366657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376AF9DD-97C5-4AFC-BD2F-102254824B9F}"/>
                  </a:ext>
                </a:extLst>
              </p:cNvPr>
              <p:cNvSpPr/>
              <p:nvPr/>
            </p:nvSpPr>
            <p:spPr>
              <a:xfrm>
                <a:off x="5629107" y="284970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B7139653-70C1-92D7-8D68-E8ABE3B866A8}"/>
                  </a:ext>
                </a:extLst>
              </p:cNvPr>
              <p:cNvSpPr/>
              <p:nvPr/>
            </p:nvSpPr>
            <p:spPr>
              <a:xfrm>
                <a:off x="5583386" y="329221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F8BEBFA7-19D2-729A-04B6-F425B9F6271B}"/>
                  </a:ext>
                </a:extLst>
              </p:cNvPr>
              <p:cNvSpPr/>
              <p:nvPr/>
            </p:nvSpPr>
            <p:spPr>
              <a:xfrm>
                <a:off x="5560527" y="338330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30D1C4FE-A399-6951-AA32-EA6E95853268}"/>
                  </a:ext>
                </a:extLst>
              </p:cNvPr>
              <p:cNvSpPr/>
              <p:nvPr/>
            </p:nvSpPr>
            <p:spPr>
              <a:xfrm>
                <a:off x="5636482" y="338127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7ED61F8D-4B85-2F57-12DA-7030803A1A48}"/>
                  </a:ext>
                </a:extLst>
              </p:cNvPr>
              <p:cNvSpPr/>
              <p:nvPr/>
            </p:nvSpPr>
            <p:spPr>
              <a:xfrm>
                <a:off x="5978002" y="307677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DF87BAF8-7EBC-276D-5384-D2BB063BC1C8}"/>
                  </a:ext>
                </a:extLst>
              </p:cNvPr>
              <p:cNvSpPr/>
              <p:nvPr/>
            </p:nvSpPr>
            <p:spPr>
              <a:xfrm>
                <a:off x="6096083" y="351073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44B142C6-6D61-7120-32B4-78F76FE93357}"/>
                  </a:ext>
                </a:extLst>
              </p:cNvPr>
              <p:cNvSpPr/>
              <p:nvPr/>
            </p:nvSpPr>
            <p:spPr>
              <a:xfrm>
                <a:off x="5132910" y="368943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345F6AC0-74DE-8C8B-42D0-E9236923B8DD}"/>
                  </a:ext>
                </a:extLst>
              </p:cNvPr>
              <p:cNvSpPr/>
              <p:nvPr/>
            </p:nvSpPr>
            <p:spPr>
              <a:xfrm>
                <a:off x="5344580" y="300467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79585599-2EA6-60E1-4A07-59BA3AFE76FF}"/>
                  </a:ext>
                </a:extLst>
              </p:cNvPr>
              <p:cNvSpPr/>
              <p:nvPr/>
            </p:nvSpPr>
            <p:spPr>
              <a:xfrm>
                <a:off x="5997644" y="32395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3FEBEBB3-7A32-DEDA-57C1-0649AABF849C}"/>
                  </a:ext>
                </a:extLst>
              </p:cNvPr>
              <p:cNvSpPr/>
              <p:nvPr/>
            </p:nvSpPr>
            <p:spPr>
              <a:xfrm>
                <a:off x="5883705" y="360037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A6E93ED1-E879-97B6-F697-E32350388CE9}"/>
                  </a:ext>
                </a:extLst>
              </p:cNvPr>
              <p:cNvSpPr/>
              <p:nvPr/>
            </p:nvSpPr>
            <p:spPr>
              <a:xfrm>
                <a:off x="5095368" y="362323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73F319A3-0C88-3779-F82C-B99583D67DFF}"/>
                  </a:ext>
                </a:extLst>
              </p:cNvPr>
              <p:cNvSpPr/>
              <p:nvPr/>
            </p:nvSpPr>
            <p:spPr>
              <a:xfrm>
                <a:off x="5115745" y="292287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93F9E550-FDC5-7699-0CD3-F04F6FD789B5}"/>
                  </a:ext>
                </a:extLst>
              </p:cNvPr>
              <p:cNvSpPr/>
              <p:nvPr/>
            </p:nvSpPr>
            <p:spPr>
              <a:xfrm>
                <a:off x="5049648" y="297158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6286639D-9CA2-193E-7FB2-0E7A1D41B81B}"/>
                  </a:ext>
                </a:extLst>
              </p:cNvPr>
              <p:cNvSpPr/>
              <p:nvPr/>
            </p:nvSpPr>
            <p:spPr>
              <a:xfrm>
                <a:off x="5110053" y="300997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8A7B520E-09FB-A337-5DA2-C27A7B766013}"/>
                  </a:ext>
                </a:extLst>
              </p:cNvPr>
              <p:cNvSpPr/>
              <p:nvPr/>
            </p:nvSpPr>
            <p:spPr>
              <a:xfrm>
                <a:off x="5246228" y="326875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A13A4F9B-C4AD-DAC8-E2CB-68CDDF9AF192}"/>
                  </a:ext>
                </a:extLst>
              </p:cNvPr>
              <p:cNvSpPr/>
              <p:nvPr/>
            </p:nvSpPr>
            <p:spPr>
              <a:xfrm>
                <a:off x="5894026" y="306979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42F2AC4F-4785-C778-E78F-88DB7403AEDA}"/>
                  </a:ext>
                </a:extLst>
              </p:cNvPr>
              <p:cNvSpPr/>
              <p:nvPr/>
            </p:nvSpPr>
            <p:spPr>
              <a:xfrm>
                <a:off x="5934041" y="315082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16400469-0568-2305-EEA2-B5BDB1234F62}"/>
                  </a:ext>
                </a:extLst>
              </p:cNvPr>
              <p:cNvSpPr/>
              <p:nvPr/>
            </p:nvSpPr>
            <p:spPr>
              <a:xfrm>
                <a:off x="6199624" y="371289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60ED5DA5-7EEB-E0C9-8D73-5258A5141879}"/>
                  </a:ext>
                </a:extLst>
              </p:cNvPr>
              <p:cNvSpPr/>
              <p:nvPr/>
            </p:nvSpPr>
            <p:spPr>
              <a:xfrm>
                <a:off x="6161078" y="38047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2293C4A6-E3E3-1AE4-B6DB-234B31A0CA26}"/>
                  </a:ext>
                </a:extLst>
              </p:cNvPr>
              <p:cNvSpPr/>
              <p:nvPr/>
            </p:nvSpPr>
            <p:spPr>
              <a:xfrm>
                <a:off x="6120911" y="3701422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3A107010-5EB1-955C-476F-343DF36906E6}"/>
                  </a:ext>
                </a:extLst>
              </p:cNvPr>
              <p:cNvSpPr/>
              <p:nvPr/>
            </p:nvSpPr>
            <p:spPr>
              <a:xfrm>
                <a:off x="5945508" y="383909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3492ADD2-779A-F07A-56DE-C54F2FF54A0B}"/>
                  </a:ext>
                </a:extLst>
              </p:cNvPr>
              <p:cNvSpPr/>
              <p:nvPr/>
            </p:nvSpPr>
            <p:spPr>
              <a:xfrm>
                <a:off x="6226236" y="308517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AE146C13-2EAE-D8EC-8430-11DF5DB7FEB3}"/>
                  </a:ext>
                </a:extLst>
              </p:cNvPr>
              <p:cNvSpPr/>
              <p:nvPr/>
            </p:nvSpPr>
            <p:spPr>
              <a:xfrm>
                <a:off x="6176126" y="3024073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C5A02B47-86F5-BCAE-908A-33499B143DC6}"/>
                  </a:ext>
                </a:extLst>
              </p:cNvPr>
              <p:cNvSpPr/>
              <p:nvPr/>
            </p:nvSpPr>
            <p:spPr>
              <a:xfrm>
                <a:off x="6249096" y="297835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75E3F670-B86E-D384-1923-C5A9936282C3}"/>
                  </a:ext>
                </a:extLst>
              </p:cNvPr>
              <p:cNvSpPr/>
              <p:nvPr/>
            </p:nvSpPr>
            <p:spPr>
              <a:xfrm>
                <a:off x="5683006" y="2817199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362836B1-CE89-A62E-CCE5-6D7E23546204}"/>
                  </a:ext>
                </a:extLst>
              </p:cNvPr>
              <p:cNvSpPr/>
              <p:nvPr/>
            </p:nvSpPr>
            <p:spPr>
              <a:xfrm>
                <a:off x="6022919" y="3304120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60DD1DD9-C9EF-2AA4-D467-C9F9A9231B3E}"/>
                  </a:ext>
                </a:extLst>
              </p:cNvPr>
              <p:cNvSpPr/>
              <p:nvPr/>
            </p:nvSpPr>
            <p:spPr>
              <a:xfrm>
                <a:off x="5598656" y="388841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46828735-A94A-AC72-BDEB-321158679C64}"/>
                  </a:ext>
                </a:extLst>
              </p:cNvPr>
              <p:cNvSpPr/>
              <p:nvPr/>
            </p:nvSpPr>
            <p:spPr>
              <a:xfrm>
                <a:off x="5636488" y="277971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782B7E63-13AC-0B02-C15B-D73D863CF3E5}"/>
                  </a:ext>
                </a:extLst>
              </p:cNvPr>
              <p:cNvSpPr/>
              <p:nvPr/>
            </p:nvSpPr>
            <p:spPr>
              <a:xfrm>
                <a:off x="5651970" y="4055956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A0D5B312-24D4-FB66-5125-600D2AA40F13}"/>
                  </a:ext>
                </a:extLst>
              </p:cNvPr>
              <p:cNvSpPr/>
              <p:nvPr/>
            </p:nvSpPr>
            <p:spPr>
              <a:xfrm>
                <a:off x="5190951" y="346501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D87A5CC2-DBD5-D449-F69F-67AF71EEA3F5}"/>
                  </a:ext>
                </a:extLst>
              </p:cNvPr>
              <p:cNvSpPr/>
              <p:nvPr/>
            </p:nvSpPr>
            <p:spPr>
              <a:xfrm>
                <a:off x="5125804" y="3494684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90D846C-B8D7-4055-6083-16BE0D0D23B9}"/>
                  </a:ext>
                </a:extLst>
              </p:cNvPr>
              <p:cNvSpPr/>
              <p:nvPr/>
            </p:nvSpPr>
            <p:spPr>
              <a:xfrm>
                <a:off x="5385681" y="3804707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61E60DFB-FB28-F27F-C0F8-0212DC273E9E}"/>
                  </a:ext>
                </a:extLst>
              </p:cNvPr>
              <p:cNvSpPr/>
              <p:nvPr/>
            </p:nvSpPr>
            <p:spPr>
              <a:xfrm>
                <a:off x="5596669" y="4101675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BB10FBF-AD7F-EA16-6AD2-E8A3097F0BD9}"/>
                  </a:ext>
                </a:extLst>
              </p:cNvPr>
              <p:cNvSpPr/>
              <p:nvPr/>
            </p:nvSpPr>
            <p:spPr>
              <a:xfrm>
                <a:off x="5711472" y="4102151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69C9CD75-58D3-23FC-01CA-1A98CE8DCF9C}"/>
                  </a:ext>
                </a:extLst>
              </p:cNvPr>
              <p:cNvSpPr/>
              <p:nvPr/>
            </p:nvSpPr>
            <p:spPr>
              <a:xfrm>
                <a:off x="5662344" y="4139378"/>
                <a:ext cx="45719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de-DE" sz="135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130C560-F845-59B1-DFF3-C5BFB605045D}"/>
                </a:ext>
              </a:extLst>
            </p:cNvPr>
            <p:cNvSpPr txBox="1"/>
            <p:nvPr/>
          </p:nvSpPr>
          <p:spPr>
            <a:xfrm>
              <a:off x="8347623" y="4883534"/>
              <a:ext cx="25050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Coated and heat-treated foam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3FE21FF-BCA2-941E-E48A-117F11E541BD}"/>
                </a:ext>
              </a:extLst>
            </p:cNvPr>
            <p:cNvSpPr txBox="1"/>
            <p:nvPr/>
          </p:nvSpPr>
          <p:spPr>
            <a:xfrm>
              <a:off x="577086" y="5016323"/>
              <a:ext cx="2168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200" dirty="0">
                  <a:solidFill>
                    <a:prstClr val="black"/>
                  </a:solidFill>
                </a:rPr>
                <a:t>Pure Ni foam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F2A9C853-74BB-A035-5076-1AEBC83DF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8017" r="27822" b="63964"/>
            <a:stretch>
              <a:fillRect/>
            </a:stretch>
          </p:blipFill>
          <p:spPr>
            <a:xfrm>
              <a:off x="6108700" y="2377921"/>
              <a:ext cx="2251257" cy="1382514"/>
            </a:xfrm>
            <a:prstGeom prst="rect">
              <a:avLst/>
            </a:prstGeom>
          </p:spPr>
        </p:pic>
      </p:grpSp>
      <p:pic>
        <p:nvPicPr>
          <p:cNvPr id="145" name="Grafik 144">
            <a:extLst>
              <a:ext uri="{FF2B5EF4-FFF2-40B4-BE49-F238E27FC236}">
                <a16:creationId xmlns:a16="http://schemas.microsoft.com/office/drawing/2014/main" id="{4D1A245A-5EC1-DC1C-7843-3331F9D70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2340" y="2100720"/>
            <a:ext cx="2574198" cy="1931821"/>
          </a:xfrm>
          <a:prstGeom prst="rect">
            <a:avLst/>
          </a:prstGeom>
        </p:spPr>
      </p:pic>
      <p:pic>
        <p:nvPicPr>
          <p:cNvPr id="146" name="Grafik 145">
            <a:extLst>
              <a:ext uri="{FF2B5EF4-FFF2-40B4-BE49-F238E27FC236}">
                <a16:creationId xmlns:a16="http://schemas.microsoft.com/office/drawing/2014/main" id="{5120F2C6-8FAE-8A5D-1055-4D51851FE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341" y="4078080"/>
            <a:ext cx="2575760" cy="1931821"/>
          </a:xfrm>
          <a:prstGeom prst="rect">
            <a:avLst/>
          </a:prstGeom>
        </p:spPr>
      </p:pic>
      <p:cxnSp>
        <p:nvCxnSpPr>
          <p:cNvPr id="149" name="Gerade Verbindung mit Pfeil 148">
            <a:extLst>
              <a:ext uri="{FF2B5EF4-FFF2-40B4-BE49-F238E27FC236}">
                <a16:creationId xmlns:a16="http://schemas.microsoft.com/office/drawing/2014/main" id="{5E381B26-AB83-CBB4-873D-0A620950C018}"/>
              </a:ext>
            </a:extLst>
          </p:cNvPr>
          <p:cNvCxnSpPr>
            <a:cxnSpLocks/>
          </p:cNvCxnSpPr>
          <p:nvPr/>
        </p:nvCxnSpPr>
        <p:spPr>
          <a:xfrm>
            <a:off x="9461989" y="4590898"/>
            <a:ext cx="331366" cy="33843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mit Pfeil 149">
            <a:extLst>
              <a:ext uri="{FF2B5EF4-FFF2-40B4-BE49-F238E27FC236}">
                <a16:creationId xmlns:a16="http://schemas.microsoft.com/office/drawing/2014/main" id="{37DF6933-8183-4597-574F-CB610C8E4CDD}"/>
              </a:ext>
            </a:extLst>
          </p:cNvPr>
          <p:cNvCxnSpPr>
            <a:cxnSpLocks/>
          </p:cNvCxnSpPr>
          <p:nvPr/>
        </p:nvCxnSpPr>
        <p:spPr>
          <a:xfrm>
            <a:off x="9839587" y="4524317"/>
            <a:ext cx="331366" cy="33843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mit Pfeil 150">
            <a:extLst>
              <a:ext uri="{FF2B5EF4-FFF2-40B4-BE49-F238E27FC236}">
                <a16:creationId xmlns:a16="http://schemas.microsoft.com/office/drawing/2014/main" id="{7882BE6B-BD50-8FE5-C1A7-1F1B9F955B50}"/>
              </a:ext>
            </a:extLst>
          </p:cNvPr>
          <p:cNvCxnSpPr>
            <a:cxnSpLocks/>
          </p:cNvCxnSpPr>
          <p:nvPr/>
        </p:nvCxnSpPr>
        <p:spPr>
          <a:xfrm>
            <a:off x="9339700" y="4216327"/>
            <a:ext cx="331366" cy="33843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A2FCF66D-BE58-27A4-E702-C243B87D4B2B}"/>
              </a:ext>
            </a:extLst>
          </p:cNvPr>
          <p:cNvCxnSpPr>
            <a:cxnSpLocks/>
          </p:cNvCxnSpPr>
          <p:nvPr/>
        </p:nvCxnSpPr>
        <p:spPr>
          <a:xfrm>
            <a:off x="9839587" y="4813291"/>
            <a:ext cx="331366" cy="33843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Gerade Verbindung mit Pfeil 152">
            <a:extLst>
              <a:ext uri="{FF2B5EF4-FFF2-40B4-BE49-F238E27FC236}">
                <a16:creationId xmlns:a16="http://schemas.microsoft.com/office/drawing/2014/main" id="{21310FFF-1CFE-09B8-9BB2-52B3DA83B937}"/>
              </a:ext>
            </a:extLst>
          </p:cNvPr>
          <p:cNvCxnSpPr>
            <a:cxnSpLocks/>
          </p:cNvCxnSpPr>
          <p:nvPr/>
        </p:nvCxnSpPr>
        <p:spPr>
          <a:xfrm>
            <a:off x="10324784" y="4711095"/>
            <a:ext cx="331366" cy="33843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feld 155">
            <a:extLst>
              <a:ext uri="{FF2B5EF4-FFF2-40B4-BE49-F238E27FC236}">
                <a16:creationId xmlns:a16="http://schemas.microsoft.com/office/drawing/2014/main" id="{E19C7CAB-FE04-2BBC-FB91-F1250AB702BD}"/>
              </a:ext>
            </a:extLst>
          </p:cNvPr>
          <p:cNvSpPr txBox="1"/>
          <p:nvPr/>
        </p:nvSpPr>
        <p:spPr>
          <a:xfrm>
            <a:off x="492125" y="2046050"/>
            <a:ext cx="31083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La</a:t>
            </a:r>
            <a:r>
              <a:rPr kumimoji="0" lang="de-DE" sz="16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0.42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Ca</a:t>
            </a:r>
            <a:r>
              <a:rPr kumimoji="0" lang="de-DE" sz="16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0.48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Ti</a:t>
            </a:r>
            <a:r>
              <a:rPr kumimoji="0" lang="de-DE" sz="16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0.89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Co</a:t>
            </a:r>
            <a:r>
              <a:rPr kumimoji="0" lang="de-DE" sz="16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0.11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O</a:t>
            </a:r>
            <a:r>
              <a:rPr kumimoji="0" lang="de-DE" sz="16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Com 45 Light"/>
                <a:ea typeface="+mn-ea"/>
                <a:cs typeface="+mn-cs"/>
              </a:rPr>
              <a:t>3</a:t>
            </a:r>
            <a:endParaRPr lang="en-US" sz="1600" dirty="0"/>
          </a:p>
        </p:txBody>
      </p: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EA897720-5B4F-99CC-ADEE-507FCE3CB124}"/>
              </a:ext>
            </a:extLst>
          </p:cNvPr>
          <p:cNvGrpSpPr/>
          <p:nvPr/>
        </p:nvGrpSpPr>
        <p:grpSpPr>
          <a:xfrm>
            <a:off x="1837543" y="3090421"/>
            <a:ext cx="699775" cy="979352"/>
            <a:chOff x="1837543" y="3090421"/>
            <a:chExt cx="699775" cy="979352"/>
          </a:xfrm>
        </p:grpSpPr>
        <p:pic>
          <p:nvPicPr>
            <p:cNvPr id="165" name="Grafik 164">
              <a:extLst>
                <a:ext uri="{FF2B5EF4-FFF2-40B4-BE49-F238E27FC236}">
                  <a16:creationId xmlns:a16="http://schemas.microsoft.com/office/drawing/2014/main" id="{3594E8F0-7A04-29C9-B0B4-CD5AA8F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9496" t="17770" r="56127" b="31056"/>
            <a:stretch>
              <a:fillRect/>
            </a:stretch>
          </p:blipFill>
          <p:spPr>
            <a:xfrm>
              <a:off x="1837543" y="3090421"/>
              <a:ext cx="699775" cy="979352"/>
            </a:xfrm>
            <a:prstGeom prst="rect">
              <a:avLst/>
            </a:prstGeom>
          </p:spPr>
        </p:pic>
        <p:sp>
          <p:nvSpPr>
            <p:cNvPr id="166" name="Rechteck 165">
              <a:extLst>
                <a:ext uri="{FF2B5EF4-FFF2-40B4-BE49-F238E27FC236}">
                  <a16:creationId xmlns:a16="http://schemas.microsoft.com/office/drawing/2014/main" id="{29236124-B84B-3BED-8425-67D8E394B46D}"/>
                </a:ext>
              </a:extLst>
            </p:cNvPr>
            <p:cNvSpPr/>
            <p:nvPr/>
          </p:nvSpPr>
          <p:spPr>
            <a:xfrm>
              <a:off x="2007394" y="3657600"/>
              <a:ext cx="442265" cy="297922"/>
            </a:xfrm>
            <a:prstGeom prst="rect">
              <a:avLst/>
            </a:prstGeom>
            <a:solidFill>
              <a:srgbClr val="9BDDE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40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BA28-7E58-4C28-6A2A-2AACDEA8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>
            <a:extLst>
              <a:ext uri="{FF2B5EF4-FFF2-40B4-BE49-F238E27FC236}">
                <a16:creationId xmlns:a16="http://schemas.microsoft.com/office/drawing/2014/main" id="{5D6B0D61-D0F8-5492-36BA-8C7003012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849309" y="480225"/>
            <a:ext cx="862109" cy="8182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47373E-BC6D-D2E0-9A30-353E1E16A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82733"/>
          </a:xfrm>
        </p:spPr>
        <p:txBody>
          <a:bodyPr/>
          <a:lstStyle/>
          <a:p>
            <a:r>
              <a:rPr lang="en-US" dirty="0"/>
              <a:t>Coated Metallic Foams as Versatile Porous Substrate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320619-E7B8-D5CF-9DD2-FFF292AB13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778321"/>
            <a:ext cx="11233150" cy="319318"/>
          </a:xfrm>
        </p:spPr>
        <p:txBody>
          <a:bodyPr/>
          <a:lstStyle/>
          <a:p>
            <a:r>
              <a:rPr lang="en-US" dirty="0"/>
              <a:t>4 </a:t>
            </a:r>
            <a:r>
              <a:rPr lang="en-US" dirty="0">
                <a:ea typeface="+mn-lt"/>
                <a:cs typeface="+mn-lt"/>
              </a:rPr>
              <a:t>Project Example: KoMMet</a:t>
            </a: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618186-452E-30E8-07FD-3C81279C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CAC0-DB1D-4D75-8EE9-FE95B28E1495}" type="datetime1">
              <a:rPr lang="de-DE" noProof="0" smtClean="0"/>
              <a:t>18.05.2026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59AEA5-74C0-46CC-1317-412F3174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Fraunhofer IFAM Dresden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B8FDB3-D74F-AFF1-AC09-7D40B423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Content Placeholder 2" descr="A black background with blue green and yellow text&#10;&#10;AI-generated content may be incorrect.">
            <a:extLst>
              <a:ext uri="{FF2B5EF4-FFF2-40B4-BE49-F238E27FC236}">
                <a16:creationId xmlns:a16="http://schemas.microsoft.com/office/drawing/2014/main" id="{4CA4607F-6F51-6715-33C9-53857E0B1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7" y="6242691"/>
            <a:ext cx="1585560" cy="540924"/>
          </a:xfrm>
          <a:prstGeom prst="rect">
            <a:avLst/>
          </a:prstGeom>
        </p:spPr>
      </p:pic>
      <p:pic>
        <p:nvPicPr>
          <p:cNvPr id="31" name="Picture 45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B31FE291-DEC6-8568-9087-FEC35F968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1" b="12181"/>
          <a:stretch/>
        </p:blipFill>
        <p:spPr>
          <a:xfrm>
            <a:off x="6024390" y="6242691"/>
            <a:ext cx="667100" cy="502984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7A2ABB35-8201-4A82-6900-3A2E68848F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125" y="1703388"/>
            <a:ext cx="11233150" cy="28706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KoMMet: </a:t>
            </a:r>
            <a:r>
              <a:rPr lang="en-US" dirty="0">
                <a:solidFill>
                  <a:schemeClr val="tx1"/>
                </a:solidFill>
              </a:rPr>
              <a:t>Metallic foams for low-energy photocatalytic-based wastewater treatment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EFC3953-CF3C-936C-90AE-623D82C3255E}"/>
              </a:ext>
            </a:extLst>
          </p:cNvPr>
          <p:cNvSpPr txBox="1"/>
          <p:nvPr/>
        </p:nvSpPr>
        <p:spPr>
          <a:xfrm>
            <a:off x="495329" y="2051750"/>
            <a:ext cx="11217245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rgbClr val="179C7D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Energy-efficient wastewater purification using sunlight-driven photocatalysis and </a:t>
            </a:r>
            <a:r>
              <a:rPr lang="en-US" sz="1600" dirty="0" err="1"/>
              <a:t>upconversion</a:t>
            </a:r>
            <a:r>
              <a:rPr lang="en-US" sz="1600" dirty="0"/>
              <a:t> nanoparticles to remove pharmaceutical residues by converting NIR into UV/VIS light on porous UV-resistant foam substrate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EBCF49-BAB5-B984-5E99-A7A263848764}"/>
              </a:ext>
            </a:extLst>
          </p:cNvPr>
          <p:cNvGrpSpPr/>
          <p:nvPr/>
        </p:nvGrpSpPr>
        <p:grpSpPr>
          <a:xfrm>
            <a:off x="-241074" y="2711248"/>
            <a:ext cx="4870939" cy="3227557"/>
            <a:chOff x="186186" y="2504817"/>
            <a:chExt cx="4870939" cy="3227557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8950D109-7F7E-5F02-A5EB-4549A5F8F819}"/>
                </a:ext>
              </a:extLst>
            </p:cNvPr>
            <p:cNvGrpSpPr/>
            <p:nvPr/>
          </p:nvGrpSpPr>
          <p:grpSpPr>
            <a:xfrm>
              <a:off x="186186" y="2504817"/>
              <a:ext cx="4870939" cy="3227557"/>
              <a:chOff x="2407848" y="1184587"/>
              <a:chExt cx="7223965" cy="4786706"/>
            </a:xfrm>
          </p:grpSpPr>
          <p:graphicFrame>
            <p:nvGraphicFramePr>
              <p:cNvPr id="8" name="Diagramm 7">
                <a:extLst>
                  <a:ext uri="{FF2B5EF4-FFF2-40B4-BE49-F238E27FC236}">
                    <a16:creationId xmlns:a16="http://schemas.microsoft.com/office/drawing/2014/main" id="{DA4D912A-A493-D6AE-FD05-01D21E366A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77616350"/>
                  </p:ext>
                </p:extLst>
              </p:nvPr>
            </p:nvGraphicFramePr>
            <p:xfrm>
              <a:off x="2407848" y="1184587"/>
              <a:ext cx="7223965" cy="47867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6FE8697C-3920-9C55-9184-E7A08C0F68FD}"/>
                  </a:ext>
                </a:extLst>
              </p:cNvPr>
              <p:cNvGrpSpPr/>
              <p:nvPr/>
            </p:nvGrpSpPr>
            <p:grpSpPr>
              <a:xfrm>
                <a:off x="5346074" y="1623556"/>
                <a:ext cx="1347511" cy="553982"/>
                <a:chOff x="7192640" y="2459942"/>
                <a:chExt cx="1347511" cy="553982"/>
              </a:xfrm>
            </p:grpSpPr>
            <p:sp>
              <p:nvSpPr>
                <p:cNvPr id="29" name="Rechteck: abgerundete Ecken 28">
                  <a:extLst>
                    <a:ext uri="{FF2B5EF4-FFF2-40B4-BE49-F238E27FC236}">
                      <a16:creationId xmlns:a16="http://schemas.microsoft.com/office/drawing/2014/main" id="{6F96A21B-16FD-163C-7627-DF95F179B3DE}"/>
                    </a:ext>
                  </a:extLst>
                </p:cNvPr>
                <p:cNvSpPr/>
                <p:nvPr/>
              </p:nvSpPr>
              <p:spPr>
                <a:xfrm>
                  <a:off x="7192640" y="2459942"/>
                  <a:ext cx="1347511" cy="5539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22709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F8C67F84-EAB0-2581-6C01-EE82046BFF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29735" y="2538802"/>
                  <a:ext cx="1263001" cy="412005"/>
                </a:xfrm>
                <a:prstGeom prst="rect">
                  <a:avLst/>
                </a:prstGeom>
              </p:spPr>
            </p:pic>
          </p:grpSp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id="{27D6C4F9-15E2-7670-F1B9-7E5AB39D8561}"/>
                  </a:ext>
                </a:extLst>
              </p:cNvPr>
              <p:cNvSpPr/>
              <p:nvPr/>
            </p:nvSpPr>
            <p:spPr>
              <a:xfrm>
                <a:off x="5381931" y="5023512"/>
                <a:ext cx="1347511" cy="5539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: abgerundete Ecken 15">
                <a:extLst>
                  <a:ext uri="{FF2B5EF4-FFF2-40B4-BE49-F238E27FC236}">
                    <a16:creationId xmlns:a16="http://schemas.microsoft.com/office/drawing/2014/main" id="{A90BAA04-2C77-E794-AD06-780B29A30CA1}"/>
                  </a:ext>
                </a:extLst>
              </p:cNvPr>
              <p:cNvSpPr/>
              <p:nvPr/>
            </p:nvSpPr>
            <p:spPr>
              <a:xfrm>
                <a:off x="5255194" y="2939096"/>
                <a:ext cx="1511361" cy="139973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270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36" name="Picture 45" descr="A logo with green and white text&#10;&#10;AI-generated content may be incorrect.">
              <a:extLst>
                <a:ext uri="{FF2B5EF4-FFF2-40B4-BE49-F238E27FC236}">
                  <a16:creationId xmlns:a16="http://schemas.microsoft.com/office/drawing/2014/main" id="{ACAF4C51-252E-FF6C-7063-2DCB77DE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1" b="12181"/>
            <a:stretch/>
          </p:blipFill>
          <p:spPr>
            <a:xfrm>
              <a:off x="2260035" y="4034346"/>
              <a:ext cx="723243" cy="545315"/>
            </a:xfrm>
            <a:prstGeom prst="rect">
              <a:avLst/>
            </a:prstGeom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E555663C-6DF8-954B-400E-7834EC0D7DAC}"/>
                </a:ext>
              </a:extLst>
            </p:cNvPr>
            <p:cNvSpPr txBox="1"/>
            <p:nvPr/>
          </p:nvSpPr>
          <p:spPr>
            <a:xfrm>
              <a:off x="1967140" y="3790388"/>
              <a:ext cx="1281112" cy="2381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60"/>
                </a:lnSpc>
                <a:buClr>
                  <a:schemeClr val="accent1"/>
                </a:buClr>
              </a:pPr>
              <a:r>
                <a:rPr lang="de-DE" sz="1400" b="1" dirty="0">
                  <a:solidFill>
                    <a:srgbClr val="15504C"/>
                  </a:solidFill>
                </a:rPr>
                <a:t>KoMMet</a:t>
              </a:r>
            </a:p>
          </p:txBody>
        </p:sp>
      </p:grpSp>
      <p:pic>
        <p:nvPicPr>
          <p:cNvPr id="39" name="Grafik 38">
            <a:extLst>
              <a:ext uri="{FF2B5EF4-FFF2-40B4-BE49-F238E27FC236}">
                <a16:creationId xmlns:a16="http://schemas.microsoft.com/office/drawing/2014/main" id="{4FF4BF46-4915-640F-D027-45E15CDA47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9002" y="3509138"/>
            <a:ext cx="2503155" cy="1690256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6EEC0ED7-2C41-2A00-2A39-6355729588B7}"/>
              </a:ext>
            </a:extLst>
          </p:cNvPr>
          <p:cNvSpPr txBox="1"/>
          <p:nvPr/>
        </p:nvSpPr>
        <p:spPr>
          <a:xfrm>
            <a:off x="6911162" y="3972195"/>
            <a:ext cx="335096" cy="52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+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1F724FF-7A18-A301-4DCD-26E34C0B8F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5275" y="2738442"/>
            <a:ext cx="2290324" cy="183474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B37783D-CC28-E58A-2281-9695F73330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4478" y="4732911"/>
            <a:ext cx="3476219" cy="1205894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2221508D-003A-FD5B-8BA3-CAB4087E3405}"/>
              </a:ext>
            </a:extLst>
          </p:cNvPr>
          <p:cNvSpPr txBox="1"/>
          <p:nvPr/>
        </p:nvSpPr>
        <p:spPr>
          <a:xfrm>
            <a:off x="7274478" y="5938805"/>
            <a:ext cx="242197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700" dirty="0"/>
              <a:t>https://www.edinst.com/resource/what-is-upconversion/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4367DDE-8B6C-EE43-B224-66A3BE20DC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154" y="5299740"/>
            <a:ext cx="866835" cy="3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067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elfolien">
  <a:themeElements>
    <a:clrScheme name="Fraunhofer CD Evolution">
      <a:dk1>
        <a:sysClr val="windowText" lastClr="000000"/>
      </a:dk1>
      <a:lt1>
        <a:sysClr val="window" lastClr="FFFFFF"/>
      </a:lt1>
      <a:dk2>
        <a:srgbClr val="44546A"/>
      </a:dk2>
      <a:lt2>
        <a:srgbClr val="D9D0B9"/>
      </a:lt2>
      <a:accent1>
        <a:srgbClr val="009879"/>
      </a:accent1>
      <a:accent2>
        <a:srgbClr val="005578"/>
      </a:accent2>
      <a:accent3>
        <a:srgbClr val="A5BCCA"/>
      </a:accent3>
      <a:accent4>
        <a:srgbClr val="EF7D00"/>
      </a:accent4>
      <a:accent5>
        <a:srgbClr val="008198"/>
      </a:accent5>
      <a:accent6>
        <a:srgbClr val="BCCF47"/>
      </a:accent6>
      <a:hlink>
        <a:srgbClr val="46BCCD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hIFAM_Master_kurz.potm" id="{1106B3BF-4F70-4F41-9C4F-F25A21CD9190}" vid="{09721BBB-04D3-4E78-8BA4-06CB09D2457F}"/>
    </a:ext>
  </a:extLst>
</a:theme>
</file>

<file path=ppt/theme/theme2.xml><?xml version="1.0" encoding="utf-8"?>
<a:theme xmlns:a="http://schemas.openxmlformats.org/drawingml/2006/main" name="Fraunhofer_Master_16-9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2022_FhIFAM_Master_kurz.potm" id="{1106B3BF-4F70-4F41-9C4F-F25A21CD9190}" vid="{6679906F-1DE3-46D6-96EE-23AD70D170CC}"/>
    </a:ext>
  </a:extLst>
</a:theme>
</file>

<file path=ppt/theme/theme3.xml><?xml version="1.0" encoding="utf-8"?>
<a:theme xmlns:a="http://schemas.openxmlformats.org/drawingml/2006/main" name="1_Fraunhofer_Master_16-9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2022_FhIFAM_Master_kurz.potm" id="{1106B3BF-4F70-4F41-9C4F-F25A21CD9190}" vid="{E8272008-11A5-4AD8-972F-85D0752097D4}"/>
    </a:ext>
  </a:extLst>
</a:theme>
</file>

<file path=ppt/theme/theme4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642CD3E91EDF43BD40DFA7AA3F6B1D" ma:contentTypeVersion="9" ma:contentTypeDescription="Ein neues Dokument erstellen." ma:contentTypeScope="" ma:versionID="538638675dd4bfd20005fd7e80127e7d">
  <xsd:schema xmlns:xsd="http://www.w3.org/2001/XMLSchema" xmlns:xs="http://www.w3.org/2001/XMLSchema" xmlns:p="http://schemas.microsoft.com/office/2006/metadata/properties" xmlns:ns2="7cf47abe-b832-49ba-b8a3-0f79cf067494" xmlns:ns3="17305be4-71c9-4410-9976-ab9bfaeccb8c" targetNamespace="http://schemas.microsoft.com/office/2006/metadata/properties" ma:root="true" ma:fieldsID="5b68277f34757d4a0fff5cd77b5d9eb5" ns2:_="" ns3:_="">
    <xsd:import namespace="7cf47abe-b832-49ba-b8a3-0f79cf067494"/>
    <xsd:import namespace="17305be4-71c9-4410-9976-ab9bfaeccb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47abe-b832-49ba-b8a3-0f79cf0674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05be4-71c9-4410-9976-ab9bfaeccb8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3DB7FF-904B-44C2-A975-54FE1B8EF281}">
  <ds:schemaRefs>
    <ds:schemaRef ds:uri="http://purl.org/dc/terms/"/>
    <ds:schemaRef ds:uri="http://schemas.microsoft.com/office/2006/metadata/properties"/>
    <ds:schemaRef ds:uri="http://purl.org/dc/dcmitype/"/>
    <ds:schemaRef ds:uri="7cf47abe-b832-49ba-b8a3-0f79cf067494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C0AEF-A8E1-4558-8E7F-180256C009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47abe-b832-49ba-b8a3-0f79cf067494"/>
    <ds:schemaRef ds:uri="17305be4-71c9-4410-9976-ab9bfaeccb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6D64FE-7C9B-42E2-A85F-BA3350E2C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2022_FhIFAM_Master_kurz</Template>
  <TotalTime>0</TotalTime>
  <Words>782</Words>
  <Application>Microsoft Office PowerPoint</Application>
  <PresentationFormat>Breitbild</PresentationFormat>
  <Paragraphs>176</Paragraphs>
  <Slides>12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Aptos</vt:lpstr>
      <vt:lpstr>Arial</vt:lpstr>
      <vt:lpstr>Calibri</vt:lpstr>
      <vt:lpstr>Frutiger LT Com 45 Light</vt:lpstr>
      <vt:lpstr>Frutiger LT Com 65 Bold</vt:lpstr>
      <vt:lpstr>Frutiger LT Com 75 Black</vt:lpstr>
      <vt:lpstr>Wingdings</vt:lpstr>
      <vt:lpstr>Titelfolien</vt:lpstr>
      <vt:lpstr>Fraunhofer_Master_16-9</vt:lpstr>
      <vt:lpstr>1_Fraunhofer_Master_16-9</vt:lpstr>
      <vt:lpstr>think-cell Folie</vt:lpstr>
      <vt:lpstr>PowerPoint-Präsentation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</vt:lpstr>
      <vt:lpstr>Coated Metallic Foams as Versatile Porous Substrate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Neupert, Felix</dc:creator>
  <cp:lastModifiedBy>Neupert, Felix</cp:lastModifiedBy>
  <cp:revision>57</cp:revision>
  <dcterms:created xsi:type="dcterms:W3CDTF">2025-09-02T07:33:48Z</dcterms:created>
  <dcterms:modified xsi:type="dcterms:W3CDTF">2026-05-18T05:57:25Z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0x01010033642CD3E91EDF43BD40DFA7AA3F6B1D</vt:lpwstr>
  </property>
</Properties>
</file>