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mf" ContentType="image/x-wmf"/>
  <Default Extension="png" ContentType="image/png"/>
  <Default Extension="emf" ContentType="image/x-emf"/>
  <Default Extension="tiff" ContentType="image/tiff"/>
  <Default Extension="avi" ContentType="video/avi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650" r:id="rId3"/>
    <p:sldMasterId id="2147483652" r:id="rId4"/>
    <p:sldMasterId id="2147483654" r:id="rId5"/>
    <p:sldMasterId id="2147483663" r:id="rId6"/>
    <p:sldMasterId id="2147483665" r:id="rId7"/>
  </p:sldMasterIdLst>
  <p:notesMasterIdLst>
    <p:notesMasterId r:id="rId9"/>
  </p:notesMasterIdLst>
  <p:handoutMasterIdLst>
    <p:handoutMasterId r:id="rId24"/>
  </p:handoutMasterIdLst>
  <p:sldIdLst>
    <p:sldId id="355" r:id="rId8"/>
    <p:sldId id="401" r:id="rId10"/>
    <p:sldId id="410" r:id="rId11"/>
    <p:sldId id="418" r:id="rId12"/>
    <p:sldId id="397" r:id="rId13"/>
    <p:sldId id="420" r:id="rId14"/>
    <p:sldId id="370" r:id="rId15"/>
    <p:sldId id="424" r:id="rId16"/>
    <p:sldId id="408" r:id="rId17"/>
    <p:sldId id="423" r:id="rId18"/>
    <p:sldId id="425" r:id="rId19"/>
    <p:sldId id="426" r:id="rId20"/>
    <p:sldId id="427" r:id="rId21"/>
    <p:sldId id="428" r:id="rId22"/>
    <p:sldId id="416" r:id="rId23"/>
  </p:sldIdLst>
  <p:sldSz cx="9144000" cy="5143500" type="screen16x9"/>
  <p:notesSz cx="9925050" cy="666559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64" userDrawn="1">
          <p15:clr>
            <a:srgbClr val="A4A3A4"/>
          </p15:clr>
        </p15:guide>
        <p15:guide id="2" pos="3022" userDrawn="1">
          <p15:clr>
            <a:srgbClr val="A4A3A4"/>
          </p15:clr>
        </p15:guide>
        <p15:guide id="3" orient="horz" pos="15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3"/>
    <a:srgbClr val="98C6EA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D5ABB26-0587-4C30-8999-92F81FD0307C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5" autoAdjust="0"/>
    <p:restoredTop sz="95664" autoAdjust="0"/>
  </p:normalViewPr>
  <p:slideViewPr>
    <p:cSldViewPr snapToGrid="0" showGuides="1">
      <p:cViewPr varScale="1">
        <p:scale>
          <a:sx n="146" d="100"/>
          <a:sy n="146" d="100"/>
        </p:scale>
        <p:origin x="522" y="108"/>
      </p:cViewPr>
      <p:guideLst>
        <p:guide orient="horz" pos="2264"/>
        <p:guide pos="3022"/>
        <p:guide orient="horz" pos="15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1" d="100"/>
          <a:sy n="131" d="100"/>
        </p:scale>
        <p:origin x="-810" y="-96"/>
      </p:cViewPr>
      <p:guideLst>
        <p:guide orient="horz" pos="2006"/>
        <p:guide pos="32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751376-2EB8-4403-B858-305A8AAA6B01}" type="datetimeFigureOut">
              <a:rPr lang="en-GB"/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C15F7A-46C6-4AD2-BFEC-842DCCCC19C4}" type="slidenum">
              <a:rPr lang="en-GB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4-02T16:39:57"/>
    </inkml:context>
    <inkml:brush xml:id="br0">
      <inkml:brushProperty name="width" value="0.0529194456206428" units="cm"/>
      <inkml:brushProperty name="height" value="0.0529194456206428" units="cm"/>
      <inkml:brushProperty name="color" value="#1b7ccb"/>
      <inkml:brushProperty name="ignorePressure" value="0"/>
    </inkml:brush>
  </inkml:definitions>
  <inkml:trace contextRef="#ctx0" brushRef="#br0">520.070 4142.428 767,'6.181'0.000'0,"2.026"1.287"-4,-0.728 1.006 2,4.066 1.908-1,-4.092-1.152 1,1.009 0.608 0,-0.485-0.268 1,0.111-0.137-1,-0.064-0.286 0,-0.179-0.370 1,-0.246-0.227-1,-0.277-0.115 2,-0.281-0.033 0,-0.267 0.023 1,-0.592-0.083 0,-0.172 0.060 0,-0.134 0.070-1,-0.099 0.073 1,-0.084 0.084-1,-0.068 0.088 0,-0.054 0.085 1,-0.041 0.080-1,2.856 0.549 0,1.138-0.358 0,0.853-0.463 1,-0.009-0.489 2,-0.539-0.464-6,-0.820-0.409 1,-1.797-0.410 0,-0.187-0.204 0,-0.038-0.165 5,0.064-0.128-1,0.354-0.099-2,-0.135-0.075-1,-0.190-0.049 1,-0.213-0.027 0,0.326-0.019 0,0.074-0.001 0,0.138 0.007 1,0.169 0.012-1,-0.849 0.020 0,-0.445 0.012-1,4.587-0.022 1,-2.109 0.037 0,-1.531 0.026 4,-0.300 0.016-2,1.168 0.008 0,1.538 0.001-3,2.542-0.002 0,-5.612-0.004 2,-0.122 0.000-1,-0.350 0.000-2,4.639 0.000-1,-1.812-0.001 4,-0.526 0.000 2,0.213 0.000-3,0.811 0.000 0,0.727 0.000-1,-4.012 0.000 1,1.149 0.000-1,1.193 0.000 0,3.357 0.000-1,0.861 0.000-1,0.414 0.000 1,0.107 0.000-1,-0.088 0.000 1,-0.198 0.000 0,-0.461 0.000 0,0.753 0.000 0,0.104 0.000 0,-0.337 0.000 17,-0.611 0.000-15,-0.655 0.000-3,-1.276 0.000 0,-1.334 0.000 1,-1.284 0.000-1,-1.150 0.000 1,3.314 0.000 13,-3.383 0.000-4,-0.249 0.000-3,0.122 0.000-2,-0.063 0.000 0,0.814 0.000-1,-1.110 0.000-2,3.314 0.000 0,2.664 0.000 2,-5.874 0.000-3,0.760 0.000 0,0.768 0.000 0,0.732 0.000-1,0.906 0.000 1,0.058 0.000 1,-0.182 0.000-1,-0.333 0.000 1,1.291 0.000 0,-0.139 0.000 1,-0.408 0.000 1,-0.551 0.000 1,-0.804 0.000 3,-0.906 0.000-7,-0.906 0.000 0,3.660 0.000 1,-2.630 0.000 6,-0.780 0.000-2,0.305 0.000-1,0.462 0.000-3,-0.551 0.000 1,-0.298 0.000-1,-0.648 0.000 2,2.200 0.000 1,-0.598 0.000-1,-1.547 0.000-1,0.507 2.867 1,1.866-0.575 0,0.231-3.521-2,1.319-0.203 0,2.006 0.218-1,-0.635 0.414 0,-1.845 0.363 3,-1.755 0.254-3,-1.059 0.146 3,1.331 0.063 1,4.186 0.023-3,-4.512-0.025 1,0.107-0.005-2,1.053-0.002 1,1.049-0.003-1,0.977-0.003 1,1.879 0.305-2,-0.098 0.468 1,-0.482 0.530 0,-2.184 0.028 0,-1.025 0.024 1,-1.074-0.075 2,-1.034-0.135 0,-0.562-0.077 0,2.708 0.444 5,-2.008-0.510-2,-0.721-0.994 0,0.098-0.312-2,1.178-0.867-1,3.933-1.150-4,-3.958 1.009 1,1.336 0.039 0,1.035 0.109 0,0.769 0.148 2,-0.226 0.201 1,0.125 0.148-4,-0.026 0.139 0,-0.127 0.125 0,-0.545 0.108 0,-0.795 0.090 4,-0.917 0.072-1,-0.945 0.056 0,0.006 0.047 0,3.615 0.078 6,-3.700 0.044-1,-0.424 0.019-1,0.572-0.056-2,3.086-0.046 0,-3.727-0.015-3,0.687-0.002-1,0.382-0.001 0,-0.064-0.001-1,-0.353 0.000 1,0.437-0.001 3,-0.881 0.000 1,4.250-0.001-5,-3.925 0.001 6,-0.119 0.000 0,-0.853 0.001-1,2.477 0.000-2,0.165 0.000-1,1.350 0.000-1,1.910 0.000 0,-5.718 0.000 1,-0.354 0.000 1,2.660 0.000-1,-1.167 0.000 3,-0.267 0.000 0,-1.085 0.000 0,2.032 0.000-1,-0.150 0.000 0,-0.282 0.000-1,2.948 0.000-2,-4.741 0.000 0,0.201 0.000 1,0.085 0.000 0,-0.141 0.000-1,4.890 0.000 2,-2.005 0.000-1,-1.152 0.000 4,-1.399 0.000-1,0.080 0.000 1,1.914 0.000-3,1.833 0.000-2,1.333 0.000 0,-5.389 0.000 1,0.214 0.000 0,0.284 0.000 0,-0.150 0.000 0,-0.244 0.000 0,-0.286 0.000 0,5.331 0.000 2,-1.704 0.000 0,-1.805 0.000 1,0.445 0.000 1,-1.378 0.000-1,1.837 1.712-2,-1.288 0.456 0,4.191 0.553-2,-5.622-1.540 2,5.042 0.613 0,-1.518-0.243 0,0.597 0.587-2,1.175 0.880 1,-5.357-1.090 1,0.055 0.247-1,0.011 0.219 1,0.184 0.167 0,0.282 0.120-1,0.323 0.082 1,0.326 0.051-1,0.017-0.174 1,-0.182-0.306 0,-0.297-0.368 0,-0.348-0.380-1,-0.355-0.360 1,-0.086 0.804 1,3.472 2.429 0,-3.014-0.845 5,-0.469-0.604-5,0.209-2.017-1,1.759-1.127 4,-0.769 0.504-4,-0.703 1.224-1,1.620 0.872-1,0.189-0.112 0,0.782 0.573 1,-1.107 0.857 2,-1.287 0.202-1,0.002-0.102 1,-0.359-2.148 0,0.263-1.895 1,2.682 0.006-1,-3.121 0.090-1,0.758 0.019-2,-0.327 0.038 1,-3.076 5.141 2,1.701-0.544 2,0.986-1.773-5,1.167 0.300 1,-0.578-0.681-1,0.759-0.384 0,-0.219-0.678 3,0.955-0.590-1,-2.009-0.740 1,-0.195 0.000 0,-0.298 3.894 1,2.010 0.468-2,-0.058-2.494-2,1.154-0.818 1,-0.211-0.609 0,-1.031-0.324 0,-0.035-0.168 1,-0.168-0.089 1,-0.942-0.004-1,0.275 0.024 1,1.350 0.021-1,0.146 0.021-1,-0.886 0.017 0,-0.725 0.011 1,0.649 0.008 1,-0.738 0.130 1,-2.606 4.937 0,3.012 0.422-1,0.429-2.039-2,0.862 0.227-1,-1.484-0.914 0,-0.160-0.577 1,0.081-1.671 2,0.592-0.755 2,0.824 0.178-1,0.342 0.052-4,0.229 0.012 2,-0.040 0.308 0,-2.411 1.778 0,0.152 0.922-1,0.006-0.411 1,-0.456-0.773 0,0.359-0.577 1,0.451-1.123-1,-3.002 4.833 2,-0.460 1.703-1,2.268-0.448-4,0.833-2.370 2,-1.594-0.053 2,-1.164 1.723 0,0.498 0.974-2,0.320-1.315 1,1.891-2.112 0,-0.221-2.197 1,-4.103 4.928 0,0.054 0.152 0,4.473-0.577-2,-0.572-2.649 0,1.823-0.558 0,-0.547-1.513 1,-1.003 4.275-1,-2.052 0.369 1,0.348-0.404 0,0.290-0.770 0,0.645 2.041 0,-1.359 0.089 1,1.948-3.848 0,-1.825 2.094 1,0.480-0.035-2,0.020 0.424-2,-1.728 0.763 2,3.805-2.546 1,0.130-2.588-1,1.093 1.789-2,-0.591 2.343 1,-0.774 1.188 1,-0.707-0.558-1,0.712-1.867 2,1.371 0.640 0,-2.293-0.990-2,0.059-0.652 0,0.505-0.744 2,-0.224-0.828 0,-0.007-0.533-1,0.919-0.262 0,0.538 0.046-1,-1.452 0.898 0,-0.799 2.516 2,1.320 0.777 0,-0.512-2.177-1,0.797 0.675 0,0.896 0.577-1,-0.448-0.656 0,-0.011-0.798 1,-0.757-0.924 1,1.149-0.553 0,-0.235-0.546-1,-1.374 1.154 1,-0.743 2.386-1,1.375 0.050 0,0.777-1.288-1,-1.239-1.314 1,0.515-0.011 0,-0.521 2.733 0,1.515 0.528 0,-0.048-1.688-1,-0.208-1.387 1,-0.802-0.842 1,0.307-0.364-1,-0.963 0.034-1,1.795 0.081 3,-1.528 0.050-1,0.042 0.011-2,0.248 0.001 1,1.333-0.001 0,0.083-0.002-1,-0.392-0.541 0,-0.499-2.375 1,0.031-1.274 0,0.097 1.264 1,1.880 1.528-1,-0.957 1.047-2,1.979 0.295 1,-0.316 0.123-1,-1.535 0.016 2,-0.342 0.000-1,-1.145-0.019 3,0.296-0.016-1,-0.603-0.037 0,1.639-0.019 1,-1.202 0.001-1,1.594 0.001-2,-0.398 0.001 0,0.778 0.001 0,-1.104 0.000 1,-1.509 0.000-1,1.328 0.000 1,0.504 0.000 1,-1.429 0.000-1,0.910 0.000 0,-0.302 0.000 0,-1.106 0.000 0,2.929 0.000 1,-0.500 0.000 0,-1.514 0.000-2,-0.568 0.000 1,-0.547 0.000 1,0.709 0.000 0,-0.186 2.822 1,-3.031 2.510-2,1.470 1.658 0,-0.443-1.712-2,1.354-2.473 1,0.535-2.511 1,-0.073 0.671 1,-3.039 4.639 0,-2.555 0.844-1,1.322-0.379-1,4.663-1.408 2,-0.430-0.196-2,0.420 1.078 0,-2.109-1.295 0,-0.812 0.483 0,0.184 2.739 1,0.406-1.870 2,2.417-4.333-1,0.052-0.771-1,-2.294 5.578 1,-0.077 0.927-2,0.728-1.378 0,1.270-2.359 1,-1.051-0.478 1,-1.030 3.458 1,1.151-1.482-3,-2.589 2.406 1,-2.352-1.018 0,2.224-0.203-1,3.195-4.036 3,1.484-1.457-3,-0.306-0.621 0,-0.942-0.126 0,-2.364 5.482 2,1.399-0.229 0,1.792-3.859-2,0.193 0.682 0,-3.648 3.800 3,1.518-1.938-2,1.074-3.907 0,0.246 0.581 0,-1.655 4.037 0,-3.182 1.533 0,5.328-4.287 1,-0.765-1.537-2,0.024 1.394 0,-3.741 5.272 2,3.021-4.137 0,1.267-2.589-2,0.971-0.003 1,-1.394 0.000 0,0.959 0.000-1,-0.990 0.000 0,0.373 0.000 1,0.073 0.000 2,-0.750 0.000-2,-0.011 0.000-1,1.660 0.000 2,-1.639 0.000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4-02T16:40:07"/>
    </inkml:context>
    <inkml:brush xml:id="br0">
      <inkml:brushProperty name="width" value="0.0529194456206428" units="cm"/>
      <inkml:brushProperty name="height" value="0.0529194456206428" units="cm"/>
      <inkml:brushProperty name="color" value="#1b7ccb"/>
      <inkml:brushProperty name="ignorePressure" value="0"/>
    </inkml:brush>
  </inkml:definitions>
  <inkml:trace contextRef="#ctx0" brushRef="#br0">4314.070 4576.428 767,'6.534'0.000'0,"0.848"3.628"-4,-1.534 0.801 3,0.567-1.024 0,-0.326-2.495 1,0.082-1.037 0,0.433 0.030 0,2.305 0.021-1,1.161 0.991-1,-1.313 2.168 0,-2.589-0.048 3,-0.774-0.113 0,0.818-1.654-3,-0.100-1.254 4,-1.168 3.813 2,-2.303 2.532-4,3.302-4.789 0,2.251-1.668 0,-2.051 0.098-1,2.288 0.003 0,-2.308 0.000 0,0.170-0.003 1,0.585-0.001 1,-0.046 0.000 1,0.946 0.000-3,-1.452 0.000 0,0.006 0.000 1,0.917 0.000 1,-0.768 0.000 0,0.955 0.000-1,-0.180 0.000-1,-0.853 0.000 0,-0.293 0.000 1,0.498 0.000 1,1.349 0.000-1,-0.634 0.000 0,-0.396 0.000-1,-0.648 0.000 1,0.964 0.000 1,0.869 0.861-1,-0.611 3.165 0,-2.640-0.313-1,-0.083 0.510 0,0.285 0.121 0,1.110 0.218 0,1.522-0.104 1,1.621-0.914-1,-0.130-1.089 1,-0.266-0.873 0,-2.605-0.926-2,0.316-0.624 4,-0.563 1.500 1,-1.938 4.888 1,3.221-3.929-5,-1.354-2.100 1,1.312-0.599-1,0.987 0.121 2,-0.255 0.066-2,-0.985 0.016 0,-0.014 0.584 0,-1.090 1.243 0,1.224 2.048 1,0.119-0.487 2,0.731-1.470-2,-1.584-1.343 0,1.370-0.337-1,0.079-0.207-1,-0.841-0.099 1,-0.806-0.033 1,1.791-0.032 1,-1.630 0.066 0,0.917 0.041 1,-0.754 0.024-2,-0.308 0.005 0,0.729 0.002-1,0.176 0.000 1,-0.738-0.001 0,2.134 0.000-1,-0.057-0.001 2,-2.299-0.001-1,-0.146 0.000 1,0.246 0.000-1,0.125 0.000-1,0.557 0.000 0,-0.750 0.000 1,1.138 0.000 0,-0.459 0.000 1,-0.233-0.540 0,0.555-3.964-1,0.654 1.545 0,2.960 0.854-3,-4.864 1.384 2,0.391 0.170 0,0.298 0.149-1,0.218 0.125 1,0.096 0.098 0,-0.475 0.083 0,4.600 0.064 0,-2.295-0.075 2,-2.007-1.059 3,0.782-2.585-1,0.716 0.419-2,-1.193 1.949-2,1.513 0.611 1,0.856 0.435-1,-0.666 0.250 0,-1.086 0.123 1,-1.694-0.539 0,-0.750-2.476 3,0.897-1.242 1,0.191 1.410-4,0.385 1.171-1,-2.780-2.861 1,3.117 0.687 0,-1.224 0.704-1,0.276-0.345 1,0.085 0.452 0,-0.249 0.856-1,1.826 0.568 0,-1.390 1.189 2,0.913 0.533-1,1.566 0.072 1,-1.653-0.147-1,0.385-0.028-1,-0.094-0.021 0,-0.644-0.013-1,0.048-0.007 4,-0.488-0.003-1,0.397 0.001 0,0.677 0.001-1,-0.144 0.000 1,0.481 0.001-4,0.981 0.000 2,-0.273 0.000 0,-1.268 0.000 0,-0.994 0.000 2,2.135 0.000 0,0.864-1.755 2,-0.840-1.322-4,0.534-0.088 0,-1.246 0.968 0,-1.779 0.917 1,0.591 0.474 0,0.253 0.743 1,1.159 0.204-1,-0.642-0.057 0,1.623-0.024 0,-2.531-0.261-1,0.738-0.350 1,0.344-0.396-1,0.071-0.393 1,-1.075 0.166 0,0.070 0.001-1,-0.142 0.063-1,-0.281 0.103 0,0.972-0.080 3,-1.007 0.220 2,3.001-0.263-5,-1.578 0.507 3,0.024 0.738 1,1.965-0.017-1,-1.379-0.065 0,-0.683-0.018-1,0.487-0.011-1,-1.626-0.010 2,-0.957-4.211 1,-2.672-1.248 1,3.737 2.931-5,-0.004 2.142 2,-0.111-3.842 0,-1.238-0.051 0,2.721 2.417 0,-0.352 0.217 0,0.074-2.057 0,-1.839 1.185-1,1.068 0.552 0,4.565 0.579-1,-4.374 0.949 1,0.546 0.136 3,0.362 0.109-3,0.218 0.085-1,1.281-0.181-1,0.477-0.321 0,0.436-0.384 1,0.373-0.388 0,-2.256 0.178 2,-0.553 0.022 0,-0.677 0.085-1,-0.721 0.124 1,-0.120 0.048 0,3.360-0.377 5,-3.228 0.615-1,0.956 0.370-1,-0.458 0.496 0,1.379-0.057-1,0.319-0.086-2,-0.470-0.023-1,-0.256-0.007 0,0.145-0.004 0,-1.878-0.001 0,0.143 0.005 1,1.472 0.000 4,-0.485 0.000-4,-1.196 0.000 0,0.387 0.000-1,0.688 0.000 1,1.778 0.000-1,-1.271 0.000 1,0.928 0.000-1,0.839 0.000-1,-1.077 0.000 0,-2.298 0.000 4,2.528 0.270 1,-2.126 2.853-2,1.024 0.576-1,0.133-1.756-1,1.588-0.678-1,0.470 0.150 1,-0.599 1.055 1,-0.664 0.993 0,-3.031-0.708 0,-0.007-0.133 1,0.719-2.644 0,0.208 3.091-1,1.846 2.215-1,-2.268-2.314 0,0.923-0.174 1,0.485-0.335-1,0.174-0.408 1,-0.229-0.392 1,-0.752-0.412-3,3.810 0.236-1,-3.327-0.932 3,-0.680-0.390 3,0.344 2.930 0,-0.239 0.788-1,0.789-1.416 0,-1.270-1.502-2,1.128-0.869-1,-1.108 1.598 1,-1.655 3.259 1,0.225-0.334-1,1.840-4.092 1,0.474 1.855-1,-1.483 4.488-1,-2.784-1.263 1,-0.678 0.599 0,-1.664 0.107-1,2.449-0.337 1,5.347-5.176 0,-0.562 2.247 0,-3.618 1.791 0,-2.440 1.443 0,-0.856 0.144 1,5.912-2.740 0,-2.591 2.386-1,2.451-2.260 0,-2.335 1.111-1,0.669-0.117 1,0.259-0.138 0,-1.807 1.354 1,2.596-3.533-1,0.359-0.795 0,-0.521 2.386 0,0.849-0.964-1,-0.472 0.092 0,-1.013 2.987 2,2.282-2.983-1,-1.032-2.151-1,0.100-0.564 0,-0.078-0.349 1,0.958-0.177 0,1.414-0.070-1,-0.042-0.006 0,-1.140 0.028 1,-1.346 0.032 0,0.697 0.020 1,-0.397 0.027 1,-0.307 0.010-1,-0.019-0.009-1,3.172 0.000 0,-0.421 0.000-1,-0.107 0.000 0,-0.565 0.000-1,-1.046 0.000 2,-0.772 0.000 1,-0.120 0.722-1,-0.424 1.424 0,2.247 1.744 1,-2.156-1.824 0,1.500-0.682-1,0.927-0.645-1,-0.510-0.413-1,-0.757-0.235 1,-0.181-0.138 1,1.553-0.100 2,-2.154 0.033 0,0.240 0.051-2,-0.414 0.074 1,1.659-0.011-2,0.262-0.666 0,1.271-1.255 0,-0.060-0.766 0,-0.036 0.360 0,1.081 0.486 0,-1.134 0.680 0,-2.728 0.629 1,0.396 0.402 1,-0.563 0.362 0,1.667-0.193 3,-0.016-0.038-3,-1.778-0.004-2,1.753-1.308 1,-3.112-3.628 1,3.306 1.021-1,-1.218 2.715-1,0.697 0.306-1,0.135-0.896 2,-0.821-1.002-1,0.229-0.733 1,1.753-1.001 0,0.560 0.308-2,-1.360 1.428 1,-1.169 1.202 2,-0.674 0.806 0,2.265 0.465 1,-1.829 0.424-1,-0.344 0.078-1,-0.001-1.590 1,-1.675-3.040 0,2.203 0.604 0,0.745 1.911-2,-1.128-2.296 1,-1.458 0.358 0,1.623 1.609-1,0.646 1.397 2,-0.274 0.699-1,-0.124 0.263-1,1.202-0.198 1,0.830-1.489 0,2.971-1.546-3,-0.883 0.034 1,-2.886 0.917 0,-0.771 0.605 2,-1.109 0.298 2,-4.573-4.923 3,3.788 3.267-2,1.366 2.115-4,-0.299 0.923 0,0.359 0.005 0,-0.147-0.073 1,2.792-0.014 0,0.199-0.010-2,-1.232-0.004 0,-0.500-0.001 1,1.093-0.001 2,3.128 0.000-2,-4.745 0.001 0,0.342 0.000 0,0.760 0.000 0,0.086 0.000 0,-0.020 0.000 0,0.224 0.308 1,0.355 0.471 0,0.406 0.532 1,-0.908 0.229-2,0.081 0.342 1,0.042 0.299-1,0.013 0.251 0,-1.217-0.252 1,-0.447-0.114-1,-0.526-0.188 1,-0.554-0.231-1,0.556 0.056 1,2.898 0.556 4,-2.685-0.958-1,-0.489-1.751 0,0.238 0.457-1,-0.244-0.004-2,0.522 0.000 1,-0.554 0.000-1,0.322 0.000 0,1.415 0.000 0,-0.999 0.000 1,0.663 0.000-3,-0.569 0.000 2,-0.428 0.000 2,-0.441 0.000-1,1.281 0.000-2,2.966 0.000-1,-3.744 0.000 0,1.253 0.183 1,0.634 0.291-1,0.428 0.343 0,0.265 0.354 0,0.115 0.108 1,-0.175 0.018 0,-0.555-0.069 0,-0.772-0.123 1,-0.871-0.151 0,-0.283-0.076 4,3.101 0.298-4,-2.026-0.477 1,-1.724-0.817 4,-0.631 3.674-2,-0.293-0.311-2,2.513-0.654 0,-0.154-0.553-3,-0.312 0.434 1,-0.830 0.369 1,-0.640-0.382-1,0.330-0.190 2,0.669 1.083 0,0.317 0.306-1,-0.473-0.904-1,-0.810 0.002 2,0.826 0.976-1,1.801-0.048-1,0.561-1.038 0,-0.835-0.147 0,-0.916 0.408 0,-0.319 0.343 1,0.947-0.117 2,-1.523-1.939 0,0.593-0.803 0,-0.912 0.931-2,1.348 1.334-1,-0.485 0.026-1,-0.349-0.480 1,-0.333-0.522 1,0.044 0.685 1,-3.618 3.372 1,4.046-2.526-1,0.313-1.701-1,0.387 1.396-1,-2.053 0.393 0,-0.136 2.649 1,-0.616-1.801 0,1.061-1.079 3,2.636-0.643-4,-0.670-1.610-1,0.882-0.802 2,-0.604-0.089 1,-1.728 1.966 0,-6.491 4.227 0,7.606-3.607 0,0.453-2.353-2,-1.084-0.176 0,0.154-0.054 0,-0.691 0.050 0,1.035 0.391 3,-3.432 4.702-1,0.144 0.529-1,3.758-4.436 1,-0.945-1.065-2,0.192-0.246 0,-0.144 0.012 0,-0.446 0.134 2,-0.011 0.003 0,0.638 0.000 0,-0.168 0.000-1,0.655 0.000-1,-1.304 0.000 0,0.104 0.000 1,1.117 0.000-1,2.333 0.000 1,-1.215 0.000-1,0.852 0.000 0,-1.665 0.000-1,-1.486 0.000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4-02T16:40:22"/>
    </inkml:context>
    <inkml:brush xml:id="br0">
      <inkml:brushProperty name="width" value="0.0529194456206428" units="cm"/>
      <inkml:brushProperty name="height" value="0.0529194456206428" units="cm"/>
      <inkml:brushProperty name="color" value="#1b7ccb"/>
      <inkml:brushProperty name="ignorePressure" value="0"/>
    </inkml:brush>
  </inkml:definitions>
  <inkml:trace contextRef="#ctx0" brushRef="#br0">8062.070 4999.428 767,'6.241'0.000'0,"0.333"1.501"-4,-1.885 2.769 3,2.490-0.262 0,1.237-2.041 0,-0.756-1.414 1,-0.004-0.361 0,-1.491 0.810 0,1.270 1.064-1,0.449 0.248-1,0.027-0.292 1,0.549-0.499 1,1.188-0.475-1,0.127-0.453 1,-1.657-0.211-1,-0.082 1.711 2,-2.409 1.554 2,0.311-0.522 0,0.352-1.221-3,-0.236-2.145 0,0.758 0.228 0,0.513 2.359 1,-0.259 2.069-2,0.272-0.946 0,-0.082-1.852 1,0.428-0.480 0,0.749 2.347 0,-1.673-0.714 0,-0.619 0.448-1,-1.647 1.034 1,0.471 0.519 1,1.986 0.593-2,1.500-0.806-1,-0.929-1.835 1,-0.469-1.152 2,0.460 0.122 0,-0.645 1.127 0,-1.604 1.006-1,-0.704 3.136 0,-0.987-0.634 2,3.073-4.182-3,1.753-1.336 2,-2.538 2.223-2,2.100 2.732-1,-2.991-2.082 1,0.315 0.089 0,0.232-0.038 0,2.810 1.325-1,-0.497-1.283 1,0.372-0.962 2,-2.184-1.481 2,0.854-0.958-1,-0.474-1.042-1,0.672 0.544 0,-0.679 0.138 1,-0.244-0.013-2,1.278-0.006 0,-1.310 0.000-1,0.220 0.000 0,0.420 0.000 0,-0.644 0.000 1,0.675 0.000 0,2.586 0.000 3,1.001 0.000-4,0.014 0.000-2,-2.309 0.000 1,-0.702 0.000 1,-1.288 0.000 2,0.400 0.000 1,1.019 0.000 2,-0.555 0.000-4,-0.557 0.000-1,0.942 0.000 0,2.660 0.000 0,1.031 0.000-1,-3.216 0.000 1,1.481 0.000-1,1.336 0.000 0,0.128 0.000 0,-0.615 0.000 0,-1.007 0.000 0,-1.156 0.000 0,-1.730 0.000 1,-0.112 0.000 4,0.104 0.000 1,0.240 0.000-4,0.318 0.000 0,0.857 0.177-1,0.122 0.277 1,0.021 0.320 0,-0.046 0.325-1,-0.085 0.304 1,0.509 0.250 0,-0.396-0.081 0,-0.441-0.188-1,-0.432-0.238 1,-0.868-0.254 2,3.259 0.252 0,-1.391-0.538 0,-1.397-0.799 1,0.342 0.078 0,-0.343 0.112 0,0.736 0.008-3,-0.195 0.000-1,-0.931-0.718 0,-0.160-1.452 1,-0.454-0.903 0,2.373-0.708 0,0.194 1.796 0,-0.142 1.373-1,1.938 0.586 2,0.259 0.113-2,1.874-0.001-1,-5.054-0.050 0,0.554-0.005 0,0.477-0.006 1,0.776-0.005 0,0.312-0.005-1,0.213-0.005 1,0.133-0.004-1,0.073-0.003 1,0.846-0.002 1,-1.000-0.002-1,-1.190-0.001 0,-1.200-0.001 1,2.664-0.792 4,-2.773-2.919 5,-2.581-0.917-4,3.914 2.677-5,-0.624 1.735-1,-0.565 0.221 0,0.356 0.126 0,-1.185 0.020 1,0.521-2.628 0,0.128-2.586 2,2.178 0.496-2,0.931 0.452-3,-0.367 0.896 1,-0.987 1.037 0,-1.056 0.930 3,-0.933 0.690 1,-0.536 0.421-1,2.577 0.264 0,-1.678 0.015 0,3.475-0.771-2,0.976-1.559-1,-5.534 0.509 1,0.045-0.348 1,0.018-0.295-1,-0.002-0.238 1,4.230-1.585-1,0.241 0.869 1,-0.792 1.127 0,-0.753 0.831 0,0.015 0.594 1,-2.314 0.545 1,-0.266 0.343-1,-0.224-0.335 0,-0.085-3.993 1,-1.049 0.463-2,1.189 1.114 0,1.182 2.530-1,-0.455 0.202 3,-0.557-0.091-2,0.723-0.197 0,-1.686-3.158-1,0.254-0.716 1,1.848 1.030 0,1.291 1.829 0,1.977 0.470-2,-0.704-0.670 0,-0.584-1.053-1,-0.891-0.144 3,-0.460 0.437 2,0.710 0.691-1,0.803 0.672-1,-0.505 0.472 0,-1.541 0.224 0,-0.854-0.270 1,-4.976-5.806 1,2.216 1.064 1,2.756 2.868-2,-0.074-1.608-2,-0.202 0.673 0,0.979 1.224 0,0.832 1.358 1,-0.801-1.720 0,0.629-1.742-1,-0.554 1.926 0,-0.226 0.168 1,-1.675-0.653-1,0.636-2.108 3,-0.432 2.277-1,0.120 1.006-2,0.346 0.547 1,1.466-0.257-1,1.161-1.005 2,0.424-1.442-3,-2.463-0.822 1,-2.508-0.153 2,1.141-0.373 1,1.564 2.468-1,0.396 1.140 0,0.343-2.174-1,-2.245 0.938-1,2.519 0.009 0,-0.580 1.343 1,-0.754 0.877 0,1.654 0.278 0,1.481-0.829-1,1.008-1.730 0,-1.399-0.344 0,-1.391 0.486 0,-0.032 0.480 2,1.612-0.648 1,-0.916-0.604-2,-0.541 0.543-1,0.195 0.792-1,0.243 0.742 2,-0.722 0.622 0,-0.823 0.377 2,1.539 0.236 0,-1.178 0.037-1,-1.181-0.062-1,1.437-0.020-1,0.851-0.020 0,1.297-0.014 0,1.341-0.010 0,-0.284-0.004 0,-0.864 0.000 0,-0.426 0.000 0,0.060 0.001 1,-1.323 0.001 0,-1.017 0.622 3,0.258 1.198-1,0.026 0.832-3,-0.783-0.260 1,-0.733-0.593 0,2.170-0.291 0,0.740-0.991 2,-2.909-0.503-1,1.060-0.114-1,-0.400 0.172 0,0.368 2.323 1,-1.661 0.497-2,0.173-0.249 0,2.772 0.046 1,-0.246-1.470 1,-1.512-0.965-1,-0.327-0.475 0,1.074 0.077 0,-0.191 1.256 1,-0.715 2.365-1,-0.033 0.278-1,0.428-1.257 1,-0.449 0.362-1,-0.120 1.637 2,-0.498-0.705 0,1.734 0.541-3,0.695-0.568 0,-0.706-1.283 1,0.567-0.806 2,-1.429-1.493 0,-0.020 0.640 0,-1.761 3.218-1,0.849 0.264 1,1.633 0.402-2,0.326 0.358-1,1.305 1.774 0,-4.083-3.076 2,0.114-0.210-1,5.110 2.331 0,-0.291-1.738 1,-1.010-0.575 0,-1.059 0.207 0,-2.107-0.210 1,-1.436 0.723 1,-3.398 1.840 0,1.173 0.227-1,2.244-2.097 0,2.132-1.120 0,-0.921 0.351-1,-1.479 1.952-1,0.690 1.553 1,-0.885-0.171 0,-1.639-0.249-1,-1.341 0.752 1,0.620-0.478 0,3.534 1.563 1,1.363-0.910-2,-2.045-3.080 0,0.169-0.302 0,4.276 2.544-2,-1.483-1.950 2,-2.316-1.204 3,-0.828 2.056 1,-0.907-0.468 0,2.999-5.260-1,-0.140 0.163-2,1.074-0.003-2,-0.994 0.000 3,1.303 0.000-2,-0.303 0.000 1,-0.608 0.000 0,0.827 0.000 0,0.097 0.000-1,-0.578 0.000 1,-0.479 0.000 0,0.076 0.000 1,0.381 0.000-1,-0.671 0.000-1,0.271 0.000 1,0.676 0.000 2,0.745 0.000-3,-1.043 0.000 1,-0.573 0.000-1,0.351-2.662 1,-0.863-1.711 0,1.279 1.159 1,0.638 1.643-2,0.191 1.055 1,1.178 0.501 0,-1.498 0.176 0,-0.609-0.009-1,0.962-0.104 2,-1.019-0.043-1,1.544-0.006-1,-0.106-0.002-1,-0.621-0.203 1,-0.767-1.203 2,-0.480-1.334-1,-0.243-0.049 1,-0.294 0.729-1,2.077 0.430 1,0.516 0.225-1,-0.650-1.273 0,-0.056-0.466-1,-1.643 0.651 0,-0.291 0.423 1,0.173 1.470 1,0.682 0.844 0,0.451-0.208 2,-1.139-0.030-3,1.245-0.007-1,-0.609 0.003 0,-2.595-5.144 3,0.511 0.774-1,0.925 1.355-3,-4.601-3.174 2,3.855 2.337 0,4.015 3.444-1,-2.075 0.315 1,0.400 0.078-1,-0.342 0.040 0,1.952-1.175 2,-0.506-2.508-1,-0.933 0.914 1,0.883 0.879-3,-1.063 0.799 1,1.069 0.416 0,-0.661 0.632 2,0.042 0.162-1,-0.920-0.205 0,1.523-0.865 0,1.969-1.093-1,-3.838 0.529 0,-0.405 0.037 0,3.788-0.958 0,-2.926 0.851 0,-0.701 0.530 3,0.404-1.445 1,-0.369-1.695-1,0.031 1.768 0,1.667 0.711-4,0.424 0.740 1,-0.718 0.569 0,-0.805 0.316 2,1.569 0.172 0,-1.433 0.021-1,-0.646-0.046 1,0.551-0.225-1,1.013-2.301 1,-1.722-0.662-2,1.267-0.438 0,-0.550 1.854 1,-0.741 4.204 1,-0.796 1.166-1,1.269-0.761 0,0.643-1.284 0,-0.376-0.839 0,0.560 2.154-1,-0.279 1.115 1,-0.504-1.138 0,-0.468 1.186 2,-1.886 0.535-1,2.139-0.128-1,-1.960 2.482 0,0.411 0.555-1,-0.875-1.567 0,-1.505-0.373 0,-1.544 0.531 1,8.148-5.016 0,-1.167 1.565 1,-3.571 2.419-1,-2.561 1.713 0,1.001-0.234 1,2.649-3.062-1,0.680 3.537-1,-1.655-0.966 0,0.466 0.322 0,0.071-0.996 1,0.095-1.515 0,2.766 0.048 1,-2.380-0.847-1,-0.332 1.013 0,-0.521 2.682 0,-0.672-0.488 2,2.474-2.567-1,-2.838 1.604-1,2.914-0.731 0,0.583 0.163-1,-1.761-0.587 0,0.498 0.754 0,-0.357-0.609 0,0.932-0.399 0,-0.030-2.329 2,0.956-1.637-1,-0.573-0.137 0,0.376 0.008 0,0.126 0.259 0,-0.247 1.345 0,-0.392 1.323 0,0.434-0.066 0,0.764-0.705 0,0.287-0.757-1,-0.946-0.651 0,0.666-0.098 3,-2.568 3.381 0,-0.545 1.416 0,1.627-4.417-3,2.794-0.447 0,0.846-0.299 0,-1.156-0.135-1,-1.288-0.051 0,-1.116-0.010 3,1.182-0.007 0,0.224 0.034 2,-1.477 0.031-2,1.806 0.008-1,0.572 0.001-1,-0.185 1.049 1,-2.097 1.865 0,0.276 0.299 0,-0.661-0.868-1,2.040-0.379 0,-0.001-1.175 2,0.147-0.671 0,-1.073-0.207-1,1.537-0.034-1,-0.915 0.014-1,-0.466 0.013 1,-0.981 0.067 1,0.407 0.027 2,0.024-0.003 0,-0.504 0.000 0,1.813 0.000-2,-1.258 0.000 0,-0.324 0.000-1,-0.012 0.000 0,-0.265 0.000 1,-0.028 0.000 0,0.068 0.000 1,0.396 0.000 0,-0.400 0.000-1,0.099 0.000-1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4-02T16:40:40"/>
    </inkml:context>
    <inkml:brush xml:id="br0">
      <inkml:brushProperty name="width" value="0.0529194456206428" units="cm"/>
      <inkml:brushProperty name="height" value="0.0529194456206428" units="cm"/>
      <inkml:brushProperty name="color" value="#1b7ccb"/>
      <inkml:brushProperty name="ignorePressure" value="0"/>
    </inkml:brush>
  </inkml:definitions>
  <inkml:trace contextRef="#ctx0" brushRef="#br0">11868.070 5639.428 767,'0.000'-6.667'-2,"0.584"13.036"3,6.828-3.382-3,0.893 0.242-1,-1.113 0.650 1,-1.712 0.305 0,0.037-0.680 2,1.792-0.632 0,0.701-0.954 0,-0.996-0.979 0,-0.650-0.621 0,1.046-0.342 0,0.422 0.028 0,-0.925 0.844 0,-0.613 1.097 0,-0.289 1.185 0,0.271 1.697 0,-1.223 0.648 1,1.455-5.947 3,0.742-3.307-4,-0.333 2.254-1,-0.826-2.503 1,-1.722-0.319 1,2.604 2.231-1,0.901 1.430 0,0.605 0.613-1,-0.406 0.192 0,-1.233-0.008 0,0.125-0.055 1,2.206-1.790 1,-1.145-1.194-2,-0.197-0.938 0,-0.718-0.631 0,-1.110 0.447 0,-0.706 1.012 0,2.033 0.086 4,1.143-0.191-2,-1.604 0.467-2,0.415 0.264 0,-0.913 0.665 1,-0.153-1.593 1,-2.061-2.851 1,1.816 2.509-1,-1.147-1.911 1,0.740 1.237-3,1.435-0.180 0,-1.770 0.380 0,0.273-0.717 0,1.301-0.693 1,1.692-0.162-1,-1.086 1.603 0,-0.238 1.089 0,-0.738 1.160 1,-0.244 0.802 2,1.516-0.019-1,1.615-0.751-2,1.381-0.887-1,1.032-0.683 0,-5.493 1.492 1,0.192-0.106 0,-0.058 0.096 0,0.019 0.151 0,-0.026 0.208 0,-0.055 0.234 0,-0.291 0.069 1,3.915-1.348 1,-3.164-0.439 1,-0.545-1.741 3,-0.253 1.195-1,-0.348 0.948-3,1.508-2.381-1,0.563 0.141-1,0.028 0.447-1,-1.249 1.208 1,0.370 0.714 0,0.396 1.816 3,-0.138 0.877-2,-0.056-0.034 0,1.204-0.028 0,0.528-0.037-1,0.195-0.031 0,0.215-0.021 0,1.458-0.592 0,0.987-1.147 0,-5.479 0.431 1,0.206-0.157-1,-0.337 0.060 1,4.626-0.893-1,-1.266 0.757 4,-1.127 0.742-1,-0.576 0.487-2,4.323-0.259 0,-4.723-0.048 0,0.317-0.242 1,0.061-0.230-1,-0.106-0.204-2,-0.319 0.101 0,0.056 0.061 0,-0.186 0.111 0,-0.333 0.139 1,-0.410 0.147 6,6.528-0.334-5,-6.072 0.717-2,-0.398 0.116 0,4.484 0.027 9,-1.883 0.177-9,-0.903 0.074 1,0.437 0.018 1,2.826-0.010 1,-4.989-0.041 2,0.304-0.005-3,2.076-0.003-2,0.728-0.005-1,0.295-0.004 0,-2.090-0.004 5,-0.174-0.001 1,-0.215-0.001-5,-0.233-0.001 0,1.427 0.244 0,-0.910 0.371 3,-0.981 0.414-1,3.624 1.901 2,-3.729-0.208 0,-0.491 0.353 1,0.642-2.579-1,2.090-0.601-2,-2.197 0.081 0,1.183 0.012 0,1.304 0.008-1,2.360 0.004 0,-4.846 0.000 0,0.436 0.000 0,-0.258 0.000 0,-0.463 0.000 0,4.147 0.000-1,-2.518-0.001 5,-1.639 0.000-1,1.508-0.001 0,-1.530 0.000 0,1.615 0.000 0,1.605 0.000-1,0.824 0.149-3,1.699 0.901-1,-5.947-0.100 2,-0.109 0.272-1,5.655 1.220 0,-5.323-1.313 1,0.379-0.124 0,0.396-0.104 1,-0.268-0.165 0,-0.442-0.158 0,4.963 0.181 0,-2.027-0.421 3,-1.623-0.041-1,0.105 1.188 0,1.100 1.750-3,0.500 1.850 1,-1.133 0.661-1,-0.877 0.438 1,-1.027-0.231 1,-0.352-0.074-1,-0.063-0.547 1,-0.502-1.604-1,-0.158-0.413 1,0.100 1.136 1,-0.354-0.706-1,-0.070 2.069-3,-0.515 0.374 4,0.901-3.281-1,-1.480 3.438-1,-2.921 0.358 0,1.844-0.912-1,2.994-3.120 1,0.286-0.815 0,-0.072 0.258 0,-2.948 3.940-1,3.197-4.698 1,0.325-0.940-1,0.131-0.235 1,-0.627-0.138 0,1.793-0.081 0,-1.104-0.019 0,0.187-0.147 1,0.365-3.586 0,-1.408-0.186-1,0.854 1.762-1,1.574 1.189 1,0.408 0.794 0,-2.185 0.337 0,-0.233 0.101 0,-0.079-0.149-1,0.023-0.070 3,0.413 0.010-1,2.034 0.000-2,-0.310 0.000-1,2.153 0.000 0,-4.013 0.000 1,0.032 0.000-1,-0.146 0.000 1,-0.243 0.000 0,5.803 0.000 1,-5.876 0.000 0,5.004 0.000 2,-1.025 0.245 0,-0.890 1.402-4,-3.064 1.127 6,0.377 0.772-4,-0.383-1.402 1,0.163-1.298 0,0.040-0.705 0,0.800 0.020-1,1.156 3.059 0,-0.891 1.055-2,0.021-1.422 3,-0.724-1.878-1,1.190-0.559-1,-0.118-0.299 0,0.134 0.056-1,0.887 1.144 3,0.886 1.340-2,-0.930 0.076 0,-1.903-0.708 1,0.136-0.290 1,-2.295 4.021 2,-2.042 0.437-1,3.460 0.455-3,-0.845-2.188 0,0.015 0.895 1,1.225 1.243-1,-0.524-1.233 1,-1.035-1.845 0,0.674-0.855-2,-2.108 2.511 5,-2.904 2.657 0,-0.423-0.897-5,0.696-0.909 1,2.177-0.354 0,1.984 0.111 4,0.998-0.687-2,-1.216 0.658-3,-0.355-0.622 2,2.279-1.256 0,-0.194 0.440 0,-1.387-0.044 0,1.866 2.187-1,0.680 0.524-1,1.101-1.451 2,1.986-1.588-1,-3.794-1.749 0,0.776 0.438 0,0.553 0.510 3,0.600 0.262-5,-0.139-0.211 1,-0.330-0.391 0,-0.420-0.471-1,-0.958-0.507 3,-0.994-0.435 1,3.001 0.306 0,-1.557-0.924 2,-1.460-1.309 1,0.284 0.316-1,0.917 0.188 0,-0.636 0.042-4,0.222 0.004 1,1.228-0.011 1,-1.967-0.003-2,3.261 0.000 0,0.828 0.000 0,-0.640 1.069 1,-1.547 2.358-1,-1.842-0.092 2,1.257-0.199-2,0.274-1.943 3,0.116-0.956 0,-0.009-0.319-3,0.698-0.068 0,-0.856-0.087 1,-1.462-2.637 1,-1.563-2.779 0,1.280 3.207 0,1.672 1.372-1,1.121 0.817-1,-0.014 0.346 0,-0.585 0.064 0,-0.770-0.053 1,-1.565-2.478 2,-0.828-2.479-1,1.218 2.295-1,1.291 0.154 0,-2.353-1.922-1,0.351 0.798 1,1.535 1.338 0,-0.549 1.400-1,0.149 0.527 1,-0.174 0.267 0,-0.304 0.097 0,1.120 0.037 0,-0.945-0.049 1,1.271-0.043-1,-1.142-0.042 0,0.417-2.649 0,2.514-1.075 0,1.310 1.665-2,-3.721 1.251 1,0.967 0.157-1,0.866 0.146 0,0.747 0.129 0,2.993-0.184-1,0.848-0.284 0,0.596-0.364 0,0.391-0.379 0,-1.229 0.151 2,0.371 0.052 0,0.114 0.127 0,-0.061 0.167 2,0.096-0.058 9,-0.971-0.118-14,-1.127-0.185 1,-1.144-0.214 0,-1.806 0.122 2,-0.899 0.088 3,-0.791 0.150 0,-0.669 0.182 0,6.311-0.631 3,-5.459 1.151-3,0.005 0.185 1,-0.102 0.149 0,-0.159 0.115-4,-0.183 0.084-1,-0.183 0.058 1,-0.167 0.038-1,4.040 0.063 4,-1.555 0.013-1,-1.085-0.008 1,0.281-0.011 1,-1.027-0.199-2,-0.147-1.881-1,-0.080-0.601-1,1.841 0.038 0,1.104 0.421 0,-0.283-0.597 0,-0.821-0.941 1,-2.131 0.331 0,-0.335-0.173 0,0.242 3.279 2,0.851 2.580-1,-0.848 1.310-1,3.525 1.887 1,-3.699-2.895-1,0.938 0.415-3,-0.164 0.332 2,-0.445 0.411-1,-0.577 0.423 1,2.701 3.482 0,0.084-0.321 2,-3.324-3.389 0,3.283 2.145 1,-3.206-2.152-3,-1.525 0.905 2,-2.318 1.002 3,5.459-5.327 0,-0.821-0.647-5,0.015 1.914 0,-5.314 4.809 3,-0.819 0.097-3,2.053 0.295 0,4.578-2.029 0,-0.688-0.994 0,0.499 1.281 0,0.037 2.268 0,-0.004 0.878 1,-0.044 0.007-2,0.157-0.449 0,1.159-0.670 3,0.789-0.917-2,0.173-0.004 1,0.235 0.690-1,-4.191-3.049 1,-0.190-0.041-1,3.899 3.606 0,-0.726-1.158 3,-1.040-2.248 0,0.754-0.228 2,-1.834-0.530-3,0.375-0.113-1,1.641-0.444 0,-1.247-1.833 0,0.124-0.833 0,0.605-0.330 0,0.248-0.064 1,-0.463 0.049-1,0.830 0.055-1,-1.734 0.046 2,-0.003 0.014-1,0.959 0.007-1,1.951 0.226 0,1.783 1.303 0,0.854 1.224-1,-4.937-1.376 1,0.832-0.119 0,0.826-0.168 0,-0.313-0.225 0,-0.281-0.169-1,-0.518-0.158 1,-0.639-0.140 0,1.012-0.100 0,0.772-0.117 4,1.058-0.087 0,-1.066 0.121-4,0.284 0.257 0,0.183 0.325 0,0.104 0.351 0,1.103 0.421 0,-0.813 0.016 1,-1.012-0.119-1,-1.053-0.193 1,3.053 0.347 1,-0.875-0.563 4,-0.143-0.442-4,-0.938-0.355 1,-0.928-0.213-1,-0.783-0.106 0,-0.464-0.918 0,-0.862-3.045 1,1.003-0.945-1,0.152 2.906-1,-0.341 1.434-1,1.949 0.633 1,-0.389 0.104 0,1.079-0.013 1,-1.807-0.038-2,-0.625-0.021-1,0.066-0.017 2,1.353-0.012 1,0.844-0.007-2,0.265-0.002 0,0.365 0.000 0,-0.750-1.787 0,-0.989-0.893 2,-0.620-0.004 1,-0.462 0.586-2,-0.417 0.822 0,2.813 0.539 1,-1.308 0.708 0,-1.135 0.214-1,-0.188-0.065 1,0.476-0.114-1,-0.305-0.011 0,0.729 0.002 1,-0.639 0.003-1,1.208 0.000 0,0.477 0.000-1,-1.126 0.000 1,-0.332-2.641-1,-3.249-3.693 3,1.959 3.309-2,0.735 3.025 0,0.366 0.000 0,-0.283 0.000 0,0.701 0.000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F" name="resolution" value="0" units="1/dev"/>
        </inkml:channelProperties>
      </inkml:inkSource>
      <inkml:timestamp xml:id="ts0" timeString="2026-04-02T16:41:00"/>
    </inkml:context>
    <inkml:brush xml:id="br0">
      <inkml:brushProperty name="width" value="0.0529194456206428" units="cm"/>
      <inkml:brushProperty name="height" value="0.0529194456206428" units="cm"/>
      <inkml:brushProperty name="color" value="#1b7ccb"/>
      <inkml:brushProperty name="ignorePressure" value="0"/>
    </inkml:brush>
  </inkml:definitions>
  <inkml:trace contextRef="#ctx0" brushRef="#br0">15628.070 6519.428 767,'6.352'0.000'0,"0.523"0.000"-4,2.109 0.000 3,-0.547 0.000 0,-1.615-0.495 0,-0.637-1.019-1,-0.086-1.179 2,0.115-0.124 0,-0.549 0.705 1,1.785-1.670-1,-1.684 0.447 0,2.408 0.406 0,0.391 0.911 1,-0.572 0.897-3,-1.191 0.659 1,0.652 0.378 2,-0.895 0.277 0,0.066-0.055 0,2.072-1.312 1,-2.082-1.000-3,0.887-1.081-1,-1.965 0.008 1,-1.266-0.969 0,-2.965-2.130 3,4.635 4.237-2,2.678 0.389 1,-2.607-0.455-1,-0.010-0.458-1,-0.377 0.414 1,1.953-0.331 0,-0.668-0.986 0,-1.055-2.392 0,-2.381-0.750 1,0.482 2.079 0,2.475 1.234-1,-0.613 0.949-1,1.090-0.685 0,-0.928-1.148 0,-1.920-0.571 1,1.471-0.417 2,-0.945 0.588-2,-0.174-0.109 2,1.119-0.847-2,-2.941-0.428 0,-0.598-1.668-1,1.740 2.273 1,1.160 0.229 0,0.387-0.293 1,0.672 1.867-1,-0.729 0.025-1,-0.117 0.181 1,0.525 0.366-1,0.908 1.911 0,-0.568-1.970 2,-0.488-0.777 0,2.223-1.147-1,0.158-0.088-2,-0.135-0.290 0,-0.527 0.583 1,-0.619 1.378 1,-0.816 0.306 2,-0.453-1.267-1,0.439-1.252-2,1.852 0.510 0,1.092 0.958 2,1.191 0.164-3,-0.086 0.132 1,-1.547 0.905 0,-1.576 0.989 0,0.594 0.384 3,-1.943-3.030 1,-1.258 0.092 0,1.564-0.060-4,0.162 1.065-1,1.236 0.642 1,0.779 1.038 1,-0.875 0.845 1,-0.836-0.741-1,-0.594-0.994 0,1.541-0.978 0,-0.471 1.105 1,1.070-1.432-1,-0.721-1.224 0,-2.359 1.064 0,3.426-1.997 0,0.977-1.859 1,-0.510 0.870-4,0.822 1.800 1,0.000 1.960 1,-1.617 1.701 2,0.641 1.038 0,-1.840-0.823 1,0.553-3.252 0,-1.932 0.199-1,0.014 0.701-2,1.490 0.729-1,3.725-0.287 1,1.262-0.455 0,-5.436 1.943 1,0.393-0.081-1,0.127-0.063 0,-0.059-0.048 1,-0.174-0.034 2,-0.023-0.053-3,0.184-0.101-1,0.264-0.110 0,0.301-0.108 1,0.859-0.149 0,-0.139 0.295 1,-0.277 0.380 0,-0.344 0.401 0,-0.430 0.424 0,0.088 0.311 1,0.191 0.265 0,0.244 0.216-1,0.037 0.169 0,-0.096 0.127-1,-0.176 0.090 1,-0.213 0.060 0,-0.561 0.031 0,-0.197 0.018 1,5.652 0.089-1,-5.703-0.083 1,4.656 0.047 0,-2.289-0.053 0,-1.707-0.038 1,1.934-0.020 0,-1.082-0.023-1,-0.561-0.002-1,0.748 0.000 1,0.359 0.001-1,1.887 0.001-2,0.689 0.001 3,0.025 0.541-5,0.779 1.111 1,-5.469-0.387 3,2.283 0.458-1,-1.299-0.315 1,-0.301-0.118 0,-0.506-0.165-1,4.256 0.556 6,-2.541-0.671-7,-1.949-0.496 2,0.885-0.311 3,-0.768-0.300-1,0.779-0.105 0,-0.758 0.118-1,0.121 0.262-1,1.656 3.437-1,-0.361 0.042 0,1.916 1.076 0,-0.305-0.195-1,-1.922-1.175 1,-0.262-0.680 1,-0.666-1.940 2,0.076-1.014-1,2.457 0.629-1,-2.568 1.107 1,-0.209 0.933-1,-0.430 0.020-1,2.143 0.270 1,0.064-1.314 1,-0.527-0.938-1,1.945-0.417 1,-2.604-0.104-1,0.490 0.004 0,1.740 0.011-2,-0.262 0.022 1,-2.068 0.025 0,-0.250 0.014 1,0.465 0.021 0,1.004-0.003 3,-0.896-0.003-1,1.141 0.000-3,0.195 0.000 0,-0.215 0.000 2,-1.639 0.000-1,1.012 0.000-1,0.418 0.000 0,1.797 0.000-1,1.797-0.149 1,-5.408-0.237 0,5.695-1.229 0,0.125-1.104 0,-5.531 1.277 0,0.088 0.157 1,0.107 0.207-1,0.111 0.219 1,4.379-0.166 0,-0.484 0.475-1,-0.195 0.323 3,-0.912 0.206-1,-1.816 0.088 1,-1.322 0.017 0,0.053-0.001-1,0.188-0.020 1,1.992-0.019-2,-1.143-0.034 0,-0.756-0.013 1,2.135-0.003-1,-0.637 0.001 0,-0.145 0.000-1,-0.217 0.001-1,0.191 0.000 2,-0.828 0.000 1,-0.225 0.000 0,0.465 0.000-1,0.518 0.000-1,-0.145 0.000 0,-0.814 0.000 1,-0.785 0.000 0,2.857 0.000 1,0.150 0.000 0,-0.391 0.000-1,-2.596 0.223 0,2.045 1.303 0,0.158 1.645 1,-1.955 1.472-3,-2.447 0.397 1,1.039 0.400 3,2.393-2.404 0,-0.678-1.955-2,0.338 1.661 0,-1.734 0.726-1,0.262 1.008 0,0.412 0.983 1,-0.057 0.443 0,-1.469-0.822-1,-0.256 1.817 1,-2.477-0.577 1,-1.113 0.885 0,2.268-1.429 0,2.773-3.293-1,0.748-1.755 0,-0.725 2.737 0,0.342 1.500 0,-1.285-0.213 0,-2.928 1.689 1,-0.342 0.910-1,2.719-2.745-1,2.107-2.724 2,-0.029 0.057-2,-1.613 4.119 2,-3.514-0.078-1,1.633 0.132-1,2.652-2.605 2,0.859 0.443-1,-1.160 1.108-2,-2.127 1.447 2,0.988 1.429 1,-0.926-2.604-2,0.047 2.420 0,0.959-1.417 3,2.668-2.240-1,0.191 0.875-2,-2.426 0.778 0,-1.053 0.496 1,0.377-0.901 0,3.354 1.194-1,0.957-0.995 0,0.189-1.267-1,0.334-0.438 1,-0.955 0.119 2,-0.963-0.024 0,0.354 0.214-1,0.463 0.011 0,-0.254-0.752-1,-0.613-1.032 0,-0.229-0.840 2,0.348-0.762 0,-0.150-0.979 1,-0.447-0.046 0,0.869 0.190-1,-0.592 0.058-1,1.207 0.012-1,0.469 0.000 0,-0.150-0.003 1,-1.246-0.002 0,1.139 0.000-1,-0.742 0.000 0,1.322 0.000-1,-2.197 0.000 3,0.221 0.000 0,-0.068 0.000 1,2.234 0.788-1,-0.592 1.553-2,-0.076 0.458 0,-0.506-0.307-1,-0.699-0.442 1,-0.465 0.433 2,-0.451 0.591 0,-0.504-0.296-1,2.830 0.171 0,0.432-1.877 1,3.156-0.245-4,-4.777 0.190 2,0.633 0.586 0,0.523 0.605-1,0.412 0.569 0,-1.029 0.471 1,-0.209 0.327 0,-0.311-0.004-1,-0.355-0.226 1,-0.363-0.359 2,-0.107-0.171 1,-0.354-0.225 2,-0.314-0.160-6,4.748 2.150 2,-0.807 0.128 1,-1.428 0.164 0,-1.748-0.757 1,-1.004-1.061 0,1.811-0.423 0,0.447-1.843-1,0.012 0.389 0,-1.043 0.928-2,4.635 1.032 0,-5.215-1.753 0,4.594 0.636 2,-2.162-0.849-3,-1.605-0.581 1,0.846 0.767 3,-0.352 2.155-1,-1.842-0.803 0,2.135-0.393 0,-1.234-1.536-2,2.410-1.064 0,-0.137-1.734 0,-0.363-0.961 1,-0.861 0.416 0,-0.748 0.788 1,1.598 0.541 0,-1.545 0.983 0,0.006 0.329 0,0.557 0.055-1,0.355-1.650-1,-2.105-1.171 1,0.160-0.128 0,0.197 0.508-1,0.094 0.741 1,0.268 0.690 0,1.402 0.509 0,1.053 0.300-1,-0.236 0.129 0,-0.779 0.036 0,-1.316-0.007 2,0.947 0.000-1,-1.115-0.838 1,0.576-2.874 0,0.441 0.033 0,-0.928 1.110-1,1.711-0.861-1,0.613-0.192 0,-0.725 0.755 0,-1.314 1.004 1,1.240 0.516 1,-0.959 0.962-1,0.467 0.430 1,0.953-1.830 0,-2.641-1.112-1,2.150-0.875 0,-1.066 1.761 0,0.576 0.758 0,-1.633-1.624 0,-0.176-2.445-1,-0.807-0.176 0,1.354-0.529 0,0.725 2.208 3,-1.252 0.576-1,1.287-2.082-1,-2.100 0.952-1,-0.730-0.714 1,-1.094-1.295 0,-0.980-0.478-1,1.535-1.196 1,1.420 1.386 1,-1.332 0.569 0,1.006-1.250 0,-0.203 0.153-3,-1.699-0.052 3,-1.553-0.476-1,1.029 1.203 0,2.947 1.841 2,-1.459-1.042-2,1.287 1.671 0,0.428-0.333 0,-3.084-2.738 1,-1.613-0.688-2,0.068-0.687 0,2.252 2.850 0,2.078 1.921 2,1.586-1.608-1,-1.697-0.201-1,-0.006 0.672 1,-0.506 0.500-2,-0.365-1.972 3,-0.303 0.992 1,2.875 2.674-2,-2.693-3.732 1,1.521 2.009-1,-0.953-1.868 0,2.594 0.850-1,0.863-0.597 0,0.133-0.472 0,-0.125 0.486-2,0.473 0.267 1,3.041-0.188 1,-4.707 2.651 0,0.385-0.208 4,0.234-0.205-2,0.922-0.208-3,-0.029 0.066-1,-0.445 0.140 1,-0.676 0.178 0,-0.773 0.188 5,-0.518 0.233 0,3.572-1.508-6,-2.416 1.768 6,-1.268 0.214 1,0.006-0.509-3,1.211 0.307-1,1.438 0.799 0,1.332 0.782-1,0.709 0.594 0,0.373 0.358 0,1.104-0.071-1,-0.475-1.433 2,-2.176-1.372 0,-1.828 0.208 1,-1.473 0.783 1,0.055-0.140 0,1.314-0.608-3,1.391 0.105 1,1.492 0.483-1,1.170 0.651-1,1.426 0.600 1,-5.896 0.697 0,-0.146 0.120 1,-0.186 0.088-1,4.701 0.078 1,-1.781 0.092 0,-2.262 0.005 3,-0.916-0.014 0,1.850-0.003-1,0.512-0.756-1,-2.730-1.482-1,-0.361-0.650-1,2.332-0.780 1,-2.068 1.885 0,2.459 0.552 1,0.814 0.894-1,-1.303 0.289-1,1.689 0.063-1,0.324-0.001 0,-0.926-0.022 2,-0.197-0.018-1,-1.434-0.022 2,-0.516-0.018 0,-0.146-0.020 0,-0.402 0.002 1,-0.059 0.004 1,0.846 0.000-2,0.266 0.000-1,-1.021 0.000-1,0.193 0.000 1,0.090 0.000-1,0.459 0.000 1,0.135 0.000 0,0.273 0.000 0,-0.076 0.000 0,0.377 0.000-1,-0.271 0.000 0,-0.717 0.000 1,-0.355 0.000-1,1.596 0.000 1,-1.768 0.000 1,-0.006 0.000 0,1.457 0.000 0,-1.531 0.000-2,0.998 0.000 1,-0.576 0.028 2,-3.971 5.627-2,-2.459 0.438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46BC9-2C9E-4670-A85A-6A588BA2D405}" type="datetimeFigureOut">
              <a:rPr lang="en-GB"/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740025" y="500063"/>
            <a:ext cx="4445000" cy="2500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506" y="3166309"/>
            <a:ext cx="7940040" cy="2999661"/>
          </a:xfrm>
          <a:prstGeom prst="rect">
            <a:avLst/>
          </a:prstGeom>
        </p:spPr>
        <p:txBody>
          <a:bodyPr vert="horz" wrap="square" lIns="90708" tIns="45354" rIns="90708" bIns="45354" numCol="1" anchor="t" anchorCtr="0" compatLnSpc="1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  <a:endParaRPr lang="de-DE" dirty="0"/>
          </a:p>
          <a:p>
            <a:pPr lvl="1"/>
            <a:r>
              <a:rPr lang="de-DE" dirty="0"/>
              <a:t>Zweite Ebene</a:t>
            </a:r>
            <a:endParaRPr lang="de-DE" dirty="0"/>
          </a:p>
          <a:p>
            <a:pPr lvl="2"/>
            <a:r>
              <a:rPr lang="de-DE" dirty="0"/>
              <a:t>Dritte Ebene</a:t>
            </a:r>
            <a:endParaRPr lang="de-DE" dirty="0"/>
          </a:p>
          <a:p>
            <a:pPr lvl="3"/>
            <a:r>
              <a:rPr lang="de-DE" dirty="0"/>
              <a:t>Vierte Ebene</a:t>
            </a:r>
            <a:endParaRPr lang="de-DE" dirty="0"/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AFC6D0-44D5-4EB7-828F-6F464F83D79A}" type="slidenum">
              <a:rPr lang="en-GB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182880" indent="-182880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355600" indent="-173355" algn="l" rtl="0" fontAlgn="base">
      <a:spcBef>
        <a:spcPct val="30000"/>
      </a:spcBef>
      <a:spcAft>
        <a:spcPct val="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538480" indent="-182880" algn="l" rtl="0" fontAlgn="base">
      <a:spcBef>
        <a:spcPct val="30000"/>
      </a:spcBef>
      <a:spcAft>
        <a:spcPct val="0"/>
      </a:spcAft>
      <a:buFont typeface="Courier New" panose="02070309020205020404" pitchFamily="49" charset="0"/>
      <a:buChar char="o"/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720725" indent="-182880" algn="l" rtl="0" fontAlgn="base">
      <a:spcBef>
        <a:spcPct val="30000"/>
      </a:spcBef>
      <a:spcAft>
        <a:spcPct val="0"/>
      </a:spcAft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40025" y="500063"/>
            <a:ext cx="4445000" cy="25003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  <a:endParaRPr lang="de-DE" noProof="0" dirty="0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(TUM) | Chair of Food Process Engineering | School of Life Science</a:t>
            </a:r>
            <a:endParaRPr lang="en-US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  <a:endParaRPr lang="de-DE" noProof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  <a:endParaRPr lang="de-DE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0200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12311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lnSpc>
                <a:spcPts val="3200"/>
              </a:lnSpc>
              <a:defRPr lang="de-DE" sz="2500" baseline="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12311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lnSpc>
                <a:spcPts val="3200"/>
              </a:lnSpc>
              <a:defRPr lang="de-DE" sz="25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762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ts val="3200"/>
              </a:lnSpc>
              <a:defRPr lang="de-DE" sz="25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  <a:endParaRPr lang="de-DE" noProof="0" dirty="0"/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ct val="150000"/>
              </a:lnSpc>
              <a:defRPr lang="de-DE" sz="1600" baseline="0" noProof="0" dirty="0" smtClean="0">
                <a:solidFill>
                  <a:schemeClr val="bg1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762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ts val="3200"/>
              </a:lnSpc>
              <a:defRPr lang="de-DE" sz="2500" noProof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  <a:endParaRPr lang="de-DE" noProof="0" dirty="0"/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ct val="150000"/>
              </a:lnSpc>
              <a:defRPr lang="de-DE" sz="1400" baseline="0" noProof="0" dirty="0" smtClean="0">
                <a:solidFill>
                  <a:srgbClr val="000000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  <a:endParaRPr lang="de-DE" noProof="0" dirty="0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  <a:endParaRPr lang="de-DE" noProof="0" dirty="0"/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  <a:endParaRPr lang="de-DE" noProof="0" dirty="0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600200"/>
            <a:ext cx="8508999" cy="3095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  <a:endParaRPr lang="de-DE" noProof="0" dirty="0"/>
          </a:p>
          <a:p>
            <a:pPr lvl="1"/>
            <a:r>
              <a:rPr lang="de-DE" noProof="0" dirty="0"/>
              <a:t>Zweite Ebene</a:t>
            </a:r>
            <a:endParaRPr lang="de-DE" noProof="0" dirty="0"/>
          </a:p>
          <a:p>
            <a:pPr lvl="2"/>
            <a:r>
              <a:rPr lang="de-DE" noProof="0" dirty="0"/>
              <a:t>Dritte Ebene</a:t>
            </a:r>
            <a:endParaRPr lang="de-DE" noProof="0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143125"/>
            <a:ext cx="8508999" cy="2543175"/>
          </a:xfrm>
          <a:prstGeom prst="rect">
            <a:avLst/>
          </a:prstGeom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  <a:endParaRPr lang="de-DE" noProof="0" dirty="0"/>
          </a:p>
          <a:p>
            <a:pPr lvl="1"/>
            <a:r>
              <a:rPr lang="de-DE" noProof="0" dirty="0"/>
              <a:t>Zweite Ebene</a:t>
            </a:r>
            <a:endParaRPr lang="de-DE" noProof="0" dirty="0"/>
          </a:p>
          <a:p>
            <a:pPr lvl="2"/>
            <a:r>
              <a:rPr lang="de-DE" noProof="0" dirty="0"/>
              <a:t>Dritte Ebene</a:t>
            </a:r>
            <a:endParaRPr lang="de-DE" noProof="0" dirty="0"/>
          </a:p>
        </p:txBody>
      </p:sp>
      <p:sp useBgFill="1"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  <a:endParaRPr lang="de-DE" noProof="0" dirty="0"/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505305"/>
          </a:xfrm>
          <a:prstGeom prst="rect">
            <a:avLst/>
          </a:prstGeom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  <a:endParaRPr lang="de-DE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602000"/>
            <a:ext cx="4180910" cy="30956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  <a:endParaRPr lang="de-DE" noProof="0" dirty="0"/>
          </a:p>
          <a:p>
            <a:pPr lvl="1"/>
            <a:r>
              <a:rPr lang="de-DE" noProof="0" dirty="0"/>
              <a:t>Zweite Ebene</a:t>
            </a:r>
            <a:endParaRPr lang="de-DE" noProof="0" dirty="0"/>
          </a:p>
          <a:p>
            <a:pPr lvl="2"/>
            <a:r>
              <a:rPr lang="de-DE" noProof="0" dirty="0"/>
              <a:t>Dritte Ebene</a:t>
            </a:r>
            <a:endParaRPr lang="de-DE" noProof="0" dirty="0"/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602000"/>
            <a:ext cx="4180910" cy="30956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  <a:endParaRPr lang="de-DE" noProof="0" dirty="0"/>
          </a:p>
          <a:p>
            <a:pPr lvl="1"/>
            <a:r>
              <a:rPr lang="de-DE" noProof="0" dirty="0"/>
              <a:t>Zweite Ebene</a:t>
            </a:r>
            <a:endParaRPr lang="de-DE" noProof="0" dirty="0"/>
          </a:p>
          <a:p>
            <a:pPr lvl="2"/>
            <a:r>
              <a:rPr lang="de-DE" noProof="0" dirty="0"/>
              <a:t>Dritte Ebene</a:t>
            </a:r>
            <a:endParaRPr lang="de-DE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lnSpc>
                <a:spcPts val="3200"/>
              </a:lnSpc>
              <a:defRPr lang="de-DE" sz="2500" baseline="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  <a:endParaRPr lang="de-DE" noProof="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  <a:endParaRPr lang="de-DE" noProof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 hasCustomPrompt="1"/>
          </p:nvPr>
        </p:nvSpPr>
        <p:spPr>
          <a:xfrm>
            <a:off x="316992" y="2148752"/>
            <a:ext cx="4188333" cy="2547074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  <a:endParaRPr lang="de-DE" dirty="0"/>
          </a:p>
          <a:p>
            <a:pPr lvl="1"/>
            <a:r>
              <a:rPr lang="de-DE" dirty="0"/>
              <a:t>Zweite Ebene</a:t>
            </a:r>
            <a:endParaRPr lang="de-DE" dirty="0"/>
          </a:p>
          <a:p>
            <a:pPr lvl="2"/>
            <a:r>
              <a:rPr lang="de-DE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8840"/>
            <a:ext cx="4180392" cy="2546911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152650"/>
            <a:ext cx="9144000" cy="29908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r" eaLnBrk="0" hangingPunct="0"/>
            <a:endParaRPr lang="de-DE" sz="1000">
              <a:latin typeface="Arial" panose="020B0604020202020204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 hasCustomPrompt="1"/>
          </p:nvPr>
        </p:nvSpPr>
        <p:spPr>
          <a:xfrm>
            <a:off x="316992" y="2152650"/>
            <a:ext cx="4197858" cy="2552700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  <a:endParaRPr lang="de-DE" dirty="0"/>
          </a:p>
          <a:p>
            <a:pPr lvl="1"/>
            <a:r>
              <a:rPr lang="de-DE" dirty="0"/>
              <a:t>Zweite Ebene</a:t>
            </a:r>
            <a:endParaRPr lang="de-DE" dirty="0"/>
          </a:p>
          <a:p>
            <a:pPr lvl="2"/>
            <a:r>
              <a:rPr lang="de-DE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3125"/>
            <a:ext cx="4180392" cy="2543176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  <a:endParaRPr lang="de-DE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wmf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0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7829538" cy="28851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</a:fld>
            <a:endParaRPr lang="de-DE" dirty="0"/>
          </a:p>
        </p:txBody>
      </p:sp>
      <p:pic>
        <p:nvPicPr>
          <p:cNvPr id="5" name="Bild 8" descr="20150416 tum logo blau png fin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8800" y="324000"/>
            <a:ext cx="604774" cy="3185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530" indent="-17653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680" indent="-18415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480" indent="-17780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53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7713330" y="4922462"/>
            <a:ext cx="1115376" cy="210507"/>
          </a:xfrm>
          <a:prstGeom prst="rect">
            <a:avLst/>
          </a:prstGeom>
        </p:spPr>
        <p:txBody>
          <a:bodyPr wrap="square" lIns="0" tIns="0" rIns="0" bIns="0" rtlCol="0" anchor="b" anchorCtr="0">
            <a:spAutoFit/>
          </a:bodyPr>
          <a:lstStyle/>
          <a:p>
            <a:pPr algn="r">
              <a:lnSpc>
                <a:spcPct val="114000"/>
              </a:lnSpc>
            </a:pPr>
            <a:fld id="{C51078C5-4710-4254-8001-F1C0900803FD}" type="slidenum">
              <a:rPr lang="de-DE" sz="1200" smtClean="0">
                <a:latin typeface="+mn-lt"/>
                <a:cs typeface="Arial" panose="020B0604020202020204" pitchFamily="34" charset="0"/>
              </a:rPr>
            </a:fld>
            <a:endParaRPr lang="de-DE" sz="1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Bild 4" descr="Fahnen_HG.jpg"/>
          <p:cNvPicPr>
            <a:picLocks noChangeAspect="1"/>
          </p:cNvPicPr>
          <p:nvPr/>
        </p:nvPicPr>
        <p:blipFill>
          <a:blip r:embed="rId2" cstate="screen"/>
          <a:srcRect l="398" t="14167" b="1083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</a:fld>
            <a:endParaRPr lang="de-DE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530" indent="-176530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680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480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53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Lehrstuhl für Mustertechnik</a:t>
            </a:r>
            <a:endParaRPr lang="de-DE" sz="8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tx2"/>
                </a:solidFill>
                <a:latin typeface="+mn-lt"/>
              </a:rPr>
              <a:t> School </a:t>
            </a:r>
            <a:r>
              <a:rPr lang="de-DE" sz="800" baseline="0" dirty="0" err="1">
                <a:solidFill>
                  <a:schemeClr val="tx2"/>
                </a:solidFill>
                <a:latin typeface="+mn-lt"/>
              </a:rPr>
              <a:t>of</a:t>
            </a:r>
            <a:r>
              <a:rPr lang="de-DE" sz="800" dirty="0">
                <a:solidFill>
                  <a:schemeClr val="tx2"/>
                </a:solidFill>
                <a:latin typeface="+mn-lt"/>
              </a:rPr>
              <a:t> Musterverfahren</a:t>
            </a:r>
            <a:endParaRPr lang="de-DE" sz="8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tx2"/>
                </a:solidFill>
                <a:latin typeface="+mn-lt"/>
              </a:rPr>
              <a:t> München</a:t>
            </a:r>
            <a:endParaRPr lang="de-DE" sz="800" dirty="0">
              <a:solidFill>
                <a:schemeClr val="tx2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530" indent="-176530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680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480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53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50416 tum logo blau png fina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7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5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530" indent="-176530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680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480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53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hidden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530" indent="-176530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680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480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53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530" indent="-176530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680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480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53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62.png"/><Relationship Id="rId7" Type="http://schemas.openxmlformats.org/officeDocument/2006/relationships/tags" Target="../tags/tag8.xml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61.png"/><Relationship Id="rId3" Type="http://schemas.openxmlformats.org/officeDocument/2006/relationships/tags" Target="../tags/tag7.xml"/><Relationship Id="rId2" Type="http://schemas.microsoft.com/office/2007/relationships/media" Target="../media/media1.avi"/><Relationship Id="rId1" Type="http://schemas.openxmlformats.org/officeDocument/2006/relationships/video" Target="../media/media1.avi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tif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8" Type="http://schemas.openxmlformats.org/officeDocument/2006/relationships/customXml" Target="../ink/ink2.xml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customXml" Target="../ink/ink1.xml"/><Relationship Id="rId3" Type="http://schemas.openxmlformats.org/officeDocument/2006/relationships/image" Target="../media/image73.png"/><Relationship Id="rId22" Type="http://schemas.openxmlformats.org/officeDocument/2006/relationships/slideLayout" Target="../slideLayouts/slideLayout5.xml"/><Relationship Id="rId21" Type="http://schemas.openxmlformats.org/officeDocument/2006/relationships/image" Target="../media/image86.png"/><Relationship Id="rId20" Type="http://schemas.openxmlformats.org/officeDocument/2006/relationships/customXml" Target="../ink/ink5.xml"/><Relationship Id="rId2" Type="http://schemas.openxmlformats.org/officeDocument/2006/relationships/image" Target="../media/image72.png"/><Relationship Id="rId19" Type="http://schemas.openxmlformats.org/officeDocument/2006/relationships/image" Target="../media/image85.png"/><Relationship Id="rId18" Type="http://schemas.openxmlformats.org/officeDocument/2006/relationships/image" Target="../media/image84.png"/><Relationship Id="rId17" Type="http://schemas.openxmlformats.org/officeDocument/2006/relationships/image" Target="../media/image83.png"/><Relationship Id="rId16" Type="http://schemas.openxmlformats.org/officeDocument/2006/relationships/customXml" Target="../ink/ink4.xml"/><Relationship Id="rId15" Type="http://schemas.openxmlformats.org/officeDocument/2006/relationships/image" Target="../media/image82.png"/><Relationship Id="rId14" Type="http://schemas.openxmlformats.org/officeDocument/2006/relationships/image" Target="../media/image81.png"/><Relationship Id="rId13" Type="http://schemas.openxmlformats.org/officeDocument/2006/relationships/image" Target="../media/image80.png"/><Relationship Id="rId12" Type="http://schemas.openxmlformats.org/officeDocument/2006/relationships/customXml" Target="../ink/ink3.xml"/><Relationship Id="rId11" Type="http://schemas.openxmlformats.org/officeDocument/2006/relationships/image" Target="../media/image79.png"/><Relationship Id="rId10" Type="http://schemas.openxmlformats.org/officeDocument/2006/relationships/image" Target="../media/image78.png"/><Relationship Id="rId1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8" Type="http://schemas.openxmlformats.org/officeDocument/2006/relationships/image" Target="../media/image94.png"/><Relationship Id="rId7" Type="http://schemas.openxmlformats.org/officeDocument/2006/relationships/image" Target="../media/image93.png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102.png"/><Relationship Id="rId15" Type="http://schemas.openxmlformats.org/officeDocument/2006/relationships/image" Target="../media/image101.png"/><Relationship Id="rId14" Type="http://schemas.openxmlformats.org/officeDocument/2006/relationships/image" Target="../media/image100.png"/><Relationship Id="rId13" Type="http://schemas.openxmlformats.org/officeDocument/2006/relationships/image" Target="../media/image99.png"/><Relationship Id="rId12" Type="http://schemas.openxmlformats.org/officeDocument/2006/relationships/image" Target="../media/image98.png"/><Relationship Id="rId11" Type="http://schemas.openxmlformats.org/officeDocument/2006/relationships/image" Target="../media/image97.png"/><Relationship Id="rId10" Type="http://schemas.openxmlformats.org/officeDocument/2006/relationships/image" Target="../media/image96.png"/><Relationship Id="rId1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18.jpe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9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19.png"/><Relationship Id="rId7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tags" Target="../tags/tag6.xml"/><Relationship Id="rId3" Type="http://schemas.openxmlformats.org/officeDocument/2006/relationships/image" Target="../media/image34.png"/><Relationship Id="rId2" Type="http://schemas.openxmlformats.org/officeDocument/2006/relationships/tags" Target="../tags/tag5.xml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44.png"/><Relationship Id="rId13" Type="http://schemas.openxmlformats.org/officeDocument/2006/relationships/image" Target="../media/image43.png"/><Relationship Id="rId12" Type="http://schemas.openxmlformats.org/officeDocument/2006/relationships/image" Target="../media/image42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4" descr="TUM_Glockenturm.t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5215" y="1476375"/>
            <a:ext cx="3819542" cy="333375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25755" y="802005"/>
            <a:ext cx="7376795" cy="383540"/>
          </a:xfrm>
          <a:prstGeom prst="rect">
            <a:avLst/>
          </a:prstGeom>
        </p:spPr>
        <p:txBody>
          <a:bodyPr/>
          <a:lstStyle/>
          <a:p>
            <a:r>
              <a:rPr lang="en-US" b="1" dirty="0"/>
              <a:t>R13-based pore network model for freeze-drying</a:t>
            </a:r>
            <a:endParaRPr lang="de-DE" b="1" dirty="0"/>
          </a:p>
        </p:txBody>
      </p:sp>
      <p:sp>
        <p:nvSpPr>
          <p:cNvPr id="2" name="Inhaltsplatzhalter 2"/>
          <p:cNvSpPr>
            <a:spLocks noGrp="1"/>
          </p:cNvSpPr>
          <p:nvPr>
            <p:ph idx="10"/>
          </p:nvPr>
        </p:nvSpPr>
        <p:spPr>
          <a:xfrm>
            <a:off x="469900" y="1854200"/>
            <a:ext cx="3197225" cy="2033270"/>
          </a:xfrm>
        </p:spPr>
        <p:txBody>
          <a:bodyPr/>
          <a:lstStyle/>
          <a:p>
            <a:r>
              <a:rPr lang="en-US"/>
              <a:t>Shalong Xiong</a:t>
            </a:r>
            <a:endParaRPr lang="de-DE" altLang="zh-CN" dirty="0"/>
          </a:p>
          <a:p>
            <a:r>
              <a:rPr lang="en-US"/>
              <a:t>Food Process Engineering, TUM</a:t>
            </a:r>
            <a:endParaRPr lang="en-US"/>
          </a:p>
          <a:p>
            <a:endParaRPr lang="de-DE" altLang="zh-CN" dirty="0"/>
          </a:p>
          <a:p>
            <a:r>
              <a:rPr lang="en-US" altLang="de-DE" dirty="0"/>
              <a:t>Prof. Dr. Ing. Petra Forest (TUM)</a:t>
            </a:r>
            <a:endParaRPr lang="en-US" altLang="de-DE" dirty="0"/>
          </a:p>
          <a:p>
            <a:r>
              <a:rPr lang="en-US" altLang="de-DE" dirty="0"/>
              <a:t>Prof. Dr. Rui Wu (SJTU)</a:t>
            </a:r>
            <a:endParaRPr lang="en-US" altLang="de-DE" dirty="0"/>
          </a:p>
          <a:p>
            <a:r>
              <a:rPr lang="en-US" altLang="de-DE" dirty="0"/>
              <a:t>Dr. Ing. </a:t>
            </a:r>
            <a:r>
              <a:rPr lang="en-US" altLang="zh-CN" dirty="0"/>
              <a:t>Nicole Vorhauer-Huget (OVGU)</a:t>
            </a:r>
            <a:endParaRPr lang="en-US" altLang="zh-CN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2"/>
          <p:cNvSpPr txBox="1"/>
          <p:nvPr/>
        </p:nvSpPr>
        <p:spPr>
          <a:xfrm>
            <a:off x="318135" y="358140"/>
            <a:ext cx="5179060" cy="410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de-DE" sz="2500" b="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isothermal simulation vs. microfluidic experiment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nimation_20260521_1217027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2255" y="1847215"/>
            <a:ext cx="4220845" cy="25787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71475" y="983615"/>
            <a:ext cx="3475355" cy="494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14000"/>
              </a:lnSpc>
            </a:pPr>
            <a:r>
              <a:rPr lang="en-US" altLang="zh-CN" sz="1200" dirty="0" err="1" smtClean="0">
                <a:latin typeface="+mn-lt"/>
              </a:rPr>
              <a:t>Pore size </a:t>
            </a:r>
            <a:r>
              <a:rPr lang="en-US" altLang="zh-CN" sz="1200" dirty="0" err="1" smtClean="0">
                <a:latin typeface="+mn-lt"/>
                <a:sym typeface="+mn-ea"/>
              </a:rPr>
              <a:t>|</a:t>
            </a:r>
            <a:r>
              <a:rPr lang="en-US" altLang="zh-CN" sz="1200" dirty="0" err="1" smtClean="0">
                <a:latin typeface="+mn-lt"/>
              </a:rPr>
              <a:t> 3-7 um  </a:t>
            </a:r>
            <a:r>
              <a:rPr lang="en-US" altLang="zh-CN" sz="1200" dirty="0" err="1" smtClean="0">
                <a:latin typeface="+mn-lt"/>
                <a:sym typeface="+mn-ea"/>
              </a:rPr>
              <a:t>Pressure | 10 Pa </a:t>
            </a:r>
            <a:endParaRPr lang="en-US" altLang="zh-CN" sz="1200" dirty="0" err="1" smtClean="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en-US" altLang="zh-CN" sz="1200" dirty="0" err="1" smtClean="0">
                <a:latin typeface="+mn-lt"/>
                <a:sym typeface="+mn-ea"/>
              </a:rPr>
              <a:t>Temperature | 245 K </a:t>
            </a:r>
            <a:r>
              <a:rPr lang="en-US" altLang="zh-CN" sz="1200" dirty="0" err="1" smtClean="0">
                <a:latin typeface="+mn-lt"/>
                <a:sym typeface="+mn-ea"/>
              </a:rPr>
              <a:t>Knudsen number | Kn = 0.14</a:t>
            </a:r>
            <a:endParaRPr lang="en-US" altLang="zh-CN" sz="1200" dirty="0" err="1" smtClean="0">
              <a:latin typeface="+mn-lt"/>
            </a:endParaRPr>
          </a:p>
          <a:p>
            <a:pPr>
              <a:lnSpc>
                <a:spcPct val="114000"/>
              </a:lnSpc>
            </a:pPr>
            <a:endParaRPr lang="en-US" altLang="zh-CN" sz="1200" dirty="0" err="1" smtClean="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en-US" altLang="zh-CN" sz="1200" dirty="0" err="1" smtClean="0">
                <a:latin typeface="+mn-lt"/>
              </a:rPr>
              <a:t> </a:t>
            </a:r>
            <a:endParaRPr lang="en-US" altLang="zh-CN" sz="1200" dirty="0" err="1" smtClean="0">
              <a:latin typeface="+mn-lt"/>
            </a:endParaRPr>
          </a:p>
          <a:p>
            <a:pPr>
              <a:lnSpc>
                <a:spcPct val="114000"/>
              </a:lnSpc>
            </a:pPr>
            <a:endParaRPr lang="en-US" altLang="zh-CN" sz="1200" dirty="0" err="1" smtClean="0">
              <a:latin typeface="+mn-lt"/>
            </a:endParaRPr>
          </a:p>
        </p:txBody>
      </p:sp>
      <p:pic>
        <p:nvPicPr>
          <p:cNvPr id="11" name="2025.10.30_245K_10Pa_40x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02175" y="1847215"/>
            <a:ext cx="3777615" cy="2567305"/>
          </a:xfrm>
          <a:prstGeom prst="rect">
            <a:avLst/>
          </a:prstGeom>
        </p:spPr>
      </p:pic>
      <p:sp>
        <p:nvSpPr>
          <p:cNvPr id="12" name="Play both videos"/>
          <p:cNvSpPr/>
          <p:nvPr/>
        </p:nvSpPr>
        <p:spPr>
          <a:xfrm>
            <a:off x="3847070" y="4673545"/>
            <a:ext cx="1650000" cy="360000"/>
          </a:xfrm>
          <a:prstGeom prst="roundRect">
            <a:avLst/>
          </a:prstGeom>
          <a:solidFill>
            <a:srgbClr val="1F4E79"/>
          </a:solidFill>
          <a:ln w="12700">
            <a:solidFill>
              <a:srgbClr val="14324F"/>
            </a:solidFill>
          </a:ln>
        </p:spPr>
        <p:txBody>
          <a:bodyPr wrap="square" anchor="ctr"/>
          <a:lstStyle/>
          <a:p>
            <a:pPr algn="ctr"/>
            <a:r>
              <a:rPr lang="en-US" sz="1500" b="1">
                <a:solidFill>
                  <a:srgbClr val="FFFFFF"/>
                </a:solidFill>
              </a:rPr>
              <a:t>Play both</a:t>
            </a:r>
            <a:endParaRPr lang="en-US" sz="15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 fullScrn="0"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090" y="719455"/>
            <a:ext cx="6602730" cy="4265295"/>
          </a:xfrm>
          <a:prstGeom prst="rect">
            <a:avLst/>
          </a:prstGeom>
        </p:spPr>
      </p:pic>
      <p:sp>
        <p:nvSpPr>
          <p:cNvPr id="7" name="标题 2"/>
          <p:cNvSpPr txBox="1"/>
          <p:nvPr/>
        </p:nvSpPr>
        <p:spPr>
          <a:xfrm>
            <a:off x="433705" y="254000"/>
            <a:ext cx="5133975" cy="410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de-DE" sz="2500" b="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isothermal simulation vs. microfluidic experiment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4907915" y="3672840"/>
            <a:ext cx="1706245" cy="226695"/>
          </a:xfrm>
        </p:spPr>
        <p:txBody>
          <a:bodyPr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p>
            <a:r>
              <a:rPr lang="de-DE" altLang="zh-CN" dirty="0"/>
              <a:t>MS</a:t>
            </a:r>
            <a:r>
              <a:rPr lang="en-US" altLang="zh-CN" dirty="0"/>
              <a:t>c</a:t>
            </a:r>
            <a:r>
              <a:rPr lang="de-DE" altLang="zh-CN" dirty="0"/>
              <a:t>. Shalong XIONG | Chair of Food Process Engineering | School of Life Science, TUM</a:t>
            </a:r>
            <a:endParaRPr lang="en-US" altLang="zh-CN" dirty="0"/>
          </a:p>
        </p:txBody>
      </p:sp>
      <p:sp>
        <p:nvSpPr>
          <p:cNvPr id="7" name="标题 2"/>
          <p:cNvSpPr txBox="1"/>
          <p:nvPr/>
        </p:nvSpPr>
        <p:spPr>
          <a:xfrm>
            <a:off x="497205" y="298450"/>
            <a:ext cx="3470275" cy="410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de-DE" sz="2500" b="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micro-CT freeze-drying experiment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descr="Screenshot_stage"/>
          <p:cNvPicPr>
            <a:picLocks noChangeAspect="1"/>
          </p:cNvPicPr>
          <p:nvPr/>
        </p:nvPicPr>
        <p:blipFill>
          <a:blip r:embed="rId1"/>
          <a:srcRect l="29409" t="13639" r="28013"/>
          <a:stretch>
            <a:fillRect/>
          </a:stretch>
        </p:blipFill>
        <p:spPr>
          <a:xfrm>
            <a:off x="423545" y="1923415"/>
            <a:ext cx="1719580" cy="27539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497141" y="781939"/>
                <a:ext cx="2562225" cy="8604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10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𝑖</m:t>
                      </m:r>
                      <m:r>
                        <a:rPr lang="en-US" altLang="zh-CN" sz="10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).</m:t>
                      </m:r>
                      <m:r>
                        <a:rPr lang="en-US" altLang="zh-CN" sz="10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𝑆𝑎𝑚𝑝𝑙𝑒</m:t>
                      </m:r>
                      <m:r>
                        <a:rPr lang="en-US" altLang="zh-CN" sz="10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0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𝑖𝑛𝑓𝑜𝑟𝑚𝑎𝑡𝑖𝑜𝑛</m:t>
                      </m:r>
                      <m:r>
                        <a:rPr lang="en-US" altLang="zh-CN" sz="10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altLang="zh-CN" sz="1000" i="1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285750" indent="-285750" algn="l">
                  <a:buFont typeface="Wingdings" panose="05000000000000000000" charset="0"/>
                  <a:buChar char="l"/>
                </a:pPr>
                <a14:m>
                  <m:oMath xmlns:m="http://schemas.openxmlformats.org/officeDocument/2006/math">
                    <m:r>
                      <a:rPr lang="en-US" altLang="zh-CN" sz="10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𝑠𝑎𝑚𝑝𝑙𝑒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 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ℎ𝑒𝑖𝑔ℎ𝑡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:             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𝑚𝑚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 ; </m:t>
                    </m:r>
                  </m:oMath>
                </a14:m>
                <a:endParaRPr lang="en-US" altLang="zh-CN" sz="1000" i="1"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  <a:p>
                <a:pPr marL="285750" indent="-285750" algn="l">
                  <a:buFont typeface="Wingdings" panose="05000000000000000000" charset="0"/>
                  <a:buChar char="l"/>
                </a:pPr>
                <a:r>
                  <a:rPr lang="en-US" altLang="zh-CN" sz="1000" i="1">
                    <a:latin typeface="Cambria Math" panose="02040503050406030204" pitchFamily="18" charset="0"/>
                    <a:ea typeface="MS Mincho" charset="0"/>
                    <a:cs typeface="Cambria Math" panose="02040503050406030204" pitchFamily="18" charset="0"/>
                  </a:rPr>
                  <a:t>glass beads</a:t>
                </a:r>
                <a14:m>
                  <m:oMath xmlns:m="http://schemas.openxmlformats.org/officeDocument/2006/math"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 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𝑑𝑖𝑎𝑚𝑒𝑡𝑒𝑟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: 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40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−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60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𝑚</m:t>
                    </m:r>
                  </m:oMath>
                </a14:m>
                <a:endParaRPr lang="en-US" altLang="zh-CN" sz="1000" i="1">
                  <a:latin typeface="Cambria Math" panose="02040503050406030204" pitchFamily="18" charset="0"/>
                  <a:cs typeface="Cambria Math" panose="02040503050406030204" pitchFamily="18" charset="0"/>
                  <a:sym typeface="+mn-ea"/>
                </a:endParaRPr>
              </a:p>
              <a:p>
                <a:pPr marL="285750" indent="-285750" algn="l">
                  <a:buFont typeface="Wingdings" panose="05000000000000000000" charset="0"/>
                  <a:buChar char="l"/>
                </a:pPr>
                <a:r>
                  <a:rPr lang="en-US" altLang="zh-CN" sz="1000" i="1"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ROI </a:t>
                </a:r>
                <a14:m>
                  <m:oMath xmlns:m="http://schemas.openxmlformats.org/officeDocument/2006/math"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𝑠𝑖𝑧𝑒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: 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04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𝑚𝑚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∗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22</m:t>
                    </m:r>
                    <m:r>
                      <a:rPr lang="en-US" altLang="zh-CN" sz="10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𝑚𝑚</m:t>
                    </m:r>
                  </m:oMath>
                </a14:m>
                <a:br>
                  <a:rPr lang="en-US" altLang="zh-CN" sz="1000" i="1">
                    <a:latin typeface="Cambria Math" panose="02040503050406030204" pitchFamily="18" charset="0"/>
                    <a:ea typeface="MS Mincho" charset="0"/>
                    <a:cs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0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  (</m:t>
                      </m:r>
                      <m:r>
                        <a:rPr lang="en-US" altLang="zh-CN" sz="10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360</m:t>
                      </m:r>
                      <m:r>
                        <a:rPr lang="en-US" altLang="zh-CN" sz="10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∗</m:t>
                      </m:r>
                      <m:r>
                        <a:rPr lang="en-US" altLang="zh-CN" sz="10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618</m:t>
                      </m:r>
                      <m:r>
                        <a:rPr lang="en-US" altLang="zh-CN" sz="10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0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𝑝𝑖𝑥𝑒𝑠𝑙𝑠</m:t>
                      </m:r>
                      <m:r>
                        <a:rPr lang="en-US" altLang="zh-CN" sz="10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)        </m:t>
                      </m:r>
                    </m:oMath>
                  </m:oMathPara>
                </a14:m>
                <a:endParaRPr lang="en-US" altLang="zh-CN" sz="1000" i="1"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41" y="781939"/>
                <a:ext cx="2562225" cy="860425"/>
              </a:xfrm>
              <a:prstGeom prst="rect">
                <a:avLst/>
              </a:prstGeom>
              <a:blipFill rotWithShape="1">
                <a:blip r:embed="rId2"/>
                <a:stretch>
                  <a:fillRect l="-22" t="-30" r="22" b="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115" y="1923415"/>
            <a:ext cx="2836545" cy="27539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291840" y="781685"/>
            <a:ext cx="255460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000" i="1">
                <a:latin typeface="Cambria Math" panose="02040503050406030204" pitchFamily="18" charset="0"/>
                <a:cs typeface="Cambria Math" panose="02040503050406030204" pitchFamily="18" charset="0"/>
                <a:sym typeface="+mn-ea"/>
              </a:rPr>
              <a:t>ii).Scanning information:</a:t>
            </a:r>
            <a:endParaRPr lang="en-US" altLang="zh-CN" sz="1000" i="1">
              <a:latin typeface="Cambria Math" panose="02040503050406030204" pitchFamily="18" charset="0"/>
              <a:cs typeface="Cambria Math" panose="020405030504060302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l"/>
            </a:pPr>
            <a:r>
              <a:rPr lang="en-US" altLang="zh-CN" sz="1000" i="1">
                <a:latin typeface="Cambria Math" panose="02040503050406030204" pitchFamily="18" charset="0"/>
                <a:cs typeface="Cambria Math" panose="02040503050406030204" pitchFamily="18" charset="0"/>
                <a:sym typeface="+mn-ea"/>
              </a:rPr>
              <a:t>Source to Decttor Distance:350 mm</a:t>
            </a:r>
            <a:endParaRPr lang="en-US" altLang="zh-CN" sz="1000" i="1">
              <a:latin typeface="Cambria Math" panose="02040503050406030204" pitchFamily="18" charset="0"/>
              <a:cs typeface="Cambria Math" panose="020405030504060302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l"/>
            </a:pPr>
            <a:r>
              <a:rPr lang="en-US" altLang="zh-CN" sz="1000" i="1">
                <a:latin typeface="Cambria Math" panose="02040503050406030204" pitchFamily="18" charset="0"/>
                <a:cs typeface="Cambria Math" panose="02040503050406030204" pitchFamily="18" charset="0"/>
                <a:sym typeface="+mn-ea"/>
              </a:rPr>
              <a:t>Source to Object Distance:20mm</a:t>
            </a:r>
            <a:endParaRPr lang="en-US" altLang="zh-CN" sz="1000" i="1">
              <a:latin typeface="Cambria Math" panose="02040503050406030204" pitchFamily="18" charset="0"/>
              <a:cs typeface="Cambria Math" panose="020405030504060302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l"/>
            </a:pPr>
            <a:r>
              <a:rPr lang="en-US" altLang="zh-CN" sz="1000" i="1">
                <a:latin typeface="Cambria Math" panose="02040503050406030204" pitchFamily="18" charset="0"/>
                <a:cs typeface="Cambria Math" panose="02040503050406030204" pitchFamily="18" charset="0"/>
                <a:sym typeface="+mn-ea"/>
              </a:rPr>
              <a:t>Voxel size: 8.45μm</a:t>
            </a:r>
            <a:endParaRPr lang="en-US" altLang="zh-CN" sz="1000" i="1">
              <a:latin typeface="Cambria Math" panose="02040503050406030204" pitchFamily="18" charset="0"/>
              <a:cs typeface="Cambria Math" panose="020405030504060302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l"/>
            </a:pPr>
            <a:r>
              <a:rPr lang="en-US" altLang="zh-CN" sz="1000" i="1">
                <a:latin typeface="Cambria Math" panose="02040503050406030204" pitchFamily="18" charset="0"/>
                <a:cs typeface="Cambria Math" panose="02040503050406030204" pitchFamily="18" charset="0"/>
                <a:sym typeface="+mn-ea"/>
              </a:rPr>
              <a:t>Scanning duration:1 min per picture</a:t>
            </a:r>
            <a:endParaRPr lang="en-US" altLang="zh-CN" sz="1000" i="1">
              <a:latin typeface="Cambria Math" panose="02040503050406030204" pitchFamily="18" charset="0"/>
              <a:cs typeface="Cambria Math" panose="020405030504060302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l"/>
            </a:pPr>
            <a:r>
              <a:rPr lang="en-US" altLang="zh-CN" sz="1000" i="1">
                <a:latin typeface="Cambria Math" panose="02040503050406030204" pitchFamily="18" charset="0"/>
                <a:cs typeface="Cambria Math" panose="02040503050406030204" pitchFamily="18" charset="0"/>
                <a:sym typeface="+mn-ea"/>
              </a:rPr>
              <a:t>Exposure time:450 ms</a:t>
            </a:r>
            <a:endParaRPr lang="en-US" altLang="zh-CN" sz="1000" i="1">
              <a:latin typeface="Cambria Math" panose="02040503050406030204" pitchFamily="18" charset="0"/>
              <a:cs typeface="Cambria Math" panose="02040503050406030204" pitchFamily="18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475" y="1923415"/>
            <a:ext cx="2915285" cy="274066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511290" y="2472690"/>
            <a:ext cx="1324610" cy="219138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7195185" y="3528695"/>
                <a:ext cx="365125" cy="203200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𝑅𝑂𝐼</m:t>
                      </m:r>
                    </m:oMath>
                  </m:oMathPara>
                </a14:m>
                <a:endParaRPr lang="en-US" altLang="zh-CN" sz="1000" i="1">
                  <a:solidFill>
                    <a:srgbClr val="FF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185" y="3528695"/>
                <a:ext cx="365125" cy="2032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 rot="5400000">
                <a:off x="7654925" y="3394710"/>
                <a:ext cx="720725" cy="203835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618</m:t>
                      </m:r>
                      <m:r>
                        <a:rPr lang="en-US" altLang="zh-CN" sz="1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𝑝𝑖𝑥𝑒𝑙𝑠</m:t>
                      </m:r>
                    </m:oMath>
                  </m:oMathPara>
                </a14:m>
                <a:endParaRPr lang="en-US" altLang="zh-CN" sz="1400" i="1">
                  <a:solidFill>
                    <a:srgbClr val="FFFF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654925" y="3394710"/>
                <a:ext cx="720725" cy="203835"/>
              </a:xfrm>
              <a:prstGeom prst="rect">
                <a:avLst/>
              </a:prstGeom>
              <a:blipFill rotWithShape="1">
                <a:blip r:embed="rId6"/>
                <a:stretch>
                  <a:fillRect l="28194" t="-126791" r="35859" b="-2401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6731635" y="2170430"/>
                <a:ext cx="723900" cy="203200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360</m:t>
                      </m:r>
                      <m:r>
                        <a:rPr lang="en-US" altLang="zh-CN" sz="1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𝑝𝑖𝑥𝑒𝑙𝑠</m:t>
                      </m:r>
                    </m:oMath>
                  </m:oMathPara>
                </a14:m>
                <a:endParaRPr lang="en-US" altLang="zh-CN" sz="1400" i="1">
                  <a:solidFill>
                    <a:srgbClr val="FFFF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635" y="2170430"/>
                <a:ext cx="723900" cy="203200"/>
              </a:xfrm>
              <a:prstGeom prst="rect">
                <a:avLst/>
              </a:prstGeom>
              <a:blipFill rotWithShape="1">
                <a:blip r:embed="rId7"/>
                <a:stretch>
                  <a:fillRect r="-31491" b="-2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/>
          <p:cNvSpPr txBox="1"/>
          <p:nvPr/>
        </p:nvSpPr>
        <p:spPr>
          <a:xfrm>
            <a:off x="6226175" y="781685"/>
            <a:ext cx="180467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000" i="1">
                <a:latin typeface="Cambria Math" panose="02040503050406030204" pitchFamily="18" charset="0"/>
                <a:cs typeface="Cambria Math" panose="02040503050406030204" pitchFamily="18" charset="0"/>
                <a:sym typeface="+mn-ea"/>
              </a:rPr>
              <a:t>iii).Experiment condition: </a:t>
            </a:r>
            <a:br>
              <a:rPr lang="en-US" altLang="zh-CN" sz="1000" i="1">
                <a:latin typeface="Cambria Math" panose="02040503050406030204" pitchFamily="18" charset="0"/>
                <a:cs typeface="Cambria Math" panose="02040503050406030204" pitchFamily="18" charset="0"/>
                <a:sym typeface="+mn-ea"/>
              </a:rPr>
            </a:br>
            <a:r>
              <a:rPr lang="en-US" altLang="zh-CN" sz="1000" i="1">
                <a:latin typeface="Cambria Math" panose="02040503050406030204" pitchFamily="18" charset="0"/>
                <a:cs typeface="Cambria Math" panose="02040503050406030204" pitchFamily="18" charset="0"/>
                <a:sym typeface="+mn-ea"/>
              </a:rPr>
              <a:t>Pressure:20Pa, </a:t>
            </a:r>
            <a:br>
              <a:rPr lang="en-US" altLang="zh-CN" sz="1000" i="1">
                <a:latin typeface="Cambria Math" panose="02040503050406030204" pitchFamily="18" charset="0"/>
                <a:cs typeface="Cambria Math" panose="02040503050406030204" pitchFamily="18" charset="0"/>
                <a:sym typeface="+mn-ea"/>
              </a:rPr>
            </a:br>
            <a:r>
              <a:rPr lang="en-US" altLang="zh-CN" sz="1000" i="1">
                <a:latin typeface="Cambria Math" panose="02040503050406030204" pitchFamily="18" charset="0"/>
                <a:cs typeface="Cambria Math" panose="02040503050406030204" pitchFamily="18" charset="0"/>
                <a:sym typeface="+mn-ea"/>
              </a:rPr>
              <a:t>Temperature:248K</a:t>
            </a:r>
            <a:endParaRPr lang="en-US" altLang="zh-CN" sz="1000" i="1">
              <a:latin typeface="Cambria Math" panose="02040503050406030204" pitchFamily="18" charset="0"/>
              <a:cs typeface="Cambria Math" panose="020405030504060302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fld id="{CE58CB1E-F828-4F11-99E0-327109AF9DA4}" type="slidenum">
              <a:rPr lang="de-DE" smtClean="0"/>
            </a:fld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39306" y="523494"/>
                <a:ext cx="3497580" cy="33718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Visualiztion</m:t>
                      </m:r>
                      <m:r>
                        <a:rPr lang="en-US" altLang="zh-CN" sz="160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−−</m:t>
                      </m:r>
                      <m:r>
                        <m:rPr>
                          <m:sty m:val="p"/>
                        </m:rPr>
                        <a:rPr lang="en-US" altLang="zh-CN" sz="160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Image</m:t>
                      </m:r>
                      <m:r>
                        <a:rPr lang="en-US" altLang="zh-CN" sz="160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 post</m:t>
                      </m:r>
                      <m:r>
                        <m:rPr>
                          <m:sty m:val="p"/>
                        </m:rPr>
                        <a:rPr lang="en-US" altLang="zh-CN" sz="160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processing</m:t>
                      </m:r>
                    </m:oMath>
                  </m:oMathPara>
                </a14:m>
                <a:endParaRPr lang="en-US" altLang="zh-CN" sz="16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6" y="523494"/>
                <a:ext cx="3497580" cy="337185"/>
              </a:xfrm>
              <a:prstGeom prst="rect">
                <a:avLst/>
              </a:prstGeom>
              <a:blipFill rotWithShape="1">
                <a:blip r:embed="rId1"/>
                <a:stretch>
                  <a:fillRect l="-16" t="-75" r="16" b="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组合 25"/>
          <p:cNvGrpSpPr/>
          <p:nvPr/>
        </p:nvGrpSpPr>
        <p:grpSpPr>
          <a:xfrm>
            <a:off x="153035" y="1289050"/>
            <a:ext cx="1581785" cy="3063032"/>
            <a:chOff x="432" y="1365"/>
            <a:chExt cx="3378" cy="6541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" y="1365"/>
              <a:ext cx="3377" cy="581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文本框 13"/>
                <p:cNvSpPr txBox="1"/>
                <p:nvPr/>
              </p:nvSpPr>
              <p:spPr>
                <a:xfrm>
                  <a:off x="1092" y="7251"/>
                  <a:ext cx="2204" cy="65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 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𝑚𝑖𝑛</m:t>
                        </m:r>
                      </m:oMath>
                    </m:oMathPara>
                  </a14:m>
                  <a:endParaRPr lang="en-US" altLang="zh-CN" sz="1400" i="1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4" name="文本框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" y="7251"/>
                  <a:ext cx="2204" cy="655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4" p14:bwMode="auto">
              <p14:nvContentPartPr>
                <p14:cNvPr id="7" name="墨迹 6"/>
                <p14:cNvContentPartPr/>
                <p14:nvPr/>
              </p14:nvContentPartPr>
              <p14:xfrm>
                <a:off x="432" y="1387"/>
                <a:ext cx="3361" cy="595"/>
              </p14:xfrm>
            </p:contentPart>
          </mc:Choice>
          <mc:Fallback xmlns="">
            <p:pic>
              <p:nvPicPr>
                <p:cNvPr id="7" name="墨迹 6"/>
              </p:nvPicPr>
              <p:blipFill>
                <a:blip r:embed="rId5"/>
              </p:blipFill>
              <p:spPr>
                <a:xfrm>
                  <a:off x="432" y="1387"/>
                  <a:ext cx="3361" cy="595"/>
                </a:xfrm>
                <a:prstGeom prst="rect"/>
              </p:spPr>
            </p:pic>
          </mc:Fallback>
        </mc:AlternateContent>
      </p:grpSp>
      <p:grpSp>
        <p:nvGrpSpPr>
          <p:cNvPr id="25" name="组合 24"/>
          <p:cNvGrpSpPr/>
          <p:nvPr/>
        </p:nvGrpSpPr>
        <p:grpSpPr>
          <a:xfrm>
            <a:off x="1950720" y="1288415"/>
            <a:ext cx="1594485" cy="3064034"/>
            <a:chOff x="4190" y="1366"/>
            <a:chExt cx="3366" cy="655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0" y="1366"/>
              <a:ext cx="3366" cy="5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文本框 15"/>
                <p:cNvSpPr txBox="1"/>
                <p:nvPr/>
              </p:nvSpPr>
              <p:spPr>
                <a:xfrm>
                  <a:off x="4744" y="7260"/>
                  <a:ext cx="2611" cy="65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11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 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𝑚𝑖𝑛</m:t>
                        </m:r>
                      </m:oMath>
                    </m:oMathPara>
                  </a14:m>
                  <a:endParaRPr lang="en-US" altLang="zh-CN" sz="1400" i="1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6" name="文本框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4" y="7260"/>
                  <a:ext cx="2611" cy="656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8" p14:bwMode="auto">
              <p14:nvContentPartPr>
                <p14:cNvPr id="8" name="墨迹 7"/>
                <p14:cNvContentPartPr/>
                <p14:nvPr/>
              </p14:nvContentPartPr>
              <p14:xfrm>
                <a:off x="4226" y="1787"/>
                <a:ext cx="3314" cy="264"/>
              </p14:xfrm>
            </p:contentPart>
          </mc:Choice>
          <mc:Fallback xmlns="">
            <p:pic>
              <p:nvPicPr>
                <p:cNvPr id="8" name="墨迹 7"/>
              </p:nvPicPr>
              <p:blipFill>
                <a:blip r:embed="rId9"/>
              </p:blipFill>
              <p:spPr>
                <a:xfrm>
                  <a:off x="4226" y="1787"/>
                  <a:ext cx="3314" cy="264"/>
                </a:xfrm>
                <a:prstGeom prst="rect"/>
              </p:spPr>
            </p:pic>
          </mc:Fallback>
        </mc:AlternateContent>
      </p:grpSp>
      <p:grpSp>
        <p:nvGrpSpPr>
          <p:cNvPr id="24" name="组合 23"/>
          <p:cNvGrpSpPr/>
          <p:nvPr/>
        </p:nvGrpSpPr>
        <p:grpSpPr>
          <a:xfrm>
            <a:off x="3761105" y="1303655"/>
            <a:ext cx="1599565" cy="3039097"/>
            <a:chOff x="7974" y="1365"/>
            <a:chExt cx="3373" cy="6427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16" y="1365"/>
              <a:ext cx="3331" cy="577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文本框 17"/>
                <p:cNvSpPr txBox="1"/>
                <p:nvPr/>
              </p:nvSpPr>
              <p:spPr>
                <a:xfrm>
                  <a:off x="8623" y="7143"/>
                  <a:ext cx="2495" cy="64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16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 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𝑚𝑖𝑛</m:t>
                        </m:r>
                      </m:oMath>
                    </m:oMathPara>
                  </a14:m>
                  <a:endParaRPr lang="en-US" altLang="zh-CN" sz="1400" i="1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8" name="文本框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3" y="7143"/>
                  <a:ext cx="2495" cy="649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2" p14:bwMode="auto">
              <p14:nvContentPartPr>
                <p14:cNvPr id="9" name="墨迹 8"/>
                <p14:cNvContentPartPr/>
                <p14:nvPr/>
              </p14:nvContentPartPr>
              <p14:xfrm>
                <a:off x="7974" y="2187"/>
                <a:ext cx="3326" cy="344"/>
              </p14:xfrm>
            </p:contentPart>
          </mc:Choice>
          <mc:Fallback xmlns="">
            <p:pic>
              <p:nvPicPr>
                <p:cNvPr id="9" name="墨迹 8"/>
              </p:nvPicPr>
              <p:blipFill>
                <a:blip r:embed="rId13"/>
              </p:blipFill>
              <p:spPr>
                <a:xfrm>
                  <a:off x="7974" y="2187"/>
                  <a:ext cx="3326" cy="344"/>
                </a:xfrm>
                <a:prstGeom prst="rect"/>
              </p:spPr>
            </p:pic>
          </mc:Fallback>
        </mc:AlternateContent>
      </p:grpSp>
      <p:grpSp>
        <p:nvGrpSpPr>
          <p:cNvPr id="23" name="组合 22"/>
          <p:cNvGrpSpPr/>
          <p:nvPr/>
        </p:nvGrpSpPr>
        <p:grpSpPr>
          <a:xfrm>
            <a:off x="5607685" y="1305560"/>
            <a:ext cx="1564640" cy="3055636"/>
            <a:chOff x="11780" y="1366"/>
            <a:chExt cx="3380" cy="642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807" y="1366"/>
              <a:ext cx="3353" cy="577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文本框 19"/>
                <p:cNvSpPr txBox="1"/>
                <p:nvPr/>
              </p:nvSpPr>
              <p:spPr>
                <a:xfrm>
                  <a:off x="12308" y="7143"/>
                  <a:ext cx="2643" cy="64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22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 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𝑚𝑖𝑛</m:t>
                        </m:r>
                      </m:oMath>
                    </m:oMathPara>
                  </a14:m>
                  <a:endParaRPr lang="en-US" altLang="zh-CN" sz="1400" i="1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0" name="文本框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8" y="7143"/>
                  <a:ext cx="2643" cy="644"/>
                </a:xfrm>
                <a:prstGeom prst="rect">
                  <a:avLst/>
                </a:prstGeom>
                <a:blipFill rotWithShape="1">
                  <a:blip r:embed="rId1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r:id="rId16" p14:bwMode="auto">
              <p14:nvContentPartPr>
                <p14:cNvPr id="10" name="墨迹 9"/>
                <p14:cNvContentPartPr/>
                <p14:nvPr/>
              </p14:nvContentPartPr>
              <p14:xfrm>
                <a:off x="11780" y="2736"/>
                <a:ext cx="3346" cy="458"/>
              </p14:xfrm>
            </p:contentPart>
          </mc:Choice>
          <mc:Fallback xmlns="">
            <p:pic>
              <p:nvPicPr>
                <p:cNvPr id="10" name="墨迹 9"/>
              </p:nvPicPr>
              <p:blipFill>
                <a:blip r:embed="rId17"/>
              </p:blipFill>
              <p:spPr>
                <a:xfrm>
                  <a:off x="11780" y="2736"/>
                  <a:ext cx="3346" cy="458"/>
                </a:xfrm>
                <a:prstGeom prst="rect"/>
              </p:spPr>
            </p:pic>
          </mc:Fallback>
        </mc:AlternateContent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06640" y="1299210"/>
            <a:ext cx="1588135" cy="27463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文本框 27"/>
              <p:cNvSpPr txBox="1"/>
              <p:nvPr/>
            </p:nvSpPr>
            <p:spPr>
              <a:xfrm>
                <a:off x="7827010" y="4081145"/>
                <a:ext cx="725805" cy="280035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27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010" y="4081145"/>
                <a:ext cx="725805" cy="280035"/>
              </a:xfrm>
              <a:prstGeom prst="rect">
                <a:avLst/>
              </a:prstGeom>
              <a:blipFill rotWithShape="1">
                <a:blip r:embed="rId19"/>
                <a:stretch>
                  <a:fillRect r="-359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29" name="墨迹 28"/>
              <p14:cNvContentPartPr/>
              <p14:nvPr/>
            </p14:nvContentPartPr>
            <p14:xfrm>
              <a:off x="7426325" y="2104390"/>
              <a:ext cx="1191260" cy="18923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1"/>
            </p:blipFill>
            <p:spPr>
              <a:xfrm>
                <a:off x="7426325" y="2104390"/>
                <a:ext cx="1191260" cy="18923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475" y="113665"/>
            <a:ext cx="1293495" cy="22332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723265" y="2346960"/>
                <a:ext cx="802640" cy="220345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33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65" y="2346960"/>
                <a:ext cx="802640" cy="220345"/>
              </a:xfrm>
              <a:prstGeom prst="rect">
                <a:avLst/>
              </a:prstGeom>
              <a:blipFill rotWithShape="1">
                <a:blip r:embed="rId2"/>
                <a:stretch>
                  <a:fillRect r="-22943" b="-17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810" y="104140"/>
            <a:ext cx="1300480" cy="22428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/>
              <p:cNvSpPr txBox="1"/>
              <p:nvPr/>
            </p:nvSpPr>
            <p:spPr>
              <a:xfrm>
                <a:off x="2284730" y="2346960"/>
                <a:ext cx="802640" cy="220345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37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730" y="2346960"/>
                <a:ext cx="802640" cy="220345"/>
              </a:xfrm>
              <a:prstGeom prst="rect">
                <a:avLst/>
              </a:prstGeom>
              <a:blipFill rotWithShape="1">
                <a:blip r:embed="rId4"/>
                <a:stretch>
                  <a:fillRect r="-22943" b="-17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130" y="97155"/>
            <a:ext cx="1310640" cy="22498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/>
              <p:cNvSpPr txBox="1"/>
              <p:nvPr/>
            </p:nvSpPr>
            <p:spPr>
              <a:xfrm>
                <a:off x="3780155" y="2346960"/>
                <a:ext cx="802640" cy="220345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42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155" y="2346960"/>
                <a:ext cx="802640" cy="220345"/>
              </a:xfrm>
              <a:prstGeom prst="rect">
                <a:avLst/>
              </a:prstGeom>
              <a:blipFill rotWithShape="1">
                <a:blip r:embed="rId6"/>
                <a:stretch>
                  <a:fillRect r="-22943" b="-17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4610" y="97155"/>
            <a:ext cx="1308735" cy="22504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/>
              <p:cNvSpPr txBox="1"/>
              <p:nvPr/>
            </p:nvSpPr>
            <p:spPr>
              <a:xfrm>
                <a:off x="5275580" y="2347595"/>
                <a:ext cx="802640" cy="220345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46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580" y="2347595"/>
                <a:ext cx="802640" cy="220345"/>
              </a:xfrm>
              <a:prstGeom prst="rect">
                <a:avLst/>
              </a:prstGeom>
              <a:blipFill rotWithShape="1">
                <a:blip r:embed="rId8"/>
                <a:stretch>
                  <a:fillRect r="-22943" b="-17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7185" y="113665"/>
            <a:ext cx="1293495" cy="22339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/>
              <p:cNvSpPr txBox="1"/>
              <p:nvPr/>
            </p:nvSpPr>
            <p:spPr>
              <a:xfrm>
                <a:off x="6932930" y="2347595"/>
                <a:ext cx="802640" cy="220345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57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930" y="2347595"/>
                <a:ext cx="802640" cy="220345"/>
              </a:xfrm>
              <a:prstGeom prst="rect">
                <a:avLst/>
              </a:prstGeom>
              <a:blipFill rotWithShape="1">
                <a:blip r:embed="rId10"/>
                <a:stretch>
                  <a:fillRect r="-22943" b="-17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825" y="2635250"/>
            <a:ext cx="1256030" cy="21615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文本框 27"/>
              <p:cNvSpPr txBox="1"/>
              <p:nvPr/>
            </p:nvSpPr>
            <p:spPr>
              <a:xfrm>
                <a:off x="670560" y="4864735"/>
                <a:ext cx="802640" cy="220345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63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4864735"/>
                <a:ext cx="802640" cy="220345"/>
              </a:xfrm>
              <a:prstGeom prst="rect">
                <a:avLst/>
              </a:prstGeom>
              <a:blipFill rotWithShape="1">
                <a:blip r:embed="rId12"/>
                <a:stretch>
                  <a:fillRect r="-22943" b="-17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5810" y="2622550"/>
            <a:ext cx="1257300" cy="21742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文本框 29"/>
              <p:cNvSpPr txBox="1"/>
              <p:nvPr/>
            </p:nvSpPr>
            <p:spPr>
              <a:xfrm>
                <a:off x="2188845" y="4862195"/>
                <a:ext cx="802640" cy="220345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66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845" y="4862195"/>
                <a:ext cx="802640" cy="220345"/>
              </a:xfrm>
              <a:prstGeom prst="rect">
                <a:avLst/>
              </a:prstGeom>
              <a:blipFill rotWithShape="1">
                <a:blip r:embed="rId14"/>
                <a:stretch>
                  <a:fillRect r="-22943" b="-17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图片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68065" y="2622550"/>
            <a:ext cx="1262380" cy="21748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本框 31"/>
              <p:cNvSpPr txBox="1"/>
              <p:nvPr/>
            </p:nvSpPr>
            <p:spPr>
              <a:xfrm>
                <a:off x="3780155" y="4871085"/>
                <a:ext cx="802640" cy="220345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70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altLang="zh-CN" sz="1400" i="1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155" y="4871085"/>
                <a:ext cx="802640" cy="220345"/>
              </a:xfrm>
              <a:prstGeom prst="rect">
                <a:avLst/>
              </a:prstGeom>
              <a:blipFill rotWithShape="1">
                <a:blip r:embed="rId16"/>
                <a:stretch>
                  <a:fillRect r="-22943" b="-17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/>
          <p:cNvSpPr txBox="1"/>
          <p:nvPr/>
        </p:nvSpPr>
        <p:spPr>
          <a:xfrm>
            <a:off x="5060315" y="3183890"/>
            <a:ext cx="3871595" cy="106489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 algn="l"/>
            <a:r>
              <a:rPr lang="en-US" altLang="zh-CN" sz="1200">
                <a:latin typeface="Cambria Math" panose="02040503050406030204" pitchFamily="18" charset="0"/>
                <a:cs typeface="Cambria Math" panose="02040503050406030204" pitchFamily="18" charset="0"/>
              </a:rPr>
              <a:t>Steady and clead movement of sublimation front </a:t>
            </a:r>
            <a:endParaRPr lang="en-US" altLang="zh-CN" sz="1200">
              <a:latin typeface="Cambria Math" panose="02040503050406030204" pitchFamily="18" charset="0"/>
              <a:cs typeface="Cambria Math" panose="02040503050406030204" pitchFamily="18" charset="0"/>
            </a:endParaRPr>
          </a:p>
          <a:p>
            <a:pPr algn="l"/>
            <a:r>
              <a:rPr lang="en-US" altLang="zh-CN" sz="1200">
                <a:latin typeface="Cambria Math" panose="02040503050406030204" pitchFamily="18" charset="0"/>
                <a:cs typeface="Cambria Math" panose="02040503050406030204" pitchFamily="18" charset="0"/>
              </a:rPr>
              <a:t>at the beginning (saturation &gt;0.5)</a:t>
            </a:r>
            <a:br>
              <a:rPr lang="en-US" altLang="zh-CN" sz="1200">
                <a:latin typeface="Cambria Math" panose="02040503050406030204" pitchFamily="18" charset="0"/>
                <a:cs typeface="Cambria Math" panose="02040503050406030204" pitchFamily="18" charset="0"/>
              </a:rPr>
            </a:br>
            <a:endParaRPr lang="en-US" altLang="zh-CN" sz="1200">
              <a:latin typeface="Cambria Math" panose="02040503050406030204" pitchFamily="18" charset="0"/>
              <a:cs typeface="Cambria Math" panose="02040503050406030204" pitchFamily="18" charset="0"/>
            </a:endParaRPr>
          </a:p>
          <a:p>
            <a:pPr algn="l"/>
            <a:br>
              <a:rPr lang="en-US" altLang="zh-CN" sz="1200">
                <a:latin typeface="Cambria Math" panose="02040503050406030204" pitchFamily="18" charset="0"/>
                <a:cs typeface="Cambria Math" panose="02040503050406030204" pitchFamily="18" charset="0"/>
              </a:rPr>
            </a:br>
            <a:r>
              <a:rPr lang="en-US" altLang="zh-CN" sz="1200">
                <a:latin typeface="Cambria Math" panose="02040503050406030204" pitchFamily="18" charset="0"/>
                <a:cs typeface="Cambria Math" panose="02040503050406030204" pitchFamily="18" charset="0"/>
              </a:rPr>
              <a:t>After 37 min, saturation less than 0.5,sublimation front is </a:t>
            </a:r>
            <a:endParaRPr lang="en-US" altLang="zh-CN" sz="1200">
              <a:latin typeface="Cambria Math" panose="02040503050406030204" pitchFamily="18" charset="0"/>
              <a:cs typeface="Cambria Math" panose="02040503050406030204" pitchFamily="18" charset="0"/>
            </a:endParaRPr>
          </a:p>
          <a:p>
            <a:pPr algn="l"/>
            <a:r>
              <a:rPr lang="en-US" altLang="zh-CN" sz="1200">
                <a:latin typeface="Cambria Math" panose="02040503050406030204" pitchFamily="18" charset="0"/>
                <a:cs typeface="Cambria Math" panose="02040503050406030204" pitchFamily="18" charset="0"/>
              </a:rPr>
              <a:t>not easy to be distinguished.</a:t>
            </a:r>
            <a:endParaRPr lang="en-US" altLang="zh-CN" sz="1200">
              <a:latin typeface="Cambria Math" panose="02040503050406030204" pitchFamily="18" charset="0"/>
              <a:cs typeface="Cambria Math" panose="020405030504060302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86055" y="2521585"/>
            <a:ext cx="2152650" cy="410210"/>
          </a:xfrm>
        </p:spPr>
        <p:txBody>
          <a:bodyPr wrap="square"/>
          <a:lstStyle/>
          <a:p>
            <a:r>
              <a:rPr lang="en-US" altLang="zh-CN" dirty="0"/>
              <a:t>Future work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6" name="内容占位符 5"/>
          <p:cNvSpPr txBox="1">
            <a:spLocks noGrp="1"/>
          </p:cNvSpPr>
          <p:nvPr>
            <p:ph idx="1"/>
          </p:nvPr>
        </p:nvSpPr>
        <p:spPr>
          <a:xfrm>
            <a:off x="186055" y="3048000"/>
            <a:ext cx="7670800" cy="840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Sublimation-front width vs. operating parameters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PNM-to-continuum upscaling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Freeze-drying validation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02934" y="410903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Thank you for listening!</a:t>
            </a:r>
            <a:endParaRPr lang="zh-CN" altLang="en-US" dirty="0"/>
          </a:p>
        </p:txBody>
      </p:sp>
      <p:sp>
        <p:nvSpPr>
          <p:cNvPr id="2" name="标题 2"/>
          <p:cNvSpPr>
            <a:spLocks noGrp="1"/>
          </p:cNvSpPr>
          <p:nvPr/>
        </p:nvSpPr>
        <p:spPr>
          <a:xfrm>
            <a:off x="186055" y="448310"/>
            <a:ext cx="1513205" cy="410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de-DE" sz="2500" b="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86055" y="1240790"/>
            <a:ext cx="8341360" cy="840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285750" indent="-285750">
              <a:lnSpc>
                <a:spcPct val="114000"/>
              </a:lnSpc>
              <a:buFont typeface="Wingdings" panose="05000000000000000000" charset="0"/>
              <a:buChar char="l"/>
            </a:pPr>
            <a:r>
              <a:rPr lang="en-US" altLang="zh-CN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R13-PNM </a:t>
            </a:r>
            <a:r>
              <a:rPr lang="en-US" altLang="zh-CN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able to well describe isothermal freez-drying in a low pressure circumstance.</a:t>
            </a:r>
            <a:endParaRPr lang="en-US" altLang="zh-CN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4000"/>
              </a:lnSpc>
              <a:buFont typeface="Wingdings" panose="05000000000000000000" charset="0"/>
              <a:buChar char="l"/>
            </a:pPr>
            <a:r>
              <a:rPr lang="en-US" altLang="zh-CN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real sublimation scenarios, non-isothermal pore scale model should be established.</a:t>
            </a:r>
            <a:endParaRPr lang="en-US" altLang="zh-CN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4000"/>
              </a:lnSpc>
              <a:buFont typeface="Wingdings" panose="05000000000000000000" charset="0"/>
              <a:buNone/>
            </a:pPr>
            <a:endParaRPr lang="en-US" altLang="zh-CN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2" grpId="0"/>
      <p:bldP spid="7" grpId="0"/>
      <p:bldP spid="3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11162" y="428698"/>
            <a:ext cx="2918421" cy="410210"/>
          </a:xfrm>
        </p:spPr>
        <p:txBody>
          <a:bodyPr/>
          <a:lstStyle/>
          <a:p>
            <a:r>
              <a:rPr lang="en-US" altLang="zh-CN" sz="2000" dirty="0"/>
              <a:t>Research Overview</a:t>
            </a:r>
            <a:endParaRPr lang="en-US" altLang="zh-CN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471805" y="935990"/>
            <a:ext cx="4149725" cy="4584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u"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Freeze-drying couples rarefied gas flow and sublimation.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u"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PNM resolves pore-scale physics at lower cost than DNS.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804535" y="1789430"/>
            <a:ext cx="2903220" cy="2610485"/>
            <a:chOff x="2324705" y="669978"/>
            <a:chExt cx="4504471" cy="4135017"/>
          </a:xfrm>
        </p:grpSpPr>
        <p:sp>
          <p:nvSpPr>
            <p:cNvPr id="11" name="矩形: 圆角 10"/>
            <p:cNvSpPr/>
            <p:nvPr/>
          </p:nvSpPr>
          <p:spPr>
            <a:xfrm>
              <a:off x="2324705" y="2877246"/>
              <a:ext cx="1907677" cy="174455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sz="1400" dirty="0"/>
            </a:p>
          </p:txBody>
        </p:sp>
        <p:sp>
          <p:nvSpPr>
            <p:cNvPr id="2" name="矩形: 圆角 9"/>
            <p:cNvSpPr/>
            <p:nvPr/>
          </p:nvSpPr>
          <p:spPr>
            <a:xfrm>
              <a:off x="4535812" y="2877247"/>
              <a:ext cx="1906533" cy="174455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dirty="0"/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4535812" y="936602"/>
              <a:ext cx="1906533" cy="1687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dirty="0"/>
            </a:p>
          </p:txBody>
        </p:sp>
        <p:pic>
          <p:nvPicPr>
            <p:cNvPr id="6" name="图片 5" descr="图片包含 游戏机&#10;&#10;AI 生成的内容可能不正确。"/>
            <p:cNvPicPr>
              <a:picLocks noChangeAspect="1"/>
            </p:cNvPicPr>
            <p:nvPr/>
          </p:nvPicPr>
          <p:blipFill>
            <a:blip r:embed="rId1"/>
            <a:srcRect l="31090" t="15108" r="32118" b="18897"/>
            <a:stretch>
              <a:fillRect/>
            </a:stretch>
          </p:blipFill>
          <p:spPr>
            <a:xfrm>
              <a:off x="4670977" y="962736"/>
              <a:ext cx="1576582" cy="1608980"/>
            </a:xfrm>
            <a:prstGeom prst="rect">
              <a:avLst/>
            </a:prstGeom>
          </p:spPr>
        </p:pic>
        <p:grpSp>
          <p:nvGrpSpPr>
            <p:cNvPr id="57" name="组合 56"/>
            <p:cNvGrpSpPr/>
            <p:nvPr/>
          </p:nvGrpSpPr>
          <p:grpSpPr>
            <a:xfrm>
              <a:off x="4765867" y="3289739"/>
              <a:ext cx="1481692" cy="1025919"/>
              <a:chOff x="3473721" y="2100326"/>
              <a:chExt cx="2138742" cy="1593986"/>
            </a:xfrm>
          </p:grpSpPr>
          <p:pic>
            <p:nvPicPr>
              <p:cNvPr id="32" name="图片 31" descr="图片包含 图标&#10;&#10;AI 生成的内容可能不正确。"/>
              <p:cNvPicPr>
                <a:picLocks noChangeAspect="1"/>
              </p:cNvPicPr>
              <p:nvPr/>
            </p:nvPicPr>
            <p:blipFill>
              <a:blip r:embed="rId2"/>
              <a:srcRect l="37812" t="28213" r="23833" b="21545"/>
              <a:stretch>
                <a:fillRect/>
              </a:stretch>
            </p:blipFill>
            <p:spPr>
              <a:xfrm>
                <a:off x="3473721" y="2100326"/>
                <a:ext cx="2138742" cy="1593986"/>
              </a:xfrm>
              <a:prstGeom prst="rect">
                <a:avLst/>
              </a:prstGeom>
            </p:spPr>
          </p:pic>
          <p:sp>
            <p:nvSpPr>
              <p:cNvPr id="45" name="矩形 44"/>
              <p:cNvSpPr/>
              <p:nvPr/>
            </p:nvSpPr>
            <p:spPr>
              <a:xfrm rot="477694">
                <a:off x="4094369" y="2668142"/>
                <a:ext cx="915831" cy="303523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zh-CN" altLang="en-US" dirty="0"/>
              </a:p>
            </p:txBody>
          </p:sp>
        </p:grpSp>
        <p:sp>
          <p:nvSpPr>
            <p:cNvPr id="51" name="圆柱体 50"/>
            <p:cNvSpPr/>
            <p:nvPr/>
          </p:nvSpPr>
          <p:spPr>
            <a:xfrm rot="5786988">
              <a:off x="3096824" y="3222841"/>
              <a:ext cx="279160" cy="1207932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文本框 52"/>
                <p:cNvSpPr txBox="1"/>
                <p:nvPr/>
              </p:nvSpPr>
              <p:spPr>
                <a:xfrm>
                  <a:off x="2354786" y="3326120"/>
                  <a:ext cx="401713" cy="3661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 err="1">
                    <a:latin typeface="+mn-lt"/>
                  </a:endParaRPr>
                </a:p>
              </p:txBody>
            </p:sp>
          </mc:Choice>
          <mc:Fallback>
            <p:sp>
              <p:nvSpPr>
                <p:cNvPr id="53" name="文本框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4786" y="3326120"/>
                  <a:ext cx="401713" cy="366127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文本框 53"/>
                <p:cNvSpPr txBox="1"/>
                <p:nvPr/>
              </p:nvSpPr>
              <p:spPr>
                <a:xfrm>
                  <a:off x="3640763" y="3453325"/>
                  <a:ext cx="571631" cy="3661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 err="1">
                    <a:latin typeface="+mn-lt"/>
                  </a:endParaRPr>
                </a:p>
              </p:txBody>
            </p:sp>
          </mc:Choice>
          <mc:Fallback>
            <p:sp>
              <p:nvSpPr>
                <p:cNvPr id="54" name="文本框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0763" y="3453325"/>
                  <a:ext cx="571631" cy="366127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文本框 54"/>
                <p:cNvSpPr txBox="1"/>
                <p:nvPr/>
              </p:nvSpPr>
              <p:spPr>
                <a:xfrm>
                  <a:off x="2356389" y="3824454"/>
                  <a:ext cx="398506" cy="3661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 err="1">
                    <a:latin typeface="+mn-lt"/>
                  </a:endParaRPr>
                </a:p>
              </p:txBody>
            </p:sp>
          </mc:Choice>
          <mc:Fallback>
            <p:sp>
              <p:nvSpPr>
                <p:cNvPr id="55" name="文本框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6389" y="3824454"/>
                  <a:ext cx="398506" cy="366127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文本框 55"/>
                <p:cNvSpPr txBox="1"/>
                <p:nvPr/>
              </p:nvSpPr>
              <p:spPr>
                <a:xfrm>
                  <a:off x="3627467" y="4012968"/>
                  <a:ext cx="568425" cy="3661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 err="1">
                    <a:latin typeface="+mn-lt"/>
                  </a:endParaRPr>
                </a:p>
              </p:txBody>
            </p:sp>
          </mc:Choice>
          <mc:Fallback>
            <p:sp>
              <p:nvSpPr>
                <p:cNvPr id="56" name="文本框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7467" y="4012968"/>
                  <a:ext cx="568425" cy="366127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文本框 58"/>
            <p:cNvSpPr txBox="1"/>
            <p:nvPr/>
          </p:nvSpPr>
          <p:spPr>
            <a:xfrm>
              <a:off x="2950100" y="2881221"/>
              <a:ext cx="815451" cy="4435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600" b="1" dirty="0"/>
                <a:t>Pore</a:t>
              </a:r>
              <a:endParaRPr lang="zh-CN" altLang="en-US" sz="1600" dirty="0" err="1">
                <a:latin typeface="+mn-lt"/>
              </a:endParaRPr>
            </a:p>
          </p:txBody>
        </p:sp>
        <p:sp>
          <p:nvSpPr>
            <p:cNvPr id="60" name="箭头: 虚尾 59"/>
            <p:cNvSpPr/>
            <p:nvPr/>
          </p:nvSpPr>
          <p:spPr>
            <a:xfrm rot="17062469">
              <a:off x="3188449" y="3397936"/>
              <a:ext cx="338581" cy="154517"/>
            </a:xfrm>
            <a:prstGeom prst="stripedRightArrow">
              <a:avLst/>
            </a:prstGeom>
            <a:noFill/>
            <a:ln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1" name="文本框 70"/>
                <p:cNvSpPr txBox="1"/>
                <p:nvPr/>
              </p:nvSpPr>
              <p:spPr>
                <a:xfrm>
                  <a:off x="5137684" y="1718665"/>
                  <a:ext cx="619001" cy="4858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sz="14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1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4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>
            <p:sp>
              <p:nvSpPr>
                <p:cNvPr id="71" name="文本框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7684" y="1718665"/>
                  <a:ext cx="619001" cy="485822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组合 7"/>
            <p:cNvGrpSpPr/>
            <p:nvPr/>
          </p:nvGrpSpPr>
          <p:grpSpPr>
            <a:xfrm>
              <a:off x="5704594" y="740016"/>
              <a:ext cx="835144" cy="1054880"/>
              <a:chOff x="414395" y="3665997"/>
              <a:chExt cx="1238658" cy="1564562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730746" y="4090775"/>
                <a:ext cx="605300" cy="488182"/>
                <a:chOff x="3280900" y="3465443"/>
                <a:chExt cx="1533940" cy="1237142"/>
              </a:xfrm>
            </p:grpSpPr>
            <p:cxnSp>
              <p:nvCxnSpPr>
                <p:cNvPr id="36" name="直接箭头连接符 35"/>
                <p:cNvCxnSpPr/>
                <p:nvPr/>
              </p:nvCxnSpPr>
              <p:spPr>
                <a:xfrm>
                  <a:off x="3927221" y="4295747"/>
                  <a:ext cx="887619" cy="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箭头连接符 36"/>
                <p:cNvCxnSpPr/>
                <p:nvPr/>
              </p:nvCxnSpPr>
              <p:spPr>
                <a:xfrm flipH="1">
                  <a:off x="3280900" y="4295747"/>
                  <a:ext cx="656260" cy="406838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箭头连接符 38"/>
                <p:cNvCxnSpPr/>
                <p:nvPr/>
              </p:nvCxnSpPr>
              <p:spPr>
                <a:xfrm flipV="1">
                  <a:off x="3941738" y="3465443"/>
                  <a:ext cx="0" cy="830304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" name="文本框 6"/>
                  <p:cNvSpPr txBox="1"/>
                  <p:nvPr/>
                </p:nvSpPr>
                <p:spPr>
                  <a:xfrm>
                    <a:off x="414395" y="4392137"/>
                    <a:ext cx="469135" cy="720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>
              <p:sp>
                <p:nvSpPr>
                  <p:cNvPr id="7" name="文本框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4395" y="4392137"/>
                    <a:ext cx="469135" cy="720554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文本框 12"/>
                  <p:cNvSpPr txBox="1"/>
                  <p:nvPr/>
                </p:nvSpPr>
                <p:spPr>
                  <a:xfrm>
                    <a:off x="617238" y="3665997"/>
                    <a:ext cx="469135" cy="79703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>
              <p:sp>
                <p:nvSpPr>
                  <p:cNvPr id="13" name="文本框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238" y="3665997"/>
                    <a:ext cx="469135" cy="797034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" name="文本框 15"/>
                  <p:cNvSpPr txBox="1"/>
                  <p:nvPr/>
                </p:nvSpPr>
                <p:spPr>
                  <a:xfrm>
                    <a:off x="1183918" y="4433525"/>
                    <a:ext cx="469135" cy="79703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𝑗</m:t>
                          </m:r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>
              <p:sp>
                <p:nvSpPr>
                  <p:cNvPr id="16" name="文本框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3918" y="4433525"/>
                    <a:ext cx="469135" cy="797034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文本框 32"/>
                <p:cNvSpPr txBox="1"/>
                <p:nvPr/>
              </p:nvSpPr>
              <p:spPr>
                <a:xfrm>
                  <a:off x="4742763" y="2996630"/>
                  <a:ext cx="648703" cy="4435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2763" y="2996630"/>
                  <a:ext cx="648703" cy="443576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文本框 33"/>
                <p:cNvSpPr txBox="1"/>
                <p:nvPr/>
              </p:nvSpPr>
              <p:spPr>
                <a:xfrm>
                  <a:off x="5469965" y="4231994"/>
                  <a:ext cx="1359211" cy="3329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2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sz="12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20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US" altLang="zh-CN" sz="1200" i="1" dirty="0">
                    <a:latin typeface="Cambria Math" panose="02040503050406030204" pitchFamily="18" charset="0"/>
                    <a:ea typeface="MS Mincho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4" name="文本框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9965" y="4231994"/>
                  <a:ext cx="1359211" cy="332934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矩形: 圆角 11"/>
            <p:cNvSpPr/>
            <p:nvPr/>
          </p:nvSpPr>
          <p:spPr>
            <a:xfrm>
              <a:off x="2324953" y="942976"/>
              <a:ext cx="1906533" cy="1687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dirty="0"/>
            </a:p>
          </p:txBody>
        </p:sp>
        <p:pic>
          <p:nvPicPr>
            <p:cNvPr id="21" name="图片 20" descr="图片包含 游戏机, 蜂窝&#10;&#10;AI 生成的内容可能不正确。"/>
            <p:cNvPicPr>
              <a:picLocks noChangeAspect="1"/>
            </p:cNvPicPr>
            <p:nvPr/>
          </p:nvPicPr>
          <p:blipFill>
            <a:blip r:embed="rId13"/>
            <a:srcRect l="49054" t="49953" r="3915"/>
            <a:stretch>
              <a:fillRect/>
            </a:stretch>
          </p:blipFill>
          <p:spPr>
            <a:xfrm>
              <a:off x="2410935" y="1020834"/>
              <a:ext cx="1655874" cy="1564746"/>
            </a:xfrm>
            <a:prstGeom prst="rect">
              <a:avLst/>
            </a:prstGeom>
          </p:spPr>
        </p:pic>
        <p:sp>
          <p:nvSpPr>
            <p:cNvPr id="22" name="箭头: 右弧形 15"/>
            <p:cNvSpPr/>
            <p:nvPr/>
          </p:nvSpPr>
          <p:spPr>
            <a:xfrm rot="16357015">
              <a:off x="4278804" y="312902"/>
              <a:ext cx="390449" cy="1104601"/>
            </a:xfrm>
            <a:prstGeom prst="curvedLeftArrow">
              <a:avLst>
                <a:gd name="adj1" fmla="val 23688"/>
                <a:gd name="adj2" fmla="val 85195"/>
                <a:gd name="adj3" fmla="val 25000"/>
              </a:avLst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23000">
                  <a:srgbClr val="0070C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箭头: 右弧形 16"/>
            <p:cNvSpPr/>
            <p:nvPr/>
          </p:nvSpPr>
          <p:spPr>
            <a:xfrm>
              <a:off x="6247120" y="2248529"/>
              <a:ext cx="390449" cy="1104601"/>
            </a:xfrm>
            <a:prstGeom prst="curvedLeftArrow">
              <a:avLst>
                <a:gd name="adj1" fmla="val 23688"/>
                <a:gd name="adj2" fmla="val 85195"/>
                <a:gd name="adj3" fmla="val 25000"/>
              </a:avLst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23000">
                  <a:srgbClr val="0070C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箭头: 右弧形 17"/>
            <p:cNvSpPr/>
            <p:nvPr/>
          </p:nvSpPr>
          <p:spPr>
            <a:xfrm rot="5400000">
              <a:off x="4077224" y="4057470"/>
              <a:ext cx="390449" cy="1104601"/>
            </a:xfrm>
            <a:prstGeom prst="curvedLeftArrow">
              <a:avLst>
                <a:gd name="adj1" fmla="val 23688"/>
                <a:gd name="adj2" fmla="val 85195"/>
                <a:gd name="adj3" fmla="val 25000"/>
              </a:avLst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23000">
                  <a:srgbClr val="0070C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38" name="图片 37" descr="3668d5c0-53cf-4f77-97c5-d4bd1bbbc9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865" y="1377315"/>
            <a:ext cx="4438015" cy="3328670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3375660" y="2449830"/>
            <a:ext cx="452120" cy="4572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>
              <a:lnSpc>
                <a:spcPct val="114000"/>
              </a:lnSpc>
            </a:pPr>
            <a:endParaRPr lang="zh-CN" altLang="en-US" dirty="0" smtClean="0"/>
          </a:p>
        </p:txBody>
      </p:sp>
      <p:sp>
        <p:nvSpPr>
          <p:cNvPr id="44" name="矩形 43"/>
          <p:cNvSpPr/>
          <p:nvPr/>
        </p:nvSpPr>
        <p:spPr>
          <a:xfrm>
            <a:off x="5629910" y="1685290"/>
            <a:ext cx="3077845" cy="279019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>
              <a:lnSpc>
                <a:spcPct val="114000"/>
              </a:lnSpc>
            </a:pPr>
            <a:endParaRPr lang="zh-CN" altLang="en-US" dirty="0" smtClean="0"/>
          </a:p>
        </p:txBody>
      </p:sp>
      <p:cxnSp>
        <p:nvCxnSpPr>
          <p:cNvPr id="46" name="直接箭头连接符 45"/>
          <p:cNvCxnSpPr/>
          <p:nvPr/>
        </p:nvCxnSpPr>
        <p:spPr>
          <a:xfrm>
            <a:off x="3844290" y="2804795"/>
            <a:ext cx="1769110" cy="130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/>
          <p:cNvSpPr/>
          <p:nvPr/>
        </p:nvSpPr>
        <p:spPr>
          <a:xfrm>
            <a:off x="1174115" y="1364615"/>
            <a:ext cx="1452880" cy="280670"/>
          </a:xfrm>
          <a:prstGeom prst="roundRect">
            <a:avLst/>
          </a:prstGeom>
          <a:gradFill flip="none" rotWithShape="1">
            <a:gsLst>
              <a:gs pos="100000">
                <a:srgbClr val="F4C9AA"/>
              </a:gs>
              <a:gs pos="0">
                <a:schemeClr val="accent5">
                  <a:lumMod val="0"/>
                  <a:lumOff val="100000"/>
                </a:schemeClr>
              </a:gs>
              <a:gs pos="0">
                <a:srgbClr val="F6D4BB"/>
              </a:gs>
              <a:gs pos="0">
                <a:srgbClr val="FCEEE4"/>
              </a:gs>
              <a:gs pos="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14000"/>
              </a:lnSpc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sp>
        <p:nvSpPr>
          <p:cNvPr id="8" name="标题 2"/>
          <p:cNvSpPr>
            <a:spLocks noGrp="1"/>
          </p:cNvSpPr>
          <p:nvPr>
            <p:ph type="title"/>
          </p:nvPr>
        </p:nvSpPr>
        <p:spPr>
          <a:xfrm>
            <a:off x="311162" y="226089"/>
            <a:ext cx="2918421" cy="410210"/>
          </a:xfrm>
        </p:spPr>
        <p:txBody>
          <a:bodyPr/>
          <a:lstStyle/>
          <a:p>
            <a:r>
              <a:rPr lang="en-US" altLang="zh-CN" sz="2000" dirty="0"/>
              <a:t>Research Overview</a:t>
            </a:r>
            <a:endParaRPr lang="en-US" altLang="zh-CN" sz="2000" dirty="0"/>
          </a:p>
        </p:txBody>
      </p:sp>
      <p:sp>
        <p:nvSpPr>
          <p:cNvPr id="25" name="文本框 24"/>
          <p:cNvSpPr txBox="1"/>
          <p:nvPr/>
        </p:nvSpPr>
        <p:spPr>
          <a:xfrm>
            <a:off x="1273810" y="1374775"/>
            <a:ext cx="1276985" cy="24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chemeClr val="tx1"/>
                </a:solidFill>
              </a:rPr>
              <a:t>Knudsen number</a:t>
            </a:r>
            <a:endParaRPr lang="en-US" altLang="zh-CN" sz="1000" b="0" i="1" dirty="0" smtClean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32205" y="768985"/>
            <a:ext cx="1518285" cy="38925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2715895" y="636270"/>
            <a:ext cx="5281295" cy="6902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1200" dirty="0">
                <a:latin typeface="+mn-lt"/>
              </a:rPr>
              <a:t>Continuum PNM assumes Kn ~ 0.</a:t>
            </a:r>
            <a:endParaRPr lang="en-US" altLang="zh-CN" sz="1200" b="1" dirty="0">
              <a:latin typeface="+mn-lt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1200" dirty="0">
                <a:latin typeface="+mn-lt"/>
              </a:rPr>
              <a:t>Low pressure or nano-pores require </a:t>
            </a:r>
            <a:r>
              <a:rPr lang="en-US" altLang="zh-CN" sz="1200" b="1" dirty="0">
                <a:latin typeface="+mn-lt"/>
              </a:rPr>
              <a:t>rarefied-flow physics</a:t>
            </a:r>
            <a:r>
              <a:rPr lang="en-US" altLang="zh-CN" sz="1200" dirty="0">
                <a:latin typeface="+mn-lt"/>
              </a:rPr>
              <a:t> (Kn &gt; 0.1).</a:t>
            </a:r>
            <a:endParaRPr lang="en-US" altLang="zh-CN" sz="1200" b="1" dirty="0">
              <a:latin typeface="+mn-lt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1021428" y="812301"/>
            <a:ext cx="1782667" cy="30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zh-CN" sz="1200" dirty="0">
                <a:solidFill>
                  <a:schemeClr val="tx1"/>
                </a:solidFill>
              </a:rPr>
              <a:t>Physically inaccurate</a:t>
            </a:r>
            <a:endParaRPr lang="en-US" altLang="zh-CN" sz="1200" dirty="0">
              <a:solidFill>
                <a:schemeClr val="tx1"/>
              </a:solidFill>
            </a:endParaRPr>
          </a:p>
        </p:txBody>
      </p:sp>
      <p:sp>
        <p:nvSpPr>
          <p:cNvPr id="21" name="矩形: 圆角 25"/>
          <p:cNvSpPr/>
          <p:nvPr/>
        </p:nvSpPr>
        <p:spPr>
          <a:xfrm>
            <a:off x="1178560" y="1786890"/>
            <a:ext cx="1452880" cy="358140"/>
          </a:xfrm>
          <a:prstGeom prst="roundRect">
            <a:avLst/>
          </a:prstGeom>
          <a:gradFill flip="none" rotWithShape="1">
            <a:gsLst>
              <a:gs pos="100000">
                <a:srgbClr val="F4C9AA"/>
              </a:gs>
              <a:gs pos="0">
                <a:schemeClr val="accent5">
                  <a:lumMod val="0"/>
                  <a:lumOff val="100000"/>
                </a:schemeClr>
              </a:gs>
              <a:gs pos="0">
                <a:srgbClr val="F6D4BB"/>
              </a:gs>
              <a:gs pos="0">
                <a:srgbClr val="FCEEE4"/>
              </a:gs>
              <a:gs pos="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14000"/>
              </a:lnSpc>
            </a:pP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1151890" y="1760220"/>
            <a:ext cx="153733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tx1"/>
                </a:solidFill>
              </a:rPr>
              <a:t>Mass accommodation coefficient</a:t>
            </a:r>
            <a:endParaRPr lang="en-US" altLang="zh-CN" sz="1000" b="0" i="1" dirty="0" smtClean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804160" y="1364615"/>
            <a:ext cx="2499360" cy="3479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1200" dirty="0">
                <a:latin typeface="+mn-lt"/>
                <a:sym typeface="+mn-ea"/>
              </a:rPr>
              <a:t>D</a:t>
            </a:r>
            <a:r>
              <a:rPr lang="en-US" altLang="zh-CN" sz="1200" dirty="0">
                <a:latin typeface="+mn-lt"/>
                <a:sym typeface="+mn-ea"/>
              </a:rPr>
              <a:t>escription for rarefied degree</a:t>
            </a:r>
            <a:endParaRPr lang="en-US" altLang="zh-CN" sz="1200" dirty="0">
              <a:latin typeface="+mn-lt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文本框 35"/>
              <p:cNvSpPr txBox="1"/>
              <p:nvPr/>
            </p:nvSpPr>
            <p:spPr>
              <a:xfrm>
                <a:off x="5413375" y="1325245"/>
                <a:ext cx="1706245" cy="36068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1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𝐾𝑛</m:t>
                      </m:r>
                      <m:r>
                        <a:rPr lang="en-US" altLang="zh-CN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𝑚𝑒𝑎𝑛</m:t>
                          </m:r>
                          <m:r>
                            <a:rPr lang="en-US" altLang="zh-CN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 </m:t>
                          </m:r>
                          <m:r>
                            <a:rPr lang="en-US" altLang="zh-CN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𝑓𝑟𝑒𝑒</m:t>
                          </m:r>
                          <m:r>
                            <a:rPr lang="en-US" altLang="zh-CN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 </m:t>
                          </m:r>
                          <m:r>
                            <a:rPr lang="en-US" altLang="zh-CN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𝑝𝑎𝑡ℎ</m:t>
                          </m:r>
                        </m:num>
                        <m:den>
                          <m:r>
                            <a:rPr lang="en-US" altLang="zh-CN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𝑐ℎ𝑎𝑟𝑎𝑐𝑡𝑒𝑟𝑖𝑠𝑡𝑖𝑐</m:t>
                          </m:r>
                          <m:r>
                            <a:rPr lang="en-US" altLang="zh-CN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 </m:t>
                          </m:r>
                          <m:r>
                            <a:rPr lang="en-US" altLang="zh-CN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𝑙𝑒𝑛𝑔𝑡ℎ</m:t>
                          </m:r>
                        </m:den>
                      </m:f>
                    </m:oMath>
                  </m:oMathPara>
                </a14:m>
                <a:endParaRPr lang="en-US" altLang="zh-CN" sz="1000" b="0" i="1" dirty="0" err="1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6" name="文本框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375" y="1325245"/>
                <a:ext cx="1706245" cy="36068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本框 37"/>
          <p:cNvSpPr txBox="1"/>
          <p:nvPr/>
        </p:nvSpPr>
        <p:spPr>
          <a:xfrm>
            <a:off x="2804160" y="1853565"/>
            <a:ext cx="3230880" cy="210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285750" indent="-285750">
              <a:lnSpc>
                <a:spcPct val="114000"/>
              </a:lnSpc>
              <a:buFont typeface="Wingdings" panose="05000000000000000000" charset="0"/>
              <a:buChar char="u"/>
            </a:pPr>
            <a:r>
              <a:rPr lang="en-US" altLang="zh-CN" sz="1200" dirty="0" err="1" smtClean="0">
                <a:latin typeface="+mn-lt"/>
              </a:rPr>
              <a:t>Fraction accommodated at the surface</a:t>
            </a:r>
            <a:endParaRPr lang="en-US" altLang="zh-CN" sz="1200" dirty="0" err="1" smtClean="0">
              <a:latin typeface="+mn-lt"/>
            </a:endParaRPr>
          </a:p>
        </p:txBody>
      </p:sp>
      <p:pic>
        <p:nvPicPr>
          <p:cNvPr id="39" name="图片 38" descr="ChatGPT Image May 20, 2026, 01_42_51 PM"/>
          <p:cNvPicPr>
            <a:picLocks noChangeAspect="1"/>
          </p:cNvPicPr>
          <p:nvPr/>
        </p:nvPicPr>
        <p:blipFill>
          <a:blip r:embed="rId6"/>
          <a:srcRect b="18383"/>
          <a:stretch>
            <a:fillRect/>
          </a:stretch>
        </p:blipFill>
        <p:spPr>
          <a:xfrm>
            <a:off x="4685665" y="2249805"/>
            <a:ext cx="4141470" cy="2419350"/>
          </a:xfrm>
          <a:prstGeom prst="rect">
            <a:avLst/>
          </a:prstGeom>
        </p:spPr>
      </p:pic>
      <p:pic>
        <p:nvPicPr>
          <p:cNvPr id="6" name="图片 5" descr="33453287-17ac-4624-9e76-05242e2384e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495" y="2312035"/>
            <a:ext cx="4390390" cy="24714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61355" y="1853565"/>
            <a:ext cx="2355850" cy="210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>
              <a:lnSpc>
                <a:spcPct val="114000"/>
              </a:lnSpc>
            </a:pPr>
            <a:r>
              <a:rPr lang="en-US" altLang="zh-CN" sz="1200" dirty="0" err="1" smtClean="0">
                <a:latin typeface="+mn-lt"/>
              </a:rPr>
              <a:t>(Roughness, wettability, adsorptive)</a:t>
            </a:r>
            <a:endParaRPr lang="en-US" altLang="zh-CN" sz="1200" dirty="0" err="1" smtClean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8" grpId="0"/>
      <p:bldP spid="17" grpId="0"/>
      <p:bldP spid="45" grpId="0"/>
      <p:bldP spid="13" grpId="0"/>
      <p:bldP spid="33" grpId="0"/>
      <p:bldP spid="25" grpId="0"/>
      <p:bldP spid="22" grpId="0"/>
      <p:bldP spid="38" grpId="0"/>
      <p:bldP spid="39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85115" y="208280"/>
            <a:ext cx="6718935" cy="410210"/>
          </a:xfrm>
        </p:spPr>
        <p:txBody>
          <a:bodyPr wrap="square"/>
          <a:p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R13 equations for a circular tube--improvement on PNM</a:t>
            </a:r>
            <a:endParaRPr lang="en-US" altLang="zh-CN" sz="1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矩形 42"/>
              <p:cNvSpPr/>
              <p:nvPr/>
            </p:nvSpPr>
            <p:spPr>
              <a:xfrm>
                <a:off x="7620" y="3994785"/>
                <a:ext cx="3284855" cy="1021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zh-CN" altLang="en-US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sz="1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000" i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zh-CN" altLang="en-US" sz="1000" i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den>
                                  </m:f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0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acc>
                                        <m:accPr>
                                          <m:chr m:val="̃"/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d>
                              <m:acc>
                                <m:accPr>
                                  <m:chr m:val="̃"/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  <m:t>𝑟𝑧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zh-CN" altLang="en-US" sz="1000" i="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zh-CN" altLang="en-US" sz="1000" b="1" i="1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e>
                              <m:r>
                                <a:rPr lang="zh-CN" altLang="en-US" sz="1000" i="0">
                                  <a:latin typeface="Cambria Math" panose="02040503050406030204" pitchFamily="18" charset="0"/>
                                </a:rPr>
                                <m:t>&amp;−</m:t>
                              </m:r>
                              <m:r>
                                <a:rPr lang="zh-CN" altLang="en-US" sz="1000" b="1" i="1"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  <m:r>
                                <a:rPr lang="zh-CN" altLang="en-US" sz="1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000" i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zh-CN" altLang="en-US" sz="1000" i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den>
                                  </m:f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0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acc>
                                        <m:accPr>
                                          <m:chr m:val="̃"/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d>
                              <m:acc>
                                <m:accPr>
                                  <m:chr m:val="̃"/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  <m:t>𝑟𝑧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zh-CN" altLang="en-US" sz="1000" i="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000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𝑃𝑟</m:t>
                                  </m:r>
                                </m:num>
                                <m:den>
                                  <m:r>
                                    <a:rPr lang="zh-CN" altLang="en-US" sz="1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𝑲𝒏</m:t>
                                  </m:r>
                                </m:den>
                              </m:f>
                              <m:acc>
                                <m:accPr>
                                  <m:chr m:val="̃"/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zh-CN" altLang="en-US" sz="1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zh-CN" altLang="en-US" sz="1000" b="1" i="1">
                                  <a:latin typeface="Cambria Math" panose="02040503050406030204" pitchFamily="18" charset="0"/>
                                </a:rPr>
                                <m:t>𝜞</m:t>
                              </m:r>
                            </m:e>
                            <m:e>
                              <m:r>
                                <a:rPr lang="zh-CN" altLang="en-US" sz="10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</m:acc>
                                </m:num>
                                <m:den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den>
                              </m:f>
                              <m:r>
                                <a:rPr lang="zh-CN" altLang="en-US" sz="1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𝑟𝑟𝑧</m:t>
                                          </m:r>
                                        </m:sub>
                                      </m:sSub>
                                    </m:e>
                                  </m:acc>
                                </m:num>
                                <m:den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den>
                              </m:f>
                              <m:r>
                                <a:rPr lang="zh-CN" altLang="en-US" sz="1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𝑟𝑟𝑧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𝜑𝜑</m:t>
                                          </m:r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</m:acc>
                                </m:num>
                                <m:den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den>
                              </m:f>
                              <m:r>
                                <a:rPr lang="zh-CN" altLang="en-US" sz="1000" i="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  <m:t>𝐾𝑛</m:t>
                                  </m:r>
                                </m:den>
                              </m:f>
                              <m:acc>
                                <m:accPr>
                                  <m:chr m:val="̃"/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  <m:t>𝑟𝑧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zh-CN" altLang="en-US" sz="1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</m:acc>
                                </m:num>
                                <m:den>
                                  <m:r>
                                    <a:rPr lang="zh-CN" altLang="en-US" sz="10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1000" i="1" dirty="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3" name="矩形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" y="3994785"/>
                <a:ext cx="3284855" cy="102108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矩形 43"/>
              <p:cNvSpPr/>
              <p:nvPr/>
            </p:nvSpPr>
            <p:spPr>
              <a:xfrm>
                <a:off x="3240405" y="4043680"/>
                <a:ext cx="3119120" cy="1019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zh-CN" altLang="en-US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sz="1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̃"/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𝑟𝑧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000" b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𝛘</m:t>
                                  </m:r>
                                </m:num>
                                <m:den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1000" b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𝛘</m:t>
                                  </m:r>
                                </m:den>
                              </m:f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den>
                                  </m:f>
                                </m:e>
                              </m:rad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00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00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00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000">
                                              <a:latin typeface="Cambria Math" panose="02040503050406030204" pitchFamily="18" charset="0"/>
                                            </a:rPr>
                                            <m:t>𝑟𝑟𝑧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acc>
                                <m:accPr>
                                  <m:chr m:val="⃗"/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e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̃"/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𝑟𝑧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000" b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𝛘</m:t>
                                  </m:r>
                                </m:num>
                                <m:den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1000" b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𝛘</m:t>
                                  </m:r>
                                </m:den>
                              </m:f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den>
                                  </m:f>
                                </m:e>
                              </m:rad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num>
                                    <m:den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00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00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00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000">
                                              <a:latin typeface="Cambria Math" panose="02040503050406030204" pitchFamily="18" charset="0"/>
                                            </a:rPr>
                                            <m:t>𝑟𝑟𝑧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acc>
                                <m:accPr>
                                  <m:chr m:val="⃗"/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1000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4" name="矩形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405" y="4043680"/>
                <a:ext cx="3119120" cy="101981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矩形 44"/>
              <p:cNvSpPr/>
              <p:nvPr/>
            </p:nvSpPr>
            <p:spPr>
              <a:xfrm>
                <a:off x="6359525" y="4043680"/>
                <a:ext cx="2179320" cy="1014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zh-CN" altLang="en-US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sz="1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̃"/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𝑟𝑧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zh-CN" altLang="en-US" sz="1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𝑲𝒏</m:t>
                              </m:r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00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00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</m:acc>
                                </m:num>
                                <m:den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den>
                              </m:f>
                            </m:e>
                            <m:e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̃"/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𝑟𝑟𝑧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den>
                              </m:f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zh-CN" altLang="en-US" sz="1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𝑲𝒏</m:t>
                              </m:r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000" b="1"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acc>
                                        <m:accPr>
                                          <m:chr m:val="̃"/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en-US" sz="1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000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000">
                                                  <a:latin typeface="Cambria Math" panose="02040503050406030204" pitchFamily="18" charset="0"/>
                                                </a:rPr>
                                                <m:t>𝑟𝑧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num>
                                    <m:den>
                                      <m:acc>
                                        <m:accPr>
                                          <m:chr m:val="̃"/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sz="100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d>
                            </m:e>
                            <m:e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̃"/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𝜑𝜑</m:t>
                                      </m:r>
                                      <m:r>
                                        <a:rPr lang="zh-CN" altLang="en-US" sz="100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den>
                              </m:f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zh-CN" altLang="en-US" sz="1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𝑲𝒏</m:t>
                              </m:r>
                              <m:r>
                                <a:rPr lang="zh-CN" altLang="en-US" sz="10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zh-CN" altLang="en-US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000" b="1"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zh-CN" altLang="en-US" sz="100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f>
                                    <m:fPr>
                                      <m:ctrlPr>
                                        <a:rPr lang="zh-CN" altLang="en-US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acc>
                                        <m:accPr>
                                          <m:chr m:val="̃"/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en-US" sz="1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000">
                                                  <a:latin typeface="Cambria Math" panose="02040503050406030204" pitchFamily="18" charset="0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000">
                                                  <a:latin typeface="Cambria Math" panose="02040503050406030204" pitchFamily="18" charset="0"/>
                                                </a:rPr>
                                                <m:t>𝑟𝑧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num>
                                    <m:den>
                                      <m:acc>
                                        <m:accPr>
                                          <m:chr m:val="̃"/>
                                          <m:ctrlPr>
                                            <a:rPr lang="zh-CN" altLang="en-US" sz="1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sz="100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1000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5" name="矩形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525" y="4043680"/>
                <a:ext cx="2179320" cy="10147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矩形 45"/>
          <p:cNvSpPr/>
          <p:nvPr/>
        </p:nvSpPr>
        <p:spPr>
          <a:xfrm>
            <a:off x="3266555" y="2405089"/>
            <a:ext cx="1306195" cy="245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1000" kern="100" dirty="0">
                <a:latin typeface="Cambria Math" panose="02040503050406030204" pitchFamily="18" charset="0"/>
                <a:cs typeface="Times New Roman" panose="02020603050405020304" pitchFamily="18" charset="0"/>
              </a:rPr>
              <a:t>Governing equations</a:t>
            </a:r>
            <a:endParaRPr lang="en-US" altLang="zh-CN" sz="1000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461176" y="3798589"/>
            <a:ext cx="1252855" cy="245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000" kern="100" dirty="0">
                <a:latin typeface="Cambria Math" panose="02040503050406030204" pitchFamily="18" charset="0"/>
                <a:cs typeface="Times New Roman" panose="02020603050405020304" pitchFamily="18" charset="0"/>
              </a:rPr>
              <a:t>Constitutive relations</a:t>
            </a:r>
            <a:endParaRPr lang="en-US" altLang="zh-CN" sz="1000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550595" y="3798434"/>
            <a:ext cx="1318260" cy="245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000" kern="100" dirty="0">
                <a:latin typeface="Cambria Math" panose="02040503050406030204" pitchFamily="18" charset="0"/>
                <a:cs typeface="Times New Roman" panose="02020603050405020304" pitchFamily="18" charset="0"/>
              </a:rPr>
              <a:t>Boundary conditions</a:t>
            </a:r>
            <a:endParaRPr lang="en-US" altLang="zh-CN" sz="1000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55" y="972820"/>
            <a:ext cx="1877695" cy="2825750"/>
          </a:xfrm>
          <a:prstGeom prst="rect">
            <a:avLst/>
          </a:prstGeom>
        </p:spPr>
      </p:pic>
      <p:pic>
        <p:nvPicPr>
          <p:cNvPr id="22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55" y="964565"/>
            <a:ext cx="1920875" cy="283400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18135" y="751840"/>
            <a:ext cx="4739005" cy="2727325"/>
            <a:chOff x="4119775" y="1909763"/>
            <a:chExt cx="5915025" cy="4071937"/>
          </a:xfrm>
        </p:grpSpPr>
        <p:pic>
          <p:nvPicPr>
            <p:cNvPr id="24" name="图片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775" y="1909763"/>
              <a:ext cx="5915025" cy="407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矩形 48"/>
            <p:cNvSpPr/>
            <p:nvPr/>
          </p:nvSpPr>
          <p:spPr bwMode="auto">
            <a:xfrm>
              <a:off x="5462089" y="4261628"/>
              <a:ext cx="2770188" cy="931863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pic>
        <p:nvPicPr>
          <p:cNvPr id="25" name="图片 2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444750" y="1922780"/>
            <a:ext cx="2419350" cy="38925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524760" y="1958340"/>
            <a:ext cx="2259330" cy="3149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ctr">
              <a:lnSpc>
                <a:spcPct val="114000"/>
              </a:lnSpc>
            </a:pPr>
            <a:r>
              <a:rPr lang="en-US" altLang="zh-CN" sz="900" b="1" dirty="0" err="1" smtClean="0">
                <a:solidFill>
                  <a:srgbClr val="C00000"/>
                </a:solidFill>
                <a:latin typeface="+mn-lt"/>
                <a:sym typeface="+mn-ea"/>
              </a:rPr>
              <a:t>Regularized Grad's 13-moment equations</a:t>
            </a:r>
            <a:endParaRPr lang="en-US" altLang="zh-CN" sz="900" b="1" dirty="0" err="1" smtClean="0">
              <a:solidFill>
                <a:srgbClr val="C00000"/>
              </a:solidFill>
              <a:latin typeface="+mn-lt"/>
              <a:sym typeface="+mn-ea"/>
            </a:endParaRPr>
          </a:p>
          <a:p>
            <a:pPr algn="ctr">
              <a:lnSpc>
                <a:spcPct val="114000"/>
              </a:lnSpc>
            </a:pPr>
            <a:r>
              <a:rPr lang="en-US" altLang="zh-CN" sz="900" b="1" dirty="0" err="1" smtClean="0">
                <a:solidFill>
                  <a:srgbClr val="C00000"/>
                </a:solidFill>
                <a:latin typeface="+mn-lt"/>
                <a:sym typeface="+mn-ea"/>
              </a:rPr>
              <a:t>0.01 &lt; Kn &lt; 1.0</a:t>
            </a:r>
            <a:endParaRPr lang="en-US" altLang="zh-CN" sz="900" b="1" dirty="0" err="1" smtClean="0">
              <a:solidFill>
                <a:srgbClr val="C00000"/>
              </a:solidFill>
              <a:latin typeface="+mn-lt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本框 26"/>
              <p:cNvSpPr txBox="1"/>
              <p:nvPr/>
            </p:nvSpPr>
            <p:spPr>
              <a:xfrm>
                <a:off x="3840480" y="2273300"/>
                <a:ext cx="1346200" cy="51435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𝐾𝑛</m:t>
                      </m:r>
                      <m:r>
                        <a:rPr lang="en-US" altLang="zh-CN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altLang="zh-CN" sz="1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altLang="zh-CN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CN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CN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altLang="zh-CN" sz="1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altLang="zh-CN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zh-CN" sz="1000" b="0" i="1" dirty="0" err="1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7" name="文本框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480" y="2273300"/>
                <a:ext cx="1346200" cy="51435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组合 27"/>
          <p:cNvGrpSpPr/>
          <p:nvPr/>
        </p:nvGrpSpPr>
        <p:grpSpPr>
          <a:xfrm>
            <a:off x="257175" y="3281045"/>
            <a:ext cx="1465580" cy="471170"/>
            <a:chOff x="-111674" y="4739"/>
            <a:chExt cx="2667107" cy="982980"/>
          </a:xfrm>
        </p:grpSpPr>
        <p:grpSp>
          <p:nvGrpSpPr>
            <p:cNvPr id="29" name="组合 28"/>
            <p:cNvGrpSpPr/>
            <p:nvPr/>
          </p:nvGrpSpPr>
          <p:grpSpPr>
            <a:xfrm>
              <a:off x="-111674" y="61957"/>
              <a:ext cx="2667107" cy="886661"/>
              <a:chOff x="-111674" y="-166643"/>
              <a:chExt cx="2667107" cy="88666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7" name="文本框 2"/>
                  <p:cNvSpPr txBox="1">
                    <a:spLocks noChangeArrowheads="1"/>
                  </p:cNvSpPr>
                  <p:nvPr/>
                </p:nvSpPr>
                <p:spPr bwMode="auto">
                  <a:xfrm rot="21356286">
                    <a:off x="72460" y="438078"/>
                    <a:ext cx="190452" cy="28194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just"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𝑟</m:t>
                          </m:r>
                        </m:oMath>
                      </m:oMathPara>
                    </a14:m>
                    <a:endParaRPr lang="zh-CN" sz="1600" kern="100" dirty="0">
                      <a:effectLst/>
                      <a:latin typeface="等线" panose="02010600030101010101" pitchFamily="2" charset="-122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37" name="文本框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 rot="21356286">
                    <a:off x="72460" y="438078"/>
                    <a:ext cx="190452" cy="281940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  <a:ln w="9525">
                    <a:noFill/>
                    <a:miter lim="800000"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8" name="文本框 2"/>
                  <p:cNvSpPr txBox="1">
                    <a:spLocks noChangeArrowheads="1"/>
                  </p:cNvSpPr>
                  <p:nvPr/>
                </p:nvSpPr>
                <p:spPr bwMode="auto">
                  <a:xfrm rot="21356286">
                    <a:off x="2260442" y="309899"/>
                    <a:ext cx="294991" cy="26502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just"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zh-CN" sz="1600" kern="100" dirty="0">
                      <a:effectLst/>
                      <a:latin typeface="等线" panose="02010600030101010101" pitchFamily="2" charset="-122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38" name="文本框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 rot="21356286">
                    <a:off x="2260442" y="309899"/>
                    <a:ext cx="294991" cy="265028"/>
                  </a:xfrm>
                  <a:prstGeom prst="rect">
                    <a:avLst/>
                  </a:prstGeom>
                  <a:blipFill rotWithShape="1">
                    <a:blip r:embed="rId11"/>
                  </a:blipFill>
                  <a:ln w="9525">
                    <a:noFill/>
                    <a:miter lim="800000"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9" name="文本框 2"/>
                  <p:cNvSpPr txBox="1">
                    <a:spLocks noChangeArrowheads="1"/>
                  </p:cNvSpPr>
                  <p:nvPr/>
                </p:nvSpPr>
                <p:spPr bwMode="auto">
                  <a:xfrm rot="21356286">
                    <a:off x="-111674" y="-166643"/>
                    <a:ext cx="360207" cy="32685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just"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𝜑</m:t>
                          </m:r>
                        </m:oMath>
                      </m:oMathPara>
                    </a14:m>
                    <a:endParaRPr lang="zh-CN" sz="1600" kern="100" dirty="0">
                      <a:effectLst/>
                      <a:latin typeface="等线" panose="02010600030101010101" pitchFamily="2" charset="-122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39" name="文本框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 rot="21356286">
                    <a:off x="-111674" y="-166643"/>
                    <a:ext cx="360207" cy="326859"/>
                  </a:xfrm>
                  <a:prstGeom prst="rect">
                    <a:avLst/>
                  </a:prstGeom>
                  <a:blipFill rotWithShape="1">
                    <a:blip r:embed="rId12"/>
                  </a:blipFill>
                  <a:ln w="9525">
                    <a:noFill/>
                    <a:miter lim="800000"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圆柱形 39"/>
              <p:cNvSpPr/>
              <p:nvPr/>
            </p:nvSpPr>
            <p:spPr>
              <a:xfrm rot="5850907">
                <a:off x="1152525" y="-304800"/>
                <a:ext cx="422275" cy="1493520"/>
              </a:xfrm>
              <a:prstGeom prst="can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 dirty="0"/>
              </a:p>
            </p:txBody>
          </p:sp>
          <p:cxnSp>
            <p:nvCxnSpPr>
              <p:cNvPr id="41" name="直接箭头连接符 40"/>
              <p:cNvCxnSpPr/>
              <p:nvPr/>
            </p:nvCxnSpPr>
            <p:spPr>
              <a:xfrm rot="21356286">
                <a:off x="2076450" y="533400"/>
                <a:ext cx="307725" cy="5957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 rot="21356286">
                <a:off x="171450" y="247650"/>
                <a:ext cx="456624" cy="10922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29"/>
            <p:cNvGrpSpPr/>
            <p:nvPr/>
          </p:nvGrpSpPr>
          <p:grpSpPr>
            <a:xfrm>
              <a:off x="200806" y="4739"/>
              <a:ext cx="319765" cy="982980"/>
              <a:chOff x="-18285" y="4739"/>
              <a:chExt cx="320040" cy="982980"/>
            </a:xfrm>
          </p:grpSpPr>
          <p:grpSp>
            <p:nvGrpSpPr>
              <p:cNvPr id="31" name="组合 30"/>
              <p:cNvGrpSpPr/>
              <p:nvPr/>
            </p:nvGrpSpPr>
            <p:grpSpPr>
              <a:xfrm rot="21356286">
                <a:off x="-18285" y="4739"/>
                <a:ext cx="320040" cy="982980"/>
                <a:chOff x="60960" y="0"/>
                <a:chExt cx="320040" cy="754380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236220" y="0"/>
                  <a:ext cx="0" cy="75438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 flipV="1">
                  <a:off x="150628" y="129540"/>
                  <a:ext cx="182880" cy="55626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3775" y="196843"/>
                  <a:ext cx="167640" cy="51816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箭头连接符 35"/>
                <p:cNvCxnSpPr/>
                <p:nvPr/>
              </p:nvCxnSpPr>
              <p:spPr>
                <a:xfrm flipH="1">
                  <a:off x="60960" y="297180"/>
                  <a:ext cx="320040" cy="259080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连接符: 曲线 31"/>
              <p:cNvCxnSpPr/>
              <p:nvPr/>
            </p:nvCxnSpPr>
            <p:spPr>
              <a:xfrm rot="21356286">
                <a:off x="171450" y="381000"/>
                <a:ext cx="76181" cy="289560"/>
              </a:xfrm>
              <a:prstGeom prst="curvedConnector3">
                <a:avLst>
                  <a:gd name="adj1" fmla="val -165714"/>
                </a:avLst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矩形 19"/>
          <p:cNvSpPr/>
          <p:nvPr/>
        </p:nvSpPr>
        <p:spPr>
          <a:xfrm>
            <a:off x="483863" y="3837169"/>
            <a:ext cx="1306195" cy="245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000" kern="100" dirty="0">
                <a:latin typeface="Cambria Math" panose="02040503050406030204" pitchFamily="18" charset="0"/>
                <a:cs typeface="Times New Roman" panose="02020603050405020304" pitchFamily="18" charset="0"/>
              </a:rPr>
              <a:t>Governing equations</a:t>
            </a:r>
            <a:endParaRPr lang="en-US" altLang="zh-CN" sz="1000" kern="100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3" grpId="0"/>
      <p:bldP spid="46" grpId="0"/>
      <p:bldP spid="48" grpId="0"/>
      <p:bldP spid="47" grpId="0"/>
      <p:bldP spid="21" grpId="0"/>
      <p:bldP spid="22" grpId="0"/>
      <p:bldP spid="26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圆角 19"/>
          <p:cNvSpPr/>
          <p:nvPr/>
        </p:nvSpPr>
        <p:spPr>
          <a:xfrm>
            <a:off x="5650865" y="2813050"/>
            <a:ext cx="2868295" cy="1972945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14000"/>
              </a:lnSpc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43535" y="283845"/>
            <a:ext cx="3609340" cy="414020"/>
          </a:xfrm>
        </p:spPr>
        <p:txBody>
          <a:bodyPr wrap="square">
            <a:no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Single-pore R13 transport model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116205" y="1270000"/>
                <a:ext cx="5708650" cy="467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zh-CN" alt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𝑡𝑢𝑏𝑒</m:t>
                          </m:r>
                        </m:sub>
                        <m:sup>
                          <m: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zh-CN" alt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bSup>
                      <m:r>
                        <a:rPr lang="zh-CN" altLang="en-US" sz="12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altLang="zh-CN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altLang="zh-CN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zh-CN" alt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sz="12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12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𝛘</m:t>
                              </m:r>
                            </m:num>
                            <m:den>
                              <m:r>
                                <a:rPr lang="zh-CN" altLang="en-US" sz="12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𝛘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zh-CN" alt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zh-CN" alt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d>
                            <m:dPr>
                              <m:ctrlP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zh-CN" altLang="en-US" sz="12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  <m:r>
                            <a:rPr lang="zh-CN" altLang="en-US" sz="12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zh-CN" alt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zh-CN" alt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sz="1200" b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zh-CN" altLang="en-US" sz="1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sz="1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r>
                                <a:rPr lang="zh-CN" altLang="en-US" sz="12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zh-CN" altLang="en-US" sz="1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𝑃𝑟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zh-CN" alt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zh-CN" altLang="en-US" sz="1200" b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zh-CN" altLang="en-US" sz="1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  <m:r>
                                    <a:rPr lang="zh-CN" altLang="en-US" sz="1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r>
                                <a:rPr lang="zh-CN" altLang="en-US" sz="1200" b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sSup>
                            <m:sSupPr>
                              <m:ctrlPr>
                                <a:rPr lang="zh-CN" altLang="en-US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𝑲𝒏</m:t>
                              </m:r>
                            </m:e>
                            <m:sup>
                              <m:r>
                                <a:rPr lang="zh-CN" altLang="en-US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altLang="zh-CN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zh-CN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altLang="zh-CN" sz="1200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05" y="1270000"/>
                <a:ext cx="5708650" cy="46736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343535" y="937260"/>
            <a:ext cx="2414905" cy="210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200" b="1" dirty="0">
                <a:latin typeface="+mn-lt"/>
              </a:rPr>
              <a:t>Poiseuille flow (pressure-driven)</a:t>
            </a:r>
            <a:endParaRPr lang="zh-CN" altLang="en-US" sz="1200" b="1" dirty="0" err="1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矩形 17"/>
              <p:cNvSpPr/>
              <p:nvPr/>
            </p:nvSpPr>
            <p:spPr>
              <a:xfrm>
                <a:off x="48895" y="1771015"/>
                <a:ext cx="5215255" cy="467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zh-CN" altLang="en-US" sz="12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𝑡𝑢𝑏𝑒</m:t>
                          </m:r>
                        </m:sub>
                        <m:sup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zh-CN" altLang="en-US" sz="1200"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bSup>
                      <m:r>
                        <a:rPr lang="en-US" altLang="zh-CN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zh-CN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200" b="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zh-CN" altLang="en-US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  <m:rad>
                            <m:radPr>
                              <m:degHide m:val="on"/>
                              <m:ctrlP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  <m: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d>
                            <m:dPr>
                              <m:ctrlP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altLang="zh-CN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𝑃𝑟</m:t>
                                  </m:r>
                                </m:den>
                              </m:f>
                              <m: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altLang="zh-CN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zh-CN" alt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𝑲𝒏</m:t>
                              </m:r>
                            </m:e>
                            <m:sup>
                              <m:r>
                                <a:rPr lang="en-US" altLang="zh-CN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zh-CN" alt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CN" altLang="en-US" sz="1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5" y="1771015"/>
                <a:ext cx="5215255" cy="46736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-111760" y="2355215"/>
            <a:ext cx="3675380" cy="210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lnSpc>
                <a:spcPct val="114000"/>
              </a:lnSpc>
            </a:pPr>
            <a:r>
              <a:rPr lang="en-US" altLang="zh-CN" sz="1200" b="1" dirty="0">
                <a:latin typeface="+mn-lt"/>
              </a:rPr>
              <a:t>Thermal transpiration (temperature-driven)</a:t>
            </a:r>
            <a:endParaRPr lang="en-US" altLang="zh-CN" sz="1200" b="1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88900" y="2628900"/>
                <a:ext cx="3175635" cy="483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zh-CN" altLang="en-US" sz="12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𝑡𝑢𝑏𝑒</m:t>
                          </m:r>
                        </m:sub>
                        <m:sup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zh-CN" altLang="en-US" sz="1200"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bSup>
                      <m:r>
                        <a:rPr lang="zh-CN" altLang="en-US" sz="1200" b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200" b="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zh-CN" altLang="zh-CN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zh-CN" altLang="zh-CN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1200" b="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zh-CN" altLang="zh-CN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b="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sz="1200" b="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zh-CN" altLang="zh-CN" sz="1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zh-CN" altLang="zh-CN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200" b="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1200" b="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rad>
                      <m:r>
                        <a:rPr lang="en-US" altLang="zh-CN" sz="1200" b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200" b="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1200" b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1200" b="0" i="1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sz="1200" b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zh-CN" altLang="zh-CN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200" b="1" i="1">
                              <a:latin typeface="Cambria Math" panose="02040503050406030204" pitchFamily="18" charset="0"/>
                            </a:rPr>
                            <m:t>𝑲𝒏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𝑃𝑟</m:t>
                          </m:r>
                        </m:den>
                      </m:f>
                      <m:r>
                        <a:rPr lang="en-US" altLang="zh-CN" sz="1200" b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zh-CN" altLang="zh-CN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b="0" i="1"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en-US" altLang="zh-CN" sz="1200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sz="1200" b="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altLang="zh-CN" sz="1200" b="0" i="1" dirty="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0" y="2628900"/>
                <a:ext cx="3175635" cy="48323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矩形 21"/>
              <p:cNvSpPr/>
              <p:nvPr/>
            </p:nvSpPr>
            <p:spPr>
              <a:xfrm>
                <a:off x="173355" y="3183255"/>
                <a:ext cx="3406140" cy="483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zh-CN" altLang="en-US" sz="12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𝑡𝑢𝑏𝑒</m:t>
                          </m:r>
                        </m:sub>
                        <m:sup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zh-CN" altLang="en-US" sz="1200"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bSup>
                      <m:r>
                        <a:rPr lang="en-US" altLang="zh-CN" sz="1200" b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zh-CN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  <m:sub>
                          <m:r>
                            <a:rPr lang="en-US" altLang="zh-CN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altLang="zh-CN" sz="1200" b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zh-CN" altLang="zh-CN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200" b="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1200" b="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CN" sz="1200" b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zh-CN" altLang="zh-CN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b="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altLang="zh-CN" sz="12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zh-CN" altLang="zh-CN" sz="1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zh-CN" altLang="zh-CN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200" b="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1200" b="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rad>
                      <m:r>
                        <a:rPr lang="en-US" altLang="zh-CN" sz="1200" b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200" b="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1200" b="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200" b="0" i="1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altLang="zh-CN" sz="1200" b="0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zh-CN" sz="1200" b="0">
                          <a:latin typeface="Cambria Math" panose="02040503050406030204" pitchFamily="18" charset="0"/>
                        </a:rPr>
                        <m:t>)⋅</m:t>
                      </m:r>
                      <m:f>
                        <m:fPr>
                          <m:ctrlPr>
                            <a:rPr lang="zh-CN" altLang="zh-CN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200" b="1" i="1">
                              <a:latin typeface="Cambria Math" panose="02040503050406030204" pitchFamily="18" charset="0"/>
                            </a:rPr>
                            <m:t>𝑲𝒏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𝑃𝑟</m:t>
                          </m:r>
                        </m:den>
                      </m:f>
                      <m:r>
                        <a:rPr lang="en-US" altLang="zh-CN" sz="1200" b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zh-CN" altLang="zh-CN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b="0" i="1"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en-US" altLang="zh-CN" sz="1200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sz="1200" b="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altLang="zh-CN" sz="1200" b="0" i="1" dirty="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55" y="3183255"/>
                <a:ext cx="3406140" cy="48323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文本框 50"/>
              <p:cNvSpPr txBox="1"/>
              <p:nvPr/>
            </p:nvSpPr>
            <p:spPr>
              <a:xfrm>
                <a:off x="6068724" y="3277942"/>
                <a:ext cx="2052074" cy="31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2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𝒂𝒑𝒑</m:t>
                          </m:r>
                        </m:sub>
                        <m:sup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𝟏𝟑</m:t>
                          </m:r>
                        </m:sup>
                      </m:sSubSup>
                      <m:r>
                        <a:rPr lang="en-US" altLang="zh-CN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altLang="zh-CN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zh-CN" altLang="en-US" sz="1200" b="1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zh-CN" altLang="en-US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  <m:r>
                            <a:rPr lang="en-US" altLang="zh-CN" sz="1200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𝛘</m:t>
                          </m:r>
                        </m:e>
                      </m:d>
                    </m:oMath>
                  </m:oMathPara>
                </a14:m>
                <a:endParaRPr lang="zh-CN" altLang="en-US" sz="1200" b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1" name="文本框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724" y="3277942"/>
                <a:ext cx="2052074" cy="311785"/>
              </a:xfrm>
              <a:prstGeom prst="rect">
                <a:avLst/>
              </a:prstGeom>
              <a:blipFill rotWithShape="1">
                <a:blip r:embed="rId7"/>
                <a:stretch>
                  <a:fillRect l="-1" t="-23" r="20" b="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文本框 51"/>
              <p:cNvSpPr txBox="1"/>
              <p:nvPr/>
            </p:nvSpPr>
            <p:spPr>
              <a:xfrm>
                <a:off x="5998845" y="3675380"/>
                <a:ext cx="2174875" cy="31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2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𝒂𝒑𝒑</m:t>
                          </m:r>
                        </m:sub>
                        <m:sup>
                          <m: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𝟏𝟑</m:t>
                          </m:r>
                        </m:sup>
                      </m:sSubSup>
                      <m:r>
                        <a:rPr lang="en-US" altLang="zh-CN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altLang="zh-CN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zh-CN" altLang="en-US" sz="1200" b="1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zh-CN" altLang="en-US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  <m:r>
                            <a:rPr lang="en-US" altLang="zh-CN" sz="1200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𝛘</m:t>
                          </m:r>
                        </m:e>
                      </m:d>
                    </m:oMath>
                  </m:oMathPara>
                </a14:m>
                <a:endParaRPr lang="zh-CN" altLang="en-US" sz="1200" b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2" name="文本框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675380"/>
                <a:ext cx="2174875" cy="31178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文本框 53"/>
              <p:cNvSpPr txBox="1"/>
              <p:nvPr/>
            </p:nvSpPr>
            <p:spPr>
              <a:xfrm>
                <a:off x="5999480" y="4084320"/>
                <a:ext cx="2275840" cy="33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zh-CN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  <m:sub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𝒂𝒑𝒑</m:t>
                          </m:r>
                        </m:sub>
                        <m:sup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𝟏𝟑</m:t>
                          </m:r>
                        </m:sup>
                      </m:sSubSup>
                      <m:r>
                        <a:rPr lang="en-US" altLang="zh-CN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zh-CN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  <m:sub>
                          <m:r>
                            <a:rPr lang="en-US" altLang="zh-CN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zh-CN" altLang="en-US" sz="1200" b="1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CN" sz="12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zh-CN" altLang="en-US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  <m:r>
                            <a:rPr lang="en-US" altLang="zh-CN" sz="1200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𝛘</m:t>
                          </m:r>
                        </m:e>
                      </m:d>
                    </m:oMath>
                  </m:oMathPara>
                </a14:m>
                <a:endParaRPr lang="zh-CN" altLang="en-US" sz="1200" b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4" name="文本框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480" y="4084320"/>
                <a:ext cx="2275840" cy="33655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文本框 54"/>
              <p:cNvSpPr txBox="1"/>
              <p:nvPr/>
            </p:nvSpPr>
            <p:spPr>
              <a:xfrm>
                <a:off x="5996305" y="4488180"/>
                <a:ext cx="2278380" cy="33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zh-CN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  <m:sub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𝒂𝒑𝒑</m:t>
                          </m:r>
                        </m:sub>
                        <m:sup>
                          <m: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𝟏𝟑</m:t>
                          </m:r>
                        </m:sup>
                      </m:sSubSup>
                      <m:r>
                        <a:rPr lang="en-US" altLang="zh-CN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zh-CN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  <m:sub>
                          <m:r>
                            <a:rPr lang="en-US" altLang="zh-CN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zh-CN" altLang="en-US" sz="1200" b="1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1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zh-CN" altLang="en-US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  <m:r>
                            <a:rPr lang="en-US" altLang="zh-CN" sz="1200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𝛘</m:t>
                          </m:r>
                        </m:e>
                      </m:d>
                    </m:oMath>
                  </m:oMathPara>
                </a14:m>
                <a:endParaRPr lang="zh-CN" altLang="en-US" sz="1200" b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5" name="文本框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305" y="4488180"/>
                <a:ext cx="2278380" cy="33655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3978275" y="2766695"/>
                <a:ext cx="1562735" cy="621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p>
                <a:pPr>
                  <a:lnSpc>
                    <a:spcPct val="114000"/>
                  </a:lnSpc>
                </a:pPr>
                <a:r>
                  <a:rPr lang="en-US" altLang="zh-CN" sz="900">
                    <a:latin typeface="Cambria Math" panose="02040503050406030204" pitchFamily="18" charset="0"/>
                  </a:rPr>
                  <a:t>Knudsen diffusion coefficient: </a:t>
                </a:r>
                <a:endParaRPr lang="en-US" altLang="zh-CN" sz="900">
                  <a:latin typeface="Cambria Math" panose="02040503050406030204" pitchFamily="18" charset="0"/>
                </a:endParaRPr>
              </a:p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9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zh-CN" altLang="zh-CN" sz="9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9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zh-CN" sz="9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  <m:sub>
                          <m:r>
                            <a:rPr lang="en-US" altLang="zh-CN" sz="9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altLang="zh-CN" sz="9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9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9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9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altLang="zh-CN" sz="9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CN" sz="9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900" i="1" dirty="0" err="1" smtClean="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900" i="1" dirty="0" err="1" smtClean="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8</m:t>
                              </m:r>
                              <m:sSub>
                                <m:sSubPr>
                                  <m:ctrlPr>
                                    <a:rPr lang="en-US" altLang="zh-CN" sz="900" i="1" dirty="0" err="1" smtClean="0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900" i="1" dirty="0" err="1" smtClean="0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900" i="1" dirty="0" err="1" smtClean="0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altLang="zh-CN" sz="900" i="1" dirty="0" err="1" smtClean="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altLang="zh-CN" sz="900" i="1" dirty="0" err="1" smtClean="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zh-CN" sz="900" i="1" dirty="0" err="1" smtClean="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zh-CN" sz="900" b="1" i="1" dirty="0" err="1" smtClean="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275" y="2766695"/>
                <a:ext cx="1562735" cy="62103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6068695" y="2857500"/>
                <a:ext cx="2105660" cy="4203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algn="ctr">
                  <a:lnSpc>
                    <a:spcPct val="114000"/>
                  </a:lnSpc>
                </a:pPr>
                <a:r>
                  <a:rPr lang="en-US" altLang="zh-CN" sz="12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Nonlinear Functions of </a:t>
                </a:r>
                <a14:m>
                  <m:oMath xmlns:m="http://schemas.openxmlformats.org/officeDocument/2006/math">
                    <m:r>
                      <a:rPr lang="zh-CN" altLang="en-US" sz="1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𝑲𝒏</m:t>
                    </m:r>
                    <m:r>
                      <a:rPr lang="en-US" altLang="zh-CN" sz="1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 </m:t>
                    </m:r>
                  </m:oMath>
                </a14:m>
                <a:r>
                  <a:rPr lang="en-US" altLang="zh-CN" sz="12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endParaRPr lang="en-US" altLang="zh-CN" sz="12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en-US" altLang="zh-CN" sz="12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accommodation coefficient </a:t>
                </a:r>
                <a14:m>
                  <m:oMath xmlns:m="http://schemas.openxmlformats.org/officeDocument/2006/math">
                    <m:r>
                      <a:rPr lang="zh-CN" altLang="en-US" sz="12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𝛘</m:t>
                    </m:r>
                  </m:oMath>
                </a14:m>
                <a:endParaRPr lang="zh-CN" altLang="en-US" sz="1200" b="1" dirty="0" err="1" smtClean="0">
                  <a:solidFill>
                    <a:srgbClr val="C00000"/>
                  </a:solidFill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695" y="2857500"/>
                <a:ext cx="2105660" cy="42037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6282055" y="1398905"/>
                <a:ext cx="987425" cy="2101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𝐾𝑛</m:t>
                      </m:r>
                      <m:r>
                        <a:rPr lang="en-US" altLang="zh-CN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sz="12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𝛘</m:t>
                      </m:r>
                      <m:r>
                        <a:rPr lang="en-US" altLang="zh-CN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1200" dirty="0" err="1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055" y="1398905"/>
                <a:ext cx="987425" cy="21018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6282055" y="1835785"/>
                <a:ext cx="987425" cy="2101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zh-CN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zh-CN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𝐾𝑛</m:t>
                      </m:r>
                      <m:r>
                        <a:rPr lang="en-US" altLang="zh-CN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sz="12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𝛘</m:t>
                      </m:r>
                      <m:r>
                        <a:rPr lang="en-US" altLang="zh-CN" sz="1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1200" dirty="0" err="1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055" y="1835785"/>
                <a:ext cx="987425" cy="21018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3" grpId="0"/>
      <p:bldP spid="17" grpId="0"/>
      <p:bldP spid="12" grpId="0"/>
      <p:bldP spid="2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: 圆角 19"/>
          <p:cNvSpPr/>
          <p:nvPr/>
        </p:nvSpPr>
        <p:spPr>
          <a:xfrm>
            <a:off x="5385435" y="4076065"/>
            <a:ext cx="2861310" cy="53848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14000"/>
              </a:lnSpc>
            </a:pPr>
            <a:endParaRPr lang="zh-CN" altLang="en-US" dirty="0"/>
          </a:p>
        </p:txBody>
      </p:sp>
      <p:sp>
        <p:nvSpPr>
          <p:cNvPr id="37" name="矩形: 圆角 19"/>
          <p:cNvSpPr/>
          <p:nvPr/>
        </p:nvSpPr>
        <p:spPr>
          <a:xfrm>
            <a:off x="254635" y="4076065"/>
            <a:ext cx="4245610" cy="537845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14000"/>
              </a:lnSpc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19405" y="367665"/>
            <a:ext cx="5643880" cy="410210"/>
          </a:xfrm>
        </p:spPr>
        <p:txBody>
          <a:bodyPr wrap="square"/>
          <a:p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Circular-tube experimental literature’s data validation</a:t>
            </a:r>
            <a:endParaRPr lang="en-US" altLang="zh-CN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fld id="{CE58CB1E-F828-4F11-99E0-327109AF9DA4}" type="slidenum">
              <a:rPr lang="de-DE" smtClean="0"/>
            </a:fld>
            <a:endParaRPr lang="de-DE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405" y="984885"/>
            <a:ext cx="3726815" cy="30238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245" y="956310"/>
            <a:ext cx="3856990" cy="30238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100965" y="4076065"/>
                <a:ext cx="4572000" cy="481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CN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  <m:r>
                            <a:rPr lang="en-US" altLang="zh-CN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𝛘</m:t>
                          </m:r>
                        </m:e>
                      </m:d>
                      <m:r>
                        <a:rPr lang="en-US" altLang="zh-CN" sz="12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2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𝒂𝒑𝒑</m:t>
                              </m:r>
                            </m:sub>
                            <m:sup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𝟏𝟑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  <m:r>
                        <a:rPr lang="en-US" altLang="zh-CN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CN" altLang="en-US" sz="1200" b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zh-CN" altLang="en-US" sz="1200" b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b="1" i="1"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12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𝑲𝒏</m:t>
                      </m:r>
                      <m:r>
                        <a:rPr lang="en-US" altLang="zh-CN" sz="1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sz="12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𝛘</m:t>
                      </m:r>
                      <m:r>
                        <a:rPr lang="en-US" altLang="zh-CN" sz="1200" b="1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zh-CN" altLang="en-US" sz="1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𝑲𝒏</m:t>
                      </m:r>
                      <m:r>
                        <m:rPr>
                          <m:nor/>
                        </m:rPr>
                        <a:rPr lang="en-US" altLang="zh-CN" sz="1200" b="1" dirty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b="1" i="1"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CN" sz="1200" b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2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𝑲𝒏</m:t>
                      </m:r>
                      <m:r>
                        <a:rPr lang="en-US" altLang="zh-CN" sz="1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sz="12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𝛘</m:t>
                      </m:r>
                      <m:r>
                        <a:rPr lang="en-US" altLang="zh-CN" sz="1200" b="1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altLang="zh-CN" sz="12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</m:e>
                        <m:sup>
                          <m:r>
                            <a:rPr lang="en-US" altLang="zh-CN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zh-CN" altLang="en-US" sz="1200" b="1" dirty="0" err="1" smtClean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5" y="4076065"/>
                <a:ext cx="4572000" cy="4813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5174615" y="4044950"/>
                <a:ext cx="3258185" cy="53784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CN" sz="12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  <m:r>
                            <a:rPr lang="en-US" altLang="zh-CN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𝛘</m:t>
                          </m:r>
                        </m:e>
                      </m:d>
                      <m:r>
                        <a:rPr lang="en-US" altLang="zh-CN" sz="12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zh-CN" altLang="zh-CN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𝒂𝒑𝒑</m:t>
                              </m:r>
                            </m:sub>
                            <m:sup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𝟏𝟑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zh-CN" altLang="zh-CN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  <m:r>
                        <a:rPr lang="en-US" altLang="zh-CN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b="1" i="1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  <m:r>
                            <a:rPr lang="en-US" altLang="zh-CN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𝛘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b="1" i="1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  <m:r>
                            <a:rPr lang="en-US" altLang="zh-CN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𝛘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</m:den>
                      </m:f>
                    </m:oMath>
                  </m:oMathPara>
                </a14:m>
                <a:endParaRPr lang="en-US" altLang="zh-CN" sz="1200" b="1" dirty="0" err="1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615" y="4044950"/>
                <a:ext cx="3258185" cy="5378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3" grpId="0"/>
      <p:bldP spid="11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1150" y="213995"/>
            <a:ext cx="6424930" cy="410210"/>
          </a:xfrm>
        </p:spPr>
        <p:txBody>
          <a:bodyPr wrap="square"/>
          <a:lstStyle/>
          <a:p>
            <a:r>
              <a:rPr lang="en-U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Cartesian PNM: Klinkenmberg’s correction effect on the apparent permeability</a:t>
            </a:r>
            <a:endParaRPr lang="en-US" altLang="de-DE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1976"/>
          <a:stretch>
            <a:fillRect/>
          </a:stretch>
        </p:blipFill>
        <p:spPr>
          <a:xfrm>
            <a:off x="598170" y="2879090"/>
            <a:ext cx="2467610" cy="2047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985" y="2785110"/>
            <a:ext cx="2526030" cy="2183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585" y="2790190"/>
            <a:ext cx="2539365" cy="21310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6736080" y="1153795"/>
                <a:ext cx="1880870" cy="52641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p>
                <a:pPr algn="l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sz="16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𝑎𝑝𝑝</m:t>
                          </m:r>
                        </m:sub>
                      </m:sSub>
                      <m:r>
                        <a:rPr lang="en-US" altLang="zh-CN" sz="1600" i="1" dirty="0" err="1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6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sz="16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altLang="zh-CN" sz="1600" i="1" dirty="0" err="1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altLang="zh-CN" sz="1600" i="1" dirty="0" err="1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1</m:t>
                      </m:r>
                      <m:r>
                        <a:rPr lang="en-US" altLang="zh-CN" sz="1600" i="1" dirty="0" err="1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6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600" i="1" dirty="0" err="1" smtClean="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 dirty="0" err="1" smtClean="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CN" sz="1600" i="1" dirty="0" err="1" smtClean="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6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altLang="zh-CN" sz="1600" i="1" dirty="0" err="1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600" dirty="0" err="1" smtClean="0">
                  <a:latin typeface="+mn-lt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080" y="1153795"/>
                <a:ext cx="1880870" cy="5264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6139815" y="1905635"/>
                <a:ext cx="2934335" cy="28003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CN" sz="1600" i="1" dirty="0" err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CN" sz="1600" i="1" dirty="0" err="1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:</m:t>
                      </m:r>
                      <m:r>
                        <a:rPr lang="en-US" altLang="zh-CN" sz="1600" i="1" dirty="0" err="1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𝐾𝑙𝑖𝑘𝑒𝑛𝑏𝑒𝑟𝑔</m:t>
                      </m:r>
                      <m:r>
                        <a:rPr lang="en-US" altLang="zh-CN" sz="1600" i="1" dirty="0" err="1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’</m:t>
                      </m:r>
                      <m:r>
                        <a:rPr lang="en-US" altLang="zh-CN" sz="1600" i="1" dirty="0" err="1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600" i="1" dirty="0" err="1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a:rPr lang="en-US" altLang="zh-CN" sz="1600" i="1" dirty="0" err="1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𝑐𝑜𝑟𝑟𝑒𝑐𝑡𝑖𝑜𝑛</m:t>
                      </m:r>
                    </m:oMath>
                  </m:oMathPara>
                </a14:m>
                <a:endParaRPr lang="en-US" altLang="zh-CN" sz="1600" i="1" dirty="0" err="1" smtClean="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815" y="1905635"/>
                <a:ext cx="2934335" cy="28003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90" y="808990"/>
            <a:ext cx="2638425" cy="2045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6590" y="783590"/>
            <a:ext cx="2639060" cy="20789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685" y="1167765"/>
            <a:ext cx="3817620" cy="2927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0" y="1167765"/>
            <a:ext cx="3669030" cy="2927985"/>
          </a:xfrm>
          <a:prstGeom prst="rect">
            <a:avLst/>
          </a:prstGeom>
        </p:spPr>
      </p:pic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311150" y="366395"/>
            <a:ext cx="6844030" cy="410210"/>
          </a:xfrm>
        </p:spPr>
        <p:txBody>
          <a:bodyPr wrap="square"/>
          <a:lstStyle/>
          <a:p>
            <a:r>
              <a:rPr lang="en-U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Cartesian PNM: Knudsen effect and accommodation coefficient effect on Knudsen Diffusion</a:t>
            </a:r>
            <a:endParaRPr lang="en-US" altLang="de-DE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文本框 53"/>
              <p:cNvSpPr txBox="1"/>
              <p:nvPr/>
            </p:nvSpPr>
            <p:spPr>
              <a:xfrm>
                <a:off x="1261745" y="4258945"/>
                <a:ext cx="2275840" cy="563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CN" sz="12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zh-CN" altLang="en-US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  <m:r>
                            <a:rPr lang="en-US" altLang="zh-CN" sz="1200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𝛘</m:t>
                          </m:r>
                        </m:e>
                      </m:d>
                      <m:r>
                        <a:rPr lang="en-US" altLang="zh-CN" sz="12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zh-CN" altLang="zh-CN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𝒂𝒑𝒑</m:t>
                              </m:r>
                            </m:sub>
                            <m:sup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𝟏𝟑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zh-CN" altLang="zh-CN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200" b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4" name="文本框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745" y="4258945"/>
                <a:ext cx="2275840" cy="56324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文本框 54"/>
              <p:cNvSpPr txBox="1"/>
              <p:nvPr/>
            </p:nvSpPr>
            <p:spPr>
              <a:xfrm>
                <a:off x="5650865" y="4258945"/>
                <a:ext cx="2278380" cy="563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1" i="1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12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zh-CN" altLang="en-US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𝑲𝒏</m:t>
                          </m:r>
                          <m:r>
                            <a:rPr lang="en-US" altLang="zh-CN" sz="1200" b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2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𝛘</m:t>
                          </m:r>
                        </m:e>
                      </m:d>
                      <m:r>
                        <a:rPr lang="en-US" altLang="zh-CN" sz="12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zh-CN" altLang="zh-CN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𝒂𝒑𝒑</m:t>
                              </m:r>
                            </m:sub>
                            <m:sup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𝟏𝟑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zh-CN" altLang="zh-CN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zh-CN" sz="1200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altLang="zh-CN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200" b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5" name="文本框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865" y="4258945"/>
                <a:ext cx="2278380" cy="5632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 txBox="1"/>
          <p:nvPr/>
        </p:nvSpPr>
        <p:spPr>
          <a:xfrm>
            <a:off x="497205" y="358140"/>
            <a:ext cx="4323080" cy="410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lang="de-DE" sz="2500" b="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 for R13-based PNM freeze-drying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657225" y="971576"/>
            <a:ext cx="7829550" cy="3651032"/>
            <a:chOff x="657225" y="1041228"/>
            <a:chExt cx="7829550" cy="3651032"/>
          </a:xfrm>
        </p:grpSpPr>
        <p:pic>
          <p:nvPicPr>
            <p:cNvPr id="72" name="图片 71" descr="文本&#10;&#10;AI 生成的内容可能不正确。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57225" y="1041228"/>
              <a:ext cx="7829550" cy="3651032"/>
            </a:xfrm>
            <a:prstGeom prst="rect">
              <a:avLst/>
            </a:prstGeom>
          </p:spPr>
        </p:pic>
        <p:sp>
          <p:nvSpPr>
            <p:cNvPr id="42" name="箭头: 虚尾 41"/>
            <p:cNvSpPr/>
            <p:nvPr/>
          </p:nvSpPr>
          <p:spPr>
            <a:xfrm rot="5400000">
              <a:off x="2796562" y="2475845"/>
              <a:ext cx="167627" cy="335563"/>
            </a:xfrm>
            <a:prstGeom prst="stripedRightArrow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dirty="0"/>
            </a:p>
          </p:txBody>
        </p:sp>
        <p:sp>
          <p:nvSpPr>
            <p:cNvPr id="104" name="箭头: 虚尾 103"/>
            <p:cNvSpPr/>
            <p:nvPr/>
          </p:nvSpPr>
          <p:spPr>
            <a:xfrm rot="5400000">
              <a:off x="6066048" y="2495291"/>
              <a:ext cx="167627" cy="335563"/>
            </a:xfrm>
            <a:prstGeom prst="stripedRightArrow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zh-CN" alt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63.5,&quot;left&quot;:51.000944881889744,&quot;top&quot;:69.65,&quot;width&quot;:607.1683464566928}"/>
</p:tagLst>
</file>

<file path=ppt/tags/tag2.xml><?xml version="1.0" encoding="utf-8"?>
<p:tagLst xmlns:p="http://schemas.openxmlformats.org/presentationml/2006/main">
  <p:tag name="KSO_WM_DIAGRAM_VIRTUALLY_FRAME" val="{&quot;height&quot;:63.5,&quot;left&quot;:51.000944881889744,&quot;top&quot;:69.65,&quot;width&quot;:607.1683464566928}"/>
</p:tagLst>
</file>

<file path=ppt/tags/tag3.xml><?xml version="1.0" encoding="utf-8"?>
<p:tagLst xmlns:p="http://schemas.openxmlformats.org/presentationml/2006/main">
  <p:tag name="KSO_WM_DIAGRAM_VIRTUALLY_FRAME" val="{&quot;height&quot;:63.5,&quot;left&quot;:51.000944881889744,&quot;top&quot;:69.65,&quot;width&quot;:607.1683464566928}"/>
</p:tagLst>
</file>

<file path=ppt/tags/tag4.xml><?xml version="1.0" encoding="utf-8"?>
<p:tagLst xmlns:p="http://schemas.openxmlformats.org/presentationml/2006/main">
  <p:tag name="KSO_WM_DIAGRAM_VIRTUALLY_FRAME" val="{&quot;height&quot;:63.5,&quot;left&quot;:51.000944881889744,&quot;top&quot;:69.65,&quot;width&quot;:607.1683464566928}"/>
</p:tagLst>
</file>

<file path=ppt/tags/tag5.xml><?xml version="1.0" encoding="utf-8"?>
<p:tagLst xmlns:p="http://schemas.openxmlformats.org/presentationml/2006/main">
  <p:tag name="KSO_WM_DIAGRAM_VIRTUALLY_FRAME" val="{&quot;height&quot;:272.4766929133859,&quot;left&quot;:62.742059917443044,&quot;top&quot;:102.2,&quot;width&quot;:597.1509322085412}"/>
</p:tagLst>
</file>

<file path=ppt/tags/tag6.xml><?xml version="1.0" encoding="utf-8"?>
<p:tagLst xmlns:p="http://schemas.openxmlformats.org/presentationml/2006/main">
  <p:tag name="KSO_WM_DIAGRAM_VIRTUALLY_FRAME" val="{&quot;height&quot;:272.4766929133859,&quot;left&quot;:62.742059917443044,&quot;top&quot;:102.2,&quot;width&quot;:597.1509322085412}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heme/theme1.xml><?xml version="1.0" encoding="utf-8"?>
<a:theme xmlns:a="http://schemas.openxmlformats.org/drawingml/2006/main" name="Titel 1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2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el 3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halt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piteltrenner blau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piteltrenner schwarz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2111_Praesentationsvorlage_16-9</Template>
  <TotalTime>0</TotalTime>
  <Words>4552</Words>
  <Application>WPS 演示</Application>
  <PresentationFormat>全屏显示(16:9)</PresentationFormat>
  <Paragraphs>227</Paragraphs>
  <Slides>15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15</vt:i4>
      </vt:variant>
    </vt:vector>
  </HeadingPairs>
  <TitlesOfParts>
    <vt:vector size="35" baseType="lpstr">
      <vt:lpstr>Arial</vt:lpstr>
      <vt:lpstr>宋体</vt:lpstr>
      <vt:lpstr>Wingdings</vt:lpstr>
      <vt:lpstr>Symbol</vt:lpstr>
      <vt:lpstr>Courier New</vt:lpstr>
      <vt:lpstr>Times New Roman</vt:lpstr>
      <vt:lpstr>Cambria Math</vt:lpstr>
      <vt:lpstr>Wingdings</vt:lpstr>
      <vt:lpstr>等线</vt:lpstr>
      <vt:lpstr>MS Mincho</vt:lpstr>
      <vt:lpstr>AMGDT</vt:lpstr>
      <vt:lpstr>微软雅黑</vt:lpstr>
      <vt:lpstr>Arial Unicode MS</vt:lpstr>
      <vt:lpstr>Calibri</vt:lpstr>
      <vt:lpstr>Titel 1</vt:lpstr>
      <vt:lpstr>Titel 2</vt:lpstr>
      <vt:lpstr>Titel 3</vt:lpstr>
      <vt:lpstr>Inhalt</vt:lpstr>
      <vt:lpstr>Kapiteltrenner blau</vt:lpstr>
      <vt:lpstr>Kapiteltrenner schwarz</vt:lpstr>
      <vt:lpstr>R13-based pore network model for freeze-drying</vt:lpstr>
      <vt:lpstr>Research Overview</vt:lpstr>
      <vt:lpstr>Research Overview</vt:lpstr>
      <vt:lpstr>R13 equations for a circular tube</vt:lpstr>
      <vt:lpstr>Single-pore R13 transport model</vt:lpstr>
      <vt:lpstr>Circular-tube validation</vt:lpstr>
      <vt:lpstr>Cartesian PNM: mass and heat parameters</vt:lpstr>
      <vt:lpstr>Cartesian PNM: mass and heat parameters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Future 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Shalong Xiong</dc:creator>
  <cp:lastModifiedBy>熊沙龙</cp:lastModifiedBy>
  <cp:revision>284</cp:revision>
  <cp:lastPrinted>2015-07-30T14:04:00Z</cp:lastPrinted>
  <dcterms:created xsi:type="dcterms:W3CDTF">2025-07-18T14:06:00Z</dcterms:created>
  <dcterms:modified xsi:type="dcterms:W3CDTF">2026-05-22T05:50:09Z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0429E2198BC94DAB9067F01BD56CAFFF_12</vt:lpwstr>
  </property>
  <property fmtid="{D5CDD505-2E9C-101B-9397-08002B2CF9AE}" pid="3" name="KSOProductBuildVer">
    <vt:lpwstr>2052-12.1.0.23542</vt:lpwstr>
  </property>
</Properties>
</file>