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61" r:id="rId4"/>
    <p:sldId id="259" r:id="rId5"/>
    <p:sldId id="266" r:id="rId6"/>
    <p:sldId id="284" r:id="rId7"/>
    <p:sldId id="260" r:id="rId8"/>
    <p:sldId id="279" r:id="rId9"/>
    <p:sldId id="280" r:id="rId10"/>
    <p:sldId id="267" r:id="rId11"/>
    <p:sldId id="286" r:id="rId12"/>
    <p:sldId id="269" r:id="rId13"/>
    <p:sldId id="285" r:id="rId14"/>
    <p:sldId id="281" r:id="rId15"/>
    <p:sldId id="273" r:id="rId16"/>
    <p:sldId id="276" r:id="rId17"/>
    <p:sldId id="282" r:id="rId18"/>
    <p:sldId id="278" r:id="rId19"/>
    <p:sldId id="256" r:id="rId20"/>
    <p:sldId id="287" r:id="rId21"/>
    <p:sldId id="262" r:id="rId22"/>
    <p:sldId id="263" r:id="rId23"/>
    <p:sldId id="264" r:id="rId24"/>
    <p:sldId id="265" r:id="rId25"/>
    <p:sldId id="27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9F2"/>
    <a:srgbClr val="0000FF"/>
    <a:srgbClr val="F84294"/>
    <a:srgbClr val="F347DA"/>
    <a:srgbClr val="F3D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76" autoAdjust="0"/>
  </p:normalViewPr>
  <p:slideViewPr>
    <p:cSldViewPr snapToGrid="0">
      <p:cViewPr varScale="1">
        <p:scale>
          <a:sx n="61" d="100"/>
          <a:sy n="61" d="100"/>
        </p:scale>
        <p:origin x="1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42901-1567-4D4E-9EBB-531385ED552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27329BB-F75A-44E3-A2DE-C7A4027A8E1E}">
      <dgm:prSet phldrT="[Texte]"/>
      <dgm:spPr>
        <a:solidFill>
          <a:srgbClr val="F3D80D"/>
        </a:solidFill>
      </dgm:spPr>
      <dgm:t>
        <a:bodyPr/>
        <a:lstStyle/>
        <a:p>
          <a:r>
            <a:rPr lang="fr-FR" dirty="0"/>
            <a:t>Part 1_ </a:t>
          </a:r>
          <a:r>
            <a:rPr lang="fr-FR" dirty="0" err="1"/>
            <a:t>Measurement</a:t>
          </a:r>
          <a:r>
            <a:rPr lang="fr-FR" dirty="0"/>
            <a:t> Challenges</a:t>
          </a:r>
        </a:p>
      </dgm:t>
    </dgm:pt>
    <dgm:pt modelId="{2C74044F-BA4C-4ACD-A877-4A5A5DDB8B5D}" type="parTrans" cxnId="{E768ED41-930F-4E17-B048-756E73FF074E}">
      <dgm:prSet/>
      <dgm:spPr/>
      <dgm:t>
        <a:bodyPr/>
        <a:lstStyle/>
        <a:p>
          <a:endParaRPr lang="fr-FR"/>
        </a:p>
      </dgm:t>
    </dgm:pt>
    <dgm:pt modelId="{C74A5386-B503-4203-9BB7-E61A4CE4DFA9}" type="sibTrans" cxnId="{E768ED41-930F-4E17-B048-756E73FF074E}">
      <dgm:prSet/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rgbClr val="F3D80D"/>
            </a:gs>
          </a:gsLst>
          <a:lin ang="10800000" scaled="1"/>
          <a:tileRect/>
        </a:gradFill>
      </dgm:spPr>
      <dgm:t>
        <a:bodyPr/>
        <a:lstStyle/>
        <a:p>
          <a:endParaRPr lang="fr-FR"/>
        </a:p>
      </dgm:t>
    </dgm:pt>
    <dgm:pt modelId="{2387ABD1-6F05-43EF-ABD3-524BD36D3CF0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Part 2_ </a:t>
          </a:r>
          <a:r>
            <a:rPr lang="fr-FR" dirty="0" err="1"/>
            <a:t>Porosity</a:t>
          </a:r>
          <a:r>
            <a:rPr lang="fr-FR" dirty="0"/>
            <a:t> &amp; Structure</a:t>
          </a:r>
        </a:p>
      </dgm:t>
    </dgm:pt>
    <dgm:pt modelId="{1BBF1B6A-86AA-49A0-912D-C35D4556A34A}" type="parTrans" cxnId="{31101E87-6696-4176-8A84-6B1F3A5CDD42}">
      <dgm:prSet/>
      <dgm:spPr/>
      <dgm:t>
        <a:bodyPr/>
        <a:lstStyle/>
        <a:p>
          <a:endParaRPr lang="fr-FR"/>
        </a:p>
      </dgm:t>
    </dgm:pt>
    <dgm:pt modelId="{A8D854E4-0161-4141-802A-482A32F0CB06}" type="sibTrans" cxnId="{31101E87-6696-4176-8A84-6B1F3A5CDD42}">
      <dgm:prSet/>
      <dgm:spPr>
        <a:gradFill flip="none" rotWithShape="1">
          <a:gsLst>
            <a:gs pos="62000">
              <a:schemeClr val="accent4">
                <a:lumMod val="97000"/>
                <a:lumOff val="3000"/>
              </a:schemeClr>
            </a:gs>
            <a:gs pos="12366">
              <a:schemeClr val="accent1"/>
            </a:gs>
            <a:gs pos="81000">
              <a:schemeClr val="accent4">
                <a:lumMod val="60000"/>
                <a:lumOff val="40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fr-FR"/>
        </a:p>
      </dgm:t>
    </dgm:pt>
    <dgm:pt modelId="{E9203686-B4BD-4692-ACC9-498CDCF676C0}">
      <dgm:prSet phldrT="[Texte]"/>
      <dgm:spPr/>
      <dgm:t>
        <a:bodyPr/>
        <a:lstStyle/>
        <a:p>
          <a:r>
            <a:rPr lang="fr-FR" dirty="0"/>
            <a:t>Part 3_ </a:t>
          </a:r>
          <a:r>
            <a:rPr lang="fr-FR" dirty="0" err="1"/>
            <a:t>Moisture</a:t>
          </a:r>
          <a:r>
            <a:rPr lang="fr-FR" dirty="0"/>
            <a:t> </a:t>
          </a:r>
          <a:r>
            <a:rPr lang="fr-FR" dirty="0" err="1"/>
            <a:t>Effect</a:t>
          </a:r>
          <a:endParaRPr lang="fr-FR" dirty="0"/>
        </a:p>
      </dgm:t>
    </dgm:pt>
    <dgm:pt modelId="{2785CF14-1FF0-47C6-A979-2A6CB3927A13}" type="parTrans" cxnId="{4CA6B144-3332-4619-9BAE-C70326D5F9B8}">
      <dgm:prSet/>
      <dgm:spPr/>
      <dgm:t>
        <a:bodyPr/>
        <a:lstStyle/>
        <a:p>
          <a:endParaRPr lang="fr-FR"/>
        </a:p>
      </dgm:t>
    </dgm:pt>
    <dgm:pt modelId="{78F80A84-7177-46D2-8F00-543A52142884}" type="sibTrans" cxnId="{4CA6B144-3332-4619-9BAE-C70326D5F9B8}">
      <dgm:prSet/>
      <dgm:spPr/>
      <dgm:t>
        <a:bodyPr/>
        <a:lstStyle/>
        <a:p>
          <a:endParaRPr lang="fr-FR"/>
        </a:p>
      </dgm:t>
    </dgm:pt>
    <dgm:pt modelId="{E7D7C6E0-1210-4799-9D71-225F04211174}" type="pres">
      <dgm:prSet presAssocID="{2FC42901-1567-4D4E-9EBB-531385ED5521}" presName="Name0" presStyleCnt="0">
        <dgm:presLayoutVars>
          <dgm:dir/>
          <dgm:resizeHandles val="exact"/>
        </dgm:presLayoutVars>
      </dgm:prSet>
      <dgm:spPr/>
    </dgm:pt>
    <dgm:pt modelId="{5F1834CA-5E63-44F9-A385-964EAC585F37}" type="pres">
      <dgm:prSet presAssocID="{527329BB-F75A-44E3-A2DE-C7A4027A8E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55A32C-D7FB-458F-B47F-D913580A470D}" type="pres">
      <dgm:prSet presAssocID="{C74A5386-B503-4203-9BB7-E61A4CE4DFA9}" presName="sibTrans" presStyleLbl="sibTrans2D1" presStyleIdx="0" presStyleCnt="2"/>
      <dgm:spPr/>
      <dgm:t>
        <a:bodyPr/>
        <a:lstStyle/>
        <a:p>
          <a:endParaRPr lang="fr-FR"/>
        </a:p>
      </dgm:t>
    </dgm:pt>
    <dgm:pt modelId="{40B2F354-DFC4-4628-8C6D-59D7B8621196}" type="pres">
      <dgm:prSet presAssocID="{C74A5386-B503-4203-9BB7-E61A4CE4DFA9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86645F13-440E-4C1A-AE36-DCD6B8B24CDF}" type="pres">
      <dgm:prSet presAssocID="{2387ABD1-6F05-43EF-ABD3-524BD36D3C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C6D5A9-D36E-4069-AFE3-C276B1446B6C}" type="pres">
      <dgm:prSet presAssocID="{A8D854E4-0161-4141-802A-482A32F0CB06}" presName="sibTrans" presStyleLbl="sibTrans2D1" presStyleIdx="1" presStyleCnt="2"/>
      <dgm:spPr/>
      <dgm:t>
        <a:bodyPr/>
        <a:lstStyle/>
        <a:p>
          <a:endParaRPr lang="fr-FR"/>
        </a:p>
      </dgm:t>
    </dgm:pt>
    <dgm:pt modelId="{4C8656C5-4334-4D90-8449-EED8A4DD5A88}" type="pres">
      <dgm:prSet presAssocID="{A8D854E4-0161-4141-802A-482A32F0CB06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1C2A1E1F-EFFC-48E2-9B00-C12EFF366139}" type="pres">
      <dgm:prSet presAssocID="{E9203686-B4BD-4692-ACC9-498CDCF676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101E87-6696-4176-8A84-6B1F3A5CDD42}" srcId="{2FC42901-1567-4D4E-9EBB-531385ED5521}" destId="{2387ABD1-6F05-43EF-ABD3-524BD36D3CF0}" srcOrd="1" destOrd="0" parTransId="{1BBF1B6A-86AA-49A0-912D-C35D4556A34A}" sibTransId="{A8D854E4-0161-4141-802A-482A32F0CB06}"/>
    <dgm:cxn modelId="{2243DEB7-CA37-45A7-83DD-2BA13DDFBEFE}" type="presOf" srcId="{2FC42901-1567-4D4E-9EBB-531385ED5521}" destId="{E7D7C6E0-1210-4799-9D71-225F04211174}" srcOrd="0" destOrd="0" presId="urn:microsoft.com/office/officeart/2005/8/layout/process1"/>
    <dgm:cxn modelId="{2B4F23BE-23DF-494D-8560-CDD31900AEF7}" type="presOf" srcId="{C74A5386-B503-4203-9BB7-E61A4CE4DFA9}" destId="{3E55A32C-D7FB-458F-B47F-D913580A470D}" srcOrd="0" destOrd="0" presId="urn:microsoft.com/office/officeart/2005/8/layout/process1"/>
    <dgm:cxn modelId="{4CA6B144-3332-4619-9BAE-C70326D5F9B8}" srcId="{2FC42901-1567-4D4E-9EBB-531385ED5521}" destId="{E9203686-B4BD-4692-ACC9-498CDCF676C0}" srcOrd="2" destOrd="0" parTransId="{2785CF14-1FF0-47C6-A979-2A6CB3927A13}" sibTransId="{78F80A84-7177-46D2-8F00-543A52142884}"/>
    <dgm:cxn modelId="{E768ED41-930F-4E17-B048-756E73FF074E}" srcId="{2FC42901-1567-4D4E-9EBB-531385ED5521}" destId="{527329BB-F75A-44E3-A2DE-C7A4027A8E1E}" srcOrd="0" destOrd="0" parTransId="{2C74044F-BA4C-4ACD-A877-4A5A5DDB8B5D}" sibTransId="{C74A5386-B503-4203-9BB7-E61A4CE4DFA9}"/>
    <dgm:cxn modelId="{60F0CB42-1F83-4125-9AA2-5339F38DF66F}" type="presOf" srcId="{2387ABD1-6F05-43EF-ABD3-524BD36D3CF0}" destId="{86645F13-440E-4C1A-AE36-DCD6B8B24CDF}" srcOrd="0" destOrd="0" presId="urn:microsoft.com/office/officeart/2005/8/layout/process1"/>
    <dgm:cxn modelId="{5767E24C-DAC8-4F10-BEA8-B8B932972214}" type="presOf" srcId="{E9203686-B4BD-4692-ACC9-498CDCF676C0}" destId="{1C2A1E1F-EFFC-48E2-9B00-C12EFF366139}" srcOrd="0" destOrd="0" presId="urn:microsoft.com/office/officeart/2005/8/layout/process1"/>
    <dgm:cxn modelId="{42752296-C4F7-4F7A-8B67-326D0CAD6825}" type="presOf" srcId="{C74A5386-B503-4203-9BB7-E61A4CE4DFA9}" destId="{40B2F354-DFC4-4628-8C6D-59D7B8621196}" srcOrd="1" destOrd="0" presId="urn:microsoft.com/office/officeart/2005/8/layout/process1"/>
    <dgm:cxn modelId="{7FB592D3-0621-4840-8AC7-FA632BA0F26D}" type="presOf" srcId="{A8D854E4-0161-4141-802A-482A32F0CB06}" destId="{3AC6D5A9-D36E-4069-AFE3-C276B1446B6C}" srcOrd="0" destOrd="0" presId="urn:microsoft.com/office/officeart/2005/8/layout/process1"/>
    <dgm:cxn modelId="{3EEDDD6E-25F7-477C-A24C-ECDE17276EB7}" type="presOf" srcId="{527329BB-F75A-44E3-A2DE-C7A4027A8E1E}" destId="{5F1834CA-5E63-44F9-A385-964EAC585F37}" srcOrd="0" destOrd="0" presId="urn:microsoft.com/office/officeart/2005/8/layout/process1"/>
    <dgm:cxn modelId="{962AD1B6-1D7F-4B80-B816-F2971D94DFC9}" type="presOf" srcId="{A8D854E4-0161-4141-802A-482A32F0CB06}" destId="{4C8656C5-4334-4D90-8449-EED8A4DD5A88}" srcOrd="1" destOrd="0" presId="urn:microsoft.com/office/officeart/2005/8/layout/process1"/>
    <dgm:cxn modelId="{83E0E9AD-F4D7-4155-A0E4-F92F929D0570}" type="presParOf" srcId="{E7D7C6E0-1210-4799-9D71-225F04211174}" destId="{5F1834CA-5E63-44F9-A385-964EAC585F37}" srcOrd="0" destOrd="0" presId="urn:microsoft.com/office/officeart/2005/8/layout/process1"/>
    <dgm:cxn modelId="{B95BB6A4-6877-4CAE-B5DB-50DC9F24AC30}" type="presParOf" srcId="{E7D7C6E0-1210-4799-9D71-225F04211174}" destId="{3E55A32C-D7FB-458F-B47F-D913580A470D}" srcOrd="1" destOrd="0" presId="urn:microsoft.com/office/officeart/2005/8/layout/process1"/>
    <dgm:cxn modelId="{CF839653-2BFD-406B-9A63-6AFD4778D5E7}" type="presParOf" srcId="{3E55A32C-D7FB-458F-B47F-D913580A470D}" destId="{40B2F354-DFC4-4628-8C6D-59D7B8621196}" srcOrd="0" destOrd="0" presId="urn:microsoft.com/office/officeart/2005/8/layout/process1"/>
    <dgm:cxn modelId="{55682624-CE4B-46F6-912F-E815E24C2958}" type="presParOf" srcId="{E7D7C6E0-1210-4799-9D71-225F04211174}" destId="{86645F13-440E-4C1A-AE36-DCD6B8B24CDF}" srcOrd="2" destOrd="0" presId="urn:microsoft.com/office/officeart/2005/8/layout/process1"/>
    <dgm:cxn modelId="{52C74C6A-71E9-46FD-9186-362487FAAF72}" type="presParOf" srcId="{E7D7C6E0-1210-4799-9D71-225F04211174}" destId="{3AC6D5A9-D36E-4069-AFE3-C276B1446B6C}" srcOrd="3" destOrd="0" presId="urn:microsoft.com/office/officeart/2005/8/layout/process1"/>
    <dgm:cxn modelId="{FB5A19A8-559B-40AE-9C66-646F79F0462A}" type="presParOf" srcId="{3AC6D5A9-D36E-4069-AFE3-C276B1446B6C}" destId="{4C8656C5-4334-4D90-8449-EED8A4DD5A88}" srcOrd="0" destOrd="0" presId="urn:microsoft.com/office/officeart/2005/8/layout/process1"/>
    <dgm:cxn modelId="{43BF4C42-27C3-444C-9374-A3609C3E8908}" type="presParOf" srcId="{E7D7C6E0-1210-4799-9D71-225F04211174}" destId="{1C2A1E1F-EFFC-48E2-9B00-C12EFF36613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834CA-5E63-44F9-A385-964EAC585F37}">
      <dsp:nvSpPr>
        <dsp:cNvPr id="0" name=""/>
        <dsp:cNvSpPr/>
      </dsp:nvSpPr>
      <dsp:spPr>
        <a:xfrm>
          <a:off x="9715" y="1243364"/>
          <a:ext cx="2903950" cy="1742370"/>
        </a:xfrm>
        <a:prstGeom prst="roundRect">
          <a:avLst>
            <a:gd name="adj" fmla="val 10000"/>
          </a:avLst>
        </a:prstGeom>
        <a:solidFill>
          <a:srgbClr val="F3D8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Part 1_ </a:t>
          </a:r>
          <a:r>
            <a:rPr lang="fr-FR" sz="3300" kern="1200" dirty="0" err="1"/>
            <a:t>Measurement</a:t>
          </a:r>
          <a:r>
            <a:rPr lang="fr-FR" sz="3300" kern="1200" dirty="0"/>
            <a:t> Challenges</a:t>
          </a:r>
        </a:p>
      </dsp:txBody>
      <dsp:txXfrm>
        <a:off x="60747" y="1294396"/>
        <a:ext cx="2801886" cy="1640306"/>
      </dsp:txXfrm>
    </dsp:sp>
    <dsp:sp modelId="{3E55A32C-D7FB-458F-B47F-D913580A470D}">
      <dsp:nvSpPr>
        <dsp:cNvPr id="0" name=""/>
        <dsp:cNvSpPr/>
      </dsp:nvSpPr>
      <dsp:spPr>
        <a:xfrm>
          <a:off x="3204061" y="1754460"/>
          <a:ext cx="615637" cy="720179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rgbClr val="F3D80D"/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3204061" y="1898496"/>
        <a:ext cx="430946" cy="432107"/>
      </dsp:txXfrm>
    </dsp:sp>
    <dsp:sp modelId="{86645F13-440E-4C1A-AE36-DCD6B8B24CDF}">
      <dsp:nvSpPr>
        <dsp:cNvPr id="0" name=""/>
        <dsp:cNvSpPr/>
      </dsp:nvSpPr>
      <dsp:spPr>
        <a:xfrm>
          <a:off x="4075246" y="1243364"/>
          <a:ext cx="2903950" cy="174237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Part 2_ </a:t>
          </a:r>
          <a:r>
            <a:rPr lang="fr-FR" sz="3300" kern="1200" dirty="0" err="1"/>
            <a:t>Porosity</a:t>
          </a:r>
          <a:r>
            <a:rPr lang="fr-FR" sz="3300" kern="1200" dirty="0"/>
            <a:t> &amp; Structure</a:t>
          </a:r>
        </a:p>
      </dsp:txBody>
      <dsp:txXfrm>
        <a:off x="4126278" y="1294396"/>
        <a:ext cx="2801886" cy="1640306"/>
      </dsp:txXfrm>
    </dsp:sp>
    <dsp:sp modelId="{3AC6D5A9-D36E-4069-AFE3-C276B1446B6C}">
      <dsp:nvSpPr>
        <dsp:cNvPr id="0" name=""/>
        <dsp:cNvSpPr/>
      </dsp:nvSpPr>
      <dsp:spPr>
        <a:xfrm>
          <a:off x="7269591" y="1754460"/>
          <a:ext cx="615637" cy="720179"/>
        </a:xfrm>
        <a:prstGeom prst="rightArrow">
          <a:avLst>
            <a:gd name="adj1" fmla="val 60000"/>
            <a:gd name="adj2" fmla="val 50000"/>
          </a:avLst>
        </a:prstGeom>
        <a:gradFill flip="none" rotWithShape="1">
          <a:gsLst>
            <a:gs pos="62000">
              <a:schemeClr val="accent4">
                <a:lumMod val="97000"/>
                <a:lumOff val="3000"/>
              </a:schemeClr>
            </a:gs>
            <a:gs pos="12366">
              <a:schemeClr val="accent1"/>
            </a:gs>
            <a:gs pos="81000">
              <a:schemeClr val="accent4">
                <a:lumMod val="60000"/>
                <a:lumOff val="40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700" kern="1200"/>
        </a:p>
      </dsp:txBody>
      <dsp:txXfrm>
        <a:off x="7269591" y="1898496"/>
        <a:ext cx="430946" cy="432107"/>
      </dsp:txXfrm>
    </dsp:sp>
    <dsp:sp modelId="{1C2A1E1F-EFFC-48E2-9B00-C12EFF366139}">
      <dsp:nvSpPr>
        <dsp:cNvPr id="0" name=""/>
        <dsp:cNvSpPr/>
      </dsp:nvSpPr>
      <dsp:spPr>
        <a:xfrm>
          <a:off x="8140776" y="1243364"/>
          <a:ext cx="2903950" cy="1742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dirty="0"/>
            <a:t>Part 3_ </a:t>
          </a:r>
          <a:r>
            <a:rPr lang="fr-FR" sz="3300" kern="1200" dirty="0" err="1"/>
            <a:t>Moisture</a:t>
          </a:r>
          <a:r>
            <a:rPr lang="fr-FR" sz="3300" kern="1200" dirty="0"/>
            <a:t> </a:t>
          </a:r>
          <a:r>
            <a:rPr lang="fr-FR" sz="3300" kern="1200" dirty="0" err="1"/>
            <a:t>Effect</a:t>
          </a:r>
          <a:endParaRPr lang="fr-FR" sz="3300" kern="1200" dirty="0"/>
        </a:p>
      </dsp:txBody>
      <dsp:txXfrm>
        <a:off x="8191808" y="1294396"/>
        <a:ext cx="2801886" cy="1640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34568-3156-4BB3-B3BC-15E002DF87E3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18D8B-C6BB-4062-9FB6-64A88BAE0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79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423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67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8DCA-BB3B-4E64-B6E9-2155ED26057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472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48DCA-BB3B-4E64-B6E9-2155ED26057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4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109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47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939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64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98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72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16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EB7F2-D49D-49D9-B663-D9F5B5B3A78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114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367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20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43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648DCA-BB3B-4E64-B6E9-2155ED26057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52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2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36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19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479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B7F2-D49D-49D9-B663-D9F5B5B3A7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13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9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03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2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19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251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22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885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34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14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01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3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45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9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93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54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107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33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19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65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449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14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"/>
          <p:cNvSpPr>
            <a:spLocks noGrp="1"/>
          </p:cNvSpPr>
          <p:nvPr>
            <p:ph type="title" hasCustomPrompt="1"/>
          </p:nvPr>
        </p:nvSpPr>
        <p:spPr>
          <a:xfrm>
            <a:off x="779848" y="384280"/>
            <a:ext cx="8508016" cy="781912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AJOUTER LE TITRE DE LA PAGE</a:t>
            </a:r>
          </a:p>
        </p:txBody>
      </p:sp>
      <p:sp>
        <p:nvSpPr>
          <p:cNvPr id="20" name="Corps de texte"/>
          <p:cNvSpPr>
            <a:spLocks noGrp="1"/>
          </p:cNvSpPr>
          <p:nvPr>
            <p:ph type="body" sz="quarter" idx="11" hasCustomPrompt="1"/>
          </p:nvPr>
        </p:nvSpPr>
        <p:spPr>
          <a:xfrm>
            <a:off x="780696" y="2910806"/>
            <a:ext cx="8525019" cy="33002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9" name="Corps de texte"/>
          <p:cNvSpPr>
            <a:spLocks noGrp="1"/>
          </p:cNvSpPr>
          <p:nvPr>
            <p:ph type="body" sz="quarter" idx="10" hasCustomPrompt="1"/>
          </p:nvPr>
        </p:nvSpPr>
        <p:spPr>
          <a:xfrm>
            <a:off x="780696" y="1390798"/>
            <a:ext cx="8525019" cy="1295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 b="1">
                <a:solidFill>
                  <a:schemeClr val="accent1"/>
                </a:solidFill>
              </a:defRPr>
            </a:lvl2pPr>
            <a:lvl3pPr>
              <a:defRPr b="1">
                <a:solidFill>
                  <a:schemeClr val="accent1"/>
                </a:solidFill>
              </a:defRPr>
            </a:lvl3pPr>
            <a:lvl4pPr>
              <a:defRPr b="1">
                <a:solidFill>
                  <a:schemeClr val="accent1"/>
                </a:solidFill>
              </a:defRPr>
            </a:lvl4pPr>
            <a:lvl5pP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81" y="2"/>
            <a:ext cx="841321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37CF434D-569E-D681-8FCD-DA7F46663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B40A674-4EAF-9DCD-DFC7-C6128A803E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5648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pt-BR" sz="2400" kern="1200" dirty="0">
                <a:solidFill>
                  <a:srgbClr val="0E4468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>
              <a:defRPr lang="pt-BR" sz="2400" kern="1200" dirty="0">
                <a:solidFill>
                  <a:srgbClr val="0E4468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>
              <a:defRPr lang="pt-BR" sz="2400" kern="1200" dirty="0">
                <a:solidFill>
                  <a:srgbClr val="0E4468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>
              <a:defRPr lang="pt-BR" sz="2400" kern="1200" dirty="0">
                <a:solidFill>
                  <a:srgbClr val="0E4468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>
              <a:defRPr lang="pt-BR" sz="2400" kern="1200" dirty="0">
                <a:solidFill>
                  <a:srgbClr val="0E4468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solidFill>
                  <a:srgbClr val="0E4468"/>
                </a:solidFill>
                <a:latin typeface="Lato" panose="020F0502020204030203" pitchFamily="34" charset="0"/>
              </a:rPr>
              <a:t>Click </a:t>
            </a:r>
            <a:r>
              <a:rPr lang="pt-BR" sz="2400" dirty="0" err="1">
                <a:solidFill>
                  <a:srgbClr val="0E4468"/>
                </a:solidFill>
                <a:latin typeface="Lato" panose="020F0502020204030203" pitchFamily="34" charset="0"/>
              </a:rPr>
              <a:t>to</a:t>
            </a:r>
            <a:r>
              <a:rPr lang="pt-BR" sz="2400" dirty="0">
                <a:solidFill>
                  <a:srgbClr val="0E4468"/>
                </a:solidFill>
                <a:latin typeface="Lato" panose="020F0502020204030203" pitchFamily="34" charset="0"/>
              </a:rPr>
              <a:t> </a:t>
            </a:r>
            <a:r>
              <a:rPr lang="pt-BR" sz="2400" dirty="0" err="1">
                <a:solidFill>
                  <a:srgbClr val="0E4468"/>
                </a:solidFill>
                <a:latin typeface="Lato" panose="020F0502020204030203" pitchFamily="34" charset="0"/>
              </a:rPr>
              <a:t>add</a:t>
            </a:r>
            <a:r>
              <a:rPr lang="pt-BR" sz="2400" dirty="0">
                <a:solidFill>
                  <a:srgbClr val="0E4468"/>
                </a:solidFill>
                <a:latin typeface="Lato" panose="020F0502020204030203" pitchFamily="34" charset="0"/>
              </a:rPr>
              <a:t> </a:t>
            </a:r>
            <a:r>
              <a:rPr lang="pt-BR" sz="2400" dirty="0" err="1">
                <a:solidFill>
                  <a:srgbClr val="0E4468"/>
                </a:solidFill>
                <a:latin typeface="Lato" panose="020F0502020204030203" pitchFamily="34" charset="0"/>
              </a:rPr>
              <a:t>text</a:t>
            </a:r>
            <a:endParaRPr lang="pt-BR" sz="2400" dirty="0">
              <a:solidFill>
                <a:srgbClr val="0E4468"/>
              </a:solidFill>
              <a:latin typeface="Lato" panose="020F0502020204030203" pitchFamily="34" charset="0"/>
            </a:endParaRPr>
          </a:p>
        </p:txBody>
      </p:sp>
      <p:sp>
        <p:nvSpPr>
          <p:cNvPr id="14" name="Título 12">
            <a:extLst>
              <a:ext uri="{FF2B5EF4-FFF2-40B4-BE49-F238E27FC236}">
                <a16:creationId xmlns:a16="http://schemas.microsoft.com/office/drawing/2014/main" id="{48FBD85E-3333-F29A-5D63-D02EE1A341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2275" y="92598"/>
            <a:ext cx="9063219" cy="9606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400" kern="1200" dirty="0">
                <a:solidFill>
                  <a:schemeClr val="bg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pt-BR" sz="2800" dirty="0">
                <a:solidFill>
                  <a:schemeClr val="bg1"/>
                </a:solidFill>
                <a:latin typeface="Lato" panose="020F0502020204030203" pitchFamily="34" charset="0"/>
              </a:rPr>
              <a:t>Click </a:t>
            </a:r>
            <a:r>
              <a:rPr lang="pt-BR" sz="2800" dirty="0" err="1">
                <a:solidFill>
                  <a:schemeClr val="bg1"/>
                </a:solidFill>
                <a:latin typeface="Lato" panose="020F0502020204030203" pitchFamily="34" charset="0"/>
              </a:rPr>
              <a:t>to</a:t>
            </a:r>
            <a:r>
              <a:rPr lang="pt-BR" sz="28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Lato" panose="020F0502020204030203" pitchFamily="34" charset="0"/>
              </a:rPr>
              <a:t>add</a:t>
            </a:r>
            <a:r>
              <a:rPr lang="pt-BR" sz="28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pt-BR" sz="2800" dirty="0" err="1">
                <a:solidFill>
                  <a:schemeClr val="bg1"/>
                </a:solidFill>
                <a:latin typeface="Lato" panose="020F0502020204030203" pitchFamily="34" charset="0"/>
              </a:rPr>
              <a:t>text</a:t>
            </a:r>
            <a:endParaRPr lang="pt-BR" sz="28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1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5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0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6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2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5745D-52EB-4252-85A0-95C4C3584DB4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819D-5988-415F-9F55-59C1BA227B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4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060FD-B259-4131-9B36-9E6BBF9AFB59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8B1916-A448-4735-9402-FBBA84E451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11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0.e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49.wmf"/><Relationship Id="rId3" Type="http://schemas.openxmlformats.org/officeDocument/2006/relationships/notesSlide" Target="../notesSlides/notesSlide17.xm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11" Type="http://schemas.openxmlformats.org/officeDocument/2006/relationships/oleObject" Target="../embeddings/oleObject12.bin"/><Relationship Id="rId5" Type="http://schemas.openxmlformats.org/officeDocument/2006/relationships/image" Target="NULL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61.e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56879" y="2661144"/>
            <a:ext cx="8148915" cy="1226935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latin typeface="+mn-lt"/>
                <a:cs typeface="Times New Roman" panose="02020603050405020304" pitchFamily="18" charset="0"/>
              </a:rPr>
              <a:t>Fluid–solid–thermal coupling in fibrous porous media: distinct roles of porosity, fiber orientation and relative humidity in cellulose fiber stacks </a:t>
            </a:r>
            <a:endParaRPr lang="fr-FR" sz="35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C74D214-F2A1-6872-880A-8D82C743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211" y="639744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sz="1800" smtClean="0"/>
              <a:t>1</a:t>
            </a:fld>
            <a:endParaRPr lang="en-US" sz="1800" dirty="0"/>
          </a:p>
        </p:txBody>
      </p:sp>
      <p:sp>
        <p:nvSpPr>
          <p:cNvPr id="8" name="ZoneTexte 7"/>
          <p:cNvSpPr txBox="1"/>
          <p:nvPr/>
        </p:nvSpPr>
        <p:spPr>
          <a:xfrm>
            <a:off x="5111207" y="4044175"/>
            <a:ext cx="3370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cs typeface="Times New Roman" panose="02020603050405020304" pitchFamily="18" charset="0"/>
              </a:rPr>
              <a:t>Karen MOURDA</a:t>
            </a:r>
          </a:p>
        </p:txBody>
      </p:sp>
      <p:sp>
        <p:nvSpPr>
          <p:cNvPr id="9" name="Google Shape;311;p36">
            <a:extLst>
              <a:ext uri="{FF2B5EF4-FFF2-40B4-BE49-F238E27FC236}">
                <a16:creationId xmlns:a16="http://schemas.microsoft.com/office/drawing/2014/main" id="{77E76D6B-942C-FF47-C479-832E1C8F3874}"/>
              </a:ext>
            </a:extLst>
          </p:cNvPr>
          <p:cNvSpPr txBox="1">
            <a:spLocks/>
          </p:cNvSpPr>
          <p:nvPr/>
        </p:nvSpPr>
        <p:spPr>
          <a:xfrm>
            <a:off x="4149966" y="4575988"/>
            <a:ext cx="4162739" cy="62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iro"/>
              <a:buNone/>
              <a:defRPr sz="28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rPr>
              <a:t>Supervisor: </a:t>
            </a:r>
            <a:r>
              <a:rPr lang="en-US" sz="2400" b="1" dirty="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rPr>
              <a:t>Philippe COUSSOT</a:t>
            </a:r>
          </a:p>
          <a:p>
            <a:r>
              <a:rPr lang="en-US" sz="2400" b="1" dirty="0">
                <a:solidFill>
                  <a:schemeClr val="tx1"/>
                </a:solidFill>
                <a:latin typeface="+mn-lt"/>
                <a:ea typeface="+mj-ea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30302" y="5609659"/>
            <a:ext cx="43248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cs typeface="Times New Roman" panose="02020603050405020304" pitchFamily="18" charset="0"/>
              </a:rPr>
              <a:t>19 May 2026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1875" y="898365"/>
            <a:ext cx="4453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Interpore</a:t>
            </a:r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2026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5E1B6E0B-2EA9-4B6D-4D2A-FEB6F82E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0" y="1113205"/>
            <a:ext cx="2196076" cy="4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69F97A04-55DE-4642-82FC-1D4C750A7DA0}"/>
              </a:ext>
            </a:extLst>
          </p:cNvPr>
          <p:cNvGrpSpPr>
            <a:grpSpLocks noChangeAspect="1"/>
          </p:cNvGrpSpPr>
          <p:nvPr/>
        </p:nvGrpSpPr>
        <p:grpSpPr>
          <a:xfrm>
            <a:off x="9340646" y="111885"/>
            <a:ext cx="2753032" cy="973736"/>
            <a:chOff x="6900420" y="251090"/>
            <a:chExt cx="4038993" cy="1428576"/>
          </a:xfrm>
        </p:grpSpPr>
        <p:pic>
          <p:nvPicPr>
            <p:cNvPr id="18" name="Google Shape;56;p1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t="77782"/>
            <a:stretch/>
          </p:blipFill>
          <p:spPr>
            <a:xfrm>
              <a:off x="7826928" y="251090"/>
              <a:ext cx="3112485" cy="5742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9" name="Google Shape;57;p1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b="20413"/>
            <a:stretch/>
          </p:blipFill>
          <p:spPr>
            <a:xfrm>
              <a:off x="6900420" y="253067"/>
              <a:ext cx="967291" cy="6392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420" y="831478"/>
              <a:ext cx="4038993" cy="848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08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7" name="Objet 36">
            <a:extLst>
              <a:ext uri="{FF2B5EF4-FFF2-40B4-BE49-F238E27FC236}">
                <a16:creationId xmlns:a16="http://schemas.microsoft.com/office/drawing/2014/main" id="{8A242FAF-9C02-4731-9D69-D449F6989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827800"/>
              </p:ext>
            </p:extLst>
          </p:nvPr>
        </p:nvGraphicFramePr>
        <p:xfrm>
          <a:off x="1373629" y="173101"/>
          <a:ext cx="8865102" cy="678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Graph" r:id="rId4" imgW="9802206" imgH="7502457" progId="Origin95.Graph">
                  <p:embed/>
                </p:oleObj>
              </mc:Choice>
              <mc:Fallback>
                <p:oleObj name="Graph" r:id="rId4" imgW="9802206" imgH="7502457" progId="Origin95.Graph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47AC6989-3146-4BB7-985A-F5551EF43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3629" y="173101"/>
                        <a:ext cx="8865102" cy="678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3265002" y="4269015"/>
            <a:ext cx="1285272" cy="978924"/>
            <a:chOff x="2641920" y="1055575"/>
            <a:chExt cx="1612868" cy="1390686"/>
          </a:xfrm>
        </p:grpSpPr>
        <p:grpSp>
          <p:nvGrpSpPr>
            <p:cNvPr id="9" name="Groupe 8"/>
            <p:cNvGrpSpPr/>
            <p:nvPr/>
          </p:nvGrpSpPr>
          <p:grpSpPr>
            <a:xfrm>
              <a:off x="2641920" y="1357714"/>
              <a:ext cx="1612868" cy="753758"/>
              <a:chOff x="2745772" y="1277933"/>
              <a:chExt cx="1612868" cy="753758"/>
            </a:xfrm>
          </p:grpSpPr>
          <p:cxnSp>
            <p:nvCxnSpPr>
              <p:cNvPr id="12" name="Connecteur en arc 11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en arc 12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en arc 13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en arc 14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en arc 15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en arc 16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en arc 17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en arc 19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en arc 20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avec flèche 9"/>
            <p:cNvCxnSpPr>
              <a:endCxn id="19" idx="0"/>
            </p:cNvCxnSpPr>
            <p:nvPr/>
          </p:nvCxnSpPr>
          <p:spPr>
            <a:xfrm flipH="1">
              <a:off x="3448354" y="1055575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429865" y="2081056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3182099" y="1711552"/>
            <a:ext cx="1510646" cy="851732"/>
            <a:chOff x="4724252" y="1629628"/>
            <a:chExt cx="1882967" cy="1192647"/>
          </a:xfrm>
        </p:grpSpPr>
        <p:grpSp>
          <p:nvGrpSpPr>
            <p:cNvPr id="23" name="Groupe 22"/>
            <p:cNvGrpSpPr/>
            <p:nvPr/>
          </p:nvGrpSpPr>
          <p:grpSpPr>
            <a:xfrm>
              <a:off x="4816789" y="1829103"/>
              <a:ext cx="1612868" cy="753758"/>
              <a:chOff x="2745772" y="1277933"/>
              <a:chExt cx="1612868" cy="753758"/>
            </a:xfrm>
          </p:grpSpPr>
          <p:cxnSp>
            <p:nvCxnSpPr>
              <p:cNvPr id="26" name="Connecteur en arc 25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en arc 26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en arc 27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en arc 28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en arc 29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en arc 30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rc 31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en arc 33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en arc 34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avec flèche 23"/>
            <p:cNvCxnSpPr/>
            <p:nvPr/>
          </p:nvCxnSpPr>
          <p:spPr>
            <a:xfrm flipH="1">
              <a:off x="6200819" y="1629628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4724252" y="2561917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791FEF00-7A72-4111-9317-90914DA34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2" name="Título 2">
            <a:extLst>
              <a:ext uri="{FF2B5EF4-FFF2-40B4-BE49-F238E27FC236}">
                <a16:creationId xmlns:a16="http://schemas.microsoft.com/office/drawing/2014/main" id="{F1454A6F-674E-4B31-8654-309C9F46EEC9}"/>
              </a:ext>
            </a:extLst>
          </p:cNvPr>
          <p:cNvSpPr txBox="1">
            <a:spLocks/>
          </p:cNvSpPr>
          <p:nvPr/>
        </p:nvSpPr>
        <p:spPr>
          <a:xfrm>
            <a:off x="838199" y="225134"/>
            <a:ext cx="10515600" cy="60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+mn-lt"/>
              </a:rPr>
              <a:t>Bio-Based Materials: Complex and Anisotropic Structures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92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15779"/>
            <a:ext cx="9421813" cy="960437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+mn-lt"/>
              </a:rPr>
              <a:t>Thermal </a:t>
            </a:r>
            <a:r>
              <a:rPr lang="fr-FR" sz="2400" b="1" dirty="0" err="1">
                <a:latin typeface="+mn-lt"/>
              </a:rPr>
              <a:t>conductivity</a:t>
            </a:r>
            <a:r>
              <a:rPr lang="fr-FR" sz="2400" b="1" dirty="0">
                <a:latin typeface="+mn-lt"/>
              </a:rPr>
              <a:t> vs. </a:t>
            </a:r>
            <a:r>
              <a:rPr lang="fr-FR" sz="2400" b="1" dirty="0" err="1">
                <a:latin typeface="+mn-lt"/>
              </a:rPr>
              <a:t>Porosity</a:t>
            </a:r>
            <a:r>
              <a:rPr lang="fr-FR" sz="2400" b="1" dirty="0">
                <a:latin typeface="+mn-lt"/>
              </a:rPr>
              <a:t> 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Dried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Samples</a:t>
            </a:r>
            <a:r>
              <a:rPr lang="fr-FR" sz="2400" b="1" dirty="0">
                <a:latin typeface="+mn-lt"/>
              </a:rPr>
              <a:t>: Impact of </a:t>
            </a:r>
            <a:r>
              <a:rPr lang="fr-FR" sz="2400" b="1" dirty="0" err="1">
                <a:latin typeface="+mn-lt"/>
              </a:rPr>
              <a:t>Orientation_with</a:t>
            </a:r>
            <a:r>
              <a:rPr lang="fr-FR" sz="2400" b="1" dirty="0">
                <a:latin typeface="+mn-lt"/>
              </a:rPr>
              <a:t> theoretical Models</a:t>
            </a:r>
            <a:endParaRPr lang="pt-BR" sz="2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41347" y="1307222"/>
                <a:ext cx="3469411" cy="658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𝑐𝑒𝑙𝑙𝑢𝑙𝑜𝑠𝑒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𝑐𝑒𝑙𝑙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fr-FR" b="0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=0.025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347" y="1307222"/>
                <a:ext cx="3469411" cy="658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569781" y="3614362"/>
            <a:ext cx="308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Structures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parallel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to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heat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flow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8251" y="6021337"/>
            <a:ext cx="370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  <a:cs typeface="Times New Roman" panose="02020603050405020304" pitchFamily="18" charset="0"/>
              </a:rPr>
              <a:t>Structures </a:t>
            </a:r>
            <a:r>
              <a:rPr lang="fr-FR" dirty="0" err="1">
                <a:solidFill>
                  <a:srgbClr val="0000FF"/>
                </a:solidFill>
                <a:cs typeface="Times New Roman" panose="02020603050405020304" pitchFamily="18" charset="0"/>
              </a:rPr>
              <a:t>perpendicular</a:t>
            </a:r>
            <a:r>
              <a:rPr lang="fr-FR" dirty="0">
                <a:solidFill>
                  <a:srgbClr val="0000FF"/>
                </a:solidFill>
                <a:cs typeface="Times New Roman" panose="02020603050405020304" pitchFamily="18" charset="0"/>
              </a:rPr>
              <a:t> to </a:t>
            </a:r>
            <a:r>
              <a:rPr lang="fr-FR" dirty="0" err="1">
                <a:solidFill>
                  <a:srgbClr val="0000FF"/>
                </a:solidFill>
                <a:cs typeface="Times New Roman" panose="02020603050405020304" pitchFamily="18" charset="0"/>
              </a:rPr>
              <a:t>heat</a:t>
            </a:r>
            <a:r>
              <a:rPr lang="fr-FR" dirty="0">
                <a:solidFill>
                  <a:srgbClr val="0000FF"/>
                </a:solidFill>
                <a:cs typeface="Times New Roman" panose="02020603050405020304" pitchFamily="18" charset="0"/>
              </a:rPr>
              <a:t> flow</a:t>
            </a:r>
            <a:endParaRPr lang="fr-FR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F45F91-B8A8-4CB3-B571-64FB660AD8E8}"/>
                  </a:ext>
                </a:extLst>
              </p:cNvPr>
              <p:cNvSpPr/>
              <p:nvPr/>
            </p:nvSpPr>
            <p:spPr>
              <a:xfrm>
                <a:off x="6575322" y="2607484"/>
                <a:ext cx="3119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F45F91-B8A8-4CB3-B571-64FB660AD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322" y="2607484"/>
                <a:ext cx="3119508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D9FFF1-10C1-4119-8238-F98432C159DA}"/>
                  </a:ext>
                </a:extLst>
              </p:cNvPr>
              <p:cNvSpPr/>
              <p:nvPr/>
            </p:nvSpPr>
            <p:spPr>
              <a:xfrm>
                <a:off x="6579133" y="4889061"/>
                <a:ext cx="2139881" cy="901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D9FFF1-10C1-4119-8238-F98432C15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133" y="4889061"/>
                <a:ext cx="2139881" cy="901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903889A-F5F8-8649-513C-C44E423833D8}"/>
              </a:ext>
            </a:extLst>
          </p:cNvPr>
          <p:cNvGrpSpPr/>
          <p:nvPr/>
        </p:nvGrpSpPr>
        <p:grpSpPr>
          <a:xfrm>
            <a:off x="9854306" y="4195526"/>
            <a:ext cx="2139881" cy="1863370"/>
            <a:chOff x="9951179" y="4232822"/>
            <a:chExt cx="2139881" cy="1863370"/>
          </a:xfrm>
        </p:grpSpPr>
        <p:cxnSp>
          <p:nvCxnSpPr>
            <p:cNvPr id="25" name="Connecteur droit avec flèche 66">
              <a:extLst>
                <a:ext uri="{FF2B5EF4-FFF2-40B4-BE49-F238E27FC236}">
                  <a16:creationId xmlns:a16="http://schemas.microsoft.com/office/drawing/2014/main" id="{26DD4769-C1EB-BE14-0451-C80DB990A677}"/>
                </a:ext>
              </a:extLst>
            </p:cNvPr>
            <p:cNvCxnSpPr/>
            <p:nvPr/>
          </p:nvCxnSpPr>
          <p:spPr>
            <a:xfrm rot="5400000">
              <a:off x="10518803" y="4608071"/>
              <a:ext cx="750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Texte 67">
              <a:extLst>
                <a:ext uri="{FF2B5EF4-FFF2-40B4-BE49-F238E27FC236}">
                  <a16:creationId xmlns:a16="http://schemas.microsoft.com/office/drawing/2014/main" id="{3E97ECE2-00C5-A9A0-E4DB-E0F5E1CD1ECA}"/>
                </a:ext>
              </a:extLst>
            </p:cNvPr>
            <p:cNvSpPr txBox="1"/>
            <p:nvPr/>
          </p:nvSpPr>
          <p:spPr>
            <a:xfrm rot="5400000">
              <a:off x="10448593" y="4531830"/>
              <a:ext cx="958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Calibri" panose="020F0502020204030204" pitchFamily="34" charset="0"/>
                </a:rPr>
                <a:t>Heat flux</a:t>
              </a:r>
            </a:p>
          </p:txBody>
        </p:sp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C5B85E6D-D2ED-1EFA-DB60-35F13EFD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51179" y="5005363"/>
              <a:ext cx="2139881" cy="1090829"/>
            </a:xfrm>
            <a:prstGeom prst="rect">
              <a:avLst/>
            </a:prstGeom>
          </p:spPr>
        </p:pic>
      </p:grpSp>
      <p:grpSp>
        <p:nvGrpSpPr>
          <p:cNvPr id="28" name="Group 24">
            <a:extLst>
              <a:ext uri="{FF2B5EF4-FFF2-40B4-BE49-F238E27FC236}">
                <a16:creationId xmlns:a16="http://schemas.microsoft.com/office/drawing/2014/main" id="{01D84701-0A33-5F14-12D0-501D7C262522}"/>
              </a:ext>
            </a:extLst>
          </p:cNvPr>
          <p:cNvGrpSpPr/>
          <p:nvPr/>
        </p:nvGrpSpPr>
        <p:grpSpPr>
          <a:xfrm>
            <a:off x="10137075" y="1161135"/>
            <a:ext cx="1088136" cy="2882392"/>
            <a:chOff x="10137075" y="1161135"/>
            <a:chExt cx="1088136" cy="2882392"/>
          </a:xfrm>
        </p:grpSpPr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C986849B-FE3D-40EC-BFAD-082AC77FDEB4}"/>
                </a:ext>
              </a:extLst>
            </p:cNvPr>
            <p:cNvCxnSpPr/>
            <p:nvPr/>
          </p:nvCxnSpPr>
          <p:spPr>
            <a:xfrm rot="5400000">
              <a:off x="10190257" y="1536384"/>
              <a:ext cx="750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A64AC6F-B6DC-49D8-B62A-9E2EA5D5C8DC}"/>
                </a:ext>
              </a:extLst>
            </p:cNvPr>
            <p:cNvSpPr txBox="1"/>
            <p:nvPr/>
          </p:nvSpPr>
          <p:spPr>
            <a:xfrm rot="5400000">
              <a:off x="10168134" y="1411137"/>
              <a:ext cx="8550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Calibri" panose="020F0502020204030204" pitchFamily="34" charset="0"/>
                </a:rPr>
                <a:t>Heat flux</a:t>
              </a:r>
            </a:p>
          </p:txBody>
        </p:sp>
        <p:pic>
          <p:nvPicPr>
            <p:cNvPr id="31" name="Picture 21">
              <a:extLst>
                <a:ext uri="{FF2B5EF4-FFF2-40B4-BE49-F238E27FC236}">
                  <a16:creationId xmlns:a16="http://schemas.microsoft.com/office/drawing/2014/main" id="{A464A2C9-1DBC-DAEE-4C5B-342515B4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9613844" y="2432160"/>
              <a:ext cx="2134598" cy="1088136"/>
            </a:xfrm>
            <a:prstGeom prst="rect">
              <a:avLst/>
            </a:prstGeom>
          </p:spPr>
        </p:pic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47AC6989-3146-4BB7-985A-F5551EF43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28431"/>
              </p:ext>
            </p:extLst>
          </p:nvPr>
        </p:nvGraphicFramePr>
        <p:xfrm>
          <a:off x="34590" y="787866"/>
          <a:ext cx="7078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Graph" r:id="rId10" imgW="9802206" imgH="7502457" progId="Origin95.Graph">
                  <p:embed/>
                </p:oleObj>
              </mc:Choice>
              <mc:Fallback>
                <p:oleObj name="Graph" r:id="rId10" imgW="9802206" imgH="7502457" progId="Origin95.Graph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47AC6989-3146-4BB7-985A-F5551EF438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590" y="787866"/>
                        <a:ext cx="7078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09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199" y="139222"/>
            <a:ext cx="9421813" cy="9604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Thermal conductivity vs. Porosity in Dried Samples: Impact of </a:t>
            </a:r>
            <a:r>
              <a:rPr lang="en-US" sz="2400" b="1" dirty="0" err="1">
                <a:latin typeface="+mn-lt"/>
              </a:rPr>
              <a:t>Orientation_with</a:t>
            </a:r>
            <a:r>
              <a:rPr lang="en-US" sz="2400" b="1" dirty="0">
                <a:latin typeface="+mn-lt"/>
              </a:rPr>
              <a:t> Effective Models</a:t>
            </a:r>
            <a:endParaRPr lang="pt-BR" sz="2400" b="1" dirty="0">
              <a:latin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03889A-F5F8-8649-513C-C44E423833D8}"/>
              </a:ext>
            </a:extLst>
          </p:cNvPr>
          <p:cNvGrpSpPr/>
          <p:nvPr/>
        </p:nvGrpSpPr>
        <p:grpSpPr>
          <a:xfrm>
            <a:off x="532813" y="2650771"/>
            <a:ext cx="2139881" cy="1863370"/>
            <a:chOff x="9951179" y="4232822"/>
            <a:chExt cx="2139881" cy="1863370"/>
          </a:xfrm>
        </p:grpSpPr>
        <p:cxnSp>
          <p:nvCxnSpPr>
            <p:cNvPr id="25" name="Connecteur droit avec flèche 66">
              <a:extLst>
                <a:ext uri="{FF2B5EF4-FFF2-40B4-BE49-F238E27FC236}">
                  <a16:creationId xmlns:a16="http://schemas.microsoft.com/office/drawing/2014/main" id="{26DD4769-C1EB-BE14-0451-C80DB990A677}"/>
                </a:ext>
              </a:extLst>
            </p:cNvPr>
            <p:cNvCxnSpPr/>
            <p:nvPr/>
          </p:nvCxnSpPr>
          <p:spPr>
            <a:xfrm rot="5400000">
              <a:off x="10518803" y="4608071"/>
              <a:ext cx="750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ZoneTexte 67">
              <a:extLst>
                <a:ext uri="{FF2B5EF4-FFF2-40B4-BE49-F238E27FC236}">
                  <a16:creationId xmlns:a16="http://schemas.microsoft.com/office/drawing/2014/main" id="{3E97ECE2-00C5-A9A0-E4DB-E0F5E1CD1ECA}"/>
                </a:ext>
              </a:extLst>
            </p:cNvPr>
            <p:cNvSpPr txBox="1"/>
            <p:nvPr/>
          </p:nvSpPr>
          <p:spPr>
            <a:xfrm rot="5400000">
              <a:off x="10448593" y="4531830"/>
              <a:ext cx="958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cs typeface="Calibri" panose="020F0502020204030204" pitchFamily="34" charset="0"/>
                </a:rPr>
                <a:t>Heat flux</a:t>
              </a:r>
            </a:p>
          </p:txBody>
        </p:sp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C5B85E6D-D2ED-1EFA-DB60-35F13EFD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1179" y="5005363"/>
              <a:ext cx="2139881" cy="1090829"/>
            </a:xfrm>
            <a:prstGeom prst="rect">
              <a:avLst/>
            </a:prstGeom>
          </p:spPr>
        </p:pic>
      </p:grp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AE22A62-0639-4F86-AA24-2CFAEBEA9B31}"/>
                  </a:ext>
                </a:extLst>
              </p:cNvPr>
              <p:cNvSpPr txBox="1"/>
              <p:nvPr/>
            </p:nvSpPr>
            <p:spPr>
              <a:xfrm>
                <a:off x="4296914" y="1741898"/>
                <a:ext cx="8279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fr-FR" sz="1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fr-FR" sz="12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AE22A62-0639-4F86-AA24-2CFAEBEA9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914" y="1741898"/>
                <a:ext cx="827984" cy="184666"/>
              </a:xfrm>
              <a:prstGeom prst="rect">
                <a:avLst/>
              </a:prstGeom>
              <a:blipFill>
                <a:blip r:embed="rId5"/>
                <a:stretch>
                  <a:fillRect t="-6667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93583D9-F31F-44DC-9DDA-81881719786C}"/>
              </a:ext>
            </a:extLst>
          </p:cNvPr>
          <p:cNvSpPr/>
          <p:nvPr/>
        </p:nvSpPr>
        <p:spPr>
          <a:xfrm>
            <a:off x="229155" y="5292748"/>
            <a:ext cx="320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Our </a:t>
            </a:r>
            <a:r>
              <a:rPr lang="fr-FR" dirty="0" err="1">
                <a:solidFill>
                  <a:srgbClr val="FF0000"/>
                </a:solidFill>
              </a:rPr>
              <a:t>model_Transverse</a:t>
            </a:r>
            <a:r>
              <a:rPr lang="fr-FR" dirty="0">
                <a:solidFill>
                  <a:srgbClr val="FF0000"/>
                </a:solidFill>
              </a:rPr>
              <a:t> Direction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E853B-0FBF-45A9-BA0A-3884A725F72C}"/>
              </a:ext>
            </a:extLst>
          </p:cNvPr>
          <p:cNvSpPr/>
          <p:nvPr/>
        </p:nvSpPr>
        <p:spPr>
          <a:xfrm>
            <a:off x="151000" y="1130757"/>
            <a:ext cx="266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Our </a:t>
            </a:r>
            <a:r>
              <a:rPr lang="fr-FR" dirty="0" err="1">
                <a:solidFill>
                  <a:srgbClr val="0000FF"/>
                </a:solidFill>
              </a:rPr>
              <a:t>model_Axial</a:t>
            </a:r>
            <a:r>
              <a:rPr lang="fr-FR" dirty="0">
                <a:solidFill>
                  <a:srgbClr val="0000FF"/>
                </a:solidFill>
              </a:rPr>
              <a:t> Direction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59F9BE-C090-4140-8C93-EE22D35D153C}"/>
                  </a:ext>
                </a:extLst>
              </p:cNvPr>
              <p:cNvSpPr/>
              <p:nvPr/>
            </p:nvSpPr>
            <p:spPr>
              <a:xfrm>
                <a:off x="163742" y="1530616"/>
                <a:ext cx="3981346" cy="913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𝑐𝑒𝑙𝑙</m:t>
                                  </m:r>
                                </m:sub>
                              </m:sSub>
                            </m:den>
                          </m:f>
                          <m:r>
                            <a:rPr lang="fr-FR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𝑐𝑒𝑙𝑙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fr-FR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𝑎𝑖𝑟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59F9BE-C090-4140-8C93-EE22D35D1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2" y="1530616"/>
                <a:ext cx="3981346" cy="9135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6042B74-83FF-4CF2-A99F-11D6F42EDC8F}"/>
                  </a:ext>
                </a:extLst>
              </p:cNvPr>
              <p:cNvSpPr txBox="1"/>
              <p:nvPr/>
            </p:nvSpPr>
            <p:spPr>
              <a:xfrm>
                <a:off x="4919205" y="6088587"/>
                <a:ext cx="82798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fr-FR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66042B74-83FF-4CF2-A99F-11D6F42ED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205" y="6088587"/>
                <a:ext cx="827984" cy="184666"/>
              </a:xfrm>
              <a:prstGeom prst="rect">
                <a:avLst/>
              </a:prstGeom>
              <a:blipFill>
                <a:blip r:embed="rId7"/>
                <a:stretch>
                  <a:fillRect t="-3333" b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D6DD587-E883-4038-BCDD-988C4B36F204}"/>
                  </a:ext>
                </a:extLst>
              </p:cNvPr>
              <p:cNvSpPr txBox="1"/>
              <p:nvPr/>
            </p:nvSpPr>
            <p:spPr>
              <a:xfrm>
                <a:off x="286471" y="5768264"/>
                <a:ext cx="4592283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𝑐𝑒𝑙𝑙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𝑐𝑒𝑙𝑙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D6DD587-E883-4038-BCDD-988C4B36F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1" y="5768264"/>
                <a:ext cx="4592283" cy="891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t 32">
            <a:extLst>
              <a:ext uri="{FF2B5EF4-FFF2-40B4-BE49-F238E27FC236}">
                <a16:creationId xmlns:a16="http://schemas.microsoft.com/office/drawing/2014/main" id="{3C0ED954-BA04-4EF8-84DA-F6742561002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80893" y="719931"/>
          <a:ext cx="7078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Graph" r:id="rId9" imgW="9802206" imgH="7502457" progId="Origin95.Graph">
                  <p:embed/>
                </p:oleObj>
              </mc:Choice>
              <mc:Fallback>
                <p:oleObj name="Graph" r:id="rId9" imgW="9802206" imgH="7502457" progId="Origin95.Graph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83796AE5-53F3-4C27-857E-69AE0A446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80893" y="719931"/>
                        <a:ext cx="7078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238D6D1-35B5-4975-9FC4-9AE0DBA3D432}"/>
                  </a:ext>
                </a:extLst>
              </p:cNvPr>
              <p:cNvSpPr txBox="1"/>
              <p:nvPr/>
            </p:nvSpPr>
            <p:spPr>
              <a:xfrm>
                <a:off x="8130196" y="3687001"/>
                <a:ext cx="931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=0.98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238D6D1-35B5-4975-9FC4-9AE0DBA3D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196" y="3687001"/>
                <a:ext cx="931922" cy="276999"/>
              </a:xfrm>
              <a:prstGeom prst="rect">
                <a:avLst/>
              </a:prstGeom>
              <a:blipFill>
                <a:blip r:embed="rId11"/>
                <a:stretch>
                  <a:fillRect l="-3268" r="-588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age 34">
            <a:extLst>
              <a:ext uri="{FF2B5EF4-FFF2-40B4-BE49-F238E27FC236}">
                <a16:creationId xmlns:a16="http://schemas.microsoft.com/office/drawing/2014/main" id="{8D6FD47D-F92C-4E64-9056-549F91E8EE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007" r="5229" b="9392"/>
          <a:stretch/>
        </p:blipFill>
        <p:spPr>
          <a:xfrm>
            <a:off x="3631021" y="3187754"/>
            <a:ext cx="1554480" cy="1473200"/>
          </a:xfrm>
          <a:prstGeom prst="rect">
            <a:avLst/>
          </a:prstGeom>
        </p:spPr>
      </p:pic>
      <p:pic>
        <p:nvPicPr>
          <p:cNvPr id="36" name="Picture 26">
            <a:extLst>
              <a:ext uri="{FF2B5EF4-FFF2-40B4-BE49-F238E27FC236}">
                <a16:creationId xmlns:a16="http://schemas.microsoft.com/office/drawing/2014/main" id="{F2A337D4-C187-40D9-9BB5-204F9B439D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813" y="3401269"/>
            <a:ext cx="2215565" cy="113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6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248690" y="4461641"/>
            <a:ext cx="1285272" cy="978924"/>
            <a:chOff x="2641920" y="1055575"/>
            <a:chExt cx="1612868" cy="1390686"/>
          </a:xfrm>
        </p:grpSpPr>
        <p:grpSp>
          <p:nvGrpSpPr>
            <p:cNvPr id="9" name="Groupe 8"/>
            <p:cNvGrpSpPr/>
            <p:nvPr/>
          </p:nvGrpSpPr>
          <p:grpSpPr>
            <a:xfrm>
              <a:off x="2641920" y="1357714"/>
              <a:ext cx="1612868" cy="753758"/>
              <a:chOff x="2745772" y="1277933"/>
              <a:chExt cx="1612868" cy="753758"/>
            </a:xfrm>
          </p:grpSpPr>
          <p:cxnSp>
            <p:nvCxnSpPr>
              <p:cNvPr id="12" name="Connecteur en arc 11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en arc 12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en arc 13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en arc 14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en arc 15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en arc 16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en arc 17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en arc 19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en arc 20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avec flèche 9"/>
            <p:cNvCxnSpPr>
              <a:endCxn id="19" idx="0"/>
            </p:cNvCxnSpPr>
            <p:nvPr/>
          </p:nvCxnSpPr>
          <p:spPr>
            <a:xfrm flipH="1">
              <a:off x="3448354" y="1055575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429865" y="2081056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7248690" y="1940752"/>
            <a:ext cx="1510646" cy="851732"/>
            <a:chOff x="4724252" y="1629628"/>
            <a:chExt cx="1882967" cy="1192647"/>
          </a:xfrm>
        </p:grpSpPr>
        <p:grpSp>
          <p:nvGrpSpPr>
            <p:cNvPr id="23" name="Groupe 22"/>
            <p:cNvGrpSpPr/>
            <p:nvPr/>
          </p:nvGrpSpPr>
          <p:grpSpPr>
            <a:xfrm>
              <a:off x="4816789" y="1829103"/>
              <a:ext cx="1612868" cy="753758"/>
              <a:chOff x="2745772" y="1277933"/>
              <a:chExt cx="1612868" cy="753758"/>
            </a:xfrm>
          </p:grpSpPr>
          <p:cxnSp>
            <p:nvCxnSpPr>
              <p:cNvPr id="26" name="Connecteur en arc 25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en arc 26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en arc 27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en arc 28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en arc 29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en arc 30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rc 31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en arc 33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en arc 34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avec flèche 23"/>
            <p:cNvCxnSpPr/>
            <p:nvPr/>
          </p:nvCxnSpPr>
          <p:spPr>
            <a:xfrm flipH="1">
              <a:off x="6200819" y="1629628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4724252" y="2561917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9" name="Objet 38">
            <a:extLst>
              <a:ext uri="{FF2B5EF4-FFF2-40B4-BE49-F238E27FC236}">
                <a16:creationId xmlns:a16="http://schemas.microsoft.com/office/drawing/2014/main" id="{47492AEC-0AC2-4FCD-816A-6F710A35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02273"/>
              </p:ext>
            </p:extLst>
          </p:nvPr>
        </p:nvGraphicFramePr>
        <p:xfrm>
          <a:off x="1370907" y="266691"/>
          <a:ext cx="8824147" cy="675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r:id="rId4" imgW="9802206" imgH="7502457" progId="Origin95.Graph">
                  <p:embed/>
                </p:oleObj>
              </mc:Choice>
              <mc:Fallback>
                <p:oleObj r:id="rId4" imgW="9802206" imgH="7502457" progId="Origin95.Graph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47492AEC-0AC2-4FCD-816A-6F710A35D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907" y="266691"/>
                        <a:ext cx="8824147" cy="6754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ítulo 2">
            <a:extLst>
              <a:ext uri="{FF2B5EF4-FFF2-40B4-BE49-F238E27FC236}">
                <a16:creationId xmlns:a16="http://schemas.microsoft.com/office/drawing/2014/main" id="{7E9C89FB-3A29-4E9A-B34F-853122DDB4BB}"/>
              </a:ext>
            </a:extLst>
          </p:cNvPr>
          <p:cNvSpPr txBox="1">
            <a:spLocks/>
          </p:cNvSpPr>
          <p:nvPr/>
        </p:nvSpPr>
        <p:spPr>
          <a:xfrm>
            <a:off x="838199" y="225134"/>
            <a:ext cx="10515600" cy="60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+mn-lt"/>
              </a:rPr>
              <a:t>Bio-Based Materials: Complex and Anisotropic Structures</a:t>
            </a:r>
            <a:endParaRPr lang="pt-BR" sz="2400" b="1" dirty="0">
              <a:latin typeface="+mn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ACD2BE8-DC82-4884-A7DB-109D3297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71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601FE828-A5BC-420F-8EC0-A6DD3169E8A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976513" y="153873"/>
          <a:ext cx="8410353" cy="643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Graph" r:id="rId3" imgW="9802206" imgH="7502457" progId="Origin95.Graph">
                  <p:embed/>
                </p:oleObj>
              </mc:Choice>
              <mc:Fallback>
                <p:oleObj name="Graph" r:id="rId3" imgW="9802206" imgH="7502457" progId="Origin95.Graph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601FE828-A5BC-420F-8EC0-A6DD3169E8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513" y="153873"/>
                        <a:ext cx="8410353" cy="6437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ítulo 2">
            <a:extLst>
              <a:ext uri="{FF2B5EF4-FFF2-40B4-BE49-F238E27FC236}">
                <a16:creationId xmlns:a16="http://schemas.microsoft.com/office/drawing/2014/main" id="{2AFF3140-4E17-409E-9DBE-CFF23F33766C}"/>
              </a:ext>
            </a:extLst>
          </p:cNvPr>
          <p:cNvSpPr txBox="1">
            <a:spLocks/>
          </p:cNvSpPr>
          <p:nvPr/>
        </p:nvSpPr>
        <p:spPr>
          <a:xfrm>
            <a:off x="838199" y="225134"/>
            <a:ext cx="9775622" cy="9606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+mn-lt"/>
              </a:rPr>
              <a:t>Thermal </a:t>
            </a:r>
            <a:r>
              <a:rPr lang="fr-FR" sz="2400" b="1" dirty="0" err="1">
                <a:latin typeface="+mn-lt"/>
              </a:rPr>
              <a:t>conductivity</a:t>
            </a:r>
            <a:r>
              <a:rPr lang="fr-FR" sz="2400" b="1" dirty="0">
                <a:latin typeface="+mn-lt"/>
              </a:rPr>
              <a:t> vs. Apparent </a:t>
            </a:r>
            <a:r>
              <a:rPr lang="fr-FR" sz="2400" b="1" dirty="0" err="1">
                <a:latin typeface="+mn-lt"/>
              </a:rPr>
              <a:t>density</a:t>
            </a:r>
            <a:r>
              <a:rPr lang="fr-FR" sz="2400" b="1" dirty="0">
                <a:latin typeface="+mn-lt"/>
              </a:rPr>
              <a:t>: </a:t>
            </a:r>
            <a:r>
              <a:rPr lang="fr-FR" sz="2400" b="1" dirty="0" err="1">
                <a:latin typeface="+mn-lt"/>
              </a:rPr>
              <a:t>Analogy</a:t>
            </a:r>
            <a:r>
              <a:rPr lang="fr-FR" sz="2400" b="1" dirty="0">
                <a:latin typeface="+mn-lt"/>
              </a:rPr>
              <a:t> of </a:t>
            </a:r>
            <a:r>
              <a:rPr lang="fr-FR" sz="2400" b="1" dirty="0" err="1">
                <a:latin typeface="+mn-lt"/>
              </a:rPr>
              <a:t>our</a:t>
            </a:r>
            <a:r>
              <a:rPr lang="fr-FR" sz="2400" b="1" dirty="0">
                <a:latin typeface="+mn-lt"/>
              </a:rPr>
              <a:t> model </a:t>
            </a:r>
            <a:r>
              <a:rPr lang="fr-FR" sz="2400" b="1" dirty="0" err="1">
                <a:latin typeface="+mn-lt"/>
              </a:rPr>
              <a:t>with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Litterature</a:t>
            </a:r>
            <a:r>
              <a:rPr lang="fr-FR" sz="2400" b="1" dirty="0">
                <a:latin typeface="+mn-lt"/>
              </a:rPr>
              <a:t> data</a:t>
            </a:r>
            <a:endParaRPr lang="pt-BR" sz="2400" b="1" dirty="0">
              <a:latin typeface="+mn-lt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C35448A-91AD-4638-9A5D-E039CB3BDC2E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88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8BEB4-B890-404F-9A42-EE14C0AE6FF4}"/>
              </a:ext>
            </a:extLst>
          </p:cNvPr>
          <p:cNvSpPr txBox="1">
            <a:spLocks/>
          </p:cNvSpPr>
          <p:nvPr/>
        </p:nvSpPr>
        <p:spPr>
          <a:xfrm>
            <a:off x="853149" y="241562"/>
            <a:ext cx="10651694" cy="781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cs typeface="Calibri" panose="020F0502020204030204" pitchFamily="34" charset="0"/>
              </a:rPr>
              <a:t>Evolution of Thermal Conductivity with Relative Humidity at Different Porosities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2872" y="84436"/>
            <a:ext cx="765711" cy="1248548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027808"/>
              </p:ext>
            </p:extLst>
          </p:nvPr>
        </p:nvGraphicFramePr>
        <p:xfrm>
          <a:off x="2038246" y="517395"/>
          <a:ext cx="7686522" cy="5891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Graph" r:id="rId5" imgW="9802206" imgH="7502457" progId="Origin95.Graph">
                  <p:embed/>
                </p:oleObj>
              </mc:Choice>
              <mc:Fallback>
                <p:oleObj name="Graph" r:id="rId5" imgW="9802206" imgH="7502457" progId="Origin95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246" y="517395"/>
                        <a:ext cx="7686522" cy="5891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96B779E9-6997-4D59-90D3-9DE2A636C814}"/>
              </a:ext>
            </a:extLst>
          </p:cNvPr>
          <p:cNvGrpSpPr/>
          <p:nvPr/>
        </p:nvGrpSpPr>
        <p:grpSpPr>
          <a:xfrm>
            <a:off x="508221" y="896418"/>
            <a:ext cx="1554480" cy="2233700"/>
            <a:chOff x="483766" y="538807"/>
            <a:chExt cx="1554480" cy="22337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66E60B8-742C-4791-BFE6-C5518ACA8E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2" t="6007" r="5229" b="9392"/>
            <a:stretch/>
          </p:blipFill>
          <p:spPr>
            <a:xfrm>
              <a:off x="483766" y="1299307"/>
              <a:ext cx="1554480" cy="1473200"/>
            </a:xfrm>
            <a:prstGeom prst="rect">
              <a:avLst/>
            </a:prstGeom>
          </p:spPr>
        </p:pic>
        <p:cxnSp>
          <p:nvCxnSpPr>
            <p:cNvPr id="9" name="Connecteur droit avec flèche 66">
              <a:extLst>
                <a:ext uri="{FF2B5EF4-FFF2-40B4-BE49-F238E27FC236}">
                  <a16:creationId xmlns:a16="http://schemas.microsoft.com/office/drawing/2014/main" id="{E30A3413-7B55-4D56-AE45-0608B8223C59}"/>
                </a:ext>
              </a:extLst>
            </p:cNvPr>
            <p:cNvCxnSpPr/>
            <p:nvPr/>
          </p:nvCxnSpPr>
          <p:spPr>
            <a:xfrm rot="5400000">
              <a:off x="876235" y="914056"/>
              <a:ext cx="75049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ZoneTexte 67">
              <a:extLst>
                <a:ext uri="{FF2B5EF4-FFF2-40B4-BE49-F238E27FC236}">
                  <a16:creationId xmlns:a16="http://schemas.microsoft.com/office/drawing/2014/main" id="{FD8CD2D7-D61F-4BB4-BEDD-71FA205DD53F}"/>
                </a:ext>
              </a:extLst>
            </p:cNvPr>
            <p:cNvSpPr txBox="1"/>
            <p:nvPr/>
          </p:nvSpPr>
          <p:spPr>
            <a:xfrm rot="5400000">
              <a:off x="806025" y="837815"/>
              <a:ext cx="958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Heat flux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6F7C136-1DF0-4E0F-A76B-E5E1847459D9}"/>
              </a:ext>
            </a:extLst>
          </p:cNvPr>
          <p:cNvGrpSpPr/>
          <p:nvPr/>
        </p:nvGrpSpPr>
        <p:grpSpPr>
          <a:xfrm>
            <a:off x="9259452" y="2857033"/>
            <a:ext cx="2319131" cy="1484243"/>
            <a:chOff x="569843" y="5098852"/>
            <a:chExt cx="2319131" cy="148424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A761A4-5BC8-4E3C-BEE9-CB3D33C8F755}"/>
                </a:ext>
              </a:extLst>
            </p:cNvPr>
            <p:cNvSpPr/>
            <p:nvPr/>
          </p:nvSpPr>
          <p:spPr>
            <a:xfrm>
              <a:off x="569843" y="5098852"/>
              <a:ext cx="2319131" cy="148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D5E8F3-7DD1-4465-9DB4-9AC867C91B08}"/>
                </a:ext>
              </a:extLst>
            </p:cNvPr>
            <p:cNvSpPr/>
            <p:nvPr/>
          </p:nvSpPr>
          <p:spPr>
            <a:xfrm>
              <a:off x="777056" y="6240813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3FFF77-F4B8-4A16-9519-338AF5A69DD1}"/>
                </a:ext>
              </a:extLst>
            </p:cNvPr>
            <p:cNvSpPr/>
            <p:nvPr/>
          </p:nvSpPr>
          <p:spPr>
            <a:xfrm rot="432054">
              <a:off x="1726069" y="5975618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674EE2-76C5-4130-B77F-334C96C29A22}"/>
                </a:ext>
              </a:extLst>
            </p:cNvPr>
            <p:cNvSpPr/>
            <p:nvPr/>
          </p:nvSpPr>
          <p:spPr>
            <a:xfrm rot="21028247">
              <a:off x="693036" y="5611820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5E495E-198B-4E87-855A-CB99189F5CF2}"/>
                </a:ext>
              </a:extLst>
            </p:cNvPr>
            <p:cNvSpPr/>
            <p:nvPr/>
          </p:nvSpPr>
          <p:spPr>
            <a:xfrm>
              <a:off x="700255" y="5175289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2180C67-442F-432B-A217-CA4B81B1A337}"/>
                </a:ext>
              </a:extLst>
            </p:cNvPr>
            <p:cNvSpPr/>
            <p:nvPr/>
          </p:nvSpPr>
          <p:spPr>
            <a:xfrm>
              <a:off x="1898860" y="5492759"/>
              <a:ext cx="916374" cy="17578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68B8860-C1BB-4C8E-BD48-5AEEBAF09B21}"/>
              </a:ext>
            </a:extLst>
          </p:cNvPr>
          <p:cNvGrpSpPr/>
          <p:nvPr/>
        </p:nvGrpSpPr>
        <p:grpSpPr>
          <a:xfrm>
            <a:off x="9259452" y="2857033"/>
            <a:ext cx="2319131" cy="1484243"/>
            <a:chOff x="9442900" y="743258"/>
            <a:chExt cx="2319131" cy="14842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150809-B1CA-4158-B529-51A7D0D87C55}"/>
                </a:ext>
              </a:extLst>
            </p:cNvPr>
            <p:cNvSpPr/>
            <p:nvPr/>
          </p:nvSpPr>
          <p:spPr>
            <a:xfrm>
              <a:off x="9442900" y="743258"/>
              <a:ext cx="2319131" cy="148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BC403C4-BFC7-415D-B955-4BA09B2C376F}"/>
                </a:ext>
              </a:extLst>
            </p:cNvPr>
            <p:cNvGrpSpPr/>
            <p:nvPr/>
          </p:nvGrpSpPr>
          <p:grpSpPr>
            <a:xfrm>
              <a:off x="9584890" y="1839869"/>
              <a:ext cx="1173738" cy="300570"/>
              <a:chOff x="504620" y="5490968"/>
              <a:chExt cx="1173738" cy="300570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E567619-47A1-454C-8241-9075E7FD2D4B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BC54E8F-D995-4969-9C09-D8EEB7C077BC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EE45556F-184B-44CA-AE07-BC838465E780}"/>
                </a:ext>
              </a:extLst>
            </p:cNvPr>
            <p:cNvGrpSpPr/>
            <p:nvPr/>
          </p:nvGrpSpPr>
          <p:grpSpPr>
            <a:xfrm rot="432054">
              <a:off x="10532378" y="1574578"/>
              <a:ext cx="1173738" cy="300570"/>
              <a:chOff x="504620" y="5490968"/>
              <a:chExt cx="1173738" cy="30057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3C841E9F-F76A-4B61-9E46-D3582EBAF20A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C706C119-ED34-4CC6-8493-40EEFD9DD393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C5B7166-E99F-4644-9AD9-2C0E8FC5E689}"/>
                </a:ext>
              </a:extLst>
            </p:cNvPr>
            <p:cNvGrpSpPr/>
            <p:nvPr/>
          </p:nvGrpSpPr>
          <p:grpSpPr>
            <a:xfrm rot="21028247">
              <a:off x="9502885" y="1210708"/>
              <a:ext cx="1173738" cy="300570"/>
              <a:chOff x="504620" y="5490968"/>
              <a:chExt cx="1173738" cy="30057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CE4AFB9-293B-4DCB-BD77-4C8DA811ABF2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2CF2D7D-12D1-41B8-8174-C22878F07052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576E2657-94A0-4C18-BD1F-DB2575EDEB14}"/>
                </a:ext>
              </a:extLst>
            </p:cNvPr>
            <p:cNvGrpSpPr/>
            <p:nvPr/>
          </p:nvGrpSpPr>
          <p:grpSpPr>
            <a:xfrm>
              <a:off x="10714628" y="1094197"/>
              <a:ext cx="1030951" cy="284780"/>
              <a:chOff x="504620" y="5490968"/>
              <a:chExt cx="1173738" cy="30057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F305D515-4584-47EB-9B55-041CAB5CB1CB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D22CACF-725B-4BF6-B16B-065A72BB5D5D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81D0695-6A71-4D87-A6C3-C927D0DBDC02}"/>
                </a:ext>
              </a:extLst>
            </p:cNvPr>
            <p:cNvGrpSpPr/>
            <p:nvPr/>
          </p:nvGrpSpPr>
          <p:grpSpPr>
            <a:xfrm>
              <a:off x="9508089" y="774345"/>
              <a:ext cx="1173738" cy="300570"/>
              <a:chOff x="9508089" y="774345"/>
              <a:chExt cx="1173738" cy="30057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1B8E3A1-09D0-401F-87C4-88A29818A952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Organigramme : Connecteur 71">
                <a:extLst>
                  <a:ext uri="{FF2B5EF4-FFF2-40B4-BE49-F238E27FC236}">
                    <a16:creationId xmlns:a16="http://schemas.microsoft.com/office/drawing/2014/main" id="{4D1D34F1-D776-4BCA-902A-312850E9A10F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Organigramme : Connecteur 72">
                <a:extLst>
                  <a:ext uri="{FF2B5EF4-FFF2-40B4-BE49-F238E27FC236}">
                    <a16:creationId xmlns:a16="http://schemas.microsoft.com/office/drawing/2014/main" id="{A600EB01-2C2F-429C-AC47-F2BFDDF16956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Organigramme : Connecteur 73">
                <a:extLst>
                  <a:ext uri="{FF2B5EF4-FFF2-40B4-BE49-F238E27FC236}">
                    <a16:creationId xmlns:a16="http://schemas.microsoft.com/office/drawing/2014/main" id="{7E52D4AF-1C0D-4F15-9709-04BBACC1B707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5" name="Organigramme : Connecteur 74">
                <a:extLst>
                  <a:ext uri="{FF2B5EF4-FFF2-40B4-BE49-F238E27FC236}">
                    <a16:creationId xmlns:a16="http://schemas.microsoft.com/office/drawing/2014/main" id="{CC7CCB61-E0F7-495B-80FF-1B304B202F2F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Organigramme : Connecteur 75">
                <a:extLst>
                  <a:ext uri="{FF2B5EF4-FFF2-40B4-BE49-F238E27FC236}">
                    <a16:creationId xmlns:a16="http://schemas.microsoft.com/office/drawing/2014/main" id="{FD0E0194-479B-4E31-A036-F45E7760261C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Organigramme : Connecteur 76">
                <a:extLst>
                  <a:ext uri="{FF2B5EF4-FFF2-40B4-BE49-F238E27FC236}">
                    <a16:creationId xmlns:a16="http://schemas.microsoft.com/office/drawing/2014/main" id="{37936A5B-1C99-4260-8B57-D906B34C35C8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8" name="Organigramme : Connecteur 77">
                <a:extLst>
                  <a:ext uri="{FF2B5EF4-FFF2-40B4-BE49-F238E27FC236}">
                    <a16:creationId xmlns:a16="http://schemas.microsoft.com/office/drawing/2014/main" id="{A734AD20-C960-4422-B872-ABD101F9D1EF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Organigramme : Connecteur 78">
                <a:extLst>
                  <a:ext uri="{FF2B5EF4-FFF2-40B4-BE49-F238E27FC236}">
                    <a16:creationId xmlns:a16="http://schemas.microsoft.com/office/drawing/2014/main" id="{879A228D-0137-4B8B-B4C3-C6BB4958F79E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Organigramme : Connecteur 79">
                <a:extLst>
                  <a:ext uri="{FF2B5EF4-FFF2-40B4-BE49-F238E27FC236}">
                    <a16:creationId xmlns:a16="http://schemas.microsoft.com/office/drawing/2014/main" id="{04E2EE54-10FE-484A-B7C0-75A8137CF335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282E2FCE-84FA-4215-9BCC-CA8414BA87F1}"/>
                </a:ext>
              </a:extLst>
            </p:cNvPr>
            <p:cNvGrpSpPr/>
            <p:nvPr/>
          </p:nvGrpSpPr>
          <p:grpSpPr>
            <a:xfrm rot="20978185">
              <a:off x="9504799" y="1208984"/>
              <a:ext cx="1173738" cy="300570"/>
              <a:chOff x="9508089" y="774345"/>
              <a:chExt cx="1173738" cy="30057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1CE8728-6CE1-4C7A-B7B2-109E74DA8F14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Organigramme : Connecteur 61">
                <a:extLst>
                  <a:ext uri="{FF2B5EF4-FFF2-40B4-BE49-F238E27FC236}">
                    <a16:creationId xmlns:a16="http://schemas.microsoft.com/office/drawing/2014/main" id="{41F7DFC3-AD1C-4602-A845-62D6B1DEB29A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Organigramme : Connecteur 62">
                <a:extLst>
                  <a:ext uri="{FF2B5EF4-FFF2-40B4-BE49-F238E27FC236}">
                    <a16:creationId xmlns:a16="http://schemas.microsoft.com/office/drawing/2014/main" id="{23365215-4119-47B5-B90B-B8B83A38D3D4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Organigramme : Connecteur 63">
                <a:extLst>
                  <a:ext uri="{FF2B5EF4-FFF2-40B4-BE49-F238E27FC236}">
                    <a16:creationId xmlns:a16="http://schemas.microsoft.com/office/drawing/2014/main" id="{B24A3680-730F-4D17-9789-83E66B11701B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5" name="Organigramme : Connecteur 64">
                <a:extLst>
                  <a:ext uri="{FF2B5EF4-FFF2-40B4-BE49-F238E27FC236}">
                    <a16:creationId xmlns:a16="http://schemas.microsoft.com/office/drawing/2014/main" id="{8E3B77AE-0E76-4794-AF4C-CA51DDFC7ACF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Organigramme : Connecteur 65">
                <a:extLst>
                  <a:ext uri="{FF2B5EF4-FFF2-40B4-BE49-F238E27FC236}">
                    <a16:creationId xmlns:a16="http://schemas.microsoft.com/office/drawing/2014/main" id="{9CB27DB4-FD75-45B7-A1DF-F5ECEAB40B67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Organigramme : Connecteur 66">
                <a:extLst>
                  <a:ext uri="{FF2B5EF4-FFF2-40B4-BE49-F238E27FC236}">
                    <a16:creationId xmlns:a16="http://schemas.microsoft.com/office/drawing/2014/main" id="{779017B1-6A0B-467A-8189-E479C725F9D1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Organigramme : Connecteur 67">
                <a:extLst>
                  <a:ext uri="{FF2B5EF4-FFF2-40B4-BE49-F238E27FC236}">
                    <a16:creationId xmlns:a16="http://schemas.microsoft.com/office/drawing/2014/main" id="{F6FDFC7D-E357-4912-94AA-EDC53A208DED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Organigramme : Connecteur 68">
                <a:extLst>
                  <a:ext uri="{FF2B5EF4-FFF2-40B4-BE49-F238E27FC236}">
                    <a16:creationId xmlns:a16="http://schemas.microsoft.com/office/drawing/2014/main" id="{DE845384-7012-46B2-A4B3-0FD96641D34D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Organigramme : Connecteur 69">
                <a:extLst>
                  <a:ext uri="{FF2B5EF4-FFF2-40B4-BE49-F238E27FC236}">
                    <a16:creationId xmlns:a16="http://schemas.microsoft.com/office/drawing/2014/main" id="{82E87B1D-68AE-44FE-8328-664EA105607C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95CC8DAF-AF2F-4B19-B2BD-225BE9C0AAA2}"/>
                </a:ext>
              </a:extLst>
            </p:cNvPr>
            <p:cNvGrpSpPr/>
            <p:nvPr/>
          </p:nvGrpSpPr>
          <p:grpSpPr>
            <a:xfrm>
              <a:off x="10714629" y="1074916"/>
              <a:ext cx="1039852" cy="303102"/>
              <a:chOff x="9508089" y="774345"/>
              <a:chExt cx="1173738" cy="300570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D028A99-0E53-4A08-BF08-3C7215C171B3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Organigramme : Connecteur 51">
                <a:extLst>
                  <a:ext uri="{FF2B5EF4-FFF2-40B4-BE49-F238E27FC236}">
                    <a16:creationId xmlns:a16="http://schemas.microsoft.com/office/drawing/2014/main" id="{8423BE87-FD7B-44FC-9991-113A033C75E9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Organigramme : Connecteur 52">
                <a:extLst>
                  <a:ext uri="{FF2B5EF4-FFF2-40B4-BE49-F238E27FC236}">
                    <a16:creationId xmlns:a16="http://schemas.microsoft.com/office/drawing/2014/main" id="{817F1E04-B79A-4C1A-A0D3-63FB5E9232FB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Organigramme : Connecteur 53">
                <a:extLst>
                  <a:ext uri="{FF2B5EF4-FFF2-40B4-BE49-F238E27FC236}">
                    <a16:creationId xmlns:a16="http://schemas.microsoft.com/office/drawing/2014/main" id="{032958ED-D1FA-4EF3-8663-97CDDDF1FD5A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5" name="Organigramme : Connecteur 54">
                <a:extLst>
                  <a:ext uri="{FF2B5EF4-FFF2-40B4-BE49-F238E27FC236}">
                    <a16:creationId xmlns:a16="http://schemas.microsoft.com/office/drawing/2014/main" id="{FD6DF66F-1932-4CDB-BC4B-A1588F4EE42E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Organigramme : Connecteur 55">
                <a:extLst>
                  <a:ext uri="{FF2B5EF4-FFF2-40B4-BE49-F238E27FC236}">
                    <a16:creationId xmlns:a16="http://schemas.microsoft.com/office/drawing/2014/main" id="{CD0E8D0D-8F5E-475D-93E3-CEB0F6D0B554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Organigramme : Connecteur 56">
                <a:extLst>
                  <a:ext uri="{FF2B5EF4-FFF2-40B4-BE49-F238E27FC236}">
                    <a16:creationId xmlns:a16="http://schemas.microsoft.com/office/drawing/2014/main" id="{37EE45EC-BB50-4C37-8810-5B0DE538DF8B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Organigramme : Connecteur 57">
                <a:extLst>
                  <a:ext uri="{FF2B5EF4-FFF2-40B4-BE49-F238E27FC236}">
                    <a16:creationId xmlns:a16="http://schemas.microsoft.com/office/drawing/2014/main" id="{C3E62BB9-DD4F-4CA8-BD76-9C2830F581CF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rganigramme : Connecteur 58">
                <a:extLst>
                  <a:ext uri="{FF2B5EF4-FFF2-40B4-BE49-F238E27FC236}">
                    <a16:creationId xmlns:a16="http://schemas.microsoft.com/office/drawing/2014/main" id="{977F770A-104B-41AB-9DCD-E3E53119FB8F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Connecteur 59">
                <a:extLst>
                  <a:ext uri="{FF2B5EF4-FFF2-40B4-BE49-F238E27FC236}">
                    <a16:creationId xmlns:a16="http://schemas.microsoft.com/office/drawing/2014/main" id="{B9D89399-DBD2-4E6A-961D-1151C0DCDED1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E586D54C-62D8-4EAC-A615-AC28299F8113}"/>
                </a:ext>
              </a:extLst>
            </p:cNvPr>
            <p:cNvGrpSpPr/>
            <p:nvPr/>
          </p:nvGrpSpPr>
          <p:grpSpPr>
            <a:xfrm rot="441606">
              <a:off x="10534082" y="1578387"/>
              <a:ext cx="1173738" cy="300570"/>
              <a:chOff x="9508089" y="774345"/>
              <a:chExt cx="1173738" cy="30057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CC2B6DF-943F-4CBE-A0A6-669A5BF7D9A7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Organigramme : Connecteur 41">
                <a:extLst>
                  <a:ext uri="{FF2B5EF4-FFF2-40B4-BE49-F238E27FC236}">
                    <a16:creationId xmlns:a16="http://schemas.microsoft.com/office/drawing/2014/main" id="{08A06544-76B5-4A9C-8DAD-E17462819FA1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Organigramme : Connecteur 42">
                <a:extLst>
                  <a:ext uri="{FF2B5EF4-FFF2-40B4-BE49-F238E27FC236}">
                    <a16:creationId xmlns:a16="http://schemas.microsoft.com/office/drawing/2014/main" id="{9E5D25B2-542C-42E7-B018-1F8B5279996C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Organigramme : Connecteur 43">
                <a:extLst>
                  <a:ext uri="{FF2B5EF4-FFF2-40B4-BE49-F238E27FC236}">
                    <a16:creationId xmlns:a16="http://schemas.microsoft.com/office/drawing/2014/main" id="{D8C89C67-5E7C-43F9-8811-9A691928684B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5" name="Organigramme : Connecteur 44">
                <a:extLst>
                  <a:ext uri="{FF2B5EF4-FFF2-40B4-BE49-F238E27FC236}">
                    <a16:creationId xmlns:a16="http://schemas.microsoft.com/office/drawing/2014/main" id="{B9DD88AF-9B95-4887-8FB1-D272D266F594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Organigramme : Connecteur 45">
                <a:extLst>
                  <a:ext uri="{FF2B5EF4-FFF2-40B4-BE49-F238E27FC236}">
                    <a16:creationId xmlns:a16="http://schemas.microsoft.com/office/drawing/2014/main" id="{8B6B74DA-1365-438F-BA4D-9B27BB5B3E09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Organigramme : Connecteur 46">
                <a:extLst>
                  <a:ext uri="{FF2B5EF4-FFF2-40B4-BE49-F238E27FC236}">
                    <a16:creationId xmlns:a16="http://schemas.microsoft.com/office/drawing/2014/main" id="{937C6F6A-E931-4A96-AD01-0BDD3D0B1BB8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Organigramme : Connecteur 47">
                <a:extLst>
                  <a:ext uri="{FF2B5EF4-FFF2-40B4-BE49-F238E27FC236}">
                    <a16:creationId xmlns:a16="http://schemas.microsoft.com/office/drawing/2014/main" id="{0E36E77D-387A-41E7-B114-6A9594CB6442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>
                <a:extLst>
                  <a:ext uri="{FF2B5EF4-FFF2-40B4-BE49-F238E27FC236}">
                    <a16:creationId xmlns:a16="http://schemas.microsoft.com/office/drawing/2014/main" id="{56428012-5BD8-4745-84AA-B52F5F9EB9F8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Organigramme : Connecteur 49">
                <a:extLst>
                  <a:ext uri="{FF2B5EF4-FFF2-40B4-BE49-F238E27FC236}">
                    <a16:creationId xmlns:a16="http://schemas.microsoft.com/office/drawing/2014/main" id="{8CB8729C-9472-4FC1-B0FB-6618E0A42A4E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49C36F23-4B26-47BC-A115-33421DB7FBD9}"/>
                </a:ext>
              </a:extLst>
            </p:cNvPr>
            <p:cNvGrpSpPr/>
            <p:nvPr/>
          </p:nvGrpSpPr>
          <p:grpSpPr>
            <a:xfrm>
              <a:off x="9587418" y="1840427"/>
              <a:ext cx="1173738" cy="300570"/>
              <a:chOff x="9508089" y="774345"/>
              <a:chExt cx="1173738" cy="30057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F361522-D9CD-4D6F-AC9E-28390E36CB24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Organigramme : Connecteur 31">
                <a:extLst>
                  <a:ext uri="{FF2B5EF4-FFF2-40B4-BE49-F238E27FC236}">
                    <a16:creationId xmlns:a16="http://schemas.microsoft.com/office/drawing/2014/main" id="{D8FFC690-51FF-4178-B574-AE1F3062A085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Organigramme : Connecteur 32">
                <a:extLst>
                  <a:ext uri="{FF2B5EF4-FFF2-40B4-BE49-F238E27FC236}">
                    <a16:creationId xmlns:a16="http://schemas.microsoft.com/office/drawing/2014/main" id="{4E9D64F0-2011-46BC-8E70-9A2BA986D46B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Organigramme : Connecteur 33">
                <a:extLst>
                  <a:ext uri="{FF2B5EF4-FFF2-40B4-BE49-F238E27FC236}">
                    <a16:creationId xmlns:a16="http://schemas.microsoft.com/office/drawing/2014/main" id="{AD254F0F-4899-41F8-A9E8-87ADEE2EA3EC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Organigramme : Connecteur 34">
                <a:extLst>
                  <a:ext uri="{FF2B5EF4-FFF2-40B4-BE49-F238E27FC236}">
                    <a16:creationId xmlns:a16="http://schemas.microsoft.com/office/drawing/2014/main" id="{2FCBC218-DC35-46C3-8775-5CFD695665B4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Organigramme : Connecteur 35">
                <a:extLst>
                  <a:ext uri="{FF2B5EF4-FFF2-40B4-BE49-F238E27FC236}">
                    <a16:creationId xmlns:a16="http://schemas.microsoft.com/office/drawing/2014/main" id="{8DCCD17E-38B3-4C36-BEE5-96A8D01A5E62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>
                <a:extLst>
                  <a:ext uri="{FF2B5EF4-FFF2-40B4-BE49-F238E27FC236}">
                    <a16:creationId xmlns:a16="http://schemas.microsoft.com/office/drawing/2014/main" id="{22BED7DB-2B83-434C-B1C4-0933D30AC6F1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Organigramme : Connecteur 37">
                <a:extLst>
                  <a:ext uri="{FF2B5EF4-FFF2-40B4-BE49-F238E27FC236}">
                    <a16:creationId xmlns:a16="http://schemas.microsoft.com/office/drawing/2014/main" id="{FD14DFF5-6D2A-49CB-8913-961A1530A54C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Organigramme : Connecteur 38">
                <a:extLst>
                  <a:ext uri="{FF2B5EF4-FFF2-40B4-BE49-F238E27FC236}">
                    <a16:creationId xmlns:a16="http://schemas.microsoft.com/office/drawing/2014/main" id="{F1570450-EC37-486D-8B2F-02954D036CE2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Organigramme : Connecteur 39">
                <a:extLst>
                  <a:ext uri="{FF2B5EF4-FFF2-40B4-BE49-F238E27FC236}">
                    <a16:creationId xmlns:a16="http://schemas.microsoft.com/office/drawing/2014/main" id="{EBFEEFF9-1768-428C-92CA-E31E3F8DACF2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9AB234D-D872-4D57-9E1B-B7792EC4D54B}"/>
              </a:ext>
            </a:extLst>
          </p:cNvPr>
          <p:cNvCxnSpPr/>
          <p:nvPr/>
        </p:nvCxnSpPr>
        <p:spPr>
          <a:xfrm flipV="1">
            <a:off x="5003074" y="2495006"/>
            <a:ext cx="0" cy="93146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12E179B9-6A64-4B7C-8C6D-B4A4E629D8F8}"/>
              </a:ext>
            </a:extLst>
          </p:cNvPr>
          <p:cNvCxnSpPr/>
          <p:nvPr/>
        </p:nvCxnSpPr>
        <p:spPr>
          <a:xfrm flipV="1">
            <a:off x="6065520" y="3219636"/>
            <a:ext cx="0" cy="93146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51D6A3A0-DDB0-48B7-9AFF-795F2CFCA04D}"/>
              </a:ext>
            </a:extLst>
          </p:cNvPr>
          <p:cNvCxnSpPr/>
          <p:nvPr/>
        </p:nvCxnSpPr>
        <p:spPr>
          <a:xfrm flipV="1">
            <a:off x="6966857" y="3816190"/>
            <a:ext cx="0" cy="93146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C04A5B1-2417-430A-BE09-DC0E43F56F16}"/>
              </a:ext>
            </a:extLst>
          </p:cNvPr>
          <p:cNvSpPr txBox="1"/>
          <p:nvPr/>
        </p:nvSpPr>
        <p:spPr>
          <a:xfrm flipH="1">
            <a:off x="4269277" y="2761919"/>
            <a:ext cx="76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42361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8BEB4-B890-404F-9A42-EE14C0AE6FF4}"/>
              </a:ext>
            </a:extLst>
          </p:cNvPr>
          <p:cNvSpPr txBox="1">
            <a:spLocks/>
          </p:cNvSpPr>
          <p:nvPr/>
        </p:nvSpPr>
        <p:spPr>
          <a:xfrm>
            <a:off x="849037" y="242511"/>
            <a:ext cx="10651694" cy="7819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+mn-lt"/>
                <a:cs typeface="Calibri" panose="020F0502020204030204" pitchFamily="34" charset="0"/>
              </a:rPr>
              <a:t>Moisture Effect Depends on Porosity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A6BC89-0A27-4A65-8816-A767EED66074}"/>
              </a:ext>
            </a:extLst>
          </p:cNvPr>
          <p:cNvSpPr txBox="1">
            <a:spLocks/>
          </p:cNvSpPr>
          <p:nvPr/>
        </p:nvSpPr>
        <p:spPr>
          <a:xfrm>
            <a:off x="307618" y="578666"/>
            <a:ext cx="8525019" cy="489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600"/>
            </a:pP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Saturate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(RH ≈ 100 %):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 </a:t>
            </a:r>
            <a:r>
              <a:rPr lang="fr-F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moisture</a:t>
            </a:r>
            <a:r>
              <a:rPr lang="fr-F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82475-C567-4B11-8B3E-D3EDBA152148}"/>
              </a:ext>
            </a:extLst>
          </p:cNvPr>
          <p:cNvSpPr txBox="1"/>
          <p:nvPr/>
        </p:nvSpPr>
        <p:spPr>
          <a:xfrm>
            <a:off x="1200173" y="948881"/>
            <a:ext cx="82194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/>
            </a:pPr>
            <a:r>
              <a:rPr sz="2000" dirty="0"/>
              <a:t>100 % RH  →  80 %  →  60 %  →  40 %  →  30 %  →  Oven 60 °C  →  0 % RH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8550" y="4844739"/>
            <a:ext cx="2693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Thermal conductivity cannot be predicted without considering both structure and moisture together</a:t>
            </a: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237C62F-2AA8-4BFA-B5BD-41A19ABD5D9E}"/>
              </a:ext>
            </a:extLst>
          </p:cNvPr>
          <p:cNvGrpSpPr/>
          <p:nvPr/>
        </p:nvGrpSpPr>
        <p:grpSpPr>
          <a:xfrm>
            <a:off x="9457038" y="3131353"/>
            <a:ext cx="2319131" cy="1484243"/>
            <a:chOff x="569843" y="5098852"/>
            <a:chExt cx="2319131" cy="148424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8BA944-3A42-4A9D-9CA3-5DB455579F7D}"/>
                </a:ext>
              </a:extLst>
            </p:cNvPr>
            <p:cNvSpPr/>
            <p:nvPr/>
          </p:nvSpPr>
          <p:spPr>
            <a:xfrm>
              <a:off x="569843" y="5098852"/>
              <a:ext cx="2319131" cy="148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6E43C3-8835-4A19-89C3-544C14CFAC47}"/>
                </a:ext>
              </a:extLst>
            </p:cNvPr>
            <p:cNvSpPr/>
            <p:nvPr/>
          </p:nvSpPr>
          <p:spPr>
            <a:xfrm>
              <a:off x="777056" y="6240813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7FEA460-5CFF-471A-ADF9-36D897BFE30D}"/>
                </a:ext>
              </a:extLst>
            </p:cNvPr>
            <p:cNvSpPr/>
            <p:nvPr/>
          </p:nvSpPr>
          <p:spPr>
            <a:xfrm rot="432054">
              <a:off x="1726069" y="5975618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AF7784-91E3-4348-ADD6-D1AB34BF876F}"/>
                </a:ext>
              </a:extLst>
            </p:cNvPr>
            <p:cNvSpPr/>
            <p:nvPr/>
          </p:nvSpPr>
          <p:spPr>
            <a:xfrm rot="21028247">
              <a:off x="693036" y="5611820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4DEA9B2-C445-41A4-9CB7-840025D30587}"/>
                </a:ext>
              </a:extLst>
            </p:cNvPr>
            <p:cNvSpPr/>
            <p:nvPr/>
          </p:nvSpPr>
          <p:spPr>
            <a:xfrm>
              <a:off x="700255" y="5175289"/>
              <a:ext cx="1043292" cy="1855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4B797-B76E-49C0-9E0D-6AEBE71D4A5F}"/>
                </a:ext>
              </a:extLst>
            </p:cNvPr>
            <p:cNvSpPr/>
            <p:nvPr/>
          </p:nvSpPr>
          <p:spPr>
            <a:xfrm>
              <a:off x="1898860" y="5492759"/>
              <a:ext cx="916374" cy="17578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Flèche : bas 44">
            <a:extLst>
              <a:ext uri="{FF2B5EF4-FFF2-40B4-BE49-F238E27FC236}">
                <a16:creationId xmlns:a16="http://schemas.microsoft.com/office/drawing/2014/main" id="{962A7CE7-5E91-43C0-9209-66DC8DB35EAA}"/>
              </a:ext>
            </a:extLst>
          </p:cNvPr>
          <p:cNvSpPr/>
          <p:nvPr/>
        </p:nvSpPr>
        <p:spPr>
          <a:xfrm>
            <a:off x="10506260" y="2264118"/>
            <a:ext cx="292525" cy="81174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28B1EAC-DB9D-46B6-AA01-B1307796093C}"/>
              </a:ext>
            </a:extLst>
          </p:cNvPr>
          <p:cNvSpPr txBox="1"/>
          <p:nvPr/>
        </p:nvSpPr>
        <p:spPr>
          <a:xfrm>
            <a:off x="10681827" y="2516922"/>
            <a:ext cx="86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Drying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779864" y="2516922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5"/>
                </a:solidFill>
              </a:rPr>
              <a:t>Bound</a:t>
            </a:r>
            <a:r>
              <a:rPr lang="fr-FR" dirty="0">
                <a:solidFill>
                  <a:schemeClr val="accent5"/>
                </a:solidFill>
              </a:rPr>
              <a:t> Water</a:t>
            </a:r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1C123E87-4FDD-4AF9-8B86-810CB4C380F7}"/>
              </a:ext>
            </a:extLst>
          </p:cNvPr>
          <p:cNvGrpSpPr/>
          <p:nvPr/>
        </p:nvGrpSpPr>
        <p:grpSpPr>
          <a:xfrm>
            <a:off x="9442900" y="743258"/>
            <a:ext cx="2319131" cy="1484243"/>
            <a:chOff x="9442900" y="743258"/>
            <a:chExt cx="2319131" cy="14842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E2E81A-DA3B-4E0E-AEDD-4D48BA09F0EA}"/>
                </a:ext>
              </a:extLst>
            </p:cNvPr>
            <p:cNvSpPr/>
            <p:nvPr/>
          </p:nvSpPr>
          <p:spPr>
            <a:xfrm>
              <a:off x="9442900" y="743258"/>
              <a:ext cx="2319131" cy="14842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019E9FF1-8CFB-4930-8141-ED29C9D3DF0F}"/>
                </a:ext>
              </a:extLst>
            </p:cNvPr>
            <p:cNvGrpSpPr/>
            <p:nvPr/>
          </p:nvGrpSpPr>
          <p:grpSpPr>
            <a:xfrm>
              <a:off x="9584890" y="1839869"/>
              <a:ext cx="1173738" cy="300570"/>
              <a:chOff x="504620" y="5490968"/>
              <a:chExt cx="1173738" cy="30057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308C188-542C-4261-8443-30728AFF751C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0FF5B0-BCB5-450E-80CB-1206A343E569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420AA45-7CB1-40C4-9517-B662FB2C322F}"/>
                </a:ext>
              </a:extLst>
            </p:cNvPr>
            <p:cNvGrpSpPr/>
            <p:nvPr/>
          </p:nvGrpSpPr>
          <p:grpSpPr>
            <a:xfrm rot="432054">
              <a:off x="10532378" y="1574578"/>
              <a:ext cx="1173738" cy="300570"/>
              <a:chOff x="504620" y="5490968"/>
              <a:chExt cx="1173738" cy="30057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4301CB-A5F0-448C-8227-730D6EC3504F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28090-E8B9-4C46-8420-3B6605053FCC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A282F749-5D28-409D-86B5-B9AE7471B069}"/>
                </a:ext>
              </a:extLst>
            </p:cNvPr>
            <p:cNvGrpSpPr/>
            <p:nvPr/>
          </p:nvGrpSpPr>
          <p:grpSpPr>
            <a:xfrm rot="21028247">
              <a:off x="9502885" y="1210708"/>
              <a:ext cx="1173738" cy="300570"/>
              <a:chOff x="504620" y="5490968"/>
              <a:chExt cx="1173738" cy="30057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9FA4F75-BA03-4A7D-AECD-A69867EE4AEA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13B806-2811-4E34-B561-1AB1BC0E9D8E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7BD9E2FC-A8C4-4EF6-B9C8-5880ED864839}"/>
                </a:ext>
              </a:extLst>
            </p:cNvPr>
            <p:cNvGrpSpPr/>
            <p:nvPr/>
          </p:nvGrpSpPr>
          <p:grpSpPr>
            <a:xfrm>
              <a:off x="10714628" y="1094197"/>
              <a:ext cx="1030951" cy="284780"/>
              <a:chOff x="504620" y="5490968"/>
              <a:chExt cx="1173738" cy="30057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CCD9D3-139D-4BF6-B0C2-7EAD4B64C2C5}"/>
                  </a:ext>
                </a:extLst>
              </p:cNvPr>
              <p:cNvSpPr/>
              <p:nvPr/>
            </p:nvSpPr>
            <p:spPr>
              <a:xfrm>
                <a:off x="504620" y="5490968"/>
                <a:ext cx="1173738" cy="300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7F53101-995A-44A7-8863-33557A433232}"/>
                  </a:ext>
                </a:extLst>
              </p:cNvPr>
              <p:cNvSpPr/>
              <p:nvPr/>
            </p:nvSpPr>
            <p:spPr>
              <a:xfrm>
                <a:off x="569843" y="5536318"/>
                <a:ext cx="1043292" cy="18553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E45ED01C-2544-4FFB-AC0B-D55132D40B24}"/>
                </a:ext>
              </a:extLst>
            </p:cNvPr>
            <p:cNvGrpSpPr/>
            <p:nvPr/>
          </p:nvGrpSpPr>
          <p:grpSpPr>
            <a:xfrm>
              <a:off x="9508089" y="774345"/>
              <a:ext cx="1173738" cy="300570"/>
              <a:chOff x="9508089" y="774345"/>
              <a:chExt cx="1173738" cy="30057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32056BD-5BFD-4909-A546-E8C0AF38CE87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Organigramme : Connecteur 5">
                <a:extLst>
                  <a:ext uri="{FF2B5EF4-FFF2-40B4-BE49-F238E27FC236}">
                    <a16:creationId xmlns:a16="http://schemas.microsoft.com/office/drawing/2014/main" id="{10723A5C-D956-4B5B-BB80-E9693B934392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Organigramme : Connecteur 35">
                <a:extLst>
                  <a:ext uri="{FF2B5EF4-FFF2-40B4-BE49-F238E27FC236}">
                    <a16:creationId xmlns:a16="http://schemas.microsoft.com/office/drawing/2014/main" id="{0122B9E5-7AFD-463B-A557-572A0F971776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Organigramme : Connecteur 36">
                <a:extLst>
                  <a:ext uri="{FF2B5EF4-FFF2-40B4-BE49-F238E27FC236}">
                    <a16:creationId xmlns:a16="http://schemas.microsoft.com/office/drawing/2014/main" id="{E2C99B55-6D04-4D15-A8E0-416DEC9C079B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Organigramme : Connecteur 37">
                <a:extLst>
                  <a:ext uri="{FF2B5EF4-FFF2-40B4-BE49-F238E27FC236}">
                    <a16:creationId xmlns:a16="http://schemas.microsoft.com/office/drawing/2014/main" id="{C9A45EB0-CFE2-45FB-A08A-F13722F2ACC1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Organigramme : Connecteur 38">
                <a:extLst>
                  <a:ext uri="{FF2B5EF4-FFF2-40B4-BE49-F238E27FC236}">
                    <a16:creationId xmlns:a16="http://schemas.microsoft.com/office/drawing/2014/main" id="{1FC20154-5B5E-4B82-BED3-0FDC532AB792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Organigramme : Connecteur 39">
                <a:extLst>
                  <a:ext uri="{FF2B5EF4-FFF2-40B4-BE49-F238E27FC236}">
                    <a16:creationId xmlns:a16="http://schemas.microsoft.com/office/drawing/2014/main" id="{7DB79E6A-2C28-4654-AAA1-8C0421FB5E35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Organigramme : Connecteur 40">
                <a:extLst>
                  <a:ext uri="{FF2B5EF4-FFF2-40B4-BE49-F238E27FC236}">
                    <a16:creationId xmlns:a16="http://schemas.microsoft.com/office/drawing/2014/main" id="{206B9AA5-D098-43F1-A594-698135F829EF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Organigramme : Connecteur 41">
                <a:extLst>
                  <a:ext uri="{FF2B5EF4-FFF2-40B4-BE49-F238E27FC236}">
                    <a16:creationId xmlns:a16="http://schemas.microsoft.com/office/drawing/2014/main" id="{40E1F800-F5D0-4E80-80DC-57CCC36C26CF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Organigramme : Connecteur 42">
                <a:extLst>
                  <a:ext uri="{FF2B5EF4-FFF2-40B4-BE49-F238E27FC236}">
                    <a16:creationId xmlns:a16="http://schemas.microsoft.com/office/drawing/2014/main" id="{5A1DEF4E-BF2C-4C22-978A-DFCEA14C3D41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75AA21A1-55B7-4560-AACC-6853E489D6C8}"/>
                </a:ext>
              </a:extLst>
            </p:cNvPr>
            <p:cNvGrpSpPr/>
            <p:nvPr/>
          </p:nvGrpSpPr>
          <p:grpSpPr>
            <a:xfrm rot="20978185">
              <a:off x="9504799" y="1208984"/>
              <a:ext cx="1173738" cy="300570"/>
              <a:chOff x="9508089" y="774345"/>
              <a:chExt cx="1173738" cy="300570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1752702-7974-44F6-9048-8148029EEB77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Organigramme : Connecteur 46">
                <a:extLst>
                  <a:ext uri="{FF2B5EF4-FFF2-40B4-BE49-F238E27FC236}">
                    <a16:creationId xmlns:a16="http://schemas.microsoft.com/office/drawing/2014/main" id="{4E2D583B-6B60-4694-8B70-62E869E1C7DD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Organigramme : Connecteur 47">
                <a:extLst>
                  <a:ext uri="{FF2B5EF4-FFF2-40B4-BE49-F238E27FC236}">
                    <a16:creationId xmlns:a16="http://schemas.microsoft.com/office/drawing/2014/main" id="{037D96BD-798F-4288-9F5C-2F3422236B22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Organigramme : Connecteur 48">
                <a:extLst>
                  <a:ext uri="{FF2B5EF4-FFF2-40B4-BE49-F238E27FC236}">
                    <a16:creationId xmlns:a16="http://schemas.microsoft.com/office/drawing/2014/main" id="{0DD9AC5E-69DD-48C8-9DDD-C4B670C19201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Organigramme : Connecteur 49">
                <a:extLst>
                  <a:ext uri="{FF2B5EF4-FFF2-40B4-BE49-F238E27FC236}">
                    <a16:creationId xmlns:a16="http://schemas.microsoft.com/office/drawing/2014/main" id="{5EC5ED9E-CFC7-4F84-9CDE-EF71E02BB124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Organigramme : Connecteur 50">
                <a:extLst>
                  <a:ext uri="{FF2B5EF4-FFF2-40B4-BE49-F238E27FC236}">
                    <a16:creationId xmlns:a16="http://schemas.microsoft.com/office/drawing/2014/main" id="{464A8A70-9643-4D1D-BFB5-D291BFCC17FB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" name="Organigramme : Connecteur 51">
                <a:extLst>
                  <a:ext uri="{FF2B5EF4-FFF2-40B4-BE49-F238E27FC236}">
                    <a16:creationId xmlns:a16="http://schemas.microsoft.com/office/drawing/2014/main" id="{602B9098-C1D0-4532-873C-9D08EBAC607D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Organigramme : Connecteur 52">
                <a:extLst>
                  <a:ext uri="{FF2B5EF4-FFF2-40B4-BE49-F238E27FC236}">
                    <a16:creationId xmlns:a16="http://schemas.microsoft.com/office/drawing/2014/main" id="{E81653F5-12B3-4322-8392-F4A38F9B689F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Organigramme : Connecteur 53">
                <a:extLst>
                  <a:ext uri="{FF2B5EF4-FFF2-40B4-BE49-F238E27FC236}">
                    <a16:creationId xmlns:a16="http://schemas.microsoft.com/office/drawing/2014/main" id="{7DA613A8-E43E-4E72-A641-0F2623B36EE1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Organigramme : Connecteur 54">
                <a:extLst>
                  <a:ext uri="{FF2B5EF4-FFF2-40B4-BE49-F238E27FC236}">
                    <a16:creationId xmlns:a16="http://schemas.microsoft.com/office/drawing/2014/main" id="{2F7B888B-6D0E-427D-9944-109A5DD29F79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138EBE6F-69CB-4342-8925-E99809303A88}"/>
                </a:ext>
              </a:extLst>
            </p:cNvPr>
            <p:cNvGrpSpPr/>
            <p:nvPr/>
          </p:nvGrpSpPr>
          <p:grpSpPr>
            <a:xfrm>
              <a:off x="10714629" y="1074916"/>
              <a:ext cx="1039852" cy="303102"/>
              <a:chOff x="9508089" y="774345"/>
              <a:chExt cx="1173738" cy="300570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A5FE5F3-887A-4E58-8795-6303814A375D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Organigramme : Connecteur 57">
                <a:extLst>
                  <a:ext uri="{FF2B5EF4-FFF2-40B4-BE49-F238E27FC236}">
                    <a16:creationId xmlns:a16="http://schemas.microsoft.com/office/drawing/2014/main" id="{478A4B1D-649A-4FBA-B2DF-0D5EAEB11A9B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Organigramme : Connecteur 58">
                <a:extLst>
                  <a:ext uri="{FF2B5EF4-FFF2-40B4-BE49-F238E27FC236}">
                    <a16:creationId xmlns:a16="http://schemas.microsoft.com/office/drawing/2014/main" id="{B0F46634-262E-4033-9BD7-A8B5A8409BF1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Organigramme : Connecteur 59">
                <a:extLst>
                  <a:ext uri="{FF2B5EF4-FFF2-40B4-BE49-F238E27FC236}">
                    <a16:creationId xmlns:a16="http://schemas.microsoft.com/office/drawing/2014/main" id="{37A94105-5ABF-4408-9935-7C3701BEEB5C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1" name="Organigramme : Connecteur 60">
                <a:extLst>
                  <a:ext uri="{FF2B5EF4-FFF2-40B4-BE49-F238E27FC236}">
                    <a16:creationId xmlns:a16="http://schemas.microsoft.com/office/drawing/2014/main" id="{53AF083A-CCA3-4B4D-9AC8-902E12582CF4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Organigramme : Connecteur 61">
                <a:extLst>
                  <a:ext uri="{FF2B5EF4-FFF2-40B4-BE49-F238E27FC236}">
                    <a16:creationId xmlns:a16="http://schemas.microsoft.com/office/drawing/2014/main" id="{D40707C8-67A4-41BD-9F91-92B575522B95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Organigramme : Connecteur 62">
                <a:extLst>
                  <a:ext uri="{FF2B5EF4-FFF2-40B4-BE49-F238E27FC236}">
                    <a16:creationId xmlns:a16="http://schemas.microsoft.com/office/drawing/2014/main" id="{A00E585A-69D7-4D27-8581-565BA015A8D0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Organigramme : Connecteur 63">
                <a:extLst>
                  <a:ext uri="{FF2B5EF4-FFF2-40B4-BE49-F238E27FC236}">
                    <a16:creationId xmlns:a16="http://schemas.microsoft.com/office/drawing/2014/main" id="{5E5D7E08-10F3-4552-B013-98D24AB8B769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Organigramme : Connecteur 64">
                <a:extLst>
                  <a:ext uri="{FF2B5EF4-FFF2-40B4-BE49-F238E27FC236}">
                    <a16:creationId xmlns:a16="http://schemas.microsoft.com/office/drawing/2014/main" id="{AB2812D8-352E-474D-9B9C-BBE740EE07D5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Organigramme : Connecteur 65">
                <a:extLst>
                  <a:ext uri="{FF2B5EF4-FFF2-40B4-BE49-F238E27FC236}">
                    <a16:creationId xmlns:a16="http://schemas.microsoft.com/office/drawing/2014/main" id="{C9013C37-B99C-4A8D-95FC-BA4098B35E99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8C726D34-AA80-43A0-A049-D1FF8B43A45F}"/>
                </a:ext>
              </a:extLst>
            </p:cNvPr>
            <p:cNvGrpSpPr/>
            <p:nvPr/>
          </p:nvGrpSpPr>
          <p:grpSpPr>
            <a:xfrm rot="441606">
              <a:off x="10534082" y="1578387"/>
              <a:ext cx="1173738" cy="300570"/>
              <a:chOff x="9508089" y="774345"/>
              <a:chExt cx="1173738" cy="30057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CDF099B-0BDC-481A-976B-1C500C3DDDE1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Organigramme : Connecteur 68">
                <a:extLst>
                  <a:ext uri="{FF2B5EF4-FFF2-40B4-BE49-F238E27FC236}">
                    <a16:creationId xmlns:a16="http://schemas.microsoft.com/office/drawing/2014/main" id="{0071A8E4-B0CD-44BE-9FE3-3FD1A73FF164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Organigramme : Connecteur 69">
                <a:extLst>
                  <a:ext uri="{FF2B5EF4-FFF2-40B4-BE49-F238E27FC236}">
                    <a16:creationId xmlns:a16="http://schemas.microsoft.com/office/drawing/2014/main" id="{974FAC70-8E62-43B1-9AB4-CF4D21E610DE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Organigramme : Connecteur 70">
                <a:extLst>
                  <a:ext uri="{FF2B5EF4-FFF2-40B4-BE49-F238E27FC236}">
                    <a16:creationId xmlns:a16="http://schemas.microsoft.com/office/drawing/2014/main" id="{6023D21D-0278-4629-8595-4D031FD8704C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2" name="Organigramme : Connecteur 71">
                <a:extLst>
                  <a:ext uri="{FF2B5EF4-FFF2-40B4-BE49-F238E27FC236}">
                    <a16:creationId xmlns:a16="http://schemas.microsoft.com/office/drawing/2014/main" id="{B32B4E88-65AD-429F-AFBE-A41EC780BE6B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Organigramme : Connecteur 72">
                <a:extLst>
                  <a:ext uri="{FF2B5EF4-FFF2-40B4-BE49-F238E27FC236}">
                    <a16:creationId xmlns:a16="http://schemas.microsoft.com/office/drawing/2014/main" id="{BB3EE0A2-41E4-4160-9614-EF5FFA2E5DDE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Organigramme : Connecteur 73">
                <a:extLst>
                  <a:ext uri="{FF2B5EF4-FFF2-40B4-BE49-F238E27FC236}">
                    <a16:creationId xmlns:a16="http://schemas.microsoft.com/office/drawing/2014/main" id="{66481D1C-8F1F-4A98-9F46-F30C038CD118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Organigramme : Connecteur 74">
                <a:extLst>
                  <a:ext uri="{FF2B5EF4-FFF2-40B4-BE49-F238E27FC236}">
                    <a16:creationId xmlns:a16="http://schemas.microsoft.com/office/drawing/2014/main" id="{730D389D-D34B-49E7-89EF-4DD1D7EB242E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Organigramme : Connecteur 75">
                <a:extLst>
                  <a:ext uri="{FF2B5EF4-FFF2-40B4-BE49-F238E27FC236}">
                    <a16:creationId xmlns:a16="http://schemas.microsoft.com/office/drawing/2014/main" id="{D012C74D-6305-4030-B385-85F55A13CD6A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Organigramme : Connecteur 76">
                <a:extLst>
                  <a:ext uri="{FF2B5EF4-FFF2-40B4-BE49-F238E27FC236}">
                    <a16:creationId xmlns:a16="http://schemas.microsoft.com/office/drawing/2014/main" id="{1464E1B0-4079-49D9-9B33-8D1901352510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AF47EF47-243C-4429-B96E-BDE14EB1447C}"/>
                </a:ext>
              </a:extLst>
            </p:cNvPr>
            <p:cNvGrpSpPr/>
            <p:nvPr/>
          </p:nvGrpSpPr>
          <p:grpSpPr>
            <a:xfrm>
              <a:off x="9587418" y="1840427"/>
              <a:ext cx="1173738" cy="300570"/>
              <a:chOff x="9508089" y="774345"/>
              <a:chExt cx="1173738" cy="30057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0AD23D5-53F5-4FFF-A997-A081C5ABC6C4}"/>
                  </a:ext>
                </a:extLst>
              </p:cNvPr>
              <p:cNvSpPr/>
              <p:nvPr/>
            </p:nvSpPr>
            <p:spPr>
              <a:xfrm>
                <a:off x="9508089" y="774345"/>
                <a:ext cx="1173738" cy="30057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Organigramme : Connecteur 79">
                <a:extLst>
                  <a:ext uri="{FF2B5EF4-FFF2-40B4-BE49-F238E27FC236}">
                    <a16:creationId xmlns:a16="http://schemas.microsoft.com/office/drawing/2014/main" id="{33AAC938-226C-436D-B2DB-2163EFA61C09}"/>
                  </a:ext>
                </a:extLst>
              </p:cNvPr>
              <p:cNvSpPr/>
              <p:nvPr/>
            </p:nvSpPr>
            <p:spPr>
              <a:xfrm>
                <a:off x="9574565" y="921334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Organigramme : Connecteur 80">
                <a:extLst>
                  <a:ext uri="{FF2B5EF4-FFF2-40B4-BE49-F238E27FC236}">
                    <a16:creationId xmlns:a16="http://schemas.microsoft.com/office/drawing/2014/main" id="{40714E26-3AD7-4D8F-B5AC-4DB42F117C74}"/>
                  </a:ext>
                </a:extLst>
              </p:cNvPr>
              <p:cNvSpPr/>
              <p:nvPr/>
            </p:nvSpPr>
            <p:spPr>
              <a:xfrm>
                <a:off x="9735934" y="87897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Organigramme : Connecteur 81">
                <a:extLst>
                  <a:ext uri="{FF2B5EF4-FFF2-40B4-BE49-F238E27FC236}">
                    <a16:creationId xmlns:a16="http://schemas.microsoft.com/office/drawing/2014/main" id="{3A75423A-A3BB-42A6-A467-4E2AC45FE28B}"/>
                  </a:ext>
                </a:extLst>
              </p:cNvPr>
              <p:cNvSpPr/>
              <p:nvPr/>
            </p:nvSpPr>
            <p:spPr>
              <a:xfrm>
                <a:off x="10055828" y="83599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3" name="Organigramme : Connecteur 82">
                <a:extLst>
                  <a:ext uri="{FF2B5EF4-FFF2-40B4-BE49-F238E27FC236}">
                    <a16:creationId xmlns:a16="http://schemas.microsoft.com/office/drawing/2014/main" id="{3F12CD83-5401-4194-84F2-B8F82BBA56C6}"/>
                  </a:ext>
                </a:extLst>
              </p:cNvPr>
              <p:cNvSpPr/>
              <p:nvPr/>
            </p:nvSpPr>
            <p:spPr>
              <a:xfrm>
                <a:off x="9899840" y="92335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Organigramme : Connecteur 83">
                <a:extLst>
                  <a:ext uri="{FF2B5EF4-FFF2-40B4-BE49-F238E27FC236}">
                    <a16:creationId xmlns:a16="http://schemas.microsoft.com/office/drawing/2014/main" id="{E0E62EAA-2F82-4B7A-B40A-3F666E2FF0A7}"/>
                  </a:ext>
                </a:extLst>
              </p:cNvPr>
              <p:cNvSpPr/>
              <p:nvPr/>
            </p:nvSpPr>
            <p:spPr>
              <a:xfrm>
                <a:off x="10270149" y="902136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5" name="Organigramme : Connecteur 84">
                <a:extLst>
                  <a:ext uri="{FF2B5EF4-FFF2-40B4-BE49-F238E27FC236}">
                    <a16:creationId xmlns:a16="http://schemas.microsoft.com/office/drawing/2014/main" id="{36BD25F8-6AA1-478F-AADF-822A80E1F93A}"/>
                  </a:ext>
                </a:extLst>
              </p:cNvPr>
              <p:cNvSpPr/>
              <p:nvPr/>
            </p:nvSpPr>
            <p:spPr>
              <a:xfrm>
                <a:off x="10118491" y="999838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6" name="Organigramme : Connecteur 85">
                <a:extLst>
                  <a:ext uri="{FF2B5EF4-FFF2-40B4-BE49-F238E27FC236}">
                    <a16:creationId xmlns:a16="http://schemas.microsoft.com/office/drawing/2014/main" id="{4AB223DF-5F96-4158-8277-9320A7265A8D}"/>
                  </a:ext>
                </a:extLst>
              </p:cNvPr>
              <p:cNvSpPr/>
              <p:nvPr/>
            </p:nvSpPr>
            <p:spPr>
              <a:xfrm>
                <a:off x="10434055" y="962029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Organigramme : Connecteur 86">
                <a:extLst>
                  <a:ext uri="{FF2B5EF4-FFF2-40B4-BE49-F238E27FC236}">
                    <a16:creationId xmlns:a16="http://schemas.microsoft.com/office/drawing/2014/main" id="{F9734419-24E8-41A5-8A28-25AA962BA2B0}"/>
                  </a:ext>
                </a:extLst>
              </p:cNvPr>
              <p:cNvSpPr/>
              <p:nvPr/>
            </p:nvSpPr>
            <p:spPr>
              <a:xfrm>
                <a:off x="9610983" y="90615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8" name="Organigramme : Connecteur 87">
                <a:extLst>
                  <a:ext uri="{FF2B5EF4-FFF2-40B4-BE49-F238E27FC236}">
                    <a16:creationId xmlns:a16="http://schemas.microsoft.com/office/drawing/2014/main" id="{0B266196-D816-4CD6-98BE-9EA37A71C448}"/>
                  </a:ext>
                </a:extLst>
              </p:cNvPr>
              <p:cNvSpPr/>
              <p:nvPr/>
            </p:nvSpPr>
            <p:spPr>
              <a:xfrm>
                <a:off x="10549197" y="903617"/>
                <a:ext cx="106535" cy="56737"/>
              </a:xfrm>
              <a:prstGeom prst="flowChartConnector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6C015DAC-764C-4FD1-85FD-176FC0818E7A}"/>
              </a:ext>
            </a:extLst>
          </p:cNvPr>
          <p:cNvCxnSpPr>
            <a:stCxn id="35" idx="0"/>
            <a:endCxn id="81" idx="0"/>
          </p:cNvCxnSpPr>
          <p:nvPr/>
        </p:nvCxnSpPr>
        <p:spPr>
          <a:xfrm flipV="1">
            <a:off x="9492656" y="1945059"/>
            <a:ext cx="375875" cy="57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" name="Objet 90">
            <a:extLst>
              <a:ext uri="{FF2B5EF4-FFF2-40B4-BE49-F238E27FC236}">
                <a16:creationId xmlns:a16="http://schemas.microsoft.com/office/drawing/2014/main" id="{FCBE2A95-6B36-4F9C-940D-691CE038F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57186"/>
              </p:ext>
            </p:extLst>
          </p:nvPr>
        </p:nvGraphicFramePr>
        <p:xfrm>
          <a:off x="1001128" y="1026319"/>
          <a:ext cx="8130234" cy="622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Graph" r:id="rId4" imgW="9802206" imgH="7502457" progId="Origin95.Graph">
                  <p:embed/>
                </p:oleObj>
              </mc:Choice>
              <mc:Fallback>
                <p:oleObj name="Graph" r:id="rId4" imgW="9802206" imgH="7502457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1128" y="1026319"/>
                        <a:ext cx="8130234" cy="622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8D12ABC0-532E-41B0-BEB5-16536C27D51C}"/>
              </a:ext>
            </a:extLst>
          </p:cNvPr>
          <p:cNvSpPr/>
          <p:nvPr/>
        </p:nvSpPr>
        <p:spPr>
          <a:xfrm rot="20534994">
            <a:off x="4769825" y="2769309"/>
            <a:ext cx="213014" cy="1343341"/>
          </a:xfrm>
          <a:custGeom>
            <a:avLst/>
            <a:gdLst>
              <a:gd name="connsiteX0" fmla="*/ 0 w 213014"/>
              <a:gd name="connsiteY0" fmla="*/ 1236834 h 1343341"/>
              <a:gd name="connsiteX1" fmla="*/ 53254 w 213014"/>
              <a:gd name="connsiteY1" fmla="*/ 1236834 h 1343341"/>
              <a:gd name="connsiteX2" fmla="*/ 53254 w 213014"/>
              <a:gd name="connsiteY2" fmla="*/ 0 h 1343341"/>
              <a:gd name="connsiteX3" fmla="*/ 159761 w 213014"/>
              <a:gd name="connsiteY3" fmla="*/ 0 h 1343341"/>
              <a:gd name="connsiteX4" fmla="*/ 159761 w 213014"/>
              <a:gd name="connsiteY4" fmla="*/ 1236834 h 1343341"/>
              <a:gd name="connsiteX5" fmla="*/ 213014 w 213014"/>
              <a:gd name="connsiteY5" fmla="*/ 1236834 h 1343341"/>
              <a:gd name="connsiteX6" fmla="*/ 106507 w 213014"/>
              <a:gd name="connsiteY6" fmla="*/ 1343341 h 1343341"/>
              <a:gd name="connsiteX7" fmla="*/ 0 w 213014"/>
              <a:gd name="connsiteY7" fmla="*/ 1236834 h 1343341"/>
              <a:gd name="connsiteX0" fmla="*/ 0 w 213014"/>
              <a:gd name="connsiteY0" fmla="*/ 1236834 h 1343341"/>
              <a:gd name="connsiteX1" fmla="*/ 53254 w 213014"/>
              <a:gd name="connsiteY1" fmla="*/ 1236834 h 1343341"/>
              <a:gd name="connsiteX2" fmla="*/ 53254 w 213014"/>
              <a:gd name="connsiteY2" fmla="*/ 0 h 1343341"/>
              <a:gd name="connsiteX3" fmla="*/ 159761 w 213014"/>
              <a:gd name="connsiteY3" fmla="*/ 0 h 1343341"/>
              <a:gd name="connsiteX4" fmla="*/ 159761 w 213014"/>
              <a:gd name="connsiteY4" fmla="*/ 1236834 h 1343341"/>
              <a:gd name="connsiteX5" fmla="*/ 213014 w 213014"/>
              <a:gd name="connsiteY5" fmla="*/ 1236834 h 1343341"/>
              <a:gd name="connsiteX6" fmla="*/ 106507 w 213014"/>
              <a:gd name="connsiteY6" fmla="*/ 1343341 h 1343341"/>
              <a:gd name="connsiteX7" fmla="*/ 0 w 213014"/>
              <a:gd name="connsiteY7" fmla="*/ 1236834 h 134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014" h="1343341">
                <a:moveTo>
                  <a:pt x="0" y="1236834"/>
                </a:moveTo>
                <a:lnTo>
                  <a:pt x="53254" y="1236834"/>
                </a:lnTo>
                <a:lnTo>
                  <a:pt x="53254" y="0"/>
                </a:lnTo>
                <a:lnTo>
                  <a:pt x="159761" y="0"/>
                </a:lnTo>
                <a:lnTo>
                  <a:pt x="159761" y="1236834"/>
                </a:lnTo>
                <a:lnTo>
                  <a:pt x="213014" y="1236834"/>
                </a:lnTo>
                <a:lnTo>
                  <a:pt x="106507" y="1343341"/>
                </a:lnTo>
                <a:lnTo>
                  <a:pt x="0" y="1236834"/>
                </a:lnTo>
                <a:close/>
              </a:path>
            </a:pathLst>
          </a:custGeom>
          <a:gradFill flip="none" rotWithShape="1">
            <a:gsLst>
              <a:gs pos="18732">
                <a:srgbClr val="FF0000"/>
              </a:gs>
              <a:gs pos="0">
                <a:srgbClr val="FF0000"/>
              </a:gs>
              <a:gs pos="42000">
                <a:srgbClr val="F84294"/>
              </a:gs>
              <a:gs pos="100000">
                <a:srgbClr val="0000FF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C3BEEEA2-17C9-48A8-A4EC-ED67BB207E54}"/>
              </a:ext>
            </a:extLst>
          </p:cNvPr>
          <p:cNvSpPr txBox="1"/>
          <p:nvPr/>
        </p:nvSpPr>
        <p:spPr>
          <a:xfrm>
            <a:off x="4857165" y="3075858"/>
            <a:ext cx="86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Drying</a:t>
            </a:r>
          </a:p>
        </p:txBody>
      </p:sp>
    </p:spTree>
    <p:extLst>
      <p:ext uri="{BB962C8B-B14F-4D97-AF65-F5344CB8AC3E}">
        <p14:creationId xmlns:p14="http://schemas.microsoft.com/office/powerpoint/2010/main" val="219946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70309" y="135091"/>
            <a:ext cx="9485029" cy="7819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Key Conclusions – Thermal Conductivity in Bio-based materials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text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973291" y="1017236"/>
            <a:ext cx="8382047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✅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protocol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1 cm </a:t>
            </a:r>
            <a:r>
              <a:rPr lang="fr-FR" altLang="fr-FR" sz="22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  <a:r>
              <a:rPr lang="fr-FR" alt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thickness, </a:t>
            </a:r>
            <a:r>
              <a:rPr lang="fr-FR" altLang="fr-FR" sz="22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lang="fr-FR" alt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flux </a:t>
            </a:r>
            <a:r>
              <a:rPr lang="fr-FR" altLang="fr-FR" sz="22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endParaRPr lang="fr-FR" altLang="fr-FR" sz="22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→ Extrapolable; aspect ratio </a:t>
            </a: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fr-FR" alt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1/7 to be </a:t>
            </a:r>
            <a:r>
              <a:rPr lang="fr-FR" altLang="fr-FR" sz="2200" b="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maintained</a:t>
            </a:r>
            <a:endParaRPr lang="fr-FR" altLang="fr-FR" sz="22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 significant variation with temperature (10–45°C</a:t>
            </a:r>
            <a:r>
              <a:rPr lang="fr-FR" sz="22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FR" altLang="fr-FR" sz="2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📉 Thermal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conductivity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porosity</a:t>
            </a:r>
            <a:endParaRPr lang="fr-FR" altLang="fr-FR" sz="2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🔀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orientation </a:t>
            </a:r>
            <a:r>
              <a:rPr lang="fr-FR" altLang="fr-FR" sz="22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matters</a:t>
            </a:r>
            <a:r>
              <a:rPr lang="fr-FR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fr-FR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Stronger impact in perpendicular direction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💧 </a:t>
            </a: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Moisture increases conductivity via bound water adsorption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 and moisture are intrinsically coupled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" y="146317"/>
            <a:ext cx="10997447" cy="65551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921" y="1989832"/>
            <a:ext cx="9144000" cy="871866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  <a:r>
              <a:rPr lang="fr-FR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!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5288" y="4348271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dirty="0"/>
              <a:t>karen.mourda@univ-eiffel.fr</a:t>
            </a:r>
          </a:p>
        </p:txBody>
      </p:sp>
    </p:spTree>
    <p:extLst>
      <p:ext uri="{BB962C8B-B14F-4D97-AF65-F5344CB8AC3E}">
        <p14:creationId xmlns:p14="http://schemas.microsoft.com/office/powerpoint/2010/main" val="1092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400A2-674B-41C4-AC7C-44A69B98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59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latin typeface="+mn-lt"/>
              </a:rPr>
              <a:t>Fibers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Morphology</a:t>
            </a:r>
            <a:endParaRPr lang="fr-FR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56C5FF-E265-4272-9CE2-9B8ADD0A48E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16"/>
          <a:stretch/>
        </p:blipFill>
        <p:spPr bwMode="auto">
          <a:xfrm>
            <a:off x="718820" y="439980"/>
            <a:ext cx="2265680" cy="404368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E63584E-F866-4F17-BBF3-B12BCDE4A556}"/>
                  </a:ext>
                </a:extLst>
              </p:cNvPr>
              <p:cNvSpPr txBox="1"/>
              <p:nvPr/>
            </p:nvSpPr>
            <p:spPr>
              <a:xfrm>
                <a:off x="142240" y="4633468"/>
                <a:ext cx="34188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/>
                  <a:t>Cellulose</a:t>
                </a:r>
              </a:p>
              <a:p>
                <a:pPr algn="ctr"/>
                <a:r>
                  <a:rPr lang="en-US" dirty="0"/>
                  <a:t>ribbon-like morphology </a:t>
                </a:r>
              </a:p>
              <a:p>
                <a:pPr algn="ctr"/>
                <a:r>
                  <a:rPr lang="en-US" b="1" dirty="0"/>
                  <a:t>300 µm </a:t>
                </a:r>
                <a:r>
                  <a:rPr lang="en-US" dirty="0"/>
                  <a:t>in length, </a:t>
                </a:r>
                <a:r>
                  <a:rPr lang="en-US" b="1" dirty="0"/>
                  <a:t>10 µm  </a:t>
                </a:r>
                <a:r>
                  <a:rPr lang="en-US" dirty="0"/>
                  <a:t>in width, </a:t>
                </a:r>
              </a:p>
              <a:p>
                <a:pPr algn="ctr"/>
                <a:r>
                  <a:rPr lang="en-US" dirty="0"/>
                  <a:t>and </a:t>
                </a:r>
                <a:r>
                  <a:rPr lang="en-US" b="1" dirty="0"/>
                  <a:t>1 µm  </a:t>
                </a:r>
                <a:r>
                  <a:rPr lang="en-US" dirty="0"/>
                  <a:t>in thickness</a:t>
                </a:r>
              </a:p>
              <a:p>
                <a:pPr algn="ctr"/>
                <a:r>
                  <a:rPr lang="en-US" dirty="0"/>
                  <a:t>Dry cellulose solid phase: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=1500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E63584E-F866-4F17-BBF3-B12BCDE4A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4633468"/>
                <a:ext cx="3418840" cy="1754326"/>
              </a:xfrm>
              <a:prstGeom prst="rect">
                <a:avLst/>
              </a:prstGeom>
              <a:blipFill>
                <a:blip r:embed="rId3"/>
                <a:stretch>
                  <a:fillRect l="-1248" t="-1736" r="-2496" b="-20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C2C56F-31EE-4316-920A-1BF6AA67A827}"/>
                  </a:ext>
                </a:extLst>
              </p:cNvPr>
              <p:cNvSpPr/>
              <p:nvPr/>
            </p:nvSpPr>
            <p:spPr>
              <a:xfrm>
                <a:off x="4257041" y="4663694"/>
                <a:ext cx="377952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Hemp</a:t>
                </a:r>
              </a:p>
              <a:p>
                <a:pPr algn="ctr"/>
                <a:r>
                  <a:rPr lang="en-US" dirty="0"/>
                  <a:t>predominantly cylindrical morphology, </a:t>
                </a:r>
              </a:p>
              <a:p>
                <a:pPr algn="ctr"/>
                <a:r>
                  <a:rPr lang="en-US" dirty="0"/>
                  <a:t>diameters from </a:t>
                </a:r>
                <a:r>
                  <a:rPr lang="en-US" b="1" dirty="0"/>
                  <a:t>20  to 40 µm</a:t>
                </a:r>
              </a:p>
              <a:p>
                <a:pPr algn="ctr"/>
                <a:r>
                  <a:rPr lang="en-US" dirty="0"/>
                  <a:t>lengths of </a:t>
                </a:r>
                <a:r>
                  <a:rPr lang="en-US" b="1" dirty="0"/>
                  <a:t>several millimeters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C2C56F-31EE-4316-920A-1BF6AA67A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41" y="4663694"/>
                <a:ext cx="3779520" cy="1477328"/>
              </a:xfrm>
              <a:prstGeom prst="rect">
                <a:avLst/>
              </a:prstGeom>
              <a:blipFill>
                <a:blip r:embed="rId4"/>
                <a:stretch>
                  <a:fillRect l="-1129" t="-2066" r="-2419" b="-2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FCB7C1-217D-467F-A4D9-3DD799403EDE}"/>
                  </a:ext>
                </a:extLst>
              </p:cNvPr>
              <p:cNvSpPr/>
              <p:nvPr/>
            </p:nvSpPr>
            <p:spPr>
              <a:xfrm>
                <a:off x="8630922" y="4549676"/>
                <a:ext cx="369824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Human Hair:</a:t>
                </a:r>
                <a:r>
                  <a:rPr lang="en-US" dirty="0"/>
                  <a:t> a quasi-cylindrical morphology (diameter </a:t>
                </a:r>
                <a:r>
                  <a:rPr lang="en-US" b="1" dirty="0"/>
                  <a:t>50 - 100 µm </a:t>
                </a:r>
                <a:r>
                  <a:rPr lang="en-US" dirty="0"/>
                  <a:t>). </a:t>
                </a:r>
              </a:p>
              <a:p>
                <a:pPr algn="ctr"/>
                <a:r>
                  <a:rPr lang="en-US" dirty="0"/>
                  <a:t>SEM observations reveal faceted surfaces associated with the cuticle structure and non-circular cross-sections</a:t>
                </a:r>
              </a:p>
              <a:p>
                <a:pPr algn="ctr"/>
                <a:r>
                  <a:rPr lang="en-US" dirty="0"/>
                  <a:t>Density of the </a:t>
                </a:r>
                <a:r>
                  <a:rPr lang="en-US" dirty="0" err="1"/>
                  <a:t>keratine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FCB7C1-217D-467F-A4D9-3DD799403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0922" y="4549676"/>
                <a:ext cx="3698240" cy="2308324"/>
              </a:xfrm>
              <a:prstGeom prst="rect">
                <a:avLst/>
              </a:prstGeom>
              <a:blipFill>
                <a:blip r:embed="rId5"/>
                <a:stretch>
                  <a:fillRect l="-659" t="-1319" r="-1647" b="-13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>
            <a:extLst>
              <a:ext uri="{FF2B5EF4-FFF2-40B4-BE49-F238E27FC236}">
                <a16:creationId xmlns:a16="http://schemas.microsoft.com/office/drawing/2014/main" id="{8A7C0F37-1810-4D2A-A720-AB8055D730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5" r="37164"/>
          <a:stretch/>
        </p:blipFill>
        <p:spPr bwMode="auto">
          <a:xfrm>
            <a:off x="5063490" y="439980"/>
            <a:ext cx="2021840" cy="4043680"/>
          </a:xfrm>
          <a:prstGeom prst="rect">
            <a:avLst/>
          </a:prstGeom>
          <a:noFill/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9D8FAA8-9E25-4EDF-B0AE-718B6514E0F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0"/>
          <a:stretch/>
        </p:blipFill>
        <p:spPr bwMode="auto">
          <a:xfrm>
            <a:off x="9164320" y="439980"/>
            <a:ext cx="2448560" cy="4043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7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93" y="3355198"/>
            <a:ext cx="5039900" cy="2834944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79847" y="384280"/>
            <a:ext cx="9485029" cy="78191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New Frontier in Sustainable Building: Bio-based Construction Materials</a:t>
            </a:r>
            <a:endParaRPr 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Espace réservé du texte 1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89772" y="1291200"/>
            <a:ext cx="838204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Bio-based materials, derived from renewable sources,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sustainability, renewability, and a significant reduction in environmental impacts </a:t>
            </a: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compared to traditional construction materials.</a:t>
            </a:r>
          </a:p>
          <a:p>
            <a:pPr marL="0" lv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Trends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trends in the construction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fr-FR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green building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and the increasing adoption of </a:t>
            </a:r>
            <a:r>
              <a:rPr kumimoji="0" lang="fr-FR" altLang="fr-FR" sz="2000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kumimoji="0" lang="fr-FR" altLang="fr-FR" sz="2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practices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019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75" y="92598"/>
            <a:ext cx="9063219" cy="9606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Measurement Setup: Heat Flow Meter Method</a:t>
            </a:r>
            <a:endParaRPr lang="pt-BR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839487E-68C0-594B-77F0-E7DBE3D74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1" y="1102053"/>
            <a:ext cx="4821107" cy="30582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6673" y="1142537"/>
            <a:ext cx="885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Objective: Study and understand the Thermal conductivity of cellulose network</a:t>
            </a:r>
            <a:endParaRPr lang="fr-FR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99941" y="4633010"/>
                <a:ext cx="1836465" cy="7947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𝑡h𝑒𝑜𝑟𝑒𝑡𝑖𝑐𝑎𝑙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41" y="4633010"/>
                <a:ext cx="1836465" cy="7947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76" y="4250655"/>
            <a:ext cx="364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fr-FR" dirty="0">
                <a:cs typeface="Times New Roman" panose="02020603050405020304" pitchFamily="18" charset="0"/>
              </a:rPr>
              <a:t>Calibration with Standard </a:t>
            </a:r>
            <a:r>
              <a:rPr lang="fr-FR" dirty="0" err="1">
                <a:cs typeface="Times New Roman" panose="02020603050405020304" pitchFamily="18" charset="0"/>
              </a:rPr>
              <a:t>Material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724" y="5465474"/>
            <a:ext cx="2728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fr-FR" dirty="0">
                <a:cs typeface="Times New Roman" panose="02020603050405020304" pitchFamily="18" charset="0"/>
              </a:rPr>
              <a:t>Test with desired </a:t>
            </a:r>
            <a:r>
              <a:rPr lang="fr-FR" dirty="0" err="1">
                <a:cs typeface="Times New Roman" panose="02020603050405020304" pitchFamily="18" charset="0"/>
              </a:rPr>
              <a:t>sample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312275" y="4972092"/>
            <a:ext cx="387665" cy="1028149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198374" y="4750897"/>
                <a:ext cx="1897626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374" y="4750897"/>
                <a:ext cx="1897626" cy="6090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4225798" y="5249449"/>
            <a:ext cx="239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Times New Roman" panose="02020603050405020304" pitchFamily="18" charset="0"/>
              </a:rPr>
              <a:t>Range of </a:t>
            </a:r>
            <a:r>
              <a:rPr lang="fr-FR" dirty="0" err="1">
                <a:cs typeface="Times New Roman" panose="02020603050405020304" pitchFamily="18" charset="0"/>
              </a:rPr>
              <a:t>Temperature</a:t>
            </a:r>
            <a:r>
              <a:rPr lang="fr-FR" dirty="0">
                <a:cs typeface="Times New Roman" panose="02020603050405020304" pitchFamily="18" charset="0"/>
              </a:rPr>
              <a:t>: 10°C to 45°C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40889" y="5848696"/>
                <a:ext cx="16128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=5°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fr-FR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889" y="5848696"/>
                <a:ext cx="16128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7770368" y="4742216"/>
            <a:ext cx="387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cs typeface="Times New Roman" panose="02020603050405020304" pitchFamily="18" charset="0"/>
              </a:rPr>
              <a:t>Samples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compressed</a:t>
            </a:r>
            <a:r>
              <a:rPr lang="fr-FR" dirty="0">
                <a:cs typeface="Times New Roman" panose="02020603050405020304" pitchFamily="18" charset="0"/>
              </a:rPr>
              <a:t> of Cellulose of </a:t>
            </a:r>
            <a:r>
              <a:rPr lang="fr-FR" dirty="0" err="1">
                <a:cs typeface="Times New Roman" panose="02020603050405020304" pitchFamily="18" charset="0"/>
              </a:rPr>
              <a:t>Porosity</a:t>
            </a:r>
            <a:r>
              <a:rPr lang="fr-FR" dirty="0">
                <a:cs typeface="Times New Roman" panose="02020603050405020304" pitchFamily="18" charset="0"/>
              </a:rPr>
              <a:t> 0.5</a:t>
            </a:r>
          </a:p>
          <a:p>
            <a:r>
              <a:rPr lang="en-US" b="1" dirty="0">
                <a:cs typeface="Times New Roman" panose="02020603050405020304" pitchFamily="18" charset="0"/>
              </a:rPr>
              <a:t>final Thickness: 5 mm to 35 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770368" y="5746896"/>
                <a:ext cx="40106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b="1" dirty="0"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cs typeface="Times New Roman" panose="02020603050405020304" pitchFamily="18" charset="0"/>
                  </a:rPr>
                  <a:t>intrinsic</a:t>
                </a:r>
                <a:r>
                  <a:rPr lang="fr-FR" b="1" dirty="0">
                    <a:cs typeface="Times New Roman" panose="02020603050405020304" pitchFamily="18" charset="0"/>
                  </a:rPr>
                  <a:t> to </a:t>
                </a:r>
                <a:r>
                  <a:rPr lang="fr-FR" b="1" dirty="0" err="1">
                    <a:cs typeface="Times New Roman" panose="02020603050405020304" pitchFamily="18" charset="0"/>
                  </a:rPr>
                  <a:t>material</a:t>
                </a:r>
                <a:r>
                  <a:rPr lang="fr-FR" b="1" dirty="0">
                    <a:cs typeface="Times New Roman" panose="02020603050405020304" pitchFamily="18" charset="0"/>
                  </a:rPr>
                  <a:t>, </a:t>
                </a:r>
                <a:r>
                  <a:rPr lang="fr-FR" b="1" dirty="0" err="1">
                    <a:cs typeface="Times New Roman" panose="02020603050405020304" pitchFamily="18" charset="0"/>
                  </a:rPr>
                  <a:t>should</a:t>
                </a:r>
                <a:r>
                  <a:rPr lang="fr-FR" b="1" dirty="0"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cs typeface="Times New Roman" panose="02020603050405020304" pitchFamily="18" charset="0"/>
                  </a:rPr>
                  <a:t>be</a:t>
                </a:r>
                <a:r>
                  <a:rPr lang="fr-FR" b="1" dirty="0"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cs typeface="Times New Roman" panose="02020603050405020304" pitchFamily="18" charset="0"/>
                  </a:rPr>
                  <a:t>independent</a:t>
                </a:r>
                <a:r>
                  <a:rPr lang="fr-FR" b="1" dirty="0"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endParaRPr lang="fr-FR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368" y="5746896"/>
                <a:ext cx="4010693" cy="646331"/>
              </a:xfrm>
              <a:prstGeom prst="rect">
                <a:avLst/>
              </a:prstGeom>
              <a:blipFill>
                <a:blip r:embed="rId8"/>
                <a:stretch>
                  <a:fillRect l="-1368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668FD53-B34C-43C7-BBF2-135FCDBC362D}"/>
              </a:ext>
            </a:extLst>
          </p:cNvPr>
          <p:cNvSpPr/>
          <p:nvPr/>
        </p:nvSpPr>
        <p:spPr>
          <a:xfrm>
            <a:off x="7381576" y="573332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>
                <a:cs typeface="Times New Roman" panose="02020603050405020304" pitchFamily="18" charset="0"/>
              </a:rPr>
              <a:t>🔍</a:t>
            </a:r>
            <a:endParaRPr lang="fr-FR" dirty="0">
              <a:cs typeface="Times New Roman" panose="02020603050405020304" pitchFamily="18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350137" y="1511869"/>
            <a:ext cx="4957357" cy="2815281"/>
            <a:chOff x="6350137" y="1511869"/>
            <a:chExt cx="4957357" cy="2815281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7173112" y="4327150"/>
              <a:ext cx="389754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8374883" y="2039111"/>
              <a:ext cx="1466817" cy="122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8615230" y="1685570"/>
              <a:ext cx="138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cs typeface="Times New Roman" panose="02020603050405020304" pitchFamily="18" charset="0"/>
                </a:rPr>
                <a:t>25 mm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8535393" y="4006840"/>
              <a:ext cx="138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cs typeface="Times New Roman" panose="02020603050405020304" pitchFamily="18" charset="0"/>
                </a:rPr>
                <a:t>75 mm</a:t>
              </a: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6350137" y="1511869"/>
              <a:ext cx="4957357" cy="2574095"/>
              <a:chOff x="424630" y="3438164"/>
              <a:chExt cx="4194336" cy="2379274"/>
            </a:xfrm>
          </p:grpSpPr>
          <p:sp>
            <p:nvSpPr>
              <p:cNvPr id="24" name="ZoneTexte 23"/>
              <p:cNvSpPr txBox="1"/>
              <p:nvPr/>
            </p:nvSpPr>
            <p:spPr>
              <a:xfrm>
                <a:off x="1321185" y="3438164"/>
                <a:ext cx="1104170" cy="341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>
                    <a:solidFill>
                      <a:srgbClr val="00B050"/>
                    </a:solidFill>
                    <a:cs typeface="Times New Roman" panose="02020603050405020304" pitchFamily="18" charset="0"/>
                  </a:rPr>
                  <a:t>Transducers</a:t>
                </a:r>
                <a:endParaRPr lang="fr-FR" dirty="0">
                  <a:solidFill>
                    <a:srgbClr val="00B050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424630" y="3738283"/>
                <a:ext cx="4194336" cy="2079155"/>
                <a:chOff x="424630" y="3738283"/>
                <a:chExt cx="4194336" cy="2079155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1190323" y="4324678"/>
                  <a:ext cx="3195484" cy="1120878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" name="Connecteur droit avec flèche 26"/>
                <p:cNvCxnSpPr/>
                <p:nvPr/>
              </p:nvCxnSpPr>
              <p:spPr>
                <a:xfrm flipH="1">
                  <a:off x="983845" y="4403137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 flipH="1">
                  <a:off x="974304" y="4747473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 flipH="1">
                  <a:off x="974304" y="5122127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avec flèche 29"/>
                <p:cNvCxnSpPr/>
                <p:nvPr/>
              </p:nvCxnSpPr>
              <p:spPr>
                <a:xfrm flipH="1">
                  <a:off x="974304" y="4554605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avec flèche 30"/>
                <p:cNvCxnSpPr/>
                <p:nvPr/>
              </p:nvCxnSpPr>
              <p:spPr>
                <a:xfrm>
                  <a:off x="4395637" y="4403137"/>
                  <a:ext cx="22332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4405633" y="5288565"/>
                  <a:ext cx="19664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avec flèche 32"/>
                <p:cNvCxnSpPr/>
                <p:nvPr/>
              </p:nvCxnSpPr>
              <p:spPr>
                <a:xfrm flipH="1">
                  <a:off x="979239" y="4932535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necteur droit avec flèche 33"/>
                <p:cNvCxnSpPr/>
                <p:nvPr/>
              </p:nvCxnSpPr>
              <p:spPr>
                <a:xfrm>
                  <a:off x="2709407" y="4734904"/>
                  <a:ext cx="0" cy="504175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 flipH="1">
                  <a:off x="718374" y="4344345"/>
                  <a:ext cx="959" cy="1101212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avec flèche 35"/>
                <p:cNvCxnSpPr/>
                <p:nvPr/>
              </p:nvCxnSpPr>
              <p:spPr>
                <a:xfrm flipH="1">
                  <a:off x="978987" y="5289193"/>
                  <a:ext cx="19664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Rectangle 36"/>
                <p:cNvSpPr/>
                <p:nvPr/>
              </p:nvSpPr>
              <p:spPr>
                <a:xfrm>
                  <a:off x="2146212" y="4344345"/>
                  <a:ext cx="1231306" cy="7845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8" name="Connecteur droit avec flèche 37"/>
                <p:cNvCxnSpPr/>
                <p:nvPr/>
              </p:nvCxnSpPr>
              <p:spPr>
                <a:xfrm>
                  <a:off x="2709407" y="4195375"/>
                  <a:ext cx="0" cy="34130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/>
                <p:cNvSpPr/>
                <p:nvPr/>
              </p:nvSpPr>
              <p:spPr>
                <a:xfrm>
                  <a:off x="2146212" y="5360736"/>
                  <a:ext cx="1231306" cy="78459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0" name="Connecteur droit avec flèche 39"/>
                <p:cNvCxnSpPr/>
                <p:nvPr/>
              </p:nvCxnSpPr>
              <p:spPr>
                <a:xfrm>
                  <a:off x="2709407" y="5320608"/>
                  <a:ext cx="0" cy="341308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avec flèche 40"/>
                <p:cNvCxnSpPr/>
                <p:nvPr/>
              </p:nvCxnSpPr>
              <p:spPr>
                <a:xfrm>
                  <a:off x="1639258" y="3738283"/>
                  <a:ext cx="664591" cy="586395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avec flèche 41"/>
                <p:cNvCxnSpPr/>
                <p:nvPr/>
              </p:nvCxnSpPr>
              <p:spPr>
                <a:xfrm>
                  <a:off x="1626300" y="3738283"/>
                  <a:ext cx="677549" cy="1611418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43" name="Objet 4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221711" y="3875956"/>
                <a:ext cx="494097" cy="4470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0" name="Equation" r:id="rId9" imgW="266400" imgH="241200" progId="Equation.DSMT4">
                        <p:embed/>
                      </p:oleObj>
                    </mc:Choice>
                    <mc:Fallback>
                      <p:oleObj name="Equation" r:id="rId9" imgW="266400" imgH="241200" progId="Equation.DSMT4">
                        <p:embed/>
                        <p:pic>
                          <p:nvPicPr>
                            <p:cNvPr id="43" name="Objet 42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21711" y="3875956"/>
                              <a:ext cx="494097" cy="4470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4" name="Objet 4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011469" y="5402383"/>
                <a:ext cx="714817" cy="4150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1" name="Equation" r:id="rId11" imgW="393480" imgH="228600" progId="Equation.DSMT4">
                        <p:embed/>
                      </p:oleObj>
                    </mc:Choice>
                    <mc:Fallback>
                      <p:oleObj name="Equation" r:id="rId11" imgW="393480" imgH="228600" progId="Equation.DSMT4">
                        <p:embed/>
                        <p:pic>
                          <p:nvPicPr>
                            <p:cNvPr id="44" name="Objet 43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11469" y="5402383"/>
                              <a:ext cx="714817" cy="4150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5" name="Connecteur droit 44"/>
                <p:cNvCxnSpPr/>
                <p:nvPr/>
              </p:nvCxnSpPr>
              <p:spPr>
                <a:xfrm>
                  <a:off x="1180491" y="4322996"/>
                  <a:ext cx="321514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necteur droit 45"/>
                <p:cNvCxnSpPr/>
                <p:nvPr/>
              </p:nvCxnSpPr>
              <p:spPr>
                <a:xfrm>
                  <a:off x="1191931" y="5445556"/>
                  <a:ext cx="321514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ZoneTexte 46"/>
                <p:cNvSpPr txBox="1"/>
                <p:nvPr/>
              </p:nvSpPr>
              <p:spPr>
                <a:xfrm>
                  <a:off x="3408980" y="3983192"/>
                  <a:ext cx="885864" cy="341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cs typeface="Times New Roman" panose="02020603050405020304" pitchFamily="18" charset="0"/>
                    </a:rPr>
                    <a:t>Top plate</a:t>
                  </a:r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3610306" y="5366774"/>
                  <a:ext cx="749694" cy="341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err="1">
                      <a:cs typeface="Times New Roman" panose="02020603050405020304" pitchFamily="18" charset="0"/>
                    </a:rPr>
                    <a:t>Bottom</a:t>
                  </a:r>
                  <a:endParaRPr lang="fr-FR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Ellipse 48"/>
                <p:cNvSpPr/>
                <p:nvPr/>
              </p:nvSpPr>
              <p:spPr>
                <a:xfrm>
                  <a:off x="2692395" y="4502054"/>
                  <a:ext cx="137932" cy="15719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n>
                      <a:solidFill>
                        <a:schemeClr val="tx1"/>
                      </a:solidFill>
                    </a:ln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2618236" y="4390304"/>
                  <a:ext cx="253894" cy="341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cs typeface="Times New Roman" panose="02020603050405020304" pitchFamily="18" charset="0"/>
                    </a:rPr>
                    <a:t>+</a:t>
                  </a:r>
                </a:p>
              </p:txBody>
            </p:sp>
            <p:graphicFrame>
              <p:nvGraphicFramePr>
                <p:cNvPr id="51" name="Objet 50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592388" y="4733925"/>
                <a:ext cx="1004887" cy="4540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2" name="Equation" r:id="rId13" imgW="533160" imgH="241200" progId="Equation.DSMT4">
                        <p:embed/>
                      </p:oleObj>
                    </mc:Choice>
                    <mc:Fallback>
                      <p:oleObj name="Equation" r:id="rId13" imgW="533160" imgH="241200" progId="Equation.DSMT4">
                        <p:embed/>
                        <p:pic>
                          <p:nvPicPr>
                            <p:cNvPr id="51" name="Objet 50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92388" y="4733925"/>
                              <a:ext cx="1004887" cy="4540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2" name="Objet 51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424630" y="4763977"/>
                <a:ext cx="315525" cy="2694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3" name="Equation" r:id="rId15" imgW="139680" imgH="164880" progId="Equation.DSMT4">
                        <p:embed/>
                      </p:oleObj>
                    </mc:Choice>
                    <mc:Fallback>
                      <p:oleObj name="Equation" r:id="rId15" imgW="139680" imgH="164880" progId="Equation.DSMT4">
                        <p:embed/>
                        <p:pic>
                          <p:nvPicPr>
                            <p:cNvPr id="52" name="Objet 51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4630" y="4763977"/>
                              <a:ext cx="315525" cy="26941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3" name="Objet 5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85811" y="5425221"/>
                <a:ext cx="688369" cy="3754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4" name="Equation" r:id="rId17" imgW="419040" imgH="228600" progId="Equation.DSMT4">
                        <p:embed/>
                      </p:oleObj>
                    </mc:Choice>
                    <mc:Fallback>
                      <p:oleObj name="Equation" r:id="rId17" imgW="419040" imgH="228600" progId="Equation.DSMT4">
                        <p:embed/>
                        <p:pic>
                          <p:nvPicPr>
                            <p:cNvPr id="53" name="Objet 52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85811" y="5425221"/>
                              <a:ext cx="688369" cy="37547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4" name="Objet 53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2778030" y="3954024"/>
                <a:ext cx="237178" cy="3881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65" name="Equation" r:id="rId19" imgW="139680" imgH="228600" progId="Equation.DSMT4">
                        <p:embed/>
                      </p:oleObj>
                    </mc:Choice>
                    <mc:Fallback>
                      <p:oleObj name="Equation" r:id="rId19" imgW="139680" imgH="228600" progId="Equation.DSMT4">
                        <p:embed/>
                        <p:pic>
                          <p:nvPicPr>
                            <p:cNvPr id="54" name="Objet 53"/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8030" y="3954024"/>
                              <a:ext cx="237178" cy="38811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55" name="Connecteur droit avec flèche 54"/>
                <p:cNvCxnSpPr/>
                <p:nvPr/>
              </p:nvCxnSpPr>
              <p:spPr>
                <a:xfrm>
                  <a:off x="4405634" y="5121499"/>
                  <a:ext cx="19664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avec flèche 55"/>
                <p:cNvCxnSpPr/>
                <p:nvPr/>
              </p:nvCxnSpPr>
              <p:spPr>
                <a:xfrm>
                  <a:off x="4405635" y="4931168"/>
                  <a:ext cx="19664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avec flèche 56"/>
                <p:cNvCxnSpPr/>
                <p:nvPr/>
              </p:nvCxnSpPr>
              <p:spPr>
                <a:xfrm>
                  <a:off x="4405636" y="4755530"/>
                  <a:ext cx="19664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avec flèche 57"/>
                <p:cNvCxnSpPr/>
                <p:nvPr/>
              </p:nvCxnSpPr>
              <p:spPr>
                <a:xfrm>
                  <a:off x="4402832" y="4553977"/>
                  <a:ext cx="19664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650734" y="5817579"/>
                <a:ext cx="2062345" cy="573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𝑐𝑎𝑙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4" y="5817579"/>
                <a:ext cx="2062345" cy="573940"/>
              </a:xfrm>
              <a:prstGeom prst="rect">
                <a:avLst/>
              </a:prstGeom>
              <a:blipFill>
                <a:blip r:embed="rId21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5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Enhancing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 the </a:t>
            </a:r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Accuracy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 of Thermal </a:t>
            </a:r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Conductivity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Measurement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Methodological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+mn-lt"/>
                <a:cs typeface="Times New Roman" panose="02020603050405020304" pitchFamily="18" charset="0"/>
              </a:rPr>
              <a:t>Improvement</a:t>
            </a:r>
            <a:r>
              <a:rPr lang="fr-FR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(1/3)</a:t>
            </a:r>
            <a:endParaRPr lang="fr-F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62845" y="1166192"/>
            <a:ext cx="8525019" cy="693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Measurements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done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with the Standard Calibration process for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samples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with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different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thicknesses</a:t>
            </a:r>
            <a:endParaRPr lang="fr-FR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2393686" y="1333484"/>
          <a:ext cx="7252188" cy="5317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Graph" r:id="rId4" imgW="9802206" imgH="7502457" progId="Origin50.Graph">
                  <p:embed/>
                </p:oleObj>
              </mc:Choice>
              <mc:Fallback>
                <p:oleObj name="Graph" r:id="rId4" imgW="9802206" imgH="7502457" progId="Origin50.Graph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4747"/>
                      <a:stretch>
                        <a:fillRect/>
                      </a:stretch>
                    </p:blipFill>
                    <p:spPr bwMode="auto">
                      <a:xfrm>
                        <a:off x="2393686" y="1333484"/>
                        <a:ext cx="7252188" cy="5317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21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5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88" y="206059"/>
            <a:ext cx="9063219" cy="96069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+mn-lt"/>
              </a:rPr>
              <a:t>Enhancing the Accuracy of Thermal Conductivity Measurement: </a:t>
            </a:r>
            <a:r>
              <a:rPr lang="fr-FR" sz="2400" dirty="0" err="1">
                <a:latin typeface="+mn-lt"/>
              </a:rPr>
              <a:t>Methodological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 err="1">
                <a:latin typeface="+mn-lt"/>
              </a:rPr>
              <a:t>Improvement</a:t>
            </a:r>
            <a:r>
              <a:rPr lang="fr-FR" sz="2400" dirty="0">
                <a:latin typeface="+mn-lt"/>
              </a:rPr>
              <a:t> </a:t>
            </a:r>
            <a:r>
              <a:rPr lang="fr-FR" sz="24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(2/3)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/>
          </p:nvPr>
        </p:nvGraphicFramePr>
        <p:xfrm>
          <a:off x="-368300" y="2043113"/>
          <a:ext cx="65960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Graph" r:id="rId4" imgW="9802206" imgH="7502457" progId="Origin95.Graph">
                  <p:embed/>
                </p:oleObj>
              </mc:Choice>
              <mc:Fallback>
                <p:oleObj name="Graph" r:id="rId4" imgW="9802206" imgH="7502457" progId="Origin95.Graph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9047"/>
                      <a:stretch>
                        <a:fillRect/>
                      </a:stretch>
                    </p:blipFill>
                    <p:spPr bwMode="auto">
                      <a:xfrm>
                        <a:off x="-368300" y="2043113"/>
                        <a:ext cx="6596063" cy="458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2143" y="1166757"/>
            <a:ext cx="5859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To Raw data: </a:t>
            </a:r>
            <a:r>
              <a:rPr lang="en-US" sz="2000" b="1" dirty="0"/>
              <a:t>Direct Measurement </a:t>
            </a:r>
            <a:r>
              <a:rPr lang="en-US" sz="2000" i="1" dirty="0"/>
              <a:t>of average heat fluxes </a:t>
            </a:r>
            <a:r>
              <a:rPr lang="en-US" sz="2000" b="1" dirty="0"/>
              <a:t>Without Imposed Calibration Factor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F59E3E-1033-42E5-97B5-FBB31FE3BA11}"/>
              </a:ext>
            </a:extLst>
          </p:cNvPr>
          <p:cNvSpPr/>
          <p:nvPr/>
        </p:nvSpPr>
        <p:spPr>
          <a:xfrm>
            <a:off x="6227763" y="1166757"/>
            <a:ext cx="6365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Direct Measurement Without Imposed Calibration, </a:t>
            </a:r>
            <a:r>
              <a:rPr lang="en-US" sz="2000" dirty="0"/>
              <a:t>Validating with </a:t>
            </a:r>
            <a:r>
              <a:rPr lang="en-US" sz="2000" dirty="0">
                <a:solidFill>
                  <a:srgbClr val="0000FF"/>
                </a:solidFill>
              </a:rPr>
              <a:t>air</a:t>
            </a:r>
            <a:r>
              <a:rPr lang="en-US" sz="2000" dirty="0"/>
              <a:t> and</a:t>
            </a:r>
            <a:r>
              <a:rPr lang="en-US" sz="2000" dirty="0">
                <a:solidFill>
                  <a:srgbClr val="00FF00"/>
                </a:solidFill>
              </a:rPr>
              <a:t> standard sample NIST 1450E</a:t>
            </a:r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EAB2AD74-9918-42C4-88F9-A8C228B65E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705399" y="1520700"/>
          <a:ext cx="6770687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Graph" r:id="rId6" imgW="10079665" imgH="7714439" progId="Origin95.Graph">
                  <p:embed/>
                </p:oleObj>
              </mc:Choice>
              <mc:Fallback>
                <p:oleObj name="Graph" r:id="rId6" imgW="10079665" imgH="7714439" progId="Origin95.Graph">
                  <p:embed/>
                  <p:pic>
                    <p:nvPicPr>
                      <p:cNvPr id="11" name="Objet 10">
                        <a:extLst>
                          <a:ext uri="{FF2B5EF4-FFF2-40B4-BE49-F238E27FC236}">
                            <a16:creationId xmlns:a16="http://schemas.microsoft.com/office/drawing/2014/main" id="{EAB2AD74-9918-42C4-88F9-A8C228B65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399" y="1520700"/>
                        <a:ext cx="6770687" cy="5178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Establishing a Reliable Measurement Protocol</a:t>
            </a:r>
            <a:endParaRPr lang="fr-FR" sz="2400" dirty="0">
              <a:latin typeface="+mn-lt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275" y="1958960"/>
            <a:ext cx="4676528" cy="362849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BC4E61DC-4BD8-4168-A883-8A577DFB3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2427" y="1788049"/>
                <a:ext cx="6199573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fr-FR" altLang="fr-FR" sz="1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altLang="fr-FR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dirty="0"/>
                  <a:t>varies with T in standard </a:t>
                </a:r>
                <a:r>
                  <a:rPr lang="fr-FR" altLang="fr-FR" sz="1800" dirty="0" err="1"/>
                  <a:t>protocol</a:t>
                </a:r>
                <a:r>
                  <a:rPr lang="fr-FR" altLang="fr-FR" sz="1800" dirty="0"/>
                  <a:t> → due to </a:t>
                </a:r>
                <a:r>
                  <a:rPr lang="fr-FR" altLang="fr-FR" sz="1800" dirty="0" err="1"/>
                  <a:t>edge</a:t>
                </a:r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losses</a:t>
                </a:r>
                <a:r>
                  <a:rPr lang="fr-FR" altLang="fr-FR" sz="1800" dirty="0"/>
                  <a:t> in </a:t>
                </a:r>
                <a:r>
                  <a:rPr lang="fr-FR" altLang="fr-FR" sz="1800" dirty="0" err="1"/>
                  <a:t>thick</a:t>
                </a:r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samples</a:t>
                </a:r>
                <a:endParaRPr lang="fr-FR" altLang="fr-FR" sz="1800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With </a:t>
                </a:r>
                <a:r>
                  <a:rPr lang="fr-FR" altLang="fr-FR" sz="1800" b="1" dirty="0"/>
                  <a:t>1 cm </a:t>
                </a:r>
                <a:r>
                  <a:rPr lang="fr-FR" altLang="fr-FR" sz="1800" b="1" dirty="0" err="1"/>
                  <a:t>thick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samples</a:t>
                </a:r>
                <a:r>
                  <a:rPr lang="fr-FR" altLang="fr-FR" sz="1800" dirty="0"/>
                  <a:t> and </a:t>
                </a:r>
                <a:r>
                  <a:rPr lang="fr-FR" altLang="fr-FR" sz="1800" b="1" dirty="0" err="1"/>
                  <a:t>raw</a:t>
                </a:r>
                <a:r>
                  <a:rPr lang="fr-FR" altLang="fr-FR" sz="1800" b="1" dirty="0"/>
                  <a:t> flux </a:t>
                </a:r>
                <a:r>
                  <a:rPr lang="fr-FR" altLang="fr-FR" sz="1800" b="1" dirty="0" err="1"/>
                  <a:t>averaging</a:t>
                </a:r>
                <a:r>
                  <a:rPr lang="fr-FR" altLang="fr-FR" sz="1800" dirty="0"/>
                  <a:t>,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almost</a:t>
                </a:r>
                <a:r>
                  <a:rPr lang="fr-FR" altLang="fr-FR" sz="1800" dirty="0"/>
                  <a:t> </a:t>
                </a:r>
                <a:r>
                  <a:rPr lang="fr-FR" altLang="fr-FR" sz="1800" b="1" dirty="0" err="1"/>
                  <a:t>independent</a:t>
                </a:r>
                <a:r>
                  <a:rPr lang="fr-FR" altLang="fr-FR" sz="1800" b="1" dirty="0"/>
                  <a:t> of </a:t>
                </a:r>
                <a:r>
                  <a:rPr lang="fr-FR" altLang="fr-FR" sz="1800" b="1" dirty="0" err="1"/>
                  <a:t>temperature</a:t>
                </a:r>
                <a:endParaRPr lang="fr-FR" altLang="fr-FR" sz="1800" b="1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In </a:t>
                </a:r>
                <a:r>
                  <a:rPr lang="fr-FR" altLang="fr-FR" sz="1800" dirty="0" err="1"/>
                  <a:t>this</a:t>
                </a:r>
                <a:r>
                  <a:rPr lang="fr-FR" altLang="fr-FR" sz="1800" dirty="0"/>
                  <a:t> range (10–45°C), </a:t>
                </a:r>
                <a:r>
                  <a:rPr lang="fr-FR" altLang="fr-FR" sz="1800" b="1" dirty="0"/>
                  <a:t>T has minimal </a:t>
                </a:r>
                <a:r>
                  <a:rPr lang="fr-FR" altLang="fr-FR" sz="1800" b="1" dirty="0" err="1"/>
                  <a:t>physical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effect</a:t>
                </a:r>
                <a:r>
                  <a:rPr lang="fr-FR" altLang="fr-FR" sz="1800" dirty="0"/>
                  <a:t> on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altLang="fr-FR" sz="1800" dirty="0"/>
                  <a:t> for cellulose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✅ A </a:t>
                </a:r>
                <a:r>
                  <a:rPr lang="fr-FR" altLang="fr-FR" sz="1800" b="1" dirty="0" err="1"/>
                  <a:t>reference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protocol</a:t>
                </a:r>
                <a:r>
                  <a:rPr lang="fr-FR" altLang="fr-FR" sz="1800" dirty="0"/>
                  <a:t> for the </a:t>
                </a:r>
                <a:r>
                  <a:rPr lang="fr-FR" altLang="fr-FR" sz="1800" dirty="0" err="1"/>
                  <a:t>rest</a:t>
                </a:r>
                <a:r>
                  <a:rPr lang="fr-FR" altLang="fr-FR" sz="1800" dirty="0"/>
                  <a:t> of the </a:t>
                </a:r>
                <a:r>
                  <a:rPr lang="fr-FR" altLang="fr-FR" sz="1800" dirty="0" err="1"/>
                  <a:t>study</a:t>
                </a:r>
                <a:r>
                  <a:rPr lang="fr-FR" altLang="fr-FR" sz="1800" dirty="0"/>
                  <a:t>:</a:t>
                </a:r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Thickness: </a:t>
                </a:r>
                <a:r>
                  <a:rPr lang="fr-FR" altLang="fr-FR" sz="1800" b="1" dirty="0"/>
                  <a:t>1 cm</a:t>
                </a:r>
                <a:endParaRPr lang="fr-FR" altLang="fr-FR" sz="1800" dirty="0"/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 err="1"/>
                  <a:t>Raw</a:t>
                </a:r>
                <a:r>
                  <a:rPr lang="fr-FR" altLang="fr-FR" sz="1800" dirty="0"/>
                  <a:t> flux analysis (no calibration factor)</a:t>
                </a:r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ΔT = 5°C, </a:t>
                </a:r>
                <a:r>
                  <a:rPr lang="fr-FR" altLang="fr-FR" sz="1800" dirty="0" err="1"/>
                  <a:t>mean</a:t>
                </a:r>
                <a:r>
                  <a:rPr lang="fr-FR" altLang="fr-FR" sz="1800" dirty="0"/>
                  <a:t> T = 17.5°C, 22.5°C, 27.5°C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fr-FR" altLang="fr-FR" sz="1800" dirty="0"/>
              </a:p>
            </p:txBody>
          </p:sp>
        </mc:Choice>
        <mc:Fallback xmlns="">
          <p:sp>
            <p:nvSpPr>
              <p:cNvPr id="7" name="Rectangle 1">
                <a:extLst>
                  <a:ext uri="{FF2B5EF4-FFF2-40B4-BE49-F238E27FC236}">
                    <a16:creationId xmlns:a16="http://schemas.microsoft.com/office/drawing/2014/main" id="{BC4E61DC-4BD8-4168-A883-8A577DFB3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2427" y="1788049"/>
                <a:ext cx="6199573" cy="3970318"/>
              </a:xfrm>
              <a:prstGeom prst="rect">
                <a:avLst/>
              </a:prstGeom>
              <a:blipFill>
                <a:blip r:embed="rId4"/>
                <a:stretch>
                  <a:fillRect l="-590" t="-3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0180" y="6158196"/>
            <a:ext cx="1167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K. Mourda, Y. Zou, V. T. Nguyen, P. </a:t>
            </a:r>
            <a:r>
              <a:rPr lang="en-US" sz="1600" dirty="0" err="1">
                <a:ea typeface="Times New Roman" panose="02020603050405020304" pitchFamily="18" charset="0"/>
              </a:rPr>
              <a:t>Coussot</a:t>
            </a:r>
            <a:r>
              <a:rPr lang="en-US" sz="1600" dirty="0">
                <a:ea typeface="Times New Roman" panose="02020603050405020304" pitchFamily="18" charset="0"/>
              </a:rPr>
              <a:t>, "Enhancing the Accuracy of Thermal Conductivity Measurements with Insulating Construction Materials: Addressing Edge Effects and Methodological Improvements", </a:t>
            </a:r>
            <a:r>
              <a:rPr lang="en-US" sz="1600" i="1" dirty="0">
                <a:ea typeface="Times New Roman" panose="02020603050405020304" pitchFamily="18" charset="0"/>
              </a:rPr>
              <a:t>Journal of Building Engineering (</a:t>
            </a:r>
            <a:r>
              <a:rPr lang="en-US" sz="1600" dirty="0">
                <a:ea typeface="Times New Roman" panose="02020603050405020304" pitchFamily="18" charset="0"/>
              </a:rPr>
              <a:t>2025)</a:t>
            </a:r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371DE-73F2-44AD-864E-6A6519453492}"/>
              </a:ext>
            </a:extLst>
          </p:cNvPr>
          <p:cNvSpPr/>
          <p:nvPr/>
        </p:nvSpPr>
        <p:spPr>
          <a:xfrm>
            <a:off x="779848" y="1166192"/>
            <a:ext cx="4271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Modeling Heat Transfer in the Sample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709144" y="892194"/>
            <a:ext cx="540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>
                <a:cs typeface="Arial" panose="020B0604020202020204" pitchFamily="34" charset="0"/>
              </a:rPr>
              <a:t>Hypothesis</a:t>
            </a:r>
            <a:r>
              <a:rPr lang="fr-FR" sz="2000" dirty="0">
                <a:cs typeface="Arial" panose="020B0604020202020204" pitchFamily="34" charset="0"/>
              </a:rPr>
              <a:t>: </a:t>
            </a:r>
            <a:r>
              <a:rPr lang="fr-FR" sz="2000" dirty="0" err="1">
                <a:cs typeface="Arial" panose="020B0604020202020204" pitchFamily="34" charset="0"/>
              </a:rPr>
              <a:t>Fibers</a:t>
            </a:r>
            <a:r>
              <a:rPr lang="fr-FR" sz="2000" dirty="0">
                <a:cs typeface="Arial" panose="020B0604020202020204" pitchFamily="34" charset="0"/>
              </a:rPr>
              <a:t> </a:t>
            </a:r>
            <a:r>
              <a:rPr lang="fr-FR" sz="2000" dirty="0" err="1">
                <a:cs typeface="Arial" panose="020B0604020202020204" pitchFamily="34" charset="0"/>
              </a:rPr>
              <a:t>aligned</a:t>
            </a:r>
            <a:r>
              <a:rPr lang="fr-FR" sz="2000" dirty="0">
                <a:cs typeface="Arial" panose="020B0604020202020204" pitchFamily="34" charset="0"/>
              </a:rPr>
              <a:t> </a:t>
            </a:r>
            <a:r>
              <a:rPr lang="fr-FR" sz="2000" dirty="0" err="1">
                <a:cs typeface="Arial" panose="020B0604020202020204" pitchFamily="34" charset="0"/>
              </a:rPr>
              <a:t>perpendicularly</a:t>
            </a:r>
            <a:r>
              <a:rPr lang="fr-FR" sz="2000" dirty="0">
                <a:cs typeface="Arial" panose="020B0604020202020204" pitchFamily="34" charset="0"/>
              </a:rPr>
              <a:t> to the compression axis =&gt;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/>
          </p:nvPr>
        </p:nvGraphicFramePr>
        <p:xfrm>
          <a:off x="8506058" y="1580019"/>
          <a:ext cx="20462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058" y="1580019"/>
                        <a:ext cx="2046288" cy="427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7910121" y="2067222"/>
          <a:ext cx="2004411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Equation" r:id="rId6" imgW="1054100" imgH="482600" progId="Equation.DSMT4">
                  <p:embed/>
                </p:oleObj>
              </mc:Choice>
              <mc:Fallback>
                <p:oleObj name="Equation" r:id="rId6" imgW="1054100" imgH="482600" progId="Equation.DSMT4">
                  <p:embed/>
                  <p:pic>
                    <p:nvPicPr>
                      <p:cNvPr id="1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0121" y="2067222"/>
                        <a:ext cx="2004411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/>
          </p:nvPr>
        </p:nvGraphicFramePr>
        <p:xfrm>
          <a:off x="6963867" y="3750210"/>
          <a:ext cx="46386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3" name="Equation" r:id="rId8" imgW="2476440" imgH="228600" progId="Equation.DSMT4">
                  <p:embed/>
                </p:oleObj>
              </mc:Choice>
              <mc:Fallback>
                <p:oleObj name="Equation" r:id="rId8" imgW="2476440" imgH="228600" progId="Equation.DSMT4">
                  <p:embed/>
                  <p:pic>
                    <p:nvPicPr>
                      <p:cNvPr id="11" name="Obje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67" y="3750210"/>
                        <a:ext cx="4638675" cy="427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883417" y="3114053"/>
            <a:ext cx="479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cs typeface="Arial" panose="020B0604020202020204" pitchFamily="34" charset="0"/>
              </a:rPr>
              <a:t>In practice, compression </a:t>
            </a:r>
            <a:r>
              <a:rPr lang="fr-FR" sz="2000" dirty="0" err="1">
                <a:cs typeface="Arial" panose="020B0604020202020204" pitchFamily="34" charset="0"/>
              </a:rPr>
              <a:t>starts</a:t>
            </a:r>
            <a:r>
              <a:rPr lang="fr-FR" sz="2000" dirty="0">
                <a:cs typeface="Arial" panose="020B0604020202020204" pitchFamily="34" charset="0"/>
              </a:rPr>
              <a:t> </a:t>
            </a:r>
            <a:r>
              <a:rPr lang="fr-FR" sz="2000" dirty="0" err="1">
                <a:cs typeface="Arial" panose="020B0604020202020204" pitchFamily="34" charset="0"/>
              </a:rPr>
              <a:t>from</a:t>
            </a:r>
            <a:r>
              <a:rPr lang="fr-FR" sz="2000" dirty="0">
                <a:cs typeface="Arial" panose="020B0604020202020204" pitchFamily="34" charset="0"/>
              </a:rPr>
              <a:t> the state      </a:t>
            </a:r>
            <a:r>
              <a:rPr lang="fr-FR" sz="2000" dirty="0" err="1">
                <a:cs typeface="Arial" panose="020B0604020202020204" pitchFamily="34" charset="0"/>
              </a:rPr>
              <a:t>associated</a:t>
            </a:r>
            <a:r>
              <a:rPr lang="fr-FR" sz="2000" dirty="0">
                <a:cs typeface="Arial" panose="020B0604020202020204" pitchFamily="34" charset="0"/>
              </a:rPr>
              <a:t> </a:t>
            </a:r>
            <a:r>
              <a:rPr lang="fr-FR" sz="2000" dirty="0" err="1">
                <a:cs typeface="Arial" panose="020B0604020202020204" pitchFamily="34" charset="0"/>
              </a:rPr>
              <a:t>with</a:t>
            </a:r>
            <a:r>
              <a:rPr lang="fr-FR" sz="2000" dirty="0"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/>
          </p:nvPr>
        </p:nvGraphicFramePr>
        <p:xfrm>
          <a:off x="9480908" y="3190726"/>
          <a:ext cx="2857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Equation" r:id="rId10" imgW="152280" imgH="203040" progId="Equation.DSMT4">
                  <p:embed/>
                </p:oleObj>
              </mc:Choice>
              <mc:Fallback>
                <p:oleObj name="Equation" r:id="rId10" imgW="152280" imgH="203040" progId="Equation.DSMT4">
                  <p:embed/>
                  <p:pic>
                    <p:nvPicPr>
                      <p:cNvPr id="13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908" y="3190726"/>
                        <a:ext cx="285750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/>
          </p:nvPr>
        </p:nvGraphicFramePr>
        <p:xfrm>
          <a:off x="11393260" y="3209107"/>
          <a:ext cx="6905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14" name="Obje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3260" y="3209107"/>
                        <a:ext cx="690563" cy="37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/>
          </p:nvPr>
        </p:nvGraphicFramePr>
        <p:xfrm>
          <a:off x="9914532" y="4552747"/>
          <a:ext cx="154463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15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4532" y="4552747"/>
                        <a:ext cx="1544637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/>
          </p:nvPr>
        </p:nvGraphicFramePr>
        <p:xfrm>
          <a:off x="7058619" y="4519409"/>
          <a:ext cx="23542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7" name="Equation" r:id="rId16" imgW="1257120" imgH="228600" progId="Equation.DSMT4">
                  <p:embed/>
                </p:oleObj>
              </mc:Choice>
              <mc:Fallback>
                <p:oleObj name="Equation" r:id="rId16" imgW="1257120" imgH="228600" progId="Equation.DSMT4">
                  <p:embed/>
                  <p:pic>
                    <p:nvPicPr>
                      <p:cNvPr id="16" name="Obje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619" y="4519409"/>
                        <a:ext cx="2354263" cy="427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A10F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/>
          </p:nvPr>
        </p:nvGraphicFramePr>
        <p:xfrm>
          <a:off x="8767211" y="5700693"/>
          <a:ext cx="20034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" name="Equation" r:id="rId18" imgW="1054080" imgH="469800" progId="Equation.DSMT4">
                  <p:embed/>
                </p:oleObj>
              </mc:Choice>
              <mc:Fallback>
                <p:oleObj name="Equation" r:id="rId18" imgW="1054080" imgH="469800" progId="Equation.DSMT4">
                  <p:embed/>
                  <p:pic>
                    <p:nvPicPr>
                      <p:cNvPr id="17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7211" y="5700693"/>
                        <a:ext cx="2003425" cy="8905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A10F4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6709144" y="5965806"/>
            <a:ext cx="1858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cs typeface="Arial" panose="020B0604020202020204" pitchFamily="34" charset="0"/>
              </a:rPr>
              <a:t>« Extended to »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17825" y="2375852"/>
            <a:ext cx="814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4848E8"/>
                </a:solidFill>
                <a:cs typeface="Arial" panose="020B0604020202020204" pitchFamily="34" charset="0"/>
              </a:rPr>
              <a:t>AXIAL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9144" y="1619525"/>
            <a:ext cx="156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22" name="Título 2">
            <a:extLst>
              <a:ext uri="{FF2B5EF4-FFF2-40B4-BE49-F238E27FC236}">
                <a16:creationId xmlns:a16="http://schemas.microsoft.com/office/drawing/2014/main" id="{7627F98E-896A-43F1-94AF-1B38B202B25E}"/>
              </a:ext>
            </a:extLst>
          </p:cNvPr>
          <p:cNvSpPr txBox="1">
            <a:spLocks/>
          </p:cNvSpPr>
          <p:nvPr/>
        </p:nvSpPr>
        <p:spPr>
          <a:xfrm>
            <a:off x="715262" y="116422"/>
            <a:ext cx="9421813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+mn-lt"/>
              </a:rPr>
              <a:t>Thermal </a:t>
            </a:r>
            <a:r>
              <a:rPr lang="fr-FR" sz="2400" b="1" dirty="0" err="1">
                <a:latin typeface="+mn-lt"/>
              </a:rPr>
              <a:t>conductivity</a:t>
            </a:r>
            <a:r>
              <a:rPr lang="fr-FR" sz="2400" b="1" dirty="0">
                <a:latin typeface="+mn-lt"/>
              </a:rPr>
              <a:t> vs. </a:t>
            </a:r>
            <a:r>
              <a:rPr lang="fr-FR" sz="2400" b="1" dirty="0" err="1">
                <a:latin typeface="+mn-lt"/>
              </a:rPr>
              <a:t>Porosity</a:t>
            </a:r>
            <a:r>
              <a:rPr lang="fr-FR" sz="2400" b="1" dirty="0">
                <a:latin typeface="+mn-lt"/>
              </a:rPr>
              <a:t> in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Dried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Samples</a:t>
            </a:r>
            <a:r>
              <a:rPr lang="fr-FR" sz="2400" b="1" dirty="0">
                <a:latin typeface="+mn-lt"/>
              </a:rPr>
              <a:t>: Impact of </a:t>
            </a:r>
            <a:r>
              <a:rPr lang="fr-FR" sz="2400" b="1" dirty="0" err="1">
                <a:latin typeface="+mn-lt"/>
              </a:rPr>
              <a:t>Orientation_with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theoretical</a:t>
            </a:r>
            <a:r>
              <a:rPr lang="fr-FR" sz="2400" b="1" dirty="0">
                <a:latin typeface="+mn-lt"/>
              </a:rPr>
              <a:t> </a:t>
            </a:r>
            <a:r>
              <a:rPr lang="fr-FR" sz="2400" b="1" dirty="0" err="1">
                <a:latin typeface="+mn-lt"/>
              </a:rPr>
              <a:t>Models</a:t>
            </a:r>
            <a:endParaRPr lang="pt-BR" sz="2400" b="1" dirty="0">
              <a:latin typeface="+mn-lt"/>
            </a:endParaRPr>
          </a:p>
        </p:txBody>
      </p:sp>
      <p:graphicFrame>
        <p:nvGraphicFramePr>
          <p:cNvPr id="23" name="Objet 22">
            <a:extLst>
              <a:ext uri="{FF2B5EF4-FFF2-40B4-BE49-F238E27FC236}">
                <a16:creationId xmlns:a16="http://schemas.microsoft.com/office/drawing/2014/main" id="{FD81AAE7-B4DE-42F9-82F2-9DA19C068F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947779"/>
          <a:ext cx="70786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Graph" r:id="rId20" imgW="9802206" imgH="7502457" progId="Origin95.Graph">
                  <p:embed/>
                </p:oleObj>
              </mc:Choice>
              <mc:Fallback>
                <p:oleObj name="Graph" r:id="rId20" imgW="9802206" imgH="7502457" progId="Origin95.Graph">
                  <p:embed/>
                  <p:pic>
                    <p:nvPicPr>
                      <p:cNvPr id="23" name="Objet 22">
                        <a:extLst>
                          <a:ext uri="{FF2B5EF4-FFF2-40B4-BE49-F238E27FC236}">
                            <a16:creationId xmlns:a16="http://schemas.microsoft.com/office/drawing/2014/main" id="{FD81AAE7-B4DE-42F9-82F2-9DA19C068F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947779"/>
                        <a:ext cx="70786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3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1933" y="157010"/>
            <a:ext cx="10515600" cy="951091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  <a:cs typeface="Times New Roman" panose="02020603050405020304" pitchFamily="18" charset="0"/>
              </a:rPr>
              <a:t>From Microstructure to Insulation: Probing the Thermal Behavior of Bio-Based Materials</a:t>
            </a:r>
            <a:endParaRPr lang="fr-FR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474" y="853964"/>
            <a:ext cx="7541136" cy="37566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449393" y="5649211"/>
            <a:ext cx="226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cs typeface="Times New Roman" panose="02020603050405020304" pitchFamily="18" charset="0"/>
              </a:rPr>
              <a:t>Physical </a:t>
            </a:r>
            <a:r>
              <a:rPr lang="fr-FR" sz="2400" b="1" dirty="0" err="1">
                <a:cs typeface="Times New Roman" panose="02020603050405020304" pitchFamily="18" charset="0"/>
              </a:rPr>
              <a:t>Origin</a:t>
            </a:r>
            <a:r>
              <a:rPr lang="fr-FR" sz="2400" b="1" dirty="0"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93699" y="4708697"/>
            <a:ext cx="459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cs typeface="Times New Roman" panose="02020603050405020304" pitchFamily="18" charset="0"/>
              </a:rPr>
              <a:t>These </a:t>
            </a:r>
            <a:r>
              <a:rPr lang="fr-FR" dirty="0" err="1">
                <a:cs typeface="Times New Roman" panose="02020603050405020304" pitchFamily="18" charset="0"/>
              </a:rPr>
              <a:t>materials</a:t>
            </a:r>
            <a:r>
              <a:rPr lang="fr-FR" dirty="0">
                <a:cs typeface="Times New Roman" panose="02020603050405020304" pitchFamily="18" charset="0"/>
              </a:rPr>
              <a:t> have </a:t>
            </a:r>
            <a:r>
              <a:rPr lang="fr-FR" dirty="0" err="1">
                <a:cs typeface="Times New Roman" panose="02020603050405020304" pitchFamily="18" charset="0"/>
              </a:rPr>
              <a:t>Low</a:t>
            </a:r>
            <a:r>
              <a:rPr lang="fr-FR" dirty="0">
                <a:cs typeface="Times New Roman" panose="02020603050405020304" pitchFamily="18" charset="0"/>
              </a:rPr>
              <a:t> thermal </a:t>
            </a:r>
            <a:r>
              <a:rPr lang="fr-FR" dirty="0" err="1">
                <a:cs typeface="Times New Roman" panose="02020603050405020304" pitchFamily="18" charset="0"/>
              </a:rPr>
              <a:t>conductivity</a:t>
            </a:r>
            <a:endParaRPr lang="fr-FR" dirty="0">
              <a:cs typeface="Times New Roman" panose="02020603050405020304" pitchFamily="18" charset="0"/>
            </a:endParaRPr>
          </a:p>
        </p:txBody>
      </p:sp>
      <p:sp>
        <p:nvSpPr>
          <p:cNvPr id="9" name="Virage 8"/>
          <p:cNvSpPr/>
          <p:nvPr/>
        </p:nvSpPr>
        <p:spPr>
          <a:xfrm rot="10800000" flipH="1">
            <a:off x="2654700" y="4814846"/>
            <a:ext cx="1432044" cy="1025030"/>
          </a:xfrm>
          <a:prstGeom prst="bentArrow">
            <a:avLst>
              <a:gd name="adj1" fmla="val 25000"/>
              <a:gd name="adj2" fmla="val 23614"/>
              <a:gd name="adj3" fmla="val 25000"/>
              <a:gd name="adj4" fmla="val 2064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61024" y="5359528"/>
            <a:ext cx="2128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Times New Roman" panose="02020603050405020304" pitchFamily="18" charset="0"/>
              </a:rPr>
              <a:t>Temperature</a:t>
            </a:r>
            <a:endParaRPr lang="fr-FR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Times New Roman" panose="02020603050405020304" pitchFamily="18" charset="0"/>
              </a:rPr>
              <a:t>Porosity</a:t>
            </a:r>
            <a:endParaRPr lang="fr-FR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Times New Roman" panose="02020603050405020304" pitchFamily="18" charset="0"/>
              </a:rPr>
              <a:t>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cs typeface="Times New Roman" panose="02020603050405020304" pitchFamily="18" charset="0"/>
              </a:rPr>
              <a:t>Moisture</a:t>
            </a:r>
            <a:r>
              <a:rPr lang="fr-FR" dirty="0">
                <a:cs typeface="Times New Roman" panose="02020603050405020304" pitchFamily="18" charset="0"/>
              </a:rPr>
              <a:t>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309C1-C7F5-428B-9711-86CE65875B1D}"/>
              </a:ext>
            </a:extLst>
          </p:cNvPr>
          <p:cNvSpPr/>
          <p:nvPr/>
        </p:nvSpPr>
        <p:spPr>
          <a:xfrm>
            <a:off x="2614041" y="5372466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  <a:cs typeface="Times New Roman" panose="02020603050405020304" pitchFamily="18" charset="0"/>
              </a:rPr>
              <a:t>depending</a:t>
            </a:r>
            <a:r>
              <a:rPr lang="fr-FR" dirty="0">
                <a:solidFill>
                  <a:schemeClr val="bg1"/>
                </a:solidFill>
                <a:cs typeface="Times New Roman" panose="02020603050405020304" pitchFamily="18" charset="0"/>
              </a:rPr>
              <a:t> on: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070195-23E7-4423-B71D-77B7A2E1FCDB}"/>
              </a:ext>
            </a:extLst>
          </p:cNvPr>
          <p:cNvSpPr/>
          <p:nvPr/>
        </p:nvSpPr>
        <p:spPr>
          <a:xfrm>
            <a:off x="7137977" y="5700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🎯</a:t>
            </a:r>
            <a:endParaRPr lang="fr-FR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737"/>
            <a:ext cx="6243067" cy="38465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067" y="1099397"/>
            <a:ext cx="5792005" cy="3286944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32DAEF9-D1BA-4F3C-BB45-909F9A406B30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BD1184C6-1C6E-4A82-A34A-E9116350A192}"/>
              </a:ext>
            </a:extLst>
          </p:cNvPr>
          <p:cNvSpPr txBox="1">
            <a:spLocks/>
          </p:cNvSpPr>
          <p:nvPr/>
        </p:nvSpPr>
        <p:spPr>
          <a:xfrm>
            <a:off x="779847" y="384280"/>
            <a:ext cx="9485029" cy="781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Literature data: strong dispersion despite similar materials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37FC50-F208-4C37-AF66-6E48367BDF33}"/>
              </a:ext>
            </a:extLst>
          </p:cNvPr>
          <p:cNvSpPr/>
          <p:nvPr/>
        </p:nvSpPr>
        <p:spPr>
          <a:xfrm>
            <a:off x="2679405" y="5245170"/>
            <a:ext cx="77900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similar density ranges, reported conductivities span a wide interval.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97435-58E8-4AF0-868B-90CAB9B62877}"/>
              </a:ext>
            </a:extLst>
          </p:cNvPr>
          <p:cNvSpPr/>
          <p:nvPr/>
        </p:nvSpPr>
        <p:spPr>
          <a:xfrm>
            <a:off x="124045" y="5819457"/>
            <a:ext cx="11663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F. Ye, H. Wei, Y. Xiao, U. Berardi, G.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Quaranta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Demartino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Bio-based insulation materials in sustainable constructions: A review of environmental, thermal and acoustic insulation, durability, and mechanical performances, Renew.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Sustain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Energy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223 (2025) 115872. https://doi.org/10.1016/j.rser.2025.115872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[2] A.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Bakkour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S.-E.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Ouldboukhitine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Biwole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Amziane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review of multi-scale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hygrothermal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characteristics of plant-based building materials, Constr. Build. Mater. 412 (2024) 134850. https://doi.org/10.1016/j.conbuildmat.2023.134850.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F923F-EB13-4EFE-9D83-28B5FC3BEE3F}"/>
              </a:ext>
            </a:extLst>
          </p:cNvPr>
          <p:cNvSpPr/>
          <p:nvPr/>
        </p:nvSpPr>
        <p:spPr>
          <a:xfrm>
            <a:off x="558472" y="472124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AD4136-C5E3-466F-9092-6912BE8CE8EE}"/>
              </a:ext>
            </a:extLst>
          </p:cNvPr>
          <p:cNvSpPr/>
          <p:nvPr/>
        </p:nvSpPr>
        <p:spPr>
          <a:xfrm>
            <a:off x="6248646" y="464549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[2]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0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441" y="365134"/>
            <a:ext cx="10515600" cy="39161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+mn-lt"/>
                <a:cs typeface="Times New Roman" panose="02020603050405020304" pitchFamily="18" charset="0"/>
              </a:rPr>
              <a:t>Overview of the Study</a:t>
            </a:r>
            <a:endParaRPr lang="fr-FR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592980887"/>
              </p:ext>
            </p:extLst>
          </p:nvPr>
        </p:nvGraphicFramePr>
        <p:xfrm>
          <a:off x="493986" y="-317803"/>
          <a:ext cx="11054443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141887"/>
            <a:ext cx="3935186" cy="2163137"/>
          </a:xfrm>
          <a:prstGeom prst="rect">
            <a:avLst/>
          </a:prstGeom>
          <a:noFill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60" y="3605692"/>
            <a:ext cx="4201318" cy="28027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986" y="3030397"/>
            <a:ext cx="344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buSzTx/>
              <a:buFontTx/>
              <a:buChar char="•"/>
            </a:pPr>
            <a:r>
              <a:rPr lang="fr-FR" altLang="fr-FR" dirty="0"/>
              <a:t> </a:t>
            </a:r>
            <a:r>
              <a:rPr lang="fr-FR" altLang="fr-FR" b="1" dirty="0"/>
              <a:t>steady-state </a:t>
            </a:r>
            <a:r>
              <a:rPr lang="fr-FR" altLang="fr-FR" b="1" dirty="0" err="1"/>
              <a:t>regime</a:t>
            </a:r>
            <a:endParaRPr lang="fr-FR" altLang="fr-FR" b="1" dirty="0"/>
          </a:p>
          <a:p>
            <a:pPr lvl="0">
              <a:buClrTx/>
              <a:buSzTx/>
              <a:buFontTx/>
              <a:buChar char="•"/>
            </a:pPr>
            <a:r>
              <a:rPr lang="fr-FR" altLang="fr-FR" b="1" dirty="0"/>
              <a:t> minimal </a:t>
            </a:r>
            <a:r>
              <a:rPr lang="fr-FR" altLang="fr-FR" b="1" dirty="0" err="1"/>
              <a:t>lateral</a:t>
            </a:r>
            <a:r>
              <a:rPr lang="fr-FR" altLang="fr-FR" b="1" dirty="0"/>
              <a:t> </a:t>
            </a:r>
            <a:r>
              <a:rPr lang="fr-FR" altLang="fr-FR" b="1" dirty="0" err="1"/>
              <a:t>heat</a:t>
            </a:r>
            <a:r>
              <a:rPr lang="fr-FR" altLang="fr-FR" b="1" dirty="0"/>
              <a:t> </a:t>
            </a:r>
            <a:r>
              <a:rPr lang="fr-FR" altLang="fr-FR" b="1" dirty="0" err="1"/>
              <a:t>losses</a:t>
            </a:r>
            <a:endParaRPr lang="fr-FR" altLang="fr-FR" b="1" dirty="0"/>
          </a:p>
          <a:p>
            <a:pPr lvl="0">
              <a:buClrTx/>
              <a:buSzTx/>
              <a:buFontTx/>
              <a:buChar char="•"/>
            </a:pPr>
            <a:r>
              <a:rPr lang="fr-FR" altLang="fr-FR" b="1" dirty="0"/>
              <a:t> </a:t>
            </a:r>
            <a:r>
              <a:rPr lang="fr-FR" altLang="fr-FR" b="1" dirty="0" err="1"/>
              <a:t>reproducible</a:t>
            </a:r>
            <a:r>
              <a:rPr lang="fr-FR" altLang="fr-FR" b="1" dirty="0"/>
              <a:t> </a:t>
            </a:r>
            <a:r>
              <a:rPr lang="fr-FR" altLang="fr-FR" b="1" dirty="0" err="1"/>
              <a:t>measurements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353DEBD-C61D-4C4A-B974-A1ECA42747DA}"/>
              </a:ext>
            </a:extLst>
          </p:cNvPr>
          <p:cNvSpPr/>
          <p:nvPr/>
        </p:nvSpPr>
        <p:spPr>
          <a:xfrm>
            <a:off x="8964654" y="3493009"/>
            <a:ext cx="2733360" cy="1944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CD89117-2E04-443E-BEA2-6E4F9892B842}"/>
              </a:ext>
            </a:extLst>
          </p:cNvPr>
          <p:cNvSpPr txBox="1"/>
          <p:nvPr/>
        </p:nvSpPr>
        <p:spPr>
          <a:xfrm>
            <a:off x="10070879" y="5743338"/>
            <a:ext cx="1918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70C0"/>
                </a:solidFill>
              </a:rPr>
              <a:t>Bound</a:t>
            </a:r>
            <a:r>
              <a:rPr lang="fr-FR" dirty="0">
                <a:solidFill>
                  <a:srgbClr val="0070C0"/>
                </a:solidFill>
              </a:rPr>
              <a:t> Water in the Solid structure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B7760218-984C-467F-B425-0DE5A7819EED}"/>
              </a:ext>
            </a:extLst>
          </p:cNvPr>
          <p:cNvGrpSpPr/>
          <p:nvPr/>
        </p:nvGrpSpPr>
        <p:grpSpPr>
          <a:xfrm>
            <a:off x="9022794" y="3580598"/>
            <a:ext cx="1383384" cy="393869"/>
            <a:chOff x="9508089" y="774345"/>
            <a:chExt cx="1173738" cy="30057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91094AB-20A4-41CF-B8CD-F90425016560}"/>
                </a:ext>
              </a:extLst>
            </p:cNvPr>
            <p:cNvSpPr/>
            <p:nvPr/>
          </p:nvSpPr>
          <p:spPr>
            <a:xfrm>
              <a:off x="9508089" y="774345"/>
              <a:ext cx="1173738" cy="300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Organigramme : Connecteur 47">
              <a:extLst>
                <a:ext uri="{FF2B5EF4-FFF2-40B4-BE49-F238E27FC236}">
                  <a16:creationId xmlns:a16="http://schemas.microsoft.com/office/drawing/2014/main" id="{17878110-8925-4E0A-8461-0A3D0297B3B2}"/>
                </a:ext>
              </a:extLst>
            </p:cNvPr>
            <p:cNvSpPr/>
            <p:nvPr/>
          </p:nvSpPr>
          <p:spPr>
            <a:xfrm>
              <a:off x="9574565" y="921334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Organigramme : Connecteur 48">
              <a:extLst>
                <a:ext uri="{FF2B5EF4-FFF2-40B4-BE49-F238E27FC236}">
                  <a16:creationId xmlns:a16="http://schemas.microsoft.com/office/drawing/2014/main" id="{D7FB80D2-3FB0-4385-ADB0-96E8B8388EDD}"/>
                </a:ext>
              </a:extLst>
            </p:cNvPr>
            <p:cNvSpPr/>
            <p:nvPr/>
          </p:nvSpPr>
          <p:spPr>
            <a:xfrm>
              <a:off x="9735934" y="87897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Organigramme : Connecteur 49">
              <a:extLst>
                <a:ext uri="{FF2B5EF4-FFF2-40B4-BE49-F238E27FC236}">
                  <a16:creationId xmlns:a16="http://schemas.microsoft.com/office/drawing/2014/main" id="{0725FED6-18D2-4190-8F13-6B7644396746}"/>
                </a:ext>
              </a:extLst>
            </p:cNvPr>
            <p:cNvSpPr/>
            <p:nvPr/>
          </p:nvSpPr>
          <p:spPr>
            <a:xfrm>
              <a:off x="10055828" y="83599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1" name="Organigramme : Connecteur 50">
              <a:extLst>
                <a:ext uri="{FF2B5EF4-FFF2-40B4-BE49-F238E27FC236}">
                  <a16:creationId xmlns:a16="http://schemas.microsoft.com/office/drawing/2014/main" id="{6E3D04EE-4478-4B23-BC01-4BEF75861CEA}"/>
                </a:ext>
              </a:extLst>
            </p:cNvPr>
            <p:cNvSpPr/>
            <p:nvPr/>
          </p:nvSpPr>
          <p:spPr>
            <a:xfrm>
              <a:off x="9899840" y="92335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Organigramme : Connecteur 51">
              <a:extLst>
                <a:ext uri="{FF2B5EF4-FFF2-40B4-BE49-F238E27FC236}">
                  <a16:creationId xmlns:a16="http://schemas.microsoft.com/office/drawing/2014/main" id="{5D0492D1-3364-4044-A09E-E2BBADD74689}"/>
                </a:ext>
              </a:extLst>
            </p:cNvPr>
            <p:cNvSpPr/>
            <p:nvPr/>
          </p:nvSpPr>
          <p:spPr>
            <a:xfrm>
              <a:off x="10270149" y="902136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Organigramme : Connecteur 52">
              <a:extLst>
                <a:ext uri="{FF2B5EF4-FFF2-40B4-BE49-F238E27FC236}">
                  <a16:creationId xmlns:a16="http://schemas.microsoft.com/office/drawing/2014/main" id="{AB214517-3DC6-4A41-B70D-AA017A3AD09F}"/>
                </a:ext>
              </a:extLst>
            </p:cNvPr>
            <p:cNvSpPr/>
            <p:nvPr/>
          </p:nvSpPr>
          <p:spPr>
            <a:xfrm>
              <a:off x="10118491" y="999838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rganigramme : Connecteur 53">
              <a:extLst>
                <a:ext uri="{FF2B5EF4-FFF2-40B4-BE49-F238E27FC236}">
                  <a16:creationId xmlns:a16="http://schemas.microsoft.com/office/drawing/2014/main" id="{17B2DFE9-66A5-4D8C-AE9D-A3F2EA80E18C}"/>
                </a:ext>
              </a:extLst>
            </p:cNvPr>
            <p:cNvSpPr/>
            <p:nvPr/>
          </p:nvSpPr>
          <p:spPr>
            <a:xfrm>
              <a:off x="10434055" y="96202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Organigramme : Connecteur 54">
              <a:extLst>
                <a:ext uri="{FF2B5EF4-FFF2-40B4-BE49-F238E27FC236}">
                  <a16:creationId xmlns:a16="http://schemas.microsoft.com/office/drawing/2014/main" id="{6C81F875-B9F5-4751-9BA7-D285CCEB31A2}"/>
                </a:ext>
              </a:extLst>
            </p:cNvPr>
            <p:cNvSpPr/>
            <p:nvPr/>
          </p:nvSpPr>
          <p:spPr>
            <a:xfrm>
              <a:off x="9610983" y="90615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Organigramme : Connecteur 55">
              <a:extLst>
                <a:ext uri="{FF2B5EF4-FFF2-40B4-BE49-F238E27FC236}">
                  <a16:creationId xmlns:a16="http://schemas.microsoft.com/office/drawing/2014/main" id="{A781235D-7CE5-4491-885E-3B3A7AAFB2B0}"/>
                </a:ext>
              </a:extLst>
            </p:cNvPr>
            <p:cNvSpPr/>
            <p:nvPr/>
          </p:nvSpPr>
          <p:spPr>
            <a:xfrm>
              <a:off x="10549197" y="90361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026BB475-C999-4EF0-B028-AE56AF7D40B0}"/>
              </a:ext>
            </a:extLst>
          </p:cNvPr>
          <p:cNvGrpSpPr/>
          <p:nvPr/>
        </p:nvGrpSpPr>
        <p:grpSpPr>
          <a:xfrm rot="20978185">
            <a:off x="9008953" y="4252833"/>
            <a:ext cx="1383384" cy="393869"/>
            <a:chOff x="9508089" y="774345"/>
            <a:chExt cx="1173738" cy="30057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E913625-FA42-41EF-A343-14851B14E423}"/>
                </a:ext>
              </a:extLst>
            </p:cNvPr>
            <p:cNvSpPr/>
            <p:nvPr/>
          </p:nvSpPr>
          <p:spPr>
            <a:xfrm>
              <a:off x="9508089" y="774345"/>
              <a:ext cx="1173738" cy="300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Organigramme : Connecteur 58">
              <a:extLst>
                <a:ext uri="{FF2B5EF4-FFF2-40B4-BE49-F238E27FC236}">
                  <a16:creationId xmlns:a16="http://schemas.microsoft.com/office/drawing/2014/main" id="{20379356-05DD-49C7-8BB5-DC09F3FD741C}"/>
                </a:ext>
              </a:extLst>
            </p:cNvPr>
            <p:cNvSpPr/>
            <p:nvPr/>
          </p:nvSpPr>
          <p:spPr>
            <a:xfrm>
              <a:off x="9574565" y="921334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Organigramme : Connecteur 59">
              <a:extLst>
                <a:ext uri="{FF2B5EF4-FFF2-40B4-BE49-F238E27FC236}">
                  <a16:creationId xmlns:a16="http://schemas.microsoft.com/office/drawing/2014/main" id="{030AFBC9-95B2-4E52-B9F6-26B74036BDD9}"/>
                </a:ext>
              </a:extLst>
            </p:cNvPr>
            <p:cNvSpPr/>
            <p:nvPr/>
          </p:nvSpPr>
          <p:spPr>
            <a:xfrm>
              <a:off x="9735934" y="87897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Organigramme : Connecteur 60">
              <a:extLst>
                <a:ext uri="{FF2B5EF4-FFF2-40B4-BE49-F238E27FC236}">
                  <a16:creationId xmlns:a16="http://schemas.microsoft.com/office/drawing/2014/main" id="{B64D2888-3694-423C-BC9B-237537C62263}"/>
                </a:ext>
              </a:extLst>
            </p:cNvPr>
            <p:cNvSpPr/>
            <p:nvPr/>
          </p:nvSpPr>
          <p:spPr>
            <a:xfrm>
              <a:off x="10055828" y="83599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Organigramme : Connecteur 61">
              <a:extLst>
                <a:ext uri="{FF2B5EF4-FFF2-40B4-BE49-F238E27FC236}">
                  <a16:creationId xmlns:a16="http://schemas.microsoft.com/office/drawing/2014/main" id="{824CE0D5-30B3-43C3-B8AE-DB2B50AE8B28}"/>
                </a:ext>
              </a:extLst>
            </p:cNvPr>
            <p:cNvSpPr/>
            <p:nvPr/>
          </p:nvSpPr>
          <p:spPr>
            <a:xfrm>
              <a:off x="9899840" y="92335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Organigramme : Connecteur 62">
              <a:extLst>
                <a:ext uri="{FF2B5EF4-FFF2-40B4-BE49-F238E27FC236}">
                  <a16:creationId xmlns:a16="http://schemas.microsoft.com/office/drawing/2014/main" id="{C3AD2209-BA68-46E1-AD29-B65A7ADAEB38}"/>
                </a:ext>
              </a:extLst>
            </p:cNvPr>
            <p:cNvSpPr/>
            <p:nvPr/>
          </p:nvSpPr>
          <p:spPr>
            <a:xfrm>
              <a:off x="10270149" y="902136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Organigramme : Connecteur 63">
              <a:extLst>
                <a:ext uri="{FF2B5EF4-FFF2-40B4-BE49-F238E27FC236}">
                  <a16:creationId xmlns:a16="http://schemas.microsoft.com/office/drawing/2014/main" id="{51C49C4F-3328-4747-905E-7197961A3722}"/>
                </a:ext>
              </a:extLst>
            </p:cNvPr>
            <p:cNvSpPr/>
            <p:nvPr/>
          </p:nvSpPr>
          <p:spPr>
            <a:xfrm>
              <a:off x="10118491" y="999838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Organigramme : Connecteur 64">
              <a:extLst>
                <a:ext uri="{FF2B5EF4-FFF2-40B4-BE49-F238E27FC236}">
                  <a16:creationId xmlns:a16="http://schemas.microsoft.com/office/drawing/2014/main" id="{29BB733B-DF84-4281-97D9-ACB674870A3D}"/>
                </a:ext>
              </a:extLst>
            </p:cNvPr>
            <p:cNvSpPr/>
            <p:nvPr/>
          </p:nvSpPr>
          <p:spPr>
            <a:xfrm>
              <a:off x="10434055" y="96202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Organigramme : Connecteur 65">
              <a:extLst>
                <a:ext uri="{FF2B5EF4-FFF2-40B4-BE49-F238E27FC236}">
                  <a16:creationId xmlns:a16="http://schemas.microsoft.com/office/drawing/2014/main" id="{738F66C8-F951-4938-AC23-48A2102C6FF5}"/>
                </a:ext>
              </a:extLst>
            </p:cNvPr>
            <p:cNvSpPr/>
            <p:nvPr/>
          </p:nvSpPr>
          <p:spPr>
            <a:xfrm>
              <a:off x="9610983" y="90615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Organigramme : Connecteur 66">
              <a:extLst>
                <a:ext uri="{FF2B5EF4-FFF2-40B4-BE49-F238E27FC236}">
                  <a16:creationId xmlns:a16="http://schemas.microsoft.com/office/drawing/2014/main" id="{18F1CDD1-1D41-44E7-9713-CAAF175ADD1D}"/>
                </a:ext>
              </a:extLst>
            </p:cNvPr>
            <p:cNvSpPr/>
            <p:nvPr/>
          </p:nvSpPr>
          <p:spPr>
            <a:xfrm>
              <a:off x="10549197" y="90361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F629FD21-0D84-48FF-B132-C5FEA3D903E4}"/>
              </a:ext>
            </a:extLst>
          </p:cNvPr>
          <p:cNvGrpSpPr/>
          <p:nvPr/>
        </p:nvGrpSpPr>
        <p:grpSpPr>
          <a:xfrm>
            <a:off x="10439037" y="3900218"/>
            <a:ext cx="1225584" cy="397187"/>
            <a:chOff x="9508089" y="774345"/>
            <a:chExt cx="1173738" cy="30057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3C77127-5E2F-48BE-A6E4-461C3171CF4E}"/>
                </a:ext>
              </a:extLst>
            </p:cNvPr>
            <p:cNvSpPr/>
            <p:nvPr/>
          </p:nvSpPr>
          <p:spPr>
            <a:xfrm>
              <a:off x="9508089" y="774345"/>
              <a:ext cx="1173738" cy="300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Organigramme : Connecteur 69">
              <a:extLst>
                <a:ext uri="{FF2B5EF4-FFF2-40B4-BE49-F238E27FC236}">
                  <a16:creationId xmlns:a16="http://schemas.microsoft.com/office/drawing/2014/main" id="{22F4C8E3-3B3F-4259-9FBC-63AFAE00F572}"/>
                </a:ext>
              </a:extLst>
            </p:cNvPr>
            <p:cNvSpPr/>
            <p:nvPr/>
          </p:nvSpPr>
          <p:spPr>
            <a:xfrm>
              <a:off x="9574565" y="921334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Organigramme : Connecteur 70">
              <a:extLst>
                <a:ext uri="{FF2B5EF4-FFF2-40B4-BE49-F238E27FC236}">
                  <a16:creationId xmlns:a16="http://schemas.microsoft.com/office/drawing/2014/main" id="{03E02918-E804-4F65-8D27-C70387B95AE7}"/>
                </a:ext>
              </a:extLst>
            </p:cNvPr>
            <p:cNvSpPr/>
            <p:nvPr/>
          </p:nvSpPr>
          <p:spPr>
            <a:xfrm>
              <a:off x="9735934" y="87897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Organigramme : Connecteur 71">
              <a:extLst>
                <a:ext uri="{FF2B5EF4-FFF2-40B4-BE49-F238E27FC236}">
                  <a16:creationId xmlns:a16="http://schemas.microsoft.com/office/drawing/2014/main" id="{6637C4D4-F41B-4DAA-9881-CB1362F1E83E}"/>
                </a:ext>
              </a:extLst>
            </p:cNvPr>
            <p:cNvSpPr/>
            <p:nvPr/>
          </p:nvSpPr>
          <p:spPr>
            <a:xfrm>
              <a:off x="10055828" y="83599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" name="Organigramme : Connecteur 72">
              <a:extLst>
                <a:ext uri="{FF2B5EF4-FFF2-40B4-BE49-F238E27FC236}">
                  <a16:creationId xmlns:a16="http://schemas.microsoft.com/office/drawing/2014/main" id="{3758236C-D1BD-4B7F-9490-7A000B3374A1}"/>
                </a:ext>
              </a:extLst>
            </p:cNvPr>
            <p:cNvSpPr/>
            <p:nvPr/>
          </p:nvSpPr>
          <p:spPr>
            <a:xfrm>
              <a:off x="9899840" y="92335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Organigramme : Connecteur 73">
              <a:extLst>
                <a:ext uri="{FF2B5EF4-FFF2-40B4-BE49-F238E27FC236}">
                  <a16:creationId xmlns:a16="http://schemas.microsoft.com/office/drawing/2014/main" id="{CAFE5AFF-82E4-4B88-B9E8-1BFD7BDC899A}"/>
                </a:ext>
              </a:extLst>
            </p:cNvPr>
            <p:cNvSpPr/>
            <p:nvPr/>
          </p:nvSpPr>
          <p:spPr>
            <a:xfrm>
              <a:off x="10270149" y="902136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Organigramme : Connecteur 74">
              <a:extLst>
                <a:ext uri="{FF2B5EF4-FFF2-40B4-BE49-F238E27FC236}">
                  <a16:creationId xmlns:a16="http://schemas.microsoft.com/office/drawing/2014/main" id="{4DD49106-8915-49F2-83F7-D3216191EB98}"/>
                </a:ext>
              </a:extLst>
            </p:cNvPr>
            <p:cNvSpPr/>
            <p:nvPr/>
          </p:nvSpPr>
          <p:spPr>
            <a:xfrm>
              <a:off x="10118491" y="999838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Organigramme : Connecteur 75">
              <a:extLst>
                <a:ext uri="{FF2B5EF4-FFF2-40B4-BE49-F238E27FC236}">
                  <a16:creationId xmlns:a16="http://schemas.microsoft.com/office/drawing/2014/main" id="{ACF42C49-092E-4E4E-8FE9-A9DE082F1F01}"/>
                </a:ext>
              </a:extLst>
            </p:cNvPr>
            <p:cNvSpPr/>
            <p:nvPr/>
          </p:nvSpPr>
          <p:spPr>
            <a:xfrm>
              <a:off x="10434055" y="96202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Organigramme : Connecteur 76">
              <a:extLst>
                <a:ext uri="{FF2B5EF4-FFF2-40B4-BE49-F238E27FC236}">
                  <a16:creationId xmlns:a16="http://schemas.microsoft.com/office/drawing/2014/main" id="{CD6A299C-F2C3-46DB-822F-0A97B6B35112}"/>
                </a:ext>
              </a:extLst>
            </p:cNvPr>
            <p:cNvSpPr/>
            <p:nvPr/>
          </p:nvSpPr>
          <p:spPr>
            <a:xfrm>
              <a:off x="9610983" y="90615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Organigramme : Connecteur 77">
              <a:extLst>
                <a:ext uri="{FF2B5EF4-FFF2-40B4-BE49-F238E27FC236}">
                  <a16:creationId xmlns:a16="http://schemas.microsoft.com/office/drawing/2014/main" id="{F628F28B-40B4-4B33-ADFA-95F5205BDCF8}"/>
                </a:ext>
              </a:extLst>
            </p:cNvPr>
            <p:cNvSpPr/>
            <p:nvPr/>
          </p:nvSpPr>
          <p:spPr>
            <a:xfrm>
              <a:off x="10549197" y="90361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6C0FF894-CA3A-4BE4-B889-53FD3437F2C0}"/>
              </a:ext>
            </a:extLst>
          </p:cNvPr>
          <p:cNvGrpSpPr/>
          <p:nvPr/>
        </p:nvGrpSpPr>
        <p:grpSpPr>
          <a:xfrm rot="441606">
            <a:off x="10262336" y="4661347"/>
            <a:ext cx="1383386" cy="393869"/>
            <a:chOff x="9508089" y="774345"/>
            <a:chExt cx="1173738" cy="30057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5865F6A-B7D4-4879-8AFB-5D47460FB578}"/>
                </a:ext>
              </a:extLst>
            </p:cNvPr>
            <p:cNvSpPr/>
            <p:nvPr/>
          </p:nvSpPr>
          <p:spPr>
            <a:xfrm>
              <a:off x="9508089" y="774345"/>
              <a:ext cx="1173738" cy="300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Organigramme : Connecteur 80">
              <a:extLst>
                <a:ext uri="{FF2B5EF4-FFF2-40B4-BE49-F238E27FC236}">
                  <a16:creationId xmlns:a16="http://schemas.microsoft.com/office/drawing/2014/main" id="{552DC88E-3FC5-46E5-98EB-320AEE3B3C62}"/>
                </a:ext>
              </a:extLst>
            </p:cNvPr>
            <p:cNvSpPr/>
            <p:nvPr/>
          </p:nvSpPr>
          <p:spPr>
            <a:xfrm>
              <a:off x="9574565" y="921334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Organigramme : Connecteur 81">
              <a:extLst>
                <a:ext uri="{FF2B5EF4-FFF2-40B4-BE49-F238E27FC236}">
                  <a16:creationId xmlns:a16="http://schemas.microsoft.com/office/drawing/2014/main" id="{0DC6C920-8D28-490E-8FC3-BDFC8F220128}"/>
                </a:ext>
              </a:extLst>
            </p:cNvPr>
            <p:cNvSpPr/>
            <p:nvPr/>
          </p:nvSpPr>
          <p:spPr>
            <a:xfrm>
              <a:off x="9735934" y="87897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Organigramme : Connecteur 82">
              <a:extLst>
                <a:ext uri="{FF2B5EF4-FFF2-40B4-BE49-F238E27FC236}">
                  <a16:creationId xmlns:a16="http://schemas.microsoft.com/office/drawing/2014/main" id="{81BB33ED-1845-4208-8036-39FB8E9B093E}"/>
                </a:ext>
              </a:extLst>
            </p:cNvPr>
            <p:cNvSpPr/>
            <p:nvPr/>
          </p:nvSpPr>
          <p:spPr>
            <a:xfrm>
              <a:off x="10055828" y="83599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4" name="Organigramme : Connecteur 83">
              <a:extLst>
                <a:ext uri="{FF2B5EF4-FFF2-40B4-BE49-F238E27FC236}">
                  <a16:creationId xmlns:a16="http://schemas.microsoft.com/office/drawing/2014/main" id="{E7BC1966-371F-488D-8CC5-B87A73E61806}"/>
                </a:ext>
              </a:extLst>
            </p:cNvPr>
            <p:cNvSpPr/>
            <p:nvPr/>
          </p:nvSpPr>
          <p:spPr>
            <a:xfrm>
              <a:off x="9899840" y="92335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Organigramme : Connecteur 84">
              <a:extLst>
                <a:ext uri="{FF2B5EF4-FFF2-40B4-BE49-F238E27FC236}">
                  <a16:creationId xmlns:a16="http://schemas.microsoft.com/office/drawing/2014/main" id="{6E2C2F58-6C09-415B-9A11-6C0C2D70763A}"/>
                </a:ext>
              </a:extLst>
            </p:cNvPr>
            <p:cNvSpPr/>
            <p:nvPr/>
          </p:nvSpPr>
          <p:spPr>
            <a:xfrm>
              <a:off x="10270149" y="902136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Organigramme : Connecteur 85">
              <a:extLst>
                <a:ext uri="{FF2B5EF4-FFF2-40B4-BE49-F238E27FC236}">
                  <a16:creationId xmlns:a16="http://schemas.microsoft.com/office/drawing/2014/main" id="{37AE180A-281F-457C-9C5C-985D1EA9E789}"/>
                </a:ext>
              </a:extLst>
            </p:cNvPr>
            <p:cNvSpPr/>
            <p:nvPr/>
          </p:nvSpPr>
          <p:spPr>
            <a:xfrm>
              <a:off x="10118491" y="999838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Organigramme : Connecteur 86">
              <a:extLst>
                <a:ext uri="{FF2B5EF4-FFF2-40B4-BE49-F238E27FC236}">
                  <a16:creationId xmlns:a16="http://schemas.microsoft.com/office/drawing/2014/main" id="{81034EC3-1348-42E3-95C1-46C0E4487086}"/>
                </a:ext>
              </a:extLst>
            </p:cNvPr>
            <p:cNvSpPr/>
            <p:nvPr/>
          </p:nvSpPr>
          <p:spPr>
            <a:xfrm>
              <a:off x="10434055" y="96202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Organigramme : Connecteur 87">
              <a:extLst>
                <a:ext uri="{FF2B5EF4-FFF2-40B4-BE49-F238E27FC236}">
                  <a16:creationId xmlns:a16="http://schemas.microsoft.com/office/drawing/2014/main" id="{211ACFE0-041D-44E0-A779-48969D8A388B}"/>
                </a:ext>
              </a:extLst>
            </p:cNvPr>
            <p:cNvSpPr/>
            <p:nvPr/>
          </p:nvSpPr>
          <p:spPr>
            <a:xfrm>
              <a:off x="9610983" y="90615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Organigramme : Connecteur 88">
              <a:extLst>
                <a:ext uri="{FF2B5EF4-FFF2-40B4-BE49-F238E27FC236}">
                  <a16:creationId xmlns:a16="http://schemas.microsoft.com/office/drawing/2014/main" id="{BE3E9329-F26D-4E2B-A13B-389876D3D2E7}"/>
                </a:ext>
              </a:extLst>
            </p:cNvPr>
            <p:cNvSpPr/>
            <p:nvPr/>
          </p:nvSpPr>
          <p:spPr>
            <a:xfrm>
              <a:off x="10549197" y="90361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637940E9-81FB-401C-A47F-62F42517750D}"/>
              </a:ext>
            </a:extLst>
          </p:cNvPr>
          <p:cNvGrpSpPr/>
          <p:nvPr/>
        </p:nvGrpSpPr>
        <p:grpSpPr>
          <a:xfrm>
            <a:off x="9012830" y="5010980"/>
            <a:ext cx="1383384" cy="393869"/>
            <a:chOff x="9508089" y="774345"/>
            <a:chExt cx="1173738" cy="30057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81F1D1B-88BA-4ABA-9899-010CACD1B41F}"/>
                </a:ext>
              </a:extLst>
            </p:cNvPr>
            <p:cNvSpPr/>
            <p:nvPr/>
          </p:nvSpPr>
          <p:spPr>
            <a:xfrm>
              <a:off x="9508089" y="774345"/>
              <a:ext cx="1173738" cy="30057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Organigramme : Connecteur 91">
              <a:extLst>
                <a:ext uri="{FF2B5EF4-FFF2-40B4-BE49-F238E27FC236}">
                  <a16:creationId xmlns:a16="http://schemas.microsoft.com/office/drawing/2014/main" id="{F7FFF039-6403-4EB6-AD75-E208459D4A89}"/>
                </a:ext>
              </a:extLst>
            </p:cNvPr>
            <p:cNvSpPr/>
            <p:nvPr/>
          </p:nvSpPr>
          <p:spPr>
            <a:xfrm>
              <a:off x="9574565" y="921334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Organigramme : Connecteur 92">
              <a:extLst>
                <a:ext uri="{FF2B5EF4-FFF2-40B4-BE49-F238E27FC236}">
                  <a16:creationId xmlns:a16="http://schemas.microsoft.com/office/drawing/2014/main" id="{A8652F62-1907-432F-9A09-0008FFF83390}"/>
                </a:ext>
              </a:extLst>
            </p:cNvPr>
            <p:cNvSpPr/>
            <p:nvPr/>
          </p:nvSpPr>
          <p:spPr>
            <a:xfrm>
              <a:off x="9735934" y="87897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Organigramme : Connecteur 93">
              <a:extLst>
                <a:ext uri="{FF2B5EF4-FFF2-40B4-BE49-F238E27FC236}">
                  <a16:creationId xmlns:a16="http://schemas.microsoft.com/office/drawing/2014/main" id="{71BA4B0D-A4F4-4579-9544-60CDB86BD0E4}"/>
                </a:ext>
              </a:extLst>
            </p:cNvPr>
            <p:cNvSpPr/>
            <p:nvPr/>
          </p:nvSpPr>
          <p:spPr>
            <a:xfrm>
              <a:off x="10055828" y="83599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5" name="Organigramme : Connecteur 94">
              <a:extLst>
                <a:ext uri="{FF2B5EF4-FFF2-40B4-BE49-F238E27FC236}">
                  <a16:creationId xmlns:a16="http://schemas.microsoft.com/office/drawing/2014/main" id="{17E4F07E-844B-4F76-ABDC-75935D03B48D}"/>
                </a:ext>
              </a:extLst>
            </p:cNvPr>
            <p:cNvSpPr/>
            <p:nvPr/>
          </p:nvSpPr>
          <p:spPr>
            <a:xfrm>
              <a:off x="9899840" y="92335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Organigramme : Connecteur 95">
              <a:extLst>
                <a:ext uri="{FF2B5EF4-FFF2-40B4-BE49-F238E27FC236}">
                  <a16:creationId xmlns:a16="http://schemas.microsoft.com/office/drawing/2014/main" id="{BCCC1306-662B-43E4-A28E-1EBECB0B17E8}"/>
                </a:ext>
              </a:extLst>
            </p:cNvPr>
            <p:cNvSpPr/>
            <p:nvPr/>
          </p:nvSpPr>
          <p:spPr>
            <a:xfrm>
              <a:off x="10270149" y="902136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Organigramme : Connecteur 96">
              <a:extLst>
                <a:ext uri="{FF2B5EF4-FFF2-40B4-BE49-F238E27FC236}">
                  <a16:creationId xmlns:a16="http://schemas.microsoft.com/office/drawing/2014/main" id="{44422333-39C9-47E2-B972-5947DF5593E1}"/>
                </a:ext>
              </a:extLst>
            </p:cNvPr>
            <p:cNvSpPr/>
            <p:nvPr/>
          </p:nvSpPr>
          <p:spPr>
            <a:xfrm>
              <a:off x="10118491" y="999838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Organigramme : Connecteur 97">
              <a:extLst>
                <a:ext uri="{FF2B5EF4-FFF2-40B4-BE49-F238E27FC236}">
                  <a16:creationId xmlns:a16="http://schemas.microsoft.com/office/drawing/2014/main" id="{6A6D37B1-8ADE-439B-9722-43FECAB36F0E}"/>
                </a:ext>
              </a:extLst>
            </p:cNvPr>
            <p:cNvSpPr/>
            <p:nvPr/>
          </p:nvSpPr>
          <p:spPr>
            <a:xfrm>
              <a:off x="10434055" y="962029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Organigramme : Connecteur 98">
              <a:extLst>
                <a:ext uri="{FF2B5EF4-FFF2-40B4-BE49-F238E27FC236}">
                  <a16:creationId xmlns:a16="http://schemas.microsoft.com/office/drawing/2014/main" id="{BE45E797-2AB6-400D-90A5-AF76BAE74100}"/>
                </a:ext>
              </a:extLst>
            </p:cNvPr>
            <p:cNvSpPr/>
            <p:nvPr/>
          </p:nvSpPr>
          <p:spPr>
            <a:xfrm>
              <a:off x="9610983" y="90615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Organigramme : Connecteur 99">
              <a:extLst>
                <a:ext uri="{FF2B5EF4-FFF2-40B4-BE49-F238E27FC236}">
                  <a16:creationId xmlns:a16="http://schemas.microsoft.com/office/drawing/2014/main" id="{BC8718A1-A5CC-4CE4-A397-1CBF110A0958}"/>
                </a:ext>
              </a:extLst>
            </p:cNvPr>
            <p:cNvSpPr/>
            <p:nvPr/>
          </p:nvSpPr>
          <p:spPr>
            <a:xfrm>
              <a:off x="10549197" y="903617"/>
              <a:ext cx="106535" cy="56737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F6ADD0DD-A787-4393-82BA-83F4D0AF736D}"/>
              </a:ext>
            </a:extLst>
          </p:cNvPr>
          <p:cNvCxnSpPr>
            <a:cxnSpLocks/>
            <a:stCxn id="45" idx="0"/>
            <a:endCxn id="96" idx="7"/>
          </p:cNvCxnSpPr>
          <p:nvPr/>
        </p:nvCxnSpPr>
        <p:spPr>
          <a:xfrm flipH="1" flipV="1">
            <a:off x="10018181" y="5189326"/>
            <a:ext cx="1011972" cy="5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3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83" y="-21044"/>
            <a:ext cx="10515600" cy="123978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  <a:cs typeface="Times New Roman" panose="02020603050405020304" pitchFamily="18" charset="0"/>
              </a:rPr>
              <a:t>Controlled Compression &amp; Humidity: Tailoring Cellulose Fiber Orientation for Thermal Studies</a:t>
            </a:r>
            <a:endParaRPr lang="fr-FR" sz="16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4" t="45604" r="42904" b="24358"/>
          <a:stretch/>
        </p:blipFill>
        <p:spPr>
          <a:xfrm>
            <a:off x="3401751" y="3925610"/>
            <a:ext cx="1338900" cy="21342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6" t="8793" r="10992" b="20097"/>
          <a:stretch/>
        </p:blipFill>
        <p:spPr>
          <a:xfrm>
            <a:off x="5019336" y="3924130"/>
            <a:ext cx="2249374" cy="217834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71A9D53-4598-3755-137B-9D8BF0DC0B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12648" r="17980" b="15521"/>
          <a:stretch/>
        </p:blipFill>
        <p:spPr>
          <a:xfrm rot="5400000">
            <a:off x="3122779" y="1709743"/>
            <a:ext cx="1885963" cy="13389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36" y="1460073"/>
            <a:ext cx="2266156" cy="1864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583" y="1121519"/>
            <a:ext cx="191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>
                <a:cs typeface="Times New Roman" panose="02020603050405020304" pitchFamily="18" charset="0"/>
              </a:rPr>
              <a:t>Samples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Preparation</a:t>
            </a:r>
            <a:endParaRPr lang="fr-FR" sz="1600" dirty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06709" y="4992732"/>
            <a:ext cx="3091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dirty="0">
                <a:cs typeface="Times New Roman" panose="02020603050405020304" pitchFamily="18" charset="0"/>
              </a:rPr>
              <a:t>Cellulose: Structurally similar to real bio-based insulating materials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9913701" y="3142024"/>
            <a:ext cx="2366880" cy="1615827"/>
            <a:chOff x="9507785" y="2942912"/>
            <a:chExt cx="2366880" cy="1615827"/>
          </a:xfrm>
        </p:grpSpPr>
        <p:sp>
          <p:nvSpPr>
            <p:cNvPr id="14" name="Rectangle 13"/>
            <p:cNvSpPr/>
            <p:nvPr/>
          </p:nvSpPr>
          <p:spPr>
            <a:xfrm>
              <a:off x="9698685" y="2942912"/>
              <a:ext cx="2175980" cy="1615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cs typeface="Times New Roman" panose="02020603050405020304" pitchFamily="18" charset="0"/>
                </a:rPr>
                <a:t> </a:t>
              </a:r>
              <a:r>
                <a:rPr lang="fr-FR" dirty="0" err="1">
                  <a:cs typeface="Times New Roman" panose="02020603050405020304" pitchFamily="18" charset="0"/>
                </a:rPr>
                <a:t>Controlled</a:t>
              </a:r>
              <a:endParaRPr lang="fr-FR" dirty="0"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b="1" dirty="0" err="1">
                  <a:cs typeface="Times New Roman" panose="02020603050405020304" pitchFamily="18" charset="0"/>
                </a:rPr>
                <a:t>Porosity</a:t>
              </a:r>
              <a:r>
                <a:rPr lang="fr-FR" b="1" dirty="0">
                  <a:cs typeface="Times New Roman" panose="02020603050405020304" pitchFamily="18" charset="0"/>
                </a:rPr>
                <a:t>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b="1" dirty="0" err="1">
                  <a:cs typeface="Times New Roman" panose="02020603050405020304" pitchFamily="18" charset="0"/>
                </a:rPr>
                <a:t>Fiber</a:t>
              </a:r>
              <a:r>
                <a:rPr lang="fr-FR" b="1" dirty="0">
                  <a:cs typeface="Times New Roman" panose="02020603050405020304" pitchFamily="18" charset="0"/>
                </a:rPr>
                <a:t> Orientation</a:t>
              </a:r>
              <a:endParaRPr lang="fr-FR" dirty="0">
                <a:cs typeface="Times New Roman" panose="02020603050405020304" pitchFamily="18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r-FR" b="1" dirty="0">
                  <a:cs typeface="Times New Roman" panose="02020603050405020304" pitchFamily="18" charset="0"/>
                </a:rPr>
                <a:t>Relative </a:t>
              </a:r>
              <a:r>
                <a:rPr lang="fr-FR" b="1" dirty="0" err="1">
                  <a:cs typeface="Times New Roman" panose="02020603050405020304" pitchFamily="18" charset="0"/>
                </a:rPr>
                <a:t>Humidity</a:t>
              </a:r>
              <a:endParaRPr lang="fr-FR" b="1" dirty="0"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2" descr="https://th.bing.com/th/id/OIP.hIDlb8Cu4hd0aS4L1MonMwHaD4?w=80&amp;h=80&amp;c=1&amp;bgcl=75a2bc&amp;r=0&amp;o=6&amp;dpr=1.5&amp;pid=ImgRC">
              <a:extLst>
                <a:ext uri="{FF2B5EF4-FFF2-40B4-BE49-F238E27FC236}">
                  <a16:creationId xmlns:a16="http://schemas.microsoft.com/office/drawing/2014/main" id="{03A413DE-7902-4A05-976F-0DF7EAAC4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785" y="3349297"/>
              <a:ext cx="249398" cy="24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th.bing.com/th/id/OIP.hIDlb8Cu4hd0aS4L1MonMwHaD4?w=80&amp;h=80&amp;c=1&amp;bgcl=75a2bc&amp;r=0&amp;o=6&amp;dpr=1.5&amp;pid=ImgRC">
              <a:extLst>
                <a:ext uri="{FF2B5EF4-FFF2-40B4-BE49-F238E27FC236}">
                  <a16:creationId xmlns:a16="http://schemas.microsoft.com/office/drawing/2014/main" id="{BD739B26-697B-461B-A8BF-80A6D6856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785" y="3787500"/>
              <a:ext cx="249398" cy="24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s://th.bing.com/th/id/OIP.hIDlb8Cu4hd0aS4L1MonMwHaD4?w=80&amp;h=80&amp;c=1&amp;bgcl=75a2bc&amp;r=0&amp;o=6&amp;dpr=1.5&amp;pid=ImgRC">
              <a:extLst>
                <a:ext uri="{FF2B5EF4-FFF2-40B4-BE49-F238E27FC236}">
                  <a16:creationId xmlns:a16="http://schemas.microsoft.com/office/drawing/2014/main" id="{AD038BB5-0E47-4043-8698-06C6F5E193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7785" y="4194058"/>
              <a:ext cx="249398" cy="24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51AAF50-3247-45EE-AE6F-7B64F02D6F6B}"/>
              </a:ext>
            </a:extLst>
          </p:cNvPr>
          <p:cNvSpPr/>
          <p:nvPr/>
        </p:nvSpPr>
        <p:spPr>
          <a:xfrm>
            <a:off x="9721094" y="1477493"/>
            <a:ext cx="160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cs typeface="Times New Roman" panose="02020603050405020304" pitchFamily="18" charset="0"/>
              </a:rPr>
              <a:t>Axial Compression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3298C6-703D-4A4E-B8FB-9AB30702B1AC}"/>
              </a:ext>
            </a:extLst>
          </p:cNvPr>
          <p:cNvSpPr/>
          <p:nvPr/>
        </p:nvSpPr>
        <p:spPr>
          <a:xfrm>
            <a:off x="9904616" y="5120821"/>
            <a:ext cx="1609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cs typeface="Times New Roman" panose="02020603050405020304" pitchFamily="18" charset="0"/>
              </a:rPr>
              <a:t>Perpendicular</a:t>
            </a:r>
            <a:r>
              <a:rPr lang="fr-FR" dirty="0">
                <a:cs typeface="Times New Roman" panose="02020603050405020304" pitchFamily="18" charset="0"/>
              </a:rPr>
              <a:t> Compression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23606" b="31844"/>
          <a:stretch/>
        </p:blipFill>
        <p:spPr>
          <a:xfrm>
            <a:off x="7559353" y="3935980"/>
            <a:ext cx="2282681" cy="217681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b="31558"/>
          <a:stretch/>
        </p:blipFill>
        <p:spPr>
          <a:xfrm>
            <a:off x="7559353" y="1436213"/>
            <a:ext cx="2248317" cy="1885963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9904616" y="2040293"/>
            <a:ext cx="1285272" cy="978924"/>
            <a:chOff x="2641920" y="1055575"/>
            <a:chExt cx="1612868" cy="1390686"/>
          </a:xfrm>
        </p:grpSpPr>
        <p:grpSp>
          <p:nvGrpSpPr>
            <p:cNvPr id="26" name="Groupe 25"/>
            <p:cNvGrpSpPr/>
            <p:nvPr/>
          </p:nvGrpSpPr>
          <p:grpSpPr>
            <a:xfrm>
              <a:off x="2641920" y="1357714"/>
              <a:ext cx="1612868" cy="753758"/>
              <a:chOff x="2745772" y="1277933"/>
              <a:chExt cx="1612868" cy="753758"/>
            </a:xfrm>
          </p:grpSpPr>
          <p:cxnSp>
            <p:nvCxnSpPr>
              <p:cNvPr id="29" name="Connecteur en arc 28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en arc 29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en arc 30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rc 31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Connecteur en arc 32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en arc 33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en arc 34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ectangle 35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Connecteur en arc 36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Connecteur en arc 37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Connecteur droit avec flèche 26"/>
            <p:cNvCxnSpPr>
              <a:endCxn id="36" idx="0"/>
            </p:cNvCxnSpPr>
            <p:nvPr/>
          </p:nvCxnSpPr>
          <p:spPr>
            <a:xfrm flipH="1">
              <a:off x="3448354" y="1055575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H="1">
              <a:off x="3429865" y="2081056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e 38"/>
          <p:cNvGrpSpPr/>
          <p:nvPr/>
        </p:nvGrpSpPr>
        <p:grpSpPr>
          <a:xfrm>
            <a:off x="9989553" y="5607646"/>
            <a:ext cx="1341268" cy="753091"/>
            <a:chOff x="4724252" y="1629628"/>
            <a:chExt cx="1882967" cy="1192647"/>
          </a:xfrm>
        </p:grpSpPr>
        <p:grpSp>
          <p:nvGrpSpPr>
            <p:cNvPr id="40" name="Groupe 39"/>
            <p:cNvGrpSpPr/>
            <p:nvPr/>
          </p:nvGrpSpPr>
          <p:grpSpPr>
            <a:xfrm>
              <a:off x="4816789" y="1829103"/>
              <a:ext cx="1612868" cy="753758"/>
              <a:chOff x="2745772" y="1277933"/>
              <a:chExt cx="1612868" cy="753758"/>
            </a:xfrm>
          </p:grpSpPr>
          <p:cxnSp>
            <p:nvCxnSpPr>
              <p:cNvPr id="43" name="Connecteur en arc 42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Connecteur en arc 43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en arc 44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necteur en arc 45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Connecteur en arc 46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necteur en arc 47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Connecteur en arc 48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1" name="Connecteur en arc 50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Connecteur en arc 51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eur droit avec flèche 40"/>
            <p:cNvCxnSpPr/>
            <p:nvPr/>
          </p:nvCxnSpPr>
          <p:spPr>
            <a:xfrm flipH="1">
              <a:off x="6200819" y="1629628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H="1">
              <a:off x="4724252" y="2561917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37" y="2396707"/>
            <a:ext cx="2944856" cy="26165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68" y="2775551"/>
            <a:ext cx="2163108" cy="15354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54E4E51-5EA2-4FF8-997B-02E982611657}"/>
              </a:ext>
            </a:extLst>
          </p:cNvPr>
          <p:cNvSpPr/>
          <p:nvPr/>
        </p:nvSpPr>
        <p:spPr>
          <a:xfrm>
            <a:off x="-82387" y="4478464"/>
            <a:ext cx="27190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>
                <a:cs typeface="Times New Roman" panose="02020603050405020304" pitchFamily="18" charset="0"/>
              </a:rPr>
              <a:t>(</a:t>
            </a:r>
            <a:r>
              <a:rPr lang="fr-FR" sz="1100" dirty="0" err="1">
                <a:cs typeface="Times New Roman" panose="02020603050405020304" pitchFamily="18" charset="0"/>
              </a:rPr>
              <a:t>Arbocel</a:t>
            </a:r>
            <a:r>
              <a:rPr lang="fr-FR" sz="1100" dirty="0">
                <a:cs typeface="Times New Roman" panose="02020603050405020304" pitchFamily="18" charset="0"/>
              </a:rPr>
              <a:t>® BC 200, </a:t>
            </a:r>
            <a:r>
              <a:rPr lang="fr-FR" sz="1100" dirty="0" err="1">
                <a:cs typeface="Times New Roman" panose="02020603050405020304" pitchFamily="18" charset="0"/>
              </a:rPr>
              <a:t>from</a:t>
            </a:r>
            <a:r>
              <a:rPr lang="fr-FR" sz="1100" dirty="0">
                <a:cs typeface="Times New Roman" panose="02020603050405020304" pitchFamily="18" charset="0"/>
              </a:rPr>
              <a:t> Kremer Pigmente) 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8C7517B-B3B3-4869-B1F0-ACAC4941A6E8}"/>
              </a:ext>
            </a:extLst>
          </p:cNvPr>
          <p:cNvCxnSpPr>
            <a:stCxn id="11" idx="3"/>
            <a:endCxn id="8" idx="2"/>
          </p:cNvCxnSpPr>
          <p:nvPr/>
        </p:nvCxnSpPr>
        <p:spPr>
          <a:xfrm flipV="1">
            <a:off x="2236876" y="2379195"/>
            <a:ext cx="1159433" cy="1164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EDC0743-A36F-4198-A316-B6DA4626CC06}"/>
              </a:ext>
            </a:extLst>
          </p:cNvPr>
          <p:cNvCxnSpPr>
            <a:stCxn id="11" idx="3"/>
            <a:endCxn id="6" idx="1"/>
          </p:cNvCxnSpPr>
          <p:nvPr/>
        </p:nvCxnSpPr>
        <p:spPr>
          <a:xfrm>
            <a:off x="2236876" y="3543286"/>
            <a:ext cx="1164875" cy="14494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>
            <a:extLst>
              <a:ext uri="{FF2B5EF4-FFF2-40B4-BE49-F238E27FC236}">
                <a16:creationId xmlns:a16="http://schemas.microsoft.com/office/drawing/2014/main" id="{8839487E-68C0-594B-77F0-E7DBE3D74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319" y="0"/>
            <a:ext cx="4821107" cy="3058212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1" y="131408"/>
            <a:ext cx="10515600" cy="433388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Measuring Thermal Conductivity in Bio-Based Materials is Challenging …</a:t>
            </a:r>
            <a:endParaRPr lang="pt-BR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420414" y="696204"/>
            <a:ext cx="5180013" cy="693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Measurements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done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with the HFM </a:t>
            </a:r>
          </a:p>
          <a:p>
            <a:pPr marL="0" indent="0">
              <a:buNone/>
            </a:pP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following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Standard Calibration process for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samples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with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different</a:t>
            </a:r>
            <a:r>
              <a:rPr lang="fr-FR" sz="2000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thicknesses</a:t>
            </a:r>
            <a:endParaRPr lang="fr-FR" sz="2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" name="Image 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7491" y="3291929"/>
            <a:ext cx="5219827" cy="3481635"/>
          </a:xfrm>
          <a:prstGeom prst="rect">
            <a:avLst/>
          </a:prstGeom>
          <a:noFill/>
        </p:spPr>
      </p:pic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9514"/>
              </p:ext>
            </p:extLst>
          </p:nvPr>
        </p:nvGraphicFramePr>
        <p:xfrm>
          <a:off x="-213589" y="1859833"/>
          <a:ext cx="6157189" cy="451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Graph" r:id="rId6" imgW="9802206" imgH="7502457" progId="Origin50.Graph">
                  <p:embed/>
                </p:oleObj>
              </mc:Choice>
              <mc:Fallback>
                <p:oleObj name="Graph" r:id="rId6" imgW="9802206" imgH="7502457" progId="Origin50.Graph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t="4747"/>
                      <a:stretch>
                        <a:fillRect/>
                      </a:stretch>
                    </p:blipFill>
                    <p:spPr bwMode="auto">
                      <a:xfrm>
                        <a:off x="-213589" y="1859833"/>
                        <a:ext cx="6157189" cy="4514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99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07" y="256684"/>
            <a:ext cx="10515600" cy="49815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Towards a Reliable Measurement Protocol</a:t>
            </a:r>
            <a:endParaRPr lang="pt-BR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0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47094"/>
              </p:ext>
            </p:extLst>
          </p:nvPr>
        </p:nvGraphicFramePr>
        <p:xfrm>
          <a:off x="-244732" y="1788049"/>
          <a:ext cx="65960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Graph" r:id="rId4" imgW="9802206" imgH="7502457" progId="Origin95.Graph">
                  <p:embed/>
                </p:oleObj>
              </mc:Choice>
              <mc:Fallback>
                <p:oleObj name="Graph" r:id="rId4" imgW="9802206" imgH="7502457" progId="Origin95.Graph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9047"/>
                      <a:stretch>
                        <a:fillRect/>
                      </a:stretch>
                    </p:blipFill>
                    <p:spPr bwMode="auto">
                      <a:xfrm>
                        <a:off x="-244732" y="1788049"/>
                        <a:ext cx="6596063" cy="458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BC4E61DC-4BD8-4168-A883-8A577DFB3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2427" y="1788049"/>
                <a:ext cx="6199573" cy="3970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fr-FR" altLang="fr-FR" sz="1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altLang="fr-FR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altLang="fr-FR" sz="1800" dirty="0"/>
                  <a:t>varies with T in standard </a:t>
                </a:r>
                <a:r>
                  <a:rPr lang="fr-FR" altLang="fr-FR" sz="1800" dirty="0" err="1"/>
                  <a:t>protocol</a:t>
                </a:r>
                <a:r>
                  <a:rPr lang="fr-FR" altLang="fr-FR" sz="1800" dirty="0"/>
                  <a:t> → due to </a:t>
                </a:r>
                <a:r>
                  <a:rPr lang="fr-FR" altLang="fr-FR" sz="1800" dirty="0" err="1"/>
                  <a:t>edge</a:t>
                </a:r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losses</a:t>
                </a:r>
                <a:r>
                  <a:rPr lang="fr-FR" altLang="fr-FR" sz="1800" dirty="0"/>
                  <a:t> in </a:t>
                </a:r>
                <a:r>
                  <a:rPr lang="fr-FR" altLang="fr-FR" sz="1800" dirty="0" err="1"/>
                  <a:t>thick</a:t>
                </a:r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samples</a:t>
                </a:r>
                <a:endParaRPr lang="fr-FR" altLang="fr-FR" sz="1800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With </a:t>
                </a:r>
                <a:r>
                  <a:rPr lang="fr-FR" altLang="fr-FR" sz="1800" b="1" dirty="0"/>
                  <a:t>1 cm </a:t>
                </a:r>
                <a:r>
                  <a:rPr lang="fr-FR" altLang="fr-FR" sz="1800" b="1" dirty="0" err="1"/>
                  <a:t>thick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samples</a:t>
                </a:r>
                <a:r>
                  <a:rPr lang="fr-FR" altLang="fr-FR" sz="1800" dirty="0"/>
                  <a:t> and </a:t>
                </a:r>
                <a:r>
                  <a:rPr lang="fr-FR" altLang="fr-FR" sz="1800" b="1" dirty="0" err="1"/>
                  <a:t>raw</a:t>
                </a:r>
                <a:r>
                  <a:rPr lang="fr-FR" altLang="fr-FR" sz="1800" b="1" dirty="0"/>
                  <a:t> flux </a:t>
                </a:r>
                <a:r>
                  <a:rPr lang="fr-FR" altLang="fr-FR" sz="1800" b="1" dirty="0" err="1"/>
                  <a:t>averaging</a:t>
                </a:r>
                <a:r>
                  <a:rPr lang="fr-FR" altLang="fr-FR" sz="1800" dirty="0"/>
                  <a:t>,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altLang="fr-FR" sz="1800" dirty="0"/>
                  <a:t> </a:t>
                </a:r>
                <a:r>
                  <a:rPr lang="fr-FR" altLang="fr-FR" sz="1800" dirty="0" err="1"/>
                  <a:t>almost</a:t>
                </a:r>
                <a:r>
                  <a:rPr lang="fr-FR" altLang="fr-FR" sz="1800" dirty="0"/>
                  <a:t> </a:t>
                </a:r>
                <a:r>
                  <a:rPr lang="fr-FR" altLang="fr-FR" sz="1800" b="1" dirty="0" err="1"/>
                  <a:t>independent</a:t>
                </a:r>
                <a:r>
                  <a:rPr lang="fr-FR" altLang="fr-FR" sz="1800" b="1" dirty="0"/>
                  <a:t> of </a:t>
                </a:r>
                <a:r>
                  <a:rPr lang="fr-FR" altLang="fr-FR" sz="1800" b="1" dirty="0" err="1"/>
                  <a:t>temperature</a:t>
                </a:r>
                <a:endParaRPr lang="fr-FR" altLang="fr-FR" sz="1800" b="1" dirty="0"/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In </a:t>
                </a:r>
                <a:r>
                  <a:rPr lang="fr-FR" altLang="fr-FR" sz="1800" dirty="0" err="1"/>
                  <a:t>this</a:t>
                </a:r>
                <a:r>
                  <a:rPr lang="fr-FR" altLang="fr-FR" sz="1800" dirty="0"/>
                  <a:t> range (10–45°C), </a:t>
                </a:r>
                <a:r>
                  <a:rPr lang="fr-FR" altLang="fr-FR" sz="1800" b="1" dirty="0"/>
                  <a:t>T has minimal </a:t>
                </a:r>
                <a:r>
                  <a:rPr lang="fr-FR" altLang="fr-FR" sz="1800" b="1" dirty="0" err="1"/>
                  <a:t>physical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effect</a:t>
                </a:r>
                <a:r>
                  <a:rPr lang="fr-FR" altLang="fr-FR" sz="1800" dirty="0"/>
                  <a:t> on </a:t>
                </a:r>
                <a14:m>
                  <m:oMath xmlns:m="http://schemas.openxmlformats.org/officeDocument/2006/math">
                    <m:r>
                      <a:rPr lang="fr-FR" altLang="fr-FR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r-FR" altLang="fr-FR" sz="1800" dirty="0"/>
                  <a:t> for cellulose</a:t>
                </a:r>
              </a:p>
              <a:p>
                <a:pPr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1800" dirty="0"/>
              </a:p>
              <a:p>
                <a:pPr marL="28575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✅ A </a:t>
                </a:r>
                <a:r>
                  <a:rPr lang="fr-FR" altLang="fr-FR" sz="1800" b="1" dirty="0" err="1"/>
                  <a:t>reference</a:t>
                </a:r>
                <a:r>
                  <a:rPr lang="fr-FR" altLang="fr-FR" sz="1800" b="1" dirty="0"/>
                  <a:t> </a:t>
                </a:r>
                <a:r>
                  <a:rPr lang="fr-FR" altLang="fr-FR" sz="1800" b="1" dirty="0" err="1"/>
                  <a:t>protocol</a:t>
                </a:r>
                <a:r>
                  <a:rPr lang="fr-FR" altLang="fr-FR" sz="1800" dirty="0"/>
                  <a:t> for the </a:t>
                </a:r>
                <a:r>
                  <a:rPr lang="fr-FR" altLang="fr-FR" sz="1800" dirty="0" err="1"/>
                  <a:t>rest</a:t>
                </a:r>
                <a:r>
                  <a:rPr lang="fr-FR" altLang="fr-FR" sz="1800" dirty="0"/>
                  <a:t> of the </a:t>
                </a:r>
                <a:r>
                  <a:rPr lang="fr-FR" altLang="fr-FR" sz="1800" dirty="0" err="1"/>
                  <a:t>study</a:t>
                </a:r>
                <a:r>
                  <a:rPr lang="fr-FR" altLang="fr-FR" sz="1800" dirty="0"/>
                  <a:t>:</a:t>
                </a:r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Thickness: </a:t>
                </a:r>
                <a:r>
                  <a:rPr lang="fr-FR" altLang="fr-FR" sz="1800" b="1" dirty="0"/>
                  <a:t>1 cm</a:t>
                </a:r>
                <a:endParaRPr lang="fr-FR" altLang="fr-FR" sz="1800" dirty="0"/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 err="1"/>
                  <a:t>Raw</a:t>
                </a:r>
                <a:r>
                  <a:rPr lang="fr-FR" altLang="fr-FR" sz="1800" dirty="0"/>
                  <a:t> flux analysis (no calibration factor)</a:t>
                </a:r>
              </a:p>
              <a:p>
                <a:pPr lvl="2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1800" dirty="0"/>
                  <a:t>ΔT = 5°C, </a:t>
                </a:r>
                <a:r>
                  <a:rPr lang="fr-FR" altLang="fr-FR" sz="1800" dirty="0" err="1"/>
                  <a:t>mean</a:t>
                </a:r>
                <a:r>
                  <a:rPr lang="fr-FR" altLang="fr-FR" sz="1800" dirty="0"/>
                  <a:t> T = 17.5°C, 22.5°C, 27.5°C</a:t>
                </a:r>
              </a:p>
              <a:p>
                <a:pPr mar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fr-FR" altLang="fr-FR" sz="1800" dirty="0"/>
              </a:p>
            </p:txBody>
          </p:sp>
        </mc:Choice>
        <mc:Fallback xmlns="">
          <p:sp>
            <p:nvSpPr>
              <p:cNvPr id="8" name="Rectangle 1">
                <a:extLst>
                  <a:ext uri="{FF2B5EF4-FFF2-40B4-BE49-F238E27FC236}">
                    <a16:creationId xmlns:a16="http://schemas.microsoft.com/office/drawing/2014/main" id="{BC4E61DC-4BD8-4168-A883-8A577DFB3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2427" y="1788049"/>
                <a:ext cx="6199573" cy="3970318"/>
              </a:xfrm>
              <a:prstGeom prst="rect">
                <a:avLst/>
              </a:prstGeom>
              <a:blipFill>
                <a:blip r:embed="rId6"/>
                <a:stretch>
                  <a:fillRect l="-590" t="-3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0180" y="6158196"/>
            <a:ext cx="11674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K. Mourda, Y. Zou, V. T. Nguyen, P. </a:t>
            </a:r>
            <a:r>
              <a:rPr lang="en-US" sz="1600" dirty="0" err="1">
                <a:ea typeface="Times New Roman" panose="02020603050405020304" pitchFamily="18" charset="0"/>
              </a:rPr>
              <a:t>Coussot</a:t>
            </a:r>
            <a:r>
              <a:rPr lang="en-US" sz="1600" dirty="0">
                <a:ea typeface="Times New Roman" panose="02020603050405020304" pitchFamily="18" charset="0"/>
              </a:rPr>
              <a:t>, "Enhancing the Accuracy of Thermal Conductivity Measurements with Insulating Construction Materials: Addressing Edge Effects and Methodological Improvements", </a:t>
            </a:r>
            <a:r>
              <a:rPr lang="en-US" sz="1600" i="1" dirty="0">
                <a:ea typeface="Times New Roman" panose="02020603050405020304" pitchFamily="18" charset="0"/>
              </a:rPr>
              <a:t>Journal of Building Engineering (</a:t>
            </a:r>
            <a:r>
              <a:rPr lang="en-US" sz="1600" dirty="0">
                <a:ea typeface="Times New Roman" panose="02020603050405020304" pitchFamily="18" charset="0"/>
              </a:rPr>
              <a:t>2025)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312275" y="863282"/>
            <a:ext cx="5859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To Raw data: </a:t>
            </a:r>
            <a:r>
              <a:rPr lang="en-US" sz="2000" b="1" dirty="0"/>
              <a:t>Direct Measurement </a:t>
            </a:r>
            <a:r>
              <a:rPr lang="en-US" sz="2000" i="1" dirty="0"/>
              <a:t>of average heat fluxes </a:t>
            </a:r>
            <a:r>
              <a:rPr lang="en-US" sz="2000" b="1" dirty="0"/>
              <a:t>Without Imposed Calibration Factor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924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FD9BAB00-8D1C-5CE0-53BC-C404BD65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134"/>
            <a:ext cx="10515600" cy="60182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Bio-Based Materials: Complex and Anisotropic Structures</a:t>
            </a:r>
            <a:endParaRPr lang="pt-BR" sz="2400" b="1" dirty="0">
              <a:latin typeface="+mn-lt"/>
            </a:endParaRP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D36B9A2A-6BB7-AB9F-4A47-2ACE9D0ADF94}"/>
              </a:ext>
            </a:extLst>
          </p:cNvPr>
          <p:cNvSpPr txBox="1">
            <a:spLocks/>
          </p:cNvSpPr>
          <p:nvPr/>
        </p:nvSpPr>
        <p:spPr>
          <a:xfrm>
            <a:off x="11225211" y="6408439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en-US" sz="1800" dirty="0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248690" y="4461641"/>
            <a:ext cx="1285272" cy="978924"/>
            <a:chOff x="2641920" y="1055575"/>
            <a:chExt cx="1612868" cy="1390686"/>
          </a:xfrm>
        </p:grpSpPr>
        <p:grpSp>
          <p:nvGrpSpPr>
            <p:cNvPr id="9" name="Groupe 8"/>
            <p:cNvGrpSpPr/>
            <p:nvPr/>
          </p:nvGrpSpPr>
          <p:grpSpPr>
            <a:xfrm>
              <a:off x="2641920" y="1357714"/>
              <a:ext cx="1612868" cy="753758"/>
              <a:chOff x="2745772" y="1277933"/>
              <a:chExt cx="1612868" cy="753758"/>
            </a:xfrm>
          </p:grpSpPr>
          <p:cxnSp>
            <p:nvCxnSpPr>
              <p:cNvPr id="12" name="Connecteur en arc 11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en arc 12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en arc 13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necteur en arc 14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en arc 15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en arc 16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en arc 17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0" name="Connecteur en arc 19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en arc 20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avec flèche 9"/>
            <p:cNvCxnSpPr>
              <a:endCxn id="19" idx="0"/>
            </p:cNvCxnSpPr>
            <p:nvPr/>
          </p:nvCxnSpPr>
          <p:spPr>
            <a:xfrm flipH="1">
              <a:off x="3448354" y="1055575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3429865" y="2081056"/>
              <a:ext cx="8315" cy="36520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7248690" y="1940752"/>
            <a:ext cx="1510646" cy="851732"/>
            <a:chOff x="4724252" y="1629628"/>
            <a:chExt cx="1882967" cy="1192647"/>
          </a:xfrm>
        </p:grpSpPr>
        <p:grpSp>
          <p:nvGrpSpPr>
            <p:cNvPr id="23" name="Groupe 22"/>
            <p:cNvGrpSpPr/>
            <p:nvPr/>
          </p:nvGrpSpPr>
          <p:grpSpPr>
            <a:xfrm>
              <a:off x="4816789" y="1829103"/>
              <a:ext cx="1612868" cy="753758"/>
              <a:chOff x="2745772" y="1277933"/>
              <a:chExt cx="1612868" cy="753758"/>
            </a:xfrm>
          </p:grpSpPr>
          <p:cxnSp>
            <p:nvCxnSpPr>
              <p:cNvPr id="26" name="Connecteur en arc 25"/>
              <p:cNvCxnSpPr/>
              <p:nvPr/>
            </p:nvCxnSpPr>
            <p:spPr>
              <a:xfrm rot="1740000" flipV="1">
                <a:off x="2802194" y="1307690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en arc 26"/>
              <p:cNvCxnSpPr/>
              <p:nvPr/>
            </p:nvCxnSpPr>
            <p:spPr>
              <a:xfrm rot="1740000" flipV="1">
                <a:off x="2811853" y="1397737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en arc 27"/>
              <p:cNvCxnSpPr/>
              <p:nvPr/>
            </p:nvCxnSpPr>
            <p:spPr>
              <a:xfrm rot="1740000" flipV="1">
                <a:off x="3443510" y="1421726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en arc 28"/>
              <p:cNvCxnSpPr/>
              <p:nvPr/>
            </p:nvCxnSpPr>
            <p:spPr>
              <a:xfrm rot="1740000" flipV="1">
                <a:off x="3443509" y="147541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en arc 29"/>
              <p:cNvCxnSpPr/>
              <p:nvPr/>
            </p:nvCxnSpPr>
            <p:spPr>
              <a:xfrm rot="1740000" flipV="1">
                <a:off x="3565883" y="162856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en arc 30"/>
              <p:cNvCxnSpPr/>
              <p:nvPr/>
            </p:nvCxnSpPr>
            <p:spPr>
              <a:xfrm rot="1740000" flipV="1">
                <a:off x="2811853" y="1624408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en arc 31"/>
              <p:cNvCxnSpPr/>
              <p:nvPr/>
            </p:nvCxnSpPr>
            <p:spPr>
              <a:xfrm rot="1740000" flipV="1">
                <a:off x="3503826" y="127793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2745772" y="1340999"/>
                <a:ext cx="1612868" cy="6719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4" name="Connecteur en arc 33"/>
              <p:cNvCxnSpPr/>
              <p:nvPr/>
            </p:nvCxnSpPr>
            <p:spPr>
              <a:xfrm rot="1740000" flipV="1">
                <a:off x="2792534" y="1530273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Connecteur en arc 34"/>
              <p:cNvCxnSpPr/>
              <p:nvPr/>
            </p:nvCxnSpPr>
            <p:spPr>
              <a:xfrm rot="1740000" flipV="1">
                <a:off x="3634603" y="1530274"/>
                <a:ext cx="658761" cy="403123"/>
              </a:xfrm>
              <a:prstGeom prst="curvedConnector3">
                <a:avLst>
                  <a:gd name="adj1" fmla="val 6492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avec flèche 23"/>
            <p:cNvCxnSpPr/>
            <p:nvPr/>
          </p:nvCxnSpPr>
          <p:spPr>
            <a:xfrm flipH="1">
              <a:off x="6200819" y="1629628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4724252" y="2561917"/>
              <a:ext cx="406400" cy="26035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8" name="Objet 37">
            <a:extLst>
              <a:ext uri="{FF2B5EF4-FFF2-40B4-BE49-F238E27FC236}">
                <a16:creationId xmlns:a16="http://schemas.microsoft.com/office/drawing/2014/main" id="{2295C48E-E6DA-4BD7-B0C8-7BAD4BE724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586140"/>
              </p:ext>
            </p:extLst>
          </p:nvPr>
        </p:nvGraphicFramePr>
        <p:xfrm>
          <a:off x="1342048" y="0"/>
          <a:ext cx="9507903" cy="727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Graph" r:id="rId4" imgW="9802206" imgH="7502457" progId="Origin95.Graph">
                  <p:embed/>
                </p:oleObj>
              </mc:Choice>
              <mc:Fallback>
                <p:oleObj name="Graph" r:id="rId4" imgW="9802206" imgH="7502457" progId="Origin95.Graph">
                  <p:embed/>
                  <p:pic>
                    <p:nvPicPr>
                      <p:cNvPr id="38" name="Objet 37">
                        <a:extLst>
                          <a:ext uri="{FF2B5EF4-FFF2-40B4-BE49-F238E27FC236}">
                            <a16:creationId xmlns:a16="http://schemas.microsoft.com/office/drawing/2014/main" id="{2295C48E-E6DA-4BD7-B0C8-7BAD4BE724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2048" y="0"/>
                        <a:ext cx="9507903" cy="7277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777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9284</TotalTime>
  <Words>1515</Words>
  <Application>Microsoft Office PowerPoint</Application>
  <PresentationFormat>Grand écran</PresentationFormat>
  <Paragraphs>202</Paragraphs>
  <Slides>24</Slides>
  <Notes>21</Notes>
  <HiddenSlides>5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</vt:lpstr>
      <vt:lpstr>Cairo</vt:lpstr>
      <vt:lpstr>Calibri</vt:lpstr>
      <vt:lpstr>Calibri Light</vt:lpstr>
      <vt:lpstr>Cambria Math</vt:lpstr>
      <vt:lpstr>Century Gothic</vt:lpstr>
      <vt:lpstr>Lato</vt:lpstr>
      <vt:lpstr>Times New Roman</vt:lpstr>
      <vt:lpstr>Wingdings 3</vt:lpstr>
      <vt:lpstr>Thème Office</vt:lpstr>
      <vt:lpstr>Brin</vt:lpstr>
      <vt:lpstr>Graph</vt:lpstr>
      <vt:lpstr>Origin95.Graph</vt:lpstr>
      <vt:lpstr>Equation</vt:lpstr>
      <vt:lpstr>Fluid–solid–thermal coupling in fibrous porous media: distinct roles of porosity, fiber orientation and relative humidity in cellulose fiber stacks </vt:lpstr>
      <vt:lpstr>The New Frontier in Sustainable Building: Bio-based Construction Materials</vt:lpstr>
      <vt:lpstr>From Microstructure to Insulation: Probing the Thermal Behavior of Bio-Based Materials</vt:lpstr>
      <vt:lpstr>Présentation PowerPoint</vt:lpstr>
      <vt:lpstr>Overview of the Study</vt:lpstr>
      <vt:lpstr>Controlled Compression &amp; Humidity: Tailoring Cellulose Fiber Orientation for Thermal Studies</vt:lpstr>
      <vt:lpstr>Measuring Thermal Conductivity in Bio-Based Materials is Challenging …</vt:lpstr>
      <vt:lpstr>Towards a Reliable Measurement Protocol</vt:lpstr>
      <vt:lpstr>Bio-Based Materials: Complex and Anisotropic Structures</vt:lpstr>
      <vt:lpstr>Présentation PowerPoint</vt:lpstr>
      <vt:lpstr>Thermal conductivity vs. Porosity in Dried Samples: Impact of Orientation_with theoretical Models</vt:lpstr>
      <vt:lpstr>Thermal conductivity vs. Porosity in Dried Samples: Impact of Orientation_with Effective Models</vt:lpstr>
      <vt:lpstr>Présentation PowerPoint</vt:lpstr>
      <vt:lpstr>Présentation PowerPoint</vt:lpstr>
      <vt:lpstr>Présentation PowerPoint</vt:lpstr>
      <vt:lpstr>Présentation PowerPoint</vt:lpstr>
      <vt:lpstr>Key Conclusions – Thermal Conductivity in Bio-based materials</vt:lpstr>
      <vt:lpstr>Thank you !</vt:lpstr>
      <vt:lpstr>Fibers Morphology</vt:lpstr>
      <vt:lpstr>Measurement Setup: Heat Flow Meter Method</vt:lpstr>
      <vt:lpstr>Enhancing the Accuracy of Thermal Conductivity Measurement: Methodological Improvement (1/3)</vt:lpstr>
      <vt:lpstr>Enhancing the Accuracy of Thermal Conductivity Measurement: Methodological Improvement (2/3)</vt:lpstr>
      <vt:lpstr>Establishing a Reliable Measurement Protocol</vt:lpstr>
      <vt:lpstr>Présentation PowerPoint</vt:lpstr>
    </vt:vector>
  </TitlesOfParts>
  <Company>Ifsttar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Fluid–solid–thermal coupling in fibrous porous media: distinct roles of porosity, fiber orientation and relative humidity in cellulose fiber stacks </dc:title>
  <dc:creator>MOURDA Karen</dc:creator>
  <cp:lastModifiedBy>MOURDA Karen</cp:lastModifiedBy>
  <cp:revision>44</cp:revision>
  <dcterms:created xsi:type="dcterms:W3CDTF">2026-04-21T15:12:11Z</dcterms:created>
  <dcterms:modified xsi:type="dcterms:W3CDTF">2026-05-15T14:21:58Z</dcterms:modified>
</cp:coreProperties>
</file>