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9" r:id="rId1"/>
  </p:sldMasterIdLst>
  <p:notesMasterIdLst>
    <p:notesMasterId r:id="rId16"/>
  </p:notesMasterIdLst>
  <p:sldIdLst>
    <p:sldId id="256" r:id="rId2"/>
    <p:sldId id="422" r:id="rId3"/>
    <p:sldId id="360" r:id="rId4"/>
    <p:sldId id="352" r:id="rId5"/>
    <p:sldId id="428" r:id="rId6"/>
    <p:sldId id="451" r:id="rId7"/>
    <p:sldId id="452" r:id="rId8"/>
    <p:sldId id="430" r:id="rId9"/>
    <p:sldId id="453" r:id="rId10"/>
    <p:sldId id="454" r:id="rId11"/>
    <p:sldId id="455" r:id="rId12"/>
    <p:sldId id="386" r:id="rId13"/>
    <p:sldId id="385" r:id="rId14"/>
    <p:sldId id="42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jian ZHAO" initials="JZ" lastIdx="2" clrIdx="0">
    <p:extLst>
      <p:ext uri="{19B8F6BF-5375-455C-9EA6-DF929625EA0E}">
        <p15:presenceInfo xmlns:p15="http://schemas.microsoft.com/office/powerpoint/2012/main" userId="f8b62577879e17ba" providerId="Windows Live"/>
      </p:ext>
    </p:extLst>
  </p:cmAuthor>
  <p:cmAuthor id="2" name="yue shi" initials="ys" lastIdx="2" clrIdx="1">
    <p:extLst>
      <p:ext uri="{19B8F6BF-5375-455C-9EA6-DF929625EA0E}">
        <p15:presenceInfo xmlns:p15="http://schemas.microsoft.com/office/powerpoint/2012/main" userId="293d55944c5b3d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060"/>
    <a:srgbClr val="AFABAB"/>
    <a:srgbClr val="800000"/>
    <a:srgbClr val="DAE3F3"/>
    <a:srgbClr val="2E75B6"/>
    <a:srgbClr val="F3F6FF"/>
    <a:srgbClr val="FF00FF"/>
    <a:srgbClr val="99CC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52815" autoAdjust="0"/>
  </p:normalViewPr>
  <p:slideViewPr>
    <p:cSldViewPr snapToGrid="0" showGuides="1">
      <p:cViewPr varScale="1">
        <p:scale>
          <a:sx n="96" d="100"/>
          <a:sy n="96" d="100"/>
        </p:scale>
        <p:origin x="132" y="51"/>
      </p:cViewPr>
      <p:guideLst>
        <p:guide orient="horz" pos="2232"/>
        <p:guide pos="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77182-72D5-497D-9E3C-4BC2D9E0AEBB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EFE6F-5747-4C3F-91B4-FDEC678C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2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EFE6F-5747-4C3F-91B4-FDEC678CC90E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7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bench seven step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excavation method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EFE6F-5747-4C3F-91B4-FDEC678CC9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b="0" i="0" dirty="0">
                <a:solidFill>
                  <a:srgbClr val="333333"/>
                </a:solidFill>
                <a:effectLst/>
                <a:latin typeface="-apple-system"/>
              </a:rPr>
              <a:t>enriched finite element method</a:t>
            </a:r>
            <a:endParaRPr lang="en-US" altLang="zh-CN" dirty="0"/>
          </a:p>
          <a:p>
            <a:r>
              <a:rPr lang="en-US" altLang="zh-CN" dirty="0"/>
              <a:t>Fast </a:t>
            </a:r>
            <a:r>
              <a:rPr lang="en-GB" altLang="zh-CN" b="1" i="0" dirty="0">
                <a:solidFill>
                  <a:srgbClr val="191B1F"/>
                </a:solidFill>
                <a:effectLst/>
                <a:latin typeface="-apple-system"/>
              </a:rPr>
              <a:t>Fourier Transform</a:t>
            </a:r>
          </a:p>
          <a:p>
            <a:r>
              <a:rPr lang="en-GB" altLang="zh-CN" b="0" i="0" dirty="0">
                <a:solidFill>
                  <a:srgbClr val="71777D"/>
                </a:solidFill>
                <a:effectLst/>
                <a:latin typeface="Arial" panose="020B0604020202020204" pitchFamily="34" charset="0"/>
              </a:rPr>
              <a:t>discrete element method</a:t>
            </a:r>
          </a:p>
          <a:p>
            <a:endParaRPr lang="en-GB" altLang="zh-CN" b="0" i="0" dirty="0">
              <a:solidFill>
                <a:srgbClr val="71777D"/>
              </a:solidFill>
              <a:effectLst/>
              <a:latin typeface="Arial" panose="020B0604020202020204" pitchFamily="34" charset="0"/>
            </a:endParaRPr>
          </a:p>
          <a:p>
            <a:endParaRPr lang="en-GB" altLang="zh-CN" b="0" i="0" dirty="0">
              <a:solidFill>
                <a:srgbClr val="71777D"/>
              </a:solidFill>
              <a:effectLst/>
              <a:latin typeface="Arial" panose="020B0604020202020204" pitchFamily="34" charset="0"/>
            </a:endParaRPr>
          </a:p>
          <a:p>
            <a:endParaRPr lang="en-GB" altLang="zh-CN" b="0" i="0" dirty="0">
              <a:solidFill>
                <a:srgbClr val="71777D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Thermo-hydro-mechanical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EFE6F-5747-4C3F-91B4-FDEC678CC9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EFE6F-5747-4C3F-91B4-FDEC678CC9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72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0D299-61FD-4F14-880A-18722460BA0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72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36F6919-31C4-4F09-B6DA-B9B5786950AE}"/>
              </a:ext>
            </a:extLst>
          </p:cNvPr>
          <p:cNvGrpSpPr/>
          <p:nvPr userDrawn="1"/>
        </p:nvGrpSpPr>
        <p:grpSpPr>
          <a:xfrm>
            <a:off x="-4405" y="6571935"/>
            <a:ext cx="12196405" cy="286081"/>
            <a:chOff x="-8811" y="6571917"/>
            <a:chExt cx="12183189" cy="28608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E4CD1F3-0E54-4522-A46F-224277B39242}"/>
                </a:ext>
              </a:extLst>
            </p:cNvPr>
            <p:cNvSpPr/>
            <p:nvPr/>
          </p:nvSpPr>
          <p:spPr>
            <a:xfrm>
              <a:off x="-8811" y="6571917"/>
              <a:ext cx="3657600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Y.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SHI (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NCU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                                                                                                  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C906529-654F-4EF5-A62A-7C36B74437FF}"/>
                </a:ext>
              </a:extLst>
            </p:cNvPr>
            <p:cNvSpPr/>
            <p:nvPr/>
          </p:nvSpPr>
          <p:spPr>
            <a:xfrm>
              <a:off x="8532580" y="6571917"/>
              <a:ext cx="3641798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</a:t>
              </a:r>
              <a:endPara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94111B02-BF7D-436D-BD99-E489111D895C}"/>
              </a:ext>
            </a:extLst>
          </p:cNvPr>
          <p:cNvSpPr txBox="1">
            <a:spLocks/>
          </p:cNvSpPr>
          <p:nvPr userDrawn="1"/>
        </p:nvSpPr>
        <p:spPr>
          <a:xfrm>
            <a:off x="2202" y="285895"/>
            <a:ext cx="12189799" cy="525138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34289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00000"/>
              </a:lnSpc>
            </a:pPr>
            <a:endParaRPr lang="fr-FR" altLang="zh-CN" sz="1350" kern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F05A16BF-48B2-4864-8B5C-575D5AB3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420" y="6535977"/>
            <a:ext cx="811173" cy="365125"/>
          </a:xfr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0FE4BB86-00FE-4040-8B1F-60FEBCFBD79A}" type="slidenum">
              <a:rPr lang="en-US" altLang="zh-CN" smtClean="0"/>
              <a:pPr/>
              <a:t>‹#›</a:t>
            </a:fld>
            <a:r>
              <a:rPr lang="en-US" altLang="zh-CN" dirty="0"/>
              <a:t>/40</a:t>
            </a:r>
            <a:endParaRPr lang="zh-CN" altLang="en-US" dirty="0"/>
          </a:p>
        </p:txBody>
      </p:sp>
      <p:sp>
        <p:nvSpPr>
          <p:cNvPr id="20" name="日期占位符 20">
            <a:extLst>
              <a:ext uri="{FF2B5EF4-FFF2-40B4-BE49-F238E27FC236}">
                <a16:creationId xmlns:a16="http://schemas.microsoft.com/office/drawing/2014/main" id="{BAF2A2B3-0AB5-45A4-9B13-06ACBD3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4487" y="6535977"/>
            <a:ext cx="1717483" cy="365125"/>
          </a:xfrm>
        </p:spPr>
        <p:txBody>
          <a:bodyPr/>
          <a:lstStyle>
            <a:lvl1pPr>
              <a:defRPr lang="fr-FR" altLang="zh-CN" sz="1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D47A6CF4-F2E8-4D6D-972A-C2FE7F649AC8}" type="datetime8">
              <a:rPr lang="en-US" altLang="zh-CN" smtClean="0"/>
              <a:pPr/>
              <a:t>5/21/2026 11:37 AM</a:t>
            </a:fld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CBFBC4A-7E95-4C82-A4F1-A76ABCE137EA}"/>
              </a:ext>
            </a:extLst>
          </p:cNvPr>
          <p:cNvSpPr/>
          <p:nvPr/>
        </p:nvSpPr>
        <p:spPr>
          <a:xfrm>
            <a:off x="2203" y="1"/>
            <a:ext cx="6093797" cy="28589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/>
          <a:lstStyle/>
          <a:p>
            <a:pPr algn="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A18DA8-7314-4751-A68A-2550897D944E}"/>
              </a:ext>
            </a:extLst>
          </p:cNvPr>
          <p:cNvSpPr/>
          <p:nvPr userDrawn="1"/>
        </p:nvSpPr>
        <p:spPr>
          <a:xfrm>
            <a:off x="3649699" y="6571935"/>
            <a:ext cx="4892603" cy="28608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Micro-Macro Model</a:t>
            </a:r>
          </a:p>
        </p:txBody>
      </p:sp>
    </p:spTree>
    <p:extLst>
      <p:ext uri="{BB962C8B-B14F-4D97-AF65-F5344CB8AC3E}">
        <p14:creationId xmlns:p14="http://schemas.microsoft.com/office/powerpoint/2010/main" val="2039789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36F6919-31C4-4F09-B6DA-B9B5786950AE}"/>
              </a:ext>
            </a:extLst>
          </p:cNvPr>
          <p:cNvGrpSpPr/>
          <p:nvPr userDrawn="1"/>
        </p:nvGrpSpPr>
        <p:grpSpPr>
          <a:xfrm>
            <a:off x="-4405" y="6571935"/>
            <a:ext cx="12196405" cy="286081"/>
            <a:chOff x="-8811" y="6571917"/>
            <a:chExt cx="12183189" cy="28608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E4CD1F3-0E54-4522-A46F-224277B39242}"/>
                </a:ext>
              </a:extLst>
            </p:cNvPr>
            <p:cNvSpPr/>
            <p:nvPr/>
          </p:nvSpPr>
          <p:spPr>
            <a:xfrm>
              <a:off x="-8811" y="6571917"/>
              <a:ext cx="3657600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Y. SHI (NCU)                                                                                                   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C906529-654F-4EF5-A62A-7C36B74437FF}"/>
                </a:ext>
              </a:extLst>
            </p:cNvPr>
            <p:cNvSpPr/>
            <p:nvPr/>
          </p:nvSpPr>
          <p:spPr>
            <a:xfrm>
              <a:off x="8532580" y="6571917"/>
              <a:ext cx="3641798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</a:t>
              </a:r>
              <a:endPara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F05A16BF-48B2-4864-8B5C-575D5AB3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420" y="6535977"/>
            <a:ext cx="811173" cy="365125"/>
          </a:xfr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0FE4BB86-00FE-4040-8B1F-60FEBCFBD79A}" type="slidenum">
              <a:rPr lang="en-US" altLang="zh-CN" smtClean="0"/>
              <a:pPr/>
              <a:t>‹#›</a:t>
            </a:fld>
            <a:r>
              <a:rPr lang="en-US" altLang="zh-CN" dirty="0"/>
              <a:t>/40</a:t>
            </a:r>
            <a:endParaRPr lang="zh-CN" altLang="en-US" dirty="0"/>
          </a:p>
        </p:txBody>
      </p:sp>
      <p:sp>
        <p:nvSpPr>
          <p:cNvPr id="20" name="日期占位符 20">
            <a:extLst>
              <a:ext uri="{FF2B5EF4-FFF2-40B4-BE49-F238E27FC236}">
                <a16:creationId xmlns:a16="http://schemas.microsoft.com/office/drawing/2014/main" id="{BAF2A2B3-0AB5-45A4-9B13-06ACBD3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4487" y="6535977"/>
            <a:ext cx="1717483" cy="365125"/>
          </a:xfrm>
        </p:spPr>
        <p:txBody>
          <a:bodyPr/>
          <a:lstStyle>
            <a:lvl1pPr>
              <a:defRPr lang="fr-FR" altLang="zh-CN" sz="1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D47A6CF4-F2E8-4D6D-972A-C2FE7F649AC8}" type="datetime8">
              <a:rPr lang="en-US" altLang="zh-CN" smtClean="0"/>
              <a:pPr/>
              <a:t>5/21/2026 11:37 AM</a:t>
            </a:fld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A18DA8-7314-4751-A68A-2550897D944E}"/>
              </a:ext>
            </a:extLst>
          </p:cNvPr>
          <p:cNvSpPr/>
          <p:nvPr userDrawn="1"/>
        </p:nvSpPr>
        <p:spPr>
          <a:xfrm>
            <a:off x="3649699" y="6571935"/>
            <a:ext cx="4892603" cy="28608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Micro-Macro Model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AA7D77-5F98-4EB5-A40A-9A9AB218DA12}"/>
              </a:ext>
            </a:extLst>
          </p:cNvPr>
          <p:cNvSpPr/>
          <p:nvPr userDrawn="1"/>
        </p:nvSpPr>
        <p:spPr>
          <a:xfrm>
            <a:off x="2203" y="1"/>
            <a:ext cx="6093797" cy="28589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/>
          <a:lstStyle/>
          <a:p>
            <a:pPr algn="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73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36F6919-31C4-4F09-B6DA-B9B5786950AE}"/>
              </a:ext>
            </a:extLst>
          </p:cNvPr>
          <p:cNvGrpSpPr/>
          <p:nvPr userDrawn="1"/>
        </p:nvGrpSpPr>
        <p:grpSpPr>
          <a:xfrm>
            <a:off x="-4405" y="6571935"/>
            <a:ext cx="12196405" cy="286081"/>
            <a:chOff x="-8811" y="6571917"/>
            <a:chExt cx="12183189" cy="28608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E4CD1F3-0E54-4522-A46F-224277B39242}"/>
                </a:ext>
              </a:extLst>
            </p:cNvPr>
            <p:cNvSpPr/>
            <p:nvPr/>
          </p:nvSpPr>
          <p:spPr>
            <a:xfrm>
              <a:off x="-8811" y="6571917"/>
              <a:ext cx="3657600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Y. SHI (NCU)                                                                                                   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C906529-654F-4EF5-A62A-7C36B74437FF}"/>
                </a:ext>
              </a:extLst>
            </p:cNvPr>
            <p:cNvSpPr/>
            <p:nvPr/>
          </p:nvSpPr>
          <p:spPr>
            <a:xfrm>
              <a:off x="8532580" y="6571917"/>
              <a:ext cx="3641798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</a:t>
              </a:r>
              <a:endPara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94111B02-BF7D-436D-BD99-E489111D895C}"/>
              </a:ext>
            </a:extLst>
          </p:cNvPr>
          <p:cNvSpPr txBox="1">
            <a:spLocks/>
          </p:cNvSpPr>
          <p:nvPr userDrawn="1"/>
        </p:nvSpPr>
        <p:spPr>
          <a:xfrm>
            <a:off x="2213" y="285895"/>
            <a:ext cx="12189799" cy="525138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34289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00000"/>
              </a:lnSpc>
            </a:pPr>
            <a:endParaRPr lang="fr-FR" altLang="zh-CN" sz="1350" kern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F05A16BF-48B2-4864-8B5C-575D5AB3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420" y="6535977"/>
            <a:ext cx="811173" cy="365125"/>
          </a:xfr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0FE4BB86-00FE-4040-8B1F-60FEBCFBD79A}" type="slidenum">
              <a:rPr lang="en-US" altLang="zh-CN" smtClean="0"/>
              <a:pPr/>
              <a:t>‹#›</a:t>
            </a:fld>
            <a:r>
              <a:rPr lang="en-US" altLang="zh-CN" dirty="0"/>
              <a:t>/40</a:t>
            </a:r>
            <a:endParaRPr lang="zh-CN" altLang="en-US" dirty="0"/>
          </a:p>
        </p:txBody>
      </p:sp>
      <p:sp>
        <p:nvSpPr>
          <p:cNvPr id="20" name="日期占位符 20">
            <a:extLst>
              <a:ext uri="{FF2B5EF4-FFF2-40B4-BE49-F238E27FC236}">
                <a16:creationId xmlns:a16="http://schemas.microsoft.com/office/drawing/2014/main" id="{BAF2A2B3-0AB5-45A4-9B13-06ACBD3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4487" y="6535977"/>
            <a:ext cx="1717483" cy="365125"/>
          </a:xfrm>
        </p:spPr>
        <p:txBody>
          <a:bodyPr/>
          <a:lstStyle>
            <a:lvl1pPr>
              <a:defRPr lang="fr-FR" altLang="zh-CN" sz="1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D47A6CF4-F2E8-4D6D-972A-C2FE7F649AC8}" type="datetime8">
              <a:rPr lang="en-US" altLang="zh-CN" smtClean="0"/>
              <a:pPr/>
              <a:t>5/21/2026 11:37 AM</a:t>
            </a:fld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CBFBC4A-7E95-4C82-A4F1-A76ABCE137EA}"/>
              </a:ext>
            </a:extLst>
          </p:cNvPr>
          <p:cNvSpPr/>
          <p:nvPr userDrawn="1"/>
        </p:nvSpPr>
        <p:spPr>
          <a:xfrm>
            <a:off x="2203" y="1"/>
            <a:ext cx="6093797" cy="28589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A18DA8-7314-4751-A68A-2550897D944E}"/>
              </a:ext>
            </a:extLst>
          </p:cNvPr>
          <p:cNvSpPr/>
          <p:nvPr userDrawn="1"/>
        </p:nvSpPr>
        <p:spPr>
          <a:xfrm>
            <a:off x="3649699" y="6571935"/>
            <a:ext cx="4892603" cy="28608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Micro-Macro Model</a:t>
            </a:r>
          </a:p>
        </p:txBody>
      </p:sp>
    </p:spTree>
    <p:extLst>
      <p:ext uri="{BB962C8B-B14F-4D97-AF65-F5344CB8AC3E}">
        <p14:creationId xmlns:p14="http://schemas.microsoft.com/office/powerpoint/2010/main" val="2978975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36F6919-31C4-4F09-B6DA-B9B5786950AE}"/>
              </a:ext>
            </a:extLst>
          </p:cNvPr>
          <p:cNvGrpSpPr/>
          <p:nvPr userDrawn="1"/>
        </p:nvGrpSpPr>
        <p:grpSpPr>
          <a:xfrm>
            <a:off x="-4405" y="6571935"/>
            <a:ext cx="12196405" cy="286081"/>
            <a:chOff x="-8811" y="6571917"/>
            <a:chExt cx="12183189" cy="28608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E4CD1F3-0E54-4522-A46F-224277B39242}"/>
                </a:ext>
              </a:extLst>
            </p:cNvPr>
            <p:cNvSpPr/>
            <p:nvPr/>
          </p:nvSpPr>
          <p:spPr>
            <a:xfrm>
              <a:off x="-8811" y="6571917"/>
              <a:ext cx="3657600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Y. SHI (NCU)                                                                                                   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C906529-654F-4EF5-A62A-7C36B74437FF}"/>
                </a:ext>
              </a:extLst>
            </p:cNvPr>
            <p:cNvSpPr/>
            <p:nvPr/>
          </p:nvSpPr>
          <p:spPr>
            <a:xfrm>
              <a:off x="8532580" y="6571917"/>
              <a:ext cx="3641798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</a:t>
              </a:r>
              <a:endPara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94111B02-BF7D-436D-BD99-E489111D895C}"/>
              </a:ext>
            </a:extLst>
          </p:cNvPr>
          <p:cNvSpPr txBox="1">
            <a:spLocks/>
          </p:cNvSpPr>
          <p:nvPr userDrawn="1"/>
        </p:nvSpPr>
        <p:spPr>
          <a:xfrm>
            <a:off x="2213" y="285895"/>
            <a:ext cx="12189799" cy="525138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34289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00000"/>
              </a:lnSpc>
            </a:pPr>
            <a:endParaRPr lang="fr-FR" altLang="zh-CN" sz="1350" kern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F05A16BF-48B2-4864-8B5C-575D5AB3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420" y="6535977"/>
            <a:ext cx="811173" cy="365125"/>
          </a:xfr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0FE4BB86-00FE-4040-8B1F-60FEBCFBD79A}" type="slidenum">
              <a:rPr lang="en-US" altLang="zh-CN" smtClean="0"/>
              <a:pPr/>
              <a:t>‹#›</a:t>
            </a:fld>
            <a:r>
              <a:rPr lang="en-US" altLang="zh-CN" dirty="0"/>
              <a:t>/40</a:t>
            </a:r>
            <a:endParaRPr lang="zh-CN" altLang="en-US" dirty="0"/>
          </a:p>
        </p:txBody>
      </p:sp>
      <p:sp>
        <p:nvSpPr>
          <p:cNvPr id="20" name="日期占位符 20">
            <a:extLst>
              <a:ext uri="{FF2B5EF4-FFF2-40B4-BE49-F238E27FC236}">
                <a16:creationId xmlns:a16="http://schemas.microsoft.com/office/drawing/2014/main" id="{BAF2A2B3-0AB5-45A4-9B13-06ACBD3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4487" y="6535977"/>
            <a:ext cx="1717483" cy="365125"/>
          </a:xfrm>
        </p:spPr>
        <p:txBody>
          <a:bodyPr/>
          <a:lstStyle>
            <a:lvl1pPr>
              <a:defRPr lang="fr-FR" altLang="zh-CN" sz="1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D47A6CF4-F2E8-4D6D-972A-C2FE7F649AC8}" type="datetime8">
              <a:rPr lang="en-US" altLang="zh-CN" smtClean="0"/>
              <a:pPr/>
              <a:t>5/21/2026 11:37 AM</a:t>
            </a:fld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CBFBC4A-7E95-4C82-A4F1-A76ABCE137EA}"/>
              </a:ext>
            </a:extLst>
          </p:cNvPr>
          <p:cNvSpPr/>
          <p:nvPr userDrawn="1"/>
        </p:nvSpPr>
        <p:spPr>
          <a:xfrm>
            <a:off x="2203" y="1"/>
            <a:ext cx="6093797" cy="28589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Micromechanical model with an elastoplastic matrix and microcracks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A18DA8-7314-4751-A68A-2550897D944E}"/>
              </a:ext>
            </a:extLst>
          </p:cNvPr>
          <p:cNvSpPr/>
          <p:nvPr userDrawn="1"/>
        </p:nvSpPr>
        <p:spPr>
          <a:xfrm>
            <a:off x="3649699" y="6571935"/>
            <a:ext cx="4892603" cy="28608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Micro-Macro Model</a:t>
            </a:r>
          </a:p>
        </p:txBody>
      </p:sp>
    </p:spTree>
    <p:extLst>
      <p:ext uri="{BB962C8B-B14F-4D97-AF65-F5344CB8AC3E}">
        <p14:creationId xmlns:p14="http://schemas.microsoft.com/office/powerpoint/2010/main" val="393227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36F6919-31C4-4F09-B6DA-B9B5786950AE}"/>
              </a:ext>
            </a:extLst>
          </p:cNvPr>
          <p:cNvGrpSpPr/>
          <p:nvPr userDrawn="1"/>
        </p:nvGrpSpPr>
        <p:grpSpPr>
          <a:xfrm>
            <a:off x="-4405" y="6571935"/>
            <a:ext cx="12196405" cy="286081"/>
            <a:chOff x="-8811" y="6571917"/>
            <a:chExt cx="12183189" cy="28608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E4CD1F3-0E54-4522-A46F-224277B39242}"/>
                </a:ext>
              </a:extLst>
            </p:cNvPr>
            <p:cNvSpPr/>
            <p:nvPr/>
          </p:nvSpPr>
          <p:spPr>
            <a:xfrm>
              <a:off x="-8811" y="6571917"/>
              <a:ext cx="3657600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Y. SHI (NCU)                                                                                                   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C906529-654F-4EF5-A62A-7C36B74437FF}"/>
                </a:ext>
              </a:extLst>
            </p:cNvPr>
            <p:cNvSpPr/>
            <p:nvPr/>
          </p:nvSpPr>
          <p:spPr>
            <a:xfrm>
              <a:off x="8532580" y="6571917"/>
              <a:ext cx="3641798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</a:t>
              </a:r>
              <a:endPara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94111B02-BF7D-436D-BD99-E489111D895C}"/>
              </a:ext>
            </a:extLst>
          </p:cNvPr>
          <p:cNvSpPr txBox="1">
            <a:spLocks/>
          </p:cNvSpPr>
          <p:nvPr userDrawn="1"/>
        </p:nvSpPr>
        <p:spPr>
          <a:xfrm>
            <a:off x="2213" y="285895"/>
            <a:ext cx="12189799" cy="525138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34289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00000"/>
              </a:lnSpc>
            </a:pPr>
            <a:endParaRPr lang="fr-FR" altLang="zh-CN" sz="1350" kern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F05A16BF-48B2-4864-8B5C-575D5AB3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420" y="6535977"/>
            <a:ext cx="811173" cy="365125"/>
          </a:xfr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0FE4BB86-00FE-4040-8B1F-60FEBCFBD79A}" type="slidenum">
              <a:rPr lang="en-US" altLang="zh-CN" smtClean="0"/>
              <a:pPr/>
              <a:t>‹#›</a:t>
            </a:fld>
            <a:r>
              <a:rPr lang="en-US" altLang="zh-CN" dirty="0"/>
              <a:t>/40</a:t>
            </a:r>
            <a:endParaRPr lang="zh-CN" altLang="en-US" dirty="0"/>
          </a:p>
        </p:txBody>
      </p:sp>
      <p:sp>
        <p:nvSpPr>
          <p:cNvPr id="20" name="日期占位符 20">
            <a:extLst>
              <a:ext uri="{FF2B5EF4-FFF2-40B4-BE49-F238E27FC236}">
                <a16:creationId xmlns:a16="http://schemas.microsoft.com/office/drawing/2014/main" id="{BAF2A2B3-0AB5-45A4-9B13-06ACBD3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4487" y="6535977"/>
            <a:ext cx="1717483" cy="365125"/>
          </a:xfrm>
        </p:spPr>
        <p:txBody>
          <a:bodyPr/>
          <a:lstStyle>
            <a:lvl1pPr>
              <a:defRPr lang="fr-FR" altLang="zh-CN" sz="1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D47A6CF4-F2E8-4D6D-972A-C2FE7F649AC8}" type="datetime8">
              <a:rPr lang="en-US" altLang="zh-CN" smtClean="0"/>
              <a:pPr/>
              <a:t>5/21/2026 11:37 AM</a:t>
            </a:fld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CBFBC4A-7E95-4C82-A4F1-A76ABCE137EA}"/>
              </a:ext>
            </a:extLst>
          </p:cNvPr>
          <p:cNvSpPr/>
          <p:nvPr userDrawn="1"/>
        </p:nvSpPr>
        <p:spPr>
          <a:xfrm>
            <a:off x="2203" y="1"/>
            <a:ext cx="6093797" cy="28589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Micromechanical model with an elasto-viscoplastic matrix and microcracks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A18DA8-7314-4751-A68A-2550897D944E}"/>
              </a:ext>
            </a:extLst>
          </p:cNvPr>
          <p:cNvSpPr/>
          <p:nvPr userDrawn="1"/>
        </p:nvSpPr>
        <p:spPr>
          <a:xfrm>
            <a:off x="3649699" y="6571935"/>
            <a:ext cx="4892603" cy="28608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Micro-Macro Model</a:t>
            </a:r>
          </a:p>
        </p:txBody>
      </p:sp>
    </p:spTree>
    <p:extLst>
      <p:ext uri="{BB962C8B-B14F-4D97-AF65-F5344CB8AC3E}">
        <p14:creationId xmlns:p14="http://schemas.microsoft.com/office/powerpoint/2010/main" val="3361474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36F6919-31C4-4F09-B6DA-B9B5786950AE}"/>
              </a:ext>
            </a:extLst>
          </p:cNvPr>
          <p:cNvGrpSpPr/>
          <p:nvPr userDrawn="1"/>
        </p:nvGrpSpPr>
        <p:grpSpPr>
          <a:xfrm>
            <a:off x="-4405" y="6571935"/>
            <a:ext cx="12196405" cy="286081"/>
            <a:chOff x="-8811" y="6571917"/>
            <a:chExt cx="12183189" cy="28608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E4CD1F3-0E54-4522-A46F-224277B39242}"/>
                </a:ext>
              </a:extLst>
            </p:cNvPr>
            <p:cNvSpPr/>
            <p:nvPr/>
          </p:nvSpPr>
          <p:spPr>
            <a:xfrm>
              <a:off x="-8811" y="6571917"/>
              <a:ext cx="3657600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Y. SHI (NCU)                                                                                                   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C906529-654F-4EF5-A62A-7C36B74437FF}"/>
                </a:ext>
              </a:extLst>
            </p:cNvPr>
            <p:cNvSpPr/>
            <p:nvPr/>
          </p:nvSpPr>
          <p:spPr>
            <a:xfrm>
              <a:off x="8532580" y="6571917"/>
              <a:ext cx="3641798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</a:t>
              </a:r>
              <a:endPara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94111B02-BF7D-436D-BD99-E489111D895C}"/>
              </a:ext>
            </a:extLst>
          </p:cNvPr>
          <p:cNvSpPr txBox="1">
            <a:spLocks/>
          </p:cNvSpPr>
          <p:nvPr userDrawn="1"/>
        </p:nvSpPr>
        <p:spPr>
          <a:xfrm>
            <a:off x="2213" y="285895"/>
            <a:ext cx="12189799" cy="525138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34289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00000"/>
              </a:lnSpc>
            </a:pPr>
            <a:endParaRPr lang="fr-FR" altLang="zh-CN" sz="1350" kern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F05A16BF-48B2-4864-8B5C-575D5AB3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420" y="6535977"/>
            <a:ext cx="811173" cy="365125"/>
          </a:xfr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0FE4BB86-00FE-4040-8B1F-60FEBCFBD79A}" type="slidenum">
              <a:rPr lang="en-US" altLang="zh-CN" smtClean="0"/>
              <a:pPr/>
              <a:t>‹#›</a:t>
            </a:fld>
            <a:r>
              <a:rPr lang="en-US" altLang="zh-CN" dirty="0"/>
              <a:t>/40</a:t>
            </a:r>
            <a:endParaRPr lang="zh-CN" altLang="en-US" dirty="0"/>
          </a:p>
        </p:txBody>
      </p:sp>
      <p:sp>
        <p:nvSpPr>
          <p:cNvPr id="20" name="日期占位符 20">
            <a:extLst>
              <a:ext uri="{FF2B5EF4-FFF2-40B4-BE49-F238E27FC236}">
                <a16:creationId xmlns:a16="http://schemas.microsoft.com/office/drawing/2014/main" id="{BAF2A2B3-0AB5-45A4-9B13-06ACBD3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4487" y="6535977"/>
            <a:ext cx="1717483" cy="365125"/>
          </a:xfrm>
        </p:spPr>
        <p:txBody>
          <a:bodyPr/>
          <a:lstStyle>
            <a:lvl1pPr>
              <a:defRPr lang="fr-FR" altLang="zh-CN" sz="1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D47A6CF4-F2E8-4D6D-972A-C2FE7F649AC8}" type="datetime8">
              <a:rPr lang="en-US" altLang="zh-CN" smtClean="0"/>
              <a:pPr/>
              <a:t>5/21/2026 11:37 AM</a:t>
            </a:fld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CBFBC4A-7E95-4C82-A4F1-A76ABCE137EA}"/>
              </a:ext>
            </a:extLst>
          </p:cNvPr>
          <p:cNvSpPr/>
          <p:nvPr userDrawn="1"/>
        </p:nvSpPr>
        <p:spPr>
          <a:xfrm>
            <a:off x="2203" y="1"/>
            <a:ext cx="6093797" cy="28589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&amp; Prospects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A18DA8-7314-4751-A68A-2550897D944E}"/>
              </a:ext>
            </a:extLst>
          </p:cNvPr>
          <p:cNvSpPr/>
          <p:nvPr userDrawn="1"/>
        </p:nvSpPr>
        <p:spPr>
          <a:xfrm>
            <a:off x="3649699" y="6571935"/>
            <a:ext cx="4892603" cy="28608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Micro-Macro Model</a:t>
            </a:r>
          </a:p>
        </p:txBody>
      </p:sp>
    </p:spTree>
    <p:extLst>
      <p:ext uri="{BB962C8B-B14F-4D97-AF65-F5344CB8AC3E}">
        <p14:creationId xmlns:p14="http://schemas.microsoft.com/office/powerpoint/2010/main" val="152134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36F6919-31C4-4F09-B6DA-B9B5786950AE}"/>
              </a:ext>
            </a:extLst>
          </p:cNvPr>
          <p:cNvGrpSpPr/>
          <p:nvPr userDrawn="1"/>
        </p:nvGrpSpPr>
        <p:grpSpPr>
          <a:xfrm>
            <a:off x="-4405" y="6571935"/>
            <a:ext cx="12196405" cy="286081"/>
            <a:chOff x="-8811" y="6571917"/>
            <a:chExt cx="12183189" cy="28608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E4CD1F3-0E54-4522-A46F-224277B39242}"/>
                </a:ext>
              </a:extLst>
            </p:cNvPr>
            <p:cNvSpPr/>
            <p:nvPr/>
          </p:nvSpPr>
          <p:spPr>
            <a:xfrm>
              <a:off x="-8811" y="6571917"/>
              <a:ext cx="3657600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Y. SHI (NCU)                                                                                                   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C906529-654F-4EF5-A62A-7C36B74437FF}"/>
                </a:ext>
              </a:extLst>
            </p:cNvPr>
            <p:cNvSpPr/>
            <p:nvPr/>
          </p:nvSpPr>
          <p:spPr>
            <a:xfrm>
              <a:off x="8532580" y="6571917"/>
              <a:ext cx="3641798" cy="2860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857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</a:t>
              </a:r>
              <a:endPara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94111B02-BF7D-436D-BD99-E489111D895C}"/>
              </a:ext>
            </a:extLst>
          </p:cNvPr>
          <p:cNvSpPr txBox="1">
            <a:spLocks/>
          </p:cNvSpPr>
          <p:nvPr userDrawn="1"/>
        </p:nvSpPr>
        <p:spPr>
          <a:xfrm>
            <a:off x="2213" y="285895"/>
            <a:ext cx="12189799" cy="525138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34289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00000"/>
              </a:lnSpc>
            </a:pPr>
            <a:endParaRPr lang="fr-FR" altLang="zh-CN" sz="1350" kern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日期占位符 20">
            <a:extLst>
              <a:ext uri="{FF2B5EF4-FFF2-40B4-BE49-F238E27FC236}">
                <a16:creationId xmlns:a16="http://schemas.microsoft.com/office/drawing/2014/main" id="{BAF2A2B3-0AB5-45A4-9B13-06ACBD3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4487" y="6535977"/>
            <a:ext cx="1717483" cy="365125"/>
          </a:xfrm>
        </p:spPr>
        <p:txBody>
          <a:bodyPr/>
          <a:lstStyle>
            <a:lvl1pPr>
              <a:defRPr lang="fr-FR" altLang="zh-CN" sz="12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D47A6CF4-F2E8-4D6D-972A-C2FE7F649AC8}" type="datetime8">
              <a:rPr lang="en-US" altLang="zh-CN" smtClean="0"/>
              <a:pPr/>
              <a:t>5/21/2026 11:37 AM</a:t>
            </a:fld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CBFBC4A-7E95-4C82-A4F1-A76ABCE137EA}"/>
              </a:ext>
            </a:extLst>
          </p:cNvPr>
          <p:cNvSpPr/>
          <p:nvPr userDrawn="1"/>
        </p:nvSpPr>
        <p:spPr>
          <a:xfrm>
            <a:off x="2203" y="1"/>
            <a:ext cx="6093797" cy="28589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88000" rtlCol="0" anchor="b" anchorCtr="0"/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A18DA8-7314-4751-A68A-2550897D944E}"/>
              </a:ext>
            </a:extLst>
          </p:cNvPr>
          <p:cNvSpPr/>
          <p:nvPr userDrawn="1"/>
        </p:nvSpPr>
        <p:spPr>
          <a:xfrm>
            <a:off x="3649699" y="6571935"/>
            <a:ext cx="4892603" cy="28608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Micro-Macro Model</a:t>
            </a:r>
          </a:p>
        </p:txBody>
      </p:sp>
    </p:spTree>
    <p:extLst>
      <p:ext uri="{BB962C8B-B14F-4D97-AF65-F5344CB8AC3E}">
        <p14:creationId xmlns:p14="http://schemas.microsoft.com/office/powerpoint/2010/main" val="3792750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5B73-4C19-499E-A8CC-9402E298414E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9291-3737-4EDC-9812-9BEB0D496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0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D9D1-1CA1-4A9E-9D38-834A03CFB81D}" type="datetime8">
              <a:rPr lang="fr-FR" altLang="zh-CN" smtClean="0"/>
              <a:t>21/05/2026 11:37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BB86-00FE-4040-8B1F-60FEBCFB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4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78" r:id="rId3"/>
    <p:sldLayoutId id="2147483672" r:id="rId4"/>
    <p:sldLayoutId id="2147483674" r:id="rId5"/>
    <p:sldLayoutId id="2147483675" r:id="rId6"/>
    <p:sldLayoutId id="2147483676" r:id="rId7"/>
    <p:sldLayoutId id="2147483677" r:id="rId8"/>
    <p:sldLayoutId id="2147483693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3" Type="http://schemas.openxmlformats.org/officeDocument/2006/relationships/hyperlink" Target="mailto:duse@cumt.edu.cn" TargetMode="External"/><Relationship Id="rId7" Type="http://schemas.openxmlformats.org/officeDocument/2006/relationships/image" Target="../media/image66.jpe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svg"/><Relationship Id="rId4" Type="http://schemas.openxmlformats.org/officeDocument/2006/relationships/image" Target="../media/image63.svg"/><Relationship Id="rId9" Type="http://schemas.openxmlformats.org/officeDocument/2006/relationships/image" Target="../media/image68.svg"/><Relationship Id="rId1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24.png"/><Relationship Id="rId5" Type="http://schemas.openxmlformats.org/officeDocument/2006/relationships/image" Target="../media/image18.png"/><Relationship Id="rId10" Type="http://schemas.openxmlformats.org/officeDocument/2006/relationships/image" Target="../media/image21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5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2A11DA0-15A5-4052-880B-1C70628A9955}"/>
              </a:ext>
            </a:extLst>
          </p:cNvPr>
          <p:cNvSpPr txBox="1"/>
          <p:nvPr/>
        </p:nvSpPr>
        <p:spPr>
          <a:xfrm>
            <a:off x="738638" y="3492989"/>
            <a:ext cx="10714715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300" b="1" u="sng" dirty="0">
                <a:latin typeface="Times" panose="02020603050405020304" pitchFamily="18" charset="0"/>
                <a:cs typeface="Times" panose="02020603050405020304" pitchFamily="18" charset="0"/>
              </a:rPr>
              <a:t>Yue SHI</a:t>
            </a:r>
            <a:r>
              <a:rPr lang="en-US" altLang="zh-CN" sz="2300" b="1" u="sng" baseline="30000" dirty="0">
                <a:latin typeface="Times" panose="02020603050405020304" pitchFamily="18" charset="0"/>
                <a:cs typeface="Times" panose="02020603050405020304" pitchFamily="18" charset="0"/>
              </a:rPr>
              <a:t>1,2</a:t>
            </a:r>
            <a:r>
              <a:rPr lang="en-US" altLang="zh-CN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Chi YAO</a:t>
            </a:r>
            <a:r>
              <a:rPr lang="en-US" altLang="zh-CN" sz="23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altLang="zh-CN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, Wanqing SHEN</a:t>
            </a:r>
            <a:r>
              <a:rPr lang="en-US" altLang="zh-CN" sz="23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altLang="zh-CN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, Chuangbing ZHOU</a:t>
            </a:r>
            <a:r>
              <a:rPr lang="en-US" altLang="zh-CN" sz="23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altLang="zh-CN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, Jianfu SHAO</a:t>
            </a:r>
            <a:r>
              <a:rPr lang="en-US" altLang="zh-CN" sz="23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endParaRPr lang="zh-CN" altLang="zh-CN" sz="2300" dirty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日期占位符 2">
            <a:extLst>
              <a:ext uri="{FF2B5EF4-FFF2-40B4-BE49-F238E27FC236}">
                <a16:creationId xmlns:a16="http://schemas.microsoft.com/office/drawing/2014/main" id="{D04C248A-1510-48C3-A06E-34DEE663C9D6}"/>
              </a:ext>
            </a:extLst>
          </p:cNvPr>
          <p:cNvSpPr txBox="1">
            <a:spLocks/>
          </p:cNvSpPr>
          <p:nvPr/>
        </p:nvSpPr>
        <p:spPr>
          <a:xfrm>
            <a:off x="4889365" y="5927467"/>
            <a:ext cx="2387319" cy="273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823838-1E7A-4486-AB6E-02CCF894D4A7}" type="datetime4"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May 21, 2026</a:t>
            </a:fld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1519EA03-71D4-45FC-8187-B1440D848583}"/>
              </a:ext>
            </a:extLst>
          </p:cNvPr>
          <p:cNvSpPr txBox="1"/>
          <p:nvPr/>
        </p:nvSpPr>
        <p:spPr>
          <a:xfrm>
            <a:off x="1" y="1685437"/>
            <a:ext cx="12191999" cy="1728214"/>
          </a:xfrm>
          <a:prstGeom prst="rect">
            <a:avLst/>
          </a:prstGeom>
          <a:solidFill>
            <a:srgbClr val="002060"/>
          </a:solidFill>
          <a:ln cap="rnd">
            <a:solidFill>
              <a:srgbClr val="002060"/>
            </a:solidFill>
            <a:round/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35000" tIns="189000" rIns="135000" bIns="189000" rtlCol="0" anchor="ctr" anchorCtr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phenomenology: a micromechanics-based model for rock-like materials within the framework of irreversible thermodynamics and multistep homogenization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C3781A29-7B4B-4595-9247-3C28BEB0BDB2}"/>
              </a:ext>
            </a:extLst>
          </p:cNvPr>
          <p:cNvSpPr txBox="1"/>
          <p:nvPr/>
        </p:nvSpPr>
        <p:spPr>
          <a:xfrm>
            <a:off x="281397" y="4784057"/>
            <a:ext cx="11171956" cy="82330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Engineering Research Center of Water Basin Carbon Neutrality, Nanchang University, China </a:t>
            </a:r>
          </a:p>
          <a:p>
            <a:pPr algn="ctr">
              <a:spcAft>
                <a:spcPts val="900"/>
              </a:spcAf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Laboratoire de Mécanique, Multiphysique, Multiéchelle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Université de Lille, France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9CD44CF-5003-8FA2-844B-276ED9EC2115}"/>
              </a:ext>
            </a:extLst>
          </p:cNvPr>
          <p:cNvSpPr txBox="1"/>
          <p:nvPr/>
        </p:nvSpPr>
        <p:spPr>
          <a:xfrm>
            <a:off x="0" y="124049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Times" panose="02020603050405020304" pitchFamily="18" charset="0"/>
                <a:ea typeface="楷体" panose="02010609060101010101" pitchFamily="49" charset="-122"/>
                <a:cs typeface="Times" panose="02020603050405020304" pitchFamily="18" charset="0"/>
              </a:rPr>
              <a:t>(MS16) Complex fluid and Fluid-Solid-Thermal coupled process in porous media: Modeling and Experiment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023863E-4A63-47C7-1781-B64C00EE38E7}"/>
              </a:ext>
            </a:extLst>
          </p:cNvPr>
          <p:cNvGrpSpPr/>
          <p:nvPr/>
        </p:nvGrpSpPr>
        <p:grpSpPr>
          <a:xfrm>
            <a:off x="281397" y="170824"/>
            <a:ext cx="3280990" cy="859317"/>
            <a:chOff x="261942" y="169548"/>
            <a:chExt cx="3280990" cy="859317"/>
          </a:xfrm>
        </p:grpSpPr>
        <p:pic>
          <p:nvPicPr>
            <p:cNvPr id="42" name="Grafik 4">
              <a:extLst>
                <a:ext uri="{FF2B5EF4-FFF2-40B4-BE49-F238E27FC236}">
                  <a16:creationId xmlns:a16="http://schemas.microsoft.com/office/drawing/2014/main" id="{5FE8270F-FC15-A149-D8EB-13B18FC2D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" t="1599" r="33158" b="70110"/>
            <a:stretch/>
          </p:blipFill>
          <p:spPr>
            <a:xfrm>
              <a:off x="261942" y="169548"/>
              <a:ext cx="3092922" cy="621142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71EE4E3B-9D8E-4EE1-9144-5469950FA230}"/>
                </a:ext>
              </a:extLst>
            </p:cNvPr>
            <p:cNvSpPr txBox="1"/>
            <p:nvPr/>
          </p:nvSpPr>
          <p:spPr>
            <a:xfrm>
              <a:off x="677693" y="659533"/>
              <a:ext cx="28652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latin typeface="Times" panose="02020603050405020304" pitchFamily="18" charset="0"/>
                  <a:cs typeface="Times" panose="02020603050405020304" pitchFamily="18" charset="0"/>
                </a:rPr>
                <a:t>18</a:t>
              </a:r>
              <a:r>
                <a:rPr lang="en-US" altLang="zh-CN" b="1" baseline="30000" dirty="0">
                  <a:latin typeface="Times" panose="02020603050405020304" pitchFamily="18" charset="0"/>
                  <a:cs typeface="Times" panose="02020603050405020304" pitchFamily="18" charset="0"/>
                </a:rPr>
                <a:t>th </a:t>
              </a:r>
              <a:r>
                <a:rPr lang="en-US" altLang="zh-CN" sz="1800" b="1" dirty="0">
                  <a:latin typeface="Times" panose="02020603050405020304" pitchFamily="18" charset="0"/>
                  <a:cs typeface="Times" panose="02020603050405020304" pitchFamily="18" charset="0"/>
                </a:rPr>
                <a:t>ANNUAL MEETING</a:t>
              </a:r>
              <a:endParaRPr lang="zh-CN" altLang="en-US" dirty="0"/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6F679F51-5A91-285A-51E6-737964D2217F}"/>
              </a:ext>
            </a:extLst>
          </p:cNvPr>
          <p:cNvSpPr/>
          <p:nvPr/>
        </p:nvSpPr>
        <p:spPr>
          <a:xfrm>
            <a:off x="0" y="6248049"/>
            <a:ext cx="12192000" cy="6282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618CF-436B-6716-BB3B-586A45BB7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5F43C8-10A7-3BE3-66D4-0CFB4A2C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FF00">
              <a:alpha val="0"/>
            </a:srgbClr>
          </a:solidFill>
        </p:spPr>
        <p:txBody>
          <a:bodyPr/>
          <a:lstStyle/>
          <a:p>
            <a:fld id="{0FE4BB86-00FE-4040-8B1F-60FEBCFBD79A}" type="slidenum">
              <a:rPr lang="en-US" altLang="zh-CN" smtClean="0"/>
              <a:pPr/>
              <a:t>9</a:t>
            </a:fld>
            <a:r>
              <a:rPr lang="en-US" altLang="zh-CN" dirty="0"/>
              <a:t>/10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F03A18-7378-283A-7418-4DA42A9F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6CF4-F2E8-4D6D-972A-C2FE7F649AC8}" type="datetime8">
              <a:rPr lang="fr-FR" altLang="zh-CN" smtClean="0"/>
              <a:t>22/05/2026 07:06</a:t>
            </a:fld>
            <a:endParaRPr lang="zh-CN" altLang="en-US" dirty="0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8736280A-1302-3C4A-264C-07BA312C0269}"/>
              </a:ext>
            </a:extLst>
          </p:cNvPr>
          <p:cNvSpPr txBox="1">
            <a:spLocks/>
          </p:cNvSpPr>
          <p:nvPr/>
        </p:nvSpPr>
        <p:spPr>
          <a:xfrm>
            <a:off x="0" y="305095"/>
            <a:ext cx="12192000" cy="503879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360000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Time-dependent behaviors </a:t>
            </a:r>
            <a:endParaRPr lang="fr-FR" altLang="zh-CN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655F5AF-E442-16B3-5949-6FEFA7F93919}"/>
              </a:ext>
            </a:extLst>
          </p:cNvPr>
          <p:cNvSpPr/>
          <p:nvPr/>
        </p:nvSpPr>
        <p:spPr>
          <a:xfrm>
            <a:off x="6097652" y="-151"/>
            <a:ext cx="6094348" cy="2891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b"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Sandstone and Granite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335652-9D4A-ADD8-A8ED-DBAF2DD21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" y="3641879"/>
            <a:ext cx="3518896" cy="28658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EDC4D1E-8BB1-E14C-E13C-96E7E3B1C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292" y="3684963"/>
            <a:ext cx="3518896" cy="28959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0B602B1-25FD-BF17-F922-44644A9CE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247" y="3708431"/>
            <a:ext cx="3488647" cy="28086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21CB507-DFCC-680F-C83A-D9F9A4437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61" y="919996"/>
            <a:ext cx="3480212" cy="259981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CFB6084-9383-2352-4FCA-E9EDB6AA9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842" y="919996"/>
            <a:ext cx="3617956" cy="25969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E8DE259-F063-C8A7-39DE-5968FFBF8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247" y="919996"/>
            <a:ext cx="3423920" cy="25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5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E83E7-5298-5D19-B901-034B38008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52D902C-DF6C-EC7C-741B-F536934C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FF00">
              <a:alpha val="0"/>
            </a:srgbClr>
          </a:solidFill>
        </p:spPr>
        <p:txBody>
          <a:bodyPr/>
          <a:lstStyle/>
          <a:p>
            <a:fld id="{0FE4BB86-00FE-4040-8B1F-60FEBCFBD79A}" type="slidenum">
              <a:rPr lang="en-US" altLang="zh-CN" smtClean="0"/>
              <a:pPr/>
              <a:t>10</a:t>
            </a:fld>
            <a:r>
              <a:rPr lang="en-US" altLang="zh-CN" dirty="0"/>
              <a:t>/10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414570-B18E-6367-32CF-740FEB3E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6CF4-F2E8-4D6D-972A-C2FE7F649AC8}" type="datetime8">
              <a:rPr lang="fr-FR" altLang="zh-CN" smtClean="0"/>
              <a:t>22/05/2026 07:24</a:t>
            </a:fld>
            <a:endParaRPr lang="zh-CN" altLang="en-US" dirty="0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590F6A66-4CA6-CCE2-CB3E-E964D7889DA6}"/>
              </a:ext>
            </a:extLst>
          </p:cNvPr>
          <p:cNvSpPr txBox="1">
            <a:spLocks/>
          </p:cNvSpPr>
          <p:nvPr/>
        </p:nvSpPr>
        <p:spPr>
          <a:xfrm>
            <a:off x="0" y="305095"/>
            <a:ext cx="12192000" cy="503879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360000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Hydro-mechanical coupling</a:t>
            </a:r>
            <a:endParaRPr lang="fr-FR" altLang="zh-CN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8812D38-BA2D-7D64-A8AD-9042F0DAAAF2}"/>
              </a:ext>
            </a:extLst>
          </p:cNvPr>
          <p:cNvSpPr/>
          <p:nvPr/>
        </p:nvSpPr>
        <p:spPr>
          <a:xfrm>
            <a:off x="6097652" y="-151"/>
            <a:ext cx="6094348" cy="2891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b"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Sandstone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D47D17-94D4-7619-4013-41AEE59C7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205" y="3848863"/>
            <a:ext cx="3518896" cy="24518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10F723-8CFE-1503-394C-E788B5148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9292" y="3917464"/>
            <a:ext cx="3518896" cy="24309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15921B-B12B-85FA-9A93-EF19EF85D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2247" y="3908170"/>
            <a:ext cx="3488647" cy="24091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EA35D6D-C813-CF7F-1DDB-7703143F8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30" y="918668"/>
            <a:ext cx="3580329" cy="26693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4631F3-AD43-7FB4-2931-30360D7B8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634" y="918669"/>
            <a:ext cx="3812501" cy="266935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570F08A-4CAE-4F09-22B6-8E930D3CC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0072" y="893822"/>
            <a:ext cx="4023300" cy="266935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596A7B7-0A25-8A38-C4EC-C28705CDD02D}"/>
              </a:ext>
            </a:extLst>
          </p:cNvPr>
          <p:cNvSpPr txBox="1"/>
          <p:nvPr/>
        </p:nvSpPr>
        <p:spPr>
          <a:xfrm>
            <a:off x="9021745" y="3449104"/>
            <a:ext cx="94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 MPa</a:t>
            </a:r>
            <a:endParaRPr lang="en-GB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D5AE13B-EC1D-B111-D334-17DBACC49AB0}"/>
              </a:ext>
            </a:extLst>
          </p:cNvPr>
          <p:cNvSpPr txBox="1"/>
          <p:nvPr/>
        </p:nvSpPr>
        <p:spPr>
          <a:xfrm>
            <a:off x="5328091" y="3449104"/>
            <a:ext cx="94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 MPa</a:t>
            </a:r>
            <a:endParaRPr lang="en-GB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436AB75-8018-91D9-8F65-6F17D44F3DEF}"/>
              </a:ext>
            </a:extLst>
          </p:cNvPr>
          <p:cNvSpPr txBox="1"/>
          <p:nvPr/>
        </p:nvSpPr>
        <p:spPr>
          <a:xfrm>
            <a:off x="1634437" y="3484165"/>
            <a:ext cx="94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MPa</a:t>
            </a:r>
            <a:endParaRPr lang="en-GB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2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E2F93A9-657F-437D-A827-3B8F06AE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FF00">
              <a:alpha val="0"/>
            </a:srgbClr>
          </a:solidFill>
        </p:spPr>
        <p:txBody>
          <a:bodyPr/>
          <a:lstStyle/>
          <a:p>
            <a:fld id="{0FE4BB86-00FE-4040-8B1F-60FEBCFBD79A}" type="slidenum">
              <a:rPr lang="en-US" altLang="zh-CN" smtClean="0"/>
              <a:pPr/>
              <a:t>11</a:t>
            </a:fld>
            <a:r>
              <a:rPr lang="en-US" altLang="zh-CN" dirty="0"/>
              <a:t>/40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4ECA1BC-836F-4C72-95CC-D151513F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6CF4-F2E8-4D6D-972A-C2FE7F649AC8}" type="datetime8">
              <a:rPr lang="fr-FR" altLang="zh-CN" smtClean="0"/>
              <a:t>21/05/2026 11:37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0C93D83-08A7-490D-8C43-4816657D9B8E}"/>
              </a:ext>
            </a:extLst>
          </p:cNvPr>
          <p:cNvSpPr txBox="1"/>
          <p:nvPr/>
        </p:nvSpPr>
        <p:spPr>
          <a:xfrm>
            <a:off x="468980" y="973554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C28075-39F5-4FC8-BA6C-AC2722B4D705}"/>
              </a:ext>
            </a:extLst>
          </p:cNvPr>
          <p:cNvSpPr txBox="1"/>
          <p:nvPr/>
        </p:nvSpPr>
        <p:spPr>
          <a:xfrm>
            <a:off x="468980" y="3546231"/>
            <a:ext cx="1443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Prospects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777B848-26CE-430D-8A2A-6B80A8F50EED}"/>
              </a:ext>
            </a:extLst>
          </p:cNvPr>
          <p:cNvSpPr txBox="1"/>
          <p:nvPr/>
        </p:nvSpPr>
        <p:spPr>
          <a:xfrm>
            <a:off x="468980" y="1705895"/>
            <a:ext cx="1172302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 plasticity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microcrack inelasticity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physically coupled in thermodynamics framework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effect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matrix and microcrack phase is separately considered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proposed model is well implemented into a standard finite element software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D5AEF59-6956-47A6-99E5-CA2EE0DDD33C}"/>
              </a:ext>
            </a:extLst>
          </p:cNvPr>
          <p:cNvSpPr txBox="1"/>
          <p:nvPr/>
        </p:nvSpPr>
        <p:spPr>
          <a:xfrm>
            <a:off x="468980" y="4213386"/>
            <a:ext cx="10593437" cy="19543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detailed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microstructure information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considered</a:t>
            </a:r>
          </a:p>
          <a:p>
            <a:pPr marL="342900" indent="-342900">
              <a:spcAft>
                <a:spcPts val="1800"/>
              </a:spcAft>
              <a:buFont typeface="Times New Roman" panose="02020603050405020304" pitchFamily="18" charset="0"/>
              <a:buChar char="─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 inclusion, distribution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direction(anisotropy)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Complicated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thermo-hydro-mechanical coupling condition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considered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in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engineering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9043D-DF75-4BE5-ACAE-69B8E53F5D10}"/>
              </a:ext>
            </a:extLst>
          </p:cNvPr>
          <p:cNvSpPr/>
          <p:nvPr/>
        </p:nvSpPr>
        <p:spPr>
          <a:xfrm>
            <a:off x="6097652" y="-150"/>
            <a:ext cx="6094348" cy="2858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b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5478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07BD97-450E-4601-B384-A9AC543F5518}"/>
              </a:ext>
            </a:extLst>
          </p:cNvPr>
          <p:cNvSpPr txBox="1"/>
          <p:nvPr/>
        </p:nvSpPr>
        <p:spPr>
          <a:xfrm>
            <a:off x="1937187" y="2662171"/>
            <a:ext cx="8305735" cy="830997"/>
          </a:xfrm>
          <a:prstGeom prst="rect">
            <a:avLst/>
          </a:prstGeom>
          <a:solidFill>
            <a:srgbClr val="00FF00">
              <a:alpha val="0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attentions!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43433D-5BDB-4C41-BA62-7ABC100CD2CA}"/>
              </a:ext>
            </a:extLst>
          </p:cNvPr>
          <p:cNvSpPr txBox="1"/>
          <p:nvPr/>
        </p:nvSpPr>
        <p:spPr>
          <a:xfrm>
            <a:off x="332640" y="5547781"/>
            <a:ext cx="2516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Yue SHI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Nanchang University, China</a:t>
            </a:r>
          </a:p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yue.shi@ncu.edu.cn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9B9EE8E-B5FB-4F6E-A0AF-284FE76FCACA}"/>
              </a:ext>
            </a:extLst>
          </p:cNvPr>
          <p:cNvSpPr txBox="1"/>
          <p:nvPr/>
        </p:nvSpPr>
        <p:spPr>
          <a:xfrm>
            <a:off x="2786426" y="1559325"/>
            <a:ext cx="6175088" cy="1015663"/>
          </a:xfrm>
          <a:prstGeom prst="rect">
            <a:avLst/>
          </a:prstGeom>
          <a:solidFill>
            <a:srgbClr val="00FF00">
              <a:alpha val="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Questions &amp; Answers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F11E63-0985-BB84-9DFB-83C4E29F5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25362" r="10512" b="18986"/>
          <a:stretch>
            <a:fillRect/>
          </a:stretch>
        </p:blipFill>
        <p:spPr>
          <a:xfrm>
            <a:off x="7038245" y="4164496"/>
            <a:ext cx="2077881" cy="20511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C1CA30-070F-0344-4DCB-5C0B22F77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40943" r="29433" b="39275"/>
          <a:stretch>
            <a:fillRect/>
          </a:stretch>
        </p:blipFill>
        <p:spPr>
          <a:xfrm>
            <a:off x="9601214" y="3925956"/>
            <a:ext cx="2464905" cy="256459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0D74295-CA93-3387-6CA0-C0D3DE5EC856}"/>
              </a:ext>
            </a:extLst>
          </p:cNvPr>
          <p:cNvSpPr txBox="1"/>
          <p:nvPr/>
        </p:nvSpPr>
        <p:spPr>
          <a:xfrm>
            <a:off x="7604594" y="6194112"/>
            <a:ext cx="94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Wechat</a:t>
            </a:r>
            <a:endParaRPr lang="en-GB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3D6884-1DDA-B924-534E-ED375A86025D}"/>
              </a:ext>
            </a:extLst>
          </p:cNvPr>
          <p:cNvSpPr txBox="1"/>
          <p:nvPr/>
        </p:nvSpPr>
        <p:spPr>
          <a:xfrm>
            <a:off x="10470340" y="6194112"/>
            <a:ext cx="94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Whova</a:t>
            </a:r>
            <a:endParaRPr lang="en-GB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5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687877"/>
            <a:ext cx="12192000" cy="52377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0" y="6248049"/>
            <a:ext cx="12192000" cy="6282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85021" y="5691071"/>
            <a:ext cx="3358292" cy="14619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1200" strike="noStrike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  <a:hlinkClick r:id="rId3"/>
              </a:rPr>
              <a:t>duse@cumt.edu.cn</a:t>
            </a:r>
            <a:endParaRPr lang="en-US" altLang="zh-CN" sz="1200" strike="noStrike" dirty="0">
              <a:effectLst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1200" u="sng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https://onlinelibrary.wiley.com/journal/27701328</a:t>
            </a:r>
            <a:endParaRPr lang="zh-CN" altLang="en-US" sz="1200" u="sng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4" name="图形 13" descr="主页 纯色填充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5702" y="4060372"/>
            <a:ext cx="213361" cy="213361"/>
          </a:xfrm>
          <a:prstGeom prst="rect">
            <a:avLst/>
          </a:prstGeom>
        </p:spPr>
      </p:pic>
      <p:grpSp>
        <p:nvGrpSpPr>
          <p:cNvPr id="41" name="图形 8" descr="电子邮件 纯色填充"/>
          <p:cNvGrpSpPr/>
          <p:nvPr/>
        </p:nvGrpSpPr>
        <p:grpSpPr>
          <a:xfrm>
            <a:off x="559188" y="5767052"/>
            <a:ext cx="144000" cy="144000"/>
            <a:chOff x="915332" y="5664106"/>
            <a:chExt cx="191981" cy="211179"/>
          </a:xfrm>
          <a:solidFill>
            <a:srgbClr val="000000"/>
          </a:solidFill>
        </p:grpSpPr>
        <p:sp>
          <p:nvSpPr>
            <p:cNvPr id="42" name="任意多边形: 形状 41"/>
            <p:cNvSpPr/>
            <p:nvPr/>
          </p:nvSpPr>
          <p:spPr>
            <a:xfrm>
              <a:off x="915332" y="5664106"/>
              <a:ext cx="191981" cy="211179"/>
            </a:xfrm>
            <a:custGeom>
              <a:avLst/>
              <a:gdLst>
                <a:gd name="connsiteX0" fmla="*/ 177583 w 191981"/>
                <a:gd name="connsiteY0" fmla="*/ 191022 h 211179"/>
                <a:gd name="connsiteX1" fmla="*/ 129588 w 191981"/>
                <a:gd name="connsiteY1" fmla="*/ 145426 h 211179"/>
                <a:gd name="connsiteX2" fmla="*/ 177583 w 191981"/>
                <a:gd name="connsiteY2" fmla="*/ 99830 h 211179"/>
                <a:gd name="connsiteX3" fmla="*/ 177583 w 191981"/>
                <a:gd name="connsiteY3" fmla="*/ 191022 h 211179"/>
                <a:gd name="connsiteX4" fmla="*/ 22078 w 191981"/>
                <a:gd name="connsiteY4" fmla="*/ 196781 h 211179"/>
                <a:gd name="connsiteX5" fmla="*/ 69593 w 191981"/>
                <a:gd name="connsiteY5" fmla="*/ 151906 h 211179"/>
                <a:gd name="connsiteX6" fmla="*/ 72953 w 191981"/>
                <a:gd name="connsiteY6" fmla="*/ 148786 h 211179"/>
                <a:gd name="connsiteX7" fmla="*/ 119269 w 191981"/>
                <a:gd name="connsiteY7" fmla="*/ 148786 h 211179"/>
                <a:gd name="connsiteX8" fmla="*/ 122628 w 191981"/>
                <a:gd name="connsiteY8" fmla="*/ 151906 h 211179"/>
                <a:gd name="connsiteX9" fmla="*/ 169904 w 191981"/>
                <a:gd name="connsiteY9" fmla="*/ 196781 h 211179"/>
                <a:gd name="connsiteX10" fmla="*/ 22078 w 191981"/>
                <a:gd name="connsiteY10" fmla="*/ 196781 h 211179"/>
                <a:gd name="connsiteX11" fmla="*/ 14399 w 191981"/>
                <a:gd name="connsiteY11" fmla="*/ 99590 h 211179"/>
                <a:gd name="connsiteX12" fmla="*/ 62394 w 191981"/>
                <a:gd name="connsiteY12" fmla="*/ 145186 h 211179"/>
                <a:gd name="connsiteX13" fmla="*/ 14399 w 191981"/>
                <a:gd name="connsiteY13" fmla="*/ 190782 h 211179"/>
                <a:gd name="connsiteX14" fmla="*/ 14399 w 191981"/>
                <a:gd name="connsiteY14" fmla="*/ 99590 h 211179"/>
                <a:gd name="connsiteX15" fmla="*/ 47995 w 191981"/>
                <a:gd name="connsiteY15" fmla="*/ 38396 h 211179"/>
                <a:gd name="connsiteX16" fmla="*/ 143986 w 191981"/>
                <a:gd name="connsiteY16" fmla="*/ 38396 h 211179"/>
                <a:gd name="connsiteX17" fmla="*/ 143986 w 191981"/>
                <a:gd name="connsiteY17" fmla="*/ 118309 h 211179"/>
                <a:gd name="connsiteX18" fmla="*/ 122388 w 191981"/>
                <a:gd name="connsiteY18" fmla="*/ 138947 h 211179"/>
                <a:gd name="connsiteX19" fmla="*/ 69593 w 191981"/>
                <a:gd name="connsiteY19" fmla="*/ 138947 h 211179"/>
                <a:gd name="connsiteX20" fmla="*/ 47995 w 191981"/>
                <a:gd name="connsiteY20" fmla="*/ 118309 h 211179"/>
                <a:gd name="connsiteX21" fmla="*/ 47995 w 191981"/>
                <a:gd name="connsiteY21" fmla="*/ 38396 h 211179"/>
                <a:gd name="connsiteX22" fmla="*/ 158385 w 191981"/>
                <a:gd name="connsiteY22" fmla="*/ 44876 h 211179"/>
                <a:gd name="connsiteX23" fmla="*/ 158385 w 191981"/>
                <a:gd name="connsiteY23" fmla="*/ 23998 h 211179"/>
                <a:gd name="connsiteX24" fmla="*/ 124788 w 191981"/>
                <a:gd name="connsiteY24" fmla="*/ 23998 h 211179"/>
                <a:gd name="connsiteX25" fmla="*/ 95991 w 191981"/>
                <a:gd name="connsiteY25" fmla="*/ 0 h 211179"/>
                <a:gd name="connsiteX26" fmla="*/ 67194 w 191981"/>
                <a:gd name="connsiteY26" fmla="*/ 23998 h 211179"/>
                <a:gd name="connsiteX27" fmla="*/ 33597 w 191981"/>
                <a:gd name="connsiteY27" fmla="*/ 23998 h 211179"/>
                <a:gd name="connsiteX28" fmla="*/ 33597 w 191981"/>
                <a:gd name="connsiteY28" fmla="*/ 45116 h 211179"/>
                <a:gd name="connsiteX29" fmla="*/ 0 w 191981"/>
                <a:gd name="connsiteY29" fmla="*/ 77033 h 211179"/>
                <a:gd name="connsiteX30" fmla="*/ 0 w 191981"/>
                <a:gd name="connsiteY30" fmla="*/ 211180 h 211179"/>
                <a:gd name="connsiteX31" fmla="*/ 191982 w 191981"/>
                <a:gd name="connsiteY31" fmla="*/ 211180 h 211179"/>
                <a:gd name="connsiteX32" fmla="*/ 191982 w 191981"/>
                <a:gd name="connsiteY32" fmla="*/ 77033 h 211179"/>
                <a:gd name="connsiteX33" fmla="*/ 158385 w 191981"/>
                <a:gd name="connsiteY33" fmla="*/ 44876 h 21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1981" h="211179">
                  <a:moveTo>
                    <a:pt x="177583" y="191022"/>
                  </a:moveTo>
                  <a:lnTo>
                    <a:pt x="129588" y="145426"/>
                  </a:lnTo>
                  <a:lnTo>
                    <a:pt x="177583" y="99830"/>
                  </a:lnTo>
                  <a:lnTo>
                    <a:pt x="177583" y="191022"/>
                  </a:lnTo>
                  <a:close/>
                  <a:moveTo>
                    <a:pt x="22078" y="196781"/>
                  </a:moveTo>
                  <a:lnTo>
                    <a:pt x="69593" y="151906"/>
                  </a:lnTo>
                  <a:lnTo>
                    <a:pt x="72953" y="148786"/>
                  </a:lnTo>
                  <a:cubicBezTo>
                    <a:pt x="85912" y="136547"/>
                    <a:pt x="106310" y="136547"/>
                    <a:pt x="119269" y="148786"/>
                  </a:cubicBezTo>
                  <a:lnTo>
                    <a:pt x="122628" y="151906"/>
                  </a:lnTo>
                  <a:lnTo>
                    <a:pt x="169904" y="196781"/>
                  </a:lnTo>
                  <a:lnTo>
                    <a:pt x="22078" y="196781"/>
                  </a:lnTo>
                  <a:close/>
                  <a:moveTo>
                    <a:pt x="14399" y="99590"/>
                  </a:moveTo>
                  <a:lnTo>
                    <a:pt x="62394" y="145186"/>
                  </a:lnTo>
                  <a:lnTo>
                    <a:pt x="14399" y="190782"/>
                  </a:lnTo>
                  <a:lnTo>
                    <a:pt x="14399" y="99590"/>
                  </a:lnTo>
                  <a:close/>
                  <a:moveTo>
                    <a:pt x="47995" y="38396"/>
                  </a:moveTo>
                  <a:lnTo>
                    <a:pt x="143986" y="38396"/>
                  </a:lnTo>
                  <a:lnTo>
                    <a:pt x="143986" y="118309"/>
                  </a:lnTo>
                  <a:lnTo>
                    <a:pt x="122388" y="138947"/>
                  </a:lnTo>
                  <a:cubicBezTo>
                    <a:pt x="106790" y="126948"/>
                    <a:pt x="85192" y="126948"/>
                    <a:pt x="69593" y="138947"/>
                  </a:cubicBezTo>
                  <a:lnTo>
                    <a:pt x="47995" y="118309"/>
                  </a:lnTo>
                  <a:lnTo>
                    <a:pt x="47995" y="38396"/>
                  </a:lnTo>
                  <a:close/>
                  <a:moveTo>
                    <a:pt x="158385" y="44876"/>
                  </a:moveTo>
                  <a:lnTo>
                    <a:pt x="158385" y="23998"/>
                  </a:lnTo>
                  <a:lnTo>
                    <a:pt x="124788" y="23998"/>
                  </a:lnTo>
                  <a:lnTo>
                    <a:pt x="95991" y="0"/>
                  </a:lnTo>
                  <a:lnTo>
                    <a:pt x="67194" y="23998"/>
                  </a:lnTo>
                  <a:lnTo>
                    <a:pt x="33597" y="23998"/>
                  </a:lnTo>
                  <a:lnTo>
                    <a:pt x="33597" y="45116"/>
                  </a:lnTo>
                  <a:lnTo>
                    <a:pt x="0" y="77033"/>
                  </a:lnTo>
                  <a:lnTo>
                    <a:pt x="0" y="211180"/>
                  </a:lnTo>
                  <a:lnTo>
                    <a:pt x="191982" y="211180"/>
                  </a:lnTo>
                  <a:lnTo>
                    <a:pt x="191982" y="77033"/>
                  </a:lnTo>
                  <a:lnTo>
                    <a:pt x="158385" y="44876"/>
                  </a:lnTo>
                  <a:close/>
                </a:path>
              </a:pathLst>
            </a:custGeom>
            <a:solidFill>
              <a:srgbClr val="000000"/>
            </a:solidFill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980362" y="5716421"/>
              <a:ext cx="62397" cy="62873"/>
            </a:xfrm>
            <a:custGeom>
              <a:avLst/>
              <a:gdLst>
                <a:gd name="connsiteX0" fmla="*/ 30960 w 62397"/>
                <a:gd name="connsiteY0" fmla="*/ 39596 h 62873"/>
                <a:gd name="connsiteX1" fmla="*/ 23281 w 62397"/>
                <a:gd name="connsiteY1" fmla="*/ 31917 h 62873"/>
                <a:gd name="connsiteX2" fmla="*/ 30960 w 62397"/>
                <a:gd name="connsiteY2" fmla="*/ 24238 h 62873"/>
                <a:gd name="connsiteX3" fmla="*/ 38639 w 62397"/>
                <a:gd name="connsiteY3" fmla="*/ 31917 h 62873"/>
                <a:gd name="connsiteX4" fmla="*/ 30960 w 62397"/>
                <a:gd name="connsiteY4" fmla="*/ 39596 h 62873"/>
                <a:gd name="connsiteX5" fmla="*/ 30960 w 62397"/>
                <a:gd name="connsiteY5" fmla="*/ 62874 h 62873"/>
                <a:gd name="connsiteX6" fmla="*/ 46559 w 62397"/>
                <a:gd name="connsiteY6" fmla="*/ 59034 h 62873"/>
                <a:gd name="connsiteX7" fmla="*/ 48238 w 62397"/>
                <a:gd name="connsiteY7" fmla="*/ 53515 h 62873"/>
                <a:gd name="connsiteX8" fmla="*/ 42719 w 62397"/>
                <a:gd name="connsiteY8" fmla="*/ 51835 h 62873"/>
                <a:gd name="connsiteX9" fmla="*/ 30960 w 62397"/>
                <a:gd name="connsiteY9" fmla="*/ 54715 h 62873"/>
                <a:gd name="connsiteX10" fmla="*/ 7922 w 62397"/>
                <a:gd name="connsiteY10" fmla="*/ 31437 h 62873"/>
                <a:gd name="connsiteX11" fmla="*/ 31200 w 62397"/>
                <a:gd name="connsiteY11" fmla="*/ 8159 h 62873"/>
                <a:gd name="connsiteX12" fmla="*/ 54478 w 62397"/>
                <a:gd name="connsiteY12" fmla="*/ 31437 h 62873"/>
                <a:gd name="connsiteX13" fmla="*/ 54478 w 62397"/>
                <a:gd name="connsiteY13" fmla="*/ 39116 h 62873"/>
                <a:gd name="connsiteX14" fmla="*/ 46799 w 62397"/>
                <a:gd name="connsiteY14" fmla="*/ 31437 h 62873"/>
                <a:gd name="connsiteX15" fmla="*/ 34080 w 62397"/>
                <a:gd name="connsiteY15" fmla="*/ 15838 h 62873"/>
                <a:gd name="connsiteX16" fmla="*/ 16561 w 62397"/>
                <a:gd name="connsiteY16" fmla="*/ 25438 h 62873"/>
                <a:gd name="connsiteX17" fmla="*/ 23041 w 62397"/>
                <a:gd name="connsiteY17" fmla="*/ 44396 h 62873"/>
                <a:gd name="connsiteX18" fmla="*/ 42959 w 62397"/>
                <a:gd name="connsiteY18" fmla="*/ 41276 h 62873"/>
                <a:gd name="connsiteX19" fmla="*/ 54718 w 62397"/>
                <a:gd name="connsiteY19" fmla="*/ 46556 h 62873"/>
                <a:gd name="connsiteX20" fmla="*/ 62397 w 62397"/>
                <a:gd name="connsiteY20" fmla="*/ 38876 h 62873"/>
                <a:gd name="connsiteX21" fmla="*/ 62397 w 62397"/>
                <a:gd name="connsiteY21" fmla="*/ 31197 h 62873"/>
                <a:gd name="connsiteX22" fmla="*/ 31200 w 62397"/>
                <a:gd name="connsiteY22" fmla="*/ 0 h 62873"/>
                <a:gd name="connsiteX23" fmla="*/ 3 w 62397"/>
                <a:gd name="connsiteY23" fmla="*/ 31197 h 62873"/>
                <a:gd name="connsiteX24" fmla="*/ 30960 w 62397"/>
                <a:gd name="connsiteY24" fmla="*/ 62874 h 6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2397" h="62873">
                  <a:moveTo>
                    <a:pt x="30960" y="39596"/>
                  </a:moveTo>
                  <a:cubicBezTo>
                    <a:pt x="26641" y="39596"/>
                    <a:pt x="23281" y="35997"/>
                    <a:pt x="23281" y="31917"/>
                  </a:cubicBezTo>
                  <a:cubicBezTo>
                    <a:pt x="23281" y="27597"/>
                    <a:pt x="26880" y="24238"/>
                    <a:pt x="30960" y="24238"/>
                  </a:cubicBezTo>
                  <a:cubicBezTo>
                    <a:pt x="35280" y="24238"/>
                    <a:pt x="38639" y="27597"/>
                    <a:pt x="38639" y="31917"/>
                  </a:cubicBezTo>
                  <a:cubicBezTo>
                    <a:pt x="38639" y="36237"/>
                    <a:pt x="35280" y="39596"/>
                    <a:pt x="30960" y="39596"/>
                  </a:cubicBezTo>
                  <a:close/>
                  <a:moveTo>
                    <a:pt x="30960" y="62874"/>
                  </a:moveTo>
                  <a:cubicBezTo>
                    <a:pt x="36480" y="62874"/>
                    <a:pt x="41759" y="61434"/>
                    <a:pt x="46559" y="59034"/>
                  </a:cubicBezTo>
                  <a:cubicBezTo>
                    <a:pt x="48478" y="57834"/>
                    <a:pt x="49198" y="55435"/>
                    <a:pt x="48238" y="53515"/>
                  </a:cubicBezTo>
                  <a:cubicBezTo>
                    <a:pt x="47039" y="51595"/>
                    <a:pt x="44639" y="50875"/>
                    <a:pt x="42719" y="51835"/>
                  </a:cubicBezTo>
                  <a:cubicBezTo>
                    <a:pt x="39119" y="53755"/>
                    <a:pt x="35040" y="54715"/>
                    <a:pt x="30960" y="54715"/>
                  </a:cubicBezTo>
                  <a:cubicBezTo>
                    <a:pt x="18241" y="54715"/>
                    <a:pt x="7682" y="44156"/>
                    <a:pt x="7922" y="31437"/>
                  </a:cubicBezTo>
                  <a:cubicBezTo>
                    <a:pt x="7922" y="18718"/>
                    <a:pt x="18481" y="8159"/>
                    <a:pt x="31200" y="8159"/>
                  </a:cubicBezTo>
                  <a:cubicBezTo>
                    <a:pt x="43919" y="8159"/>
                    <a:pt x="54478" y="18478"/>
                    <a:pt x="54478" y="31437"/>
                  </a:cubicBezTo>
                  <a:lnTo>
                    <a:pt x="54478" y="39116"/>
                  </a:lnTo>
                  <a:cubicBezTo>
                    <a:pt x="50158" y="39116"/>
                    <a:pt x="46799" y="35757"/>
                    <a:pt x="46799" y="31437"/>
                  </a:cubicBezTo>
                  <a:cubicBezTo>
                    <a:pt x="46799" y="23758"/>
                    <a:pt x="41519" y="17278"/>
                    <a:pt x="34080" y="15838"/>
                  </a:cubicBezTo>
                  <a:cubicBezTo>
                    <a:pt x="26641" y="14399"/>
                    <a:pt x="19201" y="18478"/>
                    <a:pt x="16561" y="25438"/>
                  </a:cubicBezTo>
                  <a:cubicBezTo>
                    <a:pt x="13922" y="32397"/>
                    <a:pt x="16561" y="40556"/>
                    <a:pt x="23041" y="44396"/>
                  </a:cubicBezTo>
                  <a:cubicBezTo>
                    <a:pt x="29520" y="48235"/>
                    <a:pt x="37919" y="47036"/>
                    <a:pt x="42959" y="41276"/>
                  </a:cubicBezTo>
                  <a:cubicBezTo>
                    <a:pt x="45839" y="44636"/>
                    <a:pt x="50158" y="46556"/>
                    <a:pt x="54718" y="46556"/>
                  </a:cubicBezTo>
                  <a:cubicBezTo>
                    <a:pt x="59037" y="46556"/>
                    <a:pt x="62397" y="43196"/>
                    <a:pt x="62397" y="38876"/>
                  </a:cubicBezTo>
                  <a:lnTo>
                    <a:pt x="62397" y="31197"/>
                  </a:lnTo>
                  <a:cubicBezTo>
                    <a:pt x="62397" y="13919"/>
                    <a:pt x="48478" y="0"/>
                    <a:pt x="31200" y="0"/>
                  </a:cubicBezTo>
                  <a:cubicBezTo>
                    <a:pt x="13922" y="0"/>
                    <a:pt x="3" y="13919"/>
                    <a:pt x="3" y="31197"/>
                  </a:cubicBezTo>
                  <a:cubicBezTo>
                    <a:pt x="-237" y="48715"/>
                    <a:pt x="13682" y="62634"/>
                    <a:pt x="30960" y="62874"/>
                  </a:cubicBezTo>
                  <a:close/>
                </a:path>
              </a:pathLst>
            </a:custGeom>
            <a:solidFill>
              <a:srgbClr val="000000"/>
            </a:solidFill>
            <a:ln w="23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622342" y="1277105"/>
            <a:ext cx="92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15C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Scope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15C3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74453" y="1675591"/>
            <a:ext cx="2955698" cy="3303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>
                <a:tab pos="6479540" algn="l"/>
              </a:tabLst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Exploration and extraction of geo-resources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>
                <a:tab pos="6479540" algn="l"/>
              </a:tabLst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Energy extraction and storage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>
                <a:tab pos="6479540" algn="l"/>
              </a:tabLst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Underground infrastructures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>
                <a:tab pos="6479540" algn="l"/>
              </a:tabLst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Geo-environments and waste geological disposal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>
                <a:tab pos="6479540" algn="l"/>
              </a:tabLst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Research and testing space in deep underground</a:t>
            </a:r>
          </a:p>
          <a:p>
            <a:pPr marL="285750" lvl="0" indent="-285750" algn="l">
              <a:lnSpc>
                <a:spcPct val="125000"/>
              </a:lnSpc>
              <a:buFont typeface="Wingdings" panose="05000000000000000000" pitchFamily="2" charset="2"/>
              <a:buChar char="u"/>
              <a:tabLst>
                <a:tab pos="6479540" algn="l"/>
              </a:tabLst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Plan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design and construction </a:t>
            </a:r>
            <a:r>
              <a:rPr lang="en-US" altLang="zh-CN" sz="1400" dirty="0">
                <a:solidFill>
                  <a:srgbClr val="38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technology for under space and engineering</a:t>
            </a:r>
            <a:b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and more!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9807" y="1571971"/>
            <a:ext cx="3660542" cy="76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479540" algn="l"/>
              </a:tabLst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Editor-in-Chief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Prof. 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Heping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Xie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China</a:t>
            </a:r>
          </a:p>
          <a:p>
            <a:pPr lvl="0">
              <a:lnSpc>
                <a:spcPct val="125000"/>
              </a:lnSpc>
              <a:tabLst>
                <a:tab pos="6479540" algn="l"/>
              </a:tabLst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Executive Editor-in-Chief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</a:t>
            </a:r>
            <a:r>
              <a:rPr lang="en-US" altLang="zh-CN" sz="1200" dirty="0">
                <a:solidFill>
                  <a:srgbClr val="38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Prof. </a:t>
            </a:r>
            <a:r>
              <a:rPr lang="en-US" altLang="zh-CN" sz="1200" dirty="0" err="1">
                <a:solidFill>
                  <a:srgbClr val="38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Chunfai</a:t>
            </a:r>
            <a:r>
              <a:rPr lang="en-US" altLang="zh-CN" sz="1200" dirty="0">
                <a:solidFill>
                  <a:srgbClr val="38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Leung,                       Singapore</a:t>
            </a:r>
          </a:p>
        </p:txBody>
      </p:sp>
      <p:sp>
        <p:nvSpPr>
          <p:cNvPr id="44" name="图形 28" descr="字幕 纯色填充"/>
          <p:cNvSpPr/>
          <p:nvPr/>
        </p:nvSpPr>
        <p:spPr>
          <a:xfrm>
            <a:off x="558447" y="6036295"/>
            <a:ext cx="144000" cy="144000"/>
          </a:xfrm>
          <a:custGeom>
            <a:avLst/>
            <a:gdLst>
              <a:gd name="connsiteX0" fmla="*/ 10761 w 215215"/>
              <a:gd name="connsiteY0" fmla="*/ 0 h 196225"/>
              <a:gd name="connsiteX1" fmla="*/ 0 w 215215"/>
              <a:gd name="connsiteY1" fmla="*/ 10887 h 196225"/>
              <a:gd name="connsiteX2" fmla="*/ 0 w 215215"/>
              <a:gd name="connsiteY2" fmla="*/ 10887 h 196225"/>
              <a:gd name="connsiteX3" fmla="*/ 0 w 215215"/>
              <a:gd name="connsiteY3" fmla="*/ 142169 h 196225"/>
              <a:gd name="connsiteX4" fmla="*/ 10736 w 215215"/>
              <a:gd name="connsiteY4" fmla="*/ 151918 h 196225"/>
              <a:gd name="connsiteX5" fmla="*/ 10761 w 215215"/>
              <a:gd name="connsiteY5" fmla="*/ 151917 h 196225"/>
              <a:gd name="connsiteX6" fmla="*/ 44309 w 215215"/>
              <a:gd name="connsiteY6" fmla="*/ 151917 h 196225"/>
              <a:gd name="connsiteX7" fmla="*/ 44309 w 215215"/>
              <a:gd name="connsiteY7" fmla="*/ 196225 h 196225"/>
              <a:gd name="connsiteX8" fmla="*/ 86086 w 215215"/>
              <a:gd name="connsiteY8" fmla="*/ 151917 h 196225"/>
              <a:gd name="connsiteX9" fmla="*/ 204898 w 215215"/>
              <a:gd name="connsiteY9" fmla="*/ 151917 h 196225"/>
              <a:gd name="connsiteX10" fmla="*/ 215215 w 215215"/>
              <a:gd name="connsiteY10" fmla="*/ 141726 h 196225"/>
              <a:gd name="connsiteX11" fmla="*/ 215215 w 215215"/>
              <a:gd name="connsiteY11" fmla="*/ 141725 h 196225"/>
              <a:gd name="connsiteX12" fmla="*/ 215215 w 215215"/>
              <a:gd name="connsiteY12" fmla="*/ 10887 h 196225"/>
              <a:gd name="connsiteX13" fmla="*/ 215215 w 215215"/>
              <a:gd name="connsiteY13" fmla="*/ 10887 h 196225"/>
              <a:gd name="connsiteX14" fmla="*/ 204455 w 215215"/>
              <a:gd name="connsiteY14" fmla="*/ 0 h 196225"/>
              <a:gd name="connsiteX15" fmla="*/ 204454 w 215215"/>
              <a:gd name="connsiteY15" fmla="*/ 0 h 196225"/>
              <a:gd name="connsiteX16" fmla="*/ 193061 w 215215"/>
              <a:gd name="connsiteY16" fmla="*/ 94948 h 196225"/>
              <a:gd name="connsiteX17" fmla="*/ 155082 w 215215"/>
              <a:gd name="connsiteY17" fmla="*/ 94948 h 196225"/>
              <a:gd name="connsiteX18" fmla="*/ 155082 w 215215"/>
              <a:gd name="connsiteY18" fmla="*/ 82288 h 196225"/>
              <a:gd name="connsiteX19" fmla="*/ 193061 w 215215"/>
              <a:gd name="connsiteY19" fmla="*/ 82288 h 196225"/>
              <a:gd name="connsiteX20" fmla="*/ 132927 w 215215"/>
              <a:gd name="connsiteY20" fmla="*/ 107608 h 196225"/>
              <a:gd name="connsiteX21" fmla="*/ 193061 w 215215"/>
              <a:gd name="connsiteY21" fmla="*/ 107608 h 196225"/>
              <a:gd name="connsiteX22" fmla="*/ 193061 w 215215"/>
              <a:gd name="connsiteY22" fmla="*/ 120267 h 196225"/>
              <a:gd name="connsiteX23" fmla="*/ 132927 w 215215"/>
              <a:gd name="connsiteY23" fmla="*/ 120267 h 196225"/>
              <a:gd name="connsiteX24" fmla="*/ 85453 w 215215"/>
              <a:gd name="connsiteY24" fmla="*/ 107608 h 196225"/>
              <a:gd name="connsiteX25" fmla="*/ 120267 w 215215"/>
              <a:gd name="connsiteY25" fmla="*/ 107608 h 196225"/>
              <a:gd name="connsiteX26" fmla="*/ 120267 w 215215"/>
              <a:gd name="connsiteY26" fmla="*/ 120267 h 196225"/>
              <a:gd name="connsiteX27" fmla="*/ 85453 w 215215"/>
              <a:gd name="connsiteY27" fmla="*/ 120267 h 196225"/>
              <a:gd name="connsiteX28" fmla="*/ 75958 w 215215"/>
              <a:gd name="connsiteY28" fmla="*/ 82288 h 196225"/>
              <a:gd name="connsiteX29" fmla="*/ 139257 w 215215"/>
              <a:gd name="connsiteY29" fmla="*/ 82288 h 196225"/>
              <a:gd name="connsiteX30" fmla="*/ 139257 w 215215"/>
              <a:gd name="connsiteY30" fmla="*/ 94948 h 196225"/>
              <a:gd name="connsiteX31" fmla="*/ 75958 w 215215"/>
              <a:gd name="connsiteY31" fmla="*/ 94948 h 196225"/>
              <a:gd name="connsiteX32" fmla="*/ 37979 w 215215"/>
              <a:gd name="connsiteY32" fmla="*/ 107608 h 196225"/>
              <a:gd name="connsiteX33" fmla="*/ 72794 w 215215"/>
              <a:gd name="connsiteY33" fmla="*/ 107608 h 196225"/>
              <a:gd name="connsiteX34" fmla="*/ 72794 w 215215"/>
              <a:gd name="connsiteY34" fmla="*/ 120267 h 196225"/>
              <a:gd name="connsiteX35" fmla="*/ 37979 w 215215"/>
              <a:gd name="connsiteY35" fmla="*/ 120267 h 196225"/>
              <a:gd name="connsiteX36" fmla="*/ 22155 w 215215"/>
              <a:gd name="connsiteY36" fmla="*/ 82288 h 196225"/>
              <a:gd name="connsiteX37" fmla="*/ 63299 w 215215"/>
              <a:gd name="connsiteY37" fmla="*/ 82288 h 196225"/>
              <a:gd name="connsiteX38" fmla="*/ 63299 w 215215"/>
              <a:gd name="connsiteY38" fmla="*/ 94948 h 196225"/>
              <a:gd name="connsiteX39" fmla="*/ 22155 w 215215"/>
              <a:gd name="connsiteY39" fmla="*/ 94948 h 19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5215" h="196225">
                <a:moveTo>
                  <a:pt x="10761" y="0"/>
                </a:moveTo>
                <a:cubicBezTo>
                  <a:pt x="4783" y="35"/>
                  <a:pt x="-35" y="4909"/>
                  <a:pt x="0" y="10887"/>
                </a:cubicBezTo>
                <a:cubicBezTo>
                  <a:pt x="0" y="10887"/>
                  <a:pt x="0" y="10887"/>
                  <a:pt x="0" y="10887"/>
                </a:cubicBezTo>
                <a:lnTo>
                  <a:pt x="0" y="142169"/>
                </a:lnTo>
                <a:cubicBezTo>
                  <a:pt x="273" y="147825"/>
                  <a:pt x="5079" y="152190"/>
                  <a:pt x="10736" y="151918"/>
                </a:cubicBezTo>
                <a:cubicBezTo>
                  <a:pt x="10744" y="151917"/>
                  <a:pt x="10753" y="151917"/>
                  <a:pt x="10761" y="151917"/>
                </a:cubicBezTo>
                <a:lnTo>
                  <a:pt x="44309" y="151917"/>
                </a:lnTo>
                <a:lnTo>
                  <a:pt x="44309" y="196225"/>
                </a:lnTo>
                <a:lnTo>
                  <a:pt x="86086" y="151917"/>
                </a:lnTo>
                <a:lnTo>
                  <a:pt x="204898" y="151917"/>
                </a:lnTo>
                <a:cubicBezTo>
                  <a:pt x="210561" y="151952"/>
                  <a:pt x="215180" y="147389"/>
                  <a:pt x="215215" y="141726"/>
                </a:cubicBezTo>
                <a:cubicBezTo>
                  <a:pt x="215215" y="141726"/>
                  <a:pt x="215215" y="141725"/>
                  <a:pt x="215215" y="141725"/>
                </a:cubicBezTo>
                <a:lnTo>
                  <a:pt x="215215" y="10887"/>
                </a:lnTo>
                <a:lnTo>
                  <a:pt x="215215" y="10887"/>
                </a:lnTo>
                <a:cubicBezTo>
                  <a:pt x="215250" y="4909"/>
                  <a:pt x="210433" y="35"/>
                  <a:pt x="204455" y="0"/>
                </a:cubicBezTo>
                <a:cubicBezTo>
                  <a:pt x="204455" y="0"/>
                  <a:pt x="204454" y="0"/>
                  <a:pt x="204454" y="0"/>
                </a:cubicBezTo>
                <a:close/>
                <a:moveTo>
                  <a:pt x="193061" y="94948"/>
                </a:moveTo>
                <a:lnTo>
                  <a:pt x="155082" y="94948"/>
                </a:lnTo>
                <a:lnTo>
                  <a:pt x="155082" y="82288"/>
                </a:lnTo>
                <a:lnTo>
                  <a:pt x="193061" y="82288"/>
                </a:lnTo>
                <a:close/>
                <a:moveTo>
                  <a:pt x="132927" y="107608"/>
                </a:moveTo>
                <a:lnTo>
                  <a:pt x="193061" y="107608"/>
                </a:lnTo>
                <a:lnTo>
                  <a:pt x="193061" y="120267"/>
                </a:lnTo>
                <a:lnTo>
                  <a:pt x="132927" y="120267"/>
                </a:lnTo>
                <a:close/>
                <a:moveTo>
                  <a:pt x="85453" y="107608"/>
                </a:moveTo>
                <a:lnTo>
                  <a:pt x="120267" y="107608"/>
                </a:lnTo>
                <a:lnTo>
                  <a:pt x="120267" y="120267"/>
                </a:lnTo>
                <a:lnTo>
                  <a:pt x="85453" y="120267"/>
                </a:lnTo>
                <a:close/>
                <a:moveTo>
                  <a:pt x="75958" y="82288"/>
                </a:moveTo>
                <a:lnTo>
                  <a:pt x="139257" y="82288"/>
                </a:lnTo>
                <a:lnTo>
                  <a:pt x="139257" y="94948"/>
                </a:lnTo>
                <a:lnTo>
                  <a:pt x="75958" y="94948"/>
                </a:lnTo>
                <a:close/>
                <a:moveTo>
                  <a:pt x="37979" y="107608"/>
                </a:moveTo>
                <a:lnTo>
                  <a:pt x="72794" y="107608"/>
                </a:lnTo>
                <a:lnTo>
                  <a:pt x="72794" y="120267"/>
                </a:lnTo>
                <a:lnTo>
                  <a:pt x="37979" y="120267"/>
                </a:lnTo>
                <a:close/>
                <a:moveTo>
                  <a:pt x="22155" y="82288"/>
                </a:moveTo>
                <a:lnTo>
                  <a:pt x="63299" y="82288"/>
                </a:lnTo>
                <a:lnTo>
                  <a:pt x="63299" y="94948"/>
                </a:lnTo>
                <a:lnTo>
                  <a:pt x="22155" y="94948"/>
                </a:lnTo>
                <a:close/>
              </a:path>
            </a:pathLst>
          </a:custGeom>
          <a:solidFill>
            <a:srgbClr val="000000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585" y="163444"/>
            <a:ext cx="1543102" cy="426854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97895" y="1288127"/>
            <a:ext cx="1986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15C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Editorial Board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15C3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29342" y="5691071"/>
            <a:ext cx="3502294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479540" algn="l"/>
              </a:tabLst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15C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Quality assured with a robust peer review process</a:t>
            </a:r>
          </a:p>
        </p:txBody>
      </p:sp>
      <p:sp>
        <p:nvSpPr>
          <p:cNvPr id="5" name="矩形 4"/>
          <p:cNvSpPr/>
          <p:nvPr/>
        </p:nvSpPr>
        <p:spPr>
          <a:xfrm>
            <a:off x="2319858" y="128377"/>
            <a:ext cx="895825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15C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eep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15C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nderground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15C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cience and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115C3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ngineering 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15C3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3" y="186182"/>
            <a:ext cx="1902389" cy="34131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750570"/>
            <a:ext cx="121920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                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JCR Q1  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       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OPEN ACCESS 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  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NO</a:t>
            </a:r>
            <a:r>
              <a:rPr lang="zh-CN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ARTICLE PUBLICATION CHARGES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857970" y="6335800"/>
            <a:ext cx="1600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@DUSE_Office</a:t>
            </a:r>
            <a:endParaRPr lang="zh-CN" alt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21" y="6380257"/>
            <a:ext cx="230812" cy="2308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69" y="6374250"/>
            <a:ext cx="236627" cy="236627"/>
          </a:xfrm>
          <a:prstGeom prst="rect">
            <a:avLst/>
          </a:prstGeom>
        </p:spPr>
      </p:pic>
      <p:pic>
        <p:nvPicPr>
          <p:cNvPr id="17" name="图形 16" descr="原子 纯色填充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4129" y="762492"/>
            <a:ext cx="449106" cy="449106"/>
          </a:xfrm>
          <a:prstGeom prst="rect">
            <a:avLst/>
          </a:prstGeom>
        </p:spPr>
      </p:pic>
      <p:pic>
        <p:nvPicPr>
          <p:cNvPr id="23" name="图形 22" descr="天使的脸轮廓 纯色填充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27470" y="778510"/>
            <a:ext cx="405130" cy="40513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59807" y="1250634"/>
            <a:ext cx="3787586" cy="5478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856855" y="4060190"/>
            <a:ext cx="4128135" cy="2515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5000"/>
              </a:lnSpc>
              <a:buFont typeface="Wingdings" panose="05000000000000000000" pitchFamily="2" charset="2"/>
              <a:buChar char="ü"/>
              <a:tabLst>
                <a:tab pos="6479540" algn="l"/>
              </a:tabLst>
              <a:defRPr/>
            </a:pPr>
            <a:r>
              <a:rPr lang="en-US" altLang="zh-CN" sz="1400" dirty="0">
                <a:solidFill>
                  <a:srgbClr val="38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The journal has been indexed in Scopus, Web of Science (ESCI/EI), DOAJ, and Ei</a:t>
            </a:r>
            <a:r>
              <a:rPr lang="zh-CN" altLang="en-US" sz="1400" dirty="0">
                <a:solidFill>
                  <a:srgbClr val="38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；</a:t>
            </a:r>
            <a:endParaRPr lang="en-US" altLang="zh-CN" sz="1400" dirty="0">
              <a:solidFill>
                <a:srgbClr val="38383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85750" indent="-285750" algn="l">
              <a:lnSpc>
                <a:spcPct val="125000"/>
              </a:lnSpc>
              <a:buFont typeface="Wingdings" panose="05000000000000000000" pitchFamily="2" charset="2"/>
              <a:buChar char="ü"/>
              <a:tabLst>
                <a:tab pos="6479540" algn="l"/>
              </a:tabLst>
              <a:defRPr/>
            </a:pPr>
            <a:r>
              <a:rPr lang="en-US" altLang="zh-CN" sz="1400" dirty="0">
                <a:solidFill>
                  <a:srgbClr val="38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CiteScore 2024 of 5.0 and CiteScoreTracker 2025 of 7.2</a:t>
            </a:r>
            <a:r>
              <a:rPr lang="zh-CN" altLang="en-US" sz="1400" dirty="0">
                <a:solidFill>
                  <a:srgbClr val="38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；</a:t>
            </a:r>
            <a:endParaRPr lang="en-US" altLang="zh-CN" sz="1400" dirty="0">
              <a:solidFill>
                <a:srgbClr val="38383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85750" indent="-285750" algn="l">
              <a:lnSpc>
                <a:spcPct val="125000"/>
              </a:lnSpc>
              <a:buFont typeface="Wingdings" panose="05000000000000000000" pitchFamily="2" charset="2"/>
              <a:buChar char="ü"/>
              <a:tabLst>
                <a:tab pos="6479540" algn="l"/>
              </a:tabLst>
              <a:defRPr/>
            </a:pPr>
            <a:r>
              <a:rPr lang="en-US" altLang="zh-CN" sz="1400" dirty="0">
                <a:solidFill>
                  <a:srgbClr val="38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It holds a Q1 ranking in the Journal Citation Reports (IF=5.0)</a:t>
            </a:r>
            <a:r>
              <a:rPr lang="zh-CN" altLang="en-US" sz="1400" dirty="0">
                <a:solidFill>
                  <a:srgbClr val="38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；</a:t>
            </a:r>
            <a:endParaRPr lang="en-US" altLang="zh-CN" sz="1400" dirty="0">
              <a:solidFill>
                <a:srgbClr val="38383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85750" indent="-285750" algn="l">
              <a:lnSpc>
                <a:spcPct val="125000"/>
              </a:lnSpc>
              <a:buFont typeface="Wingdings" panose="05000000000000000000" pitchFamily="2" charset="2"/>
              <a:buChar char="ü"/>
              <a:tabLst>
                <a:tab pos="6479540" algn="l"/>
              </a:tabLst>
              <a:defRPr/>
            </a:pPr>
            <a:r>
              <a:rPr lang="en-US" altLang="zh-CN" sz="1400" dirty="0">
                <a:solidFill>
                  <a:srgbClr val="38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The articles have been downloaded by scholars from </a:t>
            </a: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189 </a:t>
            </a:r>
            <a:r>
              <a:rPr lang="en-US" altLang="zh-CN" sz="1400" dirty="0">
                <a:solidFill>
                  <a:srgbClr val="38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countries or regions, with a total download count exceeding </a:t>
            </a:r>
            <a:r>
              <a:rPr lang="en-US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220000</a:t>
            </a:r>
            <a:r>
              <a:rPr lang="en-US" altLang="zh-CN" sz="1400" dirty="0">
                <a:solidFill>
                  <a:srgbClr val="38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times.</a:t>
            </a:r>
            <a:endParaRPr lang="zh-CN" altLang="en-US" sz="1400" dirty="0">
              <a:solidFill>
                <a:srgbClr val="383838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109718" y="1231615"/>
            <a:ext cx="3515138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115C3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Progress </a:t>
            </a:r>
            <a:r>
              <a:rPr lang="zh-CN" altLang="en-US" sz="1400" b="1" dirty="0">
                <a:solidFill>
                  <a:srgbClr val="115C3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</a:t>
            </a:r>
            <a:r>
              <a:rPr lang="en-US" altLang="zh-CN" sz="1400" b="1" dirty="0">
                <a:solidFill>
                  <a:srgbClr val="115C3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Sept. </a:t>
            </a:r>
            <a:r>
              <a:rPr lang="en-US" altLang="zh-CN" sz="1400" b="1">
                <a:solidFill>
                  <a:srgbClr val="115C3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2022-Nov. </a:t>
            </a:r>
            <a:r>
              <a:rPr lang="en-US" altLang="zh-CN" sz="1400" b="1" dirty="0">
                <a:solidFill>
                  <a:srgbClr val="115C3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2025)</a:t>
            </a:r>
            <a:endParaRPr lang="en-US" altLang="zh-CN" b="1" dirty="0">
              <a:solidFill>
                <a:srgbClr val="115C3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109034" y="1247555"/>
            <a:ext cx="3736564" cy="5482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888605" y="1247775"/>
            <a:ext cx="4045585" cy="5481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28968" y="6399937"/>
            <a:ext cx="239775" cy="2366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0380" y="4978611"/>
            <a:ext cx="373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Submission URL</a:t>
            </a:r>
          </a:p>
          <a:p>
            <a:pPr algn="ctr"/>
            <a:r>
              <a:rPr lang="en-US" altLang="zh-CN" sz="1400" dirty="0"/>
              <a:t>https://wiley.atyponrex.com/journal/DUG2 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8155" y="1636395"/>
            <a:ext cx="3796030" cy="2286000"/>
          </a:xfrm>
          <a:prstGeom prst="rect">
            <a:avLst/>
          </a:prstGeom>
        </p:spPr>
      </p:pic>
      <p:pic>
        <p:nvPicPr>
          <p:cNvPr id="10" name="图片 9" descr="纸飞机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0025" y="762635"/>
            <a:ext cx="433070" cy="4330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31" y="2408129"/>
            <a:ext cx="2283902" cy="32280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1D965AD8-C547-3F23-CB00-4D366EBE4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15" y="3952388"/>
            <a:ext cx="3926393" cy="260051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E3D9B0C-81B2-4086-8C71-23A344C0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FF00">
              <a:alpha val="0"/>
            </a:srgbClr>
          </a:solidFill>
        </p:spPr>
        <p:txBody>
          <a:bodyPr/>
          <a:lstStyle/>
          <a:p>
            <a:fld id="{0FE4BB86-00FE-4040-8B1F-60FEBCFBD79A}" type="slidenum">
              <a:rPr lang="en-US" altLang="zh-CN" smtClean="0"/>
              <a:pPr/>
              <a:t>1</a:t>
            </a:fld>
            <a:r>
              <a:rPr lang="en-US" altLang="zh-CN" dirty="0"/>
              <a:t>/10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9525EA-5F7C-4AB6-B307-D774F53F6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04A-A396-4367-9E28-BA1A560A4475}" type="datetime8">
              <a:rPr lang="fr-FR" altLang="zh-CN" smtClean="0"/>
              <a:t>21/05/2026 11:37</a:t>
            </a:fld>
            <a:endParaRPr lang="zh-CN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8B37833-AFC8-4AB5-9580-1455421E09A7}"/>
              </a:ext>
            </a:extLst>
          </p:cNvPr>
          <p:cNvSpPr/>
          <p:nvPr/>
        </p:nvSpPr>
        <p:spPr>
          <a:xfrm>
            <a:off x="6097652" y="-150"/>
            <a:ext cx="6094348" cy="2990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b"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scientific background 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C3207851-86BF-4898-B670-80FAC0E9ACE5}"/>
              </a:ext>
            </a:extLst>
          </p:cNvPr>
          <p:cNvSpPr txBox="1">
            <a:spLocks/>
          </p:cNvSpPr>
          <p:nvPr/>
        </p:nvSpPr>
        <p:spPr>
          <a:xfrm>
            <a:off x="0" y="305095"/>
            <a:ext cx="12192000" cy="503879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360000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behavior of rock-like materials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863C40-3A01-7485-5789-7252339A7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443" y="800678"/>
            <a:ext cx="4164965" cy="31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1880C1DE-3627-9692-B5D8-8A03F12DFEEE}"/>
              </a:ext>
            </a:extLst>
          </p:cNvPr>
          <p:cNvSpPr txBox="1"/>
          <p:nvPr/>
        </p:nvSpPr>
        <p:spPr>
          <a:xfrm>
            <a:off x="3972513" y="3886169"/>
            <a:ext cx="401024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Brittle-ductile transition 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Liu. 2017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21DDC3B-90D4-6EA1-0311-4FC284F6D7CE}"/>
              </a:ext>
            </a:extLst>
          </p:cNvPr>
          <p:cNvSpPr txBox="1"/>
          <p:nvPr/>
        </p:nvSpPr>
        <p:spPr>
          <a:xfrm>
            <a:off x="4255597" y="2180184"/>
            <a:ext cx="86904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Brittle-ductile transition</a:t>
            </a:r>
            <a:endParaRPr lang="zh-CN" altLang="en-US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A6F0AD18-2CEF-EFC0-5597-CFBC7678545D}"/>
              </a:ext>
            </a:extLst>
          </p:cNvPr>
          <p:cNvSpPr txBox="1"/>
          <p:nvPr/>
        </p:nvSpPr>
        <p:spPr>
          <a:xfrm>
            <a:off x="8291769" y="3886169"/>
            <a:ext cx="376117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Hydromechanical coupling 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Huang. 2022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F946BFB-0122-B56D-7824-90E00605301B}"/>
              </a:ext>
            </a:extLst>
          </p:cNvPr>
          <p:cNvGrpSpPr/>
          <p:nvPr/>
        </p:nvGrpSpPr>
        <p:grpSpPr>
          <a:xfrm>
            <a:off x="7717579" y="806893"/>
            <a:ext cx="4313099" cy="3151710"/>
            <a:chOff x="7294123" y="921553"/>
            <a:chExt cx="4505335" cy="3607593"/>
          </a:xfrm>
        </p:grpSpPr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41145B22-5DCA-2A3C-0DAB-392920E46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123" y="921553"/>
              <a:ext cx="4505335" cy="360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EB63D61-0727-E387-28C3-E73997BF397F}"/>
                </a:ext>
              </a:extLst>
            </p:cNvPr>
            <p:cNvSpPr txBox="1"/>
            <p:nvPr/>
          </p:nvSpPr>
          <p:spPr>
            <a:xfrm rot="21100501">
              <a:off x="9152091" y="1462781"/>
              <a:ext cx="1500596" cy="211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en-US" altLang="zh-CN" sz="9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Long-term strength decrease</a:t>
              </a:r>
              <a:endParaRPr lang="zh-CN" altLang="en-US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F49350E-A718-A109-084B-4AEEAEC60752}"/>
                </a:ext>
              </a:extLst>
            </p:cNvPr>
            <p:cNvSpPr txBox="1"/>
            <p:nvPr/>
          </p:nvSpPr>
          <p:spPr>
            <a:xfrm>
              <a:off x="11208227" y="3599866"/>
              <a:ext cx="400113" cy="241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36000" rIns="0" bIns="36000" rtlCol="0">
              <a:spAutoFit/>
            </a:bodyPr>
            <a:lstStyle/>
            <a:p>
              <a:pPr algn="ctr"/>
              <a:endParaRPr lang="zh-CN" altLang="en-US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A7C60A8-6EA3-A4AC-0079-5AB484BC5E62}"/>
                </a:ext>
              </a:extLst>
            </p:cNvPr>
            <p:cNvSpPr txBox="1"/>
            <p:nvPr/>
          </p:nvSpPr>
          <p:spPr>
            <a:xfrm>
              <a:off x="8742037" y="2294343"/>
              <a:ext cx="968394" cy="4227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Deformation increase</a:t>
              </a:r>
              <a:endPara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9CA5AA7B-B26D-DF69-480F-F329335BCB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8" b="596"/>
          <a:stretch/>
        </p:blipFill>
        <p:spPr>
          <a:xfrm>
            <a:off x="357712" y="987879"/>
            <a:ext cx="3040484" cy="2654022"/>
          </a:xfrm>
          <a:prstGeom prst="rect">
            <a:avLst/>
          </a:prstGeom>
        </p:spPr>
      </p:pic>
      <p:sp>
        <p:nvSpPr>
          <p:cNvPr id="28" name="TextBox 18">
            <a:extLst>
              <a:ext uri="{FF2B5EF4-FFF2-40B4-BE49-F238E27FC236}">
                <a16:creationId xmlns:a16="http://schemas.microsoft.com/office/drawing/2014/main" id="{2B8C1E15-6599-AABD-9D07-27A381D2B38D}"/>
              </a:ext>
            </a:extLst>
          </p:cNvPr>
          <p:cNvSpPr txBox="1"/>
          <p:nvPr/>
        </p:nvSpPr>
        <p:spPr>
          <a:xfrm>
            <a:off x="357712" y="3674909"/>
            <a:ext cx="304048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altLang="zh-CN" sz="1400" dirty="0"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Jinping I Hydropower Station - Marble</a:t>
            </a:r>
          </a:p>
        </p:txBody>
      </p:sp>
      <p:pic>
        <p:nvPicPr>
          <p:cNvPr id="29" name="Image 5" descr="Une image contenant capture d’écran, diagramme, ligne, Parallèle&#10;&#10;Description générée automatiquement">
            <a:extLst>
              <a:ext uri="{FF2B5EF4-FFF2-40B4-BE49-F238E27FC236}">
                <a16:creationId xmlns:a16="http://schemas.microsoft.com/office/drawing/2014/main" id="{1F671216-F60D-B944-1AC9-9186AF072F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/>
          <a:stretch/>
        </p:blipFill>
        <p:spPr>
          <a:xfrm>
            <a:off x="354090" y="4164806"/>
            <a:ext cx="3040484" cy="2051219"/>
          </a:xfrm>
          <a:prstGeom prst="rect">
            <a:avLst/>
          </a:prstGeom>
        </p:spPr>
      </p:pic>
      <p:sp>
        <p:nvSpPr>
          <p:cNvPr id="30" name="TextBox 18">
            <a:extLst>
              <a:ext uri="{FF2B5EF4-FFF2-40B4-BE49-F238E27FC236}">
                <a16:creationId xmlns:a16="http://schemas.microsoft.com/office/drawing/2014/main" id="{E96B8DDA-F683-203F-C05A-3CC62F51290C}"/>
              </a:ext>
            </a:extLst>
          </p:cNvPr>
          <p:cNvSpPr txBox="1"/>
          <p:nvPr/>
        </p:nvSpPr>
        <p:spPr>
          <a:xfrm>
            <a:off x="287144" y="6216025"/>
            <a:ext cx="316753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altLang="zh-CN" sz="1400" dirty="0"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Andra Laboratory - COx claystone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id="{946EC8A2-4920-4739-6747-F856A4984C78}"/>
              </a:ext>
            </a:extLst>
          </p:cNvPr>
          <p:cNvSpPr txBox="1"/>
          <p:nvPr/>
        </p:nvSpPr>
        <p:spPr>
          <a:xfrm>
            <a:off x="4699108" y="4269519"/>
            <a:ext cx="261810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Anisotropy 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Zhang. 2019</a:t>
            </a:r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4C970D05-43C9-3D72-48B7-BF83033F6747}"/>
              </a:ext>
            </a:extLst>
          </p:cNvPr>
          <p:cNvSpPr txBox="1"/>
          <p:nvPr/>
        </p:nvSpPr>
        <p:spPr>
          <a:xfrm>
            <a:off x="8061322" y="4438796"/>
            <a:ext cx="4024657" cy="16927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How to model rock-like materials ?</a:t>
            </a: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─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Explicit Physics.</a:t>
            </a: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─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Form.</a:t>
            </a: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─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High Efficiency.</a:t>
            </a:r>
          </a:p>
        </p:txBody>
      </p:sp>
    </p:spTree>
    <p:extLst>
      <p:ext uri="{BB962C8B-B14F-4D97-AF65-F5344CB8AC3E}">
        <p14:creationId xmlns:p14="http://schemas.microsoft.com/office/powerpoint/2010/main" val="112983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3B7B522-8412-48C1-910A-E37D3D7B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FF00">
              <a:alpha val="0"/>
            </a:srgbClr>
          </a:solidFill>
        </p:spPr>
        <p:txBody>
          <a:bodyPr/>
          <a:lstStyle/>
          <a:p>
            <a:fld id="{0FE4BB86-00FE-4040-8B1F-60FEBCFBD79A}" type="slidenum">
              <a:rPr lang="en-US" altLang="zh-CN" smtClean="0"/>
              <a:pPr/>
              <a:t>2</a:t>
            </a:fld>
            <a:r>
              <a:rPr lang="en-US" altLang="zh-CN" dirty="0"/>
              <a:t>/10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80C763-E7FE-4766-A395-746831C5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6CF4-F2E8-4D6D-972A-C2FE7F649AC8}" type="datetime8">
              <a:rPr lang="fr-FR" altLang="zh-CN" smtClean="0"/>
              <a:t>21/05/2026 11:37</a:t>
            </a:fld>
            <a:endParaRPr lang="zh-CN" altLang="en-US" dirty="0"/>
          </a:p>
        </p:txBody>
      </p:sp>
      <p:sp>
        <p:nvSpPr>
          <p:cNvPr id="41" name="TextBox 18">
            <a:extLst>
              <a:ext uri="{FF2B5EF4-FFF2-40B4-BE49-F238E27FC236}">
                <a16:creationId xmlns:a16="http://schemas.microsoft.com/office/drawing/2014/main" id="{FB659D80-00B3-4332-AC31-D83D3B6CBD52}"/>
              </a:ext>
            </a:extLst>
          </p:cNvPr>
          <p:cNvSpPr txBox="1"/>
          <p:nvPr/>
        </p:nvSpPr>
        <p:spPr>
          <a:xfrm>
            <a:off x="332383" y="3102267"/>
            <a:ext cx="11507773" cy="172354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Micro-macro model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imes New Roman" panose="02020603050405020304" pitchFamily="18" charset="0"/>
              <a:buChar char="─"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homogenization approach (Dilute, Mori-Tanaka and Ponte-Castaneda-Willis)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imes New Roman" panose="02020603050405020304" pitchFamily="18" charset="0"/>
              <a:buChar char="─"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microstructural information, such as microcrack, pore and mineral inclusion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imes New Roman" panose="02020603050405020304" pitchFamily="18" charset="0"/>
              <a:buChar char="─"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damage from microcrack frictional sliding and mineral-matrix debonding </a:t>
            </a:r>
            <a:r>
              <a:rPr lang="en-US" altLang="zh-CN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[Zhu et al. 2015, Farhat et al. 2020]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0B7D0D67-0BD1-4F8D-AEBE-3C4E38CE4D48}"/>
              </a:ext>
            </a:extLst>
          </p:cNvPr>
          <p:cNvSpPr txBox="1">
            <a:spLocks/>
          </p:cNvSpPr>
          <p:nvPr/>
        </p:nvSpPr>
        <p:spPr>
          <a:xfrm>
            <a:off x="0" y="305095"/>
            <a:ext cx="12192000" cy="503879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360000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Existed model for rock-like materials </a:t>
            </a:r>
            <a:endParaRPr lang="fr-FR" altLang="zh-CN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D941B626-BDFF-4973-BEAE-013308B187CB}"/>
              </a:ext>
            </a:extLst>
          </p:cNvPr>
          <p:cNvSpPr txBox="1"/>
          <p:nvPr/>
        </p:nvSpPr>
        <p:spPr>
          <a:xfrm>
            <a:off x="332384" y="1163275"/>
            <a:ext cx="11647091" cy="172354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Phenomenological model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imes New Roman" panose="02020603050405020304" pitchFamily="18" charset="0"/>
              <a:buChar char="─"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models depends on the definition of macroscopic free energy, yield surface, plastic potential, etc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imes New Roman" panose="02020603050405020304" pitchFamily="18" charset="0"/>
              <a:buChar char="─"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 to anisotropy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[Chen et al. 2010]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time-dependent behavior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nb-NO" altLang="zh-CN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Pietruszczak et al. 2004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THM coupling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[Aldakheel. 2017]..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Times New Roman" panose="02020603050405020304" pitchFamily="18" charset="0"/>
              <a:buChar char="─"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applicability to other materials or beyond data used for calibration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332D0D59-B94F-4145-AA11-95E88253B8F7}"/>
              </a:ext>
            </a:extLst>
          </p:cNvPr>
          <p:cNvSpPr txBox="1"/>
          <p:nvPr/>
        </p:nvSpPr>
        <p:spPr>
          <a:xfrm>
            <a:off x="332383" y="5041260"/>
            <a:ext cx="11647092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Numerical model</a:t>
            </a: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─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FFT, PFM,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PD, EFEM are visualized technologies and usually require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consumption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C6B635A-A5F6-5481-1103-D61AD7B44B58}"/>
              </a:ext>
            </a:extLst>
          </p:cNvPr>
          <p:cNvSpPr/>
          <p:nvPr/>
        </p:nvSpPr>
        <p:spPr>
          <a:xfrm>
            <a:off x="6097652" y="-150"/>
            <a:ext cx="6094348" cy="2990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b"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and scientific background 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4020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1277C2-15E9-422A-8653-6370152D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FF00">
              <a:alpha val="0"/>
            </a:srgbClr>
          </a:solidFill>
        </p:spPr>
        <p:txBody>
          <a:bodyPr/>
          <a:lstStyle/>
          <a:p>
            <a:fld id="{0FE4BB86-00FE-4040-8B1F-60FEBCFBD79A}" type="slidenum">
              <a:rPr lang="en-US" altLang="zh-CN" smtClean="0"/>
              <a:pPr/>
              <a:t>3</a:t>
            </a:fld>
            <a:r>
              <a:rPr lang="en-US" altLang="zh-CN" dirty="0"/>
              <a:t>/10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9FC9C3-C534-4028-9547-09A10552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6CF4-F2E8-4D6D-972A-C2FE7F649AC8}" type="datetime8">
              <a:rPr lang="fr-FR" altLang="zh-CN" smtClean="0"/>
              <a:t>21/05/2026 11:37</a:t>
            </a:fld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781D967-2359-4AB5-8CEB-28A9C17D7988}"/>
              </a:ext>
            </a:extLst>
          </p:cNvPr>
          <p:cNvSpPr/>
          <p:nvPr/>
        </p:nvSpPr>
        <p:spPr>
          <a:xfrm>
            <a:off x="6097652" y="-151"/>
            <a:ext cx="6094348" cy="2891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b"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Micromechanics-based model</a:t>
            </a: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830C6B2A-77D7-4597-AFA7-F495DA3AE622}"/>
              </a:ext>
            </a:extLst>
          </p:cNvPr>
          <p:cNvSpPr txBox="1">
            <a:spLocks/>
          </p:cNvSpPr>
          <p:nvPr/>
        </p:nvSpPr>
        <p:spPr>
          <a:xfrm>
            <a:off x="0" y="305095"/>
            <a:ext cx="12192000" cy="503879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360000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elementary volume</a:t>
            </a:r>
            <a:endParaRPr lang="fr-FR" altLang="zh-CN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2836146-58B1-4158-D033-2F19B4280569}"/>
              </a:ext>
            </a:extLst>
          </p:cNvPr>
          <p:cNvGrpSpPr/>
          <p:nvPr/>
        </p:nvGrpSpPr>
        <p:grpSpPr>
          <a:xfrm>
            <a:off x="278296" y="890831"/>
            <a:ext cx="11913705" cy="5415164"/>
            <a:chOff x="-141740" y="1109130"/>
            <a:chExt cx="11913705" cy="5415164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FD75338-3F44-68FF-F8E6-F0DD98C84F34}"/>
                </a:ext>
              </a:extLst>
            </p:cNvPr>
            <p:cNvSpPr txBox="1"/>
            <p:nvPr/>
          </p:nvSpPr>
          <p:spPr>
            <a:xfrm>
              <a:off x="416575" y="4157490"/>
              <a:ext cx="16424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Abutment slope</a:t>
              </a:r>
              <a:endPara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FBC8152-9032-AC24-57A8-9DDD5AFEF86A}"/>
                </a:ext>
              </a:extLst>
            </p:cNvPr>
            <p:cNvGrpSpPr/>
            <p:nvPr/>
          </p:nvGrpSpPr>
          <p:grpSpPr>
            <a:xfrm>
              <a:off x="-141740" y="1109130"/>
              <a:ext cx="11913705" cy="5415164"/>
              <a:chOff x="-484639" y="1109130"/>
              <a:chExt cx="11913705" cy="5415164"/>
            </a:xfrm>
          </p:grpSpPr>
          <p:grpSp>
            <p:nvGrpSpPr>
              <p:cNvPr id="175" name="组合 174">
                <a:extLst>
                  <a:ext uri="{FF2B5EF4-FFF2-40B4-BE49-F238E27FC236}">
                    <a16:creationId xmlns:a16="http://schemas.microsoft.com/office/drawing/2014/main" id="{AE04B507-1B86-61D3-C83F-DD565AD98660}"/>
                  </a:ext>
                </a:extLst>
              </p:cNvPr>
              <p:cNvGrpSpPr/>
              <p:nvPr/>
            </p:nvGrpSpPr>
            <p:grpSpPr>
              <a:xfrm>
                <a:off x="-484639" y="1109130"/>
                <a:ext cx="11913705" cy="5415164"/>
                <a:chOff x="-602560" y="160841"/>
                <a:chExt cx="11913705" cy="5415164"/>
              </a:xfrm>
            </p:grpSpPr>
            <p:grpSp>
              <p:nvGrpSpPr>
                <p:cNvPr id="176" name="组合 175">
                  <a:extLst>
                    <a:ext uri="{FF2B5EF4-FFF2-40B4-BE49-F238E27FC236}">
                      <a16:creationId xmlns:a16="http://schemas.microsoft.com/office/drawing/2014/main" id="{2C2B3958-2B40-90C8-565E-89E41BF4D94F}"/>
                    </a:ext>
                  </a:extLst>
                </p:cNvPr>
                <p:cNvGrpSpPr/>
                <p:nvPr/>
              </p:nvGrpSpPr>
              <p:grpSpPr>
                <a:xfrm>
                  <a:off x="-602560" y="160841"/>
                  <a:ext cx="11913705" cy="5415164"/>
                  <a:chOff x="-602560" y="160841"/>
                  <a:chExt cx="11913705" cy="5415164"/>
                </a:xfrm>
              </p:grpSpPr>
              <p:grpSp>
                <p:nvGrpSpPr>
                  <p:cNvPr id="178" name="组合 177">
                    <a:extLst>
                      <a:ext uri="{FF2B5EF4-FFF2-40B4-BE49-F238E27FC236}">
                        <a16:creationId xmlns:a16="http://schemas.microsoft.com/office/drawing/2014/main" id="{D0001941-34F1-95BE-B527-388F6F986F9B}"/>
                      </a:ext>
                    </a:extLst>
                  </p:cNvPr>
                  <p:cNvGrpSpPr/>
                  <p:nvPr/>
                </p:nvGrpSpPr>
                <p:grpSpPr>
                  <a:xfrm>
                    <a:off x="-602560" y="160841"/>
                    <a:ext cx="11913705" cy="5415164"/>
                    <a:chOff x="-602560" y="160841"/>
                    <a:chExt cx="11913705" cy="5415164"/>
                  </a:xfrm>
                </p:grpSpPr>
                <p:pic>
                  <p:nvPicPr>
                    <p:cNvPr id="187" name="图片 186">
                      <a:extLst>
                        <a:ext uri="{FF2B5EF4-FFF2-40B4-BE49-F238E27FC236}">
                          <a16:creationId xmlns:a16="http://schemas.microsoft.com/office/drawing/2014/main" id="{44BF67AF-FB9D-87DA-CA26-3178BCD981B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010405" y="4150976"/>
                      <a:ext cx="1771607" cy="113741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8" name="图片 187">
                      <a:extLst>
                        <a:ext uri="{FF2B5EF4-FFF2-40B4-BE49-F238E27FC236}">
                          <a16:creationId xmlns:a16="http://schemas.microsoft.com/office/drawing/2014/main" id="{AD495126-DF5D-1AB3-85D7-DDBE4E4111F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413755" y="3896185"/>
                      <a:ext cx="1901422" cy="11422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9" name="图片 188">
                      <a:extLst>
                        <a:ext uri="{FF2B5EF4-FFF2-40B4-BE49-F238E27FC236}">
                          <a16:creationId xmlns:a16="http://schemas.microsoft.com/office/drawing/2014/main" id="{54C592F5-E4C0-8EB3-0EEB-765E5AB684C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8039385" y="3591281"/>
                      <a:ext cx="1775951" cy="1061564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90" name="组合 189">
                      <a:extLst>
                        <a:ext uri="{FF2B5EF4-FFF2-40B4-BE49-F238E27FC236}">
                          <a16:creationId xmlns:a16="http://schemas.microsoft.com/office/drawing/2014/main" id="{55B0BD71-0AD8-B138-4B70-38C77F80C3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602560" y="160841"/>
                      <a:ext cx="11913705" cy="5415164"/>
                      <a:chOff x="-372267" y="704415"/>
                      <a:chExt cx="11913705" cy="5415164"/>
                    </a:xfrm>
                  </p:grpSpPr>
                  <p:grpSp>
                    <p:nvGrpSpPr>
                      <p:cNvPr id="191" name="组合 190">
                        <a:extLst>
                          <a:ext uri="{FF2B5EF4-FFF2-40B4-BE49-F238E27FC236}">
                            <a16:creationId xmlns:a16="http://schemas.microsoft.com/office/drawing/2014/main" id="{F28C6732-CB2F-A249-1E0A-AEF8687302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372267" y="704415"/>
                        <a:ext cx="11913705" cy="5415164"/>
                        <a:chOff x="-181767" y="704415"/>
                        <a:chExt cx="11913705" cy="5415164"/>
                      </a:xfrm>
                    </p:grpSpPr>
                    <p:sp>
                      <p:nvSpPr>
                        <p:cNvPr id="205" name="箭头: 左 204">
                          <a:extLst>
                            <a:ext uri="{FF2B5EF4-FFF2-40B4-BE49-F238E27FC236}">
                              <a16:creationId xmlns:a16="http://schemas.microsoft.com/office/drawing/2014/main" id="{56EE5DD6-FAD6-2DB4-878B-905F1898B2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181767" y="1018614"/>
                          <a:ext cx="11913705" cy="342077"/>
                        </a:xfrm>
                        <a:prstGeom prst="leftArrow">
                          <a:avLst/>
                        </a:prstGeom>
                        <a:gradFill flip="none" rotWithShape="1">
                          <a:gsLst>
                            <a:gs pos="0">
                              <a:schemeClr val="accent1">
                                <a:lumMod val="75000"/>
                              </a:schemeClr>
                            </a:gs>
                            <a:gs pos="0">
                              <a:schemeClr val="accent1">
                                <a:lumMod val="0"/>
                                <a:lumOff val="100000"/>
                              </a:schemeClr>
                            </a:gs>
                            <a:gs pos="67000">
                              <a:schemeClr val="accent1">
                                <a:lumMod val="100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 dirty="0"/>
                        </a:p>
                      </p:txBody>
                    </p:sp>
                    <p:sp>
                      <p:nvSpPr>
                        <p:cNvPr id="206" name="文本框 205">
                          <a:extLst>
                            <a:ext uri="{FF2B5EF4-FFF2-40B4-BE49-F238E27FC236}">
                              <a16:creationId xmlns:a16="http://schemas.microsoft.com/office/drawing/2014/main" id="{EAF2EF27-0A96-C1C3-D888-A58CBF51373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8548" y="724165"/>
                          <a:ext cx="945780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Unit</a:t>
                          </a:r>
                          <a:r>
                            <a:rPr lang="zh-CN" altLang="en-US" sz="1600" b="1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：</a:t>
                          </a:r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zh-CN" altLang="en-US" sz="1600" b="1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07" name="文本框 206">
                          <a:extLst>
                            <a:ext uri="{FF2B5EF4-FFF2-40B4-BE49-F238E27FC236}">
                              <a16:creationId xmlns:a16="http://schemas.microsoft.com/office/drawing/2014/main" id="{603825BE-265C-1460-0473-3C4CF9B0668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371777" y="704415"/>
                          <a:ext cx="1520667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GB" altLang="zh-CN" b="1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Microscale</a:t>
                          </a:r>
                          <a:endParaRPr lang="zh-CN" altLang="en-US" b="1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208" name="组合 207">
                          <a:extLst>
                            <a:ext uri="{FF2B5EF4-FFF2-40B4-BE49-F238E27FC236}">
                              <a16:creationId xmlns:a16="http://schemas.microsoft.com/office/drawing/2014/main" id="{42D8FF4C-9F51-2B07-4902-59B0B4DBA2A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802150" y="704415"/>
                          <a:ext cx="2244838" cy="565625"/>
                          <a:chOff x="4150480" y="542838"/>
                          <a:chExt cx="2244838" cy="565625"/>
                        </a:xfrm>
                      </p:grpSpPr>
                      <p:sp>
                        <p:nvSpPr>
                          <p:cNvPr id="234" name="文本框 233">
                            <a:extLst>
                              <a:ext uri="{FF2B5EF4-FFF2-40B4-BE49-F238E27FC236}">
                                <a16:creationId xmlns:a16="http://schemas.microsoft.com/office/drawing/2014/main" id="{3C8FC433-5285-D24A-4697-C84D400811D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150480" y="542838"/>
                            <a:ext cx="1520667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GB" altLang="zh-CN" b="1" dirty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a:t>Mesoscale</a:t>
                            </a:r>
                            <a:endParaRPr lang="zh-CN" altLang="en-US" b="1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35" name="椭圆 234">
                            <a:extLst>
                              <a:ext uri="{FF2B5EF4-FFF2-40B4-BE49-F238E27FC236}">
                                <a16:creationId xmlns:a16="http://schemas.microsoft.com/office/drawing/2014/main" id="{4F3FDDE2-E7DA-5216-8CAE-4AA52D204E2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244014" y="957159"/>
                            <a:ext cx="151304" cy="151304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209" name="组合 208">
                          <a:extLst>
                            <a:ext uri="{FF2B5EF4-FFF2-40B4-BE49-F238E27FC236}">
                              <a16:creationId xmlns:a16="http://schemas.microsoft.com/office/drawing/2014/main" id="{84093B4F-468F-326A-489D-AB58938A236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327434" y="704415"/>
                          <a:ext cx="3059224" cy="554431"/>
                          <a:chOff x="-16706" y="554032"/>
                          <a:chExt cx="3059224" cy="554431"/>
                        </a:xfrm>
                      </p:grpSpPr>
                      <p:sp>
                        <p:nvSpPr>
                          <p:cNvPr id="231" name="文本框 230">
                            <a:extLst>
                              <a:ext uri="{FF2B5EF4-FFF2-40B4-BE49-F238E27FC236}">
                                <a16:creationId xmlns:a16="http://schemas.microsoft.com/office/drawing/2014/main" id="{CDD62A8B-498B-34BA-B63B-F3A2BEA4C6E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-16706" y="554032"/>
                            <a:ext cx="165025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altLang="zh-CN" b="1" dirty="0">
                                <a:latin typeface="Times New Roman" panose="020206030504050203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a:t>Macroscale</a:t>
                            </a:r>
                            <a:endParaRPr lang="zh-CN" altLang="en-US" b="1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32" name="椭圆 231">
                            <a:extLst>
                              <a:ext uri="{FF2B5EF4-FFF2-40B4-BE49-F238E27FC236}">
                                <a16:creationId xmlns:a16="http://schemas.microsoft.com/office/drawing/2014/main" id="{946599B9-06A3-BAA0-7744-6D37A62FD8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91214" y="957159"/>
                            <a:ext cx="151304" cy="151304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p:sp>
                        <p:nvSpPr>
                          <p:cNvPr id="233" name="椭圆 232">
                            <a:extLst>
                              <a:ext uri="{FF2B5EF4-FFF2-40B4-BE49-F238E27FC236}">
                                <a16:creationId xmlns:a16="http://schemas.microsoft.com/office/drawing/2014/main" id="{F3061797-0948-8368-10E1-C6D243956A6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44006" y="1009951"/>
                            <a:ext cx="45719" cy="45719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210" name="文本框 209">
                          <a:extLst>
                            <a:ext uri="{FF2B5EF4-FFF2-40B4-BE49-F238E27FC236}">
                              <a16:creationId xmlns:a16="http://schemas.microsoft.com/office/drawing/2014/main" id="{9F5E459C-0684-4892-A03D-9D56818C762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405884" y="704415"/>
                          <a:ext cx="128058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GB" altLang="zh-CN" b="1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Nanoscale</a:t>
                          </a:r>
                          <a:endParaRPr lang="zh-CN" altLang="en-US" b="1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11" name="箭头: 下 210">
                          <a:extLst>
                            <a:ext uri="{FF2B5EF4-FFF2-40B4-BE49-F238E27FC236}">
                              <a16:creationId xmlns:a16="http://schemas.microsoft.com/office/drawing/2014/main" id="{5E4CF6A4-7DB6-6BE6-54DC-C055BBB9BB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187598" y="3558015"/>
                          <a:ext cx="343102" cy="1083012"/>
                        </a:xfrm>
                        <a:prstGeom prst="downArrow">
                          <a:avLst/>
                        </a:prstGeom>
                        <a:gradFill flip="none" rotWithShape="1">
                          <a:gsLst>
                            <a:gs pos="0">
                              <a:schemeClr val="accent1">
                                <a:lumMod val="75000"/>
                              </a:schemeClr>
                            </a:gs>
                            <a:gs pos="0">
                              <a:schemeClr val="accent1">
                                <a:lumMod val="0"/>
                                <a:lumOff val="100000"/>
                              </a:schemeClr>
                            </a:gs>
                            <a:gs pos="67000">
                              <a:schemeClr val="accent1">
                                <a:lumMod val="10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212" name="箭头: 下 211">
                          <a:extLst>
                            <a:ext uri="{FF2B5EF4-FFF2-40B4-BE49-F238E27FC236}">
                              <a16:creationId xmlns:a16="http://schemas.microsoft.com/office/drawing/2014/main" id="{A15682A9-B1D8-2714-D29F-03F80FAFE8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1322" y="3509536"/>
                          <a:ext cx="289702" cy="794928"/>
                        </a:xfrm>
                        <a:prstGeom prst="downArrow">
                          <a:avLst/>
                        </a:prstGeom>
                        <a:gradFill flip="none" rotWithShape="1">
                          <a:gsLst>
                            <a:gs pos="0">
                              <a:schemeClr val="accent1">
                                <a:lumMod val="75000"/>
                              </a:schemeClr>
                            </a:gs>
                            <a:gs pos="0">
                              <a:schemeClr val="accent1">
                                <a:lumMod val="0"/>
                                <a:lumOff val="100000"/>
                              </a:schemeClr>
                            </a:gs>
                            <a:gs pos="67000">
                              <a:schemeClr val="accent1">
                                <a:lumMod val="10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213" name="箭头: 下 212">
                          <a:extLst>
                            <a:ext uri="{FF2B5EF4-FFF2-40B4-BE49-F238E27FC236}">
                              <a16:creationId xmlns:a16="http://schemas.microsoft.com/office/drawing/2014/main" id="{6AD16D78-59F9-0C2A-B64D-857F719FD7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170198" y="3479056"/>
                          <a:ext cx="249406" cy="493135"/>
                        </a:xfrm>
                        <a:prstGeom prst="downArrow">
                          <a:avLst/>
                        </a:prstGeom>
                        <a:gradFill flip="none" rotWithShape="1">
                          <a:gsLst>
                            <a:gs pos="0">
                              <a:schemeClr val="accent1">
                                <a:lumMod val="75000"/>
                              </a:schemeClr>
                            </a:gs>
                            <a:gs pos="0">
                              <a:schemeClr val="accent1">
                                <a:lumMod val="0"/>
                                <a:lumOff val="100000"/>
                              </a:schemeClr>
                            </a:gs>
                            <a:gs pos="67000">
                              <a:schemeClr val="accent1">
                                <a:lumMod val="100000"/>
                              </a:schemeClr>
                            </a:gs>
                          </a:gsLst>
                          <a:lin ang="54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214" name="椭圆 213">
                          <a:extLst>
                            <a:ext uri="{FF2B5EF4-FFF2-40B4-BE49-F238E27FC236}">
                              <a16:creationId xmlns:a16="http://schemas.microsoft.com/office/drawing/2014/main" id="{73E24BFB-9E01-133A-AC2D-3B8F7481A3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95684" y="1118736"/>
                          <a:ext cx="151304" cy="151304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215" name="椭圆 214">
                          <a:extLst>
                            <a:ext uri="{FF2B5EF4-FFF2-40B4-BE49-F238E27FC236}">
                              <a16:creationId xmlns:a16="http://schemas.microsoft.com/office/drawing/2014/main" id="{5F69ADC4-9CDC-127F-A2C0-CDE614172F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48476" y="1171528"/>
                          <a:ext cx="45719" cy="45719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216" name="椭圆 215">
                          <a:extLst>
                            <a:ext uri="{FF2B5EF4-FFF2-40B4-BE49-F238E27FC236}">
                              <a16:creationId xmlns:a16="http://schemas.microsoft.com/office/drawing/2014/main" id="{1C556DF9-7BD1-43AE-892F-10355BC324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270173" y="1107542"/>
                          <a:ext cx="151304" cy="151304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217" name="椭圆 216">
                          <a:extLst>
                            <a:ext uri="{FF2B5EF4-FFF2-40B4-BE49-F238E27FC236}">
                              <a16:creationId xmlns:a16="http://schemas.microsoft.com/office/drawing/2014/main" id="{79E4F3C4-00D3-1061-4624-561F1848D0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22965" y="1160334"/>
                          <a:ext cx="45719" cy="45719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cxnSp>
                      <p:nvCxnSpPr>
                        <p:cNvPr id="218" name="直线箭头连接符 103">
                          <a:extLst>
                            <a:ext uri="{FF2B5EF4-FFF2-40B4-BE49-F238E27FC236}">
                              <a16:creationId xmlns:a16="http://schemas.microsoft.com/office/drawing/2014/main" id="{E6F765E5-4CD9-72F1-0EA0-270F12E75D9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9610910" y="5061052"/>
                          <a:ext cx="281534" cy="23833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9" name="直线箭头连接符 103">
                          <a:extLst>
                            <a:ext uri="{FF2B5EF4-FFF2-40B4-BE49-F238E27FC236}">
                              <a16:creationId xmlns:a16="http://schemas.microsoft.com/office/drawing/2014/main" id="{56D65FE5-21B0-E72A-4963-7ED77F08F7B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6856250" y="4222683"/>
                          <a:ext cx="241865" cy="362562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0" name="文本框 219">
                          <a:extLst>
                            <a:ext uri="{FF2B5EF4-FFF2-40B4-BE49-F238E27FC236}">
                              <a16:creationId xmlns:a16="http://schemas.microsoft.com/office/drawing/2014/main" id="{C7DCFF59-6A25-6A5D-616E-07D036FACD3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6077" y="3930250"/>
                          <a:ext cx="1062966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Matrix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cxnSp>
                      <p:nvCxnSpPr>
                        <p:cNvPr id="221" name="直线箭头连接符 103">
                          <a:extLst>
                            <a:ext uri="{FF2B5EF4-FFF2-40B4-BE49-F238E27FC236}">
                              <a16:creationId xmlns:a16="http://schemas.microsoft.com/office/drawing/2014/main" id="{1EE5685C-7419-14DA-13C8-4D6E9717DDA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26026" y="5391252"/>
                          <a:ext cx="281534" cy="238330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2" name="文本框 221">
                          <a:extLst>
                            <a:ext uri="{FF2B5EF4-FFF2-40B4-BE49-F238E27FC236}">
                              <a16:creationId xmlns:a16="http://schemas.microsoft.com/office/drawing/2014/main" id="{E4A927F2-BDB6-13BC-FF4C-13DC02D760F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41618" y="5598145"/>
                          <a:ext cx="1306858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Microcrack</a:t>
                          </a:r>
                          <a:endParaRPr lang="zh-CN" altLang="en-US" sz="16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23" name="弧形 222">
                          <a:extLst>
                            <a:ext uri="{FF2B5EF4-FFF2-40B4-BE49-F238E27FC236}">
                              <a16:creationId xmlns:a16="http://schemas.microsoft.com/office/drawing/2014/main" id="{4548CE40-6DA1-577B-2867-204B3805D8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2548521">
                          <a:off x="2307177" y="1634076"/>
                          <a:ext cx="2933822" cy="2711353"/>
                        </a:xfrm>
                        <a:prstGeom prst="arc">
                          <a:avLst>
                            <a:gd name="adj1" fmla="val 17867598"/>
                            <a:gd name="adj2" fmla="val 2327813"/>
                          </a:avLst>
                        </a:prstGeom>
                        <a:ln>
                          <a:solidFill>
                            <a:schemeClr val="bg1"/>
                          </a:solidFill>
                          <a:prstDash val="dash"/>
                        </a:ln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224" name="文本框 223">
                          <a:extLst>
                            <a:ext uri="{FF2B5EF4-FFF2-40B4-BE49-F238E27FC236}">
                              <a16:creationId xmlns:a16="http://schemas.microsoft.com/office/drawing/2014/main" id="{0C94F70D-5E8A-0D65-6AD5-F3091CCE3E9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40384" y="5781025"/>
                          <a:ext cx="3147773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Times" pitchFamily="2" charset="0"/>
                            </a:rPr>
                            <a:t>Equivalent homogeneous material</a:t>
                          </a:r>
                          <a:endParaRPr lang="zh-CN" altLang="en-US" sz="1600" dirty="0">
                            <a:latin typeface="宋体" panose="02010600030101010101" pitchFamily="2" charset="-122"/>
                            <a:ea typeface="宋体" panose="02010600030101010101" pitchFamily="2" charset="-122"/>
                          </a:endParaRPr>
                        </a:p>
                      </p:txBody>
                    </p:sp>
                    <p:cxnSp>
                      <p:nvCxnSpPr>
                        <p:cNvPr id="225" name="连接符: 曲线 224">
                          <a:extLst>
                            <a:ext uri="{FF2B5EF4-FFF2-40B4-BE49-F238E27FC236}">
                              <a16:creationId xmlns:a16="http://schemas.microsoft.com/office/drawing/2014/main" id="{1D46A52C-3537-7650-CCBA-56B18292044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7496415" y="4585245"/>
                          <a:ext cx="1078565" cy="444314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 w="9525">
                          <a:solidFill>
                            <a:schemeClr val="tx1"/>
                          </a:solidFill>
                          <a:headEnd type="triangle"/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6" name="连接符: 曲线 225">
                          <a:extLst>
                            <a:ext uri="{FF2B5EF4-FFF2-40B4-BE49-F238E27FC236}">
                              <a16:creationId xmlns:a16="http://schemas.microsoft.com/office/drawing/2014/main" id="{C8521F29-16AB-C6AF-0BC3-CC0943EA593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4858264" y="4910799"/>
                          <a:ext cx="1135851" cy="306966"/>
                        </a:xfrm>
                        <a:prstGeom prst="curvedConnector3">
                          <a:avLst>
                            <a:gd name="adj1" fmla="val 50000"/>
                          </a:avLst>
                        </a:prstGeom>
                        <a:ln w="9525">
                          <a:solidFill>
                            <a:schemeClr val="tx1"/>
                          </a:solidFill>
                          <a:headEnd type="triangle"/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7" name="文本框 226">
                          <a:extLst>
                            <a:ext uri="{FF2B5EF4-FFF2-40B4-BE49-F238E27FC236}">
                              <a16:creationId xmlns:a16="http://schemas.microsoft.com/office/drawing/2014/main" id="{CBC9D046-A06B-2813-461C-9B5EB91896A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96238" y="4349194"/>
                          <a:ext cx="1561962" cy="25583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>
                            <a:lnSpc>
                              <a:spcPts val="1200"/>
                            </a:lnSpc>
                          </a:pPr>
                          <a:r>
                            <a:rPr lang="en-US" altLang="zh-CN" sz="1600" dirty="0">
                              <a:latin typeface="Times" pitchFamily="2" charset="0"/>
                            </a:rPr>
                            <a:t>Homogenization</a:t>
                          </a:r>
                          <a:endParaRPr lang="en-GB" altLang="zh-CN" sz="1600" dirty="0">
                            <a:latin typeface="Times" pitchFamily="2" charset="0"/>
                          </a:endParaRPr>
                        </a:p>
                      </p:txBody>
                    </p:sp>
                    <p:sp>
                      <p:nvSpPr>
                        <p:cNvPr id="228" name="矩形 227">
                          <a:extLst>
                            <a:ext uri="{FF2B5EF4-FFF2-40B4-BE49-F238E27FC236}">
                              <a16:creationId xmlns:a16="http://schemas.microsoft.com/office/drawing/2014/main" id="{E7059F45-7399-CEEE-C62F-8DE86D2E81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7166" y="5124403"/>
                          <a:ext cx="143796" cy="166791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accent1"/>
                          </a:solidFill>
                          <a:prstDash val="sysDot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9" name="矩形 228">
                          <a:extLst>
                            <a:ext uri="{FF2B5EF4-FFF2-40B4-BE49-F238E27FC236}">
                              <a16:creationId xmlns:a16="http://schemas.microsoft.com/office/drawing/2014/main" id="{D658A093-5901-CE9E-E6C1-44E1E6A874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44837" y="4946164"/>
                          <a:ext cx="143796" cy="166791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accent1"/>
                          </a:solidFill>
                          <a:prstDash val="sysDot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230" name="直线箭头连接符 103">
                          <a:extLst>
                            <a:ext uri="{FF2B5EF4-FFF2-40B4-BE49-F238E27FC236}">
                              <a16:creationId xmlns:a16="http://schemas.microsoft.com/office/drawing/2014/main" id="{539D1512-2D49-DA33-B1E3-33102A0C24C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713864" y="3992095"/>
                          <a:ext cx="241865" cy="362562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pic>
                    <p:nvPicPr>
                      <p:cNvPr id="192" name="图片 191">
                        <a:extLst>
                          <a:ext uri="{FF2B5EF4-FFF2-40B4-BE49-F238E27FC236}">
                            <a16:creationId xmlns:a16="http://schemas.microsoft.com/office/drawing/2014/main" id="{584BD539-055E-2CD1-1F47-CAD554D8272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3025" y="1791402"/>
                        <a:ext cx="944739" cy="156257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3" name="图片 192">
                        <a:extLst>
                          <a:ext uri="{FF2B5EF4-FFF2-40B4-BE49-F238E27FC236}">
                            <a16:creationId xmlns:a16="http://schemas.microsoft.com/office/drawing/2014/main" id="{90DF662C-58E6-E27E-720F-3566F10CCB2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26241" y="1842179"/>
                        <a:ext cx="1499160" cy="152593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4" name="图片 193">
                        <a:extLst>
                          <a:ext uri="{FF2B5EF4-FFF2-40B4-BE49-F238E27FC236}">
                            <a16:creationId xmlns:a16="http://schemas.microsoft.com/office/drawing/2014/main" id="{31324BCB-F604-8226-CA06-5D75EE40188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91228" y="1835292"/>
                        <a:ext cx="1543674" cy="153059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5" name="图片 194">
                        <a:extLst>
                          <a:ext uri="{FF2B5EF4-FFF2-40B4-BE49-F238E27FC236}">
                            <a16:creationId xmlns:a16="http://schemas.microsoft.com/office/drawing/2014/main" id="{74C063F6-9596-E172-87F2-822FD40F75E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9608" y="1591510"/>
                        <a:ext cx="1231265" cy="2130425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196" name="直接连接符 195">
                        <a:extLst>
                          <a:ext uri="{FF2B5EF4-FFF2-40B4-BE49-F238E27FC236}">
                            <a16:creationId xmlns:a16="http://schemas.microsoft.com/office/drawing/2014/main" id="{58EF12EB-2266-EBD6-4400-F6C9BD865FB6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610856" y="1842179"/>
                        <a:ext cx="1215385" cy="720690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7" name="直接连接符 196">
                        <a:extLst>
                          <a:ext uri="{FF2B5EF4-FFF2-40B4-BE49-F238E27FC236}">
                            <a16:creationId xmlns:a16="http://schemas.microsoft.com/office/drawing/2014/main" id="{12464958-3350-E7D1-F726-A8220F6409EF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4614593" y="2647202"/>
                        <a:ext cx="1211648" cy="706772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8" name="直接连接符 197">
                        <a:extLst>
                          <a:ext uri="{FF2B5EF4-FFF2-40B4-BE49-F238E27FC236}">
                            <a16:creationId xmlns:a16="http://schemas.microsoft.com/office/drawing/2014/main" id="{BDCBE3AE-EAA0-D3DD-4ABD-14B276ADAFD9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7166973" y="1889760"/>
                        <a:ext cx="1148502" cy="673109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9" name="直接连接符 198">
                        <a:extLst>
                          <a:ext uri="{FF2B5EF4-FFF2-40B4-BE49-F238E27FC236}">
                            <a16:creationId xmlns:a16="http://schemas.microsoft.com/office/drawing/2014/main" id="{41EBB5BE-09EC-5D7A-09B3-143C3FE64DAC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7170710" y="2647202"/>
                        <a:ext cx="1144765" cy="706772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0" name="直接连接符 199">
                        <a:extLst>
                          <a:ext uri="{FF2B5EF4-FFF2-40B4-BE49-F238E27FC236}">
                            <a16:creationId xmlns:a16="http://schemas.microsoft.com/office/drawing/2014/main" id="{CB16379D-516C-D685-8550-87404785942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2757198" y="1889760"/>
                        <a:ext cx="1029988" cy="694439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" name="直接连接符 200">
                        <a:extLst>
                          <a:ext uri="{FF2B5EF4-FFF2-40B4-BE49-F238E27FC236}">
                            <a16:creationId xmlns:a16="http://schemas.microsoft.com/office/drawing/2014/main" id="{1A2C4F30-3B45-4963-2F7D-516D26C5E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2760935" y="2668532"/>
                        <a:ext cx="996429" cy="609761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2" name="矩形 201">
                        <a:extLst>
                          <a:ext uri="{FF2B5EF4-FFF2-40B4-BE49-F238E27FC236}">
                            <a16:creationId xmlns:a16="http://schemas.microsoft.com/office/drawing/2014/main" id="{544430FF-B492-4305-21DD-064D013A2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13402" y="2540030"/>
                        <a:ext cx="143796" cy="16679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EE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03" name="矩形 202">
                        <a:extLst>
                          <a:ext uri="{FF2B5EF4-FFF2-40B4-BE49-F238E27FC236}">
                            <a16:creationId xmlns:a16="http://schemas.microsoft.com/office/drawing/2014/main" id="{2F9CC796-09FB-1313-6784-E3D94B622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49952" y="2540030"/>
                        <a:ext cx="143796" cy="16679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EE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04" name="矩形 203">
                        <a:extLst>
                          <a:ext uri="{FF2B5EF4-FFF2-40B4-BE49-F238E27FC236}">
                            <a16:creationId xmlns:a16="http://schemas.microsoft.com/office/drawing/2014/main" id="{36EB903C-AC49-6E3A-BE8C-92DF581BB1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37889" y="2540030"/>
                        <a:ext cx="143796" cy="16679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EE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79" name="文本框 178">
                    <a:extLst>
                      <a:ext uri="{FF2B5EF4-FFF2-40B4-BE49-F238E27FC236}">
                        <a16:creationId xmlns:a16="http://schemas.microsoft.com/office/drawing/2014/main" id="{C2F5932B-418A-A1EF-8F98-A59C2896C68E}"/>
                      </a:ext>
                    </a:extLst>
                  </p:cNvPr>
                  <p:cNvSpPr txBox="1"/>
                  <p:nvPr/>
                </p:nvSpPr>
                <p:spPr>
                  <a:xfrm>
                    <a:off x="4646780" y="790009"/>
                    <a:ext cx="60635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800" b="1" dirty="0">
                        <a:latin typeface="Times" panose="02020603050405020304" pitchFamily="18" charset="0"/>
                        <a:cs typeface="Times" panose="02020603050405020304" pitchFamily="18" charset="0"/>
                      </a:rPr>
                      <a:t>10</a:t>
                    </a:r>
                    <a:r>
                      <a:rPr lang="en-US" altLang="zh-CN" sz="1800" b="1" baseline="30000" dirty="0">
                        <a:latin typeface="Times" panose="02020603050405020304" pitchFamily="18" charset="0"/>
                        <a:cs typeface="Times" panose="02020603050405020304" pitchFamily="18" charset="0"/>
                      </a:rPr>
                      <a:t>-3</a:t>
                    </a:r>
                    <a:endParaRPr lang="zh-CN" altLang="en-US" dirty="0"/>
                  </a:p>
                </p:txBody>
              </p:sp>
              <p:sp>
                <p:nvSpPr>
                  <p:cNvPr id="180" name="文本框 179">
                    <a:extLst>
                      <a:ext uri="{FF2B5EF4-FFF2-40B4-BE49-F238E27FC236}">
                        <a16:creationId xmlns:a16="http://schemas.microsoft.com/office/drawing/2014/main" id="{7A363B21-97FC-3D6D-607B-05C745AC63C4}"/>
                      </a:ext>
                    </a:extLst>
                  </p:cNvPr>
                  <p:cNvSpPr txBox="1"/>
                  <p:nvPr/>
                </p:nvSpPr>
                <p:spPr>
                  <a:xfrm>
                    <a:off x="7323017" y="790009"/>
                    <a:ext cx="60635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800" b="1" dirty="0">
                        <a:latin typeface="Times" panose="02020603050405020304" pitchFamily="18" charset="0"/>
                        <a:cs typeface="Times" panose="02020603050405020304" pitchFamily="18" charset="0"/>
                      </a:rPr>
                      <a:t>10</a:t>
                    </a:r>
                    <a:r>
                      <a:rPr lang="en-US" altLang="zh-CN" sz="1800" b="1" baseline="30000" dirty="0">
                        <a:latin typeface="Times" panose="02020603050405020304" pitchFamily="18" charset="0"/>
                        <a:cs typeface="Times" panose="02020603050405020304" pitchFamily="18" charset="0"/>
                      </a:rPr>
                      <a:t>-6</a:t>
                    </a:r>
                    <a:endParaRPr lang="zh-CN" altLang="en-US" dirty="0"/>
                  </a:p>
                </p:txBody>
              </p:sp>
              <p:sp>
                <p:nvSpPr>
                  <p:cNvPr id="181" name="文本框 180">
                    <a:extLst>
                      <a:ext uri="{FF2B5EF4-FFF2-40B4-BE49-F238E27FC236}">
                        <a16:creationId xmlns:a16="http://schemas.microsoft.com/office/drawing/2014/main" id="{3A0D2222-0E6D-9B8D-CDDC-50C85FC3E9FA}"/>
                      </a:ext>
                    </a:extLst>
                  </p:cNvPr>
                  <p:cNvSpPr txBox="1"/>
                  <p:nvPr/>
                </p:nvSpPr>
                <p:spPr>
                  <a:xfrm>
                    <a:off x="9697506" y="790009"/>
                    <a:ext cx="606356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800" b="1" dirty="0">
                        <a:latin typeface="Times" panose="02020603050405020304" pitchFamily="18" charset="0"/>
                        <a:cs typeface="Times" panose="02020603050405020304" pitchFamily="18" charset="0"/>
                      </a:rPr>
                      <a:t>10</a:t>
                    </a:r>
                    <a:r>
                      <a:rPr lang="en-US" altLang="zh-CN" sz="1800" b="1" baseline="30000" dirty="0">
                        <a:latin typeface="Times" panose="02020603050405020304" pitchFamily="18" charset="0"/>
                        <a:cs typeface="Times" panose="02020603050405020304" pitchFamily="18" charset="0"/>
                      </a:rPr>
                      <a:t>-9</a:t>
                    </a:r>
                    <a:endParaRPr lang="zh-CN" altLang="en-US" dirty="0"/>
                  </a:p>
                </p:txBody>
              </p:sp>
              <p:sp>
                <p:nvSpPr>
                  <p:cNvPr id="182" name="文本框 181">
                    <a:extLst>
                      <a:ext uri="{FF2B5EF4-FFF2-40B4-BE49-F238E27FC236}">
                        <a16:creationId xmlns:a16="http://schemas.microsoft.com/office/drawing/2014/main" id="{44B44F9F-5DB9-2928-57BF-02971827D819}"/>
                      </a:ext>
                    </a:extLst>
                  </p:cNvPr>
                  <p:cNvSpPr txBox="1"/>
                  <p:nvPr/>
                </p:nvSpPr>
                <p:spPr>
                  <a:xfrm>
                    <a:off x="9073566" y="3128732"/>
                    <a:ext cx="90536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Pore</a:t>
                    </a:r>
                    <a:endParaRPr lang="zh-CN" altLang="en-US" sz="16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3" name="文本框 182">
                    <a:extLst>
                      <a:ext uri="{FF2B5EF4-FFF2-40B4-BE49-F238E27FC236}">
                        <a16:creationId xmlns:a16="http://schemas.microsoft.com/office/drawing/2014/main" id="{FC1399A0-1C21-96FC-46AF-249CC8466F3B}"/>
                      </a:ext>
                    </a:extLst>
                  </p:cNvPr>
                  <p:cNvSpPr txBox="1"/>
                  <p:nvPr/>
                </p:nvSpPr>
                <p:spPr>
                  <a:xfrm>
                    <a:off x="8844645" y="4725904"/>
                    <a:ext cx="13068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6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Mineral </a:t>
                    </a:r>
                    <a:endParaRPr lang="zh-CN" altLang="en-US" sz="16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" name="文本框 183">
                    <a:extLst>
                      <a:ext uri="{FF2B5EF4-FFF2-40B4-BE49-F238E27FC236}">
                        <a16:creationId xmlns:a16="http://schemas.microsoft.com/office/drawing/2014/main" id="{D4C93191-A238-D1F3-64DE-1EE7939C6EB3}"/>
                      </a:ext>
                    </a:extLst>
                  </p:cNvPr>
                  <p:cNvSpPr txBox="1"/>
                  <p:nvPr/>
                </p:nvSpPr>
                <p:spPr>
                  <a:xfrm>
                    <a:off x="7059796" y="3644839"/>
                    <a:ext cx="656885" cy="2558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n-US" altLang="zh-CN" sz="1600" dirty="0">
                        <a:latin typeface="Times" pitchFamily="2" charset="0"/>
                      </a:rPr>
                      <a:t>1st</a:t>
                    </a:r>
                  </a:p>
                </p:txBody>
              </p:sp>
              <p:sp>
                <p:nvSpPr>
                  <p:cNvPr id="185" name="文本框 184">
                    <a:extLst>
                      <a:ext uri="{FF2B5EF4-FFF2-40B4-BE49-F238E27FC236}">
                        <a16:creationId xmlns:a16="http://schemas.microsoft.com/office/drawing/2014/main" id="{A876411D-6FB2-4A34-A20E-1FE7BCE16DDC}"/>
                      </a:ext>
                    </a:extLst>
                  </p:cNvPr>
                  <p:cNvSpPr txBox="1"/>
                  <p:nvPr/>
                </p:nvSpPr>
                <p:spPr>
                  <a:xfrm>
                    <a:off x="4127136" y="4057138"/>
                    <a:ext cx="1561962" cy="2558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n-US" altLang="zh-CN" sz="1600" dirty="0">
                        <a:latin typeface="Times" pitchFamily="2" charset="0"/>
                      </a:rPr>
                      <a:t>Homogenization</a:t>
                    </a:r>
                    <a:endParaRPr lang="en-GB" altLang="zh-CN" sz="1600" dirty="0">
                      <a:latin typeface="Times" pitchFamily="2" charset="0"/>
                    </a:endParaRPr>
                  </a:p>
                </p:txBody>
              </p:sp>
              <p:sp>
                <p:nvSpPr>
                  <p:cNvPr id="186" name="文本框 185">
                    <a:extLst>
                      <a:ext uri="{FF2B5EF4-FFF2-40B4-BE49-F238E27FC236}">
                        <a16:creationId xmlns:a16="http://schemas.microsoft.com/office/drawing/2014/main" id="{6060D766-A724-899E-9C09-F616E8E35D5C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257" y="3891163"/>
                    <a:ext cx="656885" cy="2558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n-US" altLang="zh-CN" sz="1600" dirty="0">
                        <a:latin typeface="Times" pitchFamily="2" charset="0"/>
                      </a:rPr>
                      <a:t>2nd</a:t>
                    </a:r>
                  </a:p>
                </p:txBody>
              </p:sp>
            </p:grpSp>
            <p:sp>
              <p:nvSpPr>
                <p:cNvPr id="177" name="文本框 176">
                  <a:extLst>
                    <a:ext uri="{FF2B5EF4-FFF2-40B4-BE49-F238E27FC236}">
                      <a16:creationId xmlns:a16="http://schemas.microsoft.com/office/drawing/2014/main" id="{90072745-E1B3-1D4E-AD81-4C554C0FE562}"/>
                    </a:ext>
                  </a:extLst>
                </p:cNvPr>
                <p:cNvSpPr txBox="1"/>
                <p:nvPr/>
              </p:nvSpPr>
              <p:spPr>
                <a:xfrm>
                  <a:off x="1518016" y="3209201"/>
                  <a:ext cx="130685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Tunnel face</a:t>
                  </a:r>
                  <a:endParaRPr lang="zh-CN" altLang="en-US" sz="1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4" name="Picture 21" descr="坝址地形">
                <a:extLst>
                  <a:ext uri="{FF2B5EF4-FFF2-40B4-BE49-F238E27FC236}">
                    <a16:creationId xmlns:a16="http://schemas.microsoft.com/office/drawing/2014/main" id="{CC06CD47-03C4-26D2-222D-50B931D4DD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84" r="-1" b="8920"/>
              <a:stretch>
                <a:fillRect/>
              </a:stretch>
            </p:blipFill>
            <p:spPr bwMode="auto">
              <a:xfrm>
                <a:off x="210021" y="2039899"/>
                <a:ext cx="1414119" cy="208675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1723526-7910-0E56-E3DF-DB399EE3A984}"/>
                  </a:ext>
                </a:extLst>
              </p:cNvPr>
              <p:cNvSpPr/>
              <p:nvPr/>
            </p:nvSpPr>
            <p:spPr>
              <a:xfrm>
                <a:off x="972792" y="2944745"/>
                <a:ext cx="143796" cy="166791"/>
              </a:xfrm>
              <a:prstGeom prst="rect">
                <a:avLst/>
              </a:prstGeom>
              <a:noFill/>
              <a:ln w="19050">
                <a:solidFill>
                  <a:srgbClr val="E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9" name="TextBox 18">
            <a:extLst>
              <a:ext uri="{FF2B5EF4-FFF2-40B4-BE49-F238E27FC236}">
                <a16:creationId xmlns:a16="http://schemas.microsoft.com/office/drawing/2014/main" id="{CFE48DD3-04F8-0736-9A86-047B78888473}"/>
              </a:ext>
            </a:extLst>
          </p:cNvPr>
          <p:cNvSpPr txBox="1"/>
          <p:nvPr/>
        </p:nvSpPr>
        <p:spPr>
          <a:xfrm>
            <a:off x="389966" y="4326725"/>
            <a:ext cx="3420763" cy="20005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Factors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are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considered for stress and damage state</a:t>
            </a: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─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Circumstance</a:t>
            </a: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─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Microstructure</a:t>
            </a: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─"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Load-unload condition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3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B22D1-413E-ECB5-FCF7-899FA33EF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BCC82F8-B8FA-C65C-B349-B7E2930E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FF00">
              <a:alpha val="0"/>
            </a:srgbClr>
          </a:solidFill>
        </p:spPr>
        <p:txBody>
          <a:bodyPr/>
          <a:lstStyle/>
          <a:p>
            <a:fld id="{0FE4BB86-00FE-4040-8B1F-60FEBCFBD79A}" type="slidenum">
              <a:rPr lang="en-US" altLang="zh-CN" smtClean="0"/>
              <a:pPr/>
              <a:t>4</a:t>
            </a:fld>
            <a:r>
              <a:rPr lang="en-US" altLang="zh-CN" dirty="0"/>
              <a:t>/10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7FCBE7-3F35-8C28-FE0C-D2D323BC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6CF4-F2E8-4D6D-972A-C2FE7F649AC8}" type="datetime8">
              <a:rPr lang="fr-FR" altLang="zh-CN" smtClean="0"/>
              <a:t>21/05/2026 11:37</a:t>
            </a:fld>
            <a:endParaRPr lang="zh-CN" altLang="en-US" dirty="0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DC720A5B-04D2-CAB2-1360-CE74682C3D0D}"/>
              </a:ext>
            </a:extLst>
          </p:cNvPr>
          <p:cNvSpPr txBox="1">
            <a:spLocks/>
          </p:cNvSpPr>
          <p:nvPr/>
        </p:nvSpPr>
        <p:spPr>
          <a:xfrm>
            <a:off x="0" y="305095"/>
            <a:ext cx="12192000" cy="503879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360000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Homogenization scheme</a:t>
            </a:r>
            <a:endParaRPr lang="fr-FR" altLang="zh-CN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E971C1D-C520-45F2-A483-D7BB67BC6671}"/>
              </a:ext>
            </a:extLst>
          </p:cNvPr>
          <p:cNvGrpSpPr/>
          <p:nvPr/>
        </p:nvGrpSpPr>
        <p:grpSpPr>
          <a:xfrm>
            <a:off x="309897" y="1159194"/>
            <a:ext cx="7377469" cy="3946475"/>
            <a:chOff x="5748596" y="453370"/>
            <a:chExt cx="6448486" cy="249239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5473AB6-7FC5-C086-4578-5ACB7192BC8B}"/>
                </a:ext>
              </a:extLst>
            </p:cNvPr>
            <p:cNvGrpSpPr/>
            <p:nvPr/>
          </p:nvGrpSpPr>
          <p:grpSpPr>
            <a:xfrm>
              <a:off x="5748596" y="453370"/>
              <a:ext cx="6448486" cy="2492397"/>
              <a:chOff x="1513002" y="1934259"/>
              <a:chExt cx="6448486" cy="24923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CB3AD5A8-1369-8129-C191-50CDB128DA8A}"/>
                      </a:ext>
                    </a:extLst>
                  </p:cNvPr>
                  <p:cNvSpPr txBox="1"/>
                  <p:nvPr/>
                </p:nvSpPr>
                <p:spPr>
                  <a:xfrm>
                    <a:off x="2200720" y="1934259"/>
                    <a:ext cx="368710" cy="49244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𝜮</m:t>
                          </m:r>
                        </m:oMath>
                      </m:oMathPara>
                    </a14:m>
                    <a:endParaRPr lang="en-GB" sz="3200" b="1" i="1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CB3AD5A8-1369-8129-C191-50CDB128DA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0720" y="1934259"/>
                    <a:ext cx="368710" cy="49244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C4A058A7-06DD-7B82-EC54-488D2510F64F}"/>
                      </a:ext>
                    </a:extLst>
                  </p:cNvPr>
                  <p:cNvSpPr txBox="1"/>
                  <p:nvPr/>
                </p:nvSpPr>
                <p:spPr>
                  <a:xfrm>
                    <a:off x="6679619" y="1934259"/>
                    <a:ext cx="368710" cy="49244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oMath>
                      </m:oMathPara>
                    </a14:m>
                    <a:endParaRPr lang="en-GB" sz="3200" b="1" i="1" dirty="0"/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C4A058A7-06DD-7B82-EC54-488D2510F6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619" y="1934259"/>
                    <a:ext cx="368710" cy="49244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3A761A66-5318-35D1-D19C-01C9218D9CA0}"/>
                      </a:ext>
                    </a:extLst>
                  </p:cNvPr>
                  <p:cNvSpPr txBox="1"/>
                  <p:nvPr/>
                </p:nvSpPr>
                <p:spPr>
                  <a:xfrm>
                    <a:off x="2062789" y="4123267"/>
                    <a:ext cx="368710" cy="30338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en-US" altLang="zh-CN" sz="3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zh-C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3000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3A761A66-5318-35D1-D19C-01C9218D9C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789" y="4123267"/>
                    <a:ext cx="368710" cy="30338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7101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1D1EEB27-7E63-7990-02D9-32D5D15137F8}"/>
                      </a:ext>
                    </a:extLst>
                  </p:cNvPr>
                  <p:cNvSpPr txBox="1"/>
                  <p:nvPr/>
                </p:nvSpPr>
                <p:spPr>
                  <a:xfrm>
                    <a:off x="6581886" y="4123267"/>
                    <a:ext cx="229665" cy="30338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en-US" altLang="zh-CN" sz="30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zh-C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3000" dirty="0"/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1D1EEB27-7E63-7990-02D9-32D5D15137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1886" y="4123267"/>
                    <a:ext cx="229665" cy="30338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5814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B93405F6-600A-329B-AC3F-D69F5365C061}"/>
                      </a:ext>
                    </a:extLst>
                  </p:cNvPr>
                  <p:cNvSpPr txBox="1"/>
                  <p:nvPr/>
                </p:nvSpPr>
                <p:spPr>
                  <a:xfrm>
                    <a:off x="3885663" y="1945257"/>
                    <a:ext cx="1504295" cy="25269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𝜮</m:t>
                          </m:r>
                          <m:r>
                            <a:rPr lang="el-GR" altLang="zh-CN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l-GR" altLang="zh-CN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sz="26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ℂ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2600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hom</m:t>
                              </m:r>
                            </m:sup>
                          </m:sSup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oMath>
                      </m:oMathPara>
                    </a14:m>
                    <a:endParaRPr lang="en-GB" sz="2600" b="1" i="1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B93405F6-600A-329B-AC3F-D69F5365C0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5663" y="1945257"/>
                    <a:ext cx="1504295" cy="2526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606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7D1C59FB-8A8F-517D-E45C-AA894C169CCD}"/>
                      </a:ext>
                    </a:extLst>
                  </p:cNvPr>
                  <p:cNvSpPr txBox="1"/>
                  <p:nvPr/>
                </p:nvSpPr>
                <p:spPr>
                  <a:xfrm>
                    <a:off x="3187907" y="4133391"/>
                    <a:ext cx="2873828" cy="26293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l-GR" altLang="zh-CN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26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7D1C59FB-8A8F-517D-E45C-AA894C169C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7907" y="4133391"/>
                    <a:ext cx="2873828" cy="26293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直线箭头连接符 9">
                <a:extLst>
                  <a:ext uri="{FF2B5EF4-FFF2-40B4-BE49-F238E27FC236}">
                    <a16:creationId xmlns:a16="http://schemas.microsoft.com/office/drawing/2014/main" id="{0FE01991-9716-18E1-4DD6-A5878AEDCDE4}"/>
                  </a:ext>
                </a:extLst>
              </p:cNvPr>
              <p:cNvCxnSpPr/>
              <p:nvPr/>
            </p:nvCxnSpPr>
            <p:spPr>
              <a:xfrm flipH="1">
                <a:off x="2769456" y="4291214"/>
                <a:ext cx="605001" cy="0"/>
              </a:xfrm>
              <a:prstGeom prst="straightConnector1">
                <a:avLst/>
              </a:prstGeom>
              <a:ln w="25400" cap="rnd">
                <a:solidFill>
                  <a:schemeClr val="accent1"/>
                </a:soli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线箭头连接符 20">
                <a:extLst>
                  <a:ext uri="{FF2B5EF4-FFF2-40B4-BE49-F238E27FC236}">
                    <a16:creationId xmlns:a16="http://schemas.microsoft.com/office/drawing/2014/main" id="{AE3D6998-2793-7189-3B4C-DCE492F476E5}"/>
                  </a:ext>
                </a:extLst>
              </p:cNvPr>
              <p:cNvCxnSpPr/>
              <p:nvPr/>
            </p:nvCxnSpPr>
            <p:spPr>
              <a:xfrm flipH="1">
                <a:off x="5843124" y="4278666"/>
                <a:ext cx="605001" cy="0"/>
              </a:xfrm>
              <a:prstGeom prst="straightConnector1">
                <a:avLst/>
              </a:prstGeom>
              <a:ln w="25400" cap="rnd">
                <a:solidFill>
                  <a:schemeClr val="accent1"/>
                </a:soli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线箭头连接符 28">
                <a:extLst>
                  <a:ext uri="{FF2B5EF4-FFF2-40B4-BE49-F238E27FC236}">
                    <a16:creationId xmlns:a16="http://schemas.microsoft.com/office/drawing/2014/main" id="{1AAFFD08-F6DB-04A6-6D86-9DC3F52CB5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3037" y="2314898"/>
                <a:ext cx="0" cy="470330"/>
              </a:xfrm>
              <a:prstGeom prst="straightConnector1">
                <a:avLst/>
              </a:prstGeom>
              <a:ln w="25400" cap="rnd" cmpd="sng">
                <a:solidFill>
                  <a:schemeClr val="accent1"/>
                </a:soli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箭头连接符 32">
                <a:extLst>
                  <a:ext uri="{FF2B5EF4-FFF2-40B4-BE49-F238E27FC236}">
                    <a16:creationId xmlns:a16="http://schemas.microsoft.com/office/drawing/2014/main" id="{0CD0D8D4-9BA5-26CB-E04E-44C728DBB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3037" y="3576136"/>
                <a:ext cx="0" cy="470330"/>
              </a:xfrm>
              <a:prstGeom prst="straightConnector1">
                <a:avLst/>
              </a:prstGeom>
              <a:ln w="25400" cap="rnd">
                <a:solidFill>
                  <a:schemeClr val="accent1"/>
                </a:soli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线箭头连接符 33">
                <a:extLst>
                  <a:ext uri="{FF2B5EF4-FFF2-40B4-BE49-F238E27FC236}">
                    <a16:creationId xmlns:a16="http://schemas.microsoft.com/office/drawing/2014/main" id="{5CB85777-390F-98AC-6BA4-AF0BFE4F41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75598" y="3569028"/>
                <a:ext cx="1228" cy="484546"/>
              </a:xfrm>
              <a:prstGeom prst="straightConnector1">
                <a:avLst/>
              </a:prstGeom>
              <a:ln w="25400" cap="rnd">
                <a:solidFill>
                  <a:schemeClr val="accent1"/>
                </a:soli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线箭头连接符 37">
                <a:extLst>
                  <a:ext uri="{FF2B5EF4-FFF2-40B4-BE49-F238E27FC236}">
                    <a16:creationId xmlns:a16="http://schemas.microsoft.com/office/drawing/2014/main" id="{D5113AF6-E106-16CF-90F2-B6E43A8BE9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75598" y="2307790"/>
                <a:ext cx="1228" cy="484546"/>
              </a:xfrm>
              <a:prstGeom prst="straightConnector1">
                <a:avLst/>
              </a:prstGeom>
              <a:ln w="25400" cap="rnd">
                <a:solidFill>
                  <a:schemeClr val="accent1"/>
                </a:soli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FF0B53CC-E357-508A-7C45-26D37D63AB57}"/>
                      </a:ext>
                    </a:extLst>
                  </p:cNvPr>
                  <p:cNvSpPr txBox="1"/>
                  <p:nvPr/>
                </p:nvSpPr>
                <p:spPr>
                  <a:xfrm>
                    <a:off x="5748498" y="2899383"/>
                    <a:ext cx="2212990" cy="26293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altLang="zh-CN" sz="2600" i="1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l-GR" altLang="zh-CN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𝔸</m:t>
                          </m:r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ctrlP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zh-CN" sz="2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altLang="zh-CN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):</m:t>
                          </m:r>
                          <m:r>
                            <a:rPr lang="en-US" altLang="zh-CN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oMath>
                      </m:oMathPara>
                    </a14:m>
                    <a:endParaRPr lang="en-GB" sz="2600" b="1" i="1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FF0B53CC-E357-508A-7C45-26D37D63AB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8498" y="2899383"/>
                    <a:ext cx="2212990" cy="26293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CDAAC495-062B-A8BA-BB3D-1B541A8CDECE}"/>
                      </a:ext>
                    </a:extLst>
                  </p:cNvPr>
                  <p:cNvSpPr txBox="1"/>
                  <p:nvPr/>
                </p:nvSpPr>
                <p:spPr>
                  <a:xfrm>
                    <a:off x="1887768" y="2889421"/>
                    <a:ext cx="2463742" cy="28285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l-GR" altLang="zh-C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  <m:r>
                          <a:rPr lang="el-GR" altLang="zh-CN" sz="26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altLang="zh-CN" sz="2600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bar>
                              <m:barPr>
                                <m:ctrlPr>
                                  <a:rPr lang="en-US" altLang="zh-CN" sz="260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zh-CN" sz="2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bar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a14:m>
                    <a:endParaRPr lang="en-GB" altLang="zh-CN" sz="26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CDAAC495-062B-A8BA-BB3D-1B541A8CDE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7768" y="2889421"/>
                    <a:ext cx="2463742" cy="28285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C01D66B4-15AD-7B80-6E07-5ABE5C4CBC77}"/>
                      </a:ext>
                    </a:extLst>
                  </p:cNvPr>
                  <p:cNvSpPr txBox="1"/>
                  <p:nvPr/>
                </p:nvSpPr>
                <p:spPr>
                  <a:xfrm>
                    <a:off x="3778735" y="2319971"/>
                    <a:ext cx="1630008" cy="3256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2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Macro</m:t>
                          </m:r>
                          <m:r>
                            <a:rPr lang="zh-CN" altLang="en-US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behavior</m:t>
                          </m:r>
                        </m:oMath>
                      </m:oMathPara>
                    </a14:m>
                    <a:endParaRPr lang="en-GB" altLang="zh-CN" sz="2200" dirty="0">
                      <a:solidFill>
                        <a:srgbClr val="FF0000"/>
                      </a:solidFill>
                      <a:latin typeface="Times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C01D66B4-15AD-7B80-6E07-5ABE5C4CBC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8735" y="2319971"/>
                    <a:ext cx="1630008" cy="32563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27" r="-1045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68CE7BF7-CCF5-5E84-DCBF-DA2919B81BE2}"/>
                      </a:ext>
                    </a:extLst>
                  </p:cNvPr>
                  <p:cNvSpPr txBox="1"/>
                  <p:nvPr/>
                </p:nvSpPr>
                <p:spPr>
                  <a:xfrm>
                    <a:off x="3808750" y="3728507"/>
                    <a:ext cx="1630008" cy="3256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Local</m:t>
                          </m:r>
                          <m:r>
                            <a:rPr lang="zh-CN" altLang="en-US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behavior</m:t>
                          </m:r>
                        </m:oMath>
                      </m:oMathPara>
                    </a14:m>
                    <a:endParaRPr lang="en-GB" altLang="zh-CN" sz="2200" dirty="0">
                      <a:solidFill>
                        <a:srgbClr val="FF0000"/>
                      </a:solidFill>
                      <a:latin typeface="Times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68CE7BF7-CCF5-5E84-DCBF-DA2919B81B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8750" y="3728507"/>
                    <a:ext cx="1630008" cy="32563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27" r="-424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C90C129D-D5F3-8AD2-62FB-C2F266F7E97D}"/>
                      </a:ext>
                    </a:extLst>
                  </p:cNvPr>
                  <p:cNvSpPr txBox="1"/>
                  <p:nvPr/>
                </p:nvSpPr>
                <p:spPr>
                  <a:xfrm>
                    <a:off x="6170330" y="3189896"/>
                    <a:ext cx="1189102" cy="3256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Locali</m:t>
                          </m:r>
                          <m:r>
                            <m:rPr>
                              <m:sty m:val="p"/>
                            </m:rPr>
                            <a:rPr lang="en-US" altLang="zh-CN" sz="2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ation</m:t>
                          </m:r>
                        </m:oMath>
                      </m:oMathPara>
                    </a14:m>
                    <a:endParaRPr lang="en-GB" altLang="zh-CN" sz="2200" dirty="0">
                      <a:solidFill>
                        <a:srgbClr val="0000FF"/>
                      </a:solidFill>
                      <a:latin typeface="Times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C90C129D-D5F3-8AD2-62FB-C2F266F7E9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0330" y="3189896"/>
                    <a:ext cx="1189102" cy="32563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897" r="-1973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52A43CAE-B252-AD8D-C315-1C941BBB777C}"/>
                      </a:ext>
                    </a:extLst>
                  </p:cNvPr>
                  <p:cNvSpPr txBox="1"/>
                  <p:nvPr/>
                </p:nvSpPr>
                <p:spPr>
                  <a:xfrm>
                    <a:off x="1513002" y="3189896"/>
                    <a:ext cx="1189102" cy="3256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Homogenizatiozn</m:t>
                          </m:r>
                        </m:oMath>
                      </m:oMathPara>
                    </a14:m>
                    <a:endParaRPr lang="en-GB" altLang="zh-CN" sz="2200" dirty="0">
                      <a:solidFill>
                        <a:srgbClr val="0000FF"/>
                      </a:solidFill>
                      <a:latin typeface="Times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52A43CAE-B252-AD8D-C315-1C941BBB77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3002" y="3189896"/>
                    <a:ext cx="1189102" cy="32563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691" r="-7040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下箭头 49">
              <a:extLst>
                <a:ext uri="{FF2B5EF4-FFF2-40B4-BE49-F238E27FC236}">
                  <a16:creationId xmlns:a16="http://schemas.microsoft.com/office/drawing/2014/main" id="{24DFE361-DC53-C19E-946B-10FEECB3D0B5}"/>
                </a:ext>
              </a:extLst>
            </p:cNvPr>
            <p:cNvSpPr/>
            <p:nvPr/>
          </p:nvSpPr>
          <p:spPr>
            <a:xfrm rot="5400000">
              <a:off x="7432222" y="60840"/>
              <a:ext cx="91485" cy="1080533"/>
            </a:xfrm>
            <a:prstGeom prst="downArrow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下箭头 50">
              <a:extLst>
                <a:ext uri="{FF2B5EF4-FFF2-40B4-BE49-F238E27FC236}">
                  <a16:creationId xmlns:a16="http://schemas.microsoft.com/office/drawing/2014/main" id="{2EFADD37-9597-456F-A759-1A5E1192B9B9}"/>
                </a:ext>
              </a:extLst>
            </p:cNvPr>
            <p:cNvSpPr/>
            <p:nvPr/>
          </p:nvSpPr>
          <p:spPr>
            <a:xfrm rot="16200000">
              <a:off x="10230144" y="60840"/>
              <a:ext cx="91485" cy="1080533"/>
            </a:xfrm>
            <a:prstGeom prst="downArrow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18">
            <a:extLst>
              <a:ext uri="{FF2B5EF4-FFF2-40B4-BE49-F238E27FC236}">
                <a16:creationId xmlns:a16="http://schemas.microsoft.com/office/drawing/2014/main" id="{60A99904-9B02-FCF8-17C5-367BC626C22E}"/>
              </a:ext>
            </a:extLst>
          </p:cNvPr>
          <p:cNvSpPr txBox="1"/>
          <p:nvPr/>
        </p:nvSpPr>
        <p:spPr>
          <a:xfrm>
            <a:off x="7311729" y="3776800"/>
            <a:ext cx="4732205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What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local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behaviors should be modeled ?</a:t>
            </a: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─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lastic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deformation of matrix</a:t>
            </a: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─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Microcrack propagation</a:t>
            </a: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─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Frictional sliding along microcracks</a:t>
            </a: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─"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Debonding along mineral-matrix interfaces</a:t>
            </a: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Char char="─"/>
              <a:defRPr/>
            </a:pP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…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E977337-6887-8D0C-2836-435022004E75}"/>
              </a:ext>
            </a:extLst>
          </p:cNvPr>
          <p:cNvSpPr/>
          <p:nvPr/>
        </p:nvSpPr>
        <p:spPr>
          <a:xfrm>
            <a:off x="6097652" y="-151"/>
            <a:ext cx="6094348" cy="2891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b"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Micromechanics-based model</a:t>
            </a:r>
          </a:p>
        </p:txBody>
      </p:sp>
    </p:spTree>
    <p:extLst>
      <p:ext uri="{BB962C8B-B14F-4D97-AF65-F5344CB8AC3E}">
        <p14:creationId xmlns:p14="http://schemas.microsoft.com/office/powerpoint/2010/main" val="331305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DC31C-D015-9967-4212-35EB86803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对象 117">
            <a:extLst>
              <a:ext uri="{FF2B5EF4-FFF2-40B4-BE49-F238E27FC236}">
                <a16:creationId xmlns:a16="http://schemas.microsoft.com/office/drawing/2014/main" id="{C1D86E75-C089-94EC-9854-6328F82FB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265807"/>
              </p:ext>
            </p:extLst>
          </p:nvPr>
        </p:nvGraphicFramePr>
        <p:xfrm>
          <a:off x="9060700" y="3912889"/>
          <a:ext cx="2989263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2989451" imgH="2426562" progId="Origin95.Graph">
                  <p:embed/>
                </p:oleObj>
              </mc:Choice>
              <mc:Fallback>
                <p:oleObj name="Graph" r:id="rId2" imgW="2989451" imgH="2426562" progId="Origin95.Graph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03762938-A506-4C9F-8925-305EDA485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60700" y="3912889"/>
                        <a:ext cx="2989263" cy="242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" name="图片 92">
            <a:extLst>
              <a:ext uri="{FF2B5EF4-FFF2-40B4-BE49-F238E27FC236}">
                <a16:creationId xmlns:a16="http://schemas.microsoft.com/office/drawing/2014/main" id="{02735365-6209-7669-9AD0-745C1F4878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51" t="8103"/>
          <a:stretch>
            <a:fillRect/>
          </a:stretch>
        </p:blipFill>
        <p:spPr>
          <a:xfrm>
            <a:off x="3756991" y="2916498"/>
            <a:ext cx="5157046" cy="792854"/>
          </a:xfrm>
          <a:prstGeom prst="rect">
            <a:avLst/>
          </a:prstGeom>
        </p:spPr>
      </p:pic>
      <p:pic>
        <p:nvPicPr>
          <p:cNvPr id="121" name="图片 120">
            <a:extLst>
              <a:ext uri="{FF2B5EF4-FFF2-40B4-BE49-F238E27FC236}">
                <a16:creationId xmlns:a16="http://schemas.microsoft.com/office/drawing/2014/main" id="{EB9548F0-336E-8119-2892-89EE664D9A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212"/>
          <a:stretch>
            <a:fillRect/>
          </a:stretch>
        </p:blipFill>
        <p:spPr>
          <a:xfrm>
            <a:off x="3756991" y="4713727"/>
            <a:ext cx="2304083" cy="6168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0B97D012-9C52-A0A3-5F07-432868CBD47C}"/>
                  </a:ext>
                </a:extLst>
              </p:cNvPr>
              <p:cNvSpPr txBox="1"/>
              <p:nvPr/>
            </p:nvSpPr>
            <p:spPr>
              <a:xfrm>
                <a:off x="417444" y="1016879"/>
                <a:ext cx="7031934" cy="49857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Ellipsoidal inclusion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Penny-shaped microcracks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≪1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Times New Roman" panose="02020603050405020304" pitchFamily="18" charset="0"/>
                  <a:buChar char="─"/>
                  <a:defRPr/>
                </a:pP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Damage density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𝒩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Times New Roman" panose="02020603050405020304" pitchFamily="18" charset="0"/>
                  <a:buChar char="─"/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Volume fraction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zh-CN" altLang="en-US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𝒩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zh-CN" altLang="en-US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Times New Roman" panose="02020603050405020304" pitchFamily="18" charset="0"/>
                  <a:buChar char="─"/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Effective elastic stiffness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hom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342900" indent="-342900">
                  <a:spcBef>
                    <a:spcPts val="20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Spherical pores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Times New Roman" panose="02020603050405020304" pitchFamily="18" charset="0"/>
                  <a:buChar char="─"/>
                  <a:defRPr/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Volume fraction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Times New Roman" panose="02020603050405020304" pitchFamily="18" charset="0"/>
                  <a:buChar char="─"/>
                  <a:defRPr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Effective elastic stiffness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ℂ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hom</m:t>
                        </m:r>
                      </m:sup>
                    </m:sSub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2000"/>
                  </a:spcBef>
                  <a:spcAft>
                    <a:spcPts val="120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dirty="0">
                    <a:solidFill>
                      <a:srgbClr val="0000FF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Homogeneous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stiffness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ℂ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hom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hom</m:t>
                        </m:r>
                      </m:sup>
                    </m:sSup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𝕁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hom</m:t>
                        </m:r>
                      </m:sup>
                    </m:sSup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𝕂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0B97D012-9C52-A0A3-5F07-432868CBD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4" y="1016879"/>
                <a:ext cx="7031934" cy="4985788"/>
              </a:xfrm>
              <a:prstGeom prst="rect">
                <a:avLst/>
              </a:prstGeom>
              <a:blipFill>
                <a:blip r:embed="rId6"/>
                <a:stretch>
                  <a:fillRect l="-780" b="-15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对象 93">
            <a:extLst>
              <a:ext uri="{FF2B5EF4-FFF2-40B4-BE49-F238E27FC236}">
                <a16:creationId xmlns:a16="http://schemas.microsoft.com/office/drawing/2014/main" id="{48C6AFD2-4EE4-744A-5586-66922D25D3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467318"/>
              </p:ext>
            </p:extLst>
          </p:nvPr>
        </p:nvGraphicFramePr>
        <p:xfrm>
          <a:off x="8994026" y="897184"/>
          <a:ext cx="3055937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3056213" imgH="2428219" progId="Origin95.Graph">
                  <p:embed/>
                </p:oleObj>
              </mc:Choice>
              <mc:Fallback>
                <p:oleObj name="Graph" r:id="rId7" imgW="3056213" imgH="2428219" progId="Origin95.Graph">
                  <p:embed/>
                  <p:pic>
                    <p:nvPicPr>
                      <p:cNvPr id="85" name="对象 84">
                        <a:extLst>
                          <a:ext uri="{FF2B5EF4-FFF2-40B4-BE49-F238E27FC236}">
                            <a16:creationId xmlns:a16="http://schemas.microsoft.com/office/drawing/2014/main" id="{B77EC566-CD94-4283-9DBA-41C62DC354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4026" y="897184"/>
                        <a:ext cx="3055937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15DC755-26F4-A83E-CDF6-9CEE7EEF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FF00">
              <a:alpha val="0"/>
            </a:srgbClr>
          </a:solidFill>
        </p:spPr>
        <p:txBody>
          <a:bodyPr/>
          <a:lstStyle/>
          <a:p>
            <a:fld id="{0FE4BB86-00FE-4040-8B1F-60FEBCFBD79A}" type="slidenum">
              <a:rPr lang="en-US" altLang="zh-CN" smtClean="0"/>
              <a:pPr/>
              <a:t>5</a:t>
            </a:fld>
            <a:r>
              <a:rPr lang="en-US" altLang="zh-CN" dirty="0"/>
              <a:t>/10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C1C8EDC-ADD0-AFF2-5518-7F3907DC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6CF4-F2E8-4D6D-972A-C2FE7F649AC8}" type="datetime8">
              <a:rPr lang="fr-FR" altLang="zh-CN" smtClean="0"/>
              <a:t>21/05/2026 12:19</a:t>
            </a:fld>
            <a:endParaRPr lang="zh-CN" altLang="en-US" dirty="0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2050993D-C713-DDF8-D614-F367D9E86307}"/>
              </a:ext>
            </a:extLst>
          </p:cNvPr>
          <p:cNvSpPr txBox="1">
            <a:spLocks/>
          </p:cNvSpPr>
          <p:nvPr/>
        </p:nvSpPr>
        <p:spPr>
          <a:xfrm>
            <a:off x="0" y="305095"/>
            <a:ext cx="12192000" cy="503879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360000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formulation -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Microstructure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altLang="zh-CN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DA5CA3C-DEB5-91F0-7093-64686A637223}"/>
              </a:ext>
            </a:extLst>
          </p:cNvPr>
          <p:cNvSpPr/>
          <p:nvPr/>
        </p:nvSpPr>
        <p:spPr>
          <a:xfrm>
            <a:off x="6097652" y="-151"/>
            <a:ext cx="6094348" cy="2891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b"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Micromechanics-based model</a:t>
            </a: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F7CD33D2-7EEF-7FCE-CB6A-0FE29A2D4E4C}"/>
              </a:ext>
            </a:extLst>
          </p:cNvPr>
          <p:cNvGrpSpPr/>
          <p:nvPr/>
        </p:nvGrpSpPr>
        <p:grpSpPr>
          <a:xfrm>
            <a:off x="6131713" y="1160682"/>
            <a:ext cx="3072886" cy="1928292"/>
            <a:chOff x="5891807" y="1118917"/>
            <a:chExt cx="3072886" cy="1928292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6539E46-E069-34F4-774F-C105C1B10715}"/>
                </a:ext>
              </a:extLst>
            </p:cNvPr>
            <p:cNvSpPr/>
            <p:nvPr/>
          </p:nvSpPr>
          <p:spPr>
            <a:xfrm>
              <a:off x="6340965" y="2114262"/>
              <a:ext cx="864506" cy="93294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glow" dir="t"/>
            </a:scene3d>
            <a:sp3d extrusionH="63500" prstMaterial="matte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129F13BA-E868-EEEA-3631-D7B3344B0625}"/>
                </a:ext>
              </a:extLst>
            </p:cNvPr>
            <p:cNvGrpSpPr/>
            <p:nvPr/>
          </p:nvGrpSpPr>
          <p:grpSpPr>
            <a:xfrm>
              <a:off x="5891807" y="1118917"/>
              <a:ext cx="3072886" cy="1788121"/>
              <a:chOff x="5891807" y="1118917"/>
              <a:chExt cx="3072886" cy="1788121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319EC4FA-0214-DD4A-6A19-2C9FA7F30997}"/>
                  </a:ext>
                </a:extLst>
              </p:cNvPr>
              <p:cNvSpPr/>
              <p:nvPr/>
            </p:nvSpPr>
            <p:spPr>
              <a:xfrm>
                <a:off x="7200512" y="1118917"/>
                <a:ext cx="1764181" cy="149050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B7765B6F-CF18-A49B-FC77-D3CFB62157C5}"/>
                  </a:ext>
                </a:extLst>
              </p:cNvPr>
              <p:cNvSpPr/>
              <p:nvPr/>
            </p:nvSpPr>
            <p:spPr>
              <a:xfrm rot="15547896">
                <a:off x="7377139" y="1410800"/>
                <a:ext cx="276391" cy="39742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>
                  <a:schemeClr val="tx1">
                    <a:lumMod val="65000"/>
                    <a:lumOff val="35000"/>
                    <a:alpha val="40000"/>
                  </a:schemeClr>
                </a:glow>
              </a:effectLst>
              <a:scene3d>
                <a:camera prst="isometricOffAxis2Top">
                  <a:rot lat="18075715" lon="3207254" rev="15741449"/>
                </a:camera>
                <a:lightRig rig="glow" dir="t"/>
              </a:scene3d>
              <a:sp3d extrusionH="25400"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C7F762EA-9DB7-53FF-3785-4450C754F7D0}"/>
                  </a:ext>
                </a:extLst>
              </p:cNvPr>
              <p:cNvSpPr/>
              <p:nvPr/>
            </p:nvSpPr>
            <p:spPr>
              <a:xfrm rot="9418262">
                <a:off x="7975907" y="1128124"/>
                <a:ext cx="262501" cy="41845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>
                  <a:schemeClr val="tx1">
                    <a:lumMod val="65000"/>
                    <a:lumOff val="35000"/>
                    <a:alpha val="40000"/>
                  </a:schemeClr>
                </a:glow>
              </a:effectLst>
              <a:scene3d>
                <a:camera prst="isometricOffAxis2Top">
                  <a:rot lat="18075715" lon="3207254" rev="15741449"/>
                </a:camera>
                <a:lightRig rig="glow" dir="t"/>
              </a:scene3d>
              <a:sp3d extrusionH="25400"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66ADE56E-81D2-A06D-DB29-327275FFC5FC}"/>
                  </a:ext>
                </a:extLst>
              </p:cNvPr>
              <p:cNvSpPr/>
              <p:nvPr/>
            </p:nvSpPr>
            <p:spPr>
              <a:xfrm rot="509139">
                <a:off x="7405245" y="1928474"/>
                <a:ext cx="262501" cy="41845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>
                  <a:schemeClr val="tx1">
                    <a:lumMod val="65000"/>
                    <a:lumOff val="35000"/>
                    <a:alpha val="40000"/>
                  </a:schemeClr>
                </a:glow>
              </a:effectLst>
              <a:scene3d>
                <a:camera prst="isometricOffAxis2Top">
                  <a:rot lat="18075715" lon="3207254" rev="15741449"/>
                </a:camera>
                <a:lightRig rig="glow" dir="t"/>
              </a:scene3d>
              <a:sp3d extrusionH="25400"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5048455C-FF18-C393-DC1B-C1F61EC98613}"/>
                  </a:ext>
                </a:extLst>
              </p:cNvPr>
              <p:cNvSpPr/>
              <p:nvPr/>
            </p:nvSpPr>
            <p:spPr>
              <a:xfrm rot="16439753">
                <a:off x="8483942" y="2091484"/>
                <a:ext cx="276391" cy="39742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>
                  <a:schemeClr val="bg1">
                    <a:alpha val="40000"/>
                  </a:schemeClr>
                </a:glow>
              </a:effectLst>
              <a:scene3d>
                <a:camera prst="isometricOffAxis2Top">
                  <a:rot lat="18075715" lon="3207254" rev="15741449"/>
                </a:camera>
                <a:lightRig rig="glow" dir="t"/>
              </a:scene3d>
              <a:sp3d extrusionH="25400"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F713D12D-0194-F6C4-F848-E20CE955086D}"/>
                  </a:ext>
                </a:extLst>
              </p:cNvPr>
              <p:cNvSpPr/>
              <p:nvPr/>
            </p:nvSpPr>
            <p:spPr>
              <a:xfrm rot="19083755">
                <a:off x="7951829" y="2148648"/>
                <a:ext cx="262501" cy="41845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>
                  <a:schemeClr val="tx1">
                    <a:lumMod val="65000"/>
                    <a:lumOff val="35000"/>
                    <a:alpha val="40000"/>
                  </a:schemeClr>
                </a:glow>
                <a:outerShdw blurRad="76200" dir="18900000" sy="23000" kx="-1200000" algn="bl" rotWithShape="0">
                  <a:schemeClr val="bg1">
                    <a:alpha val="20000"/>
                  </a:schemeClr>
                </a:outerShdw>
              </a:effectLst>
              <a:scene3d>
                <a:camera prst="isometricOffAxis2Top">
                  <a:rot lat="18075715" lon="3207254" rev="15741449"/>
                </a:camera>
                <a:lightRig rig="glow" dir="t"/>
              </a:scene3d>
              <a:sp3d extrusionH="25400"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30D300EB-0C16-FDFA-6417-ED1BB14DB3EC}"/>
                  </a:ext>
                </a:extLst>
              </p:cNvPr>
              <p:cNvSpPr/>
              <p:nvPr/>
            </p:nvSpPr>
            <p:spPr>
              <a:xfrm rot="19612145">
                <a:off x="8453336" y="1711946"/>
                <a:ext cx="262501" cy="41845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>
                  <a:schemeClr val="tx1">
                    <a:lumMod val="65000"/>
                    <a:lumOff val="35000"/>
                    <a:alpha val="40000"/>
                  </a:schemeClr>
                </a:glow>
              </a:effectLst>
              <a:scene3d>
                <a:camera prst="isometricOffAxis2Top">
                  <a:rot lat="18075715" lon="3207254" rev="15741449"/>
                </a:camera>
                <a:lightRig rig="glow" dir="t"/>
              </a:scene3d>
              <a:sp3d extrusionH="25400"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389EF4B-C19B-FC0E-399C-C39985BEB76B}"/>
                  </a:ext>
                </a:extLst>
              </p:cNvPr>
              <p:cNvSpPr/>
              <p:nvPr/>
            </p:nvSpPr>
            <p:spPr>
              <a:xfrm rot="18942186">
                <a:off x="8470338" y="1327000"/>
                <a:ext cx="262501" cy="41845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glow>
                  <a:schemeClr val="tx1">
                    <a:lumMod val="65000"/>
                    <a:lumOff val="35000"/>
                    <a:alpha val="40000"/>
                  </a:schemeClr>
                </a:glow>
              </a:effectLst>
              <a:scene3d>
                <a:camera prst="isometricOffAxis2Top">
                  <a:rot lat="18075715" lon="3207254" rev="15741449"/>
                </a:camera>
                <a:lightRig rig="glow" dir="t"/>
              </a:scene3d>
              <a:sp3d extrusionH="25400"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F73F53A2-17A2-22EE-8EE2-5A7F7EBC7D49}"/>
                  </a:ext>
                </a:extLst>
              </p:cNvPr>
              <p:cNvSpPr/>
              <p:nvPr/>
            </p:nvSpPr>
            <p:spPr>
              <a:xfrm rot="2398144">
                <a:off x="7846154" y="1641000"/>
                <a:ext cx="262501" cy="41845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  <a:scene3d>
                <a:camera prst="isometricOffAxis2Top">
                  <a:rot lat="18075715" lon="3207254" rev="15741449"/>
                </a:camera>
                <a:lightRig rig="glow" dir="t"/>
              </a:scene3d>
              <a:sp3d extrusionH="25400" prstMaterial="matte">
                <a:bevelT w="0" h="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96F5BDEE-6CA5-51FF-2D16-33D559507490}"/>
                      </a:ext>
                    </a:extLst>
                  </p:cNvPr>
                  <p:cNvSpPr txBox="1"/>
                  <p:nvPr/>
                </p:nvSpPr>
                <p:spPr>
                  <a:xfrm>
                    <a:off x="7625625" y="1201380"/>
                    <a:ext cx="269359" cy="2750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</m:oMath>
                      </m:oMathPara>
                    </a14:m>
                    <a:endParaRPr lang="en-GB" i="1" baseline="30000" dirty="0"/>
                  </a:p>
                </p:txBody>
              </p:sp>
            </mc:Choice>
            <mc:Fallback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96F5BDEE-6CA5-51FF-2D16-33D5595074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5625" y="1201380"/>
                    <a:ext cx="269359" cy="27504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25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直线箭头连接符 35">
                <a:extLst>
                  <a:ext uri="{FF2B5EF4-FFF2-40B4-BE49-F238E27FC236}">
                    <a16:creationId xmlns:a16="http://schemas.microsoft.com/office/drawing/2014/main" id="{34B8195A-CF14-F6D6-1B5C-EFC979BB264B}"/>
                  </a:ext>
                </a:extLst>
              </p:cNvPr>
              <p:cNvCxnSpPr/>
              <p:nvPr/>
            </p:nvCxnSpPr>
            <p:spPr>
              <a:xfrm flipH="1">
                <a:off x="8073576" y="1337353"/>
                <a:ext cx="34102" cy="16869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线箭头连接符 39">
                <a:extLst>
                  <a:ext uri="{FF2B5EF4-FFF2-40B4-BE49-F238E27FC236}">
                    <a16:creationId xmlns:a16="http://schemas.microsoft.com/office/drawing/2014/main" id="{B26FC436-2009-8A4C-452D-7F6AC8F47452}"/>
                  </a:ext>
                </a:extLst>
              </p:cNvPr>
              <p:cNvCxnSpPr/>
              <p:nvPr/>
            </p:nvCxnSpPr>
            <p:spPr>
              <a:xfrm flipV="1">
                <a:off x="8584585" y="1765782"/>
                <a:ext cx="0" cy="1519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线箭头连接符 45">
                <a:extLst>
                  <a:ext uri="{FF2B5EF4-FFF2-40B4-BE49-F238E27FC236}">
                    <a16:creationId xmlns:a16="http://schemas.microsoft.com/office/drawing/2014/main" id="{B38DA69C-8429-CAB3-2C7A-9C67B35FA9C2}"/>
                  </a:ext>
                </a:extLst>
              </p:cNvPr>
              <p:cNvCxnSpPr/>
              <p:nvPr/>
            </p:nvCxnSpPr>
            <p:spPr>
              <a:xfrm flipH="1" flipV="1">
                <a:off x="7353979" y="1536228"/>
                <a:ext cx="153828" cy="6970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AF533EE4-1E0E-9592-12C3-F649C64893F1}"/>
                  </a:ext>
                </a:extLst>
              </p:cNvPr>
              <p:cNvSpPr/>
              <p:nvPr/>
            </p:nvSpPr>
            <p:spPr>
              <a:xfrm rot="2583151">
                <a:off x="7272900" y="1951958"/>
                <a:ext cx="534642" cy="322359"/>
              </a:xfrm>
              <a:prstGeom prst="ellipse">
                <a:avLst/>
              </a:prstGeom>
              <a:noFill/>
              <a:ln w="9525" cap="rnd"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1" name="直线箭头连接符 52">
                <a:extLst>
                  <a:ext uri="{FF2B5EF4-FFF2-40B4-BE49-F238E27FC236}">
                    <a16:creationId xmlns:a16="http://schemas.microsoft.com/office/drawing/2014/main" id="{B04A890C-5439-3DAA-B6B0-5B3168323448}"/>
                  </a:ext>
                </a:extLst>
              </p:cNvPr>
              <p:cNvCxnSpPr/>
              <p:nvPr/>
            </p:nvCxnSpPr>
            <p:spPr>
              <a:xfrm flipV="1">
                <a:off x="7540676" y="2019916"/>
                <a:ext cx="106720" cy="1156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线箭头连接符 59">
                <a:extLst>
                  <a:ext uri="{FF2B5EF4-FFF2-40B4-BE49-F238E27FC236}">
                    <a16:creationId xmlns:a16="http://schemas.microsoft.com/office/drawing/2014/main" id="{B9A77970-403A-4228-3A9E-70A9C466DC91}"/>
                  </a:ext>
                </a:extLst>
              </p:cNvPr>
              <p:cNvCxnSpPr/>
              <p:nvPr/>
            </p:nvCxnSpPr>
            <p:spPr>
              <a:xfrm flipH="1" flipV="1">
                <a:off x="8546226" y="1369212"/>
                <a:ext cx="51238" cy="17371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线箭头连接符 62">
                <a:extLst>
                  <a:ext uri="{FF2B5EF4-FFF2-40B4-BE49-F238E27FC236}">
                    <a16:creationId xmlns:a16="http://schemas.microsoft.com/office/drawing/2014/main" id="{C23B548A-3F0E-F0CE-1D09-375C9F4624E2}"/>
                  </a:ext>
                </a:extLst>
              </p:cNvPr>
              <p:cNvCxnSpPr/>
              <p:nvPr/>
            </p:nvCxnSpPr>
            <p:spPr>
              <a:xfrm flipH="1" flipV="1">
                <a:off x="8050758" y="2211733"/>
                <a:ext cx="32322" cy="15408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线箭头连接符 69">
                <a:extLst>
                  <a:ext uri="{FF2B5EF4-FFF2-40B4-BE49-F238E27FC236}">
                    <a16:creationId xmlns:a16="http://schemas.microsoft.com/office/drawing/2014/main" id="{EA705F20-50E3-335D-D117-9D5F67902AAC}"/>
                  </a:ext>
                </a:extLst>
              </p:cNvPr>
              <p:cNvCxnSpPr/>
              <p:nvPr/>
            </p:nvCxnSpPr>
            <p:spPr>
              <a:xfrm flipH="1" flipV="1">
                <a:off x="8494265" y="2202148"/>
                <a:ext cx="124015" cy="953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线箭头连接符 72">
                <a:extLst>
                  <a:ext uri="{FF2B5EF4-FFF2-40B4-BE49-F238E27FC236}">
                    <a16:creationId xmlns:a16="http://schemas.microsoft.com/office/drawing/2014/main" id="{5366BB40-10AB-A19A-12A3-AE803BA44F98}"/>
                  </a:ext>
                </a:extLst>
              </p:cNvPr>
              <p:cNvCxnSpPr/>
              <p:nvPr/>
            </p:nvCxnSpPr>
            <p:spPr>
              <a:xfrm flipV="1">
                <a:off x="7979540" y="1801039"/>
                <a:ext cx="145528" cy="5367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线箭头连接符 78">
                <a:extLst>
                  <a:ext uri="{FF2B5EF4-FFF2-40B4-BE49-F238E27FC236}">
                    <a16:creationId xmlns:a16="http://schemas.microsoft.com/office/drawing/2014/main" id="{F8901FA6-73FB-58B6-BABD-A9C9FB927D2B}"/>
                  </a:ext>
                </a:extLst>
              </p:cNvPr>
              <p:cNvCxnSpPr/>
              <p:nvPr/>
            </p:nvCxnSpPr>
            <p:spPr>
              <a:xfrm flipV="1">
                <a:off x="6773217" y="2101153"/>
                <a:ext cx="0" cy="474785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线箭头连接符 81">
                <a:extLst>
                  <a:ext uri="{FF2B5EF4-FFF2-40B4-BE49-F238E27FC236}">
                    <a16:creationId xmlns:a16="http://schemas.microsoft.com/office/drawing/2014/main" id="{93CFB162-0C5E-0693-950C-DF46DC8DE4BA}"/>
                  </a:ext>
                </a:extLst>
              </p:cNvPr>
              <p:cNvCxnSpPr/>
              <p:nvPr/>
            </p:nvCxnSpPr>
            <p:spPr>
              <a:xfrm flipV="1">
                <a:off x="6773217" y="2486066"/>
                <a:ext cx="288468" cy="94669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round/>
                <a:headEnd w="med" len="sm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线箭头连接符 91">
                <a:extLst>
                  <a:ext uri="{FF2B5EF4-FFF2-40B4-BE49-F238E27FC236}">
                    <a16:creationId xmlns:a16="http://schemas.microsoft.com/office/drawing/2014/main" id="{CE01F1BE-189C-A7B6-4B3E-94956C608013}"/>
                  </a:ext>
                </a:extLst>
              </p:cNvPr>
              <p:cNvCxnSpPr/>
              <p:nvPr/>
            </p:nvCxnSpPr>
            <p:spPr>
              <a:xfrm rot="8944713" flipH="1" flipV="1">
                <a:off x="6245279" y="2722133"/>
                <a:ext cx="160305" cy="6106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线箭头连接符 93">
                <a:extLst>
                  <a:ext uri="{FF2B5EF4-FFF2-40B4-BE49-F238E27FC236}">
                    <a16:creationId xmlns:a16="http://schemas.microsoft.com/office/drawing/2014/main" id="{EC0522EC-EFDC-14B1-BEC7-03505FB831E4}"/>
                  </a:ext>
                </a:extLst>
              </p:cNvPr>
              <p:cNvCxnSpPr>
                <a:cxnSpLocks/>
              </p:cNvCxnSpPr>
              <p:nvPr/>
            </p:nvCxnSpPr>
            <p:spPr>
              <a:xfrm rot="8944713" flipH="1" flipV="1">
                <a:off x="6205142" y="2620444"/>
                <a:ext cx="160305" cy="62161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线箭头连接符 97">
                <a:extLst>
                  <a:ext uri="{FF2B5EF4-FFF2-40B4-BE49-F238E27FC236}">
                    <a16:creationId xmlns:a16="http://schemas.microsoft.com/office/drawing/2014/main" id="{EAA769CA-3B88-4AB7-41FC-0068908BC4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0495" y="2645812"/>
                <a:ext cx="64909" cy="14053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线箭头连接符 105">
                <a:extLst>
                  <a:ext uri="{FF2B5EF4-FFF2-40B4-BE49-F238E27FC236}">
                    <a16:creationId xmlns:a16="http://schemas.microsoft.com/office/drawing/2014/main" id="{CDC64D4A-CD6A-51C2-9FE7-F1DEFB472601}"/>
                  </a:ext>
                </a:extLst>
              </p:cNvPr>
              <p:cNvCxnSpPr/>
              <p:nvPr/>
            </p:nvCxnSpPr>
            <p:spPr>
              <a:xfrm rot="8944713" flipH="1" flipV="1">
                <a:off x="6199273" y="2632014"/>
                <a:ext cx="38012" cy="5679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线箭头连接符 115">
                <a:extLst>
                  <a:ext uri="{FF2B5EF4-FFF2-40B4-BE49-F238E27FC236}">
                    <a16:creationId xmlns:a16="http://schemas.microsoft.com/office/drawing/2014/main" id="{482302A8-822F-1C83-AD0D-CE810DDF4AFC}"/>
                  </a:ext>
                </a:extLst>
              </p:cNvPr>
              <p:cNvCxnSpPr/>
              <p:nvPr/>
            </p:nvCxnSpPr>
            <p:spPr>
              <a:xfrm rot="8944713" flipH="1" flipV="1">
                <a:off x="6237363" y="2731277"/>
                <a:ext cx="38012" cy="5679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3" name="文本框 52">
                    <a:extLst>
                      <a:ext uri="{FF2B5EF4-FFF2-40B4-BE49-F238E27FC236}">
                        <a16:creationId xmlns:a16="http://schemas.microsoft.com/office/drawing/2014/main" id="{F1F02382-7530-295D-9E69-8D2914F6C2C6}"/>
                      </a:ext>
                    </a:extLst>
                  </p:cNvPr>
                  <p:cNvSpPr txBox="1"/>
                  <p:nvPr/>
                </p:nvSpPr>
                <p:spPr>
                  <a:xfrm>
                    <a:off x="6511716" y="1887633"/>
                    <a:ext cx="183405" cy="2844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ctrlPr>
                                <a:rPr lang="en-US" alt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nor/>
                                </m:rPr>
                                <a:rPr lang="en-US" altLang="en-GB" i="1" dirty="0">
                                  <a:latin typeface="Times Bold Italic" panose="00000500000000020000" charset="0"/>
                                  <a:cs typeface="Times Bold Italic" panose="00000500000000020000" charset="0"/>
                                </a:rPr>
                                <m:t>n</m:t>
                              </m:r>
                            </m:e>
                          </m:bar>
                        </m:oMath>
                      </m:oMathPara>
                    </a14:m>
                    <a:endParaRPr lang="en-US" altLang="en-GB" i="1" baseline="-25000" dirty="0">
                      <a:latin typeface="Times Italic" panose="00000500000000020000" charset="0"/>
                      <a:cs typeface="Times Italic" panose="00000500000000020000" charset="0"/>
                    </a:endParaRPr>
                  </a:p>
                </p:txBody>
              </p:sp>
            </mc:Choice>
            <mc:Fallback>
              <p:sp>
                <p:nvSpPr>
                  <p:cNvPr id="53" name="文本框 52">
                    <a:extLst>
                      <a:ext uri="{FF2B5EF4-FFF2-40B4-BE49-F238E27FC236}">
                        <a16:creationId xmlns:a16="http://schemas.microsoft.com/office/drawing/2014/main" id="{F1F02382-7530-295D-9E69-8D2914F6C2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1716" y="1887633"/>
                    <a:ext cx="183405" cy="2844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43333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11CEACB3-1C4A-52EF-EEBF-ADBBA1A15EFD}"/>
                  </a:ext>
                </a:extLst>
              </p:cNvPr>
              <p:cNvSpPr txBox="1"/>
              <p:nvPr/>
            </p:nvSpPr>
            <p:spPr>
              <a:xfrm>
                <a:off x="6789210" y="2402041"/>
                <a:ext cx="152882" cy="487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latin typeface="Times Italic" panose="00000500000000020000" charset="0"/>
                    <a:ea typeface="Cambria Math" panose="02040503050406030204" pitchFamily="18" charset="0"/>
                    <a:cs typeface="Times Italic" panose="00000500000000020000" charset="0"/>
                  </a:rPr>
                  <a:t>a</a:t>
                </a:r>
                <a:endParaRPr lang="en-GB" i="1" baseline="30000" dirty="0">
                  <a:latin typeface="Times" panose="00000500000000020000" pitchFamily="2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" name="文本框 54">
                    <a:extLst>
                      <a:ext uri="{FF2B5EF4-FFF2-40B4-BE49-F238E27FC236}">
                        <a16:creationId xmlns:a16="http://schemas.microsoft.com/office/drawing/2014/main" id="{0E16EA19-5114-35BC-D3CD-EA3F9B58D2D1}"/>
                      </a:ext>
                    </a:extLst>
                  </p:cNvPr>
                  <p:cNvSpPr txBox="1"/>
                  <p:nvPr/>
                </p:nvSpPr>
                <p:spPr>
                  <a:xfrm>
                    <a:off x="5891807" y="2544054"/>
                    <a:ext cx="439931" cy="3629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i="1" baseline="3000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5" name="文本框 54">
                    <a:extLst>
                      <a:ext uri="{FF2B5EF4-FFF2-40B4-BE49-F238E27FC236}">
                        <a16:creationId xmlns:a16="http://schemas.microsoft.com/office/drawing/2014/main" id="{0E16EA19-5114-35BC-D3CD-EA3F9B58D2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1807" y="2544054"/>
                    <a:ext cx="439931" cy="36298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连接符: 曲线 55">
                <a:extLst>
                  <a:ext uri="{FF2B5EF4-FFF2-40B4-BE49-F238E27FC236}">
                    <a16:creationId xmlns:a16="http://schemas.microsoft.com/office/drawing/2014/main" id="{2590247D-C25C-4A63-DDB3-4797EDFD8E0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7105589" y="2224301"/>
                <a:ext cx="297642" cy="228181"/>
              </a:xfrm>
              <a:prstGeom prst="curvedConnector3">
                <a:avLst/>
              </a:prstGeom>
              <a:ln w="952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F95AFC5F-B34C-8081-B3BB-2B42A3973971}"/>
              </a:ext>
            </a:extLst>
          </p:cNvPr>
          <p:cNvSpPr txBox="1"/>
          <p:nvPr/>
        </p:nvSpPr>
        <p:spPr>
          <a:xfrm>
            <a:off x="10163065" y="3168048"/>
            <a:ext cx="106563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1600" i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A44834D5-74DE-5ED0-DEF8-96A4B294BBD3}"/>
              </a:ext>
            </a:extLst>
          </p:cNvPr>
          <p:cNvGrpSpPr/>
          <p:nvPr/>
        </p:nvGrpSpPr>
        <p:grpSpPr>
          <a:xfrm>
            <a:off x="6751622" y="4440080"/>
            <a:ext cx="2507894" cy="1387270"/>
            <a:chOff x="5109408" y="3921956"/>
            <a:chExt cx="2507894" cy="1387270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241DDA4F-16CF-50B1-8E69-1B8DCCEFB637}"/>
                </a:ext>
              </a:extLst>
            </p:cNvPr>
            <p:cNvGrpSpPr/>
            <p:nvPr/>
          </p:nvGrpSpPr>
          <p:grpSpPr>
            <a:xfrm>
              <a:off x="5811497" y="3921956"/>
              <a:ext cx="1805805" cy="1387270"/>
              <a:chOff x="8902882" y="4756216"/>
              <a:chExt cx="1771870" cy="1475385"/>
            </a:xfrm>
          </p:grpSpPr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D259EBD7-AFFE-992D-8ACC-F11CA3FE0A6B}"/>
                  </a:ext>
                </a:extLst>
              </p:cNvPr>
              <p:cNvSpPr/>
              <p:nvPr/>
            </p:nvSpPr>
            <p:spPr>
              <a:xfrm>
                <a:off x="8902882" y="4756216"/>
                <a:ext cx="1771870" cy="14753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930B7BE8-ED3F-2456-B002-53ECBED36A5A}"/>
                  </a:ext>
                </a:extLst>
              </p:cNvPr>
              <p:cNvSpPr/>
              <p:nvPr/>
            </p:nvSpPr>
            <p:spPr>
              <a:xfrm>
                <a:off x="9179033" y="5266282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ADB7A1C1-D395-191E-9EC3-E0584559F1E4}"/>
                  </a:ext>
                </a:extLst>
              </p:cNvPr>
              <p:cNvSpPr/>
              <p:nvPr/>
            </p:nvSpPr>
            <p:spPr>
              <a:xfrm>
                <a:off x="9114924" y="5633119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E0FC0878-2B60-A1D1-9A3E-77B0F8195F74}"/>
                  </a:ext>
                </a:extLst>
              </p:cNvPr>
              <p:cNvSpPr/>
              <p:nvPr/>
            </p:nvSpPr>
            <p:spPr>
              <a:xfrm>
                <a:off x="9396686" y="5019253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37C8CDFA-8DE7-0890-009B-834343809983}"/>
                  </a:ext>
                </a:extLst>
              </p:cNvPr>
              <p:cNvSpPr/>
              <p:nvPr/>
            </p:nvSpPr>
            <p:spPr>
              <a:xfrm>
                <a:off x="9499334" y="5506180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DC51505D-0933-2E73-C3B2-81A40F90CCF2}"/>
                  </a:ext>
                </a:extLst>
              </p:cNvPr>
              <p:cNvSpPr/>
              <p:nvPr/>
            </p:nvSpPr>
            <p:spPr>
              <a:xfrm>
                <a:off x="9912373" y="5151406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221EF95C-7180-DA75-A34A-AD3A9DCFABB5}"/>
                  </a:ext>
                </a:extLst>
              </p:cNvPr>
              <p:cNvSpPr/>
              <p:nvPr/>
            </p:nvSpPr>
            <p:spPr>
              <a:xfrm>
                <a:off x="9912373" y="5624625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C7D99102-1C46-1BBC-3709-F88AABE20C95}"/>
                  </a:ext>
                </a:extLst>
              </p:cNvPr>
              <p:cNvSpPr/>
              <p:nvPr/>
            </p:nvSpPr>
            <p:spPr>
              <a:xfrm>
                <a:off x="9674281" y="5221963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2AF148E9-9A84-D638-3F0A-26F7217FA0C8}"/>
                  </a:ext>
                </a:extLst>
              </p:cNvPr>
              <p:cNvSpPr/>
              <p:nvPr/>
            </p:nvSpPr>
            <p:spPr>
              <a:xfrm>
                <a:off x="9254568" y="5129207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7943D09B-1D4F-BC4C-A9AA-AB92AA189561}"/>
                  </a:ext>
                </a:extLst>
              </p:cNvPr>
              <p:cNvSpPr/>
              <p:nvPr/>
            </p:nvSpPr>
            <p:spPr>
              <a:xfrm>
                <a:off x="9266358" y="5850856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B4D1E745-ECCD-DE8D-213A-802578CADA43}"/>
                  </a:ext>
                </a:extLst>
              </p:cNvPr>
              <p:cNvSpPr/>
              <p:nvPr/>
            </p:nvSpPr>
            <p:spPr>
              <a:xfrm>
                <a:off x="9719831" y="6014227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6198B82E-D940-912C-5397-322801DF12F1}"/>
                  </a:ext>
                </a:extLst>
              </p:cNvPr>
              <p:cNvSpPr/>
              <p:nvPr/>
            </p:nvSpPr>
            <p:spPr>
              <a:xfrm>
                <a:off x="10010227" y="5328919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C83A7D6F-1B1F-2B40-9A48-E04C7781863E}"/>
                  </a:ext>
                </a:extLst>
              </p:cNvPr>
              <p:cNvSpPr/>
              <p:nvPr/>
            </p:nvSpPr>
            <p:spPr>
              <a:xfrm>
                <a:off x="9934131" y="5929001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EE90A9B5-CB02-9BC7-589C-FA75CF22ED99}"/>
                  </a:ext>
                </a:extLst>
              </p:cNvPr>
              <p:cNvSpPr/>
              <p:nvPr/>
            </p:nvSpPr>
            <p:spPr>
              <a:xfrm>
                <a:off x="9537382" y="5778269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4AF791B3-95EA-43C2-C4E0-81F799557F46}"/>
                  </a:ext>
                </a:extLst>
              </p:cNvPr>
              <p:cNvSpPr/>
              <p:nvPr/>
            </p:nvSpPr>
            <p:spPr>
              <a:xfrm>
                <a:off x="10320615" y="5156919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9FA4E3CA-7DC3-E4BD-4834-413CDB637851}"/>
                  </a:ext>
                </a:extLst>
              </p:cNvPr>
              <p:cNvSpPr/>
              <p:nvPr/>
            </p:nvSpPr>
            <p:spPr>
              <a:xfrm>
                <a:off x="10282567" y="5806065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A40B2653-12EE-4EB2-88C7-E1968AF7964A}"/>
                  </a:ext>
                </a:extLst>
              </p:cNvPr>
              <p:cNvSpPr/>
              <p:nvPr/>
            </p:nvSpPr>
            <p:spPr>
              <a:xfrm>
                <a:off x="9648012" y="4976507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CA7EB7FC-76E9-E86C-FCAC-7CAF8AEB69F4}"/>
                  </a:ext>
                </a:extLst>
              </p:cNvPr>
              <p:cNvSpPr/>
              <p:nvPr/>
            </p:nvSpPr>
            <p:spPr>
              <a:xfrm>
                <a:off x="10392015" y="5393814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E956C37B-E8D1-B673-F952-1332C52ADED2}"/>
                  </a:ext>
                </a:extLst>
              </p:cNvPr>
              <p:cNvSpPr/>
              <p:nvPr/>
            </p:nvSpPr>
            <p:spPr>
              <a:xfrm>
                <a:off x="9023896" y="5432237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42E22BD6-C84D-C5CD-E2BA-A4F882B1BB16}"/>
                  </a:ext>
                </a:extLst>
              </p:cNvPr>
              <p:cNvSpPr/>
              <p:nvPr/>
            </p:nvSpPr>
            <p:spPr>
              <a:xfrm>
                <a:off x="9701884" y="5622896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8854125F-F126-FECF-F254-3EDF68DE6D67}"/>
                  </a:ext>
                </a:extLst>
              </p:cNvPr>
              <p:cNvSpPr/>
              <p:nvPr/>
            </p:nvSpPr>
            <p:spPr>
              <a:xfrm>
                <a:off x="10150270" y="5652958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00559D41-FFF2-4DA5-A7E5-BAECDA11A630}"/>
                  </a:ext>
                </a:extLst>
              </p:cNvPr>
              <p:cNvSpPr/>
              <p:nvPr/>
            </p:nvSpPr>
            <p:spPr>
              <a:xfrm>
                <a:off x="9417986" y="5299868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69527481-B106-A378-2AB3-4C4E0C193FC6}"/>
                  </a:ext>
                </a:extLst>
              </p:cNvPr>
              <p:cNvSpPr/>
              <p:nvPr/>
            </p:nvSpPr>
            <p:spPr>
              <a:xfrm>
                <a:off x="9737120" y="5394571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4B6416DA-04AB-F99C-993C-4EE01844084E}"/>
                  </a:ext>
                </a:extLst>
              </p:cNvPr>
              <p:cNvSpPr/>
              <p:nvPr/>
            </p:nvSpPr>
            <p:spPr>
              <a:xfrm>
                <a:off x="9274992" y="5456745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95A4763E-689A-790E-89D6-1162BCE849E5}"/>
                  </a:ext>
                </a:extLst>
              </p:cNvPr>
              <p:cNvSpPr/>
              <p:nvPr/>
            </p:nvSpPr>
            <p:spPr>
              <a:xfrm>
                <a:off x="9493621" y="5978558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11B31138-4695-058B-D376-389499371E88}"/>
                  </a:ext>
                </a:extLst>
              </p:cNvPr>
              <p:cNvSpPr/>
              <p:nvPr/>
            </p:nvSpPr>
            <p:spPr>
              <a:xfrm>
                <a:off x="9788815" y="5790735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8C8D775C-23D0-AC78-45C6-32A484A7E8E6}"/>
                  </a:ext>
                </a:extLst>
              </p:cNvPr>
              <p:cNvSpPr/>
              <p:nvPr/>
            </p:nvSpPr>
            <p:spPr>
              <a:xfrm>
                <a:off x="10150270" y="4936974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F7B5061A-69FE-3350-0E62-F77BD0FBB9EF}"/>
                  </a:ext>
                </a:extLst>
              </p:cNvPr>
              <p:cNvSpPr/>
              <p:nvPr/>
            </p:nvSpPr>
            <p:spPr>
              <a:xfrm>
                <a:off x="10122408" y="5990036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CE036263-45EA-FB29-4AE9-D74B7B025A0A}"/>
                  </a:ext>
                </a:extLst>
              </p:cNvPr>
              <p:cNvSpPr/>
              <p:nvPr/>
            </p:nvSpPr>
            <p:spPr>
              <a:xfrm>
                <a:off x="10169529" y="5241350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ECCB0536-75B3-7541-2453-3D925318088F}"/>
                  </a:ext>
                </a:extLst>
              </p:cNvPr>
              <p:cNvSpPr/>
              <p:nvPr/>
            </p:nvSpPr>
            <p:spPr>
              <a:xfrm>
                <a:off x="10438229" y="5652958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70AD41F2-2740-FAD0-4615-C82EC4AF0BAC}"/>
                  </a:ext>
                </a:extLst>
              </p:cNvPr>
              <p:cNvSpPr/>
              <p:nvPr/>
            </p:nvSpPr>
            <p:spPr>
              <a:xfrm>
                <a:off x="9388192" y="5675548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03125A89-33C1-A936-6CC1-6508EE39E707}"/>
                  </a:ext>
                </a:extLst>
              </p:cNvPr>
              <p:cNvSpPr/>
              <p:nvPr/>
            </p:nvSpPr>
            <p:spPr>
              <a:xfrm>
                <a:off x="9860896" y="4872095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0F2DD1FB-9337-78F8-CB13-DD5D42F0B4BA}"/>
                  </a:ext>
                </a:extLst>
              </p:cNvPr>
              <p:cNvSpPr/>
              <p:nvPr/>
            </p:nvSpPr>
            <p:spPr>
              <a:xfrm>
                <a:off x="10087489" y="5489563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40B596E7-6A5E-FADA-62D8-DE90DC29B272}"/>
                  </a:ext>
                </a:extLst>
              </p:cNvPr>
              <p:cNvSpPr/>
              <p:nvPr/>
            </p:nvSpPr>
            <p:spPr>
              <a:xfrm>
                <a:off x="10048275" y="5821103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5D1ADC82-2673-D713-B9A2-4F17EFDAB6C6}"/>
                  </a:ext>
                </a:extLst>
              </p:cNvPr>
              <p:cNvSpPr/>
              <p:nvPr/>
            </p:nvSpPr>
            <p:spPr>
              <a:xfrm>
                <a:off x="10273783" y="5532573"/>
                <a:ext cx="76096" cy="71304"/>
              </a:xfrm>
              <a:prstGeom prst="ellipse">
                <a:avLst/>
              </a:prstGeom>
              <a:solidFill>
                <a:schemeClr val="bg1"/>
              </a:solidFill>
              <a:ln cap="rnd">
                <a:noFill/>
                <a:prstDash val="dash"/>
                <a:rou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4A99A5A0-7CCB-1F6D-C98D-94B677C3B3B3}"/>
                </a:ext>
              </a:extLst>
            </p:cNvPr>
            <p:cNvGrpSpPr/>
            <p:nvPr/>
          </p:nvGrpSpPr>
          <p:grpSpPr>
            <a:xfrm>
              <a:off x="5109408" y="4396210"/>
              <a:ext cx="439227" cy="439227"/>
              <a:chOff x="3055218" y="3031421"/>
              <a:chExt cx="1080000" cy="1080000"/>
            </a:xfrm>
          </p:grpSpPr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BE6CF39E-5FD0-DBBE-E03B-A870D443175C}"/>
                  </a:ext>
                </a:extLst>
              </p:cNvPr>
              <p:cNvGrpSpPr/>
              <p:nvPr/>
            </p:nvGrpSpPr>
            <p:grpSpPr>
              <a:xfrm>
                <a:off x="3055218" y="3031421"/>
                <a:ext cx="1080000" cy="1080000"/>
                <a:chOff x="5091084" y="3054740"/>
                <a:chExt cx="1080000" cy="1080000"/>
              </a:xfrm>
            </p:grpSpPr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9ED3475E-6579-1C48-29B2-B5FB5D58C44A}"/>
                    </a:ext>
                  </a:extLst>
                </p:cNvPr>
                <p:cNvSpPr/>
                <p:nvPr/>
              </p:nvSpPr>
              <p:spPr>
                <a:xfrm>
                  <a:off x="5091084" y="3054740"/>
                  <a:ext cx="1080000" cy="1080000"/>
                </a:xfrm>
                <a:prstGeom prst="ellipse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666B7965-79F8-768A-C03D-6843C357E534}"/>
                    </a:ext>
                  </a:extLst>
                </p:cNvPr>
                <p:cNvSpPr/>
                <p:nvPr/>
              </p:nvSpPr>
              <p:spPr>
                <a:xfrm>
                  <a:off x="5091084" y="3542459"/>
                  <a:ext cx="1080000" cy="1478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110" name="直线连接符 105">
                <a:extLst>
                  <a:ext uri="{FF2B5EF4-FFF2-40B4-BE49-F238E27FC236}">
                    <a16:creationId xmlns:a16="http://schemas.microsoft.com/office/drawing/2014/main" id="{8A45EE72-0EBF-3F11-84D8-D7AB0725DBFF}"/>
                  </a:ext>
                </a:extLst>
              </p:cNvPr>
              <p:cNvCxnSpPr>
                <a:cxnSpLocks/>
                <a:endCxn id="112" idx="0"/>
              </p:cNvCxnSpPr>
              <p:nvPr/>
            </p:nvCxnSpPr>
            <p:spPr>
              <a:xfrm flipH="1" flipV="1">
                <a:off x="3595218" y="3031421"/>
                <a:ext cx="5942" cy="563505"/>
              </a:xfrm>
              <a:prstGeom prst="line">
                <a:avLst/>
              </a:prstGeom>
              <a:ln w="6350">
                <a:prstDash val="solid"/>
                <a:headEnd type="stealth" w="sm" len="sm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1" name="文本框 110">
                    <a:extLst>
                      <a:ext uri="{FF2B5EF4-FFF2-40B4-BE49-F238E27FC236}">
                        <a16:creationId xmlns:a16="http://schemas.microsoft.com/office/drawing/2014/main" id="{A9CFAF33-A396-5D47-6F10-46D5BDFD36A5}"/>
                      </a:ext>
                    </a:extLst>
                  </p:cNvPr>
                  <p:cNvSpPr txBox="1"/>
                  <p:nvPr/>
                </p:nvSpPr>
                <p:spPr>
                  <a:xfrm>
                    <a:off x="3654672" y="3087151"/>
                    <a:ext cx="130421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>
              <p:sp>
                <p:nvSpPr>
                  <p:cNvPr id="111" name="文本框 110">
                    <a:extLst>
                      <a:ext uri="{FF2B5EF4-FFF2-40B4-BE49-F238E27FC236}">
                        <a16:creationId xmlns:a16="http://schemas.microsoft.com/office/drawing/2014/main" id="{A9CFAF33-A396-5D47-6F10-46D5BDFD36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4672" y="3087151"/>
                    <a:ext cx="130421" cy="18466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87500" r="-150000" b="-14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1EBC2C48-2E2D-5ED6-0A0C-F93864D00F87}"/>
                </a:ext>
              </a:extLst>
            </p:cNvPr>
            <p:cNvSpPr/>
            <p:nvPr/>
          </p:nvSpPr>
          <p:spPr>
            <a:xfrm>
              <a:off x="5837701" y="4450242"/>
              <a:ext cx="267321" cy="276554"/>
            </a:xfrm>
            <a:prstGeom prst="ellipse">
              <a:avLst/>
            </a:prstGeom>
            <a:noFill/>
            <a:ln w="9525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5" name="连接符: 曲线 114">
              <a:extLst>
                <a:ext uri="{FF2B5EF4-FFF2-40B4-BE49-F238E27FC236}">
                  <a16:creationId xmlns:a16="http://schemas.microsoft.com/office/drawing/2014/main" id="{B9EE69CF-4D1C-9B6F-1E98-3D6D358741D3}"/>
                </a:ext>
              </a:extLst>
            </p:cNvPr>
            <p:cNvCxnSpPr>
              <a:cxnSpLocks/>
            </p:cNvCxnSpPr>
            <p:nvPr/>
          </p:nvCxnSpPr>
          <p:spPr>
            <a:xfrm>
              <a:off x="5558141" y="4518882"/>
              <a:ext cx="288146" cy="96709"/>
            </a:xfrm>
            <a:prstGeom prst="curvedConnector3">
              <a:avLst/>
            </a:prstGeom>
            <a:ln w="95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文本框 118">
            <a:extLst>
              <a:ext uri="{FF2B5EF4-FFF2-40B4-BE49-F238E27FC236}">
                <a16:creationId xmlns:a16="http://schemas.microsoft.com/office/drawing/2014/main" id="{C3FDAFEC-C546-FC2B-531D-2F52D72D327D}"/>
              </a:ext>
            </a:extLst>
          </p:cNvPr>
          <p:cNvSpPr txBox="1"/>
          <p:nvPr/>
        </p:nvSpPr>
        <p:spPr>
          <a:xfrm>
            <a:off x="10101773" y="6148134"/>
            <a:ext cx="106563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600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sz="1600" i="1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endParaRPr lang="zh-CN" altLang="en-US" sz="1600" i="1" baseline="-25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8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CB807-D414-C332-E6E6-59F22EAC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8">
            <a:extLst>
              <a:ext uri="{FF2B5EF4-FFF2-40B4-BE49-F238E27FC236}">
                <a16:creationId xmlns:a16="http://schemas.microsoft.com/office/drawing/2014/main" id="{0A02ECC6-9937-EA4A-CB6C-0D8C3C26697B}"/>
              </a:ext>
            </a:extLst>
          </p:cNvPr>
          <p:cNvSpPr txBox="1"/>
          <p:nvPr/>
        </p:nvSpPr>
        <p:spPr>
          <a:xfrm>
            <a:off x="417444" y="1016879"/>
            <a:ext cx="7031934" cy="54271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Irreversible Thermodynamics</a:t>
            </a: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stress-strain relation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ocal s</a:t>
            </a:r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tress-strain relation</a:t>
            </a: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Damage driven force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Criterion for local behaviors</a:t>
            </a: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Microcracks propagation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Porous matrix deformation</a:t>
            </a: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Frictional sliding along microcrack surface</a:t>
            </a:r>
            <a:endParaRPr lang="fr-FR" altLang="zh-CN"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Debonding along mineral-matrix interfaces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4074799-69EC-C683-8BFB-BFD15DF9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FF00">
              <a:alpha val="0"/>
            </a:srgbClr>
          </a:solidFill>
        </p:spPr>
        <p:txBody>
          <a:bodyPr/>
          <a:lstStyle/>
          <a:p>
            <a:fld id="{0FE4BB86-00FE-4040-8B1F-60FEBCFBD79A}" type="slidenum">
              <a:rPr lang="en-US" altLang="zh-CN" smtClean="0"/>
              <a:pPr/>
              <a:t>6</a:t>
            </a:fld>
            <a:r>
              <a:rPr lang="en-US" altLang="zh-CN" dirty="0"/>
              <a:t>/10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BC1C5A-C51F-D0B3-F47C-6583F78E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6CF4-F2E8-4D6D-972A-C2FE7F649AC8}" type="datetime8">
              <a:rPr lang="fr-FR" altLang="zh-CN" smtClean="0"/>
              <a:t>22/05/2026 06:51</a:t>
            </a:fld>
            <a:endParaRPr lang="zh-CN" altLang="en-US" dirty="0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5FE6BBF8-AA47-C330-3C84-6BEE5BCDB191}"/>
              </a:ext>
            </a:extLst>
          </p:cNvPr>
          <p:cNvSpPr txBox="1">
            <a:spLocks/>
          </p:cNvSpPr>
          <p:nvPr/>
        </p:nvSpPr>
        <p:spPr>
          <a:xfrm>
            <a:off x="0" y="305095"/>
            <a:ext cx="12192000" cy="503879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360000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formulation –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Global and Local behaviors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altLang="zh-CN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D63C6B0-1ADB-C5E2-7DB4-ABDB1E0C1A01}"/>
              </a:ext>
            </a:extLst>
          </p:cNvPr>
          <p:cNvSpPr/>
          <p:nvPr/>
        </p:nvSpPr>
        <p:spPr>
          <a:xfrm>
            <a:off x="6097652" y="-151"/>
            <a:ext cx="6094348" cy="2891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b"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Micromechanics-based model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01F1D8-75B2-358C-0F8B-DC68B5009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071" y="965508"/>
            <a:ext cx="6542104" cy="5164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68EB9E-D03D-4606-CAFA-415A5AAE5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71" y="1533361"/>
            <a:ext cx="2818600" cy="6084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F120CF-6376-96AF-11D8-FD0C971FF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50" y="1580521"/>
            <a:ext cx="2323338" cy="514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87422C-01A2-97DB-2BEA-B7FF0D8D7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71" y="2193153"/>
            <a:ext cx="1780528" cy="6084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96C8E75-3A68-50D3-7200-174855CDE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50" y="2141782"/>
            <a:ext cx="2515222" cy="5570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150397-7CE1-97E7-5791-5274C9328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5071" y="2759842"/>
            <a:ext cx="2824816" cy="60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4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4B479-1784-793E-20E1-13A659E3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B1268F-1FB6-E216-A61E-83299D3D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FF00">
              <a:alpha val="0"/>
            </a:srgbClr>
          </a:solidFill>
        </p:spPr>
        <p:txBody>
          <a:bodyPr/>
          <a:lstStyle/>
          <a:p>
            <a:fld id="{0FE4BB86-00FE-4040-8B1F-60FEBCFBD79A}" type="slidenum">
              <a:rPr lang="en-US" altLang="zh-CN" smtClean="0"/>
              <a:pPr/>
              <a:t>7</a:t>
            </a:fld>
            <a:r>
              <a:rPr lang="en-US" altLang="zh-CN" dirty="0"/>
              <a:t>/10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4EB295-DC1C-4697-2BEE-6D51F303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6CF4-F2E8-4D6D-972A-C2FE7F649AC8}" type="datetime8">
              <a:rPr lang="fr-FR" altLang="zh-CN" smtClean="0"/>
              <a:t>22/05/2026 07:23</a:t>
            </a:fld>
            <a:endParaRPr lang="zh-CN" altLang="en-US" dirty="0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01149E1B-22B1-A706-A632-23EF9EE25D34}"/>
              </a:ext>
            </a:extLst>
          </p:cNvPr>
          <p:cNvSpPr txBox="1">
            <a:spLocks/>
          </p:cNvSpPr>
          <p:nvPr/>
        </p:nvSpPr>
        <p:spPr>
          <a:xfrm>
            <a:off x="0" y="305095"/>
            <a:ext cx="12192000" cy="503879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360000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range of confining pressure</a:t>
            </a:r>
            <a:endParaRPr lang="fr-FR" altLang="zh-CN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88C27E4-8B9B-0D3B-4D16-72B2D1196456}"/>
              </a:ext>
            </a:extLst>
          </p:cNvPr>
          <p:cNvSpPr/>
          <p:nvPr/>
        </p:nvSpPr>
        <p:spPr>
          <a:xfrm>
            <a:off x="6097652" y="-151"/>
            <a:ext cx="6094348" cy="2891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b"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Granite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9CE1B40-F01E-F6FD-26B0-E6E104E04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381"/>
          <a:stretch>
            <a:fillRect/>
          </a:stretch>
        </p:blipFill>
        <p:spPr>
          <a:xfrm>
            <a:off x="43543" y="1015802"/>
            <a:ext cx="2986756" cy="24131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42571C-B6B7-44F6-DCA7-3DD2F95F9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39"/>
          <a:stretch>
            <a:fillRect/>
          </a:stretch>
        </p:blipFill>
        <p:spPr>
          <a:xfrm>
            <a:off x="3030299" y="1015802"/>
            <a:ext cx="2986757" cy="24269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0A2DD4-DF9A-DCD3-84E4-726F4734E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" t="122" r="54367"/>
          <a:stretch>
            <a:fillRect/>
          </a:stretch>
        </p:blipFill>
        <p:spPr>
          <a:xfrm>
            <a:off x="6036354" y="1035153"/>
            <a:ext cx="3013782" cy="23938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EE1E16-4C4F-1305-92EA-145AA235A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52"/>
          <a:stretch>
            <a:fillRect/>
          </a:stretch>
        </p:blipFill>
        <p:spPr>
          <a:xfrm>
            <a:off x="9088732" y="1035153"/>
            <a:ext cx="3029712" cy="24075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BFF7E4-9285-4355-7BEA-1C2D324B14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513"/>
          <a:stretch>
            <a:fillRect/>
          </a:stretch>
        </p:blipFill>
        <p:spPr>
          <a:xfrm>
            <a:off x="73556" y="3664934"/>
            <a:ext cx="2986249" cy="24269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F7AF74-623C-F1F1-2A65-515C47448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78"/>
          <a:stretch>
            <a:fillRect/>
          </a:stretch>
        </p:blipFill>
        <p:spPr>
          <a:xfrm>
            <a:off x="3059805" y="3658712"/>
            <a:ext cx="2982014" cy="24269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A4CCA6-2AC9-7C75-31F3-97BD4C6CF3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" t="2125" r="54333" b="-1"/>
          <a:stretch>
            <a:fillRect/>
          </a:stretch>
        </p:blipFill>
        <p:spPr>
          <a:xfrm>
            <a:off x="6066368" y="3739579"/>
            <a:ext cx="3013782" cy="23460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37B0929-DDC2-36D8-6326-AC0CC06C8F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525" t="1778" r="553" b="998"/>
          <a:stretch>
            <a:fillRect/>
          </a:stretch>
        </p:blipFill>
        <p:spPr>
          <a:xfrm>
            <a:off x="9115378" y="3739579"/>
            <a:ext cx="3013782" cy="23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AF05A-87F0-E433-4EBD-68BC43D94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25EA00-39FE-9591-C8B4-797EF74A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FF00">
              <a:alpha val="0"/>
            </a:srgbClr>
          </a:solidFill>
        </p:spPr>
        <p:txBody>
          <a:bodyPr/>
          <a:lstStyle/>
          <a:p>
            <a:fld id="{0FE4BB86-00FE-4040-8B1F-60FEBCFBD79A}" type="slidenum">
              <a:rPr lang="en-US" altLang="zh-CN" smtClean="0"/>
              <a:pPr/>
              <a:t>8</a:t>
            </a:fld>
            <a:r>
              <a:rPr lang="en-US" altLang="zh-CN" dirty="0"/>
              <a:t>/10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57DC5EE-B1FE-C228-0D13-76E83F85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6CF4-F2E8-4D6D-972A-C2FE7F649AC8}" type="datetime8">
              <a:rPr lang="fr-FR" altLang="zh-CN" smtClean="0"/>
              <a:t>22/05/2026 07:01</a:t>
            </a:fld>
            <a:endParaRPr lang="zh-CN" altLang="en-US" dirty="0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C4846B18-AAC3-355E-3D7C-1A4051D3E30B}"/>
              </a:ext>
            </a:extLst>
          </p:cNvPr>
          <p:cNvSpPr txBox="1">
            <a:spLocks/>
          </p:cNvSpPr>
          <p:nvPr/>
        </p:nvSpPr>
        <p:spPr>
          <a:xfrm>
            <a:off x="0" y="305095"/>
            <a:ext cx="12192000" cy="503879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360000" tIns="34289" rIns="34289" b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multiple directions</a:t>
            </a:r>
            <a:endParaRPr lang="fr-FR" altLang="zh-CN" sz="24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1859EE8-D9F9-4AA5-85E4-225CFAB33C0A}"/>
              </a:ext>
            </a:extLst>
          </p:cNvPr>
          <p:cNvSpPr/>
          <p:nvPr/>
        </p:nvSpPr>
        <p:spPr>
          <a:xfrm>
            <a:off x="6097652" y="-151"/>
            <a:ext cx="6094348" cy="2891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288000" rtlCol="0" anchor="b"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Sandstone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6836334-55FB-391E-E7B5-74366B4BC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93" y="819149"/>
            <a:ext cx="3478128" cy="282487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EF42CC-3F5B-002C-7749-89E25C370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854" y="819150"/>
            <a:ext cx="3479492" cy="28248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33B53C-E212-0390-AE43-9FE47CE70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659" y="819148"/>
            <a:ext cx="3543619" cy="28919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1949B8F-64F7-75B5-FEB7-11858A5A8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93" y="3711102"/>
            <a:ext cx="3470896" cy="28248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C676057-8C6C-AC7F-57D2-13C01DA61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959" y="3711102"/>
            <a:ext cx="3480387" cy="28248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7C50B6F-A6EB-1295-706C-CE502A48D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9716" y="3711102"/>
            <a:ext cx="3480386" cy="283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98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54094</TotalTime>
  <Words>906</Words>
  <Application>Microsoft Office PowerPoint</Application>
  <PresentationFormat>宽屏</PresentationFormat>
  <Paragraphs>193</Paragraphs>
  <Slides>14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-apple-system</vt:lpstr>
      <vt:lpstr>Times Bold Italic</vt:lpstr>
      <vt:lpstr>Times Italic</vt:lpstr>
      <vt:lpstr>华文隶书</vt:lpstr>
      <vt:lpstr>宋体</vt:lpstr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Office Theme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Jianjian ZHAO</dc:creator>
  <cp:lastModifiedBy>yue shi</cp:lastModifiedBy>
  <cp:revision>1910</cp:revision>
  <dcterms:created xsi:type="dcterms:W3CDTF">2020-12-15T12:35:37Z</dcterms:created>
  <dcterms:modified xsi:type="dcterms:W3CDTF">2026-05-22T05:33:50Z</dcterms:modified>
</cp:coreProperties>
</file>