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69" r:id="rId6"/>
    <p:sldId id="281" r:id="rId7"/>
    <p:sldId id="376" r:id="rId8"/>
    <p:sldId id="388" r:id="rId9"/>
    <p:sldId id="389" r:id="rId10"/>
    <p:sldId id="390" r:id="rId11"/>
    <p:sldId id="392" r:id="rId12"/>
    <p:sldId id="391" r:id="rId13"/>
    <p:sldId id="393" r:id="rId14"/>
    <p:sldId id="394" r:id="rId15"/>
    <p:sldId id="374" r:id="rId16"/>
    <p:sldId id="29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D75C-5B10-4021-9FED-D57539BECF1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82A99-2077-4B96-9E92-4C9338E4A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8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2A99-2077-4B96-9E92-4C9338E4A1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32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151A3-B298-3C04-915B-993DB2B2B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A348BE-5E1C-3571-62F6-3E04C77E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56C807-B914-5620-8B28-D0FD7FA2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9B1D-F22D-4DCC-A19B-00E713161CD8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214277-D1BC-DB72-38C2-A9CF7A19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4BE8B-A807-1427-A5D7-3583738C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36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3582E-A4F5-5B69-244A-9FBD918C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72DDD4-CAD3-9B58-143D-BC0330D37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318AA2-2BFD-F360-A886-A68FF46C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396C-3A28-4855-830C-1040BA21A7C7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2530CA-A0B8-82E4-D819-21ECF7CF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59BD95-4B24-13A7-9661-A8B0F053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1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57DC9C-FD85-6B00-9AE1-A7DCA6A17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9A8886-0586-A4B8-7B2A-3CDD7495F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5846DB-2F5C-FCF0-78F5-B40B09F1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96E-A59E-4A80-B911-83BFCF7CC900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17FC73-DBCD-568A-8D8D-8B9A8D79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43999-4E31-33E0-6D1B-65631179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50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60F30-50B9-07F7-B776-9F56B598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68C9A3-01BB-9B92-7CA9-9FC27007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D5E41-A519-E964-38CF-B50946BF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FE34-08DC-4A02-A589-9A70C6FB6F5E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27E41-E64D-BFE6-9E95-6FF5BE62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706646-15F5-31F7-04E1-21A09237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49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F49F5-8854-8A13-DDF1-8EABB549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2F4727-B7A3-9863-C8F0-2375D807B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2A568F-1C7E-AE93-4251-58F72E21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5004-C849-454D-B04D-90FD6B66F7B7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688C2-0AB0-92E1-B042-6BCD950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238035-9E00-28D7-0255-8A0960D6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7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A7848-BE17-E06D-C76F-31176FF9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82DF24-662F-F221-1679-3E4BF63A7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3A0CAC-16B7-4C42-AD6E-EF19DD4A9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790FEB-7C82-C242-CE0C-CB382E4F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BFF4-5DEC-416B-9955-8F1298A90DE4}" type="datetime1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80DEED-937A-5078-3200-BFA48429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421972-0B2A-E92C-C600-727D8876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84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BFA87-1C3A-5DF5-16CB-09176F5B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FAD5A8-1FD3-A58A-E7CA-240B75010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26D4F8-F4CF-9163-241A-6D1046460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84EBF3-18EE-794B-B009-0B89608B5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51B751-EF74-2709-47CE-ED8384F84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1606923-0559-F911-E0ED-4B242C8C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B6BA-8654-4C49-A4F2-A3E0A949D87B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E53935-F759-F2C9-FED2-BD508A9E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E3B077-2DFA-B743-6066-7D87BF89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427E6-F7CC-F5B7-A9FA-1F178EA2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85537C-88BE-5261-59C6-DC2F98ED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3C2E-9291-48AB-ADBA-8AE0D005734F}" type="datetime1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A6DF21-089F-90B8-6185-FF61FE36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2D7798-82F0-7FB1-7AA6-C44B73AD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23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FCAC52-BD17-105F-56BB-A5F0F392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D774-4F2A-4C20-9EFA-3F8F3088D14B}" type="datetime1">
              <a:rPr lang="fr-FR" smtClean="0"/>
              <a:t>20/05/2026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CC1335-BAD1-B413-C662-04044B72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780946-7EEC-DE42-63F3-0CF5F59C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42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E99A2-A9E0-21CD-D806-E1EF31AE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6947A7-B02C-E503-E080-AC185B7E7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83DCE8-BBBB-6D25-D72A-81D277586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41D5CA-4C84-1335-9483-FC684477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9827-00A6-4449-89A6-9AF0E4ABA356}" type="datetime1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561D40-1277-B5EA-12DD-63E566FB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8A4FD4-544A-02D9-12C1-3E3D1FC2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4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83663-5358-DD43-061A-97E223D7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B6DE7E-C033-67AE-BD83-D738FCB74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A84D4C-BFD3-2E34-CC71-F58E9BB0F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9F9A7C-5866-C8F1-7353-72B83FD9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D35-DC24-47A5-8190-8B4535B74CC6}" type="datetime1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5A18B0-D709-D1E6-5358-B0BBFB3B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892DE3-3327-A8B1-0AB1-A7159F09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7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22A37B-04F1-962F-FB4B-10CD4EC5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826EAD-3688-7ECD-8455-01EC1FD5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9E441F-79C3-88C0-DFBD-37A2D2937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FA92-8256-48D5-881C-4179C4136F53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7F15F-9B22-AD48-8FCB-6C1E6975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A38C40-BF18-D7EC-ED15-BD4A23C90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2B16-47FF-4D50-87F4-420E326F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7C9E9-6A38-A437-DDCF-BF2516488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409" y="2175966"/>
            <a:ext cx="9747381" cy="102484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  <a:cs typeface="Times New Roman" panose="02020603050405020304" pitchFamily="18" charset="0"/>
              </a:rPr>
              <a:t>Assessing the potential of physics informed neural networks for modeling groundwater flow in aquifers</a:t>
            </a:r>
            <a:endParaRPr lang="fr-FR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EE8184-9539-15F5-0ADC-C5B3FE7FA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46" y="3494935"/>
            <a:ext cx="10774759" cy="28614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i="1" u="sng" dirty="0">
                <a:cs typeface="Times New Roman" panose="02020603050405020304" pitchFamily="18" charset="0"/>
              </a:rPr>
              <a:t>Marwan Fahs</a:t>
            </a:r>
            <a:r>
              <a:rPr lang="en-US" i="1" dirty="0">
                <a:cs typeface="Times New Roman" panose="02020603050405020304" pitchFamily="18" charset="0"/>
              </a:rPr>
              <a:t>, Parisa </a:t>
            </a:r>
            <a:r>
              <a:rPr lang="en-US" i="1" dirty="0" err="1">
                <a:cs typeface="Times New Roman" panose="02020603050405020304" pitchFamily="18" charset="0"/>
              </a:rPr>
              <a:t>Ashgari</a:t>
            </a:r>
            <a:r>
              <a:rPr lang="en-US" i="1" dirty="0">
                <a:cs typeface="Times New Roman" panose="02020603050405020304" pitchFamily="18" charset="0"/>
              </a:rPr>
              <a:t>, Adhish Virupaksha, François Lehmann, Thomas Nagel</a:t>
            </a:r>
            <a:br>
              <a:rPr lang="en-US" b="1" dirty="0">
                <a:cs typeface="Times New Roman" panose="02020603050405020304" pitchFamily="18" charset="0"/>
              </a:rPr>
            </a:br>
            <a:endParaRPr lang="en-US" sz="2800" b="1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i="1" baseline="30000" noProof="0" dirty="0">
                <a:cs typeface="Times New Roman" panose="02020603050405020304" pitchFamily="18" charset="0"/>
              </a:rPr>
              <a:t>1</a:t>
            </a:r>
            <a:r>
              <a:rPr lang="en-US" sz="1800" i="1" noProof="0" dirty="0">
                <a:cs typeface="Times New Roman" panose="02020603050405020304" pitchFamily="18" charset="0"/>
              </a:rPr>
              <a:t>Institute of Earth and Environmental sciences – University of Strasbourg, France</a:t>
            </a:r>
          </a:p>
          <a:p>
            <a:pPr>
              <a:spcBef>
                <a:spcPts val="0"/>
              </a:spcBef>
            </a:pPr>
            <a:endParaRPr lang="fr-FR" i="1" dirty="0">
              <a:cs typeface="Times New Roman" panose="02020603050405020304" pitchFamily="18" charset="0"/>
            </a:endParaRPr>
          </a:p>
          <a:p>
            <a:r>
              <a:rPr lang="fr-FR" b="1" i="1" dirty="0">
                <a:cs typeface="Times New Roman" panose="02020603050405020304" pitchFamily="18" charset="0"/>
              </a:rPr>
              <a:t>INTERPORE 2026 – Nantes </a:t>
            </a:r>
          </a:p>
          <a:p>
            <a:r>
              <a:rPr lang="fr-FR" i="1" dirty="0">
                <a:cs typeface="Times New Roman" panose="02020603050405020304" pitchFamily="18" charset="0"/>
              </a:rPr>
              <a:t>20/05/2026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1</a:t>
            </a:fld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1C1964F-093D-F25C-7CE0-961DEF0D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607"/>
            <a:ext cx="2710630" cy="10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C473D0-B735-DD75-41F9-1CAACB64D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3" y="96485"/>
            <a:ext cx="2587752" cy="1140234"/>
          </a:xfrm>
          <a:prstGeom prst="rect">
            <a:avLst/>
          </a:prstGeom>
        </p:spPr>
      </p:pic>
      <p:pic>
        <p:nvPicPr>
          <p:cNvPr id="9" name="Image 8" descr="Freiberg University of Mining and Technology - Wikipedia">
            <a:extLst>
              <a:ext uri="{FF2B5EF4-FFF2-40B4-BE49-F238E27FC236}">
                <a16:creationId xmlns:a16="http://schemas.microsoft.com/office/drawing/2014/main" id="{5DB04C4E-4587-A298-99CE-AA767AEE5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626" y="380397"/>
            <a:ext cx="2636166" cy="9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1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4F7A45-E9D1-C2CE-9500-198B9BAC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10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0B4A7-3C26-F331-8DE7-488B7E6E4AC9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A259DF7-D9D5-0DAF-638E-2B9179F3AB98}"/>
              </a:ext>
            </a:extLst>
          </p:cNvPr>
          <p:cNvSpPr txBox="1"/>
          <p:nvPr/>
        </p:nvSpPr>
        <p:spPr>
          <a:xfrm>
            <a:off x="593862" y="222839"/>
            <a:ext cx="634251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0" dirty="0"/>
              <a:t>New PINNs formulation for transient simulations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BC7C977-818C-9FAD-1D37-8D606531B1FF}"/>
              </a:ext>
            </a:extLst>
          </p:cNvPr>
          <p:cNvSpPr txBox="1"/>
          <p:nvPr/>
        </p:nvSpPr>
        <p:spPr>
          <a:xfrm>
            <a:off x="596969" y="974670"/>
            <a:ext cx="987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Applications for several test cases at different scales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DF5B81-1693-4F3F-3306-9B504980EC0C}"/>
              </a:ext>
            </a:extLst>
          </p:cNvPr>
          <p:cNvSpPr txBox="1"/>
          <p:nvPr/>
        </p:nvSpPr>
        <p:spPr>
          <a:xfrm>
            <a:off x="800753" y="1396997"/>
            <a:ext cx="34838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noProof="0" dirty="0"/>
              <a:t>Large Laboratory experiments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45D87D-0014-6045-2925-B964F6955ABD}"/>
              </a:ext>
            </a:extLst>
          </p:cNvPr>
          <p:cNvSpPr txBox="1"/>
          <p:nvPr/>
        </p:nvSpPr>
        <p:spPr>
          <a:xfrm>
            <a:off x="5066139" y="1474556"/>
            <a:ext cx="521487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Hauconcourt département de la Moselle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65D882-2379-FA88-B9FB-7A9EABED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8" y="1810266"/>
            <a:ext cx="3895458" cy="22364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29399D-9137-EF12-A87A-C5EE41ACE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7" y="4061798"/>
            <a:ext cx="4315629" cy="2622459"/>
          </a:xfrm>
          <a:prstGeom prst="rect">
            <a:avLst/>
          </a:prstGeom>
        </p:spPr>
      </p:pic>
      <p:pic>
        <p:nvPicPr>
          <p:cNvPr id="10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D86A57C1-C504-2137-1822-7A866298B2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t="15188" r="19901" b="6863"/>
          <a:stretch>
            <a:fillRect/>
          </a:stretch>
        </p:blipFill>
        <p:spPr bwMode="auto">
          <a:xfrm>
            <a:off x="5225070" y="1921472"/>
            <a:ext cx="1516260" cy="3197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 rainbow colored scale of temperature&#10;&#10;AI-generated content may be incorrect.">
            <a:extLst>
              <a:ext uri="{FF2B5EF4-FFF2-40B4-BE49-F238E27FC236}">
                <a16:creationId xmlns:a16="http://schemas.microsoft.com/office/drawing/2014/main" id="{9DE422AC-04BB-51AE-8989-969969AE61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6" t="11643" r="9108" b="8930"/>
          <a:stretch>
            <a:fillRect/>
          </a:stretch>
        </p:blipFill>
        <p:spPr bwMode="auto">
          <a:xfrm>
            <a:off x="8716073" y="1957768"/>
            <a:ext cx="1525751" cy="3197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1C04539-D2F0-0A9C-AC8D-4FD06FA6B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961" y="5323325"/>
            <a:ext cx="2912634" cy="1173144"/>
          </a:xfrm>
          <a:prstGeom prst="rect">
            <a:avLst/>
          </a:prstGeom>
        </p:spPr>
      </p:pic>
      <p:pic>
        <p:nvPicPr>
          <p:cNvPr id="14" name="Picture 10" descr="A map of different colors&#10;&#10;AI-generated content may be incorrect.">
            <a:extLst>
              <a:ext uri="{FF2B5EF4-FFF2-40B4-BE49-F238E27FC236}">
                <a16:creationId xmlns:a16="http://schemas.microsoft.com/office/drawing/2014/main" id="{51C9C75E-92AA-6AE6-489D-59F6BB5633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1" t="355" b="828"/>
          <a:stretch>
            <a:fillRect/>
          </a:stretch>
        </p:blipFill>
        <p:spPr bwMode="auto">
          <a:xfrm>
            <a:off x="6749708" y="1860820"/>
            <a:ext cx="1843144" cy="3391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9859271-28BB-A1B4-2CD3-B8D1D2B4121C}"/>
              </a:ext>
            </a:extLst>
          </p:cNvPr>
          <p:cNvSpPr txBox="1"/>
          <p:nvPr/>
        </p:nvSpPr>
        <p:spPr>
          <a:xfrm>
            <a:off x="5199499" y="5785438"/>
            <a:ext cx="170431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PINNS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630566-2C57-D4B5-17EA-F91BC4426A4E}"/>
              </a:ext>
            </a:extLst>
          </p:cNvPr>
          <p:cNvSpPr txBox="1"/>
          <p:nvPr/>
        </p:nvSpPr>
        <p:spPr>
          <a:xfrm>
            <a:off x="5590193" y="6127137"/>
            <a:ext cx="13067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PINNs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77CE8D-2E5C-0263-1529-FB0E7D6B3DF6}"/>
              </a:ext>
            </a:extLst>
          </p:cNvPr>
          <p:cNvSpPr txBox="1"/>
          <p:nvPr/>
        </p:nvSpPr>
        <p:spPr>
          <a:xfrm>
            <a:off x="10474036" y="2519662"/>
            <a:ext cx="14230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Accuracy</a:t>
            </a:r>
            <a:r>
              <a:rPr lang="fr-FR" sz="2000" dirty="0"/>
              <a:t> </a:t>
            </a:r>
          </a:p>
          <a:p>
            <a:pPr algn="ctr"/>
            <a:r>
              <a:rPr lang="fr-FR" sz="2000" dirty="0"/>
              <a:t>+ </a:t>
            </a:r>
          </a:p>
          <a:p>
            <a:pPr algn="ctr"/>
            <a:r>
              <a:rPr lang="fr-FR" sz="2000" dirty="0"/>
              <a:t>Training time </a:t>
            </a:r>
            <a:r>
              <a:rPr lang="fr-FR" sz="2000" dirty="0" err="1"/>
              <a:t>reduced</a:t>
            </a:r>
            <a:r>
              <a:rPr lang="fr-FR" sz="2000" dirty="0"/>
              <a:t> by 10 </a:t>
            </a:r>
          </a:p>
          <a:p>
            <a:pPr algn="ctr"/>
            <a:r>
              <a:rPr lang="fr-FR" sz="2000" dirty="0"/>
              <a:t>+ </a:t>
            </a:r>
          </a:p>
          <a:p>
            <a:pPr algn="ctr"/>
            <a:r>
              <a:rPr lang="fr-FR" sz="2000" dirty="0"/>
              <a:t>Place memory </a:t>
            </a:r>
            <a:r>
              <a:rPr lang="fr-FR" sz="2000" dirty="0" err="1"/>
              <a:t>reduced</a:t>
            </a:r>
            <a:r>
              <a:rPr lang="fr-FR" sz="2000" dirty="0"/>
              <a:t> by 200</a:t>
            </a:r>
          </a:p>
        </p:txBody>
      </p:sp>
    </p:spTree>
    <p:extLst>
      <p:ext uri="{BB962C8B-B14F-4D97-AF65-F5344CB8AC3E}">
        <p14:creationId xmlns:p14="http://schemas.microsoft.com/office/powerpoint/2010/main" val="3105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ACC52-FAEE-54AA-497D-2A8AD899E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C7308B-01F9-D863-7436-D3829ADA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ED85E-727A-15DD-0DD7-8EE3E76E038B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EB5B72-1CC6-7522-C0CB-9027FFCF2816}"/>
              </a:ext>
            </a:extLst>
          </p:cNvPr>
          <p:cNvSpPr txBox="1"/>
          <p:nvPr/>
        </p:nvSpPr>
        <p:spPr>
          <a:xfrm>
            <a:off x="593862" y="222839"/>
            <a:ext cx="634251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0" dirty="0"/>
              <a:t>New PINNs formulation for transient simulations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BD3085C-B123-2C3E-9547-BC5A1076122E}"/>
              </a:ext>
            </a:extLst>
          </p:cNvPr>
          <p:cNvSpPr txBox="1"/>
          <p:nvPr/>
        </p:nvSpPr>
        <p:spPr>
          <a:xfrm>
            <a:off x="596969" y="974670"/>
            <a:ext cx="987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Simulation with observation data and without boundary conditions</a:t>
            </a:r>
          </a:p>
        </p:txBody>
      </p:sp>
      <p:pic>
        <p:nvPicPr>
          <p:cNvPr id="12" name="Picture 11" descr="A rainbow colored scale of temperature&#10;&#10;AI-generated content may be incorrect.">
            <a:extLst>
              <a:ext uri="{FF2B5EF4-FFF2-40B4-BE49-F238E27FC236}">
                <a16:creationId xmlns:a16="http://schemas.microsoft.com/office/drawing/2014/main" id="{6AB00325-0C3B-5BC7-4921-57AC7EABC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" t="11643" r="9108" b="8930"/>
          <a:stretch>
            <a:fillRect/>
          </a:stretch>
        </p:blipFill>
        <p:spPr bwMode="auto">
          <a:xfrm>
            <a:off x="4510063" y="1471668"/>
            <a:ext cx="2389934" cy="5009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7934D56E-69B5-FF8D-C379-B99E0D6146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t="15188" r="19901" b="6863"/>
          <a:stretch>
            <a:fillRect/>
          </a:stretch>
        </p:blipFill>
        <p:spPr bwMode="auto">
          <a:xfrm>
            <a:off x="1721622" y="1506791"/>
            <a:ext cx="2389934" cy="5040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C43D389D-01ED-55DE-F877-11EF64938E90}"/>
              </a:ext>
            </a:extLst>
          </p:cNvPr>
          <p:cNvSpPr/>
          <p:nvPr/>
        </p:nvSpPr>
        <p:spPr>
          <a:xfrm>
            <a:off x="2394857" y="4309399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5 branches 18">
            <a:extLst>
              <a:ext uri="{FF2B5EF4-FFF2-40B4-BE49-F238E27FC236}">
                <a16:creationId xmlns:a16="http://schemas.microsoft.com/office/drawing/2014/main" id="{9E539156-7883-500A-3E88-AB1D34FD288B}"/>
              </a:ext>
            </a:extLst>
          </p:cNvPr>
          <p:cNvSpPr/>
          <p:nvPr/>
        </p:nvSpPr>
        <p:spPr>
          <a:xfrm>
            <a:off x="2693561" y="4461799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5 branches 19">
            <a:extLst>
              <a:ext uri="{FF2B5EF4-FFF2-40B4-BE49-F238E27FC236}">
                <a16:creationId xmlns:a16="http://schemas.microsoft.com/office/drawing/2014/main" id="{2C161139-8466-BD87-35D7-CBFBC466C34E}"/>
              </a:ext>
            </a:extLst>
          </p:cNvPr>
          <p:cNvSpPr/>
          <p:nvPr/>
        </p:nvSpPr>
        <p:spPr>
          <a:xfrm>
            <a:off x="2547257" y="3565687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5 branches 20">
            <a:extLst>
              <a:ext uri="{FF2B5EF4-FFF2-40B4-BE49-F238E27FC236}">
                <a16:creationId xmlns:a16="http://schemas.microsoft.com/office/drawing/2014/main" id="{48343B03-0B97-9FC2-8EEA-046AEED5A14A}"/>
              </a:ext>
            </a:extLst>
          </p:cNvPr>
          <p:cNvSpPr/>
          <p:nvPr/>
        </p:nvSpPr>
        <p:spPr>
          <a:xfrm>
            <a:off x="2949593" y="4041175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5 branches 21">
            <a:extLst>
              <a:ext uri="{FF2B5EF4-FFF2-40B4-BE49-F238E27FC236}">
                <a16:creationId xmlns:a16="http://schemas.microsoft.com/office/drawing/2014/main" id="{800E2270-640F-FF61-31E8-D464C7CE8047}"/>
              </a:ext>
            </a:extLst>
          </p:cNvPr>
          <p:cNvSpPr/>
          <p:nvPr/>
        </p:nvSpPr>
        <p:spPr>
          <a:xfrm>
            <a:off x="2263793" y="3602263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5 branches 22">
            <a:extLst>
              <a:ext uri="{FF2B5EF4-FFF2-40B4-BE49-F238E27FC236}">
                <a16:creationId xmlns:a16="http://schemas.microsoft.com/office/drawing/2014/main" id="{1ED07705-B567-1821-558F-9841FD79FFE9}"/>
              </a:ext>
            </a:extLst>
          </p:cNvPr>
          <p:cNvSpPr/>
          <p:nvPr/>
        </p:nvSpPr>
        <p:spPr>
          <a:xfrm>
            <a:off x="2218073" y="4672111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 : 5 branches 23">
            <a:extLst>
              <a:ext uri="{FF2B5EF4-FFF2-40B4-BE49-F238E27FC236}">
                <a16:creationId xmlns:a16="http://schemas.microsoft.com/office/drawing/2014/main" id="{23F4A6CC-FB24-AC7D-4401-AED51CD14DA5}"/>
              </a:ext>
            </a:extLst>
          </p:cNvPr>
          <p:cNvSpPr/>
          <p:nvPr/>
        </p:nvSpPr>
        <p:spPr>
          <a:xfrm>
            <a:off x="2437529" y="3876583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5 branches 24">
            <a:extLst>
              <a:ext uri="{FF2B5EF4-FFF2-40B4-BE49-F238E27FC236}">
                <a16:creationId xmlns:a16="http://schemas.microsoft.com/office/drawing/2014/main" id="{3797ED70-E8DC-7FE0-C702-DE15E3E6716C}"/>
              </a:ext>
            </a:extLst>
          </p:cNvPr>
          <p:cNvSpPr/>
          <p:nvPr/>
        </p:nvSpPr>
        <p:spPr>
          <a:xfrm>
            <a:off x="2903873" y="2669575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5 branches 25">
            <a:extLst>
              <a:ext uri="{FF2B5EF4-FFF2-40B4-BE49-F238E27FC236}">
                <a16:creationId xmlns:a16="http://schemas.microsoft.com/office/drawing/2014/main" id="{3E25A0FA-4BB3-B206-E569-DBA566670274}"/>
              </a:ext>
            </a:extLst>
          </p:cNvPr>
          <p:cNvSpPr/>
          <p:nvPr/>
        </p:nvSpPr>
        <p:spPr>
          <a:xfrm>
            <a:off x="2775857" y="3821719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 : 5 branches 26">
            <a:extLst>
              <a:ext uri="{FF2B5EF4-FFF2-40B4-BE49-F238E27FC236}">
                <a16:creationId xmlns:a16="http://schemas.microsoft.com/office/drawing/2014/main" id="{B8A05F1D-7FE3-6622-9E14-DFB754E71CA2}"/>
              </a:ext>
            </a:extLst>
          </p:cNvPr>
          <p:cNvSpPr/>
          <p:nvPr/>
        </p:nvSpPr>
        <p:spPr>
          <a:xfrm>
            <a:off x="2547257" y="5330479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 : 5 branches 27">
            <a:extLst>
              <a:ext uri="{FF2B5EF4-FFF2-40B4-BE49-F238E27FC236}">
                <a16:creationId xmlns:a16="http://schemas.microsoft.com/office/drawing/2014/main" id="{DC71BF8F-BE33-4F39-008A-F936A8924577}"/>
              </a:ext>
            </a:extLst>
          </p:cNvPr>
          <p:cNvSpPr/>
          <p:nvPr/>
        </p:nvSpPr>
        <p:spPr>
          <a:xfrm>
            <a:off x="2547257" y="4461799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18DB71F-71A3-E054-080A-DAFEFE9A8F0D}"/>
              </a:ext>
            </a:extLst>
          </p:cNvPr>
          <p:cNvSpPr txBox="1"/>
          <p:nvPr/>
        </p:nvSpPr>
        <p:spPr>
          <a:xfrm>
            <a:off x="7273104" y="2576349"/>
            <a:ext cx="358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0"/>
              <a:t>PINNs provides better results than data-driven model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EFE3C30-F51A-50F6-9D11-BEE13DE47406}"/>
              </a:ext>
            </a:extLst>
          </p:cNvPr>
          <p:cNvSpPr txBox="1"/>
          <p:nvPr/>
        </p:nvSpPr>
        <p:spPr>
          <a:xfrm>
            <a:off x="7212144" y="3592349"/>
            <a:ext cx="358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Accurate predictions are obtained without including the boundary conditions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57265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19932-2D46-DF69-9365-633D2262D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1936E2-7D7C-FEE0-C530-D762173B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12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76B3E2-6C1C-98FF-2B4E-7EBBAEF3A1AB}"/>
              </a:ext>
            </a:extLst>
          </p:cNvPr>
          <p:cNvSpPr txBox="1"/>
          <p:nvPr/>
        </p:nvSpPr>
        <p:spPr>
          <a:xfrm>
            <a:off x="593864" y="971565"/>
            <a:ext cx="1066988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New approaches have been developed to improve the applicability of PINNs for groundwater flow modeling.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PINNs is a promising technique for integrating Physics in Machine learning models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 Applications of PINNs in hydrogeology are limited.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 PINNs approach has significant potential to develop a new generation of groundwater models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algn="just"/>
            <a:r>
              <a:rPr lang="en-US" sz="2400" dirty="0"/>
              <a:t>	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 Further works: </a:t>
            </a:r>
          </a:p>
          <a:p>
            <a:pPr algn="just"/>
            <a:r>
              <a:rPr lang="en-US" sz="2400" dirty="0"/>
              <a:t>		- Inverse modeling – field application</a:t>
            </a:r>
          </a:p>
          <a:p>
            <a:pPr algn="just"/>
            <a:r>
              <a:rPr lang="en-US" sz="2400" dirty="0"/>
              <a:t>		- Predicting salinity from pressure head observations</a:t>
            </a: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69F70C-9152-EE0C-3544-B256CC8077F4}"/>
              </a:ext>
            </a:extLst>
          </p:cNvPr>
          <p:cNvSpPr txBox="1"/>
          <p:nvPr/>
        </p:nvSpPr>
        <p:spPr>
          <a:xfrm>
            <a:off x="1150899" y="4536444"/>
            <a:ext cx="25648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No initial and boundary conditions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F194A8-FB78-1704-8F5A-32C984942200}"/>
              </a:ext>
            </a:extLst>
          </p:cNvPr>
          <p:cNvSpPr txBox="1"/>
          <p:nvPr/>
        </p:nvSpPr>
        <p:spPr>
          <a:xfrm>
            <a:off x="3937469" y="4522589"/>
            <a:ext cx="223058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Forward and inverse modeling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4C2D29-CDA8-2A12-8689-D662A66F0AE3}"/>
              </a:ext>
            </a:extLst>
          </p:cNvPr>
          <p:cNvSpPr txBox="1"/>
          <p:nvPr/>
        </p:nvSpPr>
        <p:spPr>
          <a:xfrm>
            <a:off x="6320443" y="4536444"/>
            <a:ext cx="223058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No time and space discretization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EAE37D-F40A-3E87-175E-99FA6841330F}"/>
              </a:ext>
            </a:extLst>
          </p:cNvPr>
          <p:cNvSpPr txBox="1"/>
          <p:nvPr/>
        </p:nvSpPr>
        <p:spPr>
          <a:xfrm>
            <a:off x="8717273" y="4550296"/>
            <a:ext cx="223058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High efficiency on GPU cards</a:t>
            </a:r>
            <a:endParaRPr lang="fr-FR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2DFDF-C256-90CB-A35A-D04E1DEB2B5A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F6E956-08D7-ED71-61DB-A3E720E72DDC}"/>
              </a:ext>
            </a:extLst>
          </p:cNvPr>
          <p:cNvSpPr txBox="1"/>
          <p:nvPr/>
        </p:nvSpPr>
        <p:spPr>
          <a:xfrm>
            <a:off x="593863" y="222839"/>
            <a:ext cx="395781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0" dirty="0"/>
              <a:t>Conclusion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153999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67161" y="635894"/>
            <a:ext cx="7130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Thank you for you attention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48D4E0A-D7F1-5B42-CB5E-C34FD025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3" y="1739380"/>
            <a:ext cx="4103624" cy="15310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9A8A161-806C-02A9-4E77-9515BB99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936" y="3418827"/>
            <a:ext cx="4103624" cy="16759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51734C-CB06-1739-8EE1-036B01D38A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467" r="5707"/>
          <a:stretch>
            <a:fillRect/>
          </a:stretch>
        </p:blipFill>
        <p:spPr>
          <a:xfrm>
            <a:off x="6289832" y="3480923"/>
            <a:ext cx="4707681" cy="10689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6EACBC-B768-BA71-E471-F9BE692E2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264" y="1739380"/>
            <a:ext cx="4656672" cy="16214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3E129D-88BD-88C8-5A42-6B00E373A4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931"/>
          <a:stretch>
            <a:fillRect/>
          </a:stretch>
        </p:blipFill>
        <p:spPr>
          <a:xfrm>
            <a:off x="6707432" y="5094812"/>
            <a:ext cx="3806335" cy="14566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C9FC59-E2B1-BB11-6C4F-33520A81D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2888" y="5395263"/>
            <a:ext cx="1114544" cy="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5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4D03D-60ED-C7A3-84A6-FD17C4D89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D69ADB-5C7A-D94B-3289-A959E210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D3C1-C80D-4FCC-9552-9FFFA446D04D}" type="slidenum">
              <a:rPr lang="fr-FR" smtClean="0"/>
              <a:t>2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404438-ADAF-CABB-C82B-DBF12C70C1DE}"/>
              </a:ext>
            </a:extLst>
          </p:cNvPr>
          <p:cNvSpPr txBox="1"/>
          <p:nvPr/>
        </p:nvSpPr>
        <p:spPr>
          <a:xfrm>
            <a:off x="593863" y="222839"/>
            <a:ext cx="5909573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Deep Learning Neural Networks (</a:t>
            </a:r>
            <a:r>
              <a:rPr lang="fr-FR" sz="2400" b="1" dirty="0" err="1"/>
              <a:t>DLNNs</a:t>
            </a:r>
            <a:r>
              <a:rPr lang="fr-FR" sz="2400" b="1" dirty="0"/>
              <a:t>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57889-8629-8759-FC6B-1D39783E84C8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80782A-311A-F0C9-4C99-872612E1485A}"/>
              </a:ext>
            </a:extLst>
          </p:cNvPr>
          <p:cNvSpPr txBox="1"/>
          <p:nvPr/>
        </p:nvSpPr>
        <p:spPr>
          <a:xfrm>
            <a:off x="596969" y="974670"/>
            <a:ext cx="987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Mathematical models that links input variable through output variables</a:t>
            </a:r>
          </a:p>
        </p:txBody>
      </p:sp>
      <p:sp>
        <p:nvSpPr>
          <p:cNvPr id="2101" name="ZoneTexte 2100">
            <a:extLst>
              <a:ext uri="{FF2B5EF4-FFF2-40B4-BE49-F238E27FC236}">
                <a16:creationId xmlns:a16="http://schemas.microsoft.com/office/drawing/2014/main" id="{460CF930-3545-4D78-2588-5133B882F0A4}"/>
              </a:ext>
            </a:extLst>
          </p:cNvPr>
          <p:cNvSpPr txBox="1"/>
          <p:nvPr/>
        </p:nvSpPr>
        <p:spPr>
          <a:xfrm>
            <a:off x="593863" y="4343814"/>
            <a:ext cx="587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noProof="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noProof="0" dirty="0"/>
              <a:t>Most reliable interpolators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noProof="0" dirty="0"/>
              <a:t>Parallel programing on </a:t>
            </a:r>
            <a:r>
              <a:rPr lang="en-US" sz="2000" b="1" noProof="0" dirty="0">
                <a:solidFill>
                  <a:srgbClr val="0000FF"/>
                </a:solidFill>
              </a:rPr>
              <a:t>GPU cards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noProof="0" dirty="0"/>
              <a:t>Derivatives of output </a:t>
            </a:r>
            <a:r>
              <a:rPr lang="en-US" sz="2000" noProof="0" dirty="0" err="1"/>
              <a:t>w.r.p</a:t>
            </a:r>
            <a:r>
              <a:rPr lang="en-US" sz="2000" noProof="0" dirty="0"/>
              <a:t> to inputs and parameters can exactly calculated with </a:t>
            </a:r>
            <a:r>
              <a:rPr lang="en-US" sz="2000" b="1" noProof="0" dirty="0">
                <a:solidFill>
                  <a:srgbClr val="0000FF"/>
                </a:solidFill>
              </a:rPr>
              <a:t>Automatic differentiation</a:t>
            </a:r>
            <a:r>
              <a:rPr lang="en-US" sz="2000" noProof="0" dirty="0"/>
              <a:t>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39E94D0-D4D2-25C7-FDF1-48B89A3D0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13" y="1554862"/>
            <a:ext cx="3578109" cy="2788952"/>
          </a:xfrm>
          <a:prstGeom prst="rect">
            <a:avLst/>
          </a:prstGeom>
        </p:spPr>
      </p:pic>
      <p:grpSp>
        <p:nvGrpSpPr>
          <p:cNvPr id="1035" name="Groupe 1034">
            <a:extLst>
              <a:ext uri="{FF2B5EF4-FFF2-40B4-BE49-F238E27FC236}">
                <a16:creationId xmlns:a16="http://schemas.microsoft.com/office/drawing/2014/main" id="{94FDEC85-913B-DE5C-B3EE-DCAF0EF5AA63}"/>
              </a:ext>
            </a:extLst>
          </p:cNvPr>
          <p:cNvGrpSpPr/>
          <p:nvPr/>
        </p:nvGrpSpPr>
        <p:grpSpPr>
          <a:xfrm>
            <a:off x="6863702" y="1570499"/>
            <a:ext cx="4966549" cy="4896887"/>
            <a:chOff x="6863702" y="1570499"/>
            <a:chExt cx="4966549" cy="4896887"/>
          </a:xfrm>
        </p:grpSpPr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BDCFCC38-3920-EFCE-4DFC-50D15DEE182F}"/>
                </a:ext>
              </a:extLst>
            </p:cNvPr>
            <p:cNvSpPr/>
            <p:nvPr/>
          </p:nvSpPr>
          <p:spPr>
            <a:xfrm>
              <a:off x="7313708" y="2580082"/>
              <a:ext cx="3757010" cy="32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Fast growth of data availability</a:t>
              </a:r>
              <a:endParaRPr lang="fr-FR" sz="2000" dirty="0"/>
            </a:p>
          </p:txBody>
        </p:sp>
        <p:grpSp>
          <p:nvGrpSpPr>
            <p:cNvPr id="1034" name="Groupe 1033">
              <a:extLst>
                <a:ext uri="{FF2B5EF4-FFF2-40B4-BE49-F238E27FC236}">
                  <a16:creationId xmlns:a16="http://schemas.microsoft.com/office/drawing/2014/main" id="{0B7C933F-E7A5-741F-662A-3E9D75140E07}"/>
                </a:ext>
              </a:extLst>
            </p:cNvPr>
            <p:cNvGrpSpPr/>
            <p:nvPr/>
          </p:nvGrpSpPr>
          <p:grpSpPr>
            <a:xfrm>
              <a:off x="6863702" y="1570499"/>
              <a:ext cx="4966549" cy="4896887"/>
              <a:chOff x="6863702" y="1570499"/>
              <a:chExt cx="4966549" cy="489688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8AB3ACA-38FB-2E71-ED65-66FA72D33DC8}"/>
                  </a:ext>
                </a:extLst>
              </p:cNvPr>
              <p:cNvSpPr/>
              <p:nvPr/>
            </p:nvSpPr>
            <p:spPr>
              <a:xfrm>
                <a:off x="6864954" y="1570499"/>
                <a:ext cx="4654518" cy="1642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Fast development of computing power graphics processing unit (GPU)</a:t>
                </a:r>
              </a:p>
              <a:p>
                <a:pPr algn="ctr"/>
                <a:r>
                  <a:rPr lang="en-US" sz="2000" dirty="0"/>
                  <a:t>+</a:t>
                </a:r>
              </a:p>
            </p:txBody>
          </p:sp>
          <p:sp>
            <p:nvSpPr>
              <p:cNvPr id="1029" name="Rectangle 1028">
                <a:extLst>
                  <a:ext uri="{FF2B5EF4-FFF2-40B4-BE49-F238E27FC236}">
                    <a16:creationId xmlns:a16="http://schemas.microsoft.com/office/drawing/2014/main" id="{D5B916B1-CCB3-AC96-84AA-C17BF68F45E1}"/>
                  </a:ext>
                </a:extLst>
              </p:cNvPr>
              <p:cNvSpPr/>
              <p:nvPr/>
            </p:nvSpPr>
            <p:spPr>
              <a:xfrm>
                <a:off x="7157054" y="3080748"/>
                <a:ext cx="4375382" cy="7078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DLNNs have become a common tool in different practical applications</a:t>
                </a:r>
              </a:p>
            </p:txBody>
          </p:sp>
          <p:sp>
            <p:nvSpPr>
              <p:cNvPr id="1030" name="Rectangle 1029">
                <a:extLst>
                  <a:ext uri="{FF2B5EF4-FFF2-40B4-BE49-F238E27FC236}">
                    <a16:creationId xmlns:a16="http://schemas.microsoft.com/office/drawing/2014/main" id="{2180F7C4-EEDB-0600-0BF5-5709719DF3DA}"/>
                  </a:ext>
                </a:extLst>
              </p:cNvPr>
              <p:cNvSpPr/>
              <p:nvPr/>
            </p:nvSpPr>
            <p:spPr>
              <a:xfrm>
                <a:off x="6863702" y="3912841"/>
                <a:ext cx="4376634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Several applications </a:t>
                </a:r>
                <a:endParaRPr lang="en-US" sz="2000" dirty="0"/>
              </a:p>
              <a:p>
                <a:r>
                  <a:rPr lang="en-US" sz="2000" dirty="0"/>
                  <a:t>autonomous vehicles</a:t>
                </a:r>
              </a:p>
              <a:p>
                <a:r>
                  <a:rPr lang="en-US" sz="2000" dirty="0"/>
                  <a:t>weather forecasts</a:t>
                </a:r>
              </a:p>
              <a:p>
                <a:r>
                  <a:rPr lang="en-US" sz="2000" dirty="0"/>
                  <a:t>language processing </a:t>
                </a:r>
              </a:p>
              <a:p>
                <a:r>
                  <a:rPr lang="en-US" sz="2000" dirty="0"/>
                  <a:t>finance predictions</a:t>
                </a:r>
              </a:p>
              <a:p>
                <a:r>
                  <a:rPr lang="en-US" sz="2000" dirty="0"/>
                  <a:t>image or speech recognition</a:t>
                </a:r>
              </a:p>
              <a:p>
                <a:r>
                  <a:rPr lang="en-US" sz="2000" dirty="0"/>
                  <a:t>image colorization</a:t>
                </a:r>
              </a:p>
              <a:p>
                <a:r>
                  <a:rPr lang="en-US" sz="2000" dirty="0"/>
                  <a:t>Medical applications</a:t>
                </a:r>
              </a:p>
            </p:txBody>
          </p:sp>
          <p:pic>
            <p:nvPicPr>
              <p:cNvPr id="1031" name="Picture 2" descr="Driving autonomous vehicles forward with intelligent infrastructure - Smart  Cities World">
                <a:extLst>
                  <a:ext uri="{FF2B5EF4-FFF2-40B4-BE49-F238E27FC236}">
                    <a16:creationId xmlns:a16="http://schemas.microsoft.com/office/drawing/2014/main" id="{A7B982BC-5746-722B-AAD9-AFE28BC24E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8883" y="3865194"/>
                <a:ext cx="1026488" cy="68432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7">
                <a:extLst>
                  <a:ext uri="{FF2B5EF4-FFF2-40B4-BE49-F238E27FC236}">
                    <a16:creationId xmlns:a16="http://schemas.microsoft.com/office/drawing/2014/main" id="{D438E95F-FA66-87B3-5519-708304207F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0500" y="5231132"/>
                <a:ext cx="1749751" cy="110590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2" descr="What exactly is ChatGPT and how does it work? - Unimedia Technology">
                <a:extLst>
                  <a:ext uri="{FF2B5EF4-FFF2-40B4-BE49-F238E27FC236}">
                    <a16:creationId xmlns:a16="http://schemas.microsoft.com/office/drawing/2014/main" id="{3FF3C034-AF13-2313-0F52-9B42E0F59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1658" y="4528934"/>
                <a:ext cx="1184837" cy="72081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430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3</a:t>
            </a:fld>
            <a:endParaRPr lang="fr-FR"/>
          </a:p>
        </p:txBody>
      </p:sp>
      <p:sp>
        <p:nvSpPr>
          <p:cNvPr id="11" name="AutoShape 4" descr="5G may interfere with Weather Forecasts - Welcome To The 5Gstore Blog  Welcome To The 5Gstore Blog - Lastest News, Product Info &amp; 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 descr="5G may interfere with Weather Forecasts - Welcome To The 5Gstore Blog  Welcome To The 5Gstore Blog - Lastest News, Product Info &amp; Mo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93863" y="1318681"/>
            <a:ext cx="390525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Recently, DLNNs have been used for </a:t>
            </a:r>
            <a:r>
              <a:rPr lang="en-US" sz="2400" b="1" dirty="0"/>
              <a:t>hydrogeology-Groundwater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72777" y="2570698"/>
            <a:ext cx="40243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Surrogate modeling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Prediction of Groundwater level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Mapping aquifers from data</a:t>
            </a:r>
          </a:p>
          <a:p>
            <a:pPr algn="ctr"/>
            <a:endParaRPr lang="en-US" sz="2000" dirty="0"/>
          </a:p>
          <a:p>
            <a:pPr algn="ctr"/>
            <a:r>
              <a:rPr lang="en-US" sz="2000" noProof="0" dirty="0"/>
              <a:t>Hydraulic conductivity </a:t>
            </a:r>
            <a:r>
              <a:rPr lang="fr-FR" sz="2000" dirty="0" err="1"/>
              <a:t>feild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Contamination source identification</a:t>
            </a:r>
            <a:endParaRPr lang="en-US" sz="2000" dirty="0"/>
          </a:p>
          <a:p>
            <a:pPr algn="ctr"/>
            <a:r>
              <a:rPr lang="en-US" sz="2000" dirty="0"/>
              <a:t>.</a:t>
            </a:r>
          </a:p>
          <a:p>
            <a:pPr algn="ctr"/>
            <a:r>
              <a:rPr lang="en-US" sz="2000" dirty="0"/>
              <a:t>.</a:t>
            </a:r>
          </a:p>
          <a:p>
            <a:pPr algn="ctr"/>
            <a:r>
              <a:rPr lang="en-US" sz="20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AEE6F-72EC-83B9-271A-8CC4424488BF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926CFF-47C7-8B9A-E34D-9A23BA37986B}"/>
              </a:ext>
            </a:extLst>
          </p:cNvPr>
          <p:cNvSpPr txBox="1"/>
          <p:nvPr/>
        </p:nvSpPr>
        <p:spPr>
          <a:xfrm>
            <a:off x="593863" y="222839"/>
            <a:ext cx="5909573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0" dirty="0"/>
              <a:t>Applications of DLNNs in hydrogeology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B3199-930D-CEA0-696B-FDBA03EA299F}"/>
              </a:ext>
            </a:extLst>
          </p:cNvPr>
          <p:cNvSpPr/>
          <p:nvPr/>
        </p:nvSpPr>
        <p:spPr>
          <a:xfrm>
            <a:off x="5332363" y="1342168"/>
            <a:ext cx="5950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Challenges in hydrogeology: Data availability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19" name="Flèche vers le bas 15">
            <a:extLst>
              <a:ext uri="{FF2B5EF4-FFF2-40B4-BE49-F238E27FC236}">
                <a16:creationId xmlns:a16="http://schemas.microsoft.com/office/drawing/2014/main" id="{0D3F4672-1661-89B0-3F5E-3691CB3E501E}"/>
              </a:ext>
            </a:extLst>
          </p:cNvPr>
          <p:cNvSpPr/>
          <p:nvPr/>
        </p:nvSpPr>
        <p:spPr>
          <a:xfrm>
            <a:off x="8188051" y="2524410"/>
            <a:ext cx="400050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55B0C-82F7-82C1-9075-0D94DAEAC79D}"/>
              </a:ext>
            </a:extLst>
          </p:cNvPr>
          <p:cNvSpPr/>
          <p:nvPr/>
        </p:nvSpPr>
        <p:spPr>
          <a:xfrm>
            <a:off x="6815657" y="3076178"/>
            <a:ext cx="3144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Data are not widely available in </a:t>
            </a:r>
            <a:r>
              <a:rPr lang="en-US" sz="2000" noProof="0" dirty="0"/>
              <a:t>hydrogeology</a:t>
            </a:r>
            <a:endParaRPr lang="en-US" sz="2000" dirty="0"/>
          </a:p>
        </p:txBody>
      </p:sp>
      <p:sp>
        <p:nvSpPr>
          <p:cNvPr id="21" name="Flèche vers le bas 18">
            <a:extLst>
              <a:ext uri="{FF2B5EF4-FFF2-40B4-BE49-F238E27FC236}">
                <a16:creationId xmlns:a16="http://schemas.microsoft.com/office/drawing/2014/main" id="{AE32A4D8-AE53-8FBC-44AD-D4B12E4D0CB9}"/>
              </a:ext>
            </a:extLst>
          </p:cNvPr>
          <p:cNvSpPr/>
          <p:nvPr/>
        </p:nvSpPr>
        <p:spPr>
          <a:xfrm>
            <a:off x="8188051" y="4039710"/>
            <a:ext cx="400050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B00F3C9-41F9-E3C8-9A6C-71185132D3F4}"/>
              </a:ext>
            </a:extLst>
          </p:cNvPr>
          <p:cNvSpPr txBox="1"/>
          <p:nvPr/>
        </p:nvSpPr>
        <p:spPr>
          <a:xfrm>
            <a:off x="6545720" y="4703199"/>
            <a:ext cx="37338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Data availability limits the applications of DLNNs in hydrogeology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EA9AD2-B435-410C-688A-BDE95D7B9330}"/>
              </a:ext>
            </a:extLst>
          </p:cNvPr>
          <p:cNvSpPr/>
          <p:nvPr/>
        </p:nvSpPr>
        <p:spPr>
          <a:xfrm>
            <a:off x="6027766" y="1913621"/>
            <a:ext cx="477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DLNNs require a lot of data</a:t>
            </a:r>
          </a:p>
        </p:txBody>
      </p:sp>
    </p:spTree>
    <p:extLst>
      <p:ext uri="{BB962C8B-B14F-4D97-AF65-F5344CB8AC3E}">
        <p14:creationId xmlns:p14="http://schemas.microsoft.com/office/powerpoint/2010/main" val="103781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C78D6-5AE1-AF93-1A49-75C05C871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9AC4D2-69C5-525B-D408-CEF24CA4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4</a:t>
            </a:fld>
            <a:endParaRPr lang="fr-FR"/>
          </a:p>
        </p:txBody>
      </p:sp>
      <p:sp>
        <p:nvSpPr>
          <p:cNvPr id="11" name="AutoShape 4" descr="5G may interfere with Weather Forecasts - Welcome To The 5Gstore Blog  Welcome To The 5Gstore Blog - Lastest News, Product Info &amp; More">
            <a:extLst>
              <a:ext uri="{FF2B5EF4-FFF2-40B4-BE49-F238E27FC236}">
                <a16:creationId xmlns:a16="http://schemas.microsoft.com/office/drawing/2014/main" id="{BA910A1C-9298-8A9D-F190-E57DCF8CF4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 descr="5G may interfere with Weather Forecasts - Welcome To The 5Gstore Blog  Welcome To The 5Gstore Blog - Lastest News, Product Info &amp; More">
            <a:extLst>
              <a:ext uri="{FF2B5EF4-FFF2-40B4-BE49-F238E27FC236}">
                <a16:creationId xmlns:a16="http://schemas.microsoft.com/office/drawing/2014/main" id="{7AF360AE-B78A-28C3-B7DB-B8DE1EA9CE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F4BE52-3BE1-F827-D3EB-0999C7061265}"/>
              </a:ext>
            </a:extLst>
          </p:cNvPr>
          <p:cNvSpPr/>
          <p:nvPr/>
        </p:nvSpPr>
        <p:spPr>
          <a:xfrm>
            <a:off x="307975" y="884126"/>
            <a:ext cx="4601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Physics informed Neural networks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0DE477-84F9-7233-2D44-09BD469533CF}"/>
              </a:ext>
            </a:extLst>
          </p:cNvPr>
          <p:cNvSpPr/>
          <p:nvPr/>
        </p:nvSpPr>
        <p:spPr>
          <a:xfrm>
            <a:off x="305652" y="1433531"/>
            <a:ext cx="83049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/>
              <a:t>New technique developed by </a:t>
            </a:r>
            <a:r>
              <a:rPr lang="en-US" sz="2000" dirty="0" err="1"/>
              <a:t>Raissi</a:t>
            </a:r>
            <a:r>
              <a:rPr lang="en-US" sz="2000" dirty="0"/>
              <a:t> et al., (2019) to reduce the dependence of DLNNs on data.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/>
              <a:t>Incorporating the equations in the loss function.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/>
              <a:t>Partial derivatives: Automatic differentiation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/>
              <a:t>DLNN is trained to satisfy observations and physics.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/>
              <a:t>PINNs can be used for forward and inverse modeling and for parametric solutions.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/>
              <a:t>Applications in hydrogeology: groundwater flow, unsaturated and multiphase flow, etc.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/>
              <a:t>Applications are limited to theoretical cases, homogeneous media, steady-state conditions, and unconfined aquifers.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A754B8-DD7A-B321-FE59-CDD069974640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5A92675-E3D4-E1F2-60BE-7C4123BB2CF0}"/>
              </a:ext>
            </a:extLst>
          </p:cNvPr>
          <p:cNvSpPr txBox="1"/>
          <p:nvPr/>
        </p:nvSpPr>
        <p:spPr>
          <a:xfrm>
            <a:off x="593863" y="222839"/>
            <a:ext cx="5909573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0" dirty="0"/>
              <a:t>Applications of DLNNs in hydrogeology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DFFDBB-1269-5067-2367-CBB195BDD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8"/>
          <a:stretch>
            <a:fillRect/>
          </a:stretch>
        </p:blipFill>
        <p:spPr bwMode="auto">
          <a:xfrm>
            <a:off x="9065861" y="1079675"/>
            <a:ext cx="2180975" cy="390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36C58E1-9B63-76C6-513A-B1FB3C49DF03}"/>
              </a:ext>
            </a:extLst>
          </p:cNvPr>
          <p:cNvSpPr txBox="1"/>
          <p:nvPr/>
        </p:nvSpPr>
        <p:spPr>
          <a:xfrm>
            <a:off x="918546" y="5509828"/>
            <a:ext cx="2630103" cy="70788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PINNs in operational tools in hydrogeology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1B47D40-1A06-DA52-779C-6908CFE2187B}"/>
              </a:ext>
            </a:extLst>
          </p:cNvPr>
          <p:cNvSpPr txBox="1"/>
          <p:nvPr/>
        </p:nvSpPr>
        <p:spPr>
          <a:xfrm>
            <a:off x="4429249" y="5350013"/>
            <a:ext cx="4541496" cy="101566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Development of new PINN approaches capable of addressing the specific challenges encountered in hydrogeology.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06F7327-95CC-DE17-8D4D-2AD73FB5E9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76" t="15707" r="17218" b="11523"/>
          <a:stretch>
            <a:fillRect/>
          </a:stretch>
        </p:blipFill>
        <p:spPr>
          <a:xfrm>
            <a:off x="9446748" y="5585584"/>
            <a:ext cx="867413" cy="812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8942BD2-A952-A8B3-1552-6D78D3535B2C}"/>
              </a:ext>
            </a:extLst>
          </p:cNvPr>
          <p:cNvSpPr txBox="1"/>
          <p:nvPr/>
        </p:nvSpPr>
        <p:spPr>
          <a:xfrm>
            <a:off x="9326880" y="5350013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362561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25268-B4D2-E327-E9BE-308129531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0FB66C2-DE5B-C9E6-B79A-B4BF6C5B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5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60850CC-6296-71D9-7F5D-1B5F9137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52" y="1728341"/>
            <a:ext cx="7084426" cy="42681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92D8D-ACE5-4CF4-08E1-AED568503993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4EF4B3-BF7F-9C76-1C7B-188541E22564}"/>
              </a:ext>
            </a:extLst>
          </p:cNvPr>
          <p:cNvSpPr txBox="1"/>
          <p:nvPr/>
        </p:nvSpPr>
        <p:spPr>
          <a:xfrm>
            <a:off x="593862" y="222839"/>
            <a:ext cx="904102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0" dirty="0"/>
              <a:t>New PINNs formulation for groundwater flow in heterogenous media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C09334-0C2F-0E2E-4030-A0A1562FAB26}"/>
              </a:ext>
            </a:extLst>
          </p:cNvPr>
          <p:cNvSpPr txBox="1"/>
          <p:nvPr/>
        </p:nvSpPr>
        <p:spPr>
          <a:xfrm>
            <a:off x="596969" y="974670"/>
            <a:ext cx="987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Baseline PINNs struggle to model groundwater flow in heterogeneous domains.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A DLNN is used to represent the pressure field. 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470416B-4914-96BA-A570-369484CC1679}"/>
              </a:ext>
            </a:extLst>
          </p:cNvPr>
          <p:cNvGrpSpPr/>
          <p:nvPr/>
        </p:nvGrpSpPr>
        <p:grpSpPr>
          <a:xfrm>
            <a:off x="4706754" y="2427289"/>
            <a:ext cx="6867579" cy="3335709"/>
            <a:chOff x="4706754" y="2427289"/>
            <a:chExt cx="6867579" cy="3335709"/>
          </a:xfrm>
        </p:grpSpPr>
        <p:pic>
          <p:nvPicPr>
            <p:cNvPr id="22" name="Image 21" descr="Convergence Icon Style 21799307 Vector Art at Vecteezy">
              <a:extLst>
                <a:ext uri="{FF2B5EF4-FFF2-40B4-BE49-F238E27FC236}">
                  <a16:creationId xmlns:a16="http://schemas.microsoft.com/office/drawing/2014/main" id="{D37C2264-D0F9-A236-DDD7-E3CEF6F31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6136" y="5103719"/>
              <a:ext cx="448197" cy="448197"/>
            </a:xfrm>
            <a:prstGeom prst="rect">
              <a:avLst/>
            </a:prstGeom>
          </p:spPr>
        </p:pic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5829ABFB-71FC-0D35-001D-F3D2426A8274}"/>
                </a:ext>
              </a:extLst>
            </p:cNvPr>
            <p:cNvGrpSpPr/>
            <p:nvPr/>
          </p:nvGrpSpPr>
          <p:grpSpPr>
            <a:xfrm>
              <a:off x="4706754" y="2427289"/>
              <a:ext cx="6683489" cy="3335709"/>
              <a:chOff x="4706754" y="2427289"/>
              <a:chExt cx="6683489" cy="3335709"/>
            </a:xfrm>
          </p:grpSpPr>
          <p:sp>
            <p:nvSpPr>
              <p:cNvPr id="7" name="Forme libre : forme 6">
                <a:extLst>
                  <a:ext uri="{FF2B5EF4-FFF2-40B4-BE49-F238E27FC236}">
                    <a16:creationId xmlns:a16="http://schemas.microsoft.com/office/drawing/2014/main" id="{559CB3D0-684C-1AC7-DB0A-9B9CDF467C7C}"/>
                  </a:ext>
                </a:extLst>
              </p:cNvPr>
              <p:cNvSpPr/>
              <p:nvPr/>
            </p:nvSpPr>
            <p:spPr>
              <a:xfrm>
                <a:off x="5285116" y="2427289"/>
                <a:ext cx="4253519" cy="922261"/>
              </a:xfrm>
              <a:custGeom>
                <a:avLst/>
                <a:gdLst>
                  <a:gd name="csX0" fmla="*/ 0 w 4253519"/>
                  <a:gd name="csY0" fmla="*/ 922261 h 922261"/>
                  <a:gd name="csX1" fmla="*/ 443324 w 4253519"/>
                  <a:gd name="csY1" fmla="*/ 158589 h 922261"/>
                  <a:gd name="csX2" fmla="*/ 1941043 w 4253519"/>
                  <a:gd name="csY2" fmla="*/ 7741 h 922261"/>
                  <a:gd name="csX3" fmla="*/ 3127235 w 4253519"/>
                  <a:gd name="csY3" fmla="*/ 73736 h 922261"/>
                  <a:gd name="csX4" fmla="*/ 3989921 w 4253519"/>
                  <a:gd name="csY4" fmla="*/ 7741 h 922261"/>
                  <a:gd name="csX5" fmla="*/ 4253519 w 4253519"/>
                  <a:gd name="csY5" fmla="*/ 290581 h 9222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4253519" h="922261" extrusionOk="0">
                    <a:moveTo>
                      <a:pt x="0" y="922261"/>
                    </a:moveTo>
                    <a:cubicBezTo>
                      <a:pt x="53137" y="600171"/>
                      <a:pt x="116531" y="253634"/>
                      <a:pt x="443324" y="158589"/>
                    </a:cubicBezTo>
                    <a:cubicBezTo>
                      <a:pt x="736411" y="52613"/>
                      <a:pt x="1461824" y="33189"/>
                      <a:pt x="1941043" y="7741"/>
                    </a:cubicBezTo>
                    <a:cubicBezTo>
                      <a:pt x="2441083" y="-48586"/>
                      <a:pt x="2777027" y="78993"/>
                      <a:pt x="3127235" y="73736"/>
                    </a:cubicBezTo>
                    <a:cubicBezTo>
                      <a:pt x="3468807" y="63233"/>
                      <a:pt x="3816667" y="-24531"/>
                      <a:pt x="3989921" y="7741"/>
                    </a:cubicBezTo>
                    <a:cubicBezTo>
                      <a:pt x="4175593" y="53049"/>
                      <a:pt x="4216532" y="165645"/>
                      <a:pt x="4253519" y="290581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headEnd type="none" w="med" len="med"/>
                <a:tailEnd type="arrow" w="med" len="med"/>
                <a:extLst>
                  <a:ext uri="{C807C97D-BFC1-408E-A445-0C87EB9F89A2}">
                    <ask:lineSketchStyleProps xmlns:ask="http://schemas.microsoft.com/office/drawing/2018/sketchyshapes" sd="1023741404">
                      <a:custGeom>
                        <a:avLst/>
                        <a:gdLst>
                          <a:gd name="csX0" fmla="*/ 0 w 3416968"/>
                          <a:gd name="csY0" fmla="*/ 941553 h 941553"/>
                          <a:gd name="csX1" fmla="*/ 356135 w 3416968"/>
                          <a:gd name="csY1" fmla="*/ 161907 h 941553"/>
                          <a:gd name="csX2" fmla="*/ 1559293 w 3416968"/>
                          <a:gd name="csY2" fmla="*/ 7903 h 941553"/>
                          <a:gd name="csX3" fmla="*/ 2512194 w 3416968"/>
                          <a:gd name="csY3" fmla="*/ 75279 h 941553"/>
                          <a:gd name="csX4" fmla="*/ 3205213 w 3416968"/>
                          <a:gd name="csY4" fmla="*/ 7903 h 941553"/>
                          <a:gd name="csX5" fmla="*/ 3416968 w 3416968"/>
                          <a:gd name="csY5" fmla="*/ 296660 h 941553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</a:cxnLst>
                        <a:rect l="l" t="t" r="r" b="b"/>
                        <a:pathLst>
                          <a:path w="3416968" h="941553">
                            <a:moveTo>
                              <a:pt x="0" y="941553"/>
                            </a:moveTo>
                            <a:cubicBezTo>
                              <a:pt x="48126" y="629534"/>
                              <a:pt x="96253" y="317515"/>
                              <a:pt x="356135" y="161907"/>
                            </a:cubicBezTo>
                            <a:cubicBezTo>
                              <a:pt x="616017" y="6299"/>
                              <a:pt x="1199950" y="22341"/>
                              <a:pt x="1559293" y="7903"/>
                            </a:cubicBezTo>
                            <a:cubicBezTo>
                              <a:pt x="1918636" y="-6535"/>
                              <a:pt x="2237874" y="75279"/>
                              <a:pt x="2512194" y="75279"/>
                            </a:cubicBezTo>
                            <a:cubicBezTo>
                              <a:pt x="2786514" y="75279"/>
                              <a:pt x="3054417" y="-28994"/>
                              <a:pt x="3205213" y="7903"/>
                            </a:cubicBezTo>
                            <a:cubicBezTo>
                              <a:pt x="3356009" y="44800"/>
                              <a:pt x="3386488" y="170730"/>
                              <a:pt x="3416968" y="296660"/>
                            </a:cubicBezTo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E0DA6CB-DB62-8440-E932-EDA1EEA60B3C}"/>
                  </a:ext>
                </a:extLst>
              </p:cNvPr>
              <p:cNvSpPr txBox="1"/>
              <p:nvPr/>
            </p:nvSpPr>
            <p:spPr>
              <a:xfrm>
                <a:off x="8343728" y="2764547"/>
                <a:ext cx="25823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noProof="0" dirty="0">
                    <a:solidFill>
                      <a:srgbClr val="FF0000"/>
                    </a:solidFill>
                  </a:rPr>
                  <a:t>Discontinuity of the permeability field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CE04014-56E0-888C-7132-BC76D8183348}"/>
                  </a:ext>
                </a:extLst>
              </p:cNvPr>
              <p:cNvSpPr txBox="1"/>
              <p:nvPr/>
            </p:nvSpPr>
            <p:spPr>
              <a:xfrm>
                <a:off x="7988174" y="3718803"/>
                <a:ext cx="340206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noProof="0" dirty="0">
                    <a:solidFill>
                      <a:srgbClr val="FF0000"/>
                    </a:solidFill>
                  </a:rPr>
                  <a:t>Inaccurate evaluation of derivatives with automatic differentiation</a:t>
                </a:r>
              </a:p>
            </p:txBody>
          </p:sp>
          <p:sp>
            <p:nvSpPr>
              <p:cNvPr id="14" name="Flèche : bas 13">
                <a:extLst>
                  <a:ext uri="{FF2B5EF4-FFF2-40B4-BE49-F238E27FC236}">
                    <a16:creationId xmlns:a16="http://schemas.microsoft.com/office/drawing/2014/main" id="{CAC75F9E-D86D-278F-AED2-F402FD97DE16}"/>
                  </a:ext>
                </a:extLst>
              </p:cNvPr>
              <p:cNvSpPr/>
              <p:nvPr/>
            </p:nvSpPr>
            <p:spPr>
              <a:xfrm>
                <a:off x="9538636" y="3472433"/>
                <a:ext cx="259882" cy="23366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5946050-C5D7-0532-32E5-039FAC075D19}"/>
                  </a:ext>
                </a:extLst>
              </p:cNvPr>
              <p:cNvSpPr txBox="1"/>
              <p:nvPr/>
            </p:nvSpPr>
            <p:spPr>
              <a:xfrm>
                <a:off x="7986571" y="5055112"/>
                <a:ext cx="34020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Bad convergence of the training algorithm</a:t>
                </a:r>
                <a:endParaRPr lang="en-US" sz="2000" b="1" noProof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Flèche : bas 20">
                <a:extLst>
                  <a:ext uri="{FF2B5EF4-FFF2-40B4-BE49-F238E27FC236}">
                    <a16:creationId xmlns:a16="http://schemas.microsoft.com/office/drawing/2014/main" id="{794BFB48-2941-2861-F8AD-D69CA1BD1C16}"/>
                  </a:ext>
                </a:extLst>
              </p:cNvPr>
              <p:cNvSpPr/>
              <p:nvPr/>
            </p:nvSpPr>
            <p:spPr>
              <a:xfrm>
                <a:off x="9537033" y="4808742"/>
                <a:ext cx="259882" cy="23366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4F7800C2-2965-D817-5794-F4E38505AF55}"/>
                  </a:ext>
                </a:extLst>
              </p:cNvPr>
              <p:cNvSpPr/>
              <p:nvPr/>
            </p:nvSpPr>
            <p:spPr>
              <a:xfrm>
                <a:off x="4706754" y="3291840"/>
                <a:ext cx="808522" cy="625642"/>
              </a:xfrm>
              <a:prstGeom prst="ellipse">
                <a:avLst/>
              </a:prstGeom>
              <a:solidFill>
                <a:srgbClr val="FF0000">
                  <a:alpha val="36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2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23"/>
    </mc:Choice>
    <mc:Fallback xmlns="">
      <p:transition spd="slow" advTm="13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6C3E2-AA89-C70F-B088-A3F115863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53F215-D6DF-2B7D-ED1A-6F18B83E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6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4A3132-EB39-E856-C94A-B8C42AAD1CED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AEF967-FD1A-F8E4-3BBB-2F7ED7DBDAEF}"/>
              </a:ext>
            </a:extLst>
          </p:cNvPr>
          <p:cNvSpPr txBox="1"/>
          <p:nvPr/>
        </p:nvSpPr>
        <p:spPr>
          <a:xfrm>
            <a:off x="593862" y="222839"/>
            <a:ext cx="904102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0" dirty="0"/>
              <a:t>New PINNs formulation for groundwater flow in heterogenous media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A4E315-6169-14FF-86B4-CEB7BA991F44}"/>
              </a:ext>
            </a:extLst>
          </p:cNvPr>
          <p:cNvSpPr txBox="1"/>
          <p:nvPr/>
        </p:nvSpPr>
        <p:spPr>
          <a:xfrm>
            <a:off x="596969" y="974670"/>
            <a:ext cx="987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New PINNs implementation: Mixed pressure-velocity form of the governing equations: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4A6564C-ECC2-C421-D98C-A5B9BB82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3" t="1639" r="2557"/>
          <a:stretch>
            <a:fillRect/>
          </a:stretch>
        </p:blipFill>
        <p:spPr>
          <a:xfrm>
            <a:off x="777608" y="1525537"/>
            <a:ext cx="7832992" cy="46804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18D71F8-4401-9112-6F81-63A893838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51" y="2123061"/>
            <a:ext cx="2212342" cy="461568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4356C3A1-9F93-1C14-BCC8-7F6BA456DF67}"/>
              </a:ext>
            </a:extLst>
          </p:cNvPr>
          <p:cNvSpPr/>
          <p:nvPr/>
        </p:nvSpPr>
        <p:spPr>
          <a:xfrm>
            <a:off x="9626886" y="2928133"/>
            <a:ext cx="287676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A8D127A-E04C-B55D-EC97-48C601C1E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353" y="3418132"/>
            <a:ext cx="1042695" cy="4372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5E37334-ADB0-064A-FF31-15F26A2C9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724" y="3802866"/>
            <a:ext cx="1956195" cy="563649"/>
          </a:xfrm>
          <a:prstGeom prst="rect">
            <a:avLst/>
          </a:prstGeom>
        </p:spPr>
      </p:pic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3A92F140-2C5B-F557-A076-9B6CBDDAE8E6}"/>
              </a:ext>
            </a:extLst>
          </p:cNvPr>
          <p:cNvSpPr/>
          <p:nvPr/>
        </p:nvSpPr>
        <p:spPr>
          <a:xfrm>
            <a:off x="9339210" y="3418132"/>
            <a:ext cx="287676" cy="86619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8752415-B491-B497-D0D5-4C3BE6857194}"/>
              </a:ext>
            </a:extLst>
          </p:cNvPr>
          <p:cNvSpPr txBox="1"/>
          <p:nvPr/>
        </p:nvSpPr>
        <p:spPr>
          <a:xfrm>
            <a:off x="9071614" y="476242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0" dirty="0"/>
              <a:t>No derivatives of the permeability field</a:t>
            </a:r>
          </a:p>
        </p:txBody>
      </p:sp>
    </p:spTree>
    <p:extLst>
      <p:ext uri="{BB962C8B-B14F-4D97-AF65-F5344CB8AC3E}">
        <p14:creationId xmlns:p14="http://schemas.microsoft.com/office/powerpoint/2010/main" val="28350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23"/>
    </mc:Choice>
    <mc:Fallback xmlns="">
      <p:transition spd="slow" advTm="1367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563BE-8034-8CBE-0317-157BE438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B5B497-0D40-8D9A-46BF-069B3830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7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52EE3-32A3-9578-72F4-A9227F7B4F52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09A260-6BD1-EECF-5904-D9B65D51DFFB}"/>
              </a:ext>
            </a:extLst>
          </p:cNvPr>
          <p:cNvSpPr txBox="1"/>
          <p:nvPr/>
        </p:nvSpPr>
        <p:spPr>
          <a:xfrm>
            <a:off x="593862" y="222839"/>
            <a:ext cx="904102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0" dirty="0"/>
              <a:t>New PINNs formulation for groundwater flow in heterogenous media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8E355D-D0AF-65EC-A344-68F2E6F15BC7}"/>
              </a:ext>
            </a:extLst>
          </p:cNvPr>
          <p:cNvSpPr txBox="1"/>
          <p:nvPr/>
        </p:nvSpPr>
        <p:spPr>
          <a:xfrm>
            <a:off x="596969" y="974670"/>
            <a:ext cx="987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Results: several test cases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574E42-8FF9-5079-04C7-AF84CEF0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20" y="1814405"/>
            <a:ext cx="7860279" cy="38516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9CF3D57-2ECB-14DA-FBCD-64554B80F27D}"/>
              </a:ext>
            </a:extLst>
          </p:cNvPr>
          <p:cNvSpPr txBox="1"/>
          <p:nvPr/>
        </p:nvSpPr>
        <p:spPr>
          <a:xfrm>
            <a:off x="2216452" y="5967282"/>
            <a:ext cx="16658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PINNs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00A3C6-5735-41A1-1AA0-5670D51F132C}"/>
              </a:ext>
            </a:extLst>
          </p:cNvPr>
          <p:cNvSpPr txBox="1"/>
          <p:nvPr/>
        </p:nvSpPr>
        <p:spPr>
          <a:xfrm>
            <a:off x="8328119" y="1374780"/>
            <a:ext cx="13067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PINNs</a:t>
            </a:r>
          </a:p>
        </p:txBody>
      </p:sp>
      <p:pic>
        <p:nvPicPr>
          <p:cNvPr id="11" name="Image 10" descr="Convergence Icon Style 21799307 Vector Art at Vecteezy">
            <a:extLst>
              <a:ext uri="{FF2B5EF4-FFF2-40B4-BE49-F238E27FC236}">
                <a16:creationId xmlns:a16="http://schemas.microsoft.com/office/drawing/2014/main" id="{32A7D3FC-F9C1-7C1B-96A3-418E173F4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66" y="5967282"/>
            <a:ext cx="397501" cy="3975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864F0C8-0D9C-7768-3324-D256E43EC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18" y="1483786"/>
            <a:ext cx="4491942" cy="434836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24B2611-C37B-6D8D-8262-FF2E9CC1BD63}"/>
              </a:ext>
            </a:extLst>
          </p:cNvPr>
          <p:cNvSpPr txBox="1"/>
          <p:nvPr/>
        </p:nvSpPr>
        <p:spPr>
          <a:xfrm>
            <a:off x="5114374" y="5721346"/>
            <a:ext cx="74149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Simulations performed without any data.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PINNs provides equivalent accuracy as finite element solutions</a:t>
            </a:r>
          </a:p>
        </p:txBody>
      </p:sp>
    </p:spTree>
    <p:extLst>
      <p:ext uri="{BB962C8B-B14F-4D97-AF65-F5344CB8AC3E}">
        <p14:creationId xmlns:p14="http://schemas.microsoft.com/office/powerpoint/2010/main" val="12417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23"/>
    </mc:Choice>
    <mc:Fallback xmlns="">
      <p:transition spd="slow" advTm="1367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105FB-5FA8-1244-F83A-40726C33F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1EEEA2-8361-3136-2D4F-B20506E4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8</a:t>
            </a:fld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4F6D4595-3178-D945-6DFB-D5BB6866DB59}"/>
              </a:ext>
            </a:extLst>
          </p:cNvPr>
          <p:cNvSpPr/>
          <p:nvPr/>
        </p:nvSpPr>
        <p:spPr>
          <a:xfrm>
            <a:off x="3336472" y="1139730"/>
            <a:ext cx="381000" cy="2349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904A92CB-5F7A-FD74-31E1-6C09E02C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247" y="1988087"/>
            <a:ext cx="6314259" cy="479690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1ECF709-E8B2-684D-BC2E-EE34DE07F54A}"/>
              </a:ext>
            </a:extLst>
          </p:cNvPr>
          <p:cNvSpPr txBox="1"/>
          <p:nvPr/>
        </p:nvSpPr>
        <p:spPr>
          <a:xfrm>
            <a:off x="342974" y="1893522"/>
            <a:ext cx="2073003" cy="4616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>
                <a:cs typeface="Times New Roman" panose="02020603050405020304" pitchFamily="18" charset="0"/>
              </a:rPr>
              <a:t>Baseline PINNS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CB4F195D-0D4A-DCA9-91E5-E28BBDE8E917}"/>
              </a:ext>
            </a:extLst>
          </p:cNvPr>
          <p:cNvSpPr/>
          <p:nvPr/>
        </p:nvSpPr>
        <p:spPr>
          <a:xfrm>
            <a:off x="2645100" y="4288115"/>
            <a:ext cx="330200" cy="196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8CA86C59-A9F9-EEF9-7562-1F6073186403}"/>
              </a:ext>
            </a:extLst>
          </p:cNvPr>
          <p:cNvSpPr/>
          <p:nvPr/>
        </p:nvSpPr>
        <p:spPr>
          <a:xfrm>
            <a:off x="2645100" y="2706894"/>
            <a:ext cx="330200" cy="196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678F1EE8-56F9-1AC2-4BA0-1BC1C6817CF8}"/>
              </a:ext>
            </a:extLst>
          </p:cNvPr>
          <p:cNvSpPr/>
          <p:nvPr/>
        </p:nvSpPr>
        <p:spPr>
          <a:xfrm>
            <a:off x="2645100" y="5950227"/>
            <a:ext cx="330200" cy="196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B9D575F-0851-5F8D-F396-20BB3373F324}"/>
              </a:ext>
            </a:extLst>
          </p:cNvPr>
          <p:cNvSpPr txBox="1"/>
          <p:nvPr/>
        </p:nvSpPr>
        <p:spPr>
          <a:xfrm>
            <a:off x="373157" y="3934172"/>
            <a:ext cx="186930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noProof="0" dirty="0">
                <a:cs typeface="Times New Roman" panose="02020603050405020304" pitchFamily="18" charset="0"/>
              </a:rPr>
              <a:t>Time is included as inputs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13B5C-0955-7C81-E58F-5E37954F318D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2621EBE-4632-07A0-5588-BCC41941897D}"/>
              </a:ext>
            </a:extLst>
          </p:cNvPr>
          <p:cNvSpPr txBox="1"/>
          <p:nvPr/>
        </p:nvSpPr>
        <p:spPr>
          <a:xfrm>
            <a:off x="593862" y="222839"/>
            <a:ext cx="646335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0" dirty="0"/>
              <a:t>New PINNs formulation for transient simulations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443EE01-6379-9C7E-EC62-ECFCA3C5AA7C}"/>
              </a:ext>
            </a:extLst>
          </p:cNvPr>
          <p:cNvSpPr txBox="1"/>
          <p:nvPr/>
        </p:nvSpPr>
        <p:spPr>
          <a:xfrm>
            <a:off x="521394" y="953586"/>
            <a:ext cx="273125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noProof="0" dirty="0"/>
              <a:t>Existing applications of PINNs: </a:t>
            </a:r>
            <a:r>
              <a:rPr lang="en-US" sz="2000" b="1" noProof="0" dirty="0">
                <a:solidFill>
                  <a:srgbClr val="FF0000"/>
                </a:solidFill>
              </a:rPr>
              <a:t>steady state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AFEE607-4890-8CA8-D871-B6BFAE3D1964}"/>
              </a:ext>
            </a:extLst>
          </p:cNvPr>
          <p:cNvSpPr txBox="1"/>
          <p:nvPr/>
        </p:nvSpPr>
        <p:spPr>
          <a:xfrm>
            <a:off x="3861137" y="962294"/>
            <a:ext cx="2731258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bg1"/>
                </a:solidFill>
              </a:rPr>
              <a:t>Extension to transient simulations</a:t>
            </a: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EF11391F-DB31-FC2D-422C-240736CFF903}"/>
              </a:ext>
            </a:extLst>
          </p:cNvPr>
          <p:cNvSpPr/>
          <p:nvPr/>
        </p:nvSpPr>
        <p:spPr>
          <a:xfrm>
            <a:off x="6676217" y="1161501"/>
            <a:ext cx="381000" cy="2349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990538D-3427-7BE9-740D-52CED4E2B93E}"/>
              </a:ext>
            </a:extLst>
          </p:cNvPr>
          <p:cNvSpPr txBox="1"/>
          <p:nvPr/>
        </p:nvSpPr>
        <p:spPr>
          <a:xfrm>
            <a:off x="7200882" y="984065"/>
            <a:ext cx="223050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noProof="0" dirty="0"/>
              <a:t>Groundwater: 10 or 100 of years</a:t>
            </a:r>
            <a:endParaRPr lang="en-US" sz="2000" b="1" noProof="0" dirty="0">
              <a:solidFill>
                <a:srgbClr val="FF0000"/>
              </a:solidFill>
            </a:endParaRP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333C6B8F-7538-A069-193B-578FEB42B134}"/>
              </a:ext>
            </a:extLst>
          </p:cNvPr>
          <p:cNvSpPr/>
          <p:nvPr/>
        </p:nvSpPr>
        <p:spPr>
          <a:xfrm>
            <a:off x="9444387" y="1198762"/>
            <a:ext cx="381000" cy="2349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1EB44FF-EE45-425A-DE8A-D1631260AEA8}"/>
              </a:ext>
            </a:extLst>
          </p:cNvPr>
          <p:cNvSpPr txBox="1"/>
          <p:nvPr/>
        </p:nvSpPr>
        <p:spPr>
          <a:xfrm>
            <a:off x="9848292" y="992773"/>
            <a:ext cx="193440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noProof="0" dirty="0"/>
              <a:t>Large training time</a:t>
            </a:r>
            <a:endParaRPr lang="en-US" sz="2000" b="1" noProof="0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06FB8D-0950-F89A-A675-809BFC028308}"/>
              </a:ext>
            </a:extLst>
          </p:cNvPr>
          <p:cNvSpPr txBox="1"/>
          <p:nvPr/>
        </p:nvSpPr>
        <p:spPr>
          <a:xfrm>
            <a:off x="10122647" y="2903239"/>
            <a:ext cx="1550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Large set of collocation points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Bad convergence</a:t>
            </a:r>
          </a:p>
        </p:txBody>
      </p:sp>
    </p:spTree>
    <p:extLst>
      <p:ext uri="{BB962C8B-B14F-4D97-AF65-F5344CB8AC3E}">
        <p14:creationId xmlns:p14="http://schemas.microsoft.com/office/powerpoint/2010/main" val="38259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98"/>
    </mc:Choice>
    <mc:Fallback xmlns="">
      <p:transition spd="slow" advTm="694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85717-95D0-8E40-7ABF-66F0F82B1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244A81-1850-5C63-C235-298B7622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B16-47FF-4D50-87F4-420E326F47EF}" type="slidenum">
              <a:rPr lang="fr-FR" smtClean="0"/>
              <a:t>9</a:t>
            </a:fld>
            <a:endParaRPr lang="fr-FR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8A20492-25F1-B8DC-4EC5-22FF02F6D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32" y="1439295"/>
            <a:ext cx="7112000" cy="5418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F0B4A7-3C26-F331-8DE7-488B7E6E4AC9}"/>
              </a:ext>
            </a:extLst>
          </p:cNvPr>
          <p:cNvSpPr/>
          <p:nvPr/>
        </p:nvSpPr>
        <p:spPr>
          <a:xfrm>
            <a:off x="496957" y="734199"/>
            <a:ext cx="10893286" cy="100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A259DF7-D9D5-0DAF-638E-2B9179F3AB98}"/>
              </a:ext>
            </a:extLst>
          </p:cNvPr>
          <p:cNvSpPr txBox="1"/>
          <p:nvPr/>
        </p:nvSpPr>
        <p:spPr>
          <a:xfrm>
            <a:off x="593862" y="222839"/>
            <a:ext cx="634251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0" dirty="0"/>
              <a:t>New PINNs formulation for transient simulations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BC7C977-818C-9FAD-1D37-8D606531B1FF}"/>
              </a:ext>
            </a:extLst>
          </p:cNvPr>
          <p:cNvSpPr txBox="1"/>
          <p:nvPr/>
        </p:nvSpPr>
        <p:spPr>
          <a:xfrm>
            <a:off x="596969" y="974670"/>
            <a:ext cx="987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Discrete time approach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03A584C-2549-B26F-80B0-D4772DE1F986}"/>
              </a:ext>
            </a:extLst>
          </p:cNvPr>
          <p:cNvSpPr txBox="1"/>
          <p:nvPr/>
        </p:nvSpPr>
        <p:spPr>
          <a:xfrm>
            <a:off x="8239251" y="2276604"/>
            <a:ext cx="34858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Time discretized and included in the outputs.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Time discretization is performed with higher order implicit Rang-</a:t>
            </a:r>
            <a:r>
              <a:rPr lang="en-US" sz="2000" dirty="0" err="1"/>
              <a:t>Kutta</a:t>
            </a:r>
            <a:r>
              <a:rPr lang="en-US" sz="2000" dirty="0"/>
              <a:t> method.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The order 500 is used in our simulations </a:t>
            </a:r>
          </a:p>
        </p:txBody>
      </p:sp>
    </p:spTree>
    <p:extLst>
      <p:ext uri="{BB962C8B-B14F-4D97-AF65-F5344CB8AC3E}">
        <p14:creationId xmlns:p14="http://schemas.microsoft.com/office/powerpoint/2010/main" val="30698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98"/>
    </mc:Choice>
    <mc:Fallback xmlns="">
      <p:transition spd="slow" advTm="69498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9BBA37766BE24DB05EC8C5E43DBAC4" ma:contentTypeVersion="7" ma:contentTypeDescription="Ein neues Dokument erstellen." ma:contentTypeScope="" ma:versionID="3a55a4a7e09aedccee2c37de37515225">
  <xsd:schema xmlns:xsd="http://www.w3.org/2001/XMLSchema" xmlns:xs="http://www.w3.org/2001/XMLSchema" xmlns:p="http://schemas.microsoft.com/office/2006/metadata/properties" xmlns:ns3="b5447e4b-3c35-48f7-a3d6-4215c45a9bfd" xmlns:ns4="367dc78a-ba4a-4da4-97a5-2fd1d02eec3c" targetNamespace="http://schemas.microsoft.com/office/2006/metadata/properties" ma:root="true" ma:fieldsID="f8dbcfa19d9bf407cb94b57ebf282b05" ns3:_="" ns4:_="">
    <xsd:import namespace="b5447e4b-3c35-48f7-a3d6-4215c45a9bfd"/>
    <xsd:import namespace="367dc78a-ba4a-4da4-97a5-2fd1d02eec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47e4b-3c35-48f7-a3d6-4215c45a9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dc78a-ba4a-4da4-97a5-2fd1d02eec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CBEA78-7559-48CF-BE19-8C48B7AD77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47e4b-3c35-48f7-a3d6-4215c45a9bfd"/>
    <ds:schemaRef ds:uri="367dc78a-ba4a-4da4-97a5-2fd1d02eec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764D7F-DFBC-4ACC-9568-B0C0C68BC7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290BAF-CD09-4C6A-8C8F-92C867F86DFC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67dc78a-ba4a-4da4-97a5-2fd1d02eec3c"/>
    <ds:schemaRef ds:uri="b5447e4b-3c35-48f7-a3d6-4215c45a9bf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680</Words>
  <Application>Microsoft Office PowerPoint</Application>
  <PresentationFormat>Grand écran</PresentationFormat>
  <Paragraphs>134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Thème Office</vt:lpstr>
      <vt:lpstr>Assessing the potential of physics informed neural networks for modeling groundwater flow in aquifers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des techniques d’apprentissage automatique pour la modélisation de la convection naturelle dans les milieux poreux</dc:title>
  <dc:creator>Martin Fourny</dc:creator>
  <cp:lastModifiedBy>Marwan Fahs</cp:lastModifiedBy>
  <cp:revision>83</cp:revision>
  <dcterms:created xsi:type="dcterms:W3CDTF">2022-05-11T07:58:26Z</dcterms:created>
  <dcterms:modified xsi:type="dcterms:W3CDTF">2026-05-20T05:47:32Z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0x010100BA9BBA37766BE24DB05EC8C5E43DBAC4</vt:lpwstr>
  </property>
</Properties>
</file>