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7" r:id="rId2"/>
    <p:sldId id="422" r:id="rId3"/>
    <p:sldId id="426" r:id="rId4"/>
    <p:sldId id="423" r:id="rId5"/>
    <p:sldId id="427" r:id="rId6"/>
    <p:sldId id="424" r:id="rId7"/>
    <p:sldId id="431" r:id="rId8"/>
    <p:sldId id="432" r:id="rId9"/>
    <p:sldId id="429" r:id="rId10"/>
    <p:sldId id="272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841C"/>
    <a:srgbClr val="556F7A"/>
    <a:srgbClr val="5EC6D4"/>
    <a:srgbClr val="00DAC3"/>
    <a:srgbClr val="00FBE0"/>
    <a:srgbClr val="942092"/>
    <a:srgbClr val="0432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21"/>
    <p:restoredTop sz="78912" autoAdjust="0"/>
  </p:normalViewPr>
  <p:slideViewPr>
    <p:cSldViewPr snapToGrid="0">
      <p:cViewPr varScale="1">
        <p:scale>
          <a:sx n="100" d="100"/>
          <a:sy n="100" d="100"/>
        </p:scale>
        <p:origin x="198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B6C3E-4CED-4EE4-8AC5-9915FE5D82FB}" type="datetimeFigureOut">
              <a:rPr lang="zh-CN" altLang="en-US" smtClean="0"/>
              <a:t>2026/5/20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ED72C-87D3-457A-91DA-D943E1C18DD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ED72C-87D3-457A-91DA-D943E1C18DD0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zh-CN" altLang="en-US" dirty="0"/>
              <a:t>为了更加深入了解微纳尺度渗流机理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B949D6-375C-4032-AACE-32E5E3B133C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373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zh-CN" altLang="en-US" dirty="0"/>
              <a:t>为了更加深入了解微纳尺度渗流机理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B949D6-375C-4032-AACE-32E5E3B133C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404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zh-CN" altLang="en-US" dirty="0"/>
              <a:t>为了更加深入了解微纳尺度渗流机理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B949D6-375C-4032-AACE-32E5E3B133C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499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zh-CN" altLang="en-US" dirty="0"/>
              <a:t>为了更加深入了解微纳尺度渗流机理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B949D6-375C-4032-AACE-32E5E3B133C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394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zh-CN" altLang="en-US" dirty="0"/>
              <a:t>为了更加深入了解微纳尺度渗流机理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B949D6-375C-4032-AACE-32E5E3B133C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512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zh-CN" altLang="en-US" dirty="0"/>
              <a:t>为了更加深入了解微纳尺度渗流机理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B949D6-375C-4032-AACE-32E5E3B133C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512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zh-CN" altLang="en-US" dirty="0"/>
              <a:t>为了更加深入了解微纳尺度渗流机理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B949D6-375C-4032-AACE-32E5E3B133C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575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zh-CN" altLang="en-US" dirty="0"/>
              <a:t>为了更加深入了解微纳尺度渗流机理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B949D6-375C-4032-AACE-32E5E3B133C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962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8368-1F47-4E16-A0B8-27EADFC62018}" type="datetimeFigureOut">
              <a:rPr lang="zh-CN" altLang="en-US" smtClean="0"/>
              <a:t>2026/5/20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5450-8998-407B-A1D6-C3F57208DB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8368-1F47-4E16-A0B8-27EADFC62018}" type="datetimeFigureOut">
              <a:rPr lang="zh-CN" altLang="en-US" smtClean="0"/>
              <a:t>2026/5/20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5450-8998-407B-A1D6-C3F57208DB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8368-1F47-4E16-A0B8-27EADFC62018}" type="datetimeFigureOut">
              <a:rPr lang="zh-CN" altLang="en-US" smtClean="0"/>
              <a:t>2026/5/20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5450-8998-407B-A1D6-C3F57208DB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8368-1F47-4E16-A0B8-27EADFC62018}" type="datetimeFigureOut">
              <a:rPr lang="zh-CN" altLang="en-US" smtClean="0"/>
              <a:t>2026/5/20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5450-8998-407B-A1D6-C3F57208DB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8368-1F47-4E16-A0B8-27EADFC62018}" type="datetimeFigureOut">
              <a:rPr lang="zh-CN" altLang="en-US" smtClean="0"/>
              <a:t>2026/5/20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5450-8998-407B-A1D6-C3F57208DB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8368-1F47-4E16-A0B8-27EADFC62018}" type="datetimeFigureOut">
              <a:rPr lang="zh-CN" altLang="en-US" smtClean="0"/>
              <a:t>2026/5/20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5450-8998-407B-A1D6-C3F57208DB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8368-1F47-4E16-A0B8-27EADFC62018}" type="datetimeFigureOut">
              <a:rPr lang="zh-CN" altLang="en-US" smtClean="0"/>
              <a:t>2026/5/20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5450-8998-407B-A1D6-C3F57208DB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8368-1F47-4E16-A0B8-27EADFC62018}" type="datetimeFigureOut">
              <a:rPr lang="zh-CN" altLang="en-US" smtClean="0"/>
              <a:t>2026/5/20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5450-8998-407B-A1D6-C3F57208DB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8368-1F47-4E16-A0B8-27EADFC62018}" type="datetimeFigureOut">
              <a:rPr lang="zh-CN" altLang="en-US" smtClean="0"/>
              <a:t>2026/5/20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5450-8998-407B-A1D6-C3F57208DB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8368-1F47-4E16-A0B8-27EADFC62018}" type="datetimeFigureOut">
              <a:rPr lang="zh-CN" altLang="en-US" smtClean="0"/>
              <a:t>2026/5/20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5450-8998-407B-A1D6-C3F57208DB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68368-1F47-4E16-A0B8-27EADFC62018}" type="datetimeFigureOut">
              <a:rPr lang="zh-CN" altLang="en-US" smtClean="0"/>
              <a:t>2026/5/20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B5450-8998-407B-A1D6-C3F57208DB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68368-1F47-4E16-A0B8-27EADFC62018}" type="datetimeFigureOut">
              <a:rPr lang="zh-CN" altLang="en-US" smtClean="0"/>
              <a:t>2026/5/20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B5450-8998-407B-A1D6-C3F57208DBB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0" y="1499965"/>
            <a:ext cx="12192000" cy="112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altLang="zh-CN" sz="3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Physics-Constrained Transformer Framework with Bidirectional Encoder for Predicting Shale Reservoir Performance</a:t>
            </a:r>
            <a:endParaRPr lang="zh-CN" altLang="zh-CN" sz="3000" b="1" kern="100" dirty="0">
              <a:solidFill>
                <a:srgbClr val="FF0000"/>
              </a:solidFill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57128" y="4121391"/>
            <a:ext cx="12192000" cy="156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FF9900"/>
                </a:solidFill>
                <a:latin typeface="Arial Black" panose="020B0A04020102020204" pitchFamily="34" charset="0"/>
                <a:ea typeface="黑体" panose="02010609060101010101" pitchFamily="49" charset="-122"/>
              </a:defRPr>
            </a:lvl1pPr>
            <a:lvl2pPr marL="742950" indent="-285750">
              <a:defRPr sz="2400" b="1">
                <a:solidFill>
                  <a:srgbClr val="FF9900"/>
                </a:solidFill>
                <a:latin typeface="Arial Black" panose="020B0A04020102020204" pitchFamily="34" charset="0"/>
                <a:ea typeface="黑体" panose="02010609060101010101" pitchFamily="49" charset="-122"/>
              </a:defRPr>
            </a:lvl2pPr>
            <a:lvl3pPr marL="1143000" indent="-228600">
              <a:defRPr sz="2400" b="1">
                <a:solidFill>
                  <a:srgbClr val="FF9900"/>
                </a:solidFill>
                <a:latin typeface="Arial Black" panose="020B0A04020102020204" pitchFamily="34" charset="0"/>
                <a:ea typeface="黑体" panose="02010609060101010101" pitchFamily="49" charset="-122"/>
              </a:defRPr>
            </a:lvl3pPr>
            <a:lvl4pPr marL="1600200" indent="-228600">
              <a:defRPr sz="2400" b="1">
                <a:solidFill>
                  <a:srgbClr val="FF9900"/>
                </a:solidFill>
                <a:latin typeface="Arial Black" panose="020B0A04020102020204" pitchFamily="34" charset="0"/>
                <a:ea typeface="黑体" panose="02010609060101010101" pitchFamily="49" charset="-122"/>
              </a:defRPr>
            </a:lvl4pPr>
            <a:lvl5pPr marL="2057400" indent="-228600">
              <a:defRPr sz="2400" b="1">
                <a:solidFill>
                  <a:srgbClr val="FF9900"/>
                </a:solidFill>
                <a:latin typeface="Arial Black" panose="020B0A040201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9900"/>
                </a:solidFill>
                <a:latin typeface="Arial Black" panose="020B0A040201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9900"/>
                </a:solidFill>
                <a:latin typeface="Arial Black" panose="020B0A040201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9900"/>
                </a:solidFill>
                <a:latin typeface="Arial Black" panose="020B0A040201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9900"/>
                </a:solidFill>
                <a:latin typeface="Arial Black" panose="020B0A040201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30000"/>
              </a:lnSpc>
              <a:spcBef>
                <a:spcPts val="1200"/>
              </a:spcBef>
              <a:defRPr/>
            </a:pPr>
            <a:r>
              <a:rPr lang="en-US" altLang="zh-CN" sz="20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Runshi</a:t>
            </a:r>
            <a:r>
              <a:rPr lang="en-US" altLang="zh-CN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Huo</a:t>
            </a:r>
            <a:endParaRPr lang="en-US" altLang="zh-CN" sz="20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30000"/>
              </a:lnSpc>
              <a:spcBef>
                <a:spcPts val="1200"/>
              </a:spcBef>
              <a:defRPr/>
            </a:pPr>
            <a:r>
              <a:rPr lang="en-US" altLang="zh-CN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Research Institute of Petroleum Exploration  &amp; Development</a:t>
            </a:r>
          </a:p>
          <a:p>
            <a:pPr algn="ctr">
              <a:lnSpc>
                <a:spcPct val="130000"/>
              </a:lnSpc>
              <a:spcBef>
                <a:spcPts val="1200"/>
              </a:spcBef>
              <a:defRPr/>
            </a:pPr>
            <a:r>
              <a:rPr lang="en-US" altLang="zh-CN" sz="2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2026.3.30</a:t>
            </a:r>
            <a:endParaRPr lang="zh-CN" altLang="en-US" sz="20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8" descr="logo3">
            <a:extLst>
              <a:ext uri="{FF2B5EF4-FFF2-40B4-BE49-F238E27FC236}">
                <a16:creationId xmlns:a16="http://schemas.microsoft.com/office/drawing/2014/main" id="{65B17B90-47B4-D449-BD1D-5B88BEA8E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77"/>
          <a:stretch/>
        </p:blipFill>
        <p:spPr bwMode="auto">
          <a:xfrm>
            <a:off x="0" y="204235"/>
            <a:ext cx="957263" cy="545747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Nipic_2694353_20130814161844178000副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3" r="3391" b="21021"/>
          <a:stretch>
            <a:fillRect/>
          </a:stretch>
        </p:blipFill>
        <p:spPr bwMode="auto">
          <a:xfrm>
            <a:off x="0" y="1143000"/>
            <a:ext cx="12192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矩形 4"/>
          <p:cNvSpPr>
            <a:spLocks noChangeArrowheads="1"/>
          </p:cNvSpPr>
          <p:nvPr/>
        </p:nvSpPr>
        <p:spPr bwMode="auto">
          <a:xfrm>
            <a:off x="0" y="3184525"/>
            <a:ext cx="12192000" cy="61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2" tIns="60926" rIns="121852" bIns="60926">
            <a:spAutoFit/>
          </a:bodyPr>
          <a:lstStyle>
            <a:lvl1pPr defTabSz="609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 defTabSz="609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 defTabSz="609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 defTabSz="609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 defTabSz="609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defTabSz="91440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altLang="zh-CN" sz="3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Thank you for your time and attention</a:t>
            </a:r>
            <a:endParaRPr lang="zh-CN" altLang="en-US" sz="3000" b="1" kern="100" dirty="0">
              <a:solidFill>
                <a:srgbClr val="FF0000"/>
              </a:solidFill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4580" name="图片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327025"/>
            <a:ext cx="2101850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977900"/>
            <a:ext cx="12192000" cy="0"/>
          </a:xfrm>
          <a:prstGeom prst="line">
            <a:avLst/>
          </a:prstGeom>
          <a:ln w="57150" cmpd="thickThin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6" name="矩形 27"/>
          <p:cNvSpPr>
            <a:spLocks noChangeArrowheads="1"/>
          </p:cNvSpPr>
          <p:nvPr/>
        </p:nvSpPr>
        <p:spPr bwMode="auto">
          <a:xfrm>
            <a:off x="831850" y="228600"/>
            <a:ext cx="10756900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0" latinLnBrk="1">
              <a:lnSpc>
                <a:spcPct val="150000"/>
              </a:lnSpc>
              <a:buNone/>
            </a:pPr>
            <a:r>
              <a:rPr lang="en" altLang="zh-CN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Why use deep learning</a:t>
            </a:r>
            <a:r>
              <a:rPr lang="zh-CN" alt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en" altLang="zh-CN" sz="24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B5A068F-9467-944B-ACB9-80591858CDCC}"/>
              </a:ext>
            </a:extLst>
          </p:cNvPr>
          <p:cNvSpPr txBox="1"/>
          <p:nvPr/>
        </p:nvSpPr>
        <p:spPr>
          <a:xfrm>
            <a:off x="629002" y="1081088"/>
            <a:ext cx="11167887" cy="1202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latinLnBrk="1">
              <a:lnSpc>
                <a:spcPct val="150000"/>
              </a:lnSpc>
            </a:pPr>
            <a:r>
              <a:rPr lang="en" altLang="zh-CN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Why use deep learning to calculate the production dynamics of shale gas?</a:t>
            </a:r>
          </a:p>
          <a:p>
            <a:pPr algn="just" eaLnBrk="0" latinLnBrk="1">
              <a:lnSpc>
                <a:spcPct val="150000"/>
              </a:lnSpc>
            </a:pPr>
            <a:r>
              <a:rPr lang="zh-CN" alt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Traditional methods for forecasting shale gas production often fall short due to the unique properties of shale formations. Deep learning is utilized for the following reasons:</a:t>
            </a:r>
          </a:p>
        </p:txBody>
      </p:sp>
      <p:pic>
        <p:nvPicPr>
          <p:cNvPr id="6" name="图片 5" descr="Project Path: D:\[文章]\2.页岩气时序文章\[文稿]\2.Result\可用结果图\案例井 -套压油压日产气.opju&#10;PE Folder: /案例井 -套压油压日产气/Folder1/&#10;Short Name: Graph1">
            <a:extLst>
              <a:ext uri="{FF2B5EF4-FFF2-40B4-BE49-F238E27FC236}">
                <a16:creationId xmlns:a16="http://schemas.microsoft.com/office/drawing/2014/main" id="{1D8D4036-FC5B-4C3B-ADE6-9A116B6B5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073" y="2340361"/>
            <a:ext cx="4938677" cy="377862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B9ABBEC-3F8E-D045-A03D-790235522DD9}"/>
              </a:ext>
            </a:extLst>
          </p:cNvPr>
          <p:cNvSpPr txBox="1"/>
          <p:nvPr/>
        </p:nvSpPr>
        <p:spPr>
          <a:xfrm>
            <a:off x="211015" y="2332838"/>
            <a:ext cx="6248401" cy="3741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latin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Inadequacy of Traditional</a:t>
            </a:r>
            <a:r>
              <a:rPr lang="e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methods </a:t>
            </a:r>
            <a:r>
              <a:rPr lang="en" altLang="zh-CN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0" latinLnBrk="1">
              <a:lnSpc>
                <a:spcPct val="15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Traditional methods like Decline Curve Analysis (DCA) can 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latinLnBrk="1">
              <a:lnSpc>
                <a:spcPct val="150000"/>
              </a:lnSpc>
            </a:pPr>
            <a:r>
              <a:rPr lang="en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 subjective and unreliable during early production stages. Additionally, numerical simulations struggle to accurately model the multiscale and </a:t>
            </a:r>
            <a:r>
              <a:rPr lang="zh-CN" alt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nonlinear nature of shale gas flow.</a:t>
            </a:r>
          </a:p>
          <a:p>
            <a:pPr algn="just" eaLnBrk="0" latin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Complex Subsurface Dynamics:</a:t>
            </a:r>
            <a:r>
              <a:rPr lang="en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0" latinLnBrk="1">
              <a:lnSpc>
                <a:spcPct val="150000"/>
              </a:lnSpc>
            </a:pPr>
            <a:r>
              <a:rPr lang="zh-CN" alt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physical processes in shale formations are highly complex, </a:t>
            </a:r>
            <a:r>
              <a:rPr lang="zh-CN" alt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rendering traditional numerical simulations inadequate. Forecasting is </a:t>
            </a:r>
            <a:r>
              <a:rPr lang="zh-CN" alt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complicated by the intricate interplay between geological and engineering factors.</a:t>
            </a:r>
          </a:p>
        </p:txBody>
      </p:sp>
      <p:pic>
        <p:nvPicPr>
          <p:cNvPr id="9" name="Picture 8" descr="logo3">
            <a:extLst>
              <a:ext uri="{FF2B5EF4-FFF2-40B4-BE49-F238E27FC236}">
                <a16:creationId xmlns:a16="http://schemas.microsoft.com/office/drawing/2014/main" id="{4EFC7B3F-DF2E-4A4F-80B5-663CF01CA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77"/>
          <a:stretch/>
        </p:blipFill>
        <p:spPr bwMode="auto">
          <a:xfrm>
            <a:off x="0" y="204235"/>
            <a:ext cx="957263" cy="545747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6503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977900"/>
            <a:ext cx="12192000" cy="0"/>
          </a:xfrm>
          <a:prstGeom prst="line">
            <a:avLst/>
          </a:prstGeom>
          <a:ln w="57150" cmpd="thickThin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7362F303-616B-1245-B5A9-43AA2B5886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99784"/>
              </p:ext>
            </p:extLst>
          </p:nvPr>
        </p:nvGraphicFramePr>
        <p:xfrm>
          <a:off x="542131" y="2993429"/>
          <a:ext cx="5619042" cy="3831000"/>
        </p:xfrm>
        <a:graphic>
          <a:graphicData uri="http://schemas.openxmlformats.org/drawingml/2006/table">
            <a:tbl>
              <a:tblPr firstRow="1" firstCol="1" bandRow="1"/>
              <a:tblGrid>
                <a:gridCol w="2206919">
                  <a:extLst>
                    <a:ext uri="{9D8B030D-6E8A-4147-A177-3AD203B41FA5}">
                      <a16:colId xmlns:a16="http://schemas.microsoft.com/office/drawing/2014/main" val="1799349421"/>
                    </a:ext>
                  </a:extLst>
                </a:gridCol>
                <a:gridCol w="848815">
                  <a:extLst>
                    <a:ext uri="{9D8B030D-6E8A-4147-A177-3AD203B41FA5}">
                      <a16:colId xmlns:a16="http://schemas.microsoft.com/office/drawing/2014/main" val="2510239477"/>
                    </a:ext>
                  </a:extLst>
                </a:gridCol>
                <a:gridCol w="640827">
                  <a:extLst>
                    <a:ext uri="{9D8B030D-6E8A-4147-A177-3AD203B41FA5}">
                      <a16:colId xmlns:a16="http://schemas.microsoft.com/office/drawing/2014/main" val="2336082900"/>
                    </a:ext>
                  </a:extLst>
                </a:gridCol>
                <a:gridCol w="640827">
                  <a:extLst>
                    <a:ext uri="{9D8B030D-6E8A-4147-A177-3AD203B41FA5}">
                      <a16:colId xmlns:a16="http://schemas.microsoft.com/office/drawing/2014/main" val="887582581"/>
                    </a:ext>
                  </a:extLst>
                </a:gridCol>
                <a:gridCol w="640827">
                  <a:extLst>
                    <a:ext uri="{9D8B030D-6E8A-4147-A177-3AD203B41FA5}">
                      <a16:colId xmlns:a16="http://schemas.microsoft.com/office/drawing/2014/main" val="1861760217"/>
                    </a:ext>
                  </a:extLst>
                </a:gridCol>
                <a:gridCol w="640827">
                  <a:extLst>
                    <a:ext uri="{9D8B030D-6E8A-4147-A177-3AD203B41FA5}">
                      <a16:colId xmlns:a16="http://schemas.microsoft.com/office/drawing/2014/main" val="1199317502"/>
                    </a:ext>
                  </a:extLst>
                </a:gridCol>
              </a:tblGrid>
              <a:tr h="217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Parameter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Unit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Data size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Mean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Maximum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Minimum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8437307"/>
                  </a:ext>
                </a:extLst>
              </a:tr>
              <a:tr h="126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Well Testing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M3/d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78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24.87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46.55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7.83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5803466"/>
                  </a:ext>
                </a:extLst>
              </a:tr>
              <a:tr h="126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Permeability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mD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78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0.000146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0.000509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3.84E-05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0018519"/>
                  </a:ext>
                </a:extLst>
              </a:tr>
              <a:tr h="126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Horizontal Lateral Length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78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1515.91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2200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850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6471713"/>
                  </a:ext>
                </a:extLst>
              </a:tr>
              <a:tr h="126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Net Pay Zone Drilled Length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78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1268.07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2200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500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3392731"/>
                  </a:ext>
                </a:extLst>
              </a:tr>
              <a:tr h="126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Net Pay Zone Thickness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78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11.56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14.5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6.3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3692160"/>
                  </a:ext>
                </a:extLst>
              </a:tr>
              <a:tr h="126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Standoff from Target Zone Bottom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78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5.64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14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3193405"/>
                  </a:ext>
                </a:extLst>
              </a:tr>
              <a:tr h="126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Fracturing length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78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1462.04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2101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790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1348711"/>
                  </a:ext>
                </a:extLst>
              </a:tr>
              <a:tr h="217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Number of Fracturing Stages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Dimensionless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78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24.21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38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14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652297"/>
                  </a:ext>
                </a:extLst>
              </a:tr>
              <a:tr h="126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Segment length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78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61.59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83.94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40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839838"/>
                  </a:ext>
                </a:extLst>
              </a:tr>
              <a:tr h="217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Total Cluster Count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Dimensionless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78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92.05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351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47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8441288"/>
                  </a:ext>
                </a:extLst>
              </a:tr>
              <a:tr h="2179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per stage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Dimensionless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78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3.87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11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1832313"/>
                  </a:ext>
                </a:extLst>
              </a:tr>
              <a:tr h="126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Pad Fluid Volume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M3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78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43914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66494.07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23402.83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6775986"/>
                  </a:ext>
                </a:extLst>
              </a:tr>
              <a:tr h="126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Total Proppant Mass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78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2725.38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5854.02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1086.1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551108"/>
                  </a:ext>
                </a:extLst>
              </a:tr>
              <a:tr h="126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Average Pump Rate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M3/day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78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14.51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16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12.6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3347155"/>
                  </a:ext>
                </a:extLst>
              </a:tr>
              <a:tr h="126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Maximum Pump Horsepower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W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78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14.3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16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440539"/>
                  </a:ext>
                </a:extLst>
              </a:tr>
              <a:tr h="126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Maximum Treating Pressure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Mpa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78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77.2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94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60.6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0022170"/>
                  </a:ext>
                </a:extLst>
              </a:tr>
              <a:tr h="126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Point A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78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2760.22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3413.02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2340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7281347"/>
                  </a:ext>
                </a:extLst>
              </a:tr>
              <a:tr h="126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Point B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78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2765.43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3562.87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2022.51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2633927"/>
                  </a:ext>
                </a:extLst>
              </a:tr>
              <a:tr h="126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Midpoint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78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2762.83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3487.95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2181.26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5957571"/>
                  </a:ext>
                </a:extLst>
              </a:tr>
              <a:tr h="126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Proppant Concentration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M3/m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78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1.86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3.09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0.81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698646"/>
                  </a:ext>
                </a:extLst>
              </a:tr>
              <a:tr h="126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Fracture Conductivity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t/m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78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30.29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44.58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23.87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31316"/>
                  </a:ext>
                </a:extLst>
              </a:tr>
              <a:tr h="126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Maximum Casing Pressure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Mpa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78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17.41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30.22666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8.105153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619690"/>
                  </a:ext>
                </a:extLst>
              </a:tr>
              <a:tr h="1261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Peak Daily Gas Rate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M3/d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78</a:t>
                      </a:r>
                      <a:endParaRPr lang="zh-CN" sz="1100" kern="1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24.26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41.7583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5.1428</a:t>
                      </a:r>
                      <a:endParaRPr lang="zh-CN" sz="1100" kern="1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9194017"/>
                  </a:ext>
                </a:extLst>
              </a:tr>
            </a:tbl>
          </a:graphicData>
        </a:graphic>
      </p:graphicFrame>
      <p:pic>
        <p:nvPicPr>
          <p:cNvPr id="7" name="图片 6">
            <a:extLst>
              <a:ext uri="{FF2B5EF4-FFF2-40B4-BE49-F238E27FC236}">
                <a16:creationId xmlns:a16="http://schemas.microsoft.com/office/drawing/2014/main" id="{C8CB7A39-B60D-724C-BDBA-98246F3F1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855" y="2487168"/>
            <a:ext cx="5161462" cy="422312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5869BBE-16C8-E74F-8FF0-D2679E929DB2}"/>
              </a:ext>
            </a:extLst>
          </p:cNvPr>
          <p:cNvSpPr txBox="1"/>
          <p:nvPr/>
        </p:nvSpPr>
        <p:spPr>
          <a:xfrm>
            <a:off x="220041" y="1112857"/>
            <a:ext cx="11971959" cy="1894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0" latin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Handling High-Dimensional Data:</a:t>
            </a:r>
            <a:r>
              <a:rPr lang="en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0" latinLnBrk="1">
              <a:lnSpc>
                <a:spcPct val="150000"/>
              </a:lnSpc>
            </a:pPr>
            <a:r>
              <a:rPr lang="zh-CN" alt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Deep learning models are highly effective at handling complex, high-dimensional datasets </a:t>
            </a:r>
          </a:p>
          <a:p>
            <a:pPr indent="-285750" algn="just" eaLnBrk="0" latin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Capturing Nonlinear Interactions: </a:t>
            </a:r>
            <a:endParaRPr lang="en-US" altLang="zh-C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latinLnBrk="1">
              <a:lnSpc>
                <a:spcPct val="150000"/>
              </a:lnSpc>
            </a:pPr>
            <a:r>
              <a:rPr lang="zh-CN" alt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These models successfully capture the nonlinear interactions among the various geological, engineering, and seepage factors that control </a:t>
            </a:r>
            <a:r>
              <a:rPr lang="zh-CN" alt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production dynamics.</a:t>
            </a:r>
          </a:p>
        </p:txBody>
      </p:sp>
      <p:pic>
        <p:nvPicPr>
          <p:cNvPr id="8" name="Picture 8" descr="logo3">
            <a:extLst>
              <a:ext uri="{FF2B5EF4-FFF2-40B4-BE49-F238E27FC236}">
                <a16:creationId xmlns:a16="http://schemas.microsoft.com/office/drawing/2014/main" id="{D6C17205-D229-E144-8EAC-FC656A830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77"/>
          <a:stretch/>
        </p:blipFill>
        <p:spPr bwMode="auto">
          <a:xfrm>
            <a:off x="0" y="204235"/>
            <a:ext cx="957263" cy="545747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27">
            <a:extLst>
              <a:ext uri="{FF2B5EF4-FFF2-40B4-BE49-F238E27FC236}">
                <a16:creationId xmlns:a16="http://schemas.microsoft.com/office/drawing/2014/main" id="{54052284-DA28-E14E-81DE-F2B843FF5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850" y="228600"/>
            <a:ext cx="10756900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0" latinLnBrk="1">
              <a:lnSpc>
                <a:spcPct val="150000"/>
              </a:lnSpc>
              <a:buNone/>
            </a:pPr>
            <a:r>
              <a:rPr lang="en" altLang="zh-CN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Why use deep learning</a:t>
            </a:r>
            <a:r>
              <a:rPr lang="zh-CN" alt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en" altLang="zh-CN" sz="24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755AD2B-3E94-C242-AFE7-E9649F6C97A0}"/>
              </a:ext>
            </a:extLst>
          </p:cNvPr>
          <p:cNvSpPr txBox="1"/>
          <p:nvPr/>
        </p:nvSpPr>
        <p:spPr>
          <a:xfrm>
            <a:off x="8312063" y="6629400"/>
            <a:ext cx="61116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iagram of multi-scale flow of shale gas</a:t>
            </a:r>
          </a:p>
        </p:txBody>
      </p:sp>
    </p:spTree>
    <p:extLst>
      <p:ext uri="{BB962C8B-B14F-4D97-AF65-F5344CB8AC3E}">
        <p14:creationId xmlns:p14="http://schemas.microsoft.com/office/powerpoint/2010/main" val="588607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977900"/>
            <a:ext cx="12192000" cy="0"/>
          </a:xfrm>
          <a:prstGeom prst="line">
            <a:avLst/>
          </a:prstGeom>
          <a:ln w="57150" cmpd="thickThin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040DD645-129F-3B4D-8C5A-71A0D80F7E92}"/>
              </a:ext>
            </a:extLst>
          </p:cNvPr>
          <p:cNvSpPr txBox="1"/>
          <p:nvPr/>
        </p:nvSpPr>
        <p:spPr>
          <a:xfrm>
            <a:off x="387350" y="1127057"/>
            <a:ext cx="11417300" cy="304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Model comparison results and effect explanations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study benchmarked four deep learning models (BERT, Transformer, Bi-LSTM, and LSTM) across 78 wells using Leave-One-Out Cross-Validation.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Overall Performance Metrics:</a:t>
            </a: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* </a:t>
            </a:r>
            <a:r>
              <a:rPr lang="e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BERT-Lasso:</a:t>
            </a: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Achieved the highest average R² of 0.8, with a maximum of 0.96 and a minimum of 0.42. It also recorded the lowest average Root Mean Square Error (RMSE) at 2.23 and Mean Absolute Error (MAE) at 1.63.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Transformer-Lasso:</a:t>
            </a: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Achieved an average R² of 0.74.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Bi-LSTM-Lasso:</a:t>
            </a: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Achieved an average R² of 0.72.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LSTM-Lasso:</a:t>
            </a: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Achieved the lowest average R² of 0.69.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2465F59-8B68-C345-9004-0655FAB3D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565" y="4426516"/>
            <a:ext cx="5252085" cy="191643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A4210654-1922-E840-88FF-E039E0D950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914774"/>
              </p:ext>
            </p:extLst>
          </p:nvPr>
        </p:nvGraphicFramePr>
        <p:xfrm>
          <a:off x="604584" y="4543746"/>
          <a:ext cx="5714154" cy="1916430"/>
        </p:xfrm>
        <a:graphic>
          <a:graphicData uri="http://schemas.openxmlformats.org/drawingml/2006/table">
            <a:tbl>
              <a:tblPr firstRow="1" firstCol="1" bandRow="1"/>
              <a:tblGrid>
                <a:gridCol w="1293270">
                  <a:extLst>
                    <a:ext uri="{9D8B030D-6E8A-4147-A177-3AD203B41FA5}">
                      <a16:colId xmlns:a16="http://schemas.microsoft.com/office/drawing/2014/main" val="274921210"/>
                    </a:ext>
                  </a:extLst>
                </a:gridCol>
                <a:gridCol w="485118">
                  <a:extLst>
                    <a:ext uri="{9D8B030D-6E8A-4147-A177-3AD203B41FA5}">
                      <a16:colId xmlns:a16="http://schemas.microsoft.com/office/drawing/2014/main" val="764511445"/>
                    </a:ext>
                  </a:extLst>
                </a:gridCol>
                <a:gridCol w="525923">
                  <a:extLst>
                    <a:ext uri="{9D8B030D-6E8A-4147-A177-3AD203B41FA5}">
                      <a16:colId xmlns:a16="http://schemas.microsoft.com/office/drawing/2014/main" val="1802629495"/>
                    </a:ext>
                  </a:extLst>
                </a:gridCol>
                <a:gridCol w="563325">
                  <a:extLst>
                    <a:ext uri="{9D8B030D-6E8A-4147-A177-3AD203B41FA5}">
                      <a16:colId xmlns:a16="http://schemas.microsoft.com/office/drawing/2014/main" val="2911881712"/>
                    </a:ext>
                  </a:extLst>
                </a:gridCol>
                <a:gridCol w="455647">
                  <a:extLst>
                    <a:ext uri="{9D8B030D-6E8A-4147-A177-3AD203B41FA5}">
                      <a16:colId xmlns:a16="http://schemas.microsoft.com/office/drawing/2014/main" val="2738338774"/>
                    </a:ext>
                  </a:extLst>
                </a:gridCol>
                <a:gridCol w="502288">
                  <a:extLst>
                    <a:ext uri="{9D8B030D-6E8A-4147-A177-3AD203B41FA5}">
                      <a16:colId xmlns:a16="http://schemas.microsoft.com/office/drawing/2014/main" val="2179347930"/>
                    </a:ext>
                  </a:extLst>
                </a:gridCol>
                <a:gridCol w="535581">
                  <a:extLst>
                    <a:ext uri="{9D8B030D-6E8A-4147-A177-3AD203B41FA5}">
                      <a16:colId xmlns:a16="http://schemas.microsoft.com/office/drawing/2014/main" val="2263134553"/>
                    </a:ext>
                  </a:extLst>
                </a:gridCol>
                <a:gridCol w="380858">
                  <a:extLst>
                    <a:ext uri="{9D8B030D-6E8A-4147-A177-3AD203B41FA5}">
                      <a16:colId xmlns:a16="http://schemas.microsoft.com/office/drawing/2014/main" val="2090638981"/>
                    </a:ext>
                  </a:extLst>
                </a:gridCol>
                <a:gridCol w="440366">
                  <a:extLst>
                    <a:ext uri="{9D8B030D-6E8A-4147-A177-3AD203B41FA5}">
                      <a16:colId xmlns:a16="http://schemas.microsoft.com/office/drawing/2014/main" val="465207912"/>
                    </a:ext>
                  </a:extLst>
                </a:gridCol>
                <a:gridCol w="531778">
                  <a:extLst>
                    <a:ext uri="{9D8B030D-6E8A-4147-A177-3AD203B41FA5}">
                      <a16:colId xmlns:a16="http://schemas.microsoft.com/office/drawing/2014/main" val="2219583930"/>
                    </a:ext>
                  </a:extLst>
                </a:gridCol>
              </a:tblGrid>
              <a:tr h="324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R2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RMSE</a:t>
                      </a:r>
                      <a:endParaRPr lang="zh-CN" sz="1100" kern="1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MAE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2373761"/>
                  </a:ext>
                </a:extLst>
              </a:tr>
              <a:tr h="3242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Max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Min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Average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Max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Min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Average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Max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Min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Average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430644"/>
                  </a:ext>
                </a:extLst>
              </a:tr>
              <a:tr h="3169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BERT-Lasso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0.9618</a:t>
                      </a:r>
                      <a:endParaRPr lang="zh-CN" sz="1100" kern="1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0.425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0.8022</a:t>
                      </a:r>
                      <a:endParaRPr lang="zh-CN" sz="1100" kern="1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4.122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1.099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2.231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3.62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0.65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1.63</a:t>
                      </a:r>
                      <a:endParaRPr lang="zh-CN" sz="1100" kern="1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8579744"/>
                  </a:ext>
                </a:extLst>
              </a:tr>
              <a:tr h="3169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Transformer-Lasso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0.9376</a:t>
                      </a:r>
                      <a:endParaRPr lang="zh-CN" sz="1100" kern="1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0.2736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0.7401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5.094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1.167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2.51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4.11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0.8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1.73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4985040"/>
                  </a:ext>
                </a:extLst>
              </a:tr>
              <a:tr h="3169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Bi-LSTM-Lasso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0.9422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-0.6633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0.7244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5.273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1.21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2.504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6.12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0.64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1.82</a:t>
                      </a:r>
                      <a:endParaRPr lang="zh-CN" sz="1100" kern="1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8002238"/>
                  </a:ext>
                </a:extLst>
              </a:tr>
              <a:tr h="3169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LSTM-Lasso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0.9093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0.1954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0.697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5.71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1.15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2.683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9.16</a:t>
                      </a:r>
                      <a:endParaRPr lang="zh-CN" sz="1100" kern="10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0.86</a:t>
                      </a:r>
                      <a:endParaRPr lang="zh-CN" sz="1100" kern="1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9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  <a:cs typeface="Times New Roman" panose="02020603050405020304" pitchFamily="18" charset="0"/>
                        </a:rPr>
                        <a:t>2.01</a:t>
                      </a:r>
                      <a:endParaRPr lang="zh-CN" sz="1100" kern="100" dirty="0">
                        <a:effectLst/>
                        <a:latin typeface="DengXian" panose="02010600030101010101" pitchFamily="2" charset="-122"/>
                        <a:ea typeface="DengXia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2341618"/>
                  </a:ext>
                </a:extLst>
              </a:tr>
            </a:tbl>
          </a:graphicData>
        </a:graphic>
      </p:graphicFrame>
      <p:pic>
        <p:nvPicPr>
          <p:cNvPr id="8" name="Picture 8" descr="logo3">
            <a:extLst>
              <a:ext uri="{FF2B5EF4-FFF2-40B4-BE49-F238E27FC236}">
                <a16:creationId xmlns:a16="http://schemas.microsoft.com/office/drawing/2014/main" id="{8FB58800-0B74-F148-A45A-F733F4422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77"/>
          <a:stretch/>
        </p:blipFill>
        <p:spPr bwMode="auto">
          <a:xfrm>
            <a:off x="0" y="204235"/>
            <a:ext cx="957263" cy="545747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27">
            <a:extLst>
              <a:ext uri="{FF2B5EF4-FFF2-40B4-BE49-F238E27FC236}">
                <a16:creationId xmlns:a16="http://schemas.microsoft.com/office/drawing/2014/main" id="{41547D37-452A-B345-AF61-1FCEF3E11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850" y="228600"/>
            <a:ext cx="10756900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0" latinLnBrk="1">
              <a:lnSpc>
                <a:spcPct val="150000"/>
              </a:lnSpc>
              <a:buNone/>
            </a:pPr>
            <a:r>
              <a:rPr lang="en-US" altLang="zh-CN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 was the result and how to explain it</a:t>
            </a:r>
          </a:p>
        </p:txBody>
      </p:sp>
    </p:spTree>
    <p:extLst>
      <p:ext uri="{BB962C8B-B14F-4D97-AF65-F5344CB8AC3E}">
        <p14:creationId xmlns:p14="http://schemas.microsoft.com/office/powerpoint/2010/main" val="1087390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977900"/>
            <a:ext cx="12192000" cy="0"/>
          </a:xfrm>
          <a:prstGeom prst="line">
            <a:avLst/>
          </a:prstGeom>
          <a:ln w="57150" cmpd="thickThin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B04BD091-035D-0840-84DD-547720156C59}"/>
              </a:ext>
            </a:extLst>
          </p:cNvPr>
          <p:cNvSpPr txBox="1"/>
          <p:nvPr/>
        </p:nvSpPr>
        <p:spPr>
          <a:xfrm>
            <a:off x="481321" y="1211163"/>
            <a:ext cx="11457958" cy="2633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Dynamic Response Explanations:</a:t>
            </a:r>
            <a:endParaRPr lang="en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Stable vs. Abrupt Changes:</a:t>
            </a: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Transformer models performed well during stable production phases but showed a noticeable lag when responding to abrupt events.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Overfitting During Shut-ins:</a:t>
            </a: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During late-stage shut-in events, the Transformer, Bi-LSTM, and LSTM models all exhibited pronounced overfitting.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Capturing Depletion Signatures:</a:t>
            </a: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BERT was the only model that uniquely identified reservoir pressure depletion signatures during production decline phases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 descr="Project Path: D:\[文章]\2.页岩气时序文章\[文稿]\2.Result\可用结果图\well1 - 局部放大.opju&#10;PE Folder: /well1 - 局部放大/Folder1/&#10;Short Name: Graph1">
            <a:extLst>
              <a:ext uri="{FF2B5EF4-FFF2-40B4-BE49-F238E27FC236}">
                <a16:creationId xmlns:a16="http://schemas.microsoft.com/office/drawing/2014/main" id="{37943893-7B90-48FE-B41E-F940B4F2A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00" y="4207932"/>
            <a:ext cx="5940000" cy="2059619"/>
          </a:xfrm>
          <a:prstGeom prst="rect">
            <a:avLst/>
          </a:prstGeom>
        </p:spPr>
      </p:pic>
      <p:pic>
        <p:nvPicPr>
          <p:cNvPr id="8" name="图片 7" descr="Project Path: D:\[文章]\2.页岩气时序文章\[文稿]\2.Result\可用结果图\22-2(2) - 局部放大.opju&#10;PE Folder: /22-2(2) - 局部放大/Folder1/&#10;Short Name: Graph1">
            <a:extLst>
              <a:ext uri="{FF2B5EF4-FFF2-40B4-BE49-F238E27FC236}">
                <a16:creationId xmlns:a16="http://schemas.microsoft.com/office/drawing/2014/main" id="{452A8AF7-5497-4946-BD81-0A5395E34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500" y="4207932"/>
            <a:ext cx="5940000" cy="2059619"/>
          </a:xfrm>
          <a:prstGeom prst="rect">
            <a:avLst/>
          </a:prstGeom>
        </p:spPr>
      </p:pic>
      <p:pic>
        <p:nvPicPr>
          <p:cNvPr id="9" name="Picture 8" descr="logo3">
            <a:extLst>
              <a:ext uri="{FF2B5EF4-FFF2-40B4-BE49-F238E27FC236}">
                <a16:creationId xmlns:a16="http://schemas.microsoft.com/office/drawing/2014/main" id="{0824B09C-8536-F74C-AD22-13F8B54002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77"/>
          <a:stretch/>
        </p:blipFill>
        <p:spPr bwMode="auto">
          <a:xfrm>
            <a:off x="0" y="204235"/>
            <a:ext cx="957263" cy="545747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27">
            <a:extLst>
              <a:ext uri="{FF2B5EF4-FFF2-40B4-BE49-F238E27FC236}">
                <a16:creationId xmlns:a16="http://schemas.microsoft.com/office/drawing/2014/main" id="{4AF7ABBC-7AD6-7C44-86C9-B05C280AA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850" y="228600"/>
            <a:ext cx="10756900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0" latinLnBrk="1">
              <a:lnSpc>
                <a:spcPct val="150000"/>
              </a:lnSpc>
              <a:buNone/>
            </a:pPr>
            <a:r>
              <a:rPr lang="en-US" altLang="zh-CN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 was the result and how to explain it</a:t>
            </a:r>
          </a:p>
        </p:txBody>
      </p:sp>
    </p:spTree>
    <p:extLst>
      <p:ext uri="{BB962C8B-B14F-4D97-AF65-F5344CB8AC3E}">
        <p14:creationId xmlns:p14="http://schemas.microsoft.com/office/powerpoint/2010/main" val="3312030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977900"/>
            <a:ext cx="12192000" cy="0"/>
          </a:xfrm>
          <a:prstGeom prst="line">
            <a:avLst/>
          </a:prstGeom>
          <a:ln w="57150" cmpd="thickThin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5098A969-C2EE-6C4A-9BB0-0AE2976311B8}"/>
              </a:ext>
            </a:extLst>
          </p:cNvPr>
          <p:cNvSpPr txBox="1"/>
          <p:nvPr/>
        </p:nvSpPr>
        <p:spPr>
          <a:xfrm>
            <a:off x="355600" y="1127214"/>
            <a:ext cx="6350000" cy="4772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" altLang="zh-CN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Why is BERT better?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BERT significantly outperformed the other deep learning benchmarks due to its specific architectural advantages in handling shale gas production time series:</a:t>
            </a:r>
          </a:p>
          <a:p>
            <a:pPr>
              <a:lnSpc>
                <a:spcPct val="150000"/>
              </a:lnSpc>
            </a:pPr>
            <a:endParaRPr lang="en" altLang="zh-CN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" altLang="zh-CN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Bidirectional Contextual Learning</a:t>
            </a:r>
            <a:endParaRPr lang="en" altLang="zh-CN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" altLang="zh-CN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Masked Pretraining</a:t>
            </a:r>
            <a:endParaRPr lang="en" altLang="zh-CN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" altLang="zh-CN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Dynamic Attention Allocation</a:t>
            </a:r>
            <a:endParaRPr lang="en" altLang="zh-CN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" altLang="zh-CN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Superior Positional Encoding</a:t>
            </a:r>
            <a:endParaRPr lang="en" altLang="zh-CN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" altLang="zh-CN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Noise Suppression &amp; Stable Gradients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" altLang="zh-CN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F1F303F-60D7-E94A-87E7-68F190E0C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127214"/>
            <a:ext cx="4720519" cy="550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8" descr="logo3">
            <a:extLst>
              <a:ext uri="{FF2B5EF4-FFF2-40B4-BE49-F238E27FC236}">
                <a16:creationId xmlns:a16="http://schemas.microsoft.com/office/drawing/2014/main" id="{375F8B74-3D53-B549-8711-8C4F3CBA8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77"/>
          <a:stretch/>
        </p:blipFill>
        <p:spPr bwMode="auto">
          <a:xfrm>
            <a:off x="0" y="204235"/>
            <a:ext cx="957263" cy="545747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27">
            <a:extLst>
              <a:ext uri="{FF2B5EF4-FFF2-40B4-BE49-F238E27FC236}">
                <a16:creationId xmlns:a16="http://schemas.microsoft.com/office/drawing/2014/main" id="{24D9A40C-5954-D04D-8FFC-2869A5422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850" y="228600"/>
            <a:ext cx="10756900" cy="57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lvl="1" indent="0" algn="ctr" eaLnBrk="0" latinLnBrk="1">
              <a:lnSpc>
                <a:spcPct val="150000"/>
              </a:lnSpc>
              <a:spcBef>
                <a:spcPts val="1000"/>
              </a:spcBef>
              <a:buNone/>
            </a:pPr>
            <a:r>
              <a:rPr lang="en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Why is BERT better?</a:t>
            </a:r>
          </a:p>
        </p:txBody>
      </p:sp>
    </p:spTree>
    <p:extLst>
      <p:ext uri="{BB962C8B-B14F-4D97-AF65-F5344CB8AC3E}">
        <p14:creationId xmlns:p14="http://schemas.microsoft.com/office/powerpoint/2010/main" val="2385013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977900"/>
            <a:ext cx="12192000" cy="0"/>
          </a:xfrm>
          <a:prstGeom prst="line">
            <a:avLst/>
          </a:prstGeom>
          <a:ln w="57150" cmpd="thickThin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5098A969-C2EE-6C4A-9BB0-0AE2976311B8}"/>
              </a:ext>
            </a:extLst>
          </p:cNvPr>
          <p:cNvSpPr txBox="1"/>
          <p:nvPr/>
        </p:nvSpPr>
        <p:spPr>
          <a:xfrm>
            <a:off x="355600" y="1127214"/>
            <a:ext cx="11709400" cy="2679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" altLang="zh-CN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Why is BERT better?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Bidirectional Contextual Learning:</a:t>
            </a:r>
            <a:r>
              <a:rPr lang="en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Bidirectional Contextual Learning allows BERT to condition on both past and future tokens, which is vital because well operations and engineering interventions are strongly interdependent with past production behaviors </a:t>
            </a:r>
          </a:p>
          <a:p>
            <a:pPr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Masked Pretraining: 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Masked Language Modeling (MLM) pretraining allows BERT to reconstruct missing information and generalize across the noisy, incomplete, or irregular production sequences commonly found in field data.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5A4A7B5-6263-854D-AFB9-BB3F87542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541" y="3746475"/>
            <a:ext cx="3077104" cy="3125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E5A4366-9214-674A-A14E-FA3FD9CBE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3290" y="3746475"/>
            <a:ext cx="4364169" cy="3323638"/>
          </a:xfrm>
          <a:prstGeom prst="rect">
            <a:avLst/>
          </a:prstGeom>
        </p:spPr>
      </p:pic>
      <p:pic>
        <p:nvPicPr>
          <p:cNvPr id="8" name="Picture 8" descr="logo3">
            <a:extLst>
              <a:ext uri="{FF2B5EF4-FFF2-40B4-BE49-F238E27FC236}">
                <a16:creationId xmlns:a16="http://schemas.microsoft.com/office/drawing/2014/main" id="{55AE04C4-0606-864C-AEA6-B1280F4EA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77"/>
          <a:stretch/>
        </p:blipFill>
        <p:spPr bwMode="auto">
          <a:xfrm>
            <a:off x="0" y="204235"/>
            <a:ext cx="957263" cy="545747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27">
            <a:extLst>
              <a:ext uri="{FF2B5EF4-FFF2-40B4-BE49-F238E27FC236}">
                <a16:creationId xmlns:a16="http://schemas.microsoft.com/office/drawing/2014/main" id="{A416A2A4-4109-724C-8399-F05F3629D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850" y="228600"/>
            <a:ext cx="10756900" cy="57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lvl="1" indent="0" algn="ctr" eaLnBrk="0" latinLnBrk="1">
              <a:lnSpc>
                <a:spcPct val="150000"/>
              </a:lnSpc>
              <a:spcBef>
                <a:spcPts val="1000"/>
              </a:spcBef>
              <a:buNone/>
            </a:pPr>
            <a:r>
              <a:rPr lang="en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Why is BERT better?</a:t>
            </a:r>
          </a:p>
        </p:txBody>
      </p:sp>
    </p:spTree>
    <p:extLst>
      <p:ext uri="{BB962C8B-B14F-4D97-AF65-F5344CB8AC3E}">
        <p14:creationId xmlns:p14="http://schemas.microsoft.com/office/powerpoint/2010/main" val="714657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977900"/>
            <a:ext cx="12192000" cy="0"/>
          </a:xfrm>
          <a:prstGeom prst="line">
            <a:avLst/>
          </a:prstGeom>
          <a:ln w="57150" cmpd="thickThin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F0A368AC-B1DE-B747-81B5-7A31DFAFF6A7}"/>
              </a:ext>
            </a:extLst>
          </p:cNvPr>
          <p:cNvSpPr txBox="1"/>
          <p:nvPr/>
        </p:nvSpPr>
        <p:spPr>
          <a:xfrm>
            <a:off x="237067" y="1205577"/>
            <a:ext cx="11717866" cy="2217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" altLang="zh-CN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Dynamic Attention Allocation:</a:t>
            </a:r>
            <a:r>
              <a:rPr lang="en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Dynamic Attention Allocation </a:t>
            </a:r>
            <a:r>
              <a:rPr lang="en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assigns different weights to geological, completion, and production features, emphasizing the most influential variables over long time horizons. </a:t>
            </a:r>
          </a:p>
          <a:p>
            <a:pPr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" altLang="zh-CN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Superior Positional Encoding:</a:t>
            </a:r>
            <a:r>
              <a:rPr lang="en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BERT utilizes absolute position encoding, which makes it more suitable for non-periodic</a:t>
            </a: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production data.</a:t>
            </a:r>
          </a:p>
          <a:p>
            <a:pPr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" altLang="zh-CN" sz="16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Noise Suppression &amp; Stable Gradients:</a:t>
            </a:r>
            <a:r>
              <a:rPr lang="en" altLang="zh-CN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BERT offers excellent noise suppression and maintains stable gradients through its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LayerNorm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mechanism, even after abrupt shut-ins.</a:t>
            </a:r>
            <a:endParaRPr lang="en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D25C76B-66DA-4342-9084-6D14E666D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09" y="3788742"/>
            <a:ext cx="1994360" cy="2840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622019-F646-AB4F-8FE6-DC697F06A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953" y="3731268"/>
            <a:ext cx="3809682" cy="3000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28F6B87-6EEA-6F44-805A-2546401F3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4719" y="3788742"/>
            <a:ext cx="4226329" cy="3169747"/>
          </a:xfrm>
          <a:prstGeom prst="rect">
            <a:avLst/>
          </a:prstGeom>
        </p:spPr>
      </p:pic>
      <p:pic>
        <p:nvPicPr>
          <p:cNvPr id="9" name="Picture 8" descr="logo3">
            <a:extLst>
              <a:ext uri="{FF2B5EF4-FFF2-40B4-BE49-F238E27FC236}">
                <a16:creationId xmlns:a16="http://schemas.microsoft.com/office/drawing/2014/main" id="{3202D0B8-A798-EC45-9A41-DA16778B7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77"/>
          <a:stretch/>
        </p:blipFill>
        <p:spPr bwMode="auto">
          <a:xfrm>
            <a:off x="0" y="204235"/>
            <a:ext cx="957263" cy="545747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27">
            <a:extLst>
              <a:ext uri="{FF2B5EF4-FFF2-40B4-BE49-F238E27FC236}">
                <a16:creationId xmlns:a16="http://schemas.microsoft.com/office/drawing/2014/main" id="{EF60034C-DE29-E445-A99E-B9A329676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850" y="228600"/>
            <a:ext cx="10756900" cy="57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lvl="1" indent="0" algn="ctr" eaLnBrk="0" latinLnBrk="1">
              <a:lnSpc>
                <a:spcPct val="150000"/>
              </a:lnSpc>
              <a:spcBef>
                <a:spcPts val="1000"/>
              </a:spcBef>
              <a:buNone/>
            </a:pPr>
            <a:r>
              <a:rPr lang="en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Why is BERT better?</a:t>
            </a:r>
          </a:p>
        </p:txBody>
      </p:sp>
    </p:spTree>
    <p:extLst>
      <p:ext uri="{BB962C8B-B14F-4D97-AF65-F5344CB8AC3E}">
        <p14:creationId xmlns:p14="http://schemas.microsoft.com/office/powerpoint/2010/main" val="891041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0" y="977900"/>
            <a:ext cx="12192000" cy="0"/>
          </a:xfrm>
          <a:prstGeom prst="line">
            <a:avLst/>
          </a:prstGeom>
          <a:ln w="57150" cmpd="thickThin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A796E684-B89B-664F-8EE7-6E3CC37034E2}"/>
              </a:ext>
            </a:extLst>
          </p:cNvPr>
          <p:cNvSpPr txBox="1"/>
          <p:nvPr/>
        </p:nvSpPr>
        <p:spPr>
          <a:xfrm>
            <a:off x="447675" y="1025173"/>
            <a:ext cx="11525249" cy="2638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SHAP Feature Importance:</a:t>
            </a:r>
            <a:r>
              <a:rPr lang="en" altLang="zh-CN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SHAP (Shapley Additive Explanations) analysis is used to decode the model's decision-making process and reveal the dominant factors driving recovery.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Geological Drivers:</a:t>
            </a:r>
            <a:r>
              <a:rPr lang="en" altLang="zh-CN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Net Pay Zone Thickness has the strongest positive influence on EUR, indicating a strong link between reservoir storage and permeability.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Production &amp; Engineering Drivers:</a:t>
            </a:r>
            <a:r>
              <a:rPr lang="en" altLang="zh-CN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High initial production (Well Testing) enhances IRF, while Maximum Treating Pressure indicates poor fracturing efficiency.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Key Operational Variables:</a:t>
            </a:r>
            <a:r>
              <a:rPr lang="en" altLang="zh-CN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Other important engineering variables include Standoff from Target Zone Bottom, Segment Length, Average Pump Rate, Horizontal Lateral Length, and Fracturing Length.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F5F364D-5174-4243-8110-24F84C4E4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187" y="3621344"/>
            <a:ext cx="2700000" cy="3207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9116F61-AFB7-444F-BFA1-98E8916DC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593" y="3650363"/>
            <a:ext cx="2700000" cy="320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8" descr="logo3">
            <a:extLst>
              <a:ext uri="{FF2B5EF4-FFF2-40B4-BE49-F238E27FC236}">
                <a16:creationId xmlns:a16="http://schemas.microsoft.com/office/drawing/2014/main" id="{ABDDD78E-4A3B-1646-BCD4-41FC8E25F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77"/>
          <a:stretch/>
        </p:blipFill>
        <p:spPr bwMode="auto">
          <a:xfrm>
            <a:off x="0" y="204235"/>
            <a:ext cx="957263" cy="545747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27">
            <a:extLst>
              <a:ext uri="{FF2B5EF4-FFF2-40B4-BE49-F238E27FC236}">
                <a16:creationId xmlns:a16="http://schemas.microsoft.com/office/drawing/2014/main" id="{430A6C32-98A1-6943-9C8E-BF1CEBCE6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850" y="228600"/>
            <a:ext cx="10756900" cy="57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lvl="1" indent="0" algn="ctr" eaLnBrk="0" latinLnBrk="1">
              <a:lnSpc>
                <a:spcPct val="150000"/>
              </a:lnSpc>
              <a:spcBef>
                <a:spcPts val="1000"/>
              </a:spcBef>
              <a:buNone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SHAP</a:t>
            </a:r>
          </a:p>
        </p:txBody>
      </p:sp>
    </p:spTree>
    <p:extLst>
      <p:ext uri="{BB962C8B-B14F-4D97-AF65-F5344CB8AC3E}">
        <p14:creationId xmlns:p14="http://schemas.microsoft.com/office/powerpoint/2010/main" val="3809708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1719</TotalTime>
  <Words>1090</Words>
  <Application>Microsoft Macintosh PowerPoint</Application>
  <PresentationFormat>宽屏</PresentationFormat>
  <Paragraphs>275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7" baseType="lpstr">
      <vt:lpstr>等线</vt:lpstr>
      <vt:lpstr>等线</vt:lpstr>
      <vt:lpstr>等线 Light</vt:lpstr>
      <vt:lpstr>微软雅黑</vt:lpstr>
      <vt:lpstr>Arial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clm</dc:creator>
  <cp:lastModifiedBy>Runshi Huo</cp:lastModifiedBy>
  <cp:revision>344</cp:revision>
  <dcterms:created xsi:type="dcterms:W3CDTF">2023-11-24T01:54:00Z</dcterms:created>
  <dcterms:modified xsi:type="dcterms:W3CDTF">2026-05-20T06:55:13Z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EED7E4BBB9184881975ADFC82528DBD1_13</vt:lpwstr>
  </property>
  <property fmtid="{D5CDD505-2E9C-101B-9397-08002B2CF9AE}" pid="3" name="KSOProductBuildVer">
    <vt:lpwstr>2052-12.1.0.19302</vt:lpwstr>
  </property>
</Properties>
</file>