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85" r:id="rId6"/>
    <p:sldId id="307" r:id="rId7"/>
    <p:sldId id="527" r:id="rId8"/>
    <p:sldId id="315" r:id="rId9"/>
    <p:sldId id="571" r:id="rId10"/>
    <p:sldId id="500" r:id="rId11"/>
    <p:sldId id="558" r:id="rId12"/>
    <p:sldId id="546" r:id="rId13"/>
    <p:sldId id="573" r:id="rId14"/>
    <p:sldId id="516" r:id="rId15"/>
    <p:sldId id="579" r:id="rId16"/>
    <p:sldId id="580" r:id="rId17"/>
    <p:sldId id="570" r:id="rId18"/>
    <p:sldId id="582" r:id="rId19"/>
    <p:sldId id="581" r:id="rId20"/>
    <p:sldId id="569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5F3ED6D-3260-4C11-88FA-40E0C6A0081F}">
          <p14:sldIdLst>
            <p14:sldId id="285"/>
            <p14:sldId id="307"/>
            <p14:sldId id="527"/>
            <p14:sldId id="315"/>
            <p14:sldId id="571"/>
            <p14:sldId id="500"/>
            <p14:sldId id="558"/>
            <p14:sldId id="546"/>
            <p14:sldId id="573"/>
            <p14:sldId id="516"/>
            <p14:sldId id="579"/>
            <p14:sldId id="580"/>
            <p14:sldId id="570"/>
            <p14:sldId id="582"/>
            <p14:sldId id="581"/>
            <p14:sldId id="5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D9117E"/>
    <a:srgbClr val="5DC1FF"/>
    <a:srgbClr val="37B0FB"/>
    <a:srgbClr val="009AD0"/>
    <a:srgbClr val="94B333"/>
    <a:srgbClr val="BE9600"/>
    <a:srgbClr val="BB9301"/>
    <a:srgbClr val="E8C22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264" y="56"/>
      </p:cViewPr>
      <p:guideLst>
        <p:guide orient="horz" pos="2160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1911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CC217A-F9D7-47C3-B542-AAA915BA41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7CD6EC-38D3-4F9F-824F-27FD60C73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80D6-5DF0-463D-BFB7-BC7EA5530348}" type="datetimeFigureOut">
              <a:rPr lang="de-DE" smtClean="0"/>
              <a:t>21.05.2026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3B72A2-2A97-46A2-B0E6-3DFA689BB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749A1E-B8C3-415F-AC4C-200E5AD788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C69D-BBB7-4804-A517-DD8710202B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58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35C94-B646-4D4D-A5E3-882C7E78FF5D}" type="datetimeFigureOut">
              <a:rPr lang="de-DE" smtClean="0"/>
              <a:t>21.05.2026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433A-3D12-444A-8A1F-2969B3EF30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61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title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19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51400423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de-DE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2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5A43E47-9416-3DCC-8243-87AE52AE206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e-DE"/>
              <a:t>Torben Prill, TT-CEC, 08.03.2023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EB41DB-513E-D1FC-EB6E-F88FF4034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420EE52-882B-A637-C5E2-47028BC68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131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4EDC0B4-4839-D67D-DEEC-401133DF66D9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560AFC3-57D0-F888-0409-6E4AE04E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/>
              <a:t>Nam </a:t>
            </a:r>
            <a:r>
              <a:rPr lang="de-DE" dirty="0" err="1"/>
              <a:t>liber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cum </a:t>
            </a:r>
            <a:r>
              <a:rPr lang="de-DE" dirty="0" err="1"/>
              <a:t>soluta</a:t>
            </a:r>
            <a:r>
              <a:rPr lang="de-DE" dirty="0"/>
              <a:t> nobis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option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nihil </a:t>
            </a:r>
            <a:r>
              <a:rPr lang="de-DE" dirty="0" err="1"/>
              <a:t>imperdiet</a:t>
            </a:r>
            <a:r>
              <a:rPr lang="de-DE" dirty="0"/>
              <a:t> </a:t>
            </a:r>
            <a:r>
              <a:rPr lang="de-DE" dirty="0" err="1"/>
              <a:t>doming</a:t>
            </a:r>
            <a:r>
              <a:rPr lang="de-DE" dirty="0"/>
              <a:t> </a:t>
            </a:r>
            <a:r>
              <a:rPr lang="de-DE" dirty="0" err="1"/>
              <a:t>id</a:t>
            </a:r>
            <a:r>
              <a:rPr lang="de-DE" dirty="0"/>
              <a:t> quod </a:t>
            </a:r>
            <a:r>
              <a:rPr lang="de-DE" dirty="0" err="1"/>
              <a:t>mazim</a:t>
            </a:r>
            <a:r>
              <a:rPr lang="de-DE" dirty="0"/>
              <a:t> </a:t>
            </a:r>
            <a:r>
              <a:rPr lang="de-DE" dirty="0" err="1"/>
              <a:t>placerat</a:t>
            </a:r>
            <a:endParaRPr lang="de-DE" dirty="0"/>
          </a:p>
        </p:txBody>
      </p:sp>
      <p:graphicFrame>
        <p:nvGraphicFramePr>
          <p:cNvPr id="5" name="Tabellenplatzhalter 7">
            <a:extLst>
              <a:ext uri="{FF2B5EF4-FFF2-40B4-BE49-F238E27FC236}">
                <a16:creationId xmlns:a16="http://schemas.microsoft.com/office/drawing/2014/main" id="{0D05A9C7-78D0-EE06-3C91-0B44CAD5C348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73544782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414B1055-33F2-706A-B987-AD219F01C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64DEE5FA-1A0F-5F55-0896-0246BC7D6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EC8C11A2-D458-BDE8-F2BF-ADAFB418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6806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title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8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TITLe</a:t>
            </a: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F1FF6555-F43F-4F6F-8557-7775ED911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600966" y="3917193"/>
            <a:ext cx="4388725" cy="262943"/>
          </a:xfrm>
        </p:spPr>
        <p:txBody>
          <a:bodyPr lIns="0" tIns="54000" rIns="0" bIns="54000">
            <a:sp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226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300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630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9"/>
            <a:ext cx="5156200" cy="477389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E4B575B-830B-4042-B5E3-854ED6742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0475" y="6261682"/>
            <a:ext cx="5156200" cy="262943"/>
          </a:xfrm>
        </p:spPr>
        <p:txBody>
          <a:bodyPr lIns="0" tIns="54000" rIns="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126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738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3D74F0FA-8F68-4378-8DBC-19E1F6A0E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8D0D31E6-199E-4219-A707-84C3133E30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979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3B652E60-BB22-4CDC-B46E-3983789A55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4637" y="4687047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04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TITLe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48B4FDF-C91E-4E63-9070-D94BAC1B27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600966" y="3917193"/>
            <a:ext cx="4388725" cy="262943"/>
          </a:xfrm>
        </p:spPr>
        <p:txBody>
          <a:bodyPr lIns="0" tIns="54000" rIns="0" bIns="54000">
            <a:sp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4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A4678D57-D387-497F-BE8F-CC4BED8016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180145" y="394515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Bildquelle hier angeben</a:t>
            </a:r>
          </a:p>
        </p:txBody>
      </p:sp>
    </p:spTree>
    <p:extLst>
      <p:ext uri="{BB962C8B-B14F-4D97-AF65-F5344CB8AC3E}">
        <p14:creationId xmlns:p14="http://schemas.microsoft.com/office/powerpoint/2010/main" val="74391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57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62190330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de-DE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63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6133B2B-12C4-FE1C-E575-FCC33EDD08E8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C0A269-0A22-1F24-8A6F-92CF83B25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D6C117F-FFC7-BDD4-24D7-796BC82D0E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/>
              <a:t>Torben Prill, TT-CEC, 08.03.2023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A68C062-180C-99B8-FA50-EA5C79290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0473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D7E6995-96CC-3982-D5B2-C86FEE3250A0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4835C53-91E7-6F9B-B923-BC1D5AC13F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B2529C76-0D8A-EF87-45E6-0ADDE5F1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1F05D1-9FC5-816E-FCE9-742956FC2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E6EC0CBA-DCD5-B2B0-E997-0F914B7A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/>
              <a:t>Nam </a:t>
            </a:r>
            <a:r>
              <a:rPr lang="de-DE" dirty="0" err="1"/>
              <a:t>liber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cum </a:t>
            </a:r>
            <a:r>
              <a:rPr lang="de-DE" dirty="0" err="1"/>
              <a:t>soluta</a:t>
            </a:r>
            <a:r>
              <a:rPr lang="de-DE" dirty="0"/>
              <a:t> nobis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option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nihil </a:t>
            </a:r>
            <a:r>
              <a:rPr lang="de-DE" dirty="0" err="1"/>
              <a:t>imperdiet</a:t>
            </a:r>
            <a:r>
              <a:rPr lang="de-DE" dirty="0"/>
              <a:t> </a:t>
            </a:r>
            <a:r>
              <a:rPr lang="de-DE" dirty="0" err="1"/>
              <a:t>doming</a:t>
            </a:r>
            <a:r>
              <a:rPr lang="de-DE" dirty="0"/>
              <a:t> </a:t>
            </a:r>
            <a:r>
              <a:rPr lang="de-DE" dirty="0" err="1"/>
              <a:t>id</a:t>
            </a:r>
            <a:r>
              <a:rPr lang="de-DE" dirty="0"/>
              <a:t> quod </a:t>
            </a:r>
            <a:r>
              <a:rPr lang="de-DE" dirty="0" err="1"/>
              <a:t>mazim</a:t>
            </a:r>
            <a:r>
              <a:rPr lang="de-DE" dirty="0"/>
              <a:t> </a:t>
            </a:r>
            <a:r>
              <a:rPr lang="de-DE" dirty="0" err="1"/>
              <a:t>placerat</a:t>
            </a:r>
            <a:endParaRPr lang="de-DE" dirty="0"/>
          </a:p>
        </p:txBody>
      </p:sp>
      <p:graphicFrame>
        <p:nvGraphicFramePr>
          <p:cNvPr id="13" name="Tabellenplatzhalter 7">
            <a:extLst>
              <a:ext uri="{FF2B5EF4-FFF2-40B4-BE49-F238E27FC236}">
                <a16:creationId xmlns:a16="http://schemas.microsoft.com/office/drawing/2014/main" id="{E4A06E74-DBC5-BFB5-A583-5D6E319BBD4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5061288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267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title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366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TITLe</a:t>
            </a: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320569E-7EBB-42F9-B989-19AC2BA590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600966" y="3917193"/>
            <a:ext cx="4388725" cy="262943"/>
          </a:xfrm>
        </p:spPr>
        <p:txBody>
          <a:bodyPr lIns="0" tIns="54000" rIns="0" bIns="54000">
            <a:sp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2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3392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290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9"/>
            <a:ext cx="5156200" cy="477389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0E4FEBA-B0DE-4B79-99F8-C969B4E3A9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0475" y="6261682"/>
            <a:ext cx="5156200" cy="262943"/>
          </a:xfrm>
        </p:spPr>
        <p:txBody>
          <a:bodyPr lIns="0" tIns="54000" rIns="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35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57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01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4CA3CBF-84EB-43B9-A448-AE66CF1B19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8648652F-2A78-4696-BEDF-2827E67835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979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4D0E809D-C311-4031-A613-368FF399A7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4637" y="4687047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47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35316FE-8476-4572-87B2-B715CCF583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180145" y="394515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654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354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26700702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de-DE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4166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14E77E2-5257-225C-6093-789249091B8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1913AF20-2093-81B8-D3CF-3988C0D0E2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/>
              <a:t>Torben Prill, TT-CEC, 08.03.2023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601CA69-20CF-6A99-B9FF-A1A445743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9AA2D8C-E67C-1DBB-33C4-8FC8AE2C9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4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0B2BD55-0944-2EB8-30AE-4EC0EBD1C778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8E332830-1B76-0834-BFD4-B0A738EAC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392DD0-9A3C-88DC-7FA4-612131847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8A8560D2-D042-38FC-1DF9-D8044861589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023C8A-8B07-0D4C-F346-2C1B9789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/>
              <a:t>Nam </a:t>
            </a:r>
            <a:r>
              <a:rPr lang="de-DE" dirty="0" err="1"/>
              <a:t>liber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cum </a:t>
            </a:r>
            <a:r>
              <a:rPr lang="de-DE" dirty="0" err="1"/>
              <a:t>soluta</a:t>
            </a:r>
            <a:r>
              <a:rPr lang="de-DE" dirty="0"/>
              <a:t> nobis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option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nihil </a:t>
            </a:r>
            <a:r>
              <a:rPr lang="de-DE" dirty="0" err="1"/>
              <a:t>imperdiet</a:t>
            </a:r>
            <a:r>
              <a:rPr lang="de-DE" dirty="0"/>
              <a:t> </a:t>
            </a:r>
            <a:r>
              <a:rPr lang="de-DE" dirty="0" err="1"/>
              <a:t>doming</a:t>
            </a:r>
            <a:r>
              <a:rPr lang="de-DE" dirty="0"/>
              <a:t> </a:t>
            </a:r>
            <a:r>
              <a:rPr lang="de-DE" dirty="0" err="1"/>
              <a:t>id</a:t>
            </a:r>
            <a:r>
              <a:rPr lang="de-DE" dirty="0"/>
              <a:t> quod </a:t>
            </a:r>
            <a:r>
              <a:rPr lang="de-DE" dirty="0" err="1"/>
              <a:t>mazim</a:t>
            </a:r>
            <a:r>
              <a:rPr lang="de-DE" dirty="0"/>
              <a:t> </a:t>
            </a:r>
            <a:r>
              <a:rPr lang="de-DE" dirty="0" err="1"/>
              <a:t>placerat</a:t>
            </a:r>
            <a:endParaRPr lang="de-DE" dirty="0"/>
          </a:p>
        </p:txBody>
      </p:sp>
      <p:graphicFrame>
        <p:nvGraphicFramePr>
          <p:cNvPr id="13" name="Tabellenplatzhalter 7">
            <a:extLst>
              <a:ext uri="{FF2B5EF4-FFF2-40B4-BE49-F238E27FC236}">
                <a16:creationId xmlns:a16="http://schemas.microsoft.com/office/drawing/2014/main" id="{C345DDFB-6457-0140-C751-BBDEB3109C3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8028885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725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/Fullscree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8395D497-4BD0-4044-AB65-1F72BFD0F1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347327" y="396547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05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69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9"/>
            <a:ext cx="5156200" cy="477389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284FDF0-9695-432C-8311-6A507C0F1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0475" y="6261682"/>
            <a:ext cx="5156200" cy="262943"/>
          </a:xfrm>
        </p:spPr>
        <p:txBody>
          <a:bodyPr lIns="0" tIns="54000" rIns="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90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31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18AD26C-52C9-4C02-983C-1ED47C3EED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1D192FC4-FD48-4D17-AF60-7541FACA3F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979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0DFB2603-4141-4F7E-B0B2-4354CE1418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4637" y="4687047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292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C38032FD-A923-4443-A1D8-3B56F7A36E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180145" y="394515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Bildquelle hier angeben</a:t>
            </a:r>
          </a:p>
        </p:txBody>
      </p:sp>
    </p:spTree>
    <p:extLst>
      <p:ext uri="{BB962C8B-B14F-4D97-AF65-F5344CB8AC3E}">
        <p14:creationId xmlns:p14="http://schemas.microsoft.com/office/powerpoint/2010/main" val="70329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710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Edit </a:t>
            </a:r>
            <a:r>
              <a:rPr lang="de-DE" dirty="0" err="1"/>
              <a:t>master </a:t>
            </a:r>
            <a:r>
              <a:rPr lang="de-DE" dirty="0"/>
              <a:t>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 text 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 level</a:t>
            </a:r>
            <a:endParaRPr lang="de-DE" dirty="0"/>
          </a:p>
          <a:p>
            <a:pPr lvl="4"/>
            <a:r>
              <a:rPr lang="de-DE" dirty="0" err="1"/>
              <a:t>Fifth level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Torben Prill, TT-CEC, 08.03.2023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3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72" r:id="rId4"/>
    <p:sldLayoutId id="2147483674" r:id="rId5"/>
    <p:sldLayoutId id="2147483656" r:id="rId6"/>
    <p:sldLayoutId id="2147483653" r:id="rId7"/>
    <p:sldLayoutId id="2147483680" r:id="rId8"/>
    <p:sldLayoutId id="2147483654" r:id="rId9"/>
    <p:sldLayoutId id="2147483679" r:id="rId10"/>
    <p:sldLayoutId id="2147483686" r:id="rId11"/>
    <p:sldLayoutId id="2147483683" r:id="rId12"/>
    <p:sldLayoutId id="2147483662" r:id="rId13"/>
    <p:sldLayoutId id="2147483658" r:id="rId14"/>
    <p:sldLayoutId id="2147483663" r:id="rId15"/>
    <p:sldLayoutId id="2147483671" r:id="rId16"/>
    <p:sldLayoutId id="2147483675" r:id="rId17"/>
    <p:sldLayoutId id="2147483664" r:id="rId18"/>
    <p:sldLayoutId id="2147483665" r:id="rId19"/>
    <p:sldLayoutId id="2147483681" r:id="rId20"/>
    <p:sldLayoutId id="2147483670" r:id="rId21"/>
    <p:sldLayoutId id="2147483678" r:id="rId22"/>
    <p:sldLayoutId id="2147483687" r:id="rId23"/>
    <p:sldLayoutId id="2147483684" r:id="rId24"/>
    <p:sldLayoutId id="2147483661" r:id="rId25"/>
    <p:sldLayoutId id="2147483659" r:id="rId26"/>
    <p:sldLayoutId id="2147483667" r:id="rId27"/>
    <p:sldLayoutId id="2147483673" r:id="rId28"/>
    <p:sldLayoutId id="2147483676" r:id="rId29"/>
    <p:sldLayoutId id="2147483668" r:id="rId30"/>
    <p:sldLayoutId id="2147483669" r:id="rId31"/>
    <p:sldLayoutId id="2147483682" r:id="rId32"/>
    <p:sldLayoutId id="2147483666" r:id="rId33"/>
    <p:sldLayoutId id="2147483677" r:id="rId34"/>
    <p:sldLayoutId id="2147483688" r:id="rId35"/>
    <p:sldLayoutId id="2147483685" r:id="rId36"/>
    <p:sldLayoutId id="2147483655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2.avi"/><Relationship Id="rId7" Type="http://schemas.openxmlformats.org/officeDocument/2006/relationships/image" Target="../media/image4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avi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52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00.png"/><Relationship Id="rId9" Type="http://schemas.openxmlformats.org/officeDocument/2006/relationships/image" Target="../media/image5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9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330.png"/><Relationship Id="rId4" Type="http://schemas.openxmlformats.org/officeDocument/2006/relationships/image" Target="../media/image23.png"/><Relationship Id="rId9" Type="http://schemas.openxmlformats.org/officeDocument/2006/relationships/image" Target="../media/image3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66BD59B9-D526-43D3-8FAC-FC4D4D4334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Torben Prill, Thomas Jahnke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F9D8B55-68E9-4455-954A-128BA06D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ML-Assisted Topology Optimization of Thermochemical Heat Storage Reactors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ACA47D-ACB5-410C-AFDE-BA563A3F30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t>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2C4CD2-E96F-4DB3-9F17-7AA1943FA3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2026 Torben Prill, TT-CEC, 22.05.2026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8811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7424-5430-43B4-1A9D-E2FC105A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Topology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r>
              <a:rPr lang="de-DE" dirty="0"/>
              <a:t> With Level-Sets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E3E25C-93FD-76D4-C16B-E7CA247F42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325" y="1627200"/>
                <a:ext cx="6484560" cy="4895850"/>
              </a:xfrm>
            </p:spPr>
            <p:txBody>
              <a:bodyPr>
                <a:normAutofit/>
              </a:bodyPr>
              <a:lstStyle/>
              <a:p>
                <a:r>
                  <a:rPr lang="en-US" sz="1400" dirty="0"/>
                  <a:t>Parametrization of geometry with Level-Set function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DE" sz="1400" dirty="0"/>
              </a:p>
              <a:p>
                <a:r>
                  <a:rPr lang="en-US" sz="1400" dirty="0"/>
                  <a:t>Sets</a:t>
                </a:r>
                <a:r>
                  <a:rPr lang="en-DE" sz="1400" dirty="0"/>
                  <a:t>:</a:t>
                </a:r>
              </a:p>
              <a:p>
                <a:pPr lvl="1"/>
                <a:r>
                  <a:rPr lang="en-US" sz="1400" dirty="0"/>
                  <a:t>Powder bed and fin structure</a:t>
                </a:r>
                <a:r>
                  <a:rPr lang="en-DE" sz="14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br>
                  <a:rPr lang="de-DE" sz="1400" dirty="0"/>
                </a:br>
                <a:endParaRPr lang="de-DE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≤0</m:t>
                          </m:r>
                        </m:e>
                      </m:d>
                    </m:oMath>
                  </m:oMathPara>
                </a14:m>
                <a:endParaRPr lang="en-DE" sz="1400" dirty="0"/>
              </a:p>
              <a:p>
                <a:r>
                  <a:rPr lang="de-DE" sz="1400" dirty="0"/>
                  <a:t>Evolution </a:t>
                </a:r>
                <a:r>
                  <a:rPr lang="de-DE" sz="1400" dirty="0" err="1"/>
                  <a:t>with</a:t>
                </a:r>
                <a:r>
                  <a:rPr lang="de-DE" sz="1400" dirty="0"/>
                  <a:t> Hamilton-Jacobi </a:t>
                </a:r>
                <a:r>
                  <a:rPr lang="de-DE" sz="1400" dirty="0" err="1"/>
                  <a:t>equation</a:t>
                </a:r>
                <a:endParaRPr lang="de-DE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𝜕𝜑</m:t>
                          </m:r>
                        </m:num>
                        <m:den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sz="1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400" dirty="0"/>
              </a:p>
              <a:p>
                <a:r>
                  <a:rPr lang="de-DE" sz="1400" b="1" dirty="0"/>
                  <a:t>Velocity </a:t>
                </a:r>
                <a:r>
                  <a:rPr lang="de-DE" sz="1400" b="1" dirty="0" err="1"/>
                  <a:t>given</a:t>
                </a:r>
                <a:r>
                  <a:rPr lang="de-DE" sz="1400" b="1" dirty="0"/>
                  <a:t> </a:t>
                </a:r>
                <a:r>
                  <a:rPr lang="de-DE" sz="1400" b="1" dirty="0" err="1"/>
                  <a:t>by</a:t>
                </a:r>
                <a:r>
                  <a:rPr lang="de-DE" sz="1400" b="1" dirty="0"/>
                  <a:t> </a:t>
                </a:r>
                <a:r>
                  <a:rPr lang="de-DE" sz="1400" b="1" dirty="0" err="1"/>
                  <a:t>shape</a:t>
                </a:r>
                <a:r>
                  <a:rPr lang="de-DE" sz="1400" b="1" dirty="0"/>
                  <a:t> derivative</a:t>
                </a:r>
              </a:p>
              <a:p>
                <a:endParaRPr lang="de-DE" sz="1400" b="1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n-US" sz="1400" b="1" i="0" smtClean="0">
                          <a:latin typeface="Cambria Math" panose="02040503050406030204" pitchFamily="18" charset="0"/>
                        </a:rPr>
                        <m:t>𝐕</m:t>
                      </m:r>
                      <m:r>
                        <a:rPr lang="en-US" sz="1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0" smtClean="0"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𝝏</m:t>
                      </m:r>
                      <m:r>
                        <a:rPr lang="en-US" sz="1400" b="1" i="0" smtClean="0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en-US" sz="1400" b="1" dirty="0"/>
              </a:p>
              <a:p>
                <a:r>
                  <a:rPr lang="de-DE" sz="1400" dirty="0">
                    <a:solidFill>
                      <a:srgbClr val="FF0000"/>
                    </a:solidFill>
                  </a:rPr>
                  <a:t>Evolution </a:t>
                </a:r>
                <a:r>
                  <a:rPr lang="de-DE" sz="1400" dirty="0" err="1">
                    <a:solidFill>
                      <a:srgbClr val="FF0000"/>
                    </a:solidFill>
                  </a:rPr>
                  <a:t>until</a:t>
                </a:r>
                <a:r>
                  <a:rPr lang="de-DE" sz="1400" dirty="0">
                    <a:solidFill>
                      <a:srgbClr val="FF0000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FF0000"/>
                    </a:solidFill>
                  </a:rPr>
                  <a:t>optimum</a:t>
                </a:r>
                <a:r>
                  <a:rPr lang="de-DE" sz="1400" dirty="0">
                    <a:solidFill>
                      <a:srgbClr val="FF0000"/>
                    </a:solidFill>
                  </a:rPr>
                  <a:t>\</a:t>
                </a:r>
                <a:r>
                  <a:rPr lang="de-DE" sz="1400" dirty="0" err="1">
                    <a:solidFill>
                      <a:srgbClr val="FF0000"/>
                    </a:solidFill>
                  </a:rPr>
                  <a:t>stationarity</a:t>
                </a:r>
                <a:r>
                  <a:rPr lang="de-DE" sz="1400" dirty="0">
                    <a:solidFill>
                      <a:srgbClr val="FF0000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FF0000"/>
                    </a:solidFill>
                  </a:rPr>
                  <a:t>is</a:t>
                </a:r>
                <a:r>
                  <a:rPr lang="de-DE" sz="1400" dirty="0">
                    <a:solidFill>
                      <a:srgbClr val="FF0000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FF0000"/>
                    </a:solidFill>
                  </a:rPr>
                  <a:t>reached</a:t>
                </a:r>
                <a:r>
                  <a:rPr lang="de-DE" sz="1400" dirty="0">
                    <a:solidFill>
                      <a:srgbClr val="FF0000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E3E25C-93FD-76D4-C16B-E7CA247F42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325" y="1627200"/>
                <a:ext cx="6484560" cy="4895850"/>
              </a:xfrm>
              <a:blipFill>
                <a:blip r:embed="rId2"/>
                <a:stretch>
                  <a:fillRect l="-94" t="-2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E7B26-1FBA-F200-7D37-C0EF317E58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7B2D6-9D22-28DE-1DD6-A02DF110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pic>
        <p:nvPicPr>
          <p:cNvPr id="6" name="Image 0" descr="/agent/turn5/workspace/shapederiv_illustration.png">
            <a:extLst>
              <a:ext uri="{FF2B5EF4-FFF2-40B4-BE49-F238E27FC236}">
                <a16:creationId xmlns:a16="http://schemas.microsoft.com/office/drawing/2014/main" id="{D855DE90-BB27-9DC8-0566-0819517530D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7011" y="3056746"/>
            <a:ext cx="4346904" cy="2998573"/>
          </a:xfrm>
          <a:prstGeom prst="rect">
            <a:avLst/>
          </a:prstGeom>
        </p:spPr>
      </p:pic>
      <p:pic>
        <p:nvPicPr>
          <p:cNvPr id="7" name="Image 0" descr="/agent/turn5/workspace/levelset_illustration.png">
            <a:extLst>
              <a:ext uri="{FF2B5EF4-FFF2-40B4-BE49-F238E27FC236}">
                <a16:creationId xmlns:a16="http://schemas.microsoft.com/office/drawing/2014/main" id="{922B3ED8-5FF4-A2DE-6BE7-561EA714150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7811"/>
          <a:stretch/>
        </p:blipFill>
        <p:spPr>
          <a:xfrm>
            <a:off x="7572579" y="333375"/>
            <a:ext cx="3701336" cy="3291840"/>
          </a:xfrm>
          <a:prstGeom prst="rect">
            <a:avLst/>
          </a:prstGeom>
        </p:spPr>
      </p:pic>
      <p:pic>
        <p:nvPicPr>
          <p:cNvPr id="8" name="Picture 7" descr="A close-up of a heat map&#10;&#10;Description automatically generated">
            <a:extLst>
              <a:ext uri="{FF2B5EF4-FFF2-40B4-BE49-F238E27FC236}">
                <a16:creationId xmlns:a16="http://schemas.microsoft.com/office/drawing/2014/main" id="{47E2AF57-FBB1-5D18-65B5-F53B506B3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342" y="5095019"/>
            <a:ext cx="1734761" cy="130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6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E9887-0F19-E636-C55F-FF924A22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</a:t>
            </a:r>
            <a:r>
              <a:rPr lang="de-DE" dirty="0" err="1"/>
              <a:t>the</a:t>
            </a:r>
            <a:r>
              <a:rPr lang="de-DE" dirty="0"/>
              <a:t> Shape Derivative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FEF2C1-4F7A-60DA-1391-54AD8ECDC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132636"/>
            <a:ext cx="4454109" cy="4896000"/>
          </a:xfrm>
        </p:spPr>
        <p:txBody>
          <a:bodyPr>
            <a:normAutofit/>
          </a:bodyPr>
          <a:lstStyle/>
          <a:p>
            <a:r>
              <a:rPr lang="en-US" sz="1400" dirty="0"/>
              <a:t>Computation</a:t>
            </a:r>
          </a:p>
          <a:p>
            <a:pPr lvl="1"/>
            <a:r>
              <a:rPr lang="en-US" sz="1400" dirty="0"/>
              <a:t>Can be computed with Firedrake adjoint solver</a:t>
            </a:r>
          </a:p>
          <a:p>
            <a:pPr lvl="1"/>
            <a:r>
              <a:rPr lang="en-US" sz="1400" dirty="0" err="1"/>
              <a:t>Hilbertian</a:t>
            </a:r>
            <a:r>
              <a:rPr lang="en-US" sz="1400" dirty="0"/>
              <a:t> regularization of the shape derivative extending it to the whole domain</a:t>
            </a:r>
          </a:p>
          <a:p>
            <a:r>
              <a:rPr lang="en-US" sz="1400" dirty="0"/>
              <a:t>NN Input:</a:t>
            </a:r>
          </a:p>
          <a:p>
            <a:pPr lvl="1"/>
            <a:r>
              <a:rPr lang="de-DE" sz="1400" dirty="0" err="1"/>
              <a:t>Current</a:t>
            </a:r>
            <a:r>
              <a:rPr lang="de-DE" sz="1400" dirty="0"/>
              <a:t> </a:t>
            </a:r>
            <a:r>
              <a:rPr lang="de-DE" sz="1400" dirty="0" err="1"/>
              <a:t>timestep</a:t>
            </a:r>
            <a:endParaRPr lang="de-DE" sz="1400" dirty="0"/>
          </a:p>
          <a:p>
            <a:pPr lvl="1"/>
            <a:r>
              <a:rPr lang="de-DE" sz="1400" dirty="0"/>
              <a:t>EDT Features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2BC116-2824-FE44-D7F4-D666797A11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4A6B51-FDF6-CA57-2413-504DC20A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B54DD45-6C87-9AE8-C2B2-479EA10D62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1">
                <a:extLst>
                  <a:ext uri="{FF2B5EF4-FFF2-40B4-BE49-F238E27FC236}">
                    <a16:creationId xmlns:a16="http://schemas.microsoft.com/office/drawing/2014/main" id="{64DB088B-36E9-F70D-BE29-BC81E96A1129}"/>
                  </a:ext>
                </a:extLst>
              </p:cNvPr>
              <p:cNvSpPr txBox="1"/>
              <p:nvPr/>
            </p:nvSpPr>
            <p:spPr>
              <a:xfrm>
                <a:off x="5062765" y="2262798"/>
                <a:ext cx="598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1">
                <a:extLst>
                  <a:ext uri="{FF2B5EF4-FFF2-40B4-BE49-F238E27FC236}">
                    <a16:creationId xmlns:a16="http://schemas.microsoft.com/office/drawing/2014/main" id="{64DB088B-36E9-F70D-BE29-BC81E96A1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765" y="2262798"/>
                <a:ext cx="598817" cy="276999"/>
              </a:xfrm>
              <a:prstGeom prst="rect">
                <a:avLst/>
              </a:prstGeom>
              <a:blipFill>
                <a:blip r:embed="rId2"/>
                <a:stretch>
                  <a:fillRect l="-8163" b="-304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8FD55B98-A1D1-402A-7CC4-A4497A18C3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09" y="2274094"/>
            <a:ext cx="6610709" cy="13221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69ED5B-80D4-36D5-2A1A-46B224EA8C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09" y="967551"/>
            <a:ext cx="6610709" cy="13221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0657A6-5A1C-B233-6FBC-0532147A4D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48909" y="3580637"/>
            <a:ext cx="6610709" cy="1322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1C88F5-1BCE-85D5-741A-466F3E63F6A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48909" y="4887179"/>
            <a:ext cx="6610709" cy="1322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9">
                <a:extLst>
                  <a:ext uri="{FF2B5EF4-FFF2-40B4-BE49-F238E27FC236}">
                    <a16:creationId xmlns:a16="http://schemas.microsoft.com/office/drawing/2014/main" id="{D5776EBC-57D4-945B-8E8F-FE6A7DC8C3A9}"/>
                  </a:ext>
                </a:extLst>
              </p:cNvPr>
              <p:cNvSpPr txBox="1"/>
              <p:nvPr/>
            </p:nvSpPr>
            <p:spPr>
              <a:xfrm>
                <a:off x="5062765" y="4737715"/>
                <a:ext cx="606448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9">
                <a:extLst>
                  <a:ext uri="{FF2B5EF4-FFF2-40B4-BE49-F238E27FC236}">
                    <a16:creationId xmlns:a16="http://schemas.microsoft.com/office/drawing/2014/main" id="{D5776EBC-57D4-945B-8E8F-FE6A7DC8C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765" y="4737715"/>
                <a:ext cx="606448" cy="298928"/>
              </a:xfrm>
              <a:prstGeom prst="rect">
                <a:avLst/>
              </a:prstGeom>
              <a:blipFill>
                <a:blip r:embed="rId7"/>
                <a:stretch>
                  <a:fillRect l="-8081" r="-4040" b="-224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Graphic 25">
            <a:extLst>
              <a:ext uri="{FF2B5EF4-FFF2-40B4-BE49-F238E27FC236}">
                <a16:creationId xmlns:a16="http://schemas.microsoft.com/office/drawing/2014/main" id="{224983E1-88A9-78FA-D8F7-C4ACD1D1BA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2127"/>
          <a:stretch/>
        </p:blipFill>
        <p:spPr>
          <a:xfrm>
            <a:off x="1042965" y="3876621"/>
            <a:ext cx="3336638" cy="2058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19">
                <a:extLst>
                  <a:ext uri="{FF2B5EF4-FFF2-40B4-BE49-F238E27FC236}">
                    <a16:creationId xmlns:a16="http://schemas.microsoft.com/office/drawing/2014/main" id="{8D708703-60E8-4AE8-0B37-4953F25343B8}"/>
                  </a:ext>
                </a:extLst>
              </p:cNvPr>
              <p:cNvSpPr txBox="1"/>
              <p:nvPr/>
            </p:nvSpPr>
            <p:spPr>
              <a:xfrm>
                <a:off x="3248339" y="6027724"/>
                <a:ext cx="606448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7" name="Textfeld 19">
                <a:extLst>
                  <a:ext uri="{FF2B5EF4-FFF2-40B4-BE49-F238E27FC236}">
                    <a16:creationId xmlns:a16="http://schemas.microsoft.com/office/drawing/2014/main" id="{8D708703-60E8-4AE8-0B37-4953F2534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339" y="6027724"/>
                <a:ext cx="606448" cy="298928"/>
              </a:xfrm>
              <a:prstGeom prst="rect">
                <a:avLst/>
              </a:prstGeom>
              <a:blipFill>
                <a:blip r:embed="rId10"/>
                <a:stretch>
                  <a:fillRect l="-8081" r="-4040" b="-224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19">
                <a:extLst>
                  <a:ext uri="{FF2B5EF4-FFF2-40B4-BE49-F238E27FC236}">
                    <a16:creationId xmlns:a16="http://schemas.microsoft.com/office/drawing/2014/main" id="{BE49258E-A6D4-FB87-C35E-8D6C31420284}"/>
                  </a:ext>
                </a:extLst>
              </p:cNvPr>
              <p:cNvSpPr txBox="1"/>
              <p:nvPr/>
            </p:nvSpPr>
            <p:spPr>
              <a:xfrm>
                <a:off x="1954217" y="6027724"/>
                <a:ext cx="598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8" name="Textfeld 19">
                <a:extLst>
                  <a:ext uri="{FF2B5EF4-FFF2-40B4-BE49-F238E27FC236}">
                    <a16:creationId xmlns:a16="http://schemas.microsoft.com/office/drawing/2014/main" id="{BE49258E-A6D4-FB87-C35E-8D6C31420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217" y="6027724"/>
                <a:ext cx="598817" cy="276999"/>
              </a:xfrm>
              <a:prstGeom prst="rect">
                <a:avLst/>
              </a:prstGeom>
              <a:blipFill>
                <a:blip r:embed="rId11"/>
                <a:stretch>
                  <a:fillRect l="-8163" b="-3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8598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0D329A-EA2B-5828-8223-FA857DDA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333225"/>
            <a:ext cx="10056093" cy="985286"/>
          </a:xfrm>
        </p:spPr>
        <p:txBody>
          <a:bodyPr/>
          <a:lstStyle/>
          <a:p>
            <a:r>
              <a:rPr lang="de-DE" dirty="0" err="1"/>
              <a:t>Topology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9A6956-6951-E8BC-23FD-110AF908A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B30DF9-BAF4-B0E4-8175-5E0F8EF9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6199E7F-3744-FF9E-D4AD-811EA69195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D06E67-D555-5DB4-B2B3-F382E8368708}"/>
              </a:ext>
            </a:extLst>
          </p:cNvPr>
          <p:cNvSpPr txBox="1">
            <a:spLocks/>
          </p:cNvSpPr>
          <p:nvPr/>
        </p:nvSpPr>
        <p:spPr>
          <a:xfrm>
            <a:off x="694800" y="1628775"/>
            <a:ext cx="5400000" cy="48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Results:</a:t>
            </a:r>
          </a:p>
          <a:p>
            <a:pPr lvl="1"/>
            <a:r>
              <a:rPr lang="en-US" sz="1400" dirty="0"/>
              <a:t>Optimization loop gets stuck in local minima</a:t>
            </a:r>
          </a:p>
          <a:p>
            <a:pPr lvl="1"/>
            <a:r>
              <a:rPr lang="en-US" sz="1400" dirty="0"/>
              <a:t>Numerically unstable</a:t>
            </a:r>
          </a:p>
          <a:p>
            <a:pPr lvl="1"/>
            <a:r>
              <a:rPr lang="en-US" sz="1400" dirty="0"/>
              <a:t>Violates constraints</a:t>
            </a:r>
          </a:p>
          <a:p>
            <a:r>
              <a:rPr lang="en-US" sz="1400" dirty="0"/>
              <a:t>Possible Reasons</a:t>
            </a:r>
          </a:p>
          <a:p>
            <a:pPr lvl="1"/>
            <a:r>
              <a:rPr lang="en-US" sz="1400" dirty="0"/>
              <a:t>Surrogate model does not “learn” fin conductivity and thickness</a:t>
            </a:r>
          </a:p>
          <a:p>
            <a:pPr lvl="2"/>
            <a:r>
              <a:rPr lang="en-US" sz="1400" dirty="0"/>
              <a:t>Small temperature variations</a:t>
            </a:r>
          </a:p>
          <a:p>
            <a:pPr lvl="2"/>
            <a:r>
              <a:rPr lang="en-US" sz="1400" dirty="0"/>
              <a:t>L2-Error</a:t>
            </a:r>
          </a:p>
          <a:p>
            <a:r>
              <a:rPr lang="en-US" sz="1400" dirty="0"/>
              <a:t>Possible Solutions</a:t>
            </a:r>
          </a:p>
          <a:p>
            <a:pPr lvl="1"/>
            <a:r>
              <a:rPr lang="en-US" sz="1400" dirty="0"/>
              <a:t>Combine learned gradient with equality or inequality constraints via KKT equation</a:t>
            </a:r>
          </a:p>
          <a:p>
            <a:pPr lvl="1"/>
            <a:r>
              <a:rPr lang="en-US" sz="1400" dirty="0"/>
              <a:t>Combine Level-Set solver with stochastic gradient algorithms</a:t>
            </a:r>
          </a:p>
          <a:p>
            <a:r>
              <a:rPr lang="en-US" sz="1400" b="1" u="sng" dirty="0"/>
              <a:t>However this is a long shot!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8F3469-FAE7-72BF-511F-C1147A056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593" y="1006913"/>
            <a:ext cx="2710555" cy="2032917"/>
          </a:xfrm>
          <a:prstGeom prst="rect">
            <a:avLst/>
          </a:prstGeom>
        </p:spPr>
      </p:pic>
      <p:pic>
        <p:nvPicPr>
          <p:cNvPr id="9" name="OptResult_pred_Level-Set">
            <a:hlinkClick r:id="" action="ppaction://media"/>
            <a:extLst>
              <a:ext uri="{FF2B5EF4-FFF2-40B4-BE49-F238E27FC236}">
                <a16:creationId xmlns:a16="http://schemas.microsoft.com/office/drawing/2014/main" id="{70503BBA-B3B4-582A-9F43-4B40BD6F7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8675" y="1038086"/>
            <a:ext cx="2032918" cy="2032918"/>
          </a:xfrm>
          <a:prstGeom prst="rect">
            <a:avLst/>
          </a:prstGeom>
        </p:spPr>
      </p:pic>
      <p:pic>
        <p:nvPicPr>
          <p:cNvPr id="10" name="OptResult_pred_Level-Set2">
            <a:hlinkClick r:id="" action="ppaction://media"/>
            <a:extLst>
              <a:ext uri="{FF2B5EF4-FFF2-40B4-BE49-F238E27FC236}">
                <a16:creationId xmlns:a16="http://schemas.microsoft.com/office/drawing/2014/main" id="{BAD84322-DBB5-E73C-FB4F-909E107A52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8675" y="3415682"/>
            <a:ext cx="2032918" cy="2032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184F80-5F2F-EA66-11D9-2D79CD0EC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594" y="3363970"/>
            <a:ext cx="2710556" cy="20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0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80585-96BE-4E0A-89E1-2AE4D987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Brute Force Parametric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52B09E2-BB62-41BB-B9B9-6320782DB7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4800" y="1008993"/>
                <a:ext cx="5400000" cy="5515782"/>
              </a:xfrm>
            </p:spPr>
            <p:txBody>
              <a:bodyPr>
                <a:normAutofit/>
              </a:bodyPr>
              <a:lstStyle/>
              <a:p>
                <a:r>
                  <a:rPr lang="en-US" sz="1400" dirty="0"/>
                  <a:t>Resulting optimization problem in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</m:oMath>
                </a14:m>
                <a:r>
                  <a:rPr lang="en-US" sz="1400" dirty="0"/>
                  <a:t> parameters</a:t>
                </a:r>
              </a:p>
              <a:p>
                <a:r>
                  <a:rPr lang="en-US" sz="1400" dirty="0"/>
                  <a:t>Optimization problem is non-convex and not smooth</a:t>
                </a:r>
              </a:p>
              <a:p>
                <a:r>
                  <a:rPr lang="en-US" sz="1400" dirty="0"/>
                  <a:t>Surrogate modeling enables ‚brute-force‘ optimization of reactor performance</a:t>
                </a:r>
              </a:p>
              <a:p>
                <a:pPr lvl="1"/>
                <a:r>
                  <a:rPr lang="en-US" sz="1400" dirty="0"/>
                  <a:t>Find global minimum in parameter space</a:t>
                </a:r>
              </a:p>
              <a:p>
                <a:r>
                  <a:rPr lang="en-US" sz="1400" dirty="0"/>
                  <a:t>Vary line radii in 15 steps</a:t>
                </a:r>
              </a:p>
              <a:p>
                <a:pPr lvl="1"/>
                <a:r>
                  <a:rPr lang="en-US" sz="14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1400" dirty="0"/>
              </a:p>
              <a:p>
                <a:pPr lvl="2"/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#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22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1400" dirty="0"/>
              </a:p>
              <a:p>
                <a:pPr lvl="2"/>
                <a:r>
                  <a:rPr lang="en-US" sz="1400" dirty="0"/>
                  <a:t>Evaluation of 3.3k combinations takes ca. 2 min.</a:t>
                </a:r>
              </a:p>
              <a:p>
                <a:pPr lvl="1"/>
                <a:r>
                  <a:rPr lang="en-US" sz="14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1400" dirty="0"/>
              </a:p>
              <a:p>
                <a:pPr lvl="2"/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#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=3375</m:t>
                    </m:r>
                  </m:oMath>
                </a14:m>
                <a:endParaRPr lang="en-US" sz="1400" dirty="0"/>
              </a:p>
              <a:p>
                <a:pPr lvl="2"/>
                <a:r>
                  <a:rPr lang="en-US" sz="1400" dirty="0"/>
                  <a:t>Evaluation of 3.3k combinations takes ca. 30 min.</a:t>
                </a:r>
              </a:p>
              <a:p>
                <a:pPr lvl="1"/>
                <a:r>
                  <a:rPr lang="en-US" sz="14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1400" dirty="0"/>
              </a:p>
              <a:p>
                <a:pPr lvl="2"/>
                <a14:m>
                  <m:oMath xmlns:m="http://schemas.openxmlformats.org/officeDocument/2006/math">
                    <m:r>
                      <a:rPr lang="de-DE" sz="1400" i="1" smtClean="0">
                        <a:latin typeface="Cambria Math" panose="02040503050406030204" pitchFamily="18" charset="0"/>
                      </a:rPr>
                      <m:t>#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50625</m:t>
                    </m:r>
                  </m:oMath>
                </a14:m>
                <a:endParaRPr lang="en-US" sz="1400" dirty="0"/>
              </a:p>
              <a:p>
                <a:pPr lvl="2"/>
                <a:r>
                  <a:rPr lang="en-US" sz="1400" dirty="0"/>
                  <a:t>Evaluation of 50k combinations takes ca. 7 h</a:t>
                </a:r>
              </a:p>
              <a:p>
                <a:pPr marL="914400" lvl="2" indent="0">
                  <a:buNone/>
                </a:pPr>
                <a:endParaRPr lang="en-US" sz="14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52B09E2-BB62-41BB-B9B9-6320782DB7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4800" y="1008993"/>
                <a:ext cx="5400000" cy="5515782"/>
              </a:xfrm>
              <a:blipFill>
                <a:blip r:embed="rId2"/>
                <a:stretch>
                  <a:fillRect l="-226" t="-2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A4C23C-85A1-48CF-926A-E48F464C78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7430368-D961-4C37-B626-8FB99C49A9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7" descr="A graph of a yellow and blue square&#10;&#10;Description automatically generated with medium confidence">
            <a:extLst>
              <a:ext uri="{FF2B5EF4-FFF2-40B4-BE49-F238E27FC236}">
                <a16:creationId xmlns:a16="http://schemas.microsoft.com/office/drawing/2014/main" id="{7DC6725E-5A77-822A-8C4F-19FDA451C4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16" y="2505572"/>
            <a:ext cx="2763557" cy="20726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904C-6E92-7745-0E17-E6869BBB54B6}"/>
                  </a:ext>
                </a:extLst>
              </p:cNvPr>
              <p:cNvSpPr txBox="1"/>
              <p:nvPr/>
            </p:nvSpPr>
            <p:spPr>
              <a:xfrm>
                <a:off x="7465778" y="3357240"/>
                <a:ext cx="9984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sz="140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DE" sz="1400" i="1" dirty="0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DE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904C-6E92-7745-0E17-E6869BBB5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778" y="3357240"/>
                <a:ext cx="99848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BEEA230-E12B-7A8C-C31E-770EE2930B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/>
          <a:stretch/>
        </p:blipFill>
        <p:spPr>
          <a:xfrm>
            <a:off x="8810885" y="4491031"/>
            <a:ext cx="2773843" cy="2178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42E929-0511-155F-2BF1-3F1AB6AA5040}"/>
                  </a:ext>
                </a:extLst>
              </p:cNvPr>
              <p:cNvSpPr txBox="1"/>
              <p:nvPr/>
            </p:nvSpPr>
            <p:spPr>
              <a:xfrm>
                <a:off x="7465778" y="5429908"/>
                <a:ext cx="9984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sz="140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DE" sz="1400" i="1" dirty="0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D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42E929-0511-155F-2BF1-3F1AB6AA5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778" y="5429908"/>
                <a:ext cx="998483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D25AF42-0E35-468A-B549-8CC99E5AA85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0688" y="432904"/>
            <a:ext cx="2763557" cy="20726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7A0219-1EBC-C693-B8D2-1508246D69F0}"/>
                  </a:ext>
                </a:extLst>
              </p:cNvPr>
              <p:cNvSpPr txBox="1"/>
              <p:nvPr/>
            </p:nvSpPr>
            <p:spPr>
              <a:xfrm>
                <a:off x="7465778" y="1284572"/>
                <a:ext cx="9984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sz="140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DE" sz="140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DE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7A0219-1EBC-C693-B8D2-1508246D6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778" y="1284572"/>
                <a:ext cx="998483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3A74797C-0CB2-FD26-349E-0AE7B92B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2025 Torben Prill, TT-CEC, 19.05.2025</a:t>
            </a:r>
          </a:p>
        </p:txBody>
      </p:sp>
    </p:spTree>
    <p:extLst>
      <p:ext uri="{BB962C8B-B14F-4D97-AF65-F5344CB8AC3E}">
        <p14:creationId xmlns:p14="http://schemas.microsoft.com/office/powerpoint/2010/main" val="1008508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B2A4-C1A2-9EB1-59CA-6BE910900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Topology Optimization With Genetic Algorithms 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01854-E558-28CA-BEBC-875FD82B51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652B7-5320-A2F4-2265-BA6D94C9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87DDDC-FB22-2401-2F23-79D218161F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662BFA-9EBE-876F-45D0-E48C3D6C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42" y="1294293"/>
            <a:ext cx="3471983" cy="2603987"/>
          </a:xfrm>
          <a:prstGeom prst="rect">
            <a:avLst/>
          </a:prstGeom>
        </p:spPr>
      </p:pic>
      <p:pic>
        <p:nvPicPr>
          <p:cNvPr id="12" name="Grafik 19">
            <a:extLst>
              <a:ext uri="{FF2B5EF4-FFF2-40B4-BE49-F238E27FC236}">
                <a16:creationId xmlns:a16="http://schemas.microsoft.com/office/drawing/2014/main" id="{F5EFF55E-6553-E9DD-D713-D5EBB275B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374" y="4463503"/>
            <a:ext cx="1863313" cy="1397485"/>
          </a:xfrm>
          <a:prstGeom prst="rect">
            <a:avLst/>
          </a:prstGeom>
        </p:spPr>
      </p:pic>
      <p:pic>
        <p:nvPicPr>
          <p:cNvPr id="13" name="Grafik 17">
            <a:extLst>
              <a:ext uri="{FF2B5EF4-FFF2-40B4-BE49-F238E27FC236}">
                <a16:creationId xmlns:a16="http://schemas.microsoft.com/office/drawing/2014/main" id="{E447A4B2-1C1C-C600-F2E4-029FF41A0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600" y="1802828"/>
            <a:ext cx="1954860" cy="14661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Inhaltsplatzhalter 2">
                <a:extLst>
                  <a:ext uri="{FF2B5EF4-FFF2-40B4-BE49-F238E27FC236}">
                    <a16:creationId xmlns:a16="http://schemas.microsoft.com/office/drawing/2014/main" id="{E10A8F54-93DF-9598-A985-EC7FF5C136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800" y="1628775"/>
                <a:ext cx="6033804" cy="4896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Method</a:t>
                </a:r>
              </a:p>
              <a:p>
                <a:pPr lvl="1"/>
                <a:r>
                  <a:rPr lang="en-US" sz="1400" dirty="0" err="1"/>
                  <a:t>Downsampling</a:t>
                </a:r>
                <a:r>
                  <a:rPr lang="en-US" sz="1400" dirty="0"/>
                  <a:t> to 64x64</a:t>
                </a:r>
              </a:p>
              <a:p>
                <a:pPr lvl="1"/>
                <a:r>
                  <a:rPr lang="en-US" sz="1400" dirty="0"/>
                  <a:t>Global optimization of functional with genetic algorithm </a:t>
                </a:r>
                <a:r>
                  <a:rPr lang="en-US" sz="1400" dirty="0" err="1"/>
                  <a:t>pyGAD</a:t>
                </a:r>
                <a:r>
                  <a:rPr lang="en-US" sz="1400" dirty="0"/>
                  <a:t> [3]</a:t>
                </a:r>
              </a:p>
              <a:p>
                <a:pPr lvl="1"/>
                <a:r>
                  <a:rPr lang="en-US" sz="1400" dirty="0"/>
                  <a:t>Rejection </a:t>
                </a:r>
                <a:r>
                  <a:rPr lang="en-US" sz="1400"/>
                  <a:t>of non-</a:t>
                </a:r>
                <a:r>
                  <a:rPr lang="en-US" sz="1400" dirty="0" err="1"/>
                  <a:t>conneted</a:t>
                </a:r>
                <a:r>
                  <a:rPr lang="en-US" sz="1400" dirty="0"/>
                  <a:t> fins</a:t>
                </a:r>
              </a:p>
              <a:p>
                <a:r>
                  <a:rPr lang="en-US" sz="1400" dirty="0"/>
                  <a:t>Results after 3k generations with 20 function calls per generation:</a:t>
                </a:r>
              </a:p>
              <a:p>
                <a:pPr lvl="1"/>
                <a:r>
                  <a:rPr lang="en-US" sz="1400" dirty="0"/>
                  <a:t>Very fine grained structure</a:t>
                </a:r>
              </a:p>
              <a:p>
                <a:pPr lvl="1"/>
                <a:r>
                  <a:rPr lang="en-US" sz="1400" dirty="0"/>
                  <a:t>Not suitable for prediction</a:t>
                </a:r>
              </a:p>
              <a:p>
                <a:pPr lvl="1"/>
                <a:r>
                  <a:rPr lang="en-US" sz="1400" dirty="0"/>
                  <a:t>Not even with 3D printing</a:t>
                </a:r>
              </a:p>
              <a:p>
                <a:pPr lvl="1"/>
                <a:r>
                  <a:rPr lang="en-US" sz="1400" dirty="0"/>
                  <a:t>Need to introduce regularization!</a:t>
                </a:r>
              </a:p>
              <a:p>
                <a:r>
                  <a:rPr lang="en-US" sz="1400" b="1" dirty="0"/>
                  <a:t>Regularization with surface area penalty term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</m:d>
                      <m:r>
                        <a:rPr lang="de-DE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1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de-DE" sz="1400" b="1" i="1" smtClean="0">
                                      <a:latin typeface="Cambria Math" panose="02040503050406030204" pitchFamily="18" charset="0"/>
                                    </a:rPr>
                                    <m:t>𝒆𝒏𝒅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𝒅𝑽</m:t>
                          </m:r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brk m:alnAt="16"/>
                            </m:rP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  <m:nary>
                            <m:naryPr>
                              <m:limLoc m:val="undOvr"/>
                              <m:ctrlPr>
                                <a:rPr lang="de-DE" sz="14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𝜴</m:t>
                              </m:r>
                            </m:sub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1" i="1" smtClean="0">
                                      <a:latin typeface="Cambria Math" panose="02040503050406030204" pitchFamily="18" charset="0"/>
                                    </a:rPr>
                                    <m:t>𝜵𝝓</m:t>
                                  </m:r>
                                </m:e>
                              </m:d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𝒅𝑽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400" b="1" dirty="0"/>
              </a:p>
              <a:p>
                <a:r>
                  <a:rPr lang="en-US" sz="1400" dirty="0"/>
                  <a:t>Penalty reduces complexity!</a:t>
                </a:r>
              </a:p>
              <a:p>
                <a:r>
                  <a:rPr lang="en-US" sz="1400" dirty="0"/>
                  <a:t>However:</a:t>
                </a:r>
              </a:p>
              <a:p>
                <a:pPr lvl="1"/>
                <a:r>
                  <a:rPr lang="en-US" sz="1400" dirty="0"/>
                  <a:t>Model cannot predict heat transport in fins.</a:t>
                </a:r>
              </a:p>
              <a:p>
                <a:pPr lvl="1"/>
                <a:r>
                  <a:rPr lang="en-US" sz="1400" b="1" u="sng" dirty="0"/>
                  <a:t>Overly complex solutions!</a:t>
                </a:r>
              </a:p>
              <a:p>
                <a:pPr marL="0" indent="0">
                  <a:buNone/>
                </a:pPr>
                <a:endParaRPr lang="en-US" sz="1400" dirty="0"/>
              </a:p>
            </p:txBody>
          </p:sp>
        </mc:Choice>
        <mc:Fallback>
          <p:sp>
            <p:nvSpPr>
              <p:cNvPr id="20" name="Inhaltsplatzhalter 2">
                <a:extLst>
                  <a:ext uri="{FF2B5EF4-FFF2-40B4-BE49-F238E27FC236}">
                    <a16:creationId xmlns:a16="http://schemas.microsoft.com/office/drawing/2014/main" id="{E10A8F54-93DF-9598-A985-EC7FF5C13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00" y="1628775"/>
                <a:ext cx="6033804" cy="4896000"/>
              </a:xfrm>
              <a:prstGeom prst="rect">
                <a:avLst/>
              </a:prstGeom>
              <a:blipFill>
                <a:blip r:embed="rId7"/>
                <a:stretch>
                  <a:fillRect l="-202" t="-2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683820E-885E-4929-9A9A-A90A3DB40752}"/>
              </a:ext>
            </a:extLst>
          </p:cNvPr>
          <p:cNvSpPr txBox="1"/>
          <p:nvPr/>
        </p:nvSpPr>
        <p:spPr>
          <a:xfrm>
            <a:off x="9155010" y="1079550"/>
            <a:ext cx="2497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Pure Heat Conduction (SIMP)</a:t>
            </a:r>
            <a:endParaRPr lang="de-DE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243A3-CED0-27DD-A574-3F25242844AE}"/>
              </a:ext>
            </a:extLst>
          </p:cNvPr>
          <p:cNvSpPr txBox="1"/>
          <p:nvPr/>
        </p:nvSpPr>
        <p:spPr>
          <a:xfrm>
            <a:off x="6822266" y="1076998"/>
            <a:ext cx="3050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Surrogate Reactor Model</a:t>
            </a:r>
            <a:endParaRPr lang="de-DE" sz="1200" dirty="0"/>
          </a:p>
        </p:txBody>
      </p:sp>
      <p:pic>
        <p:nvPicPr>
          <p:cNvPr id="10" name="OptResult_pred_Genetic">
            <a:hlinkClick r:id="" action="ppaction://media"/>
            <a:extLst>
              <a:ext uri="{FF2B5EF4-FFF2-40B4-BE49-F238E27FC236}">
                <a16:creationId xmlns:a16="http://schemas.microsoft.com/office/drawing/2014/main" id="{0472A84C-F542-CB1B-2AB9-84572B7DE3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8111" y="3898280"/>
            <a:ext cx="2669738" cy="26697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B01937-9F1B-1C27-F053-0C982F5E5B92}"/>
                  </a:ext>
                </a:extLst>
              </p:cNvPr>
              <p:cNvSpPr txBox="1"/>
              <p:nvPr/>
            </p:nvSpPr>
            <p:spPr>
              <a:xfrm rot="16200000">
                <a:off x="6620325" y="2397400"/>
                <a:ext cx="6385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B01937-9F1B-1C27-F053-0C982F5E5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620325" y="2397400"/>
                <a:ext cx="638573" cy="276999"/>
              </a:xfrm>
              <a:prstGeom prst="rect">
                <a:avLst/>
              </a:prstGeom>
              <a:blipFill>
                <a:blip r:embed="rId9"/>
                <a:stretch>
                  <a:fillRect t="-7692" r="-8889"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D0587F-CA1E-1A02-FBE4-6BED1DF9FB01}"/>
                  </a:ext>
                </a:extLst>
              </p:cNvPr>
              <p:cNvSpPr txBox="1"/>
              <p:nvPr/>
            </p:nvSpPr>
            <p:spPr>
              <a:xfrm rot="16200000">
                <a:off x="6462777" y="4939131"/>
                <a:ext cx="995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D0587F-CA1E-1A02-FBE4-6BED1DF9F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462777" y="4939131"/>
                <a:ext cx="995978" cy="276999"/>
              </a:xfrm>
              <a:prstGeom prst="rect">
                <a:avLst/>
              </a:prstGeom>
              <a:blipFill>
                <a:blip r:embed="rId10"/>
                <a:stretch>
                  <a:fillRect l="-2174" t="-1220" r="-8696" b="-2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45B5905-23A3-EF6D-F68B-8BB522681D5C}"/>
              </a:ext>
            </a:extLst>
          </p:cNvPr>
          <p:cNvSpPr txBox="1"/>
          <p:nvPr/>
        </p:nvSpPr>
        <p:spPr>
          <a:xfrm>
            <a:off x="9701978" y="1472969"/>
            <a:ext cx="140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 reg.</a:t>
            </a:r>
            <a:endParaRPr lang="de-DE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B0476E-71B3-C205-DD28-CD7122BBAC02}"/>
              </a:ext>
            </a:extLst>
          </p:cNvPr>
          <p:cNvSpPr txBox="1"/>
          <p:nvPr/>
        </p:nvSpPr>
        <p:spPr>
          <a:xfrm>
            <a:off x="9747577" y="4153199"/>
            <a:ext cx="140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Regularized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2772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7967-DCD3-157D-F5BA-39C507C4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of Contact Problems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3563E4-230A-20FB-2369-4294BE8648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4800" y="1266467"/>
                <a:ext cx="5400000" cy="4896000"/>
              </a:xfrm>
            </p:spPr>
            <p:txBody>
              <a:bodyPr>
                <a:noAutofit/>
              </a:bodyPr>
              <a:lstStyle/>
              <a:p>
                <a:r>
                  <a:rPr lang="en-US" sz="1400" b="1" dirty="0"/>
                  <a:t>Work ongoing!</a:t>
                </a:r>
                <a:endParaRPr lang="de-DE" sz="1400" b="1" dirty="0"/>
              </a:p>
              <a:p>
                <a:r>
                  <a:rPr lang="en-US" sz="1400" dirty="0"/>
                  <a:t>Solving for geometrically linear and constitutively non-linear elasticity</a:t>
                </a:r>
              </a:p>
              <a:p>
                <a:r>
                  <a:rPr lang="en-US" sz="1400" dirty="0"/>
                  <a:t>Momentum equation: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dirty="0"/>
              </a:p>
              <a:p>
                <a:r>
                  <a:rPr lang="en-US" sz="1400" b="0" dirty="0"/>
                  <a:t>Stress-tensor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𝑡𝑟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  <a:p>
                <a:r>
                  <a:rPr lang="en-US" sz="1400" dirty="0"/>
                  <a:t>Strain-tensor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 dirty="0"/>
              </a:p>
              <a:p>
                <a:r>
                  <a:rPr lang="en-US" sz="1400" dirty="0"/>
                  <a:t>Non-linear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1400" dirty="0"/>
                  <a:t>:</a:t>
                </a:r>
              </a:p>
              <a:p>
                <a:pPr lvl="1"/>
                <a:r>
                  <a:rPr lang="en-US" sz="1400" b="1" dirty="0"/>
                  <a:t>Boundary layer soft in tension, but hard in compression</a:t>
                </a:r>
              </a:p>
              <a:p>
                <a:r>
                  <a:rPr lang="en-US" sz="1400" dirty="0"/>
                  <a:t>Results:</a:t>
                </a:r>
              </a:p>
              <a:p>
                <a:pPr lvl="1"/>
                <a:r>
                  <a:rPr lang="en-US" sz="1400" dirty="0"/>
                  <a:t>Detachment happens with convex shape</a:t>
                </a:r>
              </a:p>
              <a:p>
                <a:pPr lvl="1"/>
                <a:r>
                  <a:rPr lang="en-US" sz="1400" dirty="0"/>
                  <a:t>NN only trained with convex shapes</a:t>
                </a:r>
              </a:p>
              <a:p>
                <a:pPr lvl="2"/>
                <a:r>
                  <a:rPr lang="en-US" sz="1400" dirty="0"/>
                  <a:t>Too bad!</a:t>
                </a:r>
              </a:p>
              <a:p>
                <a:pPr lvl="1"/>
                <a:r>
                  <a:rPr lang="en-US" sz="1400" dirty="0"/>
                  <a:t>Would need regularization like shape derivative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3563E4-230A-20FB-2369-4294BE8648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4800" y="1266467"/>
                <a:ext cx="5400000" cy="4896000"/>
              </a:xfrm>
              <a:blipFill>
                <a:blip r:embed="rId2"/>
                <a:stretch>
                  <a:fillRect l="-226" t="-249" b="-85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BCF5D-5A09-6401-4775-BA694CD25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3CBF7-3C1A-97EF-DDE6-761A132B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Torben Prill, TT-CEC, 08.03.2023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5FC4EA-2173-948F-B339-E78AFF1D2D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7" descr="A blue square with lines on it&#10;&#10;Description automatically generated">
            <a:extLst>
              <a:ext uri="{FF2B5EF4-FFF2-40B4-BE49-F238E27FC236}">
                <a16:creationId xmlns:a16="http://schemas.microsoft.com/office/drawing/2014/main" id="{FA154952-9A22-16DC-1503-6CCD4070A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18" y="3996749"/>
            <a:ext cx="3370500" cy="2527875"/>
          </a:xfrm>
          <a:prstGeom prst="rect">
            <a:avLst/>
          </a:prstGeom>
        </p:spPr>
      </p:pic>
      <p:pic>
        <p:nvPicPr>
          <p:cNvPr id="9" name="Picture 8" descr="A diagram of a strain&#10;&#10;Description automatically generated">
            <a:extLst>
              <a:ext uri="{FF2B5EF4-FFF2-40B4-BE49-F238E27FC236}">
                <a16:creationId xmlns:a16="http://schemas.microsoft.com/office/drawing/2014/main" id="{3852E675-0EBD-B39E-BE1C-6D6C741BEF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19" y="3996749"/>
            <a:ext cx="3370501" cy="2527876"/>
          </a:xfrm>
          <a:prstGeom prst="rect">
            <a:avLst/>
          </a:prstGeom>
        </p:spPr>
      </p:pic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4336418F-57E2-A338-8CFC-6F96DB381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8"/>
          <a:stretch/>
        </p:blipFill>
        <p:spPr>
          <a:xfrm>
            <a:off x="6772169" y="672115"/>
            <a:ext cx="3170728" cy="30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57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537FA-8DD1-4297-8092-850E736C2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C463F0-05A5-42B7-8376-2B9AD0049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Summary</a:t>
            </a:r>
          </a:p>
          <a:p>
            <a:pPr lvl="1"/>
            <a:r>
              <a:rPr lang="en-US" sz="1400" dirty="0"/>
              <a:t>Optimization of heat transfer structures</a:t>
            </a:r>
          </a:p>
          <a:p>
            <a:pPr lvl="1"/>
            <a:r>
              <a:rPr lang="en-US" sz="1400" dirty="0"/>
              <a:t>Surrogate modeling of reactor possible with suitable machine learning algorithms</a:t>
            </a:r>
          </a:p>
          <a:p>
            <a:pPr lvl="2"/>
            <a:r>
              <a:rPr lang="en-US" sz="1400" dirty="0" err="1"/>
              <a:t>SinGAN</a:t>
            </a:r>
            <a:r>
              <a:rPr lang="en-US" sz="1400" dirty="0"/>
              <a:t> performs best</a:t>
            </a:r>
          </a:p>
          <a:p>
            <a:pPr lvl="1"/>
            <a:r>
              <a:rPr lang="en-US" sz="1400" dirty="0"/>
              <a:t>Enables brute-force and stochastic optimization of non-convex, non-smooth problems.</a:t>
            </a:r>
          </a:p>
          <a:p>
            <a:pPr lvl="1"/>
            <a:r>
              <a:rPr lang="en-US" sz="1400" dirty="0"/>
              <a:t>However need additional constraints</a:t>
            </a:r>
          </a:p>
          <a:p>
            <a:pPr lvl="1"/>
            <a:r>
              <a:rPr lang="en-US" sz="1400" b="1" dirty="0"/>
              <a:t>Level-Set not working so far! </a:t>
            </a:r>
            <a:r>
              <a:rPr lang="en-US" sz="1400" b="1" dirty="0">
                <a:sym typeface="Wingdings" panose="05000000000000000000" pitchFamily="2" charset="2"/>
              </a:rPr>
              <a:t></a:t>
            </a:r>
            <a:endParaRPr lang="en-US" sz="1400" b="1" dirty="0"/>
          </a:p>
          <a:p>
            <a:pPr lvl="2"/>
            <a:endParaRPr lang="en-US" sz="12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0E86B0-611C-4A9E-8227-B7F4C119D6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E21E3E-1285-45E0-B8FB-C5989E4F7B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DD7145-03A7-D988-EE27-64A381ED464D}"/>
              </a:ext>
            </a:extLst>
          </p:cNvPr>
          <p:cNvSpPr txBox="1">
            <a:spLocks/>
          </p:cNvSpPr>
          <p:nvPr/>
        </p:nvSpPr>
        <p:spPr>
          <a:xfrm>
            <a:off x="6094800" y="1608452"/>
            <a:ext cx="5400000" cy="48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Outlook</a:t>
            </a:r>
          </a:p>
          <a:p>
            <a:pPr lvl="1"/>
            <a:r>
              <a:rPr lang="en-US" sz="1400" dirty="0"/>
              <a:t>Modeling</a:t>
            </a:r>
          </a:p>
          <a:p>
            <a:pPr lvl="2"/>
            <a:r>
              <a:rPr lang="en-US" sz="1400" dirty="0"/>
              <a:t>Looking for even better surrogate models for heat transfer in fins</a:t>
            </a:r>
          </a:p>
          <a:p>
            <a:pPr lvl="2"/>
            <a:r>
              <a:rPr lang="en-US" sz="1400" dirty="0"/>
              <a:t>Based in Model Order Reduction Techniques</a:t>
            </a:r>
          </a:p>
          <a:p>
            <a:pPr lvl="3"/>
            <a:r>
              <a:rPr lang="en-US" sz="1400" dirty="0"/>
              <a:t>Difficult with low data req.</a:t>
            </a:r>
          </a:p>
          <a:p>
            <a:pPr lvl="1"/>
            <a:r>
              <a:rPr lang="en-US" sz="1400" dirty="0"/>
              <a:t>Optimization of heat transfer structures</a:t>
            </a:r>
          </a:p>
          <a:p>
            <a:pPr lvl="2"/>
            <a:r>
              <a:rPr lang="en-US" sz="1400" dirty="0"/>
              <a:t>Use current parameterized model to “cue in” more general topology optimization methods looking for local minimum</a:t>
            </a:r>
          </a:p>
          <a:p>
            <a:pPr lvl="3"/>
            <a:r>
              <a:rPr lang="en-US" sz="1400" dirty="0"/>
              <a:t>Level-Set implemented in simulation</a:t>
            </a:r>
          </a:p>
          <a:p>
            <a:pPr lvl="4"/>
            <a:r>
              <a:rPr lang="en-US" sz="1400" dirty="0"/>
              <a:t>Stability?</a:t>
            </a:r>
          </a:p>
          <a:p>
            <a:pPr lvl="2"/>
            <a:r>
              <a:rPr lang="en-US" sz="1400" dirty="0"/>
              <a:t>Explore different objective functions</a:t>
            </a:r>
          </a:p>
          <a:p>
            <a:pPr lvl="3"/>
            <a:r>
              <a:rPr lang="en-US" sz="1400" dirty="0"/>
              <a:t>Regularization Techniques</a:t>
            </a:r>
          </a:p>
          <a:p>
            <a:pPr lvl="2"/>
            <a:r>
              <a:rPr lang="en-US" sz="1400" dirty="0"/>
              <a:t>Find optima for different requirements</a:t>
            </a:r>
          </a:p>
          <a:p>
            <a:pPr lvl="3"/>
            <a:r>
              <a:rPr lang="en-US" sz="1400" dirty="0"/>
              <a:t>Optimize for Power, Capacity etc.</a:t>
            </a:r>
          </a:p>
          <a:p>
            <a:pPr lvl="3"/>
            <a:r>
              <a:rPr lang="en-US" sz="1400" dirty="0"/>
              <a:t>Explore Pareto Front between objectives</a:t>
            </a:r>
          </a:p>
          <a:p>
            <a:pPr lvl="2"/>
            <a:endParaRPr lang="en-US" sz="140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CD29E9A-1FC6-481E-717B-36567165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2025 Torben Prill, TT-CEC, 19.05.2025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FC13BE-C3F4-1972-696D-68F4B34580E4}"/>
              </a:ext>
            </a:extLst>
          </p:cNvPr>
          <p:cNvSpPr txBox="1"/>
          <p:nvPr/>
        </p:nvSpPr>
        <p:spPr>
          <a:xfrm>
            <a:off x="692925" y="4095904"/>
            <a:ext cx="53981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References:</a:t>
            </a:r>
          </a:p>
          <a:p>
            <a:r>
              <a:rPr lang="en-US" sz="1200" dirty="0"/>
              <a:t>[1] </a:t>
            </a:r>
            <a:r>
              <a:rPr lang="en-DE" sz="1200" dirty="0"/>
              <a:t>Agnese Marcato, Javier E. Santos, Chaoyue Liu, Gianluca Boccardo, Daniele Marchisio, Alejandro A. Franco, (2023) </a:t>
            </a:r>
            <a:r>
              <a:rPr lang="en-DE" sz="1200" i="1" dirty="0"/>
              <a:t>Modeling the 4D discharge of lithium-ion batteries with a multiscale time-dependent deep learning framework, </a:t>
            </a:r>
            <a:r>
              <a:rPr lang="en-DE" sz="1200" b="1" dirty="0"/>
              <a:t>Energy Storage Materials </a:t>
            </a:r>
            <a:r>
              <a:rPr lang="en-DE" sz="1200" dirty="0"/>
              <a:t>63, 102927</a:t>
            </a:r>
            <a:endParaRPr lang="en-US" sz="1200" dirty="0"/>
          </a:p>
          <a:p>
            <a:r>
              <a:rPr lang="de-DE" sz="1200" dirty="0"/>
              <a:t>[2] </a:t>
            </a:r>
            <a:r>
              <a:rPr lang="de-DE" sz="1200" dirty="0" err="1"/>
              <a:t>Shaham</a:t>
            </a:r>
            <a:r>
              <a:rPr lang="de-DE" sz="1200" dirty="0"/>
              <a:t>, Tamar Rott, </a:t>
            </a:r>
            <a:r>
              <a:rPr lang="de-DE" sz="1200" dirty="0" err="1"/>
              <a:t>Tali</a:t>
            </a:r>
            <a:r>
              <a:rPr lang="de-DE" sz="1200" dirty="0"/>
              <a:t> </a:t>
            </a:r>
            <a:r>
              <a:rPr lang="de-DE" sz="1200" dirty="0" err="1"/>
              <a:t>Dekel</a:t>
            </a:r>
            <a:r>
              <a:rPr lang="de-DE" sz="1200" dirty="0"/>
              <a:t>, and Tomer Michaeli. "</a:t>
            </a:r>
            <a:r>
              <a:rPr lang="de-DE" sz="1200" dirty="0" err="1"/>
              <a:t>SinGAN</a:t>
            </a:r>
            <a:r>
              <a:rPr lang="de-DE" sz="1200" dirty="0"/>
              <a:t>: Learning a Generative Model </a:t>
            </a:r>
            <a:r>
              <a:rPr lang="de-DE" sz="1200" dirty="0" err="1"/>
              <a:t>from</a:t>
            </a:r>
            <a:r>
              <a:rPr lang="de-DE" sz="1200" dirty="0"/>
              <a:t> a Single Natural Image." </a:t>
            </a:r>
            <a:r>
              <a:rPr lang="de-DE" sz="1200" dirty="0" err="1"/>
              <a:t>arXiv</a:t>
            </a:r>
            <a:r>
              <a:rPr lang="de-DE" sz="1200" dirty="0"/>
              <a:t> </a:t>
            </a:r>
            <a:r>
              <a:rPr lang="de-DE" sz="1200" dirty="0" err="1"/>
              <a:t>preprint</a:t>
            </a:r>
            <a:r>
              <a:rPr lang="de-DE" sz="1200" dirty="0"/>
              <a:t> arXiv:1905.01164 (2019)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[3] Gad, A.F. </a:t>
            </a:r>
            <a:r>
              <a:rPr lang="en-US" sz="1200" dirty="0" err="1"/>
              <a:t>PyGAD</a:t>
            </a:r>
            <a:r>
              <a:rPr lang="en-US" sz="1200" dirty="0"/>
              <a:t>: an intuitive genetic algorithm Python library. </a:t>
            </a:r>
            <a:r>
              <a:rPr lang="en-US" sz="1200" i="1" dirty="0" err="1"/>
              <a:t>Multimed</a:t>
            </a:r>
            <a:r>
              <a:rPr lang="en-US" sz="1200" i="1" dirty="0"/>
              <a:t> Tools Appl</a:t>
            </a:r>
            <a:r>
              <a:rPr lang="en-US" sz="1200" dirty="0"/>
              <a:t> </a:t>
            </a:r>
            <a:r>
              <a:rPr lang="en-US" sz="1200" b="1" dirty="0"/>
              <a:t>83</a:t>
            </a:r>
            <a:r>
              <a:rPr lang="en-US" sz="1200" dirty="0"/>
              <a:t>, 58029–58042 (2024)</a:t>
            </a:r>
          </a:p>
          <a:p>
            <a:pPr marL="0" indent="0">
              <a:buNone/>
            </a:pPr>
            <a:endParaRPr lang="en-US" sz="1200" dirty="0"/>
          </a:p>
          <a:p>
            <a:endParaRPr lang="en-DE" sz="1200" dirty="0"/>
          </a:p>
          <a:p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286004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4374C8C-D848-4095-9997-2177A8E7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Thermochemical Heat Storage in the SrBr-System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E3B81D-FF2E-4471-805A-46FE396A9B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t>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5E53CD-A7E4-4095-8AE1-A1E0F1D88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2026 Torben Prill, TT-CEC, 22.05.2026</a:t>
            </a:r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288796C-7704-469A-B659-6890A6270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r="9514"/>
          <a:stretch/>
        </p:blipFill>
        <p:spPr bwMode="auto">
          <a:xfrm>
            <a:off x="8774084" y="1318661"/>
            <a:ext cx="1173583" cy="243474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Bildplatzhalter 7">
            <a:extLst>
              <a:ext uri="{FF2B5EF4-FFF2-40B4-BE49-F238E27FC236}">
                <a16:creationId xmlns:a16="http://schemas.microsoft.com/office/drawing/2014/main" id="{439225BE-D46A-458C-AE13-B473B380E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t="9262" r="15937" b="9262"/>
          <a:stretch/>
        </p:blipFill>
        <p:spPr>
          <a:xfrm>
            <a:off x="8140754" y="4134618"/>
            <a:ext cx="2306973" cy="1849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F53378-A3D0-84CC-CAB7-873BB8D5B3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5716" y="1627200"/>
                <a:ext cx="5400675" cy="4895850"/>
              </a:xfrm>
            </p:spPr>
            <p:txBody>
              <a:bodyPr>
                <a:normAutofit/>
              </a:bodyPr>
              <a:lstStyle/>
              <a:p>
                <a:r>
                  <a:rPr lang="en-US" sz="1400" dirty="0"/>
                  <a:t>Thermochemical heat storage in the </a:t>
                </a:r>
                <a:r>
                  <a:rPr lang="en-US" sz="1400" dirty="0" err="1"/>
                  <a:t>SrBr</a:t>
                </a:r>
                <a:r>
                  <a:rPr lang="en-US" sz="1400" dirty="0"/>
                  <a:t>-System</a:t>
                </a:r>
              </a:p>
              <a:p>
                <a:r>
                  <a:rPr lang="en-US" sz="1400" dirty="0"/>
                  <a:t>Storage and release of heat energy in a chemical reaction</a:t>
                </a:r>
              </a:p>
              <a:p>
                <a:pPr lvl="1"/>
                <a:r>
                  <a:rPr lang="en-US" sz="1400" dirty="0"/>
                  <a:t>Reaction: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𝑆𝑟𝐵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groupChr>
                      <m:groupChrPr>
                        <m:chr m:val="↔"/>
                        <m:vertJc m:val="bot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𝑆𝑟𝐵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Enthalpy of Reaction: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=71.98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𝑚𝑜𝑙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400" dirty="0"/>
              </a:p>
              <a:p>
                <a:endParaRPr lang="en-US" sz="1400" dirty="0"/>
              </a:p>
              <a:p>
                <a:r>
                  <a:rPr lang="en-US" sz="1400" dirty="0" err="1"/>
                  <a:t>SrBr</a:t>
                </a:r>
                <a:r>
                  <a:rPr lang="en-US" sz="1400" dirty="0"/>
                  <a:t>/H</a:t>
                </a:r>
                <a:r>
                  <a:rPr lang="en-US" sz="1400" baseline="-25000" dirty="0"/>
                  <a:t>2</a:t>
                </a:r>
                <a:r>
                  <a:rPr lang="en-US" sz="1400" dirty="0"/>
                  <a:t>O-System</a:t>
                </a:r>
              </a:p>
              <a:p>
                <a:pPr lvl="1"/>
                <a:r>
                  <a:rPr lang="en-US" sz="1400" dirty="0"/>
                  <a:t>Charge:</a:t>
                </a:r>
              </a:p>
              <a:p>
                <a:pPr lvl="2"/>
                <a:r>
                  <a:rPr lang="en-US" sz="1400" dirty="0"/>
                  <a:t>Dehydration reaction at ca. 1,3 kPa and T=168 °C</a:t>
                </a:r>
              </a:p>
              <a:p>
                <a:pPr lvl="1"/>
                <a:r>
                  <a:rPr lang="en-US" sz="1400" dirty="0"/>
                  <a:t>Discharge:</a:t>
                </a:r>
              </a:p>
              <a:p>
                <a:pPr lvl="2"/>
                <a:r>
                  <a:rPr lang="en-US" sz="1400" dirty="0"/>
                  <a:t>Hydration reaction at ca. 67 kPa and T=208 °C</a:t>
                </a:r>
              </a:p>
              <a:p>
                <a:endParaRPr lang="en-US" sz="1400" dirty="0"/>
              </a:p>
              <a:p>
                <a:r>
                  <a:rPr lang="en-US" sz="1400" dirty="0"/>
                  <a:t>Used as a fixed bed at temperatures between 150°C and 250°C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F53378-A3D0-84CC-CAB7-873BB8D5B3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5716" y="1627200"/>
                <a:ext cx="5400675" cy="4895850"/>
              </a:xfrm>
              <a:blipFill>
                <a:blip r:embed="rId4"/>
                <a:stretch>
                  <a:fillRect l="-235" t="-2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788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F1356-C749-4EA7-8BB0-2840C9E9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Wall Detachment as a Bottleneck in Heat Transport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592DC0-21EF-4770-BC49-CC4D77FA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5400675" cy="4895850"/>
          </a:xfrm>
        </p:spPr>
        <p:txBody>
          <a:bodyPr>
            <a:normAutofit/>
          </a:bodyPr>
          <a:lstStyle/>
          <a:p>
            <a:r>
              <a:rPr lang="en-US" sz="1400" dirty="0"/>
              <a:t>Problem:</a:t>
            </a:r>
          </a:p>
          <a:p>
            <a:pPr lvl="1"/>
            <a:r>
              <a:rPr lang="en-US" sz="1400" dirty="0"/>
              <a:t>Fill expands/contracts during cycling</a:t>
            </a:r>
          </a:p>
          <a:p>
            <a:pPr lvl="1"/>
            <a:r>
              <a:rPr lang="en-US" sz="1400" dirty="0"/>
              <a:t>Detachment of the fill from the heat conducting structure during cycling, impairs heat transfer.</a:t>
            </a:r>
          </a:p>
          <a:p>
            <a:r>
              <a:rPr lang="en-US" sz="1400" dirty="0"/>
              <a:t>Solution:</a:t>
            </a:r>
          </a:p>
          <a:p>
            <a:pPr lvl="1"/>
            <a:r>
              <a:rPr lang="en-US" sz="1400" b="1" dirty="0"/>
              <a:t>Integration of heat transfer structures (HTS) into reaction bed to improve thermal contact.</a:t>
            </a:r>
          </a:p>
          <a:p>
            <a:pPr lvl="1"/>
            <a:endParaRPr lang="en-US" sz="1400" dirty="0"/>
          </a:p>
          <a:p>
            <a:r>
              <a:rPr lang="en-US" sz="1400" dirty="0"/>
              <a:t>Project THEMSE 2</a:t>
            </a:r>
          </a:p>
          <a:p>
            <a:pPr lvl="1"/>
            <a:r>
              <a:rPr lang="en-US" sz="1400" dirty="0"/>
              <a:t>Optimization of heat transfer in reactors for the </a:t>
            </a:r>
            <a:r>
              <a:rPr lang="en-US" sz="1400" dirty="0" err="1"/>
              <a:t>SrBr</a:t>
            </a:r>
            <a:r>
              <a:rPr lang="en-US" sz="1400" dirty="0"/>
              <a:t>/H</a:t>
            </a:r>
            <a:r>
              <a:rPr lang="en-US" sz="1400" baseline="-25000" dirty="0"/>
              <a:t>2</a:t>
            </a:r>
            <a:r>
              <a:rPr lang="en-US" sz="1400" dirty="0"/>
              <a:t>O system.</a:t>
            </a:r>
          </a:p>
          <a:p>
            <a:pPr lvl="1"/>
            <a:r>
              <a:rPr lang="en-US" sz="1400" dirty="0"/>
              <a:t>Build simulation model for reactor</a:t>
            </a:r>
          </a:p>
          <a:p>
            <a:pPr lvl="1"/>
            <a:r>
              <a:rPr lang="en-US" sz="1400" dirty="0"/>
              <a:t>Optimize fins with numerical topology optimization</a:t>
            </a:r>
          </a:p>
          <a:p>
            <a:pPr lvl="1"/>
            <a:r>
              <a:rPr lang="en-US" sz="1400" b="1" dirty="0"/>
              <a:t>Using AI for surrogate modeling!</a:t>
            </a:r>
          </a:p>
          <a:p>
            <a:endParaRPr lang="en-US" sz="1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884377-F851-4949-9B82-EA88421833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t>3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24A61B-6A57-40F3-8AA8-1621A19CE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61" y="2393305"/>
            <a:ext cx="3107086" cy="207139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7E511BF-F7A0-4DC7-B399-CE455C928C54}"/>
              </a:ext>
            </a:extLst>
          </p:cNvPr>
          <p:cNvSpPr/>
          <p:nvPr/>
        </p:nvSpPr>
        <p:spPr>
          <a:xfrm rot="2513420">
            <a:off x="8478460" y="2396364"/>
            <a:ext cx="341570" cy="15982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6ABF1643-12A0-4211-9F00-B6359048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2026 Torben Prill, TT-CEC, 22.05.2026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8318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7728F-8E2E-490E-94D6-5FEE56F3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Model Based on Porous Media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4E06ADC-EEE0-4E85-8268-DDB52B5665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400" dirty="0"/>
                  <a:t>Pressure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  <m:acc>
                            <m:accPr>
                              <m:chr m:val="⃗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dirty="0"/>
              </a:p>
              <a:p>
                <a:r>
                  <a:rPr lang="en-US" sz="1400" dirty="0"/>
                  <a:t>Energy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r>
                  <a:rPr lang="en-US" sz="1400" dirty="0"/>
                  <a:t>Conservation of solid mass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𝜕𝜌</m:t>
                              </m:r>
                            </m:e>
                            <m: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dirty="0"/>
              </a:p>
              <a:p>
                <a:r>
                  <a:rPr lang="en-US" sz="1400" dirty="0"/>
                  <a:t>Darcy’s law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𝑝𝑚</m:t>
                              </m:r>
                            </m:sub>
                          </m:sSub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400" dirty="0"/>
              </a:p>
              <a:p>
                <a:r>
                  <a:rPr lang="en-US" sz="1400" b="1" dirty="0"/>
                  <a:t>Heat Transfer Resistance</a:t>
                </a:r>
              </a:p>
              <a:p>
                <a:pPr marL="446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de-DE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</a:endParaRPr>
              </a:p>
              <a:p>
                <a:r>
                  <a:rPr lang="en-US" sz="1400" dirty="0"/>
                  <a:t>Reaction kinetics</a:t>
                </a:r>
              </a:p>
              <a:p>
                <a:pPr marL="446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4E06ADC-EEE0-4E85-8268-DDB52B5665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7" t="-2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2DE995-02E8-45AC-AC0F-75548DFA9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t>4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ABF06A7-BF4F-4E92-859E-19568C01CD00}"/>
              </a:ext>
            </a:extLst>
          </p:cNvPr>
          <p:cNvSpPr/>
          <p:nvPr/>
        </p:nvSpPr>
        <p:spPr>
          <a:xfrm>
            <a:off x="7617905" y="5342399"/>
            <a:ext cx="4129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/>
              <a:t>Model based on: </a:t>
            </a:r>
            <a:br>
              <a:rPr lang="de-DE" sz="1200" b="1" dirty="0"/>
            </a:br>
            <a:r>
              <a:rPr lang="de-DE" sz="1200" dirty="0"/>
              <a:t>Jana </a:t>
            </a:r>
            <a:r>
              <a:rPr lang="de-DE" sz="1200" dirty="0" err="1"/>
              <a:t>Stengler</a:t>
            </a:r>
            <a:r>
              <a:rPr lang="de-DE" sz="1200" dirty="0"/>
              <a:t>, Inga Bürger, Marc Linder, </a:t>
            </a:r>
            <a:r>
              <a:rPr lang="de-DE" sz="1200" i="1" dirty="0"/>
              <a:t>"Performance </a:t>
            </a:r>
            <a:r>
              <a:rPr lang="de-DE" sz="1200" i="1" dirty="0" err="1"/>
              <a:t>analysis of </a:t>
            </a:r>
            <a:r>
              <a:rPr lang="de-DE" sz="1200" i="1" dirty="0"/>
              <a:t>a gas-solid </a:t>
            </a:r>
            <a:r>
              <a:rPr lang="de-DE" sz="1200" i="1" dirty="0" err="1"/>
              <a:t>thermochemical energy storage using numerical </a:t>
            </a:r>
            <a:r>
              <a:rPr lang="de-DE" sz="1200" i="1" dirty="0"/>
              <a:t>and experimental </a:t>
            </a:r>
            <a:r>
              <a:rPr lang="de-DE" sz="1200" i="1" dirty="0" err="1"/>
              <a:t>methods</a:t>
            </a:r>
            <a:r>
              <a:rPr lang="de-DE" sz="1200" i="1" dirty="0"/>
              <a:t>", </a:t>
            </a:r>
            <a:r>
              <a:rPr lang="de-DE" sz="1200" dirty="0"/>
              <a:t>International Journal </a:t>
            </a:r>
            <a:r>
              <a:rPr lang="de-DE" sz="1200" dirty="0" err="1"/>
              <a:t>of </a:t>
            </a:r>
            <a:r>
              <a:rPr lang="de-DE" sz="1200" dirty="0"/>
              <a:t>Heat and </a:t>
            </a:r>
            <a:r>
              <a:rPr lang="de-DE" sz="1200" dirty="0" err="1"/>
              <a:t>Mass </a:t>
            </a:r>
            <a:r>
              <a:rPr lang="de-DE" sz="1200" dirty="0"/>
              <a:t>Transfer, Volume 167, 2021, 120797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89DD3-1F5A-4A5A-0434-F3109BA0D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395" y="2414731"/>
            <a:ext cx="2336800" cy="23368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BAE942-054D-2C4E-5D2A-894F169EDB8A}"/>
              </a:ext>
            </a:extLst>
          </p:cNvPr>
          <p:cNvCxnSpPr>
            <a:cxnSpLocks/>
          </p:cNvCxnSpPr>
          <p:nvPr/>
        </p:nvCxnSpPr>
        <p:spPr>
          <a:xfrm flipH="1" flipV="1">
            <a:off x="9410395" y="2414731"/>
            <a:ext cx="2013342" cy="11684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15A13D-C4E0-AB80-4564-1D1879D62161}"/>
              </a:ext>
            </a:extLst>
          </p:cNvPr>
          <p:cNvCxnSpPr>
            <a:cxnSpLocks/>
          </p:cNvCxnSpPr>
          <p:nvPr/>
        </p:nvCxnSpPr>
        <p:spPr>
          <a:xfrm flipH="1">
            <a:off x="10068791" y="2414731"/>
            <a:ext cx="249382" cy="764887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E5CBC2-5E7F-D42C-D87F-E924E61D2100}"/>
              </a:ext>
            </a:extLst>
          </p:cNvPr>
          <p:cNvSpPr txBox="1"/>
          <p:nvPr/>
        </p:nvSpPr>
        <p:spPr>
          <a:xfrm>
            <a:off x="9823290" y="2045399"/>
            <a:ext cx="1511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>
                <a:solidFill>
                  <a:srgbClr val="FF0000"/>
                </a:solidFill>
              </a:rPr>
              <a:t>Powder bed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C64D58-B2C3-6CA0-8F80-AE75EAE9CF84}"/>
              </a:ext>
            </a:extLst>
          </p:cNvPr>
          <p:cNvCxnSpPr>
            <a:cxnSpLocks/>
          </p:cNvCxnSpPr>
          <p:nvPr/>
        </p:nvCxnSpPr>
        <p:spPr>
          <a:xfrm flipV="1">
            <a:off x="11423737" y="3583131"/>
            <a:ext cx="0" cy="11684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3AA36D14-E6A1-9527-FC01-36C76D4D66BD}"/>
              </a:ext>
            </a:extLst>
          </p:cNvPr>
          <p:cNvSpPr/>
          <p:nvPr/>
        </p:nvSpPr>
        <p:spPr>
          <a:xfrm>
            <a:off x="9051329" y="4373539"/>
            <a:ext cx="718133" cy="6865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32E869-2E6D-DD06-B175-58E50F2416BF}"/>
              </a:ext>
            </a:extLst>
          </p:cNvPr>
          <p:cNvSpPr txBox="1"/>
          <p:nvPr/>
        </p:nvSpPr>
        <p:spPr>
          <a:xfrm>
            <a:off x="9078692" y="4517020"/>
            <a:ext cx="66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HTF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3B3713-3876-946B-0791-D0660A45C70A}"/>
              </a:ext>
            </a:extLst>
          </p:cNvPr>
          <p:cNvSpPr txBox="1"/>
          <p:nvPr/>
        </p:nvSpPr>
        <p:spPr>
          <a:xfrm>
            <a:off x="10578795" y="2797174"/>
            <a:ext cx="1446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>
                <a:solidFill>
                  <a:schemeClr val="accent4"/>
                </a:solidFill>
              </a:rPr>
              <a:t>Gas port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FDC6A8A-BB90-08D7-EF27-50D8D633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2026 Torben Prill, TT-CEC, 22.05.2026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057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F32DAAE-E140-F315-6DEB-643E68DC4E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" r="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A08D97-FD1A-47B3-BA08-628CF80B4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D091171-B8EB-41B7-B18E-CBBDEF5C5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Topology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732E7642-EAFF-4903-9182-DD89E8D359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4F49C7A-A5BD-46C1-831E-C5A47B5A83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620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9165-0C90-F5C3-9789-3E39C8CF7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Numerical Topology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7C852-5A29-D6B5-1C17-8ABE524A3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t>6</a:t>
            </a:fld>
            <a:endParaRPr lang="de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B3007F-99E5-EF75-B57E-4F31786802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A74977DB-2790-422A-A370-2A035B62FB75}"/>
                  </a:ext>
                </a:extLst>
              </p:cNvPr>
              <p:cNvSpPr txBox="1"/>
              <p:nvPr/>
            </p:nvSpPr>
            <p:spPr>
              <a:xfrm>
                <a:off x="721374" y="1318661"/>
                <a:ext cx="5001998" cy="6875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2"/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Optimization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Find optimal geometry for fin structure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State of Charge variable SOC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∈(0,1)</m:t>
                      </m:r>
                    </m:oMath>
                  </m:oMathPara>
                </a14:m>
                <a:endParaRPr lang="en-US" sz="1400" dirty="0"/>
              </a:p>
              <a:p>
                <a:pPr lvl="1"/>
                <a:r>
                  <a:rPr lang="en-US" sz="1400" dirty="0"/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dirty="0"/>
                  <a:t> is full charge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b="1" dirty="0"/>
                  <a:t>Target: Total discharge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𝒆𝒏𝒅</m:t>
                        </m:r>
                      </m:sub>
                    </m:sSub>
                    <m:r>
                      <a:rPr lang="de-DE" sz="1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400" b="1" i="1" smtClean="0">
                        <a:latin typeface="Cambria Math" panose="02040503050406030204" pitchFamily="18" charset="0"/>
                      </a:rPr>
                      <m:t>𝟔𝟎𝟎𝟎</m:t>
                    </m:r>
                  </m:oMath>
                </a14:m>
                <a:endParaRPr lang="de-DE" sz="1400" b="1" dirty="0"/>
              </a:p>
              <a:p>
                <a:pPr/>
                <a:br>
                  <a:rPr lang="de-DE" sz="1400" b="1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𝒐𝒑𝒕</m:t>
                          </m:r>
                        </m:sub>
                      </m:sSub>
                      <m:r>
                        <a:rPr lang="de-DE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sz="14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de-DE" sz="1400" b="1" i="0" smtClean="0">
                                  <a:latin typeface="Cambria Math" panose="02040503050406030204" pitchFamily="18" charset="0"/>
                                </a:rPr>
                                <m:t>𝐚𝐫𝐠𝐦</m:t>
                              </m:r>
                              <m:r>
                                <a:rPr lang="en-US" sz="1400" b="1" i="0" smtClean="0">
                                  <a:latin typeface="Cambria Math" panose="02040503050406030204" pitchFamily="18" charset="0"/>
                                </a:rPr>
                                <m:t>𝐢𝐧</m:t>
                              </m:r>
                            </m:e>
                            <m:lim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lim>
                          </m:limLow>
                        </m:fName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𝑱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</m:d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1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de-DE" sz="1400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de-DE" sz="1400" b="1" i="1">
                                      <a:latin typeface="Cambria Math" panose="02040503050406030204" pitchFamily="18" charset="0"/>
                                    </a:rPr>
                                    <m:t>𝒆𝒏𝒅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14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r>
                            <a:rPr lang="de-DE" sz="14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400" b="1" i="1">
                              <a:latin typeface="Cambria Math" panose="02040503050406030204" pitchFamily="18" charset="0"/>
                            </a:rPr>
                            <m:t>𝒅𝑽</m:t>
                          </m:r>
                        </m:e>
                      </m:nary>
                    </m:oMath>
                  </m:oMathPara>
                </a14:m>
                <a:endParaRPr lang="en-US" sz="1400" b="1" dirty="0"/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b="1" dirty="0"/>
                  <a:t>Maximizes energy output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𝒆𝒏𝒅</m:t>
                        </m:r>
                      </m:sub>
                    </m:sSub>
                  </m:oMath>
                </a14:m>
                <a:endParaRPr lang="en-US" sz="1400" b="1" dirty="0"/>
              </a:p>
              <a:p>
                <a:pPr lvl="1"/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b="1" dirty="0"/>
                  <a:t>Constraints: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sz="1400" b="1" dirty="0"/>
                  <a:t>Minimal volume fraction of fins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400" b="1" dirty="0"/>
                  <a:t>Baked into functional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1400" b="1" dirty="0"/>
                  <a:t> in fins counts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de-DE" sz="1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4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1400" b="1" dirty="0"/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sz="1400" b="1" dirty="0"/>
                  <a:t>Fins must be connected to HTF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sz="1400" b="1" dirty="0"/>
                  <a:t>Powder bed must be connected to gas port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/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A74977DB-2790-422A-A370-2A035B62F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74" y="1318661"/>
                <a:ext cx="5001998" cy="6875728"/>
              </a:xfrm>
              <a:prstGeom prst="rect">
                <a:avLst/>
              </a:prstGeom>
              <a:blipFill>
                <a:blip r:embed="rId2"/>
                <a:stretch>
                  <a:fillRect l="-1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D248E651-B65D-0480-02C6-92E81608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2026 Torben Prill, TT-CEC, 22.05.2026</a:t>
            </a:r>
            <a:endParaRPr lang="de-DE" dirty="0"/>
          </a:p>
        </p:txBody>
      </p:sp>
      <p:pic>
        <p:nvPicPr>
          <p:cNvPr id="5" name="Image 0" descr="/agent/turn5/workspace/levelset_illustration.png">
            <a:extLst>
              <a:ext uri="{FF2B5EF4-FFF2-40B4-BE49-F238E27FC236}">
                <a16:creationId xmlns:a16="http://schemas.microsoft.com/office/drawing/2014/main" id="{21DC6C93-484E-0430-DEC0-90F283BAF5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866"/>
          <a:stretch/>
        </p:blipFill>
        <p:spPr>
          <a:xfrm>
            <a:off x="6636893" y="987725"/>
            <a:ext cx="3201005" cy="3291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251A1-F3B6-4162-223F-239B7DDE0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0809" y="4324249"/>
            <a:ext cx="2570220" cy="1927665"/>
          </a:xfrm>
          <a:prstGeom prst="rect">
            <a:avLst/>
          </a:prstGeom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672000B3-70FF-F214-F8CD-192E3C4E52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2" r="29757"/>
          <a:stretch/>
        </p:blipFill>
        <p:spPr>
          <a:xfrm>
            <a:off x="8401298" y="4324249"/>
            <a:ext cx="1872766" cy="187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4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A9DEBF-734C-4222-9914-E4256718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ML Surrogate Model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62EF41-1561-44BE-8904-3181B4B9F8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286738C-B18E-4EE4-B48E-8BF1CBB855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Inhaltsplatzhalter 2">
                <a:extLst>
                  <a:ext uri="{FF2B5EF4-FFF2-40B4-BE49-F238E27FC236}">
                    <a16:creationId xmlns:a16="http://schemas.microsoft.com/office/drawing/2014/main" id="{0B0F7CB1-539C-4E99-ABB8-AA77FBB02E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0347" y="1143000"/>
                <a:ext cx="5316533" cy="52451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Network Architectures</a:t>
                </a:r>
              </a:p>
              <a:p>
                <a:pPr lvl="1"/>
                <a:r>
                  <a:rPr lang="en-US" sz="1200" dirty="0"/>
                  <a:t>Autoencoder</a:t>
                </a:r>
              </a:p>
              <a:p>
                <a:pPr lvl="1"/>
                <a:r>
                  <a:rPr lang="en-US" sz="1200" dirty="0"/>
                  <a:t>CNN-Autoencoder</a:t>
                </a:r>
              </a:p>
              <a:p>
                <a:pPr lvl="1"/>
                <a:r>
                  <a:rPr lang="en-US" sz="1200" dirty="0"/>
                  <a:t>Variational Autoencoder</a:t>
                </a:r>
              </a:p>
              <a:p>
                <a:pPr lvl="1"/>
                <a:r>
                  <a:rPr lang="en-US" sz="1200" dirty="0" err="1"/>
                  <a:t>MSNet</a:t>
                </a:r>
                <a:endParaRPr lang="en-US" sz="1200" dirty="0"/>
              </a:p>
              <a:p>
                <a:pPr lvl="1"/>
                <a:r>
                  <a:rPr lang="en-US" sz="1200" b="1" dirty="0"/>
                  <a:t>Time Dependent</a:t>
                </a:r>
              </a:p>
              <a:p>
                <a:pPr lvl="2"/>
                <a:r>
                  <a:rPr lang="en-US" sz="1200" dirty="0"/>
                  <a:t>Autoregressive </a:t>
                </a:r>
                <a:r>
                  <a:rPr lang="en-US" sz="1200" dirty="0" err="1"/>
                  <a:t>MSNet</a:t>
                </a:r>
                <a:r>
                  <a:rPr lang="en-US" sz="1200" dirty="0"/>
                  <a:t> </a:t>
                </a:r>
                <a:r>
                  <a:rPr lang="en-US" sz="1200" b="1" dirty="0"/>
                  <a:t>[1]</a:t>
                </a:r>
                <a:endParaRPr lang="en-US" sz="1200" dirty="0"/>
              </a:p>
              <a:p>
                <a:pPr lvl="2"/>
                <a:r>
                  <a:rPr lang="en-US" sz="1200" b="1" dirty="0"/>
                  <a:t>Autoregressive </a:t>
                </a:r>
                <a:r>
                  <a:rPr lang="en-US" sz="1200" b="1" dirty="0" err="1"/>
                  <a:t>SinGAN</a:t>
                </a:r>
                <a:r>
                  <a:rPr lang="en-US" sz="1200" b="1" dirty="0"/>
                  <a:t> [2]</a:t>
                </a:r>
              </a:p>
              <a:p>
                <a:r>
                  <a:rPr lang="en-US" sz="1200" dirty="0"/>
                  <a:t>Setup</a:t>
                </a:r>
              </a:p>
              <a:p>
                <a:pPr lvl="1"/>
                <a:r>
                  <a:rPr lang="en-US" sz="1200" b="1" dirty="0"/>
                  <a:t>Dataset with 100 geometries (as few as possible)</a:t>
                </a:r>
              </a:p>
              <a:p>
                <a:pPr lvl="2"/>
                <a:r>
                  <a:rPr lang="en-US" sz="1200" dirty="0"/>
                  <a:t>Training: 80 geometries</a:t>
                </a:r>
              </a:p>
              <a:p>
                <a:pPr lvl="2"/>
                <a:r>
                  <a:rPr lang="en-US" sz="1200" dirty="0"/>
                  <a:t>Testing: 20 geometries</a:t>
                </a:r>
              </a:p>
              <a:p>
                <a:pPr lvl="1"/>
                <a:r>
                  <a:rPr lang="en-US" sz="1200" dirty="0"/>
                  <a:t>Validation with 50 geometries</a:t>
                </a:r>
              </a:p>
              <a:p>
                <a:pPr lvl="2"/>
                <a:r>
                  <a:rPr lang="en-US" sz="1200" dirty="0"/>
                  <a:t>For testing generalization!</a:t>
                </a:r>
              </a:p>
              <a:p>
                <a:pPr lvl="1"/>
                <a:r>
                  <a:rPr lang="en-US" sz="1200" dirty="0"/>
                  <a:t>6 Timesteps each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=1000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200" dirty="0"/>
                  <a:t>)</a:t>
                </a:r>
              </a:p>
              <a:p>
                <a:r>
                  <a:rPr lang="en-US" sz="1200" dirty="0"/>
                  <a:t>Features</a:t>
                </a:r>
              </a:p>
              <a:p>
                <a:pPr lvl="1"/>
                <a:r>
                  <a:rPr lang="en-US" sz="1200" dirty="0"/>
                  <a:t>SOC in </a:t>
                </a:r>
                <a:r>
                  <a:rPr lang="en-US" sz="1200" dirty="0" err="1"/>
                  <a:t>preceeding</a:t>
                </a:r>
                <a:r>
                  <a:rPr lang="en-US" sz="1200" dirty="0"/>
                  <a:t> timestep</a:t>
                </a:r>
              </a:p>
              <a:p>
                <a:pPr lvl="1"/>
                <a:r>
                  <a:rPr lang="en-US" sz="1200" dirty="0"/>
                  <a:t>Phase function </a:t>
                </a:r>
                <a14:m>
                  <m:oMath xmlns:m="http://schemas.openxmlformats.org/officeDocument/2006/math">
                    <m:r>
                      <a:rPr lang="de-DE" sz="12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1200" dirty="0"/>
              </a:p>
              <a:p>
                <a:pPr lvl="1"/>
                <a:r>
                  <a:rPr lang="en-US" sz="1200" dirty="0"/>
                  <a:t>Euclidian Distance Transform (EDT) </a:t>
                </a:r>
                <a:r>
                  <a:rPr lang="en-US" sz="1200" dirty="0" err="1"/>
                  <a:t>wrt</a:t>
                </a:r>
                <a:r>
                  <a:rPr lang="en-US" sz="1200" dirty="0"/>
                  <a:t>. fins</a:t>
                </a:r>
              </a:p>
              <a:p>
                <a:pPr lvl="1"/>
                <a:r>
                  <a:rPr lang="en-US" sz="1200" dirty="0"/>
                  <a:t>EDT to gas-port</a:t>
                </a:r>
              </a:p>
              <a:p>
                <a:endParaRPr lang="en-US" sz="1200" dirty="0"/>
              </a:p>
              <a:p>
                <a:pPr lvl="2"/>
                <a:endParaRPr lang="en-US" sz="1200" dirty="0"/>
              </a:p>
              <a:p>
                <a:endParaRPr lang="en-US" sz="1200" dirty="0"/>
              </a:p>
            </p:txBody>
          </p:sp>
        </mc:Choice>
        <mc:Fallback xmlns="">
          <p:sp>
            <p:nvSpPr>
              <p:cNvPr id="17" name="Inhaltsplatzhalter 2">
                <a:extLst>
                  <a:ext uri="{FF2B5EF4-FFF2-40B4-BE49-F238E27FC236}">
                    <a16:creationId xmlns:a16="http://schemas.microsoft.com/office/drawing/2014/main" id="{0B0F7CB1-539C-4E99-ABB8-AA77FBB02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47" y="1143000"/>
                <a:ext cx="5316533" cy="5245100"/>
              </a:xfrm>
              <a:prstGeom prst="rect">
                <a:avLst/>
              </a:prstGeom>
              <a:blipFill>
                <a:blip r:embed="rId2"/>
                <a:stretch>
                  <a:fillRect t="-2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E9FF4D6-3758-076D-8557-0DB15EA48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7950" y="3829463"/>
            <a:ext cx="1778153" cy="1333615"/>
          </a:xfrm>
          <a:prstGeom prst="rect">
            <a:avLst/>
          </a:prstGeom>
        </p:spPr>
      </p:pic>
      <p:pic>
        <p:nvPicPr>
          <p:cNvPr id="9" name="Picture 8" descr="A chart with a gradient of blue and green&#10;&#10;Description automatically generated">
            <a:extLst>
              <a:ext uri="{FF2B5EF4-FFF2-40B4-BE49-F238E27FC236}">
                <a16:creationId xmlns:a16="http://schemas.microsoft.com/office/drawing/2014/main" id="{AE2DC8D9-D03C-D759-6DB2-AB9BD2B465F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51" y="5297065"/>
            <a:ext cx="1778154" cy="1333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FDDD2C-CFE9-40BE-A0DA-2C448AAA9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7949" y="2364489"/>
            <a:ext cx="1778153" cy="1333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BF95ED-BB23-3758-8A39-5AC1D65D23E1}"/>
                  </a:ext>
                </a:extLst>
              </p:cNvPr>
              <p:cNvSpPr txBox="1"/>
              <p:nvPr/>
            </p:nvSpPr>
            <p:spPr>
              <a:xfrm>
                <a:off x="6210869" y="2834170"/>
                <a:ext cx="337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BF95ED-BB23-3758-8A39-5AC1D65D2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869" y="2834170"/>
                <a:ext cx="337080" cy="276999"/>
              </a:xfrm>
              <a:prstGeom prst="rect">
                <a:avLst/>
              </a:prstGeom>
              <a:blipFill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424CF4E-EF03-BA8C-0645-146F3CC25519}"/>
              </a:ext>
            </a:extLst>
          </p:cNvPr>
          <p:cNvSpPr txBox="1"/>
          <p:nvPr/>
        </p:nvSpPr>
        <p:spPr>
          <a:xfrm>
            <a:off x="5776135" y="4349679"/>
            <a:ext cx="771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EDT fins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FABE2-66B3-B2E1-5D83-B2AF8E6757F2}"/>
              </a:ext>
            </a:extLst>
          </p:cNvPr>
          <p:cNvSpPr txBox="1"/>
          <p:nvPr/>
        </p:nvSpPr>
        <p:spPr>
          <a:xfrm>
            <a:off x="5479949" y="5767523"/>
            <a:ext cx="1095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EDT gas-port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82EB5ABA-724B-3B15-A104-F93A4A00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2026 Torben Prill, TT-CEC, 22.05.2026</a:t>
            </a:r>
            <a:endParaRPr lang="de-DE" dirty="0"/>
          </a:p>
        </p:txBody>
      </p:sp>
      <p:pic>
        <p:nvPicPr>
          <p:cNvPr id="5" name="Grafik 10">
            <a:extLst>
              <a:ext uri="{FF2B5EF4-FFF2-40B4-BE49-F238E27FC236}">
                <a16:creationId xmlns:a16="http://schemas.microsoft.com/office/drawing/2014/main" id="{13806907-37A7-5D98-6154-89B3B27501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2" r="29757"/>
          <a:stretch/>
        </p:blipFill>
        <p:spPr>
          <a:xfrm>
            <a:off x="6672894" y="699168"/>
            <a:ext cx="1653208" cy="165308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495E10C-8FB7-84D9-8A04-1222CB745B6A}"/>
              </a:ext>
            </a:extLst>
          </p:cNvPr>
          <p:cNvSpPr/>
          <p:nvPr/>
        </p:nvSpPr>
        <p:spPr>
          <a:xfrm>
            <a:off x="8452670" y="3459359"/>
            <a:ext cx="1185011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/>
              <a:t>Prediction</a:t>
            </a:r>
          </a:p>
        </p:txBody>
      </p:sp>
      <p:pic>
        <p:nvPicPr>
          <p:cNvPr id="10" name="Grafik 12">
            <a:extLst>
              <a:ext uri="{FF2B5EF4-FFF2-40B4-BE49-F238E27FC236}">
                <a16:creationId xmlns:a16="http://schemas.microsoft.com/office/drawing/2014/main" id="{E2B04983-9E21-ECEE-1A64-4AB9033459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0" t="4666" r="29277" b="-4666"/>
          <a:stretch/>
        </p:blipFill>
        <p:spPr>
          <a:xfrm>
            <a:off x="9862342" y="3050748"/>
            <a:ext cx="1778153" cy="17103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A92166-95B9-0E13-B39B-DE5787A54CF3}"/>
              </a:ext>
            </a:extLst>
          </p:cNvPr>
          <p:cNvSpPr txBox="1"/>
          <p:nvPr/>
        </p:nvSpPr>
        <p:spPr>
          <a:xfrm>
            <a:off x="5722968" y="1370400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SOC at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F9BC16-5E8C-8E19-7E52-2C112B31CFE3}"/>
              </a:ext>
            </a:extLst>
          </p:cNvPr>
          <p:cNvSpPr txBox="1"/>
          <p:nvPr/>
        </p:nvSpPr>
        <p:spPr>
          <a:xfrm>
            <a:off x="10291421" y="4761077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SOC at t+dt</a:t>
            </a:r>
          </a:p>
        </p:txBody>
      </p:sp>
    </p:spTree>
    <p:extLst>
      <p:ext uri="{BB962C8B-B14F-4D97-AF65-F5344CB8AC3E}">
        <p14:creationId xmlns:p14="http://schemas.microsoft.com/office/powerpoint/2010/main" val="206290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ACF65-D813-4843-AB75-7625F1474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Training Data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1E7801-70F3-4DD9-9B19-194DA3B74C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D0C3847-6BC3-4347-9117-DED3BFADE4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0481A5-F8E3-4179-B10E-19BC56D0D8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85" y="1299589"/>
            <a:ext cx="2570209" cy="19276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2">
                <a:extLst>
                  <a:ext uri="{FF2B5EF4-FFF2-40B4-BE49-F238E27FC236}">
                    <a16:creationId xmlns:a16="http://schemas.microsoft.com/office/drawing/2014/main" id="{28EEEA78-94F0-45BC-9C33-E74FAC18F6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6242" y="1069974"/>
                <a:ext cx="4427533" cy="48461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 dirty="0"/>
              </a:p>
              <a:p>
                <a:r>
                  <a:rPr lang="en-US" sz="1400" b="1" dirty="0"/>
                  <a:t>Generation of ca. 150 random HTS</a:t>
                </a:r>
              </a:p>
              <a:p>
                <a:r>
                  <a:rPr lang="en-US" sz="1400" b="1" dirty="0"/>
                  <a:t>Constraints:</a:t>
                </a:r>
              </a:p>
              <a:p>
                <a:pPr lvl="1">
                  <a:buFont typeface="+mj-lt"/>
                  <a:buAutoNum type="arabicPeriod"/>
                </a:pPr>
                <a:r>
                  <a:rPr lang="en-US" sz="1400" b="1" dirty="0"/>
                  <a:t>Bed must have access to gas boundary</a:t>
                </a:r>
              </a:p>
              <a:p>
                <a:pPr lvl="1">
                  <a:buFont typeface="+mj-lt"/>
                  <a:buAutoNum type="arabicPeriod"/>
                </a:pPr>
                <a:r>
                  <a:rPr lang="en-US" sz="1400" b="1" dirty="0"/>
                  <a:t>Fin must be connected to HTF</a:t>
                </a:r>
              </a:p>
              <a:p>
                <a:pPr lvl="1">
                  <a:buFont typeface="+mj-lt"/>
                  <a:buAutoNum type="arabicPeriod"/>
                </a:pPr>
                <a:r>
                  <a:rPr lang="en-US" sz="1400" b="1" dirty="0"/>
                  <a:t>6-fold symmetry</a:t>
                </a:r>
              </a:p>
              <a:p>
                <a:r>
                  <a:rPr lang="en-US" sz="1400" dirty="0"/>
                  <a:t>Generation of training data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400" dirty="0"/>
                  <a:t>Generate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400" dirty="0"/>
                  <a:t> symmetric and concentric lines in domain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400" dirty="0"/>
                  <a:t>Compute Skeleton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400" dirty="0"/>
                  <a:t>Thicken skeleton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400" dirty="0"/>
                  <a:t>Insert into geometry</a:t>
                </a:r>
              </a:p>
              <a:p>
                <a:r>
                  <a:rPr lang="en-US" sz="1400" dirty="0"/>
                  <a:t>Maximum number of branches can be controlled with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1400" dirty="0"/>
              </a:p>
              <a:p>
                <a:r>
                  <a:rPr lang="en-US" sz="1400" dirty="0"/>
                  <a:t>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0" name="Inhaltsplatzhalter 2">
                <a:extLst>
                  <a:ext uri="{FF2B5EF4-FFF2-40B4-BE49-F238E27FC236}">
                    <a16:creationId xmlns:a16="http://schemas.microsoft.com/office/drawing/2014/main" id="{28EEEA78-94F0-45BC-9C33-E74FAC18F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42" y="1069974"/>
                <a:ext cx="4427533" cy="4846107"/>
              </a:xfrm>
              <a:prstGeom prst="rect">
                <a:avLst/>
              </a:prstGeom>
              <a:blipFill>
                <a:blip r:embed="rId3"/>
                <a:stretch>
                  <a:fillRect l="-1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9D9B1B96-3BE0-449B-8DCB-46875F9D5A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50" y="1299589"/>
            <a:ext cx="2570209" cy="192765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2AFA006-9585-451C-A197-F5B154617A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50" y="3686737"/>
            <a:ext cx="2570208" cy="192765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E4754B8-1203-4FAF-BC43-78E4A11FEA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47" y="3672246"/>
            <a:ext cx="2608850" cy="19566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239EE75-B0FF-48AD-A47D-FCB7DC7EC0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85" y="3686737"/>
            <a:ext cx="2570209" cy="1927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7FC4AF4-8BB6-4972-9C78-0604AA4BC280}"/>
                  </a:ext>
                </a:extLst>
              </p:cNvPr>
              <p:cNvSpPr txBox="1"/>
              <p:nvPr/>
            </p:nvSpPr>
            <p:spPr>
              <a:xfrm>
                <a:off x="5836573" y="5546749"/>
                <a:ext cx="93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7FC4AF4-8BB6-4972-9C78-0604AA4BC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573" y="5546749"/>
                <a:ext cx="932948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0CCE1533-3B72-4241-B1C1-3F51A56BC88D}"/>
                  </a:ext>
                </a:extLst>
              </p:cNvPr>
              <p:cNvSpPr txBox="1"/>
              <p:nvPr/>
            </p:nvSpPr>
            <p:spPr>
              <a:xfrm>
                <a:off x="7684258" y="5647016"/>
                <a:ext cx="93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0CCE1533-3B72-4241-B1C1-3F51A56BC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58" y="5647016"/>
                <a:ext cx="932948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5778945B-C908-49FB-B42B-0B24DA895785}"/>
                  </a:ext>
                </a:extLst>
              </p:cNvPr>
              <p:cNvSpPr txBox="1"/>
              <p:nvPr/>
            </p:nvSpPr>
            <p:spPr>
              <a:xfrm>
                <a:off x="9489497" y="5584599"/>
                <a:ext cx="93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5778945B-C908-49FB-B42B-0B24DA895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497" y="5584599"/>
                <a:ext cx="932948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7">
            <a:extLst>
              <a:ext uri="{FF2B5EF4-FFF2-40B4-BE49-F238E27FC236}">
                <a16:creationId xmlns:a16="http://schemas.microsoft.com/office/drawing/2014/main" id="{BB96B923-30FA-08D4-E7FE-1C746BB1146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47" y="1285098"/>
            <a:ext cx="2608851" cy="1956638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F6281BD-DC06-AA32-E21F-4AAB24E0C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2026 Torben Prill, TT-CEC, 22.05.2026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5391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7E64D-F2DF-0D39-9EB3-F12B0737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Autoregressive </a:t>
            </a:r>
            <a:r>
              <a:rPr lang="de-DE" dirty="0" err="1"/>
              <a:t>sinGAN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D4F511-1B16-9AC0-78F5-46242BFAF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F22D55-BD9B-C453-211D-31277A27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2026 Torben Prill, TT-CEC, 22.05.2026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1E014EB-895A-4D45-CD4A-A9109CF7DF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7E88492-22FB-EBF2-4D70-F9F59E529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6675" y="2544608"/>
            <a:ext cx="6480000" cy="1295999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28920097-2F4A-4AD6-FDED-BD567A701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249215"/>
            <a:ext cx="4860292" cy="4896000"/>
          </a:xfrm>
        </p:spPr>
        <p:txBody>
          <a:bodyPr>
            <a:normAutofit/>
          </a:bodyPr>
          <a:lstStyle/>
          <a:p>
            <a:pPr lvl="1"/>
            <a:r>
              <a:rPr lang="en-US" sz="1400" dirty="0"/>
              <a:t>Last time:</a:t>
            </a:r>
          </a:p>
          <a:p>
            <a:pPr lvl="2"/>
            <a:r>
              <a:rPr lang="en-US" sz="1400" dirty="0"/>
              <a:t>Best model </a:t>
            </a:r>
            <a:r>
              <a:rPr lang="en-US" sz="1400" dirty="0" err="1"/>
              <a:t>aMSNet</a:t>
            </a:r>
            <a:endParaRPr lang="en-US" sz="1400" dirty="0"/>
          </a:p>
          <a:p>
            <a:pPr lvl="2"/>
            <a:r>
              <a:rPr lang="en-US" sz="1400" dirty="0"/>
              <a:t>Error range 1-2% in SOC</a:t>
            </a:r>
          </a:p>
          <a:p>
            <a:pPr lvl="2"/>
            <a:r>
              <a:rPr lang="en-US" sz="1400" dirty="0" err="1"/>
              <a:t>Samll</a:t>
            </a:r>
            <a:r>
              <a:rPr lang="en-US" sz="1400" dirty="0"/>
              <a:t> problems at the Boundary!</a:t>
            </a:r>
          </a:p>
          <a:p>
            <a:pPr lvl="1"/>
            <a:r>
              <a:rPr lang="en-US" sz="1400" dirty="0"/>
              <a:t>New model </a:t>
            </a:r>
            <a:r>
              <a:rPr lang="en-US" sz="1400" dirty="0" err="1"/>
              <a:t>SinGAN</a:t>
            </a:r>
            <a:r>
              <a:rPr lang="en-US" sz="1400" dirty="0"/>
              <a:t>:</a:t>
            </a:r>
          </a:p>
          <a:p>
            <a:pPr lvl="2"/>
            <a:r>
              <a:rPr lang="en-US" sz="1400" dirty="0"/>
              <a:t>Removes masking from the learning</a:t>
            </a:r>
          </a:p>
          <a:p>
            <a:pPr lvl="2"/>
            <a:r>
              <a:rPr lang="en-US" sz="1400" dirty="0"/>
              <a:t>Slightly better results</a:t>
            </a:r>
          </a:p>
          <a:p>
            <a:pPr lvl="1"/>
            <a:r>
              <a:rPr lang="en-US" sz="1400" dirty="0"/>
              <a:t>Reasons:</a:t>
            </a:r>
          </a:p>
          <a:p>
            <a:pPr lvl="2"/>
            <a:r>
              <a:rPr lang="en-US" sz="1400" dirty="0"/>
              <a:t>Both methods are essentially non-linear kernel methods</a:t>
            </a:r>
          </a:p>
          <a:p>
            <a:pPr lvl="3"/>
            <a:r>
              <a:rPr lang="en-US" sz="1400" dirty="0"/>
              <a:t>Explains low data requirement</a:t>
            </a:r>
          </a:p>
          <a:p>
            <a:pPr lvl="2"/>
            <a:r>
              <a:rPr lang="en-US" sz="1400" dirty="0"/>
              <a:t>Removing masking improves info at thin structures</a:t>
            </a:r>
          </a:p>
          <a:p>
            <a:pPr lvl="1"/>
            <a:r>
              <a:rPr lang="en-US" sz="1400" b="1" dirty="0"/>
              <a:t>Still problems in full field prediction!</a:t>
            </a:r>
          </a:p>
          <a:p>
            <a:pPr marL="457200" lvl="1" indent="0">
              <a:buNone/>
            </a:pPr>
            <a:endParaRPr lang="en-US" sz="1400" b="1" u="sng" dirty="0"/>
          </a:p>
          <a:p>
            <a:pPr marL="457200" lvl="1" indent="0">
              <a:buNone/>
            </a:pPr>
            <a:endParaRPr lang="en-US" sz="1400" b="1" u="sng" dirty="0"/>
          </a:p>
          <a:p>
            <a:pPr marL="457200" lvl="1" indent="0">
              <a:buNone/>
            </a:pPr>
            <a:endParaRPr lang="en-US" sz="1400" b="1" u="sng" dirty="0"/>
          </a:p>
          <a:p>
            <a:pPr marL="457200" lvl="1" indent="0">
              <a:buNone/>
            </a:pPr>
            <a:endParaRPr lang="en-US" sz="1400" b="1" u="sng" dirty="0"/>
          </a:p>
          <a:p>
            <a:pPr marL="457200" lvl="1" indent="0">
              <a:buNone/>
            </a:pPr>
            <a:endParaRPr lang="en-US" sz="1400" b="1" u="sng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9A36D72-8DC6-79D3-C215-14AE2AD0C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55092" y="4249850"/>
            <a:ext cx="2364093" cy="1732642"/>
          </a:xfrm>
          <a:prstGeom prst="rect">
            <a:avLst/>
          </a:prstGeom>
        </p:spPr>
      </p:pic>
      <p:pic>
        <p:nvPicPr>
          <p:cNvPr id="3" name="Grafik 20">
            <a:extLst>
              <a:ext uri="{FF2B5EF4-FFF2-40B4-BE49-F238E27FC236}">
                <a16:creationId xmlns:a16="http://schemas.microsoft.com/office/drawing/2014/main" id="{7B6CC72B-1B37-F781-659F-B3A2E3589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5615" y="4249850"/>
            <a:ext cx="2364093" cy="1724217"/>
          </a:xfrm>
          <a:prstGeom prst="rect">
            <a:avLst/>
          </a:prstGeom>
        </p:spPr>
      </p:pic>
      <p:pic>
        <p:nvPicPr>
          <p:cNvPr id="6" name="Grafik 12">
            <a:extLst>
              <a:ext uri="{FF2B5EF4-FFF2-40B4-BE49-F238E27FC236}">
                <a16:creationId xmlns:a16="http://schemas.microsoft.com/office/drawing/2014/main" id="{320C2D2B-1C75-3BC3-BB4D-5FDCDCED90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86" y="980622"/>
            <a:ext cx="6480000" cy="129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542C3C-7004-70BF-CEC0-7C0F6A86738A}"/>
              </a:ext>
            </a:extLst>
          </p:cNvPr>
          <p:cNvSpPr txBox="1"/>
          <p:nvPr/>
        </p:nvSpPr>
        <p:spPr>
          <a:xfrm>
            <a:off x="6053845" y="3810122"/>
            <a:ext cx="1366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aSinGAN</a:t>
            </a:r>
            <a:endParaRPr lang="de-DE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8FEA9-1B55-53A5-5514-DA3883012445}"/>
              </a:ext>
            </a:extLst>
          </p:cNvPr>
          <p:cNvSpPr txBox="1"/>
          <p:nvPr/>
        </p:nvSpPr>
        <p:spPr>
          <a:xfrm>
            <a:off x="9116147" y="3810122"/>
            <a:ext cx="106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aMSNet</a:t>
            </a:r>
            <a:endParaRPr lang="de-DE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35E07-4FE3-73C9-5B3D-CB149880A775}"/>
              </a:ext>
            </a:extLst>
          </p:cNvPr>
          <p:cNvSpPr txBox="1"/>
          <p:nvPr/>
        </p:nvSpPr>
        <p:spPr>
          <a:xfrm>
            <a:off x="7717861" y="635224"/>
            <a:ext cx="106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aMSNet</a:t>
            </a:r>
            <a:endParaRPr lang="de-DE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942541-A9CB-59A9-E558-8B0C764391DF}"/>
              </a:ext>
            </a:extLst>
          </p:cNvPr>
          <p:cNvSpPr txBox="1"/>
          <p:nvPr/>
        </p:nvSpPr>
        <p:spPr>
          <a:xfrm>
            <a:off x="7573381" y="2304443"/>
            <a:ext cx="1366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aSinGAN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434585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A8CC32A056AE47942682173C0DE9CE" ma:contentTypeVersion="7" ma:contentTypeDescription="Ein neues Dokument erstellen." ma:contentTypeScope="" ma:versionID="805142680efd2dff13456da6ca9dfc7f">
  <xsd:schema xmlns:xsd="http://www.w3.org/2001/XMLSchema" xmlns:xs="http://www.w3.org/2001/XMLSchema" xmlns:p="http://schemas.microsoft.com/office/2006/metadata/properties" xmlns:ns2="2acd48d8-921c-4259-8a3d-b0781ba679a3" targetNamespace="http://schemas.microsoft.com/office/2006/metadata/properties" ma:root="true" ma:fieldsID="e8b519347e20ca2acbfa3ff94d80d67f" ns2:_="">
    <xsd:import namespace="2acd48d8-921c-4259-8a3d-b0781ba679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d48d8-921c-4259-8a3d-b0781ba679a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acd48d8-921c-4259-8a3d-b0781ba679a3">RJR4FMAMASVY-255725602-1775</_dlc_DocId>
    <_dlc_DocIdUrl xmlns="2acd48d8-921c-4259-8a3d-b0781ba679a3">
      <Url>https://teamsites.dlr.de/sites/corporatedesign/_layouts/15/DocIdRedir.aspx?ID=RJR4FMAMASVY-255725602-1775</Url>
      <Description>RJR4FMAMASVY-255725602-1775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9DAE03-6EEE-456A-A643-58EC432138B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8FADD42-1E66-4019-9805-7487C7E96D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cd48d8-921c-4259-8a3d-b0781ba679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E25391-812D-43B3-A282-6748E6690AA2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2acd48d8-921c-4259-8a3d-b0781ba679a3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0B19D234-C5AD-4EEB-9461-13BF8AB9AD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1441</Words>
  <Application>Microsoft Office PowerPoint</Application>
  <PresentationFormat>Widescreen</PresentationFormat>
  <Paragraphs>286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 Math</vt:lpstr>
      <vt:lpstr>Wingdings</vt:lpstr>
      <vt:lpstr>Office</vt:lpstr>
      <vt:lpstr>ML-Assisted Topology Optimization of Thermochemical Heat Storage Reactors</vt:lpstr>
      <vt:lpstr>Thermochemical Heat Storage in the SrBr-System</vt:lpstr>
      <vt:lpstr>Wall Detachment as a Bottleneck in Heat Transport</vt:lpstr>
      <vt:lpstr>Physical Model Based on Porous Media Theory</vt:lpstr>
      <vt:lpstr>Topology optimization</vt:lpstr>
      <vt:lpstr>Numerical Topology Optimization</vt:lpstr>
      <vt:lpstr>ML Surrogate Model</vt:lpstr>
      <vt:lpstr>Synthetic Training Data</vt:lpstr>
      <vt:lpstr>Autoregressive sinGAN</vt:lpstr>
      <vt:lpstr>Topology Optimization With Level-Sets</vt:lpstr>
      <vt:lpstr>Learning the Shape Derivative</vt:lpstr>
      <vt:lpstr>Topology Optimization</vt:lpstr>
      <vt:lpstr>Brute Force Parametric Optimization</vt:lpstr>
      <vt:lpstr>Topology Optimization With Genetic Algorithms </vt:lpstr>
      <vt:lpstr>Optimization of Contact Problems</vt:lpstr>
      <vt:lpstr>Conclusion &amp;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keywords>, docId:B6F8E25B5B6E2E74D51BFEE366BCF25A</cp:keywords>
  <cp:lastModifiedBy>Prill, Torben</cp:lastModifiedBy>
  <cp:revision>569</cp:revision>
  <dcterms:created xsi:type="dcterms:W3CDTF">2022-03-24T21:12:41Z</dcterms:created>
  <dcterms:modified xsi:type="dcterms:W3CDTF">2026-05-21T11:53:21Z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0x010100E3A8CC32A056AE47942682173C0DE9CE</vt:lpwstr>
  </property>
  <property fmtid="{D5CDD505-2E9C-101B-9397-08002B2CF9AE}" pid="3" name="_dlc_DocIdItemGuid">
    <vt:lpwstr>bd282697-c290-4542-8aa2-080f00d7f5d5</vt:lpwstr>
  </property>
</Properties>
</file>